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activeX/activeX3.bin" ContentType="application/vnd.ms-office.activeX"/>
  <Override PartName="/ppt/activeX/activeX3.xml" ContentType="application/vnd.ms-office.activeX+xml"/>
  <Override PartName="/ppt/activeX/activeX4.bin" ContentType="application/vnd.ms-office.activeX"/>
  <Override PartName="/ppt/activeX/activeX4.xml" ContentType="application/vnd.ms-office.activeX+xml"/>
  <Override PartName="/ppt/activeX/activeX5.bin" ContentType="application/vnd.ms-office.activeX"/>
  <Override PartName="/ppt/activeX/activeX5.xml" ContentType="application/vnd.ms-office.activeX+xml"/>
  <Override PartName="/ppt/activeX/activeX6.bin" ContentType="application/vnd.ms-office.activeX"/>
  <Override PartName="/ppt/activeX/activeX6.xml" ContentType="application/vnd.ms-office.activeX+xml"/>
  <Override PartName="/ppt/activeX/activeX7.bin" ContentType="application/vnd.ms-office.activeX"/>
  <Override PartName="/ppt/activeX/activeX7.xml" ContentType="application/vnd.ms-office.activeX+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163"/>
  </p:handoutMasterIdLst>
  <p:sldIdLst>
    <p:sldId id="256" r:id="rId3"/>
    <p:sldId id="257" r:id="rId4"/>
    <p:sldId id="663" r:id="rId5"/>
    <p:sldId id="730" r:id="rId6"/>
    <p:sldId id="987" r:id="rId7"/>
    <p:sldId id="988" r:id="rId8"/>
    <p:sldId id="731" r:id="rId9"/>
    <p:sldId id="733" r:id="rId10"/>
    <p:sldId id="664" r:id="rId11"/>
    <p:sldId id="734" r:id="rId12"/>
    <p:sldId id="735" r:id="rId13"/>
    <p:sldId id="1152" r:id="rId14"/>
    <p:sldId id="736" r:id="rId15"/>
    <p:sldId id="737" r:id="rId16"/>
    <p:sldId id="739" r:id="rId17"/>
    <p:sldId id="905" r:id="rId18"/>
    <p:sldId id="741" r:id="rId19"/>
    <p:sldId id="740" r:id="rId20"/>
    <p:sldId id="742" r:id="rId21"/>
    <p:sldId id="743" r:id="rId23"/>
    <p:sldId id="744" r:id="rId24"/>
    <p:sldId id="745" r:id="rId25"/>
    <p:sldId id="746" r:id="rId26"/>
    <p:sldId id="1153" r:id="rId27"/>
    <p:sldId id="747" r:id="rId28"/>
    <p:sldId id="748" r:id="rId29"/>
    <p:sldId id="873" r:id="rId30"/>
    <p:sldId id="874" r:id="rId31"/>
    <p:sldId id="751" r:id="rId32"/>
    <p:sldId id="752" r:id="rId33"/>
    <p:sldId id="875" r:id="rId34"/>
    <p:sldId id="876" r:id="rId35"/>
    <p:sldId id="877" r:id="rId36"/>
    <p:sldId id="878" r:id="rId37"/>
    <p:sldId id="879" r:id="rId38"/>
    <p:sldId id="765" r:id="rId39"/>
    <p:sldId id="766" r:id="rId40"/>
    <p:sldId id="886" r:id="rId41"/>
    <p:sldId id="767" r:id="rId42"/>
    <p:sldId id="887" r:id="rId43"/>
    <p:sldId id="769" r:id="rId44"/>
    <p:sldId id="770" r:id="rId45"/>
    <p:sldId id="771" r:id="rId46"/>
    <p:sldId id="772" r:id="rId47"/>
    <p:sldId id="773" r:id="rId48"/>
    <p:sldId id="774" r:id="rId49"/>
    <p:sldId id="888" r:id="rId50"/>
    <p:sldId id="889" r:id="rId51"/>
    <p:sldId id="907" r:id="rId52"/>
    <p:sldId id="989" r:id="rId53"/>
    <p:sldId id="990" r:id="rId54"/>
    <p:sldId id="991" r:id="rId55"/>
    <p:sldId id="992" r:id="rId56"/>
    <p:sldId id="993" r:id="rId57"/>
    <p:sldId id="994" r:id="rId58"/>
    <p:sldId id="995" r:id="rId59"/>
    <p:sldId id="996" r:id="rId60"/>
    <p:sldId id="997" r:id="rId61"/>
    <p:sldId id="998" r:id="rId62"/>
    <p:sldId id="999" r:id="rId63"/>
    <p:sldId id="1000" r:id="rId64"/>
    <p:sldId id="1001" r:id="rId65"/>
    <p:sldId id="1002" r:id="rId66"/>
    <p:sldId id="1003" r:id="rId67"/>
    <p:sldId id="1004" r:id="rId68"/>
    <p:sldId id="1005" r:id="rId69"/>
    <p:sldId id="1006" r:id="rId70"/>
    <p:sldId id="1007" r:id="rId71"/>
    <p:sldId id="1008" r:id="rId72"/>
    <p:sldId id="1009" r:id="rId73"/>
    <p:sldId id="1010" r:id="rId74"/>
    <p:sldId id="1011" r:id="rId75"/>
    <p:sldId id="894" r:id="rId76"/>
    <p:sldId id="895" r:id="rId77"/>
    <p:sldId id="896" r:id="rId78"/>
    <p:sldId id="897" r:id="rId79"/>
    <p:sldId id="898" r:id="rId80"/>
    <p:sldId id="978" r:id="rId81"/>
    <p:sldId id="977" r:id="rId82"/>
    <p:sldId id="899" r:id="rId83"/>
    <p:sldId id="900" r:id="rId84"/>
    <p:sldId id="901" r:id="rId85"/>
    <p:sldId id="902" r:id="rId86"/>
    <p:sldId id="787" r:id="rId87"/>
    <p:sldId id="789" r:id="rId88"/>
    <p:sldId id="790" r:id="rId89"/>
    <p:sldId id="791" r:id="rId90"/>
    <p:sldId id="792" r:id="rId91"/>
    <p:sldId id="793" r:id="rId92"/>
    <p:sldId id="1012" r:id="rId93"/>
    <p:sldId id="794" r:id="rId94"/>
    <p:sldId id="795" r:id="rId95"/>
    <p:sldId id="796" r:id="rId96"/>
    <p:sldId id="797" r:id="rId97"/>
    <p:sldId id="1013" r:id="rId98"/>
    <p:sldId id="798" r:id="rId99"/>
    <p:sldId id="799" r:id="rId100"/>
    <p:sldId id="1016" r:id="rId101"/>
    <p:sldId id="800" r:id="rId102"/>
    <p:sldId id="804" r:id="rId103"/>
    <p:sldId id="1017" r:id="rId104"/>
    <p:sldId id="806" r:id="rId105"/>
    <p:sldId id="911" r:id="rId106"/>
    <p:sldId id="912" r:id="rId107"/>
    <p:sldId id="913" r:id="rId108"/>
    <p:sldId id="914" r:id="rId109"/>
    <p:sldId id="915" r:id="rId110"/>
    <p:sldId id="916" r:id="rId111"/>
    <p:sldId id="917" r:id="rId112"/>
    <p:sldId id="918" r:id="rId113"/>
    <p:sldId id="919" r:id="rId114"/>
    <p:sldId id="920" r:id="rId115"/>
    <p:sldId id="921" r:id="rId116"/>
    <p:sldId id="922" r:id="rId117"/>
    <p:sldId id="923" r:id="rId118"/>
    <p:sldId id="924" r:id="rId119"/>
    <p:sldId id="930" r:id="rId120"/>
    <p:sldId id="931" r:id="rId121"/>
    <p:sldId id="932" r:id="rId122"/>
    <p:sldId id="936" r:id="rId123"/>
    <p:sldId id="937" r:id="rId124"/>
    <p:sldId id="938" r:id="rId125"/>
    <p:sldId id="939" r:id="rId126"/>
    <p:sldId id="940" r:id="rId127"/>
    <p:sldId id="941" r:id="rId128"/>
    <p:sldId id="942" r:id="rId129"/>
    <p:sldId id="943" r:id="rId130"/>
    <p:sldId id="944" r:id="rId131"/>
    <p:sldId id="945" r:id="rId132"/>
    <p:sldId id="946" r:id="rId133"/>
    <p:sldId id="947" r:id="rId134"/>
    <p:sldId id="948" r:id="rId135"/>
    <p:sldId id="949" r:id="rId136"/>
    <p:sldId id="950" r:id="rId137"/>
    <p:sldId id="951" r:id="rId138"/>
    <p:sldId id="952" r:id="rId139"/>
    <p:sldId id="953" r:id="rId140"/>
    <p:sldId id="954" r:id="rId141"/>
    <p:sldId id="955" r:id="rId142"/>
    <p:sldId id="956" r:id="rId143"/>
    <p:sldId id="957" r:id="rId144"/>
    <p:sldId id="958" r:id="rId145"/>
    <p:sldId id="959" r:id="rId146"/>
    <p:sldId id="960" r:id="rId147"/>
    <p:sldId id="961" r:id="rId148"/>
    <p:sldId id="962" r:id="rId149"/>
    <p:sldId id="963" r:id="rId150"/>
    <p:sldId id="964" r:id="rId151"/>
    <p:sldId id="965" r:id="rId152"/>
    <p:sldId id="966" r:id="rId153"/>
    <p:sldId id="967" r:id="rId154"/>
    <p:sldId id="968" r:id="rId155"/>
    <p:sldId id="969" r:id="rId156"/>
    <p:sldId id="970" r:id="rId157"/>
    <p:sldId id="971" r:id="rId158"/>
    <p:sldId id="972" r:id="rId159"/>
    <p:sldId id="973" r:id="rId160"/>
    <p:sldId id="974" r:id="rId161"/>
    <p:sldId id="975" r:id="rId1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92" autoAdjust="0"/>
    <p:restoredTop sz="92393" autoAdjust="0"/>
  </p:normalViewPr>
  <p:slideViewPr>
    <p:cSldViewPr>
      <p:cViewPr varScale="1">
        <p:scale>
          <a:sx n="162" d="100"/>
          <a:sy n="162" d="100"/>
        </p:scale>
        <p:origin x="2584" y="192"/>
      </p:cViewPr>
      <p:guideLst>
        <p:guide orient="horz" pos="2160"/>
        <p:guide pos="290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6" Type="http://schemas.openxmlformats.org/officeDocument/2006/relationships/tableStyles" Target="tableStyles.xml"/><Relationship Id="rId165" Type="http://schemas.openxmlformats.org/officeDocument/2006/relationships/viewProps" Target="viewProps.xml"/><Relationship Id="rId164" Type="http://schemas.openxmlformats.org/officeDocument/2006/relationships/presProps" Target="presProps.xml"/><Relationship Id="rId163" Type="http://schemas.openxmlformats.org/officeDocument/2006/relationships/handoutMaster" Target="handoutMasters/handoutMaster1.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activeX1.xml><?xml version="1.0" encoding="utf-8"?>
<ax:ocx xmlns:ax="http://schemas.microsoft.com/office/2006/activeX" xmlns:r="http://schemas.openxmlformats.org/officeDocument/2006/relationships" ax:classid="{00000000-0000-0000-0000-000000000000}" ax:persistence="persistStorage" r:id="rId1"/>
</file>

<file path=ppt/activeX/activeX2.xml><?xml version="1.0" encoding="utf-8"?>
<ax:ocx xmlns:ax="http://schemas.microsoft.com/office/2006/activeX" xmlns:r="http://schemas.openxmlformats.org/officeDocument/2006/relationships" ax:classid="{00000000-0000-0000-0000-000000000000}" ax:persistence="persistStorage" r:id="rId1"/>
</file>

<file path=ppt/activeX/activeX3.xml><?xml version="1.0" encoding="utf-8"?>
<ax:ocx xmlns:ax="http://schemas.microsoft.com/office/2006/activeX" xmlns:r="http://schemas.openxmlformats.org/officeDocument/2006/relationships" ax:classid="{00000000-0000-0000-0000-000000000000}" ax:persistence="persistStorage" r:id="rId1"/>
</file>

<file path=ppt/activeX/activeX4.xml><?xml version="1.0" encoding="utf-8"?>
<ax:ocx xmlns:ax="http://schemas.microsoft.com/office/2006/activeX" xmlns:r="http://schemas.openxmlformats.org/officeDocument/2006/relationships" ax:classid="{00000000-0000-0000-0000-000000000000}" ax:persistence="persistStorage" r:id="rId1"/>
</file>

<file path=ppt/activeX/activeX5.xml><?xml version="1.0" encoding="utf-8"?>
<ax:ocx xmlns:ax="http://schemas.microsoft.com/office/2006/activeX" xmlns:r="http://schemas.openxmlformats.org/officeDocument/2006/relationships" ax:classid="{00000000-0000-0000-0000-000000000000}" ax:persistence="persistStorage" r:id="rId1"/>
</file>

<file path=ppt/activeX/activeX6.xml><?xml version="1.0" encoding="utf-8"?>
<ax:ocx xmlns:ax="http://schemas.microsoft.com/office/2006/activeX" xmlns:r="http://schemas.openxmlformats.org/officeDocument/2006/relationships" ax:classid="{00000000-0000-0000-0000-000000000000}" ax:persistence="persistStorage" r:id="rId1"/>
</file>

<file path=ppt/activeX/activeX7.xml><?xml version="1.0" encoding="utf-8"?>
<ax:ocx xmlns:ax="http://schemas.microsoft.com/office/2006/activeX" xmlns:r="http://schemas.openxmlformats.org/officeDocument/2006/relationships" ax:classid="{00000000-0000-0000-0000-000000000000}" ax:persistence="persistStorage" r:id="rId1"/>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2C5AE16-C93C-4FCE-B6FE-5096607D28B2}"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zh-CN" altLang="en-US"/>
        </a:p>
      </dgm:t>
    </dgm:pt>
    <dgm:pt modelId="{FB0E99B4-7349-4128-BDE9-8BA9D5E7FE1E}">
      <dgm:prSet phldrT="[文本]" custT="1"/>
      <dgm:spPr/>
      <dgm:t>
        <a:bodyPr/>
        <a:lstStyle/>
        <a:p>
          <a:r>
            <a:rPr lang="zh-CN" altLang="en-US" sz="1400" b="0" cap="none" spc="0" dirty="0">
              <a:ln w="18415" cmpd="sng">
                <a:prstDash val="solid"/>
              </a:ln>
              <a:effectLst>
                <a:outerShdw blurRad="63500" dir="3600000" algn="tl" rotWithShape="0">
                  <a:srgbClr val="000000">
                    <a:alpha val="70000"/>
                  </a:srgbClr>
                </a:outerShdw>
              </a:effectLst>
            </a:rPr>
            <a:t>北京邮电大学</a:t>
          </a:r>
        </a:p>
      </dgm:t>
    </dgm:pt>
    <dgm:pt modelId="{B51D5B41-9262-4419-8477-773DDEC7FFB9}" cxnId="{0B49B531-02F7-4021-9FE3-EFC0272E7C68}" type="par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7B014A77-79C1-4EAB-8F4D-E215DEFE2777}" cxnId="{0B49B531-02F7-4021-9FE3-EFC0272E7C68}" type="sib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E6E990EA-C034-42F1-9133-2396B5DFDFFD}">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行政单位</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5E38011A-7C0A-46D3-8127-C096F9C01A8A}" cxnId="{6262A85B-AB4B-4DFE-B898-AD6114C9C9F5}" type="par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9E8ED71F-5483-4D74-AD6E-EABB5E142FB3}" cxnId="{6262A85B-AB4B-4DFE-B898-AD6114C9C9F5}" type="sib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D0BD0A63-F0EA-4760-BD4F-18685976B003}">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教辅单位</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6A3BD86C-7B0A-43AD-BC62-193E3A3161FC}" cxnId="{266E1ADF-3083-4E96-AC8D-256A202658B4}" type="par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D94CE0A3-F0E8-4DE4-87D6-423019B3270A}" cxnId="{266E1ADF-3083-4E96-AC8D-256A202658B4}" type="sib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DE9728F4-06C2-42AA-9602-6D5750070FEA}">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其他</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50175134-1BDE-4D52-8E3A-43D6373838A3}" cxnId="{44F16399-75EC-4CD2-8FB5-09D39C092DBA}" type="par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B4A751A2-0751-4AAC-A635-31F9288429D8}" cxnId="{44F16399-75EC-4CD2-8FB5-09D39C092DBA}" type="sib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9AB62950-CE35-467F-9682-C734F7AA1862}">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教学科研单位</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FB2FA7D4-26BC-4897-B215-B77CA87FBEFC}" cxnId="{C1282CE1-3996-4472-B118-427F91E28B94}" type="parTrans">
      <dgm:prSet/>
      <dgm:spPr/>
      <dgm:t>
        <a:bodyPr/>
        <a:lstStyle/>
        <a:p>
          <a:endParaRPr lang="zh-CN" altLang="en-US" sz="1400"/>
        </a:p>
      </dgm:t>
    </dgm:pt>
    <dgm:pt modelId="{397D9E43-FA40-4B29-B863-1FDF7E384383}" cxnId="{C1282CE1-3996-4472-B118-427F91E28B94}" type="sibTrans">
      <dgm:prSet/>
      <dgm:spPr/>
      <dgm:t>
        <a:bodyPr/>
        <a:lstStyle/>
        <a:p>
          <a:endParaRPr lang="zh-CN" altLang="en-US" sz="1400"/>
        </a:p>
      </dgm:t>
    </dgm:pt>
    <dgm:pt modelId="{D937DFE4-E658-4BAD-B93E-E5462B563CAA}">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信通院</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42E34EA5-13A7-4502-9C40-C8F4125668D9}" cxnId="{50BFE46F-5382-42EE-A284-6D12F19B99F1}" type="parTrans">
      <dgm:prSet/>
      <dgm:spPr/>
      <dgm:t>
        <a:bodyPr/>
        <a:lstStyle/>
        <a:p>
          <a:endParaRPr lang="zh-CN" altLang="en-US" sz="1400"/>
        </a:p>
      </dgm:t>
    </dgm:pt>
    <dgm:pt modelId="{49363F2F-A063-498A-917C-B60F1A64D635}" cxnId="{50BFE46F-5382-42EE-A284-6D12F19B99F1}" type="sibTrans">
      <dgm:prSet/>
      <dgm:spPr/>
      <dgm:t>
        <a:bodyPr/>
        <a:lstStyle/>
        <a:p>
          <a:endParaRPr lang="zh-CN" altLang="en-US" sz="1400"/>
        </a:p>
      </dgm:t>
    </dgm:pt>
    <dgm:pt modelId="{EF58491A-6B97-4D43-9A13-71D4E909D195}">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电子院</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D23E18AD-2E57-4C0E-A965-A187472D67AB}" cxnId="{63C2D74C-49D9-4217-B770-A88EF67FDD30}" type="parTrans">
      <dgm:prSet/>
      <dgm:spPr/>
      <dgm:t>
        <a:bodyPr/>
        <a:lstStyle/>
        <a:p>
          <a:endParaRPr lang="zh-CN" altLang="en-US" sz="1400"/>
        </a:p>
      </dgm:t>
    </dgm:pt>
    <dgm:pt modelId="{869FB752-A0D8-48DB-95E4-F39947B85CF8}" cxnId="{63C2D74C-49D9-4217-B770-A88EF67FDD30}" type="sibTrans">
      <dgm:prSet/>
      <dgm:spPr/>
      <dgm:t>
        <a:bodyPr/>
        <a:lstStyle/>
        <a:p>
          <a:endParaRPr lang="zh-CN" altLang="en-US" sz="1400"/>
        </a:p>
      </dgm:t>
    </dgm:pt>
    <dgm:pt modelId="{65672AFA-65B7-4250-9BC5-379A8038214D}">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计算机院</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7B41739A-92B8-4891-9783-D0B0AA7A6EE8}" cxnId="{E23A23DB-8C1F-492C-BAFB-54899460C7A9}" type="parTrans">
      <dgm:prSet/>
      <dgm:spPr/>
      <dgm:t>
        <a:bodyPr/>
        <a:lstStyle/>
        <a:p>
          <a:endParaRPr lang="zh-CN" altLang="en-US" sz="1400"/>
        </a:p>
      </dgm:t>
    </dgm:pt>
    <dgm:pt modelId="{B35CBF93-CE46-4046-BA11-370295F59E8B}" cxnId="{E23A23DB-8C1F-492C-BAFB-54899460C7A9}" type="sibTrans">
      <dgm:prSet/>
      <dgm:spPr/>
      <dgm:t>
        <a:bodyPr/>
        <a:lstStyle/>
        <a:p>
          <a:endParaRPr lang="zh-CN" altLang="en-US" sz="1400"/>
        </a:p>
      </dgm:t>
    </dgm:pt>
    <dgm:pt modelId="{E231D455-28C9-4467-8A3A-F07E4E8A8045}">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教务处</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4A049EE6-0DC3-4C77-AA1C-1F5C3B6FD571}" cxnId="{D40BFDBC-BE70-4B23-9180-9779BF41DAEF}" type="parTrans">
      <dgm:prSet/>
      <dgm:spPr/>
      <dgm:t>
        <a:bodyPr/>
        <a:lstStyle/>
        <a:p>
          <a:endParaRPr lang="zh-CN" altLang="en-US" sz="1400"/>
        </a:p>
      </dgm:t>
    </dgm:pt>
    <dgm:pt modelId="{A630FA02-B5C8-4189-AA6E-692948134E0C}" cxnId="{D40BFDBC-BE70-4B23-9180-9779BF41DAEF}" type="sibTrans">
      <dgm:prSet/>
      <dgm:spPr/>
      <dgm:t>
        <a:bodyPr/>
        <a:lstStyle/>
        <a:p>
          <a:endParaRPr lang="zh-CN" altLang="en-US" sz="1400"/>
        </a:p>
      </dgm:t>
    </dgm:pt>
    <dgm:pt modelId="{B5F8C537-EE0B-49BB-9995-1D9E0C059275}">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财务处</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A05F0B90-5333-4E95-B0DC-1CC957CCC47E}" cxnId="{9B4BC049-50B5-4D90-BB4F-F271AA7396C1}" type="parTrans">
      <dgm:prSet/>
      <dgm:spPr/>
      <dgm:t>
        <a:bodyPr/>
        <a:lstStyle/>
        <a:p>
          <a:endParaRPr lang="zh-CN" altLang="en-US" sz="1400"/>
        </a:p>
      </dgm:t>
    </dgm:pt>
    <dgm:pt modelId="{C9E6A379-63DD-4C18-8BB5-A8DCEB2437FA}" cxnId="{9B4BC049-50B5-4D90-BB4F-F271AA7396C1}" type="sibTrans">
      <dgm:prSet/>
      <dgm:spPr/>
      <dgm:t>
        <a:bodyPr/>
        <a:lstStyle/>
        <a:p>
          <a:endParaRPr lang="zh-CN" altLang="en-US" sz="1400"/>
        </a:p>
      </dgm:t>
    </dgm:pt>
    <dgm:pt modelId="{1EE89E4E-F6EA-47AE-87F2-5CF3EC99C47B}">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保卫处</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1B76C627-3ECC-4C6D-AA4C-C6922E97520E}" cxnId="{07B53B09-B9E5-419D-844E-43F2AFBD5B71}" type="parTrans">
      <dgm:prSet/>
      <dgm:spPr/>
      <dgm:t>
        <a:bodyPr/>
        <a:lstStyle/>
        <a:p>
          <a:endParaRPr lang="zh-CN" altLang="en-US" sz="1400"/>
        </a:p>
      </dgm:t>
    </dgm:pt>
    <dgm:pt modelId="{3C2021C3-A3D8-4389-A01F-48184AA9ED7F}" cxnId="{07B53B09-B9E5-419D-844E-43F2AFBD5B71}" type="sibTrans">
      <dgm:prSet/>
      <dgm:spPr/>
      <dgm:t>
        <a:bodyPr/>
        <a:lstStyle/>
        <a:p>
          <a:endParaRPr lang="zh-CN" altLang="en-US" sz="1400"/>
        </a:p>
      </dgm:t>
    </dgm:pt>
    <dgm:pt modelId="{1882FFB9-B4EF-4902-94A1-4FEB1894C6CA}">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图书馆</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89A048CD-FC55-4EE9-90BB-C98E25B4AABE}" cxnId="{B7FCDBC7-BED2-4570-97D6-36FEE5B9C908}" type="parTrans">
      <dgm:prSet/>
      <dgm:spPr/>
      <dgm:t>
        <a:bodyPr/>
        <a:lstStyle/>
        <a:p>
          <a:endParaRPr lang="zh-CN" altLang="en-US" sz="1400"/>
        </a:p>
      </dgm:t>
    </dgm:pt>
    <dgm:pt modelId="{A83D02B3-76F0-414C-B725-08BB6FB075BC}" cxnId="{B7FCDBC7-BED2-4570-97D6-36FEE5B9C908}" type="sibTrans">
      <dgm:prSet/>
      <dgm:spPr/>
      <dgm:t>
        <a:bodyPr/>
        <a:lstStyle/>
        <a:p>
          <a:endParaRPr lang="zh-CN" altLang="en-US" sz="1400"/>
        </a:p>
      </dgm:t>
    </dgm:pt>
    <dgm:pt modelId="{48BF98F6-5E9F-40E2-9E26-221E94756E21}">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校医院</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2F01D647-51B6-448B-A630-9E546729AB0B}" cxnId="{9EE59260-5010-445C-9CC6-8853B00E7268}" type="parTrans">
      <dgm:prSet/>
      <dgm:spPr/>
      <dgm:t>
        <a:bodyPr/>
        <a:lstStyle/>
        <a:p>
          <a:endParaRPr lang="zh-CN" altLang="en-US" sz="1400"/>
        </a:p>
      </dgm:t>
    </dgm:pt>
    <dgm:pt modelId="{2BAD3FE8-2FA8-4111-8BF6-8FA723548E0E}" cxnId="{9EE59260-5010-445C-9CC6-8853B00E7268}" type="sibTrans">
      <dgm:prSet/>
      <dgm:spPr/>
      <dgm:t>
        <a:bodyPr/>
        <a:lstStyle/>
        <a:p>
          <a:endParaRPr lang="zh-CN" altLang="en-US" sz="1400"/>
        </a:p>
      </dgm:t>
    </dgm:pt>
    <dgm:pt modelId="{D5B18F2D-3D65-46F5-A381-C35EC58B483C}">
      <dgm:prSet phldrT="[文本]" custT="1"/>
      <dgm:spPr/>
      <dgm:t>
        <a:bodyPr/>
        <a:lstStyle/>
        <a:p>
          <a:r>
            <a:rPr lang="zh-CN" altLang="en-US" sz="1400" b="0" cap="none" spc="0" dirty="0">
              <a:ln w="18415" cmpd="sng">
                <a:prstDash val="solid"/>
              </a:ln>
              <a:effectLst>
                <a:outerShdw blurRad="63500" dir="3600000" algn="tl" rotWithShape="0">
                  <a:srgbClr val="000000">
                    <a:alpha val="70000"/>
                  </a:srgbClr>
                </a:outerShdw>
              </a:effectLst>
            </a:rPr>
            <a:t>幼儿园</a:t>
          </a:r>
        </a:p>
      </dgm:t>
    </dgm:pt>
    <dgm:pt modelId="{1466A88A-6027-4FC5-BC31-DFF2803008F7}" cxnId="{E6BD1A99-F1D7-443B-B736-F2F06573C79A}" type="parTrans">
      <dgm:prSet/>
      <dgm:spPr/>
      <dgm:t>
        <a:bodyPr/>
        <a:lstStyle/>
        <a:p>
          <a:endParaRPr lang="zh-CN" altLang="en-US" sz="1400"/>
        </a:p>
      </dgm:t>
    </dgm:pt>
    <dgm:pt modelId="{D580B181-599C-46E0-ADC1-424EDE4BA924}" cxnId="{E6BD1A99-F1D7-443B-B736-F2F06573C79A}" type="sibTrans">
      <dgm:prSet/>
      <dgm:spPr/>
      <dgm:t>
        <a:bodyPr/>
        <a:lstStyle/>
        <a:p>
          <a:endParaRPr lang="zh-CN" altLang="en-US" sz="1400"/>
        </a:p>
      </dgm:t>
    </dgm:pt>
    <dgm:pt modelId="{83943F5E-BFB9-40E5-89D9-09D9872AF95A}" type="pres">
      <dgm:prSet presAssocID="{E2C5AE16-C93C-4FCE-B6FE-5096607D28B2}" presName="hierChild1" presStyleCnt="0">
        <dgm:presLayoutVars>
          <dgm:orgChart val="1"/>
          <dgm:chPref val="1"/>
          <dgm:dir/>
          <dgm:animOne val="branch"/>
          <dgm:animLvl val="lvl"/>
          <dgm:resizeHandles/>
        </dgm:presLayoutVars>
      </dgm:prSet>
      <dgm:spPr/>
    </dgm:pt>
    <dgm:pt modelId="{246FAF26-887B-4293-80EB-91E042DB81A4}" type="pres">
      <dgm:prSet presAssocID="{FB0E99B4-7349-4128-BDE9-8BA9D5E7FE1E}" presName="hierRoot1" presStyleCnt="0">
        <dgm:presLayoutVars>
          <dgm:hierBranch val="init"/>
        </dgm:presLayoutVars>
      </dgm:prSet>
      <dgm:spPr/>
    </dgm:pt>
    <dgm:pt modelId="{DC3461E4-E9A1-48E3-ABDD-88A5329E2F33}" type="pres">
      <dgm:prSet presAssocID="{FB0E99B4-7349-4128-BDE9-8BA9D5E7FE1E}" presName="rootComposite1" presStyleCnt="0"/>
      <dgm:spPr/>
    </dgm:pt>
    <dgm:pt modelId="{F07D0C85-BD8E-4B6B-ADB3-AA830923831B}" type="pres">
      <dgm:prSet presAssocID="{FB0E99B4-7349-4128-BDE9-8BA9D5E7FE1E}" presName="rootText1" presStyleLbl="node0" presStyleIdx="0" presStyleCnt="1" custScaleX="190286">
        <dgm:presLayoutVars>
          <dgm:chPref val="3"/>
        </dgm:presLayoutVars>
      </dgm:prSet>
      <dgm:spPr/>
    </dgm:pt>
    <dgm:pt modelId="{8C18CC65-BFBB-4FD8-9C24-B151D76F7463}" type="pres">
      <dgm:prSet presAssocID="{FB0E99B4-7349-4128-BDE9-8BA9D5E7FE1E}" presName="rootConnector1" presStyleLbl="node1" presStyleIdx="0" presStyleCnt="0"/>
      <dgm:spPr/>
    </dgm:pt>
    <dgm:pt modelId="{45204150-9A30-4A2D-93A3-D3D0D4C33C27}" type="pres">
      <dgm:prSet presAssocID="{FB0E99B4-7349-4128-BDE9-8BA9D5E7FE1E}" presName="hierChild2" presStyleCnt="0"/>
      <dgm:spPr/>
    </dgm:pt>
    <dgm:pt modelId="{EC11D682-1761-47BF-8908-E7204A24E2AD}" type="pres">
      <dgm:prSet presAssocID="{FB2FA7D4-26BC-4897-B215-B77CA87FBEFC}" presName="Name37" presStyleLbl="parChTrans1D2" presStyleIdx="0" presStyleCnt="4"/>
      <dgm:spPr/>
    </dgm:pt>
    <dgm:pt modelId="{23109301-ABA9-45E0-8259-05B16DCC507C}" type="pres">
      <dgm:prSet presAssocID="{9AB62950-CE35-467F-9682-C734F7AA1862}" presName="hierRoot2" presStyleCnt="0">
        <dgm:presLayoutVars>
          <dgm:hierBranch val="init"/>
        </dgm:presLayoutVars>
      </dgm:prSet>
      <dgm:spPr/>
    </dgm:pt>
    <dgm:pt modelId="{C33B964D-B68E-4557-B26E-DDB63521F829}" type="pres">
      <dgm:prSet presAssocID="{9AB62950-CE35-467F-9682-C734F7AA1862}" presName="rootComposite" presStyleCnt="0"/>
      <dgm:spPr/>
    </dgm:pt>
    <dgm:pt modelId="{C193BBFB-5346-41E0-BD91-649B2D0DD457}" type="pres">
      <dgm:prSet presAssocID="{9AB62950-CE35-467F-9682-C734F7AA1862}" presName="rootText" presStyleLbl="node2" presStyleIdx="0" presStyleCnt="4" custScaleX="170825">
        <dgm:presLayoutVars>
          <dgm:chPref val="3"/>
        </dgm:presLayoutVars>
      </dgm:prSet>
      <dgm:spPr/>
    </dgm:pt>
    <dgm:pt modelId="{678494A3-2132-4D40-89C4-EA93F59E5499}" type="pres">
      <dgm:prSet presAssocID="{9AB62950-CE35-467F-9682-C734F7AA1862}" presName="rootConnector" presStyleLbl="node2" presStyleIdx="0" presStyleCnt="4"/>
      <dgm:spPr/>
    </dgm:pt>
    <dgm:pt modelId="{DAB5CAED-C6C2-4377-86B5-947C47D30CC2}" type="pres">
      <dgm:prSet presAssocID="{9AB62950-CE35-467F-9682-C734F7AA1862}" presName="hierChild4" presStyleCnt="0"/>
      <dgm:spPr/>
    </dgm:pt>
    <dgm:pt modelId="{6C442364-7FF7-47DE-8838-04C85CC23ED5}" type="pres">
      <dgm:prSet presAssocID="{42E34EA5-13A7-4502-9C40-C8F4125668D9}" presName="Name37" presStyleLbl="parChTrans1D3" presStyleIdx="0" presStyleCnt="9"/>
      <dgm:spPr/>
    </dgm:pt>
    <dgm:pt modelId="{A5715023-6D8D-4C84-A3A3-B413F17F86BC}" type="pres">
      <dgm:prSet presAssocID="{D937DFE4-E658-4BAD-B93E-E5462B563CAA}" presName="hierRoot2" presStyleCnt="0">
        <dgm:presLayoutVars>
          <dgm:hierBranch val="init"/>
        </dgm:presLayoutVars>
      </dgm:prSet>
      <dgm:spPr/>
    </dgm:pt>
    <dgm:pt modelId="{626321C6-BC36-41DC-9C17-F3663109C7D7}" type="pres">
      <dgm:prSet presAssocID="{D937DFE4-E658-4BAD-B93E-E5462B563CAA}" presName="rootComposite" presStyleCnt="0"/>
      <dgm:spPr/>
    </dgm:pt>
    <dgm:pt modelId="{E18A5EDC-E345-44FA-8216-09E115DFC5B2}" type="pres">
      <dgm:prSet presAssocID="{D937DFE4-E658-4BAD-B93E-E5462B563CAA}" presName="rootText" presStyleLbl="node3" presStyleIdx="0" presStyleCnt="9">
        <dgm:presLayoutVars>
          <dgm:chPref val="3"/>
        </dgm:presLayoutVars>
      </dgm:prSet>
      <dgm:spPr/>
    </dgm:pt>
    <dgm:pt modelId="{D25430DD-5B02-474C-BCAC-4B11FD3E9BBF}" type="pres">
      <dgm:prSet presAssocID="{D937DFE4-E658-4BAD-B93E-E5462B563CAA}" presName="rootConnector" presStyleLbl="node3" presStyleIdx="0" presStyleCnt="9"/>
      <dgm:spPr/>
    </dgm:pt>
    <dgm:pt modelId="{1031FD7E-958F-44EC-B4AD-2BDF591FF0A0}" type="pres">
      <dgm:prSet presAssocID="{D937DFE4-E658-4BAD-B93E-E5462B563CAA}" presName="hierChild4" presStyleCnt="0"/>
      <dgm:spPr/>
    </dgm:pt>
    <dgm:pt modelId="{B604251F-C52B-4D9E-AAB7-4D069B6E1670}" type="pres">
      <dgm:prSet presAssocID="{D937DFE4-E658-4BAD-B93E-E5462B563CAA}" presName="hierChild5" presStyleCnt="0"/>
      <dgm:spPr/>
    </dgm:pt>
    <dgm:pt modelId="{03E3BCA7-C6FB-44F2-8958-C40A0E6166CC}" type="pres">
      <dgm:prSet presAssocID="{D23E18AD-2E57-4C0E-A965-A187472D67AB}" presName="Name37" presStyleLbl="parChTrans1D3" presStyleIdx="1" presStyleCnt="9"/>
      <dgm:spPr/>
    </dgm:pt>
    <dgm:pt modelId="{1F1FECC0-B49D-4F52-8DD2-24D9E4EEDD91}" type="pres">
      <dgm:prSet presAssocID="{EF58491A-6B97-4D43-9A13-71D4E909D195}" presName="hierRoot2" presStyleCnt="0">
        <dgm:presLayoutVars>
          <dgm:hierBranch val="init"/>
        </dgm:presLayoutVars>
      </dgm:prSet>
      <dgm:spPr/>
    </dgm:pt>
    <dgm:pt modelId="{498221B4-0D18-4FA9-BD91-D3334479B6E0}" type="pres">
      <dgm:prSet presAssocID="{EF58491A-6B97-4D43-9A13-71D4E909D195}" presName="rootComposite" presStyleCnt="0"/>
      <dgm:spPr/>
    </dgm:pt>
    <dgm:pt modelId="{52DC1508-4703-429C-A9FD-1D20C75E101D}" type="pres">
      <dgm:prSet presAssocID="{EF58491A-6B97-4D43-9A13-71D4E909D195}" presName="rootText" presStyleLbl="node3" presStyleIdx="1" presStyleCnt="9">
        <dgm:presLayoutVars>
          <dgm:chPref val="3"/>
        </dgm:presLayoutVars>
      </dgm:prSet>
      <dgm:spPr/>
    </dgm:pt>
    <dgm:pt modelId="{69A7BB3D-3044-4A1D-9DCA-D695DCF2E1B4}" type="pres">
      <dgm:prSet presAssocID="{EF58491A-6B97-4D43-9A13-71D4E909D195}" presName="rootConnector" presStyleLbl="node3" presStyleIdx="1" presStyleCnt="9"/>
      <dgm:spPr/>
    </dgm:pt>
    <dgm:pt modelId="{034D8293-E43A-4183-B4E3-64E2C433F8A6}" type="pres">
      <dgm:prSet presAssocID="{EF58491A-6B97-4D43-9A13-71D4E909D195}" presName="hierChild4" presStyleCnt="0"/>
      <dgm:spPr/>
    </dgm:pt>
    <dgm:pt modelId="{23803685-578E-48D7-AE1D-4AC521ACDB00}" type="pres">
      <dgm:prSet presAssocID="{EF58491A-6B97-4D43-9A13-71D4E909D195}" presName="hierChild5" presStyleCnt="0"/>
      <dgm:spPr/>
    </dgm:pt>
    <dgm:pt modelId="{7BE319C6-7199-49AE-ACC2-9ED6D60AB95A}" type="pres">
      <dgm:prSet presAssocID="{7B41739A-92B8-4891-9783-D0B0AA7A6EE8}" presName="Name37" presStyleLbl="parChTrans1D3" presStyleIdx="2" presStyleCnt="9"/>
      <dgm:spPr/>
    </dgm:pt>
    <dgm:pt modelId="{879AD12B-5151-4EF9-B3B5-A57728FCA84C}" type="pres">
      <dgm:prSet presAssocID="{65672AFA-65B7-4250-9BC5-379A8038214D}" presName="hierRoot2" presStyleCnt="0">
        <dgm:presLayoutVars>
          <dgm:hierBranch val="init"/>
        </dgm:presLayoutVars>
      </dgm:prSet>
      <dgm:spPr/>
    </dgm:pt>
    <dgm:pt modelId="{6E90B945-0944-4C7B-94B6-241AE197CDF7}" type="pres">
      <dgm:prSet presAssocID="{65672AFA-65B7-4250-9BC5-379A8038214D}" presName="rootComposite" presStyleCnt="0"/>
      <dgm:spPr/>
    </dgm:pt>
    <dgm:pt modelId="{C38FD9FC-CE88-4DFD-94D8-5512EDB0CC5B}" type="pres">
      <dgm:prSet presAssocID="{65672AFA-65B7-4250-9BC5-379A8038214D}" presName="rootText" presStyleLbl="node3" presStyleIdx="2" presStyleCnt="9">
        <dgm:presLayoutVars>
          <dgm:chPref val="3"/>
        </dgm:presLayoutVars>
      </dgm:prSet>
      <dgm:spPr/>
    </dgm:pt>
    <dgm:pt modelId="{0289AE9F-74C3-4881-8EF8-6AB1EC2397FC}" type="pres">
      <dgm:prSet presAssocID="{65672AFA-65B7-4250-9BC5-379A8038214D}" presName="rootConnector" presStyleLbl="node3" presStyleIdx="2" presStyleCnt="9"/>
      <dgm:spPr/>
    </dgm:pt>
    <dgm:pt modelId="{C11FF2CD-CD8B-4C66-812E-F6AA165A922E}" type="pres">
      <dgm:prSet presAssocID="{65672AFA-65B7-4250-9BC5-379A8038214D}" presName="hierChild4" presStyleCnt="0"/>
      <dgm:spPr/>
    </dgm:pt>
    <dgm:pt modelId="{FE508986-0274-473E-B77E-1E6873AF5540}" type="pres">
      <dgm:prSet presAssocID="{65672AFA-65B7-4250-9BC5-379A8038214D}" presName="hierChild5" presStyleCnt="0"/>
      <dgm:spPr/>
    </dgm:pt>
    <dgm:pt modelId="{96C8901C-A40F-4950-989C-B57F856CF3F7}" type="pres">
      <dgm:prSet presAssocID="{9AB62950-CE35-467F-9682-C734F7AA1862}" presName="hierChild5" presStyleCnt="0"/>
      <dgm:spPr/>
    </dgm:pt>
    <dgm:pt modelId="{FC724713-6BD1-45D8-8A7A-1C6B84E02C3E}" type="pres">
      <dgm:prSet presAssocID="{5E38011A-7C0A-46D3-8127-C096F9C01A8A}" presName="Name37" presStyleLbl="parChTrans1D2" presStyleIdx="1" presStyleCnt="4"/>
      <dgm:spPr/>
    </dgm:pt>
    <dgm:pt modelId="{396CE30B-6F4A-4A7F-B1AD-D2866485EE04}" type="pres">
      <dgm:prSet presAssocID="{E6E990EA-C034-42F1-9133-2396B5DFDFFD}" presName="hierRoot2" presStyleCnt="0">
        <dgm:presLayoutVars>
          <dgm:hierBranch val="init"/>
        </dgm:presLayoutVars>
      </dgm:prSet>
      <dgm:spPr/>
    </dgm:pt>
    <dgm:pt modelId="{3F86BD19-D80A-406F-B91E-84E24774E06F}" type="pres">
      <dgm:prSet presAssocID="{E6E990EA-C034-42F1-9133-2396B5DFDFFD}" presName="rootComposite" presStyleCnt="0"/>
      <dgm:spPr/>
    </dgm:pt>
    <dgm:pt modelId="{A275F549-5447-429B-8C96-5BB93EA6D777}" type="pres">
      <dgm:prSet presAssocID="{E6E990EA-C034-42F1-9133-2396B5DFDFFD}" presName="rootText" presStyleLbl="node2" presStyleIdx="1" presStyleCnt="4">
        <dgm:presLayoutVars>
          <dgm:chPref val="3"/>
        </dgm:presLayoutVars>
      </dgm:prSet>
      <dgm:spPr/>
    </dgm:pt>
    <dgm:pt modelId="{2887A0DF-E2CC-4F2F-89D6-3A1CABDDBDA4}" type="pres">
      <dgm:prSet presAssocID="{E6E990EA-C034-42F1-9133-2396B5DFDFFD}" presName="rootConnector" presStyleLbl="node2" presStyleIdx="1" presStyleCnt="4"/>
      <dgm:spPr/>
    </dgm:pt>
    <dgm:pt modelId="{A343BB16-C434-4230-9915-4D1203BAD3E8}" type="pres">
      <dgm:prSet presAssocID="{E6E990EA-C034-42F1-9133-2396B5DFDFFD}" presName="hierChild4" presStyleCnt="0"/>
      <dgm:spPr/>
    </dgm:pt>
    <dgm:pt modelId="{16C986EC-7957-4215-8A1D-B8D988B58483}" type="pres">
      <dgm:prSet presAssocID="{4A049EE6-0DC3-4C77-AA1C-1F5C3B6FD571}" presName="Name37" presStyleLbl="parChTrans1D3" presStyleIdx="3" presStyleCnt="9"/>
      <dgm:spPr/>
    </dgm:pt>
    <dgm:pt modelId="{C674A06A-2035-40E7-A582-1E2337DE4CB1}" type="pres">
      <dgm:prSet presAssocID="{E231D455-28C9-4467-8A3A-F07E4E8A8045}" presName="hierRoot2" presStyleCnt="0">
        <dgm:presLayoutVars>
          <dgm:hierBranch val="init"/>
        </dgm:presLayoutVars>
      </dgm:prSet>
      <dgm:spPr/>
    </dgm:pt>
    <dgm:pt modelId="{BC888D55-5D1C-49E0-B9F3-17E5AD3C18EB}" type="pres">
      <dgm:prSet presAssocID="{E231D455-28C9-4467-8A3A-F07E4E8A8045}" presName="rootComposite" presStyleCnt="0"/>
      <dgm:spPr/>
    </dgm:pt>
    <dgm:pt modelId="{FE78A3DD-48C7-4169-BFD6-5BFE8E598E2C}" type="pres">
      <dgm:prSet presAssocID="{E231D455-28C9-4467-8A3A-F07E4E8A8045}" presName="rootText" presStyleLbl="node3" presStyleIdx="3" presStyleCnt="9">
        <dgm:presLayoutVars>
          <dgm:chPref val="3"/>
        </dgm:presLayoutVars>
      </dgm:prSet>
      <dgm:spPr/>
    </dgm:pt>
    <dgm:pt modelId="{88B181CB-B332-42ED-8279-D9D009E58A10}" type="pres">
      <dgm:prSet presAssocID="{E231D455-28C9-4467-8A3A-F07E4E8A8045}" presName="rootConnector" presStyleLbl="node3" presStyleIdx="3" presStyleCnt="9"/>
      <dgm:spPr/>
    </dgm:pt>
    <dgm:pt modelId="{37F9EA3C-2436-406C-94E3-FB5E65BFB9A2}" type="pres">
      <dgm:prSet presAssocID="{E231D455-28C9-4467-8A3A-F07E4E8A8045}" presName="hierChild4" presStyleCnt="0"/>
      <dgm:spPr/>
    </dgm:pt>
    <dgm:pt modelId="{38F6ABBE-7A83-4CE2-9D2F-EAFC8DF0742D}" type="pres">
      <dgm:prSet presAssocID="{E231D455-28C9-4467-8A3A-F07E4E8A8045}" presName="hierChild5" presStyleCnt="0"/>
      <dgm:spPr/>
    </dgm:pt>
    <dgm:pt modelId="{2DCDBFA5-8B27-4548-B2AE-8A094B437934}" type="pres">
      <dgm:prSet presAssocID="{A05F0B90-5333-4E95-B0DC-1CC957CCC47E}" presName="Name37" presStyleLbl="parChTrans1D3" presStyleIdx="4" presStyleCnt="9"/>
      <dgm:spPr/>
    </dgm:pt>
    <dgm:pt modelId="{DD74A494-E5B5-44F3-B387-966BC07F87DB}" type="pres">
      <dgm:prSet presAssocID="{B5F8C537-EE0B-49BB-9995-1D9E0C059275}" presName="hierRoot2" presStyleCnt="0">
        <dgm:presLayoutVars>
          <dgm:hierBranch val="init"/>
        </dgm:presLayoutVars>
      </dgm:prSet>
      <dgm:spPr/>
    </dgm:pt>
    <dgm:pt modelId="{AF2EB12A-FF02-497A-BD08-511544CDE9B2}" type="pres">
      <dgm:prSet presAssocID="{B5F8C537-EE0B-49BB-9995-1D9E0C059275}" presName="rootComposite" presStyleCnt="0"/>
      <dgm:spPr/>
    </dgm:pt>
    <dgm:pt modelId="{3890FFEC-EE8C-47E3-853D-3D9154CA1507}" type="pres">
      <dgm:prSet presAssocID="{B5F8C537-EE0B-49BB-9995-1D9E0C059275}" presName="rootText" presStyleLbl="node3" presStyleIdx="4" presStyleCnt="9">
        <dgm:presLayoutVars>
          <dgm:chPref val="3"/>
        </dgm:presLayoutVars>
      </dgm:prSet>
      <dgm:spPr/>
    </dgm:pt>
    <dgm:pt modelId="{0F9BDF65-190D-4C2C-9CFA-FCCD3C112044}" type="pres">
      <dgm:prSet presAssocID="{B5F8C537-EE0B-49BB-9995-1D9E0C059275}" presName="rootConnector" presStyleLbl="node3" presStyleIdx="4" presStyleCnt="9"/>
      <dgm:spPr/>
    </dgm:pt>
    <dgm:pt modelId="{A9729944-D2AC-46EF-8047-9EFBF8A3FFFF}" type="pres">
      <dgm:prSet presAssocID="{B5F8C537-EE0B-49BB-9995-1D9E0C059275}" presName="hierChild4" presStyleCnt="0"/>
      <dgm:spPr/>
    </dgm:pt>
    <dgm:pt modelId="{57D98A9D-27D5-4714-8F0F-FBC138767172}" type="pres">
      <dgm:prSet presAssocID="{B5F8C537-EE0B-49BB-9995-1D9E0C059275}" presName="hierChild5" presStyleCnt="0"/>
      <dgm:spPr/>
    </dgm:pt>
    <dgm:pt modelId="{9DF0ACA1-A225-433D-B43D-BEE03B851876}" type="pres">
      <dgm:prSet presAssocID="{1B76C627-3ECC-4C6D-AA4C-C6922E97520E}" presName="Name37" presStyleLbl="parChTrans1D3" presStyleIdx="5" presStyleCnt="9"/>
      <dgm:spPr/>
    </dgm:pt>
    <dgm:pt modelId="{73929747-DDDF-4AEE-ABD6-4967C98D3CFA}" type="pres">
      <dgm:prSet presAssocID="{1EE89E4E-F6EA-47AE-87F2-5CF3EC99C47B}" presName="hierRoot2" presStyleCnt="0">
        <dgm:presLayoutVars>
          <dgm:hierBranch val="init"/>
        </dgm:presLayoutVars>
      </dgm:prSet>
      <dgm:spPr/>
    </dgm:pt>
    <dgm:pt modelId="{0BDFE24B-CDCD-4B15-AF62-91AC1B3AD97C}" type="pres">
      <dgm:prSet presAssocID="{1EE89E4E-F6EA-47AE-87F2-5CF3EC99C47B}" presName="rootComposite" presStyleCnt="0"/>
      <dgm:spPr/>
    </dgm:pt>
    <dgm:pt modelId="{0F7A1DD4-3FAB-4F60-8823-FC860CCCA892}" type="pres">
      <dgm:prSet presAssocID="{1EE89E4E-F6EA-47AE-87F2-5CF3EC99C47B}" presName="rootText" presStyleLbl="node3" presStyleIdx="5" presStyleCnt="9">
        <dgm:presLayoutVars>
          <dgm:chPref val="3"/>
        </dgm:presLayoutVars>
      </dgm:prSet>
      <dgm:spPr/>
    </dgm:pt>
    <dgm:pt modelId="{0D3F7558-0904-45AB-961B-1B7592B07DEE}" type="pres">
      <dgm:prSet presAssocID="{1EE89E4E-F6EA-47AE-87F2-5CF3EC99C47B}" presName="rootConnector" presStyleLbl="node3" presStyleIdx="5" presStyleCnt="9"/>
      <dgm:spPr/>
    </dgm:pt>
    <dgm:pt modelId="{3D650A38-3327-4945-B3CF-4BA2697B4239}" type="pres">
      <dgm:prSet presAssocID="{1EE89E4E-F6EA-47AE-87F2-5CF3EC99C47B}" presName="hierChild4" presStyleCnt="0"/>
      <dgm:spPr/>
    </dgm:pt>
    <dgm:pt modelId="{7265C1C3-E09D-4D4B-A441-A10C8BAE4BDE}" type="pres">
      <dgm:prSet presAssocID="{1EE89E4E-F6EA-47AE-87F2-5CF3EC99C47B}" presName="hierChild5" presStyleCnt="0"/>
      <dgm:spPr/>
    </dgm:pt>
    <dgm:pt modelId="{83533E87-9C3B-486F-A3EA-EC13DCC42CFB}" type="pres">
      <dgm:prSet presAssocID="{E6E990EA-C034-42F1-9133-2396B5DFDFFD}" presName="hierChild5" presStyleCnt="0"/>
      <dgm:spPr/>
    </dgm:pt>
    <dgm:pt modelId="{41832F42-4D07-4AE8-B12B-873511343CB8}" type="pres">
      <dgm:prSet presAssocID="{6A3BD86C-7B0A-43AD-BC62-193E3A3161FC}" presName="Name37" presStyleLbl="parChTrans1D2" presStyleIdx="2" presStyleCnt="4"/>
      <dgm:spPr/>
    </dgm:pt>
    <dgm:pt modelId="{D9BFAB81-E503-4DB7-9ABF-3F1381D85DE8}" type="pres">
      <dgm:prSet presAssocID="{D0BD0A63-F0EA-4760-BD4F-18685976B003}" presName="hierRoot2" presStyleCnt="0">
        <dgm:presLayoutVars>
          <dgm:hierBranch val="init"/>
        </dgm:presLayoutVars>
      </dgm:prSet>
      <dgm:spPr/>
    </dgm:pt>
    <dgm:pt modelId="{CC551A47-A004-40B1-AC05-FC6F8FED967C}" type="pres">
      <dgm:prSet presAssocID="{D0BD0A63-F0EA-4760-BD4F-18685976B003}" presName="rootComposite" presStyleCnt="0"/>
      <dgm:spPr/>
    </dgm:pt>
    <dgm:pt modelId="{2A98CE3E-13E3-4BDD-BAA0-F101470462C7}" type="pres">
      <dgm:prSet presAssocID="{D0BD0A63-F0EA-4760-BD4F-18685976B003}" presName="rootText" presStyleLbl="node2" presStyleIdx="2" presStyleCnt="4">
        <dgm:presLayoutVars>
          <dgm:chPref val="3"/>
        </dgm:presLayoutVars>
      </dgm:prSet>
      <dgm:spPr/>
    </dgm:pt>
    <dgm:pt modelId="{B60F3723-7EAC-4752-B01A-9FD2E5C0624C}" type="pres">
      <dgm:prSet presAssocID="{D0BD0A63-F0EA-4760-BD4F-18685976B003}" presName="rootConnector" presStyleLbl="node2" presStyleIdx="2" presStyleCnt="4"/>
      <dgm:spPr/>
    </dgm:pt>
    <dgm:pt modelId="{519FFC09-FE2B-4A76-BAC9-FD33DBB50C7A}" type="pres">
      <dgm:prSet presAssocID="{D0BD0A63-F0EA-4760-BD4F-18685976B003}" presName="hierChild4" presStyleCnt="0"/>
      <dgm:spPr/>
    </dgm:pt>
    <dgm:pt modelId="{390EC1CF-423D-495F-A120-5E5DC3F62AD3}" type="pres">
      <dgm:prSet presAssocID="{89A048CD-FC55-4EE9-90BB-C98E25B4AABE}" presName="Name37" presStyleLbl="parChTrans1D3" presStyleIdx="6" presStyleCnt="9"/>
      <dgm:spPr/>
    </dgm:pt>
    <dgm:pt modelId="{B8ED60ED-F88C-4CF0-A2D4-7EA041A26056}" type="pres">
      <dgm:prSet presAssocID="{1882FFB9-B4EF-4902-94A1-4FEB1894C6CA}" presName="hierRoot2" presStyleCnt="0">
        <dgm:presLayoutVars>
          <dgm:hierBranch val="init"/>
        </dgm:presLayoutVars>
      </dgm:prSet>
      <dgm:spPr/>
    </dgm:pt>
    <dgm:pt modelId="{36AEEADF-CBB7-422D-BE6F-2A3081054591}" type="pres">
      <dgm:prSet presAssocID="{1882FFB9-B4EF-4902-94A1-4FEB1894C6CA}" presName="rootComposite" presStyleCnt="0"/>
      <dgm:spPr/>
    </dgm:pt>
    <dgm:pt modelId="{F09CFA09-A061-4CFB-8A78-B9F3272413F0}" type="pres">
      <dgm:prSet presAssocID="{1882FFB9-B4EF-4902-94A1-4FEB1894C6CA}" presName="rootText" presStyleLbl="node3" presStyleIdx="6" presStyleCnt="9">
        <dgm:presLayoutVars>
          <dgm:chPref val="3"/>
        </dgm:presLayoutVars>
      </dgm:prSet>
      <dgm:spPr/>
    </dgm:pt>
    <dgm:pt modelId="{F4C0A39C-BE6A-48C5-804E-114E8356CE81}" type="pres">
      <dgm:prSet presAssocID="{1882FFB9-B4EF-4902-94A1-4FEB1894C6CA}" presName="rootConnector" presStyleLbl="node3" presStyleIdx="6" presStyleCnt="9"/>
      <dgm:spPr/>
    </dgm:pt>
    <dgm:pt modelId="{E80D5D4E-B83F-48B1-8AC8-5B744EB046B6}" type="pres">
      <dgm:prSet presAssocID="{1882FFB9-B4EF-4902-94A1-4FEB1894C6CA}" presName="hierChild4" presStyleCnt="0"/>
      <dgm:spPr/>
    </dgm:pt>
    <dgm:pt modelId="{B78BF6BF-DA61-4D40-863B-4C561257C987}" type="pres">
      <dgm:prSet presAssocID="{1882FFB9-B4EF-4902-94A1-4FEB1894C6CA}" presName="hierChild5" presStyleCnt="0"/>
      <dgm:spPr/>
    </dgm:pt>
    <dgm:pt modelId="{B89C198F-20B0-4AC2-8096-4F6969D9A248}" type="pres">
      <dgm:prSet presAssocID="{D0BD0A63-F0EA-4760-BD4F-18685976B003}" presName="hierChild5" presStyleCnt="0"/>
      <dgm:spPr/>
    </dgm:pt>
    <dgm:pt modelId="{2289B652-6B43-4121-877F-9CE2FEE7214F}" type="pres">
      <dgm:prSet presAssocID="{50175134-1BDE-4D52-8E3A-43D6373838A3}" presName="Name37" presStyleLbl="parChTrans1D2" presStyleIdx="3" presStyleCnt="4"/>
      <dgm:spPr/>
    </dgm:pt>
    <dgm:pt modelId="{ABA4A1B8-8929-4559-BC07-C6C1EF8459F6}" type="pres">
      <dgm:prSet presAssocID="{DE9728F4-06C2-42AA-9602-6D5750070FEA}" presName="hierRoot2" presStyleCnt="0">
        <dgm:presLayoutVars>
          <dgm:hierBranch val="init"/>
        </dgm:presLayoutVars>
      </dgm:prSet>
      <dgm:spPr/>
    </dgm:pt>
    <dgm:pt modelId="{705C493A-6E0D-4A85-9CD0-43ED27576E3A}" type="pres">
      <dgm:prSet presAssocID="{DE9728F4-06C2-42AA-9602-6D5750070FEA}" presName="rootComposite" presStyleCnt="0"/>
      <dgm:spPr/>
    </dgm:pt>
    <dgm:pt modelId="{834EB8DE-872B-4E9C-865B-1F08D6D7DED3}" type="pres">
      <dgm:prSet presAssocID="{DE9728F4-06C2-42AA-9602-6D5750070FEA}" presName="rootText" presStyleLbl="node2" presStyleIdx="3" presStyleCnt="4">
        <dgm:presLayoutVars>
          <dgm:chPref val="3"/>
        </dgm:presLayoutVars>
      </dgm:prSet>
      <dgm:spPr/>
    </dgm:pt>
    <dgm:pt modelId="{E05B8BB2-198C-409D-815B-6B8A8DF8BA5B}" type="pres">
      <dgm:prSet presAssocID="{DE9728F4-06C2-42AA-9602-6D5750070FEA}" presName="rootConnector" presStyleLbl="node2" presStyleIdx="3" presStyleCnt="4"/>
      <dgm:spPr/>
    </dgm:pt>
    <dgm:pt modelId="{C7597752-8FEE-4942-B5D0-367829D4E2F6}" type="pres">
      <dgm:prSet presAssocID="{DE9728F4-06C2-42AA-9602-6D5750070FEA}" presName="hierChild4" presStyleCnt="0"/>
      <dgm:spPr/>
    </dgm:pt>
    <dgm:pt modelId="{18C8D931-499C-4070-BC77-696A2C5D8FFF}" type="pres">
      <dgm:prSet presAssocID="{2F01D647-51B6-448B-A630-9E546729AB0B}" presName="Name37" presStyleLbl="parChTrans1D3" presStyleIdx="7" presStyleCnt="9"/>
      <dgm:spPr/>
    </dgm:pt>
    <dgm:pt modelId="{F1FA9DC7-128D-49BF-BFB0-FAD72DE820B6}" type="pres">
      <dgm:prSet presAssocID="{48BF98F6-5E9F-40E2-9E26-221E94756E21}" presName="hierRoot2" presStyleCnt="0">
        <dgm:presLayoutVars>
          <dgm:hierBranch val="init"/>
        </dgm:presLayoutVars>
      </dgm:prSet>
      <dgm:spPr/>
    </dgm:pt>
    <dgm:pt modelId="{47A89F97-9204-49BA-B09C-E0C24DBCC152}" type="pres">
      <dgm:prSet presAssocID="{48BF98F6-5E9F-40E2-9E26-221E94756E21}" presName="rootComposite" presStyleCnt="0"/>
      <dgm:spPr/>
    </dgm:pt>
    <dgm:pt modelId="{E596C23D-04E5-426D-813D-2F96436E3921}" type="pres">
      <dgm:prSet presAssocID="{48BF98F6-5E9F-40E2-9E26-221E94756E21}" presName="rootText" presStyleLbl="node3" presStyleIdx="7" presStyleCnt="9">
        <dgm:presLayoutVars>
          <dgm:chPref val="3"/>
        </dgm:presLayoutVars>
      </dgm:prSet>
      <dgm:spPr/>
    </dgm:pt>
    <dgm:pt modelId="{AEE45B00-6462-47C4-823B-E40414E9A1F9}" type="pres">
      <dgm:prSet presAssocID="{48BF98F6-5E9F-40E2-9E26-221E94756E21}" presName="rootConnector" presStyleLbl="node3" presStyleIdx="7" presStyleCnt="9"/>
      <dgm:spPr/>
    </dgm:pt>
    <dgm:pt modelId="{9F05D05B-CBB9-4955-94FF-96E48FFBAFBB}" type="pres">
      <dgm:prSet presAssocID="{48BF98F6-5E9F-40E2-9E26-221E94756E21}" presName="hierChild4" presStyleCnt="0"/>
      <dgm:spPr/>
    </dgm:pt>
    <dgm:pt modelId="{B3B10D4E-7C30-4461-8FBC-5BCBD75A68A9}" type="pres">
      <dgm:prSet presAssocID="{48BF98F6-5E9F-40E2-9E26-221E94756E21}" presName="hierChild5" presStyleCnt="0"/>
      <dgm:spPr/>
    </dgm:pt>
    <dgm:pt modelId="{E22C5B77-2D83-4375-B34A-AFF7DE6E9F87}" type="pres">
      <dgm:prSet presAssocID="{1466A88A-6027-4FC5-BC31-DFF2803008F7}" presName="Name37" presStyleLbl="parChTrans1D3" presStyleIdx="8" presStyleCnt="9"/>
      <dgm:spPr/>
    </dgm:pt>
    <dgm:pt modelId="{18EE3978-C065-4EF9-AAA0-135ED1F804DB}" type="pres">
      <dgm:prSet presAssocID="{D5B18F2D-3D65-46F5-A381-C35EC58B483C}" presName="hierRoot2" presStyleCnt="0">
        <dgm:presLayoutVars>
          <dgm:hierBranch val="init"/>
        </dgm:presLayoutVars>
      </dgm:prSet>
      <dgm:spPr/>
    </dgm:pt>
    <dgm:pt modelId="{5C5F73BE-02B2-492E-BC68-812C61D2968A}" type="pres">
      <dgm:prSet presAssocID="{D5B18F2D-3D65-46F5-A381-C35EC58B483C}" presName="rootComposite" presStyleCnt="0"/>
      <dgm:spPr/>
    </dgm:pt>
    <dgm:pt modelId="{AC7B623C-82A5-438F-8501-DD61DB13F253}" type="pres">
      <dgm:prSet presAssocID="{D5B18F2D-3D65-46F5-A381-C35EC58B483C}" presName="rootText" presStyleLbl="node3" presStyleIdx="8" presStyleCnt="9">
        <dgm:presLayoutVars>
          <dgm:chPref val="3"/>
        </dgm:presLayoutVars>
      </dgm:prSet>
      <dgm:spPr/>
    </dgm:pt>
    <dgm:pt modelId="{F65EC78E-5B07-4906-8624-DD9E2B39A753}" type="pres">
      <dgm:prSet presAssocID="{D5B18F2D-3D65-46F5-A381-C35EC58B483C}" presName="rootConnector" presStyleLbl="node3" presStyleIdx="8" presStyleCnt="9"/>
      <dgm:spPr/>
    </dgm:pt>
    <dgm:pt modelId="{55C4E415-F307-4944-85CD-890F479AF8D6}" type="pres">
      <dgm:prSet presAssocID="{D5B18F2D-3D65-46F5-A381-C35EC58B483C}" presName="hierChild4" presStyleCnt="0"/>
      <dgm:spPr/>
    </dgm:pt>
    <dgm:pt modelId="{1BEE4A2C-B560-4A13-B260-7285C9A1D051}" type="pres">
      <dgm:prSet presAssocID="{D5B18F2D-3D65-46F5-A381-C35EC58B483C}" presName="hierChild5" presStyleCnt="0"/>
      <dgm:spPr/>
    </dgm:pt>
    <dgm:pt modelId="{7A4C1D27-E8D2-4261-A531-5EDB4E27CFAD}" type="pres">
      <dgm:prSet presAssocID="{DE9728F4-06C2-42AA-9602-6D5750070FEA}" presName="hierChild5" presStyleCnt="0"/>
      <dgm:spPr/>
    </dgm:pt>
    <dgm:pt modelId="{97182E4F-53F8-4236-86B6-7861BCA30092}" type="pres">
      <dgm:prSet presAssocID="{FB0E99B4-7349-4128-BDE9-8BA9D5E7FE1E}" presName="hierChild3" presStyleCnt="0"/>
      <dgm:spPr/>
    </dgm:pt>
  </dgm:ptLst>
  <dgm:cxnLst>
    <dgm:cxn modelId="{5758B700-B4A0-4673-A8D5-D3A3F3D23502}" type="presOf" srcId="{1EE89E4E-F6EA-47AE-87F2-5CF3EC99C47B}" destId="{0D3F7558-0904-45AB-961B-1B7592B07DEE}" srcOrd="1" destOrd="0" presId="urn:microsoft.com/office/officeart/2005/8/layout/orgChart1"/>
    <dgm:cxn modelId="{3A6B2402-5A72-4E84-907E-1FEB00075431}" type="presOf" srcId="{2F01D647-51B6-448B-A630-9E546729AB0B}" destId="{18C8D931-499C-4070-BC77-696A2C5D8FFF}" srcOrd="0" destOrd="0" presId="urn:microsoft.com/office/officeart/2005/8/layout/orgChart1"/>
    <dgm:cxn modelId="{C433EF08-B6DF-442E-AB98-28EB3A1133A9}" type="presOf" srcId="{65672AFA-65B7-4250-9BC5-379A8038214D}" destId="{C38FD9FC-CE88-4DFD-94D8-5512EDB0CC5B}" srcOrd="0" destOrd="0" presId="urn:microsoft.com/office/officeart/2005/8/layout/orgChart1"/>
    <dgm:cxn modelId="{07B53B09-B9E5-419D-844E-43F2AFBD5B71}" srcId="{E6E990EA-C034-42F1-9133-2396B5DFDFFD}" destId="{1EE89E4E-F6EA-47AE-87F2-5CF3EC99C47B}" srcOrd="2" destOrd="0" parTransId="{1B76C627-3ECC-4C6D-AA4C-C6922E97520E}" sibTransId="{3C2021C3-A3D8-4389-A01F-48184AA9ED7F}"/>
    <dgm:cxn modelId="{91159F0F-D8C4-4065-AB05-847AB14D2A75}" type="presOf" srcId="{E231D455-28C9-4467-8A3A-F07E4E8A8045}" destId="{FE78A3DD-48C7-4169-BFD6-5BFE8E598E2C}" srcOrd="0" destOrd="0" presId="urn:microsoft.com/office/officeart/2005/8/layout/orgChart1"/>
    <dgm:cxn modelId="{B82B9C15-0D03-4300-B9C5-FB4C48436A04}" type="presOf" srcId="{89A048CD-FC55-4EE9-90BB-C98E25B4AABE}" destId="{390EC1CF-423D-495F-A120-5E5DC3F62AD3}" srcOrd="0" destOrd="0" presId="urn:microsoft.com/office/officeart/2005/8/layout/orgChart1"/>
    <dgm:cxn modelId="{FFB6EA17-182C-4861-A198-D5589EB00F7B}" type="presOf" srcId="{42E34EA5-13A7-4502-9C40-C8F4125668D9}" destId="{6C442364-7FF7-47DE-8838-04C85CC23ED5}" srcOrd="0" destOrd="0" presId="urn:microsoft.com/office/officeart/2005/8/layout/orgChart1"/>
    <dgm:cxn modelId="{26E01E21-0B43-441A-8F94-82C98113E0EE}" type="presOf" srcId="{D5B18F2D-3D65-46F5-A381-C35EC58B483C}" destId="{F65EC78E-5B07-4906-8624-DD9E2B39A753}" srcOrd="1" destOrd="0" presId="urn:microsoft.com/office/officeart/2005/8/layout/orgChart1"/>
    <dgm:cxn modelId="{85CA8625-6F87-4BEE-8EFD-57C7E8CA5F03}" type="presOf" srcId="{1466A88A-6027-4FC5-BC31-DFF2803008F7}" destId="{E22C5B77-2D83-4375-B34A-AFF7DE6E9F87}" srcOrd="0" destOrd="0" presId="urn:microsoft.com/office/officeart/2005/8/layout/orgChart1"/>
    <dgm:cxn modelId="{0B49B531-02F7-4021-9FE3-EFC0272E7C68}" srcId="{E2C5AE16-C93C-4FCE-B6FE-5096607D28B2}" destId="{FB0E99B4-7349-4128-BDE9-8BA9D5E7FE1E}" srcOrd="0" destOrd="0" parTransId="{B51D5B41-9262-4419-8477-773DDEC7FFB9}" sibTransId="{7B014A77-79C1-4EAB-8F4D-E215DEFE2777}"/>
    <dgm:cxn modelId="{B4D07332-75B4-4C74-8825-27C0150E6297}" type="presOf" srcId="{7B41739A-92B8-4891-9783-D0B0AA7A6EE8}" destId="{7BE319C6-7199-49AE-ACC2-9ED6D60AB95A}" srcOrd="0" destOrd="0" presId="urn:microsoft.com/office/officeart/2005/8/layout/orgChart1"/>
    <dgm:cxn modelId="{13BF9F39-C8DA-4818-913A-8C0ACFA045F5}" type="presOf" srcId="{D5B18F2D-3D65-46F5-A381-C35EC58B483C}" destId="{AC7B623C-82A5-438F-8501-DD61DB13F253}" srcOrd="0" destOrd="0" presId="urn:microsoft.com/office/officeart/2005/8/layout/orgChart1"/>
    <dgm:cxn modelId="{1924FD3C-2870-40F5-9432-966772E0683E}" type="presOf" srcId="{EF58491A-6B97-4D43-9A13-71D4E909D195}" destId="{52DC1508-4703-429C-A9FD-1D20C75E101D}" srcOrd="0" destOrd="0" presId="urn:microsoft.com/office/officeart/2005/8/layout/orgChart1"/>
    <dgm:cxn modelId="{20C12941-B09A-4FCD-99EC-A636E05B4538}" type="presOf" srcId="{D23E18AD-2E57-4C0E-A965-A187472D67AB}" destId="{03E3BCA7-C6FB-44F2-8958-C40A0E6166CC}" srcOrd="0" destOrd="0" presId="urn:microsoft.com/office/officeart/2005/8/layout/orgChart1"/>
    <dgm:cxn modelId="{E1E51149-1BBC-42D2-9CD1-0145064A4B64}" type="presOf" srcId="{48BF98F6-5E9F-40E2-9E26-221E94756E21}" destId="{E596C23D-04E5-426D-813D-2F96436E3921}" srcOrd="0" destOrd="0" presId="urn:microsoft.com/office/officeart/2005/8/layout/orgChart1"/>
    <dgm:cxn modelId="{9B4BC049-50B5-4D90-BB4F-F271AA7396C1}" srcId="{E6E990EA-C034-42F1-9133-2396B5DFDFFD}" destId="{B5F8C537-EE0B-49BB-9995-1D9E0C059275}" srcOrd="1" destOrd="0" parTransId="{A05F0B90-5333-4E95-B0DC-1CC957CCC47E}" sibTransId="{C9E6A379-63DD-4C18-8BB5-A8DCEB2437FA}"/>
    <dgm:cxn modelId="{63C2D74C-49D9-4217-B770-A88EF67FDD30}" srcId="{9AB62950-CE35-467F-9682-C734F7AA1862}" destId="{EF58491A-6B97-4D43-9A13-71D4E909D195}" srcOrd="1" destOrd="0" parTransId="{D23E18AD-2E57-4C0E-A965-A187472D67AB}" sibTransId="{869FB752-A0D8-48DB-95E4-F39947B85CF8}"/>
    <dgm:cxn modelId="{F48CE14D-CE26-44F2-90C3-0CC3AB6A9777}" type="presOf" srcId="{65672AFA-65B7-4250-9BC5-379A8038214D}" destId="{0289AE9F-74C3-4881-8EF8-6AB1EC2397FC}" srcOrd="1" destOrd="0" presId="urn:microsoft.com/office/officeart/2005/8/layout/orgChart1"/>
    <dgm:cxn modelId="{21B7FD54-09F7-458E-9039-840DC9CEA0A9}" type="presOf" srcId="{A05F0B90-5333-4E95-B0DC-1CC957CCC47E}" destId="{2DCDBFA5-8B27-4548-B2AE-8A094B437934}" srcOrd="0" destOrd="0" presId="urn:microsoft.com/office/officeart/2005/8/layout/orgChart1"/>
    <dgm:cxn modelId="{6262A85B-AB4B-4DFE-B898-AD6114C9C9F5}" srcId="{FB0E99B4-7349-4128-BDE9-8BA9D5E7FE1E}" destId="{E6E990EA-C034-42F1-9133-2396B5DFDFFD}" srcOrd="1" destOrd="0" parTransId="{5E38011A-7C0A-46D3-8127-C096F9C01A8A}" sibTransId="{9E8ED71F-5483-4D74-AD6E-EABB5E142FB3}"/>
    <dgm:cxn modelId="{9EE59260-5010-445C-9CC6-8853B00E7268}" srcId="{DE9728F4-06C2-42AA-9602-6D5750070FEA}" destId="{48BF98F6-5E9F-40E2-9E26-221E94756E21}" srcOrd="0" destOrd="0" parTransId="{2F01D647-51B6-448B-A630-9E546729AB0B}" sibTransId="{2BAD3FE8-2FA8-4111-8BF6-8FA723548E0E}"/>
    <dgm:cxn modelId="{01819066-5CEB-4CF7-8C4A-5F888FC03FCA}" type="presOf" srcId="{E231D455-28C9-4467-8A3A-F07E4E8A8045}" destId="{88B181CB-B332-42ED-8279-D9D009E58A10}" srcOrd="1" destOrd="0" presId="urn:microsoft.com/office/officeart/2005/8/layout/orgChart1"/>
    <dgm:cxn modelId="{DE0FF668-9785-4069-B6C7-5DCC214EC2F2}" type="presOf" srcId="{FB2FA7D4-26BC-4897-B215-B77CA87FBEFC}" destId="{EC11D682-1761-47BF-8908-E7204A24E2AD}" srcOrd="0" destOrd="0" presId="urn:microsoft.com/office/officeart/2005/8/layout/orgChart1"/>
    <dgm:cxn modelId="{5EB5646C-8C47-4AA3-B654-FB1162DC79BE}" type="presOf" srcId="{E6E990EA-C034-42F1-9133-2396B5DFDFFD}" destId="{2887A0DF-E2CC-4F2F-89D6-3A1CABDDBDA4}" srcOrd="1" destOrd="0" presId="urn:microsoft.com/office/officeart/2005/8/layout/orgChart1"/>
    <dgm:cxn modelId="{50BFE46F-5382-42EE-A284-6D12F19B99F1}" srcId="{9AB62950-CE35-467F-9682-C734F7AA1862}" destId="{D937DFE4-E658-4BAD-B93E-E5462B563CAA}" srcOrd="0" destOrd="0" parTransId="{42E34EA5-13A7-4502-9C40-C8F4125668D9}" sibTransId="{49363F2F-A063-498A-917C-B60F1A64D635}"/>
    <dgm:cxn modelId="{4916D774-7627-42E8-9FD8-664B72EAAA5E}" type="presOf" srcId="{D937DFE4-E658-4BAD-B93E-E5462B563CAA}" destId="{D25430DD-5B02-474C-BCAC-4B11FD3E9BBF}" srcOrd="1" destOrd="0" presId="urn:microsoft.com/office/officeart/2005/8/layout/orgChart1"/>
    <dgm:cxn modelId="{D8A91C7D-4913-4D5B-8854-972CA4C686F4}" type="presOf" srcId="{DE9728F4-06C2-42AA-9602-6D5750070FEA}" destId="{E05B8BB2-198C-409D-815B-6B8A8DF8BA5B}" srcOrd="1" destOrd="0" presId="urn:microsoft.com/office/officeart/2005/8/layout/orgChart1"/>
    <dgm:cxn modelId="{F2B3F981-1845-4C0F-AB59-9112FE872B9E}" type="presOf" srcId="{FB0E99B4-7349-4128-BDE9-8BA9D5E7FE1E}" destId="{F07D0C85-BD8E-4B6B-ADB3-AA830923831B}" srcOrd="0" destOrd="0" presId="urn:microsoft.com/office/officeart/2005/8/layout/orgChart1"/>
    <dgm:cxn modelId="{E397C783-B77E-466F-857E-AA39C3E549E0}" type="presOf" srcId="{9AB62950-CE35-467F-9682-C734F7AA1862}" destId="{678494A3-2132-4D40-89C4-EA93F59E5499}" srcOrd="1" destOrd="0" presId="urn:microsoft.com/office/officeart/2005/8/layout/orgChart1"/>
    <dgm:cxn modelId="{D6745987-B83F-46DB-BF2F-D04B846C1AE5}" type="presOf" srcId="{D937DFE4-E658-4BAD-B93E-E5462B563CAA}" destId="{E18A5EDC-E345-44FA-8216-09E115DFC5B2}" srcOrd="0" destOrd="0" presId="urn:microsoft.com/office/officeart/2005/8/layout/orgChart1"/>
    <dgm:cxn modelId="{FB83B288-1FC2-420E-99CA-FACC8AC12995}" type="presOf" srcId="{DE9728F4-06C2-42AA-9602-6D5750070FEA}" destId="{834EB8DE-872B-4E9C-865B-1F08D6D7DED3}" srcOrd="0" destOrd="0" presId="urn:microsoft.com/office/officeart/2005/8/layout/orgChart1"/>
    <dgm:cxn modelId="{52E34A94-C52D-4FDC-B66A-957E83A392E9}" type="presOf" srcId="{1B76C627-3ECC-4C6D-AA4C-C6922E97520E}" destId="{9DF0ACA1-A225-433D-B43D-BEE03B851876}" srcOrd="0" destOrd="0" presId="urn:microsoft.com/office/officeart/2005/8/layout/orgChart1"/>
    <dgm:cxn modelId="{C9316194-8F9D-4E53-91E3-B5EA27769F71}" type="presOf" srcId="{B5F8C537-EE0B-49BB-9995-1D9E0C059275}" destId="{0F9BDF65-190D-4C2C-9CFA-FCCD3C112044}" srcOrd="1" destOrd="0" presId="urn:microsoft.com/office/officeart/2005/8/layout/orgChart1"/>
    <dgm:cxn modelId="{3DD89095-A15D-4426-B635-30F87047D9EB}" type="presOf" srcId="{1882FFB9-B4EF-4902-94A1-4FEB1894C6CA}" destId="{F4C0A39C-BE6A-48C5-804E-114E8356CE81}" srcOrd="1" destOrd="0" presId="urn:microsoft.com/office/officeart/2005/8/layout/orgChart1"/>
    <dgm:cxn modelId="{E6BD1A99-F1D7-443B-B736-F2F06573C79A}" srcId="{DE9728F4-06C2-42AA-9602-6D5750070FEA}" destId="{D5B18F2D-3D65-46F5-A381-C35EC58B483C}" srcOrd="1" destOrd="0" parTransId="{1466A88A-6027-4FC5-BC31-DFF2803008F7}" sibTransId="{D580B181-599C-46E0-ADC1-424EDE4BA924}"/>
    <dgm:cxn modelId="{44F16399-75EC-4CD2-8FB5-09D39C092DBA}" srcId="{FB0E99B4-7349-4128-BDE9-8BA9D5E7FE1E}" destId="{DE9728F4-06C2-42AA-9602-6D5750070FEA}" srcOrd="3" destOrd="0" parTransId="{50175134-1BDE-4D52-8E3A-43D6373838A3}" sibTransId="{B4A751A2-0751-4AAC-A635-31F9288429D8}"/>
    <dgm:cxn modelId="{0C4E0DAA-03E8-47F5-978E-5361D6342F88}" type="presOf" srcId="{FB0E99B4-7349-4128-BDE9-8BA9D5E7FE1E}" destId="{8C18CC65-BFBB-4FD8-9C24-B151D76F7463}" srcOrd="1" destOrd="0" presId="urn:microsoft.com/office/officeart/2005/8/layout/orgChart1"/>
    <dgm:cxn modelId="{5B2731AE-B4FF-4015-9F4A-B8AC32D5F6B3}" type="presOf" srcId="{6A3BD86C-7B0A-43AD-BC62-193E3A3161FC}" destId="{41832F42-4D07-4AE8-B12B-873511343CB8}" srcOrd="0" destOrd="0" presId="urn:microsoft.com/office/officeart/2005/8/layout/orgChart1"/>
    <dgm:cxn modelId="{DF58E0B0-0477-48F7-95F2-D53F0E012A9E}" type="presOf" srcId="{1EE89E4E-F6EA-47AE-87F2-5CF3EC99C47B}" destId="{0F7A1DD4-3FAB-4F60-8823-FC860CCCA892}" srcOrd="0" destOrd="0" presId="urn:microsoft.com/office/officeart/2005/8/layout/orgChart1"/>
    <dgm:cxn modelId="{BE52B4B7-A35D-4B47-BDAE-43D8C1E7427A}" type="presOf" srcId="{48BF98F6-5E9F-40E2-9E26-221E94756E21}" destId="{AEE45B00-6462-47C4-823B-E40414E9A1F9}" srcOrd="1" destOrd="0" presId="urn:microsoft.com/office/officeart/2005/8/layout/orgChart1"/>
    <dgm:cxn modelId="{D40BFDBC-BE70-4B23-9180-9779BF41DAEF}" srcId="{E6E990EA-C034-42F1-9133-2396B5DFDFFD}" destId="{E231D455-28C9-4467-8A3A-F07E4E8A8045}" srcOrd="0" destOrd="0" parTransId="{4A049EE6-0DC3-4C77-AA1C-1F5C3B6FD571}" sibTransId="{A630FA02-B5C8-4189-AA6E-692948134E0C}"/>
    <dgm:cxn modelId="{1CCA39C5-C7E6-4E23-9C81-E3AE10AD82D8}" type="presOf" srcId="{D0BD0A63-F0EA-4760-BD4F-18685976B003}" destId="{2A98CE3E-13E3-4BDD-BAA0-F101470462C7}" srcOrd="0" destOrd="0" presId="urn:microsoft.com/office/officeart/2005/8/layout/orgChart1"/>
    <dgm:cxn modelId="{B7FCDBC7-BED2-4570-97D6-36FEE5B9C908}" srcId="{D0BD0A63-F0EA-4760-BD4F-18685976B003}" destId="{1882FFB9-B4EF-4902-94A1-4FEB1894C6CA}" srcOrd="0" destOrd="0" parTransId="{89A048CD-FC55-4EE9-90BB-C98E25B4AABE}" sibTransId="{A83D02B3-76F0-414C-B725-08BB6FB075BC}"/>
    <dgm:cxn modelId="{E66715CA-EF71-4C7A-B22A-E0F32C5CFA52}" type="presOf" srcId="{EF58491A-6B97-4D43-9A13-71D4E909D195}" destId="{69A7BB3D-3044-4A1D-9DCA-D695DCF2E1B4}" srcOrd="1" destOrd="0" presId="urn:microsoft.com/office/officeart/2005/8/layout/orgChart1"/>
    <dgm:cxn modelId="{4E1314CB-4447-461C-A0E4-B6A91E7FA019}" type="presOf" srcId="{E2C5AE16-C93C-4FCE-B6FE-5096607D28B2}" destId="{83943F5E-BFB9-40E5-89D9-09D9872AF95A}" srcOrd="0" destOrd="0" presId="urn:microsoft.com/office/officeart/2005/8/layout/orgChart1"/>
    <dgm:cxn modelId="{075C21CB-5AA2-4DB9-A783-00ACFD3D5FE1}" type="presOf" srcId="{50175134-1BDE-4D52-8E3A-43D6373838A3}" destId="{2289B652-6B43-4121-877F-9CE2FEE7214F}" srcOrd="0" destOrd="0" presId="urn:microsoft.com/office/officeart/2005/8/layout/orgChart1"/>
    <dgm:cxn modelId="{0C8E03D3-A0E7-47D1-A2AC-DF6782CFCC31}" type="presOf" srcId="{5E38011A-7C0A-46D3-8127-C096F9C01A8A}" destId="{FC724713-6BD1-45D8-8A7A-1C6B84E02C3E}" srcOrd="0" destOrd="0" presId="urn:microsoft.com/office/officeart/2005/8/layout/orgChart1"/>
    <dgm:cxn modelId="{E23A23DB-8C1F-492C-BAFB-54899460C7A9}" srcId="{9AB62950-CE35-467F-9682-C734F7AA1862}" destId="{65672AFA-65B7-4250-9BC5-379A8038214D}" srcOrd="2" destOrd="0" parTransId="{7B41739A-92B8-4891-9783-D0B0AA7A6EE8}" sibTransId="{B35CBF93-CE46-4046-BA11-370295F59E8B}"/>
    <dgm:cxn modelId="{266E1ADF-3083-4E96-AC8D-256A202658B4}" srcId="{FB0E99B4-7349-4128-BDE9-8BA9D5E7FE1E}" destId="{D0BD0A63-F0EA-4760-BD4F-18685976B003}" srcOrd="2" destOrd="0" parTransId="{6A3BD86C-7B0A-43AD-BC62-193E3A3161FC}" sibTransId="{D94CE0A3-F0E8-4DE4-87D6-423019B3270A}"/>
    <dgm:cxn modelId="{C1282CE1-3996-4472-B118-427F91E28B94}" srcId="{FB0E99B4-7349-4128-BDE9-8BA9D5E7FE1E}" destId="{9AB62950-CE35-467F-9682-C734F7AA1862}" srcOrd="0" destOrd="0" parTransId="{FB2FA7D4-26BC-4897-B215-B77CA87FBEFC}" sibTransId="{397D9E43-FA40-4B29-B863-1FDF7E384383}"/>
    <dgm:cxn modelId="{D0DCEBEB-3406-4412-9635-95C88FF98E41}" type="presOf" srcId="{4A049EE6-0DC3-4C77-AA1C-1F5C3B6FD571}" destId="{16C986EC-7957-4215-8A1D-B8D988B58483}" srcOrd="0" destOrd="0" presId="urn:microsoft.com/office/officeart/2005/8/layout/orgChart1"/>
    <dgm:cxn modelId="{4A74B9F3-841C-4E23-8F04-8DD4436BD56A}" type="presOf" srcId="{B5F8C537-EE0B-49BB-9995-1D9E0C059275}" destId="{3890FFEC-EE8C-47E3-853D-3D9154CA1507}" srcOrd="0" destOrd="0" presId="urn:microsoft.com/office/officeart/2005/8/layout/orgChart1"/>
    <dgm:cxn modelId="{901045F5-F19C-4BBA-A29E-4C4D44D4433D}" type="presOf" srcId="{D0BD0A63-F0EA-4760-BD4F-18685976B003}" destId="{B60F3723-7EAC-4752-B01A-9FD2E5C0624C}" srcOrd="1" destOrd="0" presId="urn:microsoft.com/office/officeart/2005/8/layout/orgChart1"/>
    <dgm:cxn modelId="{E7BFA6F6-B49F-454B-8502-6DCD40B32A68}" type="presOf" srcId="{9AB62950-CE35-467F-9682-C734F7AA1862}" destId="{C193BBFB-5346-41E0-BD91-649B2D0DD457}" srcOrd="0" destOrd="0" presId="urn:microsoft.com/office/officeart/2005/8/layout/orgChart1"/>
    <dgm:cxn modelId="{F4C088FE-EF52-4C4D-BE9F-93546D5BA66D}" type="presOf" srcId="{E6E990EA-C034-42F1-9133-2396B5DFDFFD}" destId="{A275F549-5447-429B-8C96-5BB93EA6D777}" srcOrd="0" destOrd="0" presId="urn:microsoft.com/office/officeart/2005/8/layout/orgChart1"/>
    <dgm:cxn modelId="{E890EBFE-8F9F-4FFF-9DE1-C0149E2F7088}" type="presOf" srcId="{1882FFB9-B4EF-4902-94A1-4FEB1894C6CA}" destId="{F09CFA09-A061-4CFB-8A78-B9F3272413F0}" srcOrd="0" destOrd="0" presId="urn:microsoft.com/office/officeart/2005/8/layout/orgChart1"/>
    <dgm:cxn modelId="{2F101224-9057-40D0-BF70-94359F954963}" type="presParOf" srcId="{83943F5E-BFB9-40E5-89D9-09D9872AF95A}" destId="{246FAF26-887B-4293-80EB-91E042DB81A4}" srcOrd="0" destOrd="0" presId="urn:microsoft.com/office/officeart/2005/8/layout/orgChart1"/>
    <dgm:cxn modelId="{EF6B096E-EEDD-41A9-BE0A-4516AC6612ED}" type="presParOf" srcId="{246FAF26-887B-4293-80EB-91E042DB81A4}" destId="{DC3461E4-E9A1-48E3-ABDD-88A5329E2F33}" srcOrd="0" destOrd="0" presId="urn:microsoft.com/office/officeart/2005/8/layout/orgChart1"/>
    <dgm:cxn modelId="{B171DE5C-E028-4C3E-A98D-93F8580529CD}" type="presParOf" srcId="{DC3461E4-E9A1-48E3-ABDD-88A5329E2F33}" destId="{F07D0C85-BD8E-4B6B-ADB3-AA830923831B}" srcOrd="0" destOrd="0" presId="urn:microsoft.com/office/officeart/2005/8/layout/orgChart1"/>
    <dgm:cxn modelId="{A6A85B37-4EDF-44C9-8582-290824C5B4BD}" type="presParOf" srcId="{DC3461E4-E9A1-48E3-ABDD-88A5329E2F33}" destId="{8C18CC65-BFBB-4FD8-9C24-B151D76F7463}" srcOrd="1" destOrd="0" presId="urn:microsoft.com/office/officeart/2005/8/layout/orgChart1"/>
    <dgm:cxn modelId="{6B5CDD76-2A47-403E-97A8-556C5D30D79E}" type="presParOf" srcId="{246FAF26-887B-4293-80EB-91E042DB81A4}" destId="{45204150-9A30-4A2D-93A3-D3D0D4C33C27}" srcOrd="1" destOrd="0" presId="urn:microsoft.com/office/officeart/2005/8/layout/orgChart1"/>
    <dgm:cxn modelId="{766C8692-AC71-4DD0-8F16-53869422BCF8}" type="presParOf" srcId="{45204150-9A30-4A2D-93A3-D3D0D4C33C27}" destId="{EC11D682-1761-47BF-8908-E7204A24E2AD}" srcOrd="0" destOrd="0" presId="urn:microsoft.com/office/officeart/2005/8/layout/orgChart1"/>
    <dgm:cxn modelId="{696BDB0C-31E0-477F-BB9A-99D96D5AB2AE}" type="presParOf" srcId="{45204150-9A30-4A2D-93A3-D3D0D4C33C27}" destId="{23109301-ABA9-45E0-8259-05B16DCC507C}" srcOrd="1" destOrd="0" presId="urn:microsoft.com/office/officeart/2005/8/layout/orgChart1"/>
    <dgm:cxn modelId="{27E90611-4F0E-4EE7-B912-08BA4E9B056B}" type="presParOf" srcId="{23109301-ABA9-45E0-8259-05B16DCC507C}" destId="{C33B964D-B68E-4557-B26E-DDB63521F829}" srcOrd="0" destOrd="0" presId="urn:microsoft.com/office/officeart/2005/8/layout/orgChart1"/>
    <dgm:cxn modelId="{6DA75ED4-476F-48E9-AD3B-BC48A2242B15}" type="presParOf" srcId="{C33B964D-B68E-4557-B26E-DDB63521F829}" destId="{C193BBFB-5346-41E0-BD91-649B2D0DD457}" srcOrd="0" destOrd="0" presId="urn:microsoft.com/office/officeart/2005/8/layout/orgChart1"/>
    <dgm:cxn modelId="{A5146899-DA33-45DE-8F70-7780A08704A0}" type="presParOf" srcId="{C33B964D-B68E-4557-B26E-DDB63521F829}" destId="{678494A3-2132-4D40-89C4-EA93F59E5499}" srcOrd="1" destOrd="0" presId="urn:microsoft.com/office/officeart/2005/8/layout/orgChart1"/>
    <dgm:cxn modelId="{F7E5971B-BD3E-49E4-9D25-11C3BBC16610}" type="presParOf" srcId="{23109301-ABA9-45E0-8259-05B16DCC507C}" destId="{DAB5CAED-C6C2-4377-86B5-947C47D30CC2}" srcOrd="1" destOrd="0" presId="urn:microsoft.com/office/officeart/2005/8/layout/orgChart1"/>
    <dgm:cxn modelId="{9CA66225-5259-480E-9D0B-83C7166DF656}" type="presParOf" srcId="{DAB5CAED-C6C2-4377-86B5-947C47D30CC2}" destId="{6C442364-7FF7-47DE-8838-04C85CC23ED5}" srcOrd="0" destOrd="0" presId="urn:microsoft.com/office/officeart/2005/8/layout/orgChart1"/>
    <dgm:cxn modelId="{6D701DF8-4BDA-4745-BE73-B4CAC0F829C1}" type="presParOf" srcId="{DAB5CAED-C6C2-4377-86B5-947C47D30CC2}" destId="{A5715023-6D8D-4C84-A3A3-B413F17F86BC}" srcOrd="1" destOrd="0" presId="urn:microsoft.com/office/officeart/2005/8/layout/orgChart1"/>
    <dgm:cxn modelId="{D7A402F0-87D9-4C3D-B420-31AAAA0663C1}" type="presParOf" srcId="{A5715023-6D8D-4C84-A3A3-B413F17F86BC}" destId="{626321C6-BC36-41DC-9C17-F3663109C7D7}" srcOrd="0" destOrd="0" presId="urn:microsoft.com/office/officeart/2005/8/layout/orgChart1"/>
    <dgm:cxn modelId="{20CCE725-5B28-4DFD-B2E2-3C9C79521181}" type="presParOf" srcId="{626321C6-BC36-41DC-9C17-F3663109C7D7}" destId="{E18A5EDC-E345-44FA-8216-09E115DFC5B2}" srcOrd="0" destOrd="0" presId="urn:microsoft.com/office/officeart/2005/8/layout/orgChart1"/>
    <dgm:cxn modelId="{7A54B45E-BEE7-4103-809F-C70A8F4A8F86}" type="presParOf" srcId="{626321C6-BC36-41DC-9C17-F3663109C7D7}" destId="{D25430DD-5B02-474C-BCAC-4B11FD3E9BBF}" srcOrd="1" destOrd="0" presId="urn:microsoft.com/office/officeart/2005/8/layout/orgChart1"/>
    <dgm:cxn modelId="{D4E7B6EC-0887-439A-8F09-DA56ECD3B8FC}" type="presParOf" srcId="{A5715023-6D8D-4C84-A3A3-B413F17F86BC}" destId="{1031FD7E-958F-44EC-B4AD-2BDF591FF0A0}" srcOrd="1" destOrd="0" presId="urn:microsoft.com/office/officeart/2005/8/layout/orgChart1"/>
    <dgm:cxn modelId="{DFAF7E74-5E1F-42B8-B8DE-F8538E440988}" type="presParOf" srcId="{A5715023-6D8D-4C84-A3A3-B413F17F86BC}" destId="{B604251F-C52B-4D9E-AAB7-4D069B6E1670}" srcOrd="2" destOrd="0" presId="urn:microsoft.com/office/officeart/2005/8/layout/orgChart1"/>
    <dgm:cxn modelId="{19A831C0-4087-4466-9CFF-B9843AD7B50B}" type="presParOf" srcId="{DAB5CAED-C6C2-4377-86B5-947C47D30CC2}" destId="{03E3BCA7-C6FB-44F2-8958-C40A0E6166CC}" srcOrd="2" destOrd="0" presId="urn:microsoft.com/office/officeart/2005/8/layout/orgChart1"/>
    <dgm:cxn modelId="{F32255D9-22D8-409C-BFFB-9EE999E8CE6B}" type="presParOf" srcId="{DAB5CAED-C6C2-4377-86B5-947C47D30CC2}" destId="{1F1FECC0-B49D-4F52-8DD2-24D9E4EEDD91}" srcOrd="3" destOrd="0" presId="urn:microsoft.com/office/officeart/2005/8/layout/orgChart1"/>
    <dgm:cxn modelId="{C567FB15-97B6-41B0-972E-D1E82A541AFE}" type="presParOf" srcId="{1F1FECC0-B49D-4F52-8DD2-24D9E4EEDD91}" destId="{498221B4-0D18-4FA9-BD91-D3334479B6E0}" srcOrd="0" destOrd="0" presId="urn:microsoft.com/office/officeart/2005/8/layout/orgChart1"/>
    <dgm:cxn modelId="{CFD70256-FDD0-430C-81E1-52885512AC00}" type="presParOf" srcId="{498221B4-0D18-4FA9-BD91-D3334479B6E0}" destId="{52DC1508-4703-429C-A9FD-1D20C75E101D}" srcOrd="0" destOrd="0" presId="urn:microsoft.com/office/officeart/2005/8/layout/orgChart1"/>
    <dgm:cxn modelId="{D35C6E17-D708-4F46-AADF-EEF439A307E2}" type="presParOf" srcId="{498221B4-0D18-4FA9-BD91-D3334479B6E0}" destId="{69A7BB3D-3044-4A1D-9DCA-D695DCF2E1B4}" srcOrd="1" destOrd="0" presId="urn:microsoft.com/office/officeart/2005/8/layout/orgChart1"/>
    <dgm:cxn modelId="{5B16931E-A72D-419A-9944-564458F14EFB}" type="presParOf" srcId="{1F1FECC0-B49D-4F52-8DD2-24D9E4EEDD91}" destId="{034D8293-E43A-4183-B4E3-64E2C433F8A6}" srcOrd="1" destOrd="0" presId="urn:microsoft.com/office/officeart/2005/8/layout/orgChart1"/>
    <dgm:cxn modelId="{4AE99D10-B9B1-40F1-ADCF-386A804EA1E8}" type="presParOf" srcId="{1F1FECC0-B49D-4F52-8DD2-24D9E4EEDD91}" destId="{23803685-578E-48D7-AE1D-4AC521ACDB00}" srcOrd="2" destOrd="0" presId="urn:microsoft.com/office/officeart/2005/8/layout/orgChart1"/>
    <dgm:cxn modelId="{1BC99D9A-D3D0-4058-860A-52078F6DDFA7}" type="presParOf" srcId="{DAB5CAED-C6C2-4377-86B5-947C47D30CC2}" destId="{7BE319C6-7199-49AE-ACC2-9ED6D60AB95A}" srcOrd="4" destOrd="0" presId="urn:microsoft.com/office/officeart/2005/8/layout/orgChart1"/>
    <dgm:cxn modelId="{5597E776-C29C-4D08-80DF-F63A71F36A9C}" type="presParOf" srcId="{DAB5CAED-C6C2-4377-86B5-947C47D30CC2}" destId="{879AD12B-5151-4EF9-B3B5-A57728FCA84C}" srcOrd="5" destOrd="0" presId="urn:microsoft.com/office/officeart/2005/8/layout/orgChart1"/>
    <dgm:cxn modelId="{3B79453B-1313-4277-BCBD-8F239E9C0C2E}" type="presParOf" srcId="{879AD12B-5151-4EF9-B3B5-A57728FCA84C}" destId="{6E90B945-0944-4C7B-94B6-241AE197CDF7}" srcOrd="0" destOrd="0" presId="urn:microsoft.com/office/officeart/2005/8/layout/orgChart1"/>
    <dgm:cxn modelId="{B9207232-FE54-49AA-A529-CC9D85356F4D}" type="presParOf" srcId="{6E90B945-0944-4C7B-94B6-241AE197CDF7}" destId="{C38FD9FC-CE88-4DFD-94D8-5512EDB0CC5B}" srcOrd="0" destOrd="0" presId="urn:microsoft.com/office/officeart/2005/8/layout/orgChart1"/>
    <dgm:cxn modelId="{8BC4F3DE-C34E-42AF-8695-DBC36BCED18F}" type="presParOf" srcId="{6E90B945-0944-4C7B-94B6-241AE197CDF7}" destId="{0289AE9F-74C3-4881-8EF8-6AB1EC2397FC}" srcOrd="1" destOrd="0" presId="urn:microsoft.com/office/officeart/2005/8/layout/orgChart1"/>
    <dgm:cxn modelId="{151D9C36-5119-4C66-85AD-CC55E4E174E3}" type="presParOf" srcId="{879AD12B-5151-4EF9-B3B5-A57728FCA84C}" destId="{C11FF2CD-CD8B-4C66-812E-F6AA165A922E}" srcOrd="1" destOrd="0" presId="urn:microsoft.com/office/officeart/2005/8/layout/orgChart1"/>
    <dgm:cxn modelId="{8A780C22-907A-44D7-A108-B2B5F6D878D8}" type="presParOf" srcId="{879AD12B-5151-4EF9-B3B5-A57728FCA84C}" destId="{FE508986-0274-473E-B77E-1E6873AF5540}" srcOrd="2" destOrd="0" presId="urn:microsoft.com/office/officeart/2005/8/layout/orgChart1"/>
    <dgm:cxn modelId="{32C500F2-9B69-4E79-82A5-A89C245D65CF}" type="presParOf" srcId="{23109301-ABA9-45E0-8259-05B16DCC507C}" destId="{96C8901C-A40F-4950-989C-B57F856CF3F7}" srcOrd="2" destOrd="0" presId="urn:microsoft.com/office/officeart/2005/8/layout/orgChart1"/>
    <dgm:cxn modelId="{9179A8AA-F84B-4DB7-BB76-166950F4DED2}" type="presParOf" srcId="{45204150-9A30-4A2D-93A3-D3D0D4C33C27}" destId="{FC724713-6BD1-45D8-8A7A-1C6B84E02C3E}" srcOrd="2" destOrd="0" presId="urn:microsoft.com/office/officeart/2005/8/layout/orgChart1"/>
    <dgm:cxn modelId="{5853685F-EFDF-4EFB-ACDD-CF39FF59BDB2}" type="presParOf" srcId="{45204150-9A30-4A2D-93A3-D3D0D4C33C27}" destId="{396CE30B-6F4A-4A7F-B1AD-D2866485EE04}" srcOrd="3" destOrd="0" presId="urn:microsoft.com/office/officeart/2005/8/layout/orgChart1"/>
    <dgm:cxn modelId="{F411BC59-914B-4BFF-B6A8-BEB455BF3E81}" type="presParOf" srcId="{396CE30B-6F4A-4A7F-B1AD-D2866485EE04}" destId="{3F86BD19-D80A-406F-B91E-84E24774E06F}" srcOrd="0" destOrd="0" presId="urn:microsoft.com/office/officeart/2005/8/layout/orgChart1"/>
    <dgm:cxn modelId="{635A9BC2-8C0C-4759-864D-7EF8190B02B0}" type="presParOf" srcId="{3F86BD19-D80A-406F-B91E-84E24774E06F}" destId="{A275F549-5447-429B-8C96-5BB93EA6D777}" srcOrd="0" destOrd="0" presId="urn:microsoft.com/office/officeart/2005/8/layout/orgChart1"/>
    <dgm:cxn modelId="{3F3EDB0E-3266-4968-9387-C18C8ADCCE9D}" type="presParOf" srcId="{3F86BD19-D80A-406F-B91E-84E24774E06F}" destId="{2887A0DF-E2CC-4F2F-89D6-3A1CABDDBDA4}" srcOrd="1" destOrd="0" presId="urn:microsoft.com/office/officeart/2005/8/layout/orgChart1"/>
    <dgm:cxn modelId="{A7F18C27-7C2B-492E-AD53-4B5EDEAD4847}" type="presParOf" srcId="{396CE30B-6F4A-4A7F-B1AD-D2866485EE04}" destId="{A343BB16-C434-4230-9915-4D1203BAD3E8}" srcOrd="1" destOrd="0" presId="urn:microsoft.com/office/officeart/2005/8/layout/orgChart1"/>
    <dgm:cxn modelId="{94228B26-B977-441A-A7C4-B28C241D709F}" type="presParOf" srcId="{A343BB16-C434-4230-9915-4D1203BAD3E8}" destId="{16C986EC-7957-4215-8A1D-B8D988B58483}" srcOrd="0" destOrd="0" presId="urn:microsoft.com/office/officeart/2005/8/layout/orgChart1"/>
    <dgm:cxn modelId="{8F3F00A2-9E93-44BC-9F7A-54E6C2C35232}" type="presParOf" srcId="{A343BB16-C434-4230-9915-4D1203BAD3E8}" destId="{C674A06A-2035-40E7-A582-1E2337DE4CB1}" srcOrd="1" destOrd="0" presId="urn:microsoft.com/office/officeart/2005/8/layout/orgChart1"/>
    <dgm:cxn modelId="{C997826D-C8D7-4F2B-922C-36F5F41F423B}" type="presParOf" srcId="{C674A06A-2035-40E7-A582-1E2337DE4CB1}" destId="{BC888D55-5D1C-49E0-B9F3-17E5AD3C18EB}" srcOrd="0" destOrd="0" presId="urn:microsoft.com/office/officeart/2005/8/layout/orgChart1"/>
    <dgm:cxn modelId="{547267D9-2F08-4112-BDDC-19A020AD4653}" type="presParOf" srcId="{BC888D55-5D1C-49E0-B9F3-17E5AD3C18EB}" destId="{FE78A3DD-48C7-4169-BFD6-5BFE8E598E2C}" srcOrd="0" destOrd="0" presId="urn:microsoft.com/office/officeart/2005/8/layout/orgChart1"/>
    <dgm:cxn modelId="{4B2DF1D4-5F25-4BDE-91F9-6C05900BBC11}" type="presParOf" srcId="{BC888D55-5D1C-49E0-B9F3-17E5AD3C18EB}" destId="{88B181CB-B332-42ED-8279-D9D009E58A10}" srcOrd="1" destOrd="0" presId="urn:microsoft.com/office/officeart/2005/8/layout/orgChart1"/>
    <dgm:cxn modelId="{17DB7E85-5314-49F2-96F4-7801A70292A6}" type="presParOf" srcId="{C674A06A-2035-40E7-A582-1E2337DE4CB1}" destId="{37F9EA3C-2436-406C-94E3-FB5E65BFB9A2}" srcOrd="1" destOrd="0" presId="urn:microsoft.com/office/officeart/2005/8/layout/orgChart1"/>
    <dgm:cxn modelId="{5077EF86-08F1-4094-B0AB-E3B242B2439E}" type="presParOf" srcId="{C674A06A-2035-40E7-A582-1E2337DE4CB1}" destId="{38F6ABBE-7A83-4CE2-9D2F-EAFC8DF0742D}" srcOrd="2" destOrd="0" presId="urn:microsoft.com/office/officeart/2005/8/layout/orgChart1"/>
    <dgm:cxn modelId="{78E3DFC2-5946-4E5E-81F8-E0CA022A9CF4}" type="presParOf" srcId="{A343BB16-C434-4230-9915-4D1203BAD3E8}" destId="{2DCDBFA5-8B27-4548-B2AE-8A094B437934}" srcOrd="2" destOrd="0" presId="urn:microsoft.com/office/officeart/2005/8/layout/orgChart1"/>
    <dgm:cxn modelId="{70D26F7C-3035-443D-8D77-7CEC3BFFA27C}" type="presParOf" srcId="{A343BB16-C434-4230-9915-4D1203BAD3E8}" destId="{DD74A494-E5B5-44F3-B387-966BC07F87DB}" srcOrd="3" destOrd="0" presId="urn:microsoft.com/office/officeart/2005/8/layout/orgChart1"/>
    <dgm:cxn modelId="{A44A9680-619F-451B-B98C-092050A1A87D}" type="presParOf" srcId="{DD74A494-E5B5-44F3-B387-966BC07F87DB}" destId="{AF2EB12A-FF02-497A-BD08-511544CDE9B2}" srcOrd="0" destOrd="0" presId="urn:microsoft.com/office/officeart/2005/8/layout/orgChart1"/>
    <dgm:cxn modelId="{37CE0BE3-376E-401B-B46C-4745958CD822}" type="presParOf" srcId="{AF2EB12A-FF02-497A-BD08-511544CDE9B2}" destId="{3890FFEC-EE8C-47E3-853D-3D9154CA1507}" srcOrd="0" destOrd="0" presId="urn:microsoft.com/office/officeart/2005/8/layout/orgChart1"/>
    <dgm:cxn modelId="{4F9573F3-B67B-49B7-BB66-8CE5B4303C5B}" type="presParOf" srcId="{AF2EB12A-FF02-497A-BD08-511544CDE9B2}" destId="{0F9BDF65-190D-4C2C-9CFA-FCCD3C112044}" srcOrd="1" destOrd="0" presId="urn:microsoft.com/office/officeart/2005/8/layout/orgChart1"/>
    <dgm:cxn modelId="{842C455D-AD0B-4DAE-BED5-8D3E72A8FF4A}" type="presParOf" srcId="{DD74A494-E5B5-44F3-B387-966BC07F87DB}" destId="{A9729944-D2AC-46EF-8047-9EFBF8A3FFFF}" srcOrd="1" destOrd="0" presId="urn:microsoft.com/office/officeart/2005/8/layout/orgChart1"/>
    <dgm:cxn modelId="{34BF472F-9685-422A-9E81-D7B4D3B338BD}" type="presParOf" srcId="{DD74A494-E5B5-44F3-B387-966BC07F87DB}" destId="{57D98A9D-27D5-4714-8F0F-FBC138767172}" srcOrd="2" destOrd="0" presId="urn:microsoft.com/office/officeart/2005/8/layout/orgChart1"/>
    <dgm:cxn modelId="{B3B30F9B-FF04-4677-BFE9-DBC6A3EAA9D8}" type="presParOf" srcId="{A343BB16-C434-4230-9915-4D1203BAD3E8}" destId="{9DF0ACA1-A225-433D-B43D-BEE03B851876}" srcOrd="4" destOrd="0" presId="urn:microsoft.com/office/officeart/2005/8/layout/orgChart1"/>
    <dgm:cxn modelId="{3449DF0F-B8C8-4C47-BFA3-66D41EA564DA}" type="presParOf" srcId="{A343BB16-C434-4230-9915-4D1203BAD3E8}" destId="{73929747-DDDF-4AEE-ABD6-4967C98D3CFA}" srcOrd="5" destOrd="0" presId="urn:microsoft.com/office/officeart/2005/8/layout/orgChart1"/>
    <dgm:cxn modelId="{7017C2B9-DCC3-4710-B892-5356DCF61E1B}" type="presParOf" srcId="{73929747-DDDF-4AEE-ABD6-4967C98D3CFA}" destId="{0BDFE24B-CDCD-4B15-AF62-91AC1B3AD97C}" srcOrd="0" destOrd="0" presId="urn:microsoft.com/office/officeart/2005/8/layout/orgChart1"/>
    <dgm:cxn modelId="{F912D49B-7C75-4BDA-96C8-F29A86749BF7}" type="presParOf" srcId="{0BDFE24B-CDCD-4B15-AF62-91AC1B3AD97C}" destId="{0F7A1DD4-3FAB-4F60-8823-FC860CCCA892}" srcOrd="0" destOrd="0" presId="urn:microsoft.com/office/officeart/2005/8/layout/orgChart1"/>
    <dgm:cxn modelId="{59A89E18-B8EC-4DA0-BA33-BE2B39AB125E}" type="presParOf" srcId="{0BDFE24B-CDCD-4B15-AF62-91AC1B3AD97C}" destId="{0D3F7558-0904-45AB-961B-1B7592B07DEE}" srcOrd="1" destOrd="0" presId="urn:microsoft.com/office/officeart/2005/8/layout/orgChart1"/>
    <dgm:cxn modelId="{43B77BEC-03DB-4DBB-A703-70487059F6D8}" type="presParOf" srcId="{73929747-DDDF-4AEE-ABD6-4967C98D3CFA}" destId="{3D650A38-3327-4945-B3CF-4BA2697B4239}" srcOrd="1" destOrd="0" presId="urn:microsoft.com/office/officeart/2005/8/layout/orgChart1"/>
    <dgm:cxn modelId="{C17CB1D6-95D0-400E-8A85-076D436680D5}" type="presParOf" srcId="{73929747-DDDF-4AEE-ABD6-4967C98D3CFA}" destId="{7265C1C3-E09D-4D4B-A441-A10C8BAE4BDE}" srcOrd="2" destOrd="0" presId="urn:microsoft.com/office/officeart/2005/8/layout/orgChart1"/>
    <dgm:cxn modelId="{07D6D1A9-EFEA-4FD6-8910-5EABBF984ADF}" type="presParOf" srcId="{396CE30B-6F4A-4A7F-B1AD-D2866485EE04}" destId="{83533E87-9C3B-486F-A3EA-EC13DCC42CFB}" srcOrd="2" destOrd="0" presId="urn:microsoft.com/office/officeart/2005/8/layout/orgChart1"/>
    <dgm:cxn modelId="{EBE66D95-1A4A-4C7B-B7AE-AF0424E4E8A5}" type="presParOf" srcId="{45204150-9A30-4A2D-93A3-D3D0D4C33C27}" destId="{41832F42-4D07-4AE8-B12B-873511343CB8}" srcOrd="4" destOrd="0" presId="urn:microsoft.com/office/officeart/2005/8/layout/orgChart1"/>
    <dgm:cxn modelId="{EE5FEE6F-2554-46A1-93FF-3A8988330DA7}" type="presParOf" srcId="{45204150-9A30-4A2D-93A3-D3D0D4C33C27}" destId="{D9BFAB81-E503-4DB7-9ABF-3F1381D85DE8}" srcOrd="5" destOrd="0" presId="urn:microsoft.com/office/officeart/2005/8/layout/orgChart1"/>
    <dgm:cxn modelId="{D90C001E-9868-4D4F-9D62-99E0971667B2}" type="presParOf" srcId="{D9BFAB81-E503-4DB7-9ABF-3F1381D85DE8}" destId="{CC551A47-A004-40B1-AC05-FC6F8FED967C}" srcOrd="0" destOrd="0" presId="urn:microsoft.com/office/officeart/2005/8/layout/orgChart1"/>
    <dgm:cxn modelId="{308014AB-EC99-4F9A-B99F-62C4462CD2CB}" type="presParOf" srcId="{CC551A47-A004-40B1-AC05-FC6F8FED967C}" destId="{2A98CE3E-13E3-4BDD-BAA0-F101470462C7}" srcOrd="0" destOrd="0" presId="urn:microsoft.com/office/officeart/2005/8/layout/orgChart1"/>
    <dgm:cxn modelId="{4C3347B2-26EA-4B98-B57A-D74231771121}" type="presParOf" srcId="{CC551A47-A004-40B1-AC05-FC6F8FED967C}" destId="{B60F3723-7EAC-4752-B01A-9FD2E5C0624C}" srcOrd="1" destOrd="0" presId="urn:microsoft.com/office/officeart/2005/8/layout/orgChart1"/>
    <dgm:cxn modelId="{741A7EC1-A5DF-42D3-819A-5A9CA16F2FB5}" type="presParOf" srcId="{D9BFAB81-E503-4DB7-9ABF-3F1381D85DE8}" destId="{519FFC09-FE2B-4A76-BAC9-FD33DBB50C7A}" srcOrd="1" destOrd="0" presId="urn:microsoft.com/office/officeart/2005/8/layout/orgChart1"/>
    <dgm:cxn modelId="{C006EE96-966A-47D6-AD37-6D1794E5BCBB}" type="presParOf" srcId="{519FFC09-FE2B-4A76-BAC9-FD33DBB50C7A}" destId="{390EC1CF-423D-495F-A120-5E5DC3F62AD3}" srcOrd="0" destOrd="0" presId="urn:microsoft.com/office/officeart/2005/8/layout/orgChart1"/>
    <dgm:cxn modelId="{23BA15D6-8F3B-4BEE-AF8B-B8D331850797}" type="presParOf" srcId="{519FFC09-FE2B-4A76-BAC9-FD33DBB50C7A}" destId="{B8ED60ED-F88C-4CF0-A2D4-7EA041A26056}" srcOrd="1" destOrd="0" presId="urn:microsoft.com/office/officeart/2005/8/layout/orgChart1"/>
    <dgm:cxn modelId="{9E64243A-72E7-4EF5-8033-75885934F797}" type="presParOf" srcId="{B8ED60ED-F88C-4CF0-A2D4-7EA041A26056}" destId="{36AEEADF-CBB7-422D-BE6F-2A3081054591}" srcOrd="0" destOrd="0" presId="urn:microsoft.com/office/officeart/2005/8/layout/orgChart1"/>
    <dgm:cxn modelId="{9D46BDB8-9715-4E80-A087-76C47A7C57CD}" type="presParOf" srcId="{36AEEADF-CBB7-422D-BE6F-2A3081054591}" destId="{F09CFA09-A061-4CFB-8A78-B9F3272413F0}" srcOrd="0" destOrd="0" presId="urn:microsoft.com/office/officeart/2005/8/layout/orgChart1"/>
    <dgm:cxn modelId="{93766A20-3FD0-4048-AC98-F39726265CB3}" type="presParOf" srcId="{36AEEADF-CBB7-422D-BE6F-2A3081054591}" destId="{F4C0A39C-BE6A-48C5-804E-114E8356CE81}" srcOrd="1" destOrd="0" presId="urn:microsoft.com/office/officeart/2005/8/layout/orgChart1"/>
    <dgm:cxn modelId="{9523F08F-6DA9-43EB-814E-4EA21E660DF5}" type="presParOf" srcId="{B8ED60ED-F88C-4CF0-A2D4-7EA041A26056}" destId="{E80D5D4E-B83F-48B1-8AC8-5B744EB046B6}" srcOrd="1" destOrd="0" presId="urn:microsoft.com/office/officeart/2005/8/layout/orgChart1"/>
    <dgm:cxn modelId="{59EB3520-787A-4B96-A980-B12E211DACB6}" type="presParOf" srcId="{B8ED60ED-F88C-4CF0-A2D4-7EA041A26056}" destId="{B78BF6BF-DA61-4D40-863B-4C561257C987}" srcOrd="2" destOrd="0" presId="urn:microsoft.com/office/officeart/2005/8/layout/orgChart1"/>
    <dgm:cxn modelId="{81CB5BC8-79C2-4922-B3BB-10E4BB905BFB}" type="presParOf" srcId="{D9BFAB81-E503-4DB7-9ABF-3F1381D85DE8}" destId="{B89C198F-20B0-4AC2-8096-4F6969D9A248}" srcOrd="2" destOrd="0" presId="urn:microsoft.com/office/officeart/2005/8/layout/orgChart1"/>
    <dgm:cxn modelId="{591A97B3-9505-4884-97F9-B3F05B19C6D4}" type="presParOf" srcId="{45204150-9A30-4A2D-93A3-D3D0D4C33C27}" destId="{2289B652-6B43-4121-877F-9CE2FEE7214F}" srcOrd="6" destOrd="0" presId="urn:microsoft.com/office/officeart/2005/8/layout/orgChart1"/>
    <dgm:cxn modelId="{84C54E71-313D-412C-AE92-58A1E5643FC7}" type="presParOf" srcId="{45204150-9A30-4A2D-93A3-D3D0D4C33C27}" destId="{ABA4A1B8-8929-4559-BC07-C6C1EF8459F6}" srcOrd="7" destOrd="0" presId="urn:microsoft.com/office/officeart/2005/8/layout/orgChart1"/>
    <dgm:cxn modelId="{CD9045C3-8777-47CF-8CD3-46469AF3D7ED}" type="presParOf" srcId="{ABA4A1B8-8929-4559-BC07-C6C1EF8459F6}" destId="{705C493A-6E0D-4A85-9CD0-43ED27576E3A}" srcOrd="0" destOrd="0" presId="urn:microsoft.com/office/officeart/2005/8/layout/orgChart1"/>
    <dgm:cxn modelId="{6DE95DCF-A350-439B-AE5B-3123E0FB81EE}" type="presParOf" srcId="{705C493A-6E0D-4A85-9CD0-43ED27576E3A}" destId="{834EB8DE-872B-4E9C-865B-1F08D6D7DED3}" srcOrd="0" destOrd="0" presId="urn:microsoft.com/office/officeart/2005/8/layout/orgChart1"/>
    <dgm:cxn modelId="{C3C28724-73C7-4099-A4EE-B156699BBF5A}" type="presParOf" srcId="{705C493A-6E0D-4A85-9CD0-43ED27576E3A}" destId="{E05B8BB2-198C-409D-815B-6B8A8DF8BA5B}" srcOrd="1" destOrd="0" presId="urn:microsoft.com/office/officeart/2005/8/layout/orgChart1"/>
    <dgm:cxn modelId="{16D9B514-20A1-4E56-9DA3-12D63C4848B9}" type="presParOf" srcId="{ABA4A1B8-8929-4559-BC07-C6C1EF8459F6}" destId="{C7597752-8FEE-4942-B5D0-367829D4E2F6}" srcOrd="1" destOrd="0" presId="urn:microsoft.com/office/officeart/2005/8/layout/orgChart1"/>
    <dgm:cxn modelId="{75AFBA90-B892-4F50-A1F2-177630D92D7F}" type="presParOf" srcId="{C7597752-8FEE-4942-B5D0-367829D4E2F6}" destId="{18C8D931-499C-4070-BC77-696A2C5D8FFF}" srcOrd="0" destOrd="0" presId="urn:microsoft.com/office/officeart/2005/8/layout/orgChart1"/>
    <dgm:cxn modelId="{D943964A-4F8D-448B-B504-EB3EB6CB50DD}" type="presParOf" srcId="{C7597752-8FEE-4942-B5D0-367829D4E2F6}" destId="{F1FA9DC7-128D-49BF-BFB0-FAD72DE820B6}" srcOrd="1" destOrd="0" presId="urn:microsoft.com/office/officeart/2005/8/layout/orgChart1"/>
    <dgm:cxn modelId="{830A37ED-8D2E-40B1-9E67-7B6FA9796852}" type="presParOf" srcId="{F1FA9DC7-128D-49BF-BFB0-FAD72DE820B6}" destId="{47A89F97-9204-49BA-B09C-E0C24DBCC152}" srcOrd="0" destOrd="0" presId="urn:microsoft.com/office/officeart/2005/8/layout/orgChart1"/>
    <dgm:cxn modelId="{6E5085A3-1D64-4EFD-AD1C-39B4991490E9}" type="presParOf" srcId="{47A89F97-9204-49BA-B09C-E0C24DBCC152}" destId="{E596C23D-04E5-426D-813D-2F96436E3921}" srcOrd="0" destOrd="0" presId="urn:microsoft.com/office/officeart/2005/8/layout/orgChart1"/>
    <dgm:cxn modelId="{A1012559-BFAE-40C6-A6D1-FF1A39024F69}" type="presParOf" srcId="{47A89F97-9204-49BA-B09C-E0C24DBCC152}" destId="{AEE45B00-6462-47C4-823B-E40414E9A1F9}" srcOrd="1" destOrd="0" presId="urn:microsoft.com/office/officeart/2005/8/layout/orgChart1"/>
    <dgm:cxn modelId="{8EB605F5-041E-4C21-A9CD-FE377E1CE2EC}" type="presParOf" srcId="{F1FA9DC7-128D-49BF-BFB0-FAD72DE820B6}" destId="{9F05D05B-CBB9-4955-94FF-96E48FFBAFBB}" srcOrd="1" destOrd="0" presId="urn:microsoft.com/office/officeart/2005/8/layout/orgChart1"/>
    <dgm:cxn modelId="{A4AA8C8D-FC12-4F7B-8000-868B08C5951F}" type="presParOf" srcId="{F1FA9DC7-128D-49BF-BFB0-FAD72DE820B6}" destId="{B3B10D4E-7C30-4461-8FBC-5BCBD75A68A9}" srcOrd="2" destOrd="0" presId="urn:microsoft.com/office/officeart/2005/8/layout/orgChart1"/>
    <dgm:cxn modelId="{E6886036-8CF5-40E2-AEC0-7FF7B92304EB}" type="presParOf" srcId="{C7597752-8FEE-4942-B5D0-367829D4E2F6}" destId="{E22C5B77-2D83-4375-B34A-AFF7DE6E9F87}" srcOrd="2" destOrd="0" presId="urn:microsoft.com/office/officeart/2005/8/layout/orgChart1"/>
    <dgm:cxn modelId="{5567B77A-420C-408B-A1B8-10C102A3E32D}" type="presParOf" srcId="{C7597752-8FEE-4942-B5D0-367829D4E2F6}" destId="{18EE3978-C065-4EF9-AAA0-135ED1F804DB}" srcOrd="3" destOrd="0" presId="urn:microsoft.com/office/officeart/2005/8/layout/orgChart1"/>
    <dgm:cxn modelId="{0C8BC900-2835-48A6-9E77-8C59FB5689D1}" type="presParOf" srcId="{18EE3978-C065-4EF9-AAA0-135ED1F804DB}" destId="{5C5F73BE-02B2-492E-BC68-812C61D2968A}" srcOrd="0" destOrd="0" presId="urn:microsoft.com/office/officeart/2005/8/layout/orgChart1"/>
    <dgm:cxn modelId="{DD5C2A5E-58E7-4F4A-BAFF-3BE01EC353DF}" type="presParOf" srcId="{5C5F73BE-02B2-492E-BC68-812C61D2968A}" destId="{AC7B623C-82A5-438F-8501-DD61DB13F253}" srcOrd="0" destOrd="0" presId="urn:microsoft.com/office/officeart/2005/8/layout/orgChart1"/>
    <dgm:cxn modelId="{1525AF4C-7E5F-4E98-A581-B0CA9A3CDB29}" type="presParOf" srcId="{5C5F73BE-02B2-492E-BC68-812C61D2968A}" destId="{F65EC78E-5B07-4906-8624-DD9E2B39A753}" srcOrd="1" destOrd="0" presId="urn:microsoft.com/office/officeart/2005/8/layout/orgChart1"/>
    <dgm:cxn modelId="{E3BD7F05-A810-4DED-8E6A-535036BD2420}" type="presParOf" srcId="{18EE3978-C065-4EF9-AAA0-135ED1F804DB}" destId="{55C4E415-F307-4944-85CD-890F479AF8D6}" srcOrd="1" destOrd="0" presId="urn:microsoft.com/office/officeart/2005/8/layout/orgChart1"/>
    <dgm:cxn modelId="{BD3B8AB5-D316-4BC7-886C-D20CB7B6F75F}" type="presParOf" srcId="{18EE3978-C065-4EF9-AAA0-135ED1F804DB}" destId="{1BEE4A2C-B560-4A13-B260-7285C9A1D051}" srcOrd="2" destOrd="0" presId="urn:microsoft.com/office/officeart/2005/8/layout/orgChart1"/>
    <dgm:cxn modelId="{61D283AC-101C-455C-BA3C-4A6EDA39A3AE}" type="presParOf" srcId="{ABA4A1B8-8929-4559-BC07-C6C1EF8459F6}" destId="{7A4C1D27-E8D2-4261-A531-5EDB4E27CFAD}" srcOrd="2" destOrd="0" presId="urn:microsoft.com/office/officeart/2005/8/layout/orgChart1"/>
    <dgm:cxn modelId="{BEF51C6A-0AC4-405F-83B6-33FAA5594920}" type="presParOf" srcId="{246FAF26-887B-4293-80EB-91E042DB81A4}" destId="{97182E4F-53F8-4236-86B6-7861BCA30092}"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C5B77-2D83-4375-B34A-AFF7DE6E9F87}">
      <dsp:nvSpPr>
        <dsp:cNvPr id="0" name=""/>
        <dsp:cNvSpPr/>
      </dsp:nvSpPr>
      <dsp:spPr>
        <a:xfrm>
          <a:off x="4742696" y="1098553"/>
          <a:ext cx="136145" cy="1061934"/>
        </a:xfrm>
        <a:custGeom>
          <a:avLst/>
          <a:gdLst/>
          <a:ahLst/>
          <a:cxnLst/>
          <a:rect l="0" t="0" r="0" b="0"/>
          <a:pathLst>
            <a:path>
              <a:moveTo>
                <a:pt x="0" y="0"/>
              </a:moveTo>
              <a:lnTo>
                <a:pt x="0" y="1061934"/>
              </a:lnTo>
              <a:lnTo>
                <a:pt x="136145" y="1061934"/>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C8D931-499C-4070-BC77-696A2C5D8FFF}">
      <dsp:nvSpPr>
        <dsp:cNvPr id="0" name=""/>
        <dsp:cNvSpPr/>
      </dsp:nvSpPr>
      <dsp:spPr>
        <a:xfrm>
          <a:off x="4742696" y="1098553"/>
          <a:ext cx="136145" cy="417512"/>
        </a:xfrm>
        <a:custGeom>
          <a:avLst/>
          <a:gdLst/>
          <a:ahLst/>
          <a:cxnLst/>
          <a:rect l="0" t="0" r="0" b="0"/>
          <a:pathLst>
            <a:path>
              <a:moveTo>
                <a:pt x="0" y="0"/>
              </a:moveTo>
              <a:lnTo>
                <a:pt x="0" y="417512"/>
              </a:lnTo>
              <a:lnTo>
                <a:pt x="136145" y="417512"/>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89B652-6B43-4121-877F-9CE2FEE7214F}">
      <dsp:nvSpPr>
        <dsp:cNvPr id="0" name=""/>
        <dsp:cNvSpPr/>
      </dsp:nvSpPr>
      <dsp:spPr>
        <a:xfrm>
          <a:off x="3136974" y="454131"/>
          <a:ext cx="1968776" cy="190603"/>
        </a:xfrm>
        <a:custGeom>
          <a:avLst/>
          <a:gdLst/>
          <a:ahLst/>
          <a:cxnLst/>
          <a:rect l="0" t="0" r="0" b="0"/>
          <a:pathLst>
            <a:path>
              <a:moveTo>
                <a:pt x="0" y="0"/>
              </a:moveTo>
              <a:lnTo>
                <a:pt x="0" y="95301"/>
              </a:lnTo>
              <a:lnTo>
                <a:pt x="1968776" y="95301"/>
              </a:lnTo>
              <a:lnTo>
                <a:pt x="1968776" y="190603"/>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0EC1CF-423D-495F-A120-5E5DC3F62AD3}">
      <dsp:nvSpPr>
        <dsp:cNvPr id="0" name=""/>
        <dsp:cNvSpPr/>
      </dsp:nvSpPr>
      <dsp:spPr>
        <a:xfrm>
          <a:off x="3644456" y="1098553"/>
          <a:ext cx="136145" cy="417512"/>
        </a:xfrm>
        <a:custGeom>
          <a:avLst/>
          <a:gdLst/>
          <a:ahLst/>
          <a:cxnLst/>
          <a:rect l="0" t="0" r="0" b="0"/>
          <a:pathLst>
            <a:path>
              <a:moveTo>
                <a:pt x="0" y="0"/>
              </a:moveTo>
              <a:lnTo>
                <a:pt x="0" y="417512"/>
              </a:lnTo>
              <a:lnTo>
                <a:pt x="136145" y="417512"/>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832F42-4D07-4AE8-B12B-873511343CB8}">
      <dsp:nvSpPr>
        <dsp:cNvPr id="0" name=""/>
        <dsp:cNvSpPr/>
      </dsp:nvSpPr>
      <dsp:spPr>
        <a:xfrm>
          <a:off x="3136974" y="454131"/>
          <a:ext cx="870536" cy="190603"/>
        </a:xfrm>
        <a:custGeom>
          <a:avLst/>
          <a:gdLst/>
          <a:ahLst/>
          <a:cxnLst/>
          <a:rect l="0" t="0" r="0" b="0"/>
          <a:pathLst>
            <a:path>
              <a:moveTo>
                <a:pt x="0" y="0"/>
              </a:moveTo>
              <a:lnTo>
                <a:pt x="0" y="95301"/>
              </a:lnTo>
              <a:lnTo>
                <a:pt x="870536" y="95301"/>
              </a:lnTo>
              <a:lnTo>
                <a:pt x="870536" y="190603"/>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0ACA1-A225-433D-B43D-BEE03B851876}">
      <dsp:nvSpPr>
        <dsp:cNvPr id="0" name=""/>
        <dsp:cNvSpPr/>
      </dsp:nvSpPr>
      <dsp:spPr>
        <a:xfrm>
          <a:off x="2546216" y="1098553"/>
          <a:ext cx="136145" cy="1706356"/>
        </a:xfrm>
        <a:custGeom>
          <a:avLst/>
          <a:gdLst/>
          <a:ahLst/>
          <a:cxnLst/>
          <a:rect l="0" t="0" r="0" b="0"/>
          <a:pathLst>
            <a:path>
              <a:moveTo>
                <a:pt x="0" y="0"/>
              </a:moveTo>
              <a:lnTo>
                <a:pt x="0" y="1706356"/>
              </a:lnTo>
              <a:lnTo>
                <a:pt x="136145" y="1706356"/>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CDBFA5-8B27-4548-B2AE-8A094B437934}">
      <dsp:nvSpPr>
        <dsp:cNvPr id="0" name=""/>
        <dsp:cNvSpPr/>
      </dsp:nvSpPr>
      <dsp:spPr>
        <a:xfrm>
          <a:off x="2546216" y="1098553"/>
          <a:ext cx="136145" cy="1061934"/>
        </a:xfrm>
        <a:custGeom>
          <a:avLst/>
          <a:gdLst/>
          <a:ahLst/>
          <a:cxnLst/>
          <a:rect l="0" t="0" r="0" b="0"/>
          <a:pathLst>
            <a:path>
              <a:moveTo>
                <a:pt x="0" y="0"/>
              </a:moveTo>
              <a:lnTo>
                <a:pt x="0" y="1061934"/>
              </a:lnTo>
              <a:lnTo>
                <a:pt x="136145" y="1061934"/>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986EC-7957-4215-8A1D-B8D988B58483}">
      <dsp:nvSpPr>
        <dsp:cNvPr id="0" name=""/>
        <dsp:cNvSpPr/>
      </dsp:nvSpPr>
      <dsp:spPr>
        <a:xfrm>
          <a:off x="2546216" y="1098553"/>
          <a:ext cx="136145" cy="417512"/>
        </a:xfrm>
        <a:custGeom>
          <a:avLst/>
          <a:gdLst/>
          <a:ahLst/>
          <a:cxnLst/>
          <a:rect l="0" t="0" r="0" b="0"/>
          <a:pathLst>
            <a:path>
              <a:moveTo>
                <a:pt x="0" y="0"/>
              </a:moveTo>
              <a:lnTo>
                <a:pt x="0" y="417512"/>
              </a:lnTo>
              <a:lnTo>
                <a:pt x="136145" y="417512"/>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724713-6BD1-45D8-8A7A-1C6B84E02C3E}">
      <dsp:nvSpPr>
        <dsp:cNvPr id="0" name=""/>
        <dsp:cNvSpPr/>
      </dsp:nvSpPr>
      <dsp:spPr>
        <a:xfrm>
          <a:off x="2909271" y="454131"/>
          <a:ext cx="227703" cy="190603"/>
        </a:xfrm>
        <a:custGeom>
          <a:avLst/>
          <a:gdLst/>
          <a:ahLst/>
          <a:cxnLst/>
          <a:rect l="0" t="0" r="0" b="0"/>
          <a:pathLst>
            <a:path>
              <a:moveTo>
                <a:pt x="227703" y="0"/>
              </a:moveTo>
              <a:lnTo>
                <a:pt x="227703" y="95301"/>
              </a:lnTo>
              <a:lnTo>
                <a:pt x="0" y="95301"/>
              </a:lnTo>
              <a:lnTo>
                <a:pt x="0" y="190603"/>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E319C6-7199-49AE-ACC2-9ED6D60AB95A}">
      <dsp:nvSpPr>
        <dsp:cNvPr id="0" name=""/>
        <dsp:cNvSpPr/>
      </dsp:nvSpPr>
      <dsp:spPr>
        <a:xfrm>
          <a:off x="869426" y="1098553"/>
          <a:ext cx="232570" cy="1706356"/>
        </a:xfrm>
        <a:custGeom>
          <a:avLst/>
          <a:gdLst/>
          <a:ahLst/>
          <a:cxnLst/>
          <a:rect l="0" t="0" r="0" b="0"/>
          <a:pathLst>
            <a:path>
              <a:moveTo>
                <a:pt x="0" y="0"/>
              </a:moveTo>
              <a:lnTo>
                <a:pt x="0" y="1706356"/>
              </a:lnTo>
              <a:lnTo>
                <a:pt x="232570" y="1706356"/>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E3BCA7-C6FB-44F2-8958-C40A0E6166CC}">
      <dsp:nvSpPr>
        <dsp:cNvPr id="0" name=""/>
        <dsp:cNvSpPr/>
      </dsp:nvSpPr>
      <dsp:spPr>
        <a:xfrm>
          <a:off x="869426" y="1098553"/>
          <a:ext cx="232570" cy="1061934"/>
        </a:xfrm>
        <a:custGeom>
          <a:avLst/>
          <a:gdLst/>
          <a:ahLst/>
          <a:cxnLst/>
          <a:rect l="0" t="0" r="0" b="0"/>
          <a:pathLst>
            <a:path>
              <a:moveTo>
                <a:pt x="0" y="0"/>
              </a:moveTo>
              <a:lnTo>
                <a:pt x="0" y="1061934"/>
              </a:lnTo>
              <a:lnTo>
                <a:pt x="232570" y="1061934"/>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442364-7FF7-47DE-8838-04C85CC23ED5}">
      <dsp:nvSpPr>
        <dsp:cNvPr id="0" name=""/>
        <dsp:cNvSpPr/>
      </dsp:nvSpPr>
      <dsp:spPr>
        <a:xfrm>
          <a:off x="869426" y="1098553"/>
          <a:ext cx="232570" cy="417512"/>
        </a:xfrm>
        <a:custGeom>
          <a:avLst/>
          <a:gdLst/>
          <a:ahLst/>
          <a:cxnLst/>
          <a:rect l="0" t="0" r="0" b="0"/>
          <a:pathLst>
            <a:path>
              <a:moveTo>
                <a:pt x="0" y="0"/>
              </a:moveTo>
              <a:lnTo>
                <a:pt x="0" y="417512"/>
              </a:lnTo>
              <a:lnTo>
                <a:pt x="232570" y="417512"/>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11D682-1761-47BF-8908-E7204A24E2AD}">
      <dsp:nvSpPr>
        <dsp:cNvPr id="0" name=""/>
        <dsp:cNvSpPr/>
      </dsp:nvSpPr>
      <dsp:spPr>
        <a:xfrm>
          <a:off x="1489614" y="454131"/>
          <a:ext cx="1647359" cy="190603"/>
        </a:xfrm>
        <a:custGeom>
          <a:avLst/>
          <a:gdLst/>
          <a:ahLst/>
          <a:cxnLst/>
          <a:rect l="0" t="0" r="0" b="0"/>
          <a:pathLst>
            <a:path>
              <a:moveTo>
                <a:pt x="1647359" y="0"/>
              </a:moveTo>
              <a:lnTo>
                <a:pt x="1647359" y="95301"/>
              </a:lnTo>
              <a:lnTo>
                <a:pt x="0" y="95301"/>
              </a:lnTo>
              <a:lnTo>
                <a:pt x="0" y="190603"/>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7D0C85-BD8E-4B6B-ADB3-AA830923831B}">
      <dsp:nvSpPr>
        <dsp:cNvPr id="0" name=""/>
        <dsp:cNvSpPr/>
      </dsp:nvSpPr>
      <dsp:spPr>
        <a:xfrm>
          <a:off x="2273422" y="313"/>
          <a:ext cx="1727104"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dirty="0">
              <a:ln w="18415" cmpd="sng">
                <a:prstDash val="solid"/>
              </a:ln>
              <a:effectLst>
                <a:outerShdw blurRad="63500" dir="3600000" algn="tl" rotWithShape="0">
                  <a:srgbClr val="000000">
                    <a:alpha val="70000"/>
                  </a:srgbClr>
                </a:outerShdw>
              </a:effectLst>
            </a:rPr>
            <a:t>北京邮电大学</a:t>
          </a:r>
        </a:p>
      </dsp:txBody>
      <dsp:txXfrm>
        <a:off x="2273422" y="313"/>
        <a:ext cx="1727104" cy="453818"/>
      </dsp:txXfrm>
    </dsp:sp>
    <dsp:sp modelId="{C193BBFB-5346-41E0-BD91-649B2D0DD457}">
      <dsp:nvSpPr>
        <dsp:cNvPr id="0" name=""/>
        <dsp:cNvSpPr/>
      </dsp:nvSpPr>
      <dsp:spPr>
        <a:xfrm>
          <a:off x="714379" y="644735"/>
          <a:ext cx="1550469"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教学科研单位</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714379" y="644735"/>
        <a:ext cx="1550469" cy="453818"/>
      </dsp:txXfrm>
    </dsp:sp>
    <dsp:sp modelId="{E18A5EDC-E345-44FA-8216-09E115DFC5B2}">
      <dsp:nvSpPr>
        <dsp:cNvPr id="0" name=""/>
        <dsp:cNvSpPr/>
      </dsp:nvSpPr>
      <dsp:spPr>
        <a:xfrm>
          <a:off x="1101997" y="1289156"/>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信通院</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1101997" y="1289156"/>
        <a:ext cx="907636" cy="453818"/>
      </dsp:txXfrm>
    </dsp:sp>
    <dsp:sp modelId="{52DC1508-4703-429C-A9FD-1D20C75E101D}">
      <dsp:nvSpPr>
        <dsp:cNvPr id="0" name=""/>
        <dsp:cNvSpPr/>
      </dsp:nvSpPr>
      <dsp:spPr>
        <a:xfrm>
          <a:off x="1101997" y="1933578"/>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电子院</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1101997" y="1933578"/>
        <a:ext cx="907636" cy="453818"/>
      </dsp:txXfrm>
    </dsp:sp>
    <dsp:sp modelId="{C38FD9FC-CE88-4DFD-94D8-5512EDB0CC5B}">
      <dsp:nvSpPr>
        <dsp:cNvPr id="0" name=""/>
        <dsp:cNvSpPr/>
      </dsp:nvSpPr>
      <dsp:spPr>
        <a:xfrm>
          <a:off x="1101997" y="2578000"/>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计算机院</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1101997" y="2578000"/>
        <a:ext cx="907636" cy="453818"/>
      </dsp:txXfrm>
    </dsp:sp>
    <dsp:sp modelId="{A275F549-5447-429B-8C96-5BB93EA6D777}">
      <dsp:nvSpPr>
        <dsp:cNvPr id="0" name=""/>
        <dsp:cNvSpPr/>
      </dsp:nvSpPr>
      <dsp:spPr>
        <a:xfrm>
          <a:off x="2455453" y="644735"/>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行政单位</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2455453" y="644735"/>
        <a:ext cx="907636" cy="453818"/>
      </dsp:txXfrm>
    </dsp:sp>
    <dsp:sp modelId="{FE78A3DD-48C7-4169-BFD6-5BFE8E598E2C}">
      <dsp:nvSpPr>
        <dsp:cNvPr id="0" name=""/>
        <dsp:cNvSpPr/>
      </dsp:nvSpPr>
      <dsp:spPr>
        <a:xfrm>
          <a:off x="2682362" y="1289156"/>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教务处</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2682362" y="1289156"/>
        <a:ext cx="907636" cy="453818"/>
      </dsp:txXfrm>
    </dsp:sp>
    <dsp:sp modelId="{3890FFEC-EE8C-47E3-853D-3D9154CA1507}">
      <dsp:nvSpPr>
        <dsp:cNvPr id="0" name=""/>
        <dsp:cNvSpPr/>
      </dsp:nvSpPr>
      <dsp:spPr>
        <a:xfrm>
          <a:off x="2682362" y="1933578"/>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财务处</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2682362" y="1933578"/>
        <a:ext cx="907636" cy="453818"/>
      </dsp:txXfrm>
    </dsp:sp>
    <dsp:sp modelId="{0F7A1DD4-3FAB-4F60-8823-FC860CCCA892}">
      <dsp:nvSpPr>
        <dsp:cNvPr id="0" name=""/>
        <dsp:cNvSpPr/>
      </dsp:nvSpPr>
      <dsp:spPr>
        <a:xfrm>
          <a:off x="2682362" y="2578000"/>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保卫处</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2682362" y="2578000"/>
        <a:ext cx="907636" cy="453818"/>
      </dsp:txXfrm>
    </dsp:sp>
    <dsp:sp modelId="{2A98CE3E-13E3-4BDD-BAA0-F101470462C7}">
      <dsp:nvSpPr>
        <dsp:cNvPr id="0" name=""/>
        <dsp:cNvSpPr/>
      </dsp:nvSpPr>
      <dsp:spPr>
        <a:xfrm>
          <a:off x="3553692" y="644735"/>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教辅单位</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3553692" y="644735"/>
        <a:ext cx="907636" cy="453818"/>
      </dsp:txXfrm>
    </dsp:sp>
    <dsp:sp modelId="{F09CFA09-A061-4CFB-8A78-B9F3272413F0}">
      <dsp:nvSpPr>
        <dsp:cNvPr id="0" name=""/>
        <dsp:cNvSpPr/>
      </dsp:nvSpPr>
      <dsp:spPr>
        <a:xfrm>
          <a:off x="3780602" y="1289156"/>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图书馆</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3780602" y="1289156"/>
        <a:ext cx="907636" cy="453818"/>
      </dsp:txXfrm>
    </dsp:sp>
    <dsp:sp modelId="{834EB8DE-872B-4E9C-865B-1F08D6D7DED3}">
      <dsp:nvSpPr>
        <dsp:cNvPr id="0" name=""/>
        <dsp:cNvSpPr/>
      </dsp:nvSpPr>
      <dsp:spPr>
        <a:xfrm>
          <a:off x="4651932" y="644735"/>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其他</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4651932" y="644735"/>
        <a:ext cx="907636" cy="453818"/>
      </dsp:txXfrm>
    </dsp:sp>
    <dsp:sp modelId="{E596C23D-04E5-426D-813D-2F96436E3921}">
      <dsp:nvSpPr>
        <dsp:cNvPr id="0" name=""/>
        <dsp:cNvSpPr/>
      </dsp:nvSpPr>
      <dsp:spPr>
        <a:xfrm>
          <a:off x="4878841" y="1289156"/>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校医院</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4878841" y="1289156"/>
        <a:ext cx="907636" cy="453818"/>
      </dsp:txXfrm>
    </dsp:sp>
    <dsp:sp modelId="{AC7B623C-82A5-438F-8501-DD61DB13F253}">
      <dsp:nvSpPr>
        <dsp:cNvPr id="0" name=""/>
        <dsp:cNvSpPr/>
      </dsp:nvSpPr>
      <dsp:spPr>
        <a:xfrm>
          <a:off x="4878841" y="1933578"/>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dirty="0">
              <a:ln w="18415" cmpd="sng">
                <a:prstDash val="solid"/>
              </a:ln>
              <a:effectLst>
                <a:outerShdw blurRad="63500" dir="3600000" algn="tl" rotWithShape="0">
                  <a:srgbClr val="000000">
                    <a:alpha val="70000"/>
                  </a:srgbClr>
                </a:outerShdw>
              </a:effectLst>
            </a:rPr>
            <a:t>幼儿园</a:t>
          </a:r>
        </a:p>
      </dsp:txBody>
      <dsp:txXfrm>
        <a:off x="4878841" y="1933578"/>
        <a:ext cx="907636" cy="45381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image" Target="../media/image3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C1564-3DB8-4CFD-BF60-E31A0BCFE4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C59803-69EE-4362-BDF9-4C11BBE0020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17F9BB0E-72FC-4366-86BE-AE48AB249768}" type="slidenum">
              <a:rPr lang="en-US" altLang="zh-CN" smtClean="0"/>
            </a:fld>
            <a:endParaRPr lang="en-US" altLang="zh-CN"/>
          </a:p>
        </p:txBody>
      </p:sp>
      <p:sp>
        <p:nvSpPr>
          <p:cNvPr id="156675" name="Rectangle 2"/>
          <p:cNvSpPr>
            <a:spLocks noGrp="1" noRot="1" noChangeAspect="1" noChangeArrowheads="1" noTextEdit="1"/>
          </p:cNvSpPr>
          <p:nvPr>
            <p:ph type="sldImg"/>
          </p:nvPr>
        </p:nvSpPr>
        <p:spPr/>
      </p:sp>
      <p:sp>
        <p:nvSpPr>
          <p:cNvPr id="156676" name="Rectangle 3"/>
          <p:cNvSpPr>
            <a:spLocks noGrp="1" noChangeArrowheads="1"/>
          </p:cNvSpPr>
          <p:nvPr>
            <p:ph type="body" idx="1"/>
          </p:nvPr>
        </p:nvSpPr>
        <p:spPr>
          <a:noFill/>
        </p:spPr>
        <p:txBody>
          <a:bodyPr/>
          <a:lstStyle/>
          <a:p>
            <a:pPr eaLnBrk="1" hangingPunct="1"/>
            <a:endParaRPr lang="zh-CN" altLang="zh-CN">
              <a:sym typeface="Symbol" pitchFamily="18" charset="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3D840610-FB62-49D0-8FE2-9BA80D9EB850}" type="slidenum">
              <a:rPr lang="en-US" altLang="zh-CN" smtClean="0"/>
            </a:fld>
            <a:endParaRPr lang="en-US" altLang="zh-CN"/>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D5235056-BD06-4B68-8DC2-B26BBE216516}" type="slidenum">
              <a:rPr lang="en-US" altLang="zh-CN" smtClean="0"/>
            </a:fld>
            <a:endParaRPr lang="en-US" altLang="zh-CN"/>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4196330-C15F-47B1-81C1-3D058C4230EE}" type="slidenum">
              <a:rPr lang="en-US" altLang="zh-CN" smtClean="0"/>
            </a:fld>
            <a:endParaRPr lang="en-US" altLang="zh-CN"/>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BCE0BC4-B275-42BD-A5A1-9B072EFCB117}" type="slidenum">
              <a:rPr kumimoji="0" lang="en-US" altLang="zh-CN"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161723C9-5547-4D55-946B-0C41C78DC937}" type="slidenum">
              <a:rPr lang="zh-CN" altLang="en-US" smtClean="0"/>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685800"/>
            <a:ext cx="6913563" cy="58261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4800" y="1341438"/>
            <a:ext cx="4181475" cy="49672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38675" y="1341438"/>
            <a:ext cx="4181475" cy="49672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74D4780-5AD1-4277-90E2-821C2435A105}" type="datetime2">
              <a:rPr lang="zh-CN" altLang="en-US"/>
            </a:fld>
            <a:endParaRPr lang="en-US" altLang="zh-CN"/>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4800" y="685800"/>
            <a:ext cx="8515350" cy="56229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3B13AC8E-A47E-4D26-89A7-EF1E1E1A0B5B}" type="datetime2">
              <a:rPr lang="zh-CN" altLang="en-US"/>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7" name="日期占位符 6"/>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161723C9-5547-4D55-946B-0C41C78DC937}" type="slidenum">
              <a:rPr lang="zh-CN" altLang="en-US" smtClean="0"/>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178D321-E982-46EB-9578-0F91F52880CD}" type="datetimeFigureOut">
              <a:rPr lang="zh-CN" altLang="en-US" smtClean="0"/>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61723C9-5547-4D55-946B-0C41C78DC9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3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10.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oleObject" Target="../embeddings/oleObject11.bin"/></Relationships>
</file>

<file path=ppt/slides/_rels/slide124.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oleObject" Target="../embeddings/oleObject12.bin"/></Relationships>
</file>

<file path=ppt/slides/_rels/slide125.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oleObject" Target="../embeddings/oleObject13.bin"/></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7.xml"/><Relationship Id="rId4" Type="http://schemas.openxmlformats.org/officeDocument/2006/relationships/image" Target="../media/image37.png"/><Relationship Id="rId3" Type="http://schemas.openxmlformats.org/officeDocument/2006/relationships/oleObject" Target="../embeddings/oleObject15.bin"/><Relationship Id="rId2" Type="http://schemas.openxmlformats.org/officeDocument/2006/relationships/image" Target="../media/image34.png"/><Relationship Id="rId1" Type="http://schemas.openxmlformats.org/officeDocument/2006/relationships/oleObject" Target="../embeddings/oleObject14.bin"/></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9.png"/><Relationship Id="rId1" Type="http://schemas.openxmlformats.org/officeDocument/2006/relationships/image" Target="../media/image38.png"/></Relationships>
</file>

<file path=ppt/slides/_rels/slide131.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7.xml"/><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oleObject" Target="../embeddings/oleObject16.bin"/></Relationships>
</file>

<file path=ppt/slides/_rels/slide132.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7.xml"/><Relationship Id="rId2" Type="http://schemas.openxmlformats.org/officeDocument/2006/relationships/image" Target="../media/image41.png"/><Relationship Id="rId1" Type="http://schemas.openxmlformats.org/officeDocument/2006/relationships/oleObject" Target="../embeddings/oleObject17.bin"/></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image" Target="../media/image42.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7.xml"/><Relationship Id="rId2" Type="http://schemas.openxmlformats.org/officeDocument/2006/relationships/image" Target="../media/image43.png"/><Relationship Id="rId1" Type="http://schemas.openxmlformats.org/officeDocument/2006/relationships/oleObject" Target="../embeddings/oleObject18.bin"/></Relationships>
</file>

<file path=ppt/slides/_rels/slide159.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13.xml"/><Relationship Id="rId2" Type="http://schemas.openxmlformats.org/officeDocument/2006/relationships/image" Target="../media/image44.wmf"/><Relationship Id="rId1" Type="http://schemas.openxmlformats.org/officeDocument/2006/relationships/control" Target="../activeX/activeX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8.wmf"/><Relationship Id="rId1" Type="http://schemas.openxmlformats.org/officeDocument/2006/relationships/control" Target="../activeX/activeX1.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3.xml"/><Relationship Id="rId2" Type="http://schemas.openxmlformats.org/officeDocument/2006/relationships/image" Target="../media/image19.wmf"/><Relationship Id="rId1" Type="http://schemas.openxmlformats.org/officeDocument/2006/relationships/control" Target="../activeX/activeX2.xml"/></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3.xml"/><Relationship Id="rId2" Type="http://schemas.openxmlformats.org/officeDocument/2006/relationships/image" Target="../media/image20.wmf"/><Relationship Id="rId1" Type="http://schemas.openxmlformats.org/officeDocument/2006/relationships/control" Target="../activeX/activeX3.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3.xml"/><Relationship Id="rId2" Type="http://schemas.openxmlformats.org/officeDocument/2006/relationships/image" Target="../media/image21.wmf"/><Relationship Id="rId1" Type="http://schemas.openxmlformats.org/officeDocument/2006/relationships/control" Target="../activeX/activeX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2.xml"/><Relationship Id="rId2" Type="http://schemas.openxmlformats.org/officeDocument/2006/relationships/image" Target="../media/image22.wmf"/><Relationship Id="rId1" Type="http://schemas.openxmlformats.org/officeDocument/2006/relationships/control" Target="../activeX/activeX5.xml"/></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control" Target="../activeX/activeX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oleObject" Target="../embeddings/oleObject7.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14.vml"/><Relationship Id="rId6"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oleObject" Target="../embeddings/oleObject9.bin"/><Relationship Id="rId2" Type="http://schemas.openxmlformats.org/officeDocument/2006/relationships/image" Target="../media/image26.png"/><Relationship Id="rId1" Type="http://schemas.openxmlformats.org/officeDocument/2006/relationships/oleObject" Target="../embeddings/oleObject8.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fontScale="92500" lnSpcReduction="20000"/>
          </a:bodyPr>
          <a:lstStyle/>
          <a:p>
            <a:endParaRPr lang="en-US" altLang="zh-CN" dirty="0">
              <a:solidFill>
                <a:schemeClr val="tx1"/>
              </a:solidFill>
            </a:endParaRPr>
          </a:p>
          <a:p>
            <a:r>
              <a:rPr lang="en-US" altLang="zh-CN" dirty="0">
                <a:solidFill>
                  <a:schemeClr val="tx1"/>
                </a:solidFill>
              </a:rPr>
              <a:t>Ch6  </a:t>
            </a:r>
            <a:r>
              <a:rPr lang="zh-CN" altLang="en-US" dirty="0">
                <a:solidFill>
                  <a:schemeClr val="tx1"/>
                </a:solidFill>
              </a:rPr>
              <a:t>树结构</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北京邮电大学   计算机学院</a:t>
            </a:r>
            <a:endParaRPr lang="zh-CN" altLang="en-US" dirty="0">
              <a:solidFill>
                <a:schemeClr val="tx1"/>
              </a:solidFill>
            </a:endParaRPr>
          </a:p>
        </p:txBody>
      </p:sp>
      <p:sp>
        <p:nvSpPr>
          <p:cNvPr id="2" name="标题 1"/>
          <p:cNvSpPr>
            <a:spLocks noGrp="1"/>
          </p:cNvSpPr>
          <p:nvPr>
            <p:ph type="ctrTitle"/>
          </p:nvPr>
        </p:nvSpPr>
        <p:spPr/>
        <p:txBody>
          <a:bodyPr/>
          <a:lstStyle/>
          <a:p>
            <a:r>
              <a:rPr lang="zh-CN" altLang="en-US" dirty="0">
                <a:solidFill>
                  <a:srgbClr val="000000"/>
                </a:solidFill>
              </a:rPr>
              <a:t>数据结构</a:t>
            </a:r>
            <a:endParaRPr lang="zh-CN" altLang="en-US"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71472" y="142852"/>
            <a:ext cx="7772400" cy="1143000"/>
          </a:xfrm>
        </p:spPr>
        <p:txBody>
          <a:bodyPr>
            <a:normAutofit/>
          </a:bodyPr>
          <a:lstStyle/>
          <a:p>
            <a:pPr eaLnBrk="1" hangingPunct="1"/>
            <a:r>
              <a:rPr lang="zh-CN" altLang="en-US" sz="3200" dirty="0"/>
              <a:t>基本术语</a:t>
            </a:r>
            <a:endParaRPr lang="zh-CN" altLang="en-US" sz="3200" dirty="0"/>
          </a:p>
        </p:txBody>
      </p:sp>
      <p:sp>
        <p:nvSpPr>
          <p:cNvPr id="5123" name="Rectangle 3"/>
          <p:cNvSpPr>
            <a:spLocks noGrp="1" noChangeArrowheads="1"/>
          </p:cNvSpPr>
          <p:nvPr>
            <p:ph type="body" idx="1"/>
          </p:nvPr>
        </p:nvSpPr>
        <p:spPr>
          <a:xfrm>
            <a:off x="566738" y="1357298"/>
            <a:ext cx="8181975" cy="4786346"/>
          </a:xfrm>
        </p:spPr>
        <p:txBody>
          <a:bodyPr>
            <a:normAutofit fontScale="85000" lnSpcReduction="10000"/>
          </a:bodyPr>
          <a:lstStyle/>
          <a:p>
            <a:pPr>
              <a:lnSpc>
                <a:spcPct val="150000"/>
              </a:lnSpc>
              <a:buNone/>
            </a:pPr>
            <a:r>
              <a:rPr lang="zh-CN" altLang="en-US" sz="2400" b="1" dirty="0">
                <a:solidFill>
                  <a:srgbClr val="FF3300"/>
                </a:solidFill>
              </a:rPr>
              <a:t>结点的层次</a:t>
            </a:r>
            <a:r>
              <a:rPr lang="zh-CN" altLang="en-US" sz="2400" b="1" dirty="0">
                <a:solidFill>
                  <a:schemeClr val="accent2"/>
                </a:solidFill>
              </a:rPr>
              <a:t>   </a:t>
            </a:r>
            <a:r>
              <a:rPr lang="zh-CN" altLang="en-US" sz="2400" dirty="0"/>
              <a:t>表示该结点在树中的相对位置。根为第一层，其它的结点依次下推；若某结点在第</a:t>
            </a:r>
            <a:r>
              <a:rPr lang="en-US" altLang="zh-CN" sz="2400" dirty="0"/>
              <a:t>L</a:t>
            </a:r>
            <a:r>
              <a:rPr lang="zh-CN" altLang="en-US" sz="2400" dirty="0"/>
              <a:t>层上，则其孩子在第</a:t>
            </a:r>
            <a:r>
              <a:rPr lang="en-US" altLang="zh-CN" sz="2400" dirty="0"/>
              <a:t>L+1</a:t>
            </a:r>
            <a:r>
              <a:rPr lang="zh-CN" altLang="en-US" sz="2400" dirty="0"/>
              <a:t>层上。</a:t>
            </a:r>
            <a:endParaRPr lang="zh-CN" altLang="en-US" sz="2800" dirty="0"/>
          </a:p>
          <a:p>
            <a:pPr>
              <a:lnSpc>
                <a:spcPct val="150000"/>
              </a:lnSpc>
              <a:buNone/>
            </a:pPr>
            <a:r>
              <a:rPr lang="zh-CN" altLang="en-US" sz="2400" b="1" dirty="0">
                <a:solidFill>
                  <a:srgbClr val="FF3300"/>
                </a:solidFill>
              </a:rPr>
              <a:t>堂兄弟  </a:t>
            </a:r>
            <a:r>
              <a:rPr lang="zh-CN" altLang="en-US" sz="2400" b="1" dirty="0">
                <a:solidFill>
                  <a:schemeClr val="accent2"/>
                </a:solidFill>
              </a:rPr>
              <a:t> </a:t>
            </a:r>
            <a:r>
              <a:rPr lang="zh-CN" altLang="en-US" sz="2400" dirty="0"/>
              <a:t>双亲在同一层的结点互为堂兄弟。</a:t>
            </a:r>
            <a:endParaRPr lang="zh-CN" altLang="en-US" sz="2800" dirty="0"/>
          </a:p>
          <a:p>
            <a:pPr>
              <a:lnSpc>
                <a:spcPct val="150000"/>
              </a:lnSpc>
              <a:buNone/>
            </a:pPr>
            <a:r>
              <a:rPr lang="zh-CN" altLang="en-US" sz="2400" b="1" dirty="0">
                <a:solidFill>
                  <a:srgbClr val="FF3300"/>
                </a:solidFill>
              </a:rPr>
              <a:t>树的深</a:t>
            </a:r>
            <a:r>
              <a:rPr lang="en-US" altLang="zh-CN" sz="2400" b="1" dirty="0">
                <a:solidFill>
                  <a:srgbClr val="FF3300"/>
                </a:solidFill>
              </a:rPr>
              <a:t>(</a:t>
            </a:r>
            <a:r>
              <a:rPr lang="zh-CN" altLang="en-US" sz="2400" b="1" dirty="0">
                <a:solidFill>
                  <a:srgbClr val="FF3300"/>
                </a:solidFill>
              </a:rPr>
              <a:t>高</a:t>
            </a:r>
            <a:r>
              <a:rPr lang="en-US" altLang="zh-CN" sz="2400" b="1" dirty="0">
                <a:solidFill>
                  <a:srgbClr val="FF3300"/>
                </a:solidFill>
              </a:rPr>
              <a:t>)</a:t>
            </a:r>
            <a:r>
              <a:rPr lang="zh-CN" altLang="en-US" sz="2400" b="1" dirty="0">
                <a:solidFill>
                  <a:srgbClr val="FF3300"/>
                </a:solidFill>
              </a:rPr>
              <a:t>度   </a:t>
            </a:r>
            <a:r>
              <a:rPr lang="zh-CN" altLang="en-US" sz="2400" dirty="0"/>
              <a:t>树中结点的最大层次。</a:t>
            </a:r>
            <a:endParaRPr lang="zh-CN" altLang="en-US" sz="2800" dirty="0"/>
          </a:p>
          <a:p>
            <a:pPr>
              <a:lnSpc>
                <a:spcPct val="150000"/>
              </a:lnSpc>
              <a:buNone/>
            </a:pPr>
            <a:r>
              <a:rPr lang="zh-CN" altLang="en-US" sz="2400" b="1" dirty="0">
                <a:solidFill>
                  <a:srgbClr val="FF3300"/>
                </a:solidFill>
              </a:rPr>
              <a:t>有序树   </a:t>
            </a:r>
            <a:r>
              <a:rPr lang="zh-CN" altLang="en-US" sz="2400" dirty="0"/>
              <a:t>树中各结点的子树从左至右是有次序的，不能互换。否则，称为</a:t>
            </a:r>
            <a:r>
              <a:rPr lang="zh-CN" altLang="en-US" sz="2400" b="1" dirty="0">
                <a:solidFill>
                  <a:srgbClr val="FF3300"/>
                </a:solidFill>
              </a:rPr>
              <a:t>无序树</a:t>
            </a:r>
            <a:r>
              <a:rPr lang="zh-CN" altLang="en-US" sz="2400" dirty="0"/>
              <a:t>。</a:t>
            </a:r>
            <a:endParaRPr lang="zh-CN" altLang="en-US" sz="2800" dirty="0"/>
          </a:p>
          <a:p>
            <a:pPr>
              <a:lnSpc>
                <a:spcPct val="150000"/>
              </a:lnSpc>
              <a:buNone/>
            </a:pPr>
            <a:r>
              <a:rPr lang="zh-CN" altLang="en-US" sz="2400" b="1" dirty="0">
                <a:solidFill>
                  <a:srgbClr val="FF3300"/>
                </a:solidFill>
              </a:rPr>
              <a:t>路径长度</a:t>
            </a:r>
            <a:r>
              <a:rPr lang="zh-CN" altLang="en-US" sz="2400" b="1" dirty="0">
                <a:solidFill>
                  <a:schemeClr val="accent2"/>
                </a:solidFill>
              </a:rPr>
              <a:t>   </a:t>
            </a:r>
            <a:r>
              <a:rPr lang="zh-CN" altLang="en-US" sz="2400" dirty="0"/>
              <a:t>从树中某结点</a:t>
            </a:r>
            <a:r>
              <a:rPr lang="en-US" altLang="zh-CN" sz="2400" dirty="0"/>
              <a:t>N</a:t>
            </a:r>
            <a:r>
              <a:rPr lang="en-US" altLang="zh-CN" sz="2400" baseline="-25000" dirty="0"/>
              <a:t>i</a:t>
            </a:r>
            <a:r>
              <a:rPr lang="zh-CN" altLang="en-US" sz="2400" dirty="0"/>
              <a:t>出发，能够通过树中结点到达结点</a:t>
            </a:r>
            <a:r>
              <a:rPr lang="en-US" altLang="zh-CN" sz="2400" dirty="0" err="1"/>
              <a:t>N</a:t>
            </a:r>
            <a:r>
              <a:rPr lang="en-US" altLang="zh-CN" sz="2400" baseline="-25000" dirty="0" err="1"/>
              <a:t>j</a:t>
            </a:r>
            <a:r>
              <a:rPr lang="zh-CN" altLang="en-US" sz="2400" dirty="0"/>
              <a:t>，则称</a:t>
            </a:r>
            <a:r>
              <a:rPr lang="en-US" altLang="zh-CN" sz="2400" dirty="0"/>
              <a:t>N</a:t>
            </a:r>
            <a:r>
              <a:rPr lang="en-US" altLang="zh-CN" sz="2400" baseline="-25000" dirty="0"/>
              <a:t>i</a:t>
            </a:r>
            <a:r>
              <a:rPr lang="zh-CN" altLang="en-US" sz="2400" dirty="0"/>
              <a:t>到</a:t>
            </a:r>
            <a:r>
              <a:rPr lang="en-US" altLang="zh-CN" sz="2400" dirty="0" err="1"/>
              <a:t>N</a:t>
            </a:r>
            <a:r>
              <a:rPr lang="en-US" altLang="zh-CN" sz="2400" baseline="-25000" dirty="0" err="1"/>
              <a:t>j</a:t>
            </a:r>
            <a:r>
              <a:rPr lang="zh-CN" altLang="en-US" sz="2400" dirty="0"/>
              <a:t>存在一条路径，路径长度等于这两个结点之间的分支</a:t>
            </a:r>
            <a:r>
              <a:rPr lang="en-US" altLang="zh-CN" sz="2400" dirty="0"/>
              <a:t>/</a:t>
            </a:r>
            <a:r>
              <a:rPr lang="zh-CN" altLang="en-US" sz="2400" dirty="0"/>
              <a:t>边的个数。</a:t>
            </a:r>
            <a:endParaRPr lang="zh-CN" altLang="en-US" sz="2400" dirty="0"/>
          </a:p>
          <a:p>
            <a:pPr>
              <a:lnSpc>
                <a:spcPct val="150000"/>
              </a:lnSpc>
              <a:buNone/>
            </a:pPr>
            <a:r>
              <a:rPr lang="zh-CN" altLang="en-US" sz="2400" b="1" dirty="0">
                <a:solidFill>
                  <a:srgbClr val="FF3300"/>
                </a:solidFill>
              </a:rPr>
              <a:t>森林   </a:t>
            </a:r>
            <a:r>
              <a:rPr lang="zh-CN" altLang="en-US" sz="2400" dirty="0"/>
              <a:t>是</a:t>
            </a:r>
            <a:r>
              <a:rPr lang="en-US" altLang="zh-CN" sz="2400" dirty="0"/>
              <a:t>m(m</a:t>
            </a:r>
            <a:r>
              <a:rPr lang="en-US" altLang="zh-CN" sz="2400" dirty="0">
                <a:sym typeface="Symbol" pitchFamily="18" charset="2"/>
              </a:rPr>
              <a:t>0)</a:t>
            </a:r>
            <a:r>
              <a:rPr lang="zh-CN" altLang="en-US" sz="2400" dirty="0">
                <a:sym typeface="Symbol" pitchFamily="18" charset="2"/>
              </a:rPr>
              <a:t>棵互不相交的树的集合。</a:t>
            </a:r>
            <a:endParaRPr lang="zh-CN" altLang="en-US" sz="24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
          <p:cNvPicPr>
            <a:picLocks noChangeAspect="1" noChangeArrowheads="1"/>
          </p:cNvPicPr>
          <p:nvPr/>
        </p:nvPicPr>
        <p:blipFill>
          <a:blip r:embed="rId1"/>
          <a:srcRect/>
          <a:stretch>
            <a:fillRect/>
          </a:stretch>
        </p:blipFill>
        <p:spPr bwMode="auto">
          <a:xfrm>
            <a:off x="1763688" y="3140968"/>
            <a:ext cx="5760833" cy="3571900"/>
          </a:xfrm>
          <a:prstGeom prst="rect">
            <a:avLst/>
          </a:prstGeom>
          <a:noFill/>
          <a:ln w="9525">
            <a:noFill/>
            <a:miter lim="800000"/>
            <a:headEnd/>
            <a:tailEnd/>
          </a:ln>
          <a:effectLst/>
        </p:spPr>
      </p:pic>
      <p:sp>
        <p:nvSpPr>
          <p:cNvPr id="87042" name="Rectangle 2"/>
          <p:cNvSpPr>
            <a:spLocks noGrp="1" noChangeArrowheads="1"/>
          </p:cNvSpPr>
          <p:nvPr>
            <p:ph type="title"/>
          </p:nvPr>
        </p:nvSpPr>
        <p:spPr>
          <a:xfrm>
            <a:off x="395536" y="145132"/>
            <a:ext cx="8001000" cy="685800"/>
          </a:xfrm>
        </p:spPr>
        <p:txBody>
          <a:bodyPr/>
          <a:lstStyle/>
          <a:p>
            <a:pPr eaLnBrk="1" hangingPunct="1"/>
            <a:r>
              <a:rPr lang="en-US" altLang="zh-CN" sz="1900" b="1" dirty="0">
                <a:solidFill>
                  <a:srgbClr val="800000"/>
                </a:solidFill>
              </a:rPr>
              <a:t> </a:t>
            </a:r>
            <a:r>
              <a:rPr lang="zh-CN" altLang="en-US" sz="1900" b="1" dirty="0">
                <a:solidFill>
                  <a:srgbClr val="800000"/>
                </a:solidFill>
              </a:rPr>
              <a:t>查找结点</a:t>
            </a:r>
            <a:r>
              <a:rPr lang="en-US" altLang="zh-CN" sz="1900" b="1" dirty="0">
                <a:solidFill>
                  <a:srgbClr val="800000"/>
                </a:solidFill>
              </a:rPr>
              <a:t>p</a:t>
            </a:r>
            <a:r>
              <a:rPr lang="zh-CN" altLang="en-US" sz="1900" b="1" dirty="0">
                <a:solidFill>
                  <a:srgbClr val="800000"/>
                </a:solidFill>
              </a:rPr>
              <a:t>在指定次序下的前驱 </a:t>
            </a:r>
            <a:r>
              <a:rPr lang="en-US" altLang="zh-CN" sz="1900" b="1" dirty="0">
                <a:solidFill>
                  <a:srgbClr val="800000"/>
                </a:solidFill>
              </a:rPr>
              <a:t>/</a:t>
            </a:r>
            <a:r>
              <a:rPr lang="zh-CN" altLang="en-US" sz="1900" b="1" dirty="0">
                <a:solidFill>
                  <a:srgbClr val="800000"/>
                </a:solidFill>
              </a:rPr>
              <a:t>后继结点</a:t>
            </a:r>
            <a:endParaRPr lang="zh-CN" altLang="en-US" sz="2100" dirty="0">
              <a:solidFill>
                <a:srgbClr val="800000"/>
              </a:solidFill>
            </a:endParaRPr>
          </a:p>
        </p:txBody>
      </p:sp>
      <p:sp>
        <p:nvSpPr>
          <p:cNvPr id="87043" name="Rectangle 3"/>
          <p:cNvSpPr>
            <a:spLocks noGrp="1" noChangeArrowheads="1"/>
          </p:cNvSpPr>
          <p:nvPr>
            <p:ph type="body" idx="1"/>
          </p:nvPr>
        </p:nvSpPr>
        <p:spPr>
          <a:xfrm>
            <a:off x="395536" y="801604"/>
            <a:ext cx="8077200" cy="4419600"/>
          </a:xfrm>
        </p:spPr>
        <p:txBody>
          <a:bodyPr>
            <a:normAutofit/>
          </a:bodyPr>
          <a:lstStyle/>
          <a:p>
            <a:pPr eaLnBrk="1" hangingPunct="1">
              <a:lnSpc>
                <a:spcPct val="150000"/>
              </a:lnSpc>
            </a:pPr>
            <a:r>
              <a:rPr lang="zh-CN" altLang="en-US" sz="2100" b="1" dirty="0">
                <a:solidFill>
                  <a:srgbClr val="CC6600"/>
                </a:solidFill>
              </a:rPr>
              <a:t>中序线索二叉树</a:t>
            </a:r>
            <a:endParaRPr lang="zh-CN" altLang="en-US" sz="2100" b="1" dirty="0">
              <a:solidFill>
                <a:srgbClr val="CC6600"/>
              </a:solidFill>
            </a:endParaRPr>
          </a:p>
          <a:p>
            <a:pPr lvl="1" eaLnBrk="1" hangingPunct="1">
              <a:lnSpc>
                <a:spcPct val="150000"/>
              </a:lnSpc>
            </a:pPr>
            <a:r>
              <a:rPr lang="en-US" altLang="zh-CN" sz="2200" dirty="0"/>
              <a:t>p</a:t>
            </a:r>
            <a:r>
              <a:rPr lang="zh-CN" altLang="zh-CN" sz="2200" dirty="0"/>
              <a:t>的前</a:t>
            </a:r>
            <a:r>
              <a:rPr lang="zh-CN" altLang="en-US" sz="2200" dirty="0"/>
              <a:t>驱</a:t>
            </a:r>
            <a:endParaRPr lang="zh-CN" altLang="zh-CN"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ltag</a:t>
            </a:r>
            <a:r>
              <a:rPr lang="en-US" altLang="zh-CN" sz="2200" dirty="0"/>
              <a:t>=1</a:t>
            </a:r>
            <a:r>
              <a:rPr lang="zh-CN" altLang="en-US" sz="2200" dirty="0"/>
              <a:t>，则</a:t>
            </a:r>
            <a:r>
              <a:rPr lang="en-US" altLang="zh-CN" sz="2200" dirty="0"/>
              <a:t>p-&gt;</a:t>
            </a:r>
            <a:r>
              <a:rPr lang="en-US" altLang="zh-CN" sz="2200" dirty="0" err="1"/>
              <a:t>lchild</a:t>
            </a:r>
            <a:r>
              <a:rPr lang="zh-CN" altLang="en-US" sz="2200" dirty="0"/>
              <a:t>即为所求；</a:t>
            </a:r>
            <a:endParaRPr lang="zh-CN" altLang="en-US"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ltag</a:t>
            </a:r>
            <a:r>
              <a:rPr lang="en-US" altLang="zh-CN" sz="2200" dirty="0"/>
              <a:t>=0</a:t>
            </a:r>
            <a:r>
              <a:rPr lang="zh-CN" altLang="en-US" sz="2200" dirty="0"/>
              <a:t>，则从其</a:t>
            </a:r>
            <a:r>
              <a:rPr lang="zh-CN" altLang="en-US" sz="2200" dirty="0">
                <a:solidFill>
                  <a:srgbClr val="FF0000"/>
                </a:solidFill>
              </a:rPr>
              <a:t>左子沿着右链走到</a:t>
            </a:r>
            <a:r>
              <a:rPr lang="en-US" altLang="zh-CN" sz="2200" dirty="0" err="1">
                <a:solidFill>
                  <a:srgbClr val="FF0000"/>
                </a:solidFill>
              </a:rPr>
              <a:t>rtag</a:t>
            </a:r>
            <a:r>
              <a:rPr lang="en-US" altLang="zh-CN" sz="2200" dirty="0">
                <a:solidFill>
                  <a:srgbClr val="FF0000"/>
                </a:solidFill>
              </a:rPr>
              <a:t>=1</a:t>
            </a:r>
            <a:r>
              <a:rPr lang="zh-CN" altLang="en-US" sz="2200" dirty="0"/>
              <a:t>的那个结点就是。（</a:t>
            </a:r>
            <a:r>
              <a:rPr lang="zh-CN" altLang="en-US" sz="2200" dirty="0">
                <a:solidFill>
                  <a:srgbClr val="FF0000"/>
                </a:solidFill>
              </a:rPr>
              <a:t>左子树的右下角</a:t>
            </a:r>
            <a:r>
              <a:rPr lang="zh-CN" altLang="en-US" sz="2200" dirty="0"/>
              <a:t>）</a:t>
            </a:r>
            <a:endParaRPr lang="zh-CN" altLang="en-US" sz="22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
          <p:cNvPicPr>
            <a:picLocks noChangeAspect="1" noChangeArrowheads="1"/>
          </p:cNvPicPr>
          <p:nvPr/>
        </p:nvPicPr>
        <p:blipFill>
          <a:blip r:embed="rId1"/>
          <a:srcRect/>
          <a:stretch>
            <a:fillRect/>
          </a:stretch>
        </p:blipFill>
        <p:spPr bwMode="auto">
          <a:xfrm>
            <a:off x="1763688" y="3140968"/>
            <a:ext cx="5760833" cy="3571900"/>
          </a:xfrm>
          <a:prstGeom prst="rect">
            <a:avLst/>
          </a:prstGeom>
          <a:noFill/>
          <a:ln w="9525">
            <a:noFill/>
            <a:miter lim="800000"/>
            <a:headEnd/>
            <a:tailEnd/>
          </a:ln>
          <a:effectLst/>
        </p:spPr>
      </p:pic>
      <p:sp>
        <p:nvSpPr>
          <p:cNvPr id="87042" name="Rectangle 2"/>
          <p:cNvSpPr>
            <a:spLocks noGrp="1" noChangeArrowheads="1"/>
          </p:cNvSpPr>
          <p:nvPr>
            <p:ph type="title"/>
          </p:nvPr>
        </p:nvSpPr>
        <p:spPr>
          <a:xfrm>
            <a:off x="281863" y="120938"/>
            <a:ext cx="8001000" cy="685800"/>
          </a:xfrm>
        </p:spPr>
        <p:txBody>
          <a:bodyPr/>
          <a:lstStyle/>
          <a:p>
            <a:pPr eaLnBrk="1" hangingPunct="1"/>
            <a:r>
              <a:rPr lang="en-US" altLang="zh-CN" sz="1900" b="1" dirty="0">
                <a:solidFill>
                  <a:srgbClr val="800000"/>
                </a:solidFill>
              </a:rPr>
              <a:t> </a:t>
            </a:r>
            <a:r>
              <a:rPr lang="zh-CN" altLang="en-US" sz="1900" b="1" dirty="0">
                <a:solidFill>
                  <a:srgbClr val="800000"/>
                </a:solidFill>
              </a:rPr>
              <a:t>查找结点</a:t>
            </a:r>
            <a:r>
              <a:rPr lang="en-US" altLang="zh-CN" sz="1900" b="1" dirty="0">
                <a:solidFill>
                  <a:srgbClr val="800000"/>
                </a:solidFill>
              </a:rPr>
              <a:t>p</a:t>
            </a:r>
            <a:r>
              <a:rPr lang="zh-CN" altLang="en-US" sz="1900" b="1" dirty="0">
                <a:solidFill>
                  <a:srgbClr val="800000"/>
                </a:solidFill>
              </a:rPr>
              <a:t>在指定次序下的前驱 </a:t>
            </a:r>
            <a:r>
              <a:rPr lang="en-US" altLang="zh-CN" sz="1900" b="1" dirty="0">
                <a:solidFill>
                  <a:srgbClr val="800000"/>
                </a:solidFill>
              </a:rPr>
              <a:t>/</a:t>
            </a:r>
            <a:r>
              <a:rPr lang="zh-CN" altLang="en-US" sz="1900" b="1" dirty="0">
                <a:solidFill>
                  <a:srgbClr val="800000"/>
                </a:solidFill>
              </a:rPr>
              <a:t>后继结点</a:t>
            </a:r>
            <a:endParaRPr lang="zh-CN" altLang="en-US" sz="2100" dirty="0">
              <a:solidFill>
                <a:srgbClr val="800000"/>
              </a:solidFill>
            </a:endParaRPr>
          </a:p>
        </p:txBody>
      </p:sp>
      <p:sp>
        <p:nvSpPr>
          <p:cNvPr id="87043" name="Rectangle 3"/>
          <p:cNvSpPr>
            <a:spLocks noGrp="1" noChangeArrowheads="1"/>
          </p:cNvSpPr>
          <p:nvPr>
            <p:ph type="body" idx="1"/>
          </p:nvPr>
        </p:nvSpPr>
        <p:spPr>
          <a:xfrm>
            <a:off x="281863" y="773888"/>
            <a:ext cx="8077200" cy="2714644"/>
          </a:xfrm>
        </p:spPr>
        <p:txBody>
          <a:bodyPr>
            <a:normAutofit/>
          </a:bodyPr>
          <a:lstStyle/>
          <a:p>
            <a:pPr eaLnBrk="1" hangingPunct="1">
              <a:lnSpc>
                <a:spcPct val="150000"/>
              </a:lnSpc>
            </a:pPr>
            <a:r>
              <a:rPr lang="zh-CN" altLang="en-US" sz="2100" b="1" dirty="0">
                <a:solidFill>
                  <a:srgbClr val="CC6600"/>
                </a:solidFill>
              </a:rPr>
              <a:t>中序线索二叉树</a:t>
            </a:r>
            <a:endParaRPr lang="zh-CN" altLang="en-US" sz="2100" b="1" dirty="0">
              <a:solidFill>
                <a:srgbClr val="CC6600"/>
              </a:solidFill>
            </a:endParaRPr>
          </a:p>
          <a:p>
            <a:pPr lvl="1" eaLnBrk="1" hangingPunct="1">
              <a:lnSpc>
                <a:spcPct val="150000"/>
              </a:lnSpc>
            </a:pPr>
            <a:r>
              <a:rPr lang="en-US" altLang="zh-CN" sz="2200" dirty="0"/>
              <a:t>p</a:t>
            </a:r>
            <a:r>
              <a:rPr lang="zh-CN" altLang="zh-CN" sz="2200" dirty="0"/>
              <a:t>的后继</a:t>
            </a:r>
            <a:endParaRPr lang="zh-CN" altLang="zh-CN"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rtag</a:t>
            </a:r>
            <a:r>
              <a:rPr lang="en-US" altLang="zh-CN" sz="2200" dirty="0"/>
              <a:t>=1</a:t>
            </a:r>
            <a:r>
              <a:rPr lang="zh-CN" altLang="en-US" sz="2200" dirty="0"/>
              <a:t>，则</a:t>
            </a:r>
            <a:r>
              <a:rPr lang="en-US" altLang="zh-CN" sz="2200" dirty="0"/>
              <a:t>p-&gt;</a:t>
            </a:r>
            <a:r>
              <a:rPr lang="en-US" altLang="zh-CN" sz="2200" dirty="0" err="1"/>
              <a:t>rchild</a:t>
            </a:r>
            <a:r>
              <a:rPr lang="zh-CN" altLang="en-US" sz="2200" dirty="0"/>
              <a:t>即为所求；</a:t>
            </a:r>
            <a:endParaRPr lang="zh-CN" altLang="en-US"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rtag</a:t>
            </a:r>
            <a:r>
              <a:rPr lang="en-US" altLang="zh-CN" sz="2200" dirty="0"/>
              <a:t>=0</a:t>
            </a:r>
            <a:r>
              <a:rPr lang="zh-CN" altLang="en-US" sz="2200" dirty="0"/>
              <a:t>，则从其</a:t>
            </a:r>
            <a:r>
              <a:rPr lang="zh-CN" altLang="en-US" sz="2200" dirty="0">
                <a:solidFill>
                  <a:srgbClr val="FF0000"/>
                </a:solidFill>
              </a:rPr>
              <a:t>右子沿着左链走到</a:t>
            </a:r>
            <a:r>
              <a:rPr lang="en-US" altLang="zh-CN" sz="2200" dirty="0" err="1">
                <a:solidFill>
                  <a:srgbClr val="FF0000"/>
                </a:solidFill>
              </a:rPr>
              <a:t>ltag</a:t>
            </a:r>
            <a:r>
              <a:rPr lang="en-US" altLang="zh-CN" sz="2200" dirty="0">
                <a:solidFill>
                  <a:srgbClr val="FF0000"/>
                </a:solidFill>
              </a:rPr>
              <a:t>=1</a:t>
            </a:r>
            <a:r>
              <a:rPr lang="zh-CN" altLang="en-US" sz="2200" dirty="0"/>
              <a:t>的那个结点就是。（右子树的左下角）</a:t>
            </a:r>
            <a:endParaRPr lang="zh-CN" altLang="en-US" sz="22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body" idx="1"/>
          </p:nvPr>
        </p:nvSpPr>
        <p:spPr>
          <a:xfrm>
            <a:off x="342900" y="332656"/>
            <a:ext cx="8077200" cy="5572164"/>
          </a:xfrm>
        </p:spPr>
        <p:txBody>
          <a:bodyPr>
            <a:normAutofit fontScale="92500" lnSpcReduction="20000"/>
          </a:bodyPr>
          <a:lstStyle/>
          <a:p>
            <a:pPr eaLnBrk="1" hangingPunct="1">
              <a:lnSpc>
                <a:spcPct val="150000"/>
              </a:lnSpc>
            </a:pPr>
            <a:r>
              <a:rPr lang="zh-CN" altLang="en-US" sz="2100" b="1" dirty="0">
                <a:solidFill>
                  <a:srgbClr val="CC6600"/>
                </a:solidFill>
              </a:rPr>
              <a:t>后序线索二叉树</a:t>
            </a:r>
            <a:endParaRPr lang="zh-CN" altLang="en-US" sz="2100" b="1" dirty="0">
              <a:solidFill>
                <a:srgbClr val="CC6600"/>
              </a:solidFill>
            </a:endParaRPr>
          </a:p>
          <a:p>
            <a:pPr lvl="1" eaLnBrk="1" hangingPunct="1">
              <a:lnSpc>
                <a:spcPct val="150000"/>
              </a:lnSpc>
            </a:pPr>
            <a:r>
              <a:rPr lang="en-US" altLang="zh-CN" sz="2200" dirty="0"/>
              <a:t>p</a:t>
            </a:r>
            <a:r>
              <a:rPr lang="zh-CN" altLang="zh-CN" sz="2200" dirty="0"/>
              <a:t>的前驱</a:t>
            </a:r>
            <a:endParaRPr lang="zh-CN" altLang="zh-CN"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ltag</a:t>
            </a:r>
            <a:r>
              <a:rPr lang="en-US" altLang="zh-CN" sz="2200" dirty="0"/>
              <a:t>=1</a:t>
            </a:r>
            <a:r>
              <a:rPr lang="zh-CN" altLang="en-US" sz="2200" dirty="0"/>
              <a:t>，则</a:t>
            </a:r>
            <a:r>
              <a:rPr lang="en-US" altLang="zh-CN" sz="2200" dirty="0"/>
              <a:t>p-&gt;</a:t>
            </a:r>
            <a:r>
              <a:rPr lang="en-US" altLang="zh-CN" sz="2200" dirty="0" err="1"/>
              <a:t>lchild</a:t>
            </a:r>
            <a:r>
              <a:rPr lang="zh-CN" altLang="en-US" sz="2200" dirty="0"/>
              <a:t>即为所求；</a:t>
            </a:r>
            <a:endParaRPr lang="zh-CN" altLang="en-US"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ltag</a:t>
            </a:r>
            <a:r>
              <a:rPr lang="en-US" altLang="zh-CN" sz="2200" dirty="0"/>
              <a:t>=0</a:t>
            </a:r>
            <a:r>
              <a:rPr lang="zh-CN" altLang="en-US" sz="2200" dirty="0"/>
              <a:t>（</a:t>
            </a:r>
            <a:r>
              <a:rPr lang="en-US" altLang="zh-CN" sz="2200" dirty="0"/>
              <a:t>p</a:t>
            </a:r>
            <a:r>
              <a:rPr lang="zh-CN" altLang="en-US" sz="2200" dirty="0"/>
              <a:t>有左孩子），</a:t>
            </a:r>
            <a:endParaRPr lang="zh-CN" altLang="en-US" sz="2200" dirty="0"/>
          </a:p>
          <a:p>
            <a:pPr lvl="1" eaLnBrk="1" hangingPunct="1">
              <a:lnSpc>
                <a:spcPct val="150000"/>
              </a:lnSpc>
              <a:buFont typeface="Wingdings" panose="05000000000000000000" pitchFamily="2" charset="2"/>
              <a:buNone/>
            </a:pPr>
            <a:r>
              <a:rPr lang="zh-CN" altLang="en-US" sz="2200" dirty="0"/>
              <a:t>       则若</a:t>
            </a:r>
            <a:r>
              <a:rPr lang="en-US" altLang="zh-CN" sz="2200" dirty="0"/>
              <a:t>p-&gt;</a:t>
            </a:r>
            <a:r>
              <a:rPr lang="en-US" altLang="zh-CN" sz="2200" dirty="0" err="1"/>
              <a:t>rtag</a:t>
            </a:r>
            <a:r>
              <a:rPr lang="en-US" altLang="zh-CN" sz="2200" dirty="0"/>
              <a:t>=0</a:t>
            </a:r>
            <a:r>
              <a:rPr lang="zh-CN" altLang="en-US" sz="2200" dirty="0"/>
              <a:t>， </a:t>
            </a:r>
            <a:r>
              <a:rPr lang="zh-CN" altLang="zh-CN" sz="2200" dirty="0"/>
              <a:t>则</a:t>
            </a:r>
            <a:r>
              <a:rPr lang="en-US" altLang="zh-CN" sz="2200" dirty="0"/>
              <a:t>p-&gt;</a:t>
            </a:r>
            <a:r>
              <a:rPr lang="en-US" altLang="zh-CN" sz="2200" dirty="0" err="1"/>
              <a:t>rchild</a:t>
            </a:r>
            <a:r>
              <a:rPr lang="zh-CN" altLang="en-US" sz="2200" dirty="0"/>
              <a:t>即为所求</a:t>
            </a:r>
            <a:endParaRPr lang="zh-CN" altLang="en-US"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rtag</a:t>
            </a:r>
            <a:r>
              <a:rPr lang="en-US" altLang="zh-CN" sz="2200" dirty="0"/>
              <a:t>=1</a:t>
            </a:r>
            <a:r>
              <a:rPr lang="zh-CN" altLang="en-US" sz="2200" dirty="0"/>
              <a:t>， 则</a:t>
            </a:r>
            <a:r>
              <a:rPr lang="en-US" altLang="zh-CN" sz="2200" dirty="0"/>
              <a:t>p-&gt;</a:t>
            </a:r>
            <a:r>
              <a:rPr lang="en-US" altLang="zh-CN" sz="2200" dirty="0" err="1"/>
              <a:t>lchild</a:t>
            </a:r>
            <a:r>
              <a:rPr lang="zh-CN" altLang="en-US" sz="2200" dirty="0"/>
              <a:t>即为所求</a:t>
            </a:r>
            <a:endParaRPr lang="en-US" altLang="en-US" sz="2200" dirty="0"/>
          </a:p>
          <a:p>
            <a:pPr lvl="1" eaLnBrk="1" hangingPunct="1">
              <a:lnSpc>
                <a:spcPct val="150000"/>
              </a:lnSpc>
            </a:pPr>
            <a:r>
              <a:rPr lang="en-US" altLang="zh-CN" sz="2200" dirty="0"/>
              <a:t>p</a:t>
            </a:r>
            <a:r>
              <a:rPr lang="zh-CN" altLang="zh-CN" sz="2200" dirty="0"/>
              <a:t>的后继</a:t>
            </a:r>
            <a:endParaRPr lang="zh-CN" altLang="zh-CN" sz="2200" dirty="0"/>
          </a:p>
          <a:p>
            <a:pPr lvl="1" eaLnBrk="1" hangingPunct="1">
              <a:lnSpc>
                <a:spcPct val="150000"/>
              </a:lnSpc>
              <a:buFont typeface="Wingdings" panose="05000000000000000000" pitchFamily="2" charset="2"/>
              <a:buNone/>
            </a:pPr>
            <a:r>
              <a:rPr lang="zh-CN" altLang="en-US" sz="2200" dirty="0"/>
              <a:t>   与双亲结点有关，因二叉链表中没有指向双亲结点的指针，就可能需通过二叉树的后序遍历才可确定，因而后序线索二叉树在此问题上并不比普通二叉树有效。</a:t>
            </a:r>
            <a:endParaRPr lang="zh-CN" altLang="en-US" sz="2200" dirty="0"/>
          </a:p>
          <a:p>
            <a:pPr eaLnBrk="1" hangingPunct="1">
              <a:lnSpc>
                <a:spcPct val="150000"/>
              </a:lnSpc>
            </a:pPr>
            <a:r>
              <a:rPr lang="zh-CN" altLang="en-US" sz="2100" b="1" dirty="0">
                <a:solidFill>
                  <a:srgbClr val="CC6600"/>
                </a:solidFill>
              </a:rPr>
              <a:t>先序线索二叉树</a:t>
            </a:r>
            <a:r>
              <a:rPr lang="zh-CN" altLang="en-US" sz="2100" dirty="0">
                <a:solidFill>
                  <a:srgbClr val="FF0066"/>
                </a:solidFill>
              </a:rPr>
              <a:t> </a:t>
            </a:r>
            <a:endParaRPr lang="zh-CN" altLang="en-US" sz="2100" dirty="0">
              <a:solidFill>
                <a:srgbClr val="FF0066"/>
              </a:solidFill>
            </a:endParaRPr>
          </a:p>
          <a:p>
            <a:pPr eaLnBrk="1" hangingPunct="1">
              <a:lnSpc>
                <a:spcPct val="150000"/>
              </a:lnSpc>
              <a:buFont typeface="Wingdings" panose="05000000000000000000" pitchFamily="2" charset="2"/>
              <a:buNone/>
            </a:pPr>
            <a:r>
              <a:rPr lang="zh-CN" altLang="en-US" sz="2100" dirty="0"/>
              <a:t>     与后序线索二叉树对偶</a:t>
            </a:r>
            <a:endParaRPr lang="zh-CN" altLang="en-US" sz="2600" b="1" dirty="0"/>
          </a:p>
        </p:txBody>
      </p:sp>
      <p:grpSp>
        <p:nvGrpSpPr>
          <p:cNvPr id="15" name="组合 14"/>
          <p:cNvGrpSpPr/>
          <p:nvPr/>
        </p:nvGrpSpPr>
        <p:grpSpPr>
          <a:xfrm>
            <a:off x="5478623" y="332656"/>
            <a:ext cx="3389167" cy="1728192"/>
            <a:chOff x="2652713" y="1108075"/>
            <a:chExt cx="3683000" cy="1917700"/>
          </a:xfrm>
        </p:grpSpPr>
        <p:sp>
          <p:nvSpPr>
            <p:cNvPr id="16"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sz="1600"/>
            </a:p>
          </p:txBody>
        </p:sp>
        <p:sp>
          <p:nvSpPr>
            <p:cNvPr id="17" name="Text Box 3"/>
            <p:cNvSpPr txBox="1">
              <a:spLocks noChangeArrowheads="1"/>
            </p:cNvSpPr>
            <p:nvPr/>
          </p:nvSpPr>
          <p:spPr bwMode="auto">
            <a:xfrm>
              <a:off x="4248150" y="1108075"/>
              <a:ext cx="356188" cy="40011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R</a:t>
              </a:r>
              <a:endParaRPr kumimoji="1" lang="en-US" altLang="zh-CN" sz="2000">
                <a:latin typeface="Times New Roman" panose="02020503050405090304" pitchFamily="18" charset="0"/>
              </a:endParaRPr>
            </a:p>
          </p:txBody>
        </p:sp>
        <p:sp>
          <p:nvSpPr>
            <p:cNvPr id="18"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sz="1600"/>
            </a:p>
          </p:txBody>
        </p:sp>
        <p:sp>
          <p:nvSpPr>
            <p:cNvPr id="19" name="Text Box 5"/>
            <p:cNvSpPr txBox="1">
              <a:spLocks noChangeArrowheads="1"/>
            </p:cNvSpPr>
            <p:nvPr/>
          </p:nvSpPr>
          <p:spPr bwMode="auto">
            <a:xfrm>
              <a:off x="3362325" y="1827213"/>
              <a:ext cx="370614" cy="40011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D</a:t>
              </a:r>
              <a:endParaRPr kumimoji="1" lang="en-US" altLang="zh-CN" sz="2000">
                <a:latin typeface="Times New Roman" panose="02020503050405090304" pitchFamily="18" charset="0"/>
              </a:endParaRPr>
            </a:p>
          </p:txBody>
        </p:sp>
        <p:sp>
          <p:nvSpPr>
            <p:cNvPr id="20"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sz="1600"/>
            </a:p>
          </p:txBody>
        </p:sp>
        <p:sp>
          <p:nvSpPr>
            <p:cNvPr id="21" name="Text Box 7"/>
            <p:cNvSpPr txBox="1">
              <a:spLocks noChangeArrowheads="1"/>
            </p:cNvSpPr>
            <p:nvPr/>
          </p:nvSpPr>
          <p:spPr bwMode="auto">
            <a:xfrm>
              <a:off x="5311775" y="1827213"/>
              <a:ext cx="370614" cy="40011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22"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sz="1600"/>
            </a:p>
          </p:txBody>
        </p:sp>
        <p:sp>
          <p:nvSpPr>
            <p:cNvPr id="23" name="Text Box 9"/>
            <p:cNvSpPr txBox="1">
              <a:spLocks noChangeArrowheads="1"/>
            </p:cNvSpPr>
            <p:nvPr/>
          </p:nvSpPr>
          <p:spPr bwMode="auto">
            <a:xfrm>
              <a:off x="2741613" y="2546350"/>
              <a:ext cx="327334" cy="40011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F</a:t>
              </a:r>
              <a:endParaRPr kumimoji="1" lang="en-US" altLang="zh-CN" sz="2000">
                <a:latin typeface="Times New Roman" panose="02020503050405090304" pitchFamily="18" charset="0"/>
              </a:endParaRPr>
            </a:p>
          </p:txBody>
        </p:sp>
        <p:sp>
          <p:nvSpPr>
            <p:cNvPr id="24"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sz="1600"/>
            </a:p>
          </p:txBody>
        </p:sp>
        <p:sp>
          <p:nvSpPr>
            <p:cNvPr id="25" name="Text Box 11"/>
            <p:cNvSpPr txBox="1">
              <a:spLocks noChangeArrowheads="1"/>
            </p:cNvSpPr>
            <p:nvPr/>
          </p:nvSpPr>
          <p:spPr bwMode="auto">
            <a:xfrm>
              <a:off x="4865688" y="2546350"/>
              <a:ext cx="370614" cy="40011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H</a:t>
              </a:r>
              <a:endParaRPr kumimoji="1" lang="en-US" altLang="zh-CN" sz="2000">
                <a:latin typeface="Times New Roman" panose="02020503050405090304" pitchFamily="18" charset="0"/>
              </a:endParaRPr>
            </a:p>
          </p:txBody>
        </p:sp>
        <p:sp>
          <p:nvSpPr>
            <p:cNvPr id="26"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sz="1600"/>
            </a:p>
          </p:txBody>
        </p:sp>
        <p:sp>
          <p:nvSpPr>
            <p:cNvPr id="27" name="Text Box 13"/>
            <p:cNvSpPr txBox="1">
              <a:spLocks noChangeArrowheads="1"/>
            </p:cNvSpPr>
            <p:nvPr/>
          </p:nvSpPr>
          <p:spPr bwMode="auto">
            <a:xfrm>
              <a:off x="5803900" y="2568575"/>
              <a:ext cx="327334" cy="40011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S</a:t>
              </a:r>
              <a:endParaRPr kumimoji="1" lang="en-US" altLang="zh-CN" sz="2000">
                <a:latin typeface="Times New Roman" panose="02020503050405090304" pitchFamily="18" charset="0"/>
              </a:endParaRPr>
            </a:p>
          </p:txBody>
        </p:sp>
        <p:sp>
          <p:nvSpPr>
            <p:cNvPr id="28"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sz="1600"/>
            </a:p>
          </p:txBody>
        </p:sp>
        <p:sp>
          <p:nvSpPr>
            <p:cNvPr id="29"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sz="1600"/>
            </a:p>
          </p:txBody>
        </p:sp>
        <p:sp>
          <p:nvSpPr>
            <p:cNvPr id="30"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sz="1600"/>
            </a:p>
          </p:txBody>
        </p:sp>
        <p:sp>
          <p:nvSpPr>
            <p:cNvPr id="31"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sz="1600"/>
            </a:p>
          </p:txBody>
        </p:sp>
        <p:sp>
          <p:nvSpPr>
            <p:cNvPr id="32"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sz="1600"/>
            </a:p>
          </p:txBody>
        </p:sp>
      </p:grpSp>
      <p:sp>
        <p:nvSpPr>
          <p:cNvPr id="36" name="Text Box 21"/>
          <p:cNvSpPr txBox="1">
            <a:spLocks noChangeArrowheads="1"/>
          </p:cNvSpPr>
          <p:nvPr/>
        </p:nvSpPr>
        <p:spPr bwMode="auto">
          <a:xfrm>
            <a:off x="5524346" y="2319847"/>
            <a:ext cx="607276" cy="390751"/>
          </a:xfrm>
          <a:prstGeom prst="rect">
            <a:avLst/>
          </a:prstGeom>
          <a:noFill/>
          <a:ln w="12700" cap="sq">
            <a:noFill/>
            <a:miter lim="800000"/>
            <a:headEnd type="none" w="sm" len="sm"/>
            <a:tailEnd type="none" w="sm" len="sm"/>
          </a:ln>
        </p:spPr>
        <p:txBody>
          <a:bodyPr wrap="none">
            <a:spAutoFit/>
          </a:bodyPr>
          <a:lstStyle/>
          <a:p>
            <a:r>
              <a:rPr kumimoji="1" lang="en-US" altLang="zh-CN" dirty="0">
                <a:latin typeface="Times New Roman" panose="02020503050405090304" pitchFamily="18" charset="0"/>
              </a:rPr>
              <a:t>LR</a:t>
            </a:r>
            <a:r>
              <a:rPr kumimoji="1" lang="en-US" altLang="zh-CN" dirty="0">
                <a:solidFill>
                  <a:srgbClr val="FF0000"/>
                </a:solidFill>
                <a:latin typeface="Times New Roman" panose="02020503050405090304" pitchFamily="18" charset="0"/>
              </a:rPr>
              <a:t>D</a:t>
            </a:r>
            <a:r>
              <a:rPr kumimoji="1" lang="en-US" altLang="zh-CN" dirty="0">
                <a:latin typeface="Times New Roman" panose="02020503050405090304" pitchFamily="18" charset="0"/>
              </a:rPr>
              <a:t>:</a:t>
            </a:r>
            <a:endParaRPr kumimoji="1" lang="en-US" altLang="zh-CN" dirty="0">
              <a:latin typeface="Times New Roman" panose="02020503050405090304" pitchFamily="18" charset="0"/>
            </a:endParaRPr>
          </a:p>
        </p:txBody>
      </p:sp>
      <p:sp>
        <p:nvSpPr>
          <p:cNvPr id="49" name="Text Box 34"/>
          <p:cNvSpPr txBox="1">
            <a:spLocks noChangeArrowheads="1"/>
          </p:cNvSpPr>
          <p:nvPr/>
        </p:nvSpPr>
        <p:spPr bwMode="auto">
          <a:xfrm>
            <a:off x="6193315" y="2319847"/>
            <a:ext cx="267465"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503050405090304" pitchFamily="18" charset="0"/>
              </a:rPr>
              <a:t>F</a:t>
            </a:r>
            <a:endParaRPr kumimoji="1" lang="en-US" altLang="zh-CN">
              <a:latin typeface="Times New Roman" panose="02020503050405090304" pitchFamily="18" charset="0"/>
            </a:endParaRPr>
          </a:p>
        </p:txBody>
      </p:sp>
      <p:sp>
        <p:nvSpPr>
          <p:cNvPr id="50" name="Text Box 35"/>
          <p:cNvSpPr txBox="1">
            <a:spLocks noChangeArrowheads="1"/>
          </p:cNvSpPr>
          <p:nvPr/>
        </p:nvSpPr>
        <p:spPr bwMode="auto">
          <a:xfrm>
            <a:off x="6662822" y="2319847"/>
            <a:ext cx="300349"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503050405090304" pitchFamily="18" charset="0"/>
              </a:rPr>
              <a:t>D</a:t>
            </a:r>
            <a:endParaRPr kumimoji="1" lang="en-US" altLang="zh-CN">
              <a:latin typeface="Times New Roman" panose="02020503050405090304" pitchFamily="18" charset="0"/>
            </a:endParaRPr>
          </a:p>
        </p:txBody>
      </p:sp>
      <p:sp>
        <p:nvSpPr>
          <p:cNvPr id="51" name="Text Box 36"/>
          <p:cNvSpPr txBox="1">
            <a:spLocks noChangeArrowheads="1"/>
          </p:cNvSpPr>
          <p:nvPr/>
        </p:nvSpPr>
        <p:spPr bwMode="auto">
          <a:xfrm>
            <a:off x="7183894" y="2319847"/>
            <a:ext cx="300349"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503050405090304" pitchFamily="18" charset="0"/>
              </a:rPr>
              <a:t>H</a:t>
            </a:r>
            <a:endParaRPr kumimoji="1" lang="en-US" altLang="zh-CN">
              <a:latin typeface="Times New Roman" panose="02020503050405090304" pitchFamily="18" charset="0"/>
            </a:endParaRPr>
          </a:p>
        </p:txBody>
      </p:sp>
      <p:sp>
        <p:nvSpPr>
          <p:cNvPr id="52" name="Text Box 37"/>
          <p:cNvSpPr txBox="1">
            <a:spLocks noChangeArrowheads="1"/>
          </p:cNvSpPr>
          <p:nvPr/>
        </p:nvSpPr>
        <p:spPr bwMode="auto">
          <a:xfrm>
            <a:off x="7704965" y="2356797"/>
            <a:ext cx="267465"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503050405090304" pitchFamily="18" charset="0"/>
              </a:rPr>
              <a:t>S</a:t>
            </a:r>
            <a:endParaRPr kumimoji="1" lang="en-US" altLang="zh-CN">
              <a:latin typeface="Times New Roman" panose="02020503050405090304" pitchFamily="18" charset="0"/>
            </a:endParaRPr>
          </a:p>
        </p:txBody>
      </p:sp>
      <p:sp>
        <p:nvSpPr>
          <p:cNvPr id="53" name="Text Box 38"/>
          <p:cNvSpPr txBox="1">
            <a:spLocks noChangeArrowheads="1"/>
          </p:cNvSpPr>
          <p:nvPr/>
        </p:nvSpPr>
        <p:spPr bwMode="auto">
          <a:xfrm>
            <a:off x="8226037" y="2319847"/>
            <a:ext cx="300349"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503050405090304" pitchFamily="18" charset="0"/>
              </a:rPr>
              <a:t>A</a:t>
            </a:r>
            <a:endParaRPr kumimoji="1" lang="en-US" altLang="zh-CN">
              <a:latin typeface="Times New Roman" panose="02020503050405090304" pitchFamily="18" charset="0"/>
            </a:endParaRPr>
          </a:p>
        </p:txBody>
      </p:sp>
      <p:sp>
        <p:nvSpPr>
          <p:cNvPr id="54" name="Text Box 39"/>
          <p:cNvSpPr txBox="1">
            <a:spLocks noChangeArrowheads="1"/>
          </p:cNvSpPr>
          <p:nvPr/>
        </p:nvSpPr>
        <p:spPr bwMode="auto">
          <a:xfrm>
            <a:off x="8747108" y="2319847"/>
            <a:ext cx="289388"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503050405090304" pitchFamily="18" charset="0"/>
              </a:rPr>
              <a:t>R</a:t>
            </a:r>
            <a:endParaRPr kumimoji="1" lang="en-US" altLang="zh-CN">
              <a:latin typeface="Times New Roman" panose="0202050305040509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E8D9C59-C70F-41C4-AB23-02CD61A6BAE7}"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71683" name="Rectangle 2"/>
          <p:cNvSpPr>
            <a:spLocks noGrp="1" noRot="1" noChangeArrowheads="1"/>
          </p:cNvSpPr>
          <p:nvPr>
            <p:ph type="title"/>
          </p:nvPr>
        </p:nvSpPr>
        <p:spPr>
          <a:xfrm>
            <a:off x="971550" y="333375"/>
            <a:ext cx="6940550" cy="555625"/>
          </a:xfrm>
        </p:spPr>
        <p:txBody>
          <a:bodyPr>
            <a:normAutofit fontScale="90000"/>
          </a:bodyPr>
          <a:lstStyle/>
          <a:p>
            <a:pPr eaLnBrk="1" hangingPunct="1"/>
            <a:r>
              <a:rPr lang="en-US" altLang="zh-CN" sz="3200">
                <a:latin typeface="隶书" pitchFamily="49" charset="-122"/>
              </a:rPr>
              <a:t>6.6  </a:t>
            </a:r>
            <a:r>
              <a:rPr lang="zh-CN" altLang="en-US" sz="3200">
                <a:latin typeface="隶书" pitchFamily="49" charset="-122"/>
              </a:rPr>
              <a:t>最优二叉树</a:t>
            </a:r>
            <a:endParaRPr lang="zh-CN" altLang="en-US" sz="3200">
              <a:latin typeface="隶书" pitchFamily="49" charset="-122"/>
            </a:endParaRPr>
          </a:p>
        </p:txBody>
      </p:sp>
      <p:sp>
        <p:nvSpPr>
          <p:cNvPr id="71684" name="Rectangle 3"/>
          <p:cNvSpPr>
            <a:spLocks noGrp="1" noRot="1" noChangeArrowheads="1"/>
          </p:cNvSpPr>
          <p:nvPr>
            <p:ph type="body" idx="1"/>
          </p:nvPr>
        </p:nvSpPr>
        <p:spPr>
          <a:xfrm>
            <a:off x="684213" y="1052513"/>
            <a:ext cx="7704137" cy="3662371"/>
          </a:xfrm>
        </p:spPr>
        <p:txBody>
          <a:bodyPr>
            <a:normAutofit fontScale="85000" lnSpcReduction="20000"/>
          </a:bodyPr>
          <a:lstStyle/>
          <a:p>
            <a:pPr eaLnBrk="1" hangingPunct="1">
              <a:lnSpc>
                <a:spcPct val="150000"/>
              </a:lnSpc>
              <a:buFont typeface="Wingdings" panose="05000000000000000000" pitchFamily="2" charset="2"/>
              <a:buNone/>
            </a:pPr>
            <a:r>
              <a:rPr lang="en-US" altLang="zh-CN" sz="2400" dirty="0">
                <a:solidFill>
                  <a:schemeClr val="tx2"/>
                </a:solidFill>
                <a:latin typeface="Times New Roman" panose="02020503050405090304" pitchFamily="18" charset="0"/>
                <a:ea typeface="楷体_GB2312" pitchFamily="49" charset="-122"/>
              </a:rPr>
              <a:t>6.6.1</a:t>
            </a:r>
            <a:r>
              <a:rPr lang="zh-CN" altLang="en-US" sz="2400" dirty="0">
                <a:solidFill>
                  <a:schemeClr val="tx2"/>
                </a:solidFill>
                <a:latin typeface="Times New Roman" panose="02020503050405090304" pitchFamily="18" charset="0"/>
                <a:ea typeface="楷体_GB2312" pitchFamily="49" charset="-122"/>
              </a:rPr>
              <a:t>问题的引入</a:t>
            </a:r>
            <a:endParaRPr lang="zh-CN" altLang="en-US" sz="2400" dirty="0">
              <a:solidFill>
                <a:schemeClr val="tx2"/>
              </a:solidFill>
              <a:latin typeface="Times New Roman" panose="02020503050405090304" pitchFamily="18" charset="0"/>
              <a:ea typeface="楷体_GB2312" pitchFamily="49" charset="-122"/>
            </a:endParaRPr>
          </a:p>
          <a:p>
            <a:pPr eaLnBrk="1" hangingPunct="1">
              <a:lnSpc>
                <a:spcPct val="150000"/>
              </a:lnSpc>
              <a:buFont typeface="Wingdings" panose="05000000000000000000" pitchFamily="2" charset="2"/>
              <a:buNone/>
            </a:pPr>
            <a:r>
              <a:rPr kumimoji="1" lang="zh-CN" altLang="en-US" sz="2400" dirty="0">
                <a:latin typeface="Times New Roman" panose="02020503050405090304" pitchFamily="18" charset="0"/>
                <a:ea typeface="楷体_GB2312" pitchFamily="49" charset="-122"/>
              </a:rPr>
              <a:t>   </a:t>
            </a:r>
            <a:r>
              <a:rPr lang="zh-CN" altLang="en-US" sz="2400" dirty="0">
                <a:solidFill>
                  <a:srgbClr val="000000"/>
                </a:solidFill>
                <a:latin typeface="Times New Roman" panose="02020503050405090304" pitchFamily="18" charset="0"/>
                <a:ea typeface="楷体_GB2312" pitchFamily="49" charset="-122"/>
              </a:rPr>
              <a:t>一个将百分制转换为五级分制的判定程序可以用以下条件语句完成：</a:t>
            </a:r>
            <a:endParaRPr lang="zh-CN" altLang="en-US" sz="2400" dirty="0">
              <a:solidFill>
                <a:srgbClr val="000000"/>
              </a:solidFill>
              <a:latin typeface="Times New Roman" panose="02020503050405090304" pitchFamily="18" charset="0"/>
              <a:ea typeface="楷体_GB2312" pitchFamily="49" charset="-122"/>
            </a:endParaRPr>
          </a:p>
          <a:p>
            <a:pPr eaLnBrk="1" hangingPunct="1">
              <a:lnSpc>
                <a:spcPct val="150000"/>
              </a:lnSpc>
              <a:buFont typeface="Wingdings" panose="05000000000000000000" pitchFamily="2" charset="2"/>
              <a:buNone/>
            </a:pPr>
            <a:r>
              <a:rPr kumimoji="1" lang="zh-CN" altLang="en-US" sz="2400" dirty="0">
                <a:latin typeface="Times New Roman" panose="02020503050405090304" pitchFamily="18" charset="0"/>
                <a:ea typeface="楷体_GB2312" pitchFamily="49" charset="-122"/>
              </a:rPr>
              <a:t>    </a:t>
            </a:r>
            <a:r>
              <a:rPr lang="en-US" altLang="zh-CN" sz="2400" dirty="0">
                <a:solidFill>
                  <a:srgbClr val="000000"/>
                </a:solidFill>
                <a:latin typeface="Times New Roman" panose="02020503050405090304" pitchFamily="18" charset="0"/>
                <a:ea typeface="楷体_GB2312" pitchFamily="49" charset="-122"/>
              </a:rPr>
              <a:t>if (a&lt;60) b=”bad”;</a:t>
            </a:r>
            <a:endParaRPr lang="en-US" altLang="zh-CN" sz="2400" dirty="0">
              <a:solidFill>
                <a:srgbClr val="000000"/>
              </a:solidFill>
              <a:latin typeface="Times New Roman" panose="02020503050405090304" pitchFamily="18" charset="0"/>
              <a:ea typeface="楷体_GB2312" pitchFamily="49" charset="-122"/>
            </a:endParaRPr>
          </a:p>
          <a:p>
            <a:pPr lvl="2" eaLnBrk="1" hangingPunct="1">
              <a:lnSpc>
                <a:spcPct val="150000"/>
              </a:lnSpc>
              <a:buFont typeface="Wingdings" panose="05000000000000000000" pitchFamily="2" charset="2"/>
              <a:buNone/>
            </a:pPr>
            <a:r>
              <a:rPr lang="en-US" altLang="zh-CN" dirty="0">
                <a:solidFill>
                  <a:srgbClr val="000000"/>
                </a:solidFill>
                <a:latin typeface="Times New Roman" panose="02020503050405090304" pitchFamily="18" charset="0"/>
                <a:ea typeface="楷体_GB2312" pitchFamily="49" charset="-122"/>
              </a:rPr>
              <a:t> else if (a&lt;70) b=”pass”</a:t>
            </a:r>
            <a:endParaRPr lang="en-US" altLang="zh-CN" dirty="0">
              <a:solidFill>
                <a:srgbClr val="000000"/>
              </a:solidFill>
              <a:latin typeface="Times New Roman" panose="02020503050405090304" pitchFamily="18" charset="0"/>
              <a:ea typeface="楷体_GB2312" pitchFamily="49" charset="-122"/>
            </a:endParaRPr>
          </a:p>
          <a:p>
            <a:pPr lvl="2" eaLnBrk="1" hangingPunct="1">
              <a:lnSpc>
                <a:spcPct val="150000"/>
              </a:lnSpc>
              <a:buFont typeface="Wingdings" panose="05000000000000000000" pitchFamily="2" charset="2"/>
              <a:buNone/>
            </a:pPr>
            <a:r>
              <a:rPr lang="en-US" altLang="zh-CN" dirty="0">
                <a:solidFill>
                  <a:srgbClr val="000000"/>
                </a:solidFill>
                <a:latin typeface="Times New Roman" panose="02020503050405090304" pitchFamily="18" charset="0"/>
                <a:ea typeface="楷体_GB2312" pitchFamily="49" charset="-122"/>
              </a:rPr>
              <a:t>    else if (a&lt;80) b=”general”</a:t>
            </a:r>
            <a:endParaRPr lang="en-US" altLang="zh-CN" dirty="0">
              <a:solidFill>
                <a:srgbClr val="000000"/>
              </a:solidFill>
              <a:latin typeface="Times New Roman" panose="02020503050405090304" pitchFamily="18" charset="0"/>
              <a:ea typeface="楷体_GB2312" pitchFamily="49" charset="-122"/>
            </a:endParaRPr>
          </a:p>
          <a:p>
            <a:pPr lvl="2" eaLnBrk="1" hangingPunct="1">
              <a:lnSpc>
                <a:spcPct val="150000"/>
              </a:lnSpc>
              <a:buFont typeface="Wingdings" panose="05000000000000000000" pitchFamily="2" charset="2"/>
              <a:buNone/>
            </a:pPr>
            <a:r>
              <a:rPr lang="en-US" altLang="zh-CN" dirty="0">
                <a:solidFill>
                  <a:srgbClr val="000000"/>
                </a:solidFill>
                <a:latin typeface="Times New Roman" panose="02020503050405090304" pitchFamily="18" charset="0"/>
                <a:ea typeface="楷体_GB2312" pitchFamily="49" charset="-122"/>
              </a:rPr>
              <a:t>        else if (a&lt;90) b=”good”</a:t>
            </a:r>
            <a:endParaRPr lang="en-US" altLang="zh-CN" dirty="0">
              <a:solidFill>
                <a:srgbClr val="000000"/>
              </a:solidFill>
              <a:latin typeface="Times New Roman" panose="02020503050405090304" pitchFamily="18" charset="0"/>
              <a:ea typeface="楷体_GB2312" pitchFamily="49" charset="-122"/>
            </a:endParaRPr>
          </a:p>
          <a:p>
            <a:pPr lvl="2" eaLnBrk="1" hangingPunct="1">
              <a:lnSpc>
                <a:spcPct val="150000"/>
              </a:lnSpc>
              <a:buFont typeface="Wingdings" panose="05000000000000000000" pitchFamily="2" charset="2"/>
              <a:buNone/>
            </a:pPr>
            <a:r>
              <a:rPr lang="en-US" altLang="zh-CN" dirty="0">
                <a:solidFill>
                  <a:srgbClr val="000000"/>
                </a:solidFill>
                <a:latin typeface="Times New Roman" panose="02020503050405090304" pitchFamily="18" charset="0"/>
                <a:ea typeface="楷体_GB2312" pitchFamily="49" charset="-122"/>
              </a:rPr>
              <a:t>           else b=”excellent”;</a:t>
            </a:r>
            <a:endParaRPr lang="en-US" altLang="zh-CN" dirty="0">
              <a:solidFill>
                <a:srgbClr val="000000"/>
              </a:solidFill>
              <a:latin typeface="Times New Roman" panose="02020503050405090304" pitchFamily="18" charset="0"/>
              <a:ea typeface="楷体_GB2312" pitchFamily="49" charset="-122"/>
            </a:endParaRPr>
          </a:p>
          <a:p>
            <a:pPr eaLnBrk="1" hangingPunct="1">
              <a:lnSpc>
                <a:spcPct val="80000"/>
              </a:lnSpc>
              <a:buFont typeface="Wingdings" panose="05000000000000000000" pitchFamily="2" charset="2"/>
              <a:buNone/>
            </a:pPr>
            <a:r>
              <a:rPr lang="zh-CN" altLang="en-US" sz="2400" dirty="0">
                <a:solidFill>
                  <a:srgbClr val="000000"/>
                </a:solidFill>
                <a:latin typeface="Times New Roman" panose="02020503050405090304" pitchFamily="18" charset="0"/>
                <a:ea typeface="楷体_GB2312" pitchFamily="49" charset="-122"/>
              </a:rPr>
              <a:t>判定过程如下图所示。</a:t>
            </a:r>
            <a:endParaRPr lang="zh-CN" altLang="en-US" sz="2400" dirty="0">
              <a:solidFill>
                <a:srgbClr val="000000"/>
              </a:solidFill>
              <a:latin typeface="Times New Roman" panose="02020503050405090304" pitchFamily="18" charset="0"/>
              <a:ea typeface="楷体_GB2312" pitchFamily="49" charset="-122"/>
            </a:endParaRPr>
          </a:p>
        </p:txBody>
      </p:sp>
      <p:pic>
        <p:nvPicPr>
          <p:cNvPr id="71685" name="Picture 6"/>
          <p:cNvPicPr>
            <a:picLocks noChangeAspect="1" noChangeArrowheads="1"/>
          </p:cNvPicPr>
          <p:nvPr/>
        </p:nvPicPr>
        <p:blipFill>
          <a:blip r:embed="rId1"/>
          <a:srcRect/>
          <a:stretch>
            <a:fillRect/>
          </a:stretch>
        </p:blipFill>
        <p:spPr bwMode="auto">
          <a:xfrm>
            <a:off x="3995738" y="4005263"/>
            <a:ext cx="4800600" cy="2593975"/>
          </a:xfrm>
          <a:prstGeom prst="rect">
            <a:avLst/>
          </a:prstGeom>
          <a:noFill/>
          <a:ln w="9525">
            <a:noFill/>
            <a:miter lim="800000"/>
            <a:headEnd/>
            <a:tailEnd/>
          </a:ln>
        </p:spPr>
      </p:pic>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1"/>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04AE2E0-C38A-4270-91C7-493ED9470875}"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pic>
        <p:nvPicPr>
          <p:cNvPr id="72707" name="Picture 5"/>
          <p:cNvPicPr>
            <a:picLocks noChangeAspect="1" noChangeArrowheads="1"/>
          </p:cNvPicPr>
          <p:nvPr/>
        </p:nvPicPr>
        <p:blipFill>
          <a:blip r:embed="rId1"/>
          <a:srcRect/>
          <a:stretch>
            <a:fillRect/>
          </a:stretch>
        </p:blipFill>
        <p:spPr bwMode="auto">
          <a:xfrm>
            <a:off x="1403350" y="3860800"/>
            <a:ext cx="6629400" cy="2638425"/>
          </a:xfrm>
          <a:prstGeom prst="rect">
            <a:avLst/>
          </a:prstGeom>
          <a:noFill/>
          <a:ln w="9525">
            <a:noFill/>
            <a:miter lim="800000"/>
            <a:headEnd/>
            <a:tailEnd/>
          </a:ln>
        </p:spPr>
      </p:pic>
      <p:sp>
        <p:nvSpPr>
          <p:cNvPr id="72708" name="Rectangle 6"/>
          <p:cNvSpPr>
            <a:spLocks noChangeArrowheads="1"/>
          </p:cNvSpPr>
          <p:nvPr/>
        </p:nvSpPr>
        <p:spPr bwMode="auto">
          <a:xfrm>
            <a:off x="971550" y="471488"/>
            <a:ext cx="7804150" cy="457200"/>
          </a:xfrm>
          <a:prstGeom prst="rect">
            <a:avLst/>
          </a:prstGeom>
          <a:noFill/>
          <a:ln w="9525">
            <a:noFill/>
            <a:miter lim="800000"/>
          </a:ln>
          <a:effectLst/>
        </p:spPr>
        <p:txBody>
          <a:bodyPr wrap="none" lIns="92075" tIns="46038" rIns="92075" bIns="46038">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rPr>
              <a:t>判定方法是多样的，也可以采用下面的判定过程来完成。</a:t>
            </a:r>
            <a:endPar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endParaRPr>
          </a:p>
        </p:txBody>
      </p:sp>
      <p:pic>
        <p:nvPicPr>
          <p:cNvPr id="72709" name="Picture 7"/>
          <p:cNvPicPr>
            <a:picLocks noChangeAspect="1" noChangeArrowheads="1"/>
          </p:cNvPicPr>
          <p:nvPr/>
        </p:nvPicPr>
        <p:blipFill>
          <a:blip r:embed="rId2"/>
          <a:srcRect/>
          <a:stretch>
            <a:fillRect/>
          </a:stretch>
        </p:blipFill>
        <p:spPr bwMode="auto">
          <a:xfrm>
            <a:off x="1331913" y="1125538"/>
            <a:ext cx="6408737" cy="2578100"/>
          </a:xfrm>
          <a:prstGeom prst="rect">
            <a:avLst/>
          </a:prstGeom>
          <a:noFill/>
          <a:ln w="9525">
            <a:noFill/>
            <a:miter lim="800000"/>
            <a:headEnd/>
            <a:tailEnd/>
          </a:ln>
        </p:spPr>
      </p:pic>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1"/>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80E2E17-D246-4BFD-AEEB-35EBAF478243}"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73731" name="Text Box 2"/>
          <p:cNvSpPr txBox="1">
            <a:spLocks noChangeArrowheads="1"/>
          </p:cNvSpPr>
          <p:nvPr/>
        </p:nvSpPr>
        <p:spPr bwMode="auto">
          <a:xfrm>
            <a:off x="107950" y="3210756"/>
            <a:ext cx="8655050" cy="2715231"/>
          </a:xfrm>
          <a:prstGeom prst="rect">
            <a:avLst/>
          </a:prstGeom>
          <a:noFill/>
          <a:ln w="9525">
            <a:noFill/>
            <a:miter lim="800000"/>
          </a:ln>
          <a:effectLst/>
        </p:spPr>
        <p:txBody>
          <a:bodyPr lIns="92075" tIns="46038" rIns="92075" bIns="46038">
            <a:spAutoFit/>
          </a:bodyPr>
          <a:lstStyle/>
          <a:p>
            <a:pPr marL="0" marR="0" lvl="0" indent="0" algn="just" defTabSz="914400" rtl="0" eaLnBrk="0" fontAlgn="auto" latinLnBrk="0" hangingPunct="0">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假设有</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10000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个输入数据，若按图</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的判定过程进行操作，则总共需进行</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31500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次比较；而若按图</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(c)</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的判定过程进行操作，则总共仅需进行</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22000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次比较。</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3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3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sp>
        <p:nvSpPr>
          <p:cNvPr id="73732" name="Text Box 4"/>
          <p:cNvSpPr txBox="1">
            <a:spLocks noChangeArrowheads="1"/>
          </p:cNvSpPr>
          <p:nvPr/>
        </p:nvSpPr>
        <p:spPr bwMode="auto">
          <a:xfrm>
            <a:off x="539750" y="214290"/>
            <a:ext cx="8458200" cy="3232296"/>
          </a:xfrm>
          <a:prstGeom prst="rect">
            <a:avLst/>
          </a:prstGeom>
          <a:noFill/>
          <a:ln w="9525">
            <a:noFill/>
            <a:miter lim="800000"/>
          </a:ln>
          <a:effectLst/>
        </p:spPr>
        <p:txBody>
          <a:bodyPr lIns="92075" tIns="46038" rIns="92075" bIns="46038">
            <a:spAutoFit/>
          </a:bodyPr>
          <a:lstStyle/>
          <a:p>
            <a:pPr marL="0" marR="0" lvl="0" indent="0" algn="just" defTabSz="914400" rtl="0" eaLnBrk="0" fontAlgn="auto" latinLnBrk="0" hangingPunct="0">
              <a:lnSpc>
                <a:spcPct val="15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如果输入量很大，则应考虑上述程序的质量问题，即其操作所需要的时间。因为在实际中，学生的成绩在五个等级上的分布是不均匀的，假设其分布规律如下表所示：</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分数   </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59  60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69   70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79   80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89   90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100</a:t>
            </a: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比例数  </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0.05   0.15     0.40     0.30     0.10</a:t>
            </a: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574675" y="285728"/>
            <a:ext cx="8001000" cy="485775"/>
          </a:xfrm>
        </p:spPr>
        <p:txBody>
          <a:bodyPr/>
          <a:lstStyle/>
          <a:p>
            <a:pPr eaLnBrk="1" hangingPunct="1"/>
            <a:r>
              <a:rPr lang="en-US" altLang="zh-CN" sz="1900" b="1" dirty="0">
                <a:solidFill>
                  <a:srgbClr val="CC6600"/>
                </a:solidFill>
              </a:rPr>
              <a:t>[</a:t>
            </a:r>
            <a:r>
              <a:rPr lang="zh-CN" altLang="en-US" sz="1900" b="1" dirty="0">
                <a:solidFill>
                  <a:srgbClr val="CC6600"/>
                </a:solidFill>
              </a:rPr>
              <a:t>术语</a:t>
            </a:r>
            <a:r>
              <a:rPr lang="en-US" altLang="zh-CN" sz="1900" b="1" dirty="0">
                <a:solidFill>
                  <a:srgbClr val="CC6600"/>
                </a:solidFill>
              </a:rPr>
              <a:t>]</a:t>
            </a:r>
            <a:endParaRPr lang="en-US" altLang="zh-CN" sz="1900" b="1" dirty="0">
              <a:solidFill>
                <a:srgbClr val="CC6600"/>
              </a:solidFill>
            </a:endParaRPr>
          </a:p>
        </p:txBody>
      </p:sp>
      <p:sp>
        <p:nvSpPr>
          <p:cNvPr id="1028" name="Rectangle 3"/>
          <p:cNvSpPr>
            <a:spLocks noGrp="1" noChangeArrowheads="1"/>
          </p:cNvSpPr>
          <p:nvPr>
            <p:ph type="body" idx="1"/>
          </p:nvPr>
        </p:nvSpPr>
        <p:spPr>
          <a:xfrm>
            <a:off x="685800" y="1000108"/>
            <a:ext cx="7696200" cy="5429288"/>
          </a:xfrm>
        </p:spPr>
        <p:txBody>
          <a:bodyPr>
            <a:noAutofit/>
          </a:bodyPr>
          <a:lstStyle/>
          <a:p>
            <a:pPr>
              <a:lnSpc>
                <a:spcPct val="150000"/>
              </a:lnSpc>
              <a:spcBef>
                <a:spcPct val="0"/>
              </a:spcBef>
              <a:buClrTx/>
              <a:buFontTx/>
              <a:buNone/>
            </a:pPr>
            <a:r>
              <a:rPr lang="zh-CN" altLang="en-US" sz="2000" b="1" dirty="0">
                <a:solidFill>
                  <a:srgbClr val="FF3300"/>
                </a:solidFill>
              </a:rPr>
              <a:t>结点权值</a:t>
            </a:r>
            <a:r>
              <a:rPr kumimoji="1" lang="en-US" altLang="zh-CN" sz="2400" dirty="0"/>
              <a:t>: </a:t>
            </a:r>
            <a:r>
              <a:rPr kumimoji="1" lang="zh-CN" altLang="en-US" sz="2000" dirty="0"/>
              <a:t>和叶子结点对应的一个有某种意义的实数</a:t>
            </a:r>
            <a:r>
              <a:rPr kumimoji="1" lang="en-US" altLang="zh-CN" sz="2000" dirty="0"/>
              <a:t>(</a:t>
            </a:r>
            <a:r>
              <a:rPr kumimoji="1" lang="en-US" altLang="zh-CN" sz="2000" dirty="0" err="1"/>
              <a:t>Wi</a:t>
            </a:r>
            <a:r>
              <a:rPr kumimoji="1" lang="en-US" altLang="zh-CN" sz="2000" dirty="0"/>
              <a:t>)</a:t>
            </a:r>
            <a:endParaRPr kumimoji="1" lang="en-US" altLang="zh-CN" sz="2000" b="1" u="sng" dirty="0"/>
          </a:p>
          <a:p>
            <a:pPr>
              <a:lnSpc>
                <a:spcPct val="150000"/>
              </a:lnSpc>
              <a:buNone/>
            </a:pPr>
            <a:r>
              <a:rPr lang="en-US" altLang="zh-CN" sz="2000" b="1" dirty="0">
                <a:solidFill>
                  <a:srgbClr val="FF3300"/>
                </a:solidFill>
              </a:rPr>
              <a:t> </a:t>
            </a:r>
            <a:r>
              <a:rPr lang="zh-CN" altLang="en-US" sz="2000" b="1" dirty="0">
                <a:solidFill>
                  <a:srgbClr val="FF3300"/>
                </a:solidFill>
              </a:rPr>
              <a:t>结点带权路径长度</a:t>
            </a:r>
            <a:r>
              <a:rPr lang="zh-CN" altLang="en-US" sz="2000" b="1" dirty="0">
                <a:solidFill>
                  <a:schemeClr val="accent2"/>
                </a:solidFill>
              </a:rPr>
              <a:t>   </a:t>
            </a:r>
            <a:r>
              <a:rPr lang="zh-CN" altLang="en-US" sz="2000" dirty="0"/>
              <a:t>叶子结点的路径长度与该结点的权之积。</a:t>
            </a:r>
            <a:endParaRPr lang="zh-CN" altLang="en-US" sz="2000" dirty="0"/>
          </a:p>
          <a:p>
            <a:pPr eaLnBrk="1" hangingPunct="1">
              <a:lnSpc>
                <a:spcPct val="150000"/>
              </a:lnSpc>
              <a:buFont typeface="Wingdings" panose="05000000000000000000" pitchFamily="2" charset="2"/>
              <a:buNone/>
            </a:pPr>
            <a:r>
              <a:rPr lang="zh-CN" altLang="en-US" sz="2000" b="1" dirty="0">
                <a:solidFill>
                  <a:srgbClr val="FF3300"/>
                </a:solidFill>
              </a:rPr>
              <a:t>树的路径长度   </a:t>
            </a:r>
            <a:r>
              <a:rPr lang="zh-CN" altLang="en-US" sz="2000" dirty="0"/>
              <a:t>从树根到每一个叶子结点的路径长度之和。</a:t>
            </a:r>
            <a:endParaRPr lang="zh-CN" altLang="en-US" sz="2000" dirty="0"/>
          </a:p>
          <a:p>
            <a:pPr eaLnBrk="1" hangingPunct="1">
              <a:lnSpc>
                <a:spcPct val="150000"/>
              </a:lnSpc>
              <a:buFont typeface="Wingdings" panose="05000000000000000000" pitchFamily="2" charset="2"/>
              <a:buNone/>
            </a:pPr>
            <a:r>
              <a:rPr lang="zh-CN" altLang="en-US" sz="2000" b="1" dirty="0">
                <a:solidFill>
                  <a:srgbClr val="FF3300"/>
                </a:solidFill>
              </a:rPr>
              <a:t>树的带权路径长度   </a:t>
            </a:r>
            <a:r>
              <a:rPr lang="zh-CN" altLang="en-US" sz="2000" dirty="0"/>
              <a:t>树中所有叶子结点的带权路径长度之和。</a:t>
            </a:r>
            <a:endParaRPr lang="zh-CN" altLang="en-US" sz="2000" dirty="0"/>
          </a:p>
          <a:p>
            <a:pPr eaLnBrk="1" hangingPunct="1">
              <a:lnSpc>
                <a:spcPct val="150000"/>
              </a:lnSpc>
              <a:buFont typeface="Wingdings" panose="05000000000000000000" pitchFamily="2" charset="2"/>
              <a:buNone/>
            </a:pPr>
            <a:endParaRPr lang="zh-CN" altLang="en-US" sz="2000" dirty="0"/>
          </a:p>
          <a:p>
            <a:pPr eaLnBrk="1" hangingPunct="1">
              <a:lnSpc>
                <a:spcPct val="150000"/>
              </a:lnSpc>
              <a:buFont typeface="Wingdings" panose="05000000000000000000" pitchFamily="2" charset="2"/>
              <a:buNone/>
            </a:pPr>
            <a:endParaRPr lang="zh-CN" altLang="en-US" sz="2000" dirty="0"/>
          </a:p>
          <a:p>
            <a:pPr eaLnBrk="1" hangingPunct="1">
              <a:lnSpc>
                <a:spcPct val="150000"/>
              </a:lnSpc>
              <a:buFont typeface="Wingdings" panose="05000000000000000000" pitchFamily="2" charset="2"/>
              <a:buNone/>
            </a:pPr>
            <a:endParaRPr lang="zh-CN" altLang="en-US" sz="2000" b="1" dirty="0">
              <a:solidFill>
                <a:schemeClr val="accent2"/>
              </a:solidFill>
            </a:endParaRPr>
          </a:p>
          <a:p>
            <a:pPr eaLnBrk="1" hangingPunct="1">
              <a:lnSpc>
                <a:spcPct val="150000"/>
              </a:lnSpc>
              <a:buFont typeface="Wingdings" panose="05000000000000000000" pitchFamily="2" charset="2"/>
              <a:buNone/>
            </a:pPr>
            <a:endParaRPr lang="zh-CN" altLang="en-US" sz="2000" b="1" dirty="0">
              <a:solidFill>
                <a:schemeClr val="accent2"/>
              </a:solidFill>
            </a:endParaRPr>
          </a:p>
          <a:p>
            <a:pPr eaLnBrk="1" hangingPunct="1">
              <a:lnSpc>
                <a:spcPct val="150000"/>
              </a:lnSpc>
              <a:buFont typeface="Wingdings" panose="05000000000000000000" pitchFamily="2" charset="2"/>
              <a:buNone/>
            </a:pPr>
            <a:r>
              <a:rPr lang="zh-CN" altLang="en-US" sz="2000" b="1" dirty="0">
                <a:solidFill>
                  <a:srgbClr val="FF3300"/>
                </a:solidFill>
              </a:rPr>
              <a:t>最优二叉树</a:t>
            </a:r>
            <a:r>
              <a:rPr lang="en-US" altLang="zh-CN" sz="2000" b="1" dirty="0">
                <a:solidFill>
                  <a:srgbClr val="FF3300"/>
                </a:solidFill>
              </a:rPr>
              <a:t>(</a:t>
            </a:r>
            <a:r>
              <a:rPr lang="zh-CN" altLang="en-US" sz="2000" b="1" dirty="0">
                <a:solidFill>
                  <a:srgbClr val="FF3300"/>
                </a:solidFill>
              </a:rPr>
              <a:t>哈夫曼树</a:t>
            </a:r>
            <a:r>
              <a:rPr lang="en-US" altLang="zh-CN" sz="2000" b="1" dirty="0">
                <a:solidFill>
                  <a:srgbClr val="FF3300"/>
                </a:solidFill>
              </a:rPr>
              <a:t>)   </a:t>
            </a:r>
            <a:r>
              <a:rPr lang="zh-CN" altLang="en-US" sz="2000" dirty="0"/>
              <a:t>带权路径长度</a:t>
            </a:r>
            <a:r>
              <a:rPr lang="en-US" altLang="zh-CN" sz="2000" dirty="0"/>
              <a:t>WPL</a:t>
            </a:r>
            <a:r>
              <a:rPr lang="zh-CN" altLang="en-US" sz="2000" dirty="0"/>
              <a:t>最小的 二叉树。</a:t>
            </a:r>
            <a:endParaRPr lang="zh-CN" altLang="en-US" sz="2000" dirty="0"/>
          </a:p>
        </p:txBody>
      </p:sp>
      <p:graphicFrame>
        <p:nvGraphicFramePr>
          <p:cNvPr id="1026" name="Object 5"/>
          <p:cNvGraphicFramePr>
            <a:graphicFrameLocks noChangeAspect="1"/>
          </p:cNvGraphicFramePr>
          <p:nvPr/>
        </p:nvGraphicFramePr>
        <p:xfrm>
          <a:off x="1570062" y="3248036"/>
          <a:ext cx="6502400" cy="1824038"/>
        </p:xfrm>
        <a:graphic>
          <a:graphicData uri="http://schemas.openxmlformats.org/presentationml/2006/ole">
            <mc:AlternateContent xmlns:mc="http://schemas.openxmlformats.org/markup-compatibility/2006">
              <mc:Choice xmlns:v="urn:schemas-microsoft-com:vml" Requires="v">
                <p:oleObj spid="_x0000_s82072" name="公式" r:id="rId1" imgW="2324100" imgH="927100" progId="Equation.3">
                  <p:embed/>
                </p:oleObj>
              </mc:Choice>
              <mc:Fallback>
                <p:oleObj name="公式" r:id="rId1" imgW="2324100" imgH="9271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062" y="3248036"/>
                        <a:ext cx="6502400" cy="182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381000"/>
            <a:ext cx="7772400" cy="838200"/>
          </a:xfrm>
        </p:spPr>
        <p:txBody>
          <a:bodyPr/>
          <a:lstStyle/>
          <a:p>
            <a:pPr eaLnBrk="1" hangingPunct="1"/>
            <a:r>
              <a:rPr lang="en-US" altLang="zh-CN" sz="1900" b="1" dirty="0">
                <a:solidFill>
                  <a:schemeClr val="tx1"/>
                </a:solidFill>
              </a:rPr>
              <a:t>[</a:t>
            </a:r>
            <a:r>
              <a:rPr lang="zh-CN" altLang="en-US" sz="1900" b="1" dirty="0">
                <a:solidFill>
                  <a:schemeClr val="tx1"/>
                </a:solidFill>
              </a:rPr>
              <a:t>例</a:t>
            </a:r>
            <a:r>
              <a:rPr lang="en-US" altLang="zh-CN" sz="1900" b="1" dirty="0">
                <a:solidFill>
                  <a:schemeClr val="tx1"/>
                </a:solidFill>
              </a:rPr>
              <a:t>]  </a:t>
            </a:r>
            <a:r>
              <a:rPr lang="zh-CN" altLang="en-US" sz="1900" dirty="0">
                <a:solidFill>
                  <a:schemeClr val="tx1"/>
                </a:solidFill>
              </a:rPr>
              <a:t>有</a:t>
            </a:r>
            <a:r>
              <a:rPr lang="en-US" altLang="zh-CN" sz="1900" dirty="0">
                <a:solidFill>
                  <a:schemeClr val="tx1"/>
                </a:solidFill>
              </a:rPr>
              <a:t>4</a:t>
            </a:r>
            <a:r>
              <a:rPr lang="zh-CN" altLang="en-US" sz="1900" dirty="0">
                <a:solidFill>
                  <a:schemeClr val="tx1"/>
                </a:solidFill>
              </a:rPr>
              <a:t>个结点，权值分别为</a:t>
            </a:r>
            <a:r>
              <a:rPr lang="en-US" altLang="zh-CN" sz="1900" dirty="0">
                <a:solidFill>
                  <a:schemeClr val="tx1"/>
                </a:solidFill>
              </a:rPr>
              <a:t>7</a:t>
            </a:r>
            <a:r>
              <a:rPr lang="zh-CN" altLang="en-US" sz="1900" dirty="0">
                <a:solidFill>
                  <a:schemeClr val="tx1"/>
                </a:solidFill>
              </a:rPr>
              <a:t>，</a:t>
            </a:r>
            <a:r>
              <a:rPr lang="en-US" altLang="zh-CN" sz="1900" dirty="0">
                <a:solidFill>
                  <a:schemeClr val="tx1"/>
                </a:solidFill>
              </a:rPr>
              <a:t>5</a:t>
            </a:r>
            <a:r>
              <a:rPr lang="zh-CN" altLang="en-US" sz="1900" dirty="0">
                <a:solidFill>
                  <a:schemeClr val="tx1"/>
                </a:solidFill>
              </a:rPr>
              <a:t>，</a:t>
            </a:r>
            <a:r>
              <a:rPr lang="en-US" altLang="zh-CN" sz="1900" dirty="0">
                <a:solidFill>
                  <a:schemeClr val="tx1"/>
                </a:solidFill>
              </a:rPr>
              <a:t>2</a:t>
            </a:r>
            <a:r>
              <a:rPr lang="zh-CN" altLang="en-US" sz="1900" dirty="0">
                <a:solidFill>
                  <a:schemeClr val="tx1"/>
                </a:solidFill>
              </a:rPr>
              <a:t>，</a:t>
            </a:r>
            <a:r>
              <a:rPr lang="en-US" altLang="zh-CN" sz="1900" dirty="0">
                <a:solidFill>
                  <a:schemeClr val="tx1"/>
                </a:solidFill>
              </a:rPr>
              <a:t>4</a:t>
            </a:r>
            <a:r>
              <a:rPr lang="zh-CN" altLang="en-US" sz="1900" dirty="0">
                <a:solidFill>
                  <a:schemeClr val="tx1"/>
                </a:solidFill>
              </a:rPr>
              <a:t>，构造有</a:t>
            </a:r>
            <a:r>
              <a:rPr lang="en-US" altLang="zh-CN" sz="1900" dirty="0">
                <a:solidFill>
                  <a:schemeClr val="tx1"/>
                </a:solidFill>
              </a:rPr>
              <a:t>4</a:t>
            </a:r>
            <a:r>
              <a:rPr lang="zh-CN" altLang="en-US" sz="1900" dirty="0">
                <a:solidFill>
                  <a:schemeClr val="tx1"/>
                </a:solidFill>
              </a:rPr>
              <a:t>个叶子结点的二叉树。</a:t>
            </a:r>
            <a:endParaRPr lang="zh-CN" altLang="en-US" sz="3400" dirty="0">
              <a:solidFill>
                <a:schemeClr val="tx1"/>
              </a:solidFill>
            </a:endParaRPr>
          </a:p>
        </p:txBody>
      </p:sp>
      <p:grpSp>
        <p:nvGrpSpPr>
          <p:cNvPr id="2" name="Group 4"/>
          <p:cNvGrpSpPr/>
          <p:nvPr/>
        </p:nvGrpSpPr>
        <p:grpSpPr bwMode="auto">
          <a:xfrm>
            <a:off x="5067300" y="971550"/>
            <a:ext cx="3124200" cy="2362200"/>
            <a:chOff x="3120" y="144"/>
            <a:chExt cx="1968" cy="1488"/>
          </a:xfrm>
        </p:grpSpPr>
        <p:grpSp>
          <p:nvGrpSpPr>
            <p:cNvPr id="3" name="Group 5"/>
            <p:cNvGrpSpPr/>
            <p:nvPr/>
          </p:nvGrpSpPr>
          <p:grpSpPr bwMode="auto">
            <a:xfrm>
              <a:off x="3120" y="144"/>
              <a:ext cx="1968" cy="1200"/>
              <a:chOff x="3120" y="144"/>
              <a:chExt cx="1968" cy="1200"/>
            </a:xfrm>
          </p:grpSpPr>
          <p:sp>
            <p:nvSpPr>
              <p:cNvPr id="98353" name="Oval 6"/>
              <p:cNvSpPr>
                <a:spLocks noChangeArrowheads="1"/>
              </p:cNvSpPr>
              <p:nvPr/>
            </p:nvSpPr>
            <p:spPr bwMode="auto">
              <a:xfrm>
                <a:off x="3984" y="144"/>
                <a:ext cx="240" cy="240"/>
              </a:xfrm>
              <a:prstGeom prst="ellipse">
                <a:avLst/>
              </a:prstGeom>
              <a:solidFill>
                <a:schemeClr val="accent1"/>
              </a:solidFill>
              <a:ln w="19050">
                <a:solidFill>
                  <a:schemeClr val="accent2"/>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54" name="Oval 7"/>
              <p:cNvSpPr>
                <a:spLocks noChangeArrowheads="1"/>
              </p:cNvSpPr>
              <p:nvPr/>
            </p:nvSpPr>
            <p:spPr bwMode="auto">
              <a:xfrm>
                <a:off x="3504" y="576"/>
                <a:ext cx="240" cy="240"/>
              </a:xfrm>
              <a:prstGeom prst="ellipse">
                <a:avLst/>
              </a:prstGeom>
              <a:solidFill>
                <a:schemeClr val="accent1"/>
              </a:solidFill>
              <a:ln w="19050">
                <a:solidFill>
                  <a:schemeClr val="accent2"/>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55" name="Oval 8"/>
              <p:cNvSpPr>
                <a:spLocks noChangeArrowheads="1"/>
              </p:cNvSpPr>
              <p:nvPr/>
            </p:nvSpPr>
            <p:spPr bwMode="auto">
              <a:xfrm>
                <a:off x="3120" y="1104"/>
                <a:ext cx="240" cy="240"/>
              </a:xfrm>
              <a:prstGeom prst="ellipse">
                <a:avLst/>
              </a:prstGeom>
              <a:solidFill>
                <a:schemeClr val="accent1"/>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56" name="Oval 9"/>
              <p:cNvSpPr>
                <a:spLocks noChangeArrowheads="1"/>
              </p:cNvSpPr>
              <p:nvPr/>
            </p:nvSpPr>
            <p:spPr bwMode="auto">
              <a:xfrm>
                <a:off x="3792" y="1104"/>
                <a:ext cx="240" cy="240"/>
              </a:xfrm>
              <a:prstGeom prst="ellipse">
                <a:avLst/>
              </a:prstGeom>
              <a:solidFill>
                <a:schemeClr val="accent1"/>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57" name="Oval 10"/>
              <p:cNvSpPr>
                <a:spLocks noChangeArrowheads="1"/>
              </p:cNvSpPr>
              <p:nvPr/>
            </p:nvSpPr>
            <p:spPr bwMode="auto">
              <a:xfrm>
                <a:off x="4464" y="576"/>
                <a:ext cx="240" cy="240"/>
              </a:xfrm>
              <a:prstGeom prst="ellipse">
                <a:avLst/>
              </a:prstGeom>
              <a:solidFill>
                <a:schemeClr val="accent1"/>
              </a:solidFill>
              <a:ln w="19050">
                <a:solidFill>
                  <a:schemeClr val="accent2"/>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58" name="Oval 11"/>
              <p:cNvSpPr>
                <a:spLocks noChangeArrowheads="1"/>
              </p:cNvSpPr>
              <p:nvPr/>
            </p:nvSpPr>
            <p:spPr bwMode="auto">
              <a:xfrm>
                <a:off x="4128" y="1104"/>
                <a:ext cx="240" cy="240"/>
              </a:xfrm>
              <a:prstGeom prst="ellipse">
                <a:avLst/>
              </a:prstGeom>
              <a:solidFill>
                <a:schemeClr val="accent1"/>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59" name="Oval 12"/>
              <p:cNvSpPr>
                <a:spLocks noChangeArrowheads="1"/>
              </p:cNvSpPr>
              <p:nvPr/>
            </p:nvSpPr>
            <p:spPr bwMode="auto">
              <a:xfrm>
                <a:off x="4848" y="1104"/>
                <a:ext cx="240" cy="240"/>
              </a:xfrm>
              <a:prstGeom prst="ellipse">
                <a:avLst/>
              </a:prstGeom>
              <a:solidFill>
                <a:schemeClr val="accent1"/>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cxnSp>
            <p:nvCxnSpPr>
              <p:cNvPr id="98360" name="AutoShape 13"/>
              <p:cNvCxnSpPr>
                <a:cxnSpLocks noChangeShapeType="1"/>
                <a:stCxn id="98353" idx="3"/>
                <a:endCxn id="98354" idx="7"/>
              </p:cNvCxnSpPr>
              <p:nvPr/>
            </p:nvCxnSpPr>
            <p:spPr bwMode="auto">
              <a:xfrm flipH="1">
                <a:off x="3709" y="355"/>
                <a:ext cx="310" cy="250"/>
              </a:xfrm>
              <a:prstGeom prst="straightConnector1">
                <a:avLst/>
              </a:prstGeom>
              <a:noFill/>
              <a:ln w="19050">
                <a:solidFill>
                  <a:schemeClr val="accent2"/>
                </a:solidFill>
                <a:round/>
              </a:ln>
            </p:spPr>
          </p:cxnSp>
          <p:cxnSp>
            <p:nvCxnSpPr>
              <p:cNvPr id="98361" name="AutoShape 14"/>
              <p:cNvCxnSpPr>
                <a:cxnSpLocks noChangeShapeType="1"/>
                <a:stCxn id="98354" idx="3"/>
                <a:endCxn id="98355" idx="0"/>
              </p:cNvCxnSpPr>
              <p:nvPr/>
            </p:nvCxnSpPr>
            <p:spPr bwMode="auto">
              <a:xfrm flipH="1">
                <a:off x="3240" y="787"/>
                <a:ext cx="299" cy="311"/>
              </a:xfrm>
              <a:prstGeom prst="straightConnector1">
                <a:avLst/>
              </a:prstGeom>
              <a:noFill/>
              <a:ln w="19050">
                <a:solidFill>
                  <a:schemeClr val="accent2"/>
                </a:solidFill>
                <a:round/>
              </a:ln>
            </p:spPr>
          </p:cxnSp>
          <p:cxnSp>
            <p:nvCxnSpPr>
              <p:cNvPr id="98362" name="AutoShape 15"/>
              <p:cNvCxnSpPr>
                <a:cxnSpLocks noChangeShapeType="1"/>
                <a:stCxn id="98354" idx="5"/>
                <a:endCxn id="98356" idx="0"/>
              </p:cNvCxnSpPr>
              <p:nvPr/>
            </p:nvCxnSpPr>
            <p:spPr bwMode="auto">
              <a:xfrm>
                <a:off x="3709" y="787"/>
                <a:ext cx="203" cy="311"/>
              </a:xfrm>
              <a:prstGeom prst="straightConnector1">
                <a:avLst/>
              </a:prstGeom>
              <a:noFill/>
              <a:ln w="19050">
                <a:solidFill>
                  <a:schemeClr val="accent2"/>
                </a:solidFill>
                <a:round/>
              </a:ln>
            </p:spPr>
          </p:cxnSp>
          <p:cxnSp>
            <p:nvCxnSpPr>
              <p:cNvPr id="98363" name="AutoShape 16"/>
              <p:cNvCxnSpPr>
                <a:cxnSpLocks noChangeShapeType="1"/>
                <a:stCxn id="98353" idx="5"/>
                <a:endCxn id="98357" idx="1"/>
              </p:cNvCxnSpPr>
              <p:nvPr/>
            </p:nvCxnSpPr>
            <p:spPr bwMode="auto">
              <a:xfrm>
                <a:off x="4189" y="355"/>
                <a:ext cx="310" cy="250"/>
              </a:xfrm>
              <a:prstGeom prst="straightConnector1">
                <a:avLst/>
              </a:prstGeom>
              <a:noFill/>
              <a:ln w="19050">
                <a:solidFill>
                  <a:schemeClr val="accent2"/>
                </a:solidFill>
                <a:round/>
              </a:ln>
            </p:spPr>
          </p:cxnSp>
          <p:cxnSp>
            <p:nvCxnSpPr>
              <p:cNvPr id="98364" name="AutoShape 17"/>
              <p:cNvCxnSpPr>
                <a:cxnSpLocks noChangeShapeType="1"/>
                <a:stCxn id="98357" idx="3"/>
                <a:endCxn id="98358" idx="0"/>
              </p:cNvCxnSpPr>
              <p:nvPr/>
            </p:nvCxnSpPr>
            <p:spPr bwMode="auto">
              <a:xfrm flipH="1">
                <a:off x="4248" y="787"/>
                <a:ext cx="251" cy="311"/>
              </a:xfrm>
              <a:prstGeom prst="straightConnector1">
                <a:avLst/>
              </a:prstGeom>
              <a:noFill/>
              <a:ln w="19050">
                <a:solidFill>
                  <a:schemeClr val="accent2"/>
                </a:solidFill>
                <a:round/>
              </a:ln>
            </p:spPr>
          </p:cxnSp>
          <p:cxnSp>
            <p:nvCxnSpPr>
              <p:cNvPr id="98365" name="AutoShape 18"/>
              <p:cNvCxnSpPr>
                <a:cxnSpLocks noChangeShapeType="1"/>
                <a:stCxn id="98357" idx="5"/>
                <a:endCxn id="98359" idx="0"/>
              </p:cNvCxnSpPr>
              <p:nvPr/>
            </p:nvCxnSpPr>
            <p:spPr bwMode="auto">
              <a:xfrm>
                <a:off x="4669" y="787"/>
                <a:ext cx="299" cy="311"/>
              </a:xfrm>
              <a:prstGeom prst="straightConnector1">
                <a:avLst/>
              </a:prstGeom>
              <a:noFill/>
              <a:ln w="19050">
                <a:solidFill>
                  <a:schemeClr val="accent2"/>
                </a:solidFill>
                <a:round/>
              </a:ln>
            </p:spPr>
          </p:cxnSp>
        </p:grpSp>
        <p:sp>
          <p:nvSpPr>
            <p:cNvPr id="98349" name="Text Box 19"/>
            <p:cNvSpPr txBox="1">
              <a:spLocks noChangeArrowheads="1"/>
            </p:cNvSpPr>
            <p:nvPr/>
          </p:nvSpPr>
          <p:spPr bwMode="auto">
            <a:xfrm>
              <a:off x="3120" y="1344"/>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50" name="Text Box 20"/>
            <p:cNvSpPr txBox="1">
              <a:spLocks noChangeArrowheads="1"/>
            </p:cNvSpPr>
            <p:nvPr/>
          </p:nvSpPr>
          <p:spPr bwMode="auto">
            <a:xfrm>
              <a:off x="3744" y="1344"/>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51" name="Text Box 21"/>
            <p:cNvSpPr txBox="1">
              <a:spLocks noChangeArrowheads="1"/>
            </p:cNvSpPr>
            <p:nvPr/>
          </p:nvSpPr>
          <p:spPr bwMode="auto">
            <a:xfrm>
              <a:off x="4128" y="1344"/>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52" name="Text Box 22"/>
            <p:cNvSpPr txBox="1">
              <a:spLocks noChangeArrowheads="1"/>
            </p:cNvSpPr>
            <p:nvPr/>
          </p:nvSpPr>
          <p:spPr bwMode="auto">
            <a:xfrm>
              <a:off x="4848" y="1344"/>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4</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grpSp>
        <p:nvGrpSpPr>
          <p:cNvPr id="4" name="Group 23"/>
          <p:cNvGrpSpPr/>
          <p:nvPr/>
        </p:nvGrpSpPr>
        <p:grpSpPr bwMode="auto">
          <a:xfrm>
            <a:off x="438150" y="1752600"/>
            <a:ext cx="3352800" cy="3276600"/>
            <a:chOff x="192" y="1776"/>
            <a:chExt cx="2112" cy="2064"/>
          </a:xfrm>
        </p:grpSpPr>
        <p:grpSp>
          <p:nvGrpSpPr>
            <p:cNvPr id="5" name="Group 24"/>
            <p:cNvGrpSpPr/>
            <p:nvPr/>
          </p:nvGrpSpPr>
          <p:grpSpPr bwMode="auto">
            <a:xfrm>
              <a:off x="192" y="1776"/>
              <a:ext cx="2112" cy="1776"/>
              <a:chOff x="192" y="1776"/>
              <a:chExt cx="2112" cy="1776"/>
            </a:xfrm>
          </p:grpSpPr>
          <p:sp>
            <p:nvSpPr>
              <p:cNvPr id="98333" name="Oval 25"/>
              <p:cNvSpPr>
                <a:spLocks noChangeArrowheads="1"/>
              </p:cNvSpPr>
              <p:nvPr/>
            </p:nvSpPr>
            <p:spPr bwMode="auto">
              <a:xfrm>
                <a:off x="1296" y="1776"/>
                <a:ext cx="240" cy="240"/>
              </a:xfrm>
              <a:prstGeom prst="ellipse">
                <a:avLst/>
              </a:prstGeom>
              <a:solidFill>
                <a:srgbClr val="FFCCFF"/>
              </a:solidFill>
              <a:ln w="19050">
                <a:solidFill>
                  <a:schemeClr val="accent2"/>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34" name="Oval 26"/>
              <p:cNvSpPr>
                <a:spLocks noChangeArrowheads="1"/>
              </p:cNvSpPr>
              <p:nvPr/>
            </p:nvSpPr>
            <p:spPr bwMode="auto">
              <a:xfrm>
                <a:off x="816" y="2208"/>
                <a:ext cx="240" cy="240"/>
              </a:xfrm>
              <a:prstGeom prst="ellipse">
                <a:avLst/>
              </a:prstGeom>
              <a:solidFill>
                <a:srgbClr val="FFCCFF"/>
              </a:solidFill>
              <a:ln w="19050">
                <a:solidFill>
                  <a:schemeClr val="accent2"/>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35" name="Oval 27"/>
              <p:cNvSpPr>
                <a:spLocks noChangeArrowheads="1"/>
              </p:cNvSpPr>
              <p:nvPr/>
            </p:nvSpPr>
            <p:spPr bwMode="auto">
              <a:xfrm>
                <a:off x="432" y="2736"/>
                <a:ext cx="240" cy="240"/>
              </a:xfrm>
              <a:prstGeom prst="ellipse">
                <a:avLst/>
              </a:prstGeom>
              <a:solidFill>
                <a:srgbClr val="FFCCFF"/>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36" name="Oval 28"/>
              <p:cNvSpPr>
                <a:spLocks noChangeArrowheads="1"/>
              </p:cNvSpPr>
              <p:nvPr/>
            </p:nvSpPr>
            <p:spPr bwMode="auto">
              <a:xfrm>
                <a:off x="1104" y="2736"/>
                <a:ext cx="240" cy="240"/>
              </a:xfrm>
              <a:prstGeom prst="ellipse">
                <a:avLst/>
              </a:prstGeom>
              <a:solidFill>
                <a:srgbClr val="FFCCFF"/>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37" name="Oval 29"/>
              <p:cNvSpPr>
                <a:spLocks noChangeArrowheads="1"/>
              </p:cNvSpPr>
              <p:nvPr/>
            </p:nvSpPr>
            <p:spPr bwMode="auto">
              <a:xfrm>
                <a:off x="1776" y="2208"/>
                <a:ext cx="240" cy="240"/>
              </a:xfrm>
              <a:prstGeom prst="ellipse">
                <a:avLst/>
              </a:prstGeom>
              <a:solidFill>
                <a:srgbClr val="FFCCFF"/>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cxnSp>
            <p:nvCxnSpPr>
              <p:cNvPr id="98338" name="AutoShape 30"/>
              <p:cNvCxnSpPr>
                <a:cxnSpLocks noChangeShapeType="1"/>
                <a:stCxn id="98333" idx="3"/>
                <a:endCxn id="98334" idx="7"/>
              </p:cNvCxnSpPr>
              <p:nvPr/>
            </p:nvCxnSpPr>
            <p:spPr bwMode="auto">
              <a:xfrm flipH="1">
                <a:off x="1021" y="1987"/>
                <a:ext cx="310" cy="250"/>
              </a:xfrm>
              <a:prstGeom prst="straightConnector1">
                <a:avLst/>
              </a:prstGeom>
              <a:noFill/>
              <a:ln w="19050">
                <a:solidFill>
                  <a:schemeClr val="accent2"/>
                </a:solidFill>
                <a:round/>
              </a:ln>
            </p:spPr>
          </p:cxnSp>
          <p:cxnSp>
            <p:nvCxnSpPr>
              <p:cNvPr id="98339" name="AutoShape 31"/>
              <p:cNvCxnSpPr>
                <a:cxnSpLocks noChangeShapeType="1"/>
                <a:stCxn id="98334" idx="3"/>
                <a:endCxn id="98335" idx="0"/>
              </p:cNvCxnSpPr>
              <p:nvPr/>
            </p:nvCxnSpPr>
            <p:spPr bwMode="auto">
              <a:xfrm flipH="1">
                <a:off x="552" y="2419"/>
                <a:ext cx="299" cy="311"/>
              </a:xfrm>
              <a:prstGeom prst="straightConnector1">
                <a:avLst/>
              </a:prstGeom>
              <a:noFill/>
              <a:ln w="19050">
                <a:solidFill>
                  <a:schemeClr val="accent2"/>
                </a:solidFill>
                <a:round/>
              </a:ln>
            </p:spPr>
          </p:cxnSp>
          <p:cxnSp>
            <p:nvCxnSpPr>
              <p:cNvPr id="98340" name="AutoShape 32"/>
              <p:cNvCxnSpPr>
                <a:cxnSpLocks noChangeShapeType="1"/>
                <a:stCxn id="98334" idx="5"/>
                <a:endCxn id="98336" idx="0"/>
              </p:cNvCxnSpPr>
              <p:nvPr/>
            </p:nvCxnSpPr>
            <p:spPr bwMode="auto">
              <a:xfrm>
                <a:off x="1021" y="2419"/>
                <a:ext cx="203" cy="311"/>
              </a:xfrm>
              <a:prstGeom prst="straightConnector1">
                <a:avLst/>
              </a:prstGeom>
              <a:noFill/>
              <a:ln w="19050">
                <a:solidFill>
                  <a:schemeClr val="accent2"/>
                </a:solidFill>
                <a:round/>
              </a:ln>
            </p:spPr>
          </p:cxnSp>
          <p:cxnSp>
            <p:nvCxnSpPr>
              <p:cNvPr id="98341" name="AutoShape 33"/>
              <p:cNvCxnSpPr>
                <a:cxnSpLocks noChangeShapeType="1"/>
                <a:stCxn id="98333" idx="5"/>
                <a:endCxn id="98337" idx="1"/>
              </p:cNvCxnSpPr>
              <p:nvPr/>
            </p:nvCxnSpPr>
            <p:spPr bwMode="auto">
              <a:xfrm>
                <a:off x="1501" y="1987"/>
                <a:ext cx="310" cy="250"/>
              </a:xfrm>
              <a:prstGeom prst="straightConnector1">
                <a:avLst/>
              </a:prstGeom>
              <a:noFill/>
              <a:ln w="19050">
                <a:solidFill>
                  <a:schemeClr val="accent2"/>
                </a:solidFill>
                <a:round/>
              </a:ln>
            </p:spPr>
          </p:cxnSp>
          <p:sp>
            <p:nvSpPr>
              <p:cNvPr id="98342" name="Oval 34"/>
              <p:cNvSpPr>
                <a:spLocks noChangeArrowheads="1"/>
              </p:cNvSpPr>
              <p:nvPr/>
            </p:nvSpPr>
            <p:spPr bwMode="auto">
              <a:xfrm>
                <a:off x="768" y="3312"/>
                <a:ext cx="240" cy="240"/>
              </a:xfrm>
              <a:prstGeom prst="ellipse">
                <a:avLst/>
              </a:prstGeom>
              <a:solidFill>
                <a:srgbClr val="FFCCFF"/>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cxnSp>
            <p:nvCxnSpPr>
              <p:cNvPr id="98343" name="AutoShape 35"/>
              <p:cNvCxnSpPr>
                <a:cxnSpLocks noChangeShapeType="1"/>
                <a:stCxn id="98336" idx="3"/>
                <a:endCxn id="98342" idx="0"/>
              </p:cNvCxnSpPr>
              <p:nvPr/>
            </p:nvCxnSpPr>
            <p:spPr bwMode="auto">
              <a:xfrm flipH="1">
                <a:off x="888" y="2947"/>
                <a:ext cx="251" cy="359"/>
              </a:xfrm>
              <a:prstGeom prst="straightConnector1">
                <a:avLst/>
              </a:prstGeom>
              <a:noFill/>
              <a:ln w="19050">
                <a:solidFill>
                  <a:schemeClr val="accent2"/>
                </a:solidFill>
                <a:round/>
              </a:ln>
            </p:spPr>
          </p:cxnSp>
          <p:sp>
            <p:nvSpPr>
              <p:cNvPr id="98344" name="Oval 36"/>
              <p:cNvSpPr>
                <a:spLocks noChangeArrowheads="1"/>
              </p:cNvSpPr>
              <p:nvPr/>
            </p:nvSpPr>
            <p:spPr bwMode="auto">
              <a:xfrm>
                <a:off x="1536" y="3312"/>
                <a:ext cx="240" cy="240"/>
              </a:xfrm>
              <a:prstGeom prst="ellipse">
                <a:avLst/>
              </a:prstGeom>
              <a:solidFill>
                <a:srgbClr val="FFCCFF"/>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cxnSp>
            <p:nvCxnSpPr>
              <p:cNvPr id="98345" name="AutoShape 37"/>
              <p:cNvCxnSpPr>
                <a:cxnSpLocks noChangeShapeType="1"/>
                <a:stCxn id="98336" idx="5"/>
                <a:endCxn id="98344" idx="0"/>
              </p:cNvCxnSpPr>
              <p:nvPr/>
            </p:nvCxnSpPr>
            <p:spPr bwMode="auto">
              <a:xfrm>
                <a:off x="1309" y="2947"/>
                <a:ext cx="347" cy="359"/>
              </a:xfrm>
              <a:prstGeom prst="straightConnector1">
                <a:avLst/>
              </a:prstGeom>
              <a:noFill/>
              <a:ln w="19050">
                <a:solidFill>
                  <a:schemeClr val="accent2"/>
                </a:solidFill>
                <a:round/>
              </a:ln>
            </p:spPr>
          </p:cxnSp>
          <p:sp>
            <p:nvSpPr>
              <p:cNvPr id="98346" name="Text Box 38"/>
              <p:cNvSpPr txBox="1">
                <a:spLocks noChangeArrowheads="1"/>
              </p:cNvSpPr>
              <p:nvPr/>
            </p:nvSpPr>
            <p:spPr bwMode="auto">
              <a:xfrm>
                <a:off x="2064" y="2208"/>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47" name="Text Box 39"/>
              <p:cNvSpPr txBox="1">
                <a:spLocks noChangeArrowheads="1"/>
              </p:cNvSpPr>
              <p:nvPr/>
            </p:nvSpPr>
            <p:spPr bwMode="auto">
              <a:xfrm>
                <a:off x="192" y="2688"/>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4</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sp>
          <p:nvSpPr>
            <p:cNvPr id="98331" name="Text Box 40"/>
            <p:cNvSpPr txBox="1">
              <a:spLocks noChangeArrowheads="1"/>
            </p:cNvSpPr>
            <p:nvPr/>
          </p:nvSpPr>
          <p:spPr bwMode="auto">
            <a:xfrm>
              <a:off x="768" y="3552"/>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32" name="Text Box 41"/>
            <p:cNvSpPr txBox="1">
              <a:spLocks noChangeArrowheads="1"/>
            </p:cNvSpPr>
            <p:nvPr/>
          </p:nvSpPr>
          <p:spPr bwMode="auto">
            <a:xfrm>
              <a:off x="1536" y="3552"/>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grpSp>
        <p:nvGrpSpPr>
          <p:cNvPr id="6" name="Group 42"/>
          <p:cNvGrpSpPr/>
          <p:nvPr/>
        </p:nvGrpSpPr>
        <p:grpSpPr bwMode="auto">
          <a:xfrm>
            <a:off x="4476750" y="3695700"/>
            <a:ext cx="3886200" cy="2743200"/>
            <a:chOff x="2880" y="1968"/>
            <a:chExt cx="2448" cy="1728"/>
          </a:xfrm>
        </p:grpSpPr>
        <p:sp>
          <p:nvSpPr>
            <p:cNvPr id="98313" name="Oval 43"/>
            <p:cNvSpPr>
              <a:spLocks noChangeArrowheads="1"/>
            </p:cNvSpPr>
            <p:nvPr/>
          </p:nvSpPr>
          <p:spPr bwMode="auto">
            <a:xfrm>
              <a:off x="3600" y="1968"/>
              <a:ext cx="240" cy="240"/>
            </a:xfrm>
            <a:prstGeom prst="ellipse">
              <a:avLst/>
            </a:prstGeom>
            <a:solidFill>
              <a:srgbClr val="66CCFF"/>
            </a:solidFill>
            <a:ln w="19050">
              <a:solidFill>
                <a:srgbClr val="FF3300"/>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14" name="Oval 44"/>
            <p:cNvSpPr>
              <a:spLocks noChangeArrowheads="1"/>
            </p:cNvSpPr>
            <p:nvPr/>
          </p:nvSpPr>
          <p:spPr bwMode="auto">
            <a:xfrm>
              <a:off x="3120" y="2400"/>
              <a:ext cx="240" cy="240"/>
            </a:xfrm>
            <a:prstGeom prst="ellipse">
              <a:avLst/>
            </a:prstGeom>
            <a:solidFill>
              <a:srgbClr val="66CCFF"/>
            </a:solidFill>
            <a:ln w="19050">
              <a:solidFill>
                <a:srgbClr val="FF33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15" name="Oval 45"/>
            <p:cNvSpPr>
              <a:spLocks noChangeArrowheads="1"/>
            </p:cNvSpPr>
            <p:nvPr/>
          </p:nvSpPr>
          <p:spPr bwMode="auto">
            <a:xfrm>
              <a:off x="4080" y="2400"/>
              <a:ext cx="240" cy="240"/>
            </a:xfrm>
            <a:prstGeom prst="ellipse">
              <a:avLst/>
            </a:prstGeom>
            <a:solidFill>
              <a:srgbClr val="66CCFF"/>
            </a:solidFill>
            <a:ln w="19050">
              <a:solidFill>
                <a:srgbClr val="FF3300"/>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16" name="Oval 46"/>
            <p:cNvSpPr>
              <a:spLocks noChangeArrowheads="1"/>
            </p:cNvSpPr>
            <p:nvPr/>
          </p:nvSpPr>
          <p:spPr bwMode="auto">
            <a:xfrm>
              <a:off x="3744" y="2928"/>
              <a:ext cx="240" cy="240"/>
            </a:xfrm>
            <a:prstGeom prst="ellipse">
              <a:avLst/>
            </a:prstGeom>
            <a:solidFill>
              <a:srgbClr val="66CCFF"/>
            </a:solidFill>
            <a:ln w="19050">
              <a:solidFill>
                <a:srgbClr val="FF33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17" name="Oval 47"/>
            <p:cNvSpPr>
              <a:spLocks noChangeArrowheads="1"/>
            </p:cNvSpPr>
            <p:nvPr/>
          </p:nvSpPr>
          <p:spPr bwMode="auto">
            <a:xfrm>
              <a:off x="4464" y="2928"/>
              <a:ext cx="240" cy="240"/>
            </a:xfrm>
            <a:prstGeom prst="ellipse">
              <a:avLst/>
            </a:prstGeom>
            <a:solidFill>
              <a:srgbClr val="66CCFF"/>
            </a:solidFill>
            <a:ln w="19050">
              <a:solidFill>
                <a:srgbClr val="FF33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cxnSp>
          <p:nvCxnSpPr>
            <p:cNvPr id="98318" name="AutoShape 48"/>
            <p:cNvCxnSpPr>
              <a:cxnSpLocks noChangeShapeType="1"/>
              <a:stCxn id="98313" idx="3"/>
              <a:endCxn id="98314" idx="7"/>
            </p:cNvCxnSpPr>
            <p:nvPr/>
          </p:nvCxnSpPr>
          <p:spPr bwMode="auto">
            <a:xfrm flipH="1">
              <a:off x="3325" y="2179"/>
              <a:ext cx="310" cy="250"/>
            </a:xfrm>
            <a:prstGeom prst="straightConnector1">
              <a:avLst/>
            </a:prstGeom>
            <a:noFill/>
            <a:ln w="19050">
              <a:solidFill>
                <a:srgbClr val="FF3300"/>
              </a:solidFill>
              <a:round/>
            </a:ln>
          </p:spPr>
        </p:cxnSp>
        <p:cxnSp>
          <p:nvCxnSpPr>
            <p:cNvPr id="98319" name="AutoShape 49"/>
            <p:cNvCxnSpPr>
              <a:cxnSpLocks noChangeShapeType="1"/>
              <a:stCxn id="98313" idx="5"/>
              <a:endCxn id="98315" idx="1"/>
            </p:cNvCxnSpPr>
            <p:nvPr/>
          </p:nvCxnSpPr>
          <p:spPr bwMode="auto">
            <a:xfrm>
              <a:off x="3805" y="2179"/>
              <a:ext cx="310" cy="250"/>
            </a:xfrm>
            <a:prstGeom prst="straightConnector1">
              <a:avLst/>
            </a:prstGeom>
            <a:noFill/>
            <a:ln w="19050">
              <a:solidFill>
                <a:srgbClr val="FF3300"/>
              </a:solidFill>
              <a:round/>
            </a:ln>
          </p:spPr>
        </p:cxnSp>
        <p:cxnSp>
          <p:nvCxnSpPr>
            <p:cNvPr id="98320" name="AutoShape 50"/>
            <p:cNvCxnSpPr>
              <a:cxnSpLocks noChangeShapeType="1"/>
              <a:stCxn id="98315" idx="3"/>
              <a:endCxn id="98316" idx="0"/>
            </p:cNvCxnSpPr>
            <p:nvPr/>
          </p:nvCxnSpPr>
          <p:spPr bwMode="auto">
            <a:xfrm flipH="1">
              <a:off x="3864" y="2611"/>
              <a:ext cx="251" cy="311"/>
            </a:xfrm>
            <a:prstGeom prst="straightConnector1">
              <a:avLst/>
            </a:prstGeom>
            <a:noFill/>
            <a:ln w="19050">
              <a:solidFill>
                <a:srgbClr val="FF3300"/>
              </a:solidFill>
              <a:round/>
            </a:ln>
          </p:spPr>
        </p:cxnSp>
        <p:cxnSp>
          <p:nvCxnSpPr>
            <p:cNvPr id="98321" name="AutoShape 51"/>
            <p:cNvCxnSpPr>
              <a:cxnSpLocks noChangeShapeType="1"/>
              <a:stCxn id="98315" idx="5"/>
              <a:endCxn id="98317" idx="0"/>
            </p:cNvCxnSpPr>
            <p:nvPr/>
          </p:nvCxnSpPr>
          <p:spPr bwMode="auto">
            <a:xfrm>
              <a:off x="4285" y="2611"/>
              <a:ext cx="299" cy="311"/>
            </a:xfrm>
            <a:prstGeom prst="straightConnector1">
              <a:avLst/>
            </a:prstGeom>
            <a:noFill/>
            <a:ln w="19050">
              <a:solidFill>
                <a:srgbClr val="FF3300"/>
              </a:solidFill>
              <a:round/>
            </a:ln>
          </p:spPr>
        </p:cxnSp>
        <p:sp>
          <p:nvSpPr>
            <p:cNvPr id="98322" name="Oval 52"/>
            <p:cNvSpPr>
              <a:spLocks noChangeArrowheads="1"/>
            </p:cNvSpPr>
            <p:nvPr/>
          </p:nvSpPr>
          <p:spPr bwMode="auto">
            <a:xfrm>
              <a:off x="4128" y="3456"/>
              <a:ext cx="240" cy="240"/>
            </a:xfrm>
            <a:prstGeom prst="ellipse">
              <a:avLst/>
            </a:prstGeom>
            <a:solidFill>
              <a:srgbClr val="66CCFF"/>
            </a:solidFill>
            <a:ln w="19050">
              <a:solidFill>
                <a:srgbClr val="FF33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cxnSp>
          <p:nvCxnSpPr>
            <p:cNvPr id="98323" name="AutoShape 53"/>
            <p:cNvCxnSpPr>
              <a:cxnSpLocks noChangeShapeType="1"/>
              <a:endCxn id="98322" idx="0"/>
            </p:cNvCxnSpPr>
            <p:nvPr/>
          </p:nvCxnSpPr>
          <p:spPr bwMode="auto">
            <a:xfrm flipH="1">
              <a:off x="4248" y="3127"/>
              <a:ext cx="251" cy="323"/>
            </a:xfrm>
            <a:prstGeom prst="straightConnector1">
              <a:avLst/>
            </a:prstGeom>
            <a:noFill/>
            <a:ln w="19050">
              <a:solidFill>
                <a:srgbClr val="FF3300"/>
              </a:solidFill>
              <a:round/>
            </a:ln>
          </p:spPr>
        </p:cxnSp>
        <p:sp>
          <p:nvSpPr>
            <p:cNvPr id="98324" name="Oval 54"/>
            <p:cNvSpPr>
              <a:spLocks noChangeArrowheads="1"/>
            </p:cNvSpPr>
            <p:nvPr/>
          </p:nvSpPr>
          <p:spPr bwMode="auto">
            <a:xfrm>
              <a:off x="4800" y="3456"/>
              <a:ext cx="240" cy="240"/>
            </a:xfrm>
            <a:prstGeom prst="ellipse">
              <a:avLst/>
            </a:prstGeom>
            <a:solidFill>
              <a:srgbClr val="66CCFF"/>
            </a:solidFill>
            <a:ln w="19050">
              <a:solidFill>
                <a:srgbClr val="FF33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cxnSp>
          <p:nvCxnSpPr>
            <p:cNvPr id="98325" name="AutoShape 55"/>
            <p:cNvCxnSpPr>
              <a:cxnSpLocks noChangeShapeType="1"/>
              <a:stCxn id="98317" idx="5"/>
              <a:endCxn id="98324" idx="0"/>
            </p:cNvCxnSpPr>
            <p:nvPr/>
          </p:nvCxnSpPr>
          <p:spPr bwMode="auto">
            <a:xfrm>
              <a:off x="4669" y="3139"/>
              <a:ext cx="251" cy="311"/>
            </a:xfrm>
            <a:prstGeom prst="straightConnector1">
              <a:avLst/>
            </a:prstGeom>
            <a:noFill/>
            <a:ln w="19050">
              <a:solidFill>
                <a:srgbClr val="FF3300"/>
              </a:solidFill>
              <a:round/>
            </a:ln>
          </p:spPr>
        </p:cxnSp>
        <p:sp>
          <p:nvSpPr>
            <p:cNvPr id="98326" name="Text Box 56"/>
            <p:cNvSpPr txBox="1">
              <a:spLocks noChangeArrowheads="1"/>
            </p:cNvSpPr>
            <p:nvPr/>
          </p:nvSpPr>
          <p:spPr bwMode="auto">
            <a:xfrm>
              <a:off x="2880" y="2352"/>
              <a:ext cx="240" cy="288"/>
            </a:xfrm>
            <a:prstGeom prst="rect">
              <a:avLst/>
            </a:prstGeom>
            <a:noFill/>
            <a:ln w="19050">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27" name="Text Box 57"/>
            <p:cNvSpPr txBox="1">
              <a:spLocks noChangeArrowheads="1"/>
            </p:cNvSpPr>
            <p:nvPr/>
          </p:nvSpPr>
          <p:spPr bwMode="auto">
            <a:xfrm>
              <a:off x="3456" y="2928"/>
              <a:ext cx="240" cy="288"/>
            </a:xfrm>
            <a:prstGeom prst="rect">
              <a:avLst/>
            </a:prstGeom>
            <a:noFill/>
            <a:ln w="19050">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28" name="Text Box 58"/>
            <p:cNvSpPr txBox="1">
              <a:spLocks noChangeArrowheads="1"/>
            </p:cNvSpPr>
            <p:nvPr/>
          </p:nvSpPr>
          <p:spPr bwMode="auto">
            <a:xfrm>
              <a:off x="3792" y="3408"/>
              <a:ext cx="240" cy="288"/>
            </a:xfrm>
            <a:prstGeom prst="rect">
              <a:avLst/>
            </a:prstGeom>
            <a:noFill/>
            <a:ln w="19050">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29" name="Text Box 59"/>
            <p:cNvSpPr txBox="1">
              <a:spLocks noChangeArrowheads="1"/>
            </p:cNvSpPr>
            <p:nvPr/>
          </p:nvSpPr>
          <p:spPr bwMode="auto">
            <a:xfrm>
              <a:off x="5088" y="3408"/>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4</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sp>
        <p:nvSpPr>
          <p:cNvPr id="189500" name="Text Box 60"/>
          <p:cNvSpPr txBox="1">
            <a:spLocks noChangeArrowheads="1"/>
          </p:cNvSpPr>
          <p:nvPr/>
        </p:nvSpPr>
        <p:spPr bwMode="auto">
          <a:xfrm>
            <a:off x="4629150" y="3143250"/>
            <a:ext cx="3962400" cy="457200"/>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WPL=</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7</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5</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2</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4</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*2=36</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89501" name="Text Box 61"/>
          <p:cNvSpPr txBox="1">
            <a:spLocks noChangeArrowheads="1"/>
          </p:cNvSpPr>
          <p:nvPr/>
        </p:nvSpPr>
        <p:spPr bwMode="auto">
          <a:xfrm>
            <a:off x="533400" y="5029200"/>
            <a:ext cx="3886200" cy="457200"/>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WPL=</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7</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5</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2</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4</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*2=46</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89502" name="Text Box 62"/>
          <p:cNvSpPr txBox="1">
            <a:spLocks noChangeArrowheads="1"/>
          </p:cNvSpPr>
          <p:nvPr/>
        </p:nvSpPr>
        <p:spPr bwMode="auto">
          <a:xfrm>
            <a:off x="1447800" y="5638800"/>
            <a:ext cx="3886200" cy="457200"/>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WPL=</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7</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5</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2</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4</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*3=35</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9500">
                                            <p:txEl>
                                              <p:pRg st="0" end="0"/>
                                            </p:txEl>
                                          </p:spTgt>
                                        </p:tgtEl>
                                        <p:attrNameLst>
                                          <p:attrName>style.visibility</p:attrName>
                                        </p:attrNameLst>
                                      </p:cBhvr>
                                      <p:to>
                                        <p:strVal val="visible"/>
                                      </p:to>
                                    </p:set>
                                    <p:animEffect transition="in" filter="box(out)">
                                      <p:cBhvr>
                                        <p:cTn id="22" dur="500"/>
                                        <p:tgtEl>
                                          <p:spTgt spid="18950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89501">
                                            <p:txEl>
                                              <p:pRg st="0" end="0"/>
                                            </p:txEl>
                                          </p:spTgt>
                                        </p:tgtEl>
                                        <p:attrNameLst>
                                          <p:attrName>style.visibility</p:attrName>
                                        </p:attrNameLst>
                                      </p:cBhvr>
                                      <p:to>
                                        <p:strVal val="visible"/>
                                      </p:to>
                                    </p:set>
                                    <p:animEffect transition="in" filter="box(out)">
                                      <p:cBhvr>
                                        <p:cTn id="27" dur="500"/>
                                        <p:tgtEl>
                                          <p:spTgt spid="18950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89502">
                                            <p:txEl>
                                              <p:pRg st="0" end="0"/>
                                            </p:txEl>
                                          </p:spTgt>
                                        </p:tgtEl>
                                        <p:attrNameLst>
                                          <p:attrName>style.visibility</p:attrName>
                                        </p:attrNameLst>
                                      </p:cBhvr>
                                      <p:to>
                                        <p:strVal val="visible"/>
                                      </p:to>
                                    </p:set>
                                    <p:animEffect transition="in" filter="box(out)">
                                      <p:cBhvr>
                                        <p:cTn id="32" dur="500"/>
                                        <p:tgtEl>
                                          <p:spTgt spid="1895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00" grpId="0" autoUpdateAnimBg="0" build="p"/>
      <p:bldP spid="189501" grpId="0" autoUpdateAnimBg="0" build="p"/>
      <p:bldP spid="189502" grpId="0" autoUpdateAnimBg="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914400" y="762000"/>
            <a:ext cx="2724150" cy="701675"/>
          </a:xfrm>
          <a:prstGeom prst="rect">
            <a:avLst/>
          </a:prstGeom>
          <a:noFill/>
          <a:ln w="9525">
            <a:noFill/>
            <a:miter lim="800000"/>
          </a:ln>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最优二叉树</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9331" name="Text Box 3"/>
          <p:cNvSpPr txBox="1">
            <a:spLocks noChangeArrowheads="1"/>
          </p:cNvSpPr>
          <p:nvPr/>
        </p:nvSpPr>
        <p:spPr bwMode="auto">
          <a:xfrm>
            <a:off x="685800" y="1857364"/>
            <a:ext cx="7529538" cy="1015663"/>
          </a:xfrm>
          <a:prstGeom prst="rect">
            <a:avLst/>
          </a:prstGeom>
          <a:noFill/>
          <a:ln w="12700" cap="sq">
            <a:noFill/>
            <a:miter lim="800000"/>
            <a:headEnd type="none" w="sm" len="sm"/>
            <a:tailEnd type="none" w="sm" len="sm"/>
          </a:ln>
        </p:spPr>
        <p:txBody>
          <a:bodyPr wrap="square" anchor="ctr">
            <a:spAutoFit/>
          </a:bodyPr>
          <a:lstStyle/>
          <a:p>
            <a:pPr marL="0" marR="0" lvl="0" indent="0" algn="l" defTabSz="914400" rtl="0" eaLnBrk="0" fontAlgn="auto" latinLnBrk="0" hangingPunct="0">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在权值为</a:t>
            </a:r>
            <a:r>
              <a:rPr kumimoji="1" lang="en-US"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mn-ea"/>
                <a:cs typeface="+mn-cs"/>
              </a:rPr>
              <a:t>w</a:t>
            </a:r>
            <a:r>
              <a:rPr kumimoji="1" lang="en-US" altLang="en-US" sz="2000" b="0" i="0" u="none" strike="noStrike" kern="1200" cap="none" spc="0" normalizeH="0" baseline="-25000" noProof="0" dirty="0">
                <a:ln>
                  <a:noFill/>
                </a:ln>
                <a:solidFill>
                  <a:prstClr val="black"/>
                </a:solidFill>
                <a:effectLst/>
                <a:uLnTx/>
                <a:uFillTx/>
                <a:latin typeface="Times New Roman" panose="02020503050405090304" pitchFamily="18" charset="0"/>
                <a:ea typeface="+mn-ea"/>
                <a:cs typeface="+mn-cs"/>
              </a:rPr>
              <a:t>1</a:t>
            </a:r>
            <a:r>
              <a:rPr kumimoji="1" lang="en-US"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mn-ea"/>
                <a:cs typeface="+mn-cs"/>
              </a:rPr>
              <a:t>,w</a:t>
            </a:r>
            <a:r>
              <a:rPr kumimoji="1" lang="en-US" altLang="en-US" sz="2000" b="0" i="0" u="none" strike="noStrike" kern="1200" cap="none" spc="0" normalizeH="0" baseline="-25000" noProof="0" dirty="0">
                <a:ln>
                  <a:noFill/>
                </a:ln>
                <a:solidFill>
                  <a:prstClr val="black"/>
                </a:solidFill>
                <a:effectLst/>
                <a:uLnTx/>
                <a:uFillTx/>
                <a:latin typeface="Times New Roman" panose="02020503050405090304" pitchFamily="18" charset="0"/>
                <a:ea typeface="+mn-ea"/>
                <a:cs typeface="+mn-cs"/>
              </a:rPr>
              <a:t>2</a:t>
            </a:r>
            <a:r>
              <a:rPr kumimoji="1" lang="en-US"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mn-ea"/>
                <a:cs typeface="+mn-cs"/>
              </a:rPr>
              <a:t>,…,</a:t>
            </a:r>
            <a:r>
              <a:rPr kumimoji="1" lang="en-US" altLang="en-US" sz="2000" b="0" i="0" u="none" strike="noStrike" kern="1200" cap="none" spc="0" normalizeH="0" baseline="0" noProof="0" dirty="0" err="1">
                <a:ln>
                  <a:noFill/>
                </a:ln>
                <a:solidFill>
                  <a:prstClr val="black"/>
                </a:solidFill>
                <a:effectLst/>
                <a:uLnTx/>
                <a:uFillTx/>
                <a:latin typeface="Times New Roman" panose="02020503050405090304" pitchFamily="18" charset="0"/>
                <a:ea typeface="+mn-ea"/>
                <a:cs typeface="+mn-cs"/>
              </a:rPr>
              <a:t>w</a:t>
            </a:r>
            <a:r>
              <a:rPr kumimoji="1" lang="en-US" altLang="en-US" sz="2000" b="0" i="0" u="none" strike="noStrike" kern="1200" cap="none" spc="0" normalizeH="0" baseline="-25000" noProof="0" dirty="0" err="1">
                <a:ln>
                  <a:noFill/>
                </a:ln>
                <a:solidFill>
                  <a:prstClr val="black"/>
                </a:solidFill>
                <a:effectLst/>
                <a:uLnTx/>
                <a:uFillTx/>
                <a:latin typeface="Times New Roman" panose="02020503050405090304" pitchFamily="18" charset="0"/>
                <a:ea typeface="+mn-ea"/>
                <a:cs typeface="+mn-cs"/>
              </a:rPr>
              <a:t>n</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的</a:t>
            </a:r>
            <a:r>
              <a:rPr kumimoji="1" lang="en-US"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mn-ea"/>
                <a:cs typeface="+mn-cs"/>
              </a:rPr>
              <a:t>n</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个叶子所构成的所有二叉树中，带权路径长度最小的二叉树，称为</a:t>
            </a:r>
            <a:r>
              <a:rPr kumimoji="1" lang="zh-CN" altLang="en-US" sz="2000" b="0" i="0" u="sng"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最优二叉树</a:t>
            </a:r>
            <a:r>
              <a:rPr kumimoji="1" lang="en-US" altLang="zh-CN" sz="2000" b="0" i="0" u="sng"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a:t>
            </a:r>
            <a:r>
              <a:rPr kumimoji="1" lang="zh-CN" altLang="en-US" sz="2000" b="0" i="0" u="sng"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哈夫曼树</a:t>
            </a:r>
            <a:r>
              <a:rPr kumimoji="1" lang="en-US" altLang="zh-CN" sz="2000" b="0" i="0" u="sng"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
        <p:nvSpPr>
          <p:cNvPr id="99332" name="Text Box 4"/>
          <p:cNvSpPr txBox="1">
            <a:spLocks noChangeArrowheads="1"/>
          </p:cNvSpPr>
          <p:nvPr/>
        </p:nvSpPr>
        <p:spPr bwMode="auto">
          <a:xfrm>
            <a:off x="714348" y="3081655"/>
            <a:ext cx="7616852" cy="1477328"/>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那么如何对于给定的叶子数目及其权值来构造一棵最优二叉树呢？从前图可以看出，最优二叉树中，</a:t>
            </a:r>
            <a:r>
              <a:rPr kumimoji="1" lang="zh-CN" altLang="en-US" sz="2000" b="0" i="0" u="none"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权值越大的叶子距离根越近</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。哈夫曼首先给出了构造最优二叉树的方法，故我们称其为</a:t>
            </a:r>
            <a:r>
              <a:rPr kumimoji="1" lang="zh-CN" altLang="en-US" sz="2000" b="0" i="0" u="none"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哈夫曼算法</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574675" y="304800"/>
            <a:ext cx="8001000" cy="730250"/>
          </a:xfrm>
        </p:spPr>
        <p:txBody>
          <a:bodyPr/>
          <a:lstStyle/>
          <a:p>
            <a:pPr eaLnBrk="1" hangingPunct="1"/>
            <a:r>
              <a:rPr lang="zh-CN" altLang="en-US" sz="1900" b="1" dirty="0">
                <a:solidFill>
                  <a:srgbClr val="800000"/>
                </a:solidFill>
              </a:rPr>
              <a:t>建立哈夫曼树（最优二叉树）的方法</a:t>
            </a:r>
            <a:endParaRPr lang="zh-CN" altLang="en-US" b="1" dirty="0">
              <a:solidFill>
                <a:srgbClr val="800000"/>
              </a:solidFill>
            </a:endParaRPr>
          </a:p>
        </p:txBody>
      </p:sp>
      <p:sp>
        <p:nvSpPr>
          <p:cNvPr id="100355" name="Rectangle 3"/>
          <p:cNvSpPr>
            <a:spLocks noGrp="1" noChangeArrowheads="1"/>
          </p:cNvSpPr>
          <p:nvPr>
            <p:ph type="body" idx="1"/>
          </p:nvPr>
        </p:nvSpPr>
        <p:spPr>
          <a:xfrm>
            <a:off x="685800" y="1071546"/>
            <a:ext cx="7924800" cy="5024454"/>
          </a:xfrm>
        </p:spPr>
        <p:txBody>
          <a:bodyPr>
            <a:normAutofit lnSpcReduction="10000"/>
          </a:bodyPr>
          <a:lstStyle/>
          <a:p>
            <a:pPr eaLnBrk="1" hangingPunct="1">
              <a:lnSpc>
                <a:spcPct val="150000"/>
              </a:lnSpc>
              <a:buFont typeface="Wingdings" panose="05000000000000000000" pitchFamily="2" charset="2"/>
              <a:buNone/>
            </a:pPr>
            <a:r>
              <a:rPr lang="en-US" altLang="zh-CN" sz="2100" b="1" dirty="0">
                <a:solidFill>
                  <a:srgbClr val="CC6600"/>
                </a:solidFill>
              </a:rPr>
              <a:t>[</a:t>
            </a:r>
            <a:r>
              <a:rPr lang="zh-CN" altLang="en-US" sz="2100" b="1" dirty="0">
                <a:solidFill>
                  <a:srgbClr val="CC6600"/>
                </a:solidFill>
              </a:rPr>
              <a:t>基本思想</a:t>
            </a:r>
            <a:r>
              <a:rPr lang="en-US" altLang="zh-CN" sz="2100" b="1" dirty="0">
                <a:solidFill>
                  <a:srgbClr val="CC6600"/>
                </a:solidFill>
              </a:rPr>
              <a:t>]</a:t>
            </a:r>
            <a:endParaRPr lang="en-US" altLang="zh-CN" sz="2100" b="1" dirty="0">
              <a:solidFill>
                <a:srgbClr val="CC6600"/>
              </a:solidFill>
            </a:endParaRPr>
          </a:p>
          <a:p>
            <a:pPr eaLnBrk="1" hangingPunct="1">
              <a:lnSpc>
                <a:spcPct val="150000"/>
              </a:lnSpc>
              <a:buFont typeface="Wingdings" panose="05000000000000000000" pitchFamily="2" charset="2"/>
              <a:buNone/>
            </a:pPr>
            <a:r>
              <a:rPr lang="en-US" altLang="zh-CN" sz="2100" dirty="0"/>
              <a:t>    </a:t>
            </a:r>
            <a:r>
              <a:rPr lang="zh-CN" altLang="en-US" sz="2100" dirty="0"/>
              <a:t>使权大的结点靠近根。</a:t>
            </a:r>
            <a:endParaRPr lang="zh-CN" altLang="en-US" sz="2100" dirty="0"/>
          </a:p>
          <a:p>
            <a:pPr eaLnBrk="1" hangingPunct="1">
              <a:lnSpc>
                <a:spcPct val="150000"/>
              </a:lnSpc>
              <a:buFont typeface="Wingdings" panose="05000000000000000000" pitchFamily="2" charset="2"/>
              <a:buNone/>
            </a:pPr>
            <a:r>
              <a:rPr lang="en-US" altLang="zh-CN" sz="2100" dirty="0"/>
              <a:t>(1)</a:t>
            </a:r>
            <a:r>
              <a:rPr lang="zh-CN" altLang="en-US" sz="2100" dirty="0"/>
              <a:t>将给定权值从小到大排序成</a:t>
            </a:r>
            <a:r>
              <a:rPr lang="en-US" altLang="zh-CN" sz="2100" dirty="0"/>
              <a:t>{w</a:t>
            </a:r>
            <a:r>
              <a:rPr lang="en-US" altLang="zh-CN" sz="2100" baseline="-25000" dirty="0"/>
              <a:t>1</a:t>
            </a:r>
            <a:r>
              <a:rPr lang="en-US" altLang="zh-CN" sz="2100" dirty="0"/>
              <a:t>,w</a:t>
            </a:r>
            <a:r>
              <a:rPr lang="en-US" altLang="zh-CN" sz="2100" baseline="-25000" dirty="0"/>
              <a:t>2</a:t>
            </a:r>
            <a:r>
              <a:rPr lang="en-US" altLang="zh-CN" sz="2100" dirty="0"/>
              <a:t>,</a:t>
            </a:r>
            <a:r>
              <a:rPr lang="en-US" altLang="zh-CN" sz="2100" dirty="0">
                <a:latin typeface="Arial" panose="020B0604020202090204" pitchFamily="34" charset="0"/>
              </a:rPr>
              <a:t>…</a:t>
            </a:r>
            <a:r>
              <a:rPr lang="en-US" altLang="zh-CN" sz="2100" dirty="0"/>
              <a:t>,w</a:t>
            </a:r>
            <a:r>
              <a:rPr lang="en-US" altLang="zh-CN" sz="2100" baseline="-25000" dirty="0"/>
              <a:t>m</a:t>
            </a:r>
            <a:r>
              <a:rPr lang="en-US" altLang="zh-CN" sz="2100" dirty="0"/>
              <a:t>}</a:t>
            </a:r>
            <a:r>
              <a:rPr lang="zh-CN" altLang="en-US" sz="2100" dirty="0"/>
              <a:t>，生成一个森林</a:t>
            </a:r>
            <a:r>
              <a:rPr lang="en-US" altLang="zh-CN" sz="2100" dirty="0"/>
              <a:t>F={T</a:t>
            </a:r>
            <a:r>
              <a:rPr lang="en-US" altLang="zh-CN" sz="2100" baseline="-25000" dirty="0"/>
              <a:t>1</a:t>
            </a:r>
            <a:r>
              <a:rPr lang="en-US" altLang="zh-CN" sz="2100" dirty="0"/>
              <a:t>,T</a:t>
            </a:r>
            <a:r>
              <a:rPr lang="en-US" altLang="zh-CN" sz="2100" baseline="-25000" dirty="0"/>
              <a:t>2</a:t>
            </a:r>
            <a:r>
              <a:rPr lang="en-US" altLang="zh-CN" sz="2100" dirty="0"/>
              <a:t>,</a:t>
            </a:r>
            <a:r>
              <a:rPr lang="en-US" altLang="zh-CN" sz="2100" dirty="0">
                <a:latin typeface="Arial" panose="020B0604020202090204" pitchFamily="34" charset="0"/>
              </a:rPr>
              <a:t>…</a:t>
            </a:r>
            <a:r>
              <a:rPr lang="en-US" altLang="zh-CN" sz="2100" dirty="0"/>
              <a:t>,T</a:t>
            </a:r>
            <a:r>
              <a:rPr lang="en-US" altLang="zh-CN" sz="2100" baseline="-25000" dirty="0"/>
              <a:t>m</a:t>
            </a:r>
            <a:r>
              <a:rPr lang="en-US" altLang="zh-CN" sz="2100" dirty="0"/>
              <a:t>}</a:t>
            </a:r>
            <a:r>
              <a:rPr lang="zh-CN" altLang="en-US" sz="2100" dirty="0"/>
              <a:t>，其中</a:t>
            </a:r>
            <a:r>
              <a:rPr lang="en-US" altLang="zh-CN" sz="2100" dirty="0"/>
              <a:t>T</a:t>
            </a:r>
            <a:r>
              <a:rPr lang="en-US" altLang="zh-CN" sz="2100" baseline="-25000" dirty="0"/>
              <a:t>i</a:t>
            </a:r>
            <a:r>
              <a:rPr lang="zh-CN" altLang="en-US" sz="2100" dirty="0"/>
              <a:t>是一个带权</a:t>
            </a:r>
            <a:r>
              <a:rPr lang="en-US" altLang="zh-CN" sz="2100" dirty="0" err="1"/>
              <a:t>W</a:t>
            </a:r>
            <a:r>
              <a:rPr lang="en-US" altLang="zh-CN" sz="2100" baseline="-25000" dirty="0" err="1"/>
              <a:t>i</a:t>
            </a:r>
            <a:r>
              <a:rPr lang="zh-CN" altLang="en-US" sz="2100" dirty="0"/>
              <a:t>的根结点，它的左右子树均空。</a:t>
            </a:r>
            <a:endParaRPr lang="zh-CN" altLang="en-US" sz="2100" dirty="0"/>
          </a:p>
          <a:p>
            <a:pPr eaLnBrk="1" hangingPunct="1">
              <a:lnSpc>
                <a:spcPct val="150000"/>
              </a:lnSpc>
              <a:buFont typeface="Wingdings" panose="05000000000000000000" pitchFamily="2" charset="2"/>
              <a:buNone/>
            </a:pPr>
            <a:r>
              <a:rPr lang="en-US" altLang="zh-CN" sz="2100" dirty="0"/>
              <a:t>(2)</a:t>
            </a:r>
            <a:r>
              <a:rPr lang="zh-CN" altLang="en-US" sz="2100" dirty="0"/>
              <a:t>把</a:t>
            </a:r>
            <a:r>
              <a:rPr lang="en-US" altLang="zh-CN" sz="2100" dirty="0"/>
              <a:t>F</a:t>
            </a:r>
            <a:r>
              <a:rPr lang="zh-CN" altLang="en-US" sz="2100" dirty="0"/>
              <a:t>中根的权值最小的两棵二叉树</a:t>
            </a:r>
            <a:r>
              <a:rPr lang="en-US" altLang="zh-CN" sz="2100" dirty="0"/>
              <a:t>T</a:t>
            </a:r>
            <a:r>
              <a:rPr lang="en-US" altLang="zh-CN" sz="2100" baseline="-25000" dirty="0"/>
              <a:t>1</a:t>
            </a:r>
            <a:r>
              <a:rPr lang="zh-CN" altLang="en-US" sz="2100" dirty="0"/>
              <a:t>和</a:t>
            </a:r>
            <a:r>
              <a:rPr lang="en-US" altLang="zh-CN" sz="2100" dirty="0"/>
              <a:t>T</a:t>
            </a:r>
            <a:r>
              <a:rPr lang="en-US" altLang="zh-CN" sz="2100" baseline="-25000" dirty="0"/>
              <a:t>2</a:t>
            </a:r>
            <a:r>
              <a:rPr lang="zh-CN" altLang="en-US" sz="2100" dirty="0"/>
              <a:t>合并成一棵新的二叉树</a:t>
            </a:r>
            <a:r>
              <a:rPr lang="en-US" altLang="zh-CN" sz="2100" dirty="0"/>
              <a:t>T</a:t>
            </a:r>
            <a:r>
              <a:rPr lang="zh-CN" altLang="en-US" sz="2100" dirty="0"/>
              <a:t>： </a:t>
            </a:r>
            <a:r>
              <a:rPr lang="en-US" altLang="zh-CN" sz="2100" dirty="0"/>
              <a:t>T</a:t>
            </a:r>
            <a:r>
              <a:rPr lang="zh-CN" altLang="en-US" sz="2100" dirty="0"/>
              <a:t>的左子树是</a:t>
            </a:r>
            <a:r>
              <a:rPr lang="en-US" altLang="zh-CN" sz="2100" dirty="0"/>
              <a:t>T</a:t>
            </a:r>
            <a:r>
              <a:rPr lang="en-US" altLang="zh-CN" sz="2100" baseline="-25000" dirty="0"/>
              <a:t>1</a:t>
            </a:r>
            <a:r>
              <a:rPr lang="en-US" altLang="zh-CN" sz="2100" dirty="0"/>
              <a:t> </a:t>
            </a:r>
            <a:r>
              <a:rPr lang="zh-CN" altLang="en-US" sz="2100" dirty="0"/>
              <a:t>，右子树是</a:t>
            </a:r>
            <a:r>
              <a:rPr lang="en-US" altLang="zh-CN" sz="2100" dirty="0"/>
              <a:t>T</a:t>
            </a:r>
            <a:r>
              <a:rPr lang="en-US" altLang="zh-CN" sz="2100" baseline="-25000" dirty="0"/>
              <a:t>2</a:t>
            </a:r>
            <a:r>
              <a:rPr lang="en-US" altLang="zh-CN" sz="2100" dirty="0"/>
              <a:t> </a:t>
            </a:r>
            <a:r>
              <a:rPr lang="zh-CN" altLang="en-US" sz="2100" dirty="0"/>
              <a:t>，</a:t>
            </a:r>
            <a:r>
              <a:rPr lang="en-US" altLang="zh-CN" sz="2100" dirty="0"/>
              <a:t>T</a:t>
            </a:r>
            <a:r>
              <a:rPr lang="zh-CN" altLang="en-US" sz="2100" dirty="0"/>
              <a:t>的根的权值是</a:t>
            </a:r>
            <a:r>
              <a:rPr lang="en-US" altLang="zh-CN" sz="2100" dirty="0"/>
              <a:t>T</a:t>
            </a:r>
            <a:r>
              <a:rPr lang="en-US" altLang="zh-CN" sz="2100" baseline="-25000" dirty="0"/>
              <a:t>1</a:t>
            </a:r>
            <a:r>
              <a:rPr lang="zh-CN" altLang="en-US" sz="2100" dirty="0"/>
              <a:t>、</a:t>
            </a:r>
            <a:r>
              <a:rPr lang="en-US" altLang="zh-CN" sz="2100" dirty="0"/>
              <a:t>T</a:t>
            </a:r>
            <a:r>
              <a:rPr lang="en-US" altLang="zh-CN" sz="2100" baseline="-25000" dirty="0"/>
              <a:t>2</a:t>
            </a:r>
            <a:r>
              <a:rPr lang="zh-CN" altLang="en-US" sz="2100" dirty="0"/>
              <a:t>树根结点权值之和。</a:t>
            </a:r>
            <a:endParaRPr lang="zh-CN" altLang="en-US" sz="2100" dirty="0"/>
          </a:p>
          <a:p>
            <a:pPr eaLnBrk="1" hangingPunct="1">
              <a:lnSpc>
                <a:spcPct val="150000"/>
              </a:lnSpc>
              <a:buFont typeface="Wingdings" panose="05000000000000000000" pitchFamily="2" charset="2"/>
              <a:buNone/>
            </a:pPr>
            <a:r>
              <a:rPr lang="en-US" altLang="zh-CN" sz="2100" dirty="0"/>
              <a:t>(3)</a:t>
            </a:r>
            <a:r>
              <a:rPr lang="zh-CN" altLang="en-US" sz="2100" dirty="0"/>
              <a:t>将</a:t>
            </a:r>
            <a:r>
              <a:rPr lang="en-US" altLang="zh-CN" sz="2100" dirty="0"/>
              <a:t>T</a:t>
            </a:r>
            <a:r>
              <a:rPr lang="zh-CN" altLang="en-US" sz="2100" dirty="0"/>
              <a:t>按权值大小加入</a:t>
            </a:r>
            <a:r>
              <a:rPr lang="en-US" altLang="zh-CN" sz="2100" dirty="0"/>
              <a:t>F</a:t>
            </a:r>
            <a:r>
              <a:rPr lang="zh-CN" altLang="en-US" sz="2100" dirty="0"/>
              <a:t>中，同时从</a:t>
            </a:r>
            <a:r>
              <a:rPr lang="en-US" altLang="zh-CN" sz="2100" dirty="0"/>
              <a:t>F</a:t>
            </a:r>
            <a:r>
              <a:rPr lang="zh-CN" altLang="en-US" sz="2100" dirty="0"/>
              <a:t>中删去</a:t>
            </a:r>
            <a:r>
              <a:rPr lang="en-US" altLang="zh-CN" sz="2100" dirty="0"/>
              <a:t>T</a:t>
            </a:r>
            <a:r>
              <a:rPr lang="en-US" altLang="zh-CN" sz="2100" baseline="-25000" dirty="0"/>
              <a:t>1</a:t>
            </a:r>
            <a:r>
              <a:rPr lang="zh-CN" altLang="en-US" sz="2100" dirty="0"/>
              <a:t>和</a:t>
            </a:r>
            <a:r>
              <a:rPr lang="en-US" altLang="zh-CN" sz="2100" dirty="0"/>
              <a:t>T</a:t>
            </a:r>
            <a:r>
              <a:rPr lang="en-US" altLang="zh-CN" sz="2100" baseline="-25000" dirty="0"/>
              <a:t>2</a:t>
            </a:r>
            <a:endParaRPr lang="en-US" altLang="zh-CN" sz="2100" dirty="0"/>
          </a:p>
          <a:p>
            <a:pPr eaLnBrk="1" hangingPunct="1">
              <a:lnSpc>
                <a:spcPct val="150000"/>
              </a:lnSpc>
              <a:buFont typeface="Wingdings" panose="05000000000000000000" pitchFamily="2" charset="2"/>
              <a:buNone/>
            </a:pPr>
            <a:r>
              <a:rPr lang="en-US" altLang="zh-CN" sz="2100" dirty="0"/>
              <a:t>(4)</a:t>
            </a:r>
            <a:r>
              <a:rPr lang="zh-CN" altLang="en-US" sz="2100" dirty="0"/>
              <a:t>重复</a:t>
            </a:r>
            <a:r>
              <a:rPr lang="en-US" altLang="zh-CN" sz="2100" dirty="0"/>
              <a:t>(2)</a:t>
            </a:r>
            <a:r>
              <a:rPr lang="zh-CN" altLang="en-US" sz="2100" dirty="0"/>
              <a:t>和</a:t>
            </a:r>
            <a:r>
              <a:rPr lang="en-US" altLang="zh-CN" sz="2100" dirty="0"/>
              <a:t>(3)</a:t>
            </a:r>
            <a:r>
              <a:rPr lang="zh-CN" altLang="en-US" sz="2100" dirty="0"/>
              <a:t>，直到</a:t>
            </a:r>
            <a:r>
              <a:rPr lang="en-US" altLang="zh-CN" sz="2100" dirty="0"/>
              <a:t>F</a:t>
            </a:r>
            <a:r>
              <a:rPr lang="zh-CN" altLang="en-US" sz="2100" dirty="0"/>
              <a:t>中只含一棵树为止，该树即为所求。</a:t>
            </a:r>
            <a:endParaRPr lang="zh-CN" altLang="en-US" sz="2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74675" y="304800"/>
            <a:ext cx="8001000" cy="730250"/>
          </a:xfrm>
        </p:spPr>
        <p:txBody>
          <a:bodyPr>
            <a:normAutofit/>
          </a:bodyPr>
          <a:lstStyle/>
          <a:p>
            <a:pPr eaLnBrk="1" hangingPunct="1"/>
            <a:r>
              <a:rPr lang="zh-CN" altLang="en-US" sz="2800" b="1" dirty="0">
                <a:solidFill>
                  <a:srgbClr val="800000"/>
                </a:solidFill>
              </a:rPr>
              <a:t>树的基本操作</a:t>
            </a:r>
            <a:endParaRPr lang="zh-CN" altLang="en-US" sz="2800" b="1" dirty="0">
              <a:solidFill>
                <a:srgbClr val="800000"/>
              </a:solidFill>
            </a:endParaRPr>
          </a:p>
        </p:txBody>
      </p:sp>
      <p:sp>
        <p:nvSpPr>
          <p:cNvPr id="16387" name="Rectangle 3"/>
          <p:cNvSpPr>
            <a:spLocks noGrp="1" noChangeArrowheads="1"/>
          </p:cNvSpPr>
          <p:nvPr>
            <p:ph type="body" idx="1"/>
          </p:nvPr>
        </p:nvSpPr>
        <p:spPr>
          <a:xfrm>
            <a:off x="611188" y="1285860"/>
            <a:ext cx="7772400" cy="5000660"/>
          </a:xfrm>
        </p:spPr>
        <p:txBody>
          <a:bodyPr>
            <a:normAutofit lnSpcReduction="10000"/>
          </a:bodyPr>
          <a:lstStyle/>
          <a:p>
            <a:pPr eaLnBrk="1" hangingPunct="1">
              <a:lnSpc>
                <a:spcPct val="150000"/>
              </a:lnSpc>
              <a:buFont typeface="Wingdings" panose="05000000000000000000" pitchFamily="2" charset="2"/>
              <a:buNone/>
            </a:pPr>
            <a:r>
              <a:rPr lang="en-US" altLang="zh-CN" sz="2100" dirty="0"/>
              <a:t>1)</a:t>
            </a:r>
            <a:r>
              <a:rPr lang="zh-CN" altLang="en-US" sz="2100" dirty="0"/>
              <a:t>初始化操作                  </a:t>
            </a:r>
            <a:r>
              <a:rPr lang="en-US" altLang="zh-CN" sz="2100" dirty="0" err="1"/>
              <a:t>InitTree</a:t>
            </a:r>
            <a:r>
              <a:rPr lang="en-US" altLang="zh-CN" sz="2100" dirty="0"/>
              <a:t>(&amp;T)</a:t>
            </a:r>
            <a:endParaRPr lang="en-US" altLang="zh-CN" sz="2100" dirty="0"/>
          </a:p>
          <a:p>
            <a:pPr eaLnBrk="1" hangingPunct="1">
              <a:lnSpc>
                <a:spcPct val="150000"/>
              </a:lnSpc>
              <a:buFont typeface="Wingdings" panose="05000000000000000000" pitchFamily="2" charset="2"/>
              <a:buNone/>
            </a:pPr>
            <a:r>
              <a:rPr lang="en-US" altLang="zh-CN" sz="2100" dirty="0">
                <a:sym typeface="+mn-ea"/>
              </a:rPr>
              <a:t>2)</a:t>
            </a:r>
            <a:r>
              <a:rPr lang="zh-CN" altLang="en-US" sz="2100" dirty="0">
                <a:sym typeface="+mn-ea"/>
              </a:rPr>
              <a:t>销毁树操作                  </a:t>
            </a:r>
            <a:r>
              <a:rPr lang="en-US" altLang="zh-CN" sz="2100" dirty="0" err="1">
                <a:sym typeface="+mn-ea"/>
              </a:rPr>
              <a:t>DestroyTree</a:t>
            </a:r>
            <a:r>
              <a:rPr lang="en-US" altLang="zh-CN" sz="2100" dirty="0">
                <a:sym typeface="+mn-ea"/>
              </a:rPr>
              <a:t>(&amp;T)</a:t>
            </a:r>
            <a:endParaRPr lang="en-US" altLang="zh-CN" sz="2100" dirty="0"/>
          </a:p>
          <a:p>
            <a:pPr eaLnBrk="1" hangingPunct="1">
              <a:lnSpc>
                <a:spcPct val="150000"/>
              </a:lnSpc>
              <a:buFont typeface="Wingdings" panose="05000000000000000000" pitchFamily="2" charset="2"/>
              <a:buNone/>
            </a:pPr>
            <a:r>
              <a:rPr lang="en-US" altLang="zh-CN" sz="2100" dirty="0">
                <a:sym typeface="+mn-ea"/>
              </a:rPr>
              <a:t>3)</a:t>
            </a:r>
            <a:r>
              <a:rPr lang="zh-CN" altLang="en-US" sz="2100" dirty="0">
                <a:sym typeface="+mn-ea"/>
              </a:rPr>
              <a:t>建树函数                     </a:t>
            </a:r>
            <a:r>
              <a:rPr lang="en-US" altLang="zh-CN" sz="2100" dirty="0" err="1">
                <a:sym typeface="+mn-ea"/>
              </a:rPr>
              <a:t>CreateTree</a:t>
            </a:r>
            <a:r>
              <a:rPr lang="en-US" altLang="zh-CN" sz="2100" dirty="0">
                <a:sym typeface="+mn-ea"/>
              </a:rPr>
              <a:t>(&amp;</a:t>
            </a:r>
            <a:r>
              <a:rPr lang="en-US" altLang="zh-CN" sz="2100" dirty="0" err="1">
                <a:sym typeface="+mn-ea"/>
              </a:rPr>
              <a:t>T,definition</a:t>
            </a:r>
            <a:r>
              <a:rPr lang="en-US" altLang="zh-CN" sz="2100" dirty="0">
                <a:sym typeface="+mn-ea"/>
              </a:rPr>
              <a:t>)</a:t>
            </a:r>
            <a:endParaRPr lang="en-US" altLang="zh-CN" sz="2100" dirty="0"/>
          </a:p>
          <a:p>
            <a:pPr eaLnBrk="1" hangingPunct="1">
              <a:lnSpc>
                <a:spcPct val="150000"/>
              </a:lnSpc>
              <a:buFont typeface="Wingdings" panose="05000000000000000000" pitchFamily="2" charset="2"/>
              <a:buNone/>
            </a:pPr>
            <a:r>
              <a:rPr lang="en-US" altLang="zh-CN" sz="2100" dirty="0">
                <a:sym typeface="+mn-ea"/>
              </a:rPr>
              <a:t>4)</a:t>
            </a:r>
            <a:r>
              <a:rPr lang="zh-CN" altLang="en-US" sz="2100" dirty="0">
                <a:sym typeface="+mn-ea"/>
              </a:rPr>
              <a:t>将树清为空树操作</a:t>
            </a:r>
            <a:r>
              <a:rPr lang="en-US" altLang="zh-CN" sz="2100" dirty="0">
                <a:sym typeface="+mn-ea"/>
              </a:rPr>
              <a:t>	      </a:t>
            </a:r>
            <a:r>
              <a:rPr lang="en-US" altLang="zh-CN" sz="2100" dirty="0" err="1">
                <a:sym typeface="+mn-ea"/>
              </a:rPr>
              <a:t>ClearTree</a:t>
            </a:r>
            <a:r>
              <a:rPr lang="en-US" altLang="zh-CN" sz="2100" dirty="0">
                <a:sym typeface="+mn-ea"/>
              </a:rPr>
              <a:t>(&amp;T)</a:t>
            </a:r>
            <a:endParaRPr lang="en-US" altLang="zh-CN" sz="2100" dirty="0"/>
          </a:p>
          <a:p>
            <a:pPr eaLnBrk="1" hangingPunct="1">
              <a:lnSpc>
                <a:spcPct val="150000"/>
              </a:lnSpc>
              <a:buFont typeface="Wingdings" panose="05000000000000000000" pitchFamily="2" charset="2"/>
              <a:buNone/>
            </a:pPr>
            <a:r>
              <a:rPr lang="en-US" altLang="zh-CN" sz="2100" dirty="0">
                <a:sym typeface="+mn-ea"/>
              </a:rPr>
              <a:t>5)</a:t>
            </a:r>
            <a:r>
              <a:rPr lang="zh-CN" altLang="en-US" sz="2100" dirty="0">
                <a:sym typeface="+mn-ea"/>
              </a:rPr>
              <a:t>判断是否为空树   </a:t>
            </a:r>
            <a:r>
              <a:rPr lang="en-US" altLang="zh-CN" sz="2100" dirty="0">
                <a:sym typeface="+mn-ea"/>
              </a:rPr>
              <a:t>	     </a:t>
            </a:r>
            <a:r>
              <a:rPr lang="en-US" altLang="zh-CN" sz="2100" dirty="0" err="1">
                <a:sym typeface="+mn-ea"/>
              </a:rPr>
              <a:t>TreeEmpty</a:t>
            </a:r>
            <a:r>
              <a:rPr lang="en-US" altLang="zh-CN" sz="2100" dirty="0">
                <a:sym typeface="+mn-ea"/>
              </a:rPr>
              <a:t>(T)</a:t>
            </a:r>
            <a:endParaRPr lang="en-US" altLang="zh-CN" sz="2100" dirty="0"/>
          </a:p>
          <a:p>
            <a:pPr eaLnBrk="1" hangingPunct="1">
              <a:lnSpc>
                <a:spcPct val="150000"/>
              </a:lnSpc>
              <a:buFont typeface="Wingdings" panose="05000000000000000000" pitchFamily="2" charset="2"/>
              <a:buNone/>
            </a:pPr>
            <a:r>
              <a:rPr lang="en-US" altLang="zh-CN" sz="2100" dirty="0"/>
              <a:t>6)</a:t>
            </a:r>
            <a:r>
              <a:rPr lang="zh-CN" altLang="en-US" sz="2100" dirty="0"/>
              <a:t>返回树的深度</a:t>
            </a:r>
            <a:r>
              <a:rPr lang="en-US" altLang="zh-CN" sz="2100" dirty="0"/>
              <a:t>	     </a:t>
            </a:r>
            <a:r>
              <a:rPr lang="en-US" altLang="zh-CN" sz="2100" dirty="0" err="1">
                <a:sym typeface="+mn-ea"/>
              </a:rPr>
              <a:t>TreeDepth</a:t>
            </a:r>
            <a:r>
              <a:rPr lang="en-US" altLang="zh-CN" sz="2100" dirty="0">
                <a:sym typeface="+mn-ea"/>
              </a:rPr>
              <a:t>(T)</a:t>
            </a:r>
            <a:endParaRPr lang="en-US" altLang="zh-CN" sz="2100" dirty="0"/>
          </a:p>
          <a:p>
            <a:pPr eaLnBrk="1" hangingPunct="1">
              <a:lnSpc>
                <a:spcPct val="150000"/>
              </a:lnSpc>
              <a:buFont typeface="Wingdings" panose="05000000000000000000" pitchFamily="2" charset="2"/>
              <a:buNone/>
            </a:pPr>
            <a:r>
              <a:rPr lang="en-US" altLang="zh-CN" sz="2100" dirty="0"/>
              <a:t>7)</a:t>
            </a:r>
            <a:r>
              <a:rPr lang="zh-CN" altLang="en-US" sz="2100" dirty="0"/>
              <a:t>求根函数                     </a:t>
            </a:r>
            <a:r>
              <a:rPr lang="en-US" altLang="zh-CN" sz="2100" dirty="0"/>
              <a:t>Root(T) / Root(cur_e)</a:t>
            </a:r>
            <a:endParaRPr lang="en-US" altLang="zh-CN" sz="2100" dirty="0"/>
          </a:p>
          <a:p>
            <a:pPr eaLnBrk="1" hangingPunct="1">
              <a:lnSpc>
                <a:spcPct val="150000"/>
              </a:lnSpc>
              <a:buFont typeface="Wingdings" panose="05000000000000000000" pitchFamily="2" charset="2"/>
              <a:buNone/>
            </a:pPr>
            <a:r>
              <a:rPr lang="en-US" altLang="zh-CN" sz="2100" dirty="0"/>
              <a:t>8)</a:t>
            </a:r>
            <a:r>
              <a:rPr lang="zh-CN" altLang="en-US" sz="2100" dirty="0"/>
              <a:t>返回结点值                  </a:t>
            </a:r>
            <a:r>
              <a:rPr lang="en-US" altLang="zh-CN" sz="2100" dirty="0"/>
              <a:t>Value(</a:t>
            </a:r>
            <a:r>
              <a:rPr lang="en-US" altLang="zh-CN" sz="2100" dirty="0" err="1"/>
              <a:t>T, cur_e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sym typeface="+mn-ea"/>
              </a:rPr>
              <a:t>9)</a:t>
            </a:r>
            <a:r>
              <a:rPr lang="zh-CN" altLang="en-US" sz="2100" dirty="0">
                <a:sym typeface="+mn-ea"/>
              </a:rPr>
              <a:t>给结点赋值                  </a:t>
            </a:r>
            <a:r>
              <a:rPr lang="en-US" altLang="zh-CN" sz="2100" dirty="0">
                <a:sym typeface="+mn-ea"/>
              </a:rPr>
              <a:t>Assign(</a:t>
            </a:r>
            <a:r>
              <a:rPr lang="en-US" altLang="zh-CN" sz="2100" dirty="0" err="1">
                <a:sym typeface="+mn-ea"/>
              </a:rPr>
              <a:t>T, cur_e, value</a:t>
            </a:r>
            <a:r>
              <a:rPr lang="en-US" altLang="zh-CN" sz="2100" dirty="0">
                <a:sym typeface="+mn-ea"/>
              </a:rPr>
              <a:t>)</a:t>
            </a:r>
            <a:endParaRPr lang="en-US" altLang="zh-CN" sz="2100" dirty="0"/>
          </a:p>
          <a:p>
            <a:pPr eaLnBrk="1" hangingPunct="1">
              <a:lnSpc>
                <a:spcPct val="150000"/>
              </a:lnSpc>
              <a:buFont typeface="Wingdings" panose="05000000000000000000" pitchFamily="2" charset="2"/>
              <a:buNone/>
            </a:pPr>
            <a:endParaRPr lang="en-US" altLang="zh-CN" sz="2100" dirty="0"/>
          </a:p>
          <a:p>
            <a:pPr eaLnBrk="1" hangingPunct="1">
              <a:lnSpc>
                <a:spcPct val="150000"/>
              </a:lnSpc>
              <a:buFont typeface="Wingdings" panose="05000000000000000000" pitchFamily="2" charset="2"/>
              <a:buNone/>
            </a:pPr>
            <a:endParaRPr lang="en-US" altLang="zh-CN" sz="21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79"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4"/>
          <p:cNvGrpSpPr/>
          <p:nvPr/>
        </p:nvGrpSpPr>
        <p:grpSpPr bwMode="auto">
          <a:xfrm>
            <a:off x="2209800" y="1600200"/>
            <a:ext cx="4114800" cy="457200"/>
            <a:chOff x="336" y="1536"/>
            <a:chExt cx="1728" cy="192"/>
          </a:xfrm>
        </p:grpSpPr>
        <p:sp>
          <p:nvSpPr>
            <p:cNvPr id="101402" name="Oval 5"/>
            <p:cNvSpPr>
              <a:spLocks noChangeArrowheads="1"/>
            </p:cNvSpPr>
            <p:nvPr/>
          </p:nvSpPr>
          <p:spPr bwMode="auto">
            <a:xfrm>
              <a:off x="1104" y="1536"/>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403" name="Oval 6"/>
            <p:cNvSpPr>
              <a:spLocks noChangeArrowheads="1"/>
            </p:cNvSpPr>
            <p:nvPr/>
          </p:nvSpPr>
          <p:spPr bwMode="auto">
            <a:xfrm>
              <a:off x="720" y="1536"/>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404" name="Oval 7"/>
            <p:cNvSpPr>
              <a:spLocks noChangeArrowheads="1"/>
            </p:cNvSpPr>
            <p:nvPr/>
          </p:nvSpPr>
          <p:spPr bwMode="auto">
            <a:xfrm>
              <a:off x="1872" y="1536"/>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405" name="Oval 8"/>
            <p:cNvSpPr>
              <a:spLocks noChangeArrowheads="1"/>
            </p:cNvSpPr>
            <p:nvPr/>
          </p:nvSpPr>
          <p:spPr bwMode="auto">
            <a:xfrm>
              <a:off x="1488" y="1536"/>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406" name="Oval 9"/>
            <p:cNvSpPr>
              <a:spLocks noChangeArrowheads="1"/>
            </p:cNvSpPr>
            <p:nvPr/>
          </p:nvSpPr>
          <p:spPr bwMode="auto">
            <a:xfrm>
              <a:off x="336" y="1536"/>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grpSp>
        <p:nvGrpSpPr>
          <p:cNvPr id="3" name="Group 10"/>
          <p:cNvGrpSpPr/>
          <p:nvPr/>
        </p:nvGrpSpPr>
        <p:grpSpPr bwMode="auto">
          <a:xfrm>
            <a:off x="2514600" y="2819400"/>
            <a:ext cx="3657600" cy="1143000"/>
            <a:chOff x="432" y="2112"/>
            <a:chExt cx="1632" cy="624"/>
          </a:xfrm>
        </p:grpSpPr>
        <p:sp>
          <p:nvSpPr>
            <p:cNvPr id="101394" name="Oval 11"/>
            <p:cNvSpPr>
              <a:spLocks noChangeArrowheads="1"/>
            </p:cNvSpPr>
            <p:nvPr/>
          </p:nvSpPr>
          <p:spPr bwMode="auto">
            <a:xfrm>
              <a:off x="816" y="25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95" name="Oval 12"/>
            <p:cNvSpPr>
              <a:spLocks noChangeArrowheads="1"/>
            </p:cNvSpPr>
            <p:nvPr/>
          </p:nvSpPr>
          <p:spPr bwMode="auto">
            <a:xfrm>
              <a:off x="432" y="25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96" name="Line 13"/>
            <p:cNvSpPr>
              <a:spLocks noChangeShapeType="1"/>
            </p:cNvSpPr>
            <p:nvPr/>
          </p:nvSpPr>
          <p:spPr bwMode="auto">
            <a:xfrm flipH="1">
              <a:off x="576" y="2304"/>
              <a:ext cx="144"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97" name="Line 14"/>
            <p:cNvSpPr>
              <a:spLocks noChangeShapeType="1"/>
            </p:cNvSpPr>
            <p:nvPr/>
          </p:nvSpPr>
          <p:spPr bwMode="auto">
            <a:xfrm>
              <a:off x="720" y="2304"/>
              <a:ext cx="144" cy="24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98" name="Oval 15"/>
            <p:cNvSpPr>
              <a:spLocks noChangeArrowheads="1"/>
            </p:cNvSpPr>
            <p:nvPr/>
          </p:nvSpPr>
          <p:spPr bwMode="auto">
            <a:xfrm>
              <a:off x="1104" y="21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99" name="Oval 16"/>
            <p:cNvSpPr>
              <a:spLocks noChangeArrowheads="1"/>
            </p:cNvSpPr>
            <p:nvPr/>
          </p:nvSpPr>
          <p:spPr bwMode="auto">
            <a:xfrm>
              <a:off x="624" y="21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400" name="Oval 17"/>
            <p:cNvSpPr>
              <a:spLocks noChangeArrowheads="1"/>
            </p:cNvSpPr>
            <p:nvPr/>
          </p:nvSpPr>
          <p:spPr bwMode="auto">
            <a:xfrm>
              <a:off x="1872" y="21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401" name="Oval 18"/>
            <p:cNvSpPr>
              <a:spLocks noChangeArrowheads="1"/>
            </p:cNvSpPr>
            <p:nvPr/>
          </p:nvSpPr>
          <p:spPr bwMode="auto">
            <a:xfrm>
              <a:off x="1488" y="21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grpSp>
        <p:nvGrpSpPr>
          <p:cNvPr id="4" name="Group 19"/>
          <p:cNvGrpSpPr/>
          <p:nvPr/>
        </p:nvGrpSpPr>
        <p:grpSpPr bwMode="auto">
          <a:xfrm>
            <a:off x="2362200" y="4724400"/>
            <a:ext cx="4038600" cy="1295400"/>
            <a:chOff x="432" y="3312"/>
            <a:chExt cx="1632" cy="624"/>
          </a:xfrm>
        </p:grpSpPr>
        <p:sp>
          <p:nvSpPr>
            <p:cNvPr id="101383" name="Oval 20"/>
            <p:cNvSpPr>
              <a:spLocks noChangeArrowheads="1"/>
            </p:cNvSpPr>
            <p:nvPr/>
          </p:nvSpPr>
          <p:spPr bwMode="auto">
            <a:xfrm>
              <a:off x="816" y="37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84" name="Oval 21"/>
            <p:cNvSpPr>
              <a:spLocks noChangeArrowheads="1"/>
            </p:cNvSpPr>
            <p:nvPr/>
          </p:nvSpPr>
          <p:spPr bwMode="auto">
            <a:xfrm>
              <a:off x="432" y="37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85" name="Line 22"/>
            <p:cNvSpPr>
              <a:spLocks noChangeShapeType="1"/>
            </p:cNvSpPr>
            <p:nvPr/>
          </p:nvSpPr>
          <p:spPr bwMode="auto">
            <a:xfrm flipH="1">
              <a:off x="576" y="3504"/>
              <a:ext cx="144"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86" name="Line 23"/>
            <p:cNvSpPr>
              <a:spLocks noChangeShapeType="1"/>
            </p:cNvSpPr>
            <p:nvPr/>
          </p:nvSpPr>
          <p:spPr bwMode="auto">
            <a:xfrm>
              <a:off x="720" y="3504"/>
              <a:ext cx="144" cy="24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87" name="Oval 24"/>
            <p:cNvSpPr>
              <a:spLocks noChangeArrowheads="1"/>
            </p:cNvSpPr>
            <p:nvPr/>
          </p:nvSpPr>
          <p:spPr bwMode="auto">
            <a:xfrm>
              <a:off x="1104" y="37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88" name="Oval 25"/>
            <p:cNvSpPr>
              <a:spLocks noChangeArrowheads="1"/>
            </p:cNvSpPr>
            <p:nvPr/>
          </p:nvSpPr>
          <p:spPr bwMode="auto">
            <a:xfrm>
              <a:off x="624" y="33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89" name="Oval 26"/>
            <p:cNvSpPr>
              <a:spLocks noChangeArrowheads="1"/>
            </p:cNvSpPr>
            <p:nvPr/>
          </p:nvSpPr>
          <p:spPr bwMode="auto">
            <a:xfrm>
              <a:off x="1872" y="33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90" name="Oval 27"/>
            <p:cNvSpPr>
              <a:spLocks noChangeArrowheads="1"/>
            </p:cNvSpPr>
            <p:nvPr/>
          </p:nvSpPr>
          <p:spPr bwMode="auto">
            <a:xfrm>
              <a:off x="1488" y="37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91" name="Line 28"/>
            <p:cNvSpPr>
              <a:spLocks noChangeShapeType="1"/>
            </p:cNvSpPr>
            <p:nvPr/>
          </p:nvSpPr>
          <p:spPr bwMode="auto">
            <a:xfrm flipH="1">
              <a:off x="1248" y="3504"/>
              <a:ext cx="144"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92" name="Line 29"/>
            <p:cNvSpPr>
              <a:spLocks noChangeShapeType="1"/>
            </p:cNvSpPr>
            <p:nvPr/>
          </p:nvSpPr>
          <p:spPr bwMode="auto">
            <a:xfrm>
              <a:off x="1392" y="3504"/>
              <a:ext cx="144" cy="24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93" name="Oval 30"/>
            <p:cNvSpPr>
              <a:spLocks noChangeArrowheads="1"/>
            </p:cNvSpPr>
            <p:nvPr/>
          </p:nvSpPr>
          <p:spPr bwMode="auto">
            <a:xfrm>
              <a:off x="1296" y="33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2403"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2404"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2405"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2406"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2407"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2408" name="Oval 8"/>
          <p:cNvSpPr>
            <a:spLocks noChangeArrowheads="1"/>
          </p:cNvSpPr>
          <p:nvPr/>
        </p:nvSpPr>
        <p:spPr bwMode="auto">
          <a:xfrm>
            <a:off x="51816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2409"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2410"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2411" name="Oval 11"/>
          <p:cNvSpPr>
            <a:spLocks noChangeArrowheads="1"/>
          </p:cNvSpPr>
          <p:nvPr/>
        </p:nvSpPr>
        <p:spPr bwMode="auto">
          <a:xfrm>
            <a:off x="6130925"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2412" name="Line 12"/>
          <p:cNvSpPr>
            <a:spLocks noChangeShapeType="1"/>
          </p:cNvSpPr>
          <p:nvPr/>
        </p:nvSpPr>
        <p:spPr bwMode="auto">
          <a:xfrm flipH="1">
            <a:off x="5537200" y="51228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2413" name="Line 13"/>
          <p:cNvSpPr>
            <a:spLocks noChangeShapeType="1"/>
          </p:cNvSpPr>
          <p:nvPr/>
        </p:nvSpPr>
        <p:spPr bwMode="auto">
          <a:xfrm>
            <a:off x="5892800" y="51228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2414" name="Oval 14"/>
          <p:cNvSpPr>
            <a:spLocks noChangeArrowheads="1"/>
          </p:cNvSpPr>
          <p:nvPr/>
        </p:nvSpPr>
        <p:spPr bwMode="auto">
          <a:xfrm>
            <a:off x="5656263" y="47244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27"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28"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29"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30"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3431"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3432" name="Oval 8"/>
          <p:cNvSpPr>
            <a:spLocks noChangeArrowheads="1"/>
          </p:cNvSpPr>
          <p:nvPr/>
        </p:nvSpPr>
        <p:spPr bwMode="auto">
          <a:xfrm>
            <a:off x="51816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33"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34"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35" name="Oval 11"/>
          <p:cNvSpPr>
            <a:spLocks noChangeArrowheads="1"/>
          </p:cNvSpPr>
          <p:nvPr/>
        </p:nvSpPr>
        <p:spPr bwMode="auto">
          <a:xfrm>
            <a:off x="6130925"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36" name="Line 12"/>
          <p:cNvSpPr>
            <a:spLocks noChangeShapeType="1"/>
          </p:cNvSpPr>
          <p:nvPr/>
        </p:nvSpPr>
        <p:spPr bwMode="auto">
          <a:xfrm flipH="1">
            <a:off x="5537200" y="51228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3437" name="Line 13"/>
          <p:cNvSpPr>
            <a:spLocks noChangeShapeType="1"/>
          </p:cNvSpPr>
          <p:nvPr/>
        </p:nvSpPr>
        <p:spPr bwMode="auto">
          <a:xfrm>
            <a:off x="5892800" y="51228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3438" name="Oval 14"/>
          <p:cNvSpPr>
            <a:spLocks noChangeArrowheads="1"/>
          </p:cNvSpPr>
          <p:nvPr/>
        </p:nvSpPr>
        <p:spPr bwMode="auto">
          <a:xfrm>
            <a:off x="5656263" y="47244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39" name="Oval 15"/>
          <p:cNvSpPr>
            <a:spLocks noChangeArrowheads="1"/>
          </p:cNvSpPr>
          <p:nvPr/>
        </p:nvSpPr>
        <p:spPr bwMode="auto">
          <a:xfrm>
            <a:off x="3581400" y="37338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40" name="Line 16"/>
          <p:cNvSpPr>
            <a:spLocks noChangeShapeType="1"/>
          </p:cNvSpPr>
          <p:nvPr/>
        </p:nvSpPr>
        <p:spPr bwMode="auto">
          <a:xfrm flipH="1">
            <a:off x="3200400" y="4114800"/>
            <a:ext cx="4572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3441" name="Line 17"/>
          <p:cNvSpPr>
            <a:spLocks noChangeShapeType="1"/>
          </p:cNvSpPr>
          <p:nvPr/>
        </p:nvSpPr>
        <p:spPr bwMode="auto">
          <a:xfrm>
            <a:off x="3886200" y="4114800"/>
            <a:ext cx="5334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51"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52"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53"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54"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55"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56" name="Oval 8"/>
          <p:cNvSpPr>
            <a:spLocks noChangeArrowheads="1"/>
          </p:cNvSpPr>
          <p:nvPr/>
        </p:nvSpPr>
        <p:spPr bwMode="auto">
          <a:xfrm>
            <a:off x="51816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57"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58"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59" name="Oval 11"/>
          <p:cNvSpPr>
            <a:spLocks noChangeArrowheads="1"/>
          </p:cNvSpPr>
          <p:nvPr/>
        </p:nvSpPr>
        <p:spPr bwMode="auto">
          <a:xfrm>
            <a:off x="6130925"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60" name="Line 12"/>
          <p:cNvSpPr>
            <a:spLocks noChangeShapeType="1"/>
          </p:cNvSpPr>
          <p:nvPr/>
        </p:nvSpPr>
        <p:spPr bwMode="auto">
          <a:xfrm flipH="1">
            <a:off x="5537200" y="51228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61" name="Line 13"/>
          <p:cNvSpPr>
            <a:spLocks noChangeShapeType="1"/>
          </p:cNvSpPr>
          <p:nvPr/>
        </p:nvSpPr>
        <p:spPr bwMode="auto">
          <a:xfrm>
            <a:off x="5892800" y="51228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62" name="Oval 14"/>
          <p:cNvSpPr>
            <a:spLocks noChangeArrowheads="1"/>
          </p:cNvSpPr>
          <p:nvPr/>
        </p:nvSpPr>
        <p:spPr bwMode="auto">
          <a:xfrm>
            <a:off x="5656263" y="47244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63" name="Oval 15"/>
          <p:cNvSpPr>
            <a:spLocks noChangeArrowheads="1"/>
          </p:cNvSpPr>
          <p:nvPr/>
        </p:nvSpPr>
        <p:spPr bwMode="auto">
          <a:xfrm>
            <a:off x="3581400" y="37338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64" name="Line 16"/>
          <p:cNvSpPr>
            <a:spLocks noChangeShapeType="1"/>
          </p:cNvSpPr>
          <p:nvPr/>
        </p:nvSpPr>
        <p:spPr bwMode="auto">
          <a:xfrm flipH="1">
            <a:off x="3200400" y="4114800"/>
            <a:ext cx="4572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65" name="Line 17"/>
          <p:cNvSpPr>
            <a:spLocks noChangeShapeType="1"/>
          </p:cNvSpPr>
          <p:nvPr/>
        </p:nvSpPr>
        <p:spPr bwMode="auto">
          <a:xfrm>
            <a:off x="3886200" y="4114800"/>
            <a:ext cx="5334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66" name="Text Box 18"/>
          <p:cNvSpPr txBox="1">
            <a:spLocks noChangeArrowheads="1"/>
          </p:cNvSpPr>
          <p:nvPr/>
        </p:nvSpPr>
        <p:spPr bwMode="auto">
          <a:xfrm>
            <a:off x="3581400" y="3733800"/>
            <a:ext cx="4889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75"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76"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77"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78"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79"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80" name="Oval 8"/>
          <p:cNvSpPr>
            <a:spLocks noChangeArrowheads="1"/>
          </p:cNvSpPr>
          <p:nvPr/>
        </p:nvSpPr>
        <p:spPr bwMode="auto">
          <a:xfrm>
            <a:off x="5181600"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81"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82"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83" name="Oval 11"/>
          <p:cNvSpPr>
            <a:spLocks noChangeArrowheads="1"/>
          </p:cNvSpPr>
          <p:nvPr/>
        </p:nvSpPr>
        <p:spPr bwMode="auto">
          <a:xfrm>
            <a:off x="6130925"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84" name="Line 12"/>
          <p:cNvSpPr>
            <a:spLocks noChangeShapeType="1"/>
          </p:cNvSpPr>
          <p:nvPr/>
        </p:nvSpPr>
        <p:spPr bwMode="auto">
          <a:xfrm flipH="1">
            <a:off x="5537200" y="42084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85" name="Line 13"/>
          <p:cNvSpPr>
            <a:spLocks noChangeShapeType="1"/>
          </p:cNvSpPr>
          <p:nvPr/>
        </p:nvSpPr>
        <p:spPr bwMode="auto">
          <a:xfrm>
            <a:off x="5892800" y="42084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86" name="Oval 14"/>
          <p:cNvSpPr>
            <a:spLocks noChangeArrowheads="1"/>
          </p:cNvSpPr>
          <p:nvPr/>
        </p:nvSpPr>
        <p:spPr bwMode="auto">
          <a:xfrm>
            <a:off x="5656263" y="38100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87" name="Oval 15"/>
          <p:cNvSpPr>
            <a:spLocks noChangeArrowheads="1"/>
          </p:cNvSpPr>
          <p:nvPr/>
        </p:nvSpPr>
        <p:spPr bwMode="auto">
          <a:xfrm>
            <a:off x="3581400" y="37338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88" name="Line 16"/>
          <p:cNvSpPr>
            <a:spLocks noChangeShapeType="1"/>
          </p:cNvSpPr>
          <p:nvPr/>
        </p:nvSpPr>
        <p:spPr bwMode="auto">
          <a:xfrm flipH="1">
            <a:off x="3200400" y="4114800"/>
            <a:ext cx="4572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89" name="Line 17"/>
          <p:cNvSpPr>
            <a:spLocks noChangeShapeType="1"/>
          </p:cNvSpPr>
          <p:nvPr/>
        </p:nvSpPr>
        <p:spPr bwMode="auto">
          <a:xfrm>
            <a:off x="3886200" y="4114800"/>
            <a:ext cx="5334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90" name="Text Box 18"/>
          <p:cNvSpPr txBox="1">
            <a:spLocks noChangeArrowheads="1"/>
          </p:cNvSpPr>
          <p:nvPr/>
        </p:nvSpPr>
        <p:spPr bwMode="auto">
          <a:xfrm>
            <a:off x="3581400" y="3733800"/>
            <a:ext cx="4889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499"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00"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01"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02"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03"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04" name="Oval 8"/>
          <p:cNvSpPr>
            <a:spLocks noChangeArrowheads="1"/>
          </p:cNvSpPr>
          <p:nvPr/>
        </p:nvSpPr>
        <p:spPr bwMode="auto">
          <a:xfrm>
            <a:off x="5181600"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05"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06"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07" name="Oval 11"/>
          <p:cNvSpPr>
            <a:spLocks noChangeArrowheads="1"/>
          </p:cNvSpPr>
          <p:nvPr/>
        </p:nvSpPr>
        <p:spPr bwMode="auto">
          <a:xfrm>
            <a:off x="6130925"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08" name="Line 12"/>
          <p:cNvSpPr>
            <a:spLocks noChangeShapeType="1"/>
          </p:cNvSpPr>
          <p:nvPr/>
        </p:nvSpPr>
        <p:spPr bwMode="auto">
          <a:xfrm flipH="1">
            <a:off x="5537200" y="42084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09" name="Line 13"/>
          <p:cNvSpPr>
            <a:spLocks noChangeShapeType="1"/>
          </p:cNvSpPr>
          <p:nvPr/>
        </p:nvSpPr>
        <p:spPr bwMode="auto">
          <a:xfrm>
            <a:off x="5892800" y="42084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0" name="Oval 14"/>
          <p:cNvSpPr>
            <a:spLocks noChangeArrowheads="1"/>
          </p:cNvSpPr>
          <p:nvPr/>
        </p:nvSpPr>
        <p:spPr bwMode="auto">
          <a:xfrm>
            <a:off x="5656263" y="38100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11" name="Oval 15"/>
          <p:cNvSpPr>
            <a:spLocks noChangeArrowheads="1"/>
          </p:cNvSpPr>
          <p:nvPr/>
        </p:nvSpPr>
        <p:spPr bwMode="auto">
          <a:xfrm>
            <a:off x="3581400" y="37338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12" name="Line 16"/>
          <p:cNvSpPr>
            <a:spLocks noChangeShapeType="1"/>
          </p:cNvSpPr>
          <p:nvPr/>
        </p:nvSpPr>
        <p:spPr bwMode="auto">
          <a:xfrm flipH="1">
            <a:off x="3200400" y="4114800"/>
            <a:ext cx="4572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3" name="Line 17"/>
          <p:cNvSpPr>
            <a:spLocks noChangeShapeType="1"/>
          </p:cNvSpPr>
          <p:nvPr/>
        </p:nvSpPr>
        <p:spPr bwMode="auto">
          <a:xfrm>
            <a:off x="3886200" y="4114800"/>
            <a:ext cx="5334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4" name="Text Box 18"/>
          <p:cNvSpPr txBox="1">
            <a:spLocks noChangeArrowheads="1"/>
          </p:cNvSpPr>
          <p:nvPr/>
        </p:nvSpPr>
        <p:spPr bwMode="auto">
          <a:xfrm>
            <a:off x="3581400" y="3733800"/>
            <a:ext cx="4889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15" name="Text Box 19"/>
          <p:cNvSpPr txBox="1">
            <a:spLocks noChangeArrowheads="1"/>
          </p:cNvSpPr>
          <p:nvPr/>
        </p:nvSpPr>
        <p:spPr bwMode="auto">
          <a:xfrm>
            <a:off x="4724400" y="2895600"/>
            <a:ext cx="4889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24</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16" name="Oval 20"/>
          <p:cNvSpPr>
            <a:spLocks noChangeArrowheads="1"/>
          </p:cNvSpPr>
          <p:nvPr/>
        </p:nvSpPr>
        <p:spPr bwMode="auto">
          <a:xfrm>
            <a:off x="4648200" y="2895600"/>
            <a:ext cx="685800" cy="457200"/>
          </a:xfrm>
          <a:prstGeom prst="ellips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7" name="Line 21"/>
          <p:cNvSpPr>
            <a:spLocks noChangeShapeType="1"/>
          </p:cNvSpPr>
          <p:nvPr/>
        </p:nvSpPr>
        <p:spPr bwMode="auto">
          <a:xfrm flipH="1">
            <a:off x="4038600" y="3276600"/>
            <a:ext cx="762000" cy="5334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8" name="Line 22"/>
          <p:cNvSpPr>
            <a:spLocks noChangeShapeType="1"/>
          </p:cNvSpPr>
          <p:nvPr/>
        </p:nvSpPr>
        <p:spPr bwMode="auto">
          <a:xfrm>
            <a:off x="5181600" y="3276600"/>
            <a:ext cx="609600" cy="5334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23"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24"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25"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26"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27"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28" name="Oval 8"/>
          <p:cNvSpPr>
            <a:spLocks noChangeArrowheads="1"/>
          </p:cNvSpPr>
          <p:nvPr/>
        </p:nvSpPr>
        <p:spPr bwMode="auto">
          <a:xfrm>
            <a:off x="5181600"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29"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30"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31" name="Oval 11"/>
          <p:cNvSpPr>
            <a:spLocks noChangeArrowheads="1"/>
          </p:cNvSpPr>
          <p:nvPr/>
        </p:nvSpPr>
        <p:spPr bwMode="auto">
          <a:xfrm>
            <a:off x="6130925"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32" name="Line 12"/>
          <p:cNvSpPr>
            <a:spLocks noChangeShapeType="1"/>
          </p:cNvSpPr>
          <p:nvPr/>
        </p:nvSpPr>
        <p:spPr bwMode="auto">
          <a:xfrm flipH="1">
            <a:off x="5537200" y="42084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33" name="Line 13"/>
          <p:cNvSpPr>
            <a:spLocks noChangeShapeType="1"/>
          </p:cNvSpPr>
          <p:nvPr/>
        </p:nvSpPr>
        <p:spPr bwMode="auto">
          <a:xfrm>
            <a:off x="5892800" y="42084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34" name="Oval 14"/>
          <p:cNvSpPr>
            <a:spLocks noChangeArrowheads="1"/>
          </p:cNvSpPr>
          <p:nvPr/>
        </p:nvSpPr>
        <p:spPr bwMode="auto">
          <a:xfrm>
            <a:off x="5656263" y="38100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35" name="Oval 15"/>
          <p:cNvSpPr>
            <a:spLocks noChangeArrowheads="1"/>
          </p:cNvSpPr>
          <p:nvPr/>
        </p:nvSpPr>
        <p:spPr bwMode="auto">
          <a:xfrm>
            <a:off x="3581400" y="37338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36" name="Line 16"/>
          <p:cNvSpPr>
            <a:spLocks noChangeShapeType="1"/>
          </p:cNvSpPr>
          <p:nvPr/>
        </p:nvSpPr>
        <p:spPr bwMode="auto">
          <a:xfrm flipH="1">
            <a:off x="3200400" y="4114800"/>
            <a:ext cx="4572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37" name="Line 17"/>
          <p:cNvSpPr>
            <a:spLocks noChangeShapeType="1"/>
          </p:cNvSpPr>
          <p:nvPr/>
        </p:nvSpPr>
        <p:spPr bwMode="auto">
          <a:xfrm>
            <a:off x="3886200" y="4114800"/>
            <a:ext cx="5334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38" name="Oval 18"/>
          <p:cNvSpPr>
            <a:spLocks noChangeArrowheads="1"/>
          </p:cNvSpPr>
          <p:nvPr/>
        </p:nvSpPr>
        <p:spPr bwMode="auto">
          <a:xfrm>
            <a:off x="4648200" y="2895600"/>
            <a:ext cx="685800" cy="457200"/>
          </a:xfrm>
          <a:prstGeom prst="ellips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39" name="Line 19"/>
          <p:cNvSpPr>
            <a:spLocks noChangeShapeType="1"/>
          </p:cNvSpPr>
          <p:nvPr/>
        </p:nvSpPr>
        <p:spPr bwMode="auto">
          <a:xfrm flipH="1">
            <a:off x="4038600" y="3276600"/>
            <a:ext cx="762000" cy="5334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40" name="Line 20"/>
          <p:cNvSpPr>
            <a:spLocks noChangeShapeType="1"/>
          </p:cNvSpPr>
          <p:nvPr/>
        </p:nvSpPr>
        <p:spPr bwMode="auto">
          <a:xfrm>
            <a:off x="5181600" y="3276600"/>
            <a:ext cx="609600" cy="5334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28596" y="71414"/>
            <a:ext cx="7772400" cy="685800"/>
          </a:xfrm>
        </p:spPr>
        <p:txBody>
          <a:bodyPr/>
          <a:lstStyle/>
          <a:p>
            <a:pPr eaLnBrk="1" hangingPunct="1"/>
            <a:r>
              <a:rPr lang="en-US" altLang="zh-CN" sz="1900" b="1" dirty="0">
                <a:solidFill>
                  <a:srgbClr val="800000"/>
                </a:solidFill>
              </a:rPr>
              <a:t>6.6.3 </a:t>
            </a:r>
            <a:r>
              <a:rPr lang="zh-CN" altLang="en-US" sz="1900" b="1" dirty="0">
                <a:solidFill>
                  <a:srgbClr val="800000"/>
                </a:solidFill>
              </a:rPr>
              <a:t>哈夫曼树的应用</a:t>
            </a:r>
            <a:endParaRPr lang="zh-CN" altLang="en-US" sz="2500" b="1" dirty="0">
              <a:solidFill>
                <a:srgbClr val="800000"/>
              </a:solidFill>
            </a:endParaRPr>
          </a:p>
        </p:txBody>
      </p:sp>
      <p:sp>
        <p:nvSpPr>
          <p:cNvPr id="114691" name="Rectangle 3"/>
          <p:cNvSpPr>
            <a:spLocks noGrp="1" noChangeArrowheads="1"/>
          </p:cNvSpPr>
          <p:nvPr>
            <p:ph type="body" idx="1"/>
          </p:nvPr>
        </p:nvSpPr>
        <p:spPr>
          <a:xfrm>
            <a:off x="684213" y="785794"/>
            <a:ext cx="7772400" cy="4953000"/>
          </a:xfrm>
        </p:spPr>
        <p:txBody>
          <a:bodyPr/>
          <a:lstStyle/>
          <a:p>
            <a:pPr eaLnBrk="1" hangingPunct="1">
              <a:lnSpc>
                <a:spcPct val="150000"/>
              </a:lnSpc>
            </a:pPr>
            <a:r>
              <a:rPr lang="zh-CN" altLang="en-US" sz="2100" dirty="0"/>
              <a:t>最佳判定树</a:t>
            </a:r>
            <a:endParaRPr lang="zh-CN" altLang="en-US" sz="2100" dirty="0"/>
          </a:p>
          <a:p>
            <a:pPr eaLnBrk="1" hangingPunct="1">
              <a:lnSpc>
                <a:spcPct val="150000"/>
              </a:lnSpc>
            </a:pPr>
            <a:r>
              <a:rPr lang="zh-CN" altLang="en-US" sz="2100" dirty="0"/>
              <a:t>哈夫曼编码：用于通信和数据传送中字符的二进制编码，可以使电文编码总长度最短。</a:t>
            </a:r>
            <a:endParaRPr lang="en-US" altLang="zh-CN" sz="2100" dirty="0"/>
          </a:p>
          <a:p>
            <a:pPr algn="just" eaLnBrk="0" hangingPunct="0">
              <a:lnSpc>
                <a:spcPct val="150000"/>
              </a:lnSpc>
            </a:pPr>
            <a:r>
              <a:rPr lang="zh-CN" altLang="en-US" sz="2000" dirty="0">
                <a:solidFill>
                  <a:srgbClr val="000000"/>
                </a:solidFill>
                <a:latin typeface="楷体_GB2312" pitchFamily="49" charset="-122"/>
              </a:rPr>
              <a:t> </a:t>
            </a:r>
            <a:r>
              <a:rPr lang="en-US" altLang="zh-CN" sz="2000" dirty="0">
                <a:solidFill>
                  <a:srgbClr val="000000"/>
                </a:solidFill>
                <a:latin typeface="楷体_GB2312" pitchFamily="49" charset="-122"/>
              </a:rPr>
              <a:t>(1) </a:t>
            </a:r>
            <a:r>
              <a:rPr lang="zh-CN" altLang="en-US" sz="2000" dirty="0">
                <a:solidFill>
                  <a:srgbClr val="000000"/>
                </a:solidFill>
                <a:latin typeface="楷体_GB2312" pitchFamily="49" charset="-122"/>
              </a:rPr>
              <a:t>设需要编码的字符集合为</a:t>
            </a:r>
            <a:r>
              <a:rPr lang="en-US" altLang="zh-CN" sz="2000" dirty="0">
                <a:solidFill>
                  <a:srgbClr val="000000"/>
                </a:solidFill>
                <a:latin typeface="楷体_GB2312" pitchFamily="49" charset="-122"/>
              </a:rPr>
              <a:t>{d</a:t>
            </a:r>
            <a:r>
              <a:rPr lang="en-US" altLang="zh-CN" sz="2000" baseline="-25000" dirty="0">
                <a:solidFill>
                  <a:srgbClr val="000000"/>
                </a:solidFill>
                <a:latin typeface="楷体_GB2312" pitchFamily="49" charset="-122"/>
              </a:rPr>
              <a:t>1</a:t>
            </a:r>
            <a:r>
              <a:rPr lang="zh-CN" altLang="en-US" sz="2000" dirty="0">
                <a:solidFill>
                  <a:srgbClr val="000000"/>
                </a:solidFill>
                <a:latin typeface="楷体_GB2312" pitchFamily="49" charset="-122"/>
              </a:rPr>
              <a:t>，</a:t>
            </a:r>
            <a:r>
              <a:rPr lang="en-US" altLang="zh-CN" sz="2000" dirty="0">
                <a:solidFill>
                  <a:srgbClr val="000000"/>
                </a:solidFill>
                <a:latin typeface="楷体_GB2312" pitchFamily="49" charset="-122"/>
              </a:rPr>
              <a:t>d</a:t>
            </a:r>
            <a:r>
              <a:rPr lang="en-US" altLang="zh-CN" sz="2000" baseline="-25000" dirty="0">
                <a:solidFill>
                  <a:srgbClr val="000000"/>
                </a:solidFill>
                <a:latin typeface="楷体_GB2312" pitchFamily="49" charset="-122"/>
              </a:rPr>
              <a:t>2</a:t>
            </a:r>
            <a:r>
              <a:rPr lang="zh-CN" altLang="en-US" sz="2000" dirty="0">
                <a:solidFill>
                  <a:srgbClr val="000000"/>
                </a:solidFill>
                <a:latin typeface="楷体_GB2312" pitchFamily="49" charset="-122"/>
              </a:rPr>
              <a:t>，</a:t>
            </a:r>
            <a:r>
              <a:rPr lang="en-US" altLang="zh-CN" sz="2000" dirty="0">
                <a:solidFill>
                  <a:srgbClr val="000000"/>
                </a:solidFill>
                <a:latin typeface="宋体" pitchFamily="2" charset="-122"/>
              </a:rPr>
              <a:t>…</a:t>
            </a:r>
            <a:r>
              <a:rPr lang="zh-CN" altLang="en-US" sz="2000" dirty="0">
                <a:solidFill>
                  <a:srgbClr val="000000"/>
                </a:solidFill>
                <a:latin typeface="楷体_GB2312" pitchFamily="49" charset="-122"/>
              </a:rPr>
              <a:t>，</a:t>
            </a:r>
            <a:r>
              <a:rPr lang="en-US" altLang="zh-CN" sz="2000" dirty="0" err="1">
                <a:solidFill>
                  <a:srgbClr val="000000"/>
                </a:solidFill>
                <a:latin typeface="楷体_GB2312" pitchFamily="49" charset="-122"/>
              </a:rPr>
              <a:t>d</a:t>
            </a:r>
            <a:r>
              <a:rPr lang="en-US" altLang="zh-CN" sz="2000" baseline="-25000" dirty="0" err="1">
                <a:solidFill>
                  <a:srgbClr val="000000"/>
                </a:solidFill>
                <a:latin typeface="楷体_GB2312" pitchFamily="49" charset="-122"/>
              </a:rPr>
              <a:t>n</a:t>
            </a:r>
            <a:r>
              <a:rPr lang="en-US" altLang="zh-CN" sz="2000" dirty="0">
                <a:solidFill>
                  <a:srgbClr val="000000"/>
                </a:solidFill>
                <a:latin typeface="楷体_GB2312" pitchFamily="49" charset="-122"/>
              </a:rPr>
              <a:t>}</a:t>
            </a:r>
            <a:r>
              <a:rPr lang="zh-CN" altLang="en-US" sz="2000" dirty="0">
                <a:solidFill>
                  <a:srgbClr val="000000"/>
                </a:solidFill>
                <a:latin typeface="楷体_GB2312" pitchFamily="49" charset="-122"/>
              </a:rPr>
              <a:t>，它们在电文中出现的次数或频率集合为</a:t>
            </a:r>
            <a:r>
              <a:rPr lang="en-US" altLang="zh-CN" sz="2000" dirty="0">
                <a:solidFill>
                  <a:srgbClr val="000000"/>
                </a:solidFill>
                <a:latin typeface="楷体_GB2312" pitchFamily="49" charset="-122"/>
              </a:rPr>
              <a:t>{w</a:t>
            </a:r>
            <a:r>
              <a:rPr lang="en-US" altLang="zh-CN" sz="2000" baseline="-25000" dirty="0">
                <a:solidFill>
                  <a:srgbClr val="000000"/>
                </a:solidFill>
                <a:latin typeface="楷体_GB2312" pitchFamily="49" charset="-122"/>
              </a:rPr>
              <a:t>1</a:t>
            </a:r>
            <a:r>
              <a:rPr lang="zh-CN" altLang="en-US" sz="2000" dirty="0">
                <a:solidFill>
                  <a:srgbClr val="000000"/>
                </a:solidFill>
                <a:latin typeface="楷体_GB2312" pitchFamily="49" charset="-122"/>
              </a:rPr>
              <a:t>，</a:t>
            </a:r>
            <a:r>
              <a:rPr lang="en-US" altLang="zh-CN" sz="2000" dirty="0">
                <a:solidFill>
                  <a:srgbClr val="000000"/>
                </a:solidFill>
                <a:latin typeface="楷体_GB2312" pitchFamily="49" charset="-122"/>
              </a:rPr>
              <a:t>w</a:t>
            </a:r>
            <a:r>
              <a:rPr lang="en-US" altLang="zh-CN" sz="2000" baseline="-25000" dirty="0">
                <a:solidFill>
                  <a:srgbClr val="000000"/>
                </a:solidFill>
                <a:latin typeface="楷体_GB2312" pitchFamily="49" charset="-122"/>
              </a:rPr>
              <a:t>2</a:t>
            </a:r>
            <a:r>
              <a:rPr lang="zh-CN" altLang="en-US" sz="2000" dirty="0">
                <a:solidFill>
                  <a:srgbClr val="000000"/>
                </a:solidFill>
                <a:latin typeface="楷体_GB2312" pitchFamily="49" charset="-122"/>
              </a:rPr>
              <a:t>，</a:t>
            </a:r>
            <a:r>
              <a:rPr lang="en-US" altLang="zh-CN" sz="2000" dirty="0">
                <a:solidFill>
                  <a:srgbClr val="000000"/>
                </a:solidFill>
                <a:latin typeface="宋体" pitchFamily="2" charset="-122"/>
              </a:rPr>
              <a:t>…</a:t>
            </a:r>
            <a:r>
              <a:rPr lang="zh-CN" altLang="en-US" sz="2000" dirty="0">
                <a:solidFill>
                  <a:srgbClr val="000000"/>
                </a:solidFill>
                <a:latin typeface="楷体_GB2312" pitchFamily="49" charset="-122"/>
              </a:rPr>
              <a:t>，</a:t>
            </a:r>
            <a:r>
              <a:rPr lang="en-US" altLang="zh-CN" sz="2000" dirty="0" err="1">
                <a:solidFill>
                  <a:srgbClr val="000000"/>
                </a:solidFill>
                <a:latin typeface="楷体_GB2312" pitchFamily="49" charset="-122"/>
              </a:rPr>
              <a:t>w</a:t>
            </a:r>
            <a:r>
              <a:rPr lang="en-US" altLang="zh-CN" sz="2000" baseline="-25000" dirty="0" err="1">
                <a:solidFill>
                  <a:srgbClr val="000000"/>
                </a:solidFill>
                <a:latin typeface="楷体_GB2312" pitchFamily="49" charset="-122"/>
              </a:rPr>
              <a:t>n</a:t>
            </a:r>
            <a:r>
              <a:rPr lang="en-US" altLang="zh-CN" sz="2000" dirty="0">
                <a:solidFill>
                  <a:srgbClr val="000000"/>
                </a:solidFill>
                <a:latin typeface="楷体_GB2312" pitchFamily="49" charset="-122"/>
              </a:rPr>
              <a:t>}</a:t>
            </a:r>
            <a:r>
              <a:rPr lang="zh-CN" altLang="en-US" sz="2000" dirty="0">
                <a:solidFill>
                  <a:srgbClr val="000000"/>
                </a:solidFill>
                <a:latin typeface="楷体_GB2312" pitchFamily="49" charset="-122"/>
              </a:rPr>
              <a:t>，以</a:t>
            </a:r>
            <a:r>
              <a:rPr lang="en-US" altLang="zh-CN" sz="2000" dirty="0">
                <a:solidFill>
                  <a:srgbClr val="000000"/>
                </a:solidFill>
                <a:latin typeface="楷体_GB2312" pitchFamily="49" charset="-122"/>
              </a:rPr>
              <a:t>d</a:t>
            </a:r>
            <a:r>
              <a:rPr lang="en-US" altLang="zh-CN" sz="2000" baseline="-25000" dirty="0">
                <a:solidFill>
                  <a:srgbClr val="000000"/>
                </a:solidFill>
                <a:latin typeface="楷体_GB2312" pitchFamily="49" charset="-122"/>
              </a:rPr>
              <a:t>1</a:t>
            </a:r>
            <a:r>
              <a:rPr lang="zh-CN" altLang="en-US" sz="2000" dirty="0">
                <a:solidFill>
                  <a:srgbClr val="000000"/>
                </a:solidFill>
                <a:latin typeface="楷体_GB2312" pitchFamily="49" charset="-122"/>
              </a:rPr>
              <a:t>，</a:t>
            </a:r>
            <a:r>
              <a:rPr lang="en-US" altLang="zh-CN" sz="2000" dirty="0">
                <a:solidFill>
                  <a:srgbClr val="000000"/>
                </a:solidFill>
                <a:latin typeface="楷体_GB2312" pitchFamily="49" charset="-122"/>
              </a:rPr>
              <a:t>d</a:t>
            </a:r>
            <a:r>
              <a:rPr lang="en-US" altLang="zh-CN" sz="2000" baseline="-25000" dirty="0">
                <a:solidFill>
                  <a:srgbClr val="000000"/>
                </a:solidFill>
                <a:latin typeface="楷体_GB2312" pitchFamily="49" charset="-122"/>
              </a:rPr>
              <a:t>2</a:t>
            </a:r>
            <a:r>
              <a:rPr lang="zh-CN" altLang="en-US" sz="2000" dirty="0">
                <a:solidFill>
                  <a:srgbClr val="000000"/>
                </a:solidFill>
                <a:latin typeface="楷体_GB2312" pitchFamily="49" charset="-122"/>
              </a:rPr>
              <a:t>，</a:t>
            </a:r>
            <a:r>
              <a:rPr lang="en-US" altLang="zh-CN" sz="2000" dirty="0">
                <a:solidFill>
                  <a:srgbClr val="000000"/>
                </a:solidFill>
                <a:latin typeface="宋体" pitchFamily="2" charset="-122"/>
              </a:rPr>
              <a:t>…</a:t>
            </a:r>
            <a:r>
              <a:rPr lang="zh-CN" altLang="en-US" sz="2000" dirty="0">
                <a:solidFill>
                  <a:srgbClr val="000000"/>
                </a:solidFill>
                <a:latin typeface="楷体_GB2312" pitchFamily="49" charset="-122"/>
              </a:rPr>
              <a:t>，</a:t>
            </a:r>
            <a:r>
              <a:rPr lang="en-US" altLang="zh-CN" sz="2000" dirty="0" err="1">
                <a:solidFill>
                  <a:srgbClr val="000000"/>
                </a:solidFill>
                <a:latin typeface="楷体_GB2312" pitchFamily="49" charset="-122"/>
              </a:rPr>
              <a:t>d</a:t>
            </a:r>
            <a:r>
              <a:rPr lang="en-US" altLang="zh-CN" sz="2000" baseline="-25000" dirty="0" err="1">
                <a:solidFill>
                  <a:srgbClr val="000000"/>
                </a:solidFill>
                <a:latin typeface="楷体_GB2312" pitchFamily="49" charset="-122"/>
              </a:rPr>
              <a:t>n</a:t>
            </a:r>
            <a:r>
              <a:rPr lang="zh-CN" altLang="en-US" sz="2000" dirty="0">
                <a:solidFill>
                  <a:srgbClr val="000000"/>
                </a:solidFill>
                <a:latin typeface="楷体_GB2312" pitchFamily="49" charset="-122"/>
              </a:rPr>
              <a:t>作为叶结点，</a:t>
            </a:r>
            <a:r>
              <a:rPr lang="en-US" altLang="zh-CN" sz="2000" dirty="0">
                <a:solidFill>
                  <a:srgbClr val="000000"/>
                </a:solidFill>
                <a:latin typeface="楷体_GB2312" pitchFamily="49" charset="-122"/>
              </a:rPr>
              <a:t>w</a:t>
            </a:r>
            <a:r>
              <a:rPr lang="en-US" altLang="zh-CN" sz="2000" baseline="-25000" dirty="0">
                <a:solidFill>
                  <a:srgbClr val="000000"/>
                </a:solidFill>
                <a:latin typeface="楷体_GB2312" pitchFamily="49" charset="-122"/>
              </a:rPr>
              <a:t>1</a:t>
            </a:r>
            <a:r>
              <a:rPr lang="zh-CN" altLang="en-US" sz="2000" dirty="0">
                <a:solidFill>
                  <a:srgbClr val="000000"/>
                </a:solidFill>
                <a:latin typeface="楷体_GB2312" pitchFamily="49" charset="-122"/>
              </a:rPr>
              <a:t>，</a:t>
            </a:r>
            <a:r>
              <a:rPr lang="en-US" altLang="zh-CN" sz="2000" dirty="0">
                <a:solidFill>
                  <a:srgbClr val="000000"/>
                </a:solidFill>
                <a:latin typeface="楷体_GB2312" pitchFamily="49" charset="-122"/>
              </a:rPr>
              <a:t>w</a:t>
            </a:r>
            <a:r>
              <a:rPr lang="en-US" altLang="zh-CN" sz="2000" baseline="-25000" dirty="0">
                <a:solidFill>
                  <a:srgbClr val="000000"/>
                </a:solidFill>
                <a:latin typeface="楷体_GB2312" pitchFamily="49" charset="-122"/>
              </a:rPr>
              <a:t>2</a:t>
            </a:r>
            <a:r>
              <a:rPr lang="zh-CN" altLang="en-US" sz="2000" dirty="0">
                <a:solidFill>
                  <a:srgbClr val="000000"/>
                </a:solidFill>
                <a:latin typeface="楷体_GB2312" pitchFamily="49" charset="-122"/>
              </a:rPr>
              <a:t>，</a:t>
            </a:r>
            <a:r>
              <a:rPr lang="en-US" altLang="zh-CN" sz="2000" dirty="0">
                <a:solidFill>
                  <a:srgbClr val="000000"/>
                </a:solidFill>
                <a:latin typeface="宋体" pitchFamily="2" charset="-122"/>
              </a:rPr>
              <a:t>…</a:t>
            </a:r>
            <a:r>
              <a:rPr lang="zh-CN" altLang="en-US" sz="2000" dirty="0">
                <a:solidFill>
                  <a:srgbClr val="000000"/>
                </a:solidFill>
                <a:latin typeface="楷体_GB2312" pitchFamily="49" charset="-122"/>
              </a:rPr>
              <a:t>，</a:t>
            </a:r>
            <a:r>
              <a:rPr lang="en-US" altLang="zh-CN" sz="2000" dirty="0" err="1">
                <a:solidFill>
                  <a:srgbClr val="000000"/>
                </a:solidFill>
                <a:latin typeface="楷体_GB2312" pitchFamily="49" charset="-122"/>
              </a:rPr>
              <a:t>w</a:t>
            </a:r>
            <a:r>
              <a:rPr lang="en-US" altLang="zh-CN" sz="2000" baseline="-25000" dirty="0" err="1">
                <a:solidFill>
                  <a:srgbClr val="000000"/>
                </a:solidFill>
                <a:latin typeface="楷体_GB2312" pitchFamily="49" charset="-122"/>
              </a:rPr>
              <a:t>n</a:t>
            </a:r>
            <a:r>
              <a:rPr lang="zh-CN" altLang="en-US" sz="2000" dirty="0">
                <a:solidFill>
                  <a:srgbClr val="000000"/>
                </a:solidFill>
                <a:latin typeface="楷体_GB2312" pitchFamily="49" charset="-122"/>
              </a:rPr>
              <a:t>作为它们的权值，构造一棵哈夫曼树。</a:t>
            </a:r>
            <a:endParaRPr lang="zh-CN" altLang="en-US" sz="2000" dirty="0">
              <a:solidFill>
                <a:srgbClr val="000000"/>
              </a:solidFill>
              <a:latin typeface="楷体_GB2312" pitchFamily="49" charset="-122"/>
            </a:endParaRPr>
          </a:p>
          <a:p>
            <a:pPr algn="just" eaLnBrk="0" hangingPunct="0">
              <a:lnSpc>
                <a:spcPct val="150000"/>
              </a:lnSpc>
            </a:pPr>
            <a:r>
              <a:rPr lang="zh-CN" altLang="en-US" sz="2000" dirty="0">
                <a:solidFill>
                  <a:srgbClr val="000000"/>
                </a:solidFill>
                <a:latin typeface="楷体_GB2312" pitchFamily="49" charset="-122"/>
              </a:rPr>
              <a:t> </a:t>
            </a:r>
            <a:r>
              <a:rPr lang="en-US" altLang="zh-CN" sz="2000" dirty="0">
                <a:solidFill>
                  <a:srgbClr val="000000"/>
                </a:solidFill>
                <a:latin typeface="楷体_GB2312" pitchFamily="49" charset="-122"/>
              </a:rPr>
              <a:t>(2) </a:t>
            </a:r>
            <a:r>
              <a:rPr lang="zh-CN" altLang="en-US" sz="2000" dirty="0">
                <a:solidFill>
                  <a:srgbClr val="000000"/>
                </a:solidFill>
                <a:latin typeface="楷体_GB2312" pitchFamily="49" charset="-122"/>
              </a:rPr>
              <a:t>规定哈夫曼树中的左分支代表</a:t>
            </a:r>
            <a:r>
              <a:rPr lang="en-US" altLang="zh-CN" sz="2000" dirty="0">
                <a:solidFill>
                  <a:srgbClr val="000000"/>
                </a:solidFill>
                <a:latin typeface="楷体_GB2312" pitchFamily="49" charset="-122"/>
              </a:rPr>
              <a:t>0</a:t>
            </a:r>
            <a:r>
              <a:rPr lang="zh-CN" altLang="en-US" sz="2000" dirty="0">
                <a:solidFill>
                  <a:srgbClr val="000000"/>
                </a:solidFill>
                <a:latin typeface="楷体_GB2312" pitchFamily="49" charset="-122"/>
              </a:rPr>
              <a:t>，右分支代表</a:t>
            </a:r>
            <a:r>
              <a:rPr lang="en-US" altLang="zh-CN" sz="2000" dirty="0">
                <a:solidFill>
                  <a:srgbClr val="000000"/>
                </a:solidFill>
                <a:latin typeface="楷体_GB2312" pitchFamily="49" charset="-122"/>
              </a:rPr>
              <a:t>1</a:t>
            </a:r>
            <a:r>
              <a:rPr lang="zh-CN" altLang="en-US" sz="2000" dirty="0">
                <a:solidFill>
                  <a:srgbClr val="000000"/>
                </a:solidFill>
                <a:latin typeface="楷体_GB2312" pitchFamily="49" charset="-122"/>
              </a:rPr>
              <a:t>，则从根结点到每个叶结点所经过的路径分支组成的</a:t>
            </a:r>
            <a:r>
              <a:rPr lang="en-US" altLang="zh-CN" sz="2000" dirty="0">
                <a:solidFill>
                  <a:srgbClr val="000000"/>
                </a:solidFill>
                <a:latin typeface="楷体_GB2312" pitchFamily="49" charset="-122"/>
              </a:rPr>
              <a:t>0</a:t>
            </a:r>
            <a:r>
              <a:rPr lang="zh-CN" altLang="en-US" sz="2000" dirty="0">
                <a:solidFill>
                  <a:srgbClr val="000000"/>
                </a:solidFill>
                <a:latin typeface="楷体_GB2312" pitchFamily="49" charset="-122"/>
              </a:rPr>
              <a:t>和</a:t>
            </a:r>
            <a:r>
              <a:rPr lang="en-US" altLang="zh-CN" sz="2000" dirty="0">
                <a:solidFill>
                  <a:srgbClr val="000000"/>
                </a:solidFill>
                <a:latin typeface="楷体_GB2312" pitchFamily="49" charset="-122"/>
              </a:rPr>
              <a:t>1</a:t>
            </a:r>
            <a:r>
              <a:rPr lang="zh-CN" altLang="en-US" sz="2000" dirty="0">
                <a:solidFill>
                  <a:srgbClr val="000000"/>
                </a:solidFill>
                <a:latin typeface="楷体_GB2312" pitchFamily="49" charset="-122"/>
              </a:rPr>
              <a:t>的序列便为该结点对应字符的编码，我们称之为哈夫曼编码。</a:t>
            </a:r>
            <a:endParaRPr lang="en-US" altLang="zh-CN" sz="21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28596" y="71414"/>
            <a:ext cx="7772400" cy="685800"/>
          </a:xfrm>
        </p:spPr>
        <p:txBody>
          <a:bodyPr/>
          <a:lstStyle/>
          <a:p>
            <a:pPr eaLnBrk="1" hangingPunct="1"/>
            <a:r>
              <a:rPr lang="en-US" altLang="zh-CN" sz="1900" b="1" dirty="0">
                <a:solidFill>
                  <a:srgbClr val="800000"/>
                </a:solidFill>
              </a:rPr>
              <a:t>6.6.3 </a:t>
            </a:r>
            <a:r>
              <a:rPr lang="zh-CN" altLang="en-US" sz="1900" b="1" dirty="0">
                <a:solidFill>
                  <a:srgbClr val="800000"/>
                </a:solidFill>
              </a:rPr>
              <a:t>哈夫曼树的应用</a:t>
            </a:r>
            <a:endParaRPr lang="zh-CN" altLang="en-US" sz="2500" b="1" dirty="0">
              <a:solidFill>
                <a:srgbClr val="800000"/>
              </a:solidFill>
            </a:endParaRPr>
          </a:p>
        </p:txBody>
      </p:sp>
      <p:sp>
        <p:nvSpPr>
          <p:cNvPr id="114691" name="Rectangle 3"/>
          <p:cNvSpPr>
            <a:spLocks noGrp="1" noChangeArrowheads="1"/>
          </p:cNvSpPr>
          <p:nvPr>
            <p:ph type="body" idx="1"/>
          </p:nvPr>
        </p:nvSpPr>
        <p:spPr>
          <a:xfrm>
            <a:off x="684213" y="785794"/>
            <a:ext cx="7772400" cy="4953000"/>
          </a:xfrm>
        </p:spPr>
        <p:txBody>
          <a:bodyPr/>
          <a:lstStyle/>
          <a:p>
            <a:pPr eaLnBrk="1" hangingPunct="1">
              <a:lnSpc>
                <a:spcPct val="150000"/>
              </a:lnSpc>
              <a:buFont typeface="Wingdings" panose="05000000000000000000" pitchFamily="2" charset="2"/>
              <a:buNone/>
            </a:pPr>
            <a:r>
              <a:rPr lang="en-US" altLang="zh-CN" sz="2100" b="1" dirty="0">
                <a:solidFill>
                  <a:srgbClr val="CC6600"/>
                </a:solidFill>
              </a:rPr>
              <a:t>[</a:t>
            </a:r>
            <a:r>
              <a:rPr lang="zh-CN" altLang="en-US" sz="2100" b="1" dirty="0">
                <a:solidFill>
                  <a:srgbClr val="CC6600"/>
                </a:solidFill>
              </a:rPr>
              <a:t>例</a:t>
            </a:r>
            <a:r>
              <a:rPr lang="en-US" altLang="zh-CN" sz="2100" b="1" dirty="0">
                <a:solidFill>
                  <a:srgbClr val="CC6600"/>
                </a:solidFill>
              </a:rPr>
              <a:t>]</a:t>
            </a:r>
            <a:r>
              <a:rPr lang="en-US" altLang="zh-CN" sz="2100" dirty="0">
                <a:solidFill>
                  <a:srgbClr val="FF0066"/>
                </a:solidFill>
              </a:rPr>
              <a:t>  </a:t>
            </a:r>
            <a:r>
              <a:rPr lang="zh-CN" altLang="en-US" sz="2100" dirty="0"/>
              <a:t>对</a:t>
            </a:r>
            <a:r>
              <a:rPr lang="en-US" altLang="zh-CN" sz="2100" dirty="0"/>
              <a:t>time  tries  truth</a:t>
            </a:r>
            <a:r>
              <a:rPr lang="zh-CN" altLang="en-US" sz="2100" dirty="0"/>
              <a:t>哈夫曼编码</a:t>
            </a:r>
            <a:endParaRPr lang="zh-CN" altLang="en-US" sz="2100" dirty="0"/>
          </a:p>
          <a:p>
            <a:pPr eaLnBrk="1" hangingPunct="1">
              <a:lnSpc>
                <a:spcPct val="150000"/>
              </a:lnSpc>
              <a:buFont typeface="Wingdings" panose="05000000000000000000" pitchFamily="2" charset="2"/>
              <a:buNone/>
            </a:pPr>
            <a:r>
              <a:rPr lang="zh-CN" altLang="en-US" sz="2100" dirty="0"/>
              <a:t>       字符集      </a:t>
            </a:r>
            <a:r>
              <a:rPr lang="en-US" altLang="zh-CN" sz="2100" dirty="0"/>
              <a:t>D={t,  </a:t>
            </a:r>
            <a:r>
              <a:rPr lang="en-US" altLang="zh-CN" sz="2100" dirty="0" err="1"/>
              <a:t>i</a:t>
            </a:r>
            <a:r>
              <a:rPr lang="en-US" altLang="zh-CN" sz="2100" dirty="0"/>
              <a:t>, m, e, r, s,  u, h}</a:t>
            </a:r>
            <a:endParaRPr lang="en-US" altLang="zh-CN" sz="2100" dirty="0"/>
          </a:p>
          <a:p>
            <a:pPr eaLnBrk="1" hangingPunct="1">
              <a:lnSpc>
                <a:spcPct val="150000"/>
              </a:lnSpc>
              <a:buFont typeface="Wingdings" panose="05000000000000000000" pitchFamily="2" charset="2"/>
              <a:buNone/>
            </a:pPr>
            <a:r>
              <a:rPr lang="en-US" altLang="zh-CN" sz="2100" dirty="0"/>
              <a:t>       </a:t>
            </a:r>
            <a:r>
              <a:rPr lang="zh-CN" altLang="en-US" sz="2100" dirty="0"/>
              <a:t>出现频次 </a:t>
            </a:r>
            <a:r>
              <a:rPr lang="en-US" altLang="zh-CN" sz="2100" dirty="0"/>
              <a:t>W={4, 2, 1, 2, 2, 1, 1, 1}</a:t>
            </a:r>
            <a:endParaRPr lang="en-US" altLang="zh-CN" sz="2100" dirty="0"/>
          </a:p>
        </p:txBody>
      </p:sp>
      <p:sp>
        <p:nvSpPr>
          <p:cNvPr id="114692" name="Oval 4"/>
          <p:cNvSpPr>
            <a:spLocks noChangeArrowheads="1"/>
          </p:cNvSpPr>
          <p:nvPr/>
        </p:nvSpPr>
        <p:spPr bwMode="auto">
          <a:xfrm>
            <a:off x="2819400" y="2952746"/>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693" name="Oval 5"/>
          <p:cNvSpPr>
            <a:spLocks noChangeArrowheads="1"/>
          </p:cNvSpPr>
          <p:nvPr/>
        </p:nvSpPr>
        <p:spPr bwMode="auto">
          <a:xfrm>
            <a:off x="2133600" y="3409946"/>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694" name="Oval 6"/>
          <p:cNvSpPr>
            <a:spLocks noChangeArrowheads="1"/>
          </p:cNvSpPr>
          <p:nvPr/>
        </p:nvSpPr>
        <p:spPr bwMode="auto">
          <a:xfrm>
            <a:off x="1600200" y="3943346"/>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695" name="Text Box 7"/>
          <p:cNvSpPr txBox="1">
            <a:spLocks noChangeArrowheads="1"/>
          </p:cNvSpPr>
          <p:nvPr/>
        </p:nvSpPr>
        <p:spPr bwMode="auto">
          <a:xfrm>
            <a:off x="1219200" y="4476746"/>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u</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696" name="Text Box 8"/>
          <p:cNvSpPr txBox="1">
            <a:spLocks noChangeArrowheads="1"/>
          </p:cNvSpPr>
          <p:nvPr/>
        </p:nvSpPr>
        <p:spPr bwMode="auto">
          <a:xfrm>
            <a:off x="1981200" y="4476746"/>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h</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697" name="Text Box 9"/>
          <p:cNvSpPr txBox="1">
            <a:spLocks noChangeArrowheads="1"/>
          </p:cNvSpPr>
          <p:nvPr/>
        </p:nvSpPr>
        <p:spPr bwMode="auto">
          <a:xfrm>
            <a:off x="2590800" y="3867146"/>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t</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698" name="Oval 10"/>
          <p:cNvSpPr>
            <a:spLocks noChangeArrowheads="1"/>
          </p:cNvSpPr>
          <p:nvPr/>
        </p:nvSpPr>
        <p:spPr bwMode="auto">
          <a:xfrm>
            <a:off x="3962400" y="3333746"/>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699" name="Oval 11"/>
          <p:cNvSpPr>
            <a:spLocks noChangeArrowheads="1"/>
          </p:cNvSpPr>
          <p:nvPr/>
        </p:nvSpPr>
        <p:spPr bwMode="auto">
          <a:xfrm>
            <a:off x="3581400" y="3943346"/>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00" name="Oval 12"/>
          <p:cNvSpPr>
            <a:spLocks noChangeArrowheads="1"/>
          </p:cNvSpPr>
          <p:nvPr/>
        </p:nvSpPr>
        <p:spPr bwMode="auto">
          <a:xfrm>
            <a:off x="4572000" y="3943346"/>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01" name="Text Box 13"/>
          <p:cNvSpPr txBox="1">
            <a:spLocks noChangeArrowheads="1"/>
          </p:cNvSpPr>
          <p:nvPr/>
        </p:nvSpPr>
        <p:spPr bwMode="auto">
          <a:xfrm>
            <a:off x="3200400" y="4476746"/>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i</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02" name="Text Box 14"/>
          <p:cNvSpPr txBox="1">
            <a:spLocks noChangeArrowheads="1"/>
          </p:cNvSpPr>
          <p:nvPr/>
        </p:nvSpPr>
        <p:spPr bwMode="auto">
          <a:xfrm>
            <a:off x="3886200" y="4476746"/>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03" name="Text Box 15"/>
          <p:cNvSpPr txBox="1">
            <a:spLocks noChangeArrowheads="1"/>
          </p:cNvSpPr>
          <p:nvPr/>
        </p:nvSpPr>
        <p:spPr bwMode="auto">
          <a:xfrm>
            <a:off x="4343400" y="4476746"/>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r</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04" name="Oval 16"/>
          <p:cNvSpPr>
            <a:spLocks noChangeArrowheads="1"/>
          </p:cNvSpPr>
          <p:nvPr/>
        </p:nvSpPr>
        <p:spPr bwMode="auto">
          <a:xfrm>
            <a:off x="5257800" y="4552946"/>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05" name="Text Box 17"/>
          <p:cNvSpPr txBox="1">
            <a:spLocks noChangeArrowheads="1"/>
          </p:cNvSpPr>
          <p:nvPr/>
        </p:nvSpPr>
        <p:spPr bwMode="auto">
          <a:xfrm>
            <a:off x="4800600" y="5010146"/>
            <a:ext cx="3810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m</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06" name="Text Box 18"/>
          <p:cNvSpPr txBox="1">
            <a:spLocks noChangeArrowheads="1"/>
          </p:cNvSpPr>
          <p:nvPr/>
        </p:nvSpPr>
        <p:spPr bwMode="auto">
          <a:xfrm>
            <a:off x="5486400" y="5010146"/>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s</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07" name="Line 19"/>
          <p:cNvSpPr>
            <a:spLocks noChangeShapeType="1"/>
          </p:cNvSpPr>
          <p:nvPr/>
        </p:nvSpPr>
        <p:spPr bwMode="auto">
          <a:xfrm flipH="1">
            <a:off x="2209800" y="3181346"/>
            <a:ext cx="6858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08" name="Line 20"/>
          <p:cNvSpPr>
            <a:spLocks noChangeShapeType="1"/>
          </p:cNvSpPr>
          <p:nvPr/>
        </p:nvSpPr>
        <p:spPr bwMode="auto">
          <a:xfrm flipH="1">
            <a:off x="1676400" y="3638546"/>
            <a:ext cx="5334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09" name="Line 21"/>
          <p:cNvSpPr>
            <a:spLocks noChangeShapeType="1"/>
          </p:cNvSpPr>
          <p:nvPr/>
        </p:nvSpPr>
        <p:spPr bwMode="auto">
          <a:xfrm flipH="1">
            <a:off x="1371600" y="4171946"/>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0" name="Line 22"/>
          <p:cNvSpPr>
            <a:spLocks noChangeShapeType="1"/>
          </p:cNvSpPr>
          <p:nvPr/>
        </p:nvSpPr>
        <p:spPr bwMode="auto">
          <a:xfrm>
            <a:off x="2209800" y="3638546"/>
            <a:ext cx="5334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1" name="Line 23"/>
          <p:cNvSpPr>
            <a:spLocks noChangeShapeType="1"/>
          </p:cNvSpPr>
          <p:nvPr/>
        </p:nvSpPr>
        <p:spPr bwMode="auto">
          <a:xfrm>
            <a:off x="1752600" y="4171946"/>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2" name="Line 24"/>
          <p:cNvSpPr>
            <a:spLocks noChangeShapeType="1"/>
          </p:cNvSpPr>
          <p:nvPr/>
        </p:nvSpPr>
        <p:spPr bwMode="auto">
          <a:xfrm>
            <a:off x="2971800" y="3181346"/>
            <a:ext cx="1066800" cy="152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3" name="Line 25"/>
          <p:cNvSpPr>
            <a:spLocks noChangeShapeType="1"/>
          </p:cNvSpPr>
          <p:nvPr/>
        </p:nvSpPr>
        <p:spPr bwMode="auto">
          <a:xfrm flipH="1">
            <a:off x="3733800" y="3562346"/>
            <a:ext cx="3048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4" name="Line 26"/>
          <p:cNvSpPr>
            <a:spLocks noChangeShapeType="1"/>
          </p:cNvSpPr>
          <p:nvPr/>
        </p:nvSpPr>
        <p:spPr bwMode="auto">
          <a:xfrm>
            <a:off x="4038600" y="3562346"/>
            <a:ext cx="6096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5" name="Line 27"/>
          <p:cNvSpPr>
            <a:spLocks noChangeShapeType="1"/>
          </p:cNvSpPr>
          <p:nvPr/>
        </p:nvSpPr>
        <p:spPr bwMode="auto">
          <a:xfrm flipH="1">
            <a:off x="3276600" y="4171946"/>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6" name="Line 28"/>
          <p:cNvSpPr>
            <a:spLocks noChangeShapeType="1"/>
          </p:cNvSpPr>
          <p:nvPr/>
        </p:nvSpPr>
        <p:spPr bwMode="auto">
          <a:xfrm>
            <a:off x="3657600" y="4171946"/>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7" name="Line 29"/>
          <p:cNvSpPr>
            <a:spLocks noChangeShapeType="1"/>
          </p:cNvSpPr>
          <p:nvPr/>
        </p:nvSpPr>
        <p:spPr bwMode="auto">
          <a:xfrm flipH="1">
            <a:off x="4495800" y="4171946"/>
            <a:ext cx="1524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8" name="Line 30"/>
          <p:cNvSpPr>
            <a:spLocks noChangeShapeType="1"/>
          </p:cNvSpPr>
          <p:nvPr/>
        </p:nvSpPr>
        <p:spPr bwMode="auto">
          <a:xfrm>
            <a:off x="4724400" y="4171946"/>
            <a:ext cx="6096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9" name="Line 31"/>
          <p:cNvSpPr>
            <a:spLocks noChangeShapeType="1"/>
          </p:cNvSpPr>
          <p:nvPr/>
        </p:nvSpPr>
        <p:spPr bwMode="auto">
          <a:xfrm flipH="1">
            <a:off x="4953000" y="4781546"/>
            <a:ext cx="3810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20" name="Line 32"/>
          <p:cNvSpPr>
            <a:spLocks noChangeShapeType="1"/>
          </p:cNvSpPr>
          <p:nvPr/>
        </p:nvSpPr>
        <p:spPr bwMode="auto">
          <a:xfrm>
            <a:off x="5334000" y="4781546"/>
            <a:ext cx="3048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21" name="Text Box 33"/>
          <p:cNvSpPr txBox="1">
            <a:spLocks noChangeArrowheads="1"/>
          </p:cNvSpPr>
          <p:nvPr/>
        </p:nvSpPr>
        <p:spPr bwMode="auto">
          <a:xfrm>
            <a:off x="2286000" y="2952746"/>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22" name="Text Box 34"/>
          <p:cNvSpPr txBox="1">
            <a:spLocks noChangeArrowheads="1"/>
          </p:cNvSpPr>
          <p:nvPr/>
        </p:nvSpPr>
        <p:spPr bwMode="auto">
          <a:xfrm>
            <a:off x="3352800" y="2876546"/>
            <a:ext cx="304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23" name="Text Box 35"/>
          <p:cNvSpPr txBox="1">
            <a:spLocks noChangeArrowheads="1"/>
          </p:cNvSpPr>
          <p:nvPr/>
        </p:nvSpPr>
        <p:spPr bwMode="auto">
          <a:xfrm>
            <a:off x="1752600" y="3409946"/>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24" name="Text Box 36"/>
          <p:cNvSpPr txBox="1">
            <a:spLocks noChangeArrowheads="1"/>
          </p:cNvSpPr>
          <p:nvPr/>
        </p:nvSpPr>
        <p:spPr bwMode="auto">
          <a:xfrm>
            <a:off x="2438400" y="3409946"/>
            <a:ext cx="304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25" name="Text Box 37"/>
          <p:cNvSpPr txBox="1">
            <a:spLocks noChangeArrowheads="1"/>
          </p:cNvSpPr>
          <p:nvPr/>
        </p:nvSpPr>
        <p:spPr bwMode="auto">
          <a:xfrm>
            <a:off x="1295400" y="4019546"/>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26" name="Text Box 38"/>
          <p:cNvSpPr txBox="1">
            <a:spLocks noChangeArrowheads="1"/>
          </p:cNvSpPr>
          <p:nvPr/>
        </p:nvSpPr>
        <p:spPr bwMode="auto">
          <a:xfrm>
            <a:off x="1828800" y="4019546"/>
            <a:ext cx="304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27" name="Text Box 39"/>
          <p:cNvSpPr txBox="1">
            <a:spLocks noChangeArrowheads="1"/>
          </p:cNvSpPr>
          <p:nvPr/>
        </p:nvSpPr>
        <p:spPr bwMode="auto">
          <a:xfrm>
            <a:off x="3581400" y="3486146"/>
            <a:ext cx="5334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28" name="Text Box 40"/>
          <p:cNvSpPr txBox="1">
            <a:spLocks noChangeArrowheads="1"/>
          </p:cNvSpPr>
          <p:nvPr/>
        </p:nvSpPr>
        <p:spPr bwMode="auto">
          <a:xfrm>
            <a:off x="4343400" y="3409946"/>
            <a:ext cx="304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29" name="Text Box 41"/>
          <p:cNvSpPr txBox="1">
            <a:spLocks noChangeArrowheads="1"/>
          </p:cNvSpPr>
          <p:nvPr/>
        </p:nvSpPr>
        <p:spPr bwMode="auto">
          <a:xfrm>
            <a:off x="3200400" y="4019546"/>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30" name="Text Box 42"/>
          <p:cNvSpPr txBox="1">
            <a:spLocks noChangeArrowheads="1"/>
          </p:cNvSpPr>
          <p:nvPr/>
        </p:nvSpPr>
        <p:spPr bwMode="auto">
          <a:xfrm>
            <a:off x="3733800" y="4019546"/>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31" name="Text Box 43"/>
          <p:cNvSpPr txBox="1">
            <a:spLocks noChangeArrowheads="1"/>
          </p:cNvSpPr>
          <p:nvPr/>
        </p:nvSpPr>
        <p:spPr bwMode="auto">
          <a:xfrm>
            <a:off x="4267200" y="4019546"/>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32" name="Text Box 44"/>
          <p:cNvSpPr txBox="1">
            <a:spLocks noChangeArrowheads="1"/>
          </p:cNvSpPr>
          <p:nvPr/>
        </p:nvSpPr>
        <p:spPr bwMode="auto">
          <a:xfrm>
            <a:off x="4876800" y="4019546"/>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33" name="Text Box 45"/>
          <p:cNvSpPr txBox="1">
            <a:spLocks noChangeArrowheads="1"/>
          </p:cNvSpPr>
          <p:nvPr/>
        </p:nvSpPr>
        <p:spPr bwMode="auto">
          <a:xfrm>
            <a:off x="4953000" y="4552946"/>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34" name="Text Box 46"/>
          <p:cNvSpPr txBox="1">
            <a:spLocks noChangeArrowheads="1"/>
          </p:cNvSpPr>
          <p:nvPr/>
        </p:nvSpPr>
        <p:spPr bwMode="auto">
          <a:xfrm>
            <a:off x="5410200" y="4552946"/>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35" name="Text Box 49"/>
          <p:cNvSpPr txBox="1">
            <a:spLocks noChangeArrowheads="1"/>
          </p:cNvSpPr>
          <p:nvPr/>
        </p:nvSpPr>
        <p:spPr bwMode="auto">
          <a:xfrm>
            <a:off x="6491310" y="2795582"/>
            <a:ext cx="1295400" cy="2538413"/>
          </a:xfrm>
          <a:prstGeom prst="rect">
            <a:avLst/>
          </a:prstGeom>
          <a:noFill/>
          <a:ln w="9525">
            <a:noFill/>
            <a:miter lim="800000"/>
          </a:ln>
        </p:spPr>
        <p:txBody>
          <a:bodyPr>
            <a:spAutoFit/>
          </a:bodyPr>
          <a:lstStyle/>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t    01</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err="1">
                <a:ln>
                  <a:noFill/>
                </a:ln>
                <a:solidFill>
                  <a:prstClr val="black"/>
                </a:solidFill>
                <a:effectLst/>
                <a:uLnTx/>
                <a:uFillTx/>
                <a:latin typeface="Times New Roman" panose="02020503050405090304" pitchFamily="18" charset="0"/>
                <a:ea typeface="宋体" pitchFamily="2" charset="-122"/>
                <a:cs typeface="+mn-cs"/>
              </a:rPr>
              <a:t>i</a:t>
            </a: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100</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m  1110</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e   101</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r   110</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s   1111</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u   000</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h   001</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
        <p:nvSpPr>
          <p:cNvPr id="114736" name="Line 51"/>
          <p:cNvSpPr>
            <a:spLocks noChangeShapeType="1"/>
          </p:cNvSpPr>
          <p:nvPr/>
        </p:nvSpPr>
        <p:spPr bwMode="auto">
          <a:xfrm>
            <a:off x="6491310" y="2643182"/>
            <a:ext cx="1219200" cy="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37" name="Line 52"/>
          <p:cNvSpPr>
            <a:spLocks noChangeShapeType="1"/>
          </p:cNvSpPr>
          <p:nvPr/>
        </p:nvSpPr>
        <p:spPr bwMode="auto">
          <a:xfrm>
            <a:off x="6491310" y="5310182"/>
            <a:ext cx="1219200" cy="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38" name="Line 53"/>
          <p:cNvSpPr>
            <a:spLocks noChangeShapeType="1"/>
          </p:cNvSpPr>
          <p:nvPr/>
        </p:nvSpPr>
        <p:spPr bwMode="auto">
          <a:xfrm>
            <a:off x="6491310" y="2643182"/>
            <a:ext cx="0" cy="2667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39" name="Line 54"/>
          <p:cNvSpPr>
            <a:spLocks noChangeShapeType="1"/>
          </p:cNvSpPr>
          <p:nvPr/>
        </p:nvSpPr>
        <p:spPr bwMode="auto">
          <a:xfrm>
            <a:off x="7710510" y="2643182"/>
            <a:ext cx="0" cy="2667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40" name="Line 55"/>
          <p:cNvSpPr>
            <a:spLocks noChangeShapeType="1"/>
          </p:cNvSpPr>
          <p:nvPr/>
        </p:nvSpPr>
        <p:spPr bwMode="auto">
          <a:xfrm>
            <a:off x="6872310" y="2643182"/>
            <a:ext cx="0" cy="2667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body" idx="1"/>
          </p:nvPr>
        </p:nvSpPr>
        <p:spPr>
          <a:xfrm>
            <a:off x="719166" y="357166"/>
            <a:ext cx="7924800" cy="4322762"/>
          </a:xfrm>
        </p:spPr>
        <p:txBody>
          <a:bodyPr/>
          <a:lstStyle/>
          <a:p>
            <a:pPr lvl="1" eaLnBrk="1" hangingPunct="1">
              <a:lnSpc>
                <a:spcPct val="150000"/>
              </a:lnSpc>
            </a:pPr>
            <a:r>
              <a:rPr lang="zh-CN" altLang="en-US" sz="2200" dirty="0"/>
              <a:t>哈夫曼编码是不等长编码</a:t>
            </a:r>
            <a:endParaRPr lang="zh-CN" altLang="en-US" sz="2200" dirty="0"/>
          </a:p>
          <a:p>
            <a:pPr lvl="1" eaLnBrk="1" hangingPunct="1">
              <a:lnSpc>
                <a:spcPct val="150000"/>
              </a:lnSpc>
            </a:pPr>
            <a:r>
              <a:rPr lang="zh-CN" altLang="en-US" sz="2200" dirty="0"/>
              <a:t>哈夫曼编码中</a:t>
            </a:r>
            <a:r>
              <a:rPr lang="zh-CN" altLang="en-US" sz="2200" dirty="0">
                <a:solidFill>
                  <a:srgbClr val="FF0000"/>
                </a:solidFill>
              </a:rPr>
              <a:t>任一字符的编码都不是另一字符编码的前缀</a:t>
            </a:r>
            <a:endParaRPr lang="zh-CN" altLang="en-US" sz="2200" dirty="0">
              <a:solidFill>
                <a:srgbClr val="FF0000"/>
              </a:solidFill>
            </a:endParaRPr>
          </a:p>
          <a:p>
            <a:pPr lvl="1" eaLnBrk="1" hangingPunct="1">
              <a:lnSpc>
                <a:spcPct val="150000"/>
              </a:lnSpc>
            </a:pPr>
            <a:r>
              <a:rPr lang="zh-CN" altLang="en-US" sz="2200" dirty="0"/>
              <a:t>哈夫曼编码树中</a:t>
            </a:r>
            <a:r>
              <a:rPr lang="zh-CN" altLang="en-US" sz="2200" dirty="0">
                <a:solidFill>
                  <a:srgbClr val="FF0000"/>
                </a:solidFill>
              </a:rPr>
              <a:t>没有度为</a:t>
            </a:r>
            <a:r>
              <a:rPr lang="en-US" altLang="zh-CN" sz="2200" dirty="0">
                <a:solidFill>
                  <a:srgbClr val="FF0000"/>
                </a:solidFill>
              </a:rPr>
              <a:t>1</a:t>
            </a:r>
            <a:r>
              <a:rPr lang="zh-CN" altLang="en-US" sz="2200" dirty="0">
                <a:solidFill>
                  <a:srgbClr val="FF0000"/>
                </a:solidFill>
              </a:rPr>
              <a:t>的结点</a:t>
            </a:r>
            <a:r>
              <a:rPr lang="zh-CN" altLang="en-US" sz="2200" dirty="0"/>
              <a:t>。若叶子结点的个数为</a:t>
            </a:r>
            <a:r>
              <a:rPr lang="en-US" altLang="zh-CN" sz="2200" dirty="0"/>
              <a:t>n</a:t>
            </a:r>
            <a:r>
              <a:rPr lang="zh-CN" altLang="en-US" sz="2200" dirty="0"/>
              <a:t>，则哈夫曼编码树的结点总数为 </a:t>
            </a:r>
            <a:r>
              <a:rPr lang="en-US" altLang="zh-CN" sz="2200" dirty="0"/>
              <a:t>2n-1</a:t>
            </a:r>
            <a:endParaRPr lang="en-US" altLang="zh-CN" sz="2200" dirty="0"/>
          </a:p>
          <a:p>
            <a:pPr lvl="1" eaLnBrk="1" hangingPunct="1">
              <a:lnSpc>
                <a:spcPct val="150000"/>
              </a:lnSpc>
            </a:pPr>
            <a:r>
              <a:rPr lang="zh-CN" altLang="en-US" sz="2200" dirty="0"/>
              <a:t>发送过程：根据由哈夫曼树得到的编码表送出字符数据</a:t>
            </a:r>
            <a:endParaRPr lang="zh-CN" altLang="en-US" sz="2200" dirty="0"/>
          </a:p>
          <a:p>
            <a:pPr lvl="1" eaLnBrk="1" hangingPunct="1">
              <a:lnSpc>
                <a:spcPct val="150000"/>
              </a:lnSpc>
            </a:pPr>
            <a:r>
              <a:rPr lang="zh-CN" altLang="en-US" sz="2200" dirty="0"/>
              <a:t>接收过程：按左</a:t>
            </a:r>
            <a:r>
              <a:rPr lang="en-US" altLang="zh-CN" sz="2200" dirty="0"/>
              <a:t>0</a:t>
            </a:r>
            <a:r>
              <a:rPr lang="zh-CN" altLang="en-US" sz="2200" dirty="0"/>
              <a:t>、右</a:t>
            </a:r>
            <a:r>
              <a:rPr lang="en-US" altLang="zh-CN" sz="2200" dirty="0"/>
              <a:t>1</a:t>
            </a:r>
            <a:r>
              <a:rPr lang="zh-CN" altLang="en-US" sz="2200" dirty="0"/>
              <a:t>的规定，从根结点走到一个叶结点，完成一个字符的译码。反复此过程，直到接收数据结束</a:t>
            </a:r>
            <a:endParaRPr lang="zh-CN" alt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74675" y="304800"/>
            <a:ext cx="8001000" cy="730250"/>
          </a:xfrm>
        </p:spPr>
        <p:txBody>
          <a:bodyPr>
            <a:normAutofit/>
          </a:bodyPr>
          <a:lstStyle/>
          <a:p>
            <a:pPr eaLnBrk="1" hangingPunct="1"/>
            <a:r>
              <a:rPr lang="zh-CN" altLang="en-US" sz="2800" b="1" dirty="0">
                <a:solidFill>
                  <a:srgbClr val="800000"/>
                </a:solidFill>
              </a:rPr>
              <a:t>树的基本操作</a:t>
            </a:r>
            <a:endParaRPr lang="zh-CN" altLang="en-US" sz="2800" b="1" dirty="0">
              <a:solidFill>
                <a:srgbClr val="800000"/>
              </a:solidFill>
            </a:endParaRPr>
          </a:p>
        </p:txBody>
      </p:sp>
      <p:sp>
        <p:nvSpPr>
          <p:cNvPr id="16387" name="Rectangle 3"/>
          <p:cNvSpPr>
            <a:spLocks noGrp="1" noChangeArrowheads="1"/>
          </p:cNvSpPr>
          <p:nvPr>
            <p:ph type="body" idx="1"/>
          </p:nvPr>
        </p:nvSpPr>
        <p:spPr>
          <a:xfrm>
            <a:off x="611188" y="1285860"/>
            <a:ext cx="7772400" cy="5000660"/>
          </a:xfrm>
        </p:spPr>
        <p:txBody>
          <a:bodyPr>
            <a:normAutofit lnSpcReduction="10000"/>
          </a:bodyPr>
          <a:lstStyle/>
          <a:p>
            <a:pPr eaLnBrk="1" hangingPunct="1">
              <a:lnSpc>
                <a:spcPct val="150000"/>
              </a:lnSpc>
              <a:buFont typeface="Wingdings" panose="05000000000000000000" pitchFamily="2" charset="2"/>
              <a:buNone/>
            </a:pPr>
            <a:r>
              <a:rPr lang="en-US" altLang="zh-CN" sz="2100" dirty="0"/>
              <a:t>10)</a:t>
            </a:r>
            <a:r>
              <a:rPr lang="zh-CN" altLang="en-US" sz="2100" dirty="0"/>
              <a:t>求双亲函数                  </a:t>
            </a:r>
            <a:r>
              <a:rPr lang="en-US" altLang="zh-CN" sz="2100" dirty="0"/>
              <a:t>Parent(</a:t>
            </a:r>
            <a:r>
              <a:rPr lang="en-US" altLang="zh-CN" sz="2100" dirty="0" err="1"/>
              <a:t>T,cur_e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11)</a:t>
            </a:r>
            <a:r>
              <a:rPr lang="zh-CN" altLang="en-US" sz="2100" dirty="0"/>
              <a:t>求孩子结点函数           </a:t>
            </a:r>
            <a:r>
              <a:rPr lang="en-US" altLang="zh-CN" sz="2100" dirty="0"/>
              <a:t>Child(</a:t>
            </a:r>
            <a:r>
              <a:rPr lang="en-US" altLang="zh-CN" sz="2100" dirty="0" err="1"/>
              <a:t>T,cur_e,i</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12)</a:t>
            </a:r>
            <a:r>
              <a:rPr lang="zh-CN" altLang="en-US" sz="2100" dirty="0"/>
              <a:t>求右兄弟函数              </a:t>
            </a:r>
            <a:r>
              <a:rPr lang="en-US" altLang="zh-CN" sz="2100" dirty="0" err="1"/>
              <a:t>RightSibling</a:t>
            </a:r>
            <a:r>
              <a:rPr lang="en-US" altLang="zh-CN" sz="2100" dirty="0"/>
              <a:t>(</a:t>
            </a:r>
            <a:r>
              <a:rPr lang="en-US" altLang="zh-CN" sz="2100" dirty="0" err="1"/>
              <a:t>T,cur_e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13)</a:t>
            </a:r>
            <a:r>
              <a:rPr lang="zh-CN" altLang="en-US" sz="2100" dirty="0"/>
              <a:t>插入子树操作              </a:t>
            </a:r>
            <a:r>
              <a:rPr lang="en-US" altLang="zh-CN" sz="2100" dirty="0" err="1"/>
              <a:t>InsertChild</a:t>
            </a:r>
            <a:r>
              <a:rPr lang="en-US" altLang="zh-CN" sz="2100" dirty="0"/>
              <a:t>(&amp;T, &amp;p, </a:t>
            </a:r>
            <a:r>
              <a:rPr lang="en-US" altLang="zh-CN" sz="2100" dirty="0" err="1"/>
              <a:t>i</a:t>
            </a:r>
            <a:r>
              <a:rPr lang="en-US" altLang="zh-CN" sz="2100" dirty="0"/>
              <a:t>, x)</a:t>
            </a:r>
            <a:endParaRPr lang="en-US" altLang="zh-CN" sz="2100" dirty="0"/>
          </a:p>
          <a:p>
            <a:pPr eaLnBrk="1" hangingPunct="1">
              <a:lnSpc>
                <a:spcPct val="150000"/>
              </a:lnSpc>
              <a:buFont typeface="Wingdings" panose="05000000000000000000" pitchFamily="2" charset="2"/>
              <a:buNone/>
            </a:pPr>
            <a:r>
              <a:rPr lang="en-US" altLang="zh-CN" sz="2100" dirty="0"/>
              <a:t>14)</a:t>
            </a:r>
            <a:r>
              <a:rPr lang="zh-CN" altLang="en-US" sz="2100" dirty="0"/>
              <a:t>删除子树操作              </a:t>
            </a:r>
            <a:r>
              <a:rPr lang="en-US" altLang="zh-CN" sz="2100" dirty="0" err="1"/>
              <a:t>DelChild</a:t>
            </a:r>
            <a:r>
              <a:rPr lang="en-US" altLang="zh-CN" sz="2100" dirty="0"/>
              <a:t>(&amp;T,&amp;</a:t>
            </a:r>
            <a:r>
              <a:rPr lang="en-US" altLang="zh-CN" sz="2100" dirty="0" err="1"/>
              <a:t>p,i</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15)</a:t>
            </a:r>
            <a:r>
              <a:rPr lang="zh-CN" altLang="en-US" sz="2100" dirty="0"/>
              <a:t>遍历操作                    </a:t>
            </a:r>
            <a:r>
              <a:rPr lang="en-US" altLang="zh-CN" sz="2100" dirty="0" err="1"/>
              <a:t>TraverseTree</a:t>
            </a:r>
            <a:r>
              <a:rPr lang="en-US" altLang="zh-CN" sz="2100" dirty="0"/>
              <a:t>(T, Visit())</a:t>
            </a:r>
            <a:endParaRPr lang="en-US" altLang="zh-CN" sz="2100" dirty="0"/>
          </a:p>
          <a:p>
            <a:pPr eaLnBrk="1" hangingPunct="1">
              <a:lnSpc>
                <a:spcPct val="150000"/>
              </a:lnSpc>
              <a:buFont typeface="Wingdings" panose="05000000000000000000" pitchFamily="2" charset="2"/>
              <a:buNone/>
            </a:pPr>
            <a:endParaRPr lang="en-US" altLang="zh-CN" sz="21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3071802" y="2438400"/>
            <a:ext cx="2976880" cy="706755"/>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4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6.7 </a:t>
            </a:r>
            <a:r>
              <a:rPr kumimoji="1" lang="zh-CN" altLang="en-US" sz="4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树和森林</a:t>
            </a:r>
            <a:endPar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066800" y="900098"/>
            <a:ext cx="13970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树的概念</a:t>
            </a:r>
            <a:endPar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3"/>
          <p:cNvGrpSpPr/>
          <p:nvPr/>
        </p:nvGrpSpPr>
        <p:grpSpPr bwMode="auto">
          <a:xfrm>
            <a:off x="2438400" y="2000240"/>
            <a:ext cx="3810000" cy="2743200"/>
            <a:chOff x="1152" y="1488"/>
            <a:chExt cx="2400" cy="1728"/>
          </a:xfrm>
        </p:grpSpPr>
        <p:sp>
          <p:nvSpPr>
            <p:cNvPr id="119812" name="Oval 4"/>
            <p:cNvSpPr>
              <a:spLocks noChangeArrowheads="1"/>
            </p:cNvSpPr>
            <p:nvPr/>
          </p:nvSpPr>
          <p:spPr bwMode="auto">
            <a:xfrm>
              <a:off x="2208"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3" name="Oval 5"/>
            <p:cNvSpPr>
              <a:spLocks noChangeArrowheads="1"/>
            </p:cNvSpPr>
            <p:nvPr/>
          </p:nvSpPr>
          <p:spPr bwMode="auto">
            <a:xfrm>
              <a:off x="134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4" name="Oval 6"/>
            <p:cNvSpPr>
              <a:spLocks noChangeArrowheads="1"/>
            </p:cNvSpPr>
            <p:nvPr/>
          </p:nvSpPr>
          <p:spPr bwMode="auto">
            <a:xfrm>
              <a:off x="2208"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5" name="Oval 7"/>
            <p:cNvSpPr>
              <a:spLocks noChangeArrowheads="1"/>
            </p:cNvSpPr>
            <p:nvPr/>
          </p:nvSpPr>
          <p:spPr bwMode="auto">
            <a:xfrm>
              <a:off x="1824"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6" name="Oval 8"/>
            <p:cNvSpPr>
              <a:spLocks noChangeArrowheads="1"/>
            </p:cNvSpPr>
            <p:nvPr/>
          </p:nvSpPr>
          <p:spPr bwMode="auto">
            <a:xfrm>
              <a:off x="2976"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7" name="Oval 9"/>
            <p:cNvSpPr>
              <a:spLocks noChangeArrowheads="1"/>
            </p:cNvSpPr>
            <p:nvPr/>
          </p:nvSpPr>
          <p:spPr bwMode="auto">
            <a:xfrm>
              <a:off x="2208"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8" name="Oval 10"/>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9" name="Oval 11"/>
            <p:cNvSpPr>
              <a:spLocks noChangeArrowheads="1"/>
            </p:cNvSpPr>
            <p:nvPr/>
          </p:nvSpPr>
          <p:spPr bwMode="auto">
            <a:xfrm>
              <a:off x="3360"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0" name="Oval 12"/>
            <p:cNvSpPr>
              <a:spLocks noChangeArrowheads="1"/>
            </p:cNvSpPr>
            <p:nvPr/>
          </p:nvSpPr>
          <p:spPr bwMode="auto">
            <a:xfrm>
              <a:off x="259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1" name="Line 13"/>
            <p:cNvSpPr>
              <a:spLocks noChangeShapeType="1"/>
            </p:cNvSpPr>
            <p:nvPr/>
          </p:nvSpPr>
          <p:spPr bwMode="auto">
            <a:xfrm>
              <a:off x="2304"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2" name="Line 14"/>
            <p:cNvSpPr>
              <a:spLocks noChangeShapeType="1"/>
            </p:cNvSpPr>
            <p:nvPr/>
          </p:nvSpPr>
          <p:spPr bwMode="auto">
            <a:xfrm>
              <a:off x="2304" y="2208"/>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3" name="Line 15"/>
            <p:cNvSpPr>
              <a:spLocks noChangeShapeType="1"/>
            </p:cNvSpPr>
            <p:nvPr/>
          </p:nvSpPr>
          <p:spPr bwMode="auto">
            <a:xfrm flipH="1">
              <a:off x="1536" y="1632"/>
              <a:ext cx="720"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4" name="Line 16"/>
            <p:cNvSpPr>
              <a:spLocks noChangeShapeType="1"/>
            </p:cNvSpPr>
            <p:nvPr/>
          </p:nvSpPr>
          <p:spPr bwMode="auto">
            <a:xfrm>
              <a:off x="2352" y="1632"/>
              <a:ext cx="768"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5" name="Line 17"/>
            <p:cNvSpPr>
              <a:spLocks noChangeShapeType="1"/>
            </p:cNvSpPr>
            <p:nvPr/>
          </p:nvSpPr>
          <p:spPr bwMode="auto">
            <a:xfrm flipH="1">
              <a:off x="1968"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6" name="Line 18"/>
            <p:cNvSpPr>
              <a:spLocks noChangeShapeType="1"/>
            </p:cNvSpPr>
            <p:nvPr/>
          </p:nvSpPr>
          <p:spPr bwMode="auto">
            <a:xfrm>
              <a:off x="2352"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7" name="Line 19"/>
            <p:cNvSpPr>
              <a:spLocks noChangeShapeType="1"/>
            </p:cNvSpPr>
            <p:nvPr/>
          </p:nvSpPr>
          <p:spPr bwMode="auto">
            <a:xfrm flipH="1">
              <a:off x="3072" y="2208"/>
              <a:ext cx="96"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8" name="Line 20"/>
            <p:cNvSpPr>
              <a:spLocks noChangeShapeType="1"/>
            </p:cNvSpPr>
            <p:nvPr/>
          </p:nvSpPr>
          <p:spPr bwMode="auto">
            <a:xfrm>
              <a:off x="3264" y="2208"/>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9" name="Oval 21"/>
            <p:cNvSpPr>
              <a:spLocks noChangeArrowheads="1"/>
            </p:cNvSpPr>
            <p:nvPr/>
          </p:nvSpPr>
          <p:spPr bwMode="auto">
            <a:xfrm>
              <a:off x="2016"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30" name="Oval 22"/>
            <p:cNvSpPr>
              <a:spLocks noChangeArrowheads="1"/>
            </p:cNvSpPr>
            <p:nvPr/>
          </p:nvSpPr>
          <p:spPr bwMode="auto">
            <a:xfrm>
              <a:off x="1632"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31" name="Line 23"/>
            <p:cNvSpPr>
              <a:spLocks noChangeShapeType="1"/>
            </p:cNvSpPr>
            <p:nvPr/>
          </p:nvSpPr>
          <p:spPr bwMode="auto">
            <a:xfrm flipH="1">
              <a:off x="1776" y="2736"/>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32" name="Line 24"/>
            <p:cNvSpPr>
              <a:spLocks noChangeShapeType="1"/>
            </p:cNvSpPr>
            <p:nvPr/>
          </p:nvSpPr>
          <p:spPr bwMode="auto">
            <a:xfrm>
              <a:off x="1920" y="2736"/>
              <a:ext cx="144" cy="288"/>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33" name="Oval 25"/>
            <p:cNvSpPr>
              <a:spLocks noChangeArrowheads="1"/>
            </p:cNvSpPr>
            <p:nvPr/>
          </p:nvSpPr>
          <p:spPr bwMode="auto">
            <a:xfrm>
              <a:off x="115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34" name="Line 26"/>
            <p:cNvSpPr>
              <a:spLocks noChangeShapeType="1"/>
            </p:cNvSpPr>
            <p:nvPr/>
          </p:nvSpPr>
          <p:spPr bwMode="auto">
            <a:xfrm flipH="1">
              <a:off x="1248" y="2208"/>
              <a:ext cx="144"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066800" y="1143000"/>
            <a:ext cx="22923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有序树和无序树</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3"/>
          <p:cNvGrpSpPr/>
          <p:nvPr/>
        </p:nvGrpSpPr>
        <p:grpSpPr bwMode="auto">
          <a:xfrm>
            <a:off x="990600" y="2514600"/>
            <a:ext cx="3132138" cy="1905000"/>
            <a:chOff x="2064" y="1488"/>
            <a:chExt cx="1973" cy="1200"/>
          </a:xfrm>
        </p:grpSpPr>
        <p:grpSp>
          <p:nvGrpSpPr>
            <p:cNvPr id="3" name="Group 4"/>
            <p:cNvGrpSpPr/>
            <p:nvPr/>
          </p:nvGrpSpPr>
          <p:grpSpPr bwMode="auto">
            <a:xfrm>
              <a:off x="2064" y="1488"/>
              <a:ext cx="1968" cy="1200"/>
              <a:chOff x="2064" y="1488"/>
              <a:chExt cx="1248" cy="720"/>
            </a:xfrm>
          </p:grpSpPr>
          <p:sp>
            <p:nvSpPr>
              <p:cNvPr id="120854" name="Oval 5"/>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55" name="Oval 6"/>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56" name="Oval 7"/>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57" name="Oval 8"/>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58" name="Line 9"/>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59" name="Line 10"/>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60" name="Line 11"/>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20850" name="Text Box 12"/>
            <p:cNvSpPr txBox="1">
              <a:spLocks noChangeArrowheads="1"/>
            </p:cNvSpPr>
            <p:nvPr/>
          </p:nvSpPr>
          <p:spPr bwMode="auto">
            <a:xfrm>
              <a:off x="2918" y="1514"/>
              <a:ext cx="255"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0851" name="Text Box 13"/>
            <p:cNvSpPr txBox="1">
              <a:spLocks noChangeArrowheads="1"/>
            </p:cNvSpPr>
            <p:nvPr/>
          </p:nvSpPr>
          <p:spPr bwMode="auto">
            <a:xfrm>
              <a:off x="2102" y="2378"/>
              <a:ext cx="244"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0852" name="Text Box 14"/>
            <p:cNvSpPr txBox="1">
              <a:spLocks noChangeArrowheads="1"/>
            </p:cNvSpPr>
            <p:nvPr/>
          </p:nvSpPr>
          <p:spPr bwMode="auto">
            <a:xfrm>
              <a:off x="2918" y="2378"/>
              <a:ext cx="244"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0853" name="Text Box 15"/>
            <p:cNvSpPr txBox="1">
              <a:spLocks noChangeArrowheads="1"/>
            </p:cNvSpPr>
            <p:nvPr/>
          </p:nvSpPr>
          <p:spPr bwMode="auto">
            <a:xfrm>
              <a:off x="3782" y="2378"/>
              <a:ext cx="255"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grpSp>
        <p:nvGrpSpPr>
          <p:cNvPr id="4" name="Group 16"/>
          <p:cNvGrpSpPr/>
          <p:nvPr/>
        </p:nvGrpSpPr>
        <p:grpSpPr bwMode="auto">
          <a:xfrm>
            <a:off x="4792663" y="2514600"/>
            <a:ext cx="3124200" cy="1905000"/>
            <a:chOff x="2064" y="1488"/>
            <a:chExt cx="1968" cy="1200"/>
          </a:xfrm>
        </p:grpSpPr>
        <p:grpSp>
          <p:nvGrpSpPr>
            <p:cNvPr id="5" name="Group 17"/>
            <p:cNvGrpSpPr/>
            <p:nvPr/>
          </p:nvGrpSpPr>
          <p:grpSpPr bwMode="auto">
            <a:xfrm>
              <a:off x="2064" y="1488"/>
              <a:ext cx="1968" cy="1200"/>
              <a:chOff x="2064" y="1488"/>
              <a:chExt cx="1248" cy="720"/>
            </a:xfrm>
          </p:grpSpPr>
          <p:sp>
            <p:nvSpPr>
              <p:cNvPr id="120842" name="Oval 18"/>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3" name="Oval 19"/>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4" name="Oval 20"/>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5" name="Oval 21"/>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6" name="Line 22"/>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7" name="Line 23"/>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8" name="Line 24"/>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20838" name="Text Box 25"/>
            <p:cNvSpPr txBox="1">
              <a:spLocks noChangeArrowheads="1"/>
            </p:cNvSpPr>
            <p:nvPr/>
          </p:nvSpPr>
          <p:spPr bwMode="auto">
            <a:xfrm>
              <a:off x="2918" y="1514"/>
              <a:ext cx="255"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0839" name="Text Box 26"/>
            <p:cNvSpPr txBox="1">
              <a:spLocks noChangeArrowheads="1"/>
            </p:cNvSpPr>
            <p:nvPr/>
          </p:nvSpPr>
          <p:spPr bwMode="auto">
            <a:xfrm>
              <a:off x="2102" y="2378"/>
              <a:ext cx="255"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0840" name="Text Box 27"/>
            <p:cNvSpPr txBox="1">
              <a:spLocks noChangeArrowheads="1"/>
            </p:cNvSpPr>
            <p:nvPr/>
          </p:nvSpPr>
          <p:spPr bwMode="auto">
            <a:xfrm>
              <a:off x="2918" y="2378"/>
              <a:ext cx="244"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0841" name="Text Box 28"/>
            <p:cNvSpPr txBox="1">
              <a:spLocks noChangeArrowheads="1"/>
            </p:cNvSpPr>
            <p:nvPr/>
          </p:nvSpPr>
          <p:spPr bwMode="auto">
            <a:xfrm>
              <a:off x="3782" y="2378"/>
              <a:ext cx="244"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8A9683-5F29-454F-BB1A-51F755FB26E3}"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81923" name="Rectangle 3"/>
          <p:cNvSpPr>
            <a:spLocks noGrp="1" noRot="1" noChangeArrowheads="1"/>
          </p:cNvSpPr>
          <p:nvPr>
            <p:ph type="body" idx="1"/>
          </p:nvPr>
        </p:nvSpPr>
        <p:spPr>
          <a:xfrm>
            <a:off x="539750" y="285728"/>
            <a:ext cx="8229600" cy="2643206"/>
          </a:xfrm>
        </p:spPr>
        <p:txBody>
          <a:bodyPr>
            <a:normAutofit fontScale="92500" lnSpcReduction="10000"/>
          </a:bodyPr>
          <a:lstStyle/>
          <a:p>
            <a:pPr marL="0" indent="0" eaLnBrk="1" hangingPunct="1">
              <a:lnSpc>
                <a:spcPct val="150000"/>
              </a:lnSpc>
              <a:buFont typeface="Wingdings" panose="05000000000000000000" pitchFamily="2" charset="2"/>
              <a:buNone/>
            </a:pPr>
            <a:r>
              <a:rPr lang="en-US" altLang="zh-CN" sz="2400" dirty="0"/>
              <a:t>   </a:t>
            </a:r>
            <a:r>
              <a:rPr lang="en-US" altLang="zh-CN" sz="2400" dirty="0">
                <a:solidFill>
                  <a:srgbClr val="002060"/>
                </a:solidFill>
              </a:rPr>
              <a:t>2</a:t>
            </a:r>
            <a:r>
              <a:rPr lang="en-US" altLang="zh-CN" sz="2400" dirty="0"/>
              <a:t>. </a:t>
            </a:r>
            <a:r>
              <a:rPr lang="zh-CN" altLang="en-US" sz="2400" dirty="0">
                <a:solidFill>
                  <a:srgbClr val="000000"/>
                </a:solidFill>
                <a:latin typeface="楷体_GB2312" pitchFamily="49" charset="-122"/>
                <a:ea typeface="楷体_GB2312" pitchFamily="49" charset="-122"/>
              </a:rPr>
              <a:t>树的四种表示方法</a:t>
            </a:r>
            <a:endParaRPr lang="en-US" altLang="zh-CN" sz="2400" dirty="0">
              <a:solidFill>
                <a:srgbClr val="000000"/>
              </a:solidFill>
              <a:latin typeface="楷体_GB2312" pitchFamily="49" charset="-122"/>
              <a:ea typeface="楷体_GB2312" pitchFamily="49" charset="-122"/>
            </a:endParaRPr>
          </a:p>
          <a:p>
            <a:pPr marL="0" indent="0" eaLnBrk="1" hangingPunct="1">
              <a:lnSpc>
                <a:spcPct val="150000"/>
              </a:lnSpc>
              <a:buFont typeface="Wingdings" panose="05000000000000000000" pitchFamily="2" charset="2"/>
              <a:buNone/>
            </a:pPr>
            <a:r>
              <a:rPr lang="en-US" altLang="zh-CN" sz="2800" dirty="0">
                <a:solidFill>
                  <a:srgbClr val="002060"/>
                </a:solidFill>
                <a:latin typeface="隶书" pitchFamily="49" charset="-122"/>
              </a:rPr>
              <a:t>(1)</a:t>
            </a:r>
            <a:r>
              <a:rPr lang="zh-CN" altLang="en-US" sz="2800" dirty="0">
                <a:solidFill>
                  <a:srgbClr val="002060"/>
                </a:solidFill>
                <a:latin typeface="隶书" pitchFamily="49" charset="-122"/>
              </a:rPr>
              <a:t>直观表示法</a:t>
            </a:r>
            <a:endParaRPr lang="zh-CN" altLang="en-US" sz="2800" dirty="0">
              <a:solidFill>
                <a:srgbClr val="002060"/>
              </a:solidFill>
              <a:latin typeface="隶书" pitchFamily="49" charset="-122"/>
            </a:endParaRPr>
          </a:p>
          <a:p>
            <a:pPr marL="0" indent="0" eaLnBrk="1" hangingPunct="1">
              <a:lnSpc>
                <a:spcPct val="150000"/>
              </a:lnSpc>
              <a:buFont typeface="Wingdings" panose="05000000000000000000" pitchFamily="2" charset="2"/>
              <a:buNone/>
            </a:pPr>
            <a:r>
              <a:rPr lang="zh-CN" altLang="en-US" sz="2000" dirty="0"/>
              <a:t>        </a:t>
            </a:r>
            <a:r>
              <a:rPr lang="zh-CN" altLang="en-US" sz="2400" dirty="0">
                <a:solidFill>
                  <a:srgbClr val="000000"/>
                </a:solidFill>
                <a:latin typeface="楷体_GB2312" pitchFamily="49" charset="-122"/>
                <a:ea typeface="楷体_GB2312" pitchFamily="49" charset="-122"/>
              </a:rPr>
              <a:t>树的直观表示法就是以倒着的分支树的形式表示，下图就是一棵树的直观表示。其特点就是对树的逻辑结构的描述非常直观。是数据结构中最常用的树的描述方法。</a:t>
            </a:r>
            <a:endParaRPr lang="zh-CN" altLang="en-US" sz="2400" dirty="0">
              <a:solidFill>
                <a:srgbClr val="000000"/>
              </a:solidFill>
              <a:latin typeface="楷体_GB2312" pitchFamily="49" charset="-122"/>
              <a:ea typeface="楷体_GB2312" pitchFamily="49" charset="-122"/>
            </a:endParaRPr>
          </a:p>
        </p:txBody>
      </p:sp>
      <p:graphicFrame>
        <p:nvGraphicFramePr>
          <p:cNvPr id="81924" name="Object 4"/>
          <p:cNvGraphicFramePr>
            <a:graphicFrameLocks noChangeAspect="1"/>
          </p:cNvGraphicFramePr>
          <p:nvPr/>
        </p:nvGraphicFramePr>
        <p:xfrm>
          <a:off x="2771775" y="2952768"/>
          <a:ext cx="3886200" cy="3048000"/>
        </p:xfrm>
        <a:graphic>
          <a:graphicData uri="http://schemas.openxmlformats.org/presentationml/2006/ole">
            <mc:AlternateContent xmlns:mc="http://schemas.openxmlformats.org/markup-compatibility/2006">
              <mc:Choice xmlns:v="urn:schemas-microsoft-com:vml" Requires="v">
                <p:oleObj spid="_x0000_s85144" name="位图图像" r:id="rId1" imgW="1581150" imgH="1828800" progId="PBrush">
                  <p:embed/>
                </p:oleObj>
              </mc:Choice>
              <mc:Fallback>
                <p:oleObj name="位图图像" r:id="rId1" imgW="1581150" imgH="1828800" progId="PBrush">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2952768"/>
                        <a:ext cx="38862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2"/>
          <p:cNvSpPr txBox="1">
            <a:spLocks noChangeArrowheads="1"/>
          </p:cNvSpPr>
          <p:nvPr/>
        </p:nvSpPr>
        <p:spPr bwMode="auto">
          <a:xfrm>
            <a:off x="533400" y="685800"/>
            <a:ext cx="8077200" cy="976313"/>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1" lang="en-US" altLang="zh-CN"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rPr>
              <a:t>(2)</a:t>
            </a:r>
            <a:r>
              <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rPr>
              <a:t>嵌套集合表示法</a:t>
            </a:r>
            <a:endPar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endParaRPr>
          </a:p>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    </a:t>
            </a:r>
            <a:endPar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endParaRPr>
          </a:p>
        </p:txBody>
      </p:sp>
      <p:graphicFrame>
        <p:nvGraphicFramePr>
          <p:cNvPr id="82948" name="Object 3"/>
          <p:cNvGraphicFramePr>
            <a:graphicFrameLocks noChangeAspect="1"/>
          </p:cNvGraphicFramePr>
          <p:nvPr/>
        </p:nvGraphicFramePr>
        <p:xfrm>
          <a:off x="2843213" y="2276475"/>
          <a:ext cx="3581400" cy="3103563"/>
        </p:xfrm>
        <a:graphic>
          <a:graphicData uri="http://schemas.openxmlformats.org/presentationml/2006/ole">
            <mc:AlternateContent xmlns:mc="http://schemas.openxmlformats.org/markup-compatibility/2006">
              <mc:Choice xmlns:v="urn:schemas-microsoft-com:vml" Requires="v">
                <p:oleObj spid="_x0000_s86168" name="位图图像" r:id="rId1" imgW="1724025" imgH="1628775" progId="PBrush">
                  <p:embed/>
                </p:oleObj>
              </mc:Choice>
              <mc:Fallback>
                <p:oleObj name="位图图像" r:id="rId1" imgW="1724025" imgH="162877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2276475"/>
                        <a:ext cx="3581400" cy="3103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2"/>
          <p:cNvSpPr txBox="1">
            <a:spLocks noChangeArrowheads="1"/>
          </p:cNvSpPr>
          <p:nvPr/>
        </p:nvSpPr>
        <p:spPr bwMode="auto">
          <a:xfrm>
            <a:off x="523902" y="930256"/>
            <a:ext cx="4824412" cy="976312"/>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1" lang="en-US" altLang="zh-CN"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rPr>
              <a:t>(3)</a:t>
            </a:r>
            <a:r>
              <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rPr>
              <a:t>凹入表示法</a:t>
            </a:r>
            <a:endPar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endParaRPr>
          </a:p>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503050405090304" pitchFamily="18" charset="0"/>
                <a:ea typeface="黑体" pitchFamily="2" charset="-122"/>
                <a:cs typeface="+mn-cs"/>
              </a:rPr>
              <a:t>      </a:t>
            </a:r>
            <a:endPar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endParaRPr>
          </a:p>
        </p:txBody>
      </p:sp>
      <p:graphicFrame>
        <p:nvGraphicFramePr>
          <p:cNvPr id="83972" name="Object 3"/>
          <p:cNvGraphicFramePr>
            <a:graphicFrameLocks noChangeAspect="1"/>
          </p:cNvGraphicFramePr>
          <p:nvPr/>
        </p:nvGraphicFramePr>
        <p:xfrm>
          <a:off x="5707089" y="714356"/>
          <a:ext cx="2651125" cy="4267200"/>
        </p:xfrm>
        <a:graphic>
          <a:graphicData uri="http://schemas.openxmlformats.org/presentationml/2006/ole">
            <mc:AlternateContent xmlns:mc="http://schemas.openxmlformats.org/markup-compatibility/2006">
              <mc:Choice xmlns:v="urn:schemas-microsoft-com:vml" Requires="v">
                <p:oleObj spid="_x0000_s87192" name="位图图像" r:id="rId1" imgW="1266825" imgH="2162175" progId="PBrush">
                  <p:embed/>
                </p:oleObj>
              </mc:Choice>
              <mc:Fallback>
                <p:oleObj name="位图图像" r:id="rId1" imgW="1266825" imgH="216217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089" y="714356"/>
                        <a:ext cx="26511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3973" name="Text Box 4"/>
          <p:cNvSpPr txBox="1">
            <a:spLocks noChangeArrowheads="1"/>
          </p:cNvSpPr>
          <p:nvPr/>
        </p:nvSpPr>
        <p:spPr bwMode="auto">
          <a:xfrm>
            <a:off x="523902" y="2370118"/>
            <a:ext cx="4824412" cy="1262063"/>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1" lang="en-US" altLang="zh-CN"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rPr>
              <a:t>(4)</a:t>
            </a:r>
            <a:r>
              <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rPr>
              <a:t>广义表表示法</a:t>
            </a:r>
            <a:endPar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endParaRPr>
          </a:p>
          <a:p>
            <a:pPr marL="0" marR="0" lvl="0" indent="0" algn="just" defTabSz="914400" rtl="0" eaLnBrk="0" fontAlgn="auto" latinLnBrk="0" hangingPunct="0">
              <a:lnSpc>
                <a:spcPct val="100000"/>
              </a:lnSpc>
              <a:spcBef>
                <a:spcPts val="0"/>
              </a:spcBef>
              <a:spcAft>
                <a:spcPts val="0"/>
              </a:spcAft>
              <a:buClrTx/>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rPr>
              <a:t>      </a:t>
            </a:r>
            <a:r>
              <a:rPr kumimoji="0" lang="en-US" altLang="zh-CN"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rPr>
              <a:t>(A(B(D,E(H,I),F),C(G))) </a:t>
            </a:r>
            <a:endParaRPr kumimoji="0" lang="en-US" altLang="zh-CN"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1000100" y="785794"/>
            <a:ext cx="7937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森林</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3"/>
          <p:cNvGrpSpPr/>
          <p:nvPr/>
        </p:nvGrpSpPr>
        <p:grpSpPr bwMode="auto">
          <a:xfrm>
            <a:off x="500034" y="2143116"/>
            <a:ext cx="3124200" cy="1905000"/>
            <a:chOff x="2064" y="1488"/>
            <a:chExt cx="1248" cy="720"/>
          </a:xfrm>
        </p:grpSpPr>
        <p:sp>
          <p:nvSpPr>
            <p:cNvPr id="121871" name="Oval 4"/>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2" name="Oval 5"/>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3" name="Oval 6"/>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4" name="Oval 7"/>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5" name="Line 8"/>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6" name="Line 9"/>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7" name="Line 10"/>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3" name="Group 11"/>
          <p:cNvGrpSpPr/>
          <p:nvPr/>
        </p:nvGrpSpPr>
        <p:grpSpPr bwMode="auto">
          <a:xfrm>
            <a:off x="6343622" y="2143116"/>
            <a:ext cx="1776412" cy="1905000"/>
            <a:chOff x="3792" y="1584"/>
            <a:chExt cx="1119" cy="1200"/>
          </a:xfrm>
        </p:grpSpPr>
        <p:sp>
          <p:nvSpPr>
            <p:cNvPr id="121866" name="Oval 12"/>
            <p:cNvSpPr>
              <a:spLocks noChangeArrowheads="1"/>
            </p:cNvSpPr>
            <p:nvPr/>
          </p:nvSpPr>
          <p:spPr bwMode="auto">
            <a:xfrm>
              <a:off x="4193" y="158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67" name="Oval 13"/>
            <p:cNvSpPr>
              <a:spLocks noChangeArrowheads="1"/>
            </p:cNvSpPr>
            <p:nvPr/>
          </p:nvSpPr>
          <p:spPr bwMode="auto">
            <a:xfrm>
              <a:off x="3792"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68" name="Oval 14"/>
            <p:cNvSpPr>
              <a:spLocks noChangeArrowheads="1"/>
            </p:cNvSpPr>
            <p:nvPr/>
          </p:nvSpPr>
          <p:spPr bwMode="auto">
            <a:xfrm>
              <a:off x="4608"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69" name="Line 15"/>
            <p:cNvSpPr>
              <a:spLocks noChangeShapeType="1"/>
            </p:cNvSpPr>
            <p:nvPr/>
          </p:nvSpPr>
          <p:spPr bwMode="auto">
            <a:xfrm flipH="1">
              <a:off x="3984" y="1872"/>
              <a:ext cx="240" cy="62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0" name="Line 16"/>
            <p:cNvSpPr>
              <a:spLocks noChangeShapeType="1"/>
            </p:cNvSpPr>
            <p:nvPr/>
          </p:nvSpPr>
          <p:spPr bwMode="auto">
            <a:xfrm>
              <a:off x="4464" y="1872"/>
              <a:ext cx="240" cy="57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4" name="Group 17"/>
          <p:cNvGrpSpPr/>
          <p:nvPr/>
        </p:nvGrpSpPr>
        <p:grpSpPr bwMode="auto">
          <a:xfrm>
            <a:off x="4668809" y="2143116"/>
            <a:ext cx="479425" cy="1905000"/>
            <a:chOff x="2801" y="864"/>
            <a:chExt cx="302" cy="1200"/>
          </a:xfrm>
        </p:grpSpPr>
        <p:sp>
          <p:nvSpPr>
            <p:cNvPr id="121863" name="Oval 18"/>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64" name="Oval 19"/>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65" name="Line 20"/>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21862" name="Text Box 21"/>
          <p:cNvSpPr txBox="1">
            <a:spLocks noChangeArrowheads="1"/>
          </p:cNvSpPr>
          <p:nvPr/>
        </p:nvSpPr>
        <p:spPr bwMode="auto">
          <a:xfrm>
            <a:off x="1812925" y="5527675"/>
            <a:ext cx="4670425"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是</a:t>
            </a:r>
            <a:r>
              <a:rPr kumimoji="1" lang="en-US" altLang="en-US" sz="2400" b="0" i="0" u="none" strike="noStrike" kern="1200" cap="none" spc="0" normalizeH="0" baseline="0" noProof="0">
                <a:ln>
                  <a:noFill/>
                </a:ln>
                <a:solidFill>
                  <a:prstClr val="black"/>
                </a:solidFill>
                <a:effectLst/>
                <a:uLnTx/>
                <a:uFillTx/>
                <a:latin typeface="Times New Roman" panose="02020503050405090304" pitchFamily="18" charset="0"/>
                <a:ea typeface="+mn-ea"/>
                <a:cs typeface="+mn-cs"/>
              </a:rPr>
              <a:t>m(m&gt;=0)</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棵互不相交的树的集合</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197C069-DE32-45A1-862D-4DBACD710520}"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84995" name="Rectangle 2"/>
          <p:cNvSpPr>
            <a:spLocks noGrp="1" noRot="1" noChangeArrowheads="1"/>
          </p:cNvSpPr>
          <p:nvPr>
            <p:ph type="title"/>
          </p:nvPr>
        </p:nvSpPr>
        <p:spPr>
          <a:xfrm>
            <a:off x="642910" y="331788"/>
            <a:ext cx="5613400" cy="454006"/>
          </a:xfrm>
        </p:spPr>
        <p:txBody>
          <a:bodyPr>
            <a:noAutofit/>
          </a:bodyPr>
          <a:lstStyle/>
          <a:p>
            <a:pPr eaLnBrk="1" hangingPunct="1">
              <a:lnSpc>
                <a:spcPct val="150000"/>
              </a:lnSpc>
            </a:pPr>
            <a:r>
              <a:rPr lang="en-US" altLang="zh-CN" sz="2800" dirty="0">
                <a:solidFill>
                  <a:schemeClr val="tx1"/>
                </a:solidFill>
                <a:latin typeface="隶书" pitchFamily="49" charset="-122"/>
              </a:rPr>
              <a:t>6.7.2 </a:t>
            </a:r>
            <a:r>
              <a:rPr lang="zh-CN" altLang="en-US" sz="2800" dirty="0">
                <a:solidFill>
                  <a:schemeClr val="tx1"/>
                </a:solidFill>
                <a:latin typeface="隶书" pitchFamily="49" charset="-122"/>
              </a:rPr>
              <a:t>树的存储</a:t>
            </a:r>
            <a:endParaRPr lang="zh-CN" altLang="en-US" sz="2800" dirty="0">
              <a:solidFill>
                <a:schemeClr val="tx1"/>
              </a:solidFill>
              <a:latin typeface="隶书" pitchFamily="49" charset="-122"/>
            </a:endParaRPr>
          </a:p>
        </p:txBody>
      </p:sp>
      <p:sp>
        <p:nvSpPr>
          <p:cNvPr id="84996" name="Rectangle 5"/>
          <p:cNvSpPr>
            <a:spLocks noGrp="1" noRot="1" noChangeArrowheads="1"/>
          </p:cNvSpPr>
          <p:nvPr>
            <p:ph type="body" idx="1"/>
          </p:nvPr>
        </p:nvSpPr>
        <p:spPr>
          <a:xfrm>
            <a:off x="611188" y="836636"/>
            <a:ext cx="8064500" cy="5949950"/>
          </a:xfrm>
          <a:noFill/>
        </p:spPr>
        <p:txBody>
          <a:bodyPr>
            <a:normAutofit/>
          </a:bodyPr>
          <a:lstStyle/>
          <a:p>
            <a:pPr marL="0" indent="0" eaLnBrk="1" hangingPunct="1">
              <a:lnSpc>
                <a:spcPct val="150000"/>
              </a:lnSpc>
              <a:buFont typeface="Wingdings" panose="05000000000000000000" pitchFamily="2" charset="2"/>
              <a:buNone/>
            </a:pPr>
            <a:r>
              <a:rPr lang="en-US" altLang="zh-CN" sz="2000" dirty="0">
                <a:solidFill>
                  <a:srgbClr val="000000"/>
                </a:solidFill>
                <a:latin typeface="Times New Roman" panose="02020503050405090304" pitchFamily="18" charset="0"/>
                <a:ea typeface="楷体_GB2312" pitchFamily="49" charset="-122"/>
              </a:rPr>
              <a:t>1</a:t>
            </a:r>
            <a:r>
              <a:rPr lang="zh-CN" altLang="en-US" sz="2000" dirty="0">
                <a:solidFill>
                  <a:srgbClr val="000000"/>
                </a:solidFill>
                <a:latin typeface="Times New Roman" panose="02020503050405090304" pitchFamily="18" charset="0"/>
                <a:ea typeface="楷体_GB2312" pitchFamily="49" charset="-122"/>
              </a:rPr>
              <a:t>．双亲链表存储方法    </a:t>
            </a:r>
            <a:endParaRPr lang="zh-CN" altLang="en-US" sz="2000" dirty="0">
              <a:solidFill>
                <a:srgbClr val="000000"/>
              </a:solidFill>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pPr>
            <a:r>
              <a:rPr lang="en-US" altLang="zh-CN" sz="2000" dirty="0">
                <a:solidFill>
                  <a:srgbClr val="000000"/>
                </a:solidFill>
                <a:latin typeface="Times New Roman" panose="02020503050405090304" pitchFamily="18" charset="0"/>
                <a:ea typeface="楷体_GB2312" pitchFamily="49" charset="-122"/>
              </a:rPr>
              <a:t>#define MAXNODE     1024    </a:t>
            </a:r>
            <a:endParaRPr lang="zh-CN" altLang="zh-CN" sz="2000" dirty="0">
              <a:solidFill>
                <a:srgbClr val="000000"/>
              </a:solidFill>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pPr>
            <a:r>
              <a:rPr lang="en-US" altLang="zh-CN" sz="2000" dirty="0">
                <a:solidFill>
                  <a:srgbClr val="000000"/>
                </a:solidFill>
                <a:latin typeface="Times New Roman" panose="02020503050405090304" pitchFamily="18" charset="0"/>
                <a:ea typeface="楷体_GB2312" pitchFamily="49" charset="-122"/>
              </a:rPr>
              <a:t>//</a:t>
            </a:r>
            <a:r>
              <a:rPr lang="zh-CN" altLang="zh-CN" sz="2000" dirty="0">
                <a:solidFill>
                  <a:srgbClr val="000000"/>
                </a:solidFill>
                <a:latin typeface="Times New Roman" panose="02020503050405090304" pitchFamily="18" charset="0"/>
                <a:ea typeface="楷体_GB2312" pitchFamily="49" charset="-122"/>
              </a:rPr>
              <a:t>树中结点的最大个数，可根据实际情况进行修改</a:t>
            </a:r>
            <a:endParaRPr lang="zh-CN" altLang="zh-CN" sz="2000" dirty="0">
              <a:solidFill>
                <a:srgbClr val="000000"/>
              </a:solidFill>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pPr>
            <a:r>
              <a:rPr lang="en-US" altLang="zh-CN" sz="2000" dirty="0" err="1">
                <a:solidFill>
                  <a:srgbClr val="000000"/>
                </a:solidFill>
                <a:latin typeface="Times New Roman" panose="02020503050405090304" pitchFamily="18" charset="0"/>
                <a:ea typeface="楷体_GB2312" pitchFamily="49" charset="-122"/>
              </a:rPr>
              <a:t>typedef</a:t>
            </a:r>
            <a:r>
              <a:rPr lang="en-US" altLang="zh-CN" sz="2000" dirty="0">
                <a:solidFill>
                  <a:srgbClr val="000000"/>
                </a:solidFill>
                <a:latin typeface="Times New Roman" panose="02020503050405090304" pitchFamily="18" charset="0"/>
                <a:ea typeface="楷体_GB2312" pitchFamily="49" charset="-122"/>
              </a:rPr>
              <a:t> </a:t>
            </a:r>
            <a:r>
              <a:rPr lang="en-US" altLang="zh-CN" sz="2000" dirty="0" err="1">
                <a:solidFill>
                  <a:srgbClr val="000000"/>
                </a:solidFill>
                <a:latin typeface="Times New Roman" panose="02020503050405090304" pitchFamily="18" charset="0"/>
                <a:ea typeface="楷体_GB2312" pitchFamily="49" charset="-122"/>
              </a:rPr>
              <a:t>struct</a:t>
            </a:r>
            <a:r>
              <a:rPr lang="en-US" altLang="zh-CN" sz="2000" dirty="0">
                <a:solidFill>
                  <a:srgbClr val="000000"/>
                </a:solidFill>
                <a:latin typeface="Times New Roman" panose="02020503050405090304" pitchFamily="18" charset="0"/>
                <a:ea typeface="楷体_GB2312" pitchFamily="49" charset="-122"/>
              </a:rPr>
              <a:t> </a:t>
            </a:r>
            <a:endParaRPr lang="zh-CN" altLang="zh-CN" sz="2000" dirty="0">
              <a:solidFill>
                <a:srgbClr val="000000"/>
              </a:solidFill>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pPr>
            <a:r>
              <a:rPr lang="en-US" altLang="zh-CN" sz="2000" dirty="0">
                <a:solidFill>
                  <a:srgbClr val="000000"/>
                </a:solidFill>
                <a:latin typeface="Times New Roman" panose="02020503050405090304" pitchFamily="18" charset="0"/>
                <a:ea typeface="楷体_GB2312" pitchFamily="49" charset="-122"/>
              </a:rPr>
              <a:t>{</a:t>
            </a:r>
            <a:r>
              <a:rPr lang="en-US" altLang="zh-CN" sz="2000" dirty="0" err="1">
                <a:solidFill>
                  <a:srgbClr val="000000"/>
                </a:solidFill>
                <a:latin typeface="Times New Roman" panose="02020503050405090304" pitchFamily="18" charset="0"/>
                <a:ea typeface="楷体_GB2312" pitchFamily="49" charset="-122"/>
              </a:rPr>
              <a:t>datatype</a:t>
            </a:r>
            <a:r>
              <a:rPr lang="en-US" altLang="zh-CN" sz="2000" dirty="0">
                <a:solidFill>
                  <a:srgbClr val="000000"/>
                </a:solidFill>
                <a:latin typeface="Times New Roman" panose="02020503050405090304" pitchFamily="18" charset="0"/>
                <a:ea typeface="楷体_GB2312" pitchFamily="49" charset="-122"/>
              </a:rPr>
              <a:t>  data;</a:t>
            </a:r>
            <a:endParaRPr lang="zh-CN" altLang="zh-CN" sz="2000" dirty="0">
              <a:solidFill>
                <a:srgbClr val="000000"/>
              </a:solidFill>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pPr>
            <a:r>
              <a:rPr lang="en-US" altLang="zh-CN" sz="2000" dirty="0" err="1">
                <a:solidFill>
                  <a:srgbClr val="000000"/>
                </a:solidFill>
                <a:latin typeface="Times New Roman" panose="02020503050405090304" pitchFamily="18" charset="0"/>
                <a:ea typeface="楷体_GB2312" pitchFamily="49" charset="-122"/>
              </a:rPr>
              <a:t>int</a:t>
            </a:r>
            <a:r>
              <a:rPr lang="en-US" altLang="zh-CN" sz="2000" dirty="0">
                <a:solidFill>
                  <a:srgbClr val="000000"/>
                </a:solidFill>
                <a:latin typeface="Times New Roman" panose="02020503050405090304" pitchFamily="18" charset="0"/>
                <a:ea typeface="楷体_GB2312" pitchFamily="49" charset="-122"/>
              </a:rPr>
              <a:t>  parent;</a:t>
            </a:r>
            <a:endParaRPr lang="zh-CN" altLang="zh-CN" sz="2000" dirty="0">
              <a:solidFill>
                <a:srgbClr val="000000"/>
              </a:solidFill>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pPr>
            <a:r>
              <a:rPr lang="en-US" altLang="zh-CN" sz="2000" dirty="0">
                <a:solidFill>
                  <a:srgbClr val="000000"/>
                </a:solidFill>
                <a:latin typeface="Times New Roman" panose="02020503050405090304" pitchFamily="18" charset="0"/>
                <a:ea typeface="楷体_GB2312" pitchFamily="49" charset="-122"/>
              </a:rPr>
              <a:t>} </a:t>
            </a:r>
            <a:r>
              <a:rPr lang="en-US" altLang="zh-CN" sz="2000" dirty="0" err="1">
                <a:solidFill>
                  <a:srgbClr val="000000"/>
                </a:solidFill>
                <a:latin typeface="Times New Roman" panose="02020503050405090304" pitchFamily="18" charset="0"/>
                <a:ea typeface="楷体_GB2312" pitchFamily="49" charset="-122"/>
              </a:rPr>
              <a:t>PNode</a:t>
            </a:r>
            <a:r>
              <a:rPr lang="en-US" altLang="zh-CN" sz="2000" dirty="0">
                <a:solidFill>
                  <a:srgbClr val="000000"/>
                </a:solidFill>
                <a:latin typeface="Times New Roman" panose="02020503050405090304" pitchFamily="18" charset="0"/>
                <a:ea typeface="楷体_GB2312" pitchFamily="49" charset="-122"/>
              </a:rPr>
              <a:t>;</a:t>
            </a:r>
            <a:endParaRPr lang="zh-CN" altLang="zh-CN" sz="2000" dirty="0">
              <a:solidFill>
                <a:srgbClr val="000000"/>
              </a:solidFill>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pPr>
            <a:r>
              <a:rPr lang="en-US" altLang="zh-CN" sz="2000" dirty="0" err="1">
                <a:solidFill>
                  <a:srgbClr val="000000"/>
                </a:solidFill>
                <a:latin typeface="Times New Roman" panose="02020503050405090304" pitchFamily="18" charset="0"/>
                <a:ea typeface="楷体_GB2312" pitchFamily="49" charset="-122"/>
              </a:rPr>
              <a:t>PNode</a:t>
            </a:r>
            <a:r>
              <a:rPr lang="en-US" altLang="zh-CN" sz="2000" dirty="0">
                <a:solidFill>
                  <a:srgbClr val="000000"/>
                </a:solidFill>
                <a:latin typeface="Times New Roman" panose="02020503050405090304" pitchFamily="18" charset="0"/>
                <a:ea typeface="楷体_GB2312" pitchFamily="49" charset="-122"/>
              </a:rPr>
              <a:t>  t[MAXNODE];</a:t>
            </a:r>
            <a:endParaRPr lang="en-US" altLang="zh-CN" sz="2000" dirty="0">
              <a:solidFill>
                <a:srgbClr val="000000"/>
              </a:solidFill>
              <a:latin typeface="Times New Roman" panose="02020503050405090304" pitchFamily="18" charset="0"/>
              <a:ea typeface="楷体_GB2312" pitchFamily="49" charset="-122"/>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2"/>
          <p:cNvSpPr txBox="1">
            <a:spLocks noChangeArrowheads="1"/>
          </p:cNvSpPr>
          <p:nvPr/>
        </p:nvSpPr>
        <p:spPr bwMode="auto">
          <a:xfrm>
            <a:off x="500034" y="500042"/>
            <a:ext cx="7924800" cy="944170"/>
          </a:xfrm>
          <a:prstGeom prst="rect">
            <a:avLst/>
          </a:prstGeom>
          <a:noFill/>
          <a:ln w="9525">
            <a:noFill/>
            <a:miter lim="800000"/>
          </a:ln>
          <a:effectLst/>
        </p:spPr>
        <p:txBody>
          <a:bodyPr lIns="92075" tIns="46038" rIns="92075" bIns="46038">
            <a:spAutoFit/>
          </a:bodyPr>
          <a:lstStyle/>
          <a:p>
            <a:pPr marL="0" marR="0" lvl="0" indent="0" algn="just" defTabSz="914400" rtl="0" eaLnBrk="0" fontAlgn="auto" latinLnBrk="0" hangingPunct="0">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下图所示为树的双亲表示。图中用</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parent</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域的值为</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-1</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表示该结点无双亲结点，即该结点是一个根结点。</a:t>
            </a:r>
            <a:endPar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graphicFrame>
        <p:nvGraphicFramePr>
          <p:cNvPr id="86020" name="Object 3"/>
          <p:cNvGraphicFramePr>
            <a:graphicFrameLocks noChangeAspect="1"/>
          </p:cNvGraphicFramePr>
          <p:nvPr/>
        </p:nvGraphicFramePr>
        <p:xfrm>
          <a:off x="785786" y="1571612"/>
          <a:ext cx="3329809" cy="3571900"/>
        </p:xfrm>
        <a:graphic>
          <a:graphicData uri="http://schemas.openxmlformats.org/presentationml/2006/ole">
            <mc:AlternateContent xmlns:mc="http://schemas.openxmlformats.org/markup-compatibility/2006">
              <mc:Choice xmlns:v="urn:schemas-microsoft-com:vml" Requires="v">
                <p:oleObj spid="_x0000_s88366" name="位图图像" r:id="rId1" imgW="1581150" imgH="1828800" progId="PBrush">
                  <p:embed/>
                </p:oleObj>
              </mc:Choice>
              <mc:Fallback>
                <p:oleObj name="位图图像" r:id="rId1" imgW="1581150" imgH="182880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86" y="1571612"/>
                        <a:ext cx="3329809" cy="35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6021" name="Object 4"/>
          <p:cNvGraphicFramePr>
            <a:graphicFrameLocks noChangeAspect="1"/>
          </p:cNvGraphicFramePr>
          <p:nvPr/>
        </p:nvGraphicFramePr>
        <p:xfrm>
          <a:off x="4635953" y="1500174"/>
          <a:ext cx="3365071" cy="3849714"/>
        </p:xfrm>
        <a:graphic>
          <a:graphicData uri="http://schemas.openxmlformats.org/presentationml/2006/ole">
            <mc:AlternateContent xmlns:mc="http://schemas.openxmlformats.org/markup-compatibility/2006">
              <mc:Choice xmlns:v="urn:schemas-microsoft-com:vml" Requires="v">
                <p:oleObj spid="_x0000_s88367" name="位图图像" r:id="rId3" imgW="2343150" imgH="2324100" progId="PBrush">
                  <p:embed/>
                </p:oleObj>
              </mc:Choice>
              <mc:Fallback>
                <p:oleObj name="位图图像" r:id="rId3" imgW="2343150" imgH="2324100"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953" y="1500174"/>
                        <a:ext cx="3365071" cy="3849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571472" y="5500702"/>
            <a:ext cx="8001056" cy="9233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对于实现</a:t>
            </a:r>
            <a:r>
              <a:rPr kumimoji="0" lang="en-US" altLang="zh-CN" sz="1800" b="0" i="0" u="none" strike="noStrike" kern="1200" cap="none" spc="0" normalizeH="0" baseline="0" noProof="0" dirty="0">
                <a:ln>
                  <a:noFill/>
                </a:ln>
                <a:solidFill>
                  <a:srgbClr val="FF0000"/>
                </a:solidFill>
                <a:effectLst/>
                <a:uLnTx/>
                <a:uFillTx/>
                <a:latin typeface="Perpetua"/>
                <a:ea typeface="宋体" pitchFamily="2" charset="-122"/>
                <a:cs typeface="+mn-cs"/>
              </a:rPr>
              <a:t>Parent(t</a:t>
            </a: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a:t>
            </a:r>
            <a:r>
              <a:rPr kumimoji="0" lang="en-US" altLang="zh-CN" sz="1800" b="0" i="0" u="none" strike="noStrike" kern="1200" cap="none" spc="0" normalizeH="0" baseline="0" noProof="0" dirty="0">
                <a:ln>
                  <a:noFill/>
                </a:ln>
                <a:solidFill>
                  <a:srgbClr val="FF0000"/>
                </a:solidFill>
                <a:effectLst/>
                <a:uLnTx/>
                <a:uFillTx/>
                <a:latin typeface="Perpetua"/>
                <a:ea typeface="宋体" pitchFamily="2" charset="-122"/>
                <a:cs typeface="+mn-cs"/>
              </a:rPr>
              <a:t>x)</a:t>
            </a: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操作和</a:t>
            </a:r>
            <a:r>
              <a:rPr kumimoji="0" lang="en-US" altLang="zh-CN" sz="1800" b="0" i="0" u="none" strike="noStrike" kern="1200" cap="none" spc="0" normalizeH="0" baseline="0" noProof="0" dirty="0">
                <a:ln>
                  <a:noFill/>
                </a:ln>
                <a:solidFill>
                  <a:srgbClr val="FF0000"/>
                </a:solidFill>
                <a:effectLst/>
                <a:uLnTx/>
                <a:uFillTx/>
                <a:latin typeface="Perpetua"/>
                <a:ea typeface="宋体" pitchFamily="2" charset="-122"/>
                <a:cs typeface="+mn-cs"/>
              </a:rPr>
              <a:t>Root(x)</a:t>
            </a: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操作很方便，但若求某结点的孩子结点时，则需查询整个数组。</a:t>
            </a:r>
            <a:endPar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endParaRP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1"/>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959300A-44AD-47CE-9AA7-031C3B877FFF}"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87043" name="Text Box 2"/>
          <p:cNvSpPr txBox="1">
            <a:spLocks noChangeArrowheads="1"/>
          </p:cNvSpPr>
          <p:nvPr/>
        </p:nvSpPr>
        <p:spPr bwMode="auto">
          <a:xfrm>
            <a:off x="611188" y="545141"/>
            <a:ext cx="7777162" cy="6186951"/>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50000"/>
              </a:lnSpc>
              <a:spcBef>
                <a:spcPct val="50000"/>
              </a:spcBef>
              <a:spcAft>
                <a:spcPts val="0"/>
              </a:spcAft>
              <a:buClr>
                <a:srgbClr val="696464"/>
              </a:buClr>
              <a:buSzTx/>
              <a:buFontTx/>
              <a:buNone/>
              <a:defRPr/>
            </a:pPr>
            <a:r>
              <a:rPr kumimoji="1" lang="en-US" altLang="zh-CN" sz="2400" b="0" i="0" u="none" strike="noStrike" kern="1200" cap="none" spc="0" normalizeH="0" baseline="0" noProof="0" dirty="0">
                <a:ln>
                  <a:noFill/>
                </a:ln>
                <a:solidFill>
                  <a:prstClr val="black"/>
                </a:solidFill>
                <a:effectLst/>
                <a:uLnTx/>
                <a:uFillTx/>
                <a:latin typeface="隶书" pitchFamily="49" charset="-122"/>
                <a:ea typeface="隶书" pitchFamily="49" charset="-122"/>
                <a:cs typeface="+mn-cs"/>
              </a:rPr>
              <a:t>2</a:t>
            </a:r>
            <a:r>
              <a:rPr kumimoji="1" lang="zh-CN" altLang="en-US" sz="2400" b="0" i="0" u="none" strike="noStrike" kern="1200" cap="none" spc="0" normalizeH="0" baseline="0" noProof="0" dirty="0">
                <a:ln>
                  <a:noFill/>
                </a:ln>
                <a:solidFill>
                  <a:prstClr val="black"/>
                </a:solidFill>
                <a:effectLst/>
                <a:uLnTx/>
                <a:uFillTx/>
                <a:latin typeface="隶书" pitchFamily="49" charset="-122"/>
                <a:ea typeface="隶书" pitchFamily="49" charset="-122"/>
                <a:cs typeface="+mn-cs"/>
              </a:rPr>
              <a:t>．指向孩子的链表存储方法</a:t>
            </a:r>
            <a:r>
              <a:rPr kumimoji="1" lang="zh-CN" altLang="en-US" sz="1600" b="0" i="0" u="none" strike="noStrike" kern="1200" cap="none" spc="0" normalizeH="0" baseline="0" noProof="0" dirty="0">
                <a:ln>
                  <a:noFill/>
                </a:ln>
                <a:solidFill>
                  <a:prstClr val="black"/>
                </a:solidFill>
                <a:effectLst/>
                <a:uLnTx/>
                <a:uFillTx/>
                <a:latin typeface="Perpetua"/>
                <a:ea typeface="宋体" pitchFamily="2" charset="-122"/>
                <a:cs typeface="+mn-cs"/>
              </a:rPr>
              <a:t> </a:t>
            </a:r>
            <a:endParaRPr kumimoji="1" lang="zh-CN" altLang="en-US" sz="1800" b="0" i="0" u="none" strike="noStrike" kern="1200" cap="none" spc="0" normalizeH="0" baseline="0" noProof="0" dirty="0">
              <a:ln>
                <a:noFill/>
              </a:ln>
              <a:solidFill>
                <a:prstClr val="black"/>
              </a:solidFill>
              <a:effectLst/>
              <a:uLnTx/>
              <a:uFillTx/>
              <a:latin typeface="Times New Roman" panose="02020503050405090304" pitchFamily="18" charset="0"/>
              <a:ea typeface="黑体" pitchFamily="2" charset="-122"/>
              <a:cs typeface="+mn-cs"/>
            </a:endParaRPr>
          </a:p>
          <a:p>
            <a:pPr marL="381000" marR="0" lvl="2" indent="0" algn="just" defTabSz="914400" rtl="0" eaLnBrk="0" fontAlgn="auto" latinLnBrk="0" hangingPunct="0">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⑴多重链表法</a:t>
            </a:r>
            <a:endPar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令每个结点包括一个结点信息域和</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多个指针域</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，每个指针域指向该结点的一个孩子结点，通过各个指针域值反映出树中各结点之间的逻辑关系。在这种表示法中，树中每个结点有多个指针域，形成了多条链表，所以这种方法又常称为</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多重链表法</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endPar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在一棵树中，各结点的度数各异，因此结点的指针域个数的设置有两种方法</a:t>
            </a:r>
            <a:endPar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1</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）每个结点指针域的个数</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等于该结点的度数</a:t>
            </a:r>
            <a:endParaRPr kumimoji="0" lang="en-US" altLang="zh-CN"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2</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）每个结点指针域的个数</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等于树的度数</a:t>
            </a:r>
            <a:endParaRPr kumimoji="0" lang="en-US" altLang="zh-CN"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方法</a:t>
            </a:r>
            <a:r>
              <a:rPr kumimoji="0" lang="en-US" altLang="zh-CN"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1)</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虽然在一定程度上节约存储空间，但由于树中各结点是不同构的，操作不易实现，所以很少采用。方法</a:t>
            </a:r>
            <a:r>
              <a:rPr kumimoji="0" lang="en-US" altLang="zh-CN"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2</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）各结点是同构的操作方便，但需要存储空间的浪费。 </a:t>
            </a:r>
            <a:endPar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74675" y="304800"/>
            <a:ext cx="8001000" cy="649288"/>
          </a:xfrm>
        </p:spPr>
        <p:txBody>
          <a:bodyPr/>
          <a:lstStyle/>
          <a:p>
            <a:pPr eaLnBrk="1" hangingPunct="1"/>
            <a:r>
              <a:rPr lang="en-US" altLang="zh-CN" sz="2100" b="1" dirty="0">
                <a:solidFill>
                  <a:srgbClr val="800000"/>
                </a:solidFill>
              </a:rPr>
              <a:t>6.2 </a:t>
            </a:r>
            <a:r>
              <a:rPr lang="zh-CN" altLang="en-US" sz="2100" b="1" dirty="0">
                <a:solidFill>
                  <a:srgbClr val="800000"/>
                </a:solidFill>
              </a:rPr>
              <a:t>二叉树</a:t>
            </a:r>
            <a:endParaRPr lang="zh-CN" altLang="en-US" sz="2100" dirty="0">
              <a:solidFill>
                <a:srgbClr val="800000"/>
              </a:solidFill>
            </a:endParaRPr>
          </a:p>
        </p:txBody>
      </p:sp>
      <p:sp>
        <p:nvSpPr>
          <p:cNvPr id="17411" name="Rectangle 3"/>
          <p:cNvSpPr>
            <a:spLocks noGrp="1" noChangeArrowheads="1"/>
          </p:cNvSpPr>
          <p:nvPr>
            <p:ph type="body" idx="1"/>
          </p:nvPr>
        </p:nvSpPr>
        <p:spPr>
          <a:xfrm>
            <a:off x="539750" y="1103331"/>
            <a:ext cx="7924800" cy="5540379"/>
          </a:xfrm>
        </p:spPr>
        <p:txBody>
          <a:bodyPr>
            <a:normAutofit fontScale="85000"/>
          </a:bodyPr>
          <a:lstStyle/>
          <a:p>
            <a:pPr eaLnBrk="1" hangingPunct="1">
              <a:lnSpc>
                <a:spcPct val="170000"/>
              </a:lnSpc>
              <a:buFont typeface="Wingdings" panose="05000000000000000000" pitchFamily="2" charset="2"/>
              <a:buNone/>
            </a:pPr>
            <a:r>
              <a:rPr lang="en-US" altLang="zh-CN" b="1" dirty="0">
                <a:solidFill>
                  <a:srgbClr val="800000"/>
                </a:solidFill>
              </a:rPr>
              <a:t>6.2.1  </a:t>
            </a:r>
            <a:r>
              <a:rPr lang="zh-CN" altLang="en-US" b="1" dirty="0">
                <a:solidFill>
                  <a:srgbClr val="800000"/>
                </a:solidFill>
              </a:rPr>
              <a:t>二叉树的概念</a:t>
            </a:r>
            <a:endParaRPr lang="zh-CN" altLang="en-US" b="1" dirty="0">
              <a:solidFill>
                <a:srgbClr val="800000"/>
              </a:solidFill>
            </a:endParaRPr>
          </a:p>
          <a:p>
            <a:pPr eaLnBrk="1" hangingPunct="1">
              <a:lnSpc>
                <a:spcPct val="170000"/>
              </a:lnSpc>
              <a:buFont typeface="Wingdings" panose="05000000000000000000" pitchFamily="2" charset="2"/>
              <a:buNone/>
            </a:pPr>
            <a:r>
              <a:rPr lang="zh-CN" altLang="en-US" sz="2000" b="1" dirty="0">
                <a:solidFill>
                  <a:srgbClr val="CC6600"/>
                </a:solidFill>
              </a:rPr>
              <a:t>二叉树的定义  </a:t>
            </a:r>
            <a:r>
              <a:rPr lang="zh-CN" altLang="en-US" sz="2000" dirty="0"/>
              <a:t>二叉树是</a:t>
            </a:r>
            <a:r>
              <a:rPr lang="en-US" altLang="zh-CN" sz="2000" dirty="0"/>
              <a:t>n(n</a:t>
            </a:r>
            <a:r>
              <a:rPr lang="en-US" altLang="zh-CN" sz="2000" dirty="0">
                <a:sym typeface="Symbol" pitchFamily="18" charset="2"/>
              </a:rPr>
              <a:t>0)</a:t>
            </a:r>
            <a:r>
              <a:rPr lang="zh-CN" altLang="en-US" sz="2000" dirty="0"/>
              <a:t>个结点的有限集合，它或为</a:t>
            </a:r>
            <a:r>
              <a:rPr lang="zh-CN" altLang="en-US" sz="2000" b="1" dirty="0">
                <a:solidFill>
                  <a:srgbClr val="FF3300"/>
                </a:solidFill>
              </a:rPr>
              <a:t>空树</a:t>
            </a:r>
            <a:r>
              <a:rPr lang="en-US" altLang="zh-CN" sz="2000" dirty="0"/>
              <a:t>(n=0)</a:t>
            </a:r>
            <a:r>
              <a:rPr lang="zh-CN" altLang="en-US" sz="2000" dirty="0"/>
              <a:t>，或由一个</a:t>
            </a:r>
            <a:r>
              <a:rPr lang="zh-CN" altLang="en-US" sz="2000" b="1" dirty="0">
                <a:solidFill>
                  <a:srgbClr val="FF3300"/>
                </a:solidFill>
              </a:rPr>
              <a:t>根</a:t>
            </a:r>
            <a:r>
              <a:rPr lang="zh-CN" altLang="en-US" sz="2000" dirty="0"/>
              <a:t>结点和两棵互不相交的被分别称为根的</a:t>
            </a:r>
            <a:r>
              <a:rPr lang="zh-CN" altLang="en-US" sz="2000" b="1" dirty="0">
                <a:solidFill>
                  <a:srgbClr val="FF3300"/>
                </a:solidFill>
              </a:rPr>
              <a:t>左子树</a:t>
            </a:r>
            <a:r>
              <a:rPr lang="zh-CN" altLang="en-US" sz="2000" dirty="0"/>
              <a:t>和根的</a:t>
            </a:r>
            <a:r>
              <a:rPr lang="zh-CN" altLang="en-US" sz="2000" b="1" dirty="0">
                <a:solidFill>
                  <a:srgbClr val="FF3300"/>
                </a:solidFill>
              </a:rPr>
              <a:t>右子树</a:t>
            </a:r>
            <a:r>
              <a:rPr lang="zh-CN" altLang="en-US" sz="2000" dirty="0"/>
              <a:t>的二叉树组成。</a:t>
            </a:r>
            <a:endParaRPr lang="zh-CN" altLang="en-US" sz="2000" dirty="0"/>
          </a:p>
          <a:p>
            <a:pPr eaLnBrk="1" hangingPunct="1">
              <a:lnSpc>
                <a:spcPct val="170000"/>
              </a:lnSpc>
              <a:buFont typeface="Wingdings" panose="05000000000000000000" pitchFamily="2" charset="2"/>
              <a:buNone/>
            </a:pPr>
            <a:r>
              <a:rPr lang="zh-CN" altLang="en-US" sz="2000" b="1" dirty="0">
                <a:solidFill>
                  <a:srgbClr val="CC6600"/>
                </a:solidFill>
              </a:rPr>
              <a:t>二叉树的特点</a:t>
            </a:r>
            <a:endParaRPr lang="zh-CN" altLang="en-US" sz="2000" b="1" dirty="0">
              <a:solidFill>
                <a:srgbClr val="CC6600"/>
              </a:solidFill>
            </a:endParaRPr>
          </a:p>
          <a:p>
            <a:pPr eaLnBrk="1" hangingPunct="1">
              <a:lnSpc>
                <a:spcPct val="170000"/>
              </a:lnSpc>
            </a:pPr>
            <a:r>
              <a:rPr lang="zh-CN" altLang="en-US" sz="2000" dirty="0"/>
              <a:t>定义是递归的</a:t>
            </a:r>
            <a:endParaRPr lang="zh-CN" altLang="en-US" sz="2000" dirty="0"/>
          </a:p>
          <a:p>
            <a:pPr eaLnBrk="1" hangingPunct="1">
              <a:lnSpc>
                <a:spcPct val="170000"/>
              </a:lnSpc>
            </a:pPr>
            <a:r>
              <a:rPr lang="en-US" altLang="zh-CN" sz="2000" dirty="0"/>
              <a:t>0</a:t>
            </a:r>
            <a:r>
              <a:rPr lang="en-US" altLang="zh-CN" sz="2000" dirty="0">
                <a:sym typeface="Symbol" pitchFamily="18" charset="2"/>
              </a:rPr>
              <a:t></a:t>
            </a:r>
            <a:r>
              <a:rPr lang="zh-CN" altLang="en-US" sz="2000" dirty="0">
                <a:sym typeface="Symbol" pitchFamily="18" charset="2"/>
              </a:rPr>
              <a:t>结点的度</a:t>
            </a:r>
            <a:r>
              <a:rPr lang="en-US" altLang="zh-CN" sz="2000" dirty="0">
                <a:sym typeface="Symbol" pitchFamily="18" charset="2"/>
              </a:rPr>
              <a:t>2</a:t>
            </a:r>
            <a:endParaRPr lang="en-US" altLang="zh-CN" sz="2000" dirty="0">
              <a:sym typeface="Symbol" pitchFamily="18" charset="2"/>
            </a:endParaRPr>
          </a:p>
          <a:p>
            <a:pPr eaLnBrk="1" hangingPunct="1">
              <a:lnSpc>
                <a:spcPct val="170000"/>
              </a:lnSpc>
            </a:pPr>
            <a:r>
              <a:rPr lang="zh-CN" altLang="en-US" sz="2000" dirty="0">
                <a:sym typeface="Symbol" pitchFamily="18" charset="2"/>
              </a:rPr>
              <a:t>是有序树</a:t>
            </a:r>
            <a:endParaRPr lang="en-US" altLang="zh-CN" sz="2000" dirty="0">
              <a:sym typeface="Symbol" pitchFamily="18" charset="2"/>
            </a:endParaRPr>
          </a:p>
          <a:p>
            <a:pPr eaLnBrk="1" hangingPunct="1">
              <a:lnSpc>
                <a:spcPct val="150000"/>
              </a:lnSpc>
            </a:pPr>
            <a:endParaRPr lang="zh-CN" altLang="en-US" sz="2000" dirty="0">
              <a:sym typeface="Symbol" pitchFamily="18" charset="2"/>
            </a:endParaRPr>
          </a:p>
          <a:p>
            <a:pPr eaLnBrk="1" hangingPunct="1">
              <a:lnSpc>
                <a:spcPct val="150000"/>
              </a:lnSpc>
              <a:buFont typeface="Wingdings" panose="05000000000000000000" pitchFamily="2" charset="2"/>
              <a:buNone/>
            </a:pPr>
            <a:r>
              <a:rPr kumimoji="1" lang="zh-CN" altLang="en-US" sz="2100" dirty="0"/>
              <a:t>         </a:t>
            </a:r>
            <a:endParaRPr kumimoji="1" lang="en-US" altLang="zh-CN" sz="2100" dirty="0"/>
          </a:p>
          <a:p>
            <a:pPr eaLnBrk="1" hangingPunct="1">
              <a:lnSpc>
                <a:spcPct val="150000"/>
              </a:lnSpc>
              <a:buFont typeface="Wingdings" panose="05000000000000000000" pitchFamily="2" charset="2"/>
              <a:buNone/>
            </a:pPr>
            <a:r>
              <a:rPr kumimoji="1" lang="zh-CN" altLang="en-US" sz="2100" dirty="0"/>
              <a:t> 二叉树的每个结点至多只有两棵子树，且子树有左右之分，其次序不能任意颠倒。</a:t>
            </a:r>
            <a:endParaRPr kumimoji="1" lang="zh-CN" altLang="en-US" sz="2100" dirty="0"/>
          </a:p>
        </p:txBody>
      </p:sp>
      <p:sp>
        <p:nvSpPr>
          <p:cNvPr id="17412" name="Oval 4"/>
          <p:cNvSpPr>
            <a:spLocks noChangeArrowheads="1"/>
          </p:cNvSpPr>
          <p:nvPr/>
        </p:nvSpPr>
        <p:spPr bwMode="auto">
          <a:xfrm>
            <a:off x="5257800" y="2643182"/>
            <a:ext cx="304800" cy="304800"/>
          </a:xfrm>
          <a:prstGeom prst="ellipse">
            <a:avLst/>
          </a:prstGeom>
          <a:noFill/>
          <a:ln w="9525">
            <a:solidFill>
              <a:schemeClr val="tx1"/>
            </a:solidFill>
            <a:round/>
          </a:ln>
        </p:spPr>
        <p:txBody>
          <a:bodyPr wrap="none" anchor="ctr"/>
          <a:lstStyle/>
          <a:p>
            <a:endParaRPr lang="zh-CN" altLang="en-US"/>
          </a:p>
        </p:txBody>
      </p:sp>
      <p:sp>
        <p:nvSpPr>
          <p:cNvPr id="17413" name="Oval 5"/>
          <p:cNvSpPr>
            <a:spLocks noChangeArrowheads="1"/>
          </p:cNvSpPr>
          <p:nvPr/>
        </p:nvSpPr>
        <p:spPr bwMode="auto">
          <a:xfrm>
            <a:off x="4419600" y="3252782"/>
            <a:ext cx="304800" cy="304800"/>
          </a:xfrm>
          <a:prstGeom prst="ellipse">
            <a:avLst/>
          </a:prstGeom>
          <a:noFill/>
          <a:ln w="9525">
            <a:solidFill>
              <a:schemeClr val="tx1"/>
            </a:solidFill>
            <a:round/>
          </a:ln>
        </p:spPr>
        <p:txBody>
          <a:bodyPr wrap="none" anchor="ctr"/>
          <a:lstStyle/>
          <a:p>
            <a:endParaRPr lang="zh-CN" altLang="en-US"/>
          </a:p>
        </p:txBody>
      </p:sp>
      <p:sp>
        <p:nvSpPr>
          <p:cNvPr id="17414" name="Oval 7"/>
          <p:cNvSpPr>
            <a:spLocks noChangeArrowheads="1"/>
          </p:cNvSpPr>
          <p:nvPr/>
        </p:nvSpPr>
        <p:spPr bwMode="auto">
          <a:xfrm>
            <a:off x="3962400" y="4167182"/>
            <a:ext cx="304800" cy="304800"/>
          </a:xfrm>
          <a:prstGeom prst="ellipse">
            <a:avLst/>
          </a:prstGeom>
          <a:noFill/>
          <a:ln w="9525">
            <a:solidFill>
              <a:schemeClr val="tx1"/>
            </a:solidFill>
            <a:round/>
          </a:ln>
        </p:spPr>
        <p:txBody>
          <a:bodyPr wrap="none" anchor="ctr"/>
          <a:lstStyle/>
          <a:p>
            <a:endParaRPr lang="zh-CN" altLang="en-US"/>
          </a:p>
        </p:txBody>
      </p:sp>
      <p:sp>
        <p:nvSpPr>
          <p:cNvPr id="17415" name="Oval 8"/>
          <p:cNvSpPr>
            <a:spLocks noChangeArrowheads="1"/>
          </p:cNvSpPr>
          <p:nvPr/>
        </p:nvSpPr>
        <p:spPr bwMode="auto">
          <a:xfrm>
            <a:off x="5029200" y="4167182"/>
            <a:ext cx="304800" cy="304800"/>
          </a:xfrm>
          <a:prstGeom prst="ellipse">
            <a:avLst/>
          </a:prstGeom>
          <a:noFill/>
          <a:ln w="9525">
            <a:solidFill>
              <a:schemeClr val="tx1"/>
            </a:solidFill>
            <a:round/>
          </a:ln>
        </p:spPr>
        <p:txBody>
          <a:bodyPr wrap="none" anchor="ctr"/>
          <a:lstStyle/>
          <a:p>
            <a:endParaRPr lang="zh-CN" altLang="en-US"/>
          </a:p>
        </p:txBody>
      </p:sp>
      <p:sp>
        <p:nvSpPr>
          <p:cNvPr id="17416" name="Oval 10"/>
          <p:cNvSpPr>
            <a:spLocks noChangeArrowheads="1"/>
          </p:cNvSpPr>
          <p:nvPr/>
        </p:nvSpPr>
        <p:spPr bwMode="auto">
          <a:xfrm>
            <a:off x="6781800" y="4929182"/>
            <a:ext cx="304800" cy="304800"/>
          </a:xfrm>
          <a:prstGeom prst="ellipse">
            <a:avLst/>
          </a:prstGeom>
          <a:noFill/>
          <a:ln w="9525">
            <a:solidFill>
              <a:schemeClr val="tx1"/>
            </a:solidFill>
            <a:round/>
          </a:ln>
        </p:spPr>
        <p:txBody>
          <a:bodyPr wrap="none" anchor="ctr"/>
          <a:lstStyle/>
          <a:p>
            <a:endParaRPr lang="zh-CN" altLang="en-US"/>
          </a:p>
        </p:txBody>
      </p:sp>
      <p:sp>
        <p:nvSpPr>
          <p:cNvPr id="17417" name="Oval 11"/>
          <p:cNvSpPr>
            <a:spLocks noChangeArrowheads="1"/>
          </p:cNvSpPr>
          <p:nvPr/>
        </p:nvSpPr>
        <p:spPr bwMode="auto">
          <a:xfrm>
            <a:off x="6019800" y="4243382"/>
            <a:ext cx="304800" cy="304800"/>
          </a:xfrm>
          <a:prstGeom prst="ellipse">
            <a:avLst/>
          </a:prstGeom>
          <a:noFill/>
          <a:ln w="9525">
            <a:solidFill>
              <a:schemeClr val="tx1"/>
            </a:solidFill>
            <a:round/>
          </a:ln>
        </p:spPr>
        <p:txBody>
          <a:bodyPr wrap="none" anchor="ctr"/>
          <a:lstStyle/>
          <a:p>
            <a:endParaRPr lang="zh-CN" altLang="en-US"/>
          </a:p>
        </p:txBody>
      </p:sp>
      <p:sp>
        <p:nvSpPr>
          <p:cNvPr id="17418" name="Oval 12"/>
          <p:cNvSpPr>
            <a:spLocks noChangeArrowheads="1"/>
          </p:cNvSpPr>
          <p:nvPr/>
        </p:nvSpPr>
        <p:spPr bwMode="auto">
          <a:xfrm>
            <a:off x="6324600" y="3252782"/>
            <a:ext cx="304800" cy="304800"/>
          </a:xfrm>
          <a:prstGeom prst="ellipse">
            <a:avLst/>
          </a:prstGeom>
          <a:noFill/>
          <a:ln w="9525">
            <a:solidFill>
              <a:schemeClr val="tx1"/>
            </a:solidFill>
            <a:round/>
          </a:ln>
        </p:spPr>
        <p:txBody>
          <a:bodyPr wrap="none" anchor="ctr"/>
          <a:lstStyle/>
          <a:p>
            <a:endParaRPr lang="zh-CN" altLang="en-US"/>
          </a:p>
        </p:txBody>
      </p:sp>
      <p:sp>
        <p:nvSpPr>
          <p:cNvPr id="17419" name="Line 13"/>
          <p:cNvSpPr>
            <a:spLocks noChangeShapeType="1"/>
          </p:cNvSpPr>
          <p:nvPr/>
        </p:nvSpPr>
        <p:spPr bwMode="auto">
          <a:xfrm flipH="1">
            <a:off x="4648200" y="2947982"/>
            <a:ext cx="685800" cy="304800"/>
          </a:xfrm>
          <a:prstGeom prst="line">
            <a:avLst/>
          </a:prstGeom>
          <a:noFill/>
          <a:ln w="9525">
            <a:solidFill>
              <a:schemeClr val="tx1"/>
            </a:solidFill>
            <a:round/>
          </a:ln>
        </p:spPr>
        <p:txBody>
          <a:bodyPr wrap="none" anchor="ctr"/>
          <a:lstStyle/>
          <a:p>
            <a:endParaRPr lang="zh-CN" altLang="en-US"/>
          </a:p>
        </p:txBody>
      </p:sp>
      <p:sp>
        <p:nvSpPr>
          <p:cNvPr id="17420" name="Line 14"/>
          <p:cNvSpPr>
            <a:spLocks noChangeShapeType="1"/>
          </p:cNvSpPr>
          <p:nvPr/>
        </p:nvSpPr>
        <p:spPr bwMode="auto">
          <a:xfrm>
            <a:off x="5486400" y="2947982"/>
            <a:ext cx="914400" cy="304800"/>
          </a:xfrm>
          <a:prstGeom prst="line">
            <a:avLst/>
          </a:prstGeom>
          <a:noFill/>
          <a:ln w="9525">
            <a:solidFill>
              <a:schemeClr val="tx1"/>
            </a:solidFill>
            <a:round/>
          </a:ln>
        </p:spPr>
        <p:txBody>
          <a:bodyPr wrap="none" anchor="ctr"/>
          <a:lstStyle/>
          <a:p>
            <a:endParaRPr lang="zh-CN" altLang="en-US"/>
          </a:p>
        </p:txBody>
      </p:sp>
      <p:sp>
        <p:nvSpPr>
          <p:cNvPr id="17421" name="Line 15"/>
          <p:cNvSpPr>
            <a:spLocks noChangeShapeType="1"/>
          </p:cNvSpPr>
          <p:nvPr/>
        </p:nvSpPr>
        <p:spPr bwMode="auto">
          <a:xfrm flipH="1">
            <a:off x="4191000" y="3557582"/>
            <a:ext cx="381000" cy="609600"/>
          </a:xfrm>
          <a:prstGeom prst="line">
            <a:avLst/>
          </a:prstGeom>
          <a:noFill/>
          <a:ln w="9525">
            <a:solidFill>
              <a:schemeClr val="tx1"/>
            </a:solidFill>
            <a:round/>
          </a:ln>
        </p:spPr>
        <p:txBody>
          <a:bodyPr wrap="none" anchor="ctr"/>
          <a:lstStyle/>
          <a:p>
            <a:endParaRPr lang="zh-CN" altLang="en-US"/>
          </a:p>
        </p:txBody>
      </p:sp>
      <p:sp>
        <p:nvSpPr>
          <p:cNvPr id="17422" name="Line 16"/>
          <p:cNvSpPr>
            <a:spLocks noChangeShapeType="1"/>
          </p:cNvSpPr>
          <p:nvPr/>
        </p:nvSpPr>
        <p:spPr bwMode="auto">
          <a:xfrm>
            <a:off x="4648200" y="3557582"/>
            <a:ext cx="533400" cy="609600"/>
          </a:xfrm>
          <a:prstGeom prst="line">
            <a:avLst/>
          </a:prstGeom>
          <a:noFill/>
          <a:ln w="9525">
            <a:solidFill>
              <a:schemeClr val="tx1"/>
            </a:solidFill>
            <a:round/>
          </a:ln>
        </p:spPr>
        <p:txBody>
          <a:bodyPr wrap="none" anchor="ctr"/>
          <a:lstStyle/>
          <a:p>
            <a:endParaRPr lang="zh-CN" altLang="en-US"/>
          </a:p>
        </p:txBody>
      </p:sp>
      <p:sp>
        <p:nvSpPr>
          <p:cNvPr id="17423" name="Line 17"/>
          <p:cNvSpPr>
            <a:spLocks noChangeShapeType="1"/>
          </p:cNvSpPr>
          <p:nvPr/>
        </p:nvSpPr>
        <p:spPr bwMode="auto">
          <a:xfrm flipH="1">
            <a:off x="6172200" y="3557582"/>
            <a:ext cx="304800" cy="685800"/>
          </a:xfrm>
          <a:prstGeom prst="line">
            <a:avLst/>
          </a:prstGeom>
          <a:noFill/>
          <a:ln w="9525">
            <a:solidFill>
              <a:schemeClr val="tx1"/>
            </a:solidFill>
            <a:round/>
          </a:ln>
        </p:spPr>
        <p:txBody>
          <a:bodyPr wrap="none" anchor="ctr"/>
          <a:lstStyle/>
          <a:p>
            <a:endParaRPr lang="zh-CN" altLang="en-US"/>
          </a:p>
        </p:txBody>
      </p:sp>
      <p:sp>
        <p:nvSpPr>
          <p:cNvPr id="17424" name="Line 18"/>
          <p:cNvSpPr>
            <a:spLocks noChangeShapeType="1"/>
          </p:cNvSpPr>
          <p:nvPr/>
        </p:nvSpPr>
        <p:spPr bwMode="auto">
          <a:xfrm>
            <a:off x="6248400" y="4548182"/>
            <a:ext cx="685800" cy="381000"/>
          </a:xfrm>
          <a:prstGeom prst="line">
            <a:avLst/>
          </a:prstGeom>
          <a:noFill/>
          <a:ln w="9525">
            <a:solidFill>
              <a:schemeClr val="tx1"/>
            </a:solidFill>
            <a:round/>
          </a:ln>
        </p:spPr>
        <p:txBody>
          <a:bodyPr wrap="none" anchor="ctr"/>
          <a:lstStyle/>
          <a:p>
            <a:endParaRPr lang="zh-CN" altLang="en-US"/>
          </a:p>
        </p:txBody>
      </p:sp>
      <p:sp>
        <p:nvSpPr>
          <p:cNvPr id="17425" name="Freeform 19"/>
          <p:cNvSpPr/>
          <p:nvPr/>
        </p:nvSpPr>
        <p:spPr bwMode="auto">
          <a:xfrm>
            <a:off x="3683000" y="2935282"/>
            <a:ext cx="1828800" cy="1917700"/>
          </a:xfrm>
          <a:custGeom>
            <a:avLst/>
            <a:gdLst>
              <a:gd name="T0" fmla="*/ 812800 w 1152"/>
              <a:gd name="T1" fmla="*/ 12700 h 1208"/>
              <a:gd name="T2" fmla="*/ 431800 w 1152"/>
              <a:gd name="T3" fmla="*/ 546100 h 1208"/>
              <a:gd name="T4" fmla="*/ 203200 w 1152"/>
              <a:gd name="T5" fmla="*/ 1003300 h 1208"/>
              <a:gd name="T6" fmla="*/ 127000 w 1152"/>
              <a:gd name="T7" fmla="*/ 1689100 h 1208"/>
              <a:gd name="T8" fmla="*/ 965200 w 1152"/>
              <a:gd name="T9" fmla="*/ 1917700 h 1208"/>
              <a:gd name="T10" fmla="*/ 1574800 w 1152"/>
              <a:gd name="T11" fmla="*/ 1689100 h 1208"/>
              <a:gd name="T12" fmla="*/ 1803400 w 1152"/>
              <a:gd name="T13" fmla="*/ 1384300 h 1208"/>
              <a:gd name="T14" fmla="*/ 1422400 w 1152"/>
              <a:gd name="T15" fmla="*/ 622300 h 1208"/>
              <a:gd name="T16" fmla="*/ 812800 w 1152"/>
              <a:gd name="T17" fmla="*/ 12700 h 12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2"/>
              <a:gd name="T28" fmla="*/ 0 h 1208"/>
              <a:gd name="T29" fmla="*/ 1152 w 1152"/>
              <a:gd name="T30" fmla="*/ 1208 h 12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2" h="1208">
                <a:moveTo>
                  <a:pt x="512" y="8"/>
                </a:moveTo>
                <a:cubicBezTo>
                  <a:pt x="408" y="0"/>
                  <a:pt x="336" y="240"/>
                  <a:pt x="272" y="344"/>
                </a:cubicBezTo>
                <a:cubicBezTo>
                  <a:pt x="208" y="448"/>
                  <a:pt x="160" y="512"/>
                  <a:pt x="128" y="632"/>
                </a:cubicBezTo>
                <a:cubicBezTo>
                  <a:pt x="96" y="752"/>
                  <a:pt x="0" y="968"/>
                  <a:pt x="80" y="1064"/>
                </a:cubicBezTo>
                <a:cubicBezTo>
                  <a:pt x="160" y="1160"/>
                  <a:pt x="456" y="1208"/>
                  <a:pt x="608" y="1208"/>
                </a:cubicBezTo>
                <a:cubicBezTo>
                  <a:pt x="760" y="1208"/>
                  <a:pt x="904" y="1120"/>
                  <a:pt x="992" y="1064"/>
                </a:cubicBezTo>
                <a:cubicBezTo>
                  <a:pt x="1080" y="1008"/>
                  <a:pt x="1152" y="984"/>
                  <a:pt x="1136" y="872"/>
                </a:cubicBezTo>
                <a:cubicBezTo>
                  <a:pt x="1120" y="760"/>
                  <a:pt x="992" y="544"/>
                  <a:pt x="896" y="392"/>
                </a:cubicBezTo>
                <a:cubicBezTo>
                  <a:pt x="800" y="240"/>
                  <a:pt x="616" y="16"/>
                  <a:pt x="512" y="8"/>
                </a:cubicBezTo>
                <a:close/>
              </a:path>
            </a:pathLst>
          </a:custGeom>
          <a:noFill/>
          <a:ln w="9525">
            <a:solidFill>
              <a:schemeClr val="accent1"/>
            </a:solidFill>
            <a:prstDash val="dash"/>
            <a:round/>
          </a:ln>
        </p:spPr>
        <p:txBody>
          <a:bodyPr wrap="none" anchor="ctr"/>
          <a:lstStyle/>
          <a:p>
            <a:endParaRPr lang="zh-CN" altLang="en-US"/>
          </a:p>
        </p:txBody>
      </p:sp>
      <p:sp>
        <p:nvSpPr>
          <p:cNvPr id="17426" name="Freeform 20"/>
          <p:cNvSpPr/>
          <p:nvPr/>
        </p:nvSpPr>
        <p:spPr bwMode="auto">
          <a:xfrm>
            <a:off x="5702300" y="2947982"/>
            <a:ext cx="2006600" cy="2501900"/>
          </a:xfrm>
          <a:custGeom>
            <a:avLst/>
            <a:gdLst>
              <a:gd name="T0" fmla="*/ 698500 w 1264"/>
              <a:gd name="T1" fmla="*/ 0 h 1576"/>
              <a:gd name="T2" fmla="*/ 317500 w 1264"/>
              <a:gd name="T3" fmla="*/ 838200 h 1576"/>
              <a:gd name="T4" fmla="*/ 88900 w 1264"/>
              <a:gd name="T5" fmla="*/ 1752600 h 1576"/>
              <a:gd name="T6" fmla="*/ 850900 w 1264"/>
              <a:gd name="T7" fmla="*/ 2362200 h 1576"/>
              <a:gd name="T8" fmla="*/ 1308100 w 1264"/>
              <a:gd name="T9" fmla="*/ 2438400 h 1576"/>
              <a:gd name="T10" fmla="*/ 1841500 w 1264"/>
              <a:gd name="T11" fmla="*/ 1981200 h 1576"/>
              <a:gd name="T12" fmla="*/ 1993900 w 1264"/>
              <a:gd name="T13" fmla="*/ 1524000 h 1576"/>
              <a:gd name="T14" fmla="*/ 1765300 w 1264"/>
              <a:gd name="T15" fmla="*/ 838200 h 1576"/>
              <a:gd name="T16" fmla="*/ 698500 w 1264"/>
              <a:gd name="T17" fmla="*/ 0 h 15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4"/>
              <a:gd name="T28" fmla="*/ 0 h 1576"/>
              <a:gd name="T29" fmla="*/ 1264 w 1264"/>
              <a:gd name="T30" fmla="*/ 1576 h 15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4" h="1576">
                <a:moveTo>
                  <a:pt x="440" y="0"/>
                </a:moveTo>
                <a:cubicBezTo>
                  <a:pt x="288" y="0"/>
                  <a:pt x="264" y="344"/>
                  <a:pt x="200" y="528"/>
                </a:cubicBezTo>
                <a:cubicBezTo>
                  <a:pt x="136" y="712"/>
                  <a:pt x="0" y="944"/>
                  <a:pt x="56" y="1104"/>
                </a:cubicBezTo>
                <a:cubicBezTo>
                  <a:pt x="112" y="1264"/>
                  <a:pt x="408" y="1416"/>
                  <a:pt x="536" y="1488"/>
                </a:cubicBezTo>
                <a:cubicBezTo>
                  <a:pt x="664" y="1560"/>
                  <a:pt x="720" y="1576"/>
                  <a:pt x="824" y="1536"/>
                </a:cubicBezTo>
                <a:cubicBezTo>
                  <a:pt x="928" y="1496"/>
                  <a:pt x="1088" y="1344"/>
                  <a:pt x="1160" y="1248"/>
                </a:cubicBezTo>
                <a:cubicBezTo>
                  <a:pt x="1232" y="1152"/>
                  <a:pt x="1264" y="1080"/>
                  <a:pt x="1256" y="960"/>
                </a:cubicBezTo>
                <a:cubicBezTo>
                  <a:pt x="1248" y="840"/>
                  <a:pt x="1240" y="696"/>
                  <a:pt x="1112" y="528"/>
                </a:cubicBezTo>
                <a:cubicBezTo>
                  <a:pt x="984" y="360"/>
                  <a:pt x="592" y="0"/>
                  <a:pt x="440" y="0"/>
                </a:cubicBezTo>
                <a:close/>
              </a:path>
            </a:pathLst>
          </a:custGeom>
          <a:noFill/>
          <a:ln w="9525">
            <a:solidFill>
              <a:schemeClr val="accent1"/>
            </a:solidFill>
            <a:prstDash val="dash"/>
            <a:round/>
          </a:ln>
        </p:spPr>
        <p:txBody>
          <a:bodyPr wrap="none" anchor="ctr"/>
          <a:lstStyle/>
          <a:p>
            <a:endParaRPr lang="zh-CN"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187" name="Picture 3"/>
          <p:cNvPicPr>
            <a:picLocks noChangeAspect="1" noChangeArrowheads="1"/>
          </p:cNvPicPr>
          <p:nvPr/>
        </p:nvPicPr>
        <p:blipFill>
          <a:blip r:embed="rId1"/>
          <a:srcRect/>
          <a:stretch>
            <a:fillRect/>
          </a:stretch>
        </p:blipFill>
        <p:spPr bwMode="auto">
          <a:xfrm>
            <a:off x="500034" y="1128770"/>
            <a:ext cx="3143272" cy="3371800"/>
          </a:xfrm>
          <a:prstGeom prst="rect">
            <a:avLst/>
          </a:prstGeom>
          <a:noFill/>
        </p:spPr>
      </p:pic>
      <p:pic>
        <p:nvPicPr>
          <p:cNvPr id="349189" name="Picture 5"/>
          <p:cNvPicPr>
            <a:picLocks noChangeAspect="1" noChangeArrowheads="1"/>
          </p:cNvPicPr>
          <p:nvPr/>
        </p:nvPicPr>
        <p:blipFill>
          <a:blip r:embed="rId2"/>
          <a:srcRect/>
          <a:stretch>
            <a:fillRect/>
          </a:stretch>
        </p:blipFill>
        <p:spPr bwMode="auto">
          <a:xfrm>
            <a:off x="3886230" y="1652592"/>
            <a:ext cx="4972050" cy="2419350"/>
          </a:xfrm>
          <a:prstGeom prst="rect">
            <a:avLst/>
          </a:prstGeom>
          <a:noFill/>
          <a:ln w="9525">
            <a:noFill/>
            <a:miter lim="800000"/>
            <a:headEnd/>
            <a:tailEnd/>
          </a:ln>
          <a:effectLst/>
        </p:spPr>
      </p:pic>
      <p:sp>
        <p:nvSpPr>
          <p:cNvPr id="5" name="矩形 4"/>
          <p:cNvSpPr/>
          <p:nvPr/>
        </p:nvSpPr>
        <p:spPr>
          <a:xfrm>
            <a:off x="142844" y="446110"/>
            <a:ext cx="2108269" cy="553998"/>
          </a:xfrm>
          <a:prstGeom prst="rect">
            <a:avLst/>
          </a:prstGeom>
        </p:spPr>
        <p:txBody>
          <a:bodyPr wrap="none">
            <a:spAutoFit/>
          </a:bodyPr>
          <a:lstStyle/>
          <a:p>
            <a:pPr marL="381000" marR="0" lvl="2" indent="0" algn="just" defTabSz="914400" rtl="0" eaLnBrk="0" fontAlgn="auto" latinLnBrk="0" hangingPunct="0">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⑴多重链表法</a:t>
            </a:r>
            <a:endPar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sp>
        <p:nvSpPr>
          <p:cNvPr id="6" name="TextBox 5"/>
          <p:cNvSpPr txBox="1"/>
          <p:nvPr/>
        </p:nvSpPr>
        <p:spPr>
          <a:xfrm>
            <a:off x="428596" y="4786322"/>
            <a:ext cx="4500594"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typedef</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struct</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TreeNode</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datatype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data;</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struct</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TreeNode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 son[MAXSON];</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MSNode</a:t>
            </a:r>
            <a:endParaRPr kumimoji="0" lang="zh-CN" altLang="en-US" sz="20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2"/>
          <p:cNvSpPr txBox="1">
            <a:spLocks noChangeArrowheads="1"/>
          </p:cNvSpPr>
          <p:nvPr/>
        </p:nvSpPr>
        <p:spPr bwMode="auto">
          <a:xfrm>
            <a:off x="357158" y="319072"/>
            <a:ext cx="8358246" cy="905505"/>
          </a:xfrm>
          <a:prstGeom prst="rect">
            <a:avLst/>
          </a:prstGeom>
          <a:noFill/>
          <a:ln w="9525">
            <a:noFill/>
            <a:miter lim="800000"/>
          </a:ln>
          <a:effectLst/>
        </p:spPr>
        <p:txBody>
          <a:bodyPr wrap="square" lIns="92075" tIns="46038" rIns="92075" bIns="46038">
            <a:spAutoFit/>
          </a:bodyPr>
          <a:lstStyle/>
          <a:p>
            <a:pPr marL="381000" marR="0" lvl="2" indent="0" algn="just" defTabSz="914400" rtl="0" eaLnBrk="0" fontAlgn="auto" latinLnBrk="0" hangingPunct="0">
              <a:lnSpc>
                <a:spcPct val="11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⑵</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孩子链表表示法  </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查找孩子方便，查找双亲比较困难</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graphicFrame>
        <p:nvGraphicFramePr>
          <p:cNvPr id="88068" name="Object 3"/>
          <p:cNvGraphicFramePr>
            <a:graphicFrameLocks noChangeAspect="1"/>
          </p:cNvGraphicFramePr>
          <p:nvPr/>
        </p:nvGraphicFramePr>
        <p:xfrm>
          <a:off x="3305424" y="1939841"/>
          <a:ext cx="5624294" cy="3060795"/>
        </p:xfrm>
        <a:graphic>
          <a:graphicData uri="http://schemas.openxmlformats.org/presentationml/2006/ole">
            <mc:AlternateContent xmlns:mc="http://schemas.openxmlformats.org/markup-compatibility/2006">
              <mc:Choice xmlns:v="urn:schemas-microsoft-com:vml" Requires="v">
                <p:oleObj spid="_x0000_s89240" name="BMP 图像" r:id="rId1" imgW="4724400" imgH="2571750" progId="PBrush">
                  <p:embed/>
                </p:oleObj>
              </mc:Choice>
              <mc:Fallback>
                <p:oleObj name="BMP 图像" r:id="rId1" imgW="4724400" imgH="257175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424" y="1939841"/>
                        <a:ext cx="5624294" cy="3060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714348" y="875726"/>
            <a:ext cx="7572428" cy="133882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rPr>
              <a:t>树中每一个元素对应一个结点，结点中有两部分信息，一是其本身的</a:t>
            </a: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数据信息</a:t>
            </a:r>
            <a:r>
              <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rPr>
              <a:t>，二是其</a:t>
            </a: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孩子链表的头指针</a:t>
            </a:r>
            <a:r>
              <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rPr>
              <a:t>，即将每个数据元素的孩子们链接成一个孩子链表。</a:t>
            </a:r>
            <a:endPar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pic>
        <p:nvPicPr>
          <p:cNvPr id="6" name="Picture 3"/>
          <p:cNvPicPr>
            <a:picLocks noChangeAspect="1" noChangeArrowheads="1"/>
          </p:cNvPicPr>
          <p:nvPr/>
        </p:nvPicPr>
        <p:blipFill>
          <a:blip r:embed="rId3"/>
          <a:srcRect/>
          <a:stretch>
            <a:fillRect/>
          </a:stretch>
        </p:blipFill>
        <p:spPr bwMode="auto">
          <a:xfrm>
            <a:off x="428596" y="2200340"/>
            <a:ext cx="2571768" cy="2758745"/>
          </a:xfrm>
          <a:prstGeom prst="rect">
            <a:avLst/>
          </a:prstGeom>
          <a:noFill/>
        </p:spPr>
      </p:pic>
      <p:sp>
        <p:nvSpPr>
          <p:cNvPr id="7" name="TextBox 6"/>
          <p:cNvSpPr txBox="1"/>
          <p:nvPr/>
        </p:nvSpPr>
        <p:spPr>
          <a:xfrm>
            <a:off x="142844" y="5083932"/>
            <a:ext cx="4500594"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typedef</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struct</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childnode</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int</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childcode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struct</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childnode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nextchild</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ChildNode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sp>
        <p:nvSpPr>
          <p:cNvPr id="8" name="TextBox 7"/>
          <p:cNvSpPr txBox="1"/>
          <p:nvPr/>
        </p:nvSpPr>
        <p:spPr>
          <a:xfrm>
            <a:off x="4429124" y="5072074"/>
            <a:ext cx="4500594"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typedef</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struct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datatype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data;</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ChildNode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firstchild</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SNode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cxnSp>
        <p:nvCxnSpPr>
          <p:cNvPr id="10" name="直接箭头连接符 9"/>
          <p:cNvCxnSpPr/>
          <p:nvPr/>
        </p:nvCxnSpPr>
        <p:spPr>
          <a:xfrm flipV="1">
            <a:off x="3071802" y="3714752"/>
            <a:ext cx="3000396" cy="1785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6200000" flipV="1">
            <a:off x="4393405" y="4822041"/>
            <a:ext cx="500066"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Text Box 2"/>
          <p:cNvSpPr txBox="1">
            <a:spLocks noChangeArrowheads="1"/>
          </p:cNvSpPr>
          <p:nvPr/>
        </p:nvSpPr>
        <p:spPr bwMode="auto">
          <a:xfrm>
            <a:off x="468313" y="620713"/>
            <a:ext cx="7924800" cy="1170193"/>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0" lang="en-US" altLang="zh-CN" sz="2800" b="0" i="0" u="none" strike="noStrike" kern="1200" cap="none" spc="0" normalizeH="0" baseline="0" noProof="0" dirty="0">
                <a:ln>
                  <a:noFill/>
                </a:ln>
                <a:solidFill>
                  <a:prstClr val="black"/>
                </a:solidFill>
                <a:effectLst/>
                <a:uLnTx/>
                <a:uFillTx/>
                <a:latin typeface="隶书" pitchFamily="49" charset="-122"/>
                <a:ea typeface="隶书" pitchFamily="49" charset="-122"/>
                <a:cs typeface="+mn-cs"/>
              </a:rPr>
              <a:t>3</a:t>
            </a:r>
            <a:r>
              <a:rPr kumimoji="0" lang="zh-CN" altLang="en-US" sz="2800" b="0" i="0" u="none" strike="noStrike" kern="1200" cap="none" spc="0" normalizeH="0" baseline="0" noProof="0" dirty="0">
                <a:ln>
                  <a:noFill/>
                </a:ln>
                <a:solidFill>
                  <a:prstClr val="black"/>
                </a:solidFill>
                <a:effectLst/>
                <a:uLnTx/>
                <a:uFillTx/>
                <a:latin typeface="隶书" pitchFamily="49" charset="-122"/>
                <a:ea typeface="隶书" pitchFamily="49" charset="-122"/>
                <a:cs typeface="+mn-cs"/>
              </a:rPr>
              <a:t>．双亲孩子链表存储方法</a:t>
            </a:r>
            <a:endParaRPr kumimoji="0" lang="en-US" altLang="zh-CN" sz="2800" b="0" i="0" u="none" strike="noStrike" kern="1200" cap="none" spc="0" normalizeH="0" baseline="0" noProof="0" dirty="0">
              <a:ln>
                <a:noFill/>
              </a:ln>
              <a:solidFill>
                <a:prstClr val="black"/>
              </a:solidFill>
              <a:effectLst/>
              <a:uLnTx/>
              <a:uFillTx/>
              <a:latin typeface="隶书" pitchFamily="49" charset="-122"/>
              <a:ea typeface="隶书" pitchFamily="49" charset="-122"/>
              <a:cs typeface="+mn-cs"/>
            </a:endParaRPr>
          </a:p>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0" lang="en-US" altLang="zh-CN" sz="2800" b="0" i="0" u="none" strike="noStrike" kern="1200" cap="none" spc="0" normalizeH="0" baseline="0" noProof="0" dirty="0">
                <a:ln>
                  <a:noFill/>
                </a:ln>
                <a:solidFill>
                  <a:srgbClr val="000000"/>
                </a:solidFill>
                <a:effectLst/>
                <a:uLnTx/>
                <a:uFillTx/>
                <a:latin typeface="隶书" pitchFamily="49" charset="-122"/>
                <a:ea typeface="隶书" pitchFamily="49" charset="-122"/>
                <a:cs typeface="+mn-cs"/>
              </a:rPr>
              <a:t>   </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graphicFrame>
        <p:nvGraphicFramePr>
          <p:cNvPr id="89092" name="Object 3"/>
          <p:cNvGraphicFramePr>
            <a:graphicFrameLocks noChangeAspect="1"/>
          </p:cNvGraphicFramePr>
          <p:nvPr/>
        </p:nvGraphicFramePr>
        <p:xfrm>
          <a:off x="1071538" y="2428893"/>
          <a:ext cx="6913562" cy="3571875"/>
        </p:xfrm>
        <a:graphic>
          <a:graphicData uri="http://schemas.openxmlformats.org/presentationml/2006/ole">
            <mc:AlternateContent xmlns:mc="http://schemas.openxmlformats.org/markup-compatibility/2006">
              <mc:Choice xmlns:v="urn:schemas-microsoft-com:vml" Requires="v">
                <p:oleObj spid="_x0000_s90264" name="位图图像" r:id="rId1" imgW="5162550" imgH="2447925" progId="PBrush">
                  <p:embed/>
                </p:oleObj>
              </mc:Choice>
              <mc:Fallback>
                <p:oleObj name="位图图像" r:id="rId1" imgW="5162550" imgH="244792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38" y="2428893"/>
                        <a:ext cx="6913562"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642910" y="1254796"/>
            <a:ext cx="7858180" cy="88832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rPr>
              <a:t>将双亲表示法和孩子链表法想结合，在孩子链表存储的基础上，其主结点又加上了其双亲的静态指针。</a:t>
            </a:r>
            <a:endPar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2"/>
          <p:cNvSpPr txBox="1">
            <a:spLocks noChangeArrowheads="1"/>
          </p:cNvSpPr>
          <p:nvPr/>
        </p:nvSpPr>
        <p:spPr bwMode="auto">
          <a:xfrm>
            <a:off x="1979613" y="260350"/>
            <a:ext cx="4751387" cy="690563"/>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40000"/>
              </a:lnSpc>
              <a:spcBef>
                <a:spcPct val="50000"/>
              </a:spcBef>
              <a:spcAft>
                <a:spcPts val="0"/>
              </a:spcAft>
              <a:buClr>
                <a:srgbClr val="696464"/>
              </a:buClr>
              <a:buSzTx/>
              <a:buFontTx/>
              <a:buNone/>
              <a:defRPr/>
            </a:pPr>
            <a:r>
              <a:rPr kumimoji="0" lang="en-US" altLang="zh-CN" sz="2800" b="0" i="0" u="none" strike="noStrike" kern="1200" cap="none" spc="0" normalizeH="0" baseline="0" noProof="0">
                <a:ln>
                  <a:noFill/>
                </a:ln>
                <a:solidFill>
                  <a:prstClr val="black"/>
                </a:solidFill>
                <a:effectLst/>
                <a:uLnTx/>
                <a:uFillTx/>
                <a:latin typeface="隶书" pitchFamily="49" charset="-122"/>
                <a:ea typeface="隶书" pitchFamily="49" charset="-122"/>
                <a:cs typeface="+mn-cs"/>
              </a:rPr>
              <a:t>4</a:t>
            </a:r>
            <a:r>
              <a:rPr kumimoji="0" lang="zh-CN" altLang="en-US" sz="2800" b="0" i="0" u="none" strike="noStrike" kern="1200" cap="none" spc="0" normalizeH="0" baseline="0" noProof="0">
                <a:ln>
                  <a:noFill/>
                </a:ln>
                <a:solidFill>
                  <a:prstClr val="black"/>
                </a:solidFill>
                <a:effectLst/>
                <a:uLnTx/>
                <a:uFillTx/>
                <a:latin typeface="隶书" pitchFamily="49" charset="-122"/>
                <a:ea typeface="隶书" pitchFamily="49" charset="-122"/>
                <a:cs typeface="+mn-cs"/>
              </a:rPr>
              <a:t>．孩子兄弟链表存储方法</a:t>
            </a:r>
            <a:r>
              <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rPr>
              <a:t>   </a:t>
            </a:r>
            <a:endPar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endParaRPr>
          </a:p>
        </p:txBody>
      </p:sp>
      <p:sp>
        <p:nvSpPr>
          <p:cNvPr id="90116" name="Text Box 3"/>
          <p:cNvSpPr txBox="1">
            <a:spLocks noChangeArrowheads="1"/>
          </p:cNvSpPr>
          <p:nvPr/>
        </p:nvSpPr>
        <p:spPr bwMode="auto">
          <a:xfrm>
            <a:off x="642910" y="3857628"/>
            <a:ext cx="7848600" cy="1016305"/>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50000"/>
              </a:lnSpc>
              <a:spcBef>
                <a:spcPct val="50000"/>
              </a:spcBef>
              <a:spcAft>
                <a:spcPts val="0"/>
              </a:spcAft>
              <a:buClr>
                <a:srgbClr val="696464"/>
              </a:buClr>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树中每个元素对应一个结点，每个结点除其信息域外，有两个指针域，分别指向该结点的</a:t>
            </a:r>
            <a:r>
              <a:rPr kumimoji="1" lang="zh-CN" altLang="en-US" sz="2000" b="0" i="0" u="none"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第一个孩子结点</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和</a:t>
            </a:r>
            <a:r>
              <a:rPr kumimoji="1" lang="zh-CN" altLang="en-US" sz="2000" b="0" i="0" u="none"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下一个兄弟结点</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a:t>
            </a:r>
            <a:endPar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pic>
        <p:nvPicPr>
          <p:cNvPr id="90117" name="Picture 6"/>
          <p:cNvPicPr>
            <a:picLocks noChangeAspect="1" noChangeArrowheads="1"/>
          </p:cNvPicPr>
          <p:nvPr/>
        </p:nvPicPr>
        <p:blipFill>
          <a:blip r:embed="rId1"/>
          <a:srcRect/>
          <a:stretch>
            <a:fillRect/>
          </a:stretch>
        </p:blipFill>
        <p:spPr bwMode="auto">
          <a:xfrm>
            <a:off x="3905280" y="1142984"/>
            <a:ext cx="4524372" cy="2714624"/>
          </a:xfrm>
          <a:prstGeom prst="rect">
            <a:avLst/>
          </a:prstGeom>
          <a:noFill/>
          <a:ln w="9525">
            <a:noFill/>
            <a:miter lim="800000"/>
            <a:headEnd/>
            <a:tailEnd/>
          </a:ln>
        </p:spPr>
      </p:pic>
      <p:pic>
        <p:nvPicPr>
          <p:cNvPr id="90118" name="Picture 7"/>
          <p:cNvPicPr>
            <a:picLocks noChangeAspect="1" noChangeArrowheads="1"/>
          </p:cNvPicPr>
          <p:nvPr/>
        </p:nvPicPr>
        <p:blipFill>
          <a:blip r:embed="rId2"/>
          <a:srcRect/>
          <a:stretch>
            <a:fillRect/>
          </a:stretch>
        </p:blipFill>
        <p:spPr bwMode="auto">
          <a:xfrm>
            <a:off x="790604" y="1142984"/>
            <a:ext cx="2709826" cy="2709826"/>
          </a:xfrm>
          <a:prstGeom prst="rect">
            <a:avLst/>
          </a:prstGeom>
          <a:noFill/>
          <a:ln w="9525">
            <a:noFill/>
            <a:miter lim="800000"/>
            <a:headEnd/>
            <a:tailEnd/>
          </a:ln>
        </p:spPr>
      </p:pic>
      <p:sp>
        <p:nvSpPr>
          <p:cNvPr id="7" name="TextBox 6"/>
          <p:cNvSpPr txBox="1"/>
          <p:nvPr/>
        </p:nvSpPr>
        <p:spPr>
          <a:xfrm>
            <a:off x="428596" y="1000108"/>
            <a:ext cx="80724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cxnSp>
        <p:nvCxnSpPr>
          <p:cNvPr id="9" name="直接连接符 8"/>
          <p:cNvCxnSpPr/>
          <p:nvPr/>
        </p:nvCxnSpPr>
        <p:spPr>
          <a:xfrm rot="10800000" flipV="1">
            <a:off x="5072066" y="857232"/>
            <a:ext cx="2000264" cy="1000132"/>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58016" y="559338"/>
            <a:ext cx="19288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FF0000"/>
                </a:solidFill>
                <a:effectLst/>
                <a:uLnTx/>
                <a:uFillTx/>
                <a:latin typeface="Perpetua"/>
                <a:ea typeface="宋体" pitchFamily="2" charset="-122"/>
                <a:cs typeface="+mn-cs"/>
              </a:rPr>
              <a:t>左孩子，右兄弟</a:t>
            </a:r>
            <a:endParaRPr kumimoji="0" lang="zh-CN" altLang="en-US" sz="1800" b="1" i="0" u="none" strike="noStrike" kern="1200" cap="none" spc="0" normalizeH="0" baseline="0" noProof="0" dirty="0">
              <a:ln>
                <a:noFill/>
              </a:ln>
              <a:solidFill>
                <a:srgbClr val="FF0000"/>
              </a:solidFill>
              <a:effectLst/>
              <a:uLnTx/>
              <a:uFillTx/>
              <a:latin typeface="Perpetua"/>
              <a:ea typeface="宋体" pitchFamily="2" charset="-122"/>
              <a:cs typeface="+mn-cs"/>
            </a:endParaRPr>
          </a:p>
        </p:txBody>
      </p:sp>
      <p:sp>
        <p:nvSpPr>
          <p:cNvPr id="11" name="TextBox 10"/>
          <p:cNvSpPr txBox="1"/>
          <p:nvPr/>
        </p:nvSpPr>
        <p:spPr>
          <a:xfrm>
            <a:off x="928662" y="4857760"/>
            <a:ext cx="4500594"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typedef</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struct</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csnode</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datatype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data;</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struct</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csnode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lchild</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struct</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csnode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nextsibling</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SNode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787478" y="1071546"/>
            <a:ext cx="3535680" cy="460375"/>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6.7.3.1 </a:t>
            </a: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
        <p:nvSpPr>
          <p:cNvPr id="123907" name="Text Box 3"/>
          <p:cNvSpPr txBox="1">
            <a:spLocks noChangeArrowheads="1"/>
          </p:cNvSpPr>
          <p:nvPr/>
        </p:nvSpPr>
        <p:spPr bwMode="auto">
          <a:xfrm>
            <a:off x="714348" y="3857628"/>
            <a:ext cx="7858180" cy="1418915"/>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在树或森林与二叉树之间有一个一一对应关系。任何一个树或森林可唯一对应到一棵二叉树；反之，任何一棵二叉树也能唯一地对应到一个树或森林。</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
        <p:nvSpPr>
          <p:cNvPr id="4" name="Text Box 3"/>
          <p:cNvSpPr txBox="1">
            <a:spLocks noChangeArrowheads="1"/>
          </p:cNvSpPr>
          <p:nvPr/>
        </p:nvSpPr>
        <p:spPr bwMode="auto">
          <a:xfrm>
            <a:off x="723928" y="1857364"/>
            <a:ext cx="7848600" cy="1405835"/>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50000"/>
              </a:lnSpc>
              <a:spcBef>
                <a:spcPct val="50000"/>
              </a:spcBef>
              <a:spcAft>
                <a:spcPts val="0"/>
              </a:spcAft>
              <a:buClr>
                <a:srgbClr val="696464"/>
              </a:buClr>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从树的孩子兄弟表示法可以看到，如果设定一定规则，就可用二叉树结构表示树和森林，这样，对树的操作实现就可以借助二叉树存储，利用二叉树上的操作来实现。</a:t>
            </a:r>
            <a:endPar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1203325" y="928670"/>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3"/>
          <p:cNvGrpSpPr/>
          <p:nvPr/>
        </p:nvGrpSpPr>
        <p:grpSpPr bwMode="auto">
          <a:xfrm>
            <a:off x="2438400" y="2127232"/>
            <a:ext cx="3810000" cy="2743200"/>
            <a:chOff x="1152" y="1488"/>
            <a:chExt cx="2400" cy="1728"/>
          </a:xfrm>
        </p:grpSpPr>
        <p:sp>
          <p:nvSpPr>
            <p:cNvPr id="124932" name="Oval 4"/>
            <p:cNvSpPr>
              <a:spLocks noChangeArrowheads="1"/>
            </p:cNvSpPr>
            <p:nvPr/>
          </p:nvSpPr>
          <p:spPr bwMode="auto">
            <a:xfrm>
              <a:off x="2208"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3" name="Oval 5"/>
            <p:cNvSpPr>
              <a:spLocks noChangeArrowheads="1"/>
            </p:cNvSpPr>
            <p:nvPr/>
          </p:nvSpPr>
          <p:spPr bwMode="auto">
            <a:xfrm>
              <a:off x="134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4" name="Oval 6"/>
            <p:cNvSpPr>
              <a:spLocks noChangeArrowheads="1"/>
            </p:cNvSpPr>
            <p:nvPr/>
          </p:nvSpPr>
          <p:spPr bwMode="auto">
            <a:xfrm>
              <a:off x="2208"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5" name="Oval 7"/>
            <p:cNvSpPr>
              <a:spLocks noChangeArrowheads="1"/>
            </p:cNvSpPr>
            <p:nvPr/>
          </p:nvSpPr>
          <p:spPr bwMode="auto">
            <a:xfrm>
              <a:off x="1824"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6" name="Oval 8"/>
            <p:cNvSpPr>
              <a:spLocks noChangeArrowheads="1"/>
            </p:cNvSpPr>
            <p:nvPr/>
          </p:nvSpPr>
          <p:spPr bwMode="auto">
            <a:xfrm>
              <a:off x="2976"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7" name="Oval 9"/>
            <p:cNvSpPr>
              <a:spLocks noChangeArrowheads="1"/>
            </p:cNvSpPr>
            <p:nvPr/>
          </p:nvSpPr>
          <p:spPr bwMode="auto">
            <a:xfrm>
              <a:off x="2208"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8" name="Oval 10"/>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9" name="Oval 11"/>
            <p:cNvSpPr>
              <a:spLocks noChangeArrowheads="1"/>
            </p:cNvSpPr>
            <p:nvPr/>
          </p:nvSpPr>
          <p:spPr bwMode="auto">
            <a:xfrm>
              <a:off x="3360"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0" name="Oval 12"/>
            <p:cNvSpPr>
              <a:spLocks noChangeArrowheads="1"/>
            </p:cNvSpPr>
            <p:nvPr/>
          </p:nvSpPr>
          <p:spPr bwMode="auto">
            <a:xfrm>
              <a:off x="259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1" name="Line 13"/>
            <p:cNvSpPr>
              <a:spLocks noChangeShapeType="1"/>
            </p:cNvSpPr>
            <p:nvPr/>
          </p:nvSpPr>
          <p:spPr bwMode="auto">
            <a:xfrm>
              <a:off x="2304"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2" name="Line 14"/>
            <p:cNvSpPr>
              <a:spLocks noChangeShapeType="1"/>
            </p:cNvSpPr>
            <p:nvPr/>
          </p:nvSpPr>
          <p:spPr bwMode="auto">
            <a:xfrm>
              <a:off x="2304" y="2208"/>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3" name="Line 15"/>
            <p:cNvSpPr>
              <a:spLocks noChangeShapeType="1"/>
            </p:cNvSpPr>
            <p:nvPr/>
          </p:nvSpPr>
          <p:spPr bwMode="auto">
            <a:xfrm flipH="1">
              <a:off x="1536" y="1632"/>
              <a:ext cx="720"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4" name="Line 16"/>
            <p:cNvSpPr>
              <a:spLocks noChangeShapeType="1"/>
            </p:cNvSpPr>
            <p:nvPr/>
          </p:nvSpPr>
          <p:spPr bwMode="auto">
            <a:xfrm>
              <a:off x="2352" y="1632"/>
              <a:ext cx="768"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5" name="Line 17"/>
            <p:cNvSpPr>
              <a:spLocks noChangeShapeType="1"/>
            </p:cNvSpPr>
            <p:nvPr/>
          </p:nvSpPr>
          <p:spPr bwMode="auto">
            <a:xfrm flipH="1">
              <a:off x="1968"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6" name="Line 18"/>
            <p:cNvSpPr>
              <a:spLocks noChangeShapeType="1"/>
            </p:cNvSpPr>
            <p:nvPr/>
          </p:nvSpPr>
          <p:spPr bwMode="auto">
            <a:xfrm>
              <a:off x="2352"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7" name="Line 19"/>
            <p:cNvSpPr>
              <a:spLocks noChangeShapeType="1"/>
            </p:cNvSpPr>
            <p:nvPr/>
          </p:nvSpPr>
          <p:spPr bwMode="auto">
            <a:xfrm flipH="1">
              <a:off x="3072" y="2208"/>
              <a:ext cx="96"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8" name="Line 20"/>
            <p:cNvSpPr>
              <a:spLocks noChangeShapeType="1"/>
            </p:cNvSpPr>
            <p:nvPr/>
          </p:nvSpPr>
          <p:spPr bwMode="auto">
            <a:xfrm>
              <a:off x="3264" y="2208"/>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9" name="Oval 21"/>
            <p:cNvSpPr>
              <a:spLocks noChangeArrowheads="1"/>
            </p:cNvSpPr>
            <p:nvPr/>
          </p:nvSpPr>
          <p:spPr bwMode="auto">
            <a:xfrm>
              <a:off x="2016"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50" name="Oval 22"/>
            <p:cNvSpPr>
              <a:spLocks noChangeArrowheads="1"/>
            </p:cNvSpPr>
            <p:nvPr/>
          </p:nvSpPr>
          <p:spPr bwMode="auto">
            <a:xfrm>
              <a:off x="1632"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51" name="Line 23"/>
            <p:cNvSpPr>
              <a:spLocks noChangeShapeType="1"/>
            </p:cNvSpPr>
            <p:nvPr/>
          </p:nvSpPr>
          <p:spPr bwMode="auto">
            <a:xfrm flipH="1">
              <a:off x="1776" y="2736"/>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52" name="Line 24"/>
            <p:cNvSpPr>
              <a:spLocks noChangeShapeType="1"/>
            </p:cNvSpPr>
            <p:nvPr/>
          </p:nvSpPr>
          <p:spPr bwMode="auto">
            <a:xfrm>
              <a:off x="1920" y="2736"/>
              <a:ext cx="144" cy="288"/>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53" name="Oval 25"/>
            <p:cNvSpPr>
              <a:spLocks noChangeArrowheads="1"/>
            </p:cNvSpPr>
            <p:nvPr/>
          </p:nvSpPr>
          <p:spPr bwMode="auto">
            <a:xfrm>
              <a:off x="115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54" name="Line 26"/>
            <p:cNvSpPr>
              <a:spLocks noChangeShapeType="1"/>
            </p:cNvSpPr>
            <p:nvPr/>
          </p:nvSpPr>
          <p:spPr bwMode="auto">
            <a:xfrm flipH="1">
              <a:off x="1248" y="2208"/>
              <a:ext cx="144"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Line 2"/>
          <p:cNvSpPr>
            <a:spLocks noChangeShapeType="1"/>
          </p:cNvSpPr>
          <p:nvPr/>
        </p:nvSpPr>
        <p:spPr bwMode="auto">
          <a:xfrm>
            <a:off x="3048000" y="3117832"/>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55" name="Text Box 3"/>
          <p:cNvSpPr txBox="1">
            <a:spLocks noChangeArrowheads="1"/>
          </p:cNvSpPr>
          <p:nvPr/>
        </p:nvSpPr>
        <p:spPr bwMode="auto">
          <a:xfrm>
            <a:off x="1203325" y="928670"/>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4"/>
          <p:cNvGrpSpPr/>
          <p:nvPr/>
        </p:nvGrpSpPr>
        <p:grpSpPr bwMode="auto">
          <a:xfrm>
            <a:off x="2438400" y="2127232"/>
            <a:ext cx="3810000" cy="2743200"/>
            <a:chOff x="1152" y="1488"/>
            <a:chExt cx="2400" cy="1728"/>
          </a:xfrm>
        </p:grpSpPr>
        <p:sp>
          <p:nvSpPr>
            <p:cNvPr id="125961" name="Oval 5"/>
            <p:cNvSpPr>
              <a:spLocks noChangeArrowheads="1"/>
            </p:cNvSpPr>
            <p:nvPr/>
          </p:nvSpPr>
          <p:spPr bwMode="auto">
            <a:xfrm>
              <a:off x="2208"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2" name="Oval 6"/>
            <p:cNvSpPr>
              <a:spLocks noChangeArrowheads="1"/>
            </p:cNvSpPr>
            <p:nvPr/>
          </p:nvSpPr>
          <p:spPr bwMode="auto">
            <a:xfrm>
              <a:off x="134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3" name="Oval 7"/>
            <p:cNvSpPr>
              <a:spLocks noChangeArrowheads="1"/>
            </p:cNvSpPr>
            <p:nvPr/>
          </p:nvSpPr>
          <p:spPr bwMode="auto">
            <a:xfrm>
              <a:off x="2208"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4" name="Oval 8"/>
            <p:cNvSpPr>
              <a:spLocks noChangeArrowheads="1"/>
            </p:cNvSpPr>
            <p:nvPr/>
          </p:nvSpPr>
          <p:spPr bwMode="auto">
            <a:xfrm>
              <a:off x="1824"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5" name="Oval 9"/>
            <p:cNvSpPr>
              <a:spLocks noChangeArrowheads="1"/>
            </p:cNvSpPr>
            <p:nvPr/>
          </p:nvSpPr>
          <p:spPr bwMode="auto">
            <a:xfrm>
              <a:off x="2976"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6" name="Oval 10"/>
            <p:cNvSpPr>
              <a:spLocks noChangeArrowheads="1"/>
            </p:cNvSpPr>
            <p:nvPr/>
          </p:nvSpPr>
          <p:spPr bwMode="auto">
            <a:xfrm>
              <a:off x="2208"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7" name="Oval 11"/>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8" name="Oval 12"/>
            <p:cNvSpPr>
              <a:spLocks noChangeArrowheads="1"/>
            </p:cNvSpPr>
            <p:nvPr/>
          </p:nvSpPr>
          <p:spPr bwMode="auto">
            <a:xfrm>
              <a:off x="3360"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9" name="Oval 13"/>
            <p:cNvSpPr>
              <a:spLocks noChangeArrowheads="1"/>
            </p:cNvSpPr>
            <p:nvPr/>
          </p:nvSpPr>
          <p:spPr bwMode="auto">
            <a:xfrm>
              <a:off x="259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0" name="Line 14"/>
            <p:cNvSpPr>
              <a:spLocks noChangeShapeType="1"/>
            </p:cNvSpPr>
            <p:nvPr/>
          </p:nvSpPr>
          <p:spPr bwMode="auto">
            <a:xfrm>
              <a:off x="2304"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1" name="Line 15"/>
            <p:cNvSpPr>
              <a:spLocks noChangeShapeType="1"/>
            </p:cNvSpPr>
            <p:nvPr/>
          </p:nvSpPr>
          <p:spPr bwMode="auto">
            <a:xfrm>
              <a:off x="2304" y="2208"/>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2" name="Line 16"/>
            <p:cNvSpPr>
              <a:spLocks noChangeShapeType="1"/>
            </p:cNvSpPr>
            <p:nvPr/>
          </p:nvSpPr>
          <p:spPr bwMode="auto">
            <a:xfrm flipH="1">
              <a:off x="1536" y="1632"/>
              <a:ext cx="720"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3" name="Line 17"/>
            <p:cNvSpPr>
              <a:spLocks noChangeShapeType="1"/>
            </p:cNvSpPr>
            <p:nvPr/>
          </p:nvSpPr>
          <p:spPr bwMode="auto">
            <a:xfrm>
              <a:off x="2352" y="1632"/>
              <a:ext cx="768"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4" name="Line 18"/>
            <p:cNvSpPr>
              <a:spLocks noChangeShapeType="1"/>
            </p:cNvSpPr>
            <p:nvPr/>
          </p:nvSpPr>
          <p:spPr bwMode="auto">
            <a:xfrm flipH="1">
              <a:off x="1968"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5" name="Line 19"/>
            <p:cNvSpPr>
              <a:spLocks noChangeShapeType="1"/>
            </p:cNvSpPr>
            <p:nvPr/>
          </p:nvSpPr>
          <p:spPr bwMode="auto">
            <a:xfrm>
              <a:off x="2352"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6" name="Line 20"/>
            <p:cNvSpPr>
              <a:spLocks noChangeShapeType="1"/>
            </p:cNvSpPr>
            <p:nvPr/>
          </p:nvSpPr>
          <p:spPr bwMode="auto">
            <a:xfrm flipH="1">
              <a:off x="3072" y="2208"/>
              <a:ext cx="96"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7" name="Line 21"/>
            <p:cNvSpPr>
              <a:spLocks noChangeShapeType="1"/>
            </p:cNvSpPr>
            <p:nvPr/>
          </p:nvSpPr>
          <p:spPr bwMode="auto">
            <a:xfrm>
              <a:off x="3264" y="2208"/>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8" name="Oval 22"/>
            <p:cNvSpPr>
              <a:spLocks noChangeArrowheads="1"/>
            </p:cNvSpPr>
            <p:nvPr/>
          </p:nvSpPr>
          <p:spPr bwMode="auto">
            <a:xfrm>
              <a:off x="2016"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9" name="Oval 23"/>
            <p:cNvSpPr>
              <a:spLocks noChangeArrowheads="1"/>
            </p:cNvSpPr>
            <p:nvPr/>
          </p:nvSpPr>
          <p:spPr bwMode="auto">
            <a:xfrm>
              <a:off x="1632"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80" name="Line 24"/>
            <p:cNvSpPr>
              <a:spLocks noChangeShapeType="1"/>
            </p:cNvSpPr>
            <p:nvPr/>
          </p:nvSpPr>
          <p:spPr bwMode="auto">
            <a:xfrm flipH="1">
              <a:off x="1776" y="2736"/>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81" name="Line 25"/>
            <p:cNvSpPr>
              <a:spLocks noChangeShapeType="1"/>
            </p:cNvSpPr>
            <p:nvPr/>
          </p:nvSpPr>
          <p:spPr bwMode="auto">
            <a:xfrm>
              <a:off x="1920" y="2736"/>
              <a:ext cx="144" cy="288"/>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82" name="Oval 26"/>
            <p:cNvSpPr>
              <a:spLocks noChangeArrowheads="1"/>
            </p:cNvSpPr>
            <p:nvPr/>
          </p:nvSpPr>
          <p:spPr bwMode="auto">
            <a:xfrm>
              <a:off x="115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83" name="Line 27"/>
            <p:cNvSpPr>
              <a:spLocks noChangeShapeType="1"/>
            </p:cNvSpPr>
            <p:nvPr/>
          </p:nvSpPr>
          <p:spPr bwMode="auto">
            <a:xfrm flipH="1">
              <a:off x="1248" y="2208"/>
              <a:ext cx="144"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25957" name="Line 28"/>
          <p:cNvSpPr>
            <a:spLocks noChangeShapeType="1"/>
          </p:cNvSpPr>
          <p:nvPr/>
        </p:nvSpPr>
        <p:spPr bwMode="auto">
          <a:xfrm>
            <a:off x="3810000" y="3956032"/>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58" name="Line 29"/>
          <p:cNvSpPr>
            <a:spLocks noChangeShapeType="1"/>
          </p:cNvSpPr>
          <p:nvPr/>
        </p:nvSpPr>
        <p:spPr bwMode="auto">
          <a:xfrm>
            <a:off x="3429000" y="4718032"/>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59" name="Line 30"/>
          <p:cNvSpPr>
            <a:spLocks noChangeShapeType="1"/>
          </p:cNvSpPr>
          <p:nvPr/>
        </p:nvSpPr>
        <p:spPr bwMode="auto">
          <a:xfrm>
            <a:off x="5638800" y="3956032"/>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0" name="Text Box 31"/>
          <p:cNvSpPr txBox="1">
            <a:spLocks noChangeArrowheads="1"/>
          </p:cNvSpPr>
          <p:nvPr/>
        </p:nvSpPr>
        <p:spPr bwMode="auto">
          <a:xfrm>
            <a:off x="1127124" y="5051420"/>
            <a:ext cx="7231089" cy="1477328"/>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1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在所有兄弟结点之间加一条连线</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2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对每个结点，除了保留与其长子的连线外，去掉该结点 与其他孩子的连线。</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Line 2"/>
          <p:cNvSpPr>
            <a:spLocks noChangeShapeType="1"/>
          </p:cNvSpPr>
          <p:nvPr/>
        </p:nvSpPr>
        <p:spPr bwMode="auto">
          <a:xfrm>
            <a:off x="3048000" y="3117832"/>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79" name="Text Box 3"/>
          <p:cNvSpPr txBox="1">
            <a:spLocks noChangeArrowheads="1"/>
          </p:cNvSpPr>
          <p:nvPr/>
        </p:nvSpPr>
        <p:spPr bwMode="auto">
          <a:xfrm>
            <a:off x="1203325" y="928670"/>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6980" name="Oval 4"/>
          <p:cNvSpPr>
            <a:spLocks noChangeArrowheads="1"/>
          </p:cNvSpPr>
          <p:nvPr/>
        </p:nvSpPr>
        <p:spPr bwMode="auto">
          <a:xfrm>
            <a:off x="4114800" y="21272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1" name="Oval 5"/>
          <p:cNvSpPr>
            <a:spLocks noChangeArrowheads="1"/>
          </p:cNvSpPr>
          <p:nvPr/>
        </p:nvSpPr>
        <p:spPr bwMode="auto">
          <a:xfrm>
            <a:off x="27432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2" name="Oval 6"/>
          <p:cNvSpPr>
            <a:spLocks noChangeArrowheads="1"/>
          </p:cNvSpPr>
          <p:nvPr/>
        </p:nvSpPr>
        <p:spPr bwMode="auto">
          <a:xfrm>
            <a:off x="41148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3" name="Oval 7"/>
          <p:cNvSpPr>
            <a:spLocks noChangeArrowheads="1"/>
          </p:cNvSpPr>
          <p:nvPr/>
        </p:nvSpPr>
        <p:spPr bwMode="auto">
          <a:xfrm>
            <a:off x="35052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4" name="Oval 8"/>
          <p:cNvSpPr>
            <a:spLocks noChangeArrowheads="1"/>
          </p:cNvSpPr>
          <p:nvPr/>
        </p:nvSpPr>
        <p:spPr bwMode="auto">
          <a:xfrm>
            <a:off x="53340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5" name="Oval 9"/>
          <p:cNvSpPr>
            <a:spLocks noChangeArrowheads="1"/>
          </p:cNvSpPr>
          <p:nvPr/>
        </p:nvSpPr>
        <p:spPr bwMode="auto">
          <a:xfrm>
            <a:off x="41148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6" name="Oval 10"/>
          <p:cNvSpPr>
            <a:spLocks noChangeArrowheads="1"/>
          </p:cNvSpPr>
          <p:nvPr/>
        </p:nvSpPr>
        <p:spPr bwMode="auto">
          <a:xfrm>
            <a:off x="55626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7" name="Oval 11"/>
          <p:cNvSpPr>
            <a:spLocks noChangeArrowheads="1"/>
          </p:cNvSpPr>
          <p:nvPr/>
        </p:nvSpPr>
        <p:spPr bwMode="auto">
          <a:xfrm>
            <a:off x="59436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8" name="Oval 12"/>
          <p:cNvSpPr>
            <a:spLocks noChangeArrowheads="1"/>
          </p:cNvSpPr>
          <p:nvPr/>
        </p:nvSpPr>
        <p:spPr bwMode="auto">
          <a:xfrm>
            <a:off x="47244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9" name="Line 13"/>
          <p:cNvSpPr>
            <a:spLocks noChangeShapeType="1"/>
          </p:cNvSpPr>
          <p:nvPr/>
        </p:nvSpPr>
        <p:spPr bwMode="auto">
          <a:xfrm>
            <a:off x="4267200" y="2432032"/>
            <a:ext cx="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0" name="Line 14"/>
          <p:cNvSpPr>
            <a:spLocks noChangeShapeType="1"/>
          </p:cNvSpPr>
          <p:nvPr/>
        </p:nvSpPr>
        <p:spPr bwMode="auto">
          <a:xfrm>
            <a:off x="4267200" y="3270232"/>
            <a:ext cx="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1" name="Line 15"/>
          <p:cNvSpPr>
            <a:spLocks noChangeShapeType="1"/>
          </p:cNvSpPr>
          <p:nvPr/>
        </p:nvSpPr>
        <p:spPr bwMode="auto">
          <a:xfrm flipH="1">
            <a:off x="3048000" y="2355832"/>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2" name="Line 16"/>
          <p:cNvSpPr>
            <a:spLocks noChangeShapeType="1"/>
          </p:cNvSpPr>
          <p:nvPr/>
        </p:nvSpPr>
        <p:spPr bwMode="auto">
          <a:xfrm flipH="1">
            <a:off x="3733800" y="3194032"/>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3" name="Line 17"/>
          <p:cNvSpPr>
            <a:spLocks noChangeShapeType="1"/>
          </p:cNvSpPr>
          <p:nvPr/>
        </p:nvSpPr>
        <p:spPr bwMode="auto">
          <a:xfrm>
            <a:off x="4343400" y="3194032"/>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4" name="Line 18"/>
          <p:cNvSpPr>
            <a:spLocks noChangeShapeType="1"/>
          </p:cNvSpPr>
          <p:nvPr/>
        </p:nvSpPr>
        <p:spPr bwMode="auto">
          <a:xfrm flipH="1">
            <a:off x="5486400" y="3270232"/>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5" name="Line 19"/>
          <p:cNvSpPr>
            <a:spLocks noChangeShapeType="1"/>
          </p:cNvSpPr>
          <p:nvPr/>
        </p:nvSpPr>
        <p:spPr bwMode="auto">
          <a:xfrm>
            <a:off x="5791200" y="3270232"/>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6" name="Oval 20"/>
          <p:cNvSpPr>
            <a:spLocks noChangeArrowheads="1"/>
          </p:cNvSpPr>
          <p:nvPr/>
        </p:nvSpPr>
        <p:spPr bwMode="auto">
          <a:xfrm>
            <a:off x="3810000" y="4565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7" name="Oval 21"/>
          <p:cNvSpPr>
            <a:spLocks noChangeArrowheads="1"/>
          </p:cNvSpPr>
          <p:nvPr/>
        </p:nvSpPr>
        <p:spPr bwMode="auto">
          <a:xfrm>
            <a:off x="3200400" y="4565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8" name="Line 22"/>
          <p:cNvSpPr>
            <a:spLocks noChangeShapeType="1"/>
          </p:cNvSpPr>
          <p:nvPr/>
        </p:nvSpPr>
        <p:spPr bwMode="auto">
          <a:xfrm flipH="1">
            <a:off x="3429000" y="4108432"/>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9" name="Line 23"/>
          <p:cNvSpPr>
            <a:spLocks noChangeShapeType="1"/>
          </p:cNvSpPr>
          <p:nvPr/>
        </p:nvSpPr>
        <p:spPr bwMode="auto">
          <a:xfrm>
            <a:off x="3657600" y="4108432"/>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0" name="Oval 24"/>
          <p:cNvSpPr>
            <a:spLocks noChangeArrowheads="1"/>
          </p:cNvSpPr>
          <p:nvPr/>
        </p:nvSpPr>
        <p:spPr bwMode="auto">
          <a:xfrm>
            <a:off x="24384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1" name="Line 25"/>
          <p:cNvSpPr>
            <a:spLocks noChangeShapeType="1"/>
          </p:cNvSpPr>
          <p:nvPr/>
        </p:nvSpPr>
        <p:spPr bwMode="auto">
          <a:xfrm flipH="1">
            <a:off x="2590800" y="3270232"/>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2" name="Line 26"/>
          <p:cNvSpPr>
            <a:spLocks noChangeShapeType="1"/>
          </p:cNvSpPr>
          <p:nvPr/>
        </p:nvSpPr>
        <p:spPr bwMode="auto">
          <a:xfrm>
            <a:off x="3810000" y="3956032"/>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3" name="Line 27"/>
          <p:cNvSpPr>
            <a:spLocks noChangeShapeType="1"/>
          </p:cNvSpPr>
          <p:nvPr/>
        </p:nvSpPr>
        <p:spPr bwMode="auto">
          <a:xfrm>
            <a:off x="3429000" y="4718032"/>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4" name="Line 28"/>
          <p:cNvSpPr>
            <a:spLocks noChangeShapeType="1"/>
          </p:cNvSpPr>
          <p:nvPr/>
        </p:nvSpPr>
        <p:spPr bwMode="auto">
          <a:xfrm>
            <a:off x="5638800" y="3956032"/>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5" name="Text Box 29"/>
          <p:cNvSpPr txBox="1">
            <a:spLocks noChangeArrowheads="1"/>
          </p:cNvSpPr>
          <p:nvPr/>
        </p:nvSpPr>
        <p:spPr bwMode="auto">
          <a:xfrm>
            <a:off x="1127124" y="5216507"/>
            <a:ext cx="7373965" cy="1477328"/>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1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在所有兄弟结点之间加一条连线</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2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对每个结点，除了保留与其长子的连线外，去掉该结点与其他孩子的连线。</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Line 2"/>
          <p:cNvSpPr>
            <a:spLocks noChangeShapeType="1"/>
          </p:cNvSpPr>
          <p:nvPr/>
        </p:nvSpPr>
        <p:spPr bwMode="auto">
          <a:xfrm>
            <a:off x="3048000" y="3117832"/>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3" name="Text Box 3"/>
          <p:cNvSpPr txBox="1">
            <a:spLocks noChangeArrowheads="1"/>
          </p:cNvSpPr>
          <p:nvPr/>
        </p:nvSpPr>
        <p:spPr bwMode="auto">
          <a:xfrm>
            <a:off x="1203325" y="928670"/>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8004" name="Oval 4"/>
          <p:cNvSpPr>
            <a:spLocks noChangeArrowheads="1"/>
          </p:cNvSpPr>
          <p:nvPr/>
        </p:nvSpPr>
        <p:spPr bwMode="auto">
          <a:xfrm>
            <a:off x="4114800" y="21272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5" name="Oval 5"/>
          <p:cNvSpPr>
            <a:spLocks noChangeArrowheads="1"/>
          </p:cNvSpPr>
          <p:nvPr/>
        </p:nvSpPr>
        <p:spPr bwMode="auto">
          <a:xfrm>
            <a:off x="27432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6" name="Oval 6"/>
          <p:cNvSpPr>
            <a:spLocks noChangeArrowheads="1"/>
          </p:cNvSpPr>
          <p:nvPr/>
        </p:nvSpPr>
        <p:spPr bwMode="auto">
          <a:xfrm>
            <a:off x="41148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7" name="Oval 7"/>
          <p:cNvSpPr>
            <a:spLocks noChangeArrowheads="1"/>
          </p:cNvSpPr>
          <p:nvPr/>
        </p:nvSpPr>
        <p:spPr bwMode="auto">
          <a:xfrm>
            <a:off x="35052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8" name="Oval 8"/>
          <p:cNvSpPr>
            <a:spLocks noChangeArrowheads="1"/>
          </p:cNvSpPr>
          <p:nvPr/>
        </p:nvSpPr>
        <p:spPr bwMode="auto">
          <a:xfrm>
            <a:off x="53340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9" name="Oval 9"/>
          <p:cNvSpPr>
            <a:spLocks noChangeArrowheads="1"/>
          </p:cNvSpPr>
          <p:nvPr/>
        </p:nvSpPr>
        <p:spPr bwMode="auto">
          <a:xfrm>
            <a:off x="41148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0" name="Oval 10"/>
          <p:cNvSpPr>
            <a:spLocks noChangeArrowheads="1"/>
          </p:cNvSpPr>
          <p:nvPr/>
        </p:nvSpPr>
        <p:spPr bwMode="auto">
          <a:xfrm>
            <a:off x="55626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1" name="Oval 11"/>
          <p:cNvSpPr>
            <a:spLocks noChangeArrowheads="1"/>
          </p:cNvSpPr>
          <p:nvPr/>
        </p:nvSpPr>
        <p:spPr bwMode="auto">
          <a:xfrm>
            <a:off x="59436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2" name="Oval 12"/>
          <p:cNvSpPr>
            <a:spLocks noChangeArrowheads="1"/>
          </p:cNvSpPr>
          <p:nvPr/>
        </p:nvSpPr>
        <p:spPr bwMode="auto">
          <a:xfrm>
            <a:off x="47244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3" name="Line 13"/>
          <p:cNvSpPr>
            <a:spLocks noChangeShapeType="1"/>
          </p:cNvSpPr>
          <p:nvPr/>
        </p:nvSpPr>
        <p:spPr bwMode="auto">
          <a:xfrm>
            <a:off x="4267200" y="3270232"/>
            <a:ext cx="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4" name="Line 14"/>
          <p:cNvSpPr>
            <a:spLocks noChangeShapeType="1"/>
          </p:cNvSpPr>
          <p:nvPr/>
        </p:nvSpPr>
        <p:spPr bwMode="auto">
          <a:xfrm flipH="1">
            <a:off x="3048000" y="2355832"/>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5" name="Line 15"/>
          <p:cNvSpPr>
            <a:spLocks noChangeShapeType="1"/>
          </p:cNvSpPr>
          <p:nvPr/>
        </p:nvSpPr>
        <p:spPr bwMode="auto">
          <a:xfrm flipH="1">
            <a:off x="3733800" y="3194032"/>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6" name="Line 16"/>
          <p:cNvSpPr>
            <a:spLocks noChangeShapeType="1"/>
          </p:cNvSpPr>
          <p:nvPr/>
        </p:nvSpPr>
        <p:spPr bwMode="auto">
          <a:xfrm>
            <a:off x="4343400" y="3194032"/>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7" name="Line 17"/>
          <p:cNvSpPr>
            <a:spLocks noChangeShapeType="1"/>
          </p:cNvSpPr>
          <p:nvPr/>
        </p:nvSpPr>
        <p:spPr bwMode="auto">
          <a:xfrm flipH="1">
            <a:off x="5486400" y="3270232"/>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8" name="Line 18"/>
          <p:cNvSpPr>
            <a:spLocks noChangeShapeType="1"/>
          </p:cNvSpPr>
          <p:nvPr/>
        </p:nvSpPr>
        <p:spPr bwMode="auto">
          <a:xfrm>
            <a:off x="5791200" y="3270232"/>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9" name="Oval 19"/>
          <p:cNvSpPr>
            <a:spLocks noChangeArrowheads="1"/>
          </p:cNvSpPr>
          <p:nvPr/>
        </p:nvSpPr>
        <p:spPr bwMode="auto">
          <a:xfrm>
            <a:off x="3810000" y="4565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0" name="Oval 20"/>
          <p:cNvSpPr>
            <a:spLocks noChangeArrowheads="1"/>
          </p:cNvSpPr>
          <p:nvPr/>
        </p:nvSpPr>
        <p:spPr bwMode="auto">
          <a:xfrm>
            <a:off x="3200400" y="4565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1" name="Line 21"/>
          <p:cNvSpPr>
            <a:spLocks noChangeShapeType="1"/>
          </p:cNvSpPr>
          <p:nvPr/>
        </p:nvSpPr>
        <p:spPr bwMode="auto">
          <a:xfrm flipH="1">
            <a:off x="3429000" y="4108432"/>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2" name="Line 22"/>
          <p:cNvSpPr>
            <a:spLocks noChangeShapeType="1"/>
          </p:cNvSpPr>
          <p:nvPr/>
        </p:nvSpPr>
        <p:spPr bwMode="auto">
          <a:xfrm>
            <a:off x="3657600" y="4108432"/>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3" name="Oval 23"/>
          <p:cNvSpPr>
            <a:spLocks noChangeArrowheads="1"/>
          </p:cNvSpPr>
          <p:nvPr/>
        </p:nvSpPr>
        <p:spPr bwMode="auto">
          <a:xfrm>
            <a:off x="24384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4" name="Line 24"/>
          <p:cNvSpPr>
            <a:spLocks noChangeShapeType="1"/>
          </p:cNvSpPr>
          <p:nvPr/>
        </p:nvSpPr>
        <p:spPr bwMode="auto">
          <a:xfrm flipH="1">
            <a:off x="2590800" y="3270232"/>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5" name="Line 25"/>
          <p:cNvSpPr>
            <a:spLocks noChangeShapeType="1"/>
          </p:cNvSpPr>
          <p:nvPr/>
        </p:nvSpPr>
        <p:spPr bwMode="auto">
          <a:xfrm>
            <a:off x="3810000" y="3956032"/>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6" name="Line 26"/>
          <p:cNvSpPr>
            <a:spLocks noChangeShapeType="1"/>
          </p:cNvSpPr>
          <p:nvPr/>
        </p:nvSpPr>
        <p:spPr bwMode="auto">
          <a:xfrm>
            <a:off x="3429000" y="4718032"/>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7" name="Line 27"/>
          <p:cNvSpPr>
            <a:spLocks noChangeShapeType="1"/>
          </p:cNvSpPr>
          <p:nvPr/>
        </p:nvSpPr>
        <p:spPr bwMode="auto">
          <a:xfrm>
            <a:off x="5638800" y="3956032"/>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8" name="Text Box 28"/>
          <p:cNvSpPr txBox="1">
            <a:spLocks noChangeArrowheads="1"/>
          </p:cNvSpPr>
          <p:nvPr/>
        </p:nvSpPr>
        <p:spPr bwMode="auto">
          <a:xfrm>
            <a:off x="857224" y="5051420"/>
            <a:ext cx="7731155" cy="1477328"/>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1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在所有兄弟结点之间加一条连线</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2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对每个结点，除了保留与其长子的连线外，去掉该结点与其他孩子的连线。</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Line 2"/>
          <p:cNvSpPr>
            <a:spLocks noChangeShapeType="1"/>
          </p:cNvSpPr>
          <p:nvPr/>
        </p:nvSpPr>
        <p:spPr bwMode="auto">
          <a:xfrm>
            <a:off x="30480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27"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9028" name="Oval 4"/>
          <p:cNvSpPr>
            <a:spLocks noChangeArrowheads="1"/>
          </p:cNvSpPr>
          <p:nvPr/>
        </p:nvSpPr>
        <p:spPr bwMode="auto">
          <a:xfrm>
            <a:off x="41148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29" name="Oval 5"/>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0" name="Oval 6"/>
          <p:cNvSpPr>
            <a:spLocks noChangeArrowheads="1"/>
          </p:cNvSpPr>
          <p:nvPr/>
        </p:nvSpPr>
        <p:spPr bwMode="auto">
          <a:xfrm>
            <a:off x="41148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1" name="Oval 7"/>
          <p:cNvSpPr>
            <a:spLocks noChangeArrowheads="1"/>
          </p:cNvSpPr>
          <p:nvPr/>
        </p:nvSpPr>
        <p:spPr bwMode="auto">
          <a:xfrm>
            <a:off x="3505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2" name="Oval 8"/>
          <p:cNvSpPr>
            <a:spLocks noChangeArrowheads="1"/>
          </p:cNvSpPr>
          <p:nvPr/>
        </p:nvSpPr>
        <p:spPr bwMode="auto">
          <a:xfrm>
            <a:off x="5334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3" name="Oval 9"/>
          <p:cNvSpPr>
            <a:spLocks noChangeArrowheads="1"/>
          </p:cNvSpPr>
          <p:nvPr/>
        </p:nvSpPr>
        <p:spPr bwMode="auto">
          <a:xfrm>
            <a:off x="4114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4" name="Oval 10"/>
          <p:cNvSpPr>
            <a:spLocks noChangeArrowheads="1"/>
          </p:cNvSpPr>
          <p:nvPr/>
        </p:nvSpPr>
        <p:spPr bwMode="auto">
          <a:xfrm>
            <a:off x="5562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5" name="Oval 11"/>
          <p:cNvSpPr>
            <a:spLocks noChangeArrowheads="1"/>
          </p:cNvSpPr>
          <p:nvPr/>
        </p:nvSpPr>
        <p:spPr bwMode="auto">
          <a:xfrm>
            <a:off x="594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6" name="Oval 12"/>
          <p:cNvSpPr>
            <a:spLocks noChangeArrowheads="1"/>
          </p:cNvSpPr>
          <p:nvPr/>
        </p:nvSpPr>
        <p:spPr bwMode="auto">
          <a:xfrm>
            <a:off x="4724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7" name="Line 13"/>
          <p:cNvSpPr>
            <a:spLocks noChangeShapeType="1"/>
          </p:cNvSpPr>
          <p:nvPr/>
        </p:nvSpPr>
        <p:spPr bwMode="auto">
          <a:xfrm>
            <a:off x="4267200" y="3505200"/>
            <a:ext cx="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8" name="Line 14"/>
          <p:cNvSpPr>
            <a:spLocks noChangeShapeType="1"/>
          </p:cNvSpPr>
          <p:nvPr/>
        </p:nvSpPr>
        <p:spPr bwMode="auto">
          <a:xfrm flipH="1">
            <a:off x="30480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9" name="Line 15"/>
          <p:cNvSpPr>
            <a:spLocks noChangeShapeType="1"/>
          </p:cNvSpPr>
          <p:nvPr/>
        </p:nvSpPr>
        <p:spPr bwMode="auto">
          <a:xfrm flipH="1">
            <a:off x="37338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0" name="Line 16"/>
          <p:cNvSpPr>
            <a:spLocks noChangeShapeType="1"/>
          </p:cNvSpPr>
          <p:nvPr/>
        </p:nvSpPr>
        <p:spPr bwMode="auto">
          <a:xfrm>
            <a:off x="43434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1" name="Line 17"/>
          <p:cNvSpPr>
            <a:spLocks noChangeShapeType="1"/>
          </p:cNvSpPr>
          <p:nvPr/>
        </p:nvSpPr>
        <p:spPr bwMode="auto">
          <a:xfrm flipH="1">
            <a:off x="54864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2" name="Oval 18"/>
          <p:cNvSpPr>
            <a:spLocks noChangeArrowheads="1"/>
          </p:cNvSpPr>
          <p:nvPr/>
        </p:nvSpPr>
        <p:spPr bwMode="auto">
          <a:xfrm>
            <a:off x="38100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3" name="Oval 19"/>
          <p:cNvSpPr>
            <a:spLocks noChangeArrowheads="1"/>
          </p:cNvSpPr>
          <p:nvPr/>
        </p:nvSpPr>
        <p:spPr bwMode="auto">
          <a:xfrm>
            <a:off x="3200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4" name="Line 20"/>
          <p:cNvSpPr>
            <a:spLocks noChangeShapeType="1"/>
          </p:cNvSpPr>
          <p:nvPr/>
        </p:nvSpPr>
        <p:spPr bwMode="auto">
          <a:xfrm flipH="1">
            <a:off x="34290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5" name="Line 21"/>
          <p:cNvSpPr>
            <a:spLocks noChangeShapeType="1"/>
          </p:cNvSpPr>
          <p:nvPr/>
        </p:nvSpPr>
        <p:spPr bwMode="auto">
          <a:xfrm>
            <a:off x="3657600" y="4343400"/>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6" name="Oval 22"/>
          <p:cNvSpPr>
            <a:spLocks noChangeArrowheads="1"/>
          </p:cNvSpPr>
          <p:nvPr/>
        </p:nvSpPr>
        <p:spPr bwMode="auto">
          <a:xfrm>
            <a:off x="2438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7" name="Line 23"/>
          <p:cNvSpPr>
            <a:spLocks noChangeShapeType="1"/>
          </p:cNvSpPr>
          <p:nvPr/>
        </p:nvSpPr>
        <p:spPr bwMode="auto">
          <a:xfrm flipH="1">
            <a:off x="25908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8" name="Line 24"/>
          <p:cNvSpPr>
            <a:spLocks noChangeShapeType="1"/>
          </p:cNvSpPr>
          <p:nvPr/>
        </p:nvSpPr>
        <p:spPr bwMode="auto">
          <a:xfrm>
            <a:off x="38100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9" name="Line 25"/>
          <p:cNvSpPr>
            <a:spLocks noChangeShapeType="1"/>
          </p:cNvSpPr>
          <p:nvPr/>
        </p:nvSpPr>
        <p:spPr bwMode="auto">
          <a:xfrm>
            <a:off x="34290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50" name="Line 26"/>
          <p:cNvSpPr>
            <a:spLocks noChangeShapeType="1"/>
          </p:cNvSpPr>
          <p:nvPr/>
        </p:nvSpPr>
        <p:spPr bwMode="auto">
          <a:xfrm>
            <a:off x="56388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1000" y="404786"/>
            <a:ext cx="8458200" cy="1666892"/>
          </a:xfrm>
          <a:prstGeom prst="rect">
            <a:avLst/>
          </a:prstGeom>
          <a:noFill/>
          <a:ln w="9525">
            <a:noFill/>
            <a:miter lim="800000"/>
          </a:ln>
        </p:spPr>
        <p:txBody>
          <a:bodyPr lIns="92075" tIns="46038" rIns="92075" bIns="46038" anchor="b"/>
          <a:lstStyle/>
          <a:p>
            <a:pPr>
              <a:lnSpc>
                <a:spcPct val="150000"/>
              </a:lnSpc>
            </a:pPr>
            <a:r>
              <a:rPr lang="zh-CN" altLang="en-US" sz="2100" dirty="0">
                <a:latin typeface="楷体_GB2312" pitchFamily="49" charset="-122"/>
                <a:ea typeface="楷体_GB2312" pitchFamily="49" charset="-122"/>
              </a:rPr>
              <a:t>二叉树结点的子树要区分左子树和右子树，即使只有一棵子树也要进行区分，说明它是左子树，还是右子树。这是二叉树与树的最主要的差别。下图列出二叉树的</a:t>
            </a:r>
            <a:r>
              <a:rPr lang="en-US" altLang="zh-CN" sz="2100" dirty="0">
                <a:latin typeface="楷体_GB2312" pitchFamily="49" charset="-122"/>
                <a:ea typeface="楷体_GB2312" pitchFamily="49" charset="-122"/>
              </a:rPr>
              <a:t>5</a:t>
            </a:r>
            <a:r>
              <a:rPr lang="zh-CN" altLang="en-US" sz="2100" dirty="0">
                <a:latin typeface="楷体_GB2312" pitchFamily="49" charset="-122"/>
                <a:ea typeface="楷体_GB2312" pitchFamily="49" charset="-122"/>
              </a:rPr>
              <a:t>种基本形态，图</a:t>
            </a:r>
            <a:r>
              <a:rPr lang="en-US" altLang="zh-CN" sz="2100" dirty="0">
                <a:latin typeface="楷体_GB2312" pitchFamily="49" charset="-122"/>
                <a:ea typeface="楷体_GB2312" pitchFamily="49" charset="-122"/>
              </a:rPr>
              <a:t>(C) </a:t>
            </a:r>
            <a:r>
              <a:rPr lang="zh-CN" altLang="en-US" sz="2100" dirty="0">
                <a:latin typeface="楷体_GB2312" pitchFamily="49" charset="-122"/>
                <a:ea typeface="楷体_GB2312" pitchFamily="49" charset="-122"/>
              </a:rPr>
              <a:t>和图（</a:t>
            </a:r>
            <a:r>
              <a:rPr lang="en-US" altLang="zh-CN" sz="2100" dirty="0">
                <a:latin typeface="楷体_GB2312" pitchFamily="49" charset="-122"/>
                <a:ea typeface="楷体_GB2312" pitchFamily="49" charset="-122"/>
              </a:rPr>
              <a:t>d</a:t>
            </a:r>
            <a:r>
              <a:rPr lang="zh-CN" altLang="en-US" sz="2100" dirty="0">
                <a:latin typeface="楷体_GB2312" pitchFamily="49" charset="-122"/>
                <a:ea typeface="楷体_GB2312" pitchFamily="49" charset="-122"/>
              </a:rPr>
              <a:t>）是不同的两棵二叉树。</a:t>
            </a:r>
            <a:endParaRPr lang="zh-CN" altLang="en-US" sz="2100" dirty="0">
              <a:latin typeface="楷体_GB2312" pitchFamily="49" charset="-122"/>
              <a:ea typeface="楷体_GB2312" pitchFamily="49" charset="-122"/>
            </a:endParaRPr>
          </a:p>
        </p:txBody>
      </p:sp>
      <p:sp>
        <p:nvSpPr>
          <p:cNvPr id="18435" name="Text Box 3"/>
          <p:cNvSpPr txBox="1">
            <a:spLocks noChangeArrowheads="1"/>
          </p:cNvSpPr>
          <p:nvPr/>
        </p:nvSpPr>
        <p:spPr bwMode="auto">
          <a:xfrm>
            <a:off x="298450" y="4515168"/>
            <a:ext cx="1524000" cy="861774"/>
          </a:xfrm>
          <a:prstGeom prst="rect">
            <a:avLst/>
          </a:prstGeom>
          <a:noFill/>
          <a:ln w="9525">
            <a:noFill/>
            <a:miter lim="800000"/>
          </a:ln>
        </p:spPr>
        <p:txBody>
          <a:bodyPr>
            <a:spAutoFit/>
          </a:bodyPr>
          <a:lstStyle/>
          <a:p>
            <a:pPr>
              <a:spcBef>
                <a:spcPct val="50000"/>
              </a:spcBef>
            </a:pPr>
            <a:r>
              <a:rPr kumimoji="1" lang="en-US" altLang="zh-CN" sz="2000">
                <a:latin typeface="Times New Roman" panose="02020503050405090304" pitchFamily="18" charset="0"/>
              </a:rPr>
              <a:t>     (a)</a:t>
            </a:r>
            <a:endParaRPr kumimoji="1" lang="en-US" altLang="zh-CN" sz="2000">
              <a:latin typeface="Times New Roman" panose="02020503050405090304" pitchFamily="18" charset="0"/>
            </a:endParaRPr>
          </a:p>
          <a:p>
            <a:pPr>
              <a:spcBef>
                <a:spcPct val="50000"/>
              </a:spcBef>
            </a:pPr>
            <a:r>
              <a:rPr kumimoji="1" lang="zh-CN" altLang="en-US" sz="2000">
                <a:latin typeface="Times New Roman" panose="02020503050405090304" pitchFamily="18" charset="0"/>
              </a:rPr>
              <a:t>空二叉树</a:t>
            </a:r>
            <a:endParaRPr kumimoji="1" lang="zh-CN" altLang="en-US" sz="2000">
              <a:latin typeface="Times New Roman" panose="02020503050405090304" pitchFamily="18" charset="0"/>
            </a:endParaRPr>
          </a:p>
        </p:txBody>
      </p:sp>
      <p:sp>
        <p:nvSpPr>
          <p:cNvPr id="18436" name="Oval 4"/>
          <p:cNvSpPr>
            <a:spLocks noChangeArrowheads="1"/>
          </p:cNvSpPr>
          <p:nvPr/>
        </p:nvSpPr>
        <p:spPr bwMode="auto">
          <a:xfrm>
            <a:off x="609600" y="2700655"/>
            <a:ext cx="609600" cy="457200"/>
          </a:xfrm>
          <a:prstGeom prst="ellipse">
            <a:avLst/>
          </a:prstGeom>
          <a:solidFill>
            <a:schemeClr val="hlink"/>
          </a:solidFill>
          <a:ln w="9525">
            <a:solidFill>
              <a:schemeClr val="tx1"/>
            </a:solidFill>
            <a:round/>
          </a:ln>
        </p:spPr>
        <p:txBody>
          <a:bodyPr wrap="none" anchor="ctr"/>
          <a:lstStyle/>
          <a:p>
            <a:endParaRPr lang="zh-CN" altLang="en-US" sz="1600"/>
          </a:p>
        </p:txBody>
      </p:sp>
      <p:sp>
        <p:nvSpPr>
          <p:cNvPr id="18437" name="Line 5"/>
          <p:cNvSpPr>
            <a:spLocks noChangeShapeType="1"/>
          </p:cNvSpPr>
          <p:nvPr/>
        </p:nvSpPr>
        <p:spPr bwMode="auto">
          <a:xfrm flipH="1">
            <a:off x="609600" y="2624455"/>
            <a:ext cx="609600" cy="609600"/>
          </a:xfrm>
          <a:prstGeom prst="line">
            <a:avLst/>
          </a:prstGeom>
          <a:noFill/>
          <a:ln w="9525">
            <a:solidFill>
              <a:schemeClr val="tx1"/>
            </a:solidFill>
            <a:round/>
          </a:ln>
        </p:spPr>
        <p:txBody>
          <a:bodyPr/>
          <a:lstStyle/>
          <a:p>
            <a:endParaRPr lang="zh-CN" altLang="en-US" sz="1600"/>
          </a:p>
        </p:txBody>
      </p:sp>
      <p:sp>
        <p:nvSpPr>
          <p:cNvPr id="18438" name="Oval 6"/>
          <p:cNvSpPr>
            <a:spLocks noChangeArrowheads="1"/>
          </p:cNvSpPr>
          <p:nvPr/>
        </p:nvSpPr>
        <p:spPr bwMode="auto">
          <a:xfrm>
            <a:off x="2051050" y="2700655"/>
            <a:ext cx="609600" cy="457200"/>
          </a:xfrm>
          <a:prstGeom prst="ellipse">
            <a:avLst/>
          </a:prstGeom>
          <a:solidFill>
            <a:schemeClr val="hlink"/>
          </a:solidFill>
          <a:ln w="9525">
            <a:solidFill>
              <a:schemeClr val="tx1"/>
            </a:solidFill>
            <a:round/>
          </a:ln>
        </p:spPr>
        <p:txBody>
          <a:bodyPr wrap="none" anchor="ctr"/>
          <a:lstStyle/>
          <a:p>
            <a:pPr algn="ct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18439" name="Oval 7"/>
          <p:cNvSpPr>
            <a:spLocks noChangeArrowheads="1"/>
          </p:cNvSpPr>
          <p:nvPr/>
        </p:nvSpPr>
        <p:spPr bwMode="auto">
          <a:xfrm>
            <a:off x="3575050" y="2700655"/>
            <a:ext cx="609600" cy="457200"/>
          </a:xfrm>
          <a:prstGeom prst="ellipse">
            <a:avLst/>
          </a:prstGeom>
          <a:solidFill>
            <a:schemeClr val="hlink"/>
          </a:solidFill>
          <a:ln w="9525">
            <a:solidFill>
              <a:schemeClr val="tx1"/>
            </a:solidFill>
            <a:round/>
          </a:ln>
        </p:spPr>
        <p:txBody>
          <a:bodyPr wrap="none" anchor="ctr"/>
          <a:lstStyle/>
          <a:p>
            <a:pPr algn="ct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18440" name="Oval 8"/>
          <p:cNvSpPr>
            <a:spLocks noChangeArrowheads="1"/>
          </p:cNvSpPr>
          <p:nvPr/>
        </p:nvSpPr>
        <p:spPr bwMode="auto">
          <a:xfrm>
            <a:off x="2971800" y="3538855"/>
            <a:ext cx="1143000" cy="685800"/>
          </a:xfrm>
          <a:prstGeom prst="ellipse">
            <a:avLst/>
          </a:prstGeom>
          <a:solidFill>
            <a:schemeClr val="bg1"/>
          </a:solidFill>
          <a:ln w="9525">
            <a:solidFill>
              <a:schemeClr val="tx1"/>
            </a:solidFill>
            <a:round/>
          </a:ln>
        </p:spPr>
        <p:txBody>
          <a:bodyPr wrap="none" anchor="ctr"/>
          <a:lstStyle/>
          <a:p>
            <a:pPr algn="ctr"/>
            <a:r>
              <a:rPr kumimoji="1" lang="zh-CN" altLang="zh-CN" sz="2000">
                <a:latin typeface="Times New Roman" panose="02020503050405090304" pitchFamily="18" charset="0"/>
              </a:rPr>
              <a:t>左子树</a:t>
            </a:r>
            <a:endParaRPr kumimoji="1" lang="zh-CN" altLang="en-US" sz="2000">
              <a:latin typeface="Times New Roman" panose="02020503050405090304" pitchFamily="18" charset="0"/>
            </a:endParaRPr>
          </a:p>
        </p:txBody>
      </p:sp>
      <p:sp>
        <p:nvSpPr>
          <p:cNvPr id="18441" name="Oval 9"/>
          <p:cNvSpPr>
            <a:spLocks noChangeArrowheads="1"/>
          </p:cNvSpPr>
          <p:nvPr/>
        </p:nvSpPr>
        <p:spPr bwMode="auto">
          <a:xfrm>
            <a:off x="4953000" y="2700655"/>
            <a:ext cx="609600" cy="457200"/>
          </a:xfrm>
          <a:prstGeom prst="ellipse">
            <a:avLst/>
          </a:prstGeom>
          <a:solidFill>
            <a:schemeClr val="hlink"/>
          </a:solidFill>
          <a:ln w="9525">
            <a:solidFill>
              <a:schemeClr val="tx1"/>
            </a:solidFill>
            <a:round/>
          </a:ln>
        </p:spPr>
        <p:txBody>
          <a:bodyPr wrap="none" anchor="ctr"/>
          <a:lstStyle/>
          <a:p>
            <a:pPr algn="ct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18442" name="Oval 10"/>
          <p:cNvSpPr>
            <a:spLocks noChangeArrowheads="1"/>
          </p:cNvSpPr>
          <p:nvPr/>
        </p:nvSpPr>
        <p:spPr bwMode="auto">
          <a:xfrm>
            <a:off x="7232650" y="2700655"/>
            <a:ext cx="609600" cy="457200"/>
          </a:xfrm>
          <a:prstGeom prst="ellipse">
            <a:avLst/>
          </a:prstGeom>
          <a:solidFill>
            <a:schemeClr val="hlink"/>
          </a:solidFill>
          <a:ln w="9525">
            <a:solidFill>
              <a:schemeClr val="tx1"/>
            </a:solidFill>
            <a:round/>
          </a:ln>
        </p:spPr>
        <p:txBody>
          <a:bodyPr wrap="none" anchor="ctr"/>
          <a:lstStyle/>
          <a:p>
            <a:pPr algn="ct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18443" name="Line 11"/>
          <p:cNvSpPr>
            <a:spLocks noChangeShapeType="1"/>
          </p:cNvSpPr>
          <p:nvPr/>
        </p:nvSpPr>
        <p:spPr bwMode="auto">
          <a:xfrm flipH="1">
            <a:off x="3575050" y="3157855"/>
            <a:ext cx="228600" cy="381000"/>
          </a:xfrm>
          <a:prstGeom prst="line">
            <a:avLst/>
          </a:prstGeom>
          <a:noFill/>
          <a:ln w="9525">
            <a:solidFill>
              <a:schemeClr val="tx1"/>
            </a:solidFill>
            <a:round/>
          </a:ln>
        </p:spPr>
        <p:txBody>
          <a:bodyPr/>
          <a:lstStyle/>
          <a:p>
            <a:endParaRPr lang="zh-CN" altLang="en-US" sz="1600"/>
          </a:p>
        </p:txBody>
      </p:sp>
      <p:sp>
        <p:nvSpPr>
          <p:cNvPr id="18444" name="Line 12"/>
          <p:cNvSpPr>
            <a:spLocks noChangeShapeType="1"/>
          </p:cNvSpPr>
          <p:nvPr/>
        </p:nvSpPr>
        <p:spPr bwMode="auto">
          <a:xfrm>
            <a:off x="5257800" y="3157855"/>
            <a:ext cx="381000" cy="457200"/>
          </a:xfrm>
          <a:prstGeom prst="line">
            <a:avLst/>
          </a:prstGeom>
          <a:noFill/>
          <a:ln w="9525">
            <a:solidFill>
              <a:schemeClr val="tx1"/>
            </a:solidFill>
            <a:round/>
          </a:ln>
        </p:spPr>
        <p:txBody>
          <a:bodyPr/>
          <a:lstStyle/>
          <a:p>
            <a:endParaRPr lang="zh-CN" altLang="en-US" sz="1600"/>
          </a:p>
        </p:txBody>
      </p:sp>
      <p:sp>
        <p:nvSpPr>
          <p:cNvPr id="18445" name="Line 13"/>
          <p:cNvSpPr>
            <a:spLocks noChangeShapeType="1"/>
          </p:cNvSpPr>
          <p:nvPr/>
        </p:nvSpPr>
        <p:spPr bwMode="auto">
          <a:xfrm flipH="1">
            <a:off x="6934200" y="3157855"/>
            <a:ext cx="374650" cy="381000"/>
          </a:xfrm>
          <a:prstGeom prst="line">
            <a:avLst/>
          </a:prstGeom>
          <a:noFill/>
          <a:ln w="9525">
            <a:solidFill>
              <a:schemeClr val="tx1"/>
            </a:solidFill>
            <a:round/>
          </a:ln>
        </p:spPr>
        <p:txBody>
          <a:bodyPr/>
          <a:lstStyle/>
          <a:p>
            <a:endParaRPr lang="zh-CN" altLang="en-US" sz="1600"/>
          </a:p>
        </p:txBody>
      </p:sp>
      <p:sp>
        <p:nvSpPr>
          <p:cNvPr id="18446" name="Line 14"/>
          <p:cNvSpPr>
            <a:spLocks noChangeShapeType="1"/>
          </p:cNvSpPr>
          <p:nvPr/>
        </p:nvSpPr>
        <p:spPr bwMode="auto">
          <a:xfrm>
            <a:off x="7689850" y="3157855"/>
            <a:ext cx="311150" cy="304800"/>
          </a:xfrm>
          <a:prstGeom prst="line">
            <a:avLst/>
          </a:prstGeom>
          <a:noFill/>
          <a:ln w="9525">
            <a:solidFill>
              <a:schemeClr val="tx1"/>
            </a:solidFill>
            <a:round/>
          </a:ln>
        </p:spPr>
        <p:txBody>
          <a:bodyPr/>
          <a:lstStyle/>
          <a:p>
            <a:endParaRPr lang="zh-CN" altLang="en-US" sz="1600"/>
          </a:p>
        </p:txBody>
      </p:sp>
      <p:sp>
        <p:nvSpPr>
          <p:cNvPr id="18447" name="Text Box 15"/>
          <p:cNvSpPr txBox="1">
            <a:spLocks noChangeArrowheads="1"/>
          </p:cNvSpPr>
          <p:nvPr/>
        </p:nvSpPr>
        <p:spPr bwMode="auto">
          <a:xfrm>
            <a:off x="1752600" y="4529455"/>
            <a:ext cx="1676400" cy="1015663"/>
          </a:xfrm>
          <a:prstGeom prst="rect">
            <a:avLst/>
          </a:prstGeom>
          <a:noFill/>
          <a:ln w="9525">
            <a:noFill/>
            <a:miter lim="800000"/>
          </a:ln>
        </p:spPr>
        <p:txBody>
          <a:bodyPr>
            <a:spAutoFit/>
          </a:bodyPr>
          <a:lstStyle/>
          <a:p>
            <a:r>
              <a:rPr kumimoji="1" lang="en-US" altLang="zh-CN" sz="2000">
                <a:latin typeface="Times New Roman" panose="02020503050405090304" pitchFamily="18" charset="0"/>
              </a:rPr>
              <a:t>     (b)</a:t>
            </a:r>
            <a:endParaRPr kumimoji="1" lang="en-US" altLang="zh-CN" sz="2000">
              <a:latin typeface="Times New Roman" panose="02020503050405090304" pitchFamily="18" charset="0"/>
            </a:endParaRPr>
          </a:p>
          <a:p>
            <a:r>
              <a:rPr kumimoji="1" lang="zh-CN" altLang="en-US" sz="2000">
                <a:latin typeface="Times New Roman" panose="02020503050405090304" pitchFamily="18" charset="0"/>
              </a:rPr>
              <a:t>根和空的左右子树</a:t>
            </a:r>
            <a:endParaRPr kumimoji="1" lang="zh-CN" altLang="en-US" sz="2000">
              <a:latin typeface="Times New Roman" panose="02020503050405090304" pitchFamily="18" charset="0"/>
            </a:endParaRPr>
          </a:p>
        </p:txBody>
      </p:sp>
      <p:sp>
        <p:nvSpPr>
          <p:cNvPr id="18448" name="Text Box 16"/>
          <p:cNvSpPr txBox="1">
            <a:spLocks noChangeArrowheads="1"/>
          </p:cNvSpPr>
          <p:nvPr/>
        </p:nvSpPr>
        <p:spPr bwMode="auto">
          <a:xfrm>
            <a:off x="3200400" y="4545330"/>
            <a:ext cx="1467068" cy="707886"/>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      (c)</a:t>
            </a:r>
            <a:endParaRPr kumimoji="1" lang="en-US" altLang="zh-CN" sz="2000">
              <a:latin typeface="Times New Roman" panose="02020503050405090304" pitchFamily="18" charset="0"/>
            </a:endParaRPr>
          </a:p>
          <a:p>
            <a:r>
              <a:rPr kumimoji="1" lang="zh-CN" altLang="en-US" sz="2000">
                <a:latin typeface="Times New Roman" panose="02020503050405090304" pitchFamily="18" charset="0"/>
              </a:rPr>
              <a:t>根和左子树</a:t>
            </a:r>
            <a:endParaRPr kumimoji="1" lang="zh-CN" altLang="en-US" sz="2000">
              <a:latin typeface="Times New Roman" panose="02020503050405090304" pitchFamily="18" charset="0"/>
            </a:endParaRPr>
          </a:p>
        </p:txBody>
      </p:sp>
      <p:sp>
        <p:nvSpPr>
          <p:cNvPr id="18449" name="Text Box 17"/>
          <p:cNvSpPr txBox="1">
            <a:spLocks noChangeArrowheads="1"/>
          </p:cNvSpPr>
          <p:nvPr/>
        </p:nvSpPr>
        <p:spPr bwMode="auto">
          <a:xfrm>
            <a:off x="5022850" y="4545330"/>
            <a:ext cx="1467068" cy="707886"/>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(d)</a:t>
            </a:r>
            <a:endParaRPr kumimoji="1" lang="en-US" altLang="zh-CN" sz="2000">
              <a:latin typeface="Times New Roman" panose="02020503050405090304" pitchFamily="18" charset="0"/>
            </a:endParaRPr>
          </a:p>
          <a:p>
            <a:r>
              <a:rPr kumimoji="1" lang="zh-CN" altLang="en-US" sz="2000">
                <a:latin typeface="Times New Roman" panose="02020503050405090304" pitchFamily="18" charset="0"/>
              </a:rPr>
              <a:t>根和右子树</a:t>
            </a:r>
            <a:endParaRPr kumimoji="1" lang="zh-CN" altLang="en-US" sz="2000">
              <a:latin typeface="Times New Roman" panose="02020503050405090304" pitchFamily="18" charset="0"/>
            </a:endParaRPr>
          </a:p>
        </p:txBody>
      </p:sp>
      <p:sp>
        <p:nvSpPr>
          <p:cNvPr id="18450" name="Text Box 18"/>
          <p:cNvSpPr txBox="1">
            <a:spLocks noChangeArrowheads="1"/>
          </p:cNvSpPr>
          <p:nvPr/>
        </p:nvSpPr>
        <p:spPr bwMode="auto">
          <a:xfrm>
            <a:off x="6858000" y="4545330"/>
            <a:ext cx="1723549" cy="707886"/>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      (e)</a:t>
            </a:r>
            <a:endParaRPr kumimoji="1" lang="en-US" altLang="zh-CN" sz="2000">
              <a:latin typeface="Times New Roman" panose="02020503050405090304" pitchFamily="18" charset="0"/>
            </a:endParaRPr>
          </a:p>
          <a:p>
            <a:r>
              <a:rPr kumimoji="1" lang="zh-CN" altLang="en-US" sz="2000">
                <a:latin typeface="Times New Roman" panose="02020503050405090304" pitchFamily="18" charset="0"/>
              </a:rPr>
              <a:t>根和左右子树</a:t>
            </a:r>
            <a:endParaRPr kumimoji="1" lang="zh-CN" altLang="en-US" sz="2000">
              <a:latin typeface="Times New Roman" panose="02020503050405090304" pitchFamily="18" charset="0"/>
            </a:endParaRPr>
          </a:p>
        </p:txBody>
      </p:sp>
      <p:sp>
        <p:nvSpPr>
          <p:cNvPr id="18451" name="Text Box 19"/>
          <p:cNvSpPr txBox="1">
            <a:spLocks noChangeArrowheads="1"/>
          </p:cNvSpPr>
          <p:nvPr/>
        </p:nvSpPr>
        <p:spPr bwMode="auto">
          <a:xfrm>
            <a:off x="3048000" y="5824855"/>
            <a:ext cx="4114800" cy="461665"/>
          </a:xfrm>
          <a:prstGeom prst="rect">
            <a:avLst/>
          </a:prstGeom>
          <a:noFill/>
          <a:ln w="9525">
            <a:noFill/>
            <a:miter lim="800000"/>
          </a:ln>
        </p:spPr>
        <p:txBody>
          <a:bodyPr>
            <a:spAutoFit/>
          </a:bodyPr>
          <a:lstStyle/>
          <a:p>
            <a:r>
              <a:rPr kumimoji="1" lang="zh-CN" altLang="en-US" sz="2400">
                <a:latin typeface="Times New Roman" panose="02020503050405090304" pitchFamily="18" charset="0"/>
              </a:rPr>
              <a:t>二叉树的</a:t>
            </a:r>
            <a:r>
              <a:rPr kumimoji="1" lang="en-US" altLang="zh-CN" sz="2400">
                <a:latin typeface="Times New Roman" panose="02020503050405090304" pitchFamily="18" charset="0"/>
              </a:rPr>
              <a:t>5</a:t>
            </a:r>
            <a:r>
              <a:rPr kumimoji="1" lang="zh-CN" altLang="en-US" sz="2400">
                <a:latin typeface="Times New Roman" panose="02020503050405090304" pitchFamily="18" charset="0"/>
              </a:rPr>
              <a:t>种形式</a:t>
            </a:r>
            <a:endParaRPr kumimoji="1" lang="zh-CN" altLang="en-US" sz="2400">
              <a:latin typeface="Times New Roman" panose="02020503050405090304" pitchFamily="18" charset="0"/>
            </a:endParaRPr>
          </a:p>
        </p:txBody>
      </p:sp>
      <p:sp>
        <p:nvSpPr>
          <p:cNvPr id="18452" name="Oval 20"/>
          <p:cNvSpPr>
            <a:spLocks noChangeArrowheads="1"/>
          </p:cNvSpPr>
          <p:nvPr/>
        </p:nvSpPr>
        <p:spPr bwMode="auto">
          <a:xfrm>
            <a:off x="4953000" y="3538855"/>
            <a:ext cx="1143000" cy="685800"/>
          </a:xfrm>
          <a:prstGeom prst="ellipse">
            <a:avLst/>
          </a:prstGeom>
          <a:solidFill>
            <a:schemeClr val="bg1"/>
          </a:solidFill>
          <a:ln w="9525">
            <a:solidFill>
              <a:schemeClr val="tx1"/>
            </a:solidFill>
            <a:round/>
          </a:ln>
        </p:spPr>
        <p:txBody>
          <a:bodyPr wrap="none" anchor="ctr"/>
          <a:lstStyle/>
          <a:p>
            <a:pPr algn="ctr"/>
            <a:r>
              <a:rPr kumimoji="1" lang="zh-CN" altLang="zh-CN" sz="2000">
                <a:latin typeface="Times New Roman" panose="02020503050405090304" pitchFamily="18" charset="0"/>
              </a:rPr>
              <a:t>右子树</a:t>
            </a:r>
            <a:endParaRPr kumimoji="1" lang="zh-CN" altLang="en-US" sz="2000">
              <a:latin typeface="Times New Roman" panose="02020503050405090304" pitchFamily="18" charset="0"/>
            </a:endParaRPr>
          </a:p>
        </p:txBody>
      </p:sp>
      <p:sp>
        <p:nvSpPr>
          <p:cNvPr id="18453" name="Oval 21"/>
          <p:cNvSpPr>
            <a:spLocks noChangeArrowheads="1"/>
          </p:cNvSpPr>
          <p:nvPr/>
        </p:nvSpPr>
        <p:spPr bwMode="auto">
          <a:xfrm>
            <a:off x="6318250" y="3462655"/>
            <a:ext cx="1143000" cy="685800"/>
          </a:xfrm>
          <a:prstGeom prst="ellipse">
            <a:avLst/>
          </a:prstGeom>
          <a:solidFill>
            <a:schemeClr val="bg1"/>
          </a:solidFill>
          <a:ln w="9525">
            <a:solidFill>
              <a:schemeClr val="tx1"/>
            </a:solidFill>
            <a:round/>
          </a:ln>
        </p:spPr>
        <p:txBody>
          <a:bodyPr wrap="none" anchor="ctr"/>
          <a:lstStyle/>
          <a:p>
            <a:pPr algn="ctr"/>
            <a:r>
              <a:rPr kumimoji="1" lang="zh-CN" altLang="zh-CN" sz="2000">
                <a:latin typeface="Times New Roman" panose="02020503050405090304" pitchFamily="18" charset="0"/>
              </a:rPr>
              <a:t>左子树</a:t>
            </a:r>
            <a:endParaRPr kumimoji="1" lang="zh-CN" altLang="en-US" sz="2000">
              <a:latin typeface="Times New Roman" panose="02020503050405090304" pitchFamily="18" charset="0"/>
            </a:endParaRPr>
          </a:p>
        </p:txBody>
      </p:sp>
      <p:sp>
        <p:nvSpPr>
          <p:cNvPr id="18454" name="Oval 22"/>
          <p:cNvSpPr>
            <a:spLocks noChangeArrowheads="1"/>
          </p:cNvSpPr>
          <p:nvPr/>
        </p:nvSpPr>
        <p:spPr bwMode="auto">
          <a:xfrm>
            <a:off x="7613650" y="3462655"/>
            <a:ext cx="1143000" cy="685800"/>
          </a:xfrm>
          <a:prstGeom prst="ellipse">
            <a:avLst/>
          </a:prstGeom>
          <a:solidFill>
            <a:schemeClr val="bg1"/>
          </a:solidFill>
          <a:ln w="9525">
            <a:solidFill>
              <a:schemeClr val="tx1"/>
            </a:solidFill>
            <a:round/>
          </a:ln>
        </p:spPr>
        <p:txBody>
          <a:bodyPr wrap="none" anchor="ctr"/>
          <a:lstStyle/>
          <a:p>
            <a:pPr algn="ctr"/>
            <a:r>
              <a:rPr kumimoji="1" lang="zh-CN" altLang="zh-CN" sz="2000">
                <a:latin typeface="Times New Roman" panose="02020503050405090304" pitchFamily="18" charset="0"/>
              </a:rPr>
              <a:t>右子树</a:t>
            </a:r>
            <a:endParaRPr kumimoji="1" lang="zh-CN" altLang="en-US" sz="2000">
              <a:latin typeface="Times New Roman" panose="02020503050405090304"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Line 2"/>
          <p:cNvSpPr>
            <a:spLocks noChangeShapeType="1"/>
          </p:cNvSpPr>
          <p:nvPr/>
        </p:nvSpPr>
        <p:spPr bwMode="auto">
          <a:xfrm>
            <a:off x="30480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1"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0052" name="Oval 4"/>
          <p:cNvSpPr>
            <a:spLocks noChangeArrowheads="1"/>
          </p:cNvSpPr>
          <p:nvPr/>
        </p:nvSpPr>
        <p:spPr bwMode="auto">
          <a:xfrm>
            <a:off x="41148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3" name="Oval 5"/>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4" name="Oval 6"/>
          <p:cNvSpPr>
            <a:spLocks noChangeArrowheads="1"/>
          </p:cNvSpPr>
          <p:nvPr/>
        </p:nvSpPr>
        <p:spPr bwMode="auto">
          <a:xfrm>
            <a:off x="41148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5" name="Oval 7"/>
          <p:cNvSpPr>
            <a:spLocks noChangeArrowheads="1"/>
          </p:cNvSpPr>
          <p:nvPr/>
        </p:nvSpPr>
        <p:spPr bwMode="auto">
          <a:xfrm>
            <a:off x="3505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6" name="Oval 8"/>
          <p:cNvSpPr>
            <a:spLocks noChangeArrowheads="1"/>
          </p:cNvSpPr>
          <p:nvPr/>
        </p:nvSpPr>
        <p:spPr bwMode="auto">
          <a:xfrm>
            <a:off x="5334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7" name="Oval 9"/>
          <p:cNvSpPr>
            <a:spLocks noChangeArrowheads="1"/>
          </p:cNvSpPr>
          <p:nvPr/>
        </p:nvSpPr>
        <p:spPr bwMode="auto">
          <a:xfrm>
            <a:off x="4114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8" name="Oval 10"/>
          <p:cNvSpPr>
            <a:spLocks noChangeArrowheads="1"/>
          </p:cNvSpPr>
          <p:nvPr/>
        </p:nvSpPr>
        <p:spPr bwMode="auto">
          <a:xfrm>
            <a:off x="5562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9" name="Oval 11"/>
          <p:cNvSpPr>
            <a:spLocks noChangeArrowheads="1"/>
          </p:cNvSpPr>
          <p:nvPr/>
        </p:nvSpPr>
        <p:spPr bwMode="auto">
          <a:xfrm>
            <a:off x="594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0" name="Oval 12"/>
          <p:cNvSpPr>
            <a:spLocks noChangeArrowheads="1"/>
          </p:cNvSpPr>
          <p:nvPr/>
        </p:nvSpPr>
        <p:spPr bwMode="auto">
          <a:xfrm>
            <a:off x="4724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1" name="Line 13"/>
          <p:cNvSpPr>
            <a:spLocks noChangeShapeType="1"/>
          </p:cNvSpPr>
          <p:nvPr/>
        </p:nvSpPr>
        <p:spPr bwMode="auto">
          <a:xfrm>
            <a:off x="4267200" y="3505200"/>
            <a:ext cx="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2" name="Line 14"/>
          <p:cNvSpPr>
            <a:spLocks noChangeShapeType="1"/>
          </p:cNvSpPr>
          <p:nvPr/>
        </p:nvSpPr>
        <p:spPr bwMode="auto">
          <a:xfrm flipH="1">
            <a:off x="30480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3" name="Line 15"/>
          <p:cNvSpPr>
            <a:spLocks noChangeShapeType="1"/>
          </p:cNvSpPr>
          <p:nvPr/>
        </p:nvSpPr>
        <p:spPr bwMode="auto">
          <a:xfrm flipH="1">
            <a:off x="37338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4" name="Line 16"/>
          <p:cNvSpPr>
            <a:spLocks noChangeShapeType="1"/>
          </p:cNvSpPr>
          <p:nvPr/>
        </p:nvSpPr>
        <p:spPr bwMode="auto">
          <a:xfrm flipH="1">
            <a:off x="54864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5" name="Oval 17"/>
          <p:cNvSpPr>
            <a:spLocks noChangeArrowheads="1"/>
          </p:cNvSpPr>
          <p:nvPr/>
        </p:nvSpPr>
        <p:spPr bwMode="auto">
          <a:xfrm>
            <a:off x="38100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6" name="Oval 18"/>
          <p:cNvSpPr>
            <a:spLocks noChangeArrowheads="1"/>
          </p:cNvSpPr>
          <p:nvPr/>
        </p:nvSpPr>
        <p:spPr bwMode="auto">
          <a:xfrm>
            <a:off x="3200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7" name="Line 19"/>
          <p:cNvSpPr>
            <a:spLocks noChangeShapeType="1"/>
          </p:cNvSpPr>
          <p:nvPr/>
        </p:nvSpPr>
        <p:spPr bwMode="auto">
          <a:xfrm flipH="1">
            <a:off x="34290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8" name="Line 20"/>
          <p:cNvSpPr>
            <a:spLocks noChangeShapeType="1"/>
          </p:cNvSpPr>
          <p:nvPr/>
        </p:nvSpPr>
        <p:spPr bwMode="auto">
          <a:xfrm>
            <a:off x="3657600" y="4343400"/>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9" name="Oval 21"/>
          <p:cNvSpPr>
            <a:spLocks noChangeArrowheads="1"/>
          </p:cNvSpPr>
          <p:nvPr/>
        </p:nvSpPr>
        <p:spPr bwMode="auto">
          <a:xfrm>
            <a:off x="2438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70" name="Line 22"/>
          <p:cNvSpPr>
            <a:spLocks noChangeShapeType="1"/>
          </p:cNvSpPr>
          <p:nvPr/>
        </p:nvSpPr>
        <p:spPr bwMode="auto">
          <a:xfrm flipH="1">
            <a:off x="25908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71" name="Line 23"/>
          <p:cNvSpPr>
            <a:spLocks noChangeShapeType="1"/>
          </p:cNvSpPr>
          <p:nvPr/>
        </p:nvSpPr>
        <p:spPr bwMode="auto">
          <a:xfrm>
            <a:off x="38100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72" name="Line 24"/>
          <p:cNvSpPr>
            <a:spLocks noChangeShapeType="1"/>
          </p:cNvSpPr>
          <p:nvPr/>
        </p:nvSpPr>
        <p:spPr bwMode="auto">
          <a:xfrm>
            <a:off x="34290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73" name="Line 25"/>
          <p:cNvSpPr>
            <a:spLocks noChangeShapeType="1"/>
          </p:cNvSpPr>
          <p:nvPr/>
        </p:nvSpPr>
        <p:spPr bwMode="auto">
          <a:xfrm>
            <a:off x="56388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Line 2"/>
          <p:cNvSpPr>
            <a:spLocks noChangeShapeType="1"/>
          </p:cNvSpPr>
          <p:nvPr/>
        </p:nvSpPr>
        <p:spPr bwMode="auto">
          <a:xfrm>
            <a:off x="30480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75"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1076" name="Oval 4"/>
          <p:cNvSpPr>
            <a:spLocks noChangeArrowheads="1"/>
          </p:cNvSpPr>
          <p:nvPr/>
        </p:nvSpPr>
        <p:spPr bwMode="auto">
          <a:xfrm>
            <a:off x="41148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77" name="Oval 5"/>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78" name="Oval 6"/>
          <p:cNvSpPr>
            <a:spLocks noChangeArrowheads="1"/>
          </p:cNvSpPr>
          <p:nvPr/>
        </p:nvSpPr>
        <p:spPr bwMode="auto">
          <a:xfrm>
            <a:off x="41148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79" name="Oval 7"/>
          <p:cNvSpPr>
            <a:spLocks noChangeArrowheads="1"/>
          </p:cNvSpPr>
          <p:nvPr/>
        </p:nvSpPr>
        <p:spPr bwMode="auto">
          <a:xfrm>
            <a:off x="3505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0" name="Oval 8"/>
          <p:cNvSpPr>
            <a:spLocks noChangeArrowheads="1"/>
          </p:cNvSpPr>
          <p:nvPr/>
        </p:nvSpPr>
        <p:spPr bwMode="auto">
          <a:xfrm>
            <a:off x="5334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1" name="Oval 9"/>
          <p:cNvSpPr>
            <a:spLocks noChangeArrowheads="1"/>
          </p:cNvSpPr>
          <p:nvPr/>
        </p:nvSpPr>
        <p:spPr bwMode="auto">
          <a:xfrm>
            <a:off x="4114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2" name="Oval 10"/>
          <p:cNvSpPr>
            <a:spLocks noChangeArrowheads="1"/>
          </p:cNvSpPr>
          <p:nvPr/>
        </p:nvSpPr>
        <p:spPr bwMode="auto">
          <a:xfrm>
            <a:off x="5562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3" name="Oval 11"/>
          <p:cNvSpPr>
            <a:spLocks noChangeArrowheads="1"/>
          </p:cNvSpPr>
          <p:nvPr/>
        </p:nvSpPr>
        <p:spPr bwMode="auto">
          <a:xfrm>
            <a:off x="594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4" name="Oval 12"/>
          <p:cNvSpPr>
            <a:spLocks noChangeArrowheads="1"/>
          </p:cNvSpPr>
          <p:nvPr/>
        </p:nvSpPr>
        <p:spPr bwMode="auto">
          <a:xfrm>
            <a:off x="4724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5" name="Line 13"/>
          <p:cNvSpPr>
            <a:spLocks noChangeShapeType="1"/>
          </p:cNvSpPr>
          <p:nvPr/>
        </p:nvSpPr>
        <p:spPr bwMode="auto">
          <a:xfrm flipH="1">
            <a:off x="30480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6" name="Line 14"/>
          <p:cNvSpPr>
            <a:spLocks noChangeShapeType="1"/>
          </p:cNvSpPr>
          <p:nvPr/>
        </p:nvSpPr>
        <p:spPr bwMode="auto">
          <a:xfrm flipH="1">
            <a:off x="37338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7" name="Line 15"/>
          <p:cNvSpPr>
            <a:spLocks noChangeShapeType="1"/>
          </p:cNvSpPr>
          <p:nvPr/>
        </p:nvSpPr>
        <p:spPr bwMode="auto">
          <a:xfrm flipH="1">
            <a:off x="54864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8" name="Oval 16"/>
          <p:cNvSpPr>
            <a:spLocks noChangeArrowheads="1"/>
          </p:cNvSpPr>
          <p:nvPr/>
        </p:nvSpPr>
        <p:spPr bwMode="auto">
          <a:xfrm>
            <a:off x="38100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9" name="Oval 17"/>
          <p:cNvSpPr>
            <a:spLocks noChangeArrowheads="1"/>
          </p:cNvSpPr>
          <p:nvPr/>
        </p:nvSpPr>
        <p:spPr bwMode="auto">
          <a:xfrm>
            <a:off x="3200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0" name="Line 18"/>
          <p:cNvSpPr>
            <a:spLocks noChangeShapeType="1"/>
          </p:cNvSpPr>
          <p:nvPr/>
        </p:nvSpPr>
        <p:spPr bwMode="auto">
          <a:xfrm flipH="1">
            <a:off x="34290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1" name="Line 19"/>
          <p:cNvSpPr>
            <a:spLocks noChangeShapeType="1"/>
          </p:cNvSpPr>
          <p:nvPr/>
        </p:nvSpPr>
        <p:spPr bwMode="auto">
          <a:xfrm>
            <a:off x="3657600" y="4343400"/>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2" name="Oval 20"/>
          <p:cNvSpPr>
            <a:spLocks noChangeArrowheads="1"/>
          </p:cNvSpPr>
          <p:nvPr/>
        </p:nvSpPr>
        <p:spPr bwMode="auto">
          <a:xfrm>
            <a:off x="2438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3" name="Line 21"/>
          <p:cNvSpPr>
            <a:spLocks noChangeShapeType="1"/>
          </p:cNvSpPr>
          <p:nvPr/>
        </p:nvSpPr>
        <p:spPr bwMode="auto">
          <a:xfrm flipH="1">
            <a:off x="25908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4" name="Line 22"/>
          <p:cNvSpPr>
            <a:spLocks noChangeShapeType="1"/>
          </p:cNvSpPr>
          <p:nvPr/>
        </p:nvSpPr>
        <p:spPr bwMode="auto">
          <a:xfrm>
            <a:off x="38100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5" name="Line 23"/>
          <p:cNvSpPr>
            <a:spLocks noChangeShapeType="1"/>
          </p:cNvSpPr>
          <p:nvPr/>
        </p:nvSpPr>
        <p:spPr bwMode="auto">
          <a:xfrm>
            <a:off x="34290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6" name="Line 24"/>
          <p:cNvSpPr>
            <a:spLocks noChangeShapeType="1"/>
          </p:cNvSpPr>
          <p:nvPr/>
        </p:nvSpPr>
        <p:spPr bwMode="auto">
          <a:xfrm>
            <a:off x="56388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Line 2"/>
          <p:cNvSpPr>
            <a:spLocks noChangeShapeType="1"/>
          </p:cNvSpPr>
          <p:nvPr/>
        </p:nvSpPr>
        <p:spPr bwMode="auto">
          <a:xfrm>
            <a:off x="30480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099"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2100" name="Oval 4"/>
          <p:cNvSpPr>
            <a:spLocks noChangeArrowheads="1"/>
          </p:cNvSpPr>
          <p:nvPr/>
        </p:nvSpPr>
        <p:spPr bwMode="auto">
          <a:xfrm>
            <a:off x="41148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1" name="Oval 5"/>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2" name="Oval 6"/>
          <p:cNvSpPr>
            <a:spLocks noChangeArrowheads="1"/>
          </p:cNvSpPr>
          <p:nvPr/>
        </p:nvSpPr>
        <p:spPr bwMode="auto">
          <a:xfrm>
            <a:off x="41148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3" name="Oval 7"/>
          <p:cNvSpPr>
            <a:spLocks noChangeArrowheads="1"/>
          </p:cNvSpPr>
          <p:nvPr/>
        </p:nvSpPr>
        <p:spPr bwMode="auto">
          <a:xfrm>
            <a:off x="3505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4" name="Oval 8"/>
          <p:cNvSpPr>
            <a:spLocks noChangeArrowheads="1"/>
          </p:cNvSpPr>
          <p:nvPr/>
        </p:nvSpPr>
        <p:spPr bwMode="auto">
          <a:xfrm>
            <a:off x="5334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5" name="Oval 9"/>
          <p:cNvSpPr>
            <a:spLocks noChangeArrowheads="1"/>
          </p:cNvSpPr>
          <p:nvPr/>
        </p:nvSpPr>
        <p:spPr bwMode="auto">
          <a:xfrm>
            <a:off x="4114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6" name="Oval 10"/>
          <p:cNvSpPr>
            <a:spLocks noChangeArrowheads="1"/>
          </p:cNvSpPr>
          <p:nvPr/>
        </p:nvSpPr>
        <p:spPr bwMode="auto">
          <a:xfrm>
            <a:off x="5562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7" name="Oval 11"/>
          <p:cNvSpPr>
            <a:spLocks noChangeArrowheads="1"/>
          </p:cNvSpPr>
          <p:nvPr/>
        </p:nvSpPr>
        <p:spPr bwMode="auto">
          <a:xfrm>
            <a:off x="594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8" name="Oval 12"/>
          <p:cNvSpPr>
            <a:spLocks noChangeArrowheads="1"/>
          </p:cNvSpPr>
          <p:nvPr/>
        </p:nvSpPr>
        <p:spPr bwMode="auto">
          <a:xfrm>
            <a:off x="4724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9" name="Line 13"/>
          <p:cNvSpPr>
            <a:spLocks noChangeShapeType="1"/>
          </p:cNvSpPr>
          <p:nvPr/>
        </p:nvSpPr>
        <p:spPr bwMode="auto">
          <a:xfrm flipH="1">
            <a:off x="30480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0" name="Line 14"/>
          <p:cNvSpPr>
            <a:spLocks noChangeShapeType="1"/>
          </p:cNvSpPr>
          <p:nvPr/>
        </p:nvSpPr>
        <p:spPr bwMode="auto">
          <a:xfrm flipH="1">
            <a:off x="37338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1" name="Line 15"/>
          <p:cNvSpPr>
            <a:spLocks noChangeShapeType="1"/>
          </p:cNvSpPr>
          <p:nvPr/>
        </p:nvSpPr>
        <p:spPr bwMode="auto">
          <a:xfrm flipH="1">
            <a:off x="54864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2" name="Oval 16"/>
          <p:cNvSpPr>
            <a:spLocks noChangeArrowheads="1"/>
          </p:cNvSpPr>
          <p:nvPr/>
        </p:nvSpPr>
        <p:spPr bwMode="auto">
          <a:xfrm>
            <a:off x="38100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3" name="Oval 17"/>
          <p:cNvSpPr>
            <a:spLocks noChangeArrowheads="1"/>
          </p:cNvSpPr>
          <p:nvPr/>
        </p:nvSpPr>
        <p:spPr bwMode="auto">
          <a:xfrm>
            <a:off x="3200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4" name="Line 18"/>
          <p:cNvSpPr>
            <a:spLocks noChangeShapeType="1"/>
          </p:cNvSpPr>
          <p:nvPr/>
        </p:nvSpPr>
        <p:spPr bwMode="auto">
          <a:xfrm flipH="1">
            <a:off x="34290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5" name="Oval 19"/>
          <p:cNvSpPr>
            <a:spLocks noChangeArrowheads="1"/>
          </p:cNvSpPr>
          <p:nvPr/>
        </p:nvSpPr>
        <p:spPr bwMode="auto">
          <a:xfrm>
            <a:off x="2438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6" name="Line 20"/>
          <p:cNvSpPr>
            <a:spLocks noChangeShapeType="1"/>
          </p:cNvSpPr>
          <p:nvPr/>
        </p:nvSpPr>
        <p:spPr bwMode="auto">
          <a:xfrm flipH="1">
            <a:off x="25908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7" name="Line 21"/>
          <p:cNvSpPr>
            <a:spLocks noChangeShapeType="1"/>
          </p:cNvSpPr>
          <p:nvPr/>
        </p:nvSpPr>
        <p:spPr bwMode="auto">
          <a:xfrm>
            <a:off x="38100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8" name="Line 22"/>
          <p:cNvSpPr>
            <a:spLocks noChangeShapeType="1"/>
          </p:cNvSpPr>
          <p:nvPr/>
        </p:nvSpPr>
        <p:spPr bwMode="auto">
          <a:xfrm>
            <a:off x="34290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9" name="Line 23"/>
          <p:cNvSpPr>
            <a:spLocks noChangeShapeType="1"/>
          </p:cNvSpPr>
          <p:nvPr/>
        </p:nvSpPr>
        <p:spPr bwMode="auto">
          <a:xfrm>
            <a:off x="56388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Line 2"/>
          <p:cNvSpPr>
            <a:spLocks noChangeShapeType="1"/>
          </p:cNvSpPr>
          <p:nvPr/>
        </p:nvSpPr>
        <p:spPr bwMode="auto">
          <a:xfrm>
            <a:off x="16764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3"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3124" name="Oval 4"/>
          <p:cNvSpPr>
            <a:spLocks noChangeArrowheads="1"/>
          </p:cNvSpPr>
          <p:nvPr/>
        </p:nvSpPr>
        <p:spPr bwMode="auto">
          <a:xfrm>
            <a:off x="27432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5" name="Oval 5"/>
          <p:cNvSpPr>
            <a:spLocks noChangeArrowheads="1"/>
          </p:cNvSpPr>
          <p:nvPr/>
        </p:nvSpPr>
        <p:spPr bwMode="auto">
          <a:xfrm>
            <a:off x="1371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6" name="Oval 6"/>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7" name="Oval 7"/>
          <p:cNvSpPr>
            <a:spLocks noChangeArrowheads="1"/>
          </p:cNvSpPr>
          <p:nvPr/>
        </p:nvSpPr>
        <p:spPr bwMode="auto">
          <a:xfrm>
            <a:off x="213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8" name="Oval 8"/>
          <p:cNvSpPr>
            <a:spLocks noChangeArrowheads="1"/>
          </p:cNvSpPr>
          <p:nvPr/>
        </p:nvSpPr>
        <p:spPr bwMode="auto">
          <a:xfrm>
            <a:off x="3962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9" name="Oval 9"/>
          <p:cNvSpPr>
            <a:spLocks noChangeArrowheads="1"/>
          </p:cNvSpPr>
          <p:nvPr/>
        </p:nvSpPr>
        <p:spPr bwMode="auto">
          <a:xfrm>
            <a:off x="2743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0" name="Oval 10"/>
          <p:cNvSpPr>
            <a:spLocks noChangeArrowheads="1"/>
          </p:cNvSpPr>
          <p:nvPr/>
        </p:nvSpPr>
        <p:spPr bwMode="auto">
          <a:xfrm>
            <a:off x="41910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1" name="Oval 11"/>
          <p:cNvSpPr>
            <a:spLocks noChangeArrowheads="1"/>
          </p:cNvSpPr>
          <p:nvPr/>
        </p:nvSpPr>
        <p:spPr bwMode="auto">
          <a:xfrm>
            <a:off x="4572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2" name="Oval 12"/>
          <p:cNvSpPr>
            <a:spLocks noChangeArrowheads="1"/>
          </p:cNvSpPr>
          <p:nvPr/>
        </p:nvSpPr>
        <p:spPr bwMode="auto">
          <a:xfrm>
            <a:off x="3352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3" name="Line 13"/>
          <p:cNvSpPr>
            <a:spLocks noChangeShapeType="1"/>
          </p:cNvSpPr>
          <p:nvPr/>
        </p:nvSpPr>
        <p:spPr bwMode="auto">
          <a:xfrm flipH="1">
            <a:off x="16764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4" name="Line 14"/>
          <p:cNvSpPr>
            <a:spLocks noChangeShapeType="1"/>
          </p:cNvSpPr>
          <p:nvPr/>
        </p:nvSpPr>
        <p:spPr bwMode="auto">
          <a:xfrm flipH="1">
            <a:off x="23622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5" name="Line 15"/>
          <p:cNvSpPr>
            <a:spLocks noChangeShapeType="1"/>
          </p:cNvSpPr>
          <p:nvPr/>
        </p:nvSpPr>
        <p:spPr bwMode="auto">
          <a:xfrm flipH="1">
            <a:off x="41148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6" name="Oval 16"/>
          <p:cNvSpPr>
            <a:spLocks noChangeArrowheads="1"/>
          </p:cNvSpPr>
          <p:nvPr/>
        </p:nvSpPr>
        <p:spPr bwMode="auto">
          <a:xfrm>
            <a:off x="2438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7" name="Oval 17"/>
          <p:cNvSpPr>
            <a:spLocks noChangeArrowheads="1"/>
          </p:cNvSpPr>
          <p:nvPr/>
        </p:nvSpPr>
        <p:spPr bwMode="auto">
          <a:xfrm>
            <a:off x="18288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8" name="Line 18"/>
          <p:cNvSpPr>
            <a:spLocks noChangeShapeType="1"/>
          </p:cNvSpPr>
          <p:nvPr/>
        </p:nvSpPr>
        <p:spPr bwMode="auto">
          <a:xfrm flipH="1">
            <a:off x="20574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9" name="Oval 19"/>
          <p:cNvSpPr>
            <a:spLocks noChangeArrowheads="1"/>
          </p:cNvSpPr>
          <p:nvPr/>
        </p:nvSpPr>
        <p:spPr bwMode="auto">
          <a:xfrm>
            <a:off x="1066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40" name="Line 20"/>
          <p:cNvSpPr>
            <a:spLocks noChangeShapeType="1"/>
          </p:cNvSpPr>
          <p:nvPr/>
        </p:nvSpPr>
        <p:spPr bwMode="auto">
          <a:xfrm flipH="1">
            <a:off x="12192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41" name="Line 21"/>
          <p:cNvSpPr>
            <a:spLocks noChangeShapeType="1"/>
          </p:cNvSpPr>
          <p:nvPr/>
        </p:nvSpPr>
        <p:spPr bwMode="auto">
          <a:xfrm>
            <a:off x="24384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42" name="Line 22"/>
          <p:cNvSpPr>
            <a:spLocks noChangeShapeType="1"/>
          </p:cNvSpPr>
          <p:nvPr/>
        </p:nvSpPr>
        <p:spPr bwMode="auto">
          <a:xfrm>
            <a:off x="20574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43" name="Line 23"/>
          <p:cNvSpPr>
            <a:spLocks noChangeShapeType="1"/>
          </p:cNvSpPr>
          <p:nvPr/>
        </p:nvSpPr>
        <p:spPr bwMode="auto">
          <a:xfrm>
            <a:off x="42672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Line 2"/>
          <p:cNvSpPr>
            <a:spLocks noChangeShapeType="1"/>
          </p:cNvSpPr>
          <p:nvPr/>
        </p:nvSpPr>
        <p:spPr bwMode="auto">
          <a:xfrm>
            <a:off x="16764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47"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4148" name="Oval 4"/>
          <p:cNvSpPr>
            <a:spLocks noChangeArrowheads="1"/>
          </p:cNvSpPr>
          <p:nvPr/>
        </p:nvSpPr>
        <p:spPr bwMode="auto">
          <a:xfrm>
            <a:off x="27432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49" name="Oval 5"/>
          <p:cNvSpPr>
            <a:spLocks noChangeArrowheads="1"/>
          </p:cNvSpPr>
          <p:nvPr/>
        </p:nvSpPr>
        <p:spPr bwMode="auto">
          <a:xfrm>
            <a:off x="1371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0" name="Oval 6"/>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1" name="Oval 7"/>
          <p:cNvSpPr>
            <a:spLocks noChangeArrowheads="1"/>
          </p:cNvSpPr>
          <p:nvPr/>
        </p:nvSpPr>
        <p:spPr bwMode="auto">
          <a:xfrm>
            <a:off x="213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2" name="Oval 8"/>
          <p:cNvSpPr>
            <a:spLocks noChangeArrowheads="1"/>
          </p:cNvSpPr>
          <p:nvPr/>
        </p:nvSpPr>
        <p:spPr bwMode="auto">
          <a:xfrm>
            <a:off x="3962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3" name="Oval 9"/>
          <p:cNvSpPr>
            <a:spLocks noChangeArrowheads="1"/>
          </p:cNvSpPr>
          <p:nvPr/>
        </p:nvSpPr>
        <p:spPr bwMode="auto">
          <a:xfrm>
            <a:off x="2743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4" name="Oval 10"/>
          <p:cNvSpPr>
            <a:spLocks noChangeArrowheads="1"/>
          </p:cNvSpPr>
          <p:nvPr/>
        </p:nvSpPr>
        <p:spPr bwMode="auto">
          <a:xfrm>
            <a:off x="41910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5" name="Oval 11"/>
          <p:cNvSpPr>
            <a:spLocks noChangeArrowheads="1"/>
          </p:cNvSpPr>
          <p:nvPr/>
        </p:nvSpPr>
        <p:spPr bwMode="auto">
          <a:xfrm>
            <a:off x="4572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6" name="Oval 12"/>
          <p:cNvSpPr>
            <a:spLocks noChangeArrowheads="1"/>
          </p:cNvSpPr>
          <p:nvPr/>
        </p:nvSpPr>
        <p:spPr bwMode="auto">
          <a:xfrm>
            <a:off x="3352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7" name="Line 13"/>
          <p:cNvSpPr>
            <a:spLocks noChangeShapeType="1"/>
          </p:cNvSpPr>
          <p:nvPr/>
        </p:nvSpPr>
        <p:spPr bwMode="auto">
          <a:xfrm flipH="1">
            <a:off x="16764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8" name="Line 14"/>
          <p:cNvSpPr>
            <a:spLocks noChangeShapeType="1"/>
          </p:cNvSpPr>
          <p:nvPr/>
        </p:nvSpPr>
        <p:spPr bwMode="auto">
          <a:xfrm flipH="1">
            <a:off x="23622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9" name="Line 15"/>
          <p:cNvSpPr>
            <a:spLocks noChangeShapeType="1"/>
          </p:cNvSpPr>
          <p:nvPr/>
        </p:nvSpPr>
        <p:spPr bwMode="auto">
          <a:xfrm flipH="1">
            <a:off x="41148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0" name="Oval 16"/>
          <p:cNvSpPr>
            <a:spLocks noChangeArrowheads="1"/>
          </p:cNvSpPr>
          <p:nvPr/>
        </p:nvSpPr>
        <p:spPr bwMode="auto">
          <a:xfrm>
            <a:off x="2438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1" name="Oval 17"/>
          <p:cNvSpPr>
            <a:spLocks noChangeArrowheads="1"/>
          </p:cNvSpPr>
          <p:nvPr/>
        </p:nvSpPr>
        <p:spPr bwMode="auto">
          <a:xfrm>
            <a:off x="18288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2" name="Line 18"/>
          <p:cNvSpPr>
            <a:spLocks noChangeShapeType="1"/>
          </p:cNvSpPr>
          <p:nvPr/>
        </p:nvSpPr>
        <p:spPr bwMode="auto">
          <a:xfrm flipH="1">
            <a:off x="20574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3" name="Oval 19"/>
          <p:cNvSpPr>
            <a:spLocks noChangeArrowheads="1"/>
          </p:cNvSpPr>
          <p:nvPr/>
        </p:nvSpPr>
        <p:spPr bwMode="auto">
          <a:xfrm>
            <a:off x="1066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4" name="Line 20"/>
          <p:cNvSpPr>
            <a:spLocks noChangeShapeType="1"/>
          </p:cNvSpPr>
          <p:nvPr/>
        </p:nvSpPr>
        <p:spPr bwMode="auto">
          <a:xfrm flipH="1">
            <a:off x="12192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5" name="Line 21"/>
          <p:cNvSpPr>
            <a:spLocks noChangeShapeType="1"/>
          </p:cNvSpPr>
          <p:nvPr/>
        </p:nvSpPr>
        <p:spPr bwMode="auto">
          <a:xfrm>
            <a:off x="24384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6" name="Line 22"/>
          <p:cNvSpPr>
            <a:spLocks noChangeShapeType="1"/>
          </p:cNvSpPr>
          <p:nvPr/>
        </p:nvSpPr>
        <p:spPr bwMode="auto">
          <a:xfrm>
            <a:off x="20574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7" name="Line 23"/>
          <p:cNvSpPr>
            <a:spLocks noChangeShapeType="1"/>
          </p:cNvSpPr>
          <p:nvPr/>
        </p:nvSpPr>
        <p:spPr bwMode="auto">
          <a:xfrm>
            <a:off x="42672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8" name="Oval 24"/>
          <p:cNvSpPr>
            <a:spLocks noChangeArrowheads="1"/>
          </p:cNvSpPr>
          <p:nvPr/>
        </p:nvSpPr>
        <p:spPr bwMode="auto">
          <a:xfrm>
            <a:off x="70866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9" name="Oval 25"/>
          <p:cNvSpPr>
            <a:spLocks noChangeArrowheads="1"/>
          </p:cNvSpPr>
          <p:nvPr/>
        </p:nvSpPr>
        <p:spPr bwMode="auto">
          <a:xfrm>
            <a:off x="60960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0" name="Oval 26"/>
          <p:cNvSpPr>
            <a:spLocks noChangeArrowheads="1"/>
          </p:cNvSpPr>
          <p:nvPr/>
        </p:nvSpPr>
        <p:spPr bwMode="auto">
          <a:xfrm>
            <a:off x="6934200" y="38100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1" name="Oval 27"/>
          <p:cNvSpPr>
            <a:spLocks noChangeArrowheads="1"/>
          </p:cNvSpPr>
          <p:nvPr/>
        </p:nvSpPr>
        <p:spPr bwMode="auto">
          <a:xfrm>
            <a:off x="6324600" y="4648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2" name="Oval 28"/>
          <p:cNvSpPr>
            <a:spLocks noChangeArrowheads="1"/>
          </p:cNvSpPr>
          <p:nvPr/>
        </p:nvSpPr>
        <p:spPr bwMode="auto">
          <a:xfrm>
            <a:off x="7543800" y="5029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3" name="Oval 29"/>
          <p:cNvSpPr>
            <a:spLocks noChangeArrowheads="1"/>
          </p:cNvSpPr>
          <p:nvPr/>
        </p:nvSpPr>
        <p:spPr bwMode="auto">
          <a:xfrm>
            <a:off x="6781800" y="5029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4" name="Oval 30"/>
          <p:cNvSpPr>
            <a:spLocks noChangeArrowheads="1"/>
          </p:cNvSpPr>
          <p:nvPr/>
        </p:nvSpPr>
        <p:spPr bwMode="auto">
          <a:xfrm>
            <a:off x="7848600" y="4343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5" name="Oval 31"/>
          <p:cNvSpPr>
            <a:spLocks noChangeArrowheads="1"/>
          </p:cNvSpPr>
          <p:nvPr/>
        </p:nvSpPr>
        <p:spPr bwMode="auto">
          <a:xfrm>
            <a:off x="8153400" y="5410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6" name="Oval 32"/>
          <p:cNvSpPr>
            <a:spLocks noChangeArrowheads="1"/>
          </p:cNvSpPr>
          <p:nvPr/>
        </p:nvSpPr>
        <p:spPr bwMode="auto">
          <a:xfrm>
            <a:off x="7162800" y="5410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7" name="Line 33"/>
          <p:cNvSpPr>
            <a:spLocks noChangeShapeType="1"/>
          </p:cNvSpPr>
          <p:nvPr/>
        </p:nvSpPr>
        <p:spPr bwMode="auto">
          <a:xfrm flipH="1">
            <a:off x="6400800" y="2590800"/>
            <a:ext cx="762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8" name="Line 34"/>
          <p:cNvSpPr>
            <a:spLocks noChangeShapeType="1"/>
          </p:cNvSpPr>
          <p:nvPr/>
        </p:nvSpPr>
        <p:spPr bwMode="auto">
          <a:xfrm flipH="1">
            <a:off x="6553200" y="40386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9" name="Line 35"/>
          <p:cNvSpPr>
            <a:spLocks noChangeShapeType="1"/>
          </p:cNvSpPr>
          <p:nvPr/>
        </p:nvSpPr>
        <p:spPr bwMode="auto">
          <a:xfrm flipH="1">
            <a:off x="7696200" y="4648200"/>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0" name="Oval 36"/>
          <p:cNvSpPr>
            <a:spLocks noChangeArrowheads="1"/>
          </p:cNvSpPr>
          <p:nvPr/>
        </p:nvSpPr>
        <p:spPr bwMode="auto">
          <a:xfrm>
            <a:off x="6324600" y="5867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1" name="Oval 37"/>
          <p:cNvSpPr>
            <a:spLocks noChangeArrowheads="1"/>
          </p:cNvSpPr>
          <p:nvPr/>
        </p:nvSpPr>
        <p:spPr bwMode="auto">
          <a:xfrm>
            <a:off x="5867400" y="5410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2" name="Line 38"/>
          <p:cNvSpPr>
            <a:spLocks noChangeShapeType="1"/>
          </p:cNvSpPr>
          <p:nvPr/>
        </p:nvSpPr>
        <p:spPr bwMode="auto">
          <a:xfrm flipH="1">
            <a:off x="6096000" y="4953000"/>
            <a:ext cx="3810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3" name="Oval 39"/>
          <p:cNvSpPr>
            <a:spLocks noChangeArrowheads="1"/>
          </p:cNvSpPr>
          <p:nvPr/>
        </p:nvSpPr>
        <p:spPr bwMode="auto">
          <a:xfrm>
            <a:off x="5562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4" name="Line 40"/>
          <p:cNvSpPr>
            <a:spLocks noChangeShapeType="1"/>
          </p:cNvSpPr>
          <p:nvPr/>
        </p:nvSpPr>
        <p:spPr bwMode="auto">
          <a:xfrm flipH="1">
            <a:off x="5791200" y="3505200"/>
            <a:ext cx="3810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5" name="Line 41"/>
          <p:cNvSpPr>
            <a:spLocks noChangeShapeType="1"/>
          </p:cNvSpPr>
          <p:nvPr/>
        </p:nvSpPr>
        <p:spPr bwMode="auto">
          <a:xfrm>
            <a:off x="6096000" y="5638800"/>
            <a:ext cx="304800" cy="30480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6" name="Line 42"/>
          <p:cNvSpPr>
            <a:spLocks noChangeShapeType="1"/>
          </p:cNvSpPr>
          <p:nvPr/>
        </p:nvSpPr>
        <p:spPr bwMode="auto">
          <a:xfrm>
            <a:off x="7848600" y="5257800"/>
            <a:ext cx="304800" cy="22860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7" name="Line 43"/>
          <p:cNvSpPr>
            <a:spLocks noChangeShapeType="1"/>
          </p:cNvSpPr>
          <p:nvPr/>
        </p:nvSpPr>
        <p:spPr bwMode="auto">
          <a:xfrm>
            <a:off x="6324600" y="3429000"/>
            <a:ext cx="609600" cy="457200"/>
          </a:xfrm>
          <a:prstGeom prst="line">
            <a:avLst/>
          </a:prstGeom>
          <a:noFill/>
          <a:ln w="12700" cap="sq">
            <a:solidFill>
              <a:schemeClr val="accent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8" name="Line 44"/>
          <p:cNvSpPr>
            <a:spLocks noChangeShapeType="1"/>
          </p:cNvSpPr>
          <p:nvPr/>
        </p:nvSpPr>
        <p:spPr bwMode="auto">
          <a:xfrm>
            <a:off x="7239000" y="4038600"/>
            <a:ext cx="609600" cy="381000"/>
          </a:xfrm>
          <a:prstGeom prst="line">
            <a:avLst/>
          </a:prstGeom>
          <a:noFill/>
          <a:ln w="12700" cap="sq">
            <a:solidFill>
              <a:schemeClr val="accent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9" name="Line 45"/>
          <p:cNvSpPr>
            <a:spLocks noChangeShapeType="1"/>
          </p:cNvSpPr>
          <p:nvPr/>
        </p:nvSpPr>
        <p:spPr bwMode="auto">
          <a:xfrm>
            <a:off x="6553200" y="4876800"/>
            <a:ext cx="228600" cy="228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90" name="Line 46"/>
          <p:cNvSpPr>
            <a:spLocks noChangeShapeType="1"/>
          </p:cNvSpPr>
          <p:nvPr/>
        </p:nvSpPr>
        <p:spPr bwMode="auto">
          <a:xfrm>
            <a:off x="7010400" y="5257800"/>
            <a:ext cx="152400" cy="228600"/>
          </a:xfrm>
          <a:prstGeom prst="line">
            <a:avLst/>
          </a:prstGeom>
          <a:noFill/>
          <a:ln w="12700" cap="sq">
            <a:solidFill>
              <a:schemeClr val="accent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1"/>
          </p:nvPr>
        </p:nvSpPr>
        <p:spPr>
          <a:xfrm>
            <a:off x="539750" y="1357298"/>
            <a:ext cx="8229600" cy="4648200"/>
          </a:xfrm>
        </p:spPr>
        <p:txBody>
          <a:bodyPr/>
          <a:lstStyle/>
          <a:p>
            <a:pPr eaLnBrk="1" hangingPunct="1">
              <a:buFont typeface="Wingdings" panose="05000000000000000000" pitchFamily="2" charset="2"/>
              <a:buNone/>
            </a:pPr>
            <a:r>
              <a:rPr lang="en-US" altLang="zh-CN" sz="2100" b="1">
                <a:solidFill>
                  <a:srgbClr val="CC6600"/>
                </a:solidFill>
              </a:rPr>
              <a:t>[</a:t>
            </a:r>
            <a:r>
              <a:rPr lang="zh-CN" altLang="en-US" sz="2100" b="1">
                <a:solidFill>
                  <a:srgbClr val="CC6600"/>
                </a:solidFill>
              </a:rPr>
              <a:t>树转换为二叉树</a:t>
            </a:r>
            <a:r>
              <a:rPr lang="en-US" altLang="zh-CN" sz="2100" b="1">
                <a:solidFill>
                  <a:srgbClr val="CC6600"/>
                </a:solidFill>
              </a:rPr>
              <a:t>]</a:t>
            </a:r>
            <a:endParaRPr lang="en-US" altLang="zh-CN" sz="2100" b="1">
              <a:solidFill>
                <a:srgbClr val="CC6600"/>
              </a:solidFill>
            </a:endParaRPr>
          </a:p>
          <a:p>
            <a:pPr eaLnBrk="1" hangingPunct="1">
              <a:buFont typeface="Wingdings" panose="05000000000000000000" pitchFamily="2" charset="2"/>
              <a:buNone/>
            </a:pPr>
            <a:r>
              <a:rPr lang="en-US" altLang="zh-CN" sz="2100"/>
              <a:t>    1)</a:t>
            </a:r>
            <a:r>
              <a:rPr lang="zh-CN" altLang="en-US" sz="2100"/>
              <a:t>在兄弟间加一连线</a:t>
            </a:r>
            <a:endParaRPr lang="zh-CN" altLang="en-US" sz="2100"/>
          </a:p>
          <a:p>
            <a:pPr eaLnBrk="1" hangingPunct="1">
              <a:buFont typeface="Wingdings" panose="05000000000000000000" pitchFamily="2" charset="2"/>
              <a:buNone/>
            </a:pPr>
            <a:r>
              <a:rPr lang="zh-CN" altLang="en-US" sz="2100"/>
              <a:t>    </a:t>
            </a:r>
            <a:r>
              <a:rPr lang="en-US" altLang="zh-CN" sz="2100"/>
              <a:t>2)</a:t>
            </a:r>
            <a:r>
              <a:rPr lang="zh-CN" altLang="en-US" sz="2100"/>
              <a:t>对每一结点，去掉它与孩子的连线</a:t>
            </a:r>
            <a:r>
              <a:rPr lang="en-US" altLang="zh-CN" sz="2100"/>
              <a:t>(</a:t>
            </a:r>
            <a:r>
              <a:rPr lang="zh-CN" altLang="en-US" sz="2100"/>
              <a:t>最左子除外</a:t>
            </a:r>
            <a:r>
              <a:rPr lang="en-US" altLang="zh-CN" sz="2100"/>
              <a:t>)</a:t>
            </a:r>
            <a:endParaRPr lang="en-US" altLang="zh-CN" sz="2100"/>
          </a:p>
          <a:p>
            <a:pPr eaLnBrk="1" hangingPunct="1">
              <a:lnSpc>
                <a:spcPct val="120000"/>
              </a:lnSpc>
              <a:buFont typeface="Wingdings" panose="05000000000000000000" pitchFamily="2" charset="2"/>
              <a:buNone/>
            </a:pPr>
            <a:r>
              <a:rPr lang="en-US" altLang="zh-CN" sz="2100"/>
              <a:t>    3)</a:t>
            </a:r>
            <a:r>
              <a:rPr lang="zh-CN" altLang="en-US" sz="2100"/>
              <a:t>以根为轴心将整棵树顺时针转</a:t>
            </a:r>
            <a:r>
              <a:rPr lang="en-US" altLang="zh-CN" sz="2100"/>
              <a:t>45</a:t>
            </a:r>
            <a:r>
              <a:rPr lang="en-US" altLang="zh-CN" sz="2100" baseline="30000"/>
              <a:t>0</a:t>
            </a:r>
            <a:endParaRPr lang="en-US" altLang="zh-CN" sz="2100" baseline="30000"/>
          </a:p>
          <a:p>
            <a:pPr eaLnBrk="1" hangingPunct="1">
              <a:lnSpc>
                <a:spcPct val="120000"/>
              </a:lnSpc>
              <a:buFont typeface="Wingdings" panose="05000000000000000000" pitchFamily="2" charset="2"/>
              <a:buNone/>
            </a:pPr>
            <a:endParaRPr lang="en-US" altLang="zh-CN" sz="2600"/>
          </a:p>
          <a:p>
            <a:pPr eaLnBrk="1" hangingPunct="1">
              <a:lnSpc>
                <a:spcPct val="120000"/>
              </a:lnSpc>
              <a:buFont typeface="Wingdings" panose="05000000000000000000" pitchFamily="2" charset="2"/>
              <a:buNone/>
            </a:pPr>
            <a:r>
              <a:rPr lang="en-US" altLang="zh-CN" sz="2600">
                <a:latin typeface="Times New Roman" panose="02020503050405090304" pitchFamily="18" charset="0"/>
              </a:rPr>
              <a:t>              A</a:t>
            </a:r>
            <a:endParaRPr lang="en-US" altLang="zh-CN" sz="2600">
              <a:latin typeface="Times New Roman" panose="02020503050405090304" pitchFamily="18" charset="0"/>
            </a:endParaRPr>
          </a:p>
          <a:p>
            <a:pPr eaLnBrk="1" hangingPunct="1">
              <a:lnSpc>
                <a:spcPct val="150000"/>
              </a:lnSpc>
              <a:buFont typeface="Wingdings" panose="05000000000000000000" pitchFamily="2" charset="2"/>
              <a:buNone/>
            </a:pPr>
            <a:r>
              <a:rPr lang="en-US" altLang="zh-CN" sz="2600">
                <a:latin typeface="Times New Roman" panose="02020503050405090304" pitchFamily="18" charset="0"/>
              </a:rPr>
              <a:t>      B     C     D</a:t>
            </a:r>
            <a:endParaRPr lang="en-US" altLang="zh-CN" sz="2600">
              <a:latin typeface="Times New Roman" panose="02020503050405090304" pitchFamily="18" charset="0"/>
            </a:endParaRPr>
          </a:p>
          <a:p>
            <a:pPr eaLnBrk="1" hangingPunct="1">
              <a:lnSpc>
                <a:spcPct val="150000"/>
              </a:lnSpc>
              <a:buFont typeface="Wingdings" panose="05000000000000000000" pitchFamily="2" charset="2"/>
              <a:buNone/>
            </a:pPr>
            <a:r>
              <a:rPr lang="en-US" altLang="zh-CN" sz="2600">
                <a:latin typeface="Times New Roman" panose="02020503050405090304" pitchFamily="18" charset="0"/>
              </a:rPr>
              <a:t>E        F         G</a:t>
            </a:r>
            <a:endParaRPr lang="en-US" altLang="zh-CN" sz="2600">
              <a:latin typeface="Times New Roman" panose="02020503050405090304" pitchFamily="18" charset="0"/>
            </a:endParaRPr>
          </a:p>
        </p:txBody>
      </p:sp>
      <p:sp>
        <p:nvSpPr>
          <p:cNvPr id="135172" name="Oval 4"/>
          <p:cNvSpPr>
            <a:spLocks noChangeArrowheads="1"/>
          </p:cNvSpPr>
          <p:nvPr/>
        </p:nvSpPr>
        <p:spPr bwMode="auto">
          <a:xfrm>
            <a:off x="1687513" y="36369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3" name="Oval 5"/>
          <p:cNvSpPr>
            <a:spLocks noChangeArrowheads="1"/>
          </p:cNvSpPr>
          <p:nvPr/>
        </p:nvSpPr>
        <p:spPr bwMode="auto">
          <a:xfrm>
            <a:off x="925513" y="43227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4" name="Oval 7"/>
          <p:cNvSpPr>
            <a:spLocks noChangeArrowheads="1"/>
          </p:cNvSpPr>
          <p:nvPr/>
        </p:nvSpPr>
        <p:spPr bwMode="auto">
          <a:xfrm>
            <a:off x="1687513" y="43227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5" name="Oval 9"/>
          <p:cNvSpPr>
            <a:spLocks noChangeArrowheads="1"/>
          </p:cNvSpPr>
          <p:nvPr/>
        </p:nvSpPr>
        <p:spPr bwMode="auto">
          <a:xfrm>
            <a:off x="2373313" y="43227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6" name="Oval 10"/>
          <p:cNvSpPr>
            <a:spLocks noChangeArrowheads="1"/>
          </p:cNvSpPr>
          <p:nvPr/>
        </p:nvSpPr>
        <p:spPr bwMode="auto">
          <a:xfrm>
            <a:off x="468313" y="50085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7" name="Oval 11"/>
          <p:cNvSpPr>
            <a:spLocks noChangeArrowheads="1"/>
          </p:cNvSpPr>
          <p:nvPr/>
        </p:nvSpPr>
        <p:spPr bwMode="auto">
          <a:xfrm>
            <a:off x="1382713" y="50085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8" name="Oval 12"/>
          <p:cNvSpPr>
            <a:spLocks noChangeArrowheads="1"/>
          </p:cNvSpPr>
          <p:nvPr/>
        </p:nvSpPr>
        <p:spPr bwMode="auto">
          <a:xfrm>
            <a:off x="2449513" y="50085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9" name="Line 14"/>
          <p:cNvSpPr>
            <a:spLocks noChangeShapeType="1"/>
          </p:cNvSpPr>
          <p:nvPr/>
        </p:nvSpPr>
        <p:spPr bwMode="auto">
          <a:xfrm flipH="1">
            <a:off x="1230313" y="4017948"/>
            <a:ext cx="6096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0" name="Line 15"/>
          <p:cNvSpPr>
            <a:spLocks noChangeShapeType="1"/>
          </p:cNvSpPr>
          <p:nvPr/>
        </p:nvSpPr>
        <p:spPr bwMode="auto">
          <a:xfrm>
            <a:off x="1839913" y="4017948"/>
            <a:ext cx="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1" name="Line 16"/>
          <p:cNvSpPr>
            <a:spLocks noChangeShapeType="1"/>
          </p:cNvSpPr>
          <p:nvPr/>
        </p:nvSpPr>
        <p:spPr bwMode="auto">
          <a:xfrm>
            <a:off x="1839913" y="4017948"/>
            <a:ext cx="6858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2" name="Line 17"/>
          <p:cNvSpPr>
            <a:spLocks noChangeShapeType="1"/>
          </p:cNvSpPr>
          <p:nvPr/>
        </p:nvSpPr>
        <p:spPr bwMode="auto">
          <a:xfrm flipH="1">
            <a:off x="696913" y="4703748"/>
            <a:ext cx="4572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3" name="Line 18"/>
          <p:cNvSpPr>
            <a:spLocks noChangeShapeType="1"/>
          </p:cNvSpPr>
          <p:nvPr/>
        </p:nvSpPr>
        <p:spPr bwMode="auto">
          <a:xfrm>
            <a:off x="1230313" y="4703748"/>
            <a:ext cx="2286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4" name="Line 20"/>
          <p:cNvSpPr>
            <a:spLocks noChangeShapeType="1"/>
          </p:cNvSpPr>
          <p:nvPr/>
        </p:nvSpPr>
        <p:spPr bwMode="auto">
          <a:xfrm>
            <a:off x="2601913" y="4703748"/>
            <a:ext cx="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5" name="Line 22"/>
          <p:cNvSpPr>
            <a:spLocks noChangeShapeType="1"/>
          </p:cNvSpPr>
          <p:nvPr/>
        </p:nvSpPr>
        <p:spPr bwMode="auto">
          <a:xfrm>
            <a:off x="1382713" y="4551348"/>
            <a:ext cx="304800" cy="0"/>
          </a:xfrm>
          <a:prstGeom prst="line">
            <a:avLst/>
          </a:prstGeom>
          <a:noFill/>
          <a:ln w="9525">
            <a:solidFill>
              <a:srgbClr val="FF3300"/>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6" name="Line 23"/>
          <p:cNvSpPr>
            <a:spLocks noChangeShapeType="1"/>
          </p:cNvSpPr>
          <p:nvPr/>
        </p:nvSpPr>
        <p:spPr bwMode="auto">
          <a:xfrm>
            <a:off x="2068513" y="4551348"/>
            <a:ext cx="304800" cy="0"/>
          </a:xfrm>
          <a:prstGeom prst="line">
            <a:avLst/>
          </a:prstGeom>
          <a:noFill/>
          <a:ln w="9525">
            <a:solidFill>
              <a:srgbClr val="FF3300"/>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7" name="Line 24"/>
          <p:cNvSpPr>
            <a:spLocks noChangeShapeType="1"/>
          </p:cNvSpPr>
          <p:nvPr/>
        </p:nvSpPr>
        <p:spPr bwMode="auto">
          <a:xfrm>
            <a:off x="849313" y="5160948"/>
            <a:ext cx="533400" cy="0"/>
          </a:xfrm>
          <a:prstGeom prst="line">
            <a:avLst/>
          </a:prstGeom>
          <a:noFill/>
          <a:ln w="9525">
            <a:solidFill>
              <a:srgbClr val="FF3300"/>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8" name="Text Box 25"/>
          <p:cNvSpPr txBox="1">
            <a:spLocks noChangeArrowheads="1"/>
          </p:cNvSpPr>
          <p:nvPr/>
        </p:nvSpPr>
        <p:spPr bwMode="auto">
          <a:xfrm>
            <a:off x="1611313" y="4017948"/>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srgbClr val="FF3300"/>
                </a:solidFill>
                <a:effectLst/>
                <a:uLnTx/>
                <a:uFillTx/>
                <a:latin typeface="Times New Roman" panose="02020503050405090304" pitchFamily="18" charset="0"/>
                <a:ea typeface="宋体" pitchFamily="2" charset="-122"/>
                <a:cs typeface="+mn-cs"/>
              </a:rPr>
              <a:t>*</a:t>
            </a:r>
            <a:endParaRPr kumimoji="1" lang="en-US" altLang="zh-CN" sz="2400" b="0" i="0" u="none" strike="noStrike" kern="1200" cap="none" spc="0" normalizeH="0" baseline="0" noProof="0">
              <a:ln>
                <a:noFill/>
              </a:ln>
              <a:solidFill>
                <a:srgbClr val="FF3300"/>
              </a:solidFill>
              <a:effectLst/>
              <a:uLnTx/>
              <a:uFillTx/>
              <a:latin typeface="Times New Roman" panose="02020503050405090304" pitchFamily="18" charset="0"/>
              <a:ea typeface="宋体" pitchFamily="2" charset="-122"/>
              <a:cs typeface="+mn-cs"/>
            </a:endParaRPr>
          </a:p>
        </p:txBody>
      </p:sp>
      <p:sp>
        <p:nvSpPr>
          <p:cNvPr id="135189" name="Text Box 26"/>
          <p:cNvSpPr txBox="1">
            <a:spLocks noChangeArrowheads="1"/>
          </p:cNvSpPr>
          <p:nvPr/>
        </p:nvSpPr>
        <p:spPr bwMode="auto">
          <a:xfrm>
            <a:off x="2220913" y="4017948"/>
            <a:ext cx="304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srgbClr val="FF3300"/>
                </a:solidFill>
                <a:effectLst/>
                <a:uLnTx/>
                <a:uFillTx/>
                <a:latin typeface="Times New Roman" panose="02020503050405090304" pitchFamily="18" charset="0"/>
                <a:ea typeface="宋体" pitchFamily="2" charset="-122"/>
                <a:cs typeface="+mn-cs"/>
              </a:rPr>
              <a:t>*</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190" name="Text Box 27"/>
          <p:cNvSpPr txBox="1">
            <a:spLocks noChangeArrowheads="1"/>
          </p:cNvSpPr>
          <p:nvPr/>
        </p:nvSpPr>
        <p:spPr bwMode="auto">
          <a:xfrm>
            <a:off x="1230313" y="4703748"/>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srgbClr val="FF3300"/>
                </a:solidFill>
                <a:effectLst/>
                <a:uLnTx/>
                <a:uFillTx/>
                <a:latin typeface="Times New Roman" panose="02020503050405090304" pitchFamily="18" charset="0"/>
                <a:ea typeface="宋体" pitchFamily="2" charset="-122"/>
                <a:cs typeface="+mn-cs"/>
              </a:rPr>
              <a:t>*</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191" name="Oval 28"/>
          <p:cNvSpPr>
            <a:spLocks noChangeArrowheads="1"/>
          </p:cNvSpPr>
          <p:nvPr/>
        </p:nvSpPr>
        <p:spPr bwMode="auto">
          <a:xfrm>
            <a:off x="6019800" y="30940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2" name="Oval 29"/>
          <p:cNvSpPr>
            <a:spLocks noChangeArrowheads="1"/>
          </p:cNvSpPr>
          <p:nvPr/>
        </p:nvSpPr>
        <p:spPr bwMode="auto">
          <a:xfrm>
            <a:off x="5334000" y="34750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3" name="Oval 30"/>
          <p:cNvSpPr>
            <a:spLocks noChangeArrowheads="1"/>
          </p:cNvSpPr>
          <p:nvPr/>
        </p:nvSpPr>
        <p:spPr bwMode="auto">
          <a:xfrm>
            <a:off x="4648200" y="40084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4" name="Oval 31"/>
          <p:cNvSpPr>
            <a:spLocks noChangeArrowheads="1"/>
          </p:cNvSpPr>
          <p:nvPr/>
        </p:nvSpPr>
        <p:spPr bwMode="auto">
          <a:xfrm>
            <a:off x="5105400" y="46180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5" name="Oval 32"/>
          <p:cNvSpPr>
            <a:spLocks noChangeArrowheads="1"/>
          </p:cNvSpPr>
          <p:nvPr/>
        </p:nvSpPr>
        <p:spPr bwMode="auto">
          <a:xfrm>
            <a:off x="5867400" y="40084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6" name="Oval 33"/>
          <p:cNvSpPr>
            <a:spLocks noChangeArrowheads="1"/>
          </p:cNvSpPr>
          <p:nvPr/>
        </p:nvSpPr>
        <p:spPr bwMode="auto">
          <a:xfrm>
            <a:off x="6324600" y="46180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7" name="Oval 36"/>
          <p:cNvSpPr>
            <a:spLocks noChangeArrowheads="1"/>
          </p:cNvSpPr>
          <p:nvPr/>
        </p:nvSpPr>
        <p:spPr bwMode="auto">
          <a:xfrm>
            <a:off x="6019800" y="51514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8" name="Line 38"/>
          <p:cNvSpPr>
            <a:spLocks noChangeShapeType="1"/>
          </p:cNvSpPr>
          <p:nvPr/>
        </p:nvSpPr>
        <p:spPr bwMode="auto">
          <a:xfrm flipH="1">
            <a:off x="5715000" y="3322623"/>
            <a:ext cx="3048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9" name="Line 39"/>
          <p:cNvSpPr>
            <a:spLocks noChangeShapeType="1"/>
          </p:cNvSpPr>
          <p:nvPr/>
        </p:nvSpPr>
        <p:spPr bwMode="auto">
          <a:xfrm flipH="1">
            <a:off x="4953000" y="3779823"/>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00" name="Line 40"/>
          <p:cNvSpPr>
            <a:spLocks noChangeShapeType="1"/>
          </p:cNvSpPr>
          <p:nvPr/>
        </p:nvSpPr>
        <p:spPr bwMode="auto">
          <a:xfrm>
            <a:off x="4953000" y="4389423"/>
            <a:ext cx="2286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01" name="Line 41"/>
          <p:cNvSpPr>
            <a:spLocks noChangeShapeType="1"/>
          </p:cNvSpPr>
          <p:nvPr/>
        </p:nvSpPr>
        <p:spPr bwMode="auto">
          <a:xfrm>
            <a:off x="5638800" y="3856023"/>
            <a:ext cx="3048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02" name="Line 42"/>
          <p:cNvSpPr>
            <a:spLocks noChangeShapeType="1"/>
          </p:cNvSpPr>
          <p:nvPr/>
        </p:nvSpPr>
        <p:spPr bwMode="auto">
          <a:xfrm>
            <a:off x="6096000" y="4389423"/>
            <a:ext cx="3048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03" name="Line 48"/>
          <p:cNvSpPr>
            <a:spLocks noChangeShapeType="1"/>
          </p:cNvSpPr>
          <p:nvPr/>
        </p:nvSpPr>
        <p:spPr bwMode="auto">
          <a:xfrm flipH="1">
            <a:off x="6248400" y="4999023"/>
            <a:ext cx="152400" cy="152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04" name="Text Box 49"/>
          <p:cNvSpPr txBox="1">
            <a:spLocks noChangeArrowheads="1"/>
          </p:cNvSpPr>
          <p:nvPr/>
        </p:nvSpPr>
        <p:spPr bwMode="auto">
          <a:xfrm>
            <a:off x="6019800" y="3017823"/>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205" name="Text Box 50"/>
          <p:cNvSpPr txBox="1">
            <a:spLocks noChangeArrowheads="1"/>
          </p:cNvSpPr>
          <p:nvPr/>
        </p:nvSpPr>
        <p:spPr bwMode="auto">
          <a:xfrm>
            <a:off x="5334000" y="3398823"/>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206" name="Text Box 51"/>
          <p:cNvSpPr txBox="1">
            <a:spLocks noChangeArrowheads="1"/>
          </p:cNvSpPr>
          <p:nvPr/>
        </p:nvSpPr>
        <p:spPr bwMode="auto">
          <a:xfrm>
            <a:off x="4648200" y="4008423"/>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207" name="Text Box 52"/>
          <p:cNvSpPr txBox="1">
            <a:spLocks noChangeArrowheads="1"/>
          </p:cNvSpPr>
          <p:nvPr/>
        </p:nvSpPr>
        <p:spPr bwMode="auto">
          <a:xfrm>
            <a:off x="5867400" y="4008423"/>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208" name="Text Box 53"/>
          <p:cNvSpPr txBox="1">
            <a:spLocks noChangeArrowheads="1"/>
          </p:cNvSpPr>
          <p:nvPr/>
        </p:nvSpPr>
        <p:spPr bwMode="auto">
          <a:xfrm>
            <a:off x="5105400" y="4618023"/>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209" name="Text Box 54"/>
          <p:cNvSpPr txBox="1">
            <a:spLocks noChangeArrowheads="1"/>
          </p:cNvSpPr>
          <p:nvPr/>
        </p:nvSpPr>
        <p:spPr bwMode="auto">
          <a:xfrm>
            <a:off x="6324600" y="4618023"/>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210" name="Text Box 55"/>
          <p:cNvSpPr txBox="1">
            <a:spLocks noChangeArrowheads="1"/>
          </p:cNvSpPr>
          <p:nvPr/>
        </p:nvSpPr>
        <p:spPr bwMode="auto">
          <a:xfrm>
            <a:off x="6019800" y="5075223"/>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G</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211" name="AutoShape 56"/>
          <p:cNvSpPr>
            <a:spLocks noChangeArrowheads="1"/>
          </p:cNvSpPr>
          <p:nvPr/>
        </p:nvSpPr>
        <p:spPr bwMode="auto">
          <a:xfrm>
            <a:off x="3352800" y="3856023"/>
            <a:ext cx="990600" cy="609600"/>
          </a:xfrm>
          <a:prstGeom prst="rightArrow">
            <a:avLst>
              <a:gd name="adj1" fmla="val 50000"/>
              <a:gd name="adj2" fmla="val 40625"/>
            </a:avLst>
          </a:prstGeom>
          <a:noFill/>
          <a:ln w="9525">
            <a:solidFill>
              <a:schemeClr val="tx1"/>
            </a:solidFill>
            <a:miter lim="800000"/>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12" name="Text Box 57"/>
          <p:cNvSpPr txBox="1">
            <a:spLocks noChangeArrowheads="1"/>
          </p:cNvSpPr>
          <p:nvPr/>
        </p:nvSpPr>
        <p:spPr bwMode="auto">
          <a:xfrm>
            <a:off x="7010400" y="3094023"/>
            <a:ext cx="1752600" cy="18383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特点：</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无右子树</a:t>
            </a:r>
            <a:endParaRPr kumimoji="1" lang="zh-CN" altLang="en-US" sz="2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左支是孩子</a:t>
            </a:r>
            <a:endParaRPr kumimoji="1" lang="zh-CN" altLang="en-US" sz="2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右支是兄弟</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3"/>
          <p:cNvGrpSpPr/>
          <p:nvPr/>
        </p:nvGrpSpPr>
        <p:grpSpPr bwMode="auto">
          <a:xfrm>
            <a:off x="1905000" y="2590800"/>
            <a:ext cx="1905000" cy="1143000"/>
            <a:chOff x="2064" y="1488"/>
            <a:chExt cx="1248" cy="720"/>
          </a:xfrm>
        </p:grpSpPr>
        <p:sp>
          <p:nvSpPr>
            <p:cNvPr id="136206" name="Oval 4"/>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7" name="Oval 5"/>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8" name="Oval 6"/>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9" name="Oval 7"/>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10" name="Line 8"/>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11" name="Line 9"/>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12" name="Line 10"/>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3" name="Group 11"/>
          <p:cNvGrpSpPr/>
          <p:nvPr/>
        </p:nvGrpSpPr>
        <p:grpSpPr bwMode="auto">
          <a:xfrm>
            <a:off x="5791200" y="2590800"/>
            <a:ext cx="1243013" cy="1143000"/>
            <a:chOff x="3792" y="1584"/>
            <a:chExt cx="1119" cy="1200"/>
          </a:xfrm>
        </p:grpSpPr>
        <p:sp>
          <p:nvSpPr>
            <p:cNvPr id="136201" name="Oval 12"/>
            <p:cNvSpPr>
              <a:spLocks noChangeArrowheads="1"/>
            </p:cNvSpPr>
            <p:nvPr/>
          </p:nvSpPr>
          <p:spPr bwMode="auto">
            <a:xfrm>
              <a:off x="4193" y="158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2" name="Oval 13"/>
            <p:cNvSpPr>
              <a:spLocks noChangeArrowheads="1"/>
            </p:cNvSpPr>
            <p:nvPr/>
          </p:nvSpPr>
          <p:spPr bwMode="auto">
            <a:xfrm>
              <a:off x="3792"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3" name="Oval 14"/>
            <p:cNvSpPr>
              <a:spLocks noChangeArrowheads="1"/>
            </p:cNvSpPr>
            <p:nvPr/>
          </p:nvSpPr>
          <p:spPr bwMode="auto">
            <a:xfrm>
              <a:off x="4608"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4" name="Line 15"/>
            <p:cNvSpPr>
              <a:spLocks noChangeShapeType="1"/>
            </p:cNvSpPr>
            <p:nvPr/>
          </p:nvSpPr>
          <p:spPr bwMode="auto">
            <a:xfrm flipH="1">
              <a:off x="3984" y="1872"/>
              <a:ext cx="240" cy="62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5" name="Line 16"/>
            <p:cNvSpPr>
              <a:spLocks noChangeShapeType="1"/>
            </p:cNvSpPr>
            <p:nvPr/>
          </p:nvSpPr>
          <p:spPr bwMode="auto">
            <a:xfrm>
              <a:off x="4464" y="1872"/>
              <a:ext cx="240" cy="57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4" name="Group 17"/>
          <p:cNvGrpSpPr/>
          <p:nvPr/>
        </p:nvGrpSpPr>
        <p:grpSpPr bwMode="auto">
          <a:xfrm>
            <a:off x="4648200" y="2590800"/>
            <a:ext cx="327025" cy="1143000"/>
            <a:chOff x="2801" y="864"/>
            <a:chExt cx="302" cy="1200"/>
          </a:xfrm>
        </p:grpSpPr>
        <p:sp>
          <p:nvSpPr>
            <p:cNvPr id="136198" name="Oval 18"/>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199" name="Oval 19"/>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0" name="Line 20"/>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21" name="Rectangle 2"/>
          <p:cNvSpPr txBox="1">
            <a:spLocks noChangeArrowheads="1"/>
          </p:cNvSpPr>
          <p:nvPr/>
        </p:nvSpPr>
        <p:spPr>
          <a:xfrm>
            <a:off x="574675" y="304800"/>
            <a:ext cx="8001000" cy="811213"/>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zh-CN" sz="3300" b="1">
                <a:solidFill>
                  <a:srgbClr val="800000"/>
                </a:solidFill>
              </a:rPr>
              <a:t>6.7.3.2 </a:t>
            </a:r>
            <a:r>
              <a:rPr lang="zh-CN" altLang="en-US" sz="3300" b="1">
                <a:solidFill>
                  <a:srgbClr val="800000"/>
                </a:solidFill>
              </a:rPr>
              <a:t>森林与二叉树的转换</a:t>
            </a:r>
            <a:endParaRPr lang="zh-CN" altLang="en-US" sz="3300" dirty="0">
              <a:solidFill>
                <a:srgbClr val="800000"/>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3"/>
          <p:cNvGrpSpPr/>
          <p:nvPr/>
        </p:nvGrpSpPr>
        <p:grpSpPr bwMode="auto">
          <a:xfrm>
            <a:off x="1905000" y="2590800"/>
            <a:ext cx="1905000" cy="1143000"/>
            <a:chOff x="2064" y="1488"/>
            <a:chExt cx="1248" cy="720"/>
          </a:xfrm>
        </p:grpSpPr>
        <p:sp>
          <p:nvSpPr>
            <p:cNvPr id="137231" name="Oval 4"/>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2" name="Oval 5"/>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3" name="Oval 6"/>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4" name="Oval 7"/>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5" name="Line 8"/>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6" name="Line 9"/>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7" name="Line 10"/>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3" name="Group 11"/>
          <p:cNvGrpSpPr/>
          <p:nvPr/>
        </p:nvGrpSpPr>
        <p:grpSpPr bwMode="auto">
          <a:xfrm>
            <a:off x="5791200" y="2590800"/>
            <a:ext cx="1243013" cy="1143000"/>
            <a:chOff x="3792" y="1584"/>
            <a:chExt cx="1119" cy="1200"/>
          </a:xfrm>
        </p:grpSpPr>
        <p:sp>
          <p:nvSpPr>
            <p:cNvPr id="137226" name="Oval 12"/>
            <p:cNvSpPr>
              <a:spLocks noChangeArrowheads="1"/>
            </p:cNvSpPr>
            <p:nvPr/>
          </p:nvSpPr>
          <p:spPr bwMode="auto">
            <a:xfrm>
              <a:off x="4193" y="158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27" name="Oval 13"/>
            <p:cNvSpPr>
              <a:spLocks noChangeArrowheads="1"/>
            </p:cNvSpPr>
            <p:nvPr/>
          </p:nvSpPr>
          <p:spPr bwMode="auto">
            <a:xfrm>
              <a:off x="3792"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28" name="Oval 14"/>
            <p:cNvSpPr>
              <a:spLocks noChangeArrowheads="1"/>
            </p:cNvSpPr>
            <p:nvPr/>
          </p:nvSpPr>
          <p:spPr bwMode="auto">
            <a:xfrm>
              <a:off x="4608"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29" name="Line 15"/>
            <p:cNvSpPr>
              <a:spLocks noChangeShapeType="1"/>
            </p:cNvSpPr>
            <p:nvPr/>
          </p:nvSpPr>
          <p:spPr bwMode="auto">
            <a:xfrm flipH="1">
              <a:off x="3984" y="1872"/>
              <a:ext cx="240" cy="62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0" name="Line 16"/>
            <p:cNvSpPr>
              <a:spLocks noChangeShapeType="1"/>
            </p:cNvSpPr>
            <p:nvPr/>
          </p:nvSpPr>
          <p:spPr bwMode="auto">
            <a:xfrm>
              <a:off x="4464" y="1872"/>
              <a:ext cx="240" cy="57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4" name="Group 17"/>
          <p:cNvGrpSpPr/>
          <p:nvPr/>
        </p:nvGrpSpPr>
        <p:grpSpPr bwMode="auto">
          <a:xfrm>
            <a:off x="4648200" y="2590800"/>
            <a:ext cx="327025" cy="1143000"/>
            <a:chOff x="2801" y="864"/>
            <a:chExt cx="302" cy="1200"/>
          </a:xfrm>
        </p:grpSpPr>
        <p:sp>
          <p:nvSpPr>
            <p:cNvPr id="137223" name="Oval 18"/>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24" name="Oval 19"/>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25" name="Line 20"/>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37222" name="Line 21"/>
          <p:cNvSpPr>
            <a:spLocks noChangeShapeType="1"/>
          </p:cNvSpPr>
          <p:nvPr/>
        </p:nvSpPr>
        <p:spPr bwMode="auto">
          <a:xfrm>
            <a:off x="2971800" y="2743200"/>
            <a:ext cx="3276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3"/>
          <p:cNvGrpSpPr/>
          <p:nvPr/>
        </p:nvGrpSpPr>
        <p:grpSpPr bwMode="auto">
          <a:xfrm>
            <a:off x="1905000" y="2590800"/>
            <a:ext cx="1905000" cy="1143000"/>
            <a:chOff x="2064" y="1488"/>
            <a:chExt cx="1248" cy="720"/>
          </a:xfrm>
        </p:grpSpPr>
        <p:sp>
          <p:nvSpPr>
            <p:cNvPr id="138257" name="Oval 4"/>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8" name="Oval 5"/>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9" name="Oval 6"/>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60" name="Oval 7"/>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61" name="Line 8"/>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62" name="Line 9"/>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63" name="Line 10"/>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3" name="Group 11"/>
          <p:cNvGrpSpPr/>
          <p:nvPr/>
        </p:nvGrpSpPr>
        <p:grpSpPr bwMode="auto">
          <a:xfrm>
            <a:off x="5791200" y="2590800"/>
            <a:ext cx="1243013" cy="1143000"/>
            <a:chOff x="3792" y="1584"/>
            <a:chExt cx="1119" cy="1200"/>
          </a:xfrm>
        </p:grpSpPr>
        <p:sp>
          <p:nvSpPr>
            <p:cNvPr id="138252" name="Oval 12"/>
            <p:cNvSpPr>
              <a:spLocks noChangeArrowheads="1"/>
            </p:cNvSpPr>
            <p:nvPr/>
          </p:nvSpPr>
          <p:spPr bwMode="auto">
            <a:xfrm>
              <a:off x="4193" y="158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3" name="Oval 13"/>
            <p:cNvSpPr>
              <a:spLocks noChangeArrowheads="1"/>
            </p:cNvSpPr>
            <p:nvPr/>
          </p:nvSpPr>
          <p:spPr bwMode="auto">
            <a:xfrm>
              <a:off x="3792"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4" name="Oval 14"/>
            <p:cNvSpPr>
              <a:spLocks noChangeArrowheads="1"/>
            </p:cNvSpPr>
            <p:nvPr/>
          </p:nvSpPr>
          <p:spPr bwMode="auto">
            <a:xfrm>
              <a:off x="4608"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5" name="Line 15"/>
            <p:cNvSpPr>
              <a:spLocks noChangeShapeType="1"/>
            </p:cNvSpPr>
            <p:nvPr/>
          </p:nvSpPr>
          <p:spPr bwMode="auto">
            <a:xfrm flipH="1">
              <a:off x="3984" y="1872"/>
              <a:ext cx="240" cy="62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6" name="Line 16"/>
            <p:cNvSpPr>
              <a:spLocks noChangeShapeType="1"/>
            </p:cNvSpPr>
            <p:nvPr/>
          </p:nvSpPr>
          <p:spPr bwMode="auto">
            <a:xfrm>
              <a:off x="4464" y="1872"/>
              <a:ext cx="240" cy="57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4" name="Group 17"/>
          <p:cNvGrpSpPr/>
          <p:nvPr/>
        </p:nvGrpSpPr>
        <p:grpSpPr bwMode="auto">
          <a:xfrm>
            <a:off x="4648200" y="2590800"/>
            <a:ext cx="327025" cy="1143000"/>
            <a:chOff x="2801" y="864"/>
            <a:chExt cx="302" cy="1200"/>
          </a:xfrm>
        </p:grpSpPr>
        <p:sp>
          <p:nvSpPr>
            <p:cNvPr id="138249" name="Oval 18"/>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0" name="Oval 19"/>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1" name="Line 20"/>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38246" name="Line 21"/>
          <p:cNvSpPr>
            <a:spLocks noChangeShapeType="1"/>
          </p:cNvSpPr>
          <p:nvPr/>
        </p:nvSpPr>
        <p:spPr bwMode="auto">
          <a:xfrm>
            <a:off x="2971800" y="2743200"/>
            <a:ext cx="3276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47" name="Line 22"/>
          <p:cNvSpPr>
            <a:spLocks noChangeShapeType="1"/>
          </p:cNvSpPr>
          <p:nvPr/>
        </p:nvSpPr>
        <p:spPr bwMode="auto">
          <a:xfrm>
            <a:off x="2133600" y="3581400"/>
            <a:ext cx="1371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48" name="Line 23"/>
          <p:cNvSpPr>
            <a:spLocks noChangeShapeType="1"/>
          </p:cNvSpPr>
          <p:nvPr/>
        </p:nvSpPr>
        <p:spPr bwMode="auto">
          <a:xfrm>
            <a:off x="6096000" y="3581400"/>
            <a:ext cx="6858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9267" name="Oval 3"/>
          <p:cNvSpPr>
            <a:spLocks noChangeArrowheads="1"/>
          </p:cNvSpPr>
          <p:nvPr/>
        </p:nvSpPr>
        <p:spPr bwMode="auto">
          <a:xfrm>
            <a:off x="2711450" y="25908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68" name="Oval 4"/>
          <p:cNvSpPr>
            <a:spLocks noChangeArrowheads="1"/>
          </p:cNvSpPr>
          <p:nvPr/>
        </p:nvSpPr>
        <p:spPr bwMode="auto">
          <a:xfrm>
            <a:off x="1905000" y="3429000"/>
            <a:ext cx="293688"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69" name="Oval 5"/>
          <p:cNvSpPr>
            <a:spLocks noChangeArrowheads="1"/>
          </p:cNvSpPr>
          <p:nvPr/>
        </p:nvSpPr>
        <p:spPr bwMode="auto">
          <a:xfrm>
            <a:off x="2711450" y="34290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0" name="Oval 6"/>
          <p:cNvSpPr>
            <a:spLocks noChangeArrowheads="1"/>
          </p:cNvSpPr>
          <p:nvPr/>
        </p:nvSpPr>
        <p:spPr bwMode="auto">
          <a:xfrm>
            <a:off x="3516313" y="3429000"/>
            <a:ext cx="293687"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1" name="Line 7"/>
          <p:cNvSpPr>
            <a:spLocks noChangeShapeType="1"/>
          </p:cNvSpPr>
          <p:nvPr/>
        </p:nvSpPr>
        <p:spPr bwMode="auto">
          <a:xfrm flipH="1">
            <a:off x="2124075" y="2819400"/>
            <a:ext cx="6604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2" name="Oval 8"/>
          <p:cNvSpPr>
            <a:spLocks noChangeArrowheads="1"/>
          </p:cNvSpPr>
          <p:nvPr/>
        </p:nvSpPr>
        <p:spPr bwMode="auto">
          <a:xfrm>
            <a:off x="6237288" y="2590800"/>
            <a:ext cx="334962"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3" name="Oval 9"/>
          <p:cNvSpPr>
            <a:spLocks noChangeArrowheads="1"/>
          </p:cNvSpPr>
          <p:nvPr/>
        </p:nvSpPr>
        <p:spPr bwMode="auto">
          <a:xfrm>
            <a:off x="5791200" y="34290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4" name="Oval 10"/>
          <p:cNvSpPr>
            <a:spLocks noChangeArrowheads="1"/>
          </p:cNvSpPr>
          <p:nvPr/>
        </p:nvSpPr>
        <p:spPr bwMode="auto">
          <a:xfrm>
            <a:off x="6697663" y="34290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5" name="Line 11"/>
          <p:cNvSpPr>
            <a:spLocks noChangeShapeType="1"/>
          </p:cNvSpPr>
          <p:nvPr/>
        </p:nvSpPr>
        <p:spPr bwMode="auto">
          <a:xfrm flipH="1">
            <a:off x="6003925" y="2865438"/>
            <a:ext cx="266700" cy="593725"/>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nvGrpSpPr>
          <p:cNvPr id="2" name="Group 12"/>
          <p:cNvGrpSpPr/>
          <p:nvPr/>
        </p:nvGrpSpPr>
        <p:grpSpPr bwMode="auto">
          <a:xfrm>
            <a:off x="4648200" y="2590800"/>
            <a:ext cx="327025" cy="1143000"/>
            <a:chOff x="2801" y="864"/>
            <a:chExt cx="302" cy="1200"/>
          </a:xfrm>
        </p:grpSpPr>
        <p:sp>
          <p:nvSpPr>
            <p:cNvPr id="139280" name="Oval 13"/>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81" name="Oval 14"/>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82" name="Line 15"/>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39277" name="Line 16"/>
          <p:cNvSpPr>
            <a:spLocks noChangeShapeType="1"/>
          </p:cNvSpPr>
          <p:nvPr/>
        </p:nvSpPr>
        <p:spPr bwMode="auto">
          <a:xfrm>
            <a:off x="2971800" y="2743200"/>
            <a:ext cx="3276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8" name="Line 17"/>
          <p:cNvSpPr>
            <a:spLocks noChangeShapeType="1"/>
          </p:cNvSpPr>
          <p:nvPr/>
        </p:nvSpPr>
        <p:spPr bwMode="auto">
          <a:xfrm>
            <a:off x="2133600" y="3581400"/>
            <a:ext cx="1371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9" name="Line 18"/>
          <p:cNvSpPr>
            <a:spLocks noChangeShapeType="1"/>
          </p:cNvSpPr>
          <p:nvPr/>
        </p:nvSpPr>
        <p:spPr bwMode="auto">
          <a:xfrm>
            <a:off x="6096000" y="3581400"/>
            <a:ext cx="6858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00062" y="417024"/>
            <a:ext cx="8643938" cy="3693319"/>
          </a:xfrm>
          <a:prstGeom prst="rect">
            <a:avLst/>
          </a:prstGeom>
          <a:noFill/>
          <a:ln w="12700" cap="sq">
            <a:noFill/>
            <a:miter lim="800000"/>
            <a:headEnd type="none" w="sm" len="sm"/>
            <a:tailEnd type="none" w="sm" len="sm"/>
          </a:ln>
        </p:spPr>
        <p:txBody>
          <a:bodyPr wrap="square" anchor="ctr">
            <a:spAutoFit/>
          </a:bodyPr>
          <a:lstStyle/>
          <a:p>
            <a:pPr>
              <a:lnSpc>
                <a:spcPct val="150000"/>
              </a:lnSpc>
            </a:pPr>
            <a:r>
              <a:rPr kumimoji="1" lang="zh-CN" altLang="en-US" sz="2400" dirty="0">
                <a:latin typeface="Times New Roman" panose="02020503050405090304" pitchFamily="18" charset="0"/>
              </a:rPr>
              <a:t>满二叉树：</a:t>
            </a:r>
            <a:endParaRPr kumimoji="1" lang="zh-CN" altLang="en-US" dirty="0">
              <a:latin typeface="Times New Roman" panose="02020503050405090304" pitchFamily="18" charset="0"/>
            </a:endParaRPr>
          </a:p>
          <a:p>
            <a:pPr>
              <a:lnSpc>
                <a:spcPct val="150000"/>
              </a:lnSpc>
            </a:pPr>
            <a:r>
              <a:rPr kumimoji="1" lang="zh-CN" altLang="en-US" sz="2000" dirty="0">
                <a:latin typeface="Times New Roman" panose="02020503050405090304" pitchFamily="18" charset="0"/>
              </a:rPr>
              <a:t>       如果一棵二叉树每一层的结点个数都达到了最大，这棵</a:t>
            </a:r>
            <a:r>
              <a:rPr kumimoji="1" lang="zh-CN" altLang="zh-CN" sz="2000" dirty="0">
                <a:latin typeface="Times New Roman" panose="02020503050405090304" pitchFamily="18" charset="0"/>
              </a:rPr>
              <a:t>二叉树称为满二叉树</a:t>
            </a:r>
            <a:r>
              <a:rPr kumimoji="1" lang="zh-CN" altLang="en-US" sz="2000" dirty="0">
                <a:latin typeface="Times New Roman" panose="02020503050405090304" pitchFamily="18" charset="0"/>
              </a:rPr>
              <a:t>。对于满二叉树，所有的分支结点都存在左子树和右子树，所有叶子都在最下面一层。一棵深度为</a:t>
            </a:r>
            <a:r>
              <a:rPr kumimoji="1" lang="en-US" altLang="zh-CN" sz="2000" dirty="0">
                <a:latin typeface="Times New Roman" panose="02020503050405090304" pitchFamily="18" charset="0"/>
              </a:rPr>
              <a:t>k</a:t>
            </a:r>
            <a:r>
              <a:rPr kumimoji="1" lang="zh-CN" altLang="en-US" sz="2000" dirty="0">
                <a:latin typeface="Times New Roman" panose="02020503050405090304" pitchFamily="18" charset="0"/>
              </a:rPr>
              <a:t>的满二叉树有</a:t>
            </a:r>
            <a:r>
              <a:rPr kumimoji="1" lang="en-US" altLang="zh-CN" sz="2000" dirty="0">
                <a:latin typeface="Times New Roman" panose="02020503050405090304" pitchFamily="18" charset="0"/>
              </a:rPr>
              <a:t>2</a:t>
            </a:r>
            <a:r>
              <a:rPr kumimoji="1" lang="en-US" altLang="zh-CN" sz="2000" baseline="30000" dirty="0">
                <a:latin typeface="Times New Roman" panose="02020503050405090304" pitchFamily="18" charset="0"/>
              </a:rPr>
              <a:t>k</a:t>
            </a:r>
            <a:r>
              <a:rPr kumimoji="1" lang="en-US" altLang="zh-CN" sz="2000" dirty="0">
                <a:latin typeface="Times New Roman" panose="02020503050405090304" pitchFamily="18" charset="0"/>
              </a:rPr>
              <a:t>-1</a:t>
            </a:r>
            <a:r>
              <a:rPr kumimoji="1" lang="zh-CN" altLang="zh-CN" sz="2000" dirty="0">
                <a:latin typeface="Times New Roman" panose="02020503050405090304" pitchFamily="18" charset="0"/>
              </a:rPr>
              <a:t>个结点。</a:t>
            </a:r>
            <a:endParaRPr kumimoji="1" lang="zh-CN" altLang="zh-CN" sz="2000" dirty="0">
              <a:latin typeface="Times New Roman" panose="02020503050405090304" pitchFamily="18" charset="0"/>
            </a:endParaRPr>
          </a:p>
          <a:p>
            <a:pPr>
              <a:lnSpc>
                <a:spcPct val="150000"/>
              </a:lnSpc>
            </a:pPr>
            <a:endParaRPr kumimoji="1" lang="zh-CN" altLang="zh-CN" sz="2000" dirty="0">
              <a:latin typeface="Times New Roman" panose="02020503050405090304" pitchFamily="18" charset="0"/>
            </a:endParaRPr>
          </a:p>
          <a:p>
            <a:pPr>
              <a:lnSpc>
                <a:spcPct val="150000"/>
              </a:lnSpc>
            </a:pPr>
            <a:endParaRPr kumimoji="1" lang="en-US" altLang="zh-CN" sz="2800" dirty="0">
              <a:latin typeface="Times New Roman" panose="02020503050405090304" pitchFamily="18" charset="0"/>
            </a:endParaRPr>
          </a:p>
          <a:p>
            <a:pPr>
              <a:lnSpc>
                <a:spcPct val="150000"/>
              </a:lnSpc>
            </a:pPr>
            <a:endParaRPr kumimoji="1" lang="en-US" altLang="zh-CN" sz="2400" dirty="0">
              <a:latin typeface="Times New Roman" panose="02020503050405090304" pitchFamily="18" charset="0"/>
            </a:endParaRPr>
          </a:p>
        </p:txBody>
      </p:sp>
      <p:pic>
        <p:nvPicPr>
          <p:cNvPr id="57347" name="Picture 3"/>
          <p:cNvPicPr>
            <a:picLocks noChangeAspect="1" noChangeArrowheads="1"/>
          </p:cNvPicPr>
          <p:nvPr/>
        </p:nvPicPr>
        <p:blipFill>
          <a:blip r:embed="rId1"/>
          <a:srcRect/>
          <a:stretch>
            <a:fillRect/>
          </a:stretch>
        </p:blipFill>
        <p:spPr bwMode="auto">
          <a:xfrm>
            <a:off x="931525" y="2643182"/>
            <a:ext cx="7212375" cy="3400782"/>
          </a:xfrm>
          <a:prstGeom prst="rect">
            <a:avLst/>
          </a:prstGeom>
          <a:noFill/>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0291" name="Oval 3"/>
          <p:cNvSpPr>
            <a:spLocks noChangeArrowheads="1"/>
          </p:cNvSpPr>
          <p:nvPr/>
        </p:nvSpPr>
        <p:spPr bwMode="auto">
          <a:xfrm>
            <a:off x="2711450" y="20574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2" name="Oval 4"/>
          <p:cNvSpPr>
            <a:spLocks noChangeArrowheads="1"/>
          </p:cNvSpPr>
          <p:nvPr/>
        </p:nvSpPr>
        <p:spPr bwMode="auto">
          <a:xfrm>
            <a:off x="1905000" y="2895600"/>
            <a:ext cx="293688"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3" name="Oval 5"/>
          <p:cNvSpPr>
            <a:spLocks noChangeArrowheads="1"/>
          </p:cNvSpPr>
          <p:nvPr/>
        </p:nvSpPr>
        <p:spPr bwMode="auto">
          <a:xfrm>
            <a:off x="2711450" y="28956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4" name="Oval 6"/>
          <p:cNvSpPr>
            <a:spLocks noChangeArrowheads="1"/>
          </p:cNvSpPr>
          <p:nvPr/>
        </p:nvSpPr>
        <p:spPr bwMode="auto">
          <a:xfrm>
            <a:off x="3516313" y="2895600"/>
            <a:ext cx="293687"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5" name="Line 7"/>
          <p:cNvSpPr>
            <a:spLocks noChangeShapeType="1"/>
          </p:cNvSpPr>
          <p:nvPr/>
        </p:nvSpPr>
        <p:spPr bwMode="auto">
          <a:xfrm flipH="1">
            <a:off x="2124075" y="2286000"/>
            <a:ext cx="6604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6" name="Oval 8"/>
          <p:cNvSpPr>
            <a:spLocks noChangeArrowheads="1"/>
          </p:cNvSpPr>
          <p:nvPr/>
        </p:nvSpPr>
        <p:spPr bwMode="auto">
          <a:xfrm>
            <a:off x="6237288" y="2057400"/>
            <a:ext cx="334962"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7" name="Oval 9"/>
          <p:cNvSpPr>
            <a:spLocks noChangeArrowheads="1"/>
          </p:cNvSpPr>
          <p:nvPr/>
        </p:nvSpPr>
        <p:spPr bwMode="auto">
          <a:xfrm>
            <a:off x="5791200" y="28956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8" name="Oval 10"/>
          <p:cNvSpPr>
            <a:spLocks noChangeArrowheads="1"/>
          </p:cNvSpPr>
          <p:nvPr/>
        </p:nvSpPr>
        <p:spPr bwMode="auto">
          <a:xfrm>
            <a:off x="6697663" y="28956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9" name="Line 11"/>
          <p:cNvSpPr>
            <a:spLocks noChangeShapeType="1"/>
          </p:cNvSpPr>
          <p:nvPr/>
        </p:nvSpPr>
        <p:spPr bwMode="auto">
          <a:xfrm flipH="1">
            <a:off x="6003925" y="2332038"/>
            <a:ext cx="266700" cy="593725"/>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nvGrpSpPr>
          <p:cNvPr id="2" name="Group 12"/>
          <p:cNvGrpSpPr/>
          <p:nvPr/>
        </p:nvGrpSpPr>
        <p:grpSpPr bwMode="auto">
          <a:xfrm>
            <a:off x="4648200" y="2057400"/>
            <a:ext cx="327025" cy="1143000"/>
            <a:chOff x="2801" y="864"/>
            <a:chExt cx="302" cy="1200"/>
          </a:xfrm>
        </p:grpSpPr>
        <p:sp>
          <p:nvSpPr>
            <p:cNvPr id="140304" name="Oval 13"/>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305" name="Oval 14"/>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306" name="Line 15"/>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40301" name="Line 16"/>
          <p:cNvSpPr>
            <a:spLocks noChangeShapeType="1"/>
          </p:cNvSpPr>
          <p:nvPr/>
        </p:nvSpPr>
        <p:spPr bwMode="auto">
          <a:xfrm>
            <a:off x="2971800" y="2209800"/>
            <a:ext cx="3276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302" name="Line 17"/>
          <p:cNvSpPr>
            <a:spLocks noChangeShapeType="1"/>
          </p:cNvSpPr>
          <p:nvPr/>
        </p:nvSpPr>
        <p:spPr bwMode="auto">
          <a:xfrm>
            <a:off x="2133600" y="3048000"/>
            <a:ext cx="1371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303" name="Line 18"/>
          <p:cNvSpPr>
            <a:spLocks noChangeShapeType="1"/>
          </p:cNvSpPr>
          <p:nvPr/>
        </p:nvSpPr>
        <p:spPr bwMode="auto">
          <a:xfrm>
            <a:off x="6096000" y="3048000"/>
            <a:ext cx="6858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1315" name="Oval 3"/>
          <p:cNvSpPr>
            <a:spLocks noChangeArrowheads="1"/>
          </p:cNvSpPr>
          <p:nvPr/>
        </p:nvSpPr>
        <p:spPr bwMode="auto">
          <a:xfrm>
            <a:off x="2711450" y="20574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16" name="Oval 4"/>
          <p:cNvSpPr>
            <a:spLocks noChangeArrowheads="1"/>
          </p:cNvSpPr>
          <p:nvPr/>
        </p:nvSpPr>
        <p:spPr bwMode="auto">
          <a:xfrm>
            <a:off x="1905000" y="2895600"/>
            <a:ext cx="293688"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17" name="Oval 5"/>
          <p:cNvSpPr>
            <a:spLocks noChangeArrowheads="1"/>
          </p:cNvSpPr>
          <p:nvPr/>
        </p:nvSpPr>
        <p:spPr bwMode="auto">
          <a:xfrm>
            <a:off x="2711450" y="28956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18" name="Oval 6"/>
          <p:cNvSpPr>
            <a:spLocks noChangeArrowheads="1"/>
          </p:cNvSpPr>
          <p:nvPr/>
        </p:nvSpPr>
        <p:spPr bwMode="auto">
          <a:xfrm>
            <a:off x="3516313" y="2895600"/>
            <a:ext cx="293687"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19" name="Line 7"/>
          <p:cNvSpPr>
            <a:spLocks noChangeShapeType="1"/>
          </p:cNvSpPr>
          <p:nvPr/>
        </p:nvSpPr>
        <p:spPr bwMode="auto">
          <a:xfrm flipH="1">
            <a:off x="2124075" y="2286000"/>
            <a:ext cx="6604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0" name="Oval 8"/>
          <p:cNvSpPr>
            <a:spLocks noChangeArrowheads="1"/>
          </p:cNvSpPr>
          <p:nvPr/>
        </p:nvSpPr>
        <p:spPr bwMode="auto">
          <a:xfrm>
            <a:off x="6237288" y="2057400"/>
            <a:ext cx="334962"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1" name="Oval 9"/>
          <p:cNvSpPr>
            <a:spLocks noChangeArrowheads="1"/>
          </p:cNvSpPr>
          <p:nvPr/>
        </p:nvSpPr>
        <p:spPr bwMode="auto">
          <a:xfrm>
            <a:off x="5791200" y="28956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2" name="Oval 10"/>
          <p:cNvSpPr>
            <a:spLocks noChangeArrowheads="1"/>
          </p:cNvSpPr>
          <p:nvPr/>
        </p:nvSpPr>
        <p:spPr bwMode="auto">
          <a:xfrm>
            <a:off x="6697663" y="28956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3" name="Line 11"/>
          <p:cNvSpPr>
            <a:spLocks noChangeShapeType="1"/>
          </p:cNvSpPr>
          <p:nvPr/>
        </p:nvSpPr>
        <p:spPr bwMode="auto">
          <a:xfrm flipH="1">
            <a:off x="6003925" y="2332038"/>
            <a:ext cx="266700" cy="593725"/>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nvGrpSpPr>
          <p:cNvPr id="2" name="Group 12"/>
          <p:cNvGrpSpPr/>
          <p:nvPr/>
        </p:nvGrpSpPr>
        <p:grpSpPr bwMode="auto">
          <a:xfrm>
            <a:off x="4648200" y="2057400"/>
            <a:ext cx="327025" cy="1143000"/>
            <a:chOff x="2801" y="864"/>
            <a:chExt cx="302" cy="1200"/>
          </a:xfrm>
        </p:grpSpPr>
        <p:sp>
          <p:nvSpPr>
            <p:cNvPr id="141345" name="Oval 13"/>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6" name="Oval 14"/>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7" name="Line 15"/>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41325" name="Line 16"/>
          <p:cNvSpPr>
            <a:spLocks noChangeShapeType="1"/>
          </p:cNvSpPr>
          <p:nvPr/>
        </p:nvSpPr>
        <p:spPr bwMode="auto">
          <a:xfrm>
            <a:off x="2971800" y="2209800"/>
            <a:ext cx="3276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6" name="Line 17"/>
          <p:cNvSpPr>
            <a:spLocks noChangeShapeType="1"/>
          </p:cNvSpPr>
          <p:nvPr/>
        </p:nvSpPr>
        <p:spPr bwMode="auto">
          <a:xfrm>
            <a:off x="2133600" y="3048000"/>
            <a:ext cx="1371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7" name="Line 18"/>
          <p:cNvSpPr>
            <a:spLocks noChangeShapeType="1"/>
          </p:cNvSpPr>
          <p:nvPr/>
        </p:nvSpPr>
        <p:spPr bwMode="auto">
          <a:xfrm>
            <a:off x="6096000" y="3048000"/>
            <a:ext cx="6858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8" name="Oval 19"/>
          <p:cNvSpPr>
            <a:spLocks noChangeArrowheads="1"/>
          </p:cNvSpPr>
          <p:nvPr/>
        </p:nvSpPr>
        <p:spPr bwMode="auto">
          <a:xfrm>
            <a:off x="3213100" y="37338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9" name="Oval 20"/>
          <p:cNvSpPr>
            <a:spLocks noChangeArrowheads="1"/>
          </p:cNvSpPr>
          <p:nvPr/>
        </p:nvSpPr>
        <p:spPr bwMode="auto">
          <a:xfrm>
            <a:off x="2406650" y="4572000"/>
            <a:ext cx="293688"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0" name="Oval 21"/>
          <p:cNvSpPr>
            <a:spLocks noChangeArrowheads="1"/>
          </p:cNvSpPr>
          <p:nvPr/>
        </p:nvSpPr>
        <p:spPr bwMode="auto">
          <a:xfrm>
            <a:off x="2863850" y="50292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1" name="Oval 22"/>
          <p:cNvSpPr>
            <a:spLocks noChangeArrowheads="1"/>
          </p:cNvSpPr>
          <p:nvPr/>
        </p:nvSpPr>
        <p:spPr bwMode="auto">
          <a:xfrm>
            <a:off x="3244850" y="5486400"/>
            <a:ext cx="293688"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2" name="Line 23"/>
          <p:cNvSpPr>
            <a:spLocks noChangeShapeType="1"/>
          </p:cNvSpPr>
          <p:nvPr/>
        </p:nvSpPr>
        <p:spPr bwMode="auto">
          <a:xfrm flipH="1">
            <a:off x="2625725" y="3962400"/>
            <a:ext cx="6604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3" name="Oval 24"/>
          <p:cNvSpPr>
            <a:spLocks noChangeArrowheads="1"/>
          </p:cNvSpPr>
          <p:nvPr/>
        </p:nvSpPr>
        <p:spPr bwMode="auto">
          <a:xfrm>
            <a:off x="5302250" y="4724400"/>
            <a:ext cx="334963"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4" name="Oval 25"/>
          <p:cNvSpPr>
            <a:spLocks noChangeArrowheads="1"/>
          </p:cNvSpPr>
          <p:nvPr/>
        </p:nvSpPr>
        <p:spPr bwMode="auto">
          <a:xfrm>
            <a:off x="4997450" y="53340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5" name="Oval 26"/>
          <p:cNvSpPr>
            <a:spLocks noChangeArrowheads="1"/>
          </p:cNvSpPr>
          <p:nvPr/>
        </p:nvSpPr>
        <p:spPr bwMode="auto">
          <a:xfrm>
            <a:off x="5530850" y="57912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6" name="Line 27"/>
          <p:cNvSpPr>
            <a:spLocks noChangeShapeType="1"/>
          </p:cNvSpPr>
          <p:nvPr/>
        </p:nvSpPr>
        <p:spPr bwMode="auto">
          <a:xfrm flipH="1">
            <a:off x="5226050" y="4953000"/>
            <a:ext cx="1905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7" name="Oval 28"/>
          <p:cNvSpPr>
            <a:spLocks noChangeArrowheads="1"/>
          </p:cNvSpPr>
          <p:nvPr/>
        </p:nvSpPr>
        <p:spPr bwMode="auto">
          <a:xfrm>
            <a:off x="4159250" y="4267200"/>
            <a:ext cx="327025"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8" name="Oval 29"/>
          <p:cNvSpPr>
            <a:spLocks noChangeArrowheads="1"/>
          </p:cNvSpPr>
          <p:nvPr/>
        </p:nvSpPr>
        <p:spPr bwMode="auto">
          <a:xfrm>
            <a:off x="3756025" y="4953000"/>
            <a:ext cx="327025"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9" name="Line 30"/>
          <p:cNvSpPr>
            <a:spLocks noChangeShapeType="1"/>
          </p:cNvSpPr>
          <p:nvPr/>
        </p:nvSpPr>
        <p:spPr bwMode="auto">
          <a:xfrm flipH="1">
            <a:off x="4006850" y="4572000"/>
            <a:ext cx="2286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0" name="Line 31"/>
          <p:cNvSpPr>
            <a:spLocks noChangeShapeType="1"/>
          </p:cNvSpPr>
          <p:nvPr/>
        </p:nvSpPr>
        <p:spPr bwMode="auto">
          <a:xfrm>
            <a:off x="3473450" y="3962400"/>
            <a:ext cx="717550" cy="38100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1" name="Line 32"/>
          <p:cNvSpPr>
            <a:spLocks noChangeShapeType="1"/>
          </p:cNvSpPr>
          <p:nvPr/>
        </p:nvSpPr>
        <p:spPr bwMode="auto">
          <a:xfrm>
            <a:off x="2635250" y="4876800"/>
            <a:ext cx="260350" cy="15240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2" name="Line 33"/>
          <p:cNvSpPr>
            <a:spLocks noChangeShapeType="1"/>
          </p:cNvSpPr>
          <p:nvPr/>
        </p:nvSpPr>
        <p:spPr bwMode="auto">
          <a:xfrm>
            <a:off x="5302250" y="5638800"/>
            <a:ext cx="304800" cy="15240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3" name="Line 34"/>
          <p:cNvSpPr>
            <a:spLocks noChangeShapeType="1"/>
          </p:cNvSpPr>
          <p:nvPr/>
        </p:nvSpPr>
        <p:spPr bwMode="auto">
          <a:xfrm>
            <a:off x="4495800" y="4495800"/>
            <a:ext cx="838200" cy="304800"/>
          </a:xfrm>
          <a:prstGeom prst="line">
            <a:avLst/>
          </a:prstGeom>
          <a:noFill/>
          <a:ln w="12700" cap="sq">
            <a:solidFill>
              <a:schemeClr val="accent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4" name="Line 35"/>
          <p:cNvSpPr>
            <a:spLocks noChangeShapeType="1"/>
          </p:cNvSpPr>
          <p:nvPr/>
        </p:nvSpPr>
        <p:spPr bwMode="auto">
          <a:xfrm>
            <a:off x="3124200" y="5334000"/>
            <a:ext cx="152400" cy="152400"/>
          </a:xfrm>
          <a:prstGeom prst="line">
            <a:avLst/>
          </a:prstGeom>
          <a:noFill/>
          <a:ln w="12700" cap="sq">
            <a:solidFill>
              <a:schemeClr val="accent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body" idx="1"/>
          </p:nvPr>
        </p:nvSpPr>
        <p:spPr>
          <a:xfrm>
            <a:off x="685800" y="685800"/>
            <a:ext cx="7772400" cy="5410200"/>
          </a:xfrm>
        </p:spPr>
        <p:txBody>
          <a:bodyPr/>
          <a:lstStyle/>
          <a:p>
            <a:pPr eaLnBrk="1" hangingPunct="1">
              <a:buFont typeface="Wingdings" panose="05000000000000000000" pitchFamily="2" charset="2"/>
              <a:buNone/>
            </a:pPr>
            <a:r>
              <a:rPr lang="en-US" altLang="zh-CN" sz="2100" b="1" dirty="0">
                <a:solidFill>
                  <a:srgbClr val="CC6600"/>
                </a:solidFill>
              </a:rPr>
              <a:t>[</a:t>
            </a:r>
            <a:r>
              <a:rPr lang="zh-CN" altLang="en-US" sz="2100" b="1" dirty="0">
                <a:solidFill>
                  <a:srgbClr val="CC6600"/>
                </a:solidFill>
              </a:rPr>
              <a:t>森林转换为二叉树</a:t>
            </a:r>
            <a:r>
              <a:rPr lang="en-US" altLang="zh-CN" sz="2100" b="1" dirty="0">
                <a:solidFill>
                  <a:srgbClr val="CC6600"/>
                </a:solidFill>
              </a:rPr>
              <a:t>]</a:t>
            </a:r>
            <a:endParaRPr lang="en-US" altLang="zh-CN" sz="2100" b="1" dirty="0">
              <a:solidFill>
                <a:srgbClr val="CC6600"/>
              </a:solidFill>
            </a:endParaRPr>
          </a:p>
          <a:p>
            <a:pPr eaLnBrk="1" hangingPunct="1">
              <a:buFont typeface="Wingdings" panose="05000000000000000000" pitchFamily="2" charset="2"/>
              <a:buNone/>
            </a:pPr>
            <a:r>
              <a:rPr lang="en-US" altLang="zh-CN" sz="2100" dirty="0"/>
              <a:t>    1)</a:t>
            </a:r>
            <a:r>
              <a:rPr lang="zh-CN" altLang="en-US" sz="2100" dirty="0"/>
              <a:t>先将森林里的每一棵树转换成一棵二叉树</a:t>
            </a:r>
            <a:endParaRPr lang="zh-CN" altLang="en-US" sz="2100" dirty="0"/>
          </a:p>
          <a:p>
            <a:pPr eaLnBrk="1" hangingPunct="1">
              <a:buFont typeface="Wingdings" panose="05000000000000000000" pitchFamily="2" charset="2"/>
              <a:buNone/>
            </a:pPr>
            <a:r>
              <a:rPr lang="zh-CN" altLang="en-US" sz="2100" dirty="0"/>
              <a:t>    </a:t>
            </a:r>
            <a:r>
              <a:rPr lang="en-US" altLang="zh-CN" sz="2100" dirty="0"/>
              <a:t>2)</a:t>
            </a:r>
            <a:r>
              <a:rPr lang="zh-CN" altLang="en-US" sz="2100" dirty="0"/>
              <a:t>从最后一棵树开始，把后一棵树的作为前一棵树的根的右子</a:t>
            </a:r>
            <a:endParaRPr lang="zh-CN" altLang="en-US" sz="2100" dirty="0"/>
          </a:p>
          <a:p>
            <a:pPr eaLnBrk="1" hangingPunct="1">
              <a:buFont typeface="Wingdings" panose="05000000000000000000" pitchFamily="2" charset="2"/>
              <a:buNone/>
            </a:pPr>
            <a:endParaRPr lang="zh-CN" altLang="en-US" sz="2600" dirty="0"/>
          </a:p>
          <a:p>
            <a:pPr eaLnBrk="1" hangingPunct="1">
              <a:buFont typeface="Wingdings" panose="05000000000000000000" pitchFamily="2" charset="2"/>
              <a:buNone/>
            </a:pPr>
            <a:r>
              <a:rPr lang="zh-CN" altLang="en-US" sz="2600" dirty="0"/>
              <a:t>          </a:t>
            </a:r>
            <a:r>
              <a:rPr lang="en-US" altLang="zh-CN" sz="2800" dirty="0">
                <a:latin typeface="Times New Roman" panose="02020503050405090304" pitchFamily="18" charset="0"/>
              </a:rPr>
              <a:t>A          E         G</a:t>
            </a:r>
            <a:endParaRPr lang="en-US" altLang="zh-CN" sz="2800" dirty="0">
              <a:latin typeface="Times New Roman" panose="02020503050405090304" pitchFamily="18" charset="0"/>
            </a:endParaRPr>
          </a:p>
          <a:p>
            <a:pPr eaLnBrk="1" hangingPunct="1">
              <a:buFont typeface="Wingdings" panose="05000000000000000000" pitchFamily="2" charset="2"/>
              <a:buNone/>
            </a:pPr>
            <a:r>
              <a:rPr lang="en-US" altLang="zh-CN" sz="2800" dirty="0">
                <a:latin typeface="Times New Roman" panose="02020503050405090304" pitchFamily="18" charset="0"/>
              </a:rPr>
              <a:t>  </a:t>
            </a:r>
            <a:endParaRPr lang="en-US" altLang="zh-CN" sz="2800" dirty="0">
              <a:latin typeface="Times New Roman" panose="02020503050405090304" pitchFamily="18" charset="0"/>
            </a:endParaRPr>
          </a:p>
          <a:p>
            <a:pPr eaLnBrk="1" hangingPunct="1">
              <a:buFont typeface="Wingdings" panose="05000000000000000000" pitchFamily="2" charset="2"/>
              <a:buNone/>
            </a:pPr>
            <a:r>
              <a:rPr lang="en-US" altLang="zh-CN" sz="2800" dirty="0">
                <a:latin typeface="Times New Roman" panose="02020503050405090304" pitchFamily="18" charset="0"/>
              </a:rPr>
              <a:t>     B   C   D      F      H    I</a:t>
            </a:r>
            <a:endParaRPr lang="en-US" altLang="zh-CN" sz="2800" dirty="0">
              <a:latin typeface="Times New Roman" panose="02020503050405090304" pitchFamily="18" charset="0"/>
            </a:endParaRPr>
          </a:p>
          <a:p>
            <a:pPr eaLnBrk="1" hangingPunct="1">
              <a:spcBef>
                <a:spcPct val="50000"/>
              </a:spcBef>
              <a:buFont typeface="Wingdings" panose="05000000000000000000" pitchFamily="2" charset="2"/>
              <a:buNone/>
            </a:pPr>
            <a:r>
              <a:rPr lang="en-US" altLang="zh-CN" sz="2600" dirty="0"/>
              <a:t>    </a:t>
            </a:r>
            <a:endParaRPr lang="en-US" altLang="zh-CN" sz="2100" dirty="0"/>
          </a:p>
          <a:p>
            <a:pPr eaLnBrk="1" hangingPunct="1">
              <a:lnSpc>
                <a:spcPct val="80000"/>
              </a:lnSpc>
              <a:buFont typeface="Wingdings" panose="05000000000000000000" pitchFamily="2" charset="2"/>
              <a:buNone/>
            </a:pPr>
            <a:r>
              <a:rPr lang="en-US" altLang="zh-CN" sz="2100" b="1" dirty="0">
                <a:solidFill>
                  <a:srgbClr val="CC6600"/>
                </a:solidFill>
              </a:rPr>
              <a:t>[</a:t>
            </a:r>
            <a:r>
              <a:rPr lang="zh-CN" altLang="zh-CN" sz="2100" b="1" dirty="0">
                <a:solidFill>
                  <a:srgbClr val="CC6600"/>
                </a:solidFill>
              </a:rPr>
              <a:t>二叉树转换为树/森林]</a:t>
            </a:r>
            <a:endParaRPr lang="zh-CN" altLang="zh-CN" sz="2100" b="1" dirty="0">
              <a:solidFill>
                <a:srgbClr val="CC6600"/>
              </a:solidFill>
            </a:endParaRPr>
          </a:p>
          <a:p>
            <a:pPr eaLnBrk="1" hangingPunct="1">
              <a:lnSpc>
                <a:spcPct val="80000"/>
              </a:lnSpc>
              <a:spcBef>
                <a:spcPct val="50000"/>
              </a:spcBef>
              <a:buFont typeface="Wingdings" panose="05000000000000000000" pitchFamily="2" charset="2"/>
              <a:buNone/>
            </a:pPr>
            <a:r>
              <a:rPr lang="en-US" altLang="zh-CN" sz="2100" dirty="0"/>
              <a:t>     </a:t>
            </a:r>
            <a:endParaRPr lang="en-US" altLang="zh-CN" sz="2100" dirty="0">
              <a:solidFill>
                <a:schemeClr val="accent1"/>
              </a:solidFill>
            </a:endParaRPr>
          </a:p>
        </p:txBody>
      </p:sp>
      <p:sp>
        <p:nvSpPr>
          <p:cNvPr id="142339" name="Oval 4"/>
          <p:cNvSpPr>
            <a:spLocks noChangeArrowheads="1"/>
          </p:cNvSpPr>
          <p:nvPr/>
        </p:nvSpPr>
        <p:spPr bwMode="auto">
          <a:xfrm>
            <a:off x="1824038" y="2708275"/>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0" name="Oval 5"/>
          <p:cNvSpPr>
            <a:spLocks noChangeArrowheads="1"/>
          </p:cNvSpPr>
          <p:nvPr/>
        </p:nvSpPr>
        <p:spPr bwMode="auto">
          <a:xfrm>
            <a:off x="2890838" y="2708275"/>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1" name="Oval 6"/>
          <p:cNvSpPr>
            <a:spLocks noChangeArrowheads="1"/>
          </p:cNvSpPr>
          <p:nvPr/>
        </p:nvSpPr>
        <p:spPr bwMode="auto">
          <a:xfrm>
            <a:off x="3957638" y="2708275"/>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2" name="Oval 7"/>
          <p:cNvSpPr>
            <a:spLocks noChangeArrowheads="1"/>
          </p:cNvSpPr>
          <p:nvPr/>
        </p:nvSpPr>
        <p:spPr bwMode="auto">
          <a:xfrm>
            <a:off x="12144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3" name="Oval 8"/>
          <p:cNvSpPr>
            <a:spLocks noChangeArrowheads="1"/>
          </p:cNvSpPr>
          <p:nvPr/>
        </p:nvSpPr>
        <p:spPr bwMode="auto">
          <a:xfrm>
            <a:off x="17478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4" name="Oval 10"/>
          <p:cNvSpPr>
            <a:spLocks noChangeArrowheads="1"/>
          </p:cNvSpPr>
          <p:nvPr/>
        </p:nvSpPr>
        <p:spPr bwMode="auto">
          <a:xfrm>
            <a:off x="22050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5" name="Line 11"/>
          <p:cNvSpPr>
            <a:spLocks noChangeShapeType="1"/>
          </p:cNvSpPr>
          <p:nvPr/>
        </p:nvSpPr>
        <p:spPr bwMode="auto">
          <a:xfrm flipH="1">
            <a:off x="1366838" y="3165475"/>
            <a:ext cx="6858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6" name="Line 12"/>
          <p:cNvSpPr>
            <a:spLocks noChangeShapeType="1"/>
          </p:cNvSpPr>
          <p:nvPr/>
        </p:nvSpPr>
        <p:spPr bwMode="auto">
          <a:xfrm flipH="1">
            <a:off x="2052638" y="3241675"/>
            <a:ext cx="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7" name="Line 13"/>
          <p:cNvSpPr>
            <a:spLocks noChangeShapeType="1"/>
          </p:cNvSpPr>
          <p:nvPr/>
        </p:nvSpPr>
        <p:spPr bwMode="auto">
          <a:xfrm>
            <a:off x="2052638" y="3165475"/>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8" name="Oval 14"/>
          <p:cNvSpPr>
            <a:spLocks noChangeArrowheads="1"/>
          </p:cNvSpPr>
          <p:nvPr/>
        </p:nvSpPr>
        <p:spPr bwMode="auto">
          <a:xfrm>
            <a:off x="29670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9" name="Line 15"/>
          <p:cNvSpPr>
            <a:spLocks noChangeShapeType="1"/>
          </p:cNvSpPr>
          <p:nvPr/>
        </p:nvSpPr>
        <p:spPr bwMode="auto">
          <a:xfrm>
            <a:off x="3119438" y="3165475"/>
            <a:ext cx="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0" name="Oval 16"/>
          <p:cNvSpPr>
            <a:spLocks noChangeArrowheads="1"/>
          </p:cNvSpPr>
          <p:nvPr/>
        </p:nvSpPr>
        <p:spPr bwMode="auto">
          <a:xfrm>
            <a:off x="37290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1" name="Oval 17"/>
          <p:cNvSpPr>
            <a:spLocks noChangeArrowheads="1"/>
          </p:cNvSpPr>
          <p:nvPr/>
        </p:nvSpPr>
        <p:spPr bwMode="auto">
          <a:xfrm>
            <a:off x="42624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2" name="Line 18"/>
          <p:cNvSpPr>
            <a:spLocks noChangeShapeType="1"/>
          </p:cNvSpPr>
          <p:nvPr/>
        </p:nvSpPr>
        <p:spPr bwMode="auto">
          <a:xfrm flipH="1">
            <a:off x="3957638" y="3165475"/>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3" name="Line 19"/>
          <p:cNvSpPr>
            <a:spLocks noChangeShapeType="1"/>
          </p:cNvSpPr>
          <p:nvPr/>
        </p:nvSpPr>
        <p:spPr bwMode="auto">
          <a:xfrm>
            <a:off x="4262438" y="3165475"/>
            <a:ext cx="3048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4" name="Oval 20"/>
          <p:cNvSpPr>
            <a:spLocks noChangeArrowheads="1"/>
          </p:cNvSpPr>
          <p:nvPr/>
        </p:nvSpPr>
        <p:spPr bwMode="auto">
          <a:xfrm>
            <a:off x="6096000" y="22860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5" name="Oval 23"/>
          <p:cNvSpPr>
            <a:spLocks noChangeArrowheads="1"/>
          </p:cNvSpPr>
          <p:nvPr/>
        </p:nvSpPr>
        <p:spPr bwMode="auto">
          <a:xfrm>
            <a:off x="5334000" y="29718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6" name="Oval 24"/>
          <p:cNvSpPr>
            <a:spLocks noChangeArrowheads="1"/>
          </p:cNvSpPr>
          <p:nvPr/>
        </p:nvSpPr>
        <p:spPr bwMode="auto">
          <a:xfrm>
            <a:off x="6934200" y="29718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7" name="Oval 25"/>
          <p:cNvSpPr>
            <a:spLocks noChangeArrowheads="1"/>
          </p:cNvSpPr>
          <p:nvPr/>
        </p:nvSpPr>
        <p:spPr bwMode="auto">
          <a:xfrm>
            <a:off x="5791200" y="38862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8" name="Oval 27"/>
          <p:cNvSpPr>
            <a:spLocks noChangeArrowheads="1"/>
          </p:cNvSpPr>
          <p:nvPr/>
        </p:nvSpPr>
        <p:spPr bwMode="auto">
          <a:xfrm>
            <a:off x="6705600" y="38862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9" name="Oval 28"/>
          <p:cNvSpPr>
            <a:spLocks noChangeArrowheads="1"/>
          </p:cNvSpPr>
          <p:nvPr/>
        </p:nvSpPr>
        <p:spPr bwMode="auto">
          <a:xfrm>
            <a:off x="7696200" y="38862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60" name="Oval 29"/>
          <p:cNvSpPr>
            <a:spLocks noChangeArrowheads="1"/>
          </p:cNvSpPr>
          <p:nvPr/>
        </p:nvSpPr>
        <p:spPr bwMode="auto">
          <a:xfrm>
            <a:off x="7315200" y="46482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61" name="Oval 31"/>
          <p:cNvSpPr>
            <a:spLocks noChangeArrowheads="1"/>
          </p:cNvSpPr>
          <p:nvPr/>
        </p:nvSpPr>
        <p:spPr bwMode="auto">
          <a:xfrm>
            <a:off x="8077200" y="52578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62" name="Text Box 32"/>
          <p:cNvSpPr txBox="1">
            <a:spLocks noChangeArrowheads="1"/>
          </p:cNvSpPr>
          <p:nvPr/>
        </p:nvSpPr>
        <p:spPr bwMode="auto">
          <a:xfrm>
            <a:off x="6172200" y="2286000"/>
            <a:ext cx="6096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2363" name="Text Box 33"/>
          <p:cNvSpPr txBox="1">
            <a:spLocks noChangeArrowheads="1"/>
          </p:cNvSpPr>
          <p:nvPr/>
        </p:nvSpPr>
        <p:spPr bwMode="auto">
          <a:xfrm>
            <a:off x="5410200" y="2971800"/>
            <a:ext cx="5334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2364" name="Text Box 34"/>
          <p:cNvSpPr txBox="1">
            <a:spLocks noChangeArrowheads="1"/>
          </p:cNvSpPr>
          <p:nvPr/>
        </p:nvSpPr>
        <p:spPr bwMode="auto">
          <a:xfrm>
            <a:off x="7010400" y="29718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2365" name="Text Box 35"/>
          <p:cNvSpPr txBox="1">
            <a:spLocks noChangeArrowheads="1"/>
          </p:cNvSpPr>
          <p:nvPr/>
        </p:nvSpPr>
        <p:spPr bwMode="auto">
          <a:xfrm>
            <a:off x="5791200" y="3886200"/>
            <a:ext cx="2590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C          F           G  </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
        <p:nvSpPr>
          <p:cNvPr id="142366" name="Oval 36"/>
          <p:cNvSpPr>
            <a:spLocks noChangeArrowheads="1"/>
          </p:cNvSpPr>
          <p:nvPr/>
        </p:nvSpPr>
        <p:spPr bwMode="auto">
          <a:xfrm>
            <a:off x="6324600" y="46482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67" name="Text Box 37"/>
          <p:cNvSpPr txBox="1">
            <a:spLocks noChangeArrowheads="1"/>
          </p:cNvSpPr>
          <p:nvPr/>
        </p:nvSpPr>
        <p:spPr bwMode="auto">
          <a:xfrm>
            <a:off x="6400800" y="4648200"/>
            <a:ext cx="16764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          H</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2368" name="Text Box 38"/>
          <p:cNvSpPr txBox="1">
            <a:spLocks noChangeArrowheads="1"/>
          </p:cNvSpPr>
          <p:nvPr/>
        </p:nvSpPr>
        <p:spPr bwMode="auto">
          <a:xfrm>
            <a:off x="8153400" y="5257800"/>
            <a:ext cx="5334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I</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2369" name="Line 39"/>
          <p:cNvSpPr>
            <a:spLocks noChangeShapeType="1"/>
          </p:cNvSpPr>
          <p:nvPr/>
        </p:nvSpPr>
        <p:spPr bwMode="auto">
          <a:xfrm flipH="1">
            <a:off x="5562600" y="2743200"/>
            <a:ext cx="7620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0" name="Line 40"/>
          <p:cNvSpPr>
            <a:spLocks noChangeShapeType="1"/>
          </p:cNvSpPr>
          <p:nvPr/>
        </p:nvSpPr>
        <p:spPr bwMode="auto">
          <a:xfrm>
            <a:off x="6324600" y="2743200"/>
            <a:ext cx="6858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1" name="Line 41"/>
          <p:cNvSpPr>
            <a:spLocks noChangeShapeType="1"/>
          </p:cNvSpPr>
          <p:nvPr/>
        </p:nvSpPr>
        <p:spPr bwMode="auto">
          <a:xfrm>
            <a:off x="5638800" y="3429000"/>
            <a:ext cx="3810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2" name="Line 42"/>
          <p:cNvSpPr>
            <a:spLocks noChangeShapeType="1"/>
          </p:cNvSpPr>
          <p:nvPr/>
        </p:nvSpPr>
        <p:spPr bwMode="auto">
          <a:xfrm>
            <a:off x="6172200" y="4343400"/>
            <a:ext cx="3048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3" name="Line 43"/>
          <p:cNvSpPr>
            <a:spLocks noChangeShapeType="1"/>
          </p:cNvSpPr>
          <p:nvPr/>
        </p:nvSpPr>
        <p:spPr bwMode="auto">
          <a:xfrm flipH="1">
            <a:off x="6934200" y="3429000"/>
            <a:ext cx="1524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4" name="Line 44"/>
          <p:cNvSpPr>
            <a:spLocks noChangeShapeType="1"/>
          </p:cNvSpPr>
          <p:nvPr/>
        </p:nvSpPr>
        <p:spPr bwMode="auto">
          <a:xfrm>
            <a:off x="7239000" y="3429000"/>
            <a:ext cx="6858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5" name="Line 45"/>
          <p:cNvSpPr>
            <a:spLocks noChangeShapeType="1"/>
          </p:cNvSpPr>
          <p:nvPr/>
        </p:nvSpPr>
        <p:spPr bwMode="auto">
          <a:xfrm flipH="1">
            <a:off x="7543800" y="4343400"/>
            <a:ext cx="3048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6" name="Line 46"/>
          <p:cNvSpPr>
            <a:spLocks noChangeShapeType="1"/>
          </p:cNvSpPr>
          <p:nvPr/>
        </p:nvSpPr>
        <p:spPr bwMode="auto">
          <a:xfrm>
            <a:off x="7696200" y="5029200"/>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7" name="AutoShape 47"/>
          <p:cNvSpPr>
            <a:spLocks noChangeArrowheads="1"/>
          </p:cNvSpPr>
          <p:nvPr/>
        </p:nvSpPr>
        <p:spPr bwMode="auto">
          <a:xfrm>
            <a:off x="4500563" y="3357563"/>
            <a:ext cx="990600" cy="381000"/>
          </a:xfrm>
          <a:prstGeom prst="rightArrow">
            <a:avLst>
              <a:gd name="adj1" fmla="val 60000"/>
              <a:gd name="adj2" fmla="val 47498"/>
            </a:avLst>
          </a:prstGeom>
          <a:noFill/>
          <a:ln w="9525">
            <a:solidFill>
              <a:schemeClr val="tx1"/>
            </a:solidFill>
            <a:miter lim="800000"/>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8" name="Freeform 51"/>
          <p:cNvSpPr/>
          <p:nvPr/>
        </p:nvSpPr>
        <p:spPr bwMode="auto">
          <a:xfrm>
            <a:off x="5245100" y="2171700"/>
            <a:ext cx="1714500" cy="3098800"/>
          </a:xfrm>
          <a:custGeom>
            <a:avLst/>
            <a:gdLst>
              <a:gd name="T0" fmla="*/ 1079500 w 1080"/>
              <a:gd name="T1" fmla="*/ 38100 h 1952"/>
              <a:gd name="T2" fmla="*/ 241300 w 1080"/>
              <a:gd name="T3" fmla="*/ 342900 h 1952"/>
              <a:gd name="T4" fmla="*/ 12700 w 1080"/>
              <a:gd name="T5" fmla="*/ 1104900 h 1952"/>
              <a:gd name="T6" fmla="*/ 317500 w 1080"/>
              <a:gd name="T7" fmla="*/ 1562100 h 1952"/>
              <a:gd name="T8" fmla="*/ 469900 w 1080"/>
              <a:gd name="T9" fmla="*/ 2095500 h 1952"/>
              <a:gd name="T10" fmla="*/ 850900 w 1080"/>
              <a:gd name="T11" fmla="*/ 2476500 h 1952"/>
              <a:gd name="T12" fmla="*/ 1079500 w 1080"/>
              <a:gd name="T13" fmla="*/ 3009900 h 1952"/>
              <a:gd name="T14" fmla="*/ 1384300 w 1080"/>
              <a:gd name="T15" fmla="*/ 3009900 h 1952"/>
              <a:gd name="T16" fmla="*/ 1689100 w 1080"/>
              <a:gd name="T17" fmla="*/ 2781300 h 1952"/>
              <a:gd name="T18" fmla="*/ 1536700 w 1080"/>
              <a:gd name="T19" fmla="*/ 2400300 h 1952"/>
              <a:gd name="T20" fmla="*/ 1155700 w 1080"/>
              <a:gd name="T21" fmla="*/ 2171700 h 1952"/>
              <a:gd name="T22" fmla="*/ 1155700 w 1080"/>
              <a:gd name="T23" fmla="*/ 1790700 h 1952"/>
              <a:gd name="T24" fmla="*/ 774700 w 1080"/>
              <a:gd name="T25" fmla="*/ 1562100 h 1952"/>
              <a:gd name="T26" fmla="*/ 622300 w 1080"/>
              <a:gd name="T27" fmla="*/ 1181100 h 1952"/>
              <a:gd name="T28" fmla="*/ 622300 w 1080"/>
              <a:gd name="T29" fmla="*/ 876300 h 1952"/>
              <a:gd name="T30" fmla="*/ 1079500 w 1080"/>
              <a:gd name="T31" fmla="*/ 723900 h 1952"/>
              <a:gd name="T32" fmla="*/ 1460500 w 1080"/>
              <a:gd name="T33" fmla="*/ 495300 h 1952"/>
              <a:gd name="T34" fmla="*/ 1308100 w 1080"/>
              <a:gd name="T35" fmla="*/ 114300 h 1952"/>
              <a:gd name="T36" fmla="*/ 1079500 w 1080"/>
              <a:gd name="T37" fmla="*/ 38100 h 19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0"/>
              <a:gd name="T58" fmla="*/ 0 h 1952"/>
              <a:gd name="T59" fmla="*/ 1080 w 1080"/>
              <a:gd name="T60" fmla="*/ 1952 h 19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0" h="1952">
                <a:moveTo>
                  <a:pt x="680" y="24"/>
                </a:moveTo>
                <a:cubicBezTo>
                  <a:pt x="568" y="48"/>
                  <a:pt x="264" y="104"/>
                  <a:pt x="152" y="216"/>
                </a:cubicBezTo>
                <a:cubicBezTo>
                  <a:pt x="40" y="328"/>
                  <a:pt x="0" y="568"/>
                  <a:pt x="8" y="696"/>
                </a:cubicBezTo>
                <a:cubicBezTo>
                  <a:pt x="16" y="824"/>
                  <a:pt x="152" y="880"/>
                  <a:pt x="200" y="984"/>
                </a:cubicBezTo>
                <a:cubicBezTo>
                  <a:pt x="248" y="1088"/>
                  <a:pt x="240" y="1224"/>
                  <a:pt x="296" y="1320"/>
                </a:cubicBezTo>
                <a:cubicBezTo>
                  <a:pt x="352" y="1416"/>
                  <a:pt x="472" y="1464"/>
                  <a:pt x="536" y="1560"/>
                </a:cubicBezTo>
                <a:cubicBezTo>
                  <a:pt x="600" y="1656"/>
                  <a:pt x="624" y="1840"/>
                  <a:pt x="680" y="1896"/>
                </a:cubicBezTo>
                <a:cubicBezTo>
                  <a:pt x="736" y="1952"/>
                  <a:pt x="808" y="1920"/>
                  <a:pt x="872" y="1896"/>
                </a:cubicBezTo>
                <a:cubicBezTo>
                  <a:pt x="936" y="1872"/>
                  <a:pt x="1048" y="1816"/>
                  <a:pt x="1064" y="1752"/>
                </a:cubicBezTo>
                <a:cubicBezTo>
                  <a:pt x="1080" y="1688"/>
                  <a:pt x="1024" y="1576"/>
                  <a:pt x="968" y="1512"/>
                </a:cubicBezTo>
                <a:cubicBezTo>
                  <a:pt x="912" y="1448"/>
                  <a:pt x="768" y="1432"/>
                  <a:pt x="728" y="1368"/>
                </a:cubicBezTo>
                <a:cubicBezTo>
                  <a:pt x="688" y="1304"/>
                  <a:pt x="768" y="1192"/>
                  <a:pt x="728" y="1128"/>
                </a:cubicBezTo>
                <a:cubicBezTo>
                  <a:pt x="688" y="1064"/>
                  <a:pt x="544" y="1048"/>
                  <a:pt x="488" y="984"/>
                </a:cubicBezTo>
                <a:cubicBezTo>
                  <a:pt x="432" y="920"/>
                  <a:pt x="408" y="816"/>
                  <a:pt x="392" y="744"/>
                </a:cubicBezTo>
                <a:cubicBezTo>
                  <a:pt x="376" y="672"/>
                  <a:pt x="344" y="600"/>
                  <a:pt x="392" y="552"/>
                </a:cubicBezTo>
                <a:cubicBezTo>
                  <a:pt x="440" y="504"/>
                  <a:pt x="592" y="496"/>
                  <a:pt x="680" y="456"/>
                </a:cubicBezTo>
                <a:cubicBezTo>
                  <a:pt x="768" y="416"/>
                  <a:pt x="896" y="376"/>
                  <a:pt x="920" y="312"/>
                </a:cubicBezTo>
                <a:cubicBezTo>
                  <a:pt x="944" y="248"/>
                  <a:pt x="864" y="120"/>
                  <a:pt x="824" y="72"/>
                </a:cubicBezTo>
                <a:cubicBezTo>
                  <a:pt x="784" y="24"/>
                  <a:pt x="792" y="0"/>
                  <a:pt x="680" y="24"/>
                </a:cubicBezTo>
                <a:close/>
              </a:path>
            </a:pathLst>
          </a:cu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9" name="Freeform 52"/>
          <p:cNvSpPr/>
          <p:nvPr/>
        </p:nvSpPr>
        <p:spPr bwMode="auto">
          <a:xfrm>
            <a:off x="6540500" y="2882900"/>
            <a:ext cx="1143000" cy="1587500"/>
          </a:xfrm>
          <a:custGeom>
            <a:avLst/>
            <a:gdLst>
              <a:gd name="T0" fmla="*/ 622300 w 720"/>
              <a:gd name="T1" fmla="*/ 12700 h 1000"/>
              <a:gd name="T2" fmla="*/ 241300 w 720"/>
              <a:gd name="T3" fmla="*/ 88900 h 1000"/>
              <a:gd name="T4" fmla="*/ 241300 w 720"/>
              <a:gd name="T5" fmla="*/ 393700 h 1000"/>
              <a:gd name="T6" fmla="*/ 241300 w 720"/>
              <a:gd name="T7" fmla="*/ 698500 h 1000"/>
              <a:gd name="T8" fmla="*/ 241300 w 720"/>
              <a:gd name="T9" fmla="*/ 850900 h 1000"/>
              <a:gd name="T10" fmla="*/ 12700 w 720"/>
              <a:gd name="T11" fmla="*/ 1231900 h 1000"/>
              <a:gd name="T12" fmla="*/ 165100 w 720"/>
              <a:gd name="T13" fmla="*/ 1536700 h 1000"/>
              <a:gd name="T14" fmla="*/ 546100 w 720"/>
              <a:gd name="T15" fmla="*/ 1536700 h 1000"/>
              <a:gd name="T16" fmla="*/ 774700 w 720"/>
              <a:gd name="T17" fmla="*/ 1231900 h 1000"/>
              <a:gd name="T18" fmla="*/ 698500 w 720"/>
              <a:gd name="T19" fmla="*/ 927100 h 1000"/>
              <a:gd name="T20" fmla="*/ 927100 w 720"/>
              <a:gd name="T21" fmla="*/ 546100 h 1000"/>
              <a:gd name="T22" fmla="*/ 1079500 w 720"/>
              <a:gd name="T23" fmla="*/ 88900 h 1000"/>
              <a:gd name="T24" fmla="*/ 622300 w 720"/>
              <a:gd name="T25" fmla="*/ 12700 h 1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0"/>
              <a:gd name="T40" fmla="*/ 0 h 1000"/>
              <a:gd name="T41" fmla="*/ 720 w 720"/>
              <a:gd name="T42" fmla="*/ 1000 h 1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0" h="1000">
                <a:moveTo>
                  <a:pt x="392" y="8"/>
                </a:moveTo>
                <a:cubicBezTo>
                  <a:pt x="304" y="8"/>
                  <a:pt x="192" y="16"/>
                  <a:pt x="152" y="56"/>
                </a:cubicBezTo>
                <a:cubicBezTo>
                  <a:pt x="112" y="96"/>
                  <a:pt x="152" y="184"/>
                  <a:pt x="152" y="248"/>
                </a:cubicBezTo>
                <a:cubicBezTo>
                  <a:pt x="152" y="312"/>
                  <a:pt x="152" y="392"/>
                  <a:pt x="152" y="440"/>
                </a:cubicBezTo>
                <a:cubicBezTo>
                  <a:pt x="152" y="488"/>
                  <a:pt x="176" y="480"/>
                  <a:pt x="152" y="536"/>
                </a:cubicBezTo>
                <a:cubicBezTo>
                  <a:pt x="128" y="592"/>
                  <a:pt x="16" y="704"/>
                  <a:pt x="8" y="776"/>
                </a:cubicBezTo>
                <a:cubicBezTo>
                  <a:pt x="0" y="848"/>
                  <a:pt x="48" y="936"/>
                  <a:pt x="104" y="968"/>
                </a:cubicBezTo>
                <a:cubicBezTo>
                  <a:pt x="160" y="1000"/>
                  <a:pt x="280" y="1000"/>
                  <a:pt x="344" y="968"/>
                </a:cubicBezTo>
                <a:cubicBezTo>
                  <a:pt x="408" y="936"/>
                  <a:pt x="472" y="840"/>
                  <a:pt x="488" y="776"/>
                </a:cubicBezTo>
                <a:cubicBezTo>
                  <a:pt x="504" y="712"/>
                  <a:pt x="424" y="656"/>
                  <a:pt x="440" y="584"/>
                </a:cubicBezTo>
                <a:cubicBezTo>
                  <a:pt x="456" y="512"/>
                  <a:pt x="544" y="432"/>
                  <a:pt x="584" y="344"/>
                </a:cubicBezTo>
                <a:cubicBezTo>
                  <a:pt x="624" y="256"/>
                  <a:pt x="720" y="112"/>
                  <a:pt x="680" y="56"/>
                </a:cubicBezTo>
                <a:cubicBezTo>
                  <a:pt x="640" y="0"/>
                  <a:pt x="480" y="8"/>
                  <a:pt x="392" y="8"/>
                </a:cubicBezTo>
                <a:close/>
              </a:path>
            </a:pathLst>
          </a:cu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80" name="Freeform 54"/>
          <p:cNvSpPr/>
          <p:nvPr/>
        </p:nvSpPr>
        <p:spPr bwMode="auto">
          <a:xfrm>
            <a:off x="7124700" y="3721100"/>
            <a:ext cx="1587500" cy="2209800"/>
          </a:xfrm>
          <a:custGeom>
            <a:avLst/>
            <a:gdLst>
              <a:gd name="T0" fmla="*/ 952500 w 1000"/>
              <a:gd name="T1" fmla="*/ 12700 h 1392"/>
              <a:gd name="T2" fmla="*/ 495300 w 1000"/>
              <a:gd name="T3" fmla="*/ 88900 h 1392"/>
              <a:gd name="T4" fmla="*/ 419100 w 1000"/>
              <a:gd name="T5" fmla="*/ 546100 h 1392"/>
              <a:gd name="T6" fmla="*/ 266700 w 1000"/>
              <a:gd name="T7" fmla="*/ 774700 h 1392"/>
              <a:gd name="T8" fmla="*/ 114300 w 1000"/>
              <a:gd name="T9" fmla="*/ 1003300 h 1392"/>
              <a:gd name="T10" fmla="*/ 38100 w 1000"/>
              <a:gd name="T11" fmla="*/ 1384300 h 1392"/>
              <a:gd name="T12" fmla="*/ 342900 w 1000"/>
              <a:gd name="T13" fmla="*/ 1536700 h 1392"/>
              <a:gd name="T14" fmla="*/ 723900 w 1000"/>
              <a:gd name="T15" fmla="*/ 1917700 h 1392"/>
              <a:gd name="T16" fmla="*/ 1028700 w 1000"/>
              <a:gd name="T17" fmla="*/ 2070100 h 1392"/>
              <a:gd name="T18" fmla="*/ 1409700 w 1000"/>
              <a:gd name="T19" fmla="*/ 2146300 h 1392"/>
              <a:gd name="T20" fmla="*/ 1562100 w 1000"/>
              <a:gd name="T21" fmla="*/ 1689100 h 1392"/>
              <a:gd name="T22" fmla="*/ 1257300 w 1000"/>
              <a:gd name="T23" fmla="*/ 1384300 h 1392"/>
              <a:gd name="T24" fmla="*/ 876300 w 1000"/>
              <a:gd name="T25" fmla="*/ 1079500 h 1392"/>
              <a:gd name="T26" fmla="*/ 1257300 w 1000"/>
              <a:gd name="T27" fmla="*/ 469900 h 1392"/>
              <a:gd name="T28" fmla="*/ 1104900 w 1000"/>
              <a:gd name="T29" fmla="*/ 88900 h 1392"/>
              <a:gd name="T30" fmla="*/ 952500 w 1000"/>
              <a:gd name="T31" fmla="*/ 12700 h 13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00"/>
              <a:gd name="T49" fmla="*/ 0 h 1392"/>
              <a:gd name="T50" fmla="*/ 1000 w 1000"/>
              <a:gd name="T51" fmla="*/ 1392 h 13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00" h="1392">
                <a:moveTo>
                  <a:pt x="600" y="8"/>
                </a:moveTo>
                <a:cubicBezTo>
                  <a:pt x="536" y="8"/>
                  <a:pt x="368" y="0"/>
                  <a:pt x="312" y="56"/>
                </a:cubicBezTo>
                <a:cubicBezTo>
                  <a:pt x="256" y="112"/>
                  <a:pt x="288" y="272"/>
                  <a:pt x="264" y="344"/>
                </a:cubicBezTo>
                <a:cubicBezTo>
                  <a:pt x="240" y="416"/>
                  <a:pt x="200" y="440"/>
                  <a:pt x="168" y="488"/>
                </a:cubicBezTo>
                <a:cubicBezTo>
                  <a:pt x="136" y="536"/>
                  <a:pt x="96" y="568"/>
                  <a:pt x="72" y="632"/>
                </a:cubicBezTo>
                <a:cubicBezTo>
                  <a:pt x="48" y="696"/>
                  <a:pt x="0" y="816"/>
                  <a:pt x="24" y="872"/>
                </a:cubicBezTo>
                <a:cubicBezTo>
                  <a:pt x="48" y="928"/>
                  <a:pt x="144" y="912"/>
                  <a:pt x="216" y="968"/>
                </a:cubicBezTo>
                <a:cubicBezTo>
                  <a:pt x="288" y="1024"/>
                  <a:pt x="384" y="1152"/>
                  <a:pt x="456" y="1208"/>
                </a:cubicBezTo>
                <a:cubicBezTo>
                  <a:pt x="528" y="1264"/>
                  <a:pt x="576" y="1280"/>
                  <a:pt x="648" y="1304"/>
                </a:cubicBezTo>
                <a:cubicBezTo>
                  <a:pt x="720" y="1328"/>
                  <a:pt x="832" y="1392"/>
                  <a:pt x="888" y="1352"/>
                </a:cubicBezTo>
                <a:cubicBezTo>
                  <a:pt x="944" y="1312"/>
                  <a:pt x="1000" y="1144"/>
                  <a:pt x="984" y="1064"/>
                </a:cubicBezTo>
                <a:cubicBezTo>
                  <a:pt x="968" y="984"/>
                  <a:pt x="864" y="936"/>
                  <a:pt x="792" y="872"/>
                </a:cubicBezTo>
                <a:cubicBezTo>
                  <a:pt x="720" y="808"/>
                  <a:pt x="552" y="776"/>
                  <a:pt x="552" y="680"/>
                </a:cubicBezTo>
                <a:cubicBezTo>
                  <a:pt x="552" y="584"/>
                  <a:pt x="768" y="400"/>
                  <a:pt x="792" y="296"/>
                </a:cubicBezTo>
                <a:cubicBezTo>
                  <a:pt x="816" y="192"/>
                  <a:pt x="728" y="104"/>
                  <a:pt x="696" y="56"/>
                </a:cubicBezTo>
                <a:cubicBezTo>
                  <a:pt x="664" y="8"/>
                  <a:pt x="664" y="8"/>
                  <a:pt x="600" y="8"/>
                </a:cubicBezTo>
                <a:close/>
              </a:path>
            </a:pathLst>
          </a:cu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1009624" y="500042"/>
            <a:ext cx="3492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二叉树到树、森林的转换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3363" name="Text Box 3"/>
          <p:cNvSpPr txBox="1">
            <a:spLocks noChangeArrowheads="1"/>
          </p:cNvSpPr>
          <p:nvPr/>
        </p:nvSpPr>
        <p:spPr bwMode="auto">
          <a:xfrm>
            <a:off x="857224" y="1090607"/>
            <a:ext cx="7708900" cy="1552575"/>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同样，也有方法把二叉树转换到树或森林：若结点</a:t>
            </a:r>
            <a:r>
              <a:rPr kumimoji="1" lang="en-US"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mn-ea"/>
                <a:cs typeface="+mn-cs"/>
              </a:rPr>
              <a:t>x</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是其双亲</a:t>
            </a:r>
            <a:r>
              <a:rPr kumimoji="1" lang="en-US"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mn-ea"/>
                <a:cs typeface="+mn-cs"/>
              </a:rPr>
              <a:t>y</a:t>
            </a: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的左孩子，则把</a:t>
            </a:r>
            <a:r>
              <a:rPr kumimoji="1" lang="en-US"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mn-ea"/>
                <a:cs typeface="+mn-cs"/>
              </a:rPr>
              <a:t>x</a:t>
            </a: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的右孩子、右孩子的右孩子、</a:t>
            </a:r>
            <a:endPar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。。。，都与</a:t>
            </a:r>
            <a:r>
              <a:rPr kumimoji="1" lang="en-US"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mn-ea"/>
                <a:cs typeface="+mn-cs"/>
              </a:rPr>
              <a:t>y</a:t>
            </a: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用连线连起来，最后去掉所有双亲到右孩</a:t>
            </a:r>
            <a:endPar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子的连线。</a:t>
            </a:r>
            <a:endPar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4"/>
          <p:cNvGrpSpPr/>
          <p:nvPr/>
        </p:nvGrpSpPr>
        <p:grpSpPr bwMode="auto">
          <a:xfrm>
            <a:off x="652458" y="3000372"/>
            <a:ext cx="3276600" cy="2895600"/>
            <a:chOff x="1920" y="2256"/>
            <a:chExt cx="2064" cy="1824"/>
          </a:xfrm>
        </p:grpSpPr>
        <p:sp>
          <p:nvSpPr>
            <p:cNvPr id="143365" name="Oval 5"/>
            <p:cNvSpPr>
              <a:spLocks noChangeArrowheads="1"/>
            </p:cNvSpPr>
            <p:nvPr/>
          </p:nvSpPr>
          <p:spPr bwMode="auto">
            <a:xfrm>
              <a:off x="2600" y="2256"/>
              <a:ext cx="184"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66" name="Oval 6"/>
            <p:cNvSpPr>
              <a:spLocks noChangeArrowheads="1"/>
            </p:cNvSpPr>
            <p:nvPr/>
          </p:nvSpPr>
          <p:spPr bwMode="auto">
            <a:xfrm>
              <a:off x="1920" y="2784"/>
              <a:ext cx="185"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67" name="Oval 7"/>
            <p:cNvSpPr>
              <a:spLocks noChangeArrowheads="1"/>
            </p:cNvSpPr>
            <p:nvPr/>
          </p:nvSpPr>
          <p:spPr bwMode="auto">
            <a:xfrm>
              <a:off x="2208" y="3216"/>
              <a:ext cx="184"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68" name="Oval 8"/>
            <p:cNvSpPr>
              <a:spLocks noChangeArrowheads="1"/>
            </p:cNvSpPr>
            <p:nvPr/>
          </p:nvSpPr>
          <p:spPr bwMode="auto">
            <a:xfrm>
              <a:off x="2455" y="3600"/>
              <a:ext cx="185"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69" name="Oval 9"/>
            <p:cNvSpPr>
              <a:spLocks noChangeArrowheads="1"/>
            </p:cNvSpPr>
            <p:nvPr/>
          </p:nvSpPr>
          <p:spPr bwMode="auto">
            <a:xfrm>
              <a:off x="3773" y="3216"/>
              <a:ext cx="211"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0" name="Oval 10"/>
            <p:cNvSpPr>
              <a:spLocks noChangeArrowheads="1"/>
            </p:cNvSpPr>
            <p:nvPr/>
          </p:nvSpPr>
          <p:spPr bwMode="auto">
            <a:xfrm>
              <a:off x="3456" y="3600"/>
              <a:ext cx="21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1" name="Oval 11"/>
            <p:cNvSpPr>
              <a:spLocks noChangeArrowheads="1"/>
            </p:cNvSpPr>
            <p:nvPr/>
          </p:nvSpPr>
          <p:spPr bwMode="auto">
            <a:xfrm>
              <a:off x="3744" y="3888"/>
              <a:ext cx="21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2" name="Oval 12"/>
            <p:cNvSpPr>
              <a:spLocks noChangeArrowheads="1"/>
            </p:cNvSpPr>
            <p:nvPr/>
          </p:nvSpPr>
          <p:spPr bwMode="auto">
            <a:xfrm>
              <a:off x="3312" y="2784"/>
              <a:ext cx="206"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3" name="Oval 13"/>
            <p:cNvSpPr>
              <a:spLocks noChangeArrowheads="1"/>
            </p:cNvSpPr>
            <p:nvPr/>
          </p:nvSpPr>
          <p:spPr bwMode="auto">
            <a:xfrm>
              <a:off x="2976" y="3216"/>
              <a:ext cx="206"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4" name="Line 14"/>
            <p:cNvSpPr>
              <a:spLocks noChangeShapeType="1"/>
            </p:cNvSpPr>
            <p:nvPr/>
          </p:nvSpPr>
          <p:spPr bwMode="auto">
            <a:xfrm flipH="1">
              <a:off x="2064" y="2400"/>
              <a:ext cx="576" cy="43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5" name="Line 15"/>
            <p:cNvSpPr>
              <a:spLocks noChangeShapeType="1"/>
            </p:cNvSpPr>
            <p:nvPr/>
          </p:nvSpPr>
          <p:spPr bwMode="auto">
            <a:xfrm>
              <a:off x="2736" y="2400"/>
              <a:ext cx="624" cy="43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6" name="Line 16"/>
            <p:cNvSpPr>
              <a:spLocks noChangeShapeType="1"/>
            </p:cNvSpPr>
            <p:nvPr/>
          </p:nvSpPr>
          <p:spPr bwMode="auto">
            <a:xfrm>
              <a:off x="2064" y="2976"/>
              <a:ext cx="192" cy="24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7" name="Line 17"/>
            <p:cNvSpPr>
              <a:spLocks noChangeShapeType="1"/>
            </p:cNvSpPr>
            <p:nvPr/>
          </p:nvSpPr>
          <p:spPr bwMode="auto">
            <a:xfrm>
              <a:off x="2352" y="3408"/>
              <a:ext cx="144" cy="19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8" name="Line 18"/>
            <p:cNvSpPr>
              <a:spLocks noChangeShapeType="1"/>
            </p:cNvSpPr>
            <p:nvPr/>
          </p:nvSpPr>
          <p:spPr bwMode="auto">
            <a:xfrm flipH="1">
              <a:off x="3120" y="2976"/>
              <a:ext cx="240"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9" name="Line 19"/>
            <p:cNvSpPr>
              <a:spLocks noChangeShapeType="1"/>
            </p:cNvSpPr>
            <p:nvPr/>
          </p:nvSpPr>
          <p:spPr bwMode="auto">
            <a:xfrm>
              <a:off x="3504" y="2928"/>
              <a:ext cx="336"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80" name="Line 20"/>
            <p:cNvSpPr>
              <a:spLocks noChangeShapeType="1"/>
            </p:cNvSpPr>
            <p:nvPr/>
          </p:nvSpPr>
          <p:spPr bwMode="auto">
            <a:xfrm flipH="1">
              <a:off x="3648" y="3408"/>
              <a:ext cx="192" cy="19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81" name="Line 21"/>
            <p:cNvSpPr>
              <a:spLocks noChangeShapeType="1"/>
            </p:cNvSpPr>
            <p:nvPr/>
          </p:nvSpPr>
          <p:spPr bwMode="auto">
            <a:xfrm>
              <a:off x="3600" y="3792"/>
              <a:ext cx="192" cy="144"/>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26" name="Group 4"/>
          <p:cNvGrpSpPr/>
          <p:nvPr/>
        </p:nvGrpSpPr>
        <p:grpSpPr bwMode="auto">
          <a:xfrm>
            <a:off x="4724424" y="3033730"/>
            <a:ext cx="3276600" cy="2895600"/>
            <a:chOff x="1920" y="2256"/>
            <a:chExt cx="2064" cy="1824"/>
          </a:xfrm>
        </p:grpSpPr>
        <p:sp>
          <p:nvSpPr>
            <p:cNvPr id="27" name="Oval 5"/>
            <p:cNvSpPr>
              <a:spLocks noChangeArrowheads="1"/>
            </p:cNvSpPr>
            <p:nvPr/>
          </p:nvSpPr>
          <p:spPr bwMode="auto">
            <a:xfrm>
              <a:off x="2600" y="2256"/>
              <a:ext cx="184"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28" name="Oval 6"/>
            <p:cNvSpPr>
              <a:spLocks noChangeArrowheads="1"/>
            </p:cNvSpPr>
            <p:nvPr/>
          </p:nvSpPr>
          <p:spPr bwMode="auto">
            <a:xfrm>
              <a:off x="1920" y="2784"/>
              <a:ext cx="185"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29" name="Oval 7"/>
            <p:cNvSpPr>
              <a:spLocks noChangeArrowheads="1"/>
            </p:cNvSpPr>
            <p:nvPr/>
          </p:nvSpPr>
          <p:spPr bwMode="auto">
            <a:xfrm>
              <a:off x="2208" y="3216"/>
              <a:ext cx="184"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0" name="Oval 8"/>
            <p:cNvSpPr>
              <a:spLocks noChangeArrowheads="1"/>
            </p:cNvSpPr>
            <p:nvPr/>
          </p:nvSpPr>
          <p:spPr bwMode="auto">
            <a:xfrm>
              <a:off x="2455" y="3600"/>
              <a:ext cx="185"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1" name="Oval 9"/>
            <p:cNvSpPr>
              <a:spLocks noChangeArrowheads="1"/>
            </p:cNvSpPr>
            <p:nvPr/>
          </p:nvSpPr>
          <p:spPr bwMode="auto">
            <a:xfrm>
              <a:off x="3773" y="3216"/>
              <a:ext cx="211"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2" name="Oval 10"/>
            <p:cNvSpPr>
              <a:spLocks noChangeArrowheads="1"/>
            </p:cNvSpPr>
            <p:nvPr/>
          </p:nvSpPr>
          <p:spPr bwMode="auto">
            <a:xfrm>
              <a:off x="3456" y="3600"/>
              <a:ext cx="21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3" name="Oval 11"/>
            <p:cNvSpPr>
              <a:spLocks noChangeArrowheads="1"/>
            </p:cNvSpPr>
            <p:nvPr/>
          </p:nvSpPr>
          <p:spPr bwMode="auto">
            <a:xfrm>
              <a:off x="3744" y="3888"/>
              <a:ext cx="21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4" name="Oval 12"/>
            <p:cNvSpPr>
              <a:spLocks noChangeArrowheads="1"/>
            </p:cNvSpPr>
            <p:nvPr/>
          </p:nvSpPr>
          <p:spPr bwMode="auto">
            <a:xfrm>
              <a:off x="3312" y="2784"/>
              <a:ext cx="206"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5" name="Oval 13"/>
            <p:cNvSpPr>
              <a:spLocks noChangeArrowheads="1"/>
            </p:cNvSpPr>
            <p:nvPr/>
          </p:nvSpPr>
          <p:spPr bwMode="auto">
            <a:xfrm>
              <a:off x="2976" y="3216"/>
              <a:ext cx="206"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6" name="Line 14"/>
            <p:cNvSpPr>
              <a:spLocks noChangeShapeType="1"/>
            </p:cNvSpPr>
            <p:nvPr/>
          </p:nvSpPr>
          <p:spPr bwMode="auto">
            <a:xfrm flipH="1">
              <a:off x="2064" y="2400"/>
              <a:ext cx="576" cy="43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7" name="Line 15"/>
            <p:cNvSpPr>
              <a:spLocks noChangeShapeType="1"/>
            </p:cNvSpPr>
            <p:nvPr/>
          </p:nvSpPr>
          <p:spPr bwMode="auto">
            <a:xfrm>
              <a:off x="2736" y="2400"/>
              <a:ext cx="624" cy="43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8" name="Line 16"/>
            <p:cNvSpPr>
              <a:spLocks noChangeShapeType="1"/>
            </p:cNvSpPr>
            <p:nvPr/>
          </p:nvSpPr>
          <p:spPr bwMode="auto">
            <a:xfrm>
              <a:off x="2064" y="2976"/>
              <a:ext cx="192" cy="24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9" name="Line 17"/>
            <p:cNvSpPr>
              <a:spLocks noChangeShapeType="1"/>
            </p:cNvSpPr>
            <p:nvPr/>
          </p:nvSpPr>
          <p:spPr bwMode="auto">
            <a:xfrm>
              <a:off x="2352" y="3408"/>
              <a:ext cx="144" cy="19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40" name="Line 18"/>
            <p:cNvSpPr>
              <a:spLocks noChangeShapeType="1"/>
            </p:cNvSpPr>
            <p:nvPr/>
          </p:nvSpPr>
          <p:spPr bwMode="auto">
            <a:xfrm flipH="1">
              <a:off x="3120" y="2976"/>
              <a:ext cx="240"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41" name="Line 19"/>
            <p:cNvSpPr>
              <a:spLocks noChangeShapeType="1"/>
            </p:cNvSpPr>
            <p:nvPr/>
          </p:nvSpPr>
          <p:spPr bwMode="auto">
            <a:xfrm>
              <a:off x="3504" y="2928"/>
              <a:ext cx="336"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42" name="Line 20"/>
            <p:cNvSpPr>
              <a:spLocks noChangeShapeType="1"/>
            </p:cNvSpPr>
            <p:nvPr/>
          </p:nvSpPr>
          <p:spPr bwMode="auto">
            <a:xfrm flipH="1">
              <a:off x="3648" y="3408"/>
              <a:ext cx="192" cy="19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43" name="Line 21"/>
            <p:cNvSpPr>
              <a:spLocks noChangeShapeType="1"/>
            </p:cNvSpPr>
            <p:nvPr/>
          </p:nvSpPr>
          <p:spPr bwMode="auto">
            <a:xfrm>
              <a:off x="3600" y="3792"/>
              <a:ext cx="192" cy="144"/>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cxnSp>
        <p:nvCxnSpPr>
          <p:cNvPr id="44" name="直接连接符 43"/>
          <p:cNvCxnSpPr/>
          <p:nvPr/>
        </p:nvCxnSpPr>
        <p:spPr>
          <a:xfrm rot="5400000">
            <a:off x="5074412" y="3747456"/>
            <a:ext cx="1211447" cy="4983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4920878" y="4138234"/>
            <a:ext cx="1828800" cy="22939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右箭头 45"/>
          <p:cNvSpPr/>
          <p:nvPr/>
        </p:nvSpPr>
        <p:spPr>
          <a:xfrm>
            <a:off x="3857620" y="4071942"/>
            <a:ext cx="571504"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Perpetua"/>
              <a:ea typeface="宋体" pitchFamily="2" charset="-122"/>
              <a:cs typeface="+mn-cs"/>
            </a:endParaRPr>
          </a:p>
        </p:txBody>
      </p:sp>
      <p:cxnSp>
        <p:nvCxnSpPr>
          <p:cNvPr id="48" name="直接连接符 47"/>
          <p:cNvCxnSpPr>
            <a:stCxn id="31" idx="5"/>
            <a:endCxn id="33" idx="7"/>
          </p:cNvCxnSpPr>
          <p:nvPr/>
        </p:nvCxnSpPr>
        <p:spPr>
          <a:xfrm rot="5400000">
            <a:off x="7503992" y="5221188"/>
            <a:ext cx="851274" cy="44684"/>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4964909" y="4250537"/>
            <a:ext cx="214314" cy="14287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5400000">
            <a:off x="5393537" y="4893479"/>
            <a:ext cx="214314" cy="14287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6286512" y="3571876"/>
            <a:ext cx="357190" cy="7143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a:off x="7322363" y="4250537"/>
            <a:ext cx="285752" cy="7143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a:off x="7358082" y="5500702"/>
            <a:ext cx="357190" cy="7143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574675" y="304800"/>
            <a:ext cx="8001000" cy="566738"/>
          </a:xfrm>
        </p:spPr>
        <p:txBody>
          <a:bodyPr/>
          <a:lstStyle/>
          <a:p>
            <a:pPr eaLnBrk="1" hangingPunct="1"/>
            <a:r>
              <a:rPr lang="en-US" altLang="zh-CN" sz="1900" b="1" dirty="0">
                <a:solidFill>
                  <a:srgbClr val="800000"/>
                </a:solidFill>
              </a:rPr>
              <a:t>6.7.4 </a:t>
            </a:r>
            <a:r>
              <a:rPr lang="zh-CN" altLang="en-US" sz="1900" b="1" dirty="0">
                <a:solidFill>
                  <a:srgbClr val="800000"/>
                </a:solidFill>
              </a:rPr>
              <a:t>树和森林的遍历</a:t>
            </a:r>
            <a:endParaRPr lang="zh-CN" altLang="en-US" b="1" dirty="0">
              <a:solidFill>
                <a:srgbClr val="800000"/>
              </a:solidFill>
            </a:endParaRPr>
          </a:p>
        </p:txBody>
      </p:sp>
      <p:sp>
        <p:nvSpPr>
          <p:cNvPr id="144387" name="Rectangle 3"/>
          <p:cNvSpPr>
            <a:spLocks noGrp="1" noChangeArrowheads="1"/>
          </p:cNvSpPr>
          <p:nvPr>
            <p:ph type="body" idx="1"/>
          </p:nvPr>
        </p:nvSpPr>
        <p:spPr>
          <a:xfrm>
            <a:off x="685800" y="1219200"/>
            <a:ext cx="7772400" cy="4876800"/>
          </a:xfrm>
        </p:spPr>
        <p:txBody>
          <a:bodyPr>
            <a:normAutofit lnSpcReduction="10000"/>
          </a:bodyPr>
          <a:lstStyle/>
          <a:p>
            <a:pPr eaLnBrk="1" hangingPunct="1">
              <a:buFont typeface="Wingdings" panose="05000000000000000000" pitchFamily="2" charset="2"/>
              <a:buNone/>
            </a:pPr>
            <a:r>
              <a:rPr lang="en-US" altLang="zh-CN" sz="2100" b="1" dirty="0">
                <a:solidFill>
                  <a:srgbClr val="800000"/>
                </a:solidFill>
              </a:rPr>
              <a:t>6.7.6.1 </a:t>
            </a:r>
            <a:r>
              <a:rPr lang="zh-CN" altLang="en-US" sz="2100" b="1" dirty="0">
                <a:solidFill>
                  <a:srgbClr val="800000"/>
                </a:solidFill>
              </a:rPr>
              <a:t>树的遍历</a:t>
            </a:r>
            <a:endParaRPr lang="zh-CN" altLang="en-US" sz="2600" dirty="0">
              <a:solidFill>
                <a:srgbClr val="800000"/>
              </a:solidFill>
            </a:endParaRPr>
          </a:p>
          <a:p>
            <a:pPr eaLnBrk="1" hangingPunct="1">
              <a:buFont typeface="Wingdings" panose="05000000000000000000" pitchFamily="2" charset="2"/>
              <a:buNone/>
            </a:pPr>
            <a:endParaRPr lang="zh-CN" altLang="en-US" sz="2600" dirty="0">
              <a:solidFill>
                <a:srgbClr val="800000"/>
              </a:solidFill>
            </a:endParaRPr>
          </a:p>
          <a:p>
            <a:pPr eaLnBrk="1" hangingPunct="1">
              <a:buFont typeface="Wingdings" panose="05000000000000000000" pitchFamily="2" charset="2"/>
              <a:buNone/>
            </a:pPr>
            <a:endParaRPr lang="zh-CN" altLang="en-US" sz="2600" dirty="0"/>
          </a:p>
          <a:p>
            <a:pPr eaLnBrk="1" hangingPunct="1">
              <a:buFont typeface="Wingdings" panose="05000000000000000000" pitchFamily="2" charset="2"/>
              <a:buNone/>
            </a:pPr>
            <a:endParaRPr lang="zh-CN" altLang="en-US" sz="2600" dirty="0"/>
          </a:p>
          <a:p>
            <a:pPr eaLnBrk="1" hangingPunct="1">
              <a:buFont typeface="Wingdings" panose="05000000000000000000" pitchFamily="2" charset="2"/>
              <a:buNone/>
            </a:pPr>
            <a:endParaRPr lang="zh-CN" altLang="en-US" sz="2600" dirty="0"/>
          </a:p>
          <a:p>
            <a:pPr eaLnBrk="1" hangingPunct="1">
              <a:lnSpc>
                <a:spcPct val="150000"/>
              </a:lnSpc>
            </a:pPr>
            <a:endParaRPr lang="zh-CN" altLang="en-US" sz="2100" dirty="0"/>
          </a:p>
          <a:p>
            <a:pPr eaLnBrk="1" hangingPunct="1">
              <a:lnSpc>
                <a:spcPct val="150000"/>
              </a:lnSpc>
            </a:pPr>
            <a:r>
              <a:rPr lang="zh-CN" altLang="en-US" sz="2100" b="1" dirty="0">
                <a:solidFill>
                  <a:srgbClr val="CC6600"/>
                </a:solidFill>
              </a:rPr>
              <a:t>先序遍历   </a:t>
            </a:r>
            <a:r>
              <a:rPr lang="zh-CN" altLang="en-US" sz="2100" dirty="0"/>
              <a:t>先访问树的根结点，然后依次先根遍历根的</a:t>
            </a:r>
            <a:r>
              <a:rPr lang="zh-CN" altLang="en-US" sz="2100" dirty="0">
                <a:solidFill>
                  <a:srgbClr val="FF0000"/>
                </a:solidFill>
              </a:rPr>
              <a:t>每棵子树 </a:t>
            </a:r>
            <a:r>
              <a:rPr lang="zh-CN" altLang="en-US" sz="2100" dirty="0"/>
              <a:t>      </a:t>
            </a:r>
            <a:r>
              <a:rPr lang="en-US" altLang="zh-CN" sz="2100" dirty="0"/>
              <a:t>ABEFCDG</a:t>
            </a:r>
            <a:r>
              <a:rPr lang="en-US" altLang="zh-CN" sz="2100" b="1" dirty="0">
                <a:solidFill>
                  <a:schemeClr val="accent2"/>
                </a:solidFill>
                <a:latin typeface="楷体_GB2312" pitchFamily="49" charset="-122"/>
                <a:ea typeface="楷体_GB2312" pitchFamily="49" charset="-122"/>
              </a:rPr>
              <a:t>(</a:t>
            </a:r>
            <a:r>
              <a:rPr lang="zh-CN" altLang="en-US" sz="2100" b="1" dirty="0">
                <a:solidFill>
                  <a:schemeClr val="accent2"/>
                </a:solidFill>
                <a:latin typeface="楷体_GB2312" pitchFamily="49" charset="-122"/>
                <a:ea typeface="楷体_GB2312" pitchFamily="49" charset="-122"/>
              </a:rPr>
              <a:t>等效于相应二叉树先序</a:t>
            </a:r>
            <a:r>
              <a:rPr lang="en-US" altLang="en-US" sz="2100" b="1" dirty="0">
                <a:solidFill>
                  <a:schemeClr val="accent2"/>
                </a:solidFill>
                <a:latin typeface="楷体_GB2312" pitchFamily="49" charset="-122"/>
                <a:ea typeface="楷体_GB2312" pitchFamily="49" charset="-122"/>
              </a:rPr>
              <a:t>)</a:t>
            </a:r>
            <a:r>
              <a:rPr lang="en-US" altLang="zh-CN" sz="2100" dirty="0">
                <a:latin typeface="楷体_GB2312" pitchFamily="49" charset="-122"/>
                <a:ea typeface="楷体_GB2312" pitchFamily="49" charset="-122"/>
              </a:rPr>
              <a:t> </a:t>
            </a:r>
            <a:endParaRPr lang="en-US" altLang="zh-CN" sz="2100" dirty="0">
              <a:latin typeface="楷体_GB2312" pitchFamily="49" charset="-122"/>
              <a:ea typeface="楷体_GB2312" pitchFamily="49" charset="-122"/>
            </a:endParaRPr>
          </a:p>
          <a:p>
            <a:pPr eaLnBrk="1" hangingPunct="1">
              <a:lnSpc>
                <a:spcPct val="150000"/>
              </a:lnSpc>
            </a:pPr>
            <a:r>
              <a:rPr lang="zh-CN" altLang="en-US" sz="2100" b="1" dirty="0">
                <a:solidFill>
                  <a:srgbClr val="CC6600"/>
                </a:solidFill>
              </a:rPr>
              <a:t>后序遍历   </a:t>
            </a:r>
            <a:r>
              <a:rPr lang="zh-CN" altLang="en-US" sz="2100" dirty="0"/>
              <a:t>先依次后根遍历根的</a:t>
            </a:r>
            <a:r>
              <a:rPr lang="zh-CN" altLang="en-US" sz="2100" dirty="0">
                <a:solidFill>
                  <a:srgbClr val="FF0000"/>
                </a:solidFill>
              </a:rPr>
              <a:t>每棵子树</a:t>
            </a:r>
            <a:r>
              <a:rPr lang="zh-CN" altLang="en-US" sz="2100" dirty="0"/>
              <a:t>，然后访问树的根结点       </a:t>
            </a:r>
            <a:r>
              <a:rPr lang="en-US" altLang="zh-CN" sz="2100" dirty="0"/>
              <a:t>EFBCGDA</a:t>
            </a:r>
            <a:r>
              <a:rPr lang="en-US" altLang="zh-CN" sz="2100" b="1" dirty="0">
                <a:solidFill>
                  <a:schemeClr val="accent2"/>
                </a:solidFill>
                <a:latin typeface="楷体_GB2312" pitchFamily="49" charset="-122"/>
                <a:ea typeface="楷体_GB2312" pitchFamily="49" charset="-122"/>
              </a:rPr>
              <a:t>(</a:t>
            </a:r>
            <a:r>
              <a:rPr lang="zh-CN" altLang="en-US" sz="2100" b="1" dirty="0">
                <a:solidFill>
                  <a:schemeClr val="accent2"/>
                </a:solidFill>
                <a:latin typeface="楷体_GB2312" pitchFamily="49" charset="-122"/>
                <a:ea typeface="楷体_GB2312" pitchFamily="49" charset="-122"/>
              </a:rPr>
              <a:t>等效于相应二叉树中序</a:t>
            </a:r>
            <a:r>
              <a:rPr lang="en-US" altLang="zh-CN" sz="2100" b="1" dirty="0">
                <a:solidFill>
                  <a:schemeClr val="accent2"/>
                </a:solidFill>
                <a:latin typeface="楷体_GB2312" pitchFamily="49" charset="-122"/>
                <a:ea typeface="楷体_GB2312" pitchFamily="49" charset="-122"/>
              </a:rPr>
              <a:t>)</a:t>
            </a:r>
            <a:endParaRPr lang="en-US" altLang="zh-CN" sz="2100" b="1" dirty="0">
              <a:latin typeface="楷体_GB2312" pitchFamily="49" charset="-122"/>
              <a:ea typeface="楷体_GB2312" pitchFamily="49" charset="-122"/>
            </a:endParaRPr>
          </a:p>
        </p:txBody>
      </p:sp>
      <p:sp>
        <p:nvSpPr>
          <p:cNvPr id="144388" name="Oval 4"/>
          <p:cNvSpPr>
            <a:spLocks noChangeArrowheads="1"/>
          </p:cNvSpPr>
          <p:nvPr/>
        </p:nvSpPr>
        <p:spPr bwMode="auto">
          <a:xfrm>
            <a:off x="2895600" y="1752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89" name="Oval 5"/>
          <p:cNvSpPr>
            <a:spLocks noChangeArrowheads="1"/>
          </p:cNvSpPr>
          <p:nvPr/>
        </p:nvSpPr>
        <p:spPr bwMode="auto">
          <a:xfrm>
            <a:off x="1905000" y="2438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0" name="Oval 6"/>
          <p:cNvSpPr>
            <a:spLocks noChangeArrowheads="1"/>
          </p:cNvSpPr>
          <p:nvPr/>
        </p:nvSpPr>
        <p:spPr bwMode="auto">
          <a:xfrm>
            <a:off x="2895600" y="2438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1" name="Oval 8"/>
          <p:cNvSpPr>
            <a:spLocks noChangeArrowheads="1"/>
          </p:cNvSpPr>
          <p:nvPr/>
        </p:nvSpPr>
        <p:spPr bwMode="auto">
          <a:xfrm>
            <a:off x="1600200" y="3124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2" name="Oval 9"/>
          <p:cNvSpPr>
            <a:spLocks noChangeArrowheads="1"/>
          </p:cNvSpPr>
          <p:nvPr/>
        </p:nvSpPr>
        <p:spPr bwMode="auto">
          <a:xfrm>
            <a:off x="2286000" y="3124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3" name="Oval 10"/>
          <p:cNvSpPr>
            <a:spLocks noChangeArrowheads="1"/>
          </p:cNvSpPr>
          <p:nvPr/>
        </p:nvSpPr>
        <p:spPr bwMode="auto">
          <a:xfrm>
            <a:off x="3657600" y="3124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4" name="Oval 11"/>
          <p:cNvSpPr>
            <a:spLocks noChangeArrowheads="1"/>
          </p:cNvSpPr>
          <p:nvPr/>
        </p:nvSpPr>
        <p:spPr bwMode="auto">
          <a:xfrm>
            <a:off x="3657600" y="2438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5" name="Line 12"/>
          <p:cNvSpPr>
            <a:spLocks noChangeShapeType="1"/>
          </p:cNvSpPr>
          <p:nvPr/>
        </p:nvSpPr>
        <p:spPr bwMode="auto">
          <a:xfrm flipH="1">
            <a:off x="2057400" y="2057400"/>
            <a:ext cx="9906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6" name="Line 13"/>
          <p:cNvSpPr>
            <a:spLocks noChangeShapeType="1"/>
          </p:cNvSpPr>
          <p:nvPr/>
        </p:nvSpPr>
        <p:spPr bwMode="auto">
          <a:xfrm>
            <a:off x="3048000" y="2057400"/>
            <a:ext cx="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7" name="Line 14"/>
          <p:cNvSpPr>
            <a:spLocks noChangeShapeType="1"/>
          </p:cNvSpPr>
          <p:nvPr/>
        </p:nvSpPr>
        <p:spPr bwMode="auto">
          <a:xfrm>
            <a:off x="3124200" y="2057400"/>
            <a:ext cx="6858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8" name="Line 15"/>
          <p:cNvSpPr>
            <a:spLocks noChangeShapeType="1"/>
          </p:cNvSpPr>
          <p:nvPr/>
        </p:nvSpPr>
        <p:spPr bwMode="auto">
          <a:xfrm flipH="1">
            <a:off x="1752600" y="2743200"/>
            <a:ext cx="3048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9" name="Line 18"/>
          <p:cNvSpPr>
            <a:spLocks noChangeShapeType="1"/>
          </p:cNvSpPr>
          <p:nvPr/>
        </p:nvSpPr>
        <p:spPr bwMode="auto">
          <a:xfrm>
            <a:off x="2057400" y="2743200"/>
            <a:ext cx="3810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00" name="Line 19"/>
          <p:cNvSpPr>
            <a:spLocks noChangeShapeType="1"/>
          </p:cNvSpPr>
          <p:nvPr/>
        </p:nvSpPr>
        <p:spPr bwMode="auto">
          <a:xfrm>
            <a:off x="3810000" y="2743200"/>
            <a:ext cx="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01" name="Text Box 20"/>
          <p:cNvSpPr txBox="1">
            <a:spLocks noChangeArrowheads="1"/>
          </p:cNvSpPr>
          <p:nvPr/>
        </p:nvSpPr>
        <p:spPr bwMode="auto">
          <a:xfrm>
            <a:off x="2819400" y="16764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02" name="Text Box 21"/>
          <p:cNvSpPr txBox="1">
            <a:spLocks noChangeArrowheads="1"/>
          </p:cNvSpPr>
          <p:nvPr/>
        </p:nvSpPr>
        <p:spPr bwMode="auto">
          <a:xfrm>
            <a:off x="1905000" y="23622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03" name="Text Box 22"/>
          <p:cNvSpPr txBox="1">
            <a:spLocks noChangeArrowheads="1"/>
          </p:cNvSpPr>
          <p:nvPr/>
        </p:nvSpPr>
        <p:spPr bwMode="auto">
          <a:xfrm>
            <a:off x="2819400" y="23622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04" name="Text Box 23"/>
          <p:cNvSpPr txBox="1">
            <a:spLocks noChangeArrowheads="1"/>
          </p:cNvSpPr>
          <p:nvPr/>
        </p:nvSpPr>
        <p:spPr bwMode="auto">
          <a:xfrm>
            <a:off x="3657600" y="2362200"/>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05" name="Text Box 24"/>
          <p:cNvSpPr txBox="1">
            <a:spLocks noChangeArrowheads="1"/>
          </p:cNvSpPr>
          <p:nvPr/>
        </p:nvSpPr>
        <p:spPr bwMode="auto">
          <a:xfrm>
            <a:off x="1600200" y="3048000"/>
            <a:ext cx="25146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E      F                G</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06" name="Oval 25"/>
          <p:cNvSpPr>
            <a:spLocks noChangeArrowheads="1"/>
          </p:cNvSpPr>
          <p:nvPr/>
        </p:nvSpPr>
        <p:spPr bwMode="auto">
          <a:xfrm>
            <a:off x="6019800" y="1371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07" name="Oval 26"/>
          <p:cNvSpPr>
            <a:spLocks noChangeArrowheads="1"/>
          </p:cNvSpPr>
          <p:nvPr/>
        </p:nvSpPr>
        <p:spPr bwMode="auto">
          <a:xfrm>
            <a:off x="5410200" y="19050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08" name="Oval 27"/>
          <p:cNvSpPr>
            <a:spLocks noChangeArrowheads="1"/>
          </p:cNvSpPr>
          <p:nvPr/>
        </p:nvSpPr>
        <p:spPr bwMode="auto">
          <a:xfrm>
            <a:off x="5943600" y="2438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09" name="Oval 28"/>
          <p:cNvSpPr>
            <a:spLocks noChangeArrowheads="1"/>
          </p:cNvSpPr>
          <p:nvPr/>
        </p:nvSpPr>
        <p:spPr bwMode="auto">
          <a:xfrm>
            <a:off x="6477000" y="29718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0" name="Oval 29"/>
          <p:cNvSpPr>
            <a:spLocks noChangeArrowheads="1"/>
          </p:cNvSpPr>
          <p:nvPr/>
        </p:nvSpPr>
        <p:spPr bwMode="auto">
          <a:xfrm>
            <a:off x="4800600" y="2438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1" name="Oval 30"/>
          <p:cNvSpPr>
            <a:spLocks noChangeArrowheads="1"/>
          </p:cNvSpPr>
          <p:nvPr/>
        </p:nvSpPr>
        <p:spPr bwMode="auto">
          <a:xfrm>
            <a:off x="5257800" y="29718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2" name="Oval 31"/>
          <p:cNvSpPr>
            <a:spLocks noChangeArrowheads="1"/>
          </p:cNvSpPr>
          <p:nvPr/>
        </p:nvSpPr>
        <p:spPr bwMode="auto">
          <a:xfrm>
            <a:off x="6019800" y="3505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3" name="Line 32"/>
          <p:cNvSpPr>
            <a:spLocks noChangeShapeType="1"/>
          </p:cNvSpPr>
          <p:nvPr/>
        </p:nvSpPr>
        <p:spPr bwMode="auto">
          <a:xfrm flipH="1">
            <a:off x="5638800" y="1676400"/>
            <a:ext cx="5334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4" name="Line 33"/>
          <p:cNvSpPr>
            <a:spLocks noChangeShapeType="1"/>
          </p:cNvSpPr>
          <p:nvPr/>
        </p:nvSpPr>
        <p:spPr bwMode="auto">
          <a:xfrm flipH="1">
            <a:off x="4953000" y="2209800"/>
            <a:ext cx="5334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5" name="Line 34"/>
          <p:cNvSpPr>
            <a:spLocks noChangeShapeType="1"/>
          </p:cNvSpPr>
          <p:nvPr/>
        </p:nvSpPr>
        <p:spPr bwMode="auto">
          <a:xfrm>
            <a:off x="5638800" y="2209800"/>
            <a:ext cx="4572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6" name="Line 35"/>
          <p:cNvSpPr>
            <a:spLocks noChangeShapeType="1"/>
          </p:cNvSpPr>
          <p:nvPr/>
        </p:nvSpPr>
        <p:spPr bwMode="auto">
          <a:xfrm>
            <a:off x="6096000" y="2743200"/>
            <a:ext cx="5334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7" name="Line 36"/>
          <p:cNvSpPr>
            <a:spLocks noChangeShapeType="1"/>
          </p:cNvSpPr>
          <p:nvPr/>
        </p:nvSpPr>
        <p:spPr bwMode="auto">
          <a:xfrm>
            <a:off x="4953000" y="2743200"/>
            <a:ext cx="4572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8" name="Line 37"/>
          <p:cNvSpPr>
            <a:spLocks noChangeShapeType="1"/>
          </p:cNvSpPr>
          <p:nvPr/>
        </p:nvSpPr>
        <p:spPr bwMode="auto">
          <a:xfrm flipH="1">
            <a:off x="6172200" y="3276600"/>
            <a:ext cx="4572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9" name="Text Box 38"/>
          <p:cNvSpPr txBox="1">
            <a:spLocks noChangeArrowheads="1"/>
          </p:cNvSpPr>
          <p:nvPr/>
        </p:nvSpPr>
        <p:spPr bwMode="auto">
          <a:xfrm>
            <a:off x="5943600" y="1295400"/>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20" name="Text Box 39"/>
          <p:cNvSpPr txBox="1">
            <a:spLocks noChangeArrowheads="1"/>
          </p:cNvSpPr>
          <p:nvPr/>
        </p:nvSpPr>
        <p:spPr bwMode="auto">
          <a:xfrm>
            <a:off x="5410200" y="18288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21" name="Text Box 40"/>
          <p:cNvSpPr txBox="1">
            <a:spLocks noChangeArrowheads="1"/>
          </p:cNvSpPr>
          <p:nvPr/>
        </p:nvSpPr>
        <p:spPr bwMode="auto">
          <a:xfrm>
            <a:off x="4800600" y="2362200"/>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22" name="Text Box 41"/>
          <p:cNvSpPr txBox="1">
            <a:spLocks noChangeArrowheads="1"/>
          </p:cNvSpPr>
          <p:nvPr/>
        </p:nvSpPr>
        <p:spPr bwMode="auto">
          <a:xfrm>
            <a:off x="5867400" y="23622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23" name="Text Box 42"/>
          <p:cNvSpPr txBox="1">
            <a:spLocks noChangeArrowheads="1"/>
          </p:cNvSpPr>
          <p:nvPr/>
        </p:nvSpPr>
        <p:spPr bwMode="auto">
          <a:xfrm>
            <a:off x="6477000" y="2895600"/>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24" name="Text Box 43"/>
          <p:cNvSpPr txBox="1">
            <a:spLocks noChangeArrowheads="1"/>
          </p:cNvSpPr>
          <p:nvPr/>
        </p:nvSpPr>
        <p:spPr bwMode="auto">
          <a:xfrm>
            <a:off x="5257800" y="2895600"/>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25" name="Text Box 44"/>
          <p:cNvSpPr txBox="1">
            <a:spLocks noChangeArrowheads="1"/>
          </p:cNvSpPr>
          <p:nvPr/>
        </p:nvSpPr>
        <p:spPr bwMode="auto">
          <a:xfrm>
            <a:off x="5943600" y="34290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G</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26" name="AutoShape 45"/>
          <p:cNvSpPr>
            <a:spLocks noChangeArrowheads="1"/>
          </p:cNvSpPr>
          <p:nvPr/>
        </p:nvSpPr>
        <p:spPr bwMode="auto">
          <a:xfrm>
            <a:off x="4267200" y="2514600"/>
            <a:ext cx="457200" cy="304800"/>
          </a:xfrm>
          <a:prstGeom prst="rightArrow">
            <a:avLst>
              <a:gd name="adj1" fmla="val 50000"/>
              <a:gd name="adj2" fmla="val 37500"/>
            </a:avLst>
          </a:prstGeom>
          <a:noFill/>
          <a:ln w="9525">
            <a:solidFill>
              <a:schemeClr val="tx1"/>
            </a:solidFill>
            <a:miter lim="800000"/>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1263623" y="306407"/>
            <a:ext cx="590550" cy="57943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32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例</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3"/>
          <p:cNvGrpSpPr/>
          <p:nvPr/>
        </p:nvGrpSpPr>
        <p:grpSpPr bwMode="auto">
          <a:xfrm>
            <a:off x="1416023" y="763607"/>
            <a:ext cx="5943600" cy="4191000"/>
            <a:chOff x="1152" y="1488"/>
            <a:chExt cx="2400" cy="1728"/>
          </a:xfrm>
        </p:grpSpPr>
        <p:sp>
          <p:nvSpPr>
            <p:cNvPr id="145449" name="Oval 4"/>
            <p:cNvSpPr>
              <a:spLocks noChangeArrowheads="1"/>
            </p:cNvSpPr>
            <p:nvPr/>
          </p:nvSpPr>
          <p:spPr bwMode="auto">
            <a:xfrm>
              <a:off x="2208"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0" name="Oval 5"/>
            <p:cNvSpPr>
              <a:spLocks noChangeArrowheads="1"/>
            </p:cNvSpPr>
            <p:nvPr/>
          </p:nvSpPr>
          <p:spPr bwMode="auto">
            <a:xfrm>
              <a:off x="134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1" name="Oval 6"/>
            <p:cNvSpPr>
              <a:spLocks noChangeArrowheads="1"/>
            </p:cNvSpPr>
            <p:nvPr/>
          </p:nvSpPr>
          <p:spPr bwMode="auto">
            <a:xfrm>
              <a:off x="2208"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2" name="Oval 7"/>
            <p:cNvSpPr>
              <a:spLocks noChangeArrowheads="1"/>
            </p:cNvSpPr>
            <p:nvPr/>
          </p:nvSpPr>
          <p:spPr bwMode="auto">
            <a:xfrm>
              <a:off x="1824"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3" name="Oval 8"/>
            <p:cNvSpPr>
              <a:spLocks noChangeArrowheads="1"/>
            </p:cNvSpPr>
            <p:nvPr/>
          </p:nvSpPr>
          <p:spPr bwMode="auto">
            <a:xfrm>
              <a:off x="2976"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4" name="Oval 9"/>
            <p:cNvSpPr>
              <a:spLocks noChangeArrowheads="1"/>
            </p:cNvSpPr>
            <p:nvPr/>
          </p:nvSpPr>
          <p:spPr bwMode="auto">
            <a:xfrm>
              <a:off x="2208"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5" name="Oval 10"/>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6" name="Oval 11"/>
            <p:cNvSpPr>
              <a:spLocks noChangeArrowheads="1"/>
            </p:cNvSpPr>
            <p:nvPr/>
          </p:nvSpPr>
          <p:spPr bwMode="auto">
            <a:xfrm>
              <a:off x="3360"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7" name="Oval 12"/>
            <p:cNvSpPr>
              <a:spLocks noChangeArrowheads="1"/>
            </p:cNvSpPr>
            <p:nvPr/>
          </p:nvSpPr>
          <p:spPr bwMode="auto">
            <a:xfrm>
              <a:off x="259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8" name="Line 13"/>
            <p:cNvSpPr>
              <a:spLocks noChangeShapeType="1"/>
            </p:cNvSpPr>
            <p:nvPr/>
          </p:nvSpPr>
          <p:spPr bwMode="auto">
            <a:xfrm>
              <a:off x="2304"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9" name="Line 14"/>
            <p:cNvSpPr>
              <a:spLocks noChangeShapeType="1"/>
            </p:cNvSpPr>
            <p:nvPr/>
          </p:nvSpPr>
          <p:spPr bwMode="auto">
            <a:xfrm>
              <a:off x="2304" y="2208"/>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0" name="Line 15"/>
            <p:cNvSpPr>
              <a:spLocks noChangeShapeType="1"/>
            </p:cNvSpPr>
            <p:nvPr/>
          </p:nvSpPr>
          <p:spPr bwMode="auto">
            <a:xfrm flipH="1">
              <a:off x="1536" y="1632"/>
              <a:ext cx="720"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1" name="Line 16"/>
            <p:cNvSpPr>
              <a:spLocks noChangeShapeType="1"/>
            </p:cNvSpPr>
            <p:nvPr/>
          </p:nvSpPr>
          <p:spPr bwMode="auto">
            <a:xfrm>
              <a:off x="2352" y="1632"/>
              <a:ext cx="768"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2" name="Line 17"/>
            <p:cNvSpPr>
              <a:spLocks noChangeShapeType="1"/>
            </p:cNvSpPr>
            <p:nvPr/>
          </p:nvSpPr>
          <p:spPr bwMode="auto">
            <a:xfrm flipH="1">
              <a:off x="1968"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3" name="Line 18"/>
            <p:cNvSpPr>
              <a:spLocks noChangeShapeType="1"/>
            </p:cNvSpPr>
            <p:nvPr/>
          </p:nvSpPr>
          <p:spPr bwMode="auto">
            <a:xfrm>
              <a:off x="2352"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4" name="Line 19"/>
            <p:cNvSpPr>
              <a:spLocks noChangeShapeType="1"/>
            </p:cNvSpPr>
            <p:nvPr/>
          </p:nvSpPr>
          <p:spPr bwMode="auto">
            <a:xfrm flipH="1">
              <a:off x="3072" y="2208"/>
              <a:ext cx="96"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5" name="Line 20"/>
            <p:cNvSpPr>
              <a:spLocks noChangeShapeType="1"/>
            </p:cNvSpPr>
            <p:nvPr/>
          </p:nvSpPr>
          <p:spPr bwMode="auto">
            <a:xfrm>
              <a:off x="3264" y="2208"/>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6" name="Oval 21"/>
            <p:cNvSpPr>
              <a:spLocks noChangeArrowheads="1"/>
            </p:cNvSpPr>
            <p:nvPr/>
          </p:nvSpPr>
          <p:spPr bwMode="auto">
            <a:xfrm>
              <a:off x="2016"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7" name="Oval 22"/>
            <p:cNvSpPr>
              <a:spLocks noChangeArrowheads="1"/>
            </p:cNvSpPr>
            <p:nvPr/>
          </p:nvSpPr>
          <p:spPr bwMode="auto">
            <a:xfrm>
              <a:off x="1632"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8" name="Line 23"/>
            <p:cNvSpPr>
              <a:spLocks noChangeShapeType="1"/>
            </p:cNvSpPr>
            <p:nvPr/>
          </p:nvSpPr>
          <p:spPr bwMode="auto">
            <a:xfrm flipH="1">
              <a:off x="1776" y="2736"/>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9" name="Line 24"/>
            <p:cNvSpPr>
              <a:spLocks noChangeShapeType="1"/>
            </p:cNvSpPr>
            <p:nvPr/>
          </p:nvSpPr>
          <p:spPr bwMode="auto">
            <a:xfrm>
              <a:off x="1920" y="2736"/>
              <a:ext cx="144" cy="288"/>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70" name="Oval 25"/>
            <p:cNvSpPr>
              <a:spLocks noChangeArrowheads="1"/>
            </p:cNvSpPr>
            <p:nvPr/>
          </p:nvSpPr>
          <p:spPr bwMode="auto">
            <a:xfrm>
              <a:off x="115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71" name="Line 26"/>
            <p:cNvSpPr>
              <a:spLocks noChangeShapeType="1"/>
            </p:cNvSpPr>
            <p:nvPr/>
          </p:nvSpPr>
          <p:spPr bwMode="auto">
            <a:xfrm flipH="1">
              <a:off x="1248" y="2208"/>
              <a:ext cx="144"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45412" name="Text Box 27"/>
          <p:cNvSpPr txBox="1">
            <a:spLocks noChangeArrowheads="1"/>
          </p:cNvSpPr>
          <p:nvPr/>
        </p:nvSpPr>
        <p:spPr bwMode="auto">
          <a:xfrm>
            <a:off x="4067148" y="763607"/>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13" name="Text Box 28"/>
          <p:cNvSpPr txBox="1">
            <a:spLocks noChangeArrowheads="1"/>
          </p:cNvSpPr>
          <p:nvPr/>
        </p:nvSpPr>
        <p:spPr bwMode="auto">
          <a:xfrm>
            <a:off x="1943073" y="2059007"/>
            <a:ext cx="3873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14" name="Text Box 29"/>
          <p:cNvSpPr txBox="1">
            <a:spLocks noChangeArrowheads="1"/>
          </p:cNvSpPr>
          <p:nvPr/>
        </p:nvSpPr>
        <p:spPr bwMode="auto">
          <a:xfrm>
            <a:off x="1503336" y="3354407"/>
            <a:ext cx="369887"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15" name="Text Box 30"/>
          <p:cNvSpPr txBox="1">
            <a:spLocks noChangeArrowheads="1"/>
          </p:cNvSpPr>
          <p:nvPr/>
        </p:nvSpPr>
        <p:spPr bwMode="auto">
          <a:xfrm>
            <a:off x="4067148" y="2059007"/>
            <a:ext cx="3873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16" name="Text Box 31"/>
          <p:cNvSpPr txBox="1">
            <a:spLocks noChangeArrowheads="1"/>
          </p:cNvSpPr>
          <p:nvPr/>
        </p:nvSpPr>
        <p:spPr bwMode="auto">
          <a:xfrm>
            <a:off x="3152748" y="3354407"/>
            <a:ext cx="3540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17" name="Text Box 32"/>
          <p:cNvSpPr txBox="1">
            <a:spLocks noChangeArrowheads="1"/>
          </p:cNvSpPr>
          <p:nvPr/>
        </p:nvSpPr>
        <p:spPr bwMode="auto">
          <a:xfrm>
            <a:off x="2635223" y="4497407"/>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K</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18" name="Text Box 33"/>
          <p:cNvSpPr txBox="1">
            <a:spLocks noChangeArrowheads="1"/>
          </p:cNvSpPr>
          <p:nvPr/>
        </p:nvSpPr>
        <p:spPr bwMode="auto">
          <a:xfrm>
            <a:off x="3609948" y="4497407"/>
            <a:ext cx="369888"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L</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19" name="Text Box 34"/>
          <p:cNvSpPr txBox="1">
            <a:spLocks noChangeArrowheads="1"/>
          </p:cNvSpPr>
          <p:nvPr/>
        </p:nvSpPr>
        <p:spPr bwMode="auto">
          <a:xfrm>
            <a:off x="4006823" y="33194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G</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20" name="Text Box 35"/>
          <p:cNvSpPr txBox="1">
            <a:spLocks noChangeArrowheads="1"/>
          </p:cNvSpPr>
          <p:nvPr/>
        </p:nvSpPr>
        <p:spPr bwMode="auto">
          <a:xfrm>
            <a:off x="6353148" y="20240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21" name="Text Box 36"/>
          <p:cNvSpPr txBox="1">
            <a:spLocks noChangeArrowheads="1"/>
          </p:cNvSpPr>
          <p:nvPr/>
        </p:nvSpPr>
        <p:spPr bwMode="auto">
          <a:xfrm>
            <a:off x="4997423" y="3354407"/>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H</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22" name="Text Box 37"/>
          <p:cNvSpPr txBox="1">
            <a:spLocks noChangeArrowheads="1"/>
          </p:cNvSpPr>
          <p:nvPr/>
        </p:nvSpPr>
        <p:spPr bwMode="auto">
          <a:xfrm>
            <a:off x="6007073" y="3319482"/>
            <a:ext cx="2857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I</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23" name="Text Box 38"/>
          <p:cNvSpPr txBox="1">
            <a:spLocks noChangeArrowheads="1"/>
          </p:cNvSpPr>
          <p:nvPr/>
        </p:nvSpPr>
        <p:spPr bwMode="auto">
          <a:xfrm>
            <a:off x="6962748" y="3319482"/>
            <a:ext cx="3032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J</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24" name="Text Box 39"/>
          <p:cNvSpPr txBox="1">
            <a:spLocks noChangeArrowheads="1"/>
          </p:cNvSpPr>
          <p:nvPr/>
        </p:nvSpPr>
        <p:spPr bwMode="auto">
          <a:xfrm>
            <a:off x="714348" y="5356245"/>
            <a:ext cx="1695450" cy="822325"/>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先根遍历：</a:t>
            </a:r>
            <a:endPar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后根遍历：</a:t>
            </a:r>
            <a:endPar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
        <p:nvSpPr>
          <p:cNvPr id="298024" name="Text Box 40"/>
          <p:cNvSpPr txBox="1">
            <a:spLocks noChangeArrowheads="1"/>
          </p:cNvSpPr>
          <p:nvPr/>
        </p:nvSpPr>
        <p:spPr bwMode="auto">
          <a:xfrm>
            <a:off x="2771748" y="53006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25" name="Text Box 41"/>
          <p:cNvSpPr txBox="1">
            <a:spLocks noChangeArrowheads="1"/>
          </p:cNvSpPr>
          <p:nvPr/>
        </p:nvSpPr>
        <p:spPr bwMode="auto">
          <a:xfrm>
            <a:off x="3228948" y="5300682"/>
            <a:ext cx="3873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26" name="Text Box 42"/>
          <p:cNvSpPr txBox="1">
            <a:spLocks noChangeArrowheads="1"/>
          </p:cNvSpPr>
          <p:nvPr/>
        </p:nvSpPr>
        <p:spPr bwMode="auto">
          <a:xfrm>
            <a:off x="3686148" y="5300682"/>
            <a:ext cx="369888"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27" name="Text Box 43"/>
          <p:cNvSpPr txBox="1">
            <a:spLocks noChangeArrowheads="1"/>
          </p:cNvSpPr>
          <p:nvPr/>
        </p:nvSpPr>
        <p:spPr bwMode="auto">
          <a:xfrm>
            <a:off x="4143348" y="5300682"/>
            <a:ext cx="3873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28" name="Text Box 44"/>
          <p:cNvSpPr txBox="1">
            <a:spLocks noChangeArrowheads="1"/>
          </p:cNvSpPr>
          <p:nvPr/>
        </p:nvSpPr>
        <p:spPr bwMode="auto">
          <a:xfrm>
            <a:off x="4600548" y="5300682"/>
            <a:ext cx="3540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29" name="Text Box 45"/>
          <p:cNvSpPr txBox="1">
            <a:spLocks noChangeArrowheads="1"/>
          </p:cNvSpPr>
          <p:nvPr/>
        </p:nvSpPr>
        <p:spPr bwMode="auto">
          <a:xfrm>
            <a:off x="5057748" y="53006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K</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0" name="Text Box 46"/>
          <p:cNvSpPr txBox="1">
            <a:spLocks noChangeArrowheads="1"/>
          </p:cNvSpPr>
          <p:nvPr/>
        </p:nvSpPr>
        <p:spPr bwMode="auto">
          <a:xfrm>
            <a:off x="5514948" y="5300682"/>
            <a:ext cx="369888"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L</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1" name="Text Box 47"/>
          <p:cNvSpPr txBox="1">
            <a:spLocks noChangeArrowheads="1"/>
          </p:cNvSpPr>
          <p:nvPr/>
        </p:nvSpPr>
        <p:spPr bwMode="auto">
          <a:xfrm>
            <a:off x="5972148" y="53006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G</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2" name="Text Box 48"/>
          <p:cNvSpPr txBox="1">
            <a:spLocks noChangeArrowheads="1"/>
          </p:cNvSpPr>
          <p:nvPr/>
        </p:nvSpPr>
        <p:spPr bwMode="auto">
          <a:xfrm>
            <a:off x="6429348" y="53006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H</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3" name="Text Box 49"/>
          <p:cNvSpPr txBox="1">
            <a:spLocks noChangeArrowheads="1"/>
          </p:cNvSpPr>
          <p:nvPr/>
        </p:nvSpPr>
        <p:spPr bwMode="auto">
          <a:xfrm>
            <a:off x="6886548" y="53006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4" name="Text Box 50"/>
          <p:cNvSpPr txBox="1">
            <a:spLocks noChangeArrowheads="1"/>
          </p:cNvSpPr>
          <p:nvPr/>
        </p:nvSpPr>
        <p:spPr bwMode="auto">
          <a:xfrm>
            <a:off x="7343748" y="5300682"/>
            <a:ext cx="2857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I</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5" name="Text Box 51"/>
          <p:cNvSpPr txBox="1">
            <a:spLocks noChangeArrowheads="1"/>
          </p:cNvSpPr>
          <p:nvPr/>
        </p:nvSpPr>
        <p:spPr bwMode="auto">
          <a:xfrm>
            <a:off x="7724748" y="5300682"/>
            <a:ext cx="3032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J</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6" name="Text Box 52"/>
          <p:cNvSpPr txBox="1">
            <a:spLocks noChangeArrowheads="1"/>
          </p:cNvSpPr>
          <p:nvPr/>
        </p:nvSpPr>
        <p:spPr bwMode="auto">
          <a:xfrm>
            <a:off x="2771748" y="5757882"/>
            <a:ext cx="369888"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7" name="Text Box 53"/>
          <p:cNvSpPr txBox="1">
            <a:spLocks noChangeArrowheads="1"/>
          </p:cNvSpPr>
          <p:nvPr/>
        </p:nvSpPr>
        <p:spPr bwMode="auto">
          <a:xfrm>
            <a:off x="3228948" y="5757882"/>
            <a:ext cx="3873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8" name="Text Box 54"/>
          <p:cNvSpPr txBox="1">
            <a:spLocks noChangeArrowheads="1"/>
          </p:cNvSpPr>
          <p:nvPr/>
        </p:nvSpPr>
        <p:spPr bwMode="auto">
          <a:xfrm>
            <a:off x="3686148" y="5757882"/>
            <a:ext cx="404813"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K</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9" name="Text Box 55"/>
          <p:cNvSpPr txBox="1">
            <a:spLocks noChangeArrowheads="1"/>
          </p:cNvSpPr>
          <p:nvPr/>
        </p:nvSpPr>
        <p:spPr bwMode="auto">
          <a:xfrm>
            <a:off x="4143348" y="5757882"/>
            <a:ext cx="369888"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L</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40" name="Text Box 56"/>
          <p:cNvSpPr txBox="1">
            <a:spLocks noChangeArrowheads="1"/>
          </p:cNvSpPr>
          <p:nvPr/>
        </p:nvSpPr>
        <p:spPr bwMode="auto">
          <a:xfrm>
            <a:off x="4600548" y="5757882"/>
            <a:ext cx="354013"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41" name="Text Box 57"/>
          <p:cNvSpPr txBox="1">
            <a:spLocks noChangeArrowheads="1"/>
          </p:cNvSpPr>
          <p:nvPr/>
        </p:nvSpPr>
        <p:spPr bwMode="auto">
          <a:xfrm>
            <a:off x="5057748" y="5757882"/>
            <a:ext cx="404813"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G</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42" name="Text Box 58"/>
          <p:cNvSpPr txBox="1">
            <a:spLocks noChangeArrowheads="1"/>
          </p:cNvSpPr>
          <p:nvPr/>
        </p:nvSpPr>
        <p:spPr bwMode="auto">
          <a:xfrm>
            <a:off x="5514948" y="5757882"/>
            <a:ext cx="404813"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H</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43" name="Text Box 59"/>
          <p:cNvSpPr txBox="1">
            <a:spLocks noChangeArrowheads="1"/>
          </p:cNvSpPr>
          <p:nvPr/>
        </p:nvSpPr>
        <p:spPr bwMode="auto">
          <a:xfrm>
            <a:off x="5972148" y="5757882"/>
            <a:ext cx="3873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44" name="Text Box 60"/>
          <p:cNvSpPr txBox="1">
            <a:spLocks noChangeArrowheads="1"/>
          </p:cNvSpPr>
          <p:nvPr/>
        </p:nvSpPr>
        <p:spPr bwMode="auto">
          <a:xfrm>
            <a:off x="6521423" y="5757882"/>
            <a:ext cx="2857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I</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45" name="Text Box 61"/>
          <p:cNvSpPr txBox="1">
            <a:spLocks noChangeArrowheads="1"/>
          </p:cNvSpPr>
          <p:nvPr/>
        </p:nvSpPr>
        <p:spPr bwMode="auto">
          <a:xfrm>
            <a:off x="6904011" y="5757882"/>
            <a:ext cx="303212"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J</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46" name="Text Box 62"/>
          <p:cNvSpPr txBox="1">
            <a:spLocks noChangeArrowheads="1"/>
          </p:cNvSpPr>
          <p:nvPr/>
        </p:nvSpPr>
        <p:spPr bwMode="auto">
          <a:xfrm>
            <a:off x="7335811" y="5757882"/>
            <a:ext cx="404812"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47" name="Text Box 63"/>
          <p:cNvSpPr txBox="1">
            <a:spLocks noChangeArrowheads="1"/>
          </p:cNvSpPr>
          <p:nvPr/>
        </p:nvSpPr>
        <p:spPr bwMode="auto">
          <a:xfrm>
            <a:off x="7724748" y="5757882"/>
            <a:ext cx="404813"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80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802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802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802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802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80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803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803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803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9803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9803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98035">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98036">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98037">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98038">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98039">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98040">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29804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98042">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298043">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98044">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298045">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298046">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2980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024" grpId="0" autoUpdateAnimBg="0" build="p"/>
      <p:bldP spid="298025" grpId="0" autoUpdateAnimBg="0" build="p"/>
      <p:bldP spid="298026" grpId="0" autoUpdateAnimBg="0" build="p"/>
      <p:bldP spid="298027" grpId="0" autoUpdateAnimBg="0" build="p"/>
      <p:bldP spid="298028" grpId="0" autoUpdateAnimBg="0" build="p"/>
      <p:bldP spid="298029" grpId="0" autoUpdateAnimBg="0" build="p"/>
      <p:bldP spid="298030" grpId="0" autoUpdateAnimBg="0" build="p"/>
      <p:bldP spid="298031" grpId="0" autoUpdateAnimBg="0" build="p"/>
      <p:bldP spid="298032" grpId="0" autoUpdateAnimBg="0" build="p"/>
      <p:bldP spid="298033" grpId="0" autoUpdateAnimBg="0" build="p"/>
      <p:bldP spid="298034" grpId="0" autoUpdateAnimBg="0" build="p"/>
      <p:bldP spid="298035" grpId="0" autoUpdateAnimBg="0" build="p"/>
      <p:bldP spid="298036" grpId="0" autoUpdateAnimBg="0" build="p"/>
      <p:bldP spid="298037" grpId="0" autoUpdateAnimBg="0" build="p"/>
      <p:bldP spid="298038" grpId="0" autoUpdateAnimBg="0" build="p"/>
      <p:bldP spid="298039" grpId="0" autoUpdateAnimBg="0" build="p"/>
      <p:bldP spid="298040" grpId="0" autoUpdateAnimBg="0" build="p"/>
      <p:bldP spid="298041" grpId="0" autoUpdateAnimBg="0" build="p"/>
      <p:bldP spid="298042" grpId="0" autoUpdateAnimBg="0" build="p"/>
      <p:bldP spid="298043" grpId="0" autoUpdateAnimBg="0" build="p"/>
      <p:bldP spid="298044" grpId="0" autoUpdateAnimBg="0" build="p"/>
      <p:bldP spid="298045" grpId="0" autoUpdateAnimBg="0" build="p"/>
      <p:bldP spid="298046" grpId="0" autoUpdateAnimBg="0" build="p"/>
      <p:bldP spid="298047" grpId="0" autoUpdateAnimBg="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zh-CN" sz="1900" b="1" dirty="0">
                <a:solidFill>
                  <a:srgbClr val="800000"/>
                </a:solidFill>
              </a:rPr>
              <a:t>6.7.6.2 </a:t>
            </a:r>
            <a:r>
              <a:rPr lang="zh-CN" altLang="en-US" sz="1900" b="1" dirty="0">
                <a:solidFill>
                  <a:srgbClr val="800000"/>
                </a:solidFill>
              </a:rPr>
              <a:t>森林的遍历</a:t>
            </a:r>
            <a:endParaRPr lang="zh-CN" altLang="en-US" sz="2100" dirty="0">
              <a:solidFill>
                <a:srgbClr val="800000"/>
              </a:solidFill>
            </a:endParaRPr>
          </a:p>
        </p:txBody>
      </p:sp>
      <p:sp>
        <p:nvSpPr>
          <p:cNvPr id="146435" name="Rectangle 3"/>
          <p:cNvSpPr>
            <a:spLocks noGrp="1" noChangeArrowheads="1"/>
          </p:cNvSpPr>
          <p:nvPr>
            <p:ph type="body" sz="half" idx="1"/>
          </p:nvPr>
        </p:nvSpPr>
        <p:spPr>
          <a:xfrm>
            <a:off x="566738" y="1571612"/>
            <a:ext cx="3922712" cy="4500594"/>
          </a:xfrm>
        </p:spPr>
        <p:txBody>
          <a:bodyPr>
            <a:normAutofit fontScale="92500" lnSpcReduction="10000"/>
          </a:bodyPr>
          <a:lstStyle/>
          <a:p>
            <a:pPr eaLnBrk="1" hangingPunct="1">
              <a:lnSpc>
                <a:spcPct val="150000"/>
              </a:lnSpc>
            </a:pPr>
            <a:r>
              <a:rPr lang="zh-CN" altLang="en-US" sz="2200" b="1" dirty="0">
                <a:solidFill>
                  <a:srgbClr val="CC6600"/>
                </a:solidFill>
              </a:rPr>
              <a:t>先序遍历</a:t>
            </a:r>
            <a:endParaRPr lang="zh-CN" altLang="en-US" sz="2200" b="1" dirty="0">
              <a:solidFill>
                <a:srgbClr val="CC6600"/>
              </a:solidFill>
            </a:endParaRPr>
          </a:p>
          <a:p>
            <a:pPr eaLnBrk="1" hangingPunct="1">
              <a:lnSpc>
                <a:spcPct val="150000"/>
              </a:lnSpc>
              <a:buFont typeface="Wingdings" panose="05000000000000000000" pitchFamily="2" charset="2"/>
              <a:buNone/>
            </a:pPr>
            <a:r>
              <a:rPr lang="zh-CN" altLang="en-US" sz="2200" dirty="0"/>
              <a:t>    访问第一棵树的根结点；</a:t>
            </a:r>
            <a:endParaRPr lang="zh-CN" altLang="en-US" sz="2200" dirty="0"/>
          </a:p>
          <a:p>
            <a:pPr eaLnBrk="1" hangingPunct="1">
              <a:lnSpc>
                <a:spcPct val="150000"/>
              </a:lnSpc>
              <a:buFont typeface="Wingdings" panose="05000000000000000000" pitchFamily="2" charset="2"/>
              <a:buNone/>
            </a:pPr>
            <a:r>
              <a:rPr lang="zh-CN" altLang="en-US" sz="2200" dirty="0"/>
              <a:t>    先序遍历第一棵树的根</a:t>
            </a:r>
            <a:endParaRPr lang="zh-CN" altLang="en-US" sz="2200" dirty="0"/>
          </a:p>
          <a:p>
            <a:pPr eaLnBrk="1" hangingPunct="1">
              <a:lnSpc>
                <a:spcPct val="150000"/>
              </a:lnSpc>
              <a:buFont typeface="Wingdings" panose="05000000000000000000" pitchFamily="2" charset="2"/>
              <a:buNone/>
            </a:pPr>
            <a:r>
              <a:rPr lang="zh-CN" altLang="en-US" sz="2200" dirty="0"/>
              <a:t>的子树森林；</a:t>
            </a:r>
            <a:endParaRPr lang="zh-CN" altLang="en-US" sz="2200" dirty="0"/>
          </a:p>
          <a:p>
            <a:pPr eaLnBrk="1" hangingPunct="1">
              <a:lnSpc>
                <a:spcPct val="150000"/>
              </a:lnSpc>
              <a:buFont typeface="Wingdings" panose="05000000000000000000" pitchFamily="2" charset="2"/>
              <a:buNone/>
            </a:pPr>
            <a:r>
              <a:rPr lang="zh-CN" altLang="en-US" sz="2200" dirty="0"/>
              <a:t>    先序遍历除第一棵树外</a:t>
            </a:r>
            <a:endParaRPr lang="zh-CN" altLang="en-US" sz="2200" dirty="0"/>
          </a:p>
          <a:p>
            <a:pPr eaLnBrk="1" hangingPunct="1">
              <a:lnSpc>
                <a:spcPct val="150000"/>
              </a:lnSpc>
              <a:buFont typeface="Wingdings" panose="05000000000000000000" pitchFamily="2" charset="2"/>
              <a:buNone/>
            </a:pPr>
            <a:r>
              <a:rPr lang="zh-CN" altLang="en-US" sz="2200" dirty="0"/>
              <a:t>剩余的树构成的森林</a:t>
            </a:r>
            <a:endParaRPr lang="zh-CN" altLang="en-US" sz="2200" dirty="0"/>
          </a:p>
          <a:p>
            <a:pPr eaLnBrk="1" hangingPunct="1">
              <a:lnSpc>
                <a:spcPct val="150000"/>
              </a:lnSpc>
              <a:buFont typeface="Wingdings" panose="05000000000000000000" pitchFamily="2" charset="2"/>
              <a:buNone/>
            </a:pPr>
            <a:endParaRPr lang="zh-CN" altLang="en-US" sz="2200" dirty="0">
              <a:solidFill>
                <a:schemeClr val="accent1"/>
              </a:solidFill>
            </a:endParaRPr>
          </a:p>
          <a:p>
            <a:pPr eaLnBrk="1" hangingPunct="1">
              <a:lnSpc>
                <a:spcPct val="150000"/>
              </a:lnSpc>
              <a:buFont typeface="Wingdings" panose="05000000000000000000" pitchFamily="2" charset="2"/>
              <a:buNone/>
            </a:pPr>
            <a:r>
              <a:rPr lang="zh-CN" altLang="en-US" sz="2200" dirty="0">
                <a:solidFill>
                  <a:schemeClr val="accent2"/>
                </a:solidFill>
                <a:latin typeface="楷体_GB2312" pitchFamily="49" charset="-122"/>
                <a:ea typeface="楷体_GB2312" pitchFamily="49" charset="-122"/>
              </a:rPr>
              <a:t>（逐棵先序遍历每棵子树</a:t>
            </a:r>
            <a:r>
              <a:rPr lang="en-US" altLang="zh-CN" sz="2200" dirty="0">
                <a:solidFill>
                  <a:schemeClr val="accent2"/>
                </a:solidFill>
                <a:latin typeface="楷体_GB2312" pitchFamily="49" charset="-122"/>
                <a:ea typeface="楷体_GB2312" pitchFamily="49" charset="-122"/>
              </a:rPr>
              <a:t>/  </a:t>
            </a:r>
            <a:r>
              <a:rPr lang="zh-CN" altLang="en-US" sz="2200" dirty="0">
                <a:solidFill>
                  <a:schemeClr val="accent2"/>
                </a:solidFill>
                <a:latin typeface="楷体_GB2312" pitchFamily="49" charset="-122"/>
                <a:ea typeface="楷体_GB2312" pitchFamily="49" charset="-122"/>
              </a:rPr>
              <a:t>对应二叉树的</a:t>
            </a:r>
            <a:r>
              <a:rPr lang="zh-CN" altLang="en-US" sz="2200" b="1" dirty="0">
                <a:solidFill>
                  <a:schemeClr val="accent2"/>
                </a:solidFill>
                <a:latin typeface="楷体_GB2312" pitchFamily="49" charset="-122"/>
                <a:ea typeface="楷体_GB2312" pitchFamily="49" charset="-122"/>
              </a:rPr>
              <a:t>先序遍历</a:t>
            </a:r>
            <a:r>
              <a:rPr lang="en-US" altLang="zh-CN" sz="2200" dirty="0">
                <a:solidFill>
                  <a:schemeClr val="accent2"/>
                </a:solidFill>
                <a:latin typeface="楷体_GB2312" pitchFamily="49" charset="-122"/>
                <a:ea typeface="楷体_GB2312" pitchFamily="49" charset="-122"/>
              </a:rPr>
              <a:t>)</a:t>
            </a:r>
            <a:endParaRPr lang="en-US" altLang="zh-CN" sz="2200" dirty="0">
              <a:solidFill>
                <a:schemeClr val="accent1"/>
              </a:solidFill>
              <a:latin typeface="楷体_GB2312" pitchFamily="49" charset="-122"/>
              <a:ea typeface="楷体_GB2312" pitchFamily="49" charset="-122"/>
            </a:endParaRPr>
          </a:p>
        </p:txBody>
      </p:sp>
      <p:sp>
        <p:nvSpPr>
          <p:cNvPr id="146436" name="Rectangle 4"/>
          <p:cNvSpPr>
            <a:spLocks noGrp="1" noChangeArrowheads="1"/>
          </p:cNvSpPr>
          <p:nvPr>
            <p:ph type="body" sz="half" idx="2"/>
          </p:nvPr>
        </p:nvSpPr>
        <p:spPr>
          <a:xfrm>
            <a:off x="4645025" y="1571612"/>
            <a:ext cx="3922713" cy="4500594"/>
          </a:xfrm>
        </p:spPr>
        <p:txBody>
          <a:bodyPr>
            <a:normAutofit fontScale="92500" lnSpcReduction="20000"/>
          </a:bodyPr>
          <a:lstStyle/>
          <a:p>
            <a:pPr eaLnBrk="1" hangingPunct="1">
              <a:lnSpc>
                <a:spcPct val="150000"/>
              </a:lnSpc>
            </a:pPr>
            <a:r>
              <a:rPr lang="zh-CN" altLang="en-US" sz="2200" b="1" dirty="0">
                <a:solidFill>
                  <a:srgbClr val="CC6600"/>
                </a:solidFill>
              </a:rPr>
              <a:t>中序遍历</a:t>
            </a:r>
            <a:endParaRPr lang="zh-CN" altLang="en-US" sz="2200" b="1" dirty="0">
              <a:solidFill>
                <a:srgbClr val="CC6600"/>
              </a:solidFill>
            </a:endParaRPr>
          </a:p>
          <a:p>
            <a:pPr eaLnBrk="1" hangingPunct="1">
              <a:lnSpc>
                <a:spcPct val="150000"/>
              </a:lnSpc>
              <a:buFont typeface="Wingdings" panose="05000000000000000000" pitchFamily="2" charset="2"/>
              <a:buNone/>
            </a:pPr>
            <a:r>
              <a:rPr lang="zh-CN" altLang="en-US" sz="2200" dirty="0"/>
              <a:t>     中序遍历第一棵树的根</a:t>
            </a:r>
            <a:endParaRPr lang="zh-CN" altLang="en-US" sz="2200" dirty="0"/>
          </a:p>
          <a:p>
            <a:pPr eaLnBrk="1" hangingPunct="1">
              <a:lnSpc>
                <a:spcPct val="150000"/>
              </a:lnSpc>
              <a:buFont typeface="Wingdings" panose="05000000000000000000" pitchFamily="2" charset="2"/>
              <a:buNone/>
            </a:pPr>
            <a:r>
              <a:rPr lang="zh-CN" altLang="en-US" sz="2200" dirty="0"/>
              <a:t>的子树森林；</a:t>
            </a:r>
            <a:endParaRPr lang="zh-CN" altLang="en-US" sz="2200" dirty="0"/>
          </a:p>
          <a:p>
            <a:pPr eaLnBrk="1" hangingPunct="1">
              <a:lnSpc>
                <a:spcPct val="150000"/>
              </a:lnSpc>
              <a:buFont typeface="Wingdings" panose="05000000000000000000" pitchFamily="2" charset="2"/>
              <a:buNone/>
            </a:pPr>
            <a:r>
              <a:rPr lang="zh-CN" altLang="en-US" sz="2200" dirty="0"/>
              <a:t>    访问第一棵树的根结点；</a:t>
            </a:r>
            <a:endParaRPr lang="zh-CN" altLang="en-US" sz="2200" dirty="0"/>
          </a:p>
          <a:p>
            <a:pPr eaLnBrk="1" hangingPunct="1">
              <a:lnSpc>
                <a:spcPct val="150000"/>
              </a:lnSpc>
              <a:buFont typeface="Wingdings" panose="05000000000000000000" pitchFamily="2" charset="2"/>
              <a:buNone/>
            </a:pPr>
            <a:r>
              <a:rPr lang="zh-CN" altLang="en-US" sz="2200" dirty="0"/>
              <a:t>    中序遍历除第一棵树外</a:t>
            </a:r>
            <a:endParaRPr lang="zh-CN" altLang="en-US" sz="2200" dirty="0"/>
          </a:p>
          <a:p>
            <a:pPr eaLnBrk="1" hangingPunct="1">
              <a:lnSpc>
                <a:spcPct val="150000"/>
              </a:lnSpc>
              <a:buFont typeface="Wingdings" panose="05000000000000000000" pitchFamily="2" charset="2"/>
              <a:buNone/>
            </a:pPr>
            <a:r>
              <a:rPr lang="zh-CN" altLang="en-US" sz="2200" dirty="0"/>
              <a:t>剩余的树构成的森林</a:t>
            </a:r>
            <a:endParaRPr lang="zh-CN" altLang="en-US" sz="2200" dirty="0"/>
          </a:p>
          <a:p>
            <a:pPr eaLnBrk="1" hangingPunct="1">
              <a:lnSpc>
                <a:spcPct val="150000"/>
              </a:lnSpc>
              <a:buFont typeface="Wingdings" panose="05000000000000000000" pitchFamily="2" charset="2"/>
              <a:buNone/>
            </a:pPr>
            <a:endParaRPr lang="zh-CN" altLang="en-US" sz="2200" dirty="0"/>
          </a:p>
          <a:p>
            <a:pPr eaLnBrk="1" hangingPunct="1">
              <a:lnSpc>
                <a:spcPct val="150000"/>
              </a:lnSpc>
              <a:buFont typeface="Wingdings" panose="05000000000000000000" pitchFamily="2" charset="2"/>
              <a:buNone/>
            </a:pPr>
            <a:r>
              <a:rPr lang="en-US" altLang="zh-CN" sz="2200" dirty="0">
                <a:solidFill>
                  <a:schemeClr val="accent2"/>
                </a:solidFill>
                <a:latin typeface="楷体_GB2312" pitchFamily="49" charset="-122"/>
                <a:ea typeface="楷体_GB2312" pitchFamily="49" charset="-122"/>
              </a:rPr>
              <a:t>(</a:t>
            </a:r>
            <a:r>
              <a:rPr lang="zh-CN" altLang="en-US" sz="2200" dirty="0">
                <a:solidFill>
                  <a:schemeClr val="accent2"/>
                </a:solidFill>
                <a:latin typeface="楷体_GB2312" pitchFamily="49" charset="-122"/>
                <a:ea typeface="楷体_GB2312" pitchFamily="49" charset="-122"/>
              </a:rPr>
              <a:t>逐棵中序遍历每棵子树</a:t>
            </a:r>
            <a:r>
              <a:rPr lang="en-US" altLang="zh-CN" sz="2200" dirty="0">
                <a:solidFill>
                  <a:schemeClr val="accent2"/>
                </a:solidFill>
                <a:latin typeface="楷体_GB2312" pitchFamily="49" charset="-122"/>
                <a:ea typeface="楷体_GB2312" pitchFamily="49" charset="-122"/>
              </a:rPr>
              <a:t>/</a:t>
            </a:r>
            <a:endParaRPr lang="en-US" altLang="zh-CN" sz="2200" dirty="0">
              <a:solidFill>
                <a:schemeClr val="accent2"/>
              </a:solidFill>
              <a:latin typeface="楷体_GB2312" pitchFamily="49" charset="-122"/>
              <a:ea typeface="楷体_GB2312" pitchFamily="49" charset="-122"/>
            </a:endParaRPr>
          </a:p>
          <a:p>
            <a:pPr eaLnBrk="1" hangingPunct="1">
              <a:lnSpc>
                <a:spcPct val="150000"/>
              </a:lnSpc>
              <a:buFont typeface="Wingdings" panose="05000000000000000000" pitchFamily="2" charset="2"/>
              <a:buNone/>
            </a:pPr>
            <a:r>
              <a:rPr lang="en-US" altLang="zh-CN" sz="2200" dirty="0">
                <a:solidFill>
                  <a:schemeClr val="accent2"/>
                </a:solidFill>
                <a:latin typeface="楷体_GB2312" pitchFamily="49" charset="-122"/>
                <a:ea typeface="楷体_GB2312" pitchFamily="49" charset="-122"/>
              </a:rPr>
              <a:t>  </a:t>
            </a:r>
            <a:r>
              <a:rPr lang="zh-CN" altLang="en-US" sz="2200" dirty="0">
                <a:solidFill>
                  <a:schemeClr val="accent2"/>
                </a:solidFill>
                <a:latin typeface="楷体_GB2312" pitchFamily="49" charset="-122"/>
                <a:ea typeface="楷体_GB2312" pitchFamily="49" charset="-122"/>
              </a:rPr>
              <a:t>对应二叉树的</a:t>
            </a:r>
            <a:r>
              <a:rPr lang="zh-CN" altLang="en-US" sz="2200" b="1" dirty="0">
                <a:solidFill>
                  <a:schemeClr val="accent2"/>
                </a:solidFill>
                <a:latin typeface="楷体_GB2312" pitchFamily="49" charset="-122"/>
                <a:ea typeface="楷体_GB2312" pitchFamily="49" charset="-122"/>
              </a:rPr>
              <a:t>中序遍历</a:t>
            </a:r>
            <a:r>
              <a:rPr lang="en-US" altLang="zh-CN" sz="2200" dirty="0">
                <a:solidFill>
                  <a:schemeClr val="accent2"/>
                </a:solidFill>
                <a:latin typeface="楷体_GB2312" pitchFamily="49" charset="-122"/>
                <a:ea typeface="楷体_GB2312" pitchFamily="49" charset="-122"/>
              </a:rPr>
              <a:t>)</a:t>
            </a:r>
            <a:endParaRPr lang="en-US" altLang="zh-CN" sz="2200" dirty="0">
              <a:solidFill>
                <a:schemeClr val="accent2"/>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日期占位符 3"/>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1A7CF6-579C-4B73-AFB5-3F82617CB632}"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101379" name="Rectangle 2"/>
          <p:cNvSpPr>
            <a:spLocks noGrp="1" noRot="1" noChangeArrowheads="1"/>
          </p:cNvSpPr>
          <p:nvPr>
            <p:ph type="title"/>
          </p:nvPr>
        </p:nvSpPr>
        <p:spPr>
          <a:xfrm>
            <a:off x="611188" y="333375"/>
            <a:ext cx="7372350" cy="431800"/>
          </a:xfrm>
        </p:spPr>
        <p:txBody>
          <a:bodyPr>
            <a:normAutofit fontScale="90000"/>
          </a:bodyPr>
          <a:lstStyle/>
          <a:p>
            <a:pPr eaLnBrk="1" hangingPunct="1"/>
            <a:r>
              <a:rPr lang="en-US" altLang="zh-CN" sz="3200">
                <a:latin typeface="隶书" pitchFamily="49" charset="-122"/>
              </a:rPr>
              <a:t>6.7.5 </a:t>
            </a:r>
            <a:r>
              <a:rPr lang="zh-CN" altLang="en-US" sz="3200">
                <a:latin typeface="隶书" pitchFamily="49" charset="-122"/>
              </a:rPr>
              <a:t>树的应用</a:t>
            </a:r>
            <a:endParaRPr lang="zh-CN" altLang="en-US" sz="3200">
              <a:latin typeface="隶书" pitchFamily="49" charset="-122"/>
            </a:endParaRPr>
          </a:p>
        </p:txBody>
      </p:sp>
      <p:sp>
        <p:nvSpPr>
          <p:cNvPr id="101380" name="Rectangle 5"/>
          <p:cNvSpPr>
            <a:spLocks noGrp="1" noRot="1" noChangeArrowheads="1"/>
          </p:cNvSpPr>
          <p:nvPr>
            <p:ph type="body" idx="1"/>
          </p:nvPr>
        </p:nvSpPr>
        <p:spPr>
          <a:xfrm>
            <a:off x="539750" y="1052513"/>
            <a:ext cx="8135938" cy="5256212"/>
          </a:xfrm>
          <a:noFill/>
        </p:spPr>
        <p:txBody>
          <a:bodyPr/>
          <a:lstStyle/>
          <a:p>
            <a:pPr marL="0" indent="0" eaLnBrk="1" hangingPunct="1">
              <a:buFont typeface="Wingdings" panose="05000000000000000000" pitchFamily="2" charset="2"/>
              <a:buNone/>
            </a:pP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、集合的表示        </a:t>
            </a:r>
            <a:endParaRPr lang="zh-CN" altLang="en-US" sz="2400">
              <a:latin typeface="楷体_GB2312" pitchFamily="49" charset="-122"/>
              <a:ea typeface="楷体_GB2312" pitchFamily="49" charset="-122"/>
            </a:endParaRPr>
          </a:p>
          <a:p>
            <a:pPr marL="0" indent="0" eaLnBrk="1" hangingPunct="1">
              <a:buFont typeface="Wingdings" panose="05000000000000000000" pitchFamily="2" charset="2"/>
              <a:buNone/>
            </a:pPr>
            <a:r>
              <a:rPr lang="zh-CN" altLang="en-US" sz="2400">
                <a:latin typeface="楷体_GB2312" pitchFamily="49" charset="-122"/>
                <a:ea typeface="楷体_GB2312" pitchFamily="49" charset="-122"/>
              </a:rPr>
              <a:t>    </a:t>
            </a:r>
            <a:r>
              <a:rPr lang="zh-CN" altLang="en-US" sz="2400">
                <a:solidFill>
                  <a:srgbClr val="000000"/>
                </a:solidFill>
                <a:latin typeface="楷体_GB2312" pitchFamily="49" charset="-122"/>
                <a:ea typeface="楷体_GB2312" pitchFamily="49" charset="-122"/>
              </a:rPr>
              <a:t>集合是一种常用的数据表示方法，对集合可以作多种操作，假设集合</a:t>
            </a:r>
            <a:r>
              <a:rPr lang="en-US" altLang="zh-CN" sz="2400">
                <a:solidFill>
                  <a:srgbClr val="000000"/>
                </a:solidFill>
                <a:latin typeface="楷体_GB2312" pitchFamily="49" charset="-122"/>
                <a:ea typeface="楷体_GB2312" pitchFamily="49" charset="-122"/>
              </a:rPr>
              <a:t>S</a:t>
            </a:r>
            <a:r>
              <a:rPr lang="zh-CN" altLang="en-US" sz="2400">
                <a:solidFill>
                  <a:srgbClr val="000000"/>
                </a:solidFill>
                <a:latin typeface="楷体_GB2312" pitchFamily="49" charset="-122"/>
                <a:ea typeface="楷体_GB2312" pitchFamily="49" charset="-122"/>
              </a:rPr>
              <a:t>由若干个元素组成，可以按照某一规则把集合</a:t>
            </a:r>
            <a:r>
              <a:rPr lang="en-US" altLang="zh-CN" sz="2400">
                <a:solidFill>
                  <a:srgbClr val="000000"/>
                </a:solidFill>
                <a:latin typeface="楷体_GB2312" pitchFamily="49" charset="-122"/>
                <a:ea typeface="楷体_GB2312" pitchFamily="49" charset="-122"/>
              </a:rPr>
              <a:t>S</a:t>
            </a:r>
            <a:r>
              <a:rPr lang="zh-CN" altLang="en-US" sz="2400">
                <a:solidFill>
                  <a:srgbClr val="000000"/>
                </a:solidFill>
                <a:latin typeface="楷体_GB2312" pitchFamily="49" charset="-122"/>
                <a:ea typeface="楷体_GB2312" pitchFamily="49" charset="-122"/>
              </a:rPr>
              <a:t>划分成若干个互不相交的子集合，例如，集合</a:t>
            </a:r>
            <a:r>
              <a:rPr lang="en-US" altLang="zh-CN" sz="2400">
                <a:solidFill>
                  <a:srgbClr val="000000"/>
                </a:solidFill>
                <a:latin typeface="楷体_GB2312" pitchFamily="49" charset="-122"/>
                <a:ea typeface="楷体_GB2312" pitchFamily="49" charset="-122"/>
              </a:rPr>
              <a:t>S</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{1</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2</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3</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4</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5</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6</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7</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8</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9</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10}</a:t>
            </a:r>
            <a:r>
              <a:rPr lang="zh-CN" altLang="en-US" sz="2400">
                <a:solidFill>
                  <a:srgbClr val="000000"/>
                </a:solidFill>
                <a:latin typeface="楷体_GB2312" pitchFamily="49" charset="-122"/>
                <a:ea typeface="楷体_GB2312" pitchFamily="49" charset="-122"/>
              </a:rPr>
              <a:t>，可以被分成如下三个互不相交的子集合：</a:t>
            </a:r>
            <a:endParaRPr lang="zh-CN" altLang="en-US" sz="2400">
              <a:solidFill>
                <a:srgbClr val="000000"/>
              </a:solidFill>
              <a:latin typeface="楷体_GB2312" pitchFamily="49" charset="-122"/>
              <a:ea typeface="楷体_GB2312" pitchFamily="49" charset="-122"/>
            </a:endParaRPr>
          </a:p>
          <a:p>
            <a:pPr marL="0" indent="0" eaLnBrk="1" hangingPunct="1">
              <a:buFont typeface="Wingdings" panose="05000000000000000000" pitchFamily="2" charset="2"/>
              <a:buNone/>
            </a:pPr>
            <a:r>
              <a:rPr lang="zh-CN" altLang="en-US" sz="2400">
                <a:solidFill>
                  <a:srgbClr val="000000"/>
                </a:solidFill>
                <a:latin typeface="楷体_GB2312" pitchFamily="49" charset="-122"/>
                <a:ea typeface="楷体_GB2312" pitchFamily="49" charset="-122"/>
              </a:rPr>
              <a:t>                 </a:t>
            </a:r>
            <a:r>
              <a:rPr lang="en-US" altLang="zh-CN" sz="2400">
                <a:solidFill>
                  <a:srgbClr val="000000"/>
                </a:solidFill>
                <a:latin typeface="楷体_GB2312" pitchFamily="49" charset="-122"/>
                <a:ea typeface="楷体_GB2312" pitchFamily="49" charset="-122"/>
              </a:rPr>
              <a:t>S1</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{1</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2</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4</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7}</a:t>
            </a:r>
            <a:endParaRPr lang="en-US" altLang="zh-CN" sz="2400">
              <a:solidFill>
                <a:srgbClr val="000000"/>
              </a:solidFill>
              <a:latin typeface="楷体_GB2312" pitchFamily="49" charset="-122"/>
              <a:ea typeface="楷体_GB2312" pitchFamily="49" charset="-122"/>
            </a:endParaRPr>
          </a:p>
          <a:p>
            <a:pPr marL="0" indent="0" eaLnBrk="1" hangingPunct="1">
              <a:buFont typeface="Wingdings" panose="05000000000000000000" pitchFamily="2" charset="2"/>
              <a:buNone/>
            </a:pPr>
            <a:r>
              <a:rPr lang="en-US" altLang="zh-CN" sz="2400">
                <a:solidFill>
                  <a:srgbClr val="000000"/>
                </a:solidFill>
                <a:latin typeface="楷体_GB2312" pitchFamily="49" charset="-122"/>
                <a:ea typeface="楷体_GB2312" pitchFamily="49" charset="-122"/>
              </a:rPr>
              <a:t>                 S2</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{3</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5</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8}</a:t>
            </a:r>
            <a:endParaRPr lang="en-US" altLang="zh-CN" sz="2400">
              <a:solidFill>
                <a:srgbClr val="000000"/>
              </a:solidFill>
              <a:latin typeface="楷体_GB2312" pitchFamily="49" charset="-122"/>
              <a:ea typeface="楷体_GB2312" pitchFamily="49" charset="-122"/>
            </a:endParaRPr>
          </a:p>
          <a:p>
            <a:pPr marL="0" indent="0" eaLnBrk="1" hangingPunct="1">
              <a:buFont typeface="Wingdings" panose="05000000000000000000" pitchFamily="2" charset="2"/>
              <a:buNone/>
            </a:pPr>
            <a:r>
              <a:rPr lang="en-US" altLang="zh-CN" sz="2400">
                <a:solidFill>
                  <a:srgbClr val="000000"/>
                </a:solidFill>
                <a:latin typeface="楷体_GB2312" pitchFamily="49" charset="-122"/>
                <a:ea typeface="楷体_GB2312" pitchFamily="49" charset="-122"/>
              </a:rPr>
              <a:t>                 S3</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{6</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9</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10}</a:t>
            </a:r>
            <a:endParaRPr lang="en-US" altLang="zh-CN" sz="2400">
              <a:solidFill>
                <a:srgbClr val="000000"/>
              </a:solidFill>
              <a:latin typeface="楷体_GB2312" pitchFamily="49" charset="-122"/>
              <a:ea typeface="楷体_GB2312" pitchFamily="49" charset="-122"/>
            </a:endParaRPr>
          </a:p>
          <a:p>
            <a:pPr marL="0" indent="0" eaLnBrk="1" hangingPunct="1">
              <a:buFont typeface="Wingdings" panose="05000000000000000000" pitchFamily="2" charset="2"/>
              <a:buNone/>
            </a:pPr>
            <a:r>
              <a:rPr lang="en-US" altLang="zh-CN" sz="2400">
                <a:solidFill>
                  <a:srgbClr val="000000"/>
                </a:solidFill>
                <a:latin typeface="楷体_GB2312" pitchFamily="49" charset="-122"/>
                <a:ea typeface="楷体_GB2312" pitchFamily="49" charset="-122"/>
              </a:rPr>
              <a:t>    </a:t>
            </a:r>
            <a:r>
              <a:rPr lang="zh-CN" altLang="en-US" sz="2400">
                <a:solidFill>
                  <a:srgbClr val="000000"/>
                </a:solidFill>
                <a:latin typeface="楷体_GB2312" pitchFamily="49" charset="-122"/>
                <a:ea typeface="楷体_GB2312" pitchFamily="49" charset="-122"/>
              </a:rPr>
              <a:t>集合</a:t>
            </a:r>
            <a:r>
              <a:rPr lang="en-US" altLang="zh-CN" sz="2400">
                <a:solidFill>
                  <a:srgbClr val="000000"/>
                </a:solidFill>
                <a:latin typeface="楷体_GB2312" pitchFamily="49" charset="-122"/>
                <a:ea typeface="楷体_GB2312" pitchFamily="49" charset="-122"/>
              </a:rPr>
              <a:t>{S1</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S2</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S3}</a:t>
            </a:r>
            <a:r>
              <a:rPr lang="zh-CN" altLang="en-US" sz="2400">
                <a:solidFill>
                  <a:srgbClr val="000000"/>
                </a:solidFill>
                <a:latin typeface="楷体_GB2312" pitchFamily="49" charset="-122"/>
                <a:ea typeface="楷体_GB2312" pitchFamily="49" charset="-122"/>
              </a:rPr>
              <a:t>就被称为集合</a:t>
            </a:r>
            <a:r>
              <a:rPr lang="en-US" altLang="zh-CN" sz="2400">
                <a:solidFill>
                  <a:srgbClr val="000000"/>
                </a:solidFill>
                <a:latin typeface="楷体_GB2312" pitchFamily="49" charset="-122"/>
                <a:ea typeface="楷体_GB2312" pitchFamily="49" charset="-122"/>
              </a:rPr>
              <a:t>S</a:t>
            </a:r>
            <a:r>
              <a:rPr lang="zh-CN" altLang="en-US" sz="2400">
                <a:solidFill>
                  <a:srgbClr val="000000"/>
                </a:solidFill>
                <a:latin typeface="楷体_GB2312" pitchFamily="49" charset="-122"/>
                <a:ea typeface="楷体_GB2312" pitchFamily="49" charset="-122"/>
              </a:rPr>
              <a:t>的一个划分。</a:t>
            </a:r>
            <a:endParaRPr lang="zh-CN" altLang="en-US" sz="2400">
              <a:solidFill>
                <a:srgbClr val="000000"/>
              </a:solidFill>
              <a:latin typeface="楷体_GB2312" pitchFamily="49" charset="-122"/>
              <a:ea typeface="楷体_GB2312" pitchFamily="49" charset="-122"/>
            </a:endParaRPr>
          </a:p>
          <a:p>
            <a:pPr marL="0" indent="0" eaLnBrk="1" hangingPunct="1">
              <a:buFont typeface="Wingdings" panose="05000000000000000000" pitchFamily="2" charset="2"/>
              <a:buNone/>
            </a:pPr>
            <a:r>
              <a:rPr lang="zh-CN" altLang="en-US" sz="2400">
                <a:solidFill>
                  <a:srgbClr val="000000"/>
                </a:solidFill>
                <a:latin typeface="楷体_GB2312" pitchFamily="49" charset="-122"/>
                <a:ea typeface="楷体_GB2312" pitchFamily="49" charset="-122"/>
              </a:rPr>
              <a:t>    此外，在集合上还有最常用的一些运算，比如集合的交、并、补、差以及判定一个元素是否是集合中的元素，等等。</a:t>
            </a:r>
            <a:endParaRPr lang="zh-CN" altLang="en-US" sz="2400">
              <a:solidFill>
                <a:srgbClr val="000000"/>
              </a:solidFill>
              <a:latin typeface="楷体_GB2312" pitchFamily="49" charset="-122"/>
              <a:ea typeface="楷体_GB2312" pitchFamily="49" charset="-122"/>
            </a:endParaRP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3" name="Text Box 2"/>
          <p:cNvSpPr txBox="1">
            <a:spLocks noChangeArrowheads="1"/>
          </p:cNvSpPr>
          <p:nvPr/>
        </p:nvSpPr>
        <p:spPr bwMode="auto">
          <a:xfrm>
            <a:off x="685800" y="357166"/>
            <a:ext cx="7848600" cy="1867500"/>
          </a:xfrm>
          <a:prstGeom prst="rect">
            <a:avLst/>
          </a:prstGeom>
          <a:noFill/>
          <a:ln w="9525">
            <a:noFill/>
            <a:miter lim="800000"/>
          </a:ln>
          <a:effectLst/>
        </p:spPr>
        <p:txBody>
          <a:bodyPr lIns="92075" tIns="46038" rIns="92075" bIns="46038">
            <a:spAutoFit/>
          </a:bodyPr>
          <a:lstStyle/>
          <a:p>
            <a:pPr marL="0" marR="0" lvl="0" indent="0" algn="just" defTabSz="914400" rtl="0" eaLnBrk="0" fontAlgn="auto" latinLnBrk="0" hangingPunct="0">
              <a:lnSpc>
                <a:spcPct val="150000"/>
              </a:lnSpc>
              <a:spcBef>
                <a:spcPts val="0"/>
              </a:spcBef>
              <a:spcAft>
                <a:spcPts val="0"/>
              </a:spcAft>
              <a:buClr>
                <a:srgbClr val="696464"/>
              </a:buClr>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用树中的一个结点表示集合中的一个元素，树结构采用双亲表示法存储。例如，集合</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S1</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S2</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和</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S3</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可分别表示为图</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(b)</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(c)</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所示的结构。将它们作为集合</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S</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的一个划分，存储在一维数组中，如下图所示。</a:t>
            </a:r>
            <a:endPar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graphicFrame>
        <p:nvGraphicFramePr>
          <p:cNvPr id="102404" name="Object 3"/>
          <p:cNvGraphicFramePr>
            <a:graphicFrameLocks noChangeAspect="1"/>
          </p:cNvGraphicFramePr>
          <p:nvPr/>
        </p:nvGraphicFramePr>
        <p:xfrm>
          <a:off x="1500166" y="2214554"/>
          <a:ext cx="6324600" cy="2401887"/>
        </p:xfrm>
        <a:graphic>
          <a:graphicData uri="http://schemas.openxmlformats.org/presentationml/2006/ole">
            <mc:AlternateContent xmlns:mc="http://schemas.openxmlformats.org/markup-compatibility/2006">
              <mc:Choice xmlns:v="urn:schemas-microsoft-com:vml" Requires="v">
                <p:oleObj spid="_x0000_s91288" name="位图图像" r:id="rId1" imgW="2809875" imgH="1066800" progId="PBrush">
                  <p:embed/>
                </p:oleObj>
              </mc:Choice>
              <mc:Fallback>
                <p:oleObj name="位图图像" r:id="rId1" imgW="2809875" imgH="106680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66" y="2214554"/>
                        <a:ext cx="6324600" cy="2401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428596" y="4857760"/>
            <a:ext cx="8429684" cy="97680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Perpetua"/>
                <a:ea typeface="宋体" pitchFamily="2" charset="-122"/>
                <a:cs typeface="+mn-cs"/>
              </a:rPr>
              <a:t>求集合的并集可以简单的把一个集合的根结点作为另一个集合的树根结点的孩子结点。</a:t>
            </a:r>
            <a:endParaRPr kumimoji="0" lang="zh-CN" altLang="en-US" sz="20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1" name="日期占位符 2"/>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CFC76B2-FCC9-440D-8EA5-CF98048AA6F9}"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22532" name="Rectangle 7"/>
          <p:cNvSpPr>
            <a:spLocks noChangeArrowheads="1"/>
          </p:cNvSpPr>
          <p:nvPr/>
        </p:nvSpPr>
        <p:spPr bwMode="auto">
          <a:xfrm>
            <a:off x="1979613" y="255588"/>
            <a:ext cx="2259012" cy="604837"/>
          </a:xfrm>
          <a:prstGeom prst="rect">
            <a:avLst/>
          </a:prstGeom>
          <a:noFill/>
          <a:ln w="19050" cap="sq" algn="ctr">
            <a:noFill/>
            <a:miter lim="800000"/>
          </a:ln>
          <a:effectLst/>
        </p:spPr>
        <p:txBody>
          <a:bodyPr wrap="none">
            <a:spAutoFit/>
          </a:bodyPr>
          <a:lstStyle/>
          <a:p>
            <a:pPr marL="0" marR="0" lvl="0" indent="0" algn="l" defTabSz="914400" rtl="0" eaLnBrk="0" fontAlgn="auto" latinLnBrk="0" hangingPunct="0">
              <a:lnSpc>
                <a:spcPct val="120000"/>
              </a:lnSpc>
              <a:spcBef>
                <a:spcPts val="0"/>
              </a:spcBef>
              <a:spcAft>
                <a:spcPts val="0"/>
              </a:spcAft>
              <a:buClr>
                <a:srgbClr val="696464"/>
              </a:buClr>
              <a:buSzTx/>
              <a:buFontTx/>
              <a:buNone/>
              <a:defRPr/>
            </a:pPr>
            <a:r>
              <a:rPr kumimoji="0" lang="en-US" altLang="zh-CN" sz="2800" b="0" i="0" u="none" strike="noStrike" kern="1200" cap="none" spc="0" normalizeH="0" baseline="0" noProof="0">
                <a:ln>
                  <a:noFill/>
                </a:ln>
                <a:solidFill>
                  <a:prstClr val="black"/>
                </a:solidFill>
                <a:effectLst/>
                <a:uLnTx/>
                <a:uFillTx/>
                <a:latin typeface="Perpetua"/>
                <a:ea typeface="宋体" pitchFamily="2" charset="-122"/>
                <a:cs typeface="+mn-cs"/>
              </a:rPr>
              <a:t>2.</a:t>
            </a:r>
            <a:r>
              <a:rPr kumimoji="0" lang="zh-CN" altLang="en-US" sz="2800" b="0" i="0" u="none" strike="noStrike" kern="1200" cap="none" spc="0" normalizeH="0" baseline="0" noProof="0">
                <a:ln>
                  <a:noFill/>
                </a:ln>
                <a:solidFill>
                  <a:prstClr val="black"/>
                </a:solidFill>
                <a:effectLst/>
                <a:uLnTx/>
                <a:uFillTx/>
                <a:latin typeface="Perpetua"/>
                <a:ea typeface="宋体" pitchFamily="2" charset="-122"/>
                <a:cs typeface="+mn-cs"/>
              </a:rPr>
              <a:t>集合的运算</a:t>
            </a:r>
            <a:endParaRPr kumimoji="0" lang="zh-CN" altLang="en-US" sz="2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ontrols>
      <mc:AlternateContent xmlns:mc="http://schemas.openxmlformats.org/markup-compatibility/2006">
        <mc:Choice xmlns:v="urn:schemas-microsoft-com:vml" Requires="v">
          <p:control spid="92312" name="" r:id="rId1" imgW="8147050" imgH="4797425"/>
        </mc:Choice>
        <mc:Fallback>
          <p:control name="" r:id="rId1" imgW="8147050" imgH="4797425">
            <p:pic>
              <p:nvPicPr>
                <p:cNvPr id="0" name=""/>
                <p:cNvPicPr preferRelativeResize="0">
                  <a:picLocks noChangeArrowheads="1" noChangeShapeType="1"/>
                </p:cNvPicPr>
                <p:nvPr/>
              </p:nvPicPr>
              <p:blipFill>
                <a:blip r:embed="rId2"/>
                <a:srcRect/>
                <a:stretch>
                  <a:fillRect/>
                </a:stretch>
              </p:blipFill>
              <p:spPr bwMode="auto">
                <a:xfrm>
                  <a:off x="490538" y="1225550"/>
                  <a:ext cx="8147050" cy="4797425"/>
                </a:xfrm>
                <a:prstGeom prst="rect">
                  <a:avLst/>
                </a:prstGeom>
                <a:noFill/>
                <a:ln w="19050" cap="sq">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00062" y="417024"/>
            <a:ext cx="8643938" cy="3877985"/>
          </a:xfrm>
          <a:prstGeom prst="rect">
            <a:avLst/>
          </a:prstGeom>
          <a:noFill/>
          <a:ln w="12700" cap="sq">
            <a:noFill/>
            <a:miter lim="800000"/>
            <a:headEnd type="none" w="sm" len="sm"/>
            <a:tailEnd type="none" w="sm" len="sm"/>
          </a:ln>
        </p:spPr>
        <p:txBody>
          <a:bodyPr wrap="square" anchor="ctr">
            <a:spAutoFit/>
          </a:bodyPr>
          <a:lstStyle/>
          <a:p>
            <a:pPr>
              <a:lnSpc>
                <a:spcPct val="150000"/>
              </a:lnSpc>
            </a:pPr>
            <a:r>
              <a:rPr kumimoji="1" lang="zh-CN" altLang="zh-CN" sz="2400" dirty="0">
                <a:latin typeface="Times New Roman" panose="02020503050405090304" pitchFamily="18" charset="0"/>
              </a:rPr>
              <a:t>完全二叉树：</a:t>
            </a:r>
            <a:endParaRPr kumimoji="1" lang="en-US" altLang="zh-CN" sz="2400" dirty="0">
              <a:latin typeface="Times New Roman" panose="02020503050405090304" pitchFamily="18" charset="0"/>
            </a:endParaRPr>
          </a:p>
          <a:p>
            <a:pPr>
              <a:lnSpc>
                <a:spcPct val="150000"/>
              </a:lnSpc>
            </a:pPr>
            <a:r>
              <a:rPr kumimoji="1" lang="en-US" altLang="zh-CN" sz="2000" dirty="0">
                <a:latin typeface="Times New Roman" panose="02020503050405090304" pitchFamily="18" charset="0"/>
              </a:rPr>
              <a:t>      </a:t>
            </a:r>
            <a:r>
              <a:rPr kumimoji="1" lang="zh-CN" altLang="en-US" sz="2000" dirty="0">
                <a:latin typeface="Times New Roman" panose="02020503050405090304" pitchFamily="18" charset="0"/>
              </a:rPr>
              <a:t>一棵深度为</a:t>
            </a:r>
            <a:r>
              <a:rPr kumimoji="1" lang="en-US" altLang="zh-CN" sz="2000" dirty="0">
                <a:latin typeface="Times New Roman" panose="02020503050405090304" pitchFamily="18" charset="0"/>
              </a:rPr>
              <a:t>k</a:t>
            </a:r>
            <a:r>
              <a:rPr kumimoji="1" lang="zh-CN" altLang="en-US" sz="2000" dirty="0">
                <a:latin typeface="Times New Roman" panose="02020503050405090304" pitchFamily="18" charset="0"/>
              </a:rPr>
              <a:t>的有</a:t>
            </a:r>
            <a:r>
              <a:rPr kumimoji="1" lang="en-US" altLang="zh-CN" sz="2000" dirty="0">
                <a:latin typeface="Times New Roman" panose="02020503050405090304" pitchFamily="18" charset="0"/>
              </a:rPr>
              <a:t>n</a:t>
            </a:r>
            <a:r>
              <a:rPr kumimoji="1" lang="zh-CN" altLang="en-US" sz="2000" dirty="0">
                <a:latin typeface="Times New Roman" panose="02020503050405090304" pitchFamily="18" charset="0"/>
              </a:rPr>
              <a:t>个结点的二叉树，对其结点按从上至下，从左到右的顺序进行编号，如果编号为</a:t>
            </a:r>
            <a:r>
              <a:rPr kumimoji="1" lang="en-US" altLang="zh-CN" sz="2000" dirty="0" err="1">
                <a:latin typeface="Times New Roman" panose="02020503050405090304" pitchFamily="18" charset="0"/>
              </a:rPr>
              <a:t>i</a:t>
            </a:r>
            <a:r>
              <a:rPr kumimoji="1" lang="zh-CN" altLang="en-US" sz="2000" dirty="0">
                <a:latin typeface="Times New Roman" panose="02020503050405090304" pitchFamily="18" charset="0"/>
              </a:rPr>
              <a:t>的结点与满二叉树中编号为</a:t>
            </a:r>
            <a:r>
              <a:rPr kumimoji="1" lang="en-US" altLang="zh-CN" sz="2000" dirty="0" err="1">
                <a:latin typeface="Times New Roman" panose="02020503050405090304" pitchFamily="18" charset="0"/>
              </a:rPr>
              <a:t>i</a:t>
            </a:r>
            <a:r>
              <a:rPr kumimoji="1" lang="zh-CN" altLang="en-US" sz="2000" dirty="0">
                <a:latin typeface="Times New Roman" panose="02020503050405090304" pitchFamily="18" charset="0"/>
              </a:rPr>
              <a:t>的结点在二叉树中的位置相同，则这棵二叉树称为完全二叉树。</a:t>
            </a:r>
            <a:endParaRPr kumimoji="1" lang="en-US" altLang="zh-CN" sz="2000" dirty="0">
              <a:latin typeface="Times New Roman" panose="02020503050405090304" pitchFamily="18" charset="0"/>
            </a:endParaRPr>
          </a:p>
          <a:p>
            <a:pPr>
              <a:lnSpc>
                <a:spcPct val="150000"/>
              </a:lnSpc>
            </a:pPr>
            <a:r>
              <a:rPr kumimoji="1" lang="en-US" altLang="zh-CN" sz="2000" dirty="0">
                <a:latin typeface="Times New Roman" panose="02020503050405090304" pitchFamily="18" charset="0"/>
              </a:rPr>
              <a:t>       </a:t>
            </a:r>
            <a:r>
              <a:rPr kumimoji="1" lang="zh-CN" altLang="en-US" sz="2000" dirty="0">
                <a:latin typeface="Times New Roman" panose="02020503050405090304" pitchFamily="18" charset="0"/>
              </a:rPr>
              <a:t>完全二叉树的特点是叶子结点只能出现在最下层和次最下层，</a:t>
            </a:r>
            <a:r>
              <a:rPr kumimoji="1" lang="zh-CN" altLang="zh-CN" sz="2000" dirty="0">
                <a:latin typeface="Times New Roman" panose="02020503050405090304" pitchFamily="18" charset="0"/>
              </a:rPr>
              <a:t>并且最下面一层上的结点都集中在该层最左边的若干位置上，至多只有</a:t>
            </a:r>
            <a:r>
              <a:rPr kumimoji="1" lang="zh-CN" altLang="zh-CN" sz="2000" dirty="0">
                <a:solidFill>
                  <a:srgbClr val="FF0000"/>
                </a:solidFill>
                <a:latin typeface="Times New Roman" panose="02020503050405090304" pitchFamily="18" charset="0"/>
              </a:rPr>
              <a:t>最下面的两层上结点的度数可以小于2</a:t>
            </a:r>
            <a:r>
              <a:rPr kumimoji="1" lang="zh-CN" altLang="zh-CN" sz="2000" dirty="0">
                <a:latin typeface="Times New Roman" panose="02020503050405090304" pitchFamily="18" charset="0"/>
              </a:rPr>
              <a:t>，</a:t>
            </a:r>
            <a:r>
              <a:rPr kumimoji="1" lang="zh-CN" altLang="en-US" sz="2000" dirty="0">
                <a:latin typeface="Times New Roman" panose="02020503050405090304" pitchFamily="18" charset="0"/>
              </a:rPr>
              <a:t>满二叉树肯定是完全二叉树，而完全二叉树未必是满二叉树。</a:t>
            </a:r>
            <a:endParaRPr kumimoji="1" lang="zh-CN" altLang="en-US" sz="2000" dirty="0">
              <a:latin typeface="Times New Roman" panose="02020503050405090304" pitchFamily="18" charset="0"/>
            </a:endParaRPr>
          </a:p>
        </p:txBody>
      </p:sp>
      <p:pic>
        <p:nvPicPr>
          <p:cNvPr id="57351" name="Picture 7"/>
          <p:cNvPicPr>
            <a:picLocks noChangeAspect="1" noChangeArrowheads="1"/>
          </p:cNvPicPr>
          <p:nvPr/>
        </p:nvPicPr>
        <p:blipFill>
          <a:blip r:embed="rId1"/>
          <a:srcRect/>
          <a:stretch>
            <a:fillRect/>
          </a:stretch>
        </p:blipFill>
        <p:spPr bwMode="auto">
          <a:xfrm>
            <a:off x="2682560" y="3857628"/>
            <a:ext cx="5675654" cy="285475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609600" y="0"/>
            <a:ext cx="4089400" cy="2879725"/>
            <a:chOff x="326" y="336"/>
            <a:chExt cx="2878" cy="2086"/>
          </a:xfrm>
        </p:grpSpPr>
        <p:grpSp>
          <p:nvGrpSpPr>
            <p:cNvPr id="3" name="Group 3"/>
            <p:cNvGrpSpPr/>
            <p:nvPr/>
          </p:nvGrpSpPr>
          <p:grpSpPr bwMode="auto">
            <a:xfrm>
              <a:off x="384" y="576"/>
              <a:ext cx="2688" cy="1536"/>
              <a:chOff x="768" y="1584"/>
              <a:chExt cx="1872" cy="1056"/>
            </a:xfrm>
          </p:grpSpPr>
          <p:sp>
            <p:nvSpPr>
              <p:cNvPr id="22608" name="Oval 4"/>
              <p:cNvSpPr>
                <a:spLocks noChangeArrowheads="1"/>
              </p:cNvSpPr>
              <p:nvPr/>
            </p:nvSpPr>
            <p:spPr bwMode="auto">
              <a:xfrm>
                <a:off x="1632" y="158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09" name="Oval 5"/>
              <p:cNvSpPr>
                <a:spLocks noChangeArrowheads="1"/>
              </p:cNvSpPr>
              <p:nvPr/>
            </p:nvSpPr>
            <p:spPr bwMode="auto">
              <a:xfrm>
                <a:off x="1200" y="1872"/>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0" name="Oval 6"/>
              <p:cNvSpPr>
                <a:spLocks noChangeArrowheads="1"/>
              </p:cNvSpPr>
              <p:nvPr/>
            </p:nvSpPr>
            <p:spPr bwMode="auto">
              <a:xfrm>
                <a:off x="2256"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1" name="Oval 7"/>
              <p:cNvSpPr>
                <a:spLocks noChangeArrowheads="1"/>
              </p:cNvSpPr>
              <p:nvPr/>
            </p:nvSpPr>
            <p:spPr bwMode="auto">
              <a:xfrm>
                <a:off x="1440" y="2160"/>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2" name="Oval 8"/>
              <p:cNvSpPr>
                <a:spLocks noChangeArrowheads="1"/>
              </p:cNvSpPr>
              <p:nvPr/>
            </p:nvSpPr>
            <p:spPr bwMode="auto">
              <a:xfrm>
                <a:off x="912" y="2160"/>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3" name="Oval 9"/>
              <p:cNvSpPr>
                <a:spLocks noChangeArrowheads="1"/>
              </p:cNvSpPr>
              <p:nvPr/>
            </p:nvSpPr>
            <p:spPr bwMode="auto">
              <a:xfrm>
                <a:off x="2112" y="1872"/>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4" name="Oval 10"/>
              <p:cNvSpPr>
                <a:spLocks noChangeArrowheads="1"/>
              </p:cNvSpPr>
              <p:nvPr/>
            </p:nvSpPr>
            <p:spPr bwMode="auto">
              <a:xfrm>
                <a:off x="1872" y="2160"/>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5" name="Oval 11"/>
              <p:cNvSpPr>
                <a:spLocks noChangeArrowheads="1"/>
              </p:cNvSpPr>
              <p:nvPr/>
            </p:nvSpPr>
            <p:spPr bwMode="auto">
              <a:xfrm>
                <a:off x="2544"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6" name="Oval 12"/>
              <p:cNvSpPr>
                <a:spLocks noChangeArrowheads="1"/>
              </p:cNvSpPr>
              <p:nvPr/>
            </p:nvSpPr>
            <p:spPr bwMode="auto">
              <a:xfrm>
                <a:off x="2016"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7" name="Oval 13"/>
              <p:cNvSpPr>
                <a:spLocks noChangeArrowheads="1"/>
              </p:cNvSpPr>
              <p:nvPr/>
            </p:nvSpPr>
            <p:spPr bwMode="auto">
              <a:xfrm>
                <a:off x="1776"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8" name="Oval 14"/>
              <p:cNvSpPr>
                <a:spLocks noChangeArrowheads="1"/>
              </p:cNvSpPr>
              <p:nvPr/>
            </p:nvSpPr>
            <p:spPr bwMode="auto">
              <a:xfrm>
                <a:off x="1584"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9" name="Oval 15"/>
              <p:cNvSpPr>
                <a:spLocks noChangeArrowheads="1"/>
              </p:cNvSpPr>
              <p:nvPr/>
            </p:nvSpPr>
            <p:spPr bwMode="auto">
              <a:xfrm>
                <a:off x="1296"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20" name="Oval 16"/>
              <p:cNvSpPr>
                <a:spLocks noChangeArrowheads="1"/>
              </p:cNvSpPr>
              <p:nvPr/>
            </p:nvSpPr>
            <p:spPr bwMode="auto">
              <a:xfrm>
                <a:off x="1056"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21" name="Oval 17"/>
              <p:cNvSpPr>
                <a:spLocks noChangeArrowheads="1"/>
              </p:cNvSpPr>
              <p:nvPr/>
            </p:nvSpPr>
            <p:spPr bwMode="auto">
              <a:xfrm>
                <a:off x="2400" y="2160"/>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22" name="Oval 18"/>
              <p:cNvSpPr>
                <a:spLocks noChangeArrowheads="1"/>
              </p:cNvSpPr>
              <p:nvPr/>
            </p:nvSpPr>
            <p:spPr bwMode="auto">
              <a:xfrm>
                <a:off x="768"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23" name="Line 19"/>
              <p:cNvSpPr>
                <a:spLocks noChangeShapeType="1"/>
              </p:cNvSpPr>
              <p:nvPr/>
            </p:nvSpPr>
            <p:spPr bwMode="auto">
              <a:xfrm flipH="1">
                <a:off x="1248" y="1632"/>
                <a:ext cx="432" cy="288"/>
              </a:xfrm>
              <a:prstGeom prst="line">
                <a:avLst/>
              </a:prstGeom>
              <a:noFill/>
              <a:ln w="9525">
                <a:solidFill>
                  <a:schemeClr val="tx1"/>
                </a:solidFill>
                <a:round/>
              </a:ln>
            </p:spPr>
            <p:txBody>
              <a:bodyPr wrap="none" anchor="ctr"/>
              <a:lstStyle/>
              <a:p>
                <a:endParaRPr lang="zh-CN" altLang="en-US"/>
              </a:p>
            </p:txBody>
          </p:sp>
          <p:sp>
            <p:nvSpPr>
              <p:cNvPr id="22624" name="Line 20"/>
              <p:cNvSpPr>
                <a:spLocks noChangeShapeType="1"/>
              </p:cNvSpPr>
              <p:nvPr/>
            </p:nvSpPr>
            <p:spPr bwMode="auto">
              <a:xfrm flipH="1">
                <a:off x="960" y="1920"/>
                <a:ext cx="288" cy="288"/>
              </a:xfrm>
              <a:prstGeom prst="line">
                <a:avLst/>
              </a:prstGeom>
              <a:noFill/>
              <a:ln w="9525">
                <a:solidFill>
                  <a:schemeClr val="tx1"/>
                </a:solidFill>
                <a:round/>
              </a:ln>
            </p:spPr>
            <p:txBody>
              <a:bodyPr wrap="none" anchor="ctr"/>
              <a:lstStyle/>
              <a:p>
                <a:endParaRPr lang="zh-CN" altLang="en-US"/>
              </a:p>
            </p:txBody>
          </p:sp>
          <p:sp>
            <p:nvSpPr>
              <p:cNvPr id="22625" name="Line 21"/>
              <p:cNvSpPr>
                <a:spLocks noChangeShapeType="1"/>
              </p:cNvSpPr>
              <p:nvPr/>
            </p:nvSpPr>
            <p:spPr bwMode="auto">
              <a:xfrm flipH="1">
                <a:off x="816" y="2208"/>
                <a:ext cx="144" cy="384"/>
              </a:xfrm>
              <a:prstGeom prst="line">
                <a:avLst/>
              </a:prstGeom>
              <a:noFill/>
              <a:ln w="9525">
                <a:solidFill>
                  <a:schemeClr val="tx1"/>
                </a:solidFill>
                <a:round/>
              </a:ln>
            </p:spPr>
            <p:txBody>
              <a:bodyPr wrap="none" anchor="ctr"/>
              <a:lstStyle/>
              <a:p>
                <a:endParaRPr lang="zh-CN" altLang="en-US"/>
              </a:p>
            </p:txBody>
          </p:sp>
          <p:sp>
            <p:nvSpPr>
              <p:cNvPr id="22626" name="Line 22"/>
              <p:cNvSpPr>
                <a:spLocks noChangeShapeType="1"/>
              </p:cNvSpPr>
              <p:nvPr/>
            </p:nvSpPr>
            <p:spPr bwMode="auto">
              <a:xfrm>
                <a:off x="1680" y="1632"/>
                <a:ext cx="480" cy="288"/>
              </a:xfrm>
              <a:prstGeom prst="line">
                <a:avLst/>
              </a:prstGeom>
              <a:noFill/>
              <a:ln w="9525">
                <a:solidFill>
                  <a:schemeClr val="tx1"/>
                </a:solidFill>
                <a:round/>
              </a:ln>
            </p:spPr>
            <p:txBody>
              <a:bodyPr wrap="none" anchor="ctr"/>
              <a:lstStyle/>
              <a:p>
                <a:endParaRPr lang="zh-CN" altLang="en-US"/>
              </a:p>
            </p:txBody>
          </p:sp>
          <p:sp>
            <p:nvSpPr>
              <p:cNvPr id="22627" name="Line 23"/>
              <p:cNvSpPr>
                <a:spLocks noChangeShapeType="1"/>
              </p:cNvSpPr>
              <p:nvPr/>
            </p:nvSpPr>
            <p:spPr bwMode="auto">
              <a:xfrm>
                <a:off x="2160" y="1920"/>
                <a:ext cx="288" cy="288"/>
              </a:xfrm>
              <a:prstGeom prst="line">
                <a:avLst/>
              </a:prstGeom>
              <a:noFill/>
              <a:ln w="9525">
                <a:solidFill>
                  <a:schemeClr val="tx1"/>
                </a:solidFill>
                <a:round/>
              </a:ln>
            </p:spPr>
            <p:txBody>
              <a:bodyPr wrap="none" anchor="ctr"/>
              <a:lstStyle/>
              <a:p>
                <a:endParaRPr lang="zh-CN" altLang="en-US"/>
              </a:p>
            </p:txBody>
          </p:sp>
          <p:sp>
            <p:nvSpPr>
              <p:cNvPr id="22628" name="Line 24"/>
              <p:cNvSpPr>
                <a:spLocks noChangeShapeType="1"/>
              </p:cNvSpPr>
              <p:nvPr/>
            </p:nvSpPr>
            <p:spPr bwMode="auto">
              <a:xfrm>
                <a:off x="2448" y="2208"/>
                <a:ext cx="144" cy="384"/>
              </a:xfrm>
              <a:prstGeom prst="line">
                <a:avLst/>
              </a:prstGeom>
              <a:noFill/>
              <a:ln w="9525">
                <a:solidFill>
                  <a:schemeClr val="tx1"/>
                </a:solidFill>
                <a:round/>
              </a:ln>
            </p:spPr>
            <p:txBody>
              <a:bodyPr wrap="none" anchor="ctr"/>
              <a:lstStyle/>
              <a:p>
                <a:endParaRPr lang="zh-CN" altLang="en-US"/>
              </a:p>
            </p:txBody>
          </p:sp>
          <p:sp>
            <p:nvSpPr>
              <p:cNvPr id="22629" name="Line 25"/>
              <p:cNvSpPr>
                <a:spLocks noChangeShapeType="1"/>
              </p:cNvSpPr>
              <p:nvPr/>
            </p:nvSpPr>
            <p:spPr bwMode="auto">
              <a:xfrm flipH="1">
                <a:off x="2304" y="2208"/>
                <a:ext cx="144" cy="384"/>
              </a:xfrm>
              <a:prstGeom prst="line">
                <a:avLst/>
              </a:prstGeom>
              <a:noFill/>
              <a:ln w="9525">
                <a:solidFill>
                  <a:schemeClr val="tx1"/>
                </a:solidFill>
                <a:round/>
              </a:ln>
            </p:spPr>
            <p:txBody>
              <a:bodyPr wrap="none" anchor="ctr"/>
              <a:lstStyle/>
              <a:p>
                <a:endParaRPr lang="zh-CN" altLang="en-US"/>
              </a:p>
            </p:txBody>
          </p:sp>
          <p:sp>
            <p:nvSpPr>
              <p:cNvPr id="22630" name="Line 26"/>
              <p:cNvSpPr>
                <a:spLocks noChangeShapeType="1"/>
              </p:cNvSpPr>
              <p:nvPr/>
            </p:nvSpPr>
            <p:spPr bwMode="auto">
              <a:xfrm flipH="1" flipV="1">
                <a:off x="1920" y="2208"/>
                <a:ext cx="144" cy="384"/>
              </a:xfrm>
              <a:prstGeom prst="line">
                <a:avLst/>
              </a:prstGeom>
              <a:noFill/>
              <a:ln w="9525">
                <a:solidFill>
                  <a:schemeClr val="tx1"/>
                </a:solidFill>
                <a:round/>
              </a:ln>
            </p:spPr>
            <p:txBody>
              <a:bodyPr wrap="none" anchor="ctr"/>
              <a:lstStyle/>
              <a:p>
                <a:endParaRPr lang="zh-CN" altLang="en-US"/>
              </a:p>
            </p:txBody>
          </p:sp>
          <p:sp>
            <p:nvSpPr>
              <p:cNvPr id="22631" name="Line 27"/>
              <p:cNvSpPr>
                <a:spLocks noChangeShapeType="1"/>
              </p:cNvSpPr>
              <p:nvPr/>
            </p:nvSpPr>
            <p:spPr bwMode="auto">
              <a:xfrm flipV="1">
                <a:off x="1824" y="2208"/>
                <a:ext cx="96" cy="384"/>
              </a:xfrm>
              <a:prstGeom prst="line">
                <a:avLst/>
              </a:prstGeom>
              <a:noFill/>
              <a:ln w="9525">
                <a:solidFill>
                  <a:schemeClr val="tx1"/>
                </a:solidFill>
                <a:round/>
              </a:ln>
            </p:spPr>
            <p:txBody>
              <a:bodyPr wrap="none" anchor="ctr"/>
              <a:lstStyle/>
              <a:p>
                <a:endParaRPr lang="zh-CN" altLang="en-US"/>
              </a:p>
            </p:txBody>
          </p:sp>
          <p:sp>
            <p:nvSpPr>
              <p:cNvPr id="22632" name="Line 28"/>
              <p:cNvSpPr>
                <a:spLocks noChangeShapeType="1"/>
              </p:cNvSpPr>
              <p:nvPr/>
            </p:nvSpPr>
            <p:spPr bwMode="auto">
              <a:xfrm flipV="1">
                <a:off x="1920" y="1920"/>
                <a:ext cx="240" cy="288"/>
              </a:xfrm>
              <a:prstGeom prst="line">
                <a:avLst/>
              </a:prstGeom>
              <a:noFill/>
              <a:ln w="9525">
                <a:solidFill>
                  <a:schemeClr val="tx1"/>
                </a:solidFill>
                <a:round/>
              </a:ln>
            </p:spPr>
            <p:txBody>
              <a:bodyPr wrap="none" anchor="ctr"/>
              <a:lstStyle/>
              <a:p>
                <a:endParaRPr lang="zh-CN" altLang="en-US"/>
              </a:p>
            </p:txBody>
          </p:sp>
          <p:sp>
            <p:nvSpPr>
              <p:cNvPr id="22633" name="Line 29"/>
              <p:cNvSpPr>
                <a:spLocks noChangeShapeType="1"/>
              </p:cNvSpPr>
              <p:nvPr/>
            </p:nvSpPr>
            <p:spPr bwMode="auto">
              <a:xfrm flipH="1" flipV="1">
                <a:off x="1488" y="2208"/>
                <a:ext cx="144" cy="384"/>
              </a:xfrm>
              <a:prstGeom prst="line">
                <a:avLst/>
              </a:prstGeom>
              <a:noFill/>
              <a:ln w="9525">
                <a:solidFill>
                  <a:schemeClr val="tx1"/>
                </a:solidFill>
                <a:round/>
              </a:ln>
            </p:spPr>
            <p:txBody>
              <a:bodyPr wrap="none" anchor="ctr"/>
              <a:lstStyle/>
              <a:p>
                <a:endParaRPr lang="zh-CN" altLang="en-US"/>
              </a:p>
            </p:txBody>
          </p:sp>
          <p:sp>
            <p:nvSpPr>
              <p:cNvPr id="22634" name="Line 30"/>
              <p:cNvSpPr>
                <a:spLocks noChangeShapeType="1"/>
              </p:cNvSpPr>
              <p:nvPr/>
            </p:nvSpPr>
            <p:spPr bwMode="auto">
              <a:xfrm flipV="1">
                <a:off x="1344" y="2208"/>
                <a:ext cx="144" cy="384"/>
              </a:xfrm>
              <a:prstGeom prst="line">
                <a:avLst/>
              </a:prstGeom>
              <a:noFill/>
              <a:ln w="9525">
                <a:solidFill>
                  <a:schemeClr val="tx1"/>
                </a:solidFill>
                <a:round/>
              </a:ln>
            </p:spPr>
            <p:txBody>
              <a:bodyPr wrap="none" anchor="ctr"/>
              <a:lstStyle/>
              <a:p>
                <a:endParaRPr lang="zh-CN" altLang="en-US"/>
              </a:p>
            </p:txBody>
          </p:sp>
          <p:sp>
            <p:nvSpPr>
              <p:cNvPr id="22635" name="Line 31"/>
              <p:cNvSpPr>
                <a:spLocks noChangeShapeType="1"/>
              </p:cNvSpPr>
              <p:nvPr/>
            </p:nvSpPr>
            <p:spPr bwMode="auto">
              <a:xfrm flipH="1" flipV="1">
                <a:off x="1248" y="1920"/>
                <a:ext cx="240" cy="288"/>
              </a:xfrm>
              <a:prstGeom prst="line">
                <a:avLst/>
              </a:prstGeom>
              <a:noFill/>
              <a:ln w="9525">
                <a:solidFill>
                  <a:schemeClr val="tx1"/>
                </a:solidFill>
                <a:round/>
              </a:ln>
            </p:spPr>
            <p:txBody>
              <a:bodyPr wrap="none" anchor="ctr"/>
              <a:lstStyle/>
              <a:p>
                <a:endParaRPr lang="zh-CN" altLang="en-US"/>
              </a:p>
            </p:txBody>
          </p:sp>
          <p:sp>
            <p:nvSpPr>
              <p:cNvPr id="22636" name="Line 32"/>
              <p:cNvSpPr>
                <a:spLocks noChangeShapeType="1"/>
              </p:cNvSpPr>
              <p:nvPr/>
            </p:nvSpPr>
            <p:spPr bwMode="auto">
              <a:xfrm flipH="1" flipV="1">
                <a:off x="960" y="2208"/>
                <a:ext cx="144" cy="384"/>
              </a:xfrm>
              <a:prstGeom prst="line">
                <a:avLst/>
              </a:prstGeom>
              <a:noFill/>
              <a:ln w="9525">
                <a:solidFill>
                  <a:schemeClr val="tx1"/>
                </a:solidFill>
                <a:round/>
              </a:ln>
            </p:spPr>
            <p:txBody>
              <a:bodyPr wrap="none" anchor="ctr"/>
              <a:lstStyle/>
              <a:p>
                <a:endParaRPr lang="zh-CN" altLang="en-US"/>
              </a:p>
            </p:txBody>
          </p:sp>
        </p:grpSp>
        <p:sp>
          <p:nvSpPr>
            <p:cNvPr id="22593" name="Text Box 33"/>
            <p:cNvSpPr txBox="1">
              <a:spLocks noChangeArrowheads="1"/>
            </p:cNvSpPr>
            <p:nvPr/>
          </p:nvSpPr>
          <p:spPr bwMode="auto">
            <a:xfrm>
              <a:off x="1708" y="336"/>
              <a:ext cx="237"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22594" name="Text Box 34"/>
            <p:cNvSpPr txBox="1">
              <a:spLocks noChangeArrowheads="1"/>
            </p:cNvSpPr>
            <p:nvPr/>
          </p:nvSpPr>
          <p:spPr bwMode="auto">
            <a:xfrm>
              <a:off x="961" y="720"/>
              <a:ext cx="236"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p:txBody>
        </p:sp>
        <p:sp>
          <p:nvSpPr>
            <p:cNvPr id="22595" name="Text Box 35"/>
            <p:cNvSpPr txBox="1">
              <a:spLocks noChangeArrowheads="1"/>
            </p:cNvSpPr>
            <p:nvPr/>
          </p:nvSpPr>
          <p:spPr bwMode="auto">
            <a:xfrm>
              <a:off x="2295" y="720"/>
              <a:ext cx="236"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p:txBody>
        </p:sp>
        <p:sp>
          <p:nvSpPr>
            <p:cNvPr id="22596" name="Text Box 36"/>
            <p:cNvSpPr txBox="1">
              <a:spLocks noChangeArrowheads="1"/>
            </p:cNvSpPr>
            <p:nvPr/>
          </p:nvSpPr>
          <p:spPr bwMode="auto">
            <a:xfrm>
              <a:off x="556" y="1152"/>
              <a:ext cx="237" cy="332"/>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p:txBody>
        </p:sp>
        <p:sp>
          <p:nvSpPr>
            <p:cNvPr id="22597" name="Text Box 37"/>
            <p:cNvSpPr txBox="1">
              <a:spLocks noChangeArrowheads="1"/>
            </p:cNvSpPr>
            <p:nvPr/>
          </p:nvSpPr>
          <p:spPr bwMode="auto">
            <a:xfrm>
              <a:off x="1324" y="1178"/>
              <a:ext cx="237"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p:txBody>
        </p:sp>
        <p:sp>
          <p:nvSpPr>
            <p:cNvPr id="22598" name="Text Box 38"/>
            <p:cNvSpPr txBox="1">
              <a:spLocks noChangeArrowheads="1"/>
            </p:cNvSpPr>
            <p:nvPr/>
          </p:nvSpPr>
          <p:spPr bwMode="auto">
            <a:xfrm>
              <a:off x="1948" y="1152"/>
              <a:ext cx="237" cy="332"/>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p:txBody>
        </p:sp>
        <p:sp>
          <p:nvSpPr>
            <p:cNvPr id="22599" name="Text Box 39"/>
            <p:cNvSpPr txBox="1">
              <a:spLocks noChangeArrowheads="1"/>
            </p:cNvSpPr>
            <p:nvPr/>
          </p:nvSpPr>
          <p:spPr bwMode="auto">
            <a:xfrm>
              <a:off x="2716" y="1152"/>
              <a:ext cx="237" cy="332"/>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sp>
          <p:nvSpPr>
            <p:cNvPr id="22600" name="Text Box 40"/>
            <p:cNvSpPr txBox="1">
              <a:spLocks noChangeArrowheads="1"/>
            </p:cNvSpPr>
            <p:nvPr/>
          </p:nvSpPr>
          <p:spPr bwMode="auto">
            <a:xfrm>
              <a:off x="326" y="2091"/>
              <a:ext cx="237"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8</a:t>
              </a:r>
              <a:endParaRPr kumimoji="1" lang="en-US" altLang="zh-CN" sz="2400">
                <a:latin typeface="Times New Roman" panose="02020503050405090304" pitchFamily="18" charset="0"/>
              </a:endParaRPr>
            </a:p>
          </p:txBody>
        </p:sp>
        <p:sp>
          <p:nvSpPr>
            <p:cNvPr id="22601" name="Text Box 41"/>
            <p:cNvSpPr txBox="1">
              <a:spLocks noChangeArrowheads="1"/>
            </p:cNvSpPr>
            <p:nvPr/>
          </p:nvSpPr>
          <p:spPr bwMode="auto">
            <a:xfrm>
              <a:off x="768" y="2091"/>
              <a:ext cx="237"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22602" name="Text Box 42"/>
            <p:cNvSpPr txBox="1">
              <a:spLocks noChangeArrowheads="1"/>
            </p:cNvSpPr>
            <p:nvPr/>
          </p:nvSpPr>
          <p:spPr bwMode="auto">
            <a:xfrm>
              <a:off x="1047" y="2091"/>
              <a:ext cx="344"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10</a:t>
              </a:r>
              <a:endParaRPr kumimoji="1" lang="en-US" altLang="zh-CN" sz="2400">
                <a:latin typeface="Times New Roman" panose="02020503050405090304" pitchFamily="18" charset="0"/>
              </a:endParaRPr>
            </a:p>
          </p:txBody>
        </p:sp>
        <p:sp>
          <p:nvSpPr>
            <p:cNvPr id="22603" name="Text Box 43"/>
            <p:cNvSpPr txBox="1">
              <a:spLocks noChangeArrowheads="1"/>
            </p:cNvSpPr>
            <p:nvPr/>
          </p:nvSpPr>
          <p:spPr bwMode="auto">
            <a:xfrm>
              <a:off x="1468" y="2091"/>
              <a:ext cx="344"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11</a:t>
              </a:r>
              <a:endParaRPr kumimoji="1" lang="en-US" altLang="zh-CN" sz="2400">
                <a:latin typeface="Times New Roman" panose="02020503050405090304" pitchFamily="18" charset="0"/>
              </a:endParaRPr>
            </a:p>
          </p:txBody>
        </p:sp>
        <p:sp>
          <p:nvSpPr>
            <p:cNvPr id="22604" name="Text Box 44"/>
            <p:cNvSpPr txBox="1">
              <a:spLocks noChangeArrowheads="1"/>
            </p:cNvSpPr>
            <p:nvPr/>
          </p:nvSpPr>
          <p:spPr bwMode="auto">
            <a:xfrm>
              <a:off x="1728" y="2091"/>
              <a:ext cx="344"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22605" name="Text Box 45"/>
            <p:cNvSpPr txBox="1">
              <a:spLocks noChangeArrowheads="1"/>
            </p:cNvSpPr>
            <p:nvPr/>
          </p:nvSpPr>
          <p:spPr bwMode="auto">
            <a:xfrm>
              <a:off x="2092" y="2091"/>
              <a:ext cx="344"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13</a:t>
              </a:r>
              <a:endParaRPr kumimoji="1" lang="en-US" altLang="zh-CN" sz="2400">
                <a:latin typeface="Times New Roman" panose="02020503050405090304" pitchFamily="18" charset="0"/>
              </a:endParaRPr>
            </a:p>
          </p:txBody>
        </p:sp>
        <p:sp>
          <p:nvSpPr>
            <p:cNvPr id="22606" name="Text Box 46"/>
            <p:cNvSpPr txBox="1">
              <a:spLocks noChangeArrowheads="1"/>
            </p:cNvSpPr>
            <p:nvPr/>
          </p:nvSpPr>
          <p:spPr bwMode="auto">
            <a:xfrm>
              <a:off x="2860" y="2091"/>
              <a:ext cx="344"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15</a:t>
              </a:r>
              <a:endParaRPr kumimoji="1" lang="en-US" altLang="zh-CN" sz="2400">
                <a:latin typeface="Times New Roman" panose="02020503050405090304" pitchFamily="18" charset="0"/>
              </a:endParaRPr>
            </a:p>
          </p:txBody>
        </p:sp>
        <p:sp>
          <p:nvSpPr>
            <p:cNvPr id="22607" name="Text Box 47"/>
            <p:cNvSpPr txBox="1">
              <a:spLocks noChangeArrowheads="1"/>
            </p:cNvSpPr>
            <p:nvPr/>
          </p:nvSpPr>
          <p:spPr bwMode="auto">
            <a:xfrm>
              <a:off x="2447" y="2091"/>
              <a:ext cx="345"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14</a:t>
              </a:r>
              <a:endParaRPr kumimoji="1" lang="en-US" altLang="zh-CN" sz="2400">
                <a:latin typeface="Times New Roman" panose="02020503050405090304" pitchFamily="18" charset="0"/>
              </a:endParaRPr>
            </a:p>
          </p:txBody>
        </p:sp>
      </p:grpSp>
      <p:grpSp>
        <p:nvGrpSpPr>
          <p:cNvPr id="4" name="Group 48"/>
          <p:cNvGrpSpPr/>
          <p:nvPr/>
        </p:nvGrpSpPr>
        <p:grpSpPr bwMode="auto">
          <a:xfrm>
            <a:off x="2362200" y="3581400"/>
            <a:ext cx="3705225" cy="2798763"/>
            <a:chOff x="2582" y="1968"/>
            <a:chExt cx="2625" cy="2008"/>
          </a:xfrm>
        </p:grpSpPr>
        <p:grpSp>
          <p:nvGrpSpPr>
            <p:cNvPr id="5" name="Group 49"/>
            <p:cNvGrpSpPr/>
            <p:nvPr/>
          </p:nvGrpSpPr>
          <p:grpSpPr bwMode="auto">
            <a:xfrm>
              <a:off x="2640" y="2208"/>
              <a:ext cx="2496" cy="1488"/>
              <a:chOff x="2160" y="2064"/>
              <a:chExt cx="1506" cy="1008"/>
            </a:xfrm>
          </p:grpSpPr>
          <p:sp>
            <p:nvSpPr>
              <p:cNvPr id="22569" name="Oval 50"/>
              <p:cNvSpPr>
                <a:spLocks noChangeArrowheads="1"/>
              </p:cNvSpPr>
              <p:nvPr/>
            </p:nvSpPr>
            <p:spPr bwMode="auto">
              <a:xfrm>
                <a:off x="2913" y="206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0" name="Oval 51"/>
              <p:cNvSpPr>
                <a:spLocks noChangeArrowheads="1"/>
              </p:cNvSpPr>
              <p:nvPr/>
            </p:nvSpPr>
            <p:spPr bwMode="auto">
              <a:xfrm>
                <a:off x="2537" y="2339"/>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1" name="Oval 52"/>
              <p:cNvSpPr>
                <a:spLocks noChangeArrowheads="1"/>
              </p:cNvSpPr>
              <p:nvPr/>
            </p:nvSpPr>
            <p:spPr bwMode="auto">
              <a:xfrm>
                <a:off x="2746" y="2614"/>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2572" name="Oval 53"/>
              <p:cNvSpPr>
                <a:spLocks noChangeArrowheads="1"/>
              </p:cNvSpPr>
              <p:nvPr/>
            </p:nvSpPr>
            <p:spPr bwMode="auto">
              <a:xfrm>
                <a:off x="2286" y="2614"/>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2573" name="Oval 54"/>
              <p:cNvSpPr>
                <a:spLocks noChangeArrowheads="1"/>
              </p:cNvSpPr>
              <p:nvPr/>
            </p:nvSpPr>
            <p:spPr bwMode="auto">
              <a:xfrm>
                <a:off x="3332" y="2339"/>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4" name="Oval 55"/>
              <p:cNvSpPr>
                <a:spLocks noChangeArrowheads="1"/>
              </p:cNvSpPr>
              <p:nvPr/>
            </p:nvSpPr>
            <p:spPr bwMode="auto">
              <a:xfrm>
                <a:off x="3122" y="2614"/>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2575" name="Oval 56"/>
              <p:cNvSpPr>
                <a:spLocks noChangeArrowheads="1"/>
              </p:cNvSpPr>
              <p:nvPr/>
            </p:nvSpPr>
            <p:spPr bwMode="auto">
              <a:xfrm>
                <a:off x="3039" y="2980"/>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6" name="Oval 57"/>
              <p:cNvSpPr>
                <a:spLocks noChangeArrowheads="1"/>
              </p:cNvSpPr>
              <p:nvPr/>
            </p:nvSpPr>
            <p:spPr bwMode="auto">
              <a:xfrm>
                <a:off x="2871" y="2980"/>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7" name="Oval 58"/>
              <p:cNvSpPr>
                <a:spLocks noChangeArrowheads="1"/>
              </p:cNvSpPr>
              <p:nvPr/>
            </p:nvSpPr>
            <p:spPr bwMode="auto">
              <a:xfrm>
                <a:off x="2620" y="2980"/>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8" name="Oval 59"/>
              <p:cNvSpPr>
                <a:spLocks noChangeArrowheads="1"/>
              </p:cNvSpPr>
              <p:nvPr/>
            </p:nvSpPr>
            <p:spPr bwMode="auto">
              <a:xfrm>
                <a:off x="2411" y="2980"/>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9" name="Oval 60"/>
              <p:cNvSpPr>
                <a:spLocks noChangeArrowheads="1"/>
              </p:cNvSpPr>
              <p:nvPr/>
            </p:nvSpPr>
            <p:spPr bwMode="auto">
              <a:xfrm>
                <a:off x="3583" y="2614"/>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2580" name="Oval 61"/>
              <p:cNvSpPr>
                <a:spLocks noChangeArrowheads="1"/>
              </p:cNvSpPr>
              <p:nvPr/>
            </p:nvSpPr>
            <p:spPr bwMode="auto">
              <a:xfrm>
                <a:off x="2160" y="2980"/>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81" name="Line 62"/>
              <p:cNvSpPr>
                <a:spLocks noChangeShapeType="1"/>
              </p:cNvSpPr>
              <p:nvPr/>
            </p:nvSpPr>
            <p:spPr bwMode="auto">
              <a:xfrm flipH="1">
                <a:off x="2578" y="2110"/>
                <a:ext cx="377" cy="275"/>
              </a:xfrm>
              <a:prstGeom prst="line">
                <a:avLst/>
              </a:prstGeom>
              <a:noFill/>
              <a:ln w="9525">
                <a:solidFill>
                  <a:schemeClr val="tx1"/>
                </a:solidFill>
                <a:round/>
              </a:ln>
            </p:spPr>
            <p:txBody>
              <a:bodyPr wrap="none" anchor="ctr"/>
              <a:lstStyle/>
              <a:p>
                <a:endParaRPr lang="zh-CN" altLang="en-US"/>
              </a:p>
            </p:txBody>
          </p:sp>
          <p:sp>
            <p:nvSpPr>
              <p:cNvPr id="22582" name="Line 63"/>
              <p:cNvSpPr>
                <a:spLocks noChangeShapeType="1"/>
              </p:cNvSpPr>
              <p:nvPr/>
            </p:nvSpPr>
            <p:spPr bwMode="auto">
              <a:xfrm flipH="1">
                <a:off x="2327" y="2385"/>
                <a:ext cx="251" cy="275"/>
              </a:xfrm>
              <a:prstGeom prst="line">
                <a:avLst/>
              </a:prstGeom>
              <a:noFill/>
              <a:ln w="9525">
                <a:solidFill>
                  <a:schemeClr val="tx1"/>
                </a:solidFill>
                <a:round/>
              </a:ln>
            </p:spPr>
            <p:txBody>
              <a:bodyPr wrap="none" anchor="ctr"/>
              <a:lstStyle/>
              <a:p>
                <a:endParaRPr lang="zh-CN" altLang="en-US"/>
              </a:p>
            </p:txBody>
          </p:sp>
          <p:sp>
            <p:nvSpPr>
              <p:cNvPr id="22583" name="Line 64"/>
              <p:cNvSpPr>
                <a:spLocks noChangeShapeType="1"/>
              </p:cNvSpPr>
              <p:nvPr/>
            </p:nvSpPr>
            <p:spPr bwMode="auto">
              <a:xfrm flipH="1">
                <a:off x="2202" y="2660"/>
                <a:ext cx="125" cy="366"/>
              </a:xfrm>
              <a:prstGeom prst="line">
                <a:avLst/>
              </a:prstGeom>
              <a:noFill/>
              <a:ln w="9525">
                <a:solidFill>
                  <a:schemeClr val="tx1"/>
                </a:solidFill>
                <a:round/>
              </a:ln>
            </p:spPr>
            <p:txBody>
              <a:bodyPr wrap="none" anchor="ctr"/>
              <a:lstStyle/>
              <a:p>
                <a:endParaRPr lang="zh-CN" altLang="en-US"/>
              </a:p>
            </p:txBody>
          </p:sp>
          <p:sp>
            <p:nvSpPr>
              <p:cNvPr id="22584" name="Line 65"/>
              <p:cNvSpPr>
                <a:spLocks noChangeShapeType="1"/>
              </p:cNvSpPr>
              <p:nvPr/>
            </p:nvSpPr>
            <p:spPr bwMode="auto">
              <a:xfrm>
                <a:off x="2955" y="2110"/>
                <a:ext cx="419" cy="275"/>
              </a:xfrm>
              <a:prstGeom prst="line">
                <a:avLst/>
              </a:prstGeom>
              <a:noFill/>
              <a:ln w="9525">
                <a:solidFill>
                  <a:schemeClr val="tx1"/>
                </a:solidFill>
                <a:round/>
              </a:ln>
            </p:spPr>
            <p:txBody>
              <a:bodyPr wrap="none" anchor="ctr"/>
              <a:lstStyle/>
              <a:p>
                <a:endParaRPr lang="zh-CN" altLang="en-US"/>
              </a:p>
            </p:txBody>
          </p:sp>
          <p:sp>
            <p:nvSpPr>
              <p:cNvPr id="22585" name="Line 66"/>
              <p:cNvSpPr>
                <a:spLocks noChangeShapeType="1"/>
              </p:cNvSpPr>
              <p:nvPr/>
            </p:nvSpPr>
            <p:spPr bwMode="auto">
              <a:xfrm>
                <a:off x="3374" y="2385"/>
                <a:ext cx="251" cy="275"/>
              </a:xfrm>
              <a:prstGeom prst="line">
                <a:avLst/>
              </a:prstGeom>
              <a:noFill/>
              <a:ln w="9525">
                <a:solidFill>
                  <a:schemeClr val="tx1"/>
                </a:solidFill>
                <a:round/>
              </a:ln>
            </p:spPr>
            <p:txBody>
              <a:bodyPr wrap="none" anchor="ctr"/>
              <a:lstStyle/>
              <a:p>
                <a:endParaRPr lang="zh-CN" altLang="en-US"/>
              </a:p>
            </p:txBody>
          </p:sp>
          <p:sp>
            <p:nvSpPr>
              <p:cNvPr id="22586" name="Line 67"/>
              <p:cNvSpPr>
                <a:spLocks noChangeShapeType="1"/>
              </p:cNvSpPr>
              <p:nvPr/>
            </p:nvSpPr>
            <p:spPr bwMode="auto">
              <a:xfrm flipV="1">
                <a:off x="3081" y="2660"/>
                <a:ext cx="83" cy="366"/>
              </a:xfrm>
              <a:prstGeom prst="line">
                <a:avLst/>
              </a:prstGeom>
              <a:noFill/>
              <a:ln w="9525">
                <a:solidFill>
                  <a:schemeClr val="tx1"/>
                </a:solidFill>
                <a:round/>
              </a:ln>
            </p:spPr>
            <p:txBody>
              <a:bodyPr wrap="none" anchor="ctr"/>
              <a:lstStyle/>
              <a:p>
                <a:endParaRPr lang="zh-CN" altLang="en-US"/>
              </a:p>
            </p:txBody>
          </p:sp>
          <p:sp>
            <p:nvSpPr>
              <p:cNvPr id="22587" name="Line 68"/>
              <p:cNvSpPr>
                <a:spLocks noChangeShapeType="1"/>
              </p:cNvSpPr>
              <p:nvPr/>
            </p:nvSpPr>
            <p:spPr bwMode="auto">
              <a:xfrm flipV="1">
                <a:off x="3164" y="2385"/>
                <a:ext cx="210" cy="275"/>
              </a:xfrm>
              <a:prstGeom prst="line">
                <a:avLst/>
              </a:prstGeom>
              <a:noFill/>
              <a:ln w="9525">
                <a:solidFill>
                  <a:schemeClr val="tx1"/>
                </a:solidFill>
                <a:round/>
              </a:ln>
            </p:spPr>
            <p:txBody>
              <a:bodyPr wrap="none" anchor="ctr"/>
              <a:lstStyle/>
              <a:p>
                <a:endParaRPr lang="zh-CN" altLang="en-US"/>
              </a:p>
            </p:txBody>
          </p:sp>
          <p:sp>
            <p:nvSpPr>
              <p:cNvPr id="22588" name="Line 69"/>
              <p:cNvSpPr>
                <a:spLocks noChangeShapeType="1"/>
              </p:cNvSpPr>
              <p:nvPr/>
            </p:nvSpPr>
            <p:spPr bwMode="auto">
              <a:xfrm flipH="1" flipV="1">
                <a:off x="2788" y="2660"/>
                <a:ext cx="125" cy="366"/>
              </a:xfrm>
              <a:prstGeom prst="line">
                <a:avLst/>
              </a:prstGeom>
              <a:noFill/>
              <a:ln w="9525">
                <a:solidFill>
                  <a:schemeClr val="tx1"/>
                </a:solidFill>
                <a:round/>
              </a:ln>
            </p:spPr>
            <p:txBody>
              <a:bodyPr wrap="none" anchor="ctr"/>
              <a:lstStyle/>
              <a:p>
                <a:endParaRPr lang="zh-CN" altLang="en-US"/>
              </a:p>
            </p:txBody>
          </p:sp>
          <p:sp>
            <p:nvSpPr>
              <p:cNvPr id="22589" name="Line 70"/>
              <p:cNvSpPr>
                <a:spLocks noChangeShapeType="1"/>
              </p:cNvSpPr>
              <p:nvPr/>
            </p:nvSpPr>
            <p:spPr bwMode="auto">
              <a:xfrm flipV="1">
                <a:off x="2662" y="2660"/>
                <a:ext cx="126" cy="366"/>
              </a:xfrm>
              <a:prstGeom prst="line">
                <a:avLst/>
              </a:prstGeom>
              <a:noFill/>
              <a:ln w="9525">
                <a:solidFill>
                  <a:schemeClr val="tx1"/>
                </a:solidFill>
                <a:round/>
              </a:ln>
            </p:spPr>
            <p:txBody>
              <a:bodyPr wrap="none" anchor="ctr"/>
              <a:lstStyle/>
              <a:p>
                <a:endParaRPr lang="zh-CN" altLang="en-US"/>
              </a:p>
            </p:txBody>
          </p:sp>
          <p:sp>
            <p:nvSpPr>
              <p:cNvPr id="22590" name="Line 71"/>
              <p:cNvSpPr>
                <a:spLocks noChangeShapeType="1"/>
              </p:cNvSpPr>
              <p:nvPr/>
            </p:nvSpPr>
            <p:spPr bwMode="auto">
              <a:xfrm flipH="1" flipV="1">
                <a:off x="2578" y="2385"/>
                <a:ext cx="210" cy="275"/>
              </a:xfrm>
              <a:prstGeom prst="line">
                <a:avLst/>
              </a:prstGeom>
              <a:noFill/>
              <a:ln w="9525">
                <a:solidFill>
                  <a:schemeClr val="tx1"/>
                </a:solidFill>
                <a:round/>
              </a:ln>
            </p:spPr>
            <p:txBody>
              <a:bodyPr wrap="none" anchor="ctr"/>
              <a:lstStyle/>
              <a:p>
                <a:endParaRPr lang="zh-CN" altLang="en-US"/>
              </a:p>
            </p:txBody>
          </p:sp>
          <p:sp>
            <p:nvSpPr>
              <p:cNvPr id="22591" name="Line 72"/>
              <p:cNvSpPr>
                <a:spLocks noChangeShapeType="1"/>
              </p:cNvSpPr>
              <p:nvPr/>
            </p:nvSpPr>
            <p:spPr bwMode="auto">
              <a:xfrm flipH="1" flipV="1">
                <a:off x="2327" y="2660"/>
                <a:ext cx="126" cy="366"/>
              </a:xfrm>
              <a:prstGeom prst="line">
                <a:avLst/>
              </a:prstGeom>
              <a:noFill/>
              <a:ln w="9525">
                <a:solidFill>
                  <a:schemeClr val="tx1"/>
                </a:solidFill>
                <a:round/>
              </a:ln>
            </p:spPr>
            <p:txBody>
              <a:bodyPr wrap="none" anchor="ctr"/>
              <a:lstStyle/>
              <a:p>
                <a:endParaRPr lang="zh-CN" altLang="en-US"/>
              </a:p>
            </p:txBody>
          </p:sp>
        </p:grpSp>
        <p:sp>
          <p:nvSpPr>
            <p:cNvPr id="22557" name="Text Box 73"/>
            <p:cNvSpPr txBox="1">
              <a:spLocks noChangeArrowheads="1"/>
            </p:cNvSpPr>
            <p:nvPr/>
          </p:nvSpPr>
          <p:spPr bwMode="auto">
            <a:xfrm>
              <a:off x="3964" y="1968"/>
              <a:ext cx="239"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22558" name="Text Box 74"/>
            <p:cNvSpPr txBox="1">
              <a:spLocks noChangeArrowheads="1"/>
            </p:cNvSpPr>
            <p:nvPr/>
          </p:nvSpPr>
          <p:spPr bwMode="auto">
            <a:xfrm>
              <a:off x="3216" y="2352"/>
              <a:ext cx="239"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p:txBody>
        </p:sp>
        <p:sp>
          <p:nvSpPr>
            <p:cNvPr id="22559" name="Text Box 75"/>
            <p:cNvSpPr txBox="1">
              <a:spLocks noChangeArrowheads="1"/>
            </p:cNvSpPr>
            <p:nvPr/>
          </p:nvSpPr>
          <p:spPr bwMode="auto">
            <a:xfrm>
              <a:off x="4550" y="2352"/>
              <a:ext cx="239"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p:txBody>
        </p:sp>
        <p:sp>
          <p:nvSpPr>
            <p:cNvPr id="22560" name="Text Box 76"/>
            <p:cNvSpPr txBox="1">
              <a:spLocks noChangeArrowheads="1"/>
            </p:cNvSpPr>
            <p:nvPr/>
          </p:nvSpPr>
          <p:spPr bwMode="auto">
            <a:xfrm>
              <a:off x="2813" y="2784"/>
              <a:ext cx="238"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p:txBody>
        </p:sp>
        <p:sp>
          <p:nvSpPr>
            <p:cNvPr id="22561" name="Text Box 77"/>
            <p:cNvSpPr txBox="1">
              <a:spLocks noChangeArrowheads="1"/>
            </p:cNvSpPr>
            <p:nvPr/>
          </p:nvSpPr>
          <p:spPr bwMode="auto">
            <a:xfrm>
              <a:off x="3581" y="2810"/>
              <a:ext cx="238"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p:txBody>
        </p:sp>
        <p:sp>
          <p:nvSpPr>
            <p:cNvPr id="22562" name="Text Box 78"/>
            <p:cNvSpPr txBox="1">
              <a:spLocks noChangeArrowheads="1"/>
            </p:cNvSpPr>
            <p:nvPr/>
          </p:nvSpPr>
          <p:spPr bwMode="auto">
            <a:xfrm>
              <a:off x="4204" y="2784"/>
              <a:ext cx="238"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p:txBody>
        </p:sp>
        <p:sp>
          <p:nvSpPr>
            <p:cNvPr id="22563" name="Text Box 79"/>
            <p:cNvSpPr txBox="1">
              <a:spLocks noChangeArrowheads="1"/>
            </p:cNvSpPr>
            <p:nvPr/>
          </p:nvSpPr>
          <p:spPr bwMode="auto">
            <a:xfrm>
              <a:off x="4968" y="2784"/>
              <a:ext cx="239"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sp>
          <p:nvSpPr>
            <p:cNvPr id="22564" name="Text Box 80"/>
            <p:cNvSpPr txBox="1">
              <a:spLocks noChangeArrowheads="1"/>
            </p:cNvSpPr>
            <p:nvPr/>
          </p:nvSpPr>
          <p:spPr bwMode="auto">
            <a:xfrm>
              <a:off x="2582" y="3648"/>
              <a:ext cx="238"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8</a:t>
              </a:r>
              <a:endParaRPr kumimoji="1" lang="en-US" altLang="zh-CN" sz="2400">
                <a:latin typeface="Times New Roman" panose="02020503050405090304" pitchFamily="18" charset="0"/>
              </a:endParaRPr>
            </a:p>
          </p:txBody>
        </p:sp>
        <p:sp>
          <p:nvSpPr>
            <p:cNvPr id="22565" name="Text Box 81"/>
            <p:cNvSpPr txBox="1">
              <a:spLocks noChangeArrowheads="1"/>
            </p:cNvSpPr>
            <p:nvPr/>
          </p:nvSpPr>
          <p:spPr bwMode="auto">
            <a:xfrm>
              <a:off x="3024" y="3648"/>
              <a:ext cx="238"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22566" name="Text Box 82"/>
            <p:cNvSpPr txBox="1">
              <a:spLocks noChangeArrowheads="1"/>
            </p:cNvSpPr>
            <p:nvPr/>
          </p:nvSpPr>
          <p:spPr bwMode="auto">
            <a:xfrm>
              <a:off x="3302" y="3648"/>
              <a:ext cx="346"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10</a:t>
              </a:r>
              <a:endParaRPr kumimoji="1" lang="en-US" altLang="zh-CN" sz="2400">
                <a:latin typeface="Times New Roman" panose="02020503050405090304" pitchFamily="18" charset="0"/>
              </a:endParaRPr>
            </a:p>
          </p:txBody>
        </p:sp>
        <p:sp>
          <p:nvSpPr>
            <p:cNvPr id="22567" name="Text Box 83"/>
            <p:cNvSpPr txBox="1">
              <a:spLocks noChangeArrowheads="1"/>
            </p:cNvSpPr>
            <p:nvPr/>
          </p:nvSpPr>
          <p:spPr bwMode="auto">
            <a:xfrm>
              <a:off x="3723" y="3648"/>
              <a:ext cx="347"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11</a:t>
              </a:r>
              <a:endParaRPr kumimoji="1" lang="en-US" altLang="zh-CN" sz="2400">
                <a:latin typeface="Times New Roman" panose="02020503050405090304" pitchFamily="18" charset="0"/>
              </a:endParaRPr>
            </a:p>
          </p:txBody>
        </p:sp>
        <p:sp>
          <p:nvSpPr>
            <p:cNvPr id="22568" name="Text Box 84"/>
            <p:cNvSpPr txBox="1">
              <a:spLocks noChangeArrowheads="1"/>
            </p:cNvSpPr>
            <p:nvPr/>
          </p:nvSpPr>
          <p:spPr bwMode="auto">
            <a:xfrm>
              <a:off x="3984" y="3648"/>
              <a:ext cx="347"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grpSp>
      <p:sp>
        <p:nvSpPr>
          <p:cNvPr id="22532" name="Text Box 85"/>
          <p:cNvSpPr txBox="1">
            <a:spLocks noChangeArrowheads="1"/>
          </p:cNvSpPr>
          <p:nvPr/>
        </p:nvSpPr>
        <p:spPr bwMode="auto">
          <a:xfrm>
            <a:off x="4572000" y="1143000"/>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满二叉树</a:t>
            </a:r>
            <a:endParaRPr kumimoji="1" lang="zh-CN" altLang="en-US" sz="2400">
              <a:latin typeface="Times New Roman" panose="02020503050405090304" pitchFamily="18" charset="0"/>
            </a:endParaRPr>
          </a:p>
        </p:txBody>
      </p:sp>
      <p:sp>
        <p:nvSpPr>
          <p:cNvPr id="22533" name="Text Box 86"/>
          <p:cNvSpPr txBox="1">
            <a:spLocks noChangeArrowheads="1"/>
          </p:cNvSpPr>
          <p:nvPr/>
        </p:nvSpPr>
        <p:spPr bwMode="auto">
          <a:xfrm>
            <a:off x="609600" y="4419600"/>
            <a:ext cx="17081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完全二叉树</a:t>
            </a:r>
            <a:endParaRPr kumimoji="1" lang="zh-CN" altLang="en-US" sz="2400">
              <a:latin typeface="Times New Roman" panose="02020503050405090304" pitchFamily="18" charset="0"/>
            </a:endParaRPr>
          </a:p>
        </p:txBody>
      </p:sp>
      <p:grpSp>
        <p:nvGrpSpPr>
          <p:cNvPr id="6" name="Group 87"/>
          <p:cNvGrpSpPr/>
          <p:nvPr/>
        </p:nvGrpSpPr>
        <p:grpSpPr bwMode="auto">
          <a:xfrm>
            <a:off x="5867400" y="381000"/>
            <a:ext cx="2640013" cy="1931988"/>
            <a:chOff x="4156" y="0"/>
            <a:chExt cx="2475" cy="1217"/>
          </a:xfrm>
        </p:grpSpPr>
        <p:grpSp>
          <p:nvGrpSpPr>
            <p:cNvPr id="7" name="Group 88"/>
            <p:cNvGrpSpPr/>
            <p:nvPr/>
          </p:nvGrpSpPr>
          <p:grpSpPr bwMode="auto">
            <a:xfrm>
              <a:off x="4191" y="240"/>
              <a:ext cx="2274" cy="977"/>
              <a:chOff x="4191" y="240"/>
              <a:chExt cx="2274" cy="977"/>
            </a:xfrm>
          </p:grpSpPr>
          <p:sp>
            <p:nvSpPr>
              <p:cNvPr id="22543" name="Oval 89"/>
              <p:cNvSpPr>
                <a:spLocks noChangeArrowheads="1"/>
              </p:cNvSpPr>
              <p:nvPr/>
            </p:nvSpPr>
            <p:spPr bwMode="auto">
              <a:xfrm>
                <a:off x="5225" y="240"/>
                <a:ext cx="137" cy="140"/>
              </a:xfrm>
              <a:prstGeom prst="ellipse">
                <a:avLst/>
              </a:prstGeom>
              <a:solidFill>
                <a:schemeClr val="accent1"/>
              </a:solidFill>
              <a:ln w="9525">
                <a:solidFill>
                  <a:schemeClr val="tx1"/>
                </a:solidFill>
                <a:round/>
              </a:ln>
            </p:spPr>
            <p:txBody>
              <a:bodyPr wrap="none" anchor="ctr"/>
              <a:lstStyle/>
              <a:p>
                <a:endParaRPr lang="zh-CN" altLang="en-US"/>
              </a:p>
            </p:txBody>
          </p:sp>
          <p:sp>
            <p:nvSpPr>
              <p:cNvPr id="22544" name="Oval 90"/>
              <p:cNvSpPr>
                <a:spLocks noChangeArrowheads="1"/>
              </p:cNvSpPr>
              <p:nvPr/>
            </p:nvSpPr>
            <p:spPr bwMode="auto">
              <a:xfrm>
                <a:off x="4604" y="659"/>
                <a:ext cx="138" cy="140"/>
              </a:xfrm>
              <a:prstGeom prst="ellipse">
                <a:avLst/>
              </a:prstGeom>
              <a:solidFill>
                <a:schemeClr val="accent1"/>
              </a:solidFill>
              <a:ln w="9525">
                <a:solidFill>
                  <a:schemeClr val="tx1"/>
                </a:solidFill>
                <a:round/>
              </a:ln>
            </p:spPr>
            <p:txBody>
              <a:bodyPr wrap="none" anchor="ctr"/>
              <a:lstStyle/>
              <a:p>
                <a:endParaRPr lang="zh-CN" altLang="en-US"/>
              </a:p>
            </p:txBody>
          </p:sp>
          <p:sp>
            <p:nvSpPr>
              <p:cNvPr id="22545" name="Oval 91"/>
              <p:cNvSpPr>
                <a:spLocks noChangeArrowheads="1"/>
              </p:cNvSpPr>
              <p:nvPr/>
            </p:nvSpPr>
            <p:spPr bwMode="auto">
              <a:xfrm>
                <a:off x="4949" y="1078"/>
                <a:ext cx="138" cy="139"/>
              </a:xfrm>
              <a:prstGeom prst="ellipse">
                <a:avLst/>
              </a:prstGeom>
              <a:solidFill>
                <a:schemeClr val="accent1"/>
              </a:solidFill>
              <a:ln w="9525">
                <a:solidFill>
                  <a:schemeClr val="tx1"/>
                </a:solidFill>
                <a:round/>
              </a:ln>
            </p:spPr>
            <p:txBody>
              <a:bodyPr wrap="none" anchor="ctr"/>
              <a:lstStyle/>
              <a:p>
                <a:endParaRPr lang="zh-CN" altLang="en-US"/>
              </a:p>
            </p:txBody>
          </p:sp>
          <p:sp>
            <p:nvSpPr>
              <p:cNvPr id="22546" name="Oval 92"/>
              <p:cNvSpPr>
                <a:spLocks noChangeArrowheads="1"/>
              </p:cNvSpPr>
              <p:nvPr/>
            </p:nvSpPr>
            <p:spPr bwMode="auto">
              <a:xfrm>
                <a:off x="4191" y="1078"/>
                <a:ext cx="138" cy="139"/>
              </a:xfrm>
              <a:prstGeom prst="ellipse">
                <a:avLst/>
              </a:prstGeom>
              <a:solidFill>
                <a:schemeClr val="accent1"/>
              </a:solidFill>
              <a:ln w="9525">
                <a:solidFill>
                  <a:schemeClr val="tx1"/>
                </a:solidFill>
                <a:round/>
              </a:ln>
            </p:spPr>
            <p:txBody>
              <a:bodyPr wrap="none" anchor="ctr"/>
              <a:lstStyle/>
              <a:p>
                <a:endParaRPr lang="zh-CN" altLang="en-US"/>
              </a:p>
            </p:txBody>
          </p:sp>
          <p:sp>
            <p:nvSpPr>
              <p:cNvPr id="22547" name="Oval 93"/>
              <p:cNvSpPr>
                <a:spLocks noChangeArrowheads="1"/>
              </p:cNvSpPr>
              <p:nvPr/>
            </p:nvSpPr>
            <p:spPr bwMode="auto">
              <a:xfrm>
                <a:off x="5914" y="659"/>
                <a:ext cx="138" cy="140"/>
              </a:xfrm>
              <a:prstGeom prst="ellipse">
                <a:avLst/>
              </a:prstGeom>
              <a:solidFill>
                <a:schemeClr val="accent1"/>
              </a:solidFill>
              <a:ln w="9525">
                <a:solidFill>
                  <a:schemeClr val="tx1"/>
                </a:solidFill>
                <a:round/>
              </a:ln>
            </p:spPr>
            <p:txBody>
              <a:bodyPr wrap="none" anchor="ctr"/>
              <a:lstStyle/>
              <a:p>
                <a:endParaRPr lang="zh-CN" altLang="en-US"/>
              </a:p>
            </p:txBody>
          </p:sp>
          <p:sp>
            <p:nvSpPr>
              <p:cNvPr id="22548" name="Oval 94"/>
              <p:cNvSpPr>
                <a:spLocks noChangeArrowheads="1"/>
              </p:cNvSpPr>
              <p:nvPr/>
            </p:nvSpPr>
            <p:spPr bwMode="auto">
              <a:xfrm>
                <a:off x="5569" y="1078"/>
                <a:ext cx="138" cy="139"/>
              </a:xfrm>
              <a:prstGeom prst="ellipse">
                <a:avLst/>
              </a:prstGeom>
              <a:solidFill>
                <a:schemeClr val="accent1"/>
              </a:solidFill>
              <a:ln w="9525">
                <a:solidFill>
                  <a:schemeClr val="tx1"/>
                </a:solidFill>
                <a:round/>
              </a:ln>
            </p:spPr>
            <p:txBody>
              <a:bodyPr wrap="none" anchor="ctr"/>
              <a:lstStyle/>
              <a:p>
                <a:endParaRPr lang="zh-CN" altLang="en-US"/>
              </a:p>
            </p:txBody>
          </p:sp>
          <p:sp>
            <p:nvSpPr>
              <p:cNvPr id="22549" name="Oval 95"/>
              <p:cNvSpPr>
                <a:spLocks noChangeArrowheads="1"/>
              </p:cNvSpPr>
              <p:nvPr/>
            </p:nvSpPr>
            <p:spPr bwMode="auto">
              <a:xfrm>
                <a:off x="6327" y="1078"/>
                <a:ext cx="138" cy="139"/>
              </a:xfrm>
              <a:prstGeom prst="ellipse">
                <a:avLst/>
              </a:prstGeom>
              <a:solidFill>
                <a:schemeClr val="accent1"/>
              </a:solidFill>
              <a:ln w="9525">
                <a:solidFill>
                  <a:schemeClr val="tx1"/>
                </a:solidFill>
                <a:round/>
              </a:ln>
            </p:spPr>
            <p:txBody>
              <a:bodyPr wrap="none" anchor="ctr"/>
              <a:lstStyle/>
              <a:p>
                <a:endParaRPr lang="zh-CN" altLang="en-US"/>
              </a:p>
            </p:txBody>
          </p:sp>
          <p:sp>
            <p:nvSpPr>
              <p:cNvPr id="22550" name="Line 96"/>
              <p:cNvSpPr>
                <a:spLocks noChangeShapeType="1"/>
              </p:cNvSpPr>
              <p:nvPr/>
            </p:nvSpPr>
            <p:spPr bwMode="auto">
              <a:xfrm flipH="1">
                <a:off x="4673" y="310"/>
                <a:ext cx="621" cy="419"/>
              </a:xfrm>
              <a:prstGeom prst="line">
                <a:avLst/>
              </a:prstGeom>
              <a:noFill/>
              <a:ln w="9525">
                <a:solidFill>
                  <a:schemeClr val="tx1"/>
                </a:solidFill>
                <a:round/>
              </a:ln>
            </p:spPr>
            <p:txBody>
              <a:bodyPr wrap="none" anchor="ctr"/>
              <a:lstStyle/>
              <a:p>
                <a:endParaRPr lang="zh-CN" altLang="en-US"/>
              </a:p>
            </p:txBody>
          </p:sp>
          <p:sp>
            <p:nvSpPr>
              <p:cNvPr id="22551" name="Line 97"/>
              <p:cNvSpPr>
                <a:spLocks noChangeShapeType="1"/>
              </p:cNvSpPr>
              <p:nvPr/>
            </p:nvSpPr>
            <p:spPr bwMode="auto">
              <a:xfrm flipH="1">
                <a:off x="4260" y="729"/>
                <a:ext cx="413" cy="419"/>
              </a:xfrm>
              <a:prstGeom prst="line">
                <a:avLst/>
              </a:prstGeom>
              <a:noFill/>
              <a:ln w="9525">
                <a:solidFill>
                  <a:schemeClr val="tx1"/>
                </a:solidFill>
                <a:round/>
              </a:ln>
            </p:spPr>
            <p:txBody>
              <a:bodyPr wrap="none" anchor="ctr"/>
              <a:lstStyle/>
              <a:p>
                <a:endParaRPr lang="zh-CN" altLang="en-US"/>
              </a:p>
            </p:txBody>
          </p:sp>
          <p:sp>
            <p:nvSpPr>
              <p:cNvPr id="22552" name="Line 98"/>
              <p:cNvSpPr>
                <a:spLocks noChangeShapeType="1"/>
              </p:cNvSpPr>
              <p:nvPr/>
            </p:nvSpPr>
            <p:spPr bwMode="auto">
              <a:xfrm>
                <a:off x="5294" y="310"/>
                <a:ext cx="689" cy="419"/>
              </a:xfrm>
              <a:prstGeom prst="line">
                <a:avLst/>
              </a:prstGeom>
              <a:noFill/>
              <a:ln w="9525">
                <a:solidFill>
                  <a:schemeClr val="tx1"/>
                </a:solidFill>
                <a:round/>
              </a:ln>
            </p:spPr>
            <p:txBody>
              <a:bodyPr wrap="none" anchor="ctr"/>
              <a:lstStyle/>
              <a:p>
                <a:endParaRPr lang="zh-CN" altLang="en-US"/>
              </a:p>
            </p:txBody>
          </p:sp>
          <p:sp>
            <p:nvSpPr>
              <p:cNvPr id="22553" name="Line 99"/>
              <p:cNvSpPr>
                <a:spLocks noChangeShapeType="1"/>
              </p:cNvSpPr>
              <p:nvPr/>
            </p:nvSpPr>
            <p:spPr bwMode="auto">
              <a:xfrm>
                <a:off x="5983" y="729"/>
                <a:ext cx="413" cy="419"/>
              </a:xfrm>
              <a:prstGeom prst="line">
                <a:avLst/>
              </a:prstGeom>
              <a:noFill/>
              <a:ln w="9525">
                <a:solidFill>
                  <a:schemeClr val="tx1"/>
                </a:solidFill>
                <a:round/>
              </a:ln>
            </p:spPr>
            <p:txBody>
              <a:bodyPr wrap="none" anchor="ctr"/>
              <a:lstStyle/>
              <a:p>
                <a:endParaRPr lang="zh-CN" altLang="en-US"/>
              </a:p>
            </p:txBody>
          </p:sp>
          <p:sp>
            <p:nvSpPr>
              <p:cNvPr id="22554" name="Line 100"/>
              <p:cNvSpPr>
                <a:spLocks noChangeShapeType="1"/>
              </p:cNvSpPr>
              <p:nvPr/>
            </p:nvSpPr>
            <p:spPr bwMode="auto">
              <a:xfrm flipV="1">
                <a:off x="5638" y="729"/>
                <a:ext cx="345" cy="419"/>
              </a:xfrm>
              <a:prstGeom prst="line">
                <a:avLst/>
              </a:prstGeom>
              <a:noFill/>
              <a:ln w="9525">
                <a:solidFill>
                  <a:schemeClr val="tx1"/>
                </a:solidFill>
                <a:round/>
              </a:ln>
            </p:spPr>
            <p:txBody>
              <a:bodyPr wrap="none" anchor="ctr"/>
              <a:lstStyle/>
              <a:p>
                <a:endParaRPr lang="zh-CN" altLang="en-US"/>
              </a:p>
            </p:txBody>
          </p:sp>
          <p:sp>
            <p:nvSpPr>
              <p:cNvPr id="22555" name="Line 101"/>
              <p:cNvSpPr>
                <a:spLocks noChangeShapeType="1"/>
              </p:cNvSpPr>
              <p:nvPr/>
            </p:nvSpPr>
            <p:spPr bwMode="auto">
              <a:xfrm flipH="1" flipV="1">
                <a:off x="4673" y="729"/>
                <a:ext cx="345" cy="419"/>
              </a:xfrm>
              <a:prstGeom prst="line">
                <a:avLst/>
              </a:prstGeom>
              <a:noFill/>
              <a:ln w="9525">
                <a:solidFill>
                  <a:schemeClr val="tx1"/>
                </a:solidFill>
                <a:round/>
              </a:ln>
            </p:spPr>
            <p:txBody>
              <a:bodyPr wrap="none" anchor="ctr"/>
              <a:lstStyle/>
              <a:p>
                <a:endParaRPr lang="zh-CN" altLang="en-US"/>
              </a:p>
            </p:txBody>
          </p:sp>
        </p:grpSp>
        <p:sp>
          <p:nvSpPr>
            <p:cNvPr id="22536" name="Text Box 102"/>
            <p:cNvSpPr txBox="1">
              <a:spLocks noChangeArrowheads="1"/>
            </p:cNvSpPr>
            <p:nvPr/>
          </p:nvSpPr>
          <p:spPr bwMode="auto">
            <a:xfrm>
              <a:off x="5308" y="0"/>
              <a:ext cx="31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22537" name="Text Box 103"/>
            <p:cNvSpPr txBox="1">
              <a:spLocks noChangeArrowheads="1"/>
            </p:cNvSpPr>
            <p:nvPr/>
          </p:nvSpPr>
          <p:spPr bwMode="auto">
            <a:xfrm>
              <a:off x="4559" y="384"/>
              <a:ext cx="316"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p:txBody>
        </p:sp>
        <p:sp>
          <p:nvSpPr>
            <p:cNvPr id="22538" name="Text Box 104"/>
            <p:cNvSpPr txBox="1">
              <a:spLocks noChangeArrowheads="1"/>
            </p:cNvSpPr>
            <p:nvPr/>
          </p:nvSpPr>
          <p:spPr bwMode="auto">
            <a:xfrm>
              <a:off x="5894" y="384"/>
              <a:ext cx="316"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p:txBody>
        </p:sp>
        <p:sp>
          <p:nvSpPr>
            <p:cNvPr id="22539" name="Text Box 105"/>
            <p:cNvSpPr txBox="1">
              <a:spLocks noChangeArrowheads="1"/>
            </p:cNvSpPr>
            <p:nvPr/>
          </p:nvSpPr>
          <p:spPr bwMode="auto">
            <a:xfrm>
              <a:off x="4156" y="816"/>
              <a:ext cx="316"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p:txBody>
        </p:sp>
        <p:sp>
          <p:nvSpPr>
            <p:cNvPr id="22540" name="Text Box 106"/>
            <p:cNvSpPr txBox="1">
              <a:spLocks noChangeArrowheads="1"/>
            </p:cNvSpPr>
            <p:nvPr/>
          </p:nvSpPr>
          <p:spPr bwMode="auto">
            <a:xfrm>
              <a:off x="4924" y="842"/>
              <a:ext cx="31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p:txBody>
        </p:sp>
        <p:sp>
          <p:nvSpPr>
            <p:cNvPr id="22541" name="Text Box 107"/>
            <p:cNvSpPr txBox="1">
              <a:spLocks noChangeArrowheads="1"/>
            </p:cNvSpPr>
            <p:nvPr/>
          </p:nvSpPr>
          <p:spPr bwMode="auto">
            <a:xfrm>
              <a:off x="5548" y="816"/>
              <a:ext cx="31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p:txBody>
        </p:sp>
        <p:sp>
          <p:nvSpPr>
            <p:cNvPr id="22542" name="Text Box 108"/>
            <p:cNvSpPr txBox="1">
              <a:spLocks noChangeArrowheads="1"/>
            </p:cNvSpPr>
            <p:nvPr/>
          </p:nvSpPr>
          <p:spPr bwMode="auto">
            <a:xfrm>
              <a:off x="6316" y="816"/>
              <a:ext cx="31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33400" y="838200"/>
            <a:ext cx="2390775" cy="1600200"/>
            <a:chOff x="336" y="528"/>
            <a:chExt cx="1506" cy="1008"/>
          </a:xfrm>
        </p:grpSpPr>
        <p:sp>
          <p:nvSpPr>
            <p:cNvPr id="21632" name="Oval 3"/>
            <p:cNvSpPr>
              <a:spLocks noChangeArrowheads="1"/>
            </p:cNvSpPr>
            <p:nvPr/>
          </p:nvSpPr>
          <p:spPr bwMode="auto">
            <a:xfrm>
              <a:off x="1089" y="528"/>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33" name="Oval 4"/>
            <p:cNvSpPr>
              <a:spLocks noChangeArrowheads="1"/>
            </p:cNvSpPr>
            <p:nvPr/>
          </p:nvSpPr>
          <p:spPr bwMode="auto">
            <a:xfrm>
              <a:off x="713"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34" name="Oval 5"/>
            <p:cNvSpPr>
              <a:spLocks noChangeArrowheads="1"/>
            </p:cNvSpPr>
            <p:nvPr/>
          </p:nvSpPr>
          <p:spPr bwMode="auto">
            <a:xfrm>
              <a:off x="1633"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35" name="Oval 6"/>
            <p:cNvSpPr>
              <a:spLocks noChangeArrowheads="1"/>
            </p:cNvSpPr>
            <p:nvPr/>
          </p:nvSpPr>
          <p:spPr bwMode="auto">
            <a:xfrm>
              <a:off x="922"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36" name="Oval 7"/>
            <p:cNvSpPr>
              <a:spLocks noChangeArrowheads="1"/>
            </p:cNvSpPr>
            <p:nvPr/>
          </p:nvSpPr>
          <p:spPr bwMode="auto">
            <a:xfrm>
              <a:off x="462"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37" name="Oval 8"/>
            <p:cNvSpPr>
              <a:spLocks noChangeArrowheads="1"/>
            </p:cNvSpPr>
            <p:nvPr/>
          </p:nvSpPr>
          <p:spPr bwMode="auto">
            <a:xfrm>
              <a:off x="1508"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38" name="Oval 9"/>
            <p:cNvSpPr>
              <a:spLocks noChangeArrowheads="1"/>
            </p:cNvSpPr>
            <p:nvPr/>
          </p:nvSpPr>
          <p:spPr bwMode="auto">
            <a:xfrm>
              <a:off x="1298"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39" name="Oval 10"/>
            <p:cNvSpPr>
              <a:spLocks noChangeArrowheads="1"/>
            </p:cNvSpPr>
            <p:nvPr/>
          </p:nvSpPr>
          <p:spPr bwMode="auto">
            <a:xfrm>
              <a:off x="1424"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0" name="Oval 11"/>
            <p:cNvSpPr>
              <a:spLocks noChangeArrowheads="1"/>
            </p:cNvSpPr>
            <p:nvPr/>
          </p:nvSpPr>
          <p:spPr bwMode="auto">
            <a:xfrm>
              <a:off x="1215" y="1444"/>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1" name="Oval 12"/>
            <p:cNvSpPr>
              <a:spLocks noChangeArrowheads="1"/>
            </p:cNvSpPr>
            <p:nvPr/>
          </p:nvSpPr>
          <p:spPr bwMode="auto">
            <a:xfrm>
              <a:off x="1047"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2" name="Oval 13"/>
            <p:cNvSpPr>
              <a:spLocks noChangeArrowheads="1"/>
            </p:cNvSpPr>
            <p:nvPr/>
          </p:nvSpPr>
          <p:spPr bwMode="auto">
            <a:xfrm>
              <a:off x="796"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3" name="Oval 14"/>
            <p:cNvSpPr>
              <a:spLocks noChangeArrowheads="1"/>
            </p:cNvSpPr>
            <p:nvPr/>
          </p:nvSpPr>
          <p:spPr bwMode="auto">
            <a:xfrm>
              <a:off x="587"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4" name="Oval 15"/>
            <p:cNvSpPr>
              <a:spLocks noChangeArrowheads="1"/>
            </p:cNvSpPr>
            <p:nvPr/>
          </p:nvSpPr>
          <p:spPr bwMode="auto">
            <a:xfrm>
              <a:off x="1759"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45" name="Oval 16"/>
            <p:cNvSpPr>
              <a:spLocks noChangeArrowheads="1"/>
            </p:cNvSpPr>
            <p:nvPr/>
          </p:nvSpPr>
          <p:spPr bwMode="auto">
            <a:xfrm>
              <a:off x="336"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6" name="Line 17"/>
            <p:cNvSpPr>
              <a:spLocks noChangeShapeType="1"/>
            </p:cNvSpPr>
            <p:nvPr/>
          </p:nvSpPr>
          <p:spPr bwMode="auto">
            <a:xfrm flipH="1">
              <a:off x="754" y="574"/>
              <a:ext cx="377" cy="275"/>
            </a:xfrm>
            <a:prstGeom prst="line">
              <a:avLst/>
            </a:prstGeom>
            <a:noFill/>
            <a:ln w="9525">
              <a:solidFill>
                <a:schemeClr val="tx1"/>
              </a:solidFill>
              <a:round/>
            </a:ln>
          </p:spPr>
          <p:txBody>
            <a:bodyPr wrap="none" anchor="ctr"/>
            <a:lstStyle/>
            <a:p>
              <a:endParaRPr lang="zh-CN" altLang="en-US"/>
            </a:p>
          </p:txBody>
        </p:sp>
        <p:sp>
          <p:nvSpPr>
            <p:cNvPr id="21647" name="Line 18"/>
            <p:cNvSpPr>
              <a:spLocks noChangeShapeType="1"/>
            </p:cNvSpPr>
            <p:nvPr/>
          </p:nvSpPr>
          <p:spPr bwMode="auto">
            <a:xfrm flipH="1">
              <a:off x="503" y="849"/>
              <a:ext cx="251" cy="275"/>
            </a:xfrm>
            <a:prstGeom prst="line">
              <a:avLst/>
            </a:prstGeom>
            <a:noFill/>
            <a:ln w="9525">
              <a:solidFill>
                <a:schemeClr val="tx1"/>
              </a:solidFill>
              <a:round/>
            </a:ln>
          </p:spPr>
          <p:txBody>
            <a:bodyPr wrap="none" anchor="ctr"/>
            <a:lstStyle/>
            <a:p>
              <a:endParaRPr lang="zh-CN" altLang="en-US"/>
            </a:p>
          </p:txBody>
        </p:sp>
        <p:sp>
          <p:nvSpPr>
            <p:cNvPr id="21648" name="Line 19"/>
            <p:cNvSpPr>
              <a:spLocks noChangeShapeType="1"/>
            </p:cNvSpPr>
            <p:nvPr/>
          </p:nvSpPr>
          <p:spPr bwMode="auto">
            <a:xfrm flipH="1">
              <a:off x="378" y="1124"/>
              <a:ext cx="125" cy="366"/>
            </a:xfrm>
            <a:prstGeom prst="line">
              <a:avLst/>
            </a:prstGeom>
            <a:noFill/>
            <a:ln w="9525">
              <a:solidFill>
                <a:schemeClr val="tx1"/>
              </a:solidFill>
              <a:round/>
            </a:ln>
          </p:spPr>
          <p:txBody>
            <a:bodyPr wrap="none" anchor="ctr"/>
            <a:lstStyle/>
            <a:p>
              <a:endParaRPr lang="zh-CN" altLang="en-US"/>
            </a:p>
          </p:txBody>
        </p:sp>
        <p:sp>
          <p:nvSpPr>
            <p:cNvPr id="21649" name="Line 20"/>
            <p:cNvSpPr>
              <a:spLocks noChangeShapeType="1"/>
            </p:cNvSpPr>
            <p:nvPr/>
          </p:nvSpPr>
          <p:spPr bwMode="auto">
            <a:xfrm>
              <a:off x="1131" y="574"/>
              <a:ext cx="419" cy="275"/>
            </a:xfrm>
            <a:prstGeom prst="line">
              <a:avLst/>
            </a:prstGeom>
            <a:noFill/>
            <a:ln w="9525">
              <a:solidFill>
                <a:schemeClr val="tx1"/>
              </a:solidFill>
              <a:round/>
            </a:ln>
          </p:spPr>
          <p:txBody>
            <a:bodyPr wrap="none" anchor="ctr"/>
            <a:lstStyle/>
            <a:p>
              <a:endParaRPr lang="zh-CN" altLang="en-US"/>
            </a:p>
          </p:txBody>
        </p:sp>
        <p:sp>
          <p:nvSpPr>
            <p:cNvPr id="21650" name="Line 21"/>
            <p:cNvSpPr>
              <a:spLocks noChangeShapeType="1"/>
            </p:cNvSpPr>
            <p:nvPr/>
          </p:nvSpPr>
          <p:spPr bwMode="auto">
            <a:xfrm>
              <a:off x="1550" y="849"/>
              <a:ext cx="251" cy="275"/>
            </a:xfrm>
            <a:prstGeom prst="line">
              <a:avLst/>
            </a:prstGeom>
            <a:noFill/>
            <a:ln w="9525">
              <a:solidFill>
                <a:schemeClr val="tx1"/>
              </a:solidFill>
              <a:round/>
            </a:ln>
          </p:spPr>
          <p:txBody>
            <a:bodyPr wrap="none" anchor="ctr"/>
            <a:lstStyle/>
            <a:p>
              <a:endParaRPr lang="zh-CN" altLang="en-US"/>
            </a:p>
          </p:txBody>
        </p:sp>
        <p:sp>
          <p:nvSpPr>
            <p:cNvPr id="21651" name="Line 22"/>
            <p:cNvSpPr>
              <a:spLocks noChangeShapeType="1"/>
            </p:cNvSpPr>
            <p:nvPr/>
          </p:nvSpPr>
          <p:spPr bwMode="auto">
            <a:xfrm flipH="1">
              <a:off x="1675" y="1124"/>
              <a:ext cx="126" cy="366"/>
            </a:xfrm>
            <a:prstGeom prst="line">
              <a:avLst/>
            </a:prstGeom>
            <a:noFill/>
            <a:ln w="9525">
              <a:solidFill>
                <a:schemeClr val="tx1"/>
              </a:solidFill>
              <a:round/>
            </a:ln>
          </p:spPr>
          <p:txBody>
            <a:bodyPr wrap="none" anchor="ctr"/>
            <a:lstStyle/>
            <a:p>
              <a:endParaRPr lang="zh-CN" altLang="en-US"/>
            </a:p>
          </p:txBody>
        </p:sp>
        <p:sp>
          <p:nvSpPr>
            <p:cNvPr id="21652" name="Line 23"/>
            <p:cNvSpPr>
              <a:spLocks noChangeShapeType="1"/>
            </p:cNvSpPr>
            <p:nvPr/>
          </p:nvSpPr>
          <p:spPr bwMode="auto">
            <a:xfrm flipH="1" flipV="1">
              <a:off x="1340" y="1124"/>
              <a:ext cx="126" cy="366"/>
            </a:xfrm>
            <a:prstGeom prst="line">
              <a:avLst/>
            </a:prstGeom>
            <a:noFill/>
            <a:ln w="9525">
              <a:solidFill>
                <a:schemeClr val="tx1"/>
              </a:solidFill>
              <a:round/>
            </a:ln>
          </p:spPr>
          <p:txBody>
            <a:bodyPr wrap="none" anchor="ctr"/>
            <a:lstStyle/>
            <a:p>
              <a:endParaRPr lang="zh-CN" altLang="en-US"/>
            </a:p>
          </p:txBody>
        </p:sp>
        <p:sp>
          <p:nvSpPr>
            <p:cNvPr id="21653" name="Line 24"/>
            <p:cNvSpPr>
              <a:spLocks noChangeShapeType="1"/>
            </p:cNvSpPr>
            <p:nvPr/>
          </p:nvSpPr>
          <p:spPr bwMode="auto">
            <a:xfrm flipV="1">
              <a:off x="1257" y="1124"/>
              <a:ext cx="83" cy="366"/>
            </a:xfrm>
            <a:prstGeom prst="line">
              <a:avLst/>
            </a:prstGeom>
            <a:noFill/>
            <a:ln w="9525">
              <a:solidFill>
                <a:schemeClr val="tx1"/>
              </a:solidFill>
              <a:round/>
            </a:ln>
          </p:spPr>
          <p:txBody>
            <a:bodyPr wrap="none" anchor="ctr"/>
            <a:lstStyle/>
            <a:p>
              <a:endParaRPr lang="zh-CN" altLang="en-US"/>
            </a:p>
          </p:txBody>
        </p:sp>
        <p:sp>
          <p:nvSpPr>
            <p:cNvPr id="21654" name="Line 25"/>
            <p:cNvSpPr>
              <a:spLocks noChangeShapeType="1"/>
            </p:cNvSpPr>
            <p:nvPr/>
          </p:nvSpPr>
          <p:spPr bwMode="auto">
            <a:xfrm flipV="1">
              <a:off x="1340" y="849"/>
              <a:ext cx="210" cy="275"/>
            </a:xfrm>
            <a:prstGeom prst="line">
              <a:avLst/>
            </a:prstGeom>
            <a:noFill/>
            <a:ln w="9525">
              <a:solidFill>
                <a:schemeClr val="tx1"/>
              </a:solidFill>
              <a:round/>
            </a:ln>
          </p:spPr>
          <p:txBody>
            <a:bodyPr wrap="none" anchor="ctr"/>
            <a:lstStyle/>
            <a:p>
              <a:endParaRPr lang="zh-CN" altLang="en-US"/>
            </a:p>
          </p:txBody>
        </p:sp>
        <p:sp>
          <p:nvSpPr>
            <p:cNvPr id="21655" name="Line 26"/>
            <p:cNvSpPr>
              <a:spLocks noChangeShapeType="1"/>
            </p:cNvSpPr>
            <p:nvPr/>
          </p:nvSpPr>
          <p:spPr bwMode="auto">
            <a:xfrm flipH="1" flipV="1">
              <a:off x="964" y="1124"/>
              <a:ext cx="125" cy="366"/>
            </a:xfrm>
            <a:prstGeom prst="line">
              <a:avLst/>
            </a:prstGeom>
            <a:noFill/>
            <a:ln w="9525">
              <a:solidFill>
                <a:schemeClr val="tx1"/>
              </a:solidFill>
              <a:round/>
            </a:ln>
          </p:spPr>
          <p:txBody>
            <a:bodyPr wrap="none" anchor="ctr"/>
            <a:lstStyle/>
            <a:p>
              <a:endParaRPr lang="zh-CN" altLang="en-US"/>
            </a:p>
          </p:txBody>
        </p:sp>
        <p:sp>
          <p:nvSpPr>
            <p:cNvPr id="21656" name="Line 27"/>
            <p:cNvSpPr>
              <a:spLocks noChangeShapeType="1"/>
            </p:cNvSpPr>
            <p:nvPr/>
          </p:nvSpPr>
          <p:spPr bwMode="auto">
            <a:xfrm flipV="1">
              <a:off x="838" y="1124"/>
              <a:ext cx="126" cy="366"/>
            </a:xfrm>
            <a:prstGeom prst="line">
              <a:avLst/>
            </a:prstGeom>
            <a:noFill/>
            <a:ln w="9525">
              <a:solidFill>
                <a:schemeClr val="tx1"/>
              </a:solidFill>
              <a:round/>
            </a:ln>
          </p:spPr>
          <p:txBody>
            <a:bodyPr wrap="none" anchor="ctr"/>
            <a:lstStyle/>
            <a:p>
              <a:endParaRPr lang="zh-CN" altLang="en-US"/>
            </a:p>
          </p:txBody>
        </p:sp>
        <p:sp>
          <p:nvSpPr>
            <p:cNvPr id="21657" name="Line 28"/>
            <p:cNvSpPr>
              <a:spLocks noChangeShapeType="1"/>
            </p:cNvSpPr>
            <p:nvPr/>
          </p:nvSpPr>
          <p:spPr bwMode="auto">
            <a:xfrm flipH="1" flipV="1">
              <a:off x="754" y="849"/>
              <a:ext cx="210" cy="275"/>
            </a:xfrm>
            <a:prstGeom prst="line">
              <a:avLst/>
            </a:prstGeom>
            <a:noFill/>
            <a:ln w="9525">
              <a:solidFill>
                <a:schemeClr val="tx1"/>
              </a:solidFill>
              <a:round/>
            </a:ln>
          </p:spPr>
          <p:txBody>
            <a:bodyPr wrap="none" anchor="ctr"/>
            <a:lstStyle/>
            <a:p>
              <a:endParaRPr lang="zh-CN" altLang="en-US"/>
            </a:p>
          </p:txBody>
        </p:sp>
        <p:sp>
          <p:nvSpPr>
            <p:cNvPr id="21658" name="Line 29"/>
            <p:cNvSpPr>
              <a:spLocks noChangeShapeType="1"/>
            </p:cNvSpPr>
            <p:nvPr/>
          </p:nvSpPr>
          <p:spPr bwMode="auto">
            <a:xfrm flipH="1" flipV="1">
              <a:off x="503" y="1124"/>
              <a:ext cx="126" cy="366"/>
            </a:xfrm>
            <a:prstGeom prst="line">
              <a:avLst/>
            </a:prstGeom>
            <a:noFill/>
            <a:ln w="9525">
              <a:solidFill>
                <a:schemeClr val="tx1"/>
              </a:solidFill>
              <a:round/>
            </a:ln>
          </p:spPr>
          <p:txBody>
            <a:bodyPr wrap="none" anchor="ctr"/>
            <a:lstStyle/>
            <a:p>
              <a:endParaRPr lang="zh-CN" altLang="en-US"/>
            </a:p>
          </p:txBody>
        </p:sp>
      </p:grpSp>
      <p:grpSp>
        <p:nvGrpSpPr>
          <p:cNvPr id="3" name="Group 30"/>
          <p:cNvGrpSpPr/>
          <p:nvPr/>
        </p:nvGrpSpPr>
        <p:grpSpPr bwMode="auto">
          <a:xfrm>
            <a:off x="3429000" y="838200"/>
            <a:ext cx="2390775" cy="1600200"/>
            <a:chOff x="2160" y="528"/>
            <a:chExt cx="1506" cy="1008"/>
          </a:xfrm>
        </p:grpSpPr>
        <p:sp>
          <p:nvSpPr>
            <p:cNvPr id="21607" name="Oval 31"/>
            <p:cNvSpPr>
              <a:spLocks noChangeArrowheads="1"/>
            </p:cNvSpPr>
            <p:nvPr/>
          </p:nvSpPr>
          <p:spPr bwMode="auto">
            <a:xfrm>
              <a:off x="2913" y="528"/>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08" name="Oval 32"/>
            <p:cNvSpPr>
              <a:spLocks noChangeArrowheads="1"/>
            </p:cNvSpPr>
            <p:nvPr/>
          </p:nvSpPr>
          <p:spPr bwMode="auto">
            <a:xfrm>
              <a:off x="2537"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09" name="Oval 33"/>
            <p:cNvSpPr>
              <a:spLocks noChangeArrowheads="1"/>
            </p:cNvSpPr>
            <p:nvPr/>
          </p:nvSpPr>
          <p:spPr bwMode="auto">
            <a:xfrm>
              <a:off x="2746"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10" name="Oval 34"/>
            <p:cNvSpPr>
              <a:spLocks noChangeArrowheads="1"/>
            </p:cNvSpPr>
            <p:nvPr/>
          </p:nvSpPr>
          <p:spPr bwMode="auto">
            <a:xfrm>
              <a:off x="2286"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11" name="Oval 35"/>
            <p:cNvSpPr>
              <a:spLocks noChangeArrowheads="1"/>
            </p:cNvSpPr>
            <p:nvPr/>
          </p:nvSpPr>
          <p:spPr bwMode="auto">
            <a:xfrm>
              <a:off x="3332"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2" name="Oval 36"/>
            <p:cNvSpPr>
              <a:spLocks noChangeArrowheads="1"/>
            </p:cNvSpPr>
            <p:nvPr/>
          </p:nvSpPr>
          <p:spPr bwMode="auto">
            <a:xfrm>
              <a:off x="3122"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13" name="Oval 37"/>
            <p:cNvSpPr>
              <a:spLocks noChangeArrowheads="1"/>
            </p:cNvSpPr>
            <p:nvPr/>
          </p:nvSpPr>
          <p:spPr bwMode="auto">
            <a:xfrm>
              <a:off x="3248"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4" name="Oval 38"/>
            <p:cNvSpPr>
              <a:spLocks noChangeArrowheads="1"/>
            </p:cNvSpPr>
            <p:nvPr/>
          </p:nvSpPr>
          <p:spPr bwMode="auto">
            <a:xfrm>
              <a:off x="3039" y="1444"/>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5" name="Oval 39"/>
            <p:cNvSpPr>
              <a:spLocks noChangeArrowheads="1"/>
            </p:cNvSpPr>
            <p:nvPr/>
          </p:nvSpPr>
          <p:spPr bwMode="auto">
            <a:xfrm>
              <a:off x="2871"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6" name="Oval 40"/>
            <p:cNvSpPr>
              <a:spLocks noChangeArrowheads="1"/>
            </p:cNvSpPr>
            <p:nvPr/>
          </p:nvSpPr>
          <p:spPr bwMode="auto">
            <a:xfrm>
              <a:off x="2620"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7" name="Oval 41"/>
            <p:cNvSpPr>
              <a:spLocks noChangeArrowheads="1"/>
            </p:cNvSpPr>
            <p:nvPr/>
          </p:nvSpPr>
          <p:spPr bwMode="auto">
            <a:xfrm>
              <a:off x="2411"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8" name="Oval 42"/>
            <p:cNvSpPr>
              <a:spLocks noChangeArrowheads="1"/>
            </p:cNvSpPr>
            <p:nvPr/>
          </p:nvSpPr>
          <p:spPr bwMode="auto">
            <a:xfrm>
              <a:off x="3583"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19" name="Oval 43"/>
            <p:cNvSpPr>
              <a:spLocks noChangeArrowheads="1"/>
            </p:cNvSpPr>
            <p:nvPr/>
          </p:nvSpPr>
          <p:spPr bwMode="auto">
            <a:xfrm>
              <a:off x="2160"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20" name="Line 44"/>
            <p:cNvSpPr>
              <a:spLocks noChangeShapeType="1"/>
            </p:cNvSpPr>
            <p:nvPr/>
          </p:nvSpPr>
          <p:spPr bwMode="auto">
            <a:xfrm flipH="1">
              <a:off x="2578" y="574"/>
              <a:ext cx="377" cy="275"/>
            </a:xfrm>
            <a:prstGeom prst="line">
              <a:avLst/>
            </a:prstGeom>
            <a:noFill/>
            <a:ln w="9525">
              <a:solidFill>
                <a:schemeClr val="tx1"/>
              </a:solidFill>
              <a:round/>
            </a:ln>
          </p:spPr>
          <p:txBody>
            <a:bodyPr wrap="none" anchor="ctr"/>
            <a:lstStyle/>
            <a:p>
              <a:endParaRPr lang="zh-CN" altLang="en-US"/>
            </a:p>
          </p:txBody>
        </p:sp>
        <p:sp>
          <p:nvSpPr>
            <p:cNvPr id="21621" name="Line 45"/>
            <p:cNvSpPr>
              <a:spLocks noChangeShapeType="1"/>
            </p:cNvSpPr>
            <p:nvPr/>
          </p:nvSpPr>
          <p:spPr bwMode="auto">
            <a:xfrm flipH="1">
              <a:off x="2327" y="849"/>
              <a:ext cx="251" cy="275"/>
            </a:xfrm>
            <a:prstGeom prst="line">
              <a:avLst/>
            </a:prstGeom>
            <a:noFill/>
            <a:ln w="9525">
              <a:solidFill>
                <a:schemeClr val="tx1"/>
              </a:solidFill>
              <a:round/>
            </a:ln>
          </p:spPr>
          <p:txBody>
            <a:bodyPr wrap="none" anchor="ctr"/>
            <a:lstStyle/>
            <a:p>
              <a:endParaRPr lang="zh-CN" altLang="en-US"/>
            </a:p>
          </p:txBody>
        </p:sp>
        <p:sp>
          <p:nvSpPr>
            <p:cNvPr id="21622" name="Line 46"/>
            <p:cNvSpPr>
              <a:spLocks noChangeShapeType="1"/>
            </p:cNvSpPr>
            <p:nvPr/>
          </p:nvSpPr>
          <p:spPr bwMode="auto">
            <a:xfrm flipH="1">
              <a:off x="2202" y="1124"/>
              <a:ext cx="125" cy="366"/>
            </a:xfrm>
            <a:prstGeom prst="line">
              <a:avLst/>
            </a:prstGeom>
            <a:noFill/>
            <a:ln w="9525">
              <a:solidFill>
                <a:schemeClr val="tx1"/>
              </a:solidFill>
              <a:round/>
            </a:ln>
          </p:spPr>
          <p:txBody>
            <a:bodyPr wrap="none" anchor="ctr"/>
            <a:lstStyle/>
            <a:p>
              <a:endParaRPr lang="zh-CN" altLang="en-US"/>
            </a:p>
          </p:txBody>
        </p:sp>
        <p:sp>
          <p:nvSpPr>
            <p:cNvPr id="21623" name="Line 47"/>
            <p:cNvSpPr>
              <a:spLocks noChangeShapeType="1"/>
            </p:cNvSpPr>
            <p:nvPr/>
          </p:nvSpPr>
          <p:spPr bwMode="auto">
            <a:xfrm>
              <a:off x="2955" y="574"/>
              <a:ext cx="419" cy="275"/>
            </a:xfrm>
            <a:prstGeom prst="line">
              <a:avLst/>
            </a:prstGeom>
            <a:noFill/>
            <a:ln w="9525">
              <a:solidFill>
                <a:schemeClr val="tx1"/>
              </a:solidFill>
              <a:round/>
            </a:ln>
          </p:spPr>
          <p:txBody>
            <a:bodyPr wrap="none" anchor="ctr"/>
            <a:lstStyle/>
            <a:p>
              <a:endParaRPr lang="zh-CN" altLang="en-US"/>
            </a:p>
          </p:txBody>
        </p:sp>
        <p:sp>
          <p:nvSpPr>
            <p:cNvPr id="21624" name="Line 48"/>
            <p:cNvSpPr>
              <a:spLocks noChangeShapeType="1"/>
            </p:cNvSpPr>
            <p:nvPr/>
          </p:nvSpPr>
          <p:spPr bwMode="auto">
            <a:xfrm>
              <a:off x="3374" y="849"/>
              <a:ext cx="251" cy="275"/>
            </a:xfrm>
            <a:prstGeom prst="line">
              <a:avLst/>
            </a:prstGeom>
            <a:noFill/>
            <a:ln w="9525">
              <a:solidFill>
                <a:schemeClr val="tx1"/>
              </a:solidFill>
              <a:round/>
            </a:ln>
          </p:spPr>
          <p:txBody>
            <a:bodyPr wrap="none" anchor="ctr"/>
            <a:lstStyle/>
            <a:p>
              <a:endParaRPr lang="zh-CN" altLang="en-US"/>
            </a:p>
          </p:txBody>
        </p:sp>
        <p:sp>
          <p:nvSpPr>
            <p:cNvPr id="21625" name="Line 49"/>
            <p:cNvSpPr>
              <a:spLocks noChangeShapeType="1"/>
            </p:cNvSpPr>
            <p:nvPr/>
          </p:nvSpPr>
          <p:spPr bwMode="auto">
            <a:xfrm flipH="1" flipV="1">
              <a:off x="3164" y="1124"/>
              <a:ext cx="126" cy="366"/>
            </a:xfrm>
            <a:prstGeom prst="line">
              <a:avLst/>
            </a:prstGeom>
            <a:noFill/>
            <a:ln w="9525">
              <a:solidFill>
                <a:schemeClr val="tx1"/>
              </a:solidFill>
              <a:round/>
            </a:ln>
          </p:spPr>
          <p:txBody>
            <a:bodyPr wrap="none" anchor="ctr"/>
            <a:lstStyle/>
            <a:p>
              <a:endParaRPr lang="zh-CN" altLang="en-US"/>
            </a:p>
          </p:txBody>
        </p:sp>
        <p:sp>
          <p:nvSpPr>
            <p:cNvPr id="21626" name="Line 50"/>
            <p:cNvSpPr>
              <a:spLocks noChangeShapeType="1"/>
            </p:cNvSpPr>
            <p:nvPr/>
          </p:nvSpPr>
          <p:spPr bwMode="auto">
            <a:xfrm flipV="1">
              <a:off x="3081" y="1124"/>
              <a:ext cx="83" cy="366"/>
            </a:xfrm>
            <a:prstGeom prst="line">
              <a:avLst/>
            </a:prstGeom>
            <a:noFill/>
            <a:ln w="9525">
              <a:solidFill>
                <a:schemeClr val="tx1"/>
              </a:solidFill>
              <a:round/>
            </a:ln>
          </p:spPr>
          <p:txBody>
            <a:bodyPr wrap="none" anchor="ctr"/>
            <a:lstStyle/>
            <a:p>
              <a:endParaRPr lang="zh-CN" altLang="en-US"/>
            </a:p>
          </p:txBody>
        </p:sp>
        <p:sp>
          <p:nvSpPr>
            <p:cNvPr id="21627" name="Line 51"/>
            <p:cNvSpPr>
              <a:spLocks noChangeShapeType="1"/>
            </p:cNvSpPr>
            <p:nvPr/>
          </p:nvSpPr>
          <p:spPr bwMode="auto">
            <a:xfrm flipV="1">
              <a:off x="3164" y="849"/>
              <a:ext cx="210" cy="275"/>
            </a:xfrm>
            <a:prstGeom prst="line">
              <a:avLst/>
            </a:prstGeom>
            <a:noFill/>
            <a:ln w="9525">
              <a:solidFill>
                <a:schemeClr val="tx1"/>
              </a:solidFill>
              <a:round/>
            </a:ln>
          </p:spPr>
          <p:txBody>
            <a:bodyPr wrap="none" anchor="ctr"/>
            <a:lstStyle/>
            <a:p>
              <a:endParaRPr lang="zh-CN" altLang="en-US"/>
            </a:p>
          </p:txBody>
        </p:sp>
        <p:sp>
          <p:nvSpPr>
            <p:cNvPr id="21628" name="Line 52"/>
            <p:cNvSpPr>
              <a:spLocks noChangeShapeType="1"/>
            </p:cNvSpPr>
            <p:nvPr/>
          </p:nvSpPr>
          <p:spPr bwMode="auto">
            <a:xfrm flipH="1" flipV="1">
              <a:off x="2788" y="1124"/>
              <a:ext cx="125" cy="366"/>
            </a:xfrm>
            <a:prstGeom prst="line">
              <a:avLst/>
            </a:prstGeom>
            <a:noFill/>
            <a:ln w="9525">
              <a:solidFill>
                <a:schemeClr val="tx1"/>
              </a:solidFill>
              <a:round/>
            </a:ln>
          </p:spPr>
          <p:txBody>
            <a:bodyPr wrap="none" anchor="ctr"/>
            <a:lstStyle/>
            <a:p>
              <a:endParaRPr lang="zh-CN" altLang="en-US"/>
            </a:p>
          </p:txBody>
        </p:sp>
        <p:sp>
          <p:nvSpPr>
            <p:cNvPr id="21629" name="Line 53"/>
            <p:cNvSpPr>
              <a:spLocks noChangeShapeType="1"/>
            </p:cNvSpPr>
            <p:nvPr/>
          </p:nvSpPr>
          <p:spPr bwMode="auto">
            <a:xfrm flipV="1">
              <a:off x="2662" y="1124"/>
              <a:ext cx="126" cy="366"/>
            </a:xfrm>
            <a:prstGeom prst="line">
              <a:avLst/>
            </a:prstGeom>
            <a:noFill/>
            <a:ln w="9525">
              <a:solidFill>
                <a:schemeClr val="tx1"/>
              </a:solidFill>
              <a:round/>
            </a:ln>
          </p:spPr>
          <p:txBody>
            <a:bodyPr wrap="none" anchor="ctr"/>
            <a:lstStyle/>
            <a:p>
              <a:endParaRPr lang="zh-CN" altLang="en-US"/>
            </a:p>
          </p:txBody>
        </p:sp>
        <p:sp>
          <p:nvSpPr>
            <p:cNvPr id="21630" name="Line 54"/>
            <p:cNvSpPr>
              <a:spLocks noChangeShapeType="1"/>
            </p:cNvSpPr>
            <p:nvPr/>
          </p:nvSpPr>
          <p:spPr bwMode="auto">
            <a:xfrm flipH="1" flipV="1">
              <a:off x="2578" y="849"/>
              <a:ext cx="210" cy="275"/>
            </a:xfrm>
            <a:prstGeom prst="line">
              <a:avLst/>
            </a:prstGeom>
            <a:noFill/>
            <a:ln w="9525">
              <a:solidFill>
                <a:schemeClr val="tx1"/>
              </a:solidFill>
              <a:round/>
            </a:ln>
          </p:spPr>
          <p:txBody>
            <a:bodyPr wrap="none" anchor="ctr"/>
            <a:lstStyle/>
            <a:p>
              <a:endParaRPr lang="zh-CN" altLang="en-US"/>
            </a:p>
          </p:txBody>
        </p:sp>
        <p:sp>
          <p:nvSpPr>
            <p:cNvPr id="21631" name="Line 55"/>
            <p:cNvSpPr>
              <a:spLocks noChangeShapeType="1"/>
            </p:cNvSpPr>
            <p:nvPr/>
          </p:nvSpPr>
          <p:spPr bwMode="auto">
            <a:xfrm flipH="1" flipV="1">
              <a:off x="2327" y="1124"/>
              <a:ext cx="126" cy="366"/>
            </a:xfrm>
            <a:prstGeom prst="line">
              <a:avLst/>
            </a:prstGeom>
            <a:noFill/>
            <a:ln w="9525">
              <a:solidFill>
                <a:schemeClr val="tx1"/>
              </a:solidFill>
              <a:round/>
            </a:ln>
          </p:spPr>
          <p:txBody>
            <a:bodyPr wrap="none" anchor="ctr"/>
            <a:lstStyle/>
            <a:p>
              <a:endParaRPr lang="zh-CN" altLang="en-US"/>
            </a:p>
          </p:txBody>
        </p:sp>
      </p:grpSp>
      <p:grpSp>
        <p:nvGrpSpPr>
          <p:cNvPr id="4" name="Group 56"/>
          <p:cNvGrpSpPr/>
          <p:nvPr/>
        </p:nvGrpSpPr>
        <p:grpSpPr bwMode="auto">
          <a:xfrm>
            <a:off x="533400" y="3581400"/>
            <a:ext cx="2590800" cy="1600200"/>
            <a:chOff x="336" y="2256"/>
            <a:chExt cx="1632" cy="1008"/>
          </a:xfrm>
        </p:grpSpPr>
        <p:sp>
          <p:nvSpPr>
            <p:cNvPr id="21582" name="Oval 57"/>
            <p:cNvSpPr>
              <a:spLocks noChangeArrowheads="1"/>
            </p:cNvSpPr>
            <p:nvPr/>
          </p:nvSpPr>
          <p:spPr bwMode="auto">
            <a:xfrm>
              <a:off x="1089" y="2256"/>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83" name="Oval 58"/>
            <p:cNvSpPr>
              <a:spLocks noChangeArrowheads="1"/>
            </p:cNvSpPr>
            <p:nvPr/>
          </p:nvSpPr>
          <p:spPr bwMode="auto">
            <a:xfrm>
              <a:off x="713"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84" name="Oval 59"/>
            <p:cNvSpPr>
              <a:spLocks noChangeArrowheads="1"/>
            </p:cNvSpPr>
            <p:nvPr/>
          </p:nvSpPr>
          <p:spPr bwMode="auto">
            <a:xfrm>
              <a:off x="1633"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85" name="Oval 60"/>
            <p:cNvSpPr>
              <a:spLocks noChangeArrowheads="1"/>
            </p:cNvSpPr>
            <p:nvPr/>
          </p:nvSpPr>
          <p:spPr bwMode="auto">
            <a:xfrm>
              <a:off x="922" y="2806"/>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86" name="Oval 61"/>
            <p:cNvSpPr>
              <a:spLocks noChangeArrowheads="1"/>
            </p:cNvSpPr>
            <p:nvPr/>
          </p:nvSpPr>
          <p:spPr bwMode="auto">
            <a:xfrm>
              <a:off x="462"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87" name="Oval 62"/>
            <p:cNvSpPr>
              <a:spLocks noChangeArrowheads="1"/>
            </p:cNvSpPr>
            <p:nvPr/>
          </p:nvSpPr>
          <p:spPr bwMode="auto">
            <a:xfrm>
              <a:off x="1508"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88" name="Oval 63"/>
            <p:cNvSpPr>
              <a:spLocks noChangeArrowheads="1"/>
            </p:cNvSpPr>
            <p:nvPr/>
          </p:nvSpPr>
          <p:spPr bwMode="auto">
            <a:xfrm>
              <a:off x="1298" y="2806"/>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89" name="Oval 64"/>
            <p:cNvSpPr>
              <a:spLocks noChangeArrowheads="1"/>
            </p:cNvSpPr>
            <p:nvPr/>
          </p:nvSpPr>
          <p:spPr bwMode="auto">
            <a:xfrm>
              <a:off x="1884"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90" name="Oval 65"/>
            <p:cNvSpPr>
              <a:spLocks noChangeArrowheads="1"/>
            </p:cNvSpPr>
            <p:nvPr/>
          </p:nvSpPr>
          <p:spPr bwMode="auto">
            <a:xfrm>
              <a:off x="1047"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91" name="Oval 66"/>
            <p:cNvSpPr>
              <a:spLocks noChangeArrowheads="1"/>
            </p:cNvSpPr>
            <p:nvPr/>
          </p:nvSpPr>
          <p:spPr bwMode="auto">
            <a:xfrm>
              <a:off x="796"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92" name="Oval 67"/>
            <p:cNvSpPr>
              <a:spLocks noChangeArrowheads="1"/>
            </p:cNvSpPr>
            <p:nvPr/>
          </p:nvSpPr>
          <p:spPr bwMode="auto">
            <a:xfrm>
              <a:off x="587"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93" name="Oval 68"/>
            <p:cNvSpPr>
              <a:spLocks noChangeArrowheads="1"/>
            </p:cNvSpPr>
            <p:nvPr/>
          </p:nvSpPr>
          <p:spPr bwMode="auto">
            <a:xfrm>
              <a:off x="1759"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94" name="Oval 69"/>
            <p:cNvSpPr>
              <a:spLocks noChangeArrowheads="1"/>
            </p:cNvSpPr>
            <p:nvPr/>
          </p:nvSpPr>
          <p:spPr bwMode="auto">
            <a:xfrm>
              <a:off x="336"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95" name="Line 70"/>
            <p:cNvSpPr>
              <a:spLocks noChangeShapeType="1"/>
            </p:cNvSpPr>
            <p:nvPr/>
          </p:nvSpPr>
          <p:spPr bwMode="auto">
            <a:xfrm flipH="1">
              <a:off x="754" y="2302"/>
              <a:ext cx="377" cy="275"/>
            </a:xfrm>
            <a:prstGeom prst="line">
              <a:avLst/>
            </a:prstGeom>
            <a:noFill/>
            <a:ln w="9525">
              <a:solidFill>
                <a:schemeClr val="tx1"/>
              </a:solidFill>
              <a:round/>
            </a:ln>
          </p:spPr>
          <p:txBody>
            <a:bodyPr wrap="none" anchor="ctr"/>
            <a:lstStyle/>
            <a:p>
              <a:endParaRPr lang="zh-CN" altLang="en-US"/>
            </a:p>
          </p:txBody>
        </p:sp>
        <p:sp>
          <p:nvSpPr>
            <p:cNvPr id="21596" name="Line 71"/>
            <p:cNvSpPr>
              <a:spLocks noChangeShapeType="1"/>
            </p:cNvSpPr>
            <p:nvPr/>
          </p:nvSpPr>
          <p:spPr bwMode="auto">
            <a:xfrm flipH="1">
              <a:off x="503" y="2577"/>
              <a:ext cx="251" cy="275"/>
            </a:xfrm>
            <a:prstGeom prst="line">
              <a:avLst/>
            </a:prstGeom>
            <a:noFill/>
            <a:ln w="9525">
              <a:solidFill>
                <a:schemeClr val="tx1"/>
              </a:solidFill>
              <a:round/>
            </a:ln>
          </p:spPr>
          <p:txBody>
            <a:bodyPr wrap="none" anchor="ctr"/>
            <a:lstStyle/>
            <a:p>
              <a:endParaRPr lang="zh-CN" altLang="en-US"/>
            </a:p>
          </p:txBody>
        </p:sp>
        <p:sp>
          <p:nvSpPr>
            <p:cNvPr id="21597" name="Line 72"/>
            <p:cNvSpPr>
              <a:spLocks noChangeShapeType="1"/>
            </p:cNvSpPr>
            <p:nvPr/>
          </p:nvSpPr>
          <p:spPr bwMode="auto">
            <a:xfrm flipH="1">
              <a:off x="378" y="2852"/>
              <a:ext cx="125" cy="366"/>
            </a:xfrm>
            <a:prstGeom prst="line">
              <a:avLst/>
            </a:prstGeom>
            <a:noFill/>
            <a:ln w="9525">
              <a:solidFill>
                <a:schemeClr val="tx1"/>
              </a:solidFill>
              <a:round/>
            </a:ln>
          </p:spPr>
          <p:txBody>
            <a:bodyPr wrap="none" anchor="ctr"/>
            <a:lstStyle/>
            <a:p>
              <a:endParaRPr lang="zh-CN" altLang="en-US"/>
            </a:p>
          </p:txBody>
        </p:sp>
        <p:sp>
          <p:nvSpPr>
            <p:cNvPr id="21598" name="Line 73"/>
            <p:cNvSpPr>
              <a:spLocks noChangeShapeType="1"/>
            </p:cNvSpPr>
            <p:nvPr/>
          </p:nvSpPr>
          <p:spPr bwMode="auto">
            <a:xfrm>
              <a:off x="1131" y="2302"/>
              <a:ext cx="419" cy="275"/>
            </a:xfrm>
            <a:prstGeom prst="line">
              <a:avLst/>
            </a:prstGeom>
            <a:noFill/>
            <a:ln w="9525">
              <a:solidFill>
                <a:schemeClr val="tx1"/>
              </a:solidFill>
              <a:round/>
            </a:ln>
          </p:spPr>
          <p:txBody>
            <a:bodyPr wrap="none" anchor="ctr"/>
            <a:lstStyle/>
            <a:p>
              <a:endParaRPr lang="zh-CN" altLang="en-US"/>
            </a:p>
          </p:txBody>
        </p:sp>
        <p:sp>
          <p:nvSpPr>
            <p:cNvPr id="21599" name="Line 74"/>
            <p:cNvSpPr>
              <a:spLocks noChangeShapeType="1"/>
            </p:cNvSpPr>
            <p:nvPr/>
          </p:nvSpPr>
          <p:spPr bwMode="auto">
            <a:xfrm>
              <a:off x="1550" y="2577"/>
              <a:ext cx="251" cy="275"/>
            </a:xfrm>
            <a:prstGeom prst="line">
              <a:avLst/>
            </a:prstGeom>
            <a:noFill/>
            <a:ln w="9525">
              <a:solidFill>
                <a:schemeClr val="tx1"/>
              </a:solidFill>
              <a:round/>
            </a:ln>
          </p:spPr>
          <p:txBody>
            <a:bodyPr wrap="none" anchor="ctr"/>
            <a:lstStyle/>
            <a:p>
              <a:endParaRPr lang="zh-CN" altLang="en-US"/>
            </a:p>
          </p:txBody>
        </p:sp>
        <p:sp>
          <p:nvSpPr>
            <p:cNvPr id="21600" name="Line 75"/>
            <p:cNvSpPr>
              <a:spLocks noChangeShapeType="1"/>
            </p:cNvSpPr>
            <p:nvPr/>
          </p:nvSpPr>
          <p:spPr bwMode="auto">
            <a:xfrm>
              <a:off x="1801" y="2852"/>
              <a:ext cx="125" cy="366"/>
            </a:xfrm>
            <a:prstGeom prst="line">
              <a:avLst/>
            </a:prstGeom>
            <a:noFill/>
            <a:ln w="9525">
              <a:solidFill>
                <a:schemeClr val="tx1"/>
              </a:solidFill>
              <a:round/>
            </a:ln>
          </p:spPr>
          <p:txBody>
            <a:bodyPr wrap="none" anchor="ctr"/>
            <a:lstStyle/>
            <a:p>
              <a:endParaRPr lang="zh-CN" altLang="en-US"/>
            </a:p>
          </p:txBody>
        </p:sp>
        <p:sp>
          <p:nvSpPr>
            <p:cNvPr id="21601" name="Line 76"/>
            <p:cNvSpPr>
              <a:spLocks noChangeShapeType="1"/>
            </p:cNvSpPr>
            <p:nvPr/>
          </p:nvSpPr>
          <p:spPr bwMode="auto">
            <a:xfrm flipH="1">
              <a:off x="1675" y="2852"/>
              <a:ext cx="126" cy="366"/>
            </a:xfrm>
            <a:prstGeom prst="line">
              <a:avLst/>
            </a:prstGeom>
            <a:noFill/>
            <a:ln w="9525">
              <a:solidFill>
                <a:schemeClr val="tx1"/>
              </a:solidFill>
              <a:round/>
            </a:ln>
          </p:spPr>
          <p:txBody>
            <a:bodyPr wrap="none" anchor="ctr"/>
            <a:lstStyle/>
            <a:p>
              <a:endParaRPr lang="zh-CN" altLang="en-US"/>
            </a:p>
          </p:txBody>
        </p:sp>
        <p:sp>
          <p:nvSpPr>
            <p:cNvPr id="21602" name="Line 77"/>
            <p:cNvSpPr>
              <a:spLocks noChangeShapeType="1"/>
            </p:cNvSpPr>
            <p:nvPr/>
          </p:nvSpPr>
          <p:spPr bwMode="auto">
            <a:xfrm flipV="1">
              <a:off x="1340" y="2577"/>
              <a:ext cx="210" cy="275"/>
            </a:xfrm>
            <a:prstGeom prst="line">
              <a:avLst/>
            </a:prstGeom>
            <a:noFill/>
            <a:ln w="9525">
              <a:solidFill>
                <a:schemeClr val="tx1"/>
              </a:solidFill>
              <a:round/>
            </a:ln>
          </p:spPr>
          <p:txBody>
            <a:bodyPr wrap="none" anchor="ctr"/>
            <a:lstStyle/>
            <a:p>
              <a:endParaRPr lang="zh-CN" altLang="en-US"/>
            </a:p>
          </p:txBody>
        </p:sp>
        <p:sp>
          <p:nvSpPr>
            <p:cNvPr id="21603" name="Line 78"/>
            <p:cNvSpPr>
              <a:spLocks noChangeShapeType="1"/>
            </p:cNvSpPr>
            <p:nvPr/>
          </p:nvSpPr>
          <p:spPr bwMode="auto">
            <a:xfrm flipH="1" flipV="1">
              <a:off x="964" y="2852"/>
              <a:ext cx="125" cy="366"/>
            </a:xfrm>
            <a:prstGeom prst="line">
              <a:avLst/>
            </a:prstGeom>
            <a:noFill/>
            <a:ln w="9525">
              <a:solidFill>
                <a:schemeClr val="tx1"/>
              </a:solidFill>
              <a:round/>
            </a:ln>
          </p:spPr>
          <p:txBody>
            <a:bodyPr wrap="none" anchor="ctr"/>
            <a:lstStyle/>
            <a:p>
              <a:endParaRPr lang="zh-CN" altLang="en-US"/>
            </a:p>
          </p:txBody>
        </p:sp>
        <p:sp>
          <p:nvSpPr>
            <p:cNvPr id="21604" name="Line 79"/>
            <p:cNvSpPr>
              <a:spLocks noChangeShapeType="1"/>
            </p:cNvSpPr>
            <p:nvPr/>
          </p:nvSpPr>
          <p:spPr bwMode="auto">
            <a:xfrm flipV="1">
              <a:off x="838" y="2852"/>
              <a:ext cx="126" cy="366"/>
            </a:xfrm>
            <a:prstGeom prst="line">
              <a:avLst/>
            </a:prstGeom>
            <a:noFill/>
            <a:ln w="9525">
              <a:solidFill>
                <a:schemeClr val="tx1"/>
              </a:solidFill>
              <a:round/>
            </a:ln>
          </p:spPr>
          <p:txBody>
            <a:bodyPr wrap="none" anchor="ctr"/>
            <a:lstStyle/>
            <a:p>
              <a:endParaRPr lang="zh-CN" altLang="en-US"/>
            </a:p>
          </p:txBody>
        </p:sp>
        <p:sp>
          <p:nvSpPr>
            <p:cNvPr id="21605" name="Line 80"/>
            <p:cNvSpPr>
              <a:spLocks noChangeShapeType="1"/>
            </p:cNvSpPr>
            <p:nvPr/>
          </p:nvSpPr>
          <p:spPr bwMode="auto">
            <a:xfrm flipH="1" flipV="1">
              <a:off x="754" y="2577"/>
              <a:ext cx="210" cy="275"/>
            </a:xfrm>
            <a:prstGeom prst="line">
              <a:avLst/>
            </a:prstGeom>
            <a:noFill/>
            <a:ln w="9525">
              <a:solidFill>
                <a:schemeClr val="tx1"/>
              </a:solidFill>
              <a:round/>
            </a:ln>
          </p:spPr>
          <p:txBody>
            <a:bodyPr wrap="none" anchor="ctr"/>
            <a:lstStyle/>
            <a:p>
              <a:endParaRPr lang="zh-CN" altLang="en-US"/>
            </a:p>
          </p:txBody>
        </p:sp>
        <p:sp>
          <p:nvSpPr>
            <p:cNvPr id="21606" name="Line 81"/>
            <p:cNvSpPr>
              <a:spLocks noChangeShapeType="1"/>
            </p:cNvSpPr>
            <p:nvPr/>
          </p:nvSpPr>
          <p:spPr bwMode="auto">
            <a:xfrm flipH="1" flipV="1">
              <a:off x="503" y="2852"/>
              <a:ext cx="126" cy="366"/>
            </a:xfrm>
            <a:prstGeom prst="line">
              <a:avLst/>
            </a:prstGeom>
            <a:noFill/>
            <a:ln w="9525">
              <a:solidFill>
                <a:schemeClr val="tx1"/>
              </a:solidFill>
              <a:round/>
            </a:ln>
          </p:spPr>
          <p:txBody>
            <a:bodyPr wrap="none" anchor="ctr"/>
            <a:lstStyle/>
            <a:p>
              <a:endParaRPr lang="zh-CN" altLang="en-US"/>
            </a:p>
          </p:txBody>
        </p:sp>
      </p:grpSp>
      <p:grpSp>
        <p:nvGrpSpPr>
          <p:cNvPr id="5" name="Group 82"/>
          <p:cNvGrpSpPr/>
          <p:nvPr/>
        </p:nvGrpSpPr>
        <p:grpSpPr bwMode="auto">
          <a:xfrm>
            <a:off x="6324600" y="838200"/>
            <a:ext cx="2390775" cy="1600200"/>
            <a:chOff x="3984" y="528"/>
            <a:chExt cx="1506" cy="1008"/>
          </a:xfrm>
        </p:grpSpPr>
        <p:sp>
          <p:nvSpPr>
            <p:cNvPr id="21563" name="Oval 83"/>
            <p:cNvSpPr>
              <a:spLocks noChangeArrowheads="1"/>
            </p:cNvSpPr>
            <p:nvPr/>
          </p:nvSpPr>
          <p:spPr bwMode="auto">
            <a:xfrm>
              <a:off x="4737" y="528"/>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64" name="Oval 84"/>
            <p:cNvSpPr>
              <a:spLocks noChangeArrowheads="1"/>
            </p:cNvSpPr>
            <p:nvPr/>
          </p:nvSpPr>
          <p:spPr bwMode="auto">
            <a:xfrm>
              <a:off x="4361"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65" name="Oval 85"/>
            <p:cNvSpPr>
              <a:spLocks noChangeArrowheads="1"/>
            </p:cNvSpPr>
            <p:nvPr/>
          </p:nvSpPr>
          <p:spPr bwMode="auto">
            <a:xfrm>
              <a:off x="4570"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66" name="Oval 86"/>
            <p:cNvSpPr>
              <a:spLocks noChangeArrowheads="1"/>
            </p:cNvSpPr>
            <p:nvPr/>
          </p:nvSpPr>
          <p:spPr bwMode="auto">
            <a:xfrm>
              <a:off x="4110"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67" name="Oval 87"/>
            <p:cNvSpPr>
              <a:spLocks noChangeArrowheads="1"/>
            </p:cNvSpPr>
            <p:nvPr/>
          </p:nvSpPr>
          <p:spPr bwMode="auto">
            <a:xfrm>
              <a:off x="5156"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68" name="Oval 88"/>
            <p:cNvSpPr>
              <a:spLocks noChangeArrowheads="1"/>
            </p:cNvSpPr>
            <p:nvPr/>
          </p:nvSpPr>
          <p:spPr bwMode="auto">
            <a:xfrm>
              <a:off x="4946"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69" name="Oval 89"/>
            <p:cNvSpPr>
              <a:spLocks noChangeArrowheads="1"/>
            </p:cNvSpPr>
            <p:nvPr/>
          </p:nvSpPr>
          <p:spPr bwMode="auto">
            <a:xfrm>
              <a:off x="4444"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70" name="Oval 90"/>
            <p:cNvSpPr>
              <a:spLocks noChangeArrowheads="1"/>
            </p:cNvSpPr>
            <p:nvPr/>
          </p:nvSpPr>
          <p:spPr bwMode="auto">
            <a:xfrm>
              <a:off x="4235"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71" name="Oval 91"/>
            <p:cNvSpPr>
              <a:spLocks noChangeArrowheads="1"/>
            </p:cNvSpPr>
            <p:nvPr/>
          </p:nvSpPr>
          <p:spPr bwMode="auto">
            <a:xfrm>
              <a:off x="5407"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72" name="Oval 92"/>
            <p:cNvSpPr>
              <a:spLocks noChangeArrowheads="1"/>
            </p:cNvSpPr>
            <p:nvPr/>
          </p:nvSpPr>
          <p:spPr bwMode="auto">
            <a:xfrm>
              <a:off x="3984"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73" name="Line 93"/>
            <p:cNvSpPr>
              <a:spLocks noChangeShapeType="1"/>
            </p:cNvSpPr>
            <p:nvPr/>
          </p:nvSpPr>
          <p:spPr bwMode="auto">
            <a:xfrm flipH="1">
              <a:off x="4402" y="574"/>
              <a:ext cx="377" cy="275"/>
            </a:xfrm>
            <a:prstGeom prst="line">
              <a:avLst/>
            </a:prstGeom>
            <a:noFill/>
            <a:ln w="9525">
              <a:solidFill>
                <a:schemeClr val="tx1"/>
              </a:solidFill>
              <a:round/>
            </a:ln>
          </p:spPr>
          <p:txBody>
            <a:bodyPr wrap="none" anchor="ctr"/>
            <a:lstStyle/>
            <a:p>
              <a:endParaRPr lang="zh-CN" altLang="en-US"/>
            </a:p>
          </p:txBody>
        </p:sp>
        <p:sp>
          <p:nvSpPr>
            <p:cNvPr id="21574" name="Line 94"/>
            <p:cNvSpPr>
              <a:spLocks noChangeShapeType="1"/>
            </p:cNvSpPr>
            <p:nvPr/>
          </p:nvSpPr>
          <p:spPr bwMode="auto">
            <a:xfrm flipH="1">
              <a:off x="4151" y="849"/>
              <a:ext cx="251" cy="275"/>
            </a:xfrm>
            <a:prstGeom prst="line">
              <a:avLst/>
            </a:prstGeom>
            <a:noFill/>
            <a:ln w="9525">
              <a:solidFill>
                <a:schemeClr val="tx1"/>
              </a:solidFill>
              <a:round/>
            </a:ln>
          </p:spPr>
          <p:txBody>
            <a:bodyPr wrap="none" anchor="ctr"/>
            <a:lstStyle/>
            <a:p>
              <a:endParaRPr lang="zh-CN" altLang="en-US"/>
            </a:p>
          </p:txBody>
        </p:sp>
        <p:sp>
          <p:nvSpPr>
            <p:cNvPr id="21575" name="Line 95"/>
            <p:cNvSpPr>
              <a:spLocks noChangeShapeType="1"/>
            </p:cNvSpPr>
            <p:nvPr/>
          </p:nvSpPr>
          <p:spPr bwMode="auto">
            <a:xfrm flipH="1">
              <a:off x="4026" y="1124"/>
              <a:ext cx="125" cy="366"/>
            </a:xfrm>
            <a:prstGeom prst="line">
              <a:avLst/>
            </a:prstGeom>
            <a:noFill/>
            <a:ln w="9525">
              <a:solidFill>
                <a:schemeClr val="tx1"/>
              </a:solidFill>
              <a:round/>
            </a:ln>
          </p:spPr>
          <p:txBody>
            <a:bodyPr wrap="none" anchor="ctr"/>
            <a:lstStyle/>
            <a:p>
              <a:endParaRPr lang="zh-CN" altLang="en-US"/>
            </a:p>
          </p:txBody>
        </p:sp>
        <p:sp>
          <p:nvSpPr>
            <p:cNvPr id="21576" name="Line 96"/>
            <p:cNvSpPr>
              <a:spLocks noChangeShapeType="1"/>
            </p:cNvSpPr>
            <p:nvPr/>
          </p:nvSpPr>
          <p:spPr bwMode="auto">
            <a:xfrm>
              <a:off x="4779" y="574"/>
              <a:ext cx="419" cy="275"/>
            </a:xfrm>
            <a:prstGeom prst="line">
              <a:avLst/>
            </a:prstGeom>
            <a:noFill/>
            <a:ln w="9525">
              <a:solidFill>
                <a:schemeClr val="tx1"/>
              </a:solidFill>
              <a:round/>
            </a:ln>
          </p:spPr>
          <p:txBody>
            <a:bodyPr wrap="none" anchor="ctr"/>
            <a:lstStyle/>
            <a:p>
              <a:endParaRPr lang="zh-CN" altLang="en-US"/>
            </a:p>
          </p:txBody>
        </p:sp>
        <p:sp>
          <p:nvSpPr>
            <p:cNvPr id="21577" name="Line 97"/>
            <p:cNvSpPr>
              <a:spLocks noChangeShapeType="1"/>
            </p:cNvSpPr>
            <p:nvPr/>
          </p:nvSpPr>
          <p:spPr bwMode="auto">
            <a:xfrm>
              <a:off x="5198" y="849"/>
              <a:ext cx="251" cy="275"/>
            </a:xfrm>
            <a:prstGeom prst="line">
              <a:avLst/>
            </a:prstGeom>
            <a:noFill/>
            <a:ln w="9525">
              <a:solidFill>
                <a:schemeClr val="tx1"/>
              </a:solidFill>
              <a:round/>
            </a:ln>
          </p:spPr>
          <p:txBody>
            <a:bodyPr wrap="none" anchor="ctr"/>
            <a:lstStyle/>
            <a:p>
              <a:endParaRPr lang="zh-CN" altLang="en-US"/>
            </a:p>
          </p:txBody>
        </p:sp>
        <p:sp>
          <p:nvSpPr>
            <p:cNvPr id="21578" name="Line 98"/>
            <p:cNvSpPr>
              <a:spLocks noChangeShapeType="1"/>
            </p:cNvSpPr>
            <p:nvPr/>
          </p:nvSpPr>
          <p:spPr bwMode="auto">
            <a:xfrm flipV="1">
              <a:off x="4988" y="849"/>
              <a:ext cx="210" cy="275"/>
            </a:xfrm>
            <a:prstGeom prst="line">
              <a:avLst/>
            </a:prstGeom>
            <a:noFill/>
            <a:ln w="9525">
              <a:solidFill>
                <a:schemeClr val="tx1"/>
              </a:solidFill>
              <a:round/>
            </a:ln>
          </p:spPr>
          <p:txBody>
            <a:bodyPr wrap="none" anchor="ctr"/>
            <a:lstStyle/>
            <a:p>
              <a:endParaRPr lang="zh-CN" altLang="en-US"/>
            </a:p>
          </p:txBody>
        </p:sp>
        <p:sp>
          <p:nvSpPr>
            <p:cNvPr id="21579" name="Line 99"/>
            <p:cNvSpPr>
              <a:spLocks noChangeShapeType="1"/>
            </p:cNvSpPr>
            <p:nvPr/>
          </p:nvSpPr>
          <p:spPr bwMode="auto">
            <a:xfrm flipV="1">
              <a:off x="4486" y="1124"/>
              <a:ext cx="126" cy="366"/>
            </a:xfrm>
            <a:prstGeom prst="line">
              <a:avLst/>
            </a:prstGeom>
            <a:noFill/>
            <a:ln w="9525">
              <a:solidFill>
                <a:schemeClr val="tx1"/>
              </a:solidFill>
              <a:round/>
            </a:ln>
          </p:spPr>
          <p:txBody>
            <a:bodyPr wrap="none" anchor="ctr"/>
            <a:lstStyle/>
            <a:p>
              <a:endParaRPr lang="zh-CN" altLang="en-US"/>
            </a:p>
          </p:txBody>
        </p:sp>
        <p:sp>
          <p:nvSpPr>
            <p:cNvPr id="21580" name="Line 100"/>
            <p:cNvSpPr>
              <a:spLocks noChangeShapeType="1"/>
            </p:cNvSpPr>
            <p:nvPr/>
          </p:nvSpPr>
          <p:spPr bwMode="auto">
            <a:xfrm flipH="1" flipV="1">
              <a:off x="4402" y="849"/>
              <a:ext cx="210" cy="275"/>
            </a:xfrm>
            <a:prstGeom prst="line">
              <a:avLst/>
            </a:prstGeom>
            <a:noFill/>
            <a:ln w="9525">
              <a:solidFill>
                <a:schemeClr val="tx1"/>
              </a:solidFill>
              <a:round/>
            </a:ln>
          </p:spPr>
          <p:txBody>
            <a:bodyPr wrap="none" anchor="ctr"/>
            <a:lstStyle/>
            <a:p>
              <a:endParaRPr lang="zh-CN" altLang="en-US"/>
            </a:p>
          </p:txBody>
        </p:sp>
        <p:sp>
          <p:nvSpPr>
            <p:cNvPr id="21581" name="Line 101"/>
            <p:cNvSpPr>
              <a:spLocks noChangeShapeType="1"/>
            </p:cNvSpPr>
            <p:nvPr/>
          </p:nvSpPr>
          <p:spPr bwMode="auto">
            <a:xfrm flipH="1" flipV="1">
              <a:off x="4151" y="1124"/>
              <a:ext cx="126" cy="366"/>
            </a:xfrm>
            <a:prstGeom prst="line">
              <a:avLst/>
            </a:prstGeom>
            <a:noFill/>
            <a:ln w="9525">
              <a:solidFill>
                <a:schemeClr val="tx1"/>
              </a:solidFill>
              <a:round/>
            </a:ln>
          </p:spPr>
          <p:txBody>
            <a:bodyPr wrap="none" anchor="ctr"/>
            <a:lstStyle/>
            <a:p>
              <a:endParaRPr lang="zh-CN" altLang="en-US"/>
            </a:p>
          </p:txBody>
        </p:sp>
      </p:grpSp>
      <p:grpSp>
        <p:nvGrpSpPr>
          <p:cNvPr id="6" name="Group 102"/>
          <p:cNvGrpSpPr/>
          <p:nvPr/>
        </p:nvGrpSpPr>
        <p:grpSpPr bwMode="auto">
          <a:xfrm>
            <a:off x="3429000" y="3581400"/>
            <a:ext cx="2590800" cy="1600200"/>
            <a:chOff x="2160" y="2256"/>
            <a:chExt cx="1632" cy="1008"/>
          </a:xfrm>
        </p:grpSpPr>
        <p:sp>
          <p:nvSpPr>
            <p:cNvPr id="21540" name="Oval 103"/>
            <p:cNvSpPr>
              <a:spLocks noChangeArrowheads="1"/>
            </p:cNvSpPr>
            <p:nvPr/>
          </p:nvSpPr>
          <p:spPr bwMode="auto">
            <a:xfrm>
              <a:off x="2913" y="2256"/>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1" name="Oval 104"/>
            <p:cNvSpPr>
              <a:spLocks noChangeArrowheads="1"/>
            </p:cNvSpPr>
            <p:nvPr/>
          </p:nvSpPr>
          <p:spPr bwMode="auto">
            <a:xfrm>
              <a:off x="2537"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2" name="Oval 105"/>
            <p:cNvSpPr>
              <a:spLocks noChangeArrowheads="1"/>
            </p:cNvSpPr>
            <p:nvPr/>
          </p:nvSpPr>
          <p:spPr bwMode="auto">
            <a:xfrm>
              <a:off x="3457"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3" name="Oval 106"/>
            <p:cNvSpPr>
              <a:spLocks noChangeArrowheads="1"/>
            </p:cNvSpPr>
            <p:nvPr/>
          </p:nvSpPr>
          <p:spPr bwMode="auto">
            <a:xfrm>
              <a:off x="2286"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44" name="Oval 107"/>
            <p:cNvSpPr>
              <a:spLocks noChangeArrowheads="1"/>
            </p:cNvSpPr>
            <p:nvPr/>
          </p:nvSpPr>
          <p:spPr bwMode="auto">
            <a:xfrm>
              <a:off x="3332"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5" name="Oval 108"/>
            <p:cNvSpPr>
              <a:spLocks noChangeArrowheads="1"/>
            </p:cNvSpPr>
            <p:nvPr/>
          </p:nvSpPr>
          <p:spPr bwMode="auto">
            <a:xfrm>
              <a:off x="3122" y="2806"/>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46" name="Oval 109"/>
            <p:cNvSpPr>
              <a:spLocks noChangeArrowheads="1"/>
            </p:cNvSpPr>
            <p:nvPr/>
          </p:nvSpPr>
          <p:spPr bwMode="auto">
            <a:xfrm>
              <a:off x="3708"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7" name="Oval 110"/>
            <p:cNvSpPr>
              <a:spLocks noChangeArrowheads="1"/>
            </p:cNvSpPr>
            <p:nvPr/>
          </p:nvSpPr>
          <p:spPr bwMode="auto">
            <a:xfrm>
              <a:off x="3248"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8" name="Oval 111"/>
            <p:cNvSpPr>
              <a:spLocks noChangeArrowheads="1"/>
            </p:cNvSpPr>
            <p:nvPr/>
          </p:nvSpPr>
          <p:spPr bwMode="auto">
            <a:xfrm>
              <a:off x="3039" y="3172"/>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9" name="Oval 112"/>
            <p:cNvSpPr>
              <a:spLocks noChangeArrowheads="1"/>
            </p:cNvSpPr>
            <p:nvPr/>
          </p:nvSpPr>
          <p:spPr bwMode="auto">
            <a:xfrm>
              <a:off x="2411"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50" name="Oval 113"/>
            <p:cNvSpPr>
              <a:spLocks noChangeArrowheads="1"/>
            </p:cNvSpPr>
            <p:nvPr/>
          </p:nvSpPr>
          <p:spPr bwMode="auto">
            <a:xfrm>
              <a:off x="3583"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51" name="Oval 114"/>
            <p:cNvSpPr>
              <a:spLocks noChangeArrowheads="1"/>
            </p:cNvSpPr>
            <p:nvPr/>
          </p:nvSpPr>
          <p:spPr bwMode="auto">
            <a:xfrm>
              <a:off x="2160"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52" name="Line 115"/>
            <p:cNvSpPr>
              <a:spLocks noChangeShapeType="1"/>
            </p:cNvSpPr>
            <p:nvPr/>
          </p:nvSpPr>
          <p:spPr bwMode="auto">
            <a:xfrm flipH="1">
              <a:off x="2578" y="2302"/>
              <a:ext cx="377" cy="275"/>
            </a:xfrm>
            <a:prstGeom prst="line">
              <a:avLst/>
            </a:prstGeom>
            <a:noFill/>
            <a:ln w="9525">
              <a:solidFill>
                <a:schemeClr val="tx1"/>
              </a:solidFill>
              <a:round/>
            </a:ln>
          </p:spPr>
          <p:txBody>
            <a:bodyPr wrap="none" anchor="ctr"/>
            <a:lstStyle/>
            <a:p>
              <a:endParaRPr lang="zh-CN" altLang="en-US"/>
            </a:p>
          </p:txBody>
        </p:sp>
        <p:sp>
          <p:nvSpPr>
            <p:cNvPr id="21553" name="Line 116"/>
            <p:cNvSpPr>
              <a:spLocks noChangeShapeType="1"/>
            </p:cNvSpPr>
            <p:nvPr/>
          </p:nvSpPr>
          <p:spPr bwMode="auto">
            <a:xfrm flipH="1">
              <a:off x="2327" y="2577"/>
              <a:ext cx="251" cy="275"/>
            </a:xfrm>
            <a:prstGeom prst="line">
              <a:avLst/>
            </a:prstGeom>
            <a:noFill/>
            <a:ln w="9525">
              <a:solidFill>
                <a:schemeClr val="tx1"/>
              </a:solidFill>
              <a:round/>
            </a:ln>
          </p:spPr>
          <p:txBody>
            <a:bodyPr wrap="none" anchor="ctr"/>
            <a:lstStyle/>
            <a:p>
              <a:endParaRPr lang="zh-CN" altLang="en-US"/>
            </a:p>
          </p:txBody>
        </p:sp>
        <p:sp>
          <p:nvSpPr>
            <p:cNvPr id="21554" name="Line 117"/>
            <p:cNvSpPr>
              <a:spLocks noChangeShapeType="1"/>
            </p:cNvSpPr>
            <p:nvPr/>
          </p:nvSpPr>
          <p:spPr bwMode="auto">
            <a:xfrm flipH="1">
              <a:off x="2202" y="2852"/>
              <a:ext cx="125" cy="366"/>
            </a:xfrm>
            <a:prstGeom prst="line">
              <a:avLst/>
            </a:prstGeom>
            <a:noFill/>
            <a:ln w="9525">
              <a:solidFill>
                <a:schemeClr val="tx1"/>
              </a:solidFill>
              <a:round/>
            </a:ln>
          </p:spPr>
          <p:txBody>
            <a:bodyPr wrap="none" anchor="ctr"/>
            <a:lstStyle/>
            <a:p>
              <a:endParaRPr lang="zh-CN" altLang="en-US"/>
            </a:p>
          </p:txBody>
        </p:sp>
        <p:sp>
          <p:nvSpPr>
            <p:cNvPr id="21555" name="Line 118"/>
            <p:cNvSpPr>
              <a:spLocks noChangeShapeType="1"/>
            </p:cNvSpPr>
            <p:nvPr/>
          </p:nvSpPr>
          <p:spPr bwMode="auto">
            <a:xfrm>
              <a:off x="2955" y="2302"/>
              <a:ext cx="419" cy="275"/>
            </a:xfrm>
            <a:prstGeom prst="line">
              <a:avLst/>
            </a:prstGeom>
            <a:noFill/>
            <a:ln w="9525">
              <a:solidFill>
                <a:schemeClr val="tx1"/>
              </a:solidFill>
              <a:round/>
            </a:ln>
          </p:spPr>
          <p:txBody>
            <a:bodyPr wrap="none" anchor="ctr"/>
            <a:lstStyle/>
            <a:p>
              <a:endParaRPr lang="zh-CN" altLang="en-US"/>
            </a:p>
          </p:txBody>
        </p:sp>
        <p:sp>
          <p:nvSpPr>
            <p:cNvPr id="21556" name="Line 119"/>
            <p:cNvSpPr>
              <a:spLocks noChangeShapeType="1"/>
            </p:cNvSpPr>
            <p:nvPr/>
          </p:nvSpPr>
          <p:spPr bwMode="auto">
            <a:xfrm>
              <a:off x="3374" y="2577"/>
              <a:ext cx="251" cy="275"/>
            </a:xfrm>
            <a:prstGeom prst="line">
              <a:avLst/>
            </a:prstGeom>
            <a:noFill/>
            <a:ln w="9525">
              <a:solidFill>
                <a:schemeClr val="tx1"/>
              </a:solidFill>
              <a:round/>
            </a:ln>
          </p:spPr>
          <p:txBody>
            <a:bodyPr wrap="none" anchor="ctr"/>
            <a:lstStyle/>
            <a:p>
              <a:endParaRPr lang="zh-CN" altLang="en-US"/>
            </a:p>
          </p:txBody>
        </p:sp>
        <p:sp>
          <p:nvSpPr>
            <p:cNvPr id="21557" name="Line 120"/>
            <p:cNvSpPr>
              <a:spLocks noChangeShapeType="1"/>
            </p:cNvSpPr>
            <p:nvPr/>
          </p:nvSpPr>
          <p:spPr bwMode="auto">
            <a:xfrm>
              <a:off x="3625" y="2852"/>
              <a:ext cx="125" cy="366"/>
            </a:xfrm>
            <a:prstGeom prst="line">
              <a:avLst/>
            </a:prstGeom>
            <a:noFill/>
            <a:ln w="9525">
              <a:solidFill>
                <a:schemeClr val="tx1"/>
              </a:solidFill>
              <a:round/>
            </a:ln>
          </p:spPr>
          <p:txBody>
            <a:bodyPr wrap="none" anchor="ctr"/>
            <a:lstStyle/>
            <a:p>
              <a:endParaRPr lang="zh-CN" altLang="en-US"/>
            </a:p>
          </p:txBody>
        </p:sp>
        <p:sp>
          <p:nvSpPr>
            <p:cNvPr id="21558" name="Line 121"/>
            <p:cNvSpPr>
              <a:spLocks noChangeShapeType="1"/>
            </p:cNvSpPr>
            <p:nvPr/>
          </p:nvSpPr>
          <p:spPr bwMode="auto">
            <a:xfrm flipH="1">
              <a:off x="3499" y="2852"/>
              <a:ext cx="126" cy="366"/>
            </a:xfrm>
            <a:prstGeom prst="line">
              <a:avLst/>
            </a:prstGeom>
            <a:noFill/>
            <a:ln w="9525">
              <a:solidFill>
                <a:schemeClr val="tx1"/>
              </a:solidFill>
              <a:round/>
            </a:ln>
          </p:spPr>
          <p:txBody>
            <a:bodyPr wrap="none" anchor="ctr"/>
            <a:lstStyle/>
            <a:p>
              <a:endParaRPr lang="zh-CN" altLang="en-US"/>
            </a:p>
          </p:txBody>
        </p:sp>
        <p:sp>
          <p:nvSpPr>
            <p:cNvPr id="21559" name="Line 122"/>
            <p:cNvSpPr>
              <a:spLocks noChangeShapeType="1"/>
            </p:cNvSpPr>
            <p:nvPr/>
          </p:nvSpPr>
          <p:spPr bwMode="auto">
            <a:xfrm flipH="1" flipV="1">
              <a:off x="3164" y="2852"/>
              <a:ext cx="126" cy="366"/>
            </a:xfrm>
            <a:prstGeom prst="line">
              <a:avLst/>
            </a:prstGeom>
            <a:noFill/>
            <a:ln w="9525">
              <a:solidFill>
                <a:schemeClr val="tx1"/>
              </a:solidFill>
              <a:round/>
            </a:ln>
          </p:spPr>
          <p:txBody>
            <a:bodyPr wrap="none" anchor="ctr"/>
            <a:lstStyle/>
            <a:p>
              <a:endParaRPr lang="zh-CN" altLang="en-US"/>
            </a:p>
          </p:txBody>
        </p:sp>
        <p:sp>
          <p:nvSpPr>
            <p:cNvPr id="21560" name="Line 123"/>
            <p:cNvSpPr>
              <a:spLocks noChangeShapeType="1"/>
            </p:cNvSpPr>
            <p:nvPr/>
          </p:nvSpPr>
          <p:spPr bwMode="auto">
            <a:xfrm flipV="1">
              <a:off x="3081" y="2852"/>
              <a:ext cx="83" cy="366"/>
            </a:xfrm>
            <a:prstGeom prst="line">
              <a:avLst/>
            </a:prstGeom>
            <a:noFill/>
            <a:ln w="9525">
              <a:solidFill>
                <a:schemeClr val="tx1"/>
              </a:solidFill>
              <a:round/>
            </a:ln>
          </p:spPr>
          <p:txBody>
            <a:bodyPr wrap="none" anchor="ctr"/>
            <a:lstStyle/>
            <a:p>
              <a:endParaRPr lang="zh-CN" altLang="en-US"/>
            </a:p>
          </p:txBody>
        </p:sp>
        <p:sp>
          <p:nvSpPr>
            <p:cNvPr id="21561" name="Line 124"/>
            <p:cNvSpPr>
              <a:spLocks noChangeShapeType="1"/>
            </p:cNvSpPr>
            <p:nvPr/>
          </p:nvSpPr>
          <p:spPr bwMode="auto">
            <a:xfrm flipV="1">
              <a:off x="3164" y="2577"/>
              <a:ext cx="210" cy="275"/>
            </a:xfrm>
            <a:prstGeom prst="line">
              <a:avLst/>
            </a:prstGeom>
            <a:noFill/>
            <a:ln w="9525">
              <a:solidFill>
                <a:schemeClr val="tx1"/>
              </a:solidFill>
              <a:round/>
            </a:ln>
          </p:spPr>
          <p:txBody>
            <a:bodyPr wrap="none" anchor="ctr"/>
            <a:lstStyle/>
            <a:p>
              <a:endParaRPr lang="zh-CN" altLang="en-US"/>
            </a:p>
          </p:txBody>
        </p:sp>
        <p:sp>
          <p:nvSpPr>
            <p:cNvPr id="21562" name="Line 125"/>
            <p:cNvSpPr>
              <a:spLocks noChangeShapeType="1"/>
            </p:cNvSpPr>
            <p:nvPr/>
          </p:nvSpPr>
          <p:spPr bwMode="auto">
            <a:xfrm flipH="1" flipV="1">
              <a:off x="2327" y="2852"/>
              <a:ext cx="126" cy="366"/>
            </a:xfrm>
            <a:prstGeom prst="line">
              <a:avLst/>
            </a:prstGeom>
            <a:noFill/>
            <a:ln w="9525">
              <a:solidFill>
                <a:schemeClr val="tx1"/>
              </a:solidFill>
              <a:round/>
            </a:ln>
          </p:spPr>
          <p:txBody>
            <a:bodyPr wrap="none" anchor="ctr"/>
            <a:lstStyle/>
            <a:p>
              <a:endParaRPr lang="zh-CN" altLang="en-US"/>
            </a:p>
          </p:txBody>
        </p:sp>
      </p:grpSp>
      <p:grpSp>
        <p:nvGrpSpPr>
          <p:cNvPr id="7" name="Group 126"/>
          <p:cNvGrpSpPr/>
          <p:nvPr/>
        </p:nvGrpSpPr>
        <p:grpSpPr bwMode="auto">
          <a:xfrm>
            <a:off x="6524625" y="3581400"/>
            <a:ext cx="2390775" cy="1600200"/>
            <a:chOff x="4110" y="2256"/>
            <a:chExt cx="1506" cy="1008"/>
          </a:xfrm>
        </p:grpSpPr>
        <p:sp>
          <p:nvSpPr>
            <p:cNvPr id="21515" name="Oval 127"/>
            <p:cNvSpPr>
              <a:spLocks noChangeArrowheads="1"/>
            </p:cNvSpPr>
            <p:nvPr/>
          </p:nvSpPr>
          <p:spPr bwMode="auto">
            <a:xfrm>
              <a:off x="4737" y="2256"/>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16" name="Oval 128"/>
            <p:cNvSpPr>
              <a:spLocks noChangeArrowheads="1"/>
            </p:cNvSpPr>
            <p:nvPr/>
          </p:nvSpPr>
          <p:spPr bwMode="auto">
            <a:xfrm>
              <a:off x="4361"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17" name="Oval 129"/>
            <p:cNvSpPr>
              <a:spLocks noChangeArrowheads="1"/>
            </p:cNvSpPr>
            <p:nvPr/>
          </p:nvSpPr>
          <p:spPr bwMode="auto">
            <a:xfrm>
              <a:off x="5281"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18" name="Oval 130"/>
            <p:cNvSpPr>
              <a:spLocks noChangeArrowheads="1"/>
            </p:cNvSpPr>
            <p:nvPr/>
          </p:nvSpPr>
          <p:spPr bwMode="auto">
            <a:xfrm>
              <a:off x="4570" y="2806"/>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19" name="Oval 131"/>
            <p:cNvSpPr>
              <a:spLocks noChangeArrowheads="1"/>
            </p:cNvSpPr>
            <p:nvPr/>
          </p:nvSpPr>
          <p:spPr bwMode="auto">
            <a:xfrm>
              <a:off x="4110"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20" name="Oval 132"/>
            <p:cNvSpPr>
              <a:spLocks noChangeArrowheads="1"/>
            </p:cNvSpPr>
            <p:nvPr/>
          </p:nvSpPr>
          <p:spPr bwMode="auto">
            <a:xfrm>
              <a:off x="5156"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1" name="Oval 133"/>
            <p:cNvSpPr>
              <a:spLocks noChangeArrowheads="1"/>
            </p:cNvSpPr>
            <p:nvPr/>
          </p:nvSpPr>
          <p:spPr bwMode="auto">
            <a:xfrm>
              <a:off x="4946" y="2806"/>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22" name="Oval 134"/>
            <p:cNvSpPr>
              <a:spLocks noChangeArrowheads="1"/>
            </p:cNvSpPr>
            <p:nvPr/>
          </p:nvSpPr>
          <p:spPr bwMode="auto">
            <a:xfrm>
              <a:off x="5532"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3" name="Oval 135"/>
            <p:cNvSpPr>
              <a:spLocks noChangeArrowheads="1"/>
            </p:cNvSpPr>
            <p:nvPr/>
          </p:nvSpPr>
          <p:spPr bwMode="auto">
            <a:xfrm>
              <a:off x="5072"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4" name="Oval 136"/>
            <p:cNvSpPr>
              <a:spLocks noChangeArrowheads="1"/>
            </p:cNvSpPr>
            <p:nvPr/>
          </p:nvSpPr>
          <p:spPr bwMode="auto">
            <a:xfrm>
              <a:off x="4863" y="3172"/>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5" name="Oval 137"/>
            <p:cNvSpPr>
              <a:spLocks noChangeArrowheads="1"/>
            </p:cNvSpPr>
            <p:nvPr/>
          </p:nvSpPr>
          <p:spPr bwMode="auto">
            <a:xfrm>
              <a:off x="4695"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6" name="Oval 138"/>
            <p:cNvSpPr>
              <a:spLocks noChangeArrowheads="1"/>
            </p:cNvSpPr>
            <p:nvPr/>
          </p:nvSpPr>
          <p:spPr bwMode="auto">
            <a:xfrm>
              <a:off x="4444"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7" name="Oval 139"/>
            <p:cNvSpPr>
              <a:spLocks noChangeArrowheads="1"/>
            </p:cNvSpPr>
            <p:nvPr/>
          </p:nvSpPr>
          <p:spPr bwMode="auto">
            <a:xfrm>
              <a:off x="5407"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28" name="Line 140"/>
            <p:cNvSpPr>
              <a:spLocks noChangeShapeType="1"/>
            </p:cNvSpPr>
            <p:nvPr/>
          </p:nvSpPr>
          <p:spPr bwMode="auto">
            <a:xfrm flipH="1">
              <a:off x="4402" y="2302"/>
              <a:ext cx="377" cy="275"/>
            </a:xfrm>
            <a:prstGeom prst="line">
              <a:avLst/>
            </a:prstGeom>
            <a:noFill/>
            <a:ln w="9525">
              <a:solidFill>
                <a:schemeClr val="tx1"/>
              </a:solidFill>
              <a:round/>
            </a:ln>
          </p:spPr>
          <p:txBody>
            <a:bodyPr wrap="none" anchor="ctr"/>
            <a:lstStyle/>
            <a:p>
              <a:endParaRPr lang="zh-CN" altLang="en-US"/>
            </a:p>
          </p:txBody>
        </p:sp>
        <p:sp>
          <p:nvSpPr>
            <p:cNvPr id="21529" name="Line 141"/>
            <p:cNvSpPr>
              <a:spLocks noChangeShapeType="1"/>
            </p:cNvSpPr>
            <p:nvPr/>
          </p:nvSpPr>
          <p:spPr bwMode="auto">
            <a:xfrm flipH="1">
              <a:off x="4151" y="2577"/>
              <a:ext cx="251" cy="275"/>
            </a:xfrm>
            <a:prstGeom prst="line">
              <a:avLst/>
            </a:prstGeom>
            <a:noFill/>
            <a:ln w="9525">
              <a:solidFill>
                <a:schemeClr val="tx1"/>
              </a:solidFill>
              <a:round/>
            </a:ln>
          </p:spPr>
          <p:txBody>
            <a:bodyPr wrap="none" anchor="ctr"/>
            <a:lstStyle/>
            <a:p>
              <a:endParaRPr lang="zh-CN" altLang="en-US"/>
            </a:p>
          </p:txBody>
        </p:sp>
        <p:sp>
          <p:nvSpPr>
            <p:cNvPr id="21530" name="Line 142"/>
            <p:cNvSpPr>
              <a:spLocks noChangeShapeType="1"/>
            </p:cNvSpPr>
            <p:nvPr/>
          </p:nvSpPr>
          <p:spPr bwMode="auto">
            <a:xfrm>
              <a:off x="4779" y="2302"/>
              <a:ext cx="419" cy="275"/>
            </a:xfrm>
            <a:prstGeom prst="line">
              <a:avLst/>
            </a:prstGeom>
            <a:noFill/>
            <a:ln w="9525">
              <a:solidFill>
                <a:schemeClr val="tx1"/>
              </a:solidFill>
              <a:round/>
            </a:ln>
          </p:spPr>
          <p:txBody>
            <a:bodyPr wrap="none" anchor="ctr"/>
            <a:lstStyle/>
            <a:p>
              <a:endParaRPr lang="zh-CN" altLang="en-US"/>
            </a:p>
          </p:txBody>
        </p:sp>
        <p:sp>
          <p:nvSpPr>
            <p:cNvPr id="21531" name="Line 143"/>
            <p:cNvSpPr>
              <a:spLocks noChangeShapeType="1"/>
            </p:cNvSpPr>
            <p:nvPr/>
          </p:nvSpPr>
          <p:spPr bwMode="auto">
            <a:xfrm>
              <a:off x="5198" y="2577"/>
              <a:ext cx="251" cy="275"/>
            </a:xfrm>
            <a:prstGeom prst="line">
              <a:avLst/>
            </a:prstGeom>
            <a:noFill/>
            <a:ln w="9525">
              <a:solidFill>
                <a:schemeClr val="tx1"/>
              </a:solidFill>
              <a:round/>
            </a:ln>
          </p:spPr>
          <p:txBody>
            <a:bodyPr wrap="none" anchor="ctr"/>
            <a:lstStyle/>
            <a:p>
              <a:endParaRPr lang="zh-CN" altLang="en-US"/>
            </a:p>
          </p:txBody>
        </p:sp>
        <p:sp>
          <p:nvSpPr>
            <p:cNvPr id="21532" name="Line 144"/>
            <p:cNvSpPr>
              <a:spLocks noChangeShapeType="1"/>
            </p:cNvSpPr>
            <p:nvPr/>
          </p:nvSpPr>
          <p:spPr bwMode="auto">
            <a:xfrm>
              <a:off x="5449" y="2852"/>
              <a:ext cx="125" cy="366"/>
            </a:xfrm>
            <a:prstGeom prst="line">
              <a:avLst/>
            </a:prstGeom>
            <a:noFill/>
            <a:ln w="9525">
              <a:solidFill>
                <a:schemeClr val="tx1"/>
              </a:solidFill>
              <a:round/>
            </a:ln>
          </p:spPr>
          <p:txBody>
            <a:bodyPr wrap="none" anchor="ctr"/>
            <a:lstStyle/>
            <a:p>
              <a:endParaRPr lang="zh-CN" altLang="en-US"/>
            </a:p>
          </p:txBody>
        </p:sp>
        <p:sp>
          <p:nvSpPr>
            <p:cNvPr id="21533" name="Line 145"/>
            <p:cNvSpPr>
              <a:spLocks noChangeShapeType="1"/>
            </p:cNvSpPr>
            <p:nvPr/>
          </p:nvSpPr>
          <p:spPr bwMode="auto">
            <a:xfrm flipH="1">
              <a:off x="5323" y="2852"/>
              <a:ext cx="126" cy="366"/>
            </a:xfrm>
            <a:prstGeom prst="line">
              <a:avLst/>
            </a:prstGeom>
            <a:noFill/>
            <a:ln w="9525">
              <a:solidFill>
                <a:schemeClr val="tx1"/>
              </a:solidFill>
              <a:round/>
            </a:ln>
          </p:spPr>
          <p:txBody>
            <a:bodyPr wrap="none" anchor="ctr"/>
            <a:lstStyle/>
            <a:p>
              <a:endParaRPr lang="zh-CN" altLang="en-US"/>
            </a:p>
          </p:txBody>
        </p:sp>
        <p:sp>
          <p:nvSpPr>
            <p:cNvPr id="21534" name="Line 146"/>
            <p:cNvSpPr>
              <a:spLocks noChangeShapeType="1"/>
            </p:cNvSpPr>
            <p:nvPr/>
          </p:nvSpPr>
          <p:spPr bwMode="auto">
            <a:xfrm flipH="1" flipV="1">
              <a:off x="4988" y="2852"/>
              <a:ext cx="126" cy="366"/>
            </a:xfrm>
            <a:prstGeom prst="line">
              <a:avLst/>
            </a:prstGeom>
            <a:noFill/>
            <a:ln w="9525">
              <a:solidFill>
                <a:schemeClr val="tx1"/>
              </a:solidFill>
              <a:round/>
            </a:ln>
          </p:spPr>
          <p:txBody>
            <a:bodyPr wrap="none" anchor="ctr"/>
            <a:lstStyle/>
            <a:p>
              <a:endParaRPr lang="zh-CN" altLang="en-US"/>
            </a:p>
          </p:txBody>
        </p:sp>
        <p:sp>
          <p:nvSpPr>
            <p:cNvPr id="21535" name="Line 147"/>
            <p:cNvSpPr>
              <a:spLocks noChangeShapeType="1"/>
            </p:cNvSpPr>
            <p:nvPr/>
          </p:nvSpPr>
          <p:spPr bwMode="auto">
            <a:xfrm flipV="1">
              <a:off x="4905" y="2852"/>
              <a:ext cx="83" cy="366"/>
            </a:xfrm>
            <a:prstGeom prst="line">
              <a:avLst/>
            </a:prstGeom>
            <a:noFill/>
            <a:ln w="9525">
              <a:solidFill>
                <a:schemeClr val="tx1"/>
              </a:solidFill>
              <a:round/>
            </a:ln>
          </p:spPr>
          <p:txBody>
            <a:bodyPr wrap="none" anchor="ctr"/>
            <a:lstStyle/>
            <a:p>
              <a:endParaRPr lang="zh-CN" altLang="en-US"/>
            </a:p>
          </p:txBody>
        </p:sp>
        <p:sp>
          <p:nvSpPr>
            <p:cNvPr id="21536" name="Line 148"/>
            <p:cNvSpPr>
              <a:spLocks noChangeShapeType="1"/>
            </p:cNvSpPr>
            <p:nvPr/>
          </p:nvSpPr>
          <p:spPr bwMode="auto">
            <a:xfrm flipV="1">
              <a:off x="4988" y="2577"/>
              <a:ext cx="210" cy="275"/>
            </a:xfrm>
            <a:prstGeom prst="line">
              <a:avLst/>
            </a:prstGeom>
            <a:noFill/>
            <a:ln w="9525">
              <a:solidFill>
                <a:schemeClr val="tx1"/>
              </a:solidFill>
              <a:round/>
            </a:ln>
          </p:spPr>
          <p:txBody>
            <a:bodyPr wrap="none" anchor="ctr"/>
            <a:lstStyle/>
            <a:p>
              <a:endParaRPr lang="zh-CN" altLang="en-US"/>
            </a:p>
          </p:txBody>
        </p:sp>
        <p:sp>
          <p:nvSpPr>
            <p:cNvPr id="21537" name="Line 149"/>
            <p:cNvSpPr>
              <a:spLocks noChangeShapeType="1"/>
            </p:cNvSpPr>
            <p:nvPr/>
          </p:nvSpPr>
          <p:spPr bwMode="auto">
            <a:xfrm flipH="1" flipV="1">
              <a:off x="4612" y="2852"/>
              <a:ext cx="125" cy="366"/>
            </a:xfrm>
            <a:prstGeom prst="line">
              <a:avLst/>
            </a:prstGeom>
            <a:noFill/>
            <a:ln w="9525">
              <a:solidFill>
                <a:schemeClr val="tx1"/>
              </a:solidFill>
              <a:round/>
            </a:ln>
          </p:spPr>
          <p:txBody>
            <a:bodyPr wrap="none" anchor="ctr"/>
            <a:lstStyle/>
            <a:p>
              <a:endParaRPr lang="zh-CN" altLang="en-US"/>
            </a:p>
          </p:txBody>
        </p:sp>
        <p:sp>
          <p:nvSpPr>
            <p:cNvPr id="21538" name="Line 150"/>
            <p:cNvSpPr>
              <a:spLocks noChangeShapeType="1"/>
            </p:cNvSpPr>
            <p:nvPr/>
          </p:nvSpPr>
          <p:spPr bwMode="auto">
            <a:xfrm flipV="1">
              <a:off x="4486" y="2852"/>
              <a:ext cx="126" cy="366"/>
            </a:xfrm>
            <a:prstGeom prst="line">
              <a:avLst/>
            </a:prstGeom>
            <a:noFill/>
            <a:ln w="9525">
              <a:solidFill>
                <a:schemeClr val="tx1"/>
              </a:solidFill>
              <a:round/>
            </a:ln>
          </p:spPr>
          <p:txBody>
            <a:bodyPr wrap="none" anchor="ctr"/>
            <a:lstStyle/>
            <a:p>
              <a:endParaRPr lang="zh-CN" altLang="en-US"/>
            </a:p>
          </p:txBody>
        </p:sp>
        <p:sp>
          <p:nvSpPr>
            <p:cNvPr id="21539" name="Line 151"/>
            <p:cNvSpPr>
              <a:spLocks noChangeShapeType="1"/>
            </p:cNvSpPr>
            <p:nvPr/>
          </p:nvSpPr>
          <p:spPr bwMode="auto">
            <a:xfrm flipH="1" flipV="1">
              <a:off x="4402" y="2577"/>
              <a:ext cx="210" cy="275"/>
            </a:xfrm>
            <a:prstGeom prst="line">
              <a:avLst/>
            </a:prstGeom>
            <a:noFill/>
            <a:ln w="9525">
              <a:solidFill>
                <a:schemeClr val="tx1"/>
              </a:solidFill>
              <a:round/>
            </a:ln>
          </p:spPr>
          <p:txBody>
            <a:bodyPr wrap="none" anchor="ctr"/>
            <a:lstStyle/>
            <a:p>
              <a:endParaRPr lang="zh-CN" altLang="en-US"/>
            </a:p>
          </p:txBody>
        </p:sp>
      </p:grpSp>
      <p:sp>
        <p:nvSpPr>
          <p:cNvPr id="21512" name="Text Box 152"/>
          <p:cNvSpPr txBox="1">
            <a:spLocks noChangeArrowheads="1"/>
          </p:cNvSpPr>
          <p:nvPr/>
        </p:nvSpPr>
        <p:spPr bwMode="auto">
          <a:xfrm>
            <a:off x="1066800" y="2590800"/>
            <a:ext cx="17081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完全二叉树</a:t>
            </a:r>
            <a:endParaRPr kumimoji="1" lang="zh-CN" altLang="en-US" sz="2400">
              <a:latin typeface="Times New Roman" panose="02020503050405090304" pitchFamily="18" charset="0"/>
            </a:endParaRPr>
          </a:p>
        </p:txBody>
      </p:sp>
      <p:sp>
        <p:nvSpPr>
          <p:cNvPr id="21513" name="Text Box 153"/>
          <p:cNvSpPr txBox="1">
            <a:spLocks noChangeArrowheads="1"/>
          </p:cNvSpPr>
          <p:nvPr/>
        </p:nvSpPr>
        <p:spPr bwMode="auto">
          <a:xfrm>
            <a:off x="3854450" y="2590800"/>
            <a:ext cx="17081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完全二叉树</a:t>
            </a:r>
            <a:endParaRPr kumimoji="1" lang="zh-CN" altLang="en-US" sz="2400">
              <a:latin typeface="Times New Roman" panose="02020503050405090304" pitchFamily="18" charset="0"/>
            </a:endParaRPr>
          </a:p>
        </p:txBody>
      </p:sp>
      <p:sp>
        <p:nvSpPr>
          <p:cNvPr id="21514" name="Text Box 154"/>
          <p:cNvSpPr txBox="1">
            <a:spLocks noChangeArrowheads="1"/>
          </p:cNvSpPr>
          <p:nvPr/>
        </p:nvSpPr>
        <p:spPr bwMode="auto">
          <a:xfrm>
            <a:off x="6781800" y="2590800"/>
            <a:ext cx="17081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完全二叉树</a:t>
            </a:r>
            <a:endParaRPr kumimoji="1" lang="zh-CN" altLang="en-US" sz="2400">
              <a:latin typeface="Times New Roman" panose="0202050305040509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74675" y="304800"/>
            <a:ext cx="8001000" cy="566738"/>
          </a:xfrm>
        </p:spPr>
        <p:txBody>
          <a:bodyPr>
            <a:normAutofit/>
          </a:bodyPr>
          <a:lstStyle/>
          <a:p>
            <a:pPr eaLnBrk="1" hangingPunct="1"/>
            <a:r>
              <a:rPr lang="en-US" altLang="zh-CN" sz="2400" b="1" dirty="0">
                <a:solidFill>
                  <a:srgbClr val="800000"/>
                </a:solidFill>
              </a:rPr>
              <a:t>6.2.2  </a:t>
            </a:r>
            <a:r>
              <a:rPr lang="zh-CN" altLang="en-US" sz="2400" b="1" dirty="0">
                <a:solidFill>
                  <a:srgbClr val="800000"/>
                </a:solidFill>
              </a:rPr>
              <a:t>二叉树的性质</a:t>
            </a:r>
            <a:endParaRPr lang="zh-CN" altLang="en-US" sz="2400" b="1" dirty="0">
              <a:solidFill>
                <a:srgbClr val="800000"/>
              </a:solidFill>
            </a:endParaRPr>
          </a:p>
        </p:txBody>
      </p:sp>
      <p:sp>
        <p:nvSpPr>
          <p:cNvPr id="23555" name="Rectangle 3"/>
          <p:cNvSpPr>
            <a:spLocks noGrp="1" noChangeArrowheads="1"/>
          </p:cNvSpPr>
          <p:nvPr>
            <p:ph type="body" idx="1"/>
          </p:nvPr>
        </p:nvSpPr>
        <p:spPr>
          <a:xfrm>
            <a:off x="611188" y="1071546"/>
            <a:ext cx="7772400" cy="5286412"/>
          </a:xfrm>
        </p:spPr>
        <p:txBody>
          <a:bodyPr>
            <a:normAutofit fontScale="92500"/>
          </a:bodyPr>
          <a:lstStyle/>
          <a:p>
            <a:pPr eaLnBrk="1" hangingPunct="1">
              <a:lnSpc>
                <a:spcPct val="150000"/>
              </a:lnSpc>
              <a:buFont typeface="Wingdings" panose="05000000000000000000" pitchFamily="2" charset="2"/>
              <a:buNone/>
            </a:pPr>
            <a:r>
              <a:rPr lang="zh-CN" altLang="en-US" sz="2100" b="1" dirty="0">
                <a:solidFill>
                  <a:srgbClr val="CC6600"/>
                </a:solidFill>
              </a:rPr>
              <a:t>性质</a:t>
            </a:r>
            <a:r>
              <a:rPr lang="en-US" altLang="zh-CN" sz="2100" b="1" dirty="0">
                <a:solidFill>
                  <a:srgbClr val="CC6600"/>
                </a:solidFill>
              </a:rPr>
              <a:t>1</a:t>
            </a:r>
            <a:r>
              <a:rPr lang="en-US" altLang="zh-CN" sz="2100" dirty="0"/>
              <a:t>   </a:t>
            </a:r>
            <a:r>
              <a:rPr lang="zh-CN" altLang="en-US" sz="2100" dirty="0"/>
              <a:t>二叉树的第</a:t>
            </a:r>
            <a:r>
              <a:rPr lang="en-US" altLang="zh-CN" sz="2100" dirty="0" err="1"/>
              <a:t>i</a:t>
            </a:r>
            <a:r>
              <a:rPr lang="zh-CN" altLang="en-US" sz="2100" dirty="0"/>
              <a:t>层上至多有</a:t>
            </a:r>
            <a:r>
              <a:rPr lang="en-US" altLang="zh-CN" sz="2100" b="1" dirty="0">
                <a:solidFill>
                  <a:srgbClr val="FF3300"/>
                </a:solidFill>
              </a:rPr>
              <a:t>2</a:t>
            </a:r>
            <a:r>
              <a:rPr lang="en-US" altLang="zh-CN" sz="2100" b="1" baseline="30000" dirty="0">
                <a:solidFill>
                  <a:srgbClr val="FF3300"/>
                </a:solidFill>
              </a:rPr>
              <a:t>i-1</a:t>
            </a:r>
            <a:r>
              <a:rPr lang="en-US" altLang="zh-CN" sz="2100" dirty="0"/>
              <a:t>(i</a:t>
            </a:r>
            <a:r>
              <a:rPr lang="en-US" altLang="zh-CN" sz="2100" dirty="0">
                <a:sym typeface="Symbol" pitchFamily="18" charset="2"/>
              </a:rPr>
              <a:t>1)</a:t>
            </a:r>
            <a:r>
              <a:rPr lang="zh-CN" altLang="zh-CN" sz="2100" dirty="0">
                <a:sym typeface="Symbol" pitchFamily="18" charset="2"/>
              </a:rPr>
              <a:t>个结点。</a:t>
            </a:r>
            <a:endParaRPr lang="zh-CN" altLang="zh-CN" sz="2100" dirty="0">
              <a:sym typeface="Symbol" pitchFamily="18" charset="2"/>
            </a:endParaRPr>
          </a:p>
          <a:p>
            <a:pPr eaLnBrk="1" hangingPunct="1">
              <a:lnSpc>
                <a:spcPct val="150000"/>
              </a:lnSpc>
              <a:buFont typeface="Wingdings" panose="05000000000000000000" pitchFamily="2" charset="2"/>
              <a:buNone/>
            </a:pPr>
            <a:r>
              <a:rPr lang="zh-CN" altLang="en-US" sz="2100" b="1" dirty="0">
                <a:solidFill>
                  <a:srgbClr val="CC6600"/>
                </a:solidFill>
              </a:rPr>
              <a:t>性质</a:t>
            </a:r>
            <a:r>
              <a:rPr lang="en-US" altLang="zh-CN" sz="2100" b="1" dirty="0">
                <a:solidFill>
                  <a:srgbClr val="CC6600"/>
                </a:solidFill>
              </a:rPr>
              <a:t>2</a:t>
            </a:r>
            <a:r>
              <a:rPr lang="en-US" altLang="zh-CN" sz="2100" dirty="0"/>
              <a:t>   </a:t>
            </a:r>
            <a:r>
              <a:rPr lang="zh-CN" altLang="en-US" sz="2100" dirty="0"/>
              <a:t>深度为</a:t>
            </a:r>
            <a:r>
              <a:rPr lang="en-US" altLang="zh-CN" sz="2100" dirty="0"/>
              <a:t>k</a:t>
            </a:r>
            <a:r>
              <a:rPr lang="zh-CN" altLang="en-US" sz="2100" dirty="0"/>
              <a:t>的二叉树至多有</a:t>
            </a:r>
            <a:r>
              <a:rPr lang="en-US" altLang="zh-CN" sz="2100" b="1" dirty="0">
                <a:solidFill>
                  <a:srgbClr val="FF3300"/>
                </a:solidFill>
              </a:rPr>
              <a:t>2</a:t>
            </a:r>
            <a:r>
              <a:rPr lang="en-US" altLang="zh-CN" sz="2100" b="1" baseline="30000" dirty="0">
                <a:solidFill>
                  <a:srgbClr val="FF3300"/>
                </a:solidFill>
              </a:rPr>
              <a:t>k</a:t>
            </a:r>
            <a:r>
              <a:rPr lang="en-US" altLang="zh-CN" sz="2100" b="1" dirty="0">
                <a:solidFill>
                  <a:srgbClr val="FF3300"/>
                </a:solidFill>
              </a:rPr>
              <a:t>-1</a:t>
            </a:r>
            <a:r>
              <a:rPr lang="zh-CN" altLang="en-US" sz="2100" dirty="0"/>
              <a:t>个结点</a:t>
            </a:r>
            <a:r>
              <a:rPr lang="en-US" altLang="zh-CN" sz="2100" dirty="0"/>
              <a:t>(k</a:t>
            </a:r>
            <a:r>
              <a:rPr lang="en-US" altLang="zh-CN" sz="2100" dirty="0">
                <a:sym typeface="Symbol" pitchFamily="18" charset="2"/>
              </a:rPr>
              <a:t>1)</a:t>
            </a:r>
            <a:r>
              <a:rPr lang="zh-CN" altLang="en-US" sz="2100" dirty="0">
                <a:sym typeface="Symbol" pitchFamily="18" charset="2"/>
              </a:rPr>
              <a:t>。</a:t>
            </a:r>
            <a:endParaRPr lang="zh-CN" altLang="en-US" sz="2100" dirty="0">
              <a:sym typeface="Symbol" pitchFamily="18" charset="2"/>
            </a:endParaRPr>
          </a:p>
          <a:p>
            <a:pPr eaLnBrk="1" hangingPunct="1">
              <a:lnSpc>
                <a:spcPct val="150000"/>
              </a:lnSpc>
              <a:buFont typeface="Wingdings" panose="05000000000000000000" pitchFamily="2" charset="2"/>
              <a:buNone/>
            </a:pPr>
            <a:r>
              <a:rPr lang="zh-CN" altLang="en-US" sz="2100" b="1" dirty="0">
                <a:solidFill>
                  <a:srgbClr val="CC6600"/>
                </a:solidFill>
              </a:rPr>
              <a:t>性质</a:t>
            </a:r>
            <a:r>
              <a:rPr lang="en-US" altLang="zh-CN" sz="2100" b="1" dirty="0">
                <a:solidFill>
                  <a:srgbClr val="CC6600"/>
                </a:solidFill>
              </a:rPr>
              <a:t>3</a:t>
            </a:r>
            <a:r>
              <a:rPr lang="en-US" altLang="zh-CN" sz="2100" dirty="0"/>
              <a:t>   </a:t>
            </a:r>
            <a:r>
              <a:rPr lang="zh-CN" altLang="en-US" sz="2100" dirty="0"/>
              <a:t>对任何一棵二叉树</a:t>
            </a:r>
            <a:r>
              <a:rPr lang="en-US" altLang="zh-CN" sz="2100" dirty="0"/>
              <a:t>T</a:t>
            </a:r>
            <a:r>
              <a:rPr lang="zh-CN" altLang="en-US" sz="2100" dirty="0"/>
              <a:t>，如果其终端结点数为</a:t>
            </a:r>
            <a:r>
              <a:rPr lang="en-US" altLang="zh-CN" sz="2100" dirty="0"/>
              <a:t>n</a:t>
            </a:r>
            <a:r>
              <a:rPr lang="en-US" altLang="zh-CN" sz="2100" baseline="-25000" dirty="0"/>
              <a:t>0</a:t>
            </a:r>
            <a:r>
              <a:rPr lang="zh-CN" altLang="en-US" sz="2100" dirty="0"/>
              <a:t>，度为</a:t>
            </a:r>
            <a:r>
              <a:rPr lang="en-US" altLang="zh-CN" sz="2100" dirty="0"/>
              <a:t>2</a:t>
            </a:r>
            <a:r>
              <a:rPr lang="zh-CN" altLang="en-US" sz="2100" dirty="0"/>
              <a:t>的结点数为</a:t>
            </a:r>
            <a:r>
              <a:rPr lang="en-US" altLang="zh-CN" sz="2100" dirty="0"/>
              <a:t>n</a:t>
            </a:r>
            <a:r>
              <a:rPr lang="en-US" altLang="zh-CN" sz="2100" baseline="-25000" dirty="0"/>
              <a:t>2</a:t>
            </a:r>
            <a:r>
              <a:rPr lang="en-US" altLang="zh-CN" sz="2100" dirty="0"/>
              <a:t> </a:t>
            </a:r>
            <a:r>
              <a:rPr lang="zh-CN" altLang="en-US" sz="2100" dirty="0"/>
              <a:t>，则</a:t>
            </a:r>
            <a:r>
              <a:rPr lang="en-US" altLang="zh-CN" sz="2100" b="1" dirty="0">
                <a:solidFill>
                  <a:srgbClr val="FF3300"/>
                </a:solidFill>
              </a:rPr>
              <a:t>n</a:t>
            </a:r>
            <a:r>
              <a:rPr lang="en-US" altLang="zh-CN" sz="2100" b="1" baseline="-25000" dirty="0">
                <a:solidFill>
                  <a:srgbClr val="FF3300"/>
                </a:solidFill>
              </a:rPr>
              <a:t>0</a:t>
            </a:r>
            <a:r>
              <a:rPr lang="en-US" altLang="zh-CN" sz="2100" b="1" dirty="0">
                <a:solidFill>
                  <a:srgbClr val="FF3300"/>
                </a:solidFill>
              </a:rPr>
              <a:t> = n</a:t>
            </a:r>
            <a:r>
              <a:rPr lang="en-US" altLang="zh-CN" sz="2100" b="1" baseline="-25000" dirty="0">
                <a:solidFill>
                  <a:srgbClr val="FF3300"/>
                </a:solidFill>
              </a:rPr>
              <a:t>2</a:t>
            </a:r>
            <a:r>
              <a:rPr lang="en-US" altLang="zh-CN" sz="2100" b="1" dirty="0">
                <a:solidFill>
                  <a:srgbClr val="FF3300"/>
                </a:solidFill>
              </a:rPr>
              <a:t> + 1</a:t>
            </a:r>
            <a:r>
              <a:rPr lang="zh-CN" altLang="en-US" sz="2100" dirty="0"/>
              <a:t>。</a:t>
            </a:r>
            <a:endParaRPr lang="zh-CN" altLang="en-US" sz="2100" dirty="0"/>
          </a:p>
          <a:p>
            <a:pPr eaLnBrk="1" hangingPunct="1">
              <a:lnSpc>
                <a:spcPct val="150000"/>
              </a:lnSpc>
              <a:buFont typeface="Wingdings" panose="05000000000000000000" pitchFamily="2" charset="2"/>
              <a:buNone/>
            </a:pPr>
            <a:r>
              <a:rPr lang="zh-CN" altLang="en-US" sz="2100" b="1" dirty="0">
                <a:solidFill>
                  <a:srgbClr val="CC6600"/>
                </a:solidFill>
              </a:rPr>
              <a:t>性质</a:t>
            </a:r>
            <a:r>
              <a:rPr lang="en-US" altLang="zh-CN" sz="2100" b="1" dirty="0">
                <a:solidFill>
                  <a:srgbClr val="CC6600"/>
                </a:solidFill>
              </a:rPr>
              <a:t>4</a:t>
            </a:r>
            <a:r>
              <a:rPr lang="en-US" altLang="zh-CN" sz="2100" dirty="0"/>
              <a:t>   </a:t>
            </a:r>
            <a:r>
              <a:rPr lang="zh-CN" altLang="en-US" sz="2100" dirty="0"/>
              <a:t>具有</a:t>
            </a:r>
            <a:r>
              <a:rPr lang="en-US" altLang="zh-CN" sz="2100" dirty="0"/>
              <a:t>n</a:t>
            </a:r>
            <a:r>
              <a:rPr lang="zh-CN" altLang="en-US" sz="2100" dirty="0"/>
              <a:t>个结点的完全二叉树的深度为 </a:t>
            </a:r>
            <a:r>
              <a:rPr lang="zh-CN" altLang="en-US" sz="2100" b="1" dirty="0">
                <a:solidFill>
                  <a:srgbClr val="FF3300"/>
                </a:solidFill>
                <a:sym typeface="Symbol" pitchFamily="18" charset="2"/>
              </a:rPr>
              <a:t></a:t>
            </a:r>
            <a:r>
              <a:rPr lang="en-US" altLang="zh-CN" sz="2100" b="1" dirty="0">
                <a:solidFill>
                  <a:srgbClr val="FF3300"/>
                </a:solidFill>
                <a:sym typeface="Symbol" pitchFamily="18" charset="2"/>
              </a:rPr>
              <a:t>log</a:t>
            </a:r>
            <a:r>
              <a:rPr lang="en-US" altLang="zh-CN" sz="2100" b="1" baseline="-25000" dirty="0">
                <a:solidFill>
                  <a:srgbClr val="FF3300"/>
                </a:solidFill>
                <a:sym typeface="Symbol" pitchFamily="18" charset="2"/>
              </a:rPr>
              <a:t>2</a:t>
            </a:r>
            <a:r>
              <a:rPr lang="en-US" altLang="zh-CN" sz="2100" b="1" dirty="0">
                <a:solidFill>
                  <a:srgbClr val="FF3300"/>
                </a:solidFill>
                <a:sym typeface="Symbol" pitchFamily="18" charset="2"/>
              </a:rPr>
              <a:t>n+1</a:t>
            </a:r>
            <a:r>
              <a:rPr lang="zh-CN" altLang="en-US" sz="2100" dirty="0">
                <a:sym typeface="Symbol" pitchFamily="18" charset="2"/>
              </a:rPr>
              <a:t>。</a:t>
            </a:r>
            <a:endParaRPr lang="zh-CN" altLang="en-US" sz="2100" dirty="0">
              <a:sym typeface="Symbol" pitchFamily="18" charset="2"/>
            </a:endParaRPr>
          </a:p>
          <a:p>
            <a:pPr eaLnBrk="1" hangingPunct="1">
              <a:lnSpc>
                <a:spcPct val="150000"/>
              </a:lnSpc>
              <a:buFont typeface="Wingdings" panose="05000000000000000000" pitchFamily="2" charset="2"/>
              <a:buNone/>
            </a:pPr>
            <a:r>
              <a:rPr lang="zh-CN" altLang="en-US" sz="2100" b="1" dirty="0">
                <a:solidFill>
                  <a:srgbClr val="CC6600"/>
                </a:solidFill>
              </a:rPr>
              <a:t>性质</a:t>
            </a:r>
            <a:r>
              <a:rPr lang="en-US" altLang="zh-CN" sz="2100" b="1" dirty="0">
                <a:solidFill>
                  <a:srgbClr val="CC6600"/>
                </a:solidFill>
              </a:rPr>
              <a:t>5</a:t>
            </a:r>
            <a:r>
              <a:rPr lang="en-US" altLang="zh-CN" sz="2100" dirty="0"/>
              <a:t>   </a:t>
            </a:r>
            <a:r>
              <a:rPr lang="zh-CN" altLang="en-US" sz="2100" dirty="0"/>
              <a:t>一棵具有</a:t>
            </a:r>
            <a:r>
              <a:rPr lang="en-US" altLang="zh-CN" sz="2100" dirty="0"/>
              <a:t>n</a:t>
            </a:r>
            <a:r>
              <a:rPr lang="zh-CN" altLang="en-US" sz="2100" dirty="0"/>
              <a:t>个结点的完全二叉树</a:t>
            </a:r>
            <a:r>
              <a:rPr lang="en-US" altLang="zh-CN" sz="2100" dirty="0"/>
              <a:t>(</a:t>
            </a:r>
            <a:r>
              <a:rPr lang="zh-CN" altLang="en-US" sz="2100" dirty="0"/>
              <a:t>又称顺序二叉树</a:t>
            </a:r>
            <a:r>
              <a:rPr lang="en-US" altLang="zh-CN" sz="2100" dirty="0"/>
              <a:t>)</a:t>
            </a:r>
            <a:r>
              <a:rPr lang="zh-CN" altLang="en-US" sz="2100" dirty="0"/>
              <a:t>，对其结点按层从上至下</a:t>
            </a:r>
            <a:r>
              <a:rPr lang="en-US" altLang="zh-CN" sz="2100" dirty="0"/>
              <a:t>(</a:t>
            </a:r>
            <a:r>
              <a:rPr lang="zh-CN" altLang="en-US" sz="2100" dirty="0"/>
              <a:t>每层从左至右</a:t>
            </a:r>
            <a:r>
              <a:rPr lang="en-US" altLang="zh-CN" sz="2100" dirty="0"/>
              <a:t>)</a:t>
            </a:r>
            <a:r>
              <a:rPr lang="zh-CN" altLang="en-US" sz="2100" dirty="0"/>
              <a:t>进行</a:t>
            </a:r>
            <a:r>
              <a:rPr lang="en-US" altLang="zh-CN" sz="2100" dirty="0"/>
              <a:t>1</a:t>
            </a:r>
            <a:r>
              <a:rPr lang="zh-CN" altLang="en-US" sz="2100" dirty="0"/>
              <a:t>至</a:t>
            </a:r>
            <a:r>
              <a:rPr lang="en-US" altLang="zh-CN" sz="2100" dirty="0"/>
              <a:t>n</a:t>
            </a:r>
            <a:r>
              <a:rPr lang="zh-CN" altLang="en-US" sz="2100" dirty="0"/>
              <a:t>的编号，则对任一结点</a:t>
            </a:r>
            <a:r>
              <a:rPr lang="en-US" altLang="zh-CN" sz="2100" dirty="0" err="1"/>
              <a:t>i</a:t>
            </a:r>
            <a:r>
              <a:rPr lang="en-US" altLang="zh-CN" sz="2100" dirty="0"/>
              <a:t>(1</a:t>
            </a:r>
            <a:r>
              <a:rPr lang="en-US" altLang="zh-CN" sz="2100" dirty="0">
                <a:sym typeface="Symbol" pitchFamily="18" charset="2"/>
              </a:rPr>
              <a:t>in)</a:t>
            </a:r>
            <a:r>
              <a:rPr lang="zh-CN" altLang="en-US" sz="2100" dirty="0"/>
              <a:t>有：</a:t>
            </a:r>
            <a:endParaRPr lang="zh-CN" altLang="en-US" sz="2100" dirty="0"/>
          </a:p>
          <a:p>
            <a:pPr eaLnBrk="1" hangingPunct="1">
              <a:lnSpc>
                <a:spcPct val="150000"/>
              </a:lnSpc>
              <a:buFont typeface="Wingdings" panose="05000000000000000000" pitchFamily="2" charset="2"/>
              <a:buNone/>
            </a:pPr>
            <a:r>
              <a:rPr lang="en-US" altLang="zh-CN" sz="2100" dirty="0"/>
              <a:t>(1)</a:t>
            </a:r>
            <a:r>
              <a:rPr lang="zh-CN" altLang="en-US" sz="2100" dirty="0"/>
              <a:t>若</a:t>
            </a:r>
            <a:r>
              <a:rPr lang="en-US" altLang="zh-CN" sz="2100" dirty="0" err="1"/>
              <a:t>i</a:t>
            </a:r>
            <a:r>
              <a:rPr lang="en-US" altLang="zh-CN" sz="2100" dirty="0"/>
              <a:t>&gt;1</a:t>
            </a:r>
            <a:r>
              <a:rPr lang="zh-CN" altLang="en-US" sz="2100" dirty="0"/>
              <a:t>，则</a:t>
            </a:r>
            <a:r>
              <a:rPr lang="en-US" altLang="zh-CN" sz="2100" dirty="0" err="1"/>
              <a:t>i</a:t>
            </a:r>
            <a:r>
              <a:rPr lang="zh-CN" altLang="en-US" sz="2100" dirty="0"/>
              <a:t>的双亲是</a:t>
            </a:r>
            <a:r>
              <a:rPr lang="zh-CN" altLang="en-US" sz="2100" b="1" dirty="0">
                <a:solidFill>
                  <a:srgbClr val="FF3300"/>
                </a:solidFill>
                <a:sym typeface="Symbol" pitchFamily="18" charset="2"/>
              </a:rPr>
              <a:t></a:t>
            </a:r>
            <a:r>
              <a:rPr lang="en-US" altLang="zh-CN" sz="2100" b="1" dirty="0" err="1">
                <a:solidFill>
                  <a:srgbClr val="FF3300"/>
                </a:solidFill>
                <a:sym typeface="Symbol" pitchFamily="18" charset="2"/>
              </a:rPr>
              <a:t>i</a:t>
            </a:r>
            <a:r>
              <a:rPr lang="en-US" altLang="zh-CN" sz="2100" b="1" dirty="0">
                <a:solidFill>
                  <a:srgbClr val="FF3300"/>
                </a:solidFill>
                <a:sym typeface="Symbol" pitchFamily="18" charset="2"/>
              </a:rPr>
              <a:t>/2</a:t>
            </a:r>
            <a:r>
              <a:rPr lang="zh-CN" altLang="en-US" sz="2100" dirty="0">
                <a:sym typeface="Symbol" pitchFamily="18" charset="2"/>
              </a:rPr>
              <a:t>；</a:t>
            </a:r>
            <a:r>
              <a:rPr lang="zh-CN" altLang="en-US" sz="2100" dirty="0"/>
              <a:t>若</a:t>
            </a:r>
            <a:r>
              <a:rPr lang="en-US" altLang="zh-CN" sz="2100" dirty="0" err="1"/>
              <a:t>i</a:t>
            </a:r>
            <a:r>
              <a:rPr lang="en-US" altLang="zh-CN" sz="2100" dirty="0"/>
              <a:t>=1</a:t>
            </a:r>
            <a:r>
              <a:rPr lang="zh-CN" altLang="en-US" sz="2100" dirty="0"/>
              <a:t>，则</a:t>
            </a:r>
            <a:r>
              <a:rPr lang="en-US" altLang="zh-CN" sz="2100" dirty="0" err="1"/>
              <a:t>i</a:t>
            </a:r>
            <a:r>
              <a:rPr lang="zh-CN" altLang="en-US" sz="2100" dirty="0"/>
              <a:t>是根，无双亲。</a:t>
            </a:r>
            <a:endParaRPr lang="zh-CN" altLang="en-US" sz="2100" dirty="0"/>
          </a:p>
          <a:p>
            <a:pPr eaLnBrk="1" hangingPunct="1">
              <a:lnSpc>
                <a:spcPct val="150000"/>
              </a:lnSpc>
              <a:buFont typeface="Wingdings" panose="05000000000000000000" pitchFamily="2" charset="2"/>
              <a:buNone/>
            </a:pPr>
            <a:r>
              <a:rPr lang="en-US" altLang="zh-CN" sz="2100" dirty="0"/>
              <a:t>(2)</a:t>
            </a:r>
            <a:r>
              <a:rPr lang="zh-CN" altLang="en-US" sz="2100" dirty="0"/>
              <a:t>若</a:t>
            </a:r>
            <a:r>
              <a:rPr lang="en-US" altLang="zh-CN" sz="2100" dirty="0"/>
              <a:t>2</a:t>
            </a:r>
            <a:r>
              <a:rPr lang="en-US" altLang="zh-CN" sz="2100" dirty="0">
                <a:sym typeface="Symbol" pitchFamily="18" charset="2"/>
              </a:rPr>
              <a:t>in</a:t>
            </a:r>
            <a:r>
              <a:rPr lang="zh-CN" altLang="en-US" sz="2100" dirty="0">
                <a:sym typeface="Symbol" pitchFamily="18" charset="2"/>
              </a:rPr>
              <a:t>，则</a:t>
            </a:r>
            <a:r>
              <a:rPr lang="en-US" altLang="zh-CN" sz="2100" dirty="0" err="1">
                <a:sym typeface="Symbol" pitchFamily="18" charset="2"/>
              </a:rPr>
              <a:t>i</a:t>
            </a:r>
            <a:r>
              <a:rPr lang="zh-CN" altLang="en-US" sz="2100" dirty="0">
                <a:sym typeface="Symbol" pitchFamily="18" charset="2"/>
              </a:rPr>
              <a:t>的左孩子是</a:t>
            </a:r>
            <a:r>
              <a:rPr lang="en-US" altLang="zh-CN" sz="2100" b="1" dirty="0">
                <a:solidFill>
                  <a:srgbClr val="FF3300"/>
                </a:solidFill>
                <a:sym typeface="Symbol" pitchFamily="18" charset="2"/>
              </a:rPr>
              <a:t>2i</a:t>
            </a:r>
            <a:r>
              <a:rPr lang="zh-CN" altLang="en-US" sz="2100" dirty="0">
                <a:sym typeface="Symbol" pitchFamily="18" charset="2"/>
              </a:rPr>
              <a:t>；否则， </a:t>
            </a:r>
            <a:r>
              <a:rPr lang="en-US" altLang="zh-CN" sz="2100" dirty="0" err="1">
                <a:sym typeface="Symbol" pitchFamily="18" charset="2"/>
              </a:rPr>
              <a:t>i</a:t>
            </a:r>
            <a:r>
              <a:rPr lang="zh-CN" altLang="en-US" sz="2100" dirty="0">
                <a:sym typeface="Symbol" pitchFamily="18" charset="2"/>
              </a:rPr>
              <a:t>无左孩子。</a:t>
            </a:r>
            <a:endParaRPr lang="zh-CN" altLang="en-US" sz="2100" dirty="0"/>
          </a:p>
          <a:p>
            <a:pPr eaLnBrk="1" hangingPunct="1">
              <a:lnSpc>
                <a:spcPct val="150000"/>
              </a:lnSpc>
              <a:buFont typeface="Wingdings" panose="05000000000000000000" pitchFamily="2" charset="2"/>
              <a:buNone/>
            </a:pPr>
            <a:r>
              <a:rPr lang="en-US" altLang="zh-CN" sz="2100" dirty="0"/>
              <a:t>(3)</a:t>
            </a:r>
            <a:r>
              <a:rPr lang="zh-CN" altLang="en-US" sz="2100" dirty="0"/>
              <a:t>若</a:t>
            </a:r>
            <a:r>
              <a:rPr lang="en-US" altLang="zh-CN" sz="2100" dirty="0"/>
              <a:t>2</a:t>
            </a:r>
            <a:r>
              <a:rPr lang="en-US" altLang="zh-CN" sz="2100" dirty="0">
                <a:sym typeface="Symbol" pitchFamily="18" charset="2"/>
              </a:rPr>
              <a:t>i+1n</a:t>
            </a:r>
            <a:r>
              <a:rPr lang="zh-CN" altLang="en-US" sz="2100" dirty="0">
                <a:sym typeface="Symbol" pitchFamily="18" charset="2"/>
              </a:rPr>
              <a:t>，则</a:t>
            </a:r>
            <a:r>
              <a:rPr lang="en-US" altLang="zh-CN" sz="2100" dirty="0" err="1">
                <a:sym typeface="Symbol" pitchFamily="18" charset="2"/>
              </a:rPr>
              <a:t>i</a:t>
            </a:r>
            <a:r>
              <a:rPr lang="zh-CN" altLang="en-US" sz="2100" dirty="0">
                <a:sym typeface="Symbol" pitchFamily="18" charset="2"/>
              </a:rPr>
              <a:t>的右孩子是</a:t>
            </a:r>
            <a:r>
              <a:rPr lang="en-US" altLang="zh-CN" sz="2100" b="1" dirty="0">
                <a:solidFill>
                  <a:srgbClr val="FF3300"/>
                </a:solidFill>
                <a:sym typeface="Symbol" pitchFamily="18" charset="2"/>
              </a:rPr>
              <a:t>2i+1</a:t>
            </a:r>
            <a:r>
              <a:rPr lang="zh-CN" altLang="en-US" sz="2100" dirty="0">
                <a:sym typeface="Symbol" pitchFamily="18" charset="2"/>
              </a:rPr>
              <a:t>；否则， </a:t>
            </a:r>
            <a:r>
              <a:rPr lang="en-US" altLang="zh-CN" sz="2100" dirty="0" err="1">
                <a:sym typeface="Symbol" pitchFamily="18" charset="2"/>
              </a:rPr>
              <a:t>i</a:t>
            </a:r>
            <a:r>
              <a:rPr lang="zh-CN" altLang="en-US" sz="2100" dirty="0">
                <a:sym typeface="Symbol" pitchFamily="18" charset="2"/>
              </a:rPr>
              <a:t>无右孩子。</a:t>
            </a:r>
            <a:endParaRPr lang="zh-CN" altLang="en-US" sz="2100" dirty="0">
              <a:sym typeface="Symbol" pitchFamily="18"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第</a:t>
            </a:r>
            <a:r>
              <a:rPr lang="en-US" altLang="zh-CN" dirty="0">
                <a:solidFill>
                  <a:schemeClr val="tx1"/>
                </a:solidFill>
              </a:rPr>
              <a:t>6</a:t>
            </a:r>
            <a:r>
              <a:rPr lang="zh-CN" altLang="en-US" dirty="0">
                <a:solidFill>
                  <a:schemeClr val="tx1"/>
                </a:solidFill>
              </a:rPr>
              <a:t>章 树结构</a:t>
            </a:r>
            <a:endParaRPr lang="zh-CN" altLang="en-US" dirty="0">
              <a:solidFill>
                <a:schemeClr val="tx1"/>
              </a:solidFill>
            </a:endParaRPr>
          </a:p>
        </p:txBody>
      </p:sp>
      <p:sp>
        <p:nvSpPr>
          <p:cNvPr id="3" name="内容占位符 2"/>
          <p:cNvSpPr>
            <a:spLocks noGrp="1"/>
          </p:cNvSpPr>
          <p:nvPr>
            <p:ph sz="quarter" idx="1"/>
          </p:nvPr>
        </p:nvSpPr>
        <p:spPr/>
        <p:txBody>
          <a:bodyPr>
            <a:normAutofit fontScale="85000" lnSpcReduction="20000"/>
          </a:bodyPr>
          <a:lstStyle/>
          <a:p>
            <a:pPr>
              <a:lnSpc>
                <a:spcPct val="150000"/>
              </a:lnSpc>
            </a:pPr>
            <a:r>
              <a:rPr lang="en-US" altLang="zh-CN" sz="2800" dirty="0"/>
              <a:t>6.1</a:t>
            </a:r>
            <a:r>
              <a:rPr lang="zh-CN" altLang="en-US" sz="2800" dirty="0"/>
              <a:t>引言</a:t>
            </a:r>
            <a:endParaRPr lang="en-US" altLang="zh-CN" sz="2800" dirty="0"/>
          </a:p>
          <a:p>
            <a:pPr>
              <a:lnSpc>
                <a:spcPct val="150000"/>
              </a:lnSpc>
            </a:pPr>
            <a:r>
              <a:rPr lang="en-US" altLang="zh-CN" sz="2800" dirty="0"/>
              <a:t>6.2</a:t>
            </a:r>
            <a:r>
              <a:rPr lang="zh-CN" altLang="en-US" sz="2800" dirty="0"/>
              <a:t>二叉树</a:t>
            </a:r>
            <a:endParaRPr lang="zh-CN" altLang="en-US" sz="2800" dirty="0"/>
          </a:p>
          <a:p>
            <a:pPr>
              <a:lnSpc>
                <a:spcPct val="150000"/>
              </a:lnSpc>
            </a:pPr>
            <a:r>
              <a:rPr lang="en-US" altLang="zh-CN" sz="2800" dirty="0"/>
              <a:t>6.3 </a:t>
            </a:r>
            <a:r>
              <a:rPr lang="zh-CN" altLang="en-US" sz="2800" dirty="0"/>
              <a:t>二叉树的遍历</a:t>
            </a:r>
            <a:endParaRPr lang="en-US" altLang="zh-CN" sz="2800" dirty="0"/>
          </a:p>
          <a:p>
            <a:pPr>
              <a:lnSpc>
                <a:spcPct val="150000"/>
              </a:lnSpc>
            </a:pPr>
            <a:r>
              <a:rPr lang="en-US" altLang="zh-CN" sz="2800" dirty="0"/>
              <a:t>6.4 </a:t>
            </a:r>
            <a:r>
              <a:rPr lang="zh-CN" altLang="en-US" sz="2800" dirty="0"/>
              <a:t>二叉树遍历的应用</a:t>
            </a:r>
            <a:endParaRPr lang="en-US" altLang="zh-CN" sz="2800" dirty="0"/>
          </a:p>
          <a:p>
            <a:pPr>
              <a:lnSpc>
                <a:spcPct val="150000"/>
              </a:lnSpc>
            </a:pPr>
            <a:r>
              <a:rPr lang="en-US" altLang="zh-CN" sz="2800" dirty="0"/>
              <a:t>6.5 </a:t>
            </a:r>
            <a:r>
              <a:rPr lang="zh-CN" altLang="en-US" sz="2800" dirty="0"/>
              <a:t>线索二叉树</a:t>
            </a:r>
            <a:endParaRPr lang="en-US" altLang="zh-CN" sz="2800" dirty="0"/>
          </a:p>
          <a:p>
            <a:pPr>
              <a:lnSpc>
                <a:spcPct val="150000"/>
              </a:lnSpc>
            </a:pPr>
            <a:r>
              <a:rPr lang="en-US" altLang="zh-CN" sz="2800" dirty="0"/>
              <a:t>6.6 </a:t>
            </a:r>
            <a:r>
              <a:rPr lang="zh-CN" altLang="en-US" sz="2800" dirty="0"/>
              <a:t>最优二叉树</a:t>
            </a:r>
            <a:endParaRPr lang="en-US" altLang="zh-CN" sz="2800" dirty="0"/>
          </a:p>
          <a:p>
            <a:pPr>
              <a:lnSpc>
                <a:spcPct val="150000"/>
              </a:lnSpc>
            </a:pPr>
            <a:r>
              <a:rPr lang="en-US" altLang="zh-CN" sz="2800" dirty="0"/>
              <a:t>6.7  </a:t>
            </a:r>
            <a:r>
              <a:rPr lang="zh-CN" altLang="en-US" sz="2800" dirty="0"/>
              <a:t>树和森林</a:t>
            </a:r>
            <a:endParaRPr lang="en-US" altLang="zh-CN" sz="2800" dirty="0"/>
          </a:p>
          <a:p>
            <a:pPr>
              <a:lnSpc>
                <a:spcPct val="150000"/>
              </a:lnSpc>
            </a:pPr>
            <a:r>
              <a:rPr lang="en-US" altLang="zh-CN" sz="2800" dirty="0"/>
              <a:t>6.8 </a:t>
            </a:r>
            <a:r>
              <a:rPr lang="zh-CN" altLang="en-US" sz="2800" dirty="0"/>
              <a:t>本章知识点小结</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214282" y="2786066"/>
            <a:ext cx="7772400" cy="1143000"/>
          </a:xfrm>
        </p:spPr>
        <p:txBody>
          <a:bodyPr>
            <a:normAutofit/>
          </a:bodyPr>
          <a:lstStyle/>
          <a:p>
            <a:pPr eaLnBrk="1" hangingPunct="1"/>
            <a:r>
              <a:rPr lang="zh-CN" altLang="en-US" sz="2400" dirty="0">
                <a:solidFill>
                  <a:schemeClr val="tx1"/>
                </a:solidFill>
              </a:rPr>
              <a:t>性质</a:t>
            </a:r>
            <a:r>
              <a:rPr lang="en-US" altLang="zh-CN" sz="2400" dirty="0">
                <a:solidFill>
                  <a:schemeClr val="tx1"/>
                </a:solidFill>
              </a:rPr>
              <a:t>2</a:t>
            </a:r>
            <a:r>
              <a:rPr lang="zh-CN" altLang="en-US" sz="2400" dirty="0">
                <a:solidFill>
                  <a:schemeClr val="tx1"/>
                </a:solidFill>
              </a:rPr>
              <a:t>证明</a:t>
            </a:r>
            <a:endParaRPr lang="zh-CN" altLang="en-US" sz="2400" dirty="0">
              <a:solidFill>
                <a:schemeClr val="tx1"/>
              </a:solidFill>
            </a:endParaRPr>
          </a:p>
        </p:txBody>
      </p:sp>
      <p:sp>
        <p:nvSpPr>
          <p:cNvPr id="24579" name="内容占位符 2"/>
          <p:cNvSpPr>
            <a:spLocks noGrp="1"/>
          </p:cNvSpPr>
          <p:nvPr>
            <p:ph idx="1"/>
          </p:nvPr>
        </p:nvSpPr>
        <p:spPr>
          <a:xfrm>
            <a:off x="857224" y="4019568"/>
            <a:ext cx="7772400" cy="1838324"/>
          </a:xfrm>
        </p:spPr>
        <p:txBody>
          <a:bodyPr/>
          <a:lstStyle/>
          <a:p>
            <a:pPr eaLnBrk="1" hangingPunct="1">
              <a:buFont typeface="Wingdings" panose="05000000000000000000" pitchFamily="2" charset="2"/>
              <a:buNone/>
            </a:pPr>
            <a:r>
              <a:rPr lang="en-US" altLang="zh-CN" sz="2400" dirty="0"/>
              <a:t>1+2</a:t>
            </a:r>
            <a:r>
              <a:rPr lang="en-US" altLang="zh-CN" sz="2400" b="1" baseline="30000" dirty="0"/>
              <a:t>1</a:t>
            </a:r>
            <a:r>
              <a:rPr lang="en-US" altLang="zh-CN" sz="2400" b="1" dirty="0"/>
              <a:t>+</a:t>
            </a:r>
            <a:r>
              <a:rPr lang="en-US" altLang="zh-CN" sz="2400" dirty="0"/>
              <a:t>2</a:t>
            </a:r>
            <a:r>
              <a:rPr lang="en-US" altLang="zh-CN" sz="2400" b="1" baseline="30000" dirty="0"/>
              <a:t>2</a:t>
            </a:r>
            <a:r>
              <a:rPr lang="en-US" altLang="zh-CN" sz="2400" b="1" dirty="0"/>
              <a:t>+</a:t>
            </a:r>
            <a:r>
              <a:rPr lang="en-US" altLang="zh-CN" sz="2400" dirty="0"/>
              <a:t>2</a:t>
            </a:r>
            <a:r>
              <a:rPr lang="en-US" altLang="zh-CN" sz="2400" b="1" baseline="30000" dirty="0"/>
              <a:t>3</a:t>
            </a:r>
            <a:r>
              <a:rPr lang="en-US" altLang="zh-CN" sz="2400" b="1" dirty="0"/>
              <a:t>+…+2</a:t>
            </a:r>
            <a:r>
              <a:rPr lang="en-US" altLang="zh-CN" sz="2400" b="1" baseline="30000" dirty="0"/>
              <a:t>k-1</a:t>
            </a:r>
            <a:r>
              <a:rPr lang="en-US" altLang="zh-CN" sz="2400" b="1" dirty="0"/>
              <a:t>=2</a:t>
            </a:r>
            <a:r>
              <a:rPr lang="en-US" altLang="zh-CN" sz="2400" b="1" baseline="30000" dirty="0"/>
              <a:t>k</a:t>
            </a:r>
            <a:r>
              <a:rPr lang="en-US" altLang="zh-CN" sz="2400" b="1" dirty="0"/>
              <a:t>-1</a:t>
            </a:r>
            <a:endParaRPr lang="en-US" altLang="zh-CN" sz="2400" b="1" dirty="0"/>
          </a:p>
          <a:p>
            <a:pPr eaLnBrk="1" hangingPunct="1">
              <a:buFont typeface="Wingdings" panose="05000000000000000000" pitchFamily="2" charset="2"/>
              <a:buNone/>
            </a:pPr>
            <a:endParaRPr lang="zh-CN" altLang="en-US" dirty="0"/>
          </a:p>
        </p:txBody>
      </p:sp>
      <p:sp>
        <p:nvSpPr>
          <p:cNvPr id="4" name="标题 1"/>
          <p:cNvSpPr txBox="1"/>
          <p:nvPr/>
        </p:nvSpPr>
        <p:spPr>
          <a:xfrm>
            <a:off x="328666" y="142852"/>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j-lt"/>
                <a:ea typeface="+mj-ea"/>
                <a:cs typeface="+mj-cs"/>
              </a:rPr>
              <a:t>性质</a:t>
            </a:r>
            <a:r>
              <a:rPr lang="en-US" altLang="zh-CN" sz="2400" dirty="0">
                <a:latin typeface="+mj-lt"/>
                <a:ea typeface="+mj-ea"/>
                <a:cs typeface="+mj-cs"/>
              </a:rPr>
              <a:t>1</a:t>
            </a:r>
            <a:r>
              <a:rPr kumimoji="0" lang="zh-CN" altLang="en-US" sz="2400" b="0" i="0" u="none" strike="noStrike" kern="1200" cap="none" spc="0" normalizeH="0" baseline="0" noProof="0" dirty="0">
                <a:ln>
                  <a:noFill/>
                </a:ln>
                <a:solidFill>
                  <a:schemeClr val="tx1"/>
                </a:solidFill>
                <a:effectLst/>
                <a:uLnTx/>
                <a:uFillTx/>
                <a:latin typeface="+mj-lt"/>
                <a:ea typeface="+mj-ea"/>
                <a:cs typeface="+mj-cs"/>
              </a:rPr>
              <a:t>证明</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内容占位符 2"/>
          <p:cNvSpPr txBox="1"/>
          <p:nvPr/>
        </p:nvSpPr>
        <p:spPr>
          <a:xfrm>
            <a:off x="571472" y="1376362"/>
            <a:ext cx="8215370" cy="1838324"/>
          </a:xfrm>
          <a:prstGeom prst="rect">
            <a:avLst/>
          </a:prstGeom>
        </p:spPr>
        <p:txBody>
          <a:bodyPr vert="horz">
            <a:normAutofit/>
          </a:bodyPr>
          <a:lstStyle/>
          <a:p>
            <a:pPr marL="274320" lvl="0" indent="-274320">
              <a:lnSpc>
                <a:spcPct val="150000"/>
              </a:lnSpc>
              <a:spcBef>
                <a:spcPts val="580"/>
              </a:spcBef>
              <a:buClr>
                <a:schemeClr val="accent1"/>
              </a:buClr>
              <a:buSzPct val="85000"/>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数学归纳法，假设</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i</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=k</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时命题成立，即第</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k</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层最多有</a:t>
            </a:r>
            <a:r>
              <a:rPr lang="en-US" altLang="zh-CN" sz="2400" b="1" dirty="0"/>
              <a:t>2</a:t>
            </a:r>
            <a:r>
              <a:rPr lang="en-US" altLang="zh-CN" sz="2400" b="1" baseline="30000" dirty="0"/>
              <a:t>k-1</a:t>
            </a:r>
            <a:r>
              <a:rPr lang="zh-CN" altLang="en-US" sz="2400" dirty="0"/>
              <a:t>个结点，由于二叉树每个结点最多有两个孩子结点，因此第</a:t>
            </a:r>
            <a:r>
              <a:rPr lang="en-US" altLang="zh-CN" sz="2400" dirty="0"/>
              <a:t>k+1</a:t>
            </a:r>
            <a:r>
              <a:rPr lang="zh-CN" altLang="en-US" sz="2400" dirty="0"/>
              <a:t>层的结点数最多为第</a:t>
            </a:r>
            <a:r>
              <a:rPr lang="en-US" altLang="zh-CN" sz="2400" dirty="0"/>
              <a:t>k</a:t>
            </a:r>
            <a:r>
              <a:rPr lang="zh-CN" altLang="en-US" sz="2400" dirty="0"/>
              <a:t>层的两倍，即</a:t>
            </a:r>
            <a:r>
              <a:rPr lang="en-US" altLang="zh-CN" sz="2400" dirty="0"/>
              <a:t>2x</a:t>
            </a:r>
            <a:r>
              <a:rPr lang="en-US" altLang="zh-CN" sz="2400" b="1" dirty="0"/>
              <a:t>2</a:t>
            </a:r>
            <a:r>
              <a:rPr lang="en-US" altLang="zh-CN" sz="2400" b="1" baseline="30000" dirty="0"/>
              <a:t>k-1=</a:t>
            </a:r>
            <a:r>
              <a:rPr lang="en-US" altLang="zh-CN" sz="2400" b="1" dirty="0"/>
              <a:t> 2</a:t>
            </a:r>
            <a:r>
              <a:rPr lang="en-US" altLang="zh-CN" sz="2400" b="1" baseline="30000" dirty="0"/>
              <a:t>(k+1)-1</a:t>
            </a:r>
            <a:endParaRPr kumimoji="0" lang="zh-CN" altLang="en-US" sz="2400" i="0" u="none" strike="noStrike" kern="1200" cap="none" spc="0" normalizeH="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71500" y="142852"/>
            <a:ext cx="7772400" cy="1143000"/>
          </a:xfrm>
        </p:spPr>
        <p:txBody>
          <a:bodyPr>
            <a:normAutofit/>
          </a:bodyPr>
          <a:lstStyle/>
          <a:p>
            <a:pPr eaLnBrk="1" hangingPunct="1"/>
            <a:r>
              <a:rPr lang="zh-CN" altLang="en-US" sz="2400" dirty="0">
                <a:solidFill>
                  <a:schemeClr val="tx1"/>
                </a:solidFill>
              </a:rPr>
              <a:t>性质</a:t>
            </a:r>
            <a:r>
              <a:rPr lang="en-US" altLang="zh-CN" sz="2400" dirty="0">
                <a:solidFill>
                  <a:schemeClr val="tx1"/>
                </a:solidFill>
              </a:rPr>
              <a:t>3</a:t>
            </a:r>
            <a:r>
              <a:rPr lang="zh-CN" altLang="en-US" sz="2400" dirty="0">
                <a:solidFill>
                  <a:schemeClr val="tx1"/>
                </a:solidFill>
              </a:rPr>
              <a:t>证明</a:t>
            </a:r>
            <a:endParaRPr lang="zh-CN" altLang="zh-CN" sz="2400" dirty="0">
              <a:solidFill>
                <a:schemeClr val="tx1"/>
              </a:solidFill>
            </a:endParaRPr>
          </a:p>
        </p:txBody>
      </p:sp>
      <p:sp>
        <p:nvSpPr>
          <p:cNvPr id="25603" name="Rectangle 3"/>
          <p:cNvSpPr>
            <a:spLocks noGrp="1" noChangeArrowheads="1"/>
          </p:cNvSpPr>
          <p:nvPr>
            <p:ph type="body" idx="1"/>
          </p:nvPr>
        </p:nvSpPr>
        <p:spPr/>
        <p:txBody>
          <a:bodyPr>
            <a:normAutofit/>
          </a:bodyPr>
          <a:lstStyle/>
          <a:p>
            <a:pPr>
              <a:lnSpc>
                <a:spcPct val="150000"/>
              </a:lnSpc>
              <a:buNone/>
            </a:pPr>
            <a:r>
              <a:rPr lang="zh-CN" altLang="en-US" sz="2400" dirty="0"/>
              <a:t>设叶子结点数为</a:t>
            </a:r>
            <a:r>
              <a:rPr lang="en-US" altLang="zh-CN" sz="2400" dirty="0"/>
              <a:t>n</a:t>
            </a:r>
            <a:r>
              <a:rPr lang="en-US" altLang="zh-CN" sz="2400" baseline="-25000" dirty="0"/>
              <a:t>0</a:t>
            </a:r>
            <a:r>
              <a:rPr lang="zh-CN" altLang="en-US" sz="2400" dirty="0"/>
              <a:t>，</a:t>
            </a:r>
            <a:r>
              <a:rPr lang="en-US" altLang="zh-CN" sz="2400" dirty="0"/>
              <a:t>n</a:t>
            </a:r>
            <a:r>
              <a:rPr lang="en-US" altLang="zh-CN" sz="2400" baseline="-25000" dirty="0"/>
              <a:t>1</a:t>
            </a:r>
            <a:r>
              <a:rPr lang="zh-CN" altLang="en-US" sz="2400" dirty="0"/>
              <a:t>为二叉树中度为</a:t>
            </a:r>
            <a:r>
              <a:rPr lang="en-US" altLang="zh-CN" sz="2400" dirty="0"/>
              <a:t>1</a:t>
            </a:r>
            <a:r>
              <a:rPr lang="zh-CN" altLang="en-US" sz="2400" dirty="0"/>
              <a:t>的结点数，度为</a:t>
            </a:r>
            <a:r>
              <a:rPr lang="en-US" altLang="zh-CN" sz="2400" dirty="0"/>
              <a:t>2</a:t>
            </a:r>
            <a:r>
              <a:rPr lang="zh-CN" altLang="en-US" sz="2400" dirty="0"/>
              <a:t>的结点数为</a:t>
            </a:r>
            <a:r>
              <a:rPr lang="en-US" altLang="zh-CN" sz="2400" dirty="0"/>
              <a:t>n</a:t>
            </a:r>
            <a:r>
              <a:rPr lang="en-US" altLang="zh-CN" sz="2400" baseline="-25000" dirty="0"/>
              <a:t>2</a:t>
            </a:r>
            <a:endParaRPr lang="en-US" altLang="zh-CN" sz="2400" baseline="-25000" dirty="0"/>
          </a:p>
          <a:p>
            <a:pPr eaLnBrk="1" hangingPunct="1">
              <a:lnSpc>
                <a:spcPct val="150000"/>
              </a:lnSpc>
            </a:pPr>
            <a:r>
              <a:rPr lang="zh-CN" altLang="en-US" sz="2400" dirty="0"/>
              <a:t>进入节点分支数</a:t>
            </a:r>
            <a:r>
              <a:rPr lang="en-US" altLang="zh-CN" sz="2400" dirty="0"/>
              <a:t>=n</a:t>
            </a:r>
            <a:r>
              <a:rPr lang="en-US" altLang="zh-CN" sz="2400" baseline="-25000" dirty="0"/>
              <a:t>0</a:t>
            </a:r>
            <a:r>
              <a:rPr lang="en-US" altLang="zh-CN" sz="2400" dirty="0"/>
              <a:t>+n</a:t>
            </a:r>
            <a:r>
              <a:rPr lang="en-US" altLang="zh-CN" sz="2400" baseline="-25000" dirty="0"/>
              <a:t>1</a:t>
            </a:r>
            <a:r>
              <a:rPr lang="en-US" altLang="zh-CN" sz="2400" dirty="0"/>
              <a:t>+n</a:t>
            </a:r>
            <a:r>
              <a:rPr lang="en-US" altLang="zh-CN" sz="2400" baseline="-25000" dirty="0"/>
              <a:t>2</a:t>
            </a:r>
            <a:r>
              <a:rPr lang="en-US" altLang="zh-CN" sz="2400" dirty="0"/>
              <a:t>-1    </a:t>
            </a:r>
            <a:r>
              <a:rPr lang="zh-CN" altLang="en-US" sz="2000" dirty="0"/>
              <a:t>（除根结点外每个结点都有唯一的进入分支）</a:t>
            </a:r>
            <a:endParaRPr lang="en-US" altLang="zh-CN" sz="2400" dirty="0"/>
          </a:p>
          <a:p>
            <a:pPr eaLnBrk="1" hangingPunct="1">
              <a:lnSpc>
                <a:spcPct val="150000"/>
              </a:lnSpc>
            </a:pPr>
            <a:r>
              <a:rPr lang="zh-CN" altLang="en-US" sz="2400" dirty="0"/>
              <a:t>离开节点的分支数</a:t>
            </a:r>
            <a:r>
              <a:rPr lang="en-US" altLang="zh-CN" sz="2400" dirty="0"/>
              <a:t>=n</a:t>
            </a:r>
            <a:r>
              <a:rPr lang="en-US" altLang="zh-CN" sz="2400" baseline="-25000" dirty="0"/>
              <a:t>1</a:t>
            </a:r>
            <a:r>
              <a:rPr lang="en-US" altLang="zh-CN" sz="2400" dirty="0"/>
              <a:t>+2n</a:t>
            </a:r>
            <a:r>
              <a:rPr lang="en-US" altLang="zh-CN" sz="2400" baseline="-25000" dirty="0"/>
              <a:t>2</a:t>
            </a:r>
            <a:endParaRPr lang="en-US" altLang="zh-CN" sz="2400" baseline="-25000" dirty="0"/>
          </a:p>
          <a:p>
            <a:pPr eaLnBrk="1" hangingPunct="1">
              <a:lnSpc>
                <a:spcPct val="150000"/>
              </a:lnSpc>
            </a:pPr>
            <a:r>
              <a:rPr lang="en-US" altLang="zh-CN" sz="2400" dirty="0"/>
              <a:t>n</a:t>
            </a:r>
            <a:r>
              <a:rPr lang="en-US" altLang="zh-CN" sz="2400" baseline="-25000" dirty="0"/>
              <a:t>1</a:t>
            </a:r>
            <a:r>
              <a:rPr lang="en-US" altLang="zh-CN" sz="2400" dirty="0"/>
              <a:t>+2n</a:t>
            </a:r>
            <a:r>
              <a:rPr lang="en-US" altLang="zh-CN" sz="2400" baseline="-25000" dirty="0"/>
              <a:t>2= </a:t>
            </a:r>
            <a:r>
              <a:rPr lang="en-US" altLang="zh-CN" sz="2400" dirty="0"/>
              <a:t>n</a:t>
            </a:r>
            <a:r>
              <a:rPr lang="en-US" altLang="zh-CN" sz="2400" baseline="-25000" dirty="0"/>
              <a:t>0</a:t>
            </a:r>
            <a:r>
              <a:rPr lang="en-US" altLang="zh-CN" sz="2400" dirty="0"/>
              <a:t>+n</a:t>
            </a:r>
            <a:r>
              <a:rPr lang="en-US" altLang="zh-CN" sz="2400" baseline="-25000" dirty="0"/>
              <a:t>1</a:t>
            </a:r>
            <a:r>
              <a:rPr lang="en-US" altLang="zh-CN" sz="2400" dirty="0"/>
              <a:t>+n</a:t>
            </a:r>
            <a:r>
              <a:rPr lang="en-US" altLang="zh-CN" sz="2400" baseline="-25000" dirty="0"/>
              <a:t>2</a:t>
            </a:r>
            <a:r>
              <a:rPr lang="en-US" altLang="zh-CN" sz="2400" dirty="0"/>
              <a:t>-1</a:t>
            </a:r>
            <a:endParaRPr lang="en-US" altLang="zh-CN" sz="2400" dirty="0"/>
          </a:p>
          <a:p>
            <a:pPr eaLnBrk="1" hangingPunct="1">
              <a:lnSpc>
                <a:spcPct val="150000"/>
              </a:lnSpc>
            </a:pPr>
            <a:r>
              <a:rPr lang="en-US" altLang="zh-CN" sz="2400" dirty="0"/>
              <a:t>n</a:t>
            </a:r>
            <a:r>
              <a:rPr lang="en-US" altLang="zh-CN" sz="2400" baseline="-25000" dirty="0"/>
              <a:t>2=</a:t>
            </a:r>
            <a:r>
              <a:rPr lang="en-US" altLang="zh-CN" sz="2400" dirty="0"/>
              <a:t>n</a:t>
            </a:r>
            <a:r>
              <a:rPr lang="en-US" altLang="zh-CN" sz="2400" baseline="-25000" dirty="0"/>
              <a:t>0</a:t>
            </a:r>
            <a:r>
              <a:rPr lang="en-US" altLang="zh-CN" sz="2400" dirty="0"/>
              <a:t>-1</a:t>
            </a:r>
            <a:endParaRPr lang="en-US" altLang="zh-C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p:txBody>
          <a:bodyPr>
            <a:normAutofit/>
          </a:bodyPr>
          <a:lstStyle/>
          <a:p>
            <a:pPr eaLnBrk="1" hangingPunct="1">
              <a:lnSpc>
                <a:spcPct val="150000"/>
              </a:lnSpc>
            </a:pPr>
            <a:r>
              <a:rPr lang="zh-CN" altLang="en-US" sz="2400" dirty="0"/>
              <a:t>假设深度为</a:t>
            </a:r>
            <a:r>
              <a:rPr lang="en-US" altLang="zh-CN" sz="2400" dirty="0"/>
              <a:t>k</a:t>
            </a:r>
            <a:r>
              <a:rPr lang="zh-CN" altLang="en-US" sz="2400" dirty="0"/>
              <a:t>，根据完全二叉树的定义和性质</a:t>
            </a:r>
            <a:r>
              <a:rPr lang="en-US" altLang="zh-CN" sz="2400" dirty="0"/>
              <a:t>2</a:t>
            </a:r>
            <a:r>
              <a:rPr lang="zh-CN" altLang="en-US" sz="2400" dirty="0"/>
              <a:t>可知，有</a:t>
            </a:r>
            <a:r>
              <a:rPr lang="en-US" altLang="zh-CN" sz="2400" dirty="0"/>
              <a:t>2</a:t>
            </a:r>
            <a:r>
              <a:rPr lang="en-US" altLang="zh-CN" sz="2400" baseline="30000" dirty="0"/>
              <a:t>k-1 </a:t>
            </a:r>
            <a:r>
              <a:rPr lang="en-US" altLang="zh-CN" sz="2400" dirty="0"/>
              <a:t>-1</a:t>
            </a:r>
            <a:r>
              <a:rPr lang="en-US" altLang="zh-CN" sz="2400" dirty="0">
                <a:sym typeface="Symbol" pitchFamily="18" charset="2"/>
              </a:rPr>
              <a:t>&lt;</a:t>
            </a:r>
            <a:r>
              <a:rPr lang="en-US" altLang="zh-CN" sz="2400" baseline="30000" dirty="0"/>
              <a:t> </a:t>
            </a:r>
            <a:r>
              <a:rPr lang="en-US" altLang="zh-CN" sz="2400" dirty="0">
                <a:sym typeface="Symbol" pitchFamily="18" charset="2"/>
              </a:rPr>
              <a:t>n  2</a:t>
            </a:r>
            <a:r>
              <a:rPr lang="en-US" altLang="zh-CN" sz="2400" baseline="30000" dirty="0">
                <a:sym typeface="Symbol" pitchFamily="18" charset="2"/>
              </a:rPr>
              <a:t>k </a:t>
            </a:r>
            <a:r>
              <a:rPr lang="en-US" altLang="zh-CN" sz="2400" dirty="0"/>
              <a:t>-1</a:t>
            </a:r>
            <a:r>
              <a:rPr lang="en-US" altLang="zh-CN" sz="2400" baseline="30000" dirty="0">
                <a:sym typeface="Symbol" pitchFamily="18" charset="2"/>
              </a:rPr>
              <a:t> </a:t>
            </a:r>
            <a:r>
              <a:rPr lang="zh-CN" altLang="en-US" sz="2400" dirty="0">
                <a:sym typeface="Symbol" pitchFamily="18" charset="2"/>
              </a:rPr>
              <a:t>且</a:t>
            </a:r>
            <a:r>
              <a:rPr lang="en-US" altLang="zh-CN" sz="2400" dirty="0">
                <a:sym typeface="Symbol" pitchFamily="18" charset="2"/>
              </a:rPr>
              <a:t>k</a:t>
            </a:r>
            <a:r>
              <a:rPr lang="zh-CN" altLang="en-US" sz="2400" dirty="0">
                <a:sym typeface="Symbol" pitchFamily="18" charset="2"/>
              </a:rPr>
              <a:t>是整数</a:t>
            </a:r>
            <a:endParaRPr lang="zh-CN" altLang="en-US" sz="2400" dirty="0">
              <a:sym typeface="Symbol" pitchFamily="18" charset="2"/>
            </a:endParaRPr>
          </a:p>
          <a:p>
            <a:pPr eaLnBrk="1" hangingPunct="1">
              <a:lnSpc>
                <a:spcPct val="150000"/>
              </a:lnSpc>
            </a:pPr>
            <a:r>
              <a:rPr lang="en-US" altLang="zh-CN" sz="2400" dirty="0"/>
              <a:t>2</a:t>
            </a:r>
            <a:r>
              <a:rPr lang="en-US" altLang="zh-CN" sz="2400" baseline="30000" dirty="0"/>
              <a:t>k-1 </a:t>
            </a:r>
            <a:r>
              <a:rPr lang="en-US" altLang="zh-CN" sz="2400" dirty="0">
                <a:sym typeface="Symbol" pitchFamily="18" charset="2"/>
              </a:rPr>
              <a:t> n &lt; 2</a:t>
            </a:r>
            <a:r>
              <a:rPr lang="en-US" altLang="zh-CN" sz="2400" baseline="30000" dirty="0">
                <a:sym typeface="Symbol" pitchFamily="18" charset="2"/>
              </a:rPr>
              <a:t>k </a:t>
            </a:r>
            <a:endParaRPr lang="en-US" altLang="zh-CN" sz="2400" baseline="30000" dirty="0">
              <a:sym typeface="Symbol" pitchFamily="18" charset="2"/>
            </a:endParaRPr>
          </a:p>
          <a:p>
            <a:pPr eaLnBrk="1" hangingPunct="1">
              <a:lnSpc>
                <a:spcPct val="150000"/>
              </a:lnSpc>
            </a:pPr>
            <a:r>
              <a:rPr lang="en-US" altLang="zh-CN" sz="2400" dirty="0">
                <a:sym typeface="Symbol" pitchFamily="18" charset="2"/>
              </a:rPr>
              <a:t>K-1</a:t>
            </a:r>
            <a:r>
              <a:rPr lang="en-US" altLang="zh-CN" sz="2400" baseline="30000" dirty="0">
                <a:sym typeface="Symbol" pitchFamily="18" charset="2"/>
              </a:rPr>
              <a:t> </a:t>
            </a:r>
            <a:r>
              <a:rPr lang="en-US" altLang="zh-CN" sz="2400" dirty="0">
                <a:sym typeface="Symbol" pitchFamily="18" charset="2"/>
              </a:rPr>
              <a:t> </a:t>
            </a:r>
            <a:r>
              <a:rPr lang="en-US" altLang="zh-CN" sz="2800" b="1" dirty="0">
                <a:solidFill>
                  <a:srgbClr val="FF3300"/>
                </a:solidFill>
                <a:sym typeface="Symbol" pitchFamily="18" charset="2"/>
              </a:rPr>
              <a:t>log</a:t>
            </a:r>
            <a:r>
              <a:rPr lang="en-US" altLang="zh-CN" sz="2800" b="1" baseline="-25000" dirty="0">
                <a:solidFill>
                  <a:srgbClr val="FF3300"/>
                </a:solidFill>
                <a:sym typeface="Symbol" pitchFamily="18" charset="2"/>
              </a:rPr>
              <a:t>2</a:t>
            </a:r>
            <a:r>
              <a:rPr lang="en-US" altLang="zh-CN" sz="2800" b="1" dirty="0">
                <a:solidFill>
                  <a:srgbClr val="FF3300"/>
                </a:solidFill>
                <a:sym typeface="Symbol" pitchFamily="18" charset="2"/>
              </a:rPr>
              <a:t>n</a:t>
            </a:r>
            <a:r>
              <a:rPr lang="en-US" altLang="zh-CN" sz="2400" dirty="0">
                <a:sym typeface="Symbol" pitchFamily="18" charset="2"/>
              </a:rPr>
              <a:t> &lt; K</a:t>
            </a:r>
            <a:endParaRPr lang="en-US" altLang="zh-CN" sz="2400" dirty="0">
              <a:sym typeface="Symbol" pitchFamily="18" charset="2"/>
            </a:endParaRPr>
          </a:p>
          <a:p>
            <a:pPr eaLnBrk="1" hangingPunct="1">
              <a:lnSpc>
                <a:spcPct val="150000"/>
              </a:lnSpc>
            </a:pPr>
            <a:r>
              <a:rPr lang="en-US" altLang="zh-CN" sz="2400" dirty="0">
                <a:sym typeface="Symbol" pitchFamily="18" charset="2"/>
              </a:rPr>
              <a:t>K-1= </a:t>
            </a:r>
            <a:r>
              <a:rPr lang="en-US" altLang="zh-CN" sz="2800" b="1" dirty="0">
                <a:solidFill>
                  <a:srgbClr val="FF3300"/>
                </a:solidFill>
                <a:sym typeface="Symbol" pitchFamily="18" charset="2"/>
              </a:rPr>
              <a:t>log</a:t>
            </a:r>
            <a:r>
              <a:rPr lang="en-US" altLang="zh-CN" sz="2800" b="1" baseline="-25000" dirty="0">
                <a:solidFill>
                  <a:srgbClr val="FF3300"/>
                </a:solidFill>
                <a:sym typeface="Symbol" pitchFamily="18" charset="2"/>
              </a:rPr>
              <a:t>2</a:t>
            </a:r>
            <a:r>
              <a:rPr lang="en-US" altLang="zh-CN" sz="2800" b="1" dirty="0">
                <a:solidFill>
                  <a:srgbClr val="FF3300"/>
                </a:solidFill>
                <a:sym typeface="Symbol" pitchFamily="18" charset="2"/>
              </a:rPr>
              <a:t>n</a:t>
            </a:r>
            <a:endParaRPr lang="en-US" altLang="zh-CN" sz="2800" b="1" dirty="0">
              <a:solidFill>
                <a:srgbClr val="FF3300"/>
              </a:solidFill>
              <a:sym typeface="Symbol" pitchFamily="18" charset="2"/>
            </a:endParaRPr>
          </a:p>
        </p:txBody>
      </p:sp>
      <p:sp>
        <p:nvSpPr>
          <p:cNvPr id="4" name="Rectangle 2"/>
          <p:cNvSpPr txBox="1">
            <a:spLocks noChangeArrowheads="1"/>
          </p:cNvSpPr>
          <p:nvPr/>
        </p:nvSpPr>
        <p:spPr>
          <a:xfrm>
            <a:off x="371500" y="142852"/>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j-lt"/>
                <a:ea typeface="+mj-ea"/>
                <a:cs typeface="+mj-cs"/>
              </a:rPr>
              <a:t>性质</a:t>
            </a:r>
            <a:r>
              <a:rPr lang="en-US" altLang="zh-CN" sz="2400" dirty="0">
                <a:latin typeface="+mj-lt"/>
                <a:ea typeface="+mj-ea"/>
                <a:cs typeface="+mj-cs"/>
              </a:rPr>
              <a:t>4</a:t>
            </a:r>
            <a:r>
              <a:rPr kumimoji="0" lang="zh-CN" altLang="en-US" sz="2400" b="0" i="0" u="none" strike="noStrike" kern="1200" cap="none" spc="0" normalizeH="0" baseline="0" noProof="0" dirty="0">
                <a:ln>
                  <a:noFill/>
                </a:ln>
                <a:solidFill>
                  <a:schemeClr val="tx1"/>
                </a:solidFill>
                <a:effectLst/>
                <a:uLnTx/>
                <a:uFillTx/>
                <a:latin typeface="+mj-lt"/>
                <a:ea typeface="+mj-ea"/>
                <a:cs typeface="+mj-cs"/>
              </a:rPr>
              <a:t>证明</a:t>
            </a:r>
            <a:endParaRPr kumimoji="0" lang="zh-CN" altLang="zh-CN"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0" y="381000"/>
            <a:ext cx="7772400" cy="609600"/>
          </a:xfrm>
        </p:spPr>
        <p:txBody>
          <a:bodyPr/>
          <a:lstStyle/>
          <a:p>
            <a:pPr eaLnBrk="1" hangingPunct="1"/>
            <a:r>
              <a:rPr lang="zh-CN" altLang="en-US" sz="1900" b="1" dirty="0">
                <a:solidFill>
                  <a:srgbClr val="800000"/>
                </a:solidFill>
              </a:rPr>
              <a:t>二叉树的基本操作</a:t>
            </a:r>
            <a:endParaRPr lang="zh-CN" altLang="en-US" sz="2500" b="1" dirty="0">
              <a:solidFill>
                <a:srgbClr val="800000"/>
              </a:solidFill>
            </a:endParaRPr>
          </a:p>
        </p:txBody>
      </p:sp>
      <p:sp>
        <p:nvSpPr>
          <p:cNvPr id="27651" name="Rectangle 3"/>
          <p:cNvSpPr>
            <a:spLocks noGrp="1" noChangeArrowheads="1"/>
          </p:cNvSpPr>
          <p:nvPr>
            <p:ph type="body" idx="1"/>
          </p:nvPr>
        </p:nvSpPr>
        <p:spPr>
          <a:xfrm>
            <a:off x="684213" y="1214422"/>
            <a:ext cx="7848600" cy="5072098"/>
          </a:xfrm>
        </p:spPr>
        <p:txBody>
          <a:bodyPr>
            <a:normAutofit/>
          </a:bodyPr>
          <a:lstStyle/>
          <a:p>
            <a:pPr>
              <a:lnSpc>
                <a:spcPct val="150000"/>
              </a:lnSpc>
              <a:buNone/>
            </a:pPr>
            <a:r>
              <a:rPr lang="en-US" altLang="zh-CN" sz="2100" dirty="0"/>
              <a:t>1)</a:t>
            </a:r>
            <a:r>
              <a:rPr lang="zh-CN" altLang="en-US" sz="2100" dirty="0"/>
              <a:t>初始化操作 </a:t>
            </a:r>
            <a:r>
              <a:rPr lang="en-US" altLang="zh-CN" sz="2100" dirty="0"/>
              <a:t>	 	</a:t>
            </a:r>
            <a:r>
              <a:rPr lang="en-US" altLang="zh-CN" sz="2100" dirty="0" err="1"/>
              <a:t>InitBiTree</a:t>
            </a:r>
            <a:r>
              <a:rPr lang="en-US" altLang="zh-CN" sz="2100" dirty="0"/>
              <a:t>(&amp;BT)</a:t>
            </a:r>
            <a:endParaRPr lang="en-US" altLang="zh-CN" sz="2100" dirty="0"/>
          </a:p>
          <a:p>
            <a:pPr eaLnBrk="1" hangingPunct="1">
              <a:lnSpc>
                <a:spcPct val="150000"/>
              </a:lnSpc>
              <a:buFont typeface="Wingdings" panose="05000000000000000000" pitchFamily="2" charset="2"/>
              <a:buNone/>
            </a:pPr>
            <a:r>
              <a:rPr lang="en-US" altLang="zh-CN" sz="2100" dirty="0">
                <a:sym typeface="+mn-ea"/>
              </a:rPr>
              <a:t>2)</a:t>
            </a:r>
            <a:r>
              <a:rPr lang="zh-CN" altLang="en-US" sz="2100" dirty="0">
                <a:sym typeface="+mn-ea"/>
              </a:rPr>
              <a:t>销毁操作 </a:t>
            </a:r>
            <a:r>
              <a:rPr lang="en-US" altLang="zh-CN" sz="2100" dirty="0">
                <a:sym typeface="+mn-ea"/>
              </a:rPr>
              <a:t>	     	Destroy</a:t>
            </a:r>
            <a:r>
              <a:rPr lang="en-US" altLang="zh-CN" sz="2100" dirty="0" err="1">
                <a:sym typeface="+mn-ea"/>
              </a:rPr>
              <a:t>BiTree</a:t>
            </a:r>
            <a:r>
              <a:rPr lang="en-US" altLang="zh-CN" sz="2100" dirty="0">
                <a:sym typeface="+mn-ea"/>
              </a:rPr>
              <a:t>(&amp;BT)</a:t>
            </a:r>
            <a:endParaRPr lang="en-US" altLang="zh-CN" sz="2100" dirty="0"/>
          </a:p>
          <a:p>
            <a:pPr eaLnBrk="1" hangingPunct="1">
              <a:lnSpc>
                <a:spcPct val="150000"/>
              </a:lnSpc>
              <a:buFont typeface="Wingdings" panose="05000000000000000000" pitchFamily="2" charset="2"/>
              <a:buNone/>
            </a:pPr>
            <a:r>
              <a:rPr lang="en-US" altLang="zh-CN" sz="2100" dirty="0">
                <a:sym typeface="+mn-ea"/>
              </a:rPr>
              <a:t>3)</a:t>
            </a:r>
            <a:r>
              <a:rPr lang="zh-CN" altLang="en-US" sz="2100" dirty="0">
                <a:sym typeface="+mn-ea"/>
              </a:rPr>
              <a:t>建树函数                </a:t>
            </a:r>
            <a:r>
              <a:rPr lang="en-US" altLang="zh-CN" sz="2100" dirty="0" err="1">
                <a:sym typeface="+mn-ea"/>
              </a:rPr>
              <a:t>CreateBiTree</a:t>
            </a:r>
            <a:r>
              <a:rPr lang="en-US" altLang="zh-CN" sz="2100" dirty="0">
                <a:sym typeface="+mn-ea"/>
              </a:rPr>
              <a:t>(&amp;BT, definition)</a:t>
            </a:r>
            <a:endParaRPr lang="en-US" altLang="zh-CN" sz="2100" dirty="0">
              <a:sym typeface="+mn-ea"/>
            </a:endParaRPr>
          </a:p>
          <a:p>
            <a:pPr eaLnBrk="1" hangingPunct="1">
              <a:lnSpc>
                <a:spcPct val="150000"/>
              </a:lnSpc>
              <a:buFont typeface="Wingdings" panose="05000000000000000000" pitchFamily="2" charset="2"/>
              <a:buNone/>
            </a:pPr>
            <a:r>
              <a:rPr lang="en-US" altLang="zh-CN" sz="2100" dirty="0">
                <a:sym typeface="+mn-ea"/>
              </a:rPr>
              <a:t>4)</a:t>
            </a:r>
            <a:r>
              <a:rPr lang="zh-CN" altLang="en-US" sz="2100" dirty="0">
                <a:sym typeface="+mn-ea"/>
              </a:rPr>
              <a:t>清除结构操作         </a:t>
            </a:r>
            <a:r>
              <a:rPr lang="en-US" altLang="zh-CN" sz="2100" dirty="0">
                <a:sym typeface="+mn-ea"/>
              </a:rPr>
              <a:t>	</a:t>
            </a:r>
            <a:r>
              <a:rPr lang="en-US" altLang="zh-CN" sz="2100" dirty="0" err="1">
                <a:sym typeface="+mn-ea"/>
              </a:rPr>
              <a:t>ClearBiTree</a:t>
            </a:r>
            <a:r>
              <a:rPr lang="en-US" altLang="zh-CN" sz="2100" dirty="0">
                <a:sym typeface="+mn-ea"/>
              </a:rPr>
              <a:t>(&amp;BT)</a:t>
            </a:r>
            <a:endParaRPr lang="en-US" altLang="zh-CN" sz="2100" dirty="0"/>
          </a:p>
          <a:p>
            <a:pPr eaLnBrk="1" hangingPunct="1">
              <a:lnSpc>
                <a:spcPct val="150000"/>
              </a:lnSpc>
              <a:buFont typeface="Wingdings" panose="05000000000000000000" pitchFamily="2" charset="2"/>
              <a:buNone/>
            </a:pPr>
            <a:r>
              <a:rPr lang="en-US" altLang="zh-CN" sz="2100" dirty="0">
                <a:sym typeface="+mn-ea"/>
              </a:rPr>
              <a:t>5)</a:t>
            </a:r>
            <a:r>
              <a:rPr lang="zh-CN" altLang="en-US" sz="2100" dirty="0">
                <a:sym typeface="+mn-ea"/>
              </a:rPr>
              <a:t>判断是否为空          </a:t>
            </a:r>
            <a:r>
              <a:rPr lang="en-US" altLang="zh-CN" sz="2100" dirty="0">
                <a:sym typeface="+mn-ea"/>
              </a:rPr>
              <a:t>Bi</a:t>
            </a:r>
            <a:r>
              <a:rPr lang="en-US" altLang="zh-CN" sz="2100" dirty="0" err="1">
                <a:sym typeface="+mn-ea"/>
              </a:rPr>
              <a:t>TreeEmpty</a:t>
            </a:r>
            <a:r>
              <a:rPr lang="en-US" altLang="zh-CN" sz="2100" dirty="0">
                <a:sym typeface="+mn-ea"/>
              </a:rPr>
              <a:t>(BT)</a:t>
            </a:r>
            <a:endParaRPr lang="en-US" altLang="zh-CN" sz="2100" dirty="0"/>
          </a:p>
          <a:p>
            <a:pPr eaLnBrk="1" hangingPunct="1">
              <a:lnSpc>
                <a:spcPct val="150000"/>
              </a:lnSpc>
              <a:buFont typeface="Wingdings" panose="05000000000000000000" pitchFamily="2" charset="2"/>
              <a:buNone/>
            </a:pPr>
            <a:r>
              <a:rPr lang="en-US" altLang="zh-CN" sz="2100" dirty="0">
                <a:sym typeface="+mn-ea"/>
              </a:rPr>
              <a:t>6)</a:t>
            </a:r>
            <a:r>
              <a:rPr lang="zh-CN" altLang="en-US" sz="2100" dirty="0">
                <a:sym typeface="+mn-ea"/>
              </a:rPr>
              <a:t>返回树的深度</a:t>
            </a:r>
            <a:r>
              <a:rPr lang="en-US" altLang="zh-CN" sz="2100" dirty="0">
                <a:sym typeface="+mn-ea"/>
              </a:rPr>
              <a:t>	 Bi</a:t>
            </a:r>
            <a:r>
              <a:rPr lang="en-US" altLang="zh-CN" sz="2100" dirty="0" err="1">
                <a:sym typeface="+mn-ea"/>
              </a:rPr>
              <a:t>TreeDepth</a:t>
            </a:r>
            <a:r>
              <a:rPr lang="en-US" altLang="zh-CN" sz="2100" dirty="0">
                <a:sym typeface="+mn-ea"/>
              </a:rPr>
              <a:t>(BT)</a:t>
            </a:r>
            <a:endParaRPr lang="en-US" altLang="zh-CN" sz="2100" dirty="0"/>
          </a:p>
          <a:p>
            <a:pPr eaLnBrk="1" hangingPunct="1">
              <a:lnSpc>
                <a:spcPct val="150000"/>
              </a:lnSpc>
              <a:buFont typeface="Wingdings" panose="05000000000000000000" pitchFamily="2" charset="2"/>
              <a:buNone/>
            </a:pPr>
            <a:r>
              <a:rPr lang="en-US" altLang="zh-CN" sz="2100" dirty="0">
                <a:sym typeface="+mn-ea"/>
              </a:rPr>
              <a:t>7)</a:t>
            </a:r>
            <a:r>
              <a:rPr lang="zh-CN" altLang="en-US" sz="2100" dirty="0">
                <a:sym typeface="+mn-ea"/>
              </a:rPr>
              <a:t>求根函数                 </a:t>
            </a:r>
            <a:r>
              <a:rPr lang="en-US" altLang="zh-CN" sz="2100" dirty="0">
                <a:sym typeface="+mn-ea"/>
              </a:rPr>
              <a:t>Root(BT) </a:t>
            </a:r>
            <a:endParaRPr lang="en-US" altLang="zh-CN" sz="2100" dirty="0"/>
          </a:p>
          <a:p>
            <a:pPr eaLnBrk="1" hangingPunct="1">
              <a:lnSpc>
                <a:spcPct val="150000"/>
              </a:lnSpc>
              <a:buFont typeface="Wingdings" panose="05000000000000000000" pitchFamily="2" charset="2"/>
              <a:buNone/>
            </a:pPr>
            <a:r>
              <a:rPr lang="en-US" altLang="zh-CN" sz="2100" dirty="0">
                <a:sym typeface="+mn-ea"/>
              </a:rPr>
              <a:t>8)</a:t>
            </a:r>
            <a:r>
              <a:rPr lang="zh-CN" altLang="en-US" sz="2100" dirty="0">
                <a:sym typeface="+mn-ea"/>
              </a:rPr>
              <a:t>返回结点值              </a:t>
            </a:r>
            <a:r>
              <a:rPr lang="en-US" altLang="zh-CN" sz="2100" dirty="0">
                <a:sym typeface="+mn-ea"/>
              </a:rPr>
              <a:t>Value(B</a:t>
            </a:r>
            <a:r>
              <a:rPr lang="en-US" altLang="zh-CN" sz="2100" dirty="0" err="1">
                <a:sym typeface="+mn-ea"/>
              </a:rPr>
              <a:t>T, e</a:t>
            </a:r>
            <a:r>
              <a:rPr lang="en-US" altLang="zh-CN" sz="2100" dirty="0">
                <a:sym typeface="+mn-ea"/>
              </a:rPr>
              <a:t>)</a:t>
            </a:r>
            <a:endParaRPr lang="en-US" altLang="zh-CN" sz="2100" dirty="0"/>
          </a:p>
          <a:p>
            <a:pPr eaLnBrk="1" hangingPunct="1">
              <a:lnSpc>
                <a:spcPct val="150000"/>
              </a:lnSpc>
              <a:buFont typeface="Wingdings" panose="05000000000000000000" pitchFamily="2" charset="2"/>
              <a:buNone/>
            </a:pPr>
            <a:r>
              <a:rPr lang="en-US" altLang="zh-CN" sz="2100" dirty="0">
                <a:sym typeface="+mn-ea"/>
              </a:rPr>
              <a:t>9)</a:t>
            </a:r>
            <a:r>
              <a:rPr lang="zh-CN" altLang="en-US" sz="2100" dirty="0">
                <a:sym typeface="+mn-ea"/>
              </a:rPr>
              <a:t>给结点赋值              </a:t>
            </a:r>
            <a:r>
              <a:rPr lang="en-US" altLang="zh-CN" sz="2100" dirty="0">
                <a:sym typeface="+mn-ea"/>
              </a:rPr>
              <a:t>Assign(B</a:t>
            </a:r>
            <a:r>
              <a:rPr lang="en-US" altLang="zh-CN" sz="2100" dirty="0" err="1">
                <a:sym typeface="+mn-ea"/>
              </a:rPr>
              <a:t>T, &amp;e, value</a:t>
            </a:r>
            <a:r>
              <a:rPr lang="en-US" altLang="zh-CN" sz="2100" dirty="0">
                <a:sym typeface="+mn-ea"/>
              </a:rPr>
              <a:t>)</a:t>
            </a:r>
            <a:endParaRPr lang="en-US" altLang="zh-CN" sz="2100" dirty="0"/>
          </a:p>
          <a:p>
            <a:pPr eaLnBrk="1" hangingPunct="1">
              <a:lnSpc>
                <a:spcPct val="150000"/>
              </a:lnSpc>
              <a:buFont typeface="Wingdings" panose="05000000000000000000" pitchFamily="2" charset="2"/>
              <a:buNone/>
            </a:pPr>
            <a:endParaRPr lang="en-US" altLang="zh-CN" sz="21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0" y="381000"/>
            <a:ext cx="7772400" cy="609600"/>
          </a:xfrm>
        </p:spPr>
        <p:txBody>
          <a:bodyPr/>
          <a:lstStyle/>
          <a:p>
            <a:pPr eaLnBrk="1" hangingPunct="1"/>
            <a:r>
              <a:rPr lang="zh-CN" altLang="en-US" sz="1900" b="1" dirty="0">
                <a:solidFill>
                  <a:srgbClr val="800000"/>
                </a:solidFill>
              </a:rPr>
              <a:t>二叉树的基本操作</a:t>
            </a:r>
            <a:endParaRPr lang="zh-CN" altLang="en-US" sz="2500" b="1" dirty="0">
              <a:solidFill>
                <a:srgbClr val="800000"/>
              </a:solidFill>
            </a:endParaRPr>
          </a:p>
        </p:txBody>
      </p:sp>
      <p:sp>
        <p:nvSpPr>
          <p:cNvPr id="27651" name="Rectangle 3"/>
          <p:cNvSpPr>
            <a:spLocks noGrp="1" noChangeArrowheads="1"/>
          </p:cNvSpPr>
          <p:nvPr>
            <p:ph type="body" idx="1"/>
          </p:nvPr>
        </p:nvSpPr>
        <p:spPr>
          <a:xfrm>
            <a:off x="684213" y="1214422"/>
            <a:ext cx="7848600" cy="5072098"/>
          </a:xfrm>
        </p:spPr>
        <p:txBody>
          <a:bodyPr>
            <a:normAutofit lnSpcReduction="20000"/>
          </a:bodyPr>
          <a:lstStyle/>
          <a:p>
            <a:pPr>
              <a:lnSpc>
                <a:spcPct val="150000"/>
              </a:lnSpc>
              <a:buNone/>
            </a:pPr>
            <a:r>
              <a:rPr lang="en-US" altLang="zh-CN" sz="2100" dirty="0"/>
              <a:t>10)</a:t>
            </a:r>
            <a:r>
              <a:rPr lang="zh-CN" altLang="en-US" sz="2100" dirty="0"/>
              <a:t>求孩子结点函数    </a:t>
            </a:r>
            <a:r>
              <a:rPr lang="en-US" altLang="zh-CN" sz="2100" dirty="0" err="1"/>
              <a:t>LelfChild</a:t>
            </a:r>
            <a:r>
              <a:rPr lang="en-US" altLang="zh-CN" sz="2100" dirty="0"/>
              <a:t>(</a:t>
            </a:r>
            <a:r>
              <a:rPr lang="en-US" altLang="zh-CN" sz="2100" dirty="0" err="1"/>
              <a:t>BT,x</a:t>
            </a:r>
            <a:r>
              <a:rPr lang="en-US" altLang="zh-CN" sz="2100" dirty="0"/>
              <a:t>) / </a:t>
            </a:r>
            <a:r>
              <a:rPr lang="en-US" altLang="zh-CN" sz="2100" dirty="0" err="1"/>
              <a:t>RightChild</a:t>
            </a:r>
            <a:r>
              <a:rPr lang="en-US" altLang="zh-CN" sz="2100" dirty="0"/>
              <a:t>(</a:t>
            </a:r>
            <a:r>
              <a:rPr lang="en-US" altLang="zh-CN" sz="2100" dirty="0" err="1"/>
              <a:t>BT,x</a:t>
            </a:r>
            <a:r>
              <a:rPr lang="en-US" altLang="zh-CN" sz="2100" dirty="0"/>
              <a:t>) </a:t>
            </a:r>
            <a:endParaRPr lang="en-US" altLang="zh-CN" sz="2100" dirty="0"/>
          </a:p>
          <a:p>
            <a:pPr eaLnBrk="1" hangingPunct="1">
              <a:lnSpc>
                <a:spcPct val="150000"/>
              </a:lnSpc>
              <a:buFont typeface="Wingdings" panose="05000000000000000000" pitchFamily="2" charset="2"/>
              <a:buNone/>
            </a:pPr>
            <a:r>
              <a:rPr lang="en-US" altLang="zh-CN" sz="2100" dirty="0"/>
              <a:t>11)</a:t>
            </a:r>
            <a:r>
              <a:rPr lang="zh-CN" altLang="en-US" sz="2100" dirty="0"/>
              <a:t>求兄弟函数          </a:t>
            </a:r>
            <a:r>
              <a:rPr lang="en-US" altLang="zh-CN" sz="2100" dirty="0" err="1"/>
              <a:t>LelfSibling</a:t>
            </a:r>
            <a:r>
              <a:rPr lang="en-US" altLang="zh-CN" sz="2100" dirty="0"/>
              <a:t>(</a:t>
            </a:r>
            <a:r>
              <a:rPr lang="en-US" altLang="zh-CN" sz="2100" dirty="0" err="1"/>
              <a:t>BT,x</a:t>
            </a:r>
            <a:r>
              <a:rPr lang="en-US" altLang="zh-CN" sz="2100" dirty="0"/>
              <a:t>) / </a:t>
            </a:r>
            <a:r>
              <a:rPr lang="en-US" altLang="zh-CN" sz="2100" dirty="0" err="1"/>
              <a:t>RightSibling</a:t>
            </a:r>
            <a:r>
              <a:rPr lang="en-US" altLang="zh-CN" sz="2100" dirty="0"/>
              <a:t>(</a:t>
            </a:r>
            <a:r>
              <a:rPr lang="en-US" altLang="zh-CN" sz="2100" dirty="0" err="1"/>
              <a:t>BT,x</a:t>
            </a:r>
            <a:r>
              <a:rPr lang="en-US" altLang="zh-CN" sz="2100" dirty="0"/>
              <a:t>) </a:t>
            </a:r>
            <a:endParaRPr lang="en-US" altLang="zh-CN" sz="2100" dirty="0"/>
          </a:p>
          <a:p>
            <a:pPr>
              <a:lnSpc>
                <a:spcPct val="150000"/>
              </a:lnSpc>
              <a:buNone/>
            </a:pPr>
            <a:r>
              <a:rPr lang="en-US" altLang="zh-CN" sz="2100" dirty="0"/>
              <a:t>12)</a:t>
            </a:r>
            <a:r>
              <a:rPr lang="zh-CN" altLang="en-US" sz="2100" dirty="0"/>
              <a:t>插入子树操作       </a:t>
            </a:r>
            <a:r>
              <a:rPr lang="en-US" altLang="zh-CN" sz="2100" dirty="0" err="1"/>
              <a:t>InsertChild</a:t>
            </a:r>
            <a:r>
              <a:rPr lang="en-US" altLang="zh-CN" sz="2100" dirty="0"/>
              <a:t>(&amp;</a:t>
            </a:r>
            <a:r>
              <a:rPr lang="en-US" altLang="zh-CN" sz="2100" dirty="0" err="1"/>
              <a:t>BT,y,x</a:t>
            </a:r>
            <a:r>
              <a:rPr lang="en-US" altLang="zh-CN" sz="2100" dirty="0"/>
              <a:t>) / </a:t>
            </a:r>
            <a:r>
              <a:rPr lang="en-US" altLang="zh-CN" sz="2100" dirty="0" err="1"/>
              <a:t>InsertRChild</a:t>
            </a:r>
            <a:r>
              <a:rPr lang="en-US" altLang="zh-CN" sz="2100" dirty="0"/>
              <a:t>(&amp;</a:t>
            </a:r>
            <a:r>
              <a:rPr lang="en-US" altLang="zh-CN" sz="2100" dirty="0" err="1"/>
              <a:t>BT,y,x</a:t>
            </a:r>
            <a:r>
              <a:rPr lang="en-US" altLang="zh-CN" sz="2100" dirty="0"/>
              <a:t>) </a:t>
            </a:r>
            <a:endParaRPr lang="en-US" altLang="zh-CN" sz="2100" dirty="0"/>
          </a:p>
          <a:p>
            <a:pPr>
              <a:lnSpc>
                <a:spcPct val="150000"/>
              </a:lnSpc>
              <a:buNone/>
            </a:pPr>
            <a:r>
              <a:rPr lang="en-US" altLang="zh-CN" sz="2100" dirty="0"/>
              <a:t>13)</a:t>
            </a:r>
            <a:r>
              <a:rPr lang="zh-CN" altLang="en-US" sz="2100" dirty="0"/>
              <a:t>删除子树操作       </a:t>
            </a:r>
            <a:r>
              <a:rPr lang="en-US" altLang="zh-CN" sz="2100" dirty="0" err="1"/>
              <a:t>DeleteLChild</a:t>
            </a:r>
            <a:r>
              <a:rPr lang="en-US" altLang="zh-CN" sz="2100" dirty="0"/>
              <a:t>(&amp;</a:t>
            </a:r>
            <a:r>
              <a:rPr lang="en-US" altLang="zh-CN" sz="2100" dirty="0" err="1"/>
              <a:t>BT,x</a:t>
            </a:r>
            <a:r>
              <a:rPr lang="en-US" altLang="zh-CN" sz="2100" dirty="0"/>
              <a:t>) / </a:t>
            </a:r>
            <a:r>
              <a:rPr lang="en-US" altLang="zh-CN" sz="2100" dirty="0" err="1"/>
              <a:t>DeleteRChild</a:t>
            </a:r>
            <a:r>
              <a:rPr lang="en-US" altLang="zh-CN" sz="2100" dirty="0"/>
              <a:t>(&amp;</a:t>
            </a:r>
            <a:r>
              <a:rPr lang="en-US" altLang="zh-CN" sz="2100" dirty="0" err="1"/>
              <a:t>BT,x</a:t>
            </a:r>
            <a:r>
              <a:rPr lang="en-US" altLang="zh-CN" sz="2100" dirty="0"/>
              <a:t>) </a:t>
            </a:r>
            <a:endParaRPr lang="en-US" altLang="zh-CN" sz="2100" dirty="0"/>
          </a:p>
          <a:p>
            <a:pPr>
              <a:lnSpc>
                <a:spcPct val="150000"/>
              </a:lnSpc>
              <a:buNone/>
            </a:pPr>
            <a:r>
              <a:rPr lang="en-US" altLang="zh-CN" sz="2100" dirty="0"/>
              <a:t>14)</a:t>
            </a:r>
            <a:r>
              <a:rPr lang="zh-CN" altLang="en-US" sz="2100" dirty="0"/>
              <a:t>先序遍历操作       </a:t>
            </a:r>
            <a:r>
              <a:rPr lang="en-US" altLang="zh-CN" sz="2100" dirty="0">
                <a:solidFill>
                  <a:schemeClr val="accent1"/>
                </a:solidFill>
              </a:rPr>
              <a:t>Pre</a:t>
            </a:r>
            <a:r>
              <a:rPr lang="en-US" altLang="zh-CN" sz="2100" dirty="0"/>
              <a:t>Order</a:t>
            </a:r>
            <a:r>
              <a:rPr lang="en-US" altLang="zh-CN" sz="2100" dirty="0" err="1"/>
              <a:t>TraverseTree</a:t>
            </a:r>
            <a:r>
              <a:rPr lang="en-US" altLang="zh-CN" sz="2100" dirty="0"/>
              <a:t>(BT, Visit())</a:t>
            </a:r>
            <a:endParaRPr lang="en-US" altLang="zh-CN" sz="2100" dirty="0"/>
          </a:p>
          <a:p>
            <a:pPr eaLnBrk="1" hangingPunct="1">
              <a:lnSpc>
                <a:spcPct val="150000"/>
              </a:lnSpc>
              <a:buFont typeface="Wingdings" panose="05000000000000000000" pitchFamily="2" charset="2"/>
              <a:buNone/>
            </a:pPr>
            <a:r>
              <a:rPr lang="en-US" altLang="zh-CN" sz="2100" dirty="0">
                <a:sym typeface="+mn-ea"/>
              </a:rPr>
              <a:t>15)</a:t>
            </a:r>
            <a:r>
              <a:rPr lang="zh-CN" altLang="en-US" sz="2100" dirty="0">
                <a:sym typeface="+mn-ea"/>
              </a:rPr>
              <a:t>中序遍历操作       </a:t>
            </a:r>
            <a:r>
              <a:rPr lang="en-US" altLang="zh-CN" sz="2100" dirty="0">
                <a:solidFill>
                  <a:schemeClr val="accent1"/>
                </a:solidFill>
                <a:sym typeface="+mn-ea"/>
              </a:rPr>
              <a:t>In</a:t>
            </a:r>
            <a:r>
              <a:rPr lang="en-US" altLang="zh-CN" sz="2100" dirty="0">
                <a:sym typeface="+mn-ea"/>
              </a:rPr>
              <a:t>Order</a:t>
            </a:r>
            <a:r>
              <a:rPr lang="en-US" altLang="zh-CN" sz="2100" dirty="0" err="1">
                <a:sym typeface="+mn-ea"/>
              </a:rPr>
              <a:t>TraverseTree</a:t>
            </a:r>
            <a:r>
              <a:rPr lang="en-US" altLang="zh-CN" sz="2100" dirty="0">
                <a:sym typeface="+mn-ea"/>
              </a:rPr>
              <a:t>(BT, Visit())</a:t>
            </a:r>
            <a:endParaRPr lang="en-US" altLang="zh-CN" sz="2100" dirty="0"/>
          </a:p>
          <a:p>
            <a:pPr eaLnBrk="1" hangingPunct="1">
              <a:lnSpc>
                <a:spcPct val="150000"/>
              </a:lnSpc>
              <a:buFont typeface="Wingdings" panose="05000000000000000000" pitchFamily="2" charset="2"/>
              <a:buNone/>
            </a:pPr>
            <a:r>
              <a:rPr lang="en-US" altLang="zh-CN" sz="2100" dirty="0">
                <a:sym typeface="+mn-ea"/>
              </a:rPr>
              <a:t>16)</a:t>
            </a:r>
            <a:r>
              <a:rPr lang="zh-CN" altLang="en-US" sz="2100" dirty="0">
                <a:sym typeface="+mn-ea"/>
              </a:rPr>
              <a:t>后序遍历操作       </a:t>
            </a:r>
            <a:r>
              <a:rPr lang="en-US" altLang="zh-CN" sz="2100" dirty="0">
                <a:solidFill>
                  <a:schemeClr val="accent1"/>
                </a:solidFill>
                <a:sym typeface="+mn-ea"/>
              </a:rPr>
              <a:t>Post</a:t>
            </a:r>
            <a:r>
              <a:rPr lang="en-US" altLang="zh-CN" sz="2100" dirty="0">
                <a:sym typeface="+mn-ea"/>
              </a:rPr>
              <a:t>Order</a:t>
            </a:r>
            <a:r>
              <a:rPr lang="en-US" altLang="zh-CN" sz="2100" dirty="0" err="1">
                <a:sym typeface="+mn-ea"/>
              </a:rPr>
              <a:t>TraverseTree</a:t>
            </a:r>
            <a:r>
              <a:rPr lang="en-US" altLang="zh-CN" sz="2100" dirty="0">
                <a:sym typeface="+mn-ea"/>
              </a:rPr>
              <a:t>(BT, Visit())</a:t>
            </a:r>
            <a:endParaRPr lang="en-US" altLang="zh-CN" sz="2100" dirty="0"/>
          </a:p>
          <a:p>
            <a:pPr eaLnBrk="1" hangingPunct="1">
              <a:lnSpc>
                <a:spcPct val="150000"/>
              </a:lnSpc>
              <a:buFont typeface="Wingdings" panose="05000000000000000000" pitchFamily="2" charset="2"/>
              <a:buNone/>
            </a:pPr>
            <a:r>
              <a:rPr lang="en-US" altLang="zh-CN" sz="2100" dirty="0">
                <a:sym typeface="+mn-ea"/>
              </a:rPr>
              <a:t>17)</a:t>
            </a:r>
            <a:r>
              <a:rPr lang="zh-CN" altLang="en-US" sz="2100" dirty="0">
                <a:sym typeface="+mn-ea"/>
              </a:rPr>
              <a:t>层次遍历操作       </a:t>
            </a:r>
            <a:r>
              <a:rPr lang="en-US" altLang="zh-CN" sz="2100" dirty="0">
                <a:solidFill>
                  <a:schemeClr val="accent1"/>
                </a:solidFill>
                <a:sym typeface="+mn-ea"/>
              </a:rPr>
              <a:t>Level</a:t>
            </a:r>
            <a:r>
              <a:rPr lang="en-US" altLang="zh-CN" sz="2100" dirty="0">
                <a:sym typeface="+mn-ea"/>
              </a:rPr>
              <a:t>Order</a:t>
            </a:r>
            <a:r>
              <a:rPr lang="en-US" altLang="zh-CN" sz="2100" dirty="0" err="1">
                <a:sym typeface="+mn-ea"/>
              </a:rPr>
              <a:t>TraverseTree</a:t>
            </a:r>
            <a:r>
              <a:rPr lang="en-US" altLang="zh-CN" sz="2100" dirty="0">
                <a:sym typeface="+mn-ea"/>
              </a:rPr>
              <a:t>(BT, Visit())</a:t>
            </a:r>
            <a:endParaRPr lang="en-US" altLang="zh-CN" sz="2100" dirty="0"/>
          </a:p>
          <a:p>
            <a:pPr eaLnBrk="1" hangingPunct="1">
              <a:lnSpc>
                <a:spcPct val="150000"/>
              </a:lnSpc>
              <a:buFont typeface="Wingdings" panose="05000000000000000000" pitchFamily="2" charset="2"/>
              <a:buNone/>
            </a:pPr>
            <a:endParaRPr lang="en-US" altLang="zh-CN" sz="21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14348" y="752757"/>
            <a:ext cx="2954655" cy="461665"/>
          </a:xfrm>
          <a:prstGeom prst="rect">
            <a:avLst/>
          </a:prstGeom>
          <a:noFill/>
          <a:ln w="12700" cap="sq">
            <a:noFill/>
            <a:miter lim="800000"/>
            <a:headEnd type="none" w="sm" len="sm"/>
            <a:tailEnd type="none" w="sm" len="sm"/>
          </a:ln>
        </p:spPr>
        <p:txBody>
          <a:bodyPr wrap="none" anchor="ctr">
            <a:spAutoFit/>
          </a:bodyPr>
          <a:lstStyle/>
          <a:p>
            <a:r>
              <a:rPr kumimoji="1" lang="zh-CN" altLang="en-US" sz="2400" dirty="0">
                <a:latin typeface="Times New Roman" panose="02020503050405090304" pitchFamily="18" charset="0"/>
              </a:rPr>
              <a:t>二叉树的存储结构：</a:t>
            </a:r>
            <a:endParaRPr kumimoji="1" lang="zh-CN" altLang="en-US" dirty="0">
              <a:latin typeface="Times New Roman" panose="02020503050405090304" pitchFamily="18" charset="0"/>
            </a:endParaRPr>
          </a:p>
        </p:txBody>
      </p:sp>
      <p:sp>
        <p:nvSpPr>
          <p:cNvPr id="28675" name="Text Box 3"/>
          <p:cNvSpPr txBox="1">
            <a:spLocks noChangeArrowheads="1"/>
          </p:cNvSpPr>
          <p:nvPr/>
        </p:nvSpPr>
        <p:spPr bwMode="auto">
          <a:xfrm>
            <a:off x="1428728" y="1357298"/>
            <a:ext cx="2247896" cy="1200329"/>
          </a:xfrm>
          <a:prstGeom prst="rect">
            <a:avLst/>
          </a:prstGeom>
          <a:noFill/>
          <a:ln w="12700" cap="sq">
            <a:noFill/>
            <a:miter lim="800000"/>
            <a:headEnd type="none" w="sm" len="sm"/>
            <a:tailEnd type="none" w="sm" len="sm"/>
          </a:ln>
        </p:spPr>
        <p:txBody>
          <a:bodyPr wrap="square" anchor="ctr">
            <a:spAutoFit/>
          </a:bodyPr>
          <a:lstStyle/>
          <a:p>
            <a:pPr>
              <a:lnSpc>
                <a:spcPct val="150000"/>
              </a:lnSpc>
              <a:buFontTx/>
              <a:buChar char="•"/>
            </a:pPr>
            <a:r>
              <a:rPr kumimoji="1" lang="en-US" altLang="zh-CN" sz="2400" dirty="0">
                <a:latin typeface="Times New Roman" panose="02020503050405090304" pitchFamily="18" charset="0"/>
              </a:rPr>
              <a:t> </a:t>
            </a:r>
            <a:r>
              <a:rPr kumimoji="1" lang="zh-CN" altLang="en-US" sz="2400" dirty="0">
                <a:latin typeface="Times New Roman" panose="02020503050405090304" pitchFamily="18" charset="0"/>
              </a:rPr>
              <a:t>顺序存储</a:t>
            </a:r>
            <a:endParaRPr kumimoji="1" lang="zh-CN" altLang="en-US" sz="2400" dirty="0">
              <a:latin typeface="Times New Roman" panose="02020503050405090304" pitchFamily="18" charset="0"/>
            </a:endParaRPr>
          </a:p>
          <a:p>
            <a:pPr>
              <a:lnSpc>
                <a:spcPct val="150000"/>
              </a:lnSpc>
              <a:buFontTx/>
              <a:buChar char="•"/>
            </a:pPr>
            <a:r>
              <a:rPr kumimoji="1" lang="zh-CN" altLang="en-US" sz="2400" dirty="0">
                <a:latin typeface="Times New Roman" panose="02020503050405090304" pitchFamily="18" charset="0"/>
              </a:rPr>
              <a:t> 链式存储</a:t>
            </a:r>
            <a:endParaRPr kumimoji="1" lang="zh-CN" altLang="en-US" sz="2000" dirty="0">
              <a:latin typeface="Times New Roman" panose="0202050305040509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208488" y="1397002"/>
            <a:ext cx="4006850" cy="2317750"/>
            <a:chOff x="1604" y="432"/>
            <a:chExt cx="2524" cy="1460"/>
          </a:xfrm>
        </p:grpSpPr>
        <p:sp>
          <p:nvSpPr>
            <p:cNvPr id="29714" name="Oval 3"/>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29715" name="Text Box 4"/>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29716" name="Oval 5"/>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29717" name="Text Box 6"/>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29718" name="Oval 7"/>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29719" name="Text Box 8"/>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29720" name="Oval 9"/>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29721" name="Text Box 10"/>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29722" name="Oval 11"/>
            <p:cNvSpPr>
              <a:spLocks noChangeArrowheads="1"/>
            </p:cNvSpPr>
            <p:nvPr/>
          </p:nvSpPr>
          <p:spPr bwMode="auto">
            <a:xfrm>
              <a:off x="2509" y="1604"/>
              <a:ext cx="391" cy="288"/>
            </a:xfrm>
            <a:prstGeom prst="ellipse">
              <a:avLst/>
            </a:prstGeom>
            <a:noFill/>
            <a:ln w="9525">
              <a:solidFill>
                <a:schemeClr val="tx1"/>
              </a:solidFill>
              <a:round/>
            </a:ln>
          </p:spPr>
          <p:txBody>
            <a:bodyPr wrap="none" anchor="ctr"/>
            <a:lstStyle/>
            <a:p>
              <a:endParaRPr lang="zh-CN" altLang="en-US"/>
            </a:p>
          </p:txBody>
        </p:sp>
        <p:sp>
          <p:nvSpPr>
            <p:cNvPr id="29723" name="Text Box 12"/>
            <p:cNvSpPr txBox="1">
              <a:spLocks noChangeArrowheads="1"/>
            </p:cNvSpPr>
            <p:nvPr/>
          </p:nvSpPr>
          <p:spPr bwMode="auto">
            <a:xfrm>
              <a:off x="2565" y="160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29724" name="Oval 13"/>
            <p:cNvSpPr>
              <a:spLocks noChangeArrowheads="1"/>
            </p:cNvSpPr>
            <p:nvPr/>
          </p:nvSpPr>
          <p:spPr bwMode="auto">
            <a:xfrm>
              <a:off x="2955" y="1604"/>
              <a:ext cx="391" cy="288"/>
            </a:xfrm>
            <a:prstGeom prst="ellipse">
              <a:avLst/>
            </a:prstGeom>
            <a:noFill/>
            <a:ln w="9525">
              <a:solidFill>
                <a:schemeClr val="tx1"/>
              </a:solidFill>
              <a:round/>
            </a:ln>
          </p:spPr>
          <p:txBody>
            <a:bodyPr wrap="none" anchor="ctr"/>
            <a:lstStyle/>
            <a:p>
              <a:endParaRPr lang="zh-CN" altLang="en-US"/>
            </a:p>
          </p:txBody>
        </p:sp>
        <p:sp>
          <p:nvSpPr>
            <p:cNvPr id="29725" name="Text Box 14"/>
            <p:cNvSpPr txBox="1">
              <a:spLocks noChangeArrowheads="1"/>
            </p:cNvSpPr>
            <p:nvPr/>
          </p:nvSpPr>
          <p:spPr bwMode="auto">
            <a:xfrm>
              <a:off x="3011" y="1604"/>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29726" name="Oval 15"/>
            <p:cNvSpPr>
              <a:spLocks noChangeArrowheads="1"/>
            </p:cNvSpPr>
            <p:nvPr/>
          </p:nvSpPr>
          <p:spPr bwMode="auto">
            <a:xfrm>
              <a:off x="3737" y="1604"/>
              <a:ext cx="391" cy="288"/>
            </a:xfrm>
            <a:prstGeom prst="ellipse">
              <a:avLst/>
            </a:prstGeom>
            <a:noFill/>
            <a:ln w="9525">
              <a:solidFill>
                <a:schemeClr val="tx1"/>
              </a:solidFill>
              <a:round/>
            </a:ln>
          </p:spPr>
          <p:txBody>
            <a:bodyPr wrap="none" anchor="ctr"/>
            <a:lstStyle/>
            <a:p>
              <a:endParaRPr lang="zh-CN" altLang="en-US"/>
            </a:p>
          </p:txBody>
        </p:sp>
        <p:sp>
          <p:nvSpPr>
            <p:cNvPr id="29727" name="Text Box 16"/>
            <p:cNvSpPr txBox="1">
              <a:spLocks noChangeArrowheads="1"/>
            </p:cNvSpPr>
            <p:nvPr/>
          </p:nvSpPr>
          <p:spPr bwMode="auto">
            <a:xfrm>
              <a:off x="3794" y="1604"/>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K</a:t>
              </a:r>
              <a:endParaRPr kumimoji="1" lang="en-US" altLang="zh-CN" sz="2400">
                <a:latin typeface="Times New Roman" panose="02020503050405090304" pitchFamily="18" charset="0"/>
              </a:endParaRPr>
            </a:p>
          </p:txBody>
        </p:sp>
        <p:sp>
          <p:nvSpPr>
            <p:cNvPr id="29728" name="Line 17"/>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29729" name="Line 18"/>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29730" name="Line 19"/>
            <p:cNvSpPr>
              <a:spLocks noChangeShapeType="1"/>
            </p:cNvSpPr>
            <p:nvPr/>
          </p:nvSpPr>
          <p:spPr bwMode="auto">
            <a:xfrm>
              <a:off x="2341" y="1439"/>
              <a:ext cx="224" cy="206"/>
            </a:xfrm>
            <a:prstGeom prst="line">
              <a:avLst/>
            </a:prstGeom>
            <a:noFill/>
            <a:ln w="9525">
              <a:solidFill>
                <a:schemeClr val="tx1"/>
              </a:solidFill>
              <a:round/>
            </a:ln>
          </p:spPr>
          <p:txBody>
            <a:bodyPr wrap="none" anchor="ctr"/>
            <a:lstStyle/>
            <a:p>
              <a:endParaRPr lang="zh-CN" altLang="en-US"/>
            </a:p>
          </p:txBody>
        </p:sp>
        <p:sp>
          <p:nvSpPr>
            <p:cNvPr id="29731" name="Line 20"/>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29732" name="Line 21"/>
            <p:cNvSpPr>
              <a:spLocks noChangeShapeType="1"/>
            </p:cNvSpPr>
            <p:nvPr/>
          </p:nvSpPr>
          <p:spPr bwMode="auto">
            <a:xfrm flipH="1">
              <a:off x="3235" y="1439"/>
              <a:ext cx="167" cy="165"/>
            </a:xfrm>
            <a:prstGeom prst="line">
              <a:avLst/>
            </a:prstGeom>
            <a:noFill/>
            <a:ln w="9525">
              <a:solidFill>
                <a:schemeClr val="tx1"/>
              </a:solidFill>
              <a:round/>
            </a:ln>
          </p:spPr>
          <p:txBody>
            <a:bodyPr wrap="none" anchor="ctr"/>
            <a:lstStyle/>
            <a:p>
              <a:endParaRPr lang="zh-CN" altLang="en-US"/>
            </a:p>
          </p:txBody>
        </p:sp>
        <p:sp>
          <p:nvSpPr>
            <p:cNvPr id="29733" name="Line 22"/>
            <p:cNvSpPr>
              <a:spLocks noChangeShapeType="1"/>
            </p:cNvSpPr>
            <p:nvPr/>
          </p:nvSpPr>
          <p:spPr bwMode="auto">
            <a:xfrm>
              <a:off x="3570" y="1439"/>
              <a:ext cx="279" cy="206"/>
            </a:xfrm>
            <a:prstGeom prst="line">
              <a:avLst/>
            </a:prstGeom>
            <a:noFill/>
            <a:ln w="9525">
              <a:solidFill>
                <a:schemeClr val="tx1"/>
              </a:solidFill>
              <a:round/>
            </a:ln>
          </p:spPr>
          <p:txBody>
            <a:bodyPr wrap="none" anchor="ctr"/>
            <a:lstStyle/>
            <a:p>
              <a:endParaRPr lang="zh-CN" altLang="en-US"/>
            </a:p>
          </p:txBody>
        </p:sp>
        <p:sp>
          <p:nvSpPr>
            <p:cNvPr id="29734" name="Text Box 23"/>
            <p:cNvSpPr txBox="1">
              <a:spLocks noChangeArrowheads="1"/>
            </p:cNvSpPr>
            <p:nvPr/>
          </p:nvSpPr>
          <p:spPr bwMode="auto">
            <a:xfrm>
              <a:off x="2832" y="432"/>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29735" name="Text Box 24"/>
            <p:cNvSpPr txBox="1">
              <a:spLocks noChangeArrowheads="1"/>
            </p:cNvSpPr>
            <p:nvPr/>
          </p:nvSpPr>
          <p:spPr bwMode="auto">
            <a:xfrm>
              <a:off x="2106" y="926"/>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p:txBody>
        </p:sp>
        <p:sp>
          <p:nvSpPr>
            <p:cNvPr id="29736" name="Text Box 25"/>
            <p:cNvSpPr txBox="1">
              <a:spLocks noChangeArrowheads="1"/>
            </p:cNvSpPr>
            <p:nvPr/>
          </p:nvSpPr>
          <p:spPr bwMode="auto">
            <a:xfrm>
              <a:off x="3446" y="926"/>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p:txBody>
        </p:sp>
        <p:sp>
          <p:nvSpPr>
            <p:cNvPr id="29737" name="Text Box 26"/>
            <p:cNvSpPr txBox="1">
              <a:spLocks noChangeArrowheads="1"/>
            </p:cNvSpPr>
            <p:nvPr/>
          </p:nvSpPr>
          <p:spPr bwMode="auto">
            <a:xfrm>
              <a:off x="1604" y="139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p:txBody>
        </p:sp>
        <p:sp>
          <p:nvSpPr>
            <p:cNvPr id="29738" name="Text Box 27"/>
            <p:cNvSpPr txBox="1">
              <a:spLocks noChangeArrowheads="1"/>
            </p:cNvSpPr>
            <p:nvPr/>
          </p:nvSpPr>
          <p:spPr bwMode="auto">
            <a:xfrm>
              <a:off x="2609" y="139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p:txBody>
        </p:sp>
        <p:sp>
          <p:nvSpPr>
            <p:cNvPr id="29739" name="Text Box 28"/>
            <p:cNvSpPr txBox="1">
              <a:spLocks noChangeArrowheads="1"/>
            </p:cNvSpPr>
            <p:nvPr/>
          </p:nvSpPr>
          <p:spPr bwMode="auto">
            <a:xfrm>
              <a:off x="3000" y="139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p:txBody>
        </p:sp>
        <p:sp>
          <p:nvSpPr>
            <p:cNvPr id="29740" name="Text Box 29"/>
            <p:cNvSpPr txBox="1">
              <a:spLocks noChangeArrowheads="1"/>
            </p:cNvSpPr>
            <p:nvPr/>
          </p:nvSpPr>
          <p:spPr bwMode="auto">
            <a:xfrm>
              <a:off x="3893" y="139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grpSp>
      <p:sp>
        <p:nvSpPr>
          <p:cNvPr id="29699" name="Rectangle 30"/>
          <p:cNvSpPr>
            <a:spLocks noChangeArrowheads="1"/>
          </p:cNvSpPr>
          <p:nvPr/>
        </p:nvSpPr>
        <p:spPr bwMode="auto">
          <a:xfrm>
            <a:off x="2057400" y="5257800"/>
            <a:ext cx="6553200" cy="533400"/>
          </a:xfrm>
          <a:prstGeom prst="rect">
            <a:avLst/>
          </a:prstGeom>
          <a:noFill/>
          <a:ln w="9525">
            <a:solidFill>
              <a:schemeClr val="tx1"/>
            </a:solidFill>
            <a:miter lim="800000"/>
          </a:ln>
        </p:spPr>
        <p:txBody>
          <a:bodyPr wrap="none" anchor="ctr"/>
          <a:lstStyle/>
          <a:p>
            <a:endParaRPr lang="zh-CN" altLang="en-US"/>
          </a:p>
        </p:txBody>
      </p:sp>
      <p:sp>
        <p:nvSpPr>
          <p:cNvPr id="29700" name="Line 31"/>
          <p:cNvSpPr>
            <a:spLocks noChangeShapeType="1"/>
          </p:cNvSpPr>
          <p:nvPr/>
        </p:nvSpPr>
        <p:spPr bwMode="auto">
          <a:xfrm>
            <a:off x="2590800" y="5257800"/>
            <a:ext cx="0" cy="533400"/>
          </a:xfrm>
          <a:prstGeom prst="line">
            <a:avLst/>
          </a:prstGeom>
          <a:noFill/>
          <a:ln w="9525">
            <a:solidFill>
              <a:schemeClr val="tx1"/>
            </a:solidFill>
            <a:round/>
          </a:ln>
        </p:spPr>
        <p:txBody>
          <a:bodyPr wrap="none" anchor="ctr"/>
          <a:lstStyle/>
          <a:p>
            <a:endParaRPr lang="zh-CN" altLang="en-US"/>
          </a:p>
        </p:txBody>
      </p:sp>
      <p:sp>
        <p:nvSpPr>
          <p:cNvPr id="29701" name="Line 32"/>
          <p:cNvSpPr>
            <a:spLocks noChangeShapeType="1"/>
          </p:cNvSpPr>
          <p:nvPr/>
        </p:nvSpPr>
        <p:spPr bwMode="auto">
          <a:xfrm>
            <a:off x="3124200" y="5257800"/>
            <a:ext cx="0" cy="533400"/>
          </a:xfrm>
          <a:prstGeom prst="line">
            <a:avLst/>
          </a:prstGeom>
          <a:noFill/>
          <a:ln w="9525">
            <a:solidFill>
              <a:schemeClr val="tx1"/>
            </a:solidFill>
            <a:round/>
          </a:ln>
        </p:spPr>
        <p:txBody>
          <a:bodyPr wrap="none" anchor="ctr"/>
          <a:lstStyle/>
          <a:p>
            <a:endParaRPr lang="zh-CN" altLang="en-US"/>
          </a:p>
        </p:txBody>
      </p:sp>
      <p:sp>
        <p:nvSpPr>
          <p:cNvPr id="29702" name="Line 33"/>
          <p:cNvSpPr>
            <a:spLocks noChangeShapeType="1"/>
          </p:cNvSpPr>
          <p:nvPr/>
        </p:nvSpPr>
        <p:spPr bwMode="auto">
          <a:xfrm>
            <a:off x="3657600" y="5257800"/>
            <a:ext cx="0" cy="533400"/>
          </a:xfrm>
          <a:prstGeom prst="line">
            <a:avLst/>
          </a:prstGeom>
          <a:noFill/>
          <a:ln w="9525">
            <a:solidFill>
              <a:schemeClr val="tx1"/>
            </a:solidFill>
            <a:round/>
          </a:ln>
        </p:spPr>
        <p:txBody>
          <a:bodyPr wrap="none" anchor="ctr"/>
          <a:lstStyle/>
          <a:p>
            <a:endParaRPr lang="zh-CN" altLang="en-US"/>
          </a:p>
        </p:txBody>
      </p:sp>
      <p:sp>
        <p:nvSpPr>
          <p:cNvPr id="29703" name="Line 34"/>
          <p:cNvSpPr>
            <a:spLocks noChangeShapeType="1"/>
          </p:cNvSpPr>
          <p:nvPr/>
        </p:nvSpPr>
        <p:spPr bwMode="auto">
          <a:xfrm>
            <a:off x="4191000" y="5257800"/>
            <a:ext cx="0" cy="533400"/>
          </a:xfrm>
          <a:prstGeom prst="line">
            <a:avLst/>
          </a:prstGeom>
          <a:noFill/>
          <a:ln w="9525">
            <a:solidFill>
              <a:schemeClr val="tx1"/>
            </a:solidFill>
            <a:round/>
          </a:ln>
        </p:spPr>
        <p:txBody>
          <a:bodyPr wrap="none" anchor="ctr"/>
          <a:lstStyle/>
          <a:p>
            <a:endParaRPr lang="zh-CN" altLang="en-US"/>
          </a:p>
        </p:txBody>
      </p:sp>
      <p:sp>
        <p:nvSpPr>
          <p:cNvPr id="29704" name="Line 35"/>
          <p:cNvSpPr>
            <a:spLocks noChangeShapeType="1"/>
          </p:cNvSpPr>
          <p:nvPr/>
        </p:nvSpPr>
        <p:spPr bwMode="auto">
          <a:xfrm>
            <a:off x="4724400" y="5257800"/>
            <a:ext cx="0" cy="533400"/>
          </a:xfrm>
          <a:prstGeom prst="line">
            <a:avLst/>
          </a:prstGeom>
          <a:noFill/>
          <a:ln w="9525">
            <a:solidFill>
              <a:schemeClr val="tx1"/>
            </a:solidFill>
            <a:round/>
          </a:ln>
        </p:spPr>
        <p:txBody>
          <a:bodyPr wrap="none" anchor="ctr"/>
          <a:lstStyle/>
          <a:p>
            <a:endParaRPr lang="zh-CN" altLang="en-US"/>
          </a:p>
        </p:txBody>
      </p:sp>
      <p:sp>
        <p:nvSpPr>
          <p:cNvPr id="29705" name="Line 36"/>
          <p:cNvSpPr>
            <a:spLocks noChangeShapeType="1"/>
          </p:cNvSpPr>
          <p:nvPr/>
        </p:nvSpPr>
        <p:spPr bwMode="auto">
          <a:xfrm>
            <a:off x="5257800" y="5257800"/>
            <a:ext cx="0" cy="533400"/>
          </a:xfrm>
          <a:prstGeom prst="line">
            <a:avLst/>
          </a:prstGeom>
          <a:noFill/>
          <a:ln w="9525">
            <a:solidFill>
              <a:schemeClr val="tx1"/>
            </a:solidFill>
            <a:round/>
          </a:ln>
        </p:spPr>
        <p:txBody>
          <a:bodyPr wrap="none" anchor="ctr"/>
          <a:lstStyle/>
          <a:p>
            <a:endParaRPr lang="zh-CN" altLang="en-US"/>
          </a:p>
        </p:txBody>
      </p:sp>
      <p:sp>
        <p:nvSpPr>
          <p:cNvPr id="29706" name="Line 37"/>
          <p:cNvSpPr>
            <a:spLocks noChangeShapeType="1"/>
          </p:cNvSpPr>
          <p:nvPr/>
        </p:nvSpPr>
        <p:spPr bwMode="auto">
          <a:xfrm>
            <a:off x="5791200" y="5257800"/>
            <a:ext cx="0" cy="533400"/>
          </a:xfrm>
          <a:prstGeom prst="line">
            <a:avLst/>
          </a:prstGeom>
          <a:noFill/>
          <a:ln w="9525">
            <a:solidFill>
              <a:schemeClr val="tx1"/>
            </a:solidFill>
            <a:round/>
          </a:ln>
        </p:spPr>
        <p:txBody>
          <a:bodyPr wrap="none" anchor="ctr"/>
          <a:lstStyle/>
          <a:p>
            <a:endParaRPr lang="zh-CN" altLang="en-US"/>
          </a:p>
        </p:txBody>
      </p:sp>
      <p:sp>
        <p:nvSpPr>
          <p:cNvPr id="29707" name="Line 38"/>
          <p:cNvSpPr>
            <a:spLocks noChangeShapeType="1"/>
          </p:cNvSpPr>
          <p:nvPr/>
        </p:nvSpPr>
        <p:spPr bwMode="auto">
          <a:xfrm>
            <a:off x="6324600" y="5257800"/>
            <a:ext cx="0" cy="533400"/>
          </a:xfrm>
          <a:prstGeom prst="line">
            <a:avLst/>
          </a:prstGeom>
          <a:noFill/>
          <a:ln w="9525">
            <a:solidFill>
              <a:schemeClr val="tx1"/>
            </a:solidFill>
            <a:round/>
          </a:ln>
        </p:spPr>
        <p:txBody>
          <a:bodyPr wrap="none" anchor="ctr"/>
          <a:lstStyle/>
          <a:p>
            <a:endParaRPr lang="zh-CN" altLang="en-US"/>
          </a:p>
        </p:txBody>
      </p:sp>
      <p:sp>
        <p:nvSpPr>
          <p:cNvPr id="29708" name="Line 39"/>
          <p:cNvSpPr>
            <a:spLocks noChangeShapeType="1"/>
          </p:cNvSpPr>
          <p:nvPr/>
        </p:nvSpPr>
        <p:spPr bwMode="auto">
          <a:xfrm>
            <a:off x="6858000" y="5257800"/>
            <a:ext cx="0" cy="533400"/>
          </a:xfrm>
          <a:prstGeom prst="line">
            <a:avLst/>
          </a:prstGeom>
          <a:noFill/>
          <a:ln w="9525">
            <a:solidFill>
              <a:schemeClr val="tx1"/>
            </a:solidFill>
            <a:round/>
          </a:ln>
        </p:spPr>
        <p:txBody>
          <a:bodyPr wrap="none" anchor="ctr"/>
          <a:lstStyle/>
          <a:p>
            <a:endParaRPr lang="zh-CN" altLang="en-US"/>
          </a:p>
        </p:txBody>
      </p:sp>
      <p:sp>
        <p:nvSpPr>
          <p:cNvPr id="29709" name="Line 40"/>
          <p:cNvSpPr>
            <a:spLocks noChangeShapeType="1"/>
          </p:cNvSpPr>
          <p:nvPr/>
        </p:nvSpPr>
        <p:spPr bwMode="auto">
          <a:xfrm>
            <a:off x="7391400" y="5257800"/>
            <a:ext cx="0" cy="533400"/>
          </a:xfrm>
          <a:prstGeom prst="line">
            <a:avLst/>
          </a:prstGeom>
          <a:noFill/>
          <a:ln w="9525">
            <a:solidFill>
              <a:schemeClr val="tx1"/>
            </a:solidFill>
            <a:round/>
          </a:ln>
        </p:spPr>
        <p:txBody>
          <a:bodyPr wrap="none" anchor="ctr"/>
          <a:lstStyle/>
          <a:p>
            <a:endParaRPr lang="zh-CN" altLang="en-US"/>
          </a:p>
        </p:txBody>
      </p:sp>
      <p:sp>
        <p:nvSpPr>
          <p:cNvPr id="29710" name="Text Box 41"/>
          <p:cNvSpPr txBox="1">
            <a:spLocks noChangeArrowheads="1"/>
          </p:cNvSpPr>
          <p:nvPr/>
        </p:nvSpPr>
        <p:spPr bwMode="auto">
          <a:xfrm>
            <a:off x="2133600" y="5299075"/>
            <a:ext cx="385286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     D    A    F    B     H    K   </a:t>
            </a:r>
            <a:endParaRPr kumimoji="1" lang="en-US" altLang="zh-CN" sz="2400">
              <a:latin typeface="Times New Roman" panose="02020503050405090304" pitchFamily="18" charset="0"/>
            </a:endParaRPr>
          </a:p>
        </p:txBody>
      </p:sp>
      <p:sp>
        <p:nvSpPr>
          <p:cNvPr id="29711" name="Text Box 42"/>
          <p:cNvSpPr txBox="1">
            <a:spLocks noChangeArrowheads="1"/>
          </p:cNvSpPr>
          <p:nvPr/>
        </p:nvSpPr>
        <p:spPr bwMode="auto">
          <a:xfrm>
            <a:off x="2133600" y="4689475"/>
            <a:ext cx="3689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1     2     3     4     5     6     7  </a:t>
            </a:r>
            <a:endParaRPr kumimoji="1" lang="en-US" altLang="zh-CN" sz="2400">
              <a:latin typeface="Times New Roman" panose="02020503050405090304" pitchFamily="18" charset="0"/>
            </a:endParaRPr>
          </a:p>
        </p:txBody>
      </p:sp>
      <p:sp>
        <p:nvSpPr>
          <p:cNvPr id="29712" name="Text Box 43"/>
          <p:cNvSpPr txBox="1">
            <a:spLocks noChangeArrowheads="1"/>
          </p:cNvSpPr>
          <p:nvPr/>
        </p:nvSpPr>
        <p:spPr bwMode="auto">
          <a:xfrm>
            <a:off x="365125" y="5278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顺序存储</a:t>
            </a:r>
            <a:endParaRPr kumimoji="1" lang="zh-CN" altLang="en-US" sz="2400">
              <a:latin typeface="Times New Roman" panose="02020503050405090304" pitchFamily="18" charset="0"/>
            </a:endParaRPr>
          </a:p>
        </p:txBody>
      </p:sp>
      <p:sp>
        <p:nvSpPr>
          <p:cNvPr id="29713" name="Text Box 44"/>
          <p:cNvSpPr txBox="1">
            <a:spLocks noChangeArrowheads="1"/>
          </p:cNvSpPr>
          <p:nvPr/>
        </p:nvSpPr>
        <p:spPr bwMode="auto">
          <a:xfrm>
            <a:off x="838200" y="685800"/>
            <a:ext cx="3028950" cy="519113"/>
          </a:xfrm>
          <a:prstGeom prst="rect">
            <a:avLst/>
          </a:prstGeom>
          <a:noFill/>
          <a:ln w="12700" cap="sq">
            <a:noFill/>
            <a:miter lim="800000"/>
            <a:headEnd type="none" w="sm" len="sm"/>
            <a:tailEnd type="none" w="sm" len="sm"/>
          </a:ln>
        </p:spPr>
        <p:txBody>
          <a:bodyPr wrap="none">
            <a:spAutoFit/>
          </a:bodyPr>
          <a:lstStyle/>
          <a:p>
            <a:r>
              <a:rPr kumimoji="1" lang="zh-CN" altLang="en-US" sz="2800">
                <a:latin typeface="Times New Roman" panose="02020503050405090304" pitchFamily="18" charset="0"/>
              </a:rPr>
              <a:t>二叉树的顺序存储</a:t>
            </a:r>
            <a:endParaRPr kumimoji="1" lang="zh-CN" altLang="en-US" sz="2400">
              <a:latin typeface="Times New Roman" panose="02020503050405090304" pitchFamily="18" charset="0"/>
            </a:endParaRPr>
          </a:p>
        </p:txBody>
      </p:sp>
      <p:sp>
        <p:nvSpPr>
          <p:cNvPr id="45" name="矩形 44"/>
          <p:cNvSpPr/>
          <p:nvPr/>
        </p:nvSpPr>
        <p:spPr>
          <a:xfrm>
            <a:off x="714348" y="1428736"/>
            <a:ext cx="3000396" cy="2862322"/>
          </a:xfrm>
          <a:prstGeom prst="rect">
            <a:avLst/>
          </a:prstGeom>
        </p:spPr>
        <p:txBody>
          <a:bodyPr wrap="square">
            <a:spAutoFit/>
          </a:bodyPr>
          <a:lstStyle/>
          <a:p>
            <a:pPr>
              <a:lnSpc>
                <a:spcPct val="150000"/>
              </a:lnSpc>
            </a:pPr>
            <a:r>
              <a:rPr lang="zh-CN" altLang="en-US" sz="2000" dirty="0">
                <a:latin typeface="宋体" pitchFamily="2" charset="-122"/>
              </a:rPr>
              <a:t> </a:t>
            </a:r>
            <a:r>
              <a:rPr lang="zh-CN" altLang="en-US" sz="2000" dirty="0">
                <a:solidFill>
                  <a:srgbClr val="000000"/>
                </a:solidFill>
                <a:latin typeface="楷体_GB2312" pitchFamily="49" charset="-122"/>
                <a:ea typeface="楷体_GB2312" pitchFamily="49" charset="-122"/>
              </a:rPr>
              <a:t>所谓二叉树的顺序存储，是用一组连续的存储单元存放二叉树中的结点。一般是按照二叉树结点从上至下、从左到右的顺序存储</a:t>
            </a:r>
            <a:r>
              <a:rPr lang="zh-CN" altLang="en-US" dirty="0">
                <a:solidFill>
                  <a:srgbClr val="000000"/>
                </a:solidFill>
                <a:latin typeface="楷体_GB2312" pitchFamily="49" charset="-122"/>
                <a:ea typeface="楷体_GB2312" pitchFamily="49" charset="-122"/>
              </a:rPr>
              <a:t>。</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1" name="Object 3"/>
          <p:cNvGraphicFramePr>
            <a:graphicFrameLocks noChangeAspect="1"/>
          </p:cNvGraphicFramePr>
          <p:nvPr/>
        </p:nvGraphicFramePr>
        <p:xfrm>
          <a:off x="1165673" y="2857496"/>
          <a:ext cx="6978227" cy="3214710"/>
        </p:xfrm>
        <a:graphic>
          <a:graphicData uri="http://schemas.openxmlformats.org/presentationml/2006/ole">
            <mc:AlternateContent xmlns:mc="http://schemas.openxmlformats.org/markup-compatibility/2006">
              <mc:Choice xmlns:v="urn:schemas-microsoft-com:vml" Requires="v">
                <p:oleObj spid="_x0000_s58554" name="BMP 图像" r:id="rId1" imgW="5105400" imgH="2905125" progId="PBrush">
                  <p:embed/>
                </p:oleObj>
              </mc:Choice>
              <mc:Fallback>
                <p:oleObj name="BMP 图像" r:id="rId1" imgW="5105400" imgH="290512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673" y="2857496"/>
                        <a:ext cx="6978227" cy="3214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3012" name="Text Box 4"/>
          <p:cNvSpPr txBox="1">
            <a:spLocks noChangeArrowheads="1"/>
          </p:cNvSpPr>
          <p:nvPr/>
        </p:nvSpPr>
        <p:spPr bwMode="auto">
          <a:xfrm>
            <a:off x="381000" y="692150"/>
            <a:ext cx="8458200" cy="1939635"/>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buFontTx/>
              <a:buChar char="•"/>
            </a:pPr>
            <a:r>
              <a:rPr kumimoji="1" lang="en-US" altLang="zh-CN" sz="2000" dirty="0">
                <a:latin typeface="宋体" pitchFamily="2" charset="-122"/>
                <a:ea typeface="宋体" pitchFamily="2" charset="-122"/>
              </a:rPr>
              <a:t> </a:t>
            </a:r>
            <a:r>
              <a:rPr lang="zh-CN" altLang="en-US" sz="2000" dirty="0">
                <a:solidFill>
                  <a:srgbClr val="000000"/>
                </a:solidFill>
                <a:latin typeface="楷体_GB2312" pitchFamily="49" charset="-122"/>
              </a:rPr>
              <a:t>对于一般的二叉树，如果仍按从上至下和从左到右的顺序将树中的结点顺序存储在一维数组中，则</a:t>
            </a:r>
            <a:r>
              <a:rPr lang="zh-CN" altLang="en-US" sz="2000" dirty="0">
                <a:solidFill>
                  <a:srgbClr val="FF0000"/>
                </a:solidFill>
                <a:latin typeface="楷体_GB2312" pitchFamily="49" charset="-122"/>
              </a:rPr>
              <a:t>数组元素下标之间的关系不能够反映二叉树中结点之间的逻辑关系</a:t>
            </a:r>
            <a:r>
              <a:rPr lang="zh-CN" altLang="en-US" sz="2000" dirty="0">
                <a:solidFill>
                  <a:srgbClr val="000000"/>
                </a:solidFill>
                <a:latin typeface="楷体_GB2312" pitchFamily="49" charset="-122"/>
              </a:rPr>
              <a:t>，只有增添一些并不存在的空结点，使之成为一棵完全二叉树的形式，然后再用一维数组顺序存储。</a:t>
            </a:r>
            <a:endParaRPr lang="zh-CN" altLang="en-US" sz="2000" dirty="0">
              <a:solidFill>
                <a:srgbClr val="000000"/>
              </a:solidFill>
              <a:latin typeface="楷体_GB2312" pitchFamily="49"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2"/>
          <p:cNvSpPr txBox="1">
            <a:spLocks noChangeArrowheads="1"/>
          </p:cNvSpPr>
          <p:nvPr/>
        </p:nvSpPr>
        <p:spPr bwMode="auto">
          <a:xfrm>
            <a:off x="611188" y="2000240"/>
            <a:ext cx="7772400" cy="944170"/>
          </a:xfrm>
          <a:prstGeom prst="rect">
            <a:avLst/>
          </a:prstGeom>
          <a:noFill/>
          <a:ln w="9525">
            <a:noFill/>
            <a:miter lim="800000"/>
          </a:ln>
          <a:effectLst/>
        </p:spPr>
        <p:txBody>
          <a:bodyPr lIns="92075" tIns="46038" rIns="92075" bIns="46038">
            <a:spAutoFit/>
          </a:bodyPr>
          <a:lstStyle/>
          <a:p>
            <a:pPr eaLnBrk="0" hangingPunct="0">
              <a:lnSpc>
                <a:spcPct val="150000"/>
              </a:lnSpc>
              <a:buClr>
                <a:schemeClr val="tx2"/>
              </a:buClr>
            </a:pPr>
            <a:r>
              <a:rPr kumimoji="1" lang="en-US" altLang="zh-CN" sz="2000" dirty="0">
                <a:latin typeface="宋体" pitchFamily="2" charset="-122"/>
                <a:ea typeface="宋体" pitchFamily="2" charset="-122"/>
              </a:rPr>
              <a:t>    </a:t>
            </a:r>
            <a:r>
              <a:rPr lang="zh-CN" altLang="en-US" sz="2000" dirty="0">
                <a:solidFill>
                  <a:srgbClr val="000000"/>
                </a:solidFill>
                <a:latin typeface="楷体_GB2312" pitchFamily="49" charset="-122"/>
              </a:rPr>
              <a:t>极端情况是单支树，如一棵深度为</a:t>
            </a:r>
            <a:r>
              <a:rPr lang="en-US" altLang="zh-CN" sz="2000" dirty="0">
                <a:solidFill>
                  <a:srgbClr val="000000"/>
                </a:solidFill>
                <a:latin typeface="楷体_GB2312" pitchFamily="49" charset="-122"/>
              </a:rPr>
              <a:t>k</a:t>
            </a:r>
            <a:r>
              <a:rPr lang="zh-CN" altLang="en-US" sz="2000" dirty="0">
                <a:solidFill>
                  <a:srgbClr val="000000"/>
                </a:solidFill>
                <a:latin typeface="楷体_GB2312" pitchFamily="49" charset="-122"/>
              </a:rPr>
              <a:t>的右单支树，只有</a:t>
            </a:r>
            <a:r>
              <a:rPr lang="en-US" altLang="zh-CN" sz="2000" dirty="0">
                <a:solidFill>
                  <a:srgbClr val="000000"/>
                </a:solidFill>
                <a:latin typeface="楷体_GB2312" pitchFamily="49" charset="-122"/>
              </a:rPr>
              <a:t>k</a:t>
            </a:r>
            <a:r>
              <a:rPr lang="zh-CN" altLang="en-US" sz="2000" dirty="0">
                <a:solidFill>
                  <a:srgbClr val="000000"/>
                </a:solidFill>
                <a:latin typeface="楷体_GB2312" pitchFamily="49" charset="-122"/>
              </a:rPr>
              <a:t>个结点，却需分配</a:t>
            </a:r>
            <a:r>
              <a:rPr lang="en-US" altLang="zh-CN" sz="2000" dirty="0">
                <a:solidFill>
                  <a:srgbClr val="000000"/>
                </a:solidFill>
                <a:latin typeface="楷体_GB2312" pitchFamily="49" charset="-122"/>
              </a:rPr>
              <a:t>2</a:t>
            </a:r>
            <a:r>
              <a:rPr lang="en-US" altLang="zh-CN" sz="2000" baseline="30000" dirty="0">
                <a:solidFill>
                  <a:srgbClr val="000000"/>
                </a:solidFill>
                <a:latin typeface="楷体_GB2312" pitchFamily="49" charset="-122"/>
              </a:rPr>
              <a:t>k</a:t>
            </a:r>
            <a:r>
              <a:rPr lang="zh-CN" altLang="en-US" sz="2000" dirty="0">
                <a:solidFill>
                  <a:srgbClr val="000000"/>
                </a:solidFill>
                <a:latin typeface="楷体_GB2312" pitchFamily="49" charset="-122"/>
              </a:rPr>
              <a:t>－</a:t>
            </a:r>
            <a:r>
              <a:rPr lang="en-US" altLang="zh-CN" sz="2000" dirty="0">
                <a:solidFill>
                  <a:srgbClr val="000000"/>
                </a:solidFill>
                <a:latin typeface="楷体_GB2312" pitchFamily="49" charset="-122"/>
              </a:rPr>
              <a:t>1</a:t>
            </a:r>
            <a:r>
              <a:rPr lang="zh-CN" altLang="en-US" sz="2000" dirty="0">
                <a:solidFill>
                  <a:srgbClr val="000000"/>
                </a:solidFill>
                <a:latin typeface="楷体_GB2312" pitchFamily="49" charset="-122"/>
              </a:rPr>
              <a:t>个存储单元。</a:t>
            </a:r>
            <a:endParaRPr lang="zh-CN" altLang="en-US" sz="2000" dirty="0">
              <a:solidFill>
                <a:srgbClr val="000000"/>
              </a:solidFill>
              <a:latin typeface="楷体_GB2312" pitchFamily="49" charset="-122"/>
            </a:endParaRPr>
          </a:p>
        </p:txBody>
      </p:sp>
      <p:graphicFrame>
        <p:nvGraphicFramePr>
          <p:cNvPr id="44036" name="Object 3"/>
          <p:cNvGraphicFramePr>
            <a:graphicFrameLocks noChangeAspect="1"/>
          </p:cNvGraphicFramePr>
          <p:nvPr/>
        </p:nvGraphicFramePr>
        <p:xfrm>
          <a:off x="1258888" y="3143248"/>
          <a:ext cx="6781800" cy="3236912"/>
        </p:xfrm>
        <a:graphic>
          <a:graphicData uri="http://schemas.openxmlformats.org/presentationml/2006/ole">
            <mc:AlternateContent xmlns:mc="http://schemas.openxmlformats.org/markup-compatibility/2006">
              <mc:Choice xmlns:v="urn:schemas-microsoft-com:vml" Requires="v">
                <p:oleObj spid="_x0000_s59578" name="BMP 图像" r:id="rId1" imgW="4972050" imgH="2876550" progId="PBrush">
                  <p:embed/>
                </p:oleObj>
              </mc:Choice>
              <mc:Fallback>
                <p:oleObj name="BMP 图像" r:id="rId1" imgW="4972050" imgH="287655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b="970"/>
                      <a:stretch>
                        <a:fillRect/>
                      </a:stretch>
                    </p:blipFill>
                    <p:spPr bwMode="auto">
                      <a:xfrm>
                        <a:off x="1258888" y="3143248"/>
                        <a:ext cx="6781800" cy="3236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4037" name="Text Box 4"/>
          <p:cNvSpPr txBox="1">
            <a:spLocks noChangeArrowheads="1"/>
          </p:cNvSpPr>
          <p:nvPr/>
        </p:nvSpPr>
        <p:spPr bwMode="auto">
          <a:xfrm>
            <a:off x="539750" y="428604"/>
            <a:ext cx="7696200" cy="1405835"/>
          </a:xfrm>
          <a:prstGeom prst="rect">
            <a:avLst/>
          </a:prstGeom>
          <a:noFill/>
          <a:ln w="9525">
            <a:noFill/>
            <a:miter lim="800000"/>
          </a:ln>
          <a:effectLst/>
        </p:spPr>
        <p:txBody>
          <a:bodyPr lIns="92075" tIns="46038" rIns="92075" bIns="46038">
            <a:spAutoFit/>
          </a:bodyPr>
          <a:lstStyle/>
          <a:p>
            <a:pPr algn="just">
              <a:lnSpc>
                <a:spcPct val="150000"/>
              </a:lnSpc>
              <a:spcBef>
                <a:spcPct val="50000"/>
              </a:spcBef>
              <a:buClr>
                <a:schemeClr val="tx2"/>
              </a:buClr>
            </a:pPr>
            <a:r>
              <a:rPr kumimoji="1" lang="en-US" altLang="zh-CN" dirty="0">
                <a:latin typeface="宋体" pitchFamily="2" charset="-122"/>
                <a:ea typeface="宋体" pitchFamily="2" charset="-122"/>
              </a:rPr>
              <a:t>    </a:t>
            </a:r>
            <a:r>
              <a:rPr lang="zh-CN" altLang="en-US" sz="2000" dirty="0">
                <a:solidFill>
                  <a:srgbClr val="000000"/>
                </a:solidFill>
                <a:latin typeface="楷体_GB2312" pitchFamily="49" charset="-122"/>
              </a:rPr>
              <a:t>显然，</a:t>
            </a:r>
            <a:r>
              <a:rPr lang="zh-CN" altLang="en-US" sz="2000" dirty="0">
                <a:solidFill>
                  <a:srgbClr val="FF0000"/>
                </a:solidFill>
                <a:latin typeface="楷体_GB2312" pitchFamily="49" charset="-122"/>
              </a:rPr>
              <a:t>完全二叉树和满二叉树采用顺序存储比较合适</a:t>
            </a:r>
            <a:r>
              <a:rPr lang="zh-CN" altLang="en-US" sz="2000" dirty="0">
                <a:solidFill>
                  <a:srgbClr val="000000"/>
                </a:solidFill>
                <a:latin typeface="楷体_GB2312" pitchFamily="49" charset="-122"/>
              </a:rPr>
              <a:t>。对于需增加许多空结点才能将一棵二叉树改造成为一棵完全二叉树的存储时，会造成空间的大量浪费，不宜用顺序存储结构。</a:t>
            </a:r>
            <a:endParaRPr lang="zh-CN" altLang="en-US" sz="2000" dirty="0">
              <a:solidFill>
                <a:srgbClr val="000000"/>
              </a:solidFill>
              <a:latin typeface="楷体_GB2312"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74675" y="304800"/>
            <a:ext cx="8001000" cy="649288"/>
          </a:xfrm>
        </p:spPr>
        <p:txBody>
          <a:bodyPr/>
          <a:lstStyle/>
          <a:p>
            <a:pPr eaLnBrk="1" hangingPunct="1"/>
            <a:r>
              <a:rPr lang="en-US" altLang="zh-CN" sz="1900" b="1" dirty="0">
                <a:solidFill>
                  <a:srgbClr val="800000"/>
                </a:solidFill>
              </a:rPr>
              <a:t>6.2.3  </a:t>
            </a:r>
            <a:r>
              <a:rPr lang="zh-CN" altLang="en-US" sz="1900" b="1" dirty="0">
                <a:solidFill>
                  <a:srgbClr val="800000"/>
                </a:solidFill>
              </a:rPr>
              <a:t>二叉树的存储结构</a:t>
            </a:r>
            <a:endParaRPr lang="zh-CN" altLang="en-US" sz="2500" b="1" dirty="0">
              <a:solidFill>
                <a:srgbClr val="800000"/>
              </a:solidFill>
            </a:endParaRPr>
          </a:p>
        </p:txBody>
      </p:sp>
      <p:sp>
        <p:nvSpPr>
          <p:cNvPr id="32771" name="Rectangle 3"/>
          <p:cNvSpPr>
            <a:spLocks noGrp="1" noChangeArrowheads="1"/>
          </p:cNvSpPr>
          <p:nvPr>
            <p:ph type="body" idx="1"/>
          </p:nvPr>
        </p:nvSpPr>
        <p:spPr>
          <a:xfrm>
            <a:off x="730250" y="1264920"/>
            <a:ext cx="7772400" cy="5306060"/>
          </a:xfrm>
        </p:spPr>
        <p:txBody>
          <a:bodyPr>
            <a:normAutofit lnSpcReduction="10000"/>
          </a:bodyPr>
          <a:lstStyle/>
          <a:p>
            <a:pPr eaLnBrk="1" hangingPunct="1">
              <a:buFont typeface="Wingdings" panose="05000000000000000000" pitchFamily="2" charset="2"/>
              <a:buNone/>
            </a:pPr>
            <a:r>
              <a:rPr lang="en-US" altLang="zh-CN" sz="2100" b="1" dirty="0">
                <a:solidFill>
                  <a:srgbClr val="CC6600"/>
                </a:solidFill>
              </a:rPr>
              <a:t>6.2.3.1 </a:t>
            </a:r>
            <a:r>
              <a:rPr lang="zh-CN" altLang="en-US" sz="2100" b="1" dirty="0">
                <a:solidFill>
                  <a:srgbClr val="CC6600"/>
                </a:solidFill>
              </a:rPr>
              <a:t>顺序存储结构</a:t>
            </a:r>
            <a:endParaRPr lang="zh-CN" altLang="en-US" sz="2600" b="1" dirty="0">
              <a:solidFill>
                <a:srgbClr val="CC6600"/>
              </a:solidFill>
            </a:endParaRPr>
          </a:p>
          <a:p>
            <a:pPr eaLnBrk="1" hangingPunct="1">
              <a:buFont typeface="Wingdings" panose="05000000000000000000" pitchFamily="2" charset="2"/>
              <a:buNone/>
            </a:pPr>
            <a:r>
              <a:rPr lang="en-US" altLang="zh-CN" sz="2000" dirty="0">
                <a:solidFill>
                  <a:srgbClr val="FF0066"/>
                </a:solidFill>
              </a:rPr>
              <a:t>[</a:t>
            </a:r>
            <a:r>
              <a:rPr lang="zh-CN" altLang="en-US" sz="2000" dirty="0">
                <a:solidFill>
                  <a:srgbClr val="FF0066"/>
                </a:solidFill>
              </a:rPr>
              <a:t>按完全二叉树编号存放</a:t>
            </a:r>
            <a:r>
              <a:rPr lang="en-US" altLang="zh-CN" sz="2000" dirty="0">
                <a:solidFill>
                  <a:srgbClr val="FF0066"/>
                </a:solidFill>
              </a:rPr>
              <a:t>]</a:t>
            </a:r>
            <a:endParaRPr lang="en-US" altLang="zh-CN" sz="2000" dirty="0"/>
          </a:p>
          <a:p>
            <a:pPr eaLnBrk="1" hangingPunct="1">
              <a:buFont typeface="Wingdings" panose="05000000000000000000" pitchFamily="2" charset="2"/>
              <a:buNone/>
            </a:pPr>
            <a:r>
              <a:rPr lang="en-US" altLang="zh-CN" sz="2000" dirty="0"/>
              <a:t>    </a:t>
            </a:r>
            <a:endParaRPr lang="en-US" altLang="zh-CN" sz="2000" dirty="0"/>
          </a:p>
          <a:p>
            <a:pPr eaLnBrk="1" hangingPunct="1">
              <a:buFont typeface="Wingdings" panose="05000000000000000000" pitchFamily="2" charset="2"/>
              <a:buNone/>
            </a:pPr>
            <a:r>
              <a:rPr lang="en-US" altLang="zh-CN" sz="2000" dirty="0"/>
              <a:t>     A   B   C    </a:t>
            </a:r>
            <a:r>
              <a:rPr lang="zh-CN" altLang="en-US" sz="2000" dirty="0"/>
              <a:t>…</a:t>
            </a:r>
            <a:r>
              <a:rPr lang="en-US" altLang="zh-CN" sz="2000" dirty="0"/>
              <a:t>     D    </a:t>
            </a:r>
            <a:r>
              <a:rPr lang="zh-CN" altLang="en-US" sz="2000" dirty="0"/>
              <a:t>…</a:t>
            </a:r>
            <a:r>
              <a:rPr lang="en-US" altLang="zh-CN" sz="2000" dirty="0"/>
              <a:t>     E   </a:t>
            </a:r>
            <a:endParaRPr lang="en-US" altLang="zh-CN" sz="2000" dirty="0"/>
          </a:p>
          <a:p>
            <a:pPr eaLnBrk="1" hangingPunct="1">
              <a:buFont typeface="Wingdings" panose="05000000000000000000" pitchFamily="2" charset="2"/>
              <a:buNone/>
            </a:pPr>
            <a:r>
              <a:rPr lang="en-US" altLang="zh-CN" sz="2000" dirty="0"/>
              <a:t>     1   2    3          6            13</a:t>
            </a:r>
            <a:endParaRPr lang="en-US" altLang="zh-CN" sz="2000" dirty="0"/>
          </a:p>
          <a:p>
            <a:pPr eaLnBrk="1" hangingPunct="1">
              <a:buFont typeface="Wingdings" panose="05000000000000000000" pitchFamily="2" charset="2"/>
              <a:buNone/>
            </a:pPr>
            <a:endParaRPr lang="en-US" altLang="zh-CN" sz="2000" dirty="0">
              <a:solidFill>
                <a:srgbClr val="FF0066"/>
              </a:solidFill>
            </a:endParaRPr>
          </a:p>
          <a:p>
            <a:pPr eaLnBrk="1" hangingPunct="1">
              <a:buFont typeface="Wingdings" panose="05000000000000000000" pitchFamily="2" charset="2"/>
              <a:buNone/>
            </a:pPr>
            <a:r>
              <a:rPr lang="en-US" altLang="zh-CN" sz="2000" dirty="0">
                <a:solidFill>
                  <a:srgbClr val="FF0066"/>
                </a:solidFill>
              </a:rPr>
              <a:t>[</a:t>
            </a:r>
            <a:r>
              <a:rPr lang="zh-CN" altLang="en-US" sz="2000" dirty="0">
                <a:solidFill>
                  <a:srgbClr val="FF0066"/>
                </a:solidFill>
              </a:rPr>
              <a:t>存储结点数据和左、右</a:t>
            </a:r>
            <a:endParaRPr lang="zh-CN" altLang="en-US" sz="2000" dirty="0">
              <a:solidFill>
                <a:srgbClr val="FF0066"/>
              </a:solidFill>
            </a:endParaRPr>
          </a:p>
          <a:p>
            <a:pPr eaLnBrk="1" hangingPunct="1">
              <a:buFont typeface="Wingdings" panose="05000000000000000000" pitchFamily="2" charset="2"/>
              <a:buNone/>
            </a:pPr>
            <a:r>
              <a:rPr lang="zh-CN" altLang="en-US" sz="2000" dirty="0">
                <a:solidFill>
                  <a:srgbClr val="FF0066"/>
                </a:solidFill>
              </a:rPr>
              <a:t>    孩子在向量中的序号</a:t>
            </a:r>
            <a:r>
              <a:rPr lang="en-US" altLang="zh-CN" sz="2000" dirty="0">
                <a:solidFill>
                  <a:srgbClr val="FF0066"/>
                </a:solidFill>
              </a:rPr>
              <a:t>]</a:t>
            </a:r>
            <a:endParaRPr lang="en-US" altLang="zh-CN" sz="2000" dirty="0">
              <a:solidFill>
                <a:srgbClr val="FF0066"/>
              </a:solidFill>
            </a:endParaRPr>
          </a:p>
          <a:p>
            <a:pPr eaLnBrk="1" hangingPunct="1">
              <a:buFont typeface="Wingdings" panose="05000000000000000000" pitchFamily="2" charset="2"/>
              <a:buNone/>
            </a:pPr>
            <a:r>
              <a:rPr lang="en-US" altLang="zh-CN" sz="2000" dirty="0"/>
              <a:t>           </a:t>
            </a:r>
            <a:endParaRPr lang="en-US" altLang="zh-CN" sz="2000" dirty="0"/>
          </a:p>
          <a:p>
            <a:pPr eaLnBrk="1" hangingPunct="1">
              <a:buFont typeface="Wingdings" panose="05000000000000000000" pitchFamily="2" charset="2"/>
              <a:buNone/>
            </a:pPr>
            <a:r>
              <a:rPr lang="en-US" altLang="zh-CN" sz="2000" dirty="0"/>
              <a:t>           1   2    3    4    5</a:t>
            </a:r>
            <a:endParaRPr lang="en-US" altLang="zh-CN" sz="2000" dirty="0"/>
          </a:p>
          <a:p>
            <a:pPr eaLnBrk="1" hangingPunct="1">
              <a:buFont typeface="Wingdings" panose="05000000000000000000" pitchFamily="2" charset="2"/>
              <a:buNone/>
            </a:pPr>
            <a:r>
              <a:rPr lang="en-US" altLang="zh-CN" sz="2000" dirty="0"/>
              <a:t> data   A    B    C    D    E                     1   2   3   4   5</a:t>
            </a:r>
            <a:endParaRPr lang="en-US" altLang="zh-CN" sz="2000" dirty="0"/>
          </a:p>
          <a:p>
            <a:pPr eaLnBrk="1" hangingPunct="1">
              <a:buFont typeface="Wingdings" panose="05000000000000000000" pitchFamily="2" charset="2"/>
              <a:buNone/>
            </a:pPr>
            <a:r>
              <a:rPr lang="en-US" altLang="zh-CN" sz="2000" dirty="0"/>
              <a:t>    </a:t>
            </a:r>
            <a:r>
              <a:rPr lang="en-US" altLang="zh-CN" sz="2000" dirty="0" err="1"/>
              <a:t>lc</a:t>
            </a:r>
            <a:r>
              <a:rPr lang="en-US" altLang="zh-CN" sz="2000" dirty="0"/>
              <a:t>    2     0   4    0   0           data   A    B    C   D   E</a:t>
            </a:r>
            <a:endParaRPr lang="en-US" altLang="zh-CN" sz="2000" dirty="0"/>
          </a:p>
          <a:p>
            <a:pPr eaLnBrk="1" hangingPunct="1">
              <a:buFont typeface="Wingdings" panose="05000000000000000000" pitchFamily="2" charset="2"/>
              <a:buNone/>
            </a:pPr>
            <a:r>
              <a:rPr lang="en-US" altLang="zh-CN" sz="2000" dirty="0"/>
              <a:t>   </a:t>
            </a:r>
            <a:r>
              <a:rPr lang="en-US" altLang="zh-CN" sz="2000" dirty="0" err="1"/>
              <a:t>rc</a:t>
            </a:r>
            <a:r>
              <a:rPr lang="en-US" altLang="zh-CN" sz="2000" dirty="0"/>
              <a:t>     3    0    0    0   5         parent  0    1   -1  3   -4</a:t>
            </a:r>
            <a:endParaRPr lang="en-US" altLang="zh-CN" sz="2000" dirty="0"/>
          </a:p>
        </p:txBody>
      </p:sp>
      <p:sp>
        <p:nvSpPr>
          <p:cNvPr id="32772" name="Rectangle 4"/>
          <p:cNvSpPr>
            <a:spLocks noChangeArrowheads="1"/>
          </p:cNvSpPr>
          <p:nvPr/>
        </p:nvSpPr>
        <p:spPr bwMode="auto">
          <a:xfrm>
            <a:off x="1187450" y="2267887"/>
            <a:ext cx="3505200" cy="457200"/>
          </a:xfrm>
          <a:prstGeom prst="rect">
            <a:avLst/>
          </a:prstGeom>
          <a:noFill/>
          <a:ln w="9525">
            <a:solidFill>
              <a:schemeClr val="tx1"/>
            </a:solidFill>
            <a:miter lim="800000"/>
          </a:ln>
        </p:spPr>
        <p:txBody>
          <a:bodyPr wrap="none" anchor="ctr"/>
          <a:lstStyle/>
          <a:p>
            <a:endParaRPr lang="zh-CN" altLang="en-US"/>
          </a:p>
        </p:txBody>
      </p:sp>
      <p:sp>
        <p:nvSpPr>
          <p:cNvPr id="32773" name="Line 5"/>
          <p:cNvSpPr>
            <a:spLocks noChangeShapeType="1"/>
          </p:cNvSpPr>
          <p:nvPr/>
        </p:nvSpPr>
        <p:spPr bwMode="auto">
          <a:xfrm>
            <a:off x="1568450" y="2267887"/>
            <a:ext cx="0" cy="457200"/>
          </a:xfrm>
          <a:prstGeom prst="line">
            <a:avLst/>
          </a:prstGeom>
          <a:noFill/>
          <a:ln w="9525">
            <a:solidFill>
              <a:schemeClr val="tx1"/>
            </a:solidFill>
            <a:round/>
          </a:ln>
        </p:spPr>
        <p:txBody>
          <a:bodyPr wrap="none" anchor="ctr"/>
          <a:lstStyle/>
          <a:p>
            <a:endParaRPr lang="zh-CN" altLang="en-US"/>
          </a:p>
        </p:txBody>
      </p:sp>
      <p:sp>
        <p:nvSpPr>
          <p:cNvPr id="32774" name="Line 6"/>
          <p:cNvSpPr>
            <a:spLocks noChangeShapeType="1"/>
          </p:cNvSpPr>
          <p:nvPr/>
        </p:nvSpPr>
        <p:spPr bwMode="auto">
          <a:xfrm>
            <a:off x="1949450" y="2267887"/>
            <a:ext cx="0" cy="457200"/>
          </a:xfrm>
          <a:prstGeom prst="line">
            <a:avLst/>
          </a:prstGeom>
          <a:noFill/>
          <a:ln w="9525">
            <a:solidFill>
              <a:schemeClr val="tx1"/>
            </a:solidFill>
            <a:round/>
          </a:ln>
        </p:spPr>
        <p:txBody>
          <a:bodyPr wrap="none" anchor="ctr"/>
          <a:lstStyle/>
          <a:p>
            <a:endParaRPr lang="zh-CN" altLang="en-US"/>
          </a:p>
        </p:txBody>
      </p:sp>
      <p:sp>
        <p:nvSpPr>
          <p:cNvPr id="32775" name="Line 7"/>
          <p:cNvSpPr>
            <a:spLocks noChangeShapeType="1"/>
          </p:cNvSpPr>
          <p:nvPr/>
        </p:nvSpPr>
        <p:spPr bwMode="auto">
          <a:xfrm>
            <a:off x="2330450" y="2267887"/>
            <a:ext cx="0" cy="457200"/>
          </a:xfrm>
          <a:prstGeom prst="line">
            <a:avLst/>
          </a:prstGeom>
          <a:noFill/>
          <a:ln w="9525">
            <a:solidFill>
              <a:schemeClr val="tx1"/>
            </a:solidFill>
            <a:round/>
          </a:ln>
        </p:spPr>
        <p:txBody>
          <a:bodyPr wrap="none" anchor="ctr"/>
          <a:lstStyle/>
          <a:p>
            <a:endParaRPr lang="zh-CN" altLang="en-US"/>
          </a:p>
        </p:txBody>
      </p:sp>
      <p:sp>
        <p:nvSpPr>
          <p:cNvPr id="32776" name="Line 8"/>
          <p:cNvSpPr>
            <a:spLocks noChangeShapeType="1"/>
          </p:cNvSpPr>
          <p:nvPr/>
        </p:nvSpPr>
        <p:spPr bwMode="auto">
          <a:xfrm>
            <a:off x="3060383" y="2245662"/>
            <a:ext cx="0" cy="457200"/>
          </a:xfrm>
          <a:prstGeom prst="line">
            <a:avLst/>
          </a:prstGeom>
          <a:noFill/>
          <a:ln w="9525">
            <a:solidFill>
              <a:schemeClr val="tx1"/>
            </a:solidFill>
            <a:round/>
          </a:ln>
        </p:spPr>
        <p:txBody>
          <a:bodyPr wrap="none" anchor="ctr"/>
          <a:lstStyle/>
          <a:p>
            <a:endParaRPr lang="zh-CN" altLang="en-US"/>
          </a:p>
        </p:txBody>
      </p:sp>
      <p:sp>
        <p:nvSpPr>
          <p:cNvPr id="32777" name="Line 9"/>
          <p:cNvSpPr>
            <a:spLocks noChangeShapeType="1"/>
          </p:cNvSpPr>
          <p:nvPr/>
        </p:nvSpPr>
        <p:spPr bwMode="auto">
          <a:xfrm>
            <a:off x="3563938" y="2245662"/>
            <a:ext cx="0" cy="457200"/>
          </a:xfrm>
          <a:prstGeom prst="line">
            <a:avLst/>
          </a:prstGeom>
          <a:noFill/>
          <a:ln w="9525">
            <a:solidFill>
              <a:schemeClr val="tx1"/>
            </a:solidFill>
            <a:round/>
          </a:ln>
        </p:spPr>
        <p:txBody>
          <a:bodyPr wrap="none" anchor="ctr"/>
          <a:lstStyle/>
          <a:p>
            <a:endParaRPr lang="zh-CN" altLang="en-US"/>
          </a:p>
        </p:txBody>
      </p:sp>
      <p:sp>
        <p:nvSpPr>
          <p:cNvPr id="32778" name="Line 10"/>
          <p:cNvSpPr>
            <a:spLocks noChangeShapeType="1"/>
          </p:cNvSpPr>
          <p:nvPr/>
        </p:nvSpPr>
        <p:spPr bwMode="auto">
          <a:xfrm>
            <a:off x="4311650" y="2267887"/>
            <a:ext cx="0" cy="457200"/>
          </a:xfrm>
          <a:prstGeom prst="line">
            <a:avLst/>
          </a:prstGeom>
          <a:noFill/>
          <a:ln w="9525">
            <a:solidFill>
              <a:schemeClr val="tx1"/>
            </a:solidFill>
            <a:round/>
          </a:ln>
        </p:spPr>
        <p:txBody>
          <a:bodyPr wrap="none" anchor="ctr"/>
          <a:lstStyle/>
          <a:p>
            <a:endParaRPr lang="zh-CN" altLang="en-US"/>
          </a:p>
        </p:txBody>
      </p:sp>
      <p:sp>
        <p:nvSpPr>
          <p:cNvPr id="32779" name="Rectangle 11"/>
          <p:cNvSpPr>
            <a:spLocks noChangeArrowheads="1"/>
          </p:cNvSpPr>
          <p:nvPr/>
        </p:nvSpPr>
        <p:spPr bwMode="auto">
          <a:xfrm>
            <a:off x="1563047" y="4723773"/>
            <a:ext cx="2425700" cy="1223962"/>
          </a:xfrm>
          <a:prstGeom prst="rect">
            <a:avLst/>
          </a:prstGeom>
          <a:noFill/>
          <a:ln w="9525">
            <a:solidFill>
              <a:schemeClr val="tx1"/>
            </a:solidFill>
            <a:miter lim="800000"/>
          </a:ln>
        </p:spPr>
        <p:txBody>
          <a:bodyPr wrap="none" anchor="ctr"/>
          <a:lstStyle/>
          <a:p>
            <a:endParaRPr lang="zh-CN" altLang="en-US"/>
          </a:p>
        </p:txBody>
      </p:sp>
      <p:sp>
        <p:nvSpPr>
          <p:cNvPr id="32780" name="Line 12"/>
          <p:cNvSpPr>
            <a:spLocks noChangeShapeType="1"/>
          </p:cNvSpPr>
          <p:nvPr/>
        </p:nvSpPr>
        <p:spPr bwMode="auto">
          <a:xfrm>
            <a:off x="1563047" y="5082548"/>
            <a:ext cx="2438400" cy="0"/>
          </a:xfrm>
          <a:prstGeom prst="line">
            <a:avLst/>
          </a:prstGeom>
          <a:noFill/>
          <a:ln w="9525">
            <a:solidFill>
              <a:schemeClr val="tx1"/>
            </a:solidFill>
            <a:round/>
          </a:ln>
        </p:spPr>
        <p:txBody>
          <a:bodyPr wrap="none" anchor="ctr"/>
          <a:lstStyle/>
          <a:p>
            <a:endParaRPr lang="zh-CN" altLang="en-US"/>
          </a:p>
        </p:txBody>
      </p:sp>
      <p:sp>
        <p:nvSpPr>
          <p:cNvPr id="32781" name="Line 13"/>
          <p:cNvSpPr>
            <a:spLocks noChangeShapeType="1"/>
          </p:cNvSpPr>
          <p:nvPr/>
        </p:nvSpPr>
        <p:spPr bwMode="auto">
          <a:xfrm flipV="1">
            <a:off x="1563047" y="5493710"/>
            <a:ext cx="2409825" cy="0"/>
          </a:xfrm>
          <a:prstGeom prst="line">
            <a:avLst/>
          </a:prstGeom>
          <a:noFill/>
          <a:ln w="9525">
            <a:solidFill>
              <a:schemeClr val="tx1"/>
            </a:solidFill>
            <a:round/>
          </a:ln>
        </p:spPr>
        <p:txBody>
          <a:bodyPr wrap="none" anchor="ctr"/>
          <a:lstStyle/>
          <a:p>
            <a:endParaRPr lang="zh-CN" altLang="en-US"/>
          </a:p>
        </p:txBody>
      </p:sp>
      <p:sp>
        <p:nvSpPr>
          <p:cNvPr id="32782" name="Line 14"/>
          <p:cNvSpPr>
            <a:spLocks noChangeShapeType="1"/>
          </p:cNvSpPr>
          <p:nvPr/>
        </p:nvSpPr>
        <p:spPr bwMode="auto">
          <a:xfrm>
            <a:off x="2067872" y="4715835"/>
            <a:ext cx="0" cy="1238250"/>
          </a:xfrm>
          <a:prstGeom prst="line">
            <a:avLst/>
          </a:prstGeom>
          <a:noFill/>
          <a:ln w="9525">
            <a:solidFill>
              <a:schemeClr val="tx1"/>
            </a:solidFill>
            <a:round/>
          </a:ln>
        </p:spPr>
        <p:txBody>
          <a:bodyPr wrap="none" anchor="ctr"/>
          <a:lstStyle/>
          <a:p>
            <a:endParaRPr lang="zh-CN" altLang="en-US"/>
          </a:p>
        </p:txBody>
      </p:sp>
      <p:sp>
        <p:nvSpPr>
          <p:cNvPr id="32783" name="Line 15"/>
          <p:cNvSpPr>
            <a:spLocks noChangeShapeType="1"/>
          </p:cNvSpPr>
          <p:nvPr/>
        </p:nvSpPr>
        <p:spPr bwMode="auto">
          <a:xfrm flipH="1">
            <a:off x="2571110" y="4725360"/>
            <a:ext cx="0" cy="1247775"/>
          </a:xfrm>
          <a:prstGeom prst="line">
            <a:avLst/>
          </a:prstGeom>
          <a:noFill/>
          <a:ln w="9525">
            <a:solidFill>
              <a:schemeClr val="tx1"/>
            </a:solidFill>
            <a:round/>
          </a:ln>
        </p:spPr>
        <p:txBody>
          <a:bodyPr wrap="none" anchor="ctr"/>
          <a:lstStyle/>
          <a:p>
            <a:endParaRPr lang="zh-CN" altLang="en-US"/>
          </a:p>
        </p:txBody>
      </p:sp>
      <p:sp>
        <p:nvSpPr>
          <p:cNvPr id="32784" name="Line 17"/>
          <p:cNvSpPr>
            <a:spLocks noChangeShapeType="1"/>
          </p:cNvSpPr>
          <p:nvPr/>
        </p:nvSpPr>
        <p:spPr bwMode="auto">
          <a:xfrm>
            <a:off x="3507735" y="4717423"/>
            <a:ext cx="0" cy="1228725"/>
          </a:xfrm>
          <a:prstGeom prst="line">
            <a:avLst/>
          </a:prstGeom>
          <a:noFill/>
          <a:ln w="9525">
            <a:solidFill>
              <a:schemeClr val="tx1"/>
            </a:solidFill>
            <a:round/>
          </a:ln>
        </p:spPr>
        <p:txBody>
          <a:bodyPr wrap="none" anchor="ctr"/>
          <a:lstStyle/>
          <a:p>
            <a:endParaRPr lang="zh-CN" altLang="en-US"/>
          </a:p>
        </p:txBody>
      </p:sp>
      <p:sp>
        <p:nvSpPr>
          <p:cNvPr id="32785" name="Oval 18"/>
          <p:cNvSpPr>
            <a:spLocks noChangeArrowheads="1"/>
          </p:cNvSpPr>
          <p:nvPr/>
        </p:nvSpPr>
        <p:spPr bwMode="auto">
          <a:xfrm>
            <a:off x="7131050" y="1214422"/>
            <a:ext cx="533400" cy="533400"/>
          </a:xfrm>
          <a:prstGeom prst="ellipse">
            <a:avLst/>
          </a:prstGeom>
          <a:noFill/>
          <a:ln w="9525">
            <a:solidFill>
              <a:schemeClr val="tx1"/>
            </a:solidFill>
            <a:round/>
          </a:ln>
        </p:spPr>
        <p:txBody>
          <a:bodyPr wrap="none" anchor="ctr"/>
          <a:lstStyle/>
          <a:p>
            <a:endParaRPr lang="zh-CN" altLang="en-US"/>
          </a:p>
        </p:txBody>
      </p:sp>
      <p:sp>
        <p:nvSpPr>
          <p:cNvPr id="32786" name="Oval 19"/>
          <p:cNvSpPr>
            <a:spLocks noChangeArrowheads="1"/>
          </p:cNvSpPr>
          <p:nvPr/>
        </p:nvSpPr>
        <p:spPr bwMode="auto">
          <a:xfrm>
            <a:off x="6369050" y="2052622"/>
            <a:ext cx="533400" cy="533400"/>
          </a:xfrm>
          <a:prstGeom prst="ellipse">
            <a:avLst/>
          </a:prstGeom>
          <a:noFill/>
          <a:ln w="9525">
            <a:solidFill>
              <a:schemeClr val="tx1"/>
            </a:solidFill>
            <a:round/>
          </a:ln>
        </p:spPr>
        <p:txBody>
          <a:bodyPr wrap="none" anchor="ctr"/>
          <a:lstStyle/>
          <a:p>
            <a:endParaRPr lang="zh-CN" altLang="en-US"/>
          </a:p>
        </p:txBody>
      </p:sp>
      <p:sp>
        <p:nvSpPr>
          <p:cNvPr id="32787" name="Oval 20"/>
          <p:cNvSpPr>
            <a:spLocks noChangeArrowheads="1"/>
          </p:cNvSpPr>
          <p:nvPr/>
        </p:nvSpPr>
        <p:spPr bwMode="auto">
          <a:xfrm>
            <a:off x="7816850" y="2128822"/>
            <a:ext cx="533400" cy="533400"/>
          </a:xfrm>
          <a:prstGeom prst="ellipse">
            <a:avLst/>
          </a:prstGeom>
          <a:noFill/>
          <a:ln w="9525">
            <a:solidFill>
              <a:schemeClr val="tx1"/>
            </a:solidFill>
            <a:round/>
          </a:ln>
        </p:spPr>
        <p:txBody>
          <a:bodyPr wrap="none" anchor="ctr"/>
          <a:lstStyle/>
          <a:p>
            <a:endParaRPr lang="zh-CN" altLang="en-US"/>
          </a:p>
        </p:txBody>
      </p:sp>
      <p:sp>
        <p:nvSpPr>
          <p:cNvPr id="32788" name="Oval 21"/>
          <p:cNvSpPr>
            <a:spLocks noChangeArrowheads="1"/>
          </p:cNvSpPr>
          <p:nvPr/>
        </p:nvSpPr>
        <p:spPr bwMode="auto">
          <a:xfrm>
            <a:off x="7283450" y="3043222"/>
            <a:ext cx="533400" cy="533400"/>
          </a:xfrm>
          <a:prstGeom prst="ellipse">
            <a:avLst/>
          </a:prstGeom>
          <a:noFill/>
          <a:ln w="9525">
            <a:solidFill>
              <a:schemeClr val="tx1"/>
            </a:solidFill>
            <a:round/>
          </a:ln>
        </p:spPr>
        <p:txBody>
          <a:bodyPr wrap="none" anchor="ctr"/>
          <a:lstStyle/>
          <a:p>
            <a:endParaRPr lang="zh-CN" altLang="en-US"/>
          </a:p>
        </p:txBody>
      </p:sp>
      <p:sp>
        <p:nvSpPr>
          <p:cNvPr id="32789" name="Oval 22"/>
          <p:cNvSpPr>
            <a:spLocks noChangeArrowheads="1"/>
          </p:cNvSpPr>
          <p:nvPr/>
        </p:nvSpPr>
        <p:spPr bwMode="auto">
          <a:xfrm>
            <a:off x="7893050" y="4110022"/>
            <a:ext cx="533400" cy="533400"/>
          </a:xfrm>
          <a:prstGeom prst="ellipse">
            <a:avLst/>
          </a:prstGeom>
          <a:noFill/>
          <a:ln w="9525">
            <a:solidFill>
              <a:schemeClr val="tx1"/>
            </a:solidFill>
            <a:round/>
          </a:ln>
        </p:spPr>
        <p:txBody>
          <a:bodyPr wrap="none" anchor="ctr"/>
          <a:lstStyle/>
          <a:p>
            <a:endParaRPr lang="zh-CN" altLang="en-US"/>
          </a:p>
        </p:txBody>
      </p:sp>
      <p:sp>
        <p:nvSpPr>
          <p:cNvPr id="32790" name="Line 23"/>
          <p:cNvSpPr>
            <a:spLocks noChangeShapeType="1"/>
          </p:cNvSpPr>
          <p:nvPr/>
        </p:nvSpPr>
        <p:spPr bwMode="auto">
          <a:xfrm flipH="1">
            <a:off x="6597650" y="1747822"/>
            <a:ext cx="762000" cy="304800"/>
          </a:xfrm>
          <a:prstGeom prst="line">
            <a:avLst/>
          </a:prstGeom>
          <a:noFill/>
          <a:ln w="9525">
            <a:solidFill>
              <a:schemeClr val="tx1"/>
            </a:solidFill>
            <a:round/>
          </a:ln>
        </p:spPr>
        <p:txBody>
          <a:bodyPr wrap="none" anchor="ctr"/>
          <a:lstStyle/>
          <a:p>
            <a:endParaRPr lang="zh-CN" altLang="en-US"/>
          </a:p>
        </p:txBody>
      </p:sp>
      <p:sp>
        <p:nvSpPr>
          <p:cNvPr id="32791" name="Line 24"/>
          <p:cNvSpPr>
            <a:spLocks noChangeShapeType="1"/>
          </p:cNvSpPr>
          <p:nvPr/>
        </p:nvSpPr>
        <p:spPr bwMode="auto">
          <a:xfrm>
            <a:off x="7435850" y="1747822"/>
            <a:ext cx="609600" cy="381000"/>
          </a:xfrm>
          <a:prstGeom prst="line">
            <a:avLst/>
          </a:prstGeom>
          <a:noFill/>
          <a:ln w="9525">
            <a:solidFill>
              <a:schemeClr val="tx1"/>
            </a:solidFill>
            <a:round/>
          </a:ln>
        </p:spPr>
        <p:txBody>
          <a:bodyPr wrap="none" anchor="ctr"/>
          <a:lstStyle/>
          <a:p>
            <a:endParaRPr lang="zh-CN" altLang="en-US"/>
          </a:p>
        </p:txBody>
      </p:sp>
      <p:sp>
        <p:nvSpPr>
          <p:cNvPr id="32792" name="Line 25"/>
          <p:cNvSpPr>
            <a:spLocks noChangeShapeType="1"/>
          </p:cNvSpPr>
          <p:nvPr/>
        </p:nvSpPr>
        <p:spPr bwMode="auto">
          <a:xfrm flipH="1">
            <a:off x="7512050" y="2662222"/>
            <a:ext cx="609600" cy="381000"/>
          </a:xfrm>
          <a:prstGeom prst="line">
            <a:avLst/>
          </a:prstGeom>
          <a:noFill/>
          <a:ln w="9525">
            <a:solidFill>
              <a:schemeClr val="tx1"/>
            </a:solidFill>
            <a:round/>
          </a:ln>
        </p:spPr>
        <p:txBody>
          <a:bodyPr wrap="none" anchor="ctr"/>
          <a:lstStyle/>
          <a:p>
            <a:endParaRPr lang="zh-CN" altLang="en-US"/>
          </a:p>
        </p:txBody>
      </p:sp>
      <p:sp>
        <p:nvSpPr>
          <p:cNvPr id="32793" name="Line 26"/>
          <p:cNvSpPr>
            <a:spLocks noChangeShapeType="1"/>
          </p:cNvSpPr>
          <p:nvPr/>
        </p:nvSpPr>
        <p:spPr bwMode="auto">
          <a:xfrm>
            <a:off x="7512050" y="3576622"/>
            <a:ext cx="533400" cy="533400"/>
          </a:xfrm>
          <a:prstGeom prst="line">
            <a:avLst/>
          </a:prstGeom>
          <a:noFill/>
          <a:ln w="9525">
            <a:solidFill>
              <a:schemeClr val="tx1"/>
            </a:solidFill>
            <a:round/>
          </a:ln>
        </p:spPr>
        <p:txBody>
          <a:bodyPr wrap="none" anchor="ctr"/>
          <a:lstStyle/>
          <a:p>
            <a:endParaRPr lang="zh-CN" altLang="en-US"/>
          </a:p>
        </p:txBody>
      </p:sp>
      <p:sp>
        <p:nvSpPr>
          <p:cNvPr id="32794" name="Text Box 28"/>
          <p:cNvSpPr txBox="1">
            <a:spLocks noChangeArrowheads="1"/>
          </p:cNvSpPr>
          <p:nvPr/>
        </p:nvSpPr>
        <p:spPr bwMode="auto">
          <a:xfrm>
            <a:off x="7207250" y="1214422"/>
            <a:ext cx="6096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32795" name="Text Box 29"/>
          <p:cNvSpPr txBox="1">
            <a:spLocks noChangeArrowheads="1"/>
          </p:cNvSpPr>
          <p:nvPr/>
        </p:nvSpPr>
        <p:spPr bwMode="auto">
          <a:xfrm>
            <a:off x="6445250" y="2128822"/>
            <a:ext cx="20574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B                C</a:t>
            </a:r>
            <a:endParaRPr kumimoji="1" lang="en-US" altLang="zh-CN" sz="2400">
              <a:latin typeface="Times New Roman" panose="02020503050405090304" pitchFamily="18" charset="0"/>
            </a:endParaRPr>
          </a:p>
        </p:txBody>
      </p:sp>
      <p:sp>
        <p:nvSpPr>
          <p:cNvPr id="32796" name="Text Box 31"/>
          <p:cNvSpPr txBox="1">
            <a:spLocks noChangeArrowheads="1"/>
          </p:cNvSpPr>
          <p:nvPr/>
        </p:nvSpPr>
        <p:spPr bwMode="auto">
          <a:xfrm>
            <a:off x="7359650" y="3119422"/>
            <a:ext cx="6858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32797" name="Text Box 32"/>
          <p:cNvSpPr txBox="1">
            <a:spLocks noChangeArrowheads="1"/>
          </p:cNvSpPr>
          <p:nvPr/>
        </p:nvSpPr>
        <p:spPr bwMode="auto">
          <a:xfrm>
            <a:off x="7969250" y="4186222"/>
            <a:ext cx="6858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E</a:t>
            </a:r>
            <a:endParaRPr kumimoji="1" lang="en-US" altLang="zh-CN" sz="2400">
              <a:latin typeface="Times New Roman" panose="02020503050405090304" pitchFamily="18" charset="0"/>
            </a:endParaRPr>
          </a:p>
        </p:txBody>
      </p:sp>
      <p:sp>
        <p:nvSpPr>
          <p:cNvPr id="32798" name="Rectangle 33"/>
          <p:cNvSpPr>
            <a:spLocks noChangeArrowheads="1"/>
          </p:cNvSpPr>
          <p:nvPr/>
        </p:nvSpPr>
        <p:spPr bwMode="auto">
          <a:xfrm>
            <a:off x="5507355" y="5007912"/>
            <a:ext cx="2133600" cy="838200"/>
          </a:xfrm>
          <a:prstGeom prst="rect">
            <a:avLst/>
          </a:prstGeom>
          <a:noFill/>
          <a:ln w="9525">
            <a:solidFill>
              <a:schemeClr val="tx1"/>
            </a:solidFill>
            <a:miter lim="800000"/>
          </a:ln>
        </p:spPr>
        <p:txBody>
          <a:bodyPr wrap="none" anchor="ctr"/>
          <a:lstStyle/>
          <a:p>
            <a:endParaRPr lang="zh-CN" altLang="en-US"/>
          </a:p>
        </p:txBody>
      </p:sp>
      <p:sp>
        <p:nvSpPr>
          <p:cNvPr id="32799" name="Line 34"/>
          <p:cNvSpPr>
            <a:spLocks noChangeShapeType="1"/>
          </p:cNvSpPr>
          <p:nvPr/>
        </p:nvSpPr>
        <p:spPr bwMode="auto">
          <a:xfrm>
            <a:off x="5507355" y="5465112"/>
            <a:ext cx="2133600" cy="0"/>
          </a:xfrm>
          <a:prstGeom prst="line">
            <a:avLst/>
          </a:prstGeom>
          <a:noFill/>
          <a:ln w="9525">
            <a:solidFill>
              <a:schemeClr val="tx1"/>
            </a:solidFill>
            <a:round/>
          </a:ln>
        </p:spPr>
        <p:txBody>
          <a:bodyPr wrap="none" anchor="ctr"/>
          <a:lstStyle/>
          <a:p>
            <a:endParaRPr lang="zh-CN" altLang="en-US"/>
          </a:p>
        </p:txBody>
      </p:sp>
      <p:sp>
        <p:nvSpPr>
          <p:cNvPr id="32800" name="Line 35"/>
          <p:cNvSpPr>
            <a:spLocks noChangeShapeType="1"/>
          </p:cNvSpPr>
          <p:nvPr/>
        </p:nvSpPr>
        <p:spPr bwMode="auto">
          <a:xfrm>
            <a:off x="5964555" y="5007912"/>
            <a:ext cx="0" cy="838200"/>
          </a:xfrm>
          <a:prstGeom prst="line">
            <a:avLst/>
          </a:prstGeom>
          <a:noFill/>
          <a:ln w="9525">
            <a:solidFill>
              <a:schemeClr val="tx1"/>
            </a:solidFill>
            <a:round/>
          </a:ln>
        </p:spPr>
        <p:txBody>
          <a:bodyPr wrap="none" anchor="ctr"/>
          <a:lstStyle/>
          <a:p>
            <a:endParaRPr lang="zh-CN" altLang="en-US"/>
          </a:p>
        </p:txBody>
      </p:sp>
      <p:sp>
        <p:nvSpPr>
          <p:cNvPr id="32801" name="Line 36"/>
          <p:cNvSpPr>
            <a:spLocks noChangeShapeType="1"/>
          </p:cNvSpPr>
          <p:nvPr/>
        </p:nvSpPr>
        <p:spPr bwMode="auto">
          <a:xfrm>
            <a:off x="6372543" y="5007912"/>
            <a:ext cx="0" cy="838200"/>
          </a:xfrm>
          <a:prstGeom prst="line">
            <a:avLst/>
          </a:prstGeom>
          <a:noFill/>
          <a:ln w="9525">
            <a:solidFill>
              <a:schemeClr val="tx1"/>
            </a:solidFill>
            <a:round/>
          </a:ln>
        </p:spPr>
        <p:txBody>
          <a:bodyPr wrap="none" anchor="ctr"/>
          <a:lstStyle/>
          <a:p>
            <a:endParaRPr lang="zh-CN" altLang="en-US"/>
          </a:p>
        </p:txBody>
      </p:sp>
      <p:sp>
        <p:nvSpPr>
          <p:cNvPr id="32802" name="Line 37"/>
          <p:cNvSpPr>
            <a:spLocks noChangeShapeType="1"/>
          </p:cNvSpPr>
          <p:nvPr/>
        </p:nvSpPr>
        <p:spPr bwMode="auto">
          <a:xfrm>
            <a:off x="6804343" y="5007912"/>
            <a:ext cx="0" cy="838200"/>
          </a:xfrm>
          <a:prstGeom prst="line">
            <a:avLst/>
          </a:prstGeom>
          <a:noFill/>
          <a:ln w="9525">
            <a:solidFill>
              <a:schemeClr val="tx1"/>
            </a:solidFill>
            <a:round/>
          </a:ln>
        </p:spPr>
        <p:txBody>
          <a:bodyPr wrap="none" anchor="ctr"/>
          <a:lstStyle/>
          <a:p>
            <a:endParaRPr lang="zh-CN" altLang="en-US"/>
          </a:p>
        </p:txBody>
      </p:sp>
      <p:sp>
        <p:nvSpPr>
          <p:cNvPr id="32803" name="Line 38"/>
          <p:cNvSpPr>
            <a:spLocks noChangeShapeType="1"/>
          </p:cNvSpPr>
          <p:nvPr/>
        </p:nvSpPr>
        <p:spPr bwMode="auto">
          <a:xfrm>
            <a:off x="7259955" y="5007912"/>
            <a:ext cx="0" cy="838200"/>
          </a:xfrm>
          <a:prstGeom prst="line">
            <a:avLst/>
          </a:prstGeom>
          <a:noFill/>
          <a:ln w="9525">
            <a:solidFill>
              <a:schemeClr val="tx1"/>
            </a:solidFill>
            <a:round/>
          </a:ln>
        </p:spPr>
        <p:txBody>
          <a:bodyPr wrap="none" anchor="ctr"/>
          <a:lstStyle/>
          <a:p>
            <a:endParaRPr lang="zh-CN" altLang="en-US"/>
          </a:p>
        </p:txBody>
      </p:sp>
      <p:sp>
        <p:nvSpPr>
          <p:cNvPr id="32804" name="Text Box 39"/>
          <p:cNvSpPr txBox="1">
            <a:spLocks noChangeArrowheads="1"/>
          </p:cNvSpPr>
          <p:nvPr/>
        </p:nvSpPr>
        <p:spPr bwMode="auto">
          <a:xfrm>
            <a:off x="4616450" y="3498856"/>
            <a:ext cx="2667000" cy="858838"/>
          </a:xfrm>
          <a:prstGeom prst="rect">
            <a:avLst/>
          </a:prstGeom>
          <a:noFill/>
          <a:ln w="9525">
            <a:noFill/>
            <a:miter lim="800000"/>
          </a:ln>
        </p:spPr>
        <p:txBody>
          <a:bodyPr>
            <a:spAutoFit/>
          </a:bodyPr>
          <a:lstStyle/>
          <a:p>
            <a:pPr>
              <a:lnSpc>
                <a:spcPct val="80000"/>
              </a:lnSpc>
              <a:spcBef>
                <a:spcPct val="50000"/>
              </a:spcBef>
            </a:pPr>
            <a:r>
              <a:rPr kumimoji="1" lang="en-US" altLang="zh-CN" sz="2400" dirty="0">
                <a:solidFill>
                  <a:srgbClr val="FF0066"/>
                </a:solidFill>
                <a:latin typeface="Times New Roman" panose="02020503050405090304" pitchFamily="18" charset="0"/>
              </a:rPr>
              <a:t>[</a:t>
            </a:r>
            <a:r>
              <a:rPr kumimoji="1" lang="zh-CN" altLang="en-US" sz="2400" dirty="0">
                <a:solidFill>
                  <a:srgbClr val="FF0066"/>
                </a:solidFill>
                <a:latin typeface="Times New Roman" panose="02020503050405090304" pitchFamily="18" charset="0"/>
              </a:rPr>
              <a:t>存储结点数据和</a:t>
            </a:r>
            <a:endParaRPr kumimoji="1" lang="zh-CN" altLang="en-US" sz="2400" dirty="0">
              <a:solidFill>
                <a:srgbClr val="FF0066"/>
              </a:solidFill>
              <a:latin typeface="Times New Roman" panose="02020503050405090304" pitchFamily="18" charset="0"/>
            </a:endParaRPr>
          </a:p>
          <a:p>
            <a:pPr>
              <a:lnSpc>
                <a:spcPct val="80000"/>
              </a:lnSpc>
              <a:spcBef>
                <a:spcPct val="50000"/>
              </a:spcBef>
            </a:pPr>
            <a:r>
              <a:rPr kumimoji="1" lang="zh-CN" altLang="en-US" sz="2400" dirty="0">
                <a:solidFill>
                  <a:srgbClr val="FF0066"/>
                </a:solidFill>
                <a:latin typeface="Times New Roman" panose="02020503050405090304" pitchFamily="18" charset="0"/>
              </a:rPr>
              <a:t> 其父结点的序号</a:t>
            </a:r>
            <a:r>
              <a:rPr kumimoji="1" lang="en-US" altLang="zh-CN" sz="2400" dirty="0">
                <a:solidFill>
                  <a:srgbClr val="FF0066"/>
                </a:solidFill>
                <a:latin typeface="Times New Roman" panose="02020503050405090304" pitchFamily="18" charset="0"/>
              </a:rPr>
              <a:t>]</a:t>
            </a:r>
            <a:endParaRPr kumimoji="1" lang="en-US" altLang="zh-CN" sz="2400" dirty="0">
              <a:latin typeface="Times New Roman" panose="02020503050405090304" pitchFamily="18" charset="0"/>
            </a:endParaRPr>
          </a:p>
        </p:txBody>
      </p:sp>
      <p:sp>
        <p:nvSpPr>
          <p:cNvPr id="32805" name="Line 40"/>
          <p:cNvSpPr>
            <a:spLocks noChangeShapeType="1"/>
          </p:cNvSpPr>
          <p:nvPr/>
        </p:nvSpPr>
        <p:spPr bwMode="auto">
          <a:xfrm>
            <a:off x="3075935" y="4723773"/>
            <a:ext cx="0" cy="1228725"/>
          </a:xfrm>
          <a:prstGeom prst="line">
            <a:avLst/>
          </a:prstGeom>
          <a:noFill/>
          <a:ln w="9525">
            <a:solidFill>
              <a:schemeClr val="tx1"/>
            </a:solidFill>
            <a:round/>
          </a:ln>
        </p:spPr>
        <p:txBody>
          <a:bodyPr wrap="none" anchor="ctr"/>
          <a:lstStyle/>
          <a:p>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214422"/>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6.1.1   </a:t>
            </a:r>
            <a:r>
              <a:rPr lang="zh-CN" altLang="en-US" sz="2500" b="1" dirty="0">
                <a:solidFill>
                  <a:srgbClr val="800000"/>
                </a:solidFill>
                <a:sym typeface="Symbol" pitchFamily="18" charset="2"/>
              </a:rPr>
              <a:t>问题提出</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线性结构是指元素之间至多有一个前驱元素或一个后继元素的情况，然而在现实生活中或数学抽象中还有一种情况是元素至多有一个前驱元素，而可有多个后继元素的情况，称之为</a:t>
            </a:r>
            <a:r>
              <a:rPr lang="zh-CN" altLang="en-US" sz="2000" dirty="0">
                <a:solidFill>
                  <a:srgbClr val="FF0000"/>
                </a:solidFill>
                <a:sym typeface="Symbol" pitchFamily="18" charset="2"/>
              </a:rPr>
              <a:t>树结构</a:t>
            </a:r>
            <a:r>
              <a:rPr lang="zh-CN" altLang="en-US" sz="2000" dirty="0">
                <a:sym typeface="Symbol" pitchFamily="18" charset="2"/>
              </a:rPr>
              <a:t>。</a:t>
            </a:r>
            <a:endParaRPr lang="zh-CN" altLang="en-US" sz="1800" dirty="0">
              <a:sym typeface="Symbol" pitchFamily="18" charset="2"/>
            </a:endParaRPr>
          </a:p>
        </p:txBody>
      </p:sp>
      <p:graphicFrame>
        <p:nvGraphicFramePr>
          <p:cNvPr id="5" name="图示 4"/>
          <p:cNvGraphicFramePr/>
          <p:nvPr/>
        </p:nvGraphicFramePr>
        <p:xfrm>
          <a:off x="1142976" y="3500438"/>
          <a:ext cx="6500858" cy="30321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a:xfrm>
            <a:off x="611188" y="908050"/>
            <a:ext cx="7993062" cy="4897438"/>
          </a:xfrm>
          <a:prstGeom prst="rect">
            <a:avLst/>
          </a:prstGeom>
        </p:spPr>
        <p:txBody>
          <a:bodyPr vert="horz">
            <a:normAutofit/>
          </a:bodyPr>
          <a:lstStyle/>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二叉树的顺序存储结构可描述为：</a:t>
            </a:r>
            <a:endPar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#define MAXNODE  1024      		</a:t>
            </a:r>
            <a:endPar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a:t>
            </a:r>
            <a:r>
              <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二叉树的最大结点数，可根据实际情况进行修改</a:t>
            </a:r>
            <a:endPar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panose="02020503050405090304" pitchFamily="18" charset="0"/>
                <a:ea typeface="楷体_GB2312" pitchFamily="49" charset="-122"/>
                <a:cs typeface="+mn-cs"/>
              </a:rPr>
              <a:t>typedef</a:t>
            </a: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panose="02020503050405090304" pitchFamily="18" charset="0"/>
                <a:ea typeface="楷体_GB2312" pitchFamily="49" charset="-122"/>
                <a:cs typeface="+mn-cs"/>
              </a:rPr>
              <a:t>TElemType</a:t>
            </a: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panose="02020503050405090304" pitchFamily="18" charset="0"/>
                <a:ea typeface="楷体_GB2312" pitchFamily="49" charset="-122"/>
                <a:cs typeface="+mn-cs"/>
              </a:rPr>
              <a:t>SqBiTree</a:t>
            </a: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[MAXNODE];	</a:t>
            </a:r>
            <a:endPar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//0</a:t>
            </a:r>
            <a:r>
              <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号单元存放根结点</a:t>
            </a:r>
            <a:endPar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a:t>
            </a:r>
            <a:r>
              <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定义一个顺序存储的二叉树变量：</a:t>
            </a:r>
            <a:r>
              <a:rPr kumimoji="0" lang="en-US" altLang="zh-CN" sz="2000" b="0" i="0" u="none" strike="noStrike" kern="1200" cap="none" spc="0" normalizeH="0" baseline="0" noProof="0" dirty="0" err="1">
                <a:ln>
                  <a:noFill/>
                </a:ln>
                <a:solidFill>
                  <a:srgbClr val="000000"/>
                </a:solidFill>
                <a:effectLst/>
                <a:uLnTx/>
                <a:uFillTx/>
                <a:latin typeface="Times New Roman" panose="02020503050405090304" pitchFamily="18" charset="0"/>
                <a:ea typeface="楷体_GB2312" pitchFamily="49" charset="-122"/>
                <a:cs typeface="+mn-cs"/>
              </a:rPr>
              <a:t>SqBiTree</a:t>
            </a: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panose="02020503050405090304" pitchFamily="18" charset="0"/>
                <a:ea typeface="楷体_GB2312" pitchFamily="49" charset="-122"/>
                <a:cs typeface="+mn-cs"/>
              </a:rPr>
              <a:t>bt</a:t>
            </a: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a:t>
            </a:r>
            <a:endPar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endParaRPr>
          </a:p>
          <a:p>
            <a:pPr lvl="0">
              <a:lnSpc>
                <a:spcPct val="150000"/>
              </a:lnSpc>
              <a:spcBef>
                <a:spcPts val="580"/>
              </a:spcBef>
              <a:buClr>
                <a:schemeClr val="accent1"/>
              </a:buClr>
              <a:buSzPct val="85000"/>
              <a:defRPr/>
            </a:pPr>
            <a:r>
              <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即将</a:t>
            </a:r>
            <a:r>
              <a:rPr kumimoji="0" lang="en-US" altLang="zh-CN" sz="2000" b="0" i="0" u="none" strike="noStrike" kern="1200" cap="none" spc="0" normalizeH="0" baseline="0" noProof="0" dirty="0" err="1">
                <a:ln>
                  <a:noFill/>
                </a:ln>
                <a:solidFill>
                  <a:srgbClr val="000000"/>
                </a:solidFill>
                <a:effectLst/>
                <a:uLnTx/>
                <a:uFillTx/>
                <a:latin typeface="Times New Roman" panose="02020503050405090304" pitchFamily="18" charset="0"/>
                <a:ea typeface="楷体_GB2312" pitchFamily="49" charset="-122"/>
                <a:cs typeface="+mn-cs"/>
              </a:rPr>
              <a:t>bt</a:t>
            </a:r>
            <a:r>
              <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为含有</a:t>
            </a: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MAXNODE</a:t>
            </a:r>
            <a:r>
              <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个</a:t>
            </a:r>
            <a:r>
              <a:rPr lang="en-US" altLang="zh-CN" sz="2000" dirty="0" err="1">
                <a:solidFill>
                  <a:srgbClr val="000000"/>
                </a:solidFill>
                <a:latin typeface="Times New Roman" panose="02020503050405090304" pitchFamily="18" charset="0"/>
                <a:ea typeface="楷体_GB2312" pitchFamily="49" charset="-122"/>
              </a:rPr>
              <a:t>TElemType</a:t>
            </a:r>
            <a:r>
              <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类型元素的一维数组。</a:t>
            </a:r>
            <a:endPar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endParaRPr>
          </a:p>
        </p:txBody>
      </p:sp>
      <p:grpSp>
        <p:nvGrpSpPr>
          <p:cNvPr id="6" name="组合 5"/>
          <p:cNvGrpSpPr/>
          <p:nvPr/>
        </p:nvGrpSpPr>
        <p:grpSpPr>
          <a:xfrm>
            <a:off x="4004253" y="908050"/>
            <a:ext cx="3403935" cy="1797392"/>
            <a:chOff x="4004253" y="908050"/>
            <a:chExt cx="3403935" cy="1797392"/>
          </a:xfrm>
        </p:grpSpPr>
        <p:cxnSp>
          <p:nvCxnSpPr>
            <p:cNvPr id="3" name="直接箭头连接符 2"/>
            <p:cNvCxnSpPr/>
            <p:nvPr/>
          </p:nvCxnSpPr>
          <p:spPr>
            <a:xfrm flipH="1">
              <a:off x="4004253" y="976580"/>
              <a:ext cx="2304256" cy="17288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文本框 4"/>
            <p:cNvSpPr txBox="1"/>
            <p:nvPr/>
          </p:nvSpPr>
          <p:spPr>
            <a:xfrm>
              <a:off x="6300192" y="908050"/>
              <a:ext cx="1107996" cy="369332"/>
            </a:xfrm>
            <a:prstGeom prst="rect">
              <a:avLst/>
            </a:prstGeom>
            <a:noFill/>
          </p:spPr>
          <p:txBody>
            <a:bodyPr wrap="none" rtlCol="0">
              <a:spAutoFit/>
            </a:bodyPr>
            <a:lstStyle/>
            <a:p>
              <a:r>
                <a:rPr lang="zh-CN" altLang="en-US" dirty="0">
                  <a:solidFill>
                    <a:srgbClr val="FF0000"/>
                  </a:solidFill>
                </a:rPr>
                <a:t>数组类型</a:t>
              </a:r>
              <a:endParaRPr lang="zh-CN" altLang="en-US"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2"/>
          <p:cNvSpPr txBox="1">
            <a:spLocks noChangeArrowheads="1"/>
          </p:cNvSpPr>
          <p:nvPr/>
        </p:nvSpPr>
        <p:spPr bwMode="auto">
          <a:xfrm>
            <a:off x="539750" y="714356"/>
            <a:ext cx="8458200" cy="4685001"/>
          </a:xfrm>
          <a:prstGeom prst="rect">
            <a:avLst/>
          </a:prstGeom>
          <a:noFill/>
          <a:ln w="9525">
            <a:noFill/>
            <a:miter lim="800000"/>
          </a:ln>
          <a:effectLst/>
        </p:spPr>
        <p:txBody>
          <a:bodyPr lIns="92075" tIns="46038" rIns="92075" bIns="46038">
            <a:spAutoFit/>
          </a:bodyPr>
          <a:lstStyle/>
          <a:p>
            <a:pPr algn="just">
              <a:lnSpc>
                <a:spcPct val="150000"/>
              </a:lnSpc>
              <a:spcBef>
                <a:spcPct val="50000"/>
              </a:spcBef>
              <a:buClr>
                <a:schemeClr val="tx2"/>
              </a:buClr>
            </a:pPr>
            <a:r>
              <a:rPr kumimoji="1" lang="en-US" altLang="zh-CN" sz="2800" dirty="0">
                <a:latin typeface="隶书" pitchFamily="49" charset="-122"/>
                <a:ea typeface="隶书" pitchFamily="49" charset="-122"/>
              </a:rPr>
              <a:t>2</a:t>
            </a:r>
            <a:r>
              <a:rPr kumimoji="1" lang="zh-CN" altLang="en-US" sz="2800" dirty="0">
                <a:latin typeface="隶书" pitchFamily="49" charset="-122"/>
                <a:ea typeface="隶书" pitchFamily="49" charset="-122"/>
              </a:rPr>
              <a:t>．</a:t>
            </a:r>
            <a:r>
              <a:rPr kumimoji="1" lang="zh-CN" altLang="en-US" sz="2800" dirty="0">
                <a:solidFill>
                  <a:schemeClr val="tx2"/>
                </a:solidFill>
                <a:latin typeface="隶书" pitchFamily="49" charset="-122"/>
                <a:ea typeface="隶书" pitchFamily="49" charset="-122"/>
              </a:rPr>
              <a:t>链式存储结构</a:t>
            </a:r>
            <a:endParaRPr kumimoji="1" lang="zh-CN" altLang="en-US" sz="2800" dirty="0">
              <a:solidFill>
                <a:schemeClr val="tx2"/>
              </a:solidFill>
              <a:latin typeface="隶书" pitchFamily="49" charset="-122"/>
              <a:ea typeface="隶书" pitchFamily="49" charset="-122"/>
            </a:endParaRPr>
          </a:p>
          <a:p>
            <a:pPr algn="just" eaLnBrk="0" hangingPunct="0">
              <a:lnSpc>
                <a:spcPct val="150000"/>
              </a:lnSpc>
            </a:pPr>
            <a:r>
              <a:rPr lang="zh-CN" altLang="en-US" sz="2000" dirty="0">
                <a:solidFill>
                  <a:srgbClr val="000000"/>
                </a:solidFill>
                <a:latin typeface="楷体_GB2312" pitchFamily="49" charset="-122"/>
              </a:rPr>
              <a:t>用链来指示元素之间的逻辑关系，通常有二叉链表存储和三叉链表存储</a:t>
            </a:r>
            <a:endParaRPr lang="en-US" altLang="zh-CN" sz="2000" dirty="0">
              <a:solidFill>
                <a:srgbClr val="000000"/>
              </a:solidFill>
              <a:latin typeface="楷体_GB2312" pitchFamily="49" charset="-122"/>
            </a:endParaRPr>
          </a:p>
          <a:p>
            <a:pPr algn="just" eaLnBrk="0" hangingPunct="0">
              <a:lnSpc>
                <a:spcPct val="150000"/>
              </a:lnSpc>
            </a:pPr>
            <a:r>
              <a:rPr lang="en-US" altLang="zh-CN" sz="2000" dirty="0">
                <a:solidFill>
                  <a:srgbClr val="000000"/>
                </a:solidFill>
                <a:latin typeface="楷体_GB2312" pitchFamily="49" charset="-122"/>
              </a:rPr>
              <a:t>(1)</a:t>
            </a:r>
            <a:r>
              <a:rPr lang="zh-CN" altLang="en-US" sz="2000" dirty="0">
                <a:solidFill>
                  <a:srgbClr val="000000"/>
                </a:solidFill>
                <a:latin typeface="楷体_GB2312" pitchFamily="49" charset="-122"/>
              </a:rPr>
              <a:t>二叉链表存储</a:t>
            </a:r>
            <a:endParaRPr lang="en-US" altLang="zh-CN" sz="2000" dirty="0">
              <a:solidFill>
                <a:srgbClr val="000000"/>
              </a:solidFill>
              <a:latin typeface="楷体_GB2312" pitchFamily="49" charset="-122"/>
            </a:endParaRPr>
          </a:p>
          <a:p>
            <a:pPr algn="just" eaLnBrk="0" hangingPunct="0">
              <a:lnSpc>
                <a:spcPct val="150000"/>
              </a:lnSpc>
            </a:pPr>
            <a:r>
              <a:rPr lang="en-US" altLang="zh-CN" sz="2000" dirty="0">
                <a:solidFill>
                  <a:srgbClr val="000000"/>
                </a:solidFill>
                <a:latin typeface="楷体_GB2312" pitchFamily="49" charset="-122"/>
              </a:rPr>
              <a:t>   </a:t>
            </a:r>
            <a:r>
              <a:rPr lang="zh-CN" altLang="en-US" sz="2000" dirty="0">
                <a:solidFill>
                  <a:srgbClr val="000000"/>
                </a:solidFill>
                <a:latin typeface="楷体_GB2312" pitchFamily="49" charset="-122"/>
              </a:rPr>
              <a:t>链表中每个结点有</a:t>
            </a:r>
            <a:r>
              <a:rPr lang="en-US" altLang="zh-CN" sz="2000" dirty="0">
                <a:solidFill>
                  <a:srgbClr val="000000"/>
                </a:solidFill>
                <a:latin typeface="楷体_GB2312" pitchFamily="49" charset="-122"/>
              </a:rPr>
              <a:t>3</a:t>
            </a:r>
            <a:r>
              <a:rPr lang="zh-CN" altLang="en-US" sz="2000" dirty="0">
                <a:solidFill>
                  <a:srgbClr val="000000"/>
                </a:solidFill>
                <a:latin typeface="楷体_GB2312" pitchFamily="49" charset="-122"/>
              </a:rPr>
              <a:t>个域组成，除了数据域外，还有两个指针域，分别给出该结点左孩子和右孩子所在的链结点的存储地址。</a:t>
            </a:r>
            <a:endParaRPr lang="zh-CN" altLang="en-US" sz="2000" dirty="0">
              <a:solidFill>
                <a:srgbClr val="000000"/>
              </a:solidFill>
              <a:latin typeface="楷体_GB2312" pitchFamily="49" charset="-122"/>
            </a:endParaRPr>
          </a:p>
          <a:p>
            <a:pPr algn="just" eaLnBrk="0" hangingPunct="0">
              <a:lnSpc>
                <a:spcPct val="110000"/>
              </a:lnSpc>
            </a:pPr>
            <a:r>
              <a:rPr lang="zh-CN" altLang="en-US" sz="2400" dirty="0">
                <a:solidFill>
                  <a:srgbClr val="000000"/>
                </a:solidFill>
                <a:latin typeface="楷体_GB2312" pitchFamily="49" charset="-122"/>
              </a:rPr>
              <a:t>   </a:t>
            </a:r>
            <a:endParaRPr lang="zh-CN" altLang="en-US" sz="2400" dirty="0">
              <a:solidFill>
                <a:srgbClr val="000000"/>
              </a:solidFill>
              <a:latin typeface="楷体_GB2312" pitchFamily="49" charset="-122"/>
            </a:endParaRPr>
          </a:p>
          <a:p>
            <a:pPr algn="just" eaLnBrk="0" hangingPunct="0">
              <a:lnSpc>
                <a:spcPct val="110000"/>
              </a:lnSpc>
            </a:pPr>
            <a:endParaRPr kumimoji="1" lang="zh-CN" altLang="en-US" sz="2000" dirty="0">
              <a:latin typeface="宋体" pitchFamily="2" charset="-122"/>
              <a:ea typeface="宋体" pitchFamily="2" charset="-122"/>
            </a:endParaRPr>
          </a:p>
          <a:p>
            <a:pPr algn="just" eaLnBrk="0" hangingPunct="0">
              <a:lnSpc>
                <a:spcPct val="110000"/>
              </a:lnSpc>
            </a:pPr>
            <a:endParaRPr kumimoji="1" lang="zh-CN" altLang="en-US" sz="2000" dirty="0">
              <a:latin typeface="宋体" pitchFamily="2" charset="-122"/>
              <a:ea typeface="宋体" pitchFamily="2" charset="-122"/>
            </a:endParaRPr>
          </a:p>
          <a:p>
            <a:pPr algn="just" eaLnBrk="0" hangingPunct="0">
              <a:lnSpc>
                <a:spcPct val="110000"/>
              </a:lnSpc>
            </a:pPr>
            <a:r>
              <a:rPr kumimoji="1" lang="zh-CN" altLang="en-US" sz="2000" dirty="0">
                <a:latin typeface="宋体" pitchFamily="2" charset="-122"/>
                <a:ea typeface="宋体" pitchFamily="2" charset="-122"/>
              </a:rPr>
              <a:t>  </a:t>
            </a:r>
            <a:endParaRPr kumimoji="1" lang="zh-CN" altLang="en-US" sz="2000" dirty="0">
              <a:latin typeface="宋体" pitchFamily="2" charset="-122"/>
              <a:ea typeface="宋体" pitchFamily="2" charset="-122"/>
            </a:endParaRPr>
          </a:p>
          <a:p>
            <a:pPr algn="just" eaLnBrk="0" hangingPunct="0">
              <a:lnSpc>
                <a:spcPct val="110000"/>
              </a:lnSpc>
            </a:pPr>
            <a:endParaRPr kumimoji="1" lang="zh-CN" altLang="en-US" sz="2000" dirty="0">
              <a:latin typeface="宋体" pitchFamily="2" charset="-122"/>
              <a:ea typeface="宋体" pitchFamily="2" charset="-122"/>
            </a:endParaRPr>
          </a:p>
          <a:p>
            <a:pPr algn="just" eaLnBrk="0" hangingPunct="0">
              <a:lnSpc>
                <a:spcPct val="110000"/>
              </a:lnSpc>
            </a:pPr>
            <a:r>
              <a:rPr kumimoji="1" lang="zh-CN" altLang="en-US" sz="2000" dirty="0">
                <a:latin typeface="宋体" pitchFamily="2" charset="-122"/>
                <a:ea typeface="宋体" pitchFamily="2" charset="-122"/>
              </a:rPr>
              <a:t>    </a:t>
            </a:r>
            <a:endParaRPr lang="zh-CN" altLang="en-US" sz="2400" dirty="0">
              <a:solidFill>
                <a:srgbClr val="000000"/>
              </a:solidFill>
              <a:latin typeface="楷体_GB2312" pitchFamily="49" charset="-122"/>
            </a:endParaRPr>
          </a:p>
        </p:txBody>
      </p:sp>
      <p:graphicFrame>
        <p:nvGraphicFramePr>
          <p:cNvPr id="46084" name="Object 3"/>
          <p:cNvGraphicFramePr>
            <a:graphicFrameLocks noChangeAspect="1"/>
          </p:cNvGraphicFramePr>
          <p:nvPr/>
        </p:nvGraphicFramePr>
        <p:xfrm>
          <a:off x="2424130" y="3643314"/>
          <a:ext cx="4148134" cy="1248123"/>
        </p:xfrm>
        <a:graphic>
          <a:graphicData uri="http://schemas.openxmlformats.org/presentationml/2006/ole">
            <mc:AlternateContent xmlns:mc="http://schemas.openxmlformats.org/markup-compatibility/2006">
              <mc:Choice xmlns:v="urn:schemas-microsoft-com:vml" Requires="v">
                <p:oleObj spid="_x0000_s60602" name="位图图像" r:id="rId1" imgW="2438400" imgH="733425" progId="PBrush">
                  <p:embed/>
                </p:oleObj>
              </mc:Choice>
              <mc:Fallback>
                <p:oleObj name="位图图像" r:id="rId1" imgW="2438400" imgH="73342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30" y="3643314"/>
                        <a:ext cx="4148134" cy="1248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2"/>
          <p:cNvSpPr txBox="1">
            <a:spLocks noChangeArrowheads="1"/>
          </p:cNvSpPr>
          <p:nvPr/>
        </p:nvSpPr>
        <p:spPr bwMode="auto">
          <a:xfrm>
            <a:off x="685800" y="714356"/>
            <a:ext cx="7772400" cy="944170"/>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kumimoji="1" lang="en-US" altLang="zh-CN" dirty="0">
                <a:latin typeface="宋体" pitchFamily="2" charset="-122"/>
                <a:ea typeface="宋体" pitchFamily="2" charset="-122"/>
              </a:rPr>
              <a:t>    </a:t>
            </a:r>
            <a:r>
              <a:rPr lang="zh-CN" altLang="en-US" sz="2000" dirty="0">
                <a:solidFill>
                  <a:srgbClr val="000000"/>
                </a:solidFill>
                <a:latin typeface="楷体_GB2312" pitchFamily="49" charset="-122"/>
              </a:rPr>
              <a:t>下图</a:t>
            </a:r>
            <a:r>
              <a:rPr lang="en-US" altLang="zh-CN" sz="2000" dirty="0">
                <a:solidFill>
                  <a:srgbClr val="000000"/>
                </a:solidFill>
                <a:latin typeface="楷体_GB2312" pitchFamily="49" charset="-122"/>
              </a:rPr>
              <a:t>(a)</a:t>
            </a:r>
            <a:r>
              <a:rPr lang="zh-CN" altLang="en-US" sz="2000" dirty="0">
                <a:solidFill>
                  <a:srgbClr val="000000"/>
                </a:solidFill>
                <a:latin typeface="楷体_GB2312" pitchFamily="49" charset="-122"/>
              </a:rPr>
              <a:t>给出一棵二叉树的二叉链表存储表示。二叉链表也可以带头结点的方式存放，如图</a:t>
            </a:r>
            <a:r>
              <a:rPr lang="en-US" altLang="zh-CN" sz="2000" dirty="0">
                <a:solidFill>
                  <a:srgbClr val="000000"/>
                </a:solidFill>
                <a:latin typeface="楷体_GB2312" pitchFamily="49" charset="-122"/>
              </a:rPr>
              <a:t>(b)</a:t>
            </a:r>
            <a:r>
              <a:rPr lang="zh-CN" altLang="en-US" sz="2000" dirty="0">
                <a:solidFill>
                  <a:srgbClr val="000000"/>
                </a:solidFill>
                <a:latin typeface="楷体_GB2312" pitchFamily="49" charset="-122"/>
              </a:rPr>
              <a:t>所示。</a:t>
            </a:r>
            <a:endParaRPr lang="zh-CN" altLang="en-US" sz="2000" dirty="0">
              <a:solidFill>
                <a:srgbClr val="000000"/>
              </a:solidFill>
              <a:latin typeface="楷体_GB2312" pitchFamily="49" charset="-122"/>
            </a:endParaRPr>
          </a:p>
        </p:txBody>
      </p:sp>
      <p:graphicFrame>
        <p:nvGraphicFramePr>
          <p:cNvPr id="47108" name="Object 3"/>
          <p:cNvGraphicFramePr>
            <a:graphicFrameLocks noChangeAspect="1"/>
          </p:cNvGraphicFramePr>
          <p:nvPr/>
        </p:nvGraphicFramePr>
        <p:xfrm>
          <a:off x="804890" y="2005030"/>
          <a:ext cx="7696200" cy="3995738"/>
        </p:xfrm>
        <a:graphic>
          <a:graphicData uri="http://schemas.openxmlformats.org/presentationml/2006/ole">
            <mc:AlternateContent xmlns:mc="http://schemas.openxmlformats.org/markup-compatibility/2006">
              <mc:Choice xmlns:v="urn:schemas-microsoft-com:vml" Requires="v">
                <p:oleObj spid="_x0000_s61626" name="位图图像" r:id="rId1" imgW="6000750" imgH="2819400" progId="PBrush">
                  <p:embed/>
                </p:oleObj>
              </mc:Choice>
              <mc:Fallback>
                <p:oleObj name="位图图像" r:id="rId1" imgW="6000750" imgH="281940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90" y="2005030"/>
                        <a:ext cx="7696200" cy="3995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cxnSp>
        <p:nvCxnSpPr>
          <p:cNvPr id="5" name="直接箭头连接符 4"/>
          <p:cNvCxnSpPr/>
          <p:nvPr/>
        </p:nvCxnSpPr>
        <p:spPr>
          <a:xfrm rot="16200000" flipH="1">
            <a:off x="5322099" y="1107265"/>
            <a:ext cx="1785950"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00628" y="142852"/>
            <a:ext cx="3429024" cy="646331"/>
          </a:xfrm>
          <a:prstGeom prst="rect">
            <a:avLst/>
          </a:prstGeom>
          <a:noFill/>
        </p:spPr>
        <p:txBody>
          <a:bodyPr wrap="square" rtlCol="0">
            <a:spAutoFit/>
          </a:bodyPr>
          <a:lstStyle/>
          <a:p>
            <a:r>
              <a:rPr lang="zh-CN" altLang="en-US" dirty="0"/>
              <a:t>根结点的地址存放在头结点的左孩子指针域</a:t>
            </a:r>
            <a:endParaRPr lang="zh-CN" alt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Rot="1" noChangeArrowheads="1"/>
          </p:cNvSpPr>
          <p:nvPr>
            <p:ph type="body" idx="1"/>
          </p:nvPr>
        </p:nvSpPr>
        <p:spPr>
          <a:xfrm>
            <a:off x="611188" y="692150"/>
            <a:ext cx="8208962" cy="5040313"/>
          </a:xfrm>
        </p:spPr>
        <p:txBody>
          <a:bodyPr>
            <a:normAutofit/>
          </a:bodyPr>
          <a:lstStyle/>
          <a:p>
            <a:pPr eaLnBrk="1" hangingPunct="1">
              <a:lnSpc>
                <a:spcPct val="150000"/>
              </a:lnSpc>
              <a:spcBef>
                <a:spcPct val="0"/>
              </a:spcBef>
              <a:buFont typeface="Wingdings" panose="05000000000000000000" pitchFamily="2" charset="2"/>
              <a:buNone/>
              <a:defRPr/>
            </a:pPr>
            <a:r>
              <a:rPr lang="zh-CN" altLang="zh-CN" sz="2000" dirty="0">
                <a:latin typeface="Times New Roman" panose="02020503050405090304" pitchFamily="18" charset="0"/>
                <a:ea typeface="楷体_GB2312" pitchFamily="49" charset="-122"/>
              </a:rPr>
              <a:t>二叉树的二叉链表存储结构可描述为：</a:t>
            </a:r>
            <a:endParaRPr lang="zh-CN" altLang="zh-CN" sz="2000" dirty="0">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defRPr/>
            </a:pPr>
            <a:r>
              <a:rPr lang="en-US" altLang="zh-CN" sz="2000" dirty="0">
                <a:latin typeface="Times New Roman" panose="02020503050405090304" pitchFamily="18" charset="0"/>
                <a:ea typeface="楷体_GB2312" pitchFamily="49" charset="-122"/>
              </a:rPr>
              <a:t>        </a:t>
            </a:r>
            <a:r>
              <a:rPr lang="en-US" altLang="zh-CN" sz="2000" dirty="0" err="1">
                <a:latin typeface="Times New Roman" panose="02020503050405090304" pitchFamily="18" charset="0"/>
                <a:ea typeface="楷体_GB2312" pitchFamily="49" charset="-122"/>
              </a:rPr>
              <a:t>typedef</a:t>
            </a:r>
            <a:r>
              <a:rPr lang="en-US" altLang="zh-CN" sz="2000" dirty="0">
                <a:latin typeface="Times New Roman" panose="02020503050405090304" pitchFamily="18" charset="0"/>
                <a:ea typeface="楷体_GB2312" pitchFamily="49" charset="-122"/>
              </a:rPr>
              <a:t>  </a:t>
            </a:r>
            <a:r>
              <a:rPr lang="en-US" altLang="zh-CN" sz="2000" dirty="0" err="1">
                <a:latin typeface="Times New Roman" panose="02020503050405090304" pitchFamily="18" charset="0"/>
                <a:ea typeface="楷体_GB2312" pitchFamily="49" charset="-122"/>
              </a:rPr>
              <a:t>struct</a:t>
            </a:r>
            <a:r>
              <a:rPr lang="en-US" altLang="zh-CN" sz="2000" dirty="0">
                <a:latin typeface="Times New Roman" panose="02020503050405090304" pitchFamily="18" charset="0"/>
                <a:ea typeface="楷体_GB2312" pitchFamily="49" charset="-122"/>
              </a:rPr>
              <a:t> </a:t>
            </a:r>
            <a:r>
              <a:rPr lang="en-US" altLang="zh-CN" sz="2000" dirty="0" err="1">
                <a:latin typeface="Times New Roman" panose="02020503050405090304" pitchFamily="18" charset="0"/>
                <a:ea typeface="楷体_GB2312" pitchFamily="49" charset="-122"/>
              </a:rPr>
              <a:t>BiTNode</a:t>
            </a:r>
            <a:endParaRPr lang="zh-CN" altLang="zh-CN" sz="2000" dirty="0">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defRPr/>
            </a:pPr>
            <a:r>
              <a:rPr lang="en-US" altLang="zh-CN" sz="2000" dirty="0">
                <a:latin typeface="Times New Roman" panose="02020503050405090304" pitchFamily="18" charset="0"/>
                <a:ea typeface="楷体_GB2312" pitchFamily="49" charset="-122"/>
              </a:rPr>
              <a:t>        {</a:t>
            </a:r>
            <a:r>
              <a:rPr lang="en-US" altLang="zh-CN" sz="2000" dirty="0" err="1">
                <a:solidFill>
                  <a:srgbClr val="000000"/>
                </a:solidFill>
                <a:latin typeface="Times New Roman" panose="02020503050405090304" pitchFamily="18" charset="0"/>
                <a:ea typeface="楷体_GB2312" pitchFamily="49" charset="-122"/>
              </a:rPr>
              <a:t>TElemType</a:t>
            </a:r>
            <a:r>
              <a:rPr lang="en-US" altLang="zh-CN" sz="2000" dirty="0">
                <a:latin typeface="Times New Roman" panose="02020503050405090304" pitchFamily="18" charset="0"/>
                <a:ea typeface="楷体_GB2312" pitchFamily="49" charset="-122"/>
              </a:rPr>
              <a:t>  data;</a:t>
            </a:r>
            <a:endParaRPr lang="zh-CN" altLang="zh-CN" sz="2000" dirty="0">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defRPr/>
            </a:pPr>
            <a:r>
              <a:rPr lang="en-US" altLang="zh-CN" sz="2000" dirty="0">
                <a:latin typeface="Times New Roman" panose="02020503050405090304" pitchFamily="18" charset="0"/>
                <a:ea typeface="楷体_GB2312" pitchFamily="49" charset="-122"/>
              </a:rPr>
              <a:t>           </a:t>
            </a:r>
            <a:r>
              <a:rPr lang="en-US" altLang="zh-CN" sz="2000" dirty="0" err="1">
                <a:latin typeface="Times New Roman" panose="02020503050405090304" pitchFamily="18" charset="0"/>
                <a:ea typeface="楷体_GB2312" pitchFamily="49" charset="-122"/>
              </a:rPr>
              <a:t>struct</a:t>
            </a:r>
            <a:r>
              <a:rPr lang="en-US" altLang="zh-CN" sz="2000" dirty="0">
                <a:latin typeface="Times New Roman" panose="02020503050405090304" pitchFamily="18" charset="0"/>
                <a:ea typeface="楷体_GB2312" pitchFamily="49" charset="-122"/>
              </a:rPr>
              <a:t> </a:t>
            </a:r>
            <a:r>
              <a:rPr lang="en-US" altLang="zh-CN" sz="2000" dirty="0" err="1">
                <a:latin typeface="Times New Roman" panose="02020503050405090304" pitchFamily="18" charset="0"/>
                <a:ea typeface="楷体_GB2312" pitchFamily="49" charset="-122"/>
              </a:rPr>
              <a:t>BiTNode</a:t>
            </a:r>
            <a:r>
              <a:rPr lang="en-US" altLang="zh-CN" sz="2000" dirty="0">
                <a:latin typeface="Times New Roman" panose="02020503050405090304" pitchFamily="18" charset="0"/>
                <a:ea typeface="楷体_GB2312" pitchFamily="49" charset="-122"/>
              </a:rPr>
              <a:t>  *</a:t>
            </a:r>
            <a:r>
              <a:rPr lang="en-US" altLang="zh-CN" sz="2000" dirty="0" err="1">
                <a:latin typeface="Times New Roman" panose="02020503050405090304" pitchFamily="18" charset="0"/>
                <a:ea typeface="楷体_GB2312" pitchFamily="49" charset="-122"/>
              </a:rPr>
              <a:t>lchild</a:t>
            </a:r>
            <a:r>
              <a:rPr lang="en-US" altLang="zh-CN" sz="2000" dirty="0">
                <a:latin typeface="Times New Roman" panose="02020503050405090304" pitchFamily="18" charset="0"/>
                <a:ea typeface="楷体_GB2312" pitchFamily="49" charset="-122"/>
              </a:rPr>
              <a:t>;*</a:t>
            </a:r>
            <a:r>
              <a:rPr lang="en-US" altLang="zh-CN" sz="2000" dirty="0" err="1">
                <a:latin typeface="Times New Roman" panose="02020503050405090304" pitchFamily="18" charset="0"/>
                <a:ea typeface="楷体_GB2312" pitchFamily="49" charset="-122"/>
              </a:rPr>
              <a:t>rchild</a:t>
            </a:r>
            <a:r>
              <a:rPr lang="en-US" altLang="zh-CN" sz="2000" dirty="0">
                <a:latin typeface="Times New Roman" panose="02020503050405090304" pitchFamily="18" charset="0"/>
                <a:ea typeface="楷体_GB2312" pitchFamily="49" charset="-122"/>
              </a:rPr>
              <a:t>;	//</a:t>
            </a:r>
            <a:r>
              <a:rPr lang="zh-CN" altLang="zh-CN" sz="2000" dirty="0">
                <a:latin typeface="Times New Roman" panose="02020503050405090304" pitchFamily="18" charset="0"/>
                <a:ea typeface="楷体_GB2312" pitchFamily="49" charset="-122"/>
              </a:rPr>
              <a:t>左右孩子指针</a:t>
            </a:r>
            <a:endParaRPr lang="zh-CN" altLang="zh-CN" sz="2000" dirty="0">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defRPr/>
            </a:pPr>
            <a:r>
              <a:rPr lang="en-US" altLang="zh-CN" sz="2000" dirty="0">
                <a:latin typeface="Times New Roman" panose="02020503050405090304" pitchFamily="18" charset="0"/>
                <a:ea typeface="楷体_GB2312" pitchFamily="49" charset="-122"/>
              </a:rPr>
              <a:t>        } </a:t>
            </a:r>
            <a:r>
              <a:rPr lang="en-US" altLang="zh-CN" sz="2000" dirty="0" err="1">
                <a:latin typeface="Times New Roman" panose="02020503050405090304" pitchFamily="18" charset="0"/>
                <a:ea typeface="楷体_GB2312" pitchFamily="49" charset="-122"/>
              </a:rPr>
              <a:t>BiTNode</a:t>
            </a:r>
            <a:r>
              <a:rPr lang="en-US" altLang="zh-CN" sz="2000" dirty="0">
                <a:latin typeface="Times New Roman" panose="02020503050405090304" pitchFamily="18" charset="0"/>
                <a:ea typeface="楷体_GB2312" pitchFamily="49" charset="-122"/>
              </a:rPr>
              <a:t>, *</a:t>
            </a:r>
            <a:r>
              <a:rPr lang="en-US" altLang="zh-CN" sz="2000" dirty="0" err="1">
                <a:latin typeface="Times New Roman" panose="02020503050405090304" pitchFamily="18" charset="0"/>
                <a:ea typeface="楷体_GB2312" pitchFamily="49" charset="-122"/>
              </a:rPr>
              <a:t>BiTree</a:t>
            </a:r>
            <a:r>
              <a:rPr lang="en-US" altLang="zh-CN" sz="2000" dirty="0">
                <a:latin typeface="Times New Roman" panose="02020503050405090304" pitchFamily="18" charset="0"/>
                <a:ea typeface="楷体_GB2312" pitchFamily="49" charset="-122"/>
              </a:rPr>
              <a:t>;</a:t>
            </a:r>
            <a:endParaRPr lang="zh-CN" altLang="zh-CN" sz="2000" dirty="0">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defRPr/>
            </a:pPr>
            <a:r>
              <a:rPr lang="en-US" altLang="zh-CN" sz="2000" dirty="0">
                <a:latin typeface="Times New Roman" panose="02020503050405090304" pitchFamily="18" charset="0"/>
                <a:ea typeface="楷体_GB2312" pitchFamily="49" charset="-122"/>
              </a:rPr>
              <a:t>        </a:t>
            </a:r>
            <a:r>
              <a:rPr lang="zh-CN" altLang="zh-CN" sz="2000" dirty="0">
                <a:latin typeface="Times New Roman" panose="02020503050405090304" pitchFamily="18" charset="0"/>
                <a:ea typeface="楷体_GB2312" pitchFamily="49" charset="-122"/>
              </a:rPr>
              <a:t>定义一个指向二叉树的指针变量：</a:t>
            </a:r>
            <a:r>
              <a:rPr lang="en-US" altLang="zh-CN" sz="2000" dirty="0" err="1">
                <a:latin typeface="Times New Roman" panose="02020503050405090304" pitchFamily="18" charset="0"/>
                <a:ea typeface="楷体_GB2312" pitchFamily="49" charset="-122"/>
              </a:rPr>
              <a:t>BiTree</a:t>
            </a:r>
            <a:r>
              <a:rPr lang="en-US" altLang="zh-CN" sz="2000" dirty="0">
                <a:latin typeface="Times New Roman" panose="02020503050405090304" pitchFamily="18" charset="0"/>
                <a:ea typeface="楷体_GB2312" pitchFamily="49" charset="-122"/>
              </a:rPr>
              <a:t>  t;</a:t>
            </a:r>
            <a:endParaRPr lang="en-US" altLang="zh-CN" sz="2000" dirty="0">
              <a:latin typeface="Times New Roman" panose="02020503050405090304" pitchFamily="18" charset="0"/>
              <a:ea typeface="楷体_GB2312" pitchFamily="49"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609600" y="685800"/>
            <a:ext cx="8229600" cy="4524958"/>
          </a:xfrm>
          <a:prstGeom prst="rect">
            <a:avLst/>
          </a:prstGeom>
          <a:noFill/>
          <a:ln w="9525">
            <a:noFill/>
            <a:miter lim="800000"/>
          </a:ln>
          <a:effectLst/>
        </p:spPr>
        <p:txBody>
          <a:bodyPr lIns="92075" tIns="46038" rIns="92075" bIns="46038">
            <a:spAutoFit/>
          </a:bodyPr>
          <a:lstStyle/>
          <a:p>
            <a:pPr algn="just">
              <a:lnSpc>
                <a:spcPct val="150000"/>
              </a:lnSpc>
              <a:spcBef>
                <a:spcPct val="50000"/>
              </a:spcBef>
              <a:buClr>
                <a:schemeClr val="tx2"/>
              </a:buClr>
            </a:pPr>
            <a:r>
              <a:rPr lang="en-US" altLang="zh-CN" sz="2000" dirty="0">
                <a:solidFill>
                  <a:srgbClr val="000000"/>
                </a:solidFill>
                <a:latin typeface="楷体_GB2312" pitchFamily="49" charset="-122"/>
              </a:rPr>
              <a:t>(2)</a:t>
            </a:r>
            <a:r>
              <a:rPr lang="zh-CN" altLang="en-US" sz="2000" dirty="0">
                <a:solidFill>
                  <a:srgbClr val="000000"/>
                </a:solidFill>
                <a:latin typeface="楷体_GB2312" pitchFamily="49" charset="-122"/>
              </a:rPr>
              <a:t>三叉链表存储</a:t>
            </a:r>
            <a:endParaRPr lang="zh-CN" altLang="en-US" sz="2000" dirty="0">
              <a:solidFill>
                <a:srgbClr val="000000"/>
              </a:solidFill>
              <a:latin typeface="楷体_GB2312" pitchFamily="49" charset="-122"/>
            </a:endParaRPr>
          </a:p>
          <a:p>
            <a:pPr algn="just" eaLnBrk="0" hangingPunct="0">
              <a:lnSpc>
                <a:spcPct val="150000"/>
              </a:lnSpc>
            </a:pPr>
            <a:r>
              <a:rPr lang="zh-CN" altLang="en-US" sz="2000" dirty="0">
                <a:solidFill>
                  <a:srgbClr val="000000"/>
                </a:solidFill>
                <a:latin typeface="楷体_GB2312" pitchFamily="49" charset="-122"/>
              </a:rPr>
              <a:t>    二叉链表存储可以直接找到结点的孩子结点，但不能直接找到其双亲结点，用三叉链表存储可以解决这一问题，给运算带来方便</a:t>
            </a:r>
            <a:endParaRPr lang="en-US" altLang="zh-CN" sz="2000" dirty="0">
              <a:solidFill>
                <a:srgbClr val="000000"/>
              </a:solidFill>
              <a:latin typeface="楷体_GB2312" pitchFamily="49" charset="-122"/>
            </a:endParaRPr>
          </a:p>
          <a:p>
            <a:pPr algn="just" eaLnBrk="0" hangingPunct="0">
              <a:lnSpc>
                <a:spcPct val="150000"/>
              </a:lnSpc>
            </a:pPr>
            <a:r>
              <a:rPr lang="en-US" altLang="zh-CN" sz="2000" dirty="0">
                <a:solidFill>
                  <a:srgbClr val="000000"/>
                </a:solidFill>
                <a:latin typeface="楷体_GB2312" pitchFamily="49" charset="-122"/>
              </a:rPr>
              <a:t>    </a:t>
            </a:r>
            <a:r>
              <a:rPr lang="zh-CN" altLang="en-US" sz="2000" dirty="0">
                <a:solidFill>
                  <a:srgbClr val="000000"/>
                </a:solidFill>
                <a:latin typeface="楷体_GB2312" pitchFamily="49" charset="-122"/>
              </a:rPr>
              <a:t> 每个结点由四个域组成，具体结构为：</a:t>
            </a:r>
            <a:endParaRPr lang="zh-CN" altLang="en-US" sz="2000" dirty="0">
              <a:solidFill>
                <a:srgbClr val="000000"/>
              </a:solidFill>
              <a:latin typeface="楷体_GB2312" pitchFamily="49" charset="-122"/>
            </a:endParaRPr>
          </a:p>
          <a:p>
            <a:pPr algn="just" eaLnBrk="0" hangingPunct="0">
              <a:lnSpc>
                <a:spcPct val="140000"/>
              </a:lnSpc>
            </a:pPr>
            <a:endParaRPr kumimoji="1" lang="zh-CN" altLang="en-US" sz="2000" dirty="0">
              <a:latin typeface="宋体" pitchFamily="2" charset="-122"/>
              <a:ea typeface="宋体" pitchFamily="2" charset="-122"/>
            </a:endParaRPr>
          </a:p>
          <a:p>
            <a:pPr algn="just" eaLnBrk="0" hangingPunct="0">
              <a:lnSpc>
                <a:spcPct val="140000"/>
              </a:lnSpc>
            </a:pPr>
            <a:endParaRPr kumimoji="1" lang="zh-CN" altLang="en-US" sz="2000" dirty="0">
              <a:latin typeface="宋体" pitchFamily="2" charset="-122"/>
              <a:ea typeface="宋体" pitchFamily="2" charset="-122"/>
            </a:endParaRPr>
          </a:p>
          <a:p>
            <a:pPr algn="just" eaLnBrk="0" hangingPunct="0">
              <a:lnSpc>
                <a:spcPct val="140000"/>
              </a:lnSpc>
            </a:pPr>
            <a:endParaRPr kumimoji="1" lang="zh-CN" altLang="en-US" sz="2000" dirty="0">
              <a:latin typeface="宋体" pitchFamily="2" charset="-122"/>
              <a:ea typeface="宋体" pitchFamily="2" charset="-122"/>
            </a:endParaRPr>
          </a:p>
          <a:p>
            <a:pPr algn="just" eaLnBrk="0" hangingPunct="0">
              <a:lnSpc>
                <a:spcPct val="140000"/>
              </a:lnSpc>
            </a:pPr>
            <a:endParaRPr kumimoji="1" lang="zh-CN" altLang="en-US" sz="2000" dirty="0">
              <a:latin typeface="宋体" pitchFamily="2" charset="-122"/>
              <a:ea typeface="宋体" pitchFamily="2" charset="-122"/>
            </a:endParaRPr>
          </a:p>
          <a:p>
            <a:pPr algn="just" eaLnBrk="0" hangingPunct="0">
              <a:lnSpc>
                <a:spcPct val="140000"/>
              </a:lnSpc>
            </a:pPr>
            <a:endParaRPr kumimoji="1" lang="zh-CN" altLang="en-US" sz="2000" dirty="0">
              <a:latin typeface="宋体" pitchFamily="2" charset="-122"/>
              <a:ea typeface="宋体" pitchFamily="2" charset="-122"/>
            </a:endParaRPr>
          </a:p>
          <a:p>
            <a:pPr algn="just" eaLnBrk="0" hangingPunct="0">
              <a:lnSpc>
                <a:spcPct val="140000"/>
              </a:lnSpc>
            </a:pPr>
            <a:r>
              <a:rPr kumimoji="1" lang="zh-CN" altLang="en-US" sz="2000" dirty="0">
                <a:latin typeface="宋体" pitchFamily="2" charset="-122"/>
                <a:ea typeface="宋体" pitchFamily="2" charset="-122"/>
              </a:rPr>
              <a:t>    </a:t>
            </a:r>
            <a:endParaRPr lang="zh-CN" altLang="en-US" sz="2400" dirty="0">
              <a:solidFill>
                <a:srgbClr val="000000"/>
              </a:solidFill>
              <a:latin typeface="楷体_GB2312" pitchFamily="49" charset="-122"/>
            </a:endParaRPr>
          </a:p>
        </p:txBody>
      </p:sp>
      <p:graphicFrame>
        <p:nvGraphicFramePr>
          <p:cNvPr id="49156" name="Object 3"/>
          <p:cNvGraphicFramePr>
            <a:graphicFrameLocks noChangeAspect="1"/>
          </p:cNvGraphicFramePr>
          <p:nvPr/>
        </p:nvGraphicFramePr>
        <p:xfrm>
          <a:off x="1600200" y="2857496"/>
          <a:ext cx="6019800" cy="1319213"/>
        </p:xfrm>
        <a:graphic>
          <a:graphicData uri="http://schemas.openxmlformats.org/presentationml/2006/ole">
            <mc:AlternateContent xmlns:mc="http://schemas.openxmlformats.org/markup-compatibility/2006">
              <mc:Choice xmlns:v="urn:schemas-microsoft-com:vml" Requires="v">
                <p:oleObj spid="_x0000_s62650" name="位图图像" r:id="rId1" imgW="3000375" imgH="657225" progId="PBrush">
                  <p:embed/>
                </p:oleObj>
              </mc:Choice>
              <mc:Fallback>
                <p:oleObj name="位图图像" r:id="rId1" imgW="3000375" imgH="65722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57496"/>
                        <a:ext cx="6019800" cy="1319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2"/>
          <p:cNvSpPr txBox="1">
            <a:spLocks noChangeArrowheads="1"/>
          </p:cNvSpPr>
          <p:nvPr/>
        </p:nvSpPr>
        <p:spPr bwMode="auto">
          <a:xfrm>
            <a:off x="914400" y="762000"/>
            <a:ext cx="7315200" cy="603250"/>
          </a:xfrm>
          <a:prstGeom prst="rect">
            <a:avLst/>
          </a:prstGeom>
          <a:noFill/>
          <a:ln w="9525">
            <a:noFill/>
            <a:miter lim="800000"/>
          </a:ln>
          <a:effectLst/>
        </p:spPr>
        <p:txBody>
          <a:bodyPr lIns="92075" tIns="46038" rIns="92075" bIns="46038">
            <a:spAutoFit/>
          </a:bodyPr>
          <a:lstStyle/>
          <a:p>
            <a:pPr algn="just" eaLnBrk="0" hangingPunct="0">
              <a:lnSpc>
                <a:spcPct val="140000"/>
              </a:lnSpc>
            </a:pPr>
            <a:r>
              <a:rPr lang="zh-CN" altLang="en-US" sz="2400">
                <a:solidFill>
                  <a:srgbClr val="000000"/>
                </a:solidFill>
                <a:latin typeface="楷体_GB2312" pitchFamily="49" charset="-122"/>
              </a:rPr>
              <a:t>下图给出一棵二叉树的三叉链表存储示意图。</a:t>
            </a:r>
            <a:endParaRPr lang="zh-CN" altLang="en-US" sz="2400">
              <a:solidFill>
                <a:srgbClr val="000000"/>
              </a:solidFill>
              <a:latin typeface="楷体_GB2312" pitchFamily="49" charset="-122"/>
            </a:endParaRPr>
          </a:p>
        </p:txBody>
      </p:sp>
      <p:graphicFrame>
        <p:nvGraphicFramePr>
          <p:cNvPr id="50180" name="Object 3"/>
          <p:cNvGraphicFramePr>
            <a:graphicFrameLocks noChangeAspect="1"/>
          </p:cNvGraphicFramePr>
          <p:nvPr/>
        </p:nvGraphicFramePr>
        <p:xfrm>
          <a:off x="1042988" y="1557338"/>
          <a:ext cx="7010400" cy="4137025"/>
        </p:xfrm>
        <a:graphic>
          <a:graphicData uri="http://schemas.openxmlformats.org/presentationml/2006/ole">
            <mc:AlternateContent xmlns:mc="http://schemas.openxmlformats.org/markup-compatibility/2006">
              <mc:Choice xmlns:v="urn:schemas-microsoft-com:vml" Requires="v">
                <p:oleObj spid="_x0000_s63674" name="位图图像" r:id="rId1" imgW="5295900" imgH="2895600" progId="PBrush">
                  <p:embed/>
                </p:oleObj>
              </mc:Choice>
              <mc:Fallback>
                <p:oleObj name="位图图像" r:id="rId1" imgW="5295900" imgH="289560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557338"/>
                        <a:ext cx="7010400" cy="413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34975" y="973139"/>
            <a:ext cx="8474075" cy="2862322"/>
          </a:xfrm>
          <a:prstGeom prst="rect">
            <a:avLst/>
          </a:prstGeom>
          <a:noFill/>
          <a:ln w="12700" cap="sq">
            <a:noFill/>
            <a:miter lim="800000"/>
            <a:headEnd type="none" w="sm" len="sm"/>
            <a:tailEnd type="none" w="sm" len="sm"/>
          </a:ln>
        </p:spPr>
        <p:txBody>
          <a:bodyPr>
            <a:spAutoFit/>
          </a:bodyPr>
          <a:lstStyle/>
          <a:p>
            <a:pPr>
              <a:lnSpc>
                <a:spcPct val="150000"/>
              </a:lnSpc>
            </a:pPr>
            <a:r>
              <a:rPr kumimoji="1" lang="zh-CN" altLang="en-US" sz="2000" dirty="0">
                <a:latin typeface="楷体_GB2312" pitchFamily="49" charset="-122"/>
                <a:ea typeface="楷体_GB2312" pitchFamily="49" charset="-122"/>
              </a:rPr>
              <a:t>在二叉树的一些应用中，常常要求在树中查找具有某种特征的结点，或者对树中全部结点逐一进行某种处理。这就引入了遍历二叉树的问题，即如何</a:t>
            </a:r>
            <a:r>
              <a:rPr kumimoji="1" lang="zh-CN" altLang="en-US" sz="2000" dirty="0">
                <a:solidFill>
                  <a:srgbClr val="FF0000"/>
                </a:solidFill>
                <a:latin typeface="楷体_GB2312" pitchFamily="49" charset="-122"/>
                <a:ea typeface="楷体_GB2312" pitchFamily="49" charset="-122"/>
              </a:rPr>
              <a:t>按某条搜索路径巡访树中的每一个结点</a:t>
            </a:r>
            <a:r>
              <a:rPr kumimoji="1" lang="zh-CN" altLang="en-US" sz="2000" dirty="0">
                <a:latin typeface="楷体_GB2312" pitchFamily="49" charset="-122"/>
                <a:ea typeface="楷体_GB2312" pitchFamily="49" charset="-122"/>
              </a:rPr>
              <a:t>，使得每一个结点均</a:t>
            </a:r>
            <a:r>
              <a:rPr kumimoji="1" lang="zh-CN" altLang="en-US" sz="2000" dirty="0">
                <a:solidFill>
                  <a:srgbClr val="FF0000"/>
                </a:solidFill>
                <a:latin typeface="楷体_GB2312" pitchFamily="49" charset="-122"/>
                <a:ea typeface="楷体_GB2312" pitchFamily="49" charset="-122"/>
              </a:rPr>
              <a:t>被访问一次，而且仅被访问一次。</a:t>
            </a:r>
            <a:endParaRPr kumimoji="1" lang="zh-CN" altLang="en-US" sz="2000" dirty="0">
              <a:solidFill>
                <a:srgbClr val="FF0000"/>
              </a:solidFill>
              <a:latin typeface="楷体_GB2312" pitchFamily="49" charset="-122"/>
              <a:ea typeface="楷体_GB2312" pitchFamily="49" charset="-122"/>
            </a:endParaRPr>
          </a:p>
          <a:p>
            <a:pPr>
              <a:lnSpc>
                <a:spcPct val="150000"/>
              </a:lnSpc>
            </a:pPr>
            <a:r>
              <a:rPr kumimoji="1" lang="zh-CN" altLang="en-US" sz="2000" dirty="0">
                <a:latin typeface="楷体_GB2312" pitchFamily="49" charset="-122"/>
                <a:ea typeface="楷体_GB2312" pitchFamily="49" charset="-122"/>
              </a:rPr>
              <a:t>遍历对线性结构是容易解决的，而二叉树是非线性的，因而需要寻找一种规律，以便使二叉树上的结点能排列在一个线性队列上，从而便于遍历。</a:t>
            </a:r>
            <a:endParaRPr kumimoji="1" lang="zh-CN" altLang="en-US" dirty="0">
              <a:latin typeface="Times New Roman" panose="02020503050405090304" pitchFamily="18" charset="0"/>
            </a:endParaRPr>
          </a:p>
        </p:txBody>
      </p:sp>
      <p:sp>
        <p:nvSpPr>
          <p:cNvPr id="47107" name="Oval 3"/>
          <p:cNvSpPr>
            <a:spLocks noChangeArrowheads="1"/>
          </p:cNvSpPr>
          <p:nvPr/>
        </p:nvSpPr>
        <p:spPr bwMode="auto">
          <a:xfrm>
            <a:off x="1392213" y="5264169"/>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pPr algn="ctr"/>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47108" name="Oval 4"/>
          <p:cNvSpPr>
            <a:spLocks noChangeArrowheads="1"/>
          </p:cNvSpPr>
          <p:nvPr/>
        </p:nvSpPr>
        <p:spPr bwMode="auto">
          <a:xfrm>
            <a:off x="1849413" y="4578369"/>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endParaRPr lang="zh-CN" altLang="en-US"/>
          </a:p>
        </p:txBody>
      </p:sp>
      <p:sp>
        <p:nvSpPr>
          <p:cNvPr id="47109" name="Oval 5"/>
          <p:cNvSpPr>
            <a:spLocks noChangeArrowheads="1"/>
          </p:cNvSpPr>
          <p:nvPr/>
        </p:nvSpPr>
        <p:spPr bwMode="auto">
          <a:xfrm>
            <a:off x="2306613" y="5264169"/>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pPr algn="ctr"/>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p:txBody>
      </p:sp>
      <p:sp>
        <p:nvSpPr>
          <p:cNvPr id="47110" name="Line 6"/>
          <p:cNvSpPr>
            <a:spLocks noChangeShapeType="1"/>
          </p:cNvSpPr>
          <p:nvPr/>
        </p:nvSpPr>
        <p:spPr bwMode="auto">
          <a:xfrm flipH="1">
            <a:off x="1620813" y="4883169"/>
            <a:ext cx="304800" cy="38100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47111" name="Line 7"/>
          <p:cNvSpPr>
            <a:spLocks noChangeShapeType="1"/>
          </p:cNvSpPr>
          <p:nvPr/>
        </p:nvSpPr>
        <p:spPr bwMode="auto">
          <a:xfrm>
            <a:off x="2078013" y="4883169"/>
            <a:ext cx="304800" cy="45720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47112" name="Text Box 8"/>
          <p:cNvSpPr txBox="1">
            <a:spLocks noChangeArrowheads="1"/>
          </p:cNvSpPr>
          <p:nvPr/>
        </p:nvSpPr>
        <p:spPr bwMode="auto">
          <a:xfrm>
            <a:off x="1833538" y="4543444"/>
            <a:ext cx="320675" cy="457200"/>
          </a:xfrm>
          <a:prstGeom prst="rect">
            <a:avLst/>
          </a:prstGeom>
          <a:noFill/>
          <a:ln w="12700" cap="sq">
            <a:noFill/>
            <a:miter lim="800000"/>
            <a:headEnd type="none" w="sm" len="sm"/>
            <a:tailEnd type="none" w="sm" len="sm"/>
          </a:ln>
        </p:spPr>
        <p:txBody>
          <a:bodyPr>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47113" name="Line 9"/>
          <p:cNvSpPr>
            <a:spLocks noChangeShapeType="1"/>
          </p:cNvSpPr>
          <p:nvPr/>
        </p:nvSpPr>
        <p:spPr bwMode="auto">
          <a:xfrm>
            <a:off x="2763813" y="5416569"/>
            <a:ext cx="533400" cy="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7114" name="Line 10"/>
          <p:cNvSpPr>
            <a:spLocks noChangeShapeType="1"/>
          </p:cNvSpPr>
          <p:nvPr/>
        </p:nvSpPr>
        <p:spPr bwMode="auto">
          <a:xfrm>
            <a:off x="1544613" y="5645169"/>
            <a:ext cx="0" cy="15240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7115" name="Line 11"/>
          <p:cNvSpPr>
            <a:spLocks noChangeShapeType="1"/>
          </p:cNvSpPr>
          <p:nvPr/>
        </p:nvSpPr>
        <p:spPr bwMode="auto">
          <a:xfrm>
            <a:off x="2382813" y="4578369"/>
            <a:ext cx="533400" cy="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7116" name="Text Box 12"/>
          <p:cNvSpPr txBox="1">
            <a:spLocks noChangeArrowheads="1"/>
          </p:cNvSpPr>
          <p:nvPr/>
        </p:nvSpPr>
        <p:spPr bwMode="auto">
          <a:xfrm>
            <a:off x="2900338" y="4238644"/>
            <a:ext cx="13017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t>
            </a:r>
            <a:r>
              <a:rPr kumimoji="1" lang="zh-CN" altLang="en-US" sz="2400">
                <a:latin typeface="Times New Roman" panose="02020503050405090304" pitchFamily="18" charset="0"/>
                <a:ea typeface="楷体_GB2312" pitchFamily="49" charset="-122"/>
              </a:rPr>
              <a:t>根结点</a:t>
            </a:r>
            <a:r>
              <a:rPr kumimoji="1" lang="en-US" altLang="zh-CN" sz="2400">
                <a:latin typeface="Times New Roman" panose="02020503050405090304" pitchFamily="18" charset="0"/>
              </a:rPr>
              <a:t>)</a:t>
            </a:r>
            <a:endParaRPr kumimoji="1" lang="en-US" altLang="zh-CN" sz="2400">
              <a:latin typeface="Times New Roman" panose="02020503050405090304" pitchFamily="18" charset="0"/>
            </a:endParaRPr>
          </a:p>
        </p:txBody>
      </p:sp>
      <p:sp>
        <p:nvSpPr>
          <p:cNvPr id="47117" name="Text Box 13"/>
          <p:cNvSpPr txBox="1">
            <a:spLocks noChangeArrowheads="1"/>
          </p:cNvSpPr>
          <p:nvPr/>
        </p:nvSpPr>
        <p:spPr bwMode="auto">
          <a:xfrm>
            <a:off x="3303563" y="5207019"/>
            <a:ext cx="13525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t>
            </a:r>
            <a:r>
              <a:rPr kumimoji="1" lang="zh-CN" altLang="en-US" sz="2400">
                <a:latin typeface="楷体_GB2312" pitchFamily="49" charset="-122"/>
                <a:ea typeface="楷体_GB2312" pitchFamily="49" charset="-122"/>
              </a:rPr>
              <a:t>右子树</a:t>
            </a:r>
            <a:r>
              <a:rPr kumimoji="1" lang="en-US" altLang="zh-CN" sz="2400">
                <a:latin typeface="楷体_GB2312" pitchFamily="49" charset="-122"/>
                <a:ea typeface="楷体_GB2312" pitchFamily="49" charset="-122"/>
              </a:rPr>
              <a:t>)</a:t>
            </a:r>
            <a:endParaRPr kumimoji="1" lang="en-US" altLang="zh-CN" sz="2400">
              <a:latin typeface="楷体_GB2312" pitchFamily="49" charset="-122"/>
              <a:ea typeface="楷体_GB2312" pitchFamily="49" charset="-122"/>
            </a:endParaRPr>
          </a:p>
        </p:txBody>
      </p:sp>
      <p:sp>
        <p:nvSpPr>
          <p:cNvPr id="47118" name="Text Box 14"/>
          <p:cNvSpPr txBox="1">
            <a:spLocks noChangeArrowheads="1"/>
          </p:cNvSpPr>
          <p:nvPr/>
        </p:nvSpPr>
        <p:spPr bwMode="auto">
          <a:xfrm>
            <a:off x="1071538" y="5686444"/>
            <a:ext cx="13017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t>
            </a:r>
            <a:r>
              <a:rPr kumimoji="1" lang="zh-CN" altLang="en-US" sz="2400">
                <a:latin typeface="Times New Roman" panose="02020503050405090304" pitchFamily="18" charset="0"/>
                <a:ea typeface="楷体_GB2312" pitchFamily="49" charset="-122"/>
              </a:rPr>
              <a:t>左子树</a:t>
            </a:r>
            <a:r>
              <a:rPr kumimoji="1" lang="en-US" altLang="zh-CN" sz="2400">
                <a:latin typeface="Times New Roman" panose="02020503050405090304" pitchFamily="18" charset="0"/>
              </a:rPr>
              <a:t>)</a:t>
            </a:r>
            <a:endParaRPr kumimoji="1" lang="en-US" altLang="zh-CN" sz="2400">
              <a:latin typeface="Times New Roman" panose="02020503050405090304" pitchFamily="18" charset="0"/>
            </a:endParaRPr>
          </a:p>
        </p:txBody>
      </p:sp>
      <p:sp>
        <p:nvSpPr>
          <p:cNvPr id="47119" name="Text Box 15"/>
          <p:cNvSpPr txBox="1">
            <a:spLocks noChangeArrowheads="1"/>
          </p:cNvSpPr>
          <p:nvPr/>
        </p:nvSpPr>
        <p:spPr bwMode="auto">
          <a:xfrm>
            <a:off x="4906938" y="4224663"/>
            <a:ext cx="3825875" cy="1418915"/>
          </a:xfrm>
          <a:prstGeom prst="rect">
            <a:avLst/>
          </a:prstGeom>
          <a:noFill/>
          <a:ln w="12700" cap="sq">
            <a:noFill/>
            <a:miter lim="800000"/>
            <a:headEnd type="none" w="sm" len="sm"/>
            <a:tailEnd type="none" w="sm" len="sm"/>
          </a:ln>
        </p:spPr>
        <p:txBody>
          <a:bodyPr>
            <a:spAutoFit/>
          </a:bodyPr>
          <a:lstStyle/>
          <a:p>
            <a:pPr>
              <a:lnSpc>
                <a:spcPct val="150000"/>
              </a:lnSpc>
            </a:pPr>
            <a:r>
              <a:rPr kumimoji="1" lang="zh-CN" altLang="en-US" sz="2000" dirty="0">
                <a:latin typeface="Times New Roman" panose="02020503050405090304" pitchFamily="18" charset="0"/>
                <a:ea typeface="楷体_GB2312" pitchFamily="49" charset="-122"/>
              </a:rPr>
              <a:t>由二叉树的递归定义，二叉树的三个基本组成单元是：根结点、左子树和右子树。</a:t>
            </a:r>
            <a:endParaRPr kumimoji="1" lang="zh-CN" altLang="en-US" sz="2000" dirty="0">
              <a:latin typeface="Times New Roman" panose="02020503050405090304" pitchFamily="18" charset="0"/>
              <a:ea typeface="楷体_GB2312" pitchFamily="49" charset="-122"/>
            </a:endParaRPr>
          </a:p>
        </p:txBody>
      </p:sp>
      <p:sp>
        <p:nvSpPr>
          <p:cNvPr id="47120" name="Text Box 16"/>
          <p:cNvSpPr txBox="1">
            <a:spLocks noChangeArrowheads="1"/>
          </p:cNvSpPr>
          <p:nvPr/>
        </p:nvSpPr>
        <p:spPr bwMode="auto">
          <a:xfrm>
            <a:off x="450850" y="285728"/>
            <a:ext cx="2673350" cy="519113"/>
          </a:xfrm>
          <a:prstGeom prst="rect">
            <a:avLst/>
          </a:prstGeom>
          <a:noFill/>
          <a:ln w="12700" cap="sq">
            <a:noFill/>
            <a:miter lim="800000"/>
            <a:headEnd type="none" w="sm" len="sm"/>
            <a:tailEnd type="none" w="sm" len="sm"/>
          </a:ln>
        </p:spPr>
        <p:txBody>
          <a:bodyPr wrap="none" anchor="ctr">
            <a:spAutoFit/>
          </a:bodyPr>
          <a:lstStyle/>
          <a:p>
            <a:r>
              <a:rPr kumimoji="1" lang="zh-CN" altLang="en-US" sz="2800" dirty="0">
                <a:latin typeface="楷体_GB2312" pitchFamily="49" charset="-122"/>
                <a:ea typeface="楷体_GB2312" pitchFamily="49" charset="-122"/>
              </a:rPr>
              <a:t>二叉树的遍历：</a:t>
            </a:r>
            <a:endParaRPr kumimoji="1" lang="zh-CN" altLang="en-US" sz="2800" dirty="0">
              <a:latin typeface="楷体_GB2312" pitchFamily="49" charset="-122"/>
              <a:ea typeface="楷体_GB2312"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61994" y="254000"/>
            <a:ext cx="8610600" cy="6463308"/>
          </a:xfrm>
          <a:prstGeom prst="rect">
            <a:avLst/>
          </a:prstGeom>
          <a:noFill/>
          <a:ln w="12700" cap="sq">
            <a:noFill/>
            <a:miter lim="800000"/>
            <a:headEnd type="none" w="sm" len="sm"/>
            <a:tailEnd type="none" w="sm" len="sm"/>
          </a:ln>
        </p:spPr>
        <p:txBody>
          <a:bodyPr>
            <a:spAutoFit/>
          </a:bodyPr>
          <a:lstStyle/>
          <a:p>
            <a:pPr>
              <a:lnSpc>
                <a:spcPct val="150000"/>
              </a:lnSpc>
            </a:pPr>
            <a:r>
              <a:rPr kumimoji="1" lang="zh-CN" altLang="en-US" sz="2000" dirty="0">
                <a:latin typeface="楷体_GB2312" pitchFamily="49" charset="-122"/>
                <a:ea typeface="楷体_GB2312" pitchFamily="49" charset="-122"/>
              </a:rPr>
              <a:t>假如以</a:t>
            </a:r>
            <a:r>
              <a:rPr kumimoji="1" lang="en-US" altLang="zh-CN" sz="2000" dirty="0">
                <a:latin typeface="楷体_GB2312" pitchFamily="49" charset="-122"/>
                <a:ea typeface="楷体_GB2312" pitchFamily="49" charset="-122"/>
              </a:rPr>
              <a:t>L</a:t>
            </a:r>
            <a:r>
              <a:rPr kumimoji="1" lang="zh-CN" altLang="en-US" sz="2000" dirty="0">
                <a:latin typeface="楷体_GB2312" pitchFamily="49" charset="-122"/>
                <a:ea typeface="楷体_GB2312" pitchFamily="49" charset="-122"/>
              </a:rPr>
              <a:t>、</a:t>
            </a:r>
            <a:r>
              <a:rPr kumimoji="1" lang="en-US" altLang="zh-CN" sz="2000" dirty="0">
                <a:latin typeface="楷体_GB2312" pitchFamily="49" charset="-122"/>
                <a:ea typeface="楷体_GB2312" pitchFamily="49" charset="-122"/>
              </a:rPr>
              <a:t>D</a:t>
            </a:r>
            <a:r>
              <a:rPr kumimoji="1" lang="zh-CN" altLang="en-US" sz="2000" dirty="0">
                <a:latin typeface="楷体_GB2312" pitchFamily="49" charset="-122"/>
                <a:ea typeface="楷体_GB2312" pitchFamily="49" charset="-122"/>
              </a:rPr>
              <a:t>、</a:t>
            </a:r>
            <a:r>
              <a:rPr kumimoji="1" lang="en-US" altLang="zh-CN" sz="2000" dirty="0">
                <a:latin typeface="楷体_GB2312" pitchFamily="49" charset="-122"/>
                <a:ea typeface="楷体_GB2312" pitchFamily="49" charset="-122"/>
              </a:rPr>
              <a:t>R</a:t>
            </a:r>
            <a:r>
              <a:rPr kumimoji="1" lang="zh-CN" altLang="en-US" sz="2000" dirty="0">
                <a:latin typeface="楷体_GB2312" pitchFamily="49" charset="-122"/>
                <a:ea typeface="楷体_GB2312" pitchFamily="49" charset="-122"/>
              </a:rPr>
              <a:t>分别表示遍历左子树、遍历根结点和</a:t>
            </a:r>
            <a:endParaRPr kumimoji="1" lang="zh-CN" altLang="en-US" sz="2000" dirty="0">
              <a:latin typeface="楷体_GB2312" pitchFamily="49" charset="-122"/>
              <a:ea typeface="楷体_GB2312" pitchFamily="49" charset="-122"/>
            </a:endParaRPr>
          </a:p>
          <a:p>
            <a:pPr>
              <a:lnSpc>
                <a:spcPct val="150000"/>
              </a:lnSpc>
            </a:pPr>
            <a:r>
              <a:rPr kumimoji="1" lang="zh-CN" altLang="en-US" sz="2000" dirty="0">
                <a:latin typeface="楷体_GB2312" pitchFamily="49" charset="-122"/>
                <a:ea typeface="楷体_GB2312" pitchFamily="49" charset="-122"/>
              </a:rPr>
              <a:t>遍历右子树，遍历整个二叉树则有</a:t>
            </a:r>
            <a:r>
              <a:rPr kumimoji="1" lang="en-US" altLang="zh-CN" sz="2000" dirty="0">
                <a:solidFill>
                  <a:srgbClr val="FF0000"/>
                </a:solidFill>
                <a:latin typeface="楷体_GB2312" pitchFamily="49" charset="-122"/>
                <a:ea typeface="楷体_GB2312" pitchFamily="49" charset="-122"/>
              </a:rPr>
              <a:t>DLR</a:t>
            </a:r>
            <a:r>
              <a:rPr kumimoji="1" lang="zh-CN" altLang="en-US" sz="2000" dirty="0">
                <a:latin typeface="楷体_GB2312" pitchFamily="49" charset="-122"/>
                <a:ea typeface="楷体_GB2312" pitchFamily="49" charset="-122"/>
              </a:rPr>
              <a:t>、</a:t>
            </a:r>
            <a:r>
              <a:rPr kumimoji="1" lang="en-US" altLang="zh-CN" sz="2000" dirty="0">
                <a:solidFill>
                  <a:srgbClr val="00B050"/>
                </a:solidFill>
                <a:latin typeface="楷体_GB2312" pitchFamily="49" charset="-122"/>
                <a:ea typeface="楷体_GB2312" pitchFamily="49" charset="-122"/>
              </a:rPr>
              <a:t>LDR</a:t>
            </a:r>
            <a:r>
              <a:rPr kumimoji="1" lang="zh-CN" altLang="en-US" sz="2000" dirty="0">
                <a:latin typeface="楷体_GB2312" pitchFamily="49" charset="-122"/>
                <a:ea typeface="楷体_GB2312" pitchFamily="49" charset="-122"/>
              </a:rPr>
              <a:t>、</a:t>
            </a:r>
            <a:r>
              <a:rPr kumimoji="1" lang="en-US" altLang="zh-CN" sz="2000" dirty="0">
                <a:solidFill>
                  <a:srgbClr val="0070C0"/>
                </a:solidFill>
                <a:latin typeface="楷体_GB2312" pitchFamily="49" charset="-122"/>
                <a:ea typeface="楷体_GB2312" pitchFamily="49" charset="-122"/>
              </a:rPr>
              <a:t>LRD</a:t>
            </a:r>
            <a:r>
              <a:rPr kumimoji="1" lang="zh-CN" altLang="en-US" sz="2000" dirty="0">
                <a:latin typeface="楷体_GB2312" pitchFamily="49" charset="-122"/>
                <a:ea typeface="楷体_GB2312" pitchFamily="49" charset="-122"/>
              </a:rPr>
              <a:t>、</a:t>
            </a:r>
            <a:endParaRPr kumimoji="1" lang="zh-CN" altLang="en-US" sz="2000" dirty="0">
              <a:latin typeface="楷体_GB2312" pitchFamily="49" charset="-122"/>
              <a:ea typeface="楷体_GB2312" pitchFamily="49" charset="-122"/>
            </a:endParaRPr>
          </a:p>
          <a:p>
            <a:pPr>
              <a:lnSpc>
                <a:spcPct val="150000"/>
              </a:lnSpc>
            </a:pPr>
            <a:r>
              <a:rPr kumimoji="1" lang="en-US" altLang="zh-CN" sz="2000" dirty="0">
                <a:solidFill>
                  <a:srgbClr val="FF0000"/>
                </a:solidFill>
                <a:latin typeface="楷体_GB2312" pitchFamily="49" charset="-122"/>
                <a:ea typeface="楷体_GB2312" pitchFamily="49" charset="-122"/>
              </a:rPr>
              <a:t>DRL</a:t>
            </a:r>
            <a:r>
              <a:rPr kumimoji="1" lang="zh-CN" altLang="en-US" sz="2000" dirty="0">
                <a:latin typeface="楷体_GB2312" pitchFamily="49" charset="-122"/>
                <a:ea typeface="楷体_GB2312" pitchFamily="49" charset="-122"/>
              </a:rPr>
              <a:t>、</a:t>
            </a:r>
            <a:r>
              <a:rPr kumimoji="1" lang="en-US" altLang="zh-CN" sz="2000" dirty="0">
                <a:solidFill>
                  <a:srgbClr val="00B050"/>
                </a:solidFill>
                <a:latin typeface="楷体_GB2312" pitchFamily="49" charset="-122"/>
                <a:ea typeface="楷体_GB2312" pitchFamily="49" charset="-122"/>
              </a:rPr>
              <a:t>RDL</a:t>
            </a:r>
            <a:r>
              <a:rPr kumimoji="1" lang="zh-CN" altLang="en-US" sz="2000" dirty="0">
                <a:latin typeface="楷体_GB2312" pitchFamily="49" charset="-122"/>
                <a:ea typeface="楷体_GB2312" pitchFamily="49" charset="-122"/>
              </a:rPr>
              <a:t>、</a:t>
            </a:r>
            <a:r>
              <a:rPr kumimoji="1" lang="en-US" altLang="zh-CN" sz="2000" dirty="0">
                <a:solidFill>
                  <a:srgbClr val="0070C0"/>
                </a:solidFill>
                <a:latin typeface="楷体_GB2312" pitchFamily="49" charset="-122"/>
                <a:ea typeface="楷体_GB2312" pitchFamily="49" charset="-122"/>
              </a:rPr>
              <a:t>RLD</a:t>
            </a:r>
            <a:r>
              <a:rPr kumimoji="1" lang="zh-CN" altLang="en-US" sz="2000" dirty="0">
                <a:latin typeface="楷体_GB2312" pitchFamily="49" charset="-122"/>
                <a:ea typeface="楷体_GB2312" pitchFamily="49" charset="-122"/>
              </a:rPr>
              <a:t>六种遍历方案。若规定先左后右，则只有前三种情况，分别规定为：</a:t>
            </a:r>
            <a:endParaRPr kumimoji="1" lang="zh-CN" altLang="en-US" sz="2000" dirty="0">
              <a:latin typeface="楷体_GB2312" pitchFamily="49" charset="-122"/>
              <a:ea typeface="楷体_GB2312" pitchFamily="49" charset="-122"/>
            </a:endParaRPr>
          </a:p>
          <a:p>
            <a:pPr>
              <a:lnSpc>
                <a:spcPct val="150000"/>
              </a:lnSpc>
            </a:pPr>
            <a:r>
              <a:rPr kumimoji="1" lang="zh-CN" altLang="en-US" sz="2000" dirty="0">
                <a:latin typeface="楷体_GB2312" pitchFamily="49" charset="-122"/>
                <a:ea typeface="楷体_GB2312" pitchFamily="49" charset="-122"/>
              </a:rPr>
              <a:t>                  </a:t>
            </a:r>
            <a:r>
              <a:rPr kumimoji="1" lang="en-US" altLang="zh-CN" sz="2000" dirty="0">
                <a:solidFill>
                  <a:srgbClr val="FF0000"/>
                </a:solidFill>
                <a:latin typeface="楷体_GB2312" pitchFamily="49" charset="-122"/>
                <a:ea typeface="楷体_GB2312" pitchFamily="49" charset="-122"/>
              </a:rPr>
              <a:t>D</a:t>
            </a:r>
            <a:r>
              <a:rPr kumimoji="1" lang="en-US" altLang="zh-CN" sz="2000" dirty="0">
                <a:latin typeface="楷体_GB2312" pitchFamily="49" charset="-122"/>
                <a:ea typeface="楷体_GB2312" pitchFamily="49" charset="-122"/>
              </a:rPr>
              <a:t>LR</a:t>
            </a:r>
            <a:r>
              <a:rPr kumimoji="1" lang="en-US" altLang="zh-CN" sz="2000" dirty="0">
                <a:latin typeface="Times New Roman" panose="02020503050405090304" pitchFamily="18" charset="0"/>
                <a:ea typeface="楷体_GB2312" pitchFamily="49" charset="-122"/>
              </a:rPr>
              <a:t>——</a:t>
            </a:r>
            <a:r>
              <a:rPr kumimoji="1" lang="zh-CN" altLang="en-US" sz="2000" dirty="0">
                <a:latin typeface="楷体_GB2312" pitchFamily="49" charset="-122"/>
                <a:ea typeface="楷体_GB2312" pitchFamily="49" charset="-122"/>
              </a:rPr>
              <a:t>先（根）序遍历，</a:t>
            </a:r>
            <a:endParaRPr kumimoji="1" lang="zh-CN" altLang="en-US" sz="2000" dirty="0">
              <a:latin typeface="楷体_GB2312" pitchFamily="49" charset="-122"/>
              <a:ea typeface="楷体_GB2312" pitchFamily="49" charset="-122"/>
            </a:endParaRPr>
          </a:p>
          <a:p>
            <a:pPr>
              <a:lnSpc>
                <a:spcPct val="150000"/>
              </a:lnSpc>
            </a:pPr>
            <a:r>
              <a:rPr kumimoji="1" lang="zh-CN" altLang="en-US" sz="2000" dirty="0">
                <a:latin typeface="楷体_GB2312" pitchFamily="49" charset="-122"/>
                <a:ea typeface="楷体_GB2312" pitchFamily="49" charset="-122"/>
              </a:rPr>
              <a:t>                  </a:t>
            </a:r>
            <a:r>
              <a:rPr kumimoji="1" lang="en-US" altLang="zh-CN" sz="2000" dirty="0">
                <a:latin typeface="楷体_GB2312" pitchFamily="49" charset="-122"/>
                <a:ea typeface="楷体_GB2312" pitchFamily="49" charset="-122"/>
              </a:rPr>
              <a:t>L</a:t>
            </a:r>
            <a:r>
              <a:rPr kumimoji="1" lang="en-US" altLang="zh-CN" sz="2000" dirty="0">
                <a:solidFill>
                  <a:srgbClr val="FF0000"/>
                </a:solidFill>
                <a:latin typeface="楷体_GB2312" pitchFamily="49" charset="-122"/>
                <a:ea typeface="楷体_GB2312" pitchFamily="49" charset="-122"/>
              </a:rPr>
              <a:t>D</a:t>
            </a:r>
            <a:r>
              <a:rPr kumimoji="1" lang="en-US" altLang="zh-CN" sz="2000" dirty="0">
                <a:latin typeface="楷体_GB2312" pitchFamily="49" charset="-122"/>
                <a:ea typeface="楷体_GB2312" pitchFamily="49" charset="-122"/>
              </a:rPr>
              <a:t>R</a:t>
            </a:r>
            <a:r>
              <a:rPr kumimoji="1" lang="en-US" altLang="zh-CN" sz="2000" dirty="0">
                <a:latin typeface="Times New Roman" panose="02020503050405090304" pitchFamily="18" charset="0"/>
                <a:ea typeface="楷体_GB2312" pitchFamily="49" charset="-122"/>
              </a:rPr>
              <a:t>——</a:t>
            </a:r>
            <a:r>
              <a:rPr kumimoji="1" lang="zh-CN" altLang="en-US" sz="2000" dirty="0">
                <a:latin typeface="楷体_GB2312" pitchFamily="49" charset="-122"/>
                <a:ea typeface="楷体_GB2312" pitchFamily="49" charset="-122"/>
              </a:rPr>
              <a:t>中（根）序遍历，</a:t>
            </a:r>
            <a:endParaRPr kumimoji="1" lang="zh-CN" altLang="en-US" sz="2000" dirty="0">
              <a:latin typeface="楷体_GB2312" pitchFamily="49" charset="-122"/>
              <a:ea typeface="楷体_GB2312" pitchFamily="49" charset="-122"/>
            </a:endParaRPr>
          </a:p>
          <a:p>
            <a:pPr>
              <a:lnSpc>
                <a:spcPct val="150000"/>
              </a:lnSpc>
            </a:pPr>
            <a:r>
              <a:rPr kumimoji="1" lang="zh-CN" altLang="en-US" sz="2000" dirty="0">
                <a:latin typeface="楷体_GB2312" pitchFamily="49" charset="-122"/>
                <a:ea typeface="楷体_GB2312" pitchFamily="49" charset="-122"/>
              </a:rPr>
              <a:t>                  </a:t>
            </a:r>
            <a:r>
              <a:rPr kumimoji="1" lang="en-US" altLang="zh-CN" sz="2000" dirty="0">
                <a:latin typeface="楷体_GB2312" pitchFamily="49" charset="-122"/>
                <a:ea typeface="楷体_GB2312" pitchFamily="49" charset="-122"/>
              </a:rPr>
              <a:t>LR</a:t>
            </a:r>
            <a:r>
              <a:rPr kumimoji="1" lang="en-US" altLang="zh-CN" sz="2000" dirty="0">
                <a:solidFill>
                  <a:srgbClr val="FF0000"/>
                </a:solidFill>
                <a:latin typeface="楷体_GB2312" pitchFamily="49" charset="-122"/>
                <a:ea typeface="楷体_GB2312" pitchFamily="49" charset="-122"/>
              </a:rPr>
              <a:t>D</a:t>
            </a:r>
            <a:r>
              <a:rPr kumimoji="1" lang="en-US" altLang="zh-CN" sz="2000" dirty="0">
                <a:latin typeface="Times New Roman" panose="02020503050405090304" pitchFamily="18" charset="0"/>
                <a:ea typeface="楷体_GB2312" pitchFamily="49" charset="-122"/>
              </a:rPr>
              <a:t>——</a:t>
            </a:r>
            <a:r>
              <a:rPr kumimoji="1" lang="zh-CN" altLang="en-US" sz="2000" dirty="0">
                <a:latin typeface="楷体_GB2312" pitchFamily="49" charset="-122"/>
                <a:ea typeface="楷体_GB2312" pitchFamily="49" charset="-122"/>
              </a:rPr>
              <a:t>后（根）序遍历。</a:t>
            </a:r>
            <a:endParaRPr kumimoji="1" lang="zh-CN" altLang="en-US" sz="2000" dirty="0">
              <a:latin typeface="楷体_GB2312" pitchFamily="49" charset="-122"/>
              <a:ea typeface="楷体_GB2312" pitchFamily="49" charset="-122"/>
            </a:endParaRPr>
          </a:p>
          <a:p>
            <a:pPr>
              <a:lnSpc>
                <a:spcPct val="150000"/>
              </a:lnSpc>
            </a:pPr>
            <a:endParaRPr kumimoji="1" lang="zh-CN" altLang="en-US" sz="2000" dirty="0">
              <a:latin typeface="楷体_GB2312" pitchFamily="49" charset="-122"/>
              <a:ea typeface="楷体_GB2312" pitchFamily="49" charset="-122"/>
            </a:endParaRPr>
          </a:p>
          <a:p>
            <a:pPr>
              <a:lnSpc>
                <a:spcPct val="150000"/>
              </a:lnSpc>
            </a:pPr>
            <a:r>
              <a:rPr kumimoji="1" lang="en-US" altLang="zh-CN" sz="2000" dirty="0">
                <a:latin typeface="宋体" pitchFamily="2" charset="-122"/>
              </a:rPr>
              <a:t>1</a:t>
            </a:r>
            <a:r>
              <a:rPr kumimoji="1" lang="zh-CN" altLang="en-US" sz="2000" dirty="0">
                <a:latin typeface="宋体" pitchFamily="2" charset="-122"/>
              </a:rPr>
              <a:t>、</a:t>
            </a:r>
            <a:r>
              <a:rPr kumimoji="1" lang="zh-CN" altLang="en-US" sz="2000" dirty="0">
                <a:solidFill>
                  <a:srgbClr val="FF0000"/>
                </a:solidFill>
                <a:latin typeface="宋体" pitchFamily="2" charset="-122"/>
              </a:rPr>
              <a:t>先序遍历二叉树</a:t>
            </a:r>
            <a:r>
              <a:rPr kumimoji="1" lang="zh-CN" altLang="en-US" sz="2000" dirty="0">
                <a:latin typeface="宋体" pitchFamily="2" charset="-122"/>
              </a:rPr>
              <a:t>的操作定义为：</a:t>
            </a:r>
            <a:endParaRPr kumimoji="1" lang="zh-CN" altLang="en-US" sz="2000" dirty="0">
              <a:latin typeface="宋体" pitchFamily="2" charset="-122"/>
            </a:endParaRPr>
          </a:p>
          <a:p>
            <a:pPr>
              <a:lnSpc>
                <a:spcPct val="150000"/>
              </a:lnSpc>
            </a:pPr>
            <a:r>
              <a:rPr kumimoji="1" lang="zh-CN" altLang="en-US" sz="2000" dirty="0">
                <a:latin typeface="宋体" pitchFamily="2" charset="-122"/>
              </a:rPr>
              <a:t>若二叉树为空，则空操作；否则</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1</a:t>
            </a:r>
            <a:r>
              <a:rPr kumimoji="1" lang="zh-CN" altLang="en-US" sz="2000" dirty="0">
                <a:latin typeface="宋体" pitchFamily="2" charset="-122"/>
              </a:rPr>
              <a:t>）访问根结点；</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2</a:t>
            </a:r>
            <a:r>
              <a:rPr kumimoji="1" lang="zh-CN" altLang="en-US" sz="2000" dirty="0">
                <a:latin typeface="宋体" pitchFamily="2" charset="-122"/>
              </a:rPr>
              <a:t>）先序遍历左子树；</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3</a:t>
            </a:r>
            <a:r>
              <a:rPr kumimoji="1" lang="zh-CN" altLang="en-US" sz="2000" dirty="0">
                <a:latin typeface="宋体" pitchFamily="2" charset="-122"/>
              </a:rPr>
              <a:t>）先序遍历右子树。</a:t>
            </a:r>
            <a:endParaRPr kumimoji="1" lang="zh-CN" altLang="en-US" sz="2000" dirty="0">
              <a:latin typeface="楷体_GB2312" pitchFamily="49" charset="-122"/>
              <a:ea typeface="楷体_GB2312" pitchFamily="49" charset="-122"/>
            </a:endParaRPr>
          </a:p>
          <a:p>
            <a:endParaRPr kumimoji="1" lang="en-US" altLang="zh-CN" sz="2400" dirty="0">
              <a:latin typeface="Times New Roman" panose="02020503050405090304" pitchFamily="18" charset="0"/>
            </a:endParaRPr>
          </a:p>
        </p:txBody>
      </p:sp>
      <p:sp>
        <p:nvSpPr>
          <p:cNvPr id="48131" name="Oval 3"/>
          <p:cNvSpPr>
            <a:spLocks noChangeArrowheads="1"/>
          </p:cNvSpPr>
          <p:nvPr/>
        </p:nvSpPr>
        <p:spPr bwMode="auto">
          <a:xfrm>
            <a:off x="4687911" y="5387975"/>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pPr algn="ctr"/>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48132" name="Oval 4"/>
          <p:cNvSpPr>
            <a:spLocks noChangeArrowheads="1"/>
          </p:cNvSpPr>
          <p:nvPr/>
        </p:nvSpPr>
        <p:spPr bwMode="auto">
          <a:xfrm>
            <a:off x="5145111" y="4702175"/>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endParaRPr lang="zh-CN" altLang="en-US"/>
          </a:p>
        </p:txBody>
      </p:sp>
      <p:sp>
        <p:nvSpPr>
          <p:cNvPr id="48133" name="Oval 5"/>
          <p:cNvSpPr>
            <a:spLocks noChangeArrowheads="1"/>
          </p:cNvSpPr>
          <p:nvPr/>
        </p:nvSpPr>
        <p:spPr bwMode="auto">
          <a:xfrm>
            <a:off x="5602311" y="5387975"/>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pPr algn="ctr"/>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p:txBody>
      </p:sp>
      <p:sp>
        <p:nvSpPr>
          <p:cNvPr id="48134" name="Line 6"/>
          <p:cNvSpPr>
            <a:spLocks noChangeShapeType="1"/>
          </p:cNvSpPr>
          <p:nvPr/>
        </p:nvSpPr>
        <p:spPr bwMode="auto">
          <a:xfrm flipH="1">
            <a:off x="4916511" y="5006975"/>
            <a:ext cx="304800" cy="38100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48135" name="Line 7"/>
          <p:cNvSpPr>
            <a:spLocks noChangeShapeType="1"/>
          </p:cNvSpPr>
          <p:nvPr/>
        </p:nvSpPr>
        <p:spPr bwMode="auto">
          <a:xfrm>
            <a:off x="5373711" y="5006975"/>
            <a:ext cx="304800" cy="45720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48136" name="Text Box 8"/>
          <p:cNvSpPr txBox="1">
            <a:spLocks noChangeArrowheads="1"/>
          </p:cNvSpPr>
          <p:nvPr/>
        </p:nvSpPr>
        <p:spPr bwMode="auto">
          <a:xfrm>
            <a:off x="5129236" y="4667250"/>
            <a:ext cx="320675" cy="457200"/>
          </a:xfrm>
          <a:prstGeom prst="rect">
            <a:avLst/>
          </a:prstGeom>
          <a:noFill/>
          <a:ln w="12700" cap="sq">
            <a:noFill/>
            <a:miter lim="800000"/>
            <a:headEnd type="none" w="sm" len="sm"/>
            <a:tailEnd type="none" w="sm" len="sm"/>
          </a:ln>
        </p:spPr>
        <p:txBody>
          <a:bodyPr>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48137" name="Line 9"/>
          <p:cNvSpPr>
            <a:spLocks noChangeShapeType="1"/>
          </p:cNvSpPr>
          <p:nvPr/>
        </p:nvSpPr>
        <p:spPr bwMode="auto">
          <a:xfrm>
            <a:off x="6059511" y="5540375"/>
            <a:ext cx="533400" cy="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8138" name="Line 10"/>
          <p:cNvSpPr>
            <a:spLocks noChangeShapeType="1"/>
          </p:cNvSpPr>
          <p:nvPr/>
        </p:nvSpPr>
        <p:spPr bwMode="auto">
          <a:xfrm>
            <a:off x="4840311" y="5768975"/>
            <a:ext cx="0" cy="15240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8139" name="Line 11"/>
          <p:cNvSpPr>
            <a:spLocks noChangeShapeType="1"/>
          </p:cNvSpPr>
          <p:nvPr/>
        </p:nvSpPr>
        <p:spPr bwMode="auto">
          <a:xfrm>
            <a:off x="5678511" y="4702175"/>
            <a:ext cx="533400" cy="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8140" name="Text Box 12"/>
          <p:cNvSpPr txBox="1">
            <a:spLocks noChangeArrowheads="1"/>
          </p:cNvSpPr>
          <p:nvPr/>
        </p:nvSpPr>
        <p:spPr bwMode="auto">
          <a:xfrm>
            <a:off x="6196036" y="4362450"/>
            <a:ext cx="13017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t>
            </a:r>
            <a:r>
              <a:rPr kumimoji="1" lang="zh-CN" altLang="en-US" sz="2400">
                <a:latin typeface="Times New Roman" panose="02020503050405090304" pitchFamily="18" charset="0"/>
                <a:ea typeface="楷体_GB2312" pitchFamily="49" charset="-122"/>
              </a:rPr>
              <a:t>根结点</a:t>
            </a:r>
            <a:r>
              <a:rPr kumimoji="1" lang="en-US" altLang="zh-CN" sz="2400">
                <a:latin typeface="Times New Roman" panose="02020503050405090304" pitchFamily="18" charset="0"/>
              </a:rPr>
              <a:t>)</a:t>
            </a:r>
            <a:endParaRPr kumimoji="1" lang="en-US" altLang="zh-CN" sz="2400">
              <a:latin typeface="Times New Roman" panose="02020503050405090304" pitchFamily="18" charset="0"/>
            </a:endParaRPr>
          </a:p>
        </p:txBody>
      </p:sp>
      <p:sp>
        <p:nvSpPr>
          <p:cNvPr id="48141" name="Text Box 13"/>
          <p:cNvSpPr txBox="1">
            <a:spLocks noChangeArrowheads="1"/>
          </p:cNvSpPr>
          <p:nvPr/>
        </p:nvSpPr>
        <p:spPr bwMode="auto">
          <a:xfrm>
            <a:off x="6577036" y="5200650"/>
            <a:ext cx="13525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t>
            </a:r>
            <a:r>
              <a:rPr kumimoji="1" lang="zh-CN" altLang="en-US" sz="2400">
                <a:latin typeface="楷体_GB2312" pitchFamily="49" charset="-122"/>
                <a:ea typeface="楷体_GB2312" pitchFamily="49" charset="-122"/>
              </a:rPr>
              <a:t>右子树</a:t>
            </a:r>
            <a:r>
              <a:rPr kumimoji="1" lang="en-US" altLang="zh-CN" sz="2400">
                <a:latin typeface="楷体_GB2312" pitchFamily="49" charset="-122"/>
                <a:ea typeface="楷体_GB2312" pitchFamily="49" charset="-122"/>
              </a:rPr>
              <a:t>)</a:t>
            </a:r>
            <a:endParaRPr kumimoji="1" lang="en-US" altLang="zh-CN" sz="2400">
              <a:latin typeface="楷体_GB2312" pitchFamily="49" charset="-122"/>
              <a:ea typeface="楷体_GB2312" pitchFamily="49" charset="-122"/>
            </a:endParaRPr>
          </a:p>
        </p:txBody>
      </p:sp>
      <p:sp>
        <p:nvSpPr>
          <p:cNvPr id="48142" name="Text Box 14"/>
          <p:cNvSpPr txBox="1">
            <a:spLocks noChangeArrowheads="1"/>
          </p:cNvSpPr>
          <p:nvPr/>
        </p:nvSpPr>
        <p:spPr bwMode="auto">
          <a:xfrm>
            <a:off x="4367236" y="5810250"/>
            <a:ext cx="13017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t>
            </a:r>
            <a:r>
              <a:rPr kumimoji="1" lang="zh-CN" altLang="en-US" sz="2400">
                <a:latin typeface="Times New Roman" panose="02020503050405090304" pitchFamily="18" charset="0"/>
                <a:ea typeface="楷体_GB2312" pitchFamily="49" charset="-122"/>
              </a:rPr>
              <a:t>左子树</a:t>
            </a:r>
            <a:r>
              <a:rPr kumimoji="1" lang="en-US" altLang="zh-CN" sz="2400">
                <a:latin typeface="Times New Roman" panose="02020503050405090304" pitchFamily="18" charset="0"/>
              </a:rPr>
              <a:t>)</a:t>
            </a:r>
            <a:endParaRPr kumimoji="1" lang="en-US" altLang="zh-CN" sz="2400">
              <a:latin typeface="Times New Roman" panose="0202050305040509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143372" y="4143380"/>
            <a:ext cx="4878259" cy="1403461"/>
          </a:xfrm>
          <a:prstGeom prst="rect">
            <a:avLst/>
          </a:prstGeom>
          <a:noFill/>
        </p:spPr>
        <p:txBody>
          <a:bodyPr wrap="none" rtlCol="0">
            <a:spAutoFit/>
          </a:bodyPr>
          <a:lstStyle/>
          <a:p>
            <a:pPr marL="381000" lvl="2" algn="just" eaLnBrk="0" hangingPunct="0">
              <a:lnSpc>
                <a:spcPct val="140000"/>
              </a:lnSpc>
            </a:pPr>
            <a:r>
              <a:rPr lang="zh-CN" altLang="en-US" sz="2400" dirty="0">
                <a:solidFill>
                  <a:srgbClr val="000000"/>
                </a:solidFill>
                <a:latin typeface="楷体_GB2312" pitchFamily="49" charset="-122"/>
              </a:rPr>
              <a:t>先序遍历所得到的结点序列为：</a:t>
            </a:r>
            <a:endParaRPr lang="zh-CN" altLang="en-US" sz="2400" dirty="0">
              <a:solidFill>
                <a:srgbClr val="000000"/>
              </a:solidFill>
              <a:latin typeface="楷体_GB2312" pitchFamily="49" charset="-122"/>
            </a:endParaRPr>
          </a:p>
          <a:p>
            <a:pPr marL="381000" lvl="2" algn="just" eaLnBrk="0" hangingPunct="0">
              <a:lnSpc>
                <a:spcPct val="140000"/>
              </a:lnSpc>
            </a:pPr>
            <a:r>
              <a:rPr lang="zh-CN" altLang="en-US" sz="2400" dirty="0">
                <a:solidFill>
                  <a:srgbClr val="000000"/>
                </a:solidFill>
                <a:latin typeface="楷体_GB2312" pitchFamily="49" charset="-122"/>
              </a:rPr>
              <a:t>     </a:t>
            </a:r>
            <a:r>
              <a:rPr lang="en-US" altLang="zh-CN" sz="2400" dirty="0">
                <a:solidFill>
                  <a:srgbClr val="000000"/>
                </a:solidFill>
                <a:latin typeface="楷体_GB2312" pitchFamily="49" charset="-122"/>
              </a:rPr>
              <a:t>A B D G C E F</a:t>
            </a:r>
            <a:endParaRPr lang="en-US" altLang="zh-CN" sz="2400" dirty="0">
              <a:solidFill>
                <a:srgbClr val="000000"/>
              </a:solidFill>
              <a:latin typeface="楷体_GB2312" pitchFamily="49" charset="-122"/>
            </a:endParaRPr>
          </a:p>
          <a:p>
            <a:endParaRPr lang="zh-CN" altLang="en-US" dirty="0"/>
          </a:p>
        </p:txBody>
      </p:sp>
      <p:pic>
        <p:nvPicPr>
          <p:cNvPr id="68611" name="Picture 3"/>
          <p:cNvPicPr>
            <a:picLocks noChangeAspect="1" noChangeArrowheads="1"/>
          </p:cNvPicPr>
          <p:nvPr/>
        </p:nvPicPr>
        <p:blipFill>
          <a:blip r:embed="rId1"/>
          <a:srcRect/>
          <a:stretch>
            <a:fillRect/>
          </a:stretch>
        </p:blipFill>
        <p:spPr bwMode="auto">
          <a:xfrm>
            <a:off x="285720" y="3714752"/>
            <a:ext cx="4011823" cy="2643206"/>
          </a:xfrm>
          <a:prstGeom prst="rect">
            <a:avLst/>
          </a:prstGeom>
          <a:noFill/>
          <a:ln w="9525">
            <a:noFill/>
            <a:miter lim="800000"/>
            <a:headEnd/>
            <a:tailEnd/>
          </a:ln>
          <a:effectLst/>
        </p:spPr>
      </p:pic>
      <p:pic>
        <p:nvPicPr>
          <p:cNvPr id="2" name="图片 1"/>
          <p:cNvPicPr>
            <a:picLocks noChangeAspect="1"/>
          </p:cNvPicPr>
          <p:nvPr/>
        </p:nvPicPr>
        <p:blipFill>
          <a:blip r:embed="rId2"/>
          <a:stretch>
            <a:fillRect/>
          </a:stretch>
        </p:blipFill>
        <p:spPr>
          <a:xfrm>
            <a:off x="1289050" y="409575"/>
            <a:ext cx="6566535" cy="3048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838200" y="500042"/>
            <a:ext cx="6248400" cy="2862322"/>
          </a:xfrm>
          <a:prstGeom prst="rect">
            <a:avLst/>
          </a:prstGeom>
          <a:noFill/>
          <a:ln w="12700" cap="sq">
            <a:noFill/>
            <a:miter lim="800000"/>
            <a:headEnd type="none" w="sm" len="sm"/>
            <a:tailEnd type="none" w="sm" len="sm"/>
          </a:ln>
        </p:spPr>
        <p:txBody>
          <a:bodyPr>
            <a:spAutoFit/>
          </a:bodyPr>
          <a:lstStyle/>
          <a:p>
            <a:pPr>
              <a:lnSpc>
                <a:spcPct val="150000"/>
              </a:lnSpc>
            </a:pPr>
            <a:r>
              <a:rPr kumimoji="1" lang="en-US" altLang="zh-CN" sz="2000" dirty="0">
                <a:latin typeface="宋体" pitchFamily="2" charset="-122"/>
              </a:rPr>
              <a:t>2</a:t>
            </a:r>
            <a:r>
              <a:rPr kumimoji="1" lang="zh-CN" altLang="en-US" sz="2000" dirty="0">
                <a:latin typeface="宋体" pitchFamily="2" charset="-122"/>
              </a:rPr>
              <a:t>、</a:t>
            </a:r>
            <a:r>
              <a:rPr kumimoji="1" lang="zh-CN" altLang="en-US" sz="2000" dirty="0">
                <a:solidFill>
                  <a:srgbClr val="FF0000"/>
                </a:solidFill>
                <a:latin typeface="宋体" pitchFamily="2" charset="-122"/>
              </a:rPr>
              <a:t>中序遍历二叉树</a:t>
            </a:r>
            <a:r>
              <a:rPr kumimoji="1" lang="zh-CN" altLang="en-US" sz="2000" dirty="0">
                <a:latin typeface="宋体" pitchFamily="2" charset="-122"/>
              </a:rPr>
              <a:t>的操作定义为：</a:t>
            </a:r>
            <a:endParaRPr kumimoji="1" lang="zh-CN" altLang="en-US" sz="2000" dirty="0">
              <a:latin typeface="宋体" pitchFamily="2" charset="-122"/>
            </a:endParaRPr>
          </a:p>
          <a:p>
            <a:pPr>
              <a:lnSpc>
                <a:spcPct val="150000"/>
              </a:lnSpc>
            </a:pPr>
            <a:r>
              <a:rPr kumimoji="1" lang="zh-CN" altLang="en-US" sz="2000" dirty="0">
                <a:latin typeface="宋体" pitchFamily="2" charset="-122"/>
              </a:rPr>
              <a:t>若二叉树为空，则空操作；否则</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1</a:t>
            </a:r>
            <a:r>
              <a:rPr kumimoji="1" lang="zh-CN" altLang="en-US" sz="2000" dirty="0">
                <a:latin typeface="宋体" pitchFamily="2" charset="-122"/>
              </a:rPr>
              <a:t>）中序遍历左子树；</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2</a:t>
            </a:r>
            <a:r>
              <a:rPr kumimoji="1" lang="zh-CN" altLang="en-US" sz="2000" dirty="0">
                <a:latin typeface="宋体" pitchFamily="2" charset="-122"/>
              </a:rPr>
              <a:t>）访问根结点；</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3</a:t>
            </a:r>
            <a:r>
              <a:rPr kumimoji="1" lang="zh-CN" altLang="en-US" sz="2000" dirty="0">
                <a:latin typeface="宋体" pitchFamily="2" charset="-122"/>
              </a:rPr>
              <a:t>）中序遍历右子树。</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endParaRPr kumimoji="1" lang="zh-CN" altLang="en-US" sz="2000" dirty="0">
              <a:latin typeface="Times New Roman" panose="02020503050405090304" pitchFamily="18" charset="0"/>
            </a:endParaRPr>
          </a:p>
        </p:txBody>
      </p:sp>
      <p:sp>
        <p:nvSpPr>
          <p:cNvPr id="5" name="TextBox 4"/>
          <p:cNvSpPr txBox="1"/>
          <p:nvPr/>
        </p:nvSpPr>
        <p:spPr>
          <a:xfrm>
            <a:off x="4500562" y="2865289"/>
            <a:ext cx="4143404" cy="849463"/>
          </a:xfrm>
          <a:prstGeom prst="rect">
            <a:avLst/>
          </a:prstGeom>
          <a:noFill/>
        </p:spPr>
        <p:txBody>
          <a:bodyPr wrap="square" rtlCol="0">
            <a:spAutoFit/>
          </a:bodyPr>
          <a:lstStyle/>
          <a:p>
            <a:pPr algn="just" eaLnBrk="0" hangingPunct="0">
              <a:lnSpc>
                <a:spcPct val="130000"/>
              </a:lnSpc>
            </a:pPr>
            <a:r>
              <a:rPr lang="zh-CN" altLang="en-US" sz="2400" dirty="0">
                <a:solidFill>
                  <a:srgbClr val="000000"/>
                </a:solidFill>
                <a:latin typeface="楷体_GB2312" pitchFamily="49" charset="-122"/>
              </a:rPr>
              <a:t>      中序：</a:t>
            </a:r>
            <a:r>
              <a:rPr lang="en-US" altLang="zh-CN" sz="2400" dirty="0">
                <a:solidFill>
                  <a:srgbClr val="000000"/>
                </a:solidFill>
                <a:latin typeface="楷体_GB2312" pitchFamily="49" charset="-122"/>
              </a:rPr>
              <a:t>D G B A E C F</a:t>
            </a:r>
            <a:endParaRPr lang="en-US" altLang="zh-CN" sz="2400" dirty="0">
              <a:solidFill>
                <a:srgbClr val="000000"/>
              </a:solidFill>
              <a:latin typeface="楷体_GB2312" pitchFamily="49" charset="-122"/>
            </a:endParaRPr>
          </a:p>
          <a:p>
            <a:endParaRPr lang="zh-CN" altLang="en-US" dirty="0"/>
          </a:p>
        </p:txBody>
      </p:sp>
      <p:pic>
        <p:nvPicPr>
          <p:cNvPr id="6" name="Picture 3"/>
          <p:cNvPicPr>
            <a:picLocks noChangeAspect="1" noChangeArrowheads="1"/>
          </p:cNvPicPr>
          <p:nvPr/>
        </p:nvPicPr>
        <p:blipFill>
          <a:blip r:embed="rId1"/>
          <a:srcRect/>
          <a:stretch>
            <a:fillRect/>
          </a:stretch>
        </p:blipFill>
        <p:spPr bwMode="auto">
          <a:xfrm>
            <a:off x="4929190" y="214290"/>
            <a:ext cx="4011823" cy="2643206"/>
          </a:xfrm>
          <a:prstGeom prst="rect">
            <a:avLst/>
          </a:prstGeom>
          <a:noFill/>
          <a:ln w="9525">
            <a:noFill/>
            <a:miter lim="800000"/>
            <a:headEnd/>
            <a:tailEnd/>
          </a:ln>
          <a:effectLst/>
        </p:spPr>
      </p:pic>
      <p:pic>
        <p:nvPicPr>
          <p:cNvPr id="2" name="图片 1"/>
          <p:cNvPicPr>
            <a:picLocks noChangeAspect="1"/>
          </p:cNvPicPr>
          <p:nvPr/>
        </p:nvPicPr>
        <p:blipFill>
          <a:blip r:embed="rId2"/>
          <a:stretch>
            <a:fillRect/>
          </a:stretch>
        </p:blipFill>
        <p:spPr>
          <a:xfrm>
            <a:off x="1295400" y="3486785"/>
            <a:ext cx="6553835" cy="3035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214422"/>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6.1.1   </a:t>
            </a:r>
            <a:r>
              <a:rPr lang="zh-CN" altLang="en-US" sz="2500" b="1" dirty="0">
                <a:solidFill>
                  <a:srgbClr val="800000"/>
                </a:solidFill>
                <a:sym typeface="Symbol" pitchFamily="18" charset="2"/>
              </a:rPr>
              <a:t>问题提出</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a:t>
            </a:r>
            <a:endParaRPr lang="zh-CN" altLang="en-US" sz="1800" dirty="0">
              <a:sym typeface="Symbol" pitchFamily="18" charset="2"/>
            </a:endParaRPr>
          </a:p>
        </p:txBody>
      </p:sp>
      <p:grpSp>
        <p:nvGrpSpPr>
          <p:cNvPr id="6" name="组合 5"/>
          <p:cNvGrpSpPr/>
          <p:nvPr/>
        </p:nvGrpSpPr>
        <p:grpSpPr>
          <a:xfrm>
            <a:off x="2195736" y="2420888"/>
            <a:ext cx="4114547" cy="2590642"/>
            <a:chOff x="1797050" y="1990725"/>
            <a:chExt cx="5526094" cy="3529943"/>
          </a:xfrm>
        </p:grpSpPr>
        <p:sp>
          <p:nvSpPr>
            <p:cNvPr id="7" name="Text Box 2"/>
            <p:cNvSpPr txBox="1">
              <a:spLocks noChangeArrowheads="1"/>
            </p:cNvSpPr>
            <p:nvPr/>
          </p:nvSpPr>
          <p:spPr bwMode="auto">
            <a:xfrm>
              <a:off x="3962400" y="1990725"/>
              <a:ext cx="1350319" cy="461305"/>
            </a:xfrm>
            <a:prstGeom prst="rect">
              <a:avLst/>
            </a:prstGeom>
            <a:noFill/>
            <a:ln w="9525">
              <a:noFill/>
              <a:miter lim="800000"/>
            </a:ln>
          </p:spPr>
          <p:txBody>
            <a:bodyPr wrap="none">
              <a:spAutoFit/>
            </a:bodyPr>
            <a:lstStyle/>
            <a:p>
              <a:r>
                <a:rPr kumimoji="1" lang="zh-CN" altLang="en-US" sz="1600">
                  <a:latin typeface="Times New Roman" panose="02020503050405090304" pitchFamily="18" charset="0"/>
                </a:rPr>
                <a:t>数据结构</a:t>
              </a:r>
              <a:endParaRPr kumimoji="1" lang="zh-CN" altLang="en-US" sz="1600">
                <a:latin typeface="Times New Roman" panose="02020503050405090304" pitchFamily="18" charset="0"/>
              </a:endParaRPr>
            </a:p>
          </p:txBody>
        </p:sp>
        <p:sp>
          <p:nvSpPr>
            <p:cNvPr id="8" name="Text Box 3"/>
            <p:cNvSpPr txBox="1">
              <a:spLocks noChangeArrowheads="1"/>
            </p:cNvSpPr>
            <p:nvPr/>
          </p:nvSpPr>
          <p:spPr bwMode="auto">
            <a:xfrm>
              <a:off x="2286000" y="3057525"/>
              <a:ext cx="1074744" cy="461305"/>
            </a:xfrm>
            <a:prstGeom prst="rect">
              <a:avLst/>
            </a:prstGeom>
            <a:noFill/>
            <a:ln w="9525">
              <a:noFill/>
              <a:miter lim="800000"/>
            </a:ln>
          </p:spPr>
          <p:txBody>
            <a:bodyPr wrap="none">
              <a:spAutoFit/>
            </a:bodyPr>
            <a:lstStyle/>
            <a:p>
              <a:r>
                <a:rPr kumimoji="1" lang="zh-CN" altLang="en-US" sz="1600">
                  <a:latin typeface="Times New Roman" panose="02020503050405090304" pitchFamily="18" charset="0"/>
                </a:rPr>
                <a:t>第一章</a:t>
              </a:r>
              <a:endParaRPr kumimoji="1" lang="zh-CN" altLang="en-US" sz="1600">
                <a:latin typeface="Times New Roman" panose="02020503050405090304" pitchFamily="18" charset="0"/>
              </a:endParaRPr>
            </a:p>
          </p:txBody>
        </p:sp>
        <p:sp>
          <p:nvSpPr>
            <p:cNvPr id="9" name="Text Box 4"/>
            <p:cNvSpPr txBox="1">
              <a:spLocks noChangeArrowheads="1"/>
            </p:cNvSpPr>
            <p:nvPr/>
          </p:nvSpPr>
          <p:spPr bwMode="auto">
            <a:xfrm>
              <a:off x="4495800" y="3057525"/>
              <a:ext cx="1074744" cy="461305"/>
            </a:xfrm>
            <a:prstGeom prst="rect">
              <a:avLst/>
            </a:prstGeom>
            <a:noFill/>
            <a:ln w="9525">
              <a:noFill/>
              <a:miter lim="800000"/>
            </a:ln>
          </p:spPr>
          <p:txBody>
            <a:bodyPr wrap="none">
              <a:spAutoFit/>
            </a:bodyPr>
            <a:lstStyle/>
            <a:p>
              <a:r>
                <a:rPr kumimoji="1" lang="zh-CN" altLang="en-US" sz="1600">
                  <a:latin typeface="Times New Roman" panose="02020503050405090304" pitchFamily="18" charset="0"/>
                </a:rPr>
                <a:t>第二章</a:t>
              </a:r>
              <a:endParaRPr kumimoji="1" lang="zh-CN" altLang="en-US" sz="1600">
                <a:latin typeface="Times New Roman" panose="02020503050405090304" pitchFamily="18" charset="0"/>
              </a:endParaRPr>
            </a:p>
          </p:txBody>
        </p:sp>
        <p:sp>
          <p:nvSpPr>
            <p:cNvPr id="10" name="Text Box 5"/>
            <p:cNvSpPr txBox="1">
              <a:spLocks noChangeArrowheads="1"/>
            </p:cNvSpPr>
            <p:nvPr/>
          </p:nvSpPr>
          <p:spPr bwMode="auto">
            <a:xfrm>
              <a:off x="6248400" y="3057525"/>
              <a:ext cx="1074744" cy="461305"/>
            </a:xfrm>
            <a:prstGeom prst="rect">
              <a:avLst/>
            </a:prstGeom>
            <a:noFill/>
            <a:ln w="9525">
              <a:noFill/>
              <a:miter lim="800000"/>
            </a:ln>
          </p:spPr>
          <p:txBody>
            <a:bodyPr wrap="none">
              <a:spAutoFit/>
            </a:bodyPr>
            <a:lstStyle/>
            <a:p>
              <a:r>
                <a:rPr kumimoji="1" lang="zh-CN" altLang="en-US" sz="1600">
                  <a:latin typeface="Times New Roman" panose="02020503050405090304" pitchFamily="18" charset="0"/>
                </a:rPr>
                <a:t>第三章</a:t>
              </a:r>
              <a:endParaRPr kumimoji="1" lang="zh-CN" altLang="en-US" sz="1600">
                <a:latin typeface="Times New Roman" panose="02020503050405090304" pitchFamily="18" charset="0"/>
              </a:endParaRPr>
            </a:p>
          </p:txBody>
        </p:sp>
        <p:sp>
          <p:nvSpPr>
            <p:cNvPr id="11" name="Text Box 6"/>
            <p:cNvSpPr txBox="1">
              <a:spLocks noChangeArrowheads="1"/>
            </p:cNvSpPr>
            <p:nvPr/>
          </p:nvSpPr>
          <p:spPr bwMode="auto">
            <a:xfrm>
              <a:off x="1797050" y="4068763"/>
              <a:ext cx="868063" cy="461305"/>
            </a:xfrm>
            <a:prstGeom prst="rect">
              <a:avLst/>
            </a:prstGeom>
            <a:noFill/>
            <a:ln w="9525">
              <a:noFill/>
              <a:miter lim="800000"/>
            </a:ln>
          </p:spPr>
          <p:txBody>
            <a:bodyPr wrap="none">
              <a:spAutoFit/>
            </a:bodyPr>
            <a:lstStyle/>
            <a:p>
              <a:r>
                <a:rPr kumimoji="1" lang="en-US" altLang="zh-CN" sz="1600">
                  <a:latin typeface="Times New Roman" panose="02020503050405090304" pitchFamily="18" charset="0"/>
                </a:rPr>
                <a:t>1.1</a:t>
              </a:r>
              <a:r>
                <a:rPr kumimoji="1" lang="zh-CN" altLang="en-US" sz="1600">
                  <a:latin typeface="Times New Roman" panose="02020503050405090304" pitchFamily="18" charset="0"/>
                </a:rPr>
                <a:t>节</a:t>
              </a:r>
              <a:endParaRPr kumimoji="1" lang="zh-CN" altLang="en-US" sz="1600">
                <a:latin typeface="Times New Roman" panose="02020503050405090304" pitchFamily="18" charset="0"/>
              </a:endParaRPr>
            </a:p>
          </p:txBody>
        </p:sp>
        <p:sp>
          <p:nvSpPr>
            <p:cNvPr id="12" name="Text Box 7"/>
            <p:cNvSpPr txBox="1">
              <a:spLocks noChangeArrowheads="1"/>
            </p:cNvSpPr>
            <p:nvPr/>
          </p:nvSpPr>
          <p:spPr bwMode="auto">
            <a:xfrm>
              <a:off x="2787650" y="4068763"/>
              <a:ext cx="868063" cy="461305"/>
            </a:xfrm>
            <a:prstGeom prst="rect">
              <a:avLst/>
            </a:prstGeom>
            <a:noFill/>
            <a:ln w="9525">
              <a:noFill/>
              <a:miter lim="800000"/>
            </a:ln>
          </p:spPr>
          <p:txBody>
            <a:bodyPr wrap="none">
              <a:spAutoFit/>
            </a:bodyPr>
            <a:lstStyle/>
            <a:p>
              <a:r>
                <a:rPr kumimoji="1" lang="en-US" altLang="zh-CN" sz="1600">
                  <a:latin typeface="Times New Roman" panose="02020503050405090304" pitchFamily="18" charset="0"/>
                </a:rPr>
                <a:t>1.2</a:t>
              </a:r>
              <a:r>
                <a:rPr kumimoji="1" lang="zh-CN" altLang="en-US" sz="1600">
                  <a:latin typeface="Times New Roman" panose="02020503050405090304" pitchFamily="18" charset="0"/>
                </a:rPr>
                <a:t>节</a:t>
              </a:r>
              <a:endParaRPr kumimoji="1" lang="zh-CN" altLang="en-US" sz="1600">
                <a:latin typeface="Times New Roman" panose="02020503050405090304" pitchFamily="18" charset="0"/>
              </a:endParaRPr>
            </a:p>
          </p:txBody>
        </p:sp>
        <p:sp>
          <p:nvSpPr>
            <p:cNvPr id="13" name="Text Box 8"/>
            <p:cNvSpPr txBox="1">
              <a:spLocks noChangeArrowheads="1"/>
            </p:cNvSpPr>
            <p:nvPr/>
          </p:nvSpPr>
          <p:spPr bwMode="auto">
            <a:xfrm>
              <a:off x="4006850" y="4068763"/>
              <a:ext cx="868063" cy="461305"/>
            </a:xfrm>
            <a:prstGeom prst="rect">
              <a:avLst/>
            </a:prstGeom>
            <a:noFill/>
            <a:ln w="9525">
              <a:noFill/>
              <a:miter lim="800000"/>
            </a:ln>
          </p:spPr>
          <p:txBody>
            <a:bodyPr wrap="none">
              <a:spAutoFit/>
            </a:bodyPr>
            <a:lstStyle/>
            <a:p>
              <a:r>
                <a:rPr kumimoji="1" lang="en-US" altLang="zh-CN" sz="1600">
                  <a:latin typeface="Times New Roman" panose="02020503050405090304" pitchFamily="18" charset="0"/>
                </a:rPr>
                <a:t>2.1</a:t>
              </a:r>
              <a:r>
                <a:rPr kumimoji="1" lang="zh-CN" altLang="en-US" sz="1600">
                  <a:latin typeface="Times New Roman" panose="02020503050405090304" pitchFamily="18" charset="0"/>
                </a:rPr>
                <a:t>节</a:t>
              </a:r>
              <a:endParaRPr kumimoji="1" lang="zh-CN" altLang="en-US" sz="1600">
                <a:latin typeface="Times New Roman" panose="02020503050405090304" pitchFamily="18" charset="0"/>
              </a:endParaRPr>
            </a:p>
          </p:txBody>
        </p:sp>
        <p:sp>
          <p:nvSpPr>
            <p:cNvPr id="14" name="Text Box 9"/>
            <p:cNvSpPr txBox="1">
              <a:spLocks noChangeArrowheads="1"/>
            </p:cNvSpPr>
            <p:nvPr/>
          </p:nvSpPr>
          <p:spPr bwMode="auto">
            <a:xfrm>
              <a:off x="4845050" y="4068763"/>
              <a:ext cx="868063" cy="461305"/>
            </a:xfrm>
            <a:prstGeom prst="rect">
              <a:avLst/>
            </a:prstGeom>
            <a:noFill/>
            <a:ln w="9525">
              <a:noFill/>
              <a:miter lim="800000"/>
            </a:ln>
          </p:spPr>
          <p:txBody>
            <a:bodyPr wrap="none">
              <a:spAutoFit/>
            </a:bodyPr>
            <a:lstStyle/>
            <a:p>
              <a:r>
                <a:rPr kumimoji="1" lang="en-US" altLang="zh-CN" sz="1600">
                  <a:latin typeface="Times New Roman" panose="02020503050405090304" pitchFamily="18" charset="0"/>
                </a:rPr>
                <a:t>2.2</a:t>
              </a:r>
              <a:r>
                <a:rPr kumimoji="1" lang="zh-CN" altLang="en-US" sz="1600">
                  <a:latin typeface="Times New Roman" panose="02020503050405090304" pitchFamily="18" charset="0"/>
                </a:rPr>
                <a:t>节</a:t>
              </a:r>
              <a:endParaRPr kumimoji="1" lang="zh-CN" altLang="en-US" sz="1600">
                <a:latin typeface="Times New Roman" panose="02020503050405090304" pitchFamily="18" charset="0"/>
              </a:endParaRPr>
            </a:p>
          </p:txBody>
        </p:sp>
        <p:sp>
          <p:nvSpPr>
            <p:cNvPr id="15" name="Text Box 10"/>
            <p:cNvSpPr txBox="1">
              <a:spLocks noChangeArrowheads="1"/>
            </p:cNvSpPr>
            <p:nvPr/>
          </p:nvSpPr>
          <p:spPr bwMode="auto">
            <a:xfrm>
              <a:off x="5759450" y="4068763"/>
              <a:ext cx="868063" cy="461305"/>
            </a:xfrm>
            <a:prstGeom prst="rect">
              <a:avLst/>
            </a:prstGeom>
            <a:noFill/>
            <a:ln w="9525">
              <a:noFill/>
              <a:miter lim="800000"/>
            </a:ln>
          </p:spPr>
          <p:txBody>
            <a:bodyPr wrap="none">
              <a:spAutoFit/>
            </a:bodyPr>
            <a:lstStyle/>
            <a:p>
              <a:r>
                <a:rPr kumimoji="1" lang="en-US" altLang="zh-CN" sz="1600">
                  <a:latin typeface="Times New Roman" panose="02020503050405090304" pitchFamily="18" charset="0"/>
                </a:rPr>
                <a:t>2.3</a:t>
              </a:r>
              <a:r>
                <a:rPr kumimoji="1" lang="zh-CN" altLang="en-US" sz="1600">
                  <a:latin typeface="Times New Roman" panose="02020503050405090304" pitchFamily="18" charset="0"/>
                </a:rPr>
                <a:t>节</a:t>
              </a:r>
              <a:endParaRPr kumimoji="1" lang="zh-CN" altLang="en-US" sz="1600">
                <a:latin typeface="Times New Roman" panose="02020503050405090304" pitchFamily="18" charset="0"/>
              </a:endParaRPr>
            </a:p>
          </p:txBody>
        </p:sp>
        <p:sp>
          <p:nvSpPr>
            <p:cNvPr id="16" name="Text Box 11"/>
            <p:cNvSpPr txBox="1">
              <a:spLocks noChangeArrowheads="1"/>
            </p:cNvSpPr>
            <p:nvPr/>
          </p:nvSpPr>
          <p:spPr bwMode="auto">
            <a:xfrm>
              <a:off x="3473450" y="5059363"/>
              <a:ext cx="1074744" cy="461305"/>
            </a:xfrm>
            <a:prstGeom prst="rect">
              <a:avLst/>
            </a:prstGeom>
            <a:noFill/>
            <a:ln w="9525">
              <a:noFill/>
              <a:miter lim="800000"/>
            </a:ln>
          </p:spPr>
          <p:txBody>
            <a:bodyPr wrap="none">
              <a:spAutoFit/>
            </a:bodyPr>
            <a:lstStyle/>
            <a:p>
              <a:r>
                <a:rPr kumimoji="1" lang="en-US" altLang="zh-CN" sz="1600">
                  <a:latin typeface="Times New Roman" panose="02020503050405090304" pitchFamily="18" charset="0"/>
                </a:rPr>
                <a:t>2.1.1</a:t>
              </a:r>
              <a:r>
                <a:rPr kumimoji="1" lang="zh-CN" altLang="en-US" sz="1600">
                  <a:latin typeface="Times New Roman" panose="02020503050405090304" pitchFamily="18" charset="0"/>
                </a:rPr>
                <a:t>段</a:t>
              </a:r>
              <a:endParaRPr kumimoji="1" lang="zh-CN" altLang="en-US" sz="1600">
                <a:latin typeface="Times New Roman" panose="02020503050405090304" pitchFamily="18" charset="0"/>
              </a:endParaRPr>
            </a:p>
          </p:txBody>
        </p:sp>
        <p:sp>
          <p:nvSpPr>
            <p:cNvPr id="17" name="Text Box 12"/>
            <p:cNvSpPr txBox="1">
              <a:spLocks noChangeArrowheads="1"/>
            </p:cNvSpPr>
            <p:nvPr/>
          </p:nvSpPr>
          <p:spPr bwMode="auto">
            <a:xfrm>
              <a:off x="4616450" y="5059363"/>
              <a:ext cx="1074744" cy="461305"/>
            </a:xfrm>
            <a:prstGeom prst="rect">
              <a:avLst/>
            </a:prstGeom>
            <a:noFill/>
            <a:ln w="9525">
              <a:noFill/>
              <a:miter lim="800000"/>
            </a:ln>
          </p:spPr>
          <p:txBody>
            <a:bodyPr wrap="none">
              <a:spAutoFit/>
            </a:bodyPr>
            <a:lstStyle/>
            <a:p>
              <a:r>
                <a:rPr kumimoji="1" lang="en-US" altLang="zh-CN" sz="1600">
                  <a:latin typeface="Times New Roman" panose="02020503050405090304" pitchFamily="18" charset="0"/>
                </a:rPr>
                <a:t>2.1.2</a:t>
              </a:r>
              <a:r>
                <a:rPr kumimoji="1" lang="zh-CN" altLang="en-US" sz="1600">
                  <a:latin typeface="Times New Roman" panose="02020503050405090304" pitchFamily="18" charset="0"/>
                </a:rPr>
                <a:t>段</a:t>
              </a:r>
              <a:endParaRPr kumimoji="1" lang="zh-CN" altLang="en-US" sz="1600">
                <a:latin typeface="Times New Roman" panose="02020503050405090304" pitchFamily="18" charset="0"/>
              </a:endParaRPr>
            </a:p>
          </p:txBody>
        </p:sp>
        <p:sp>
          <p:nvSpPr>
            <p:cNvPr id="18" name="Line 13"/>
            <p:cNvSpPr>
              <a:spLocks noChangeShapeType="1"/>
            </p:cNvSpPr>
            <p:nvPr/>
          </p:nvSpPr>
          <p:spPr bwMode="auto">
            <a:xfrm flipH="1">
              <a:off x="2863850" y="2447925"/>
              <a:ext cx="1447800" cy="685800"/>
            </a:xfrm>
            <a:prstGeom prst="line">
              <a:avLst/>
            </a:prstGeom>
            <a:noFill/>
            <a:ln w="9525">
              <a:solidFill>
                <a:schemeClr val="tx1"/>
              </a:solidFill>
              <a:round/>
            </a:ln>
          </p:spPr>
          <p:txBody>
            <a:bodyPr wrap="none" anchor="ctr"/>
            <a:lstStyle/>
            <a:p>
              <a:endParaRPr lang="zh-CN" altLang="en-US" sz="1200"/>
            </a:p>
          </p:txBody>
        </p:sp>
        <p:sp>
          <p:nvSpPr>
            <p:cNvPr id="19" name="Line 14"/>
            <p:cNvSpPr>
              <a:spLocks noChangeShapeType="1"/>
            </p:cNvSpPr>
            <p:nvPr/>
          </p:nvSpPr>
          <p:spPr bwMode="auto">
            <a:xfrm>
              <a:off x="4692650" y="2447925"/>
              <a:ext cx="304800" cy="685800"/>
            </a:xfrm>
            <a:prstGeom prst="line">
              <a:avLst/>
            </a:prstGeom>
            <a:noFill/>
            <a:ln w="9525">
              <a:solidFill>
                <a:schemeClr val="tx1"/>
              </a:solidFill>
              <a:round/>
            </a:ln>
          </p:spPr>
          <p:txBody>
            <a:bodyPr wrap="none" anchor="ctr"/>
            <a:lstStyle/>
            <a:p>
              <a:endParaRPr lang="zh-CN" altLang="en-US" sz="1200"/>
            </a:p>
          </p:txBody>
        </p:sp>
        <p:sp>
          <p:nvSpPr>
            <p:cNvPr id="20" name="Line 15"/>
            <p:cNvSpPr>
              <a:spLocks noChangeShapeType="1"/>
            </p:cNvSpPr>
            <p:nvPr/>
          </p:nvSpPr>
          <p:spPr bwMode="auto">
            <a:xfrm>
              <a:off x="4921250" y="2447925"/>
              <a:ext cx="1600200" cy="685800"/>
            </a:xfrm>
            <a:prstGeom prst="line">
              <a:avLst/>
            </a:prstGeom>
            <a:noFill/>
            <a:ln w="9525">
              <a:solidFill>
                <a:schemeClr val="tx1"/>
              </a:solidFill>
              <a:round/>
            </a:ln>
          </p:spPr>
          <p:txBody>
            <a:bodyPr wrap="none" anchor="ctr"/>
            <a:lstStyle/>
            <a:p>
              <a:endParaRPr lang="zh-CN" altLang="en-US" sz="1200"/>
            </a:p>
          </p:txBody>
        </p:sp>
        <p:sp>
          <p:nvSpPr>
            <p:cNvPr id="21" name="Line 16"/>
            <p:cNvSpPr>
              <a:spLocks noChangeShapeType="1"/>
            </p:cNvSpPr>
            <p:nvPr/>
          </p:nvSpPr>
          <p:spPr bwMode="auto">
            <a:xfrm flipH="1">
              <a:off x="2178050" y="3438525"/>
              <a:ext cx="609600" cy="685800"/>
            </a:xfrm>
            <a:prstGeom prst="line">
              <a:avLst/>
            </a:prstGeom>
            <a:noFill/>
            <a:ln w="9525">
              <a:solidFill>
                <a:schemeClr val="tx1"/>
              </a:solidFill>
              <a:round/>
            </a:ln>
          </p:spPr>
          <p:txBody>
            <a:bodyPr wrap="none" anchor="ctr"/>
            <a:lstStyle/>
            <a:p>
              <a:endParaRPr lang="zh-CN" altLang="en-US" sz="1200"/>
            </a:p>
          </p:txBody>
        </p:sp>
        <p:sp>
          <p:nvSpPr>
            <p:cNvPr id="22" name="Line 17"/>
            <p:cNvSpPr>
              <a:spLocks noChangeShapeType="1"/>
            </p:cNvSpPr>
            <p:nvPr/>
          </p:nvSpPr>
          <p:spPr bwMode="auto">
            <a:xfrm>
              <a:off x="2863850" y="3362325"/>
              <a:ext cx="304800" cy="762000"/>
            </a:xfrm>
            <a:prstGeom prst="line">
              <a:avLst/>
            </a:prstGeom>
            <a:noFill/>
            <a:ln w="9525">
              <a:solidFill>
                <a:schemeClr val="tx1"/>
              </a:solidFill>
              <a:round/>
            </a:ln>
          </p:spPr>
          <p:txBody>
            <a:bodyPr wrap="none" anchor="ctr"/>
            <a:lstStyle/>
            <a:p>
              <a:endParaRPr lang="zh-CN" altLang="en-US" sz="1200"/>
            </a:p>
          </p:txBody>
        </p:sp>
        <p:sp>
          <p:nvSpPr>
            <p:cNvPr id="23" name="Line 18"/>
            <p:cNvSpPr>
              <a:spLocks noChangeShapeType="1"/>
            </p:cNvSpPr>
            <p:nvPr/>
          </p:nvSpPr>
          <p:spPr bwMode="auto">
            <a:xfrm flipH="1">
              <a:off x="4387850" y="3438525"/>
              <a:ext cx="609600" cy="685800"/>
            </a:xfrm>
            <a:prstGeom prst="line">
              <a:avLst/>
            </a:prstGeom>
            <a:noFill/>
            <a:ln w="9525">
              <a:solidFill>
                <a:schemeClr val="tx1"/>
              </a:solidFill>
              <a:round/>
            </a:ln>
          </p:spPr>
          <p:txBody>
            <a:bodyPr wrap="none" anchor="ctr"/>
            <a:lstStyle/>
            <a:p>
              <a:endParaRPr lang="zh-CN" altLang="en-US" sz="1200"/>
            </a:p>
          </p:txBody>
        </p:sp>
        <p:sp>
          <p:nvSpPr>
            <p:cNvPr id="24" name="Line 19"/>
            <p:cNvSpPr>
              <a:spLocks noChangeShapeType="1"/>
            </p:cNvSpPr>
            <p:nvPr/>
          </p:nvSpPr>
          <p:spPr bwMode="auto">
            <a:xfrm>
              <a:off x="4997450" y="3362325"/>
              <a:ext cx="228600" cy="762000"/>
            </a:xfrm>
            <a:prstGeom prst="line">
              <a:avLst/>
            </a:prstGeom>
            <a:noFill/>
            <a:ln w="9525">
              <a:solidFill>
                <a:schemeClr val="tx1"/>
              </a:solidFill>
              <a:round/>
            </a:ln>
          </p:spPr>
          <p:txBody>
            <a:bodyPr wrap="none" anchor="ctr"/>
            <a:lstStyle/>
            <a:p>
              <a:endParaRPr lang="zh-CN" altLang="en-US" sz="1200"/>
            </a:p>
          </p:txBody>
        </p:sp>
        <p:sp>
          <p:nvSpPr>
            <p:cNvPr id="25" name="Line 20"/>
            <p:cNvSpPr>
              <a:spLocks noChangeShapeType="1"/>
            </p:cNvSpPr>
            <p:nvPr/>
          </p:nvSpPr>
          <p:spPr bwMode="auto">
            <a:xfrm>
              <a:off x="5073650" y="3438525"/>
              <a:ext cx="1066800" cy="685800"/>
            </a:xfrm>
            <a:prstGeom prst="line">
              <a:avLst/>
            </a:prstGeom>
            <a:noFill/>
            <a:ln w="9525">
              <a:solidFill>
                <a:schemeClr val="tx1"/>
              </a:solidFill>
              <a:round/>
            </a:ln>
          </p:spPr>
          <p:txBody>
            <a:bodyPr wrap="none" anchor="ctr"/>
            <a:lstStyle/>
            <a:p>
              <a:endParaRPr lang="zh-CN" altLang="en-US" sz="1200"/>
            </a:p>
          </p:txBody>
        </p:sp>
        <p:sp>
          <p:nvSpPr>
            <p:cNvPr id="26" name="Line 21"/>
            <p:cNvSpPr>
              <a:spLocks noChangeShapeType="1"/>
            </p:cNvSpPr>
            <p:nvPr/>
          </p:nvSpPr>
          <p:spPr bwMode="auto">
            <a:xfrm flipH="1">
              <a:off x="3854450" y="4429125"/>
              <a:ext cx="533400" cy="762000"/>
            </a:xfrm>
            <a:prstGeom prst="line">
              <a:avLst/>
            </a:prstGeom>
            <a:noFill/>
            <a:ln w="9525">
              <a:solidFill>
                <a:schemeClr val="tx1"/>
              </a:solidFill>
              <a:round/>
            </a:ln>
          </p:spPr>
          <p:txBody>
            <a:bodyPr wrap="none" anchor="ctr"/>
            <a:lstStyle/>
            <a:p>
              <a:endParaRPr lang="zh-CN" altLang="en-US" sz="1200"/>
            </a:p>
          </p:txBody>
        </p:sp>
        <p:sp>
          <p:nvSpPr>
            <p:cNvPr id="27" name="Line 22"/>
            <p:cNvSpPr>
              <a:spLocks noChangeShapeType="1"/>
            </p:cNvSpPr>
            <p:nvPr/>
          </p:nvSpPr>
          <p:spPr bwMode="auto">
            <a:xfrm>
              <a:off x="4464050" y="4352925"/>
              <a:ext cx="533400" cy="762000"/>
            </a:xfrm>
            <a:prstGeom prst="line">
              <a:avLst/>
            </a:prstGeom>
            <a:noFill/>
            <a:ln w="9525">
              <a:solidFill>
                <a:schemeClr val="tx1"/>
              </a:solidFill>
              <a:round/>
            </a:ln>
          </p:spPr>
          <p:txBody>
            <a:bodyPr wrap="none" anchor="ctr"/>
            <a:lstStyle/>
            <a:p>
              <a:endParaRPr lang="zh-CN" altLang="en-US" sz="1200"/>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838200" y="642918"/>
            <a:ext cx="6248400" cy="2400657"/>
          </a:xfrm>
          <a:prstGeom prst="rect">
            <a:avLst/>
          </a:prstGeom>
          <a:noFill/>
          <a:ln w="12700" cap="sq">
            <a:noFill/>
            <a:miter lim="800000"/>
            <a:headEnd type="none" w="sm" len="sm"/>
            <a:tailEnd type="none" w="sm" len="sm"/>
          </a:ln>
        </p:spPr>
        <p:txBody>
          <a:bodyPr>
            <a:spAutoFit/>
          </a:bodyPr>
          <a:lstStyle/>
          <a:p>
            <a:pPr>
              <a:lnSpc>
                <a:spcPct val="150000"/>
              </a:lnSpc>
            </a:pPr>
            <a:r>
              <a:rPr kumimoji="1" lang="en-US" altLang="zh-CN" sz="2000" dirty="0">
                <a:latin typeface="宋体" pitchFamily="2" charset="-122"/>
              </a:rPr>
              <a:t>3</a:t>
            </a:r>
            <a:r>
              <a:rPr kumimoji="1" lang="zh-CN" altLang="en-US" sz="2000" dirty="0">
                <a:latin typeface="宋体" pitchFamily="2" charset="-122"/>
              </a:rPr>
              <a:t>、</a:t>
            </a:r>
            <a:r>
              <a:rPr kumimoji="1" lang="zh-CN" altLang="en-US" sz="2000" dirty="0">
                <a:solidFill>
                  <a:srgbClr val="FF0000"/>
                </a:solidFill>
                <a:latin typeface="宋体" pitchFamily="2" charset="-122"/>
              </a:rPr>
              <a:t>后序遍历二叉树</a:t>
            </a:r>
            <a:r>
              <a:rPr kumimoji="1" lang="zh-CN" altLang="en-US" sz="2000" dirty="0">
                <a:latin typeface="宋体" pitchFamily="2" charset="-122"/>
              </a:rPr>
              <a:t>的操作定义为：</a:t>
            </a:r>
            <a:endParaRPr kumimoji="1" lang="zh-CN" altLang="en-US" sz="2000" dirty="0">
              <a:latin typeface="宋体" pitchFamily="2" charset="-122"/>
            </a:endParaRPr>
          </a:p>
          <a:p>
            <a:pPr>
              <a:lnSpc>
                <a:spcPct val="150000"/>
              </a:lnSpc>
            </a:pPr>
            <a:r>
              <a:rPr kumimoji="1" lang="zh-CN" altLang="en-US" sz="2000" dirty="0">
                <a:latin typeface="宋体" pitchFamily="2" charset="-122"/>
              </a:rPr>
              <a:t>若二叉树为空，则空操作；否则</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1</a:t>
            </a:r>
            <a:r>
              <a:rPr kumimoji="1" lang="zh-CN" altLang="en-US" sz="2000" dirty="0">
                <a:latin typeface="宋体" pitchFamily="2" charset="-122"/>
              </a:rPr>
              <a:t>）后序遍历左子树；</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2</a:t>
            </a:r>
            <a:r>
              <a:rPr kumimoji="1" lang="zh-CN" altLang="en-US" sz="2000" dirty="0">
                <a:latin typeface="宋体" pitchFamily="2" charset="-122"/>
              </a:rPr>
              <a:t>）后序遍历右子树；</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3</a:t>
            </a:r>
            <a:r>
              <a:rPr kumimoji="1" lang="zh-CN" altLang="en-US" sz="2000" dirty="0">
                <a:latin typeface="宋体" pitchFamily="2" charset="-122"/>
              </a:rPr>
              <a:t>）访问根结点。</a:t>
            </a:r>
            <a:endParaRPr kumimoji="1" lang="zh-CN" altLang="en-US" sz="2000" dirty="0">
              <a:latin typeface="Times New Roman" panose="02020503050405090304" pitchFamily="18" charset="0"/>
            </a:endParaRPr>
          </a:p>
        </p:txBody>
      </p:sp>
      <p:sp>
        <p:nvSpPr>
          <p:cNvPr id="4" name="TextBox 3"/>
          <p:cNvSpPr txBox="1"/>
          <p:nvPr/>
        </p:nvSpPr>
        <p:spPr>
          <a:xfrm>
            <a:off x="4071934" y="2928934"/>
            <a:ext cx="4786346" cy="849463"/>
          </a:xfrm>
          <a:prstGeom prst="rect">
            <a:avLst/>
          </a:prstGeom>
          <a:noFill/>
        </p:spPr>
        <p:txBody>
          <a:bodyPr wrap="square" rtlCol="0">
            <a:spAutoFit/>
          </a:bodyPr>
          <a:lstStyle/>
          <a:p>
            <a:pPr algn="just" eaLnBrk="0" hangingPunct="0">
              <a:lnSpc>
                <a:spcPct val="130000"/>
              </a:lnSpc>
            </a:pPr>
            <a:r>
              <a:rPr lang="zh-CN" altLang="en-US" sz="2400" dirty="0">
                <a:solidFill>
                  <a:srgbClr val="000000"/>
                </a:solidFill>
                <a:latin typeface="楷体_GB2312" pitchFamily="49" charset="-122"/>
              </a:rPr>
              <a:t>      后序：</a:t>
            </a:r>
            <a:r>
              <a:rPr lang="en-US" altLang="zh-CN" sz="2400" dirty="0">
                <a:solidFill>
                  <a:srgbClr val="000000"/>
                </a:solidFill>
                <a:latin typeface="楷体_GB2312" pitchFamily="49" charset="-122"/>
              </a:rPr>
              <a:t> G D B E F C A</a:t>
            </a:r>
            <a:endParaRPr lang="en-US" altLang="zh-CN" sz="2400" dirty="0">
              <a:solidFill>
                <a:srgbClr val="000000"/>
              </a:solidFill>
              <a:latin typeface="楷体_GB2312" pitchFamily="49" charset="-122"/>
            </a:endParaRPr>
          </a:p>
          <a:p>
            <a:endParaRPr lang="zh-CN" altLang="en-US" dirty="0"/>
          </a:p>
        </p:txBody>
      </p:sp>
      <p:pic>
        <p:nvPicPr>
          <p:cNvPr id="5" name="Picture 3"/>
          <p:cNvPicPr>
            <a:picLocks noChangeAspect="1" noChangeArrowheads="1"/>
          </p:cNvPicPr>
          <p:nvPr/>
        </p:nvPicPr>
        <p:blipFill>
          <a:blip r:embed="rId1"/>
          <a:srcRect/>
          <a:stretch>
            <a:fillRect/>
          </a:stretch>
        </p:blipFill>
        <p:spPr bwMode="auto">
          <a:xfrm>
            <a:off x="4929190" y="357166"/>
            <a:ext cx="4011823" cy="2643206"/>
          </a:xfrm>
          <a:prstGeom prst="rect">
            <a:avLst/>
          </a:prstGeom>
          <a:noFill/>
          <a:ln w="9525">
            <a:noFill/>
            <a:miter lim="800000"/>
            <a:headEnd/>
            <a:tailEnd/>
          </a:ln>
          <a:effectLst/>
        </p:spPr>
      </p:pic>
      <p:pic>
        <p:nvPicPr>
          <p:cNvPr id="2" name="图片 1"/>
          <p:cNvPicPr>
            <a:picLocks noChangeAspect="1"/>
          </p:cNvPicPr>
          <p:nvPr/>
        </p:nvPicPr>
        <p:blipFill>
          <a:blip r:embed="rId2"/>
          <a:stretch>
            <a:fillRect/>
          </a:stretch>
        </p:blipFill>
        <p:spPr>
          <a:xfrm>
            <a:off x="1101725" y="3482975"/>
            <a:ext cx="6941185" cy="318071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381000"/>
            <a:ext cx="7772400" cy="533400"/>
          </a:xfrm>
        </p:spPr>
        <p:txBody>
          <a:bodyPr/>
          <a:lstStyle/>
          <a:p>
            <a:pPr eaLnBrk="1" hangingPunct="1"/>
            <a:r>
              <a:rPr lang="en-US" altLang="zh-CN" sz="1900" b="1">
                <a:solidFill>
                  <a:srgbClr val="CC6600"/>
                </a:solidFill>
              </a:rPr>
              <a:t>[</a:t>
            </a:r>
            <a:r>
              <a:rPr lang="zh-CN" altLang="en-US" sz="1900" b="1">
                <a:solidFill>
                  <a:srgbClr val="CC6600"/>
                </a:solidFill>
              </a:rPr>
              <a:t>示例</a:t>
            </a:r>
            <a:r>
              <a:rPr lang="en-US" altLang="zh-CN" sz="1900" b="1">
                <a:solidFill>
                  <a:srgbClr val="CC6600"/>
                </a:solidFill>
              </a:rPr>
              <a:t>]</a:t>
            </a:r>
            <a:endParaRPr lang="en-US" altLang="zh-CN" sz="2100" b="1">
              <a:solidFill>
                <a:srgbClr val="CC6600"/>
              </a:solidFill>
            </a:endParaRPr>
          </a:p>
        </p:txBody>
      </p:sp>
      <p:sp>
        <p:nvSpPr>
          <p:cNvPr id="51203" name="Rectangle 3"/>
          <p:cNvSpPr>
            <a:spLocks noGrp="1" noChangeArrowheads="1"/>
          </p:cNvSpPr>
          <p:nvPr>
            <p:ph type="body" idx="1"/>
          </p:nvPr>
        </p:nvSpPr>
        <p:spPr>
          <a:xfrm>
            <a:off x="943004" y="1916113"/>
            <a:ext cx="7772400" cy="4179887"/>
          </a:xfrm>
        </p:spPr>
        <p:txBody>
          <a:bodyPr/>
          <a:lstStyle/>
          <a:p>
            <a:pPr eaLnBrk="1" hangingPunct="1">
              <a:lnSpc>
                <a:spcPct val="150000"/>
              </a:lnSpc>
              <a:buFont typeface="Wingdings" panose="05000000000000000000" pitchFamily="2" charset="2"/>
              <a:buNone/>
            </a:pPr>
            <a:r>
              <a:rPr lang="zh-CN" altLang="en-US" sz="2400" dirty="0"/>
              <a:t>先序遍历：</a:t>
            </a:r>
            <a:r>
              <a:rPr lang="en-US" altLang="zh-CN" sz="2400" dirty="0"/>
              <a:t>ABDEC</a:t>
            </a:r>
            <a:endParaRPr lang="en-US" altLang="zh-CN" sz="2400" dirty="0"/>
          </a:p>
          <a:p>
            <a:pPr eaLnBrk="1" hangingPunct="1">
              <a:lnSpc>
                <a:spcPct val="150000"/>
              </a:lnSpc>
              <a:buFont typeface="Wingdings" panose="05000000000000000000" pitchFamily="2" charset="2"/>
              <a:buNone/>
            </a:pPr>
            <a:r>
              <a:rPr lang="zh-CN" altLang="en-US" sz="2400" dirty="0"/>
              <a:t>中序遍历：</a:t>
            </a:r>
            <a:r>
              <a:rPr lang="en-US" altLang="zh-CN" sz="2400" dirty="0"/>
              <a:t>DBEAC</a:t>
            </a:r>
            <a:endParaRPr lang="en-US" altLang="zh-CN" sz="2400" dirty="0"/>
          </a:p>
          <a:p>
            <a:pPr eaLnBrk="1" hangingPunct="1">
              <a:lnSpc>
                <a:spcPct val="150000"/>
              </a:lnSpc>
              <a:buFont typeface="Wingdings" panose="05000000000000000000" pitchFamily="2" charset="2"/>
              <a:buNone/>
            </a:pPr>
            <a:r>
              <a:rPr lang="zh-CN" altLang="en-US" sz="2400" dirty="0"/>
              <a:t>后序遍历：</a:t>
            </a:r>
            <a:r>
              <a:rPr lang="en-US" altLang="zh-CN" sz="2400" dirty="0"/>
              <a:t>DEBCA</a:t>
            </a:r>
            <a:endParaRPr lang="en-US" altLang="zh-CN" sz="2400" dirty="0"/>
          </a:p>
          <a:p>
            <a:pPr eaLnBrk="1" hangingPunct="1">
              <a:buFont typeface="Wingdings" panose="05000000000000000000" pitchFamily="2" charset="2"/>
              <a:buNone/>
            </a:pPr>
            <a:endParaRPr lang="en-US" altLang="zh-CN" sz="2900" dirty="0"/>
          </a:p>
        </p:txBody>
      </p:sp>
      <p:sp>
        <p:nvSpPr>
          <p:cNvPr id="51204" name="Oval 4"/>
          <p:cNvSpPr>
            <a:spLocks noChangeArrowheads="1"/>
          </p:cNvSpPr>
          <p:nvPr/>
        </p:nvSpPr>
        <p:spPr bwMode="auto">
          <a:xfrm>
            <a:off x="5519750" y="2257428"/>
            <a:ext cx="304800" cy="304800"/>
          </a:xfrm>
          <a:prstGeom prst="ellipse">
            <a:avLst/>
          </a:prstGeom>
          <a:noFill/>
          <a:ln w="9525">
            <a:solidFill>
              <a:schemeClr val="tx1"/>
            </a:solidFill>
            <a:round/>
          </a:ln>
        </p:spPr>
        <p:txBody>
          <a:bodyPr wrap="none" anchor="ctr"/>
          <a:lstStyle/>
          <a:p>
            <a:endParaRPr lang="zh-CN" altLang="en-US"/>
          </a:p>
        </p:txBody>
      </p:sp>
      <p:sp>
        <p:nvSpPr>
          <p:cNvPr id="51205" name="Oval 5"/>
          <p:cNvSpPr>
            <a:spLocks noChangeArrowheads="1"/>
          </p:cNvSpPr>
          <p:nvPr/>
        </p:nvSpPr>
        <p:spPr bwMode="auto">
          <a:xfrm>
            <a:off x="5138750" y="2714628"/>
            <a:ext cx="304800" cy="304800"/>
          </a:xfrm>
          <a:prstGeom prst="ellipse">
            <a:avLst/>
          </a:prstGeom>
          <a:noFill/>
          <a:ln w="9525">
            <a:solidFill>
              <a:schemeClr val="tx1"/>
            </a:solidFill>
            <a:round/>
          </a:ln>
        </p:spPr>
        <p:txBody>
          <a:bodyPr wrap="none" anchor="ctr"/>
          <a:lstStyle/>
          <a:p>
            <a:endParaRPr lang="zh-CN" altLang="en-US"/>
          </a:p>
        </p:txBody>
      </p:sp>
      <p:sp>
        <p:nvSpPr>
          <p:cNvPr id="51206" name="Oval 6"/>
          <p:cNvSpPr>
            <a:spLocks noChangeArrowheads="1"/>
          </p:cNvSpPr>
          <p:nvPr/>
        </p:nvSpPr>
        <p:spPr bwMode="auto">
          <a:xfrm>
            <a:off x="5900750" y="2714628"/>
            <a:ext cx="304800" cy="304800"/>
          </a:xfrm>
          <a:prstGeom prst="ellipse">
            <a:avLst/>
          </a:prstGeom>
          <a:noFill/>
          <a:ln w="9525">
            <a:solidFill>
              <a:schemeClr val="tx1"/>
            </a:solidFill>
            <a:round/>
          </a:ln>
        </p:spPr>
        <p:txBody>
          <a:bodyPr wrap="none" anchor="ctr"/>
          <a:lstStyle/>
          <a:p>
            <a:endParaRPr lang="zh-CN" altLang="en-US"/>
          </a:p>
        </p:txBody>
      </p:sp>
      <p:sp>
        <p:nvSpPr>
          <p:cNvPr id="51207" name="Oval 7"/>
          <p:cNvSpPr>
            <a:spLocks noChangeArrowheads="1"/>
          </p:cNvSpPr>
          <p:nvPr/>
        </p:nvSpPr>
        <p:spPr bwMode="auto">
          <a:xfrm>
            <a:off x="4910150" y="3324228"/>
            <a:ext cx="304800" cy="304800"/>
          </a:xfrm>
          <a:prstGeom prst="ellipse">
            <a:avLst/>
          </a:prstGeom>
          <a:noFill/>
          <a:ln w="9525">
            <a:solidFill>
              <a:schemeClr val="tx1"/>
            </a:solidFill>
            <a:round/>
          </a:ln>
        </p:spPr>
        <p:txBody>
          <a:bodyPr wrap="none" anchor="ctr"/>
          <a:lstStyle/>
          <a:p>
            <a:endParaRPr lang="zh-CN" altLang="en-US"/>
          </a:p>
        </p:txBody>
      </p:sp>
      <p:sp>
        <p:nvSpPr>
          <p:cNvPr id="51208" name="Oval 8"/>
          <p:cNvSpPr>
            <a:spLocks noChangeArrowheads="1"/>
          </p:cNvSpPr>
          <p:nvPr/>
        </p:nvSpPr>
        <p:spPr bwMode="auto">
          <a:xfrm>
            <a:off x="5595950" y="3324228"/>
            <a:ext cx="304800" cy="304800"/>
          </a:xfrm>
          <a:prstGeom prst="ellipse">
            <a:avLst/>
          </a:prstGeom>
          <a:noFill/>
          <a:ln w="9525">
            <a:solidFill>
              <a:schemeClr val="tx1"/>
            </a:solidFill>
            <a:round/>
          </a:ln>
        </p:spPr>
        <p:txBody>
          <a:bodyPr wrap="none" anchor="ctr"/>
          <a:lstStyle/>
          <a:p>
            <a:endParaRPr lang="zh-CN" altLang="en-US"/>
          </a:p>
        </p:txBody>
      </p:sp>
      <p:sp>
        <p:nvSpPr>
          <p:cNvPr id="51209" name="Text Box 9"/>
          <p:cNvSpPr txBox="1">
            <a:spLocks noChangeArrowheads="1"/>
          </p:cNvSpPr>
          <p:nvPr/>
        </p:nvSpPr>
        <p:spPr bwMode="auto">
          <a:xfrm>
            <a:off x="5351475" y="1973265"/>
            <a:ext cx="184150" cy="457200"/>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1210" name="Text Box 10"/>
          <p:cNvSpPr txBox="1">
            <a:spLocks noChangeArrowheads="1"/>
          </p:cNvSpPr>
          <p:nvPr/>
        </p:nvSpPr>
        <p:spPr bwMode="auto">
          <a:xfrm>
            <a:off x="5519750" y="2181228"/>
            <a:ext cx="6096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51211" name="Text Box 11"/>
          <p:cNvSpPr txBox="1">
            <a:spLocks noChangeArrowheads="1"/>
          </p:cNvSpPr>
          <p:nvPr/>
        </p:nvSpPr>
        <p:spPr bwMode="auto">
          <a:xfrm>
            <a:off x="5138750" y="2638428"/>
            <a:ext cx="12192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503050405090304" pitchFamily="18" charset="0"/>
              </a:rPr>
              <a:t>B         C</a:t>
            </a:r>
            <a:endParaRPr kumimoji="1" lang="en-US" altLang="zh-CN" sz="2000">
              <a:latin typeface="Times New Roman" panose="02020503050405090304" pitchFamily="18" charset="0"/>
            </a:endParaRPr>
          </a:p>
        </p:txBody>
      </p:sp>
      <p:sp>
        <p:nvSpPr>
          <p:cNvPr id="51212" name="Text Box 12"/>
          <p:cNvSpPr txBox="1">
            <a:spLocks noChangeArrowheads="1"/>
          </p:cNvSpPr>
          <p:nvPr/>
        </p:nvSpPr>
        <p:spPr bwMode="auto">
          <a:xfrm>
            <a:off x="4910150" y="3248028"/>
            <a:ext cx="12954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503050405090304" pitchFamily="18" charset="0"/>
              </a:rPr>
              <a:t>D        E</a:t>
            </a:r>
            <a:endParaRPr kumimoji="1" lang="en-US" altLang="zh-CN" sz="2000">
              <a:latin typeface="Times New Roman" panose="02020503050405090304" pitchFamily="18" charset="0"/>
            </a:endParaRPr>
          </a:p>
        </p:txBody>
      </p:sp>
      <p:sp>
        <p:nvSpPr>
          <p:cNvPr id="51213" name="Line 13"/>
          <p:cNvSpPr>
            <a:spLocks noChangeShapeType="1"/>
          </p:cNvSpPr>
          <p:nvPr/>
        </p:nvSpPr>
        <p:spPr bwMode="auto">
          <a:xfrm flipH="1">
            <a:off x="5291150" y="2562228"/>
            <a:ext cx="304800" cy="152400"/>
          </a:xfrm>
          <a:prstGeom prst="line">
            <a:avLst/>
          </a:prstGeom>
          <a:noFill/>
          <a:ln w="9525">
            <a:solidFill>
              <a:schemeClr val="tx1"/>
            </a:solidFill>
            <a:round/>
          </a:ln>
        </p:spPr>
        <p:txBody>
          <a:bodyPr wrap="none" anchor="ctr"/>
          <a:lstStyle/>
          <a:p>
            <a:endParaRPr lang="zh-CN" altLang="en-US"/>
          </a:p>
        </p:txBody>
      </p:sp>
      <p:sp>
        <p:nvSpPr>
          <p:cNvPr id="51214" name="Line 14"/>
          <p:cNvSpPr>
            <a:spLocks noChangeShapeType="1"/>
          </p:cNvSpPr>
          <p:nvPr/>
        </p:nvSpPr>
        <p:spPr bwMode="auto">
          <a:xfrm>
            <a:off x="5748350" y="2562228"/>
            <a:ext cx="304800" cy="152400"/>
          </a:xfrm>
          <a:prstGeom prst="line">
            <a:avLst/>
          </a:prstGeom>
          <a:noFill/>
          <a:ln w="9525">
            <a:solidFill>
              <a:schemeClr val="tx1"/>
            </a:solidFill>
            <a:round/>
          </a:ln>
        </p:spPr>
        <p:txBody>
          <a:bodyPr wrap="none" anchor="ctr"/>
          <a:lstStyle/>
          <a:p>
            <a:endParaRPr lang="zh-CN" altLang="en-US"/>
          </a:p>
        </p:txBody>
      </p:sp>
      <p:sp>
        <p:nvSpPr>
          <p:cNvPr id="51215" name="Line 15"/>
          <p:cNvSpPr>
            <a:spLocks noChangeShapeType="1"/>
          </p:cNvSpPr>
          <p:nvPr/>
        </p:nvSpPr>
        <p:spPr bwMode="auto">
          <a:xfrm flipH="1">
            <a:off x="5062550" y="3019428"/>
            <a:ext cx="228600" cy="304800"/>
          </a:xfrm>
          <a:prstGeom prst="line">
            <a:avLst/>
          </a:prstGeom>
          <a:noFill/>
          <a:ln w="9525">
            <a:solidFill>
              <a:schemeClr val="tx1"/>
            </a:solidFill>
            <a:round/>
          </a:ln>
        </p:spPr>
        <p:txBody>
          <a:bodyPr wrap="none" anchor="ctr"/>
          <a:lstStyle/>
          <a:p>
            <a:endParaRPr lang="zh-CN" altLang="en-US"/>
          </a:p>
        </p:txBody>
      </p:sp>
      <p:sp>
        <p:nvSpPr>
          <p:cNvPr id="51216" name="Line 16"/>
          <p:cNvSpPr>
            <a:spLocks noChangeShapeType="1"/>
          </p:cNvSpPr>
          <p:nvPr/>
        </p:nvSpPr>
        <p:spPr bwMode="auto">
          <a:xfrm>
            <a:off x="5291150" y="3019428"/>
            <a:ext cx="533400" cy="304800"/>
          </a:xfrm>
          <a:prstGeom prst="line">
            <a:avLst/>
          </a:prstGeom>
          <a:noFill/>
          <a:ln w="9525">
            <a:solidFill>
              <a:schemeClr val="tx1"/>
            </a:solidFill>
            <a:round/>
          </a:ln>
        </p:spPr>
        <p:txBody>
          <a:bodyPr wrap="none" anchor="ctr"/>
          <a:lstStyle/>
          <a:p>
            <a:endParaRPr lang="zh-CN" altLang="en-US"/>
          </a:p>
        </p:txBody>
      </p:sp>
      <p:sp>
        <p:nvSpPr>
          <p:cNvPr id="51217" name="Arc 17"/>
          <p:cNvSpPr/>
          <p:nvPr/>
        </p:nvSpPr>
        <p:spPr bwMode="auto">
          <a:xfrm flipH="1" flipV="1">
            <a:off x="4681550" y="3400428"/>
            <a:ext cx="381000" cy="381000"/>
          </a:xfrm>
          <a:custGeom>
            <a:avLst/>
            <a:gdLst>
              <a:gd name="T0" fmla="*/ 0 w 21600"/>
              <a:gd name="T1" fmla="*/ 0 h 21600"/>
              <a:gd name="T2" fmla="*/ 6720416 w 21600"/>
              <a:gd name="T3" fmla="*/ 6720416 h 21600"/>
              <a:gd name="T4" fmla="*/ 0 w 21600"/>
              <a:gd name="T5" fmla="*/ 672041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18" name="Arc 18"/>
          <p:cNvSpPr/>
          <p:nvPr/>
        </p:nvSpPr>
        <p:spPr bwMode="auto">
          <a:xfrm flipV="1">
            <a:off x="5062550" y="3400428"/>
            <a:ext cx="228600" cy="381000"/>
          </a:xfrm>
          <a:custGeom>
            <a:avLst/>
            <a:gdLst>
              <a:gd name="T0" fmla="*/ 0 w 21600"/>
              <a:gd name="T1" fmla="*/ 0 h 21600"/>
              <a:gd name="T2" fmla="*/ 2419350 w 21600"/>
              <a:gd name="T3" fmla="*/ 6720416 h 21600"/>
              <a:gd name="T4" fmla="*/ 0 w 21600"/>
              <a:gd name="T5" fmla="*/ 672041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19" name="Arc 19"/>
          <p:cNvSpPr/>
          <p:nvPr/>
        </p:nvSpPr>
        <p:spPr bwMode="auto">
          <a:xfrm flipH="1">
            <a:off x="5291150" y="3324228"/>
            <a:ext cx="76200" cy="152400"/>
          </a:xfrm>
          <a:custGeom>
            <a:avLst/>
            <a:gdLst>
              <a:gd name="T0" fmla="*/ 0 w 21600"/>
              <a:gd name="T1" fmla="*/ 0 h 21600"/>
              <a:gd name="T2" fmla="*/ 268817 w 21600"/>
              <a:gd name="T3" fmla="*/ 1075267 h 21600"/>
              <a:gd name="T4" fmla="*/ 0 w 21600"/>
              <a:gd name="T5" fmla="*/ 107526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0" name="Arc 20"/>
          <p:cNvSpPr/>
          <p:nvPr/>
        </p:nvSpPr>
        <p:spPr bwMode="auto">
          <a:xfrm>
            <a:off x="5367350" y="3324228"/>
            <a:ext cx="152400" cy="76200"/>
          </a:xfrm>
          <a:custGeom>
            <a:avLst/>
            <a:gdLst>
              <a:gd name="T0" fmla="*/ 0 w 21600"/>
              <a:gd name="T1" fmla="*/ 0 h 21600"/>
              <a:gd name="T2" fmla="*/ 1075267 w 21600"/>
              <a:gd name="T3" fmla="*/ 268817 h 21600"/>
              <a:gd name="T4" fmla="*/ 0 w 21600"/>
              <a:gd name="T5" fmla="*/ 26881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1" name="Arc 21"/>
          <p:cNvSpPr/>
          <p:nvPr/>
        </p:nvSpPr>
        <p:spPr bwMode="auto">
          <a:xfrm flipH="1" flipV="1">
            <a:off x="5519750" y="3400428"/>
            <a:ext cx="228600" cy="457200"/>
          </a:xfrm>
          <a:custGeom>
            <a:avLst/>
            <a:gdLst>
              <a:gd name="T0" fmla="*/ 0 w 21600"/>
              <a:gd name="T1" fmla="*/ 0 h 21600"/>
              <a:gd name="T2" fmla="*/ 2419350 w 21600"/>
              <a:gd name="T3" fmla="*/ 9677399 h 21600"/>
              <a:gd name="T4" fmla="*/ 0 w 21600"/>
              <a:gd name="T5" fmla="*/ 967739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2" name="Arc 22"/>
          <p:cNvSpPr/>
          <p:nvPr/>
        </p:nvSpPr>
        <p:spPr bwMode="auto">
          <a:xfrm flipV="1">
            <a:off x="5748350" y="3400428"/>
            <a:ext cx="304800" cy="457200"/>
          </a:xfrm>
          <a:custGeom>
            <a:avLst/>
            <a:gdLst>
              <a:gd name="T0" fmla="*/ 0 w 21600"/>
              <a:gd name="T1" fmla="*/ 0 h 21600"/>
              <a:gd name="T2" fmla="*/ 4301067 w 21600"/>
              <a:gd name="T3" fmla="*/ 9677399 h 21600"/>
              <a:gd name="T4" fmla="*/ 0 w 21600"/>
              <a:gd name="T5" fmla="*/ 967739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3" name="Line 23"/>
          <p:cNvSpPr>
            <a:spLocks noChangeShapeType="1"/>
          </p:cNvSpPr>
          <p:nvPr/>
        </p:nvSpPr>
        <p:spPr bwMode="auto">
          <a:xfrm flipH="1" flipV="1">
            <a:off x="5595950" y="3019428"/>
            <a:ext cx="457200" cy="381000"/>
          </a:xfrm>
          <a:prstGeom prst="line">
            <a:avLst/>
          </a:prstGeom>
          <a:noFill/>
          <a:ln w="9525">
            <a:solidFill>
              <a:schemeClr val="tx1"/>
            </a:solidFill>
            <a:prstDash val="sysDot"/>
            <a:round/>
          </a:ln>
        </p:spPr>
        <p:txBody>
          <a:bodyPr wrap="none" anchor="ctr"/>
          <a:lstStyle/>
          <a:p>
            <a:endParaRPr lang="zh-CN" altLang="en-US"/>
          </a:p>
        </p:txBody>
      </p:sp>
      <p:sp>
        <p:nvSpPr>
          <p:cNvPr id="51224" name="Arc 24"/>
          <p:cNvSpPr/>
          <p:nvPr/>
        </p:nvSpPr>
        <p:spPr bwMode="auto">
          <a:xfrm flipH="1">
            <a:off x="5595950" y="2790828"/>
            <a:ext cx="76200" cy="228600"/>
          </a:xfrm>
          <a:custGeom>
            <a:avLst/>
            <a:gdLst>
              <a:gd name="T0" fmla="*/ 0 w 21600"/>
              <a:gd name="T1" fmla="*/ 0 h 21600"/>
              <a:gd name="T2" fmla="*/ 268817 w 21600"/>
              <a:gd name="T3" fmla="*/ 2419350 h 21600"/>
              <a:gd name="T4" fmla="*/ 0 w 21600"/>
              <a:gd name="T5" fmla="*/ 24193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5" name="Arc 25"/>
          <p:cNvSpPr/>
          <p:nvPr/>
        </p:nvSpPr>
        <p:spPr bwMode="auto">
          <a:xfrm>
            <a:off x="5672150" y="2790828"/>
            <a:ext cx="152400" cy="76200"/>
          </a:xfrm>
          <a:custGeom>
            <a:avLst/>
            <a:gdLst>
              <a:gd name="T0" fmla="*/ 0 w 21600"/>
              <a:gd name="T1" fmla="*/ 0 h 21600"/>
              <a:gd name="T2" fmla="*/ 1075267 w 21600"/>
              <a:gd name="T3" fmla="*/ 268817 h 21600"/>
              <a:gd name="T4" fmla="*/ 0 w 21600"/>
              <a:gd name="T5" fmla="*/ 26881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6" name="Arc 26"/>
          <p:cNvSpPr/>
          <p:nvPr/>
        </p:nvSpPr>
        <p:spPr bwMode="auto">
          <a:xfrm flipH="1" flipV="1">
            <a:off x="5824550" y="2867028"/>
            <a:ext cx="228600" cy="228600"/>
          </a:xfrm>
          <a:custGeom>
            <a:avLst/>
            <a:gdLst>
              <a:gd name="T0" fmla="*/ 0 w 21600"/>
              <a:gd name="T1" fmla="*/ 0 h 21600"/>
              <a:gd name="T2" fmla="*/ 2419350 w 21600"/>
              <a:gd name="T3" fmla="*/ 2419350 h 21600"/>
              <a:gd name="T4" fmla="*/ 0 w 21600"/>
              <a:gd name="T5" fmla="*/ 24193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cap="rnd">
            <a:solidFill>
              <a:schemeClr val="tx1"/>
            </a:solidFill>
            <a:prstDash val="sysDot"/>
            <a:round/>
          </a:ln>
        </p:spPr>
        <p:txBody>
          <a:bodyPr wrap="none" anchor="ctr"/>
          <a:lstStyle/>
          <a:p>
            <a:endParaRPr lang="zh-CN" altLang="en-US"/>
          </a:p>
        </p:txBody>
      </p:sp>
      <p:sp>
        <p:nvSpPr>
          <p:cNvPr id="51227" name="Arc 27"/>
          <p:cNvSpPr/>
          <p:nvPr/>
        </p:nvSpPr>
        <p:spPr bwMode="auto">
          <a:xfrm flipV="1">
            <a:off x="6053150" y="2714628"/>
            <a:ext cx="304800" cy="381000"/>
          </a:xfrm>
          <a:custGeom>
            <a:avLst/>
            <a:gdLst>
              <a:gd name="T0" fmla="*/ 0 w 21600"/>
              <a:gd name="T1" fmla="*/ 0 h 21600"/>
              <a:gd name="T2" fmla="*/ 4301067 w 21600"/>
              <a:gd name="T3" fmla="*/ 6720416 h 21600"/>
              <a:gd name="T4" fmla="*/ 0 w 21600"/>
              <a:gd name="T5" fmla="*/ 672041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8" name="Line 28"/>
          <p:cNvSpPr>
            <a:spLocks noChangeShapeType="1"/>
          </p:cNvSpPr>
          <p:nvPr/>
        </p:nvSpPr>
        <p:spPr bwMode="auto">
          <a:xfrm flipH="1" flipV="1">
            <a:off x="5824550" y="2181228"/>
            <a:ext cx="533400" cy="533400"/>
          </a:xfrm>
          <a:prstGeom prst="line">
            <a:avLst/>
          </a:prstGeom>
          <a:noFill/>
          <a:ln w="9525">
            <a:solidFill>
              <a:schemeClr val="tx1"/>
            </a:solidFill>
            <a:prstDash val="sysDot"/>
            <a:round/>
            <a:tailEnd type="triangle" w="med" len="med"/>
          </a:ln>
        </p:spPr>
        <p:txBody>
          <a:bodyPr wrap="none" anchor="ctr"/>
          <a:lstStyle/>
          <a:p>
            <a:endParaRPr lang="zh-CN" altLang="en-US"/>
          </a:p>
        </p:txBody>
      </p:sp>
      <p:sp>
        <p:nvSpPr>
          <p:cNvPr id="51229" name="Line 29"/>
          <p:cNvSpPr>
            <a:spLocks noChangeShapeType="1"/>
          </p:cNvSpPr>
          <p:nvPr/>
        </p:nvSpPr>
        <p:spPr bwMode="auto">
          <a:xfrm flipH="1">
            <a:off x="4681550" y="2257428"/>
            <a:ext cx="609600" cy="1143000"/>
          </a:xfrm>
          <a:prstGeom prst="line">
            <a:avLst/>
          </a:prstGeom>
          <a:noFill/>
          <a:ln w="9525">
            <a:solidFill>
              <a:schemeClr val="tx1"/>
            </a:solidFill>
            <a:prstDash val="sysDot"/>
            <a:round/>
          </a:ln>
        </p:spPr>
        <p:txBody>
          <a:bodyPr wrap="none" anchor="ct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714480" y="1714488"/>
            <a:ext cx="4343400" cy="3573462"/>
            <a:chOff x="1392" y="755"/>
            <a:chExt cx="2736" cy="2251"/>
          </a:xfrm>
        </p:grpSpPr>
        <p:sp>
          <p:nvSpPr>
            <p:cNvPr id="52229" name="Oval 3"/>
            <p:cNvSpPr>
              <a:spLocks noChangeArrowheads="1"/>
            </p:cNvSpPr>
            <p:nvPr/>
          </p:nvSpPr>
          <p:spPr bwMode="auto">
            <a:xfrm>
              <a:off x="2620" y="1034"/>
              <a:ext cx="391" cy="288"/>
            </a:xfrm>
            <a:prstGeom prst="ellipse">
              <a:avLst/>
            </a:prstGeom>
            <a:noFill/>
            <a:ln w="9525">
              <a:solidFill>
                <a:schemeClr val="tx1"/>
              </a:solidFill>
              <a:round/>
            </a:ln>
          </p:spPr>
          <p:txBody>
            <a:bodyPr wrap="none" anchor="ctr"/>
            <a:lstStyle/>
            <a:p>
              <a:endParaRPr lang="zh-CN" altLang="en-US"/>
            </a:p>
          </p:txBody>
        </p:sp>
        <p:sp>
          <p:nvSpPr>
            <p:cNvPr id="52230" name="Text Box 4"/>
            <p:cNvSpPr txBox="1">
              <a:spLocks noChangeArrowheads="1"/>
            </p:cNvSpPr>
            <p:nvPr/>
          </p:nvSpPr>
          <p:spPr bwMode="auto">
            <a:xfrm>
              <a:off x="2676" y="103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52231" name="Oval 5"/>
            <p:cNvSpPr>
              <a:spLocks noChangeArrowheads="1"/>
            </p:cNvSpPr>
            <p:nvPr/>
          </p:nvSpPr>
          <p:spPr bwMode="auto">
            <a:xfrm>
              <a:off x="2062" y="1487"/>
              <a:ext cx="391" cy="288"/>
            </a:xfrm>
            <a:prstGeom prst="ellipse">
              <a:avLst/>
            </a:prstGeom>
            <a:noFill/>
            <a:ln w="9525">
              <a:solidFill>
                <a:schemeClr val="tx1"/>
              </a:solidFill>
              <a:round/>
            </a:ln>
          </p:spPr>
          <p:txBody>
            <a:bodyPr wrap="none" anchor="ctr"/>
            <a:lstStyle/>
            <a:p>
              <a:endParaRPr lang="zh-CN" altLang="en-US"/>
            </a:p>
          </p:txBody>
        </p:sp>
        <p:sp>
          <p:nvSpPr>
            <p:cNvPr id="52232" name="Text Box 6"/>
            <p:cNvSpPr txBox="1">
              <a:spLocks noChangeArrowheads="1"/>
            </p:cNvSpPr>
            <p:nvPr/>
          </p:nvSpPr>
          <p:spPr bwMode="auto">
            <a:xfrm>
              <a:off x="2118" y="1487"/>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52233" name="Oval 7"/>
            <p:cNvSpPr>
              <a:spLocks noChangeArrowheads="1"/>
            </p:cNvSpPr>
            <p:nvPr/>
          </p:nvSpPr>
          <p:spPr bwMode="auto">
            <a:xfrm>
              <a:off x="3290" y="1487"/>
              <a:ext cx="391" cy="288"/>
            </a:xfrm>
            <a:prstGeom prst="ellipse">
              <a:avLst/>
            </a:prstGeom>
            <a:noFill/>
            <a:ln w="9525">
              <a:solidFill>
                <a:schemeClr val="tx1"/>
              </a:solidFill>
              <a:round/>
            </a:ln>
          </p:spPr>
          <p:txBody>
            <a:bodyPr wrap="none" anchor="ctr"/>
            <a:lstStyle/>
            <a:p>
              <a:endParaRPr lang="zh-CN" altLang="en-US"/>
            </a:p>
          </p:txBody>
        </p:sp>
        <p:sp>
          <p:nvSpPr>
            <p:cNvPr id="52234" name="Text Box 8"/>
            <p:cNvSpPr txBox="1">
              <a:spLocks noChangeArrowheads="1"/>
            </p:cNvSpPr>
            <p:nvPr/>
          </p:nvSpPr>
          <p:spPr bwMode="auto">
            <a:xfrm>
              <a:off x="3346" y="1487"/>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52235" name="Oval 9"/>
            <p:cNvSpPr>
              <a:spLocks noChangeArrowheads="1"/>
            </p:cNvSpPr>
            <p:nvPr/>
          </p:nvSpPr>
          <p:spPr bwMode="auto">
            <a:xfrm>
              <a:off x="1671" y="1940"/>
              <a:ext cx="391" cy="288"/>
            </a:xfrm>
            <a:prstGeom prst="ellipse">
              <a:avLst/>
            </a:prstGeom>
            <a:noFill/>
            <a:ln w="9525">
              <a:solidFill>
                <a:schemeClr val="tx1"/>
              </a:solidFill>
              <a:round/>
            </a:ln>
          </p:spPr>
          <p:txBody>
            <a:bodyPr wrap="none" anchor="ctr"/>
            <a:lstStyle/>
            <a:p>
              <a:endParaRPr lang="zh-CN" altLang="en-US"/>
            </a:p>
          </p:txBody>
        </p:sp>
        <p:sp>
          <p:nvSpPr>
            <p:cNvPr id="52236" name="Text Box 10"/>
            <p:cNvSpPr txBox="1">
              <a:spLocks noChangeArrowheads="1"/>
            </p:cNvSpPr>
            <p:nvPr/>
          </p:nvSpPr>
          <p:spPr bwMode="auto">
            <a:xfrm>
              <a:off x="1727" y="1940"/>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52237" name="Oval 11"/>
            <p:cNvSpPr>
              <a:spLocks noChangeArrowheads="1"/>
            </p:cNvSpPr>
            <p:nvPr/>
          </p:nvSpPr>
          <p:spPr bwMode="auto">
            <a:xfrm>
              <a:off x="2509" y="1940"/>
              <a:ext cx="391" cy="288"/>
            </a:xfrm>
            <a:prstGeom prst="ellipse">
              <a:avLst/>
            </a:prstGeom>
            <a:noFill/>
            <a:ln w="9525">
              <a:solidFill>
                <a:schemeClr val="tx1"/>
              </a:solidFill>
              <a:round/>
            </a:ln>
          </p:spPr>
          <p:txBody>
            <a:bodyPr wrap="none" anchor="ctr"/>
            <a:lstStyle/>
            <a:p>
              <a:endParaRPr lang="zh-CN" altLang="en-US"/>
            </a:p>
          </p:txBody>
        </p:sp>
        <p:sp>
          <p:nvSpPr>
            <p:cNvPr id="52238" name="Text Box 12"/>
            <p:cNvSpPr txBox="1">
              <a:spLocks noChangeArrowheads="1"/>
            </p:cNvSpPr>
            <p:nvPr/>
          </p:nvSpPr>
          <p:spPr bwMode="auto">
            <a:xfrm>
              <a:off x="2565" y="1940"/>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52239" name="Oval 13"/>
            <p:cNvSpPr>
              <a:spLocks noChangeArrowheads="1"/>
            </p:cNvSpPr>
            <p:nvPr/>
          </p:nvSpPr>
          <p:spPr bwMode="auto">
            <a:xfrm>
              <a:off x="2955" y="1940"/>
              <a:ext cx="391" cy="288"/>
            </a:xfrm>
            <a:prstGeom prst="ellipse">
              <a:avLst/>
            </a:prstGeom>
            <a:noFill/>
            <a:ln w="9525">
              <a:solidFill>
                <a:schemeClr val="tx1"/>
              </a:solidFill>
              <a:round/>
            </a:ln>
          </p:spPr>
          <p:txBody>
            <a:bodyPr wrap="none" anchor="ctr"/>
            <a:lstStyle/>
            <a:p>
              <a:endParaRPr lang="zh-CN" altLang="en-US"/>
            </a:p>
          </p:txBody>
        </p:sp>
        <p:sp>
          <p:nvSpPr>
            <p:cNvPr id="52240" name="Text Box 14"/>
            <p:cNvSpPr txBox="1">
              <a:spLocks noChangeArrowheads="1"/>
            </p:cNvSpPr>
            <p:nvPr/>
          </p:nvSpPr>
          <p:spPr bwMode="auto">
            <a:xfrm>
              <a:off x="3011" y="194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52241" name="Oval 15"/>
            <p:cNvSpPr>
              <a:spLocks noChangeArrowheads="1"/>
            </p:cNvSpPr>
            <p:nvPr/>
          </p:nvSpPr>
          <p:spPr bwMode="auto">
            <a:xfrm>
              <a:off x="3737" y="1940"/>
              <a:ext cx="391" cy="288"/>
            </a:xfrm>
            <a:prstGeom prst="ellipse">
              <a:avLst/>
            </a:prstGeom>
            <a:noFill/>
            <a:ln w="9525">
              <a:solidFill>
                <a:schemeClr val="tx1"/>
              </a:solidFill>
              <a:round/>
            </a:ln>
          </p:spPr>
          <p:txBody>
            <a:bodyPr wrap="none" anchor="ctr"/>
            <a:lstStyle/>
            <a:p>
              <a:endParaRPr lang="zh-CN" altLang="en-US"/>
            </a:p>
          </p:txBody>
        </p:sp>
        <p:sp>
          <p:nvSpPr>
            <p:cNvPr id="52242" name="Text Box 16"/>
            <p:cNvSpPr txBox="1">
              <a:spLocks noChangeArrowheads="1"/>
            </p:cNvSpPr>
            <p:nvPr/>
          </p:nvSpPr>
          <p:spPr bwMode="auto">
            <a:xfrm>
              <a:off x="3794" y="194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K</a:t>
              </a:r>
              <a:endParaRPr kumimoji="1" lang="en-US" altLang="zh-CN" sz="2400">
                <a:latin typeface="Times New Roman" panose="02020503050405090304" pitchFamily="18" charset="0"/>
              </a:endParaRPr>
            </a:p>
          </p:txBody>
        </p:sp>
        <p:sp>
          <p:nvSpPr>
            <p:cNvPr id="52243" name="Oval 17"/>
            <p:cNvSpPr>
              <a:spLocks noChangeArrowheads="1"/>
            </p:cNvSpPr>
            <p:nvPr/>
          </p:nvSpPr>
          <p:spPr bwMode="auto">
            <a:xfrm>
              <a:off x="1392" y="2434"/>
              <a:ext cx="391" cy="288"/>
            </a:xfrm>
            <a:prstGeom prst="ellipse">
              <a:avLst/>
            </a:prstGeom>
            <a:noFill/>
            <a:ln w="9525">
              <a:solidFill>
                <a:schemeClr val="tx1"/>
              </a:solidFill>
              <a:round/>
            </a:ln>
          </p:spPr>
          <p:txBody>
            <a:bodyPr wrap="none" anchor="ctr"/>
            <a:lstStyle/>
            <a:p>
              <a:endParaRPr lang="zh-CN" altLang="en-US"/>
            </a:p>
          </p:txBody>
        </p:sp>
        <p:sp>
          <p:nvSpPr>
            <p:cNvPr id="52244" name="Text Box 18"/>
            <p:cNvSpPr txBox="1">
              <a:spLocks noChangeArrowheads="1"/>
            </p:cNvSpPr>
            <p:nvPr/>
          </p:nvSpPr>
          <p:spPr bwMode="auto">
            <a:xfrm>
              <a:off x="1448" y="243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p:txBody>
        </p:sp>
        <p:sp>
          <p:nvSpPr>
            <p:cNvPr id="52245" name="Oval 19"/>
            <p:cNvSpPr>
              <a:spLocks noChangeArrowheads="1"/>
            </p:cNvSpPr>
            <p:nvPr/>
          </p:nvSpPr>
          <p:spPr bwMode="auto">
            <a:xfrm>
              <a:off x="1839" y="2434"/>
              <a:ext cx="391" cy="288"/>
            </a:xfrm>
            <a:prstGeom prst="ellipse">
              <a:avLst/>
            </a:prstGeom>
            <a:noFill/>
            <a:ln w="9525">
              <a:solidFill>
                <a:schemeClr val="tx1"/>
              </a:solidFill>
              <a:round/>
            </a:ln>
          </p:spPr>
          <p:txBody>
            <a:bodyPr wrap="none" anchor="ctr"/>
            <a:lstStyle/>
            <a:p>
              <a:endParaRPr lang="zh-CN" altLang="en-US"/>
            </a:p>
          </p:txBody>
        </p:sp>
        <p:sp>
          <p:nvSpPr>
            <p:cNvPr id="52246" name="Text Box 20"/>
            <p:cNvSpPr txBox="1">
              <a:spLocks noChangeArrowheads="1"/>
            </p:cNvSpPr>
            <p:nvPr/>
          </p:nvSpPr>
          <p:spPr bwMode="auto">
            <a:xfrm>
              <a:off x="1895" y="243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52247" name="Oval 21"/>
            <p:cNvSpPr>
              <a:spLocks noChangeArrowheads="1"/>
            </p:cNvSpPr>
            <p:nvPr/>
          </p:nvSpPr>
          <p:spPr bwMode="auto">
            <a:xfrm>
              <a:off x="2285" y="2434"/>
              <a:ext cx="391" cy="288"/>
            </a:xfrm>
            <a:prstGeom prst="ellipse">
              <a:avLst/>
            </a:prstGeom>
            <a:noFill/>
            <a:ln w="9525">
              <a:solidFill>
                <a:schemeClr val="tx1"/>
              </a:solidFill>
              <a:round/>
            </a:ln>
          </p:spPr>
          <p:txBody>
            <a:bodyPr wrap="none" anchor="ctr"/>
            <a:lstStyle/>
            <a:p>
              <a:endParaRPr lang="zh-CN" altLang="en-US"/>
            </a:p>
          </p:txBody>
        </p:sp>
        <p:sp>
          <p:nvSpPr>
            <p:cNvPr id="52248" name="Text Box 22"/>
            <p:cNvSpPr txBox="1">
              <a:spLocks noChangeArrowheads="1"/>
            </p:cNvSpPr>
            <p:nvPr/>
          </p:nvSpPr>
          <p:spPr bwMode="auto">
            <a:xfrm>
              <a:off x="2341" y="2434"/>
              <a:ext cx="287"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M</a:t>
              </a:r>
              <a:endParaRPr kumimoji="1" lang="en-US" altLang="zh-CN" sz="2400">
                <a:latin typeface="Times New Roman" panose="02020503050405090304" pitchFamily="18" charset="0"/>
              </a:endParaRPr>
            </a:p>
          </p:txBody>
        </p:sp>
        <p:sp>
          <p:nvSpPr>
            <p:cNvPr id="52249" name="Line 23"/>
            <p:cNvSpPr>
              <a:spLocks noChangeShapeType="1"/>
            </p:cNvSpPr>
            <p:nvPr/>
          </p:nvSpPr>
          <p:spPr bwMode="auto">
            <a:xfrm flipH="1">
              <a:off x="2397" y="1281"/>
              <a:ext cx="279" cy="247"/>
            </a:xfrm>
            <a:prstGeom prst="line">
              <a:avLst/>
            </a:prstGeom>
            <a:noFill/>
            <a:ln w="9525">
              <a:solidFill>
                <a:schemeClr val="tx1"/>
              </a:solidFill>
              <a:round/>
            </a:ln>
          </p:spPr>
          <p:txBody>
            <a:bodyPr wrap="none" anchor="ctr"/>
            <a:lstStyle/>
            <a:p>
              <a:endParaRPr lang="zh-CN" altLang="en-US"/>
            </a:p>
          </p:txBody>
        </p:sp>
        <p:sp>
          <p:nvSpPr>
            <p:cNvPr id="52250" name="Line 24"/>
            <p:cNvSpPr>
              <a:spLocks noChangeShapeType="1"/>
            </p:cNvSpPr>
            <p:nvPr/>
          </p:nvSpPr>
          <p:spPr bwMode="auto">
            <a:xfrm flipH="1">
              <a:off x="1950" y="1775"/>
              <a:ext cx="224" cy="206"/>
            </a:xfrm>
            <a:prstGeom prst="line">
              <a:avLst/>
            </a:prstGeom>
            <a:noFill/>
            <a:ln w="9525">
              <a:solidFill>
                <a:schemeClr val="tx1"/>
              </a:solidFill>
              <a:round/>
            </a:ln>
          </p:spPr>
          <p:txBody>
            <a:bodyPr wrap="none" anchor="ctr"/>
            <a:lstStyle/>
            <a:p>
              <a:endParaRPr lang="zh-CN" altLang="en-US"/>
            </a:p>
          </p:txBody>
        </p:sp>
        <p:sp>
          <p:nvSpPr>
            <p:cNvPr id="52251" name="Line 25"/>
            <p:cNvSpPr>
              <a:spLocks noChangeShapeType="1"/>
            </p:cNvSpPr>
            <p:nvPr/>
          </p:nvSpPr>
          <p:spPr bwMode="auto">
            <a:xfrm flipH="1">
              <a:off x="1615" y="2228"/>
              <a:ext cx="112" cy="206"/>
            </a:xfrm>
            <a:prstGeom prst="line">
              <a:avLst/>
            </a:prstGeom>
            <a:noFill/>
            <a:ln w="9525">
              <a:solidFill>
                <a:schemeClr val="tx1"/>
              </a:solidFill>
              <a:round/>
            </a:ln>
          </p:spPr>
          <p:txBody>
            <a:bodyPr wrap="none" anchor="ctr"/>
            <a:lstStyle/>
            <a:p>
              <a:endParaRPr lang="zh-CN" altLang="en-US"/>
            </a:p>
          </p:txBody>
        </p:sp>
        <p:sp>
          <p:nvSpPr>
            <p:cNvPr id="52252" name="Line 26"/>
            <p:cNvSpPr>
              <a:spLocks noChangeShapeType="1"/>
            </p:cNvSpPr>
            <p:nvPr/>
          </p:nvSpPr>
          <p:spPr bwMode="auto">
            <a:xfrm>
              <a:off x="1950" y="2228"/>
              <a:ext cx="56" cy="206"/>
            </a:xfrm>
            <a:prstGeom prst="line">
              <a:avLst/>
            </a:prstGeom>
            <a:noFill/>
            <a:ln w="9525">
              <a:solidFill>
                <a:schemeClr val="tx1"/>
              </a:solidFill>
              <a:round/>
            </a:ln>
          </p:spPr>
          <p:txBody>
            <a:bodyPr wrap="none" anchor="ctr"/>
            <a:lstStyle/>
            <a:p>
              <a:endParaRPr lang="zh-CN" altLang="en-US"/>
            </a:p>
          </p:txBody>
        </p:sp>
        <p:sp>
          <p:nvSpPr>
            <p:cNvPr id="52253" name="Line 27"/>
            <p:cNvSpPr>
              <a:spLocks noChangeShapeType="1"/>
            </p:cNvSpPr>
            <p:nvPr/>
          </p:nvSpPr>
          <p:spPr bwMode="auto">
            <a:xfrm flipH="1">
              <a:off x="2509" y="2228"/>
              <a:ext cx="111" cy="206"/>
            </a:xfrm>
            <a:prstGeom prst="line">
              <a:avLst/>
            </a:prstGeom>
            <a:noFill/>
            <a:ln w="9525">
              <a:solidFill>
                <a:schemeClr val="tx1"/>
              </a:solidFill>
              <a:round/>
            </a:ln>
          </p:spPr>
          <p:txBody>
            <a:bodyPr wrap="none" anchor="ctr"/>
            <a:lstStyle/>
            <a:p>
              <a:endParaRPr lang="zh-CN" altLang="en-US"/>
            </a:p>
          </p:txBody>
        </p:sp>
        <p:sp>
          <p:nvSpPr>
            <p:cNvPr id="52254" name="Line 28"/>
            <p:cNvSpPr>
              <a:spLocks noChangeShapeType="1"/>
            </p:cNvSpPr>
            <p:nvPr/>
          </p:nvSpPr>
          <p:spPr bwMode="auto">
            <a:xfrm>
              <a:off x="2341" y="1775"/>
              <a:ext cx="224" cy="206"/>
            </a:xfrm>
            <a:prstGeom prst="line">
              <a:avLst/>
            </a:prstGeom>
            <a:noFill/>
            <a:ln w="9525">
              <a:solidFill>
                <a:schemeClr val="tx1"/>
              </a:solidFill>
              <a:round/>
            </a:ln>
          </p:spPr>
          <p:txBody>
            <a:bodyPr wrap="none" anchor="ctr"/>
            <a:lstStyle/>
            <a:p>
              <a:endParaRPr lang="zh-CN" altLang="en-US"/>
            </a:p>
          </p:txBody>
        </p:sp>
        <p:sp>
          <p:nvSpPr>
            <p:cNvPr id="52255" name="Line 29"/>
            <p:cNvSpPr>
              <a:spLocks noChangeShapeType="1"/>
            </p:cNvSpPr>
            <p:nvPr/>
          </p:nvSpPr>
          <p:spPr bwMode="auto">
            <a:xfrm>
              <a:off x="2955" y="1281"/>
              <a:ext cx="391" cy="247"/>
            </a:xfrm>
            <a:prstGeom prst="line">
              <a:avLst/>
            </a:prstGeom>
            <a:noFill/>
            <a:ln w="9525">
              <a:solidFill>
                <a:schemeClr val="tx1"/>
              </a:solidFill>
              <a:round/>
            </a:ln>
          </p:spPr>
          <p:txBody>
            <a:bodyPr wrap="none" anchor="ctr"/>
            <a:lstStyle/>
            <a:p>
              <a:endParaRPr lang="zh-CN" altLang="en-US"/>
            </a:p>
          </p:txBody>
        </p:sp>
        <p:sp>
          <p:nvSpPr>
            <p:cNvPr id="52256" name="Line 30"/>
            <p:cNvSpPr>
              <a:spLocks noChangeShapeType="1"/>
            </p:cNvSpPr>
            <p:nvPr/>
          </p:nvSpPr>
          <p:spPr bwMode="auto">
            <a:xfrm flipH="1">
              <a:off x="3235" y="1775"/>
              <a:ext cx="167" cy="165"/>
            </a:xfrm>
            <a:prstGeom prst="line">
              <a:avLst/>
            </a:prstGeom>
            <a:noFill/>
            <a:ln w="9525">
              <a:solidFill>
                <a:schemeClr val="tx1"/>
              </a:solidFill>
              <a:round/>
            </a:ln>
          </p:spPr>
          <p:txBody>
            <a:bodyPr wrap="none" anchor="ctr"/>
            <a:lstStyle/>
            <a:p>
              <a:endParaRPr lang="zh-CN" altLang="en-US"/>
            </a:p>
          </p:txBody>
        </p:sp>
        <p:sp>
          <p:nvSpPr>
            <p:cNvPr id="52257" name="Line 31"/>
            <p:cNvSpPr>
              <a:spLocks noChangeShapeType="1"/>
            </p:cNvSpPr>
            <p:nvPr/>
          </p:nvSpPr>
          <p:spPr bwMode="auto">
            <a:xfrm>
              <a:off x="3570" y="1775"/>
              <a:ext cx="279" cy="206"/>
            </a:xfrm>
            <a:prstGeom prst="line">
              <a:avLst/>
            </a:prstGeom>
            <a:noFill/>
            <a:ln w="9525">
              <a:solidFill>
                <a:schemeClr val="tx1"/>
              </a:solidFill>
              <a:round/>
            </a:ln>
          </p:spPr>
          <p:txBody>
            <a:bodyPr wrap="none" anchor="ctr"/>
            <a:lstStyle/>
            <a:p>
              <a:endParaRPr lang="zh-CN" altLang="en-US"/>
            </a:p>
          </p:txBody>
        </p:sp>
        <p:sp>
          <p:nvSpPr>
            <p:cNvPr id="52258" name="Text Box 32"/>
            <p:cNvSpPr txBox="1">
              <a:spLocks noChangeArrowheads="1"/>
            </p:cNvSpPr>
            <p:nvPr/>
          </p:nvSpPr>
          <p:spPr bwMode="auto">
            <a:xfrm>
              <a:off x="2832" y="755"/>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59" name="Text Box 33"/>
            <p:cNvSpPr txBox="1">
              <a:spLocks noChangeArrowheads="1"/>
            </p:cNvSpPr>
            <p:nvPr/>
          </p:nvSpPr>
          <p:spPr bwMode="auto">
            <a:xfrm>
              <a:off x="2106" y="1249"/>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0" name="Text Box 34"/>
            <p:cNvSpPr txBox="1">
              <a:spLocks noChangeArrowheads="1"/>
            </p:cNvSpPr>
            <p:nvPr/>
          </p:nvSpPr>
          <p:spPr bwMode="auto">
            <a:xfrm>
              <a:off x="3446" y="1249"/>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1" name="Text Box 35"/>
            <p:cNvSpPr txBox="1">
              <a:spLocks noChangeArrowheads="1"/>
            </p:cNvSpPr>
            <p:nvPr/>
          </p:nvSpPr>
          <p:spPr bwMode="auto">
            <a:xfrm>
              <a:off x="1604" y="1721"/>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2" name="Text Box 36"/>
            <p:cNvSpPr txBox="1">
              <a:spLocks noChangeArrowheads="1"/>
            </p:cNvSpPr>
            <p:nvPr/>
          </p:nvSpPr>
          <p:spPr bwMode="auto">
            <a:xfrm>
              <a:off x="2609" y="1721"/>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3" name="Text Box 37"/>
            <p:cNvSpPr txBox="1">
              <a:spLocks noChangeArrowheads="1"/>
            </p:cNvSpPr>
            <p:nvPr/>
          </p:nvSpPr>
          <p:spPr bwMode="auto">
            <a:xfrm>
              <a:off x="3000" y="1721"/>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4" name="Text Box 38"/>
            <p:cNvSpPr txBox="1">
              <a:spLocks noChangeArrowheads="1"/>
            </p:cNvSpPr>
            <p:nvPr/>
          </p:nvSpPr>
          <p:spPr bwMode="auto">
            <a:xfrm>
              <a:off x="3893" y="1721"/>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5" name="Text Box 39"/>
            <p:cNvSpPr txBox="1">
              <a:spLocks noChangeArrowheads="1"/>
            </p:cNvSpPr>
            <p:nvPr/>
          </p:nvSpPr>
          <p:spPr bwMode="auto">
            <a:xfrm>
              <a:off x="1436" y="2690"/>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6" name="Text Box 40"/>
            <p:cNvSpPr txBox="1">
              <a:spLocks noChangeArrowheads="1"/>
            </p:cNvSpPr>
            <p:nvPr/>
          </p:nvSpPr>
          <p:spPr bwMode="auto">
            <a:xfrm>
              <a:off x="1939" y="2690"/>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7" name="Text Box 41"/>
            <p:cNvSpPr txBox="1">
              <a:spLocks noChangeArrowheads="1"/>
            </p:cNvSpPr>
            <p:nvPr/>
          </p:nvSpPr>
          <p:spPr bwMode="auto">
            <a:xfrm>
              <a:off x="2330" y="2690"/>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8" name="Oval 42"/>
            <p:cNvSpPr>
              <a:spLocks noChangeArrowheads="1"/>
            </p:cNvSpPr>
            <p:nvPr/>
          </p:nvSpPr>
          <p:spPr bwMode="auto">
            <a:xfrm>
              <a:off x="3120" y="2462"/>
              <a:ext cx="391" cy="288"/>
            </a:xfrm>
            <a:prstGeom prst="ellipse">
              <a:avLst/>
            </a:prstGeom>
            <a:noFill/>
            <a:ln w="9525">
              <a:solidFill>
                <a:schemeClr val="tx1"/>
              </a:solidFill>
              <a:round/>
            </a:ln>
          </p:spPr>
          <p:txBody>
            <a:bodyPr wrap="none" anchor="ctr"/>
            <a:lstStyle/>
            <a:p>
              <a:endParaRPr lang="zh-CN" altLang="en-US"/>
            </a:p>
          </p:txBody>
        </p:sp>
        <p:sp>
          <p:nvSpPr>
            <p:cNvPr id="52269" name="Text Box 43"/>
            <p:cNvSpPr txBox="1">
              <a:spLocks noChangeArrowheads="1"/>
            </p:cNvSpPr>
            <p:nvPr/>
          </p:nvSpPr>
          <p:spPr bwMode="auto">
            <a:xfrm>
              <a:off x="3176" y="2462"/>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Y</a:t>
              </a:r>
              <a:endParaRPr kumimoji="1" lang="en-US" altLang="zh-CN" sz="2400">
                <a:latin typeface="Times New Roman" panose="02020503050405090304" pitchFamily="18" charset="0"/>
              </a:endParaRPr>
            </a:p>
          </p:txBody>
        </p:sp>
        <p:sp>
          <p:nvSpPr>
            <p:cNvPr id="52270" name="Line 44"/>
            <p:cNvSpPr>
              <a:spLocks noChangeShapeType="1"/>
            </p:cNvSpPr>
            <p:nvPr/>
          </p:nvSpPr>
          <p:spPr bwMode="auto">
            <a:xfrm>
              <a:off x="3231" y="2256"/>
              <a:ext cx="56" cy="206"/>
            </a:xfrm>
            <a:prstGeom prst="line">
              <a:avLst/>
            </a:prstGeom>
            <a:noFill/>
            <a:ln w="9525">
              <a:solidFill>
                <a:schemeClr val="tx1"/>
              </a:solidFill>
              <a:round/>
            </a:ln>
          </p:spPr>
          <p:txBody>
            <a:bodyPr wrap="none" anchor="ctr"/>
            <a:lstStyle/>
            <a:p>
              <a:endParaRPr lang="zh-CN" altLang="en-US"/>
            </a:p>
          </p:txBody>
        </p:sp>
        <p:sp>
          <p:nvSpPr>
            <p:cNvPr id="52271" name="Text Box 45"/>
            <p:cNvSpPr txBox="1">
              <a:spLocks noChangeArrowheads="1"/>
            </p:cNvSpPr>
            <p:nvPr/>
          </p:nvSpPr>
          <p:spPr bwMode="auto">
            <a:xfrm>
              <a:off x="3220" y="2718"/>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grpSp>
      <p:sp>
        <p:nvSpPr>
          <p:cNvPr id="52228" name="Text Box 47"/>
          <p:cNvSpPr txBox="1">
            <a:spLocks noChangeArrowheads="1"/>
          </p:cNvSpPr>
          <p:nvPr/>
        </p:nvSpPr>
        <p:spPr bwMode="auto">
          <a:xfrm>
            <a:off x="815975" y="554038"/>
            <a:ext cx="2954655" cy="461665"/>
          </a:xfrm>
          <a:prstGeom prst="rect">
            <a:avLst/>
          </a:prstGeom>
          <a:noFill/>
          <a:ln w="12700" cap="sq">
            <a:noFill/>
            <a:miter lim="800000"/>
            <a:headEnd type="none" w="sm" len="sm"/>
            <a:tailEnd type="none" w="sm" len="sm"/>
          </a:ln>
        </p:spPr>
        <p:txBody>
          <a:bodyPr wrap="none">
            <a:spAutoFit/>
          </a:bodyPr>
          <a:lstStyle/>
          <a:p>
            <a:r>
              <a:rPr kumimoji="1" lang="zh-CN" altLang="en-US" sz="2400" dirty="0">
                <a:latin typeface="Times New Roman" panose="02020503050405090304" pitchFamily="18" charset="0"/>
              </a:rPr>
              <a:t>二叉树的遍历示例：</a:t>
            </a:r>
            <a:endParaRPr kumimoji="1" lang="zh-CN" altLang="en-US" sz="2400" dirty="0">
              <a:latin typeface="Times New Roman" panose="0202050305040509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857356" y="1905000"/>
            <a:ext cx="4459288" cy="3573463"/>
            <a:chOff x="1392" y="768"/>
            <a:chExt cx="2809" cy="2251"/>
          </a:xfrm>
        </p:grpSpPr>
        <p:sp>
          <p:nvSpPr>
            <p:cNvPr id="53253" name="Oval 3"/>
            <p:cNvSpPr>
              <a:spLocks noChangeArrowheads="1"/>
            </p:cNvSpPr>
            <p:nvPr/>
          </p:nvSpPr>
          <p:spPr bwMode="auto">
            <a:xfrm>
              <a:off x="2620" y="1034"/>
              <a:ext cx="391" cy="288"/>
            </a:xfrm>
            <a:prstGeom prst="ellipse">
              <a:avLst/>
            </a:prstGeom>
            <a:noFill/>
            <a:ln w="9525">
              <a:solidFill>
                <a:schemeClr val="tx1"/>
              </a:solidFill>
              <a:round/>
            </a:ln>
          </p:spPr>
          <p:txBody>
            <a:bodyPr wrap="none" anchor="ctr"/>
            <a:lstStyle/>
            <a:p>
              <a:endParaRPr lang="zh-CN" altLang="en-US"/>
            </a:p>
          </p:txBody>
        </p:sp>
        <p:sp>
          <p:nvSpPr>
            <p:cNvPr id="53254" name="Text Box 4"/>
            <p:cNvSpPr txBox="1">
              <a:spLocks noChangeArrowheads="1"/>
            </p:cNvSpPr>
            <p:nvPr/>
          </p:nvSpPr>
          <p:spPr bwMode="auto">
            <a:xfrm>
              <a:off x="2676" y="103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53255" name="Oval 5"/>
            <p:cNvSpPr>
              <a:spLocks noChangeArrowheads="1"/>
            </p:cNvSpPr>
            <p:nvPr/>
          </p:nvSpPr>
          <p:spPr bwMode="auto">
            <a:xfrm>
              <a:off x="2062" y="1487"/>
              <a:ext cx="391" cy="288"/>
            </a:xfrm>
            <a:prstGeom prst="ellipse">
              <a:avLst/>
            </a:prstGeom>
            <a:noFill/>
            <a:ln w="9525">
              <a:solidFill>
                <a:schemeClr val="tx1"/>
              </a:solidFill>
              <a:round/>
            </a:ln>
          </p:spPr>
          <p:txBody>
            <a:bodyPr wrap="none" anchor="ctr"/>
            <a:lstStyle/>
            <a:p>
              <a:endParaRPr lang="zh-CN" altLang="en-US"/>
            </a:p>
          </p:txBody>
        </p:sp>
        <p:sp>
          <p:nvSpPr>
            <p:cNvPr id="53256" name="Text Box 6"/>
            <p:cNvSpPr txBox="1">
              <a:spLocks noChangeArrowheads="1"/>
            </p:cNvSpPr>
            <p:nvPr/>
          </p:nvSpPr>
          <p:spPr bwMode="auto">
            <a:xfrm>
              <a:off x="2118" y="1487"/>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53257" name="Oval 7"/>
            <p:cNvSpPr>
              <a:spLocks noChangeArrowheads="1"/>
            </p:cNvSpPr>
            <p:nvPr/>
          </p:nvSpPr>
          <p:spPr bwMode="auto">
            <a:xfrm>
              <a:off x="3290" y="1487"/>
              <a:ext cx="391" cy="288"/>
            </a:xfrm>
            <a:prstGeom prst="ellipse">
              <a:avLst/>
            </a:prstGeom>
            <a:noFill/>
            <a:ln w="9525">
              <a:solidFill>
                <a:schemeClr val="tx1"/>
              </a:solidFill>
              <a:round/>
            </a:ln>
          </p:spPr>
          <p:txBody>
            <a:bodyPr wrap="none" anchor="ctr"/>
            <a:lstStyle/>
            <a:p>
              <a:endParaRPr lang="zh-CN" altLang="en-US"/>
            </a:p>
          </p:txBody>
        </p:sp>
        <p:sp>
          <p:nvSpPr>
            <p:cNvPr id="53258" name="Text Box 8"/>
            <p:cNvSpPr txBox="1">
              <a:spLocks noChangeArrowheads="1"/>
            </p:cNvSpPr>
            <p:nvPr/>
          </p:nvSpPr>
          <p:spPr bwMode="auto">
            <a:xfrm>
              <a:off x="3346" y="1487"/>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53259" name="Oval 9"/>
            <p:cNvSpPr>
              <a:spLocks noChangeArrowheads="1"/>
            </p:cNvSpPr>
            <p:nvPr/>
          </p:nvSpPr>
          <p:spPr bwMode="auto">
            <a:xfrm>
              <a:off x="1671" y="1940"/>
              <a:ext cx="391" cy="288"/>
            </a:xfrm>
            <a:prstGeom prst="ellipse">
              <a:avLst/>
            </a:prstGeom>
            <a:noFill/>
            <a:ln w="9525">
              <a:solidFill>
                <a:schemeClr val="tx1"/>
              </a:solidFill>
              <a:round/>
            </a:ln>
          </p:spPr>
          <p:txBody>
            <a:bodyPr wrap="none" anchor="ctr"/>
            <a:lstStyle/>
            <a:p>
              <a:endParaRPr lang="zh-CN" altLang="en-US"/>
            </a:p>
          </p:txBody>
        </p:sp>
        <p:sp>
          <p:nvSpPr>
            <p:cNvPr id="53260" name="Text Box 10"/>
            <p:cNvSpPr txBox="1">
              <a:spLocks noChangeArrowheads="1"/>
            </p:cNvSpPr>
            <p:nvPr/>
          </p:nvSpPr>
          <p:spPr bwMode="auto">
            <a:xfrm>
              <a:off x="1727" y="1940"/>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53261" name="Oval 11"/>
            <p:cNvSpPr>
              <a:spLocks noChangeArrowheads="1"/>
            </p:cNvSpPr>
            <p:nvPr/>
          </p:nvSpPr>
          <p:spPr bwMode="auto">
            <a:xfrm>
              <a:off x="2509" y="1940"/>
              <a:ext cx="391" cy="288"/>
            </a:xfrm>
            <a:prstGeom prst="ellipse">
              <a:avLst/>
            </a:prstGeom>
            <a:noFill/>
            <a:ln w="9525">
              <a:solidFill>
                <a:schemeClr val="tx1"/>
              </a:solidFill>
              <a:round/>
            </a:ln>
          </p:spPr>
          <p:txBody>
            <a:bodyPr wrap="none" anchor="ctr"/>
            <a:lstStyle/>
            <a:p>
              <a:endParaRPr lang="zh-CN" altLang="en-US"/>
            </a:p>
          </p:txBody>
        </p:sp>
        <p:sp>
          <p:nvSpPr>
            <p:cNvPr id="53262" name="Text Box 12"/>
            <p:cNvSpPr txBox="1">
              <a:spLocks noChangeArrowheads="1"/>
            </p:cNvSpPr>
            <p:nvPr/>
          </p:nvSpPr>
          <p:spPr bwMode="auto">
            <a:xfrm>
              <a:off x="2565" y="1940"/>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53263" name="Oval 13"/>
            <p:cNvSpPr>
              <a:spLocks noChangeArrowheads="1"/>
            </p:cNvSpPr>
            <p:nvPr/>
          </p:nvSpPr>
          <p:spPr bwMode="auto">
            <a:xfrm>
              <a:off x="2955" y="1940"/>
              <a:ext cx="391" cy="288"/>
            </a:xfrm>
            <a:prstGeom prst="ellipse">
              <a:avLst/>
            </a:prstGeom>
            <a:noFill/>
            <a:ln w="9525">
              <a:solidFill>
                <a:schemeClr val="tx1"/>
              </a:solidFill>
              <a:round/>
            </a:ln>
          </p:spPr>
          <p:txBody>
            <a:bodyPr wrap="none" anchor="ctr"/>
            <a:lstStyle/>
            <a:p>
              <a:endParaRPr lang="zh-CN" altLang="en-US"/>
            </a:p>
          </p:txBody>
        </p:sp>
        <p:sp>
          <p:nvSpPr>
            <p:cNvPr id="53264" name="Text Box 14"/>
            <p:cNvSpPr txBox="1">
              <a:spLocks noChangeArrowheads="1"/>
            </p:cNvSpPr>
            <p:nvPr/>
          </p:nvSpPr>
          <p:spPr bwMode="auto">
            <a:xfrm>
              <a:off x="3011" y="194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53265" name="Oval 15"/>
            <p:cNvSpPr>
              <a:spLocks noChangeArrowheads="1"/>
            </p:cNvSpPr>
            <p:nvPr/>
          </p:nvSpPr>
          <p:spPr bwMode="auto">
            <a:xfrm>
              <a:off x="3737" y="1940"/>
              <a:ext cx="391" cy="288"/>
            </a:xfrm>
            <a:prstGeom prst="ellipse">
              <a:avLst/>
            </a:prstGeom>
            <a:noFill/>
            <a:ln w="9525">
              <a:solidFill>
                <a:schemeClr val="tx1"/>
              </a:solidFill>
              <a:round/>
            </a:ln>
          </p:spPr>
          <p:txBody>
            <a:bodyPr wrap="none" anchor="ctr"/>
            <a:lstStyle/>
            <a:p>
              <a:endParaRPr lang="zh-CN" altLang="en-US"/>
            </a:p>
          </p:txBody>
        </p:sp>
        <p:sp>
          <p:nvSpPr>
            <p:cNvPr id="53266" name="Text Box 16"/>
            <p:cNvSpPr txBox="1">
              <a:spLocks noChangeArrowheads="1"/>
            </p:cNvSpPr>
            <p:nvPr/>
          </p:nvSpPr>
          <p:spPr bwMode="auto">
            <a:xfrm>
              <a:off x="3794" y="194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K</a:t>
              </a:r>
              <a:endParaRPr kumimoji="1" lang="en-US" altLang="zh-CN" sz="2400">
                <a:latin typeface="Times New Roman" panose="02020503050405090304" pitchFamily="18" charset="0"/>
              </a:endParaRPr>
            </a:p>
          </p:txBody>
        </p:sp>
        <p:sp>
          <p:nvSpPr>
            <p:cNvPr id="53267" name="Oval 17"/>
            <p:cNvSpPr>
              <a:spLocks noChangeArrowheads="1"/>
            </p:cNvSpPr>
            <p:nvPr/>
          </p:nvSpPr>
          <p:spPr bwMode="auto">
            <a:xfrm>
              <a:off x="1392" y="2434"/>
              <a:ext cx="391" cy="288"/>
            </a:xfrm>
            <a:prstGeom prst="ellipse">
              <a:avLst/>
            </a:prstGeom>
            <a:noFill/>
            <a:ln w="9525">
              <a:solidFill>
                <a:schemeClr val="tx1"/>
              </a:solidFill>
              <a:round/>
            </a:ln>
          </p:spPr>
          <p:txBody>
            <a:bodyPr wrap="none" anchor="ctr"/>
            <a:lstStyle/>
            <a:p>
              <a:endParaRPr lang="zh-CN" altLang="en-US"/>
            </a:p>
          </p:txBody>
        </p:sp>
        <p:sp>
          <p:nvSpPr>
            <p:cNvPr id="53268" name="Text Box 18"/>
            <p:cNvSpPr txBox="1">
              <a:spLocks noChangeArrowheads="1"/>
            </p:cNvSpPr>
            <p:nvPr/>
          </p:nvSpPr>
          <p:spPr bwMode="auto">
            <a:xfrm>
              <a:off x="1448" y="243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p:txBody>
        </p:sp>
        <p:sp>
          <p:nvSpPr>
            <p:cNvPr id="53269" name="Oval 19"/>
            <p:cNvSpPr>
              <a:spLocks noChangeArrowheads="1"/>
            </p:cNvSpPr>
            <p:nvPr/>
          </p:nvSpPr>
          <p:spPr bwMode="auto">
            <a:xfrm>
              <a:off x="1839" y="2434"/>
              <a:ext cx="391" cy="288"/>
            </a:xfrm>
            <a:prstGeom prst="ellipse">
              <a:avLst/>
            </a:prstGeom>
            <a:noFill/>
            <a:ln w="9525">
              <a:solidFill>
                <a:schemeClr val="tx1"/>
              </a:solidFill>
              <a:round/>
            </a:ln>
          </p:spPr>
          <p:txBody>
            <a:bodyPr wrap="none" anchor="ctr"/>
            <a:lstStyle/>
            <a:p>
              <a:endParaRPr lang="zh-CN" altLang="en-US"/>
            </a:p>
          </p:txBody>
        </p:sp>
        <p:sp>
          <p:nvSpPr>
            <p:cNvPr id="53270" name="Text Box 20"/>
            <p:cNvSpPr txBox="1">
              <a:spLocks noChangeArrowheads="1"/>
            </p:cNvSpPr>
            <p:nvPr/>
          </p:nvSpPr>
          <p:spPr bwMode="auto">
            <a:xfrm>
              <a:off x="1895" y="243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53271" name="Oval 21"/>
            <p:cNvSpPr>
              <a:spLocks noChangeArrowheads="1"/>
            </p:cNvSpPr>
            <p:nvPr/>
          </p:nvSpPr>
          <p:spPr bwMode="auto">
            <a:xfrm>
              <a:off x="2285" y="2434"/>
              <a:ext cx="391" cy="288"/>
            </a:xfrm>
            <a:prstGeom prst="ellipse">
              <a:avLst/>
            </a:prstGeom>
            <a:noFill/>
            <a:ln w="9525">
              <a:solidFill>
                <a:schemeClr val="tx1"/>
              </a:solidFill>
              <a:round/>
            </a:ln>
          </p:spPr>
          <p:txBody>
            <a:bodyPr wrap="none" anchor="ctr"/>
            <a:lstStyle/>
            <a:p>
              <a:endParaRPr lang="zh-CN" altLang="en-US"/>
            </a:p>
          </p:txBody>
        </p:sp>
        <p:sp>
          <p:nvSpPr>
            <p:cNvPr id="53272" name="Text Box 22"/>
            <p:cNvSpPr txBox="1">
              <a:spLocks noChangeArrowheads="1"/>
            </p:cNvSpPr>
            <p:nvPr/>
          </p:nvSpPr>
          <p:spPr bwMode="auto">
            <a:xfrm>
              <a:off x="2341" y="2434"/>
              <a:ext cx="287"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M</a:t>
              </a:r>
              <a:endParaRPr kumimoji="1" lang="en-US" altLang="zh-CN" sz="2400">
                <a:latin typeface="Times New Roman" panose="02020503050405090304" pitchFamily="18" charset="0"/>
              </a:endParaRPr>
            </a:p>
          </p:txBody>
        </p:sp>
        <p:sp>
          <p:nvSpPr>
            <p:cNvPr id="53273" name="Line 23"/>
            <p:cNvSpPr>
              <a:spLocks noChangeShapeType="1"/>
            </p:cNvSpPr>
            <p:nvPr/>
          </p:nvSpPr>
          <p:spPr bwMode="auto">
            <a:xfrm flipH="1">
              <a:off x="2397" y="1281"/>
              <a:ext cx="279" cy="247"/>
            </a:xfrm>
            <a:prstGeom prst="line">
              <a:avLst/>
            </a:prstGeom>
            <a:noFill/>
            <a:ln w="9525">
              <a:solidFill>
                <a:schemeClr val="tx1"/>
              </a:solidFill>
              <a:round/>
            </a:ln>
          </p:spPr>
          <p:txBody>
            <a:bodyPr wrap="none" anchor="ctr"/>
            <a:lstStyle/>
            <a:p>
              <a:endParaRPr lang="zh-CN" altLang="en-US"/>
            </a:p>
          </p:txBody>
        </p:sp>
        <p:sp>
          <p:nvSpPr>
            <p:cNvPr id="53274" name="Line 24"/>
            <p:cNvSpPr>
              <a:spLocks noChangeShapeType="1"/>
            </p:cNvSpPr>
            <p:nvPr/>
          </p:nvSpPr>
          <p:spPr bwMode="auto">
            <a:xfrm flipH="1">
              <a:off x="1950" y="1775"/>
              <a:ext cx="224" cy="206"/>
            </a:xfrm>
            <a:prstGeom prst="line">
              <a:avLst/>
            </a:prstGeom>
            <a:noFill/>
            <a:ln w="9525">
              <a:solidFill>
                <a:schemeClr val="tx1"/>
              </a:solidFill>
              <a:round/>
            </a:ln>
          </p:spPr>
          <p:txBody>
            <a:bodyPr wrap="none" anchor="ctr"/>
            <a:lstStyle/>
            <a:p>
              <a:endParaRPr lang="zh-CN" altLang="en-US"/>
            </a:p>
          </p:txBody>
        </p:sp>
        <p:sp>
          <p:nvSpPr>
            <p:cNvPr id="53275" name="Line 25"/>
            <p:cNvSpPr>
              <a:spLocks noChangeShapeType="1"/>
            </p:cNvSpPr>
            <p:nvPr/>
          </p:nvSpPr>
          <p:spPr bwMode="auto">
            <a:xfrm flipH="1">
              <a:off x="1615" y="2228"/>
              <a:ext cx="112" cy="206"/>
            </a:xfrm>
            <a:prstGeom prst="line">
              <a:avLst/>
            </a:prstGeom>
            <a:noFill/>
            <a:ln w="9525">
              <a:solidFill>
                <a:schemeClr val="tx1"/>
              </a:solidFill>
              <a:round/>
            </a:ln>
          </p:spPr>
          <p:txBody>
            <a:bodyPr wrap="none" anchor="ctr"/>
            <a:lstStyle/>
            <a:p>
              <a:endParaRPr lang="zh-CN" altLang="en-US"/>
            </a:p>
          </p:txBody>
        </p:sp>
        <p:sp>
          <p:nvSpPr>
            <p:cNvPr id="53276" name="Line 26"/>
            <p:cNvSpPr>
              <a:spLocks noChangeShapeType="1"/>
            </p:cNvSpPr>
            <p:nvPr/>
          </p:nvSpPr>
          <p:spPr bwMode="auto">
            <a:xfrm>
              <a:off x="1950" y="2228"/>
              <a:ext cx="56" cy="206"/>
            </a:xfrm>
            <a:prstGeom prst="line">
              <a:avLst/>
            </a:prstGeom>
            <a:noFill/>
            <a:ln w="9525">
              <a:solidFill>
                <a:schemeClr val="tx1"/>
              </a:solidFill>
              <a:round/>
            </a:ln>
          </p:spPr>
          <p:txBody>
            <a:bodyPr wrap="none" anchor="ctr"/>
            <a:lstStyle/>
            <a:p>
              <a:endParaRPr lang="zh-CN" altLang="en-US"/>
            </a:p>
          </p:txBody>
        </p:sp>
        <p:sp>
          <p:nvSpPr>
            <p:cNvPr id="53277" name="Line 27"/>
            <p:cNvSpPr>
              <a:spLocks noChangeShapeType="1"/>
            </p:cNvSpPr>
            <p:nvPr/>
          </p:nvSpPr>
          <p:spPr bwMode="auto">
            <a:xfrm flipH="1">
              <a:off x="2509" y="2228"/>
              <a:ext cx="111" cy="206"/>
            </a:xfrm>
            <a:prstGeom prst="line">
              <a:avLst/>
            </a:prstGeom>
            <a:noFill/>
            <a:ln w="9525">
              <a:solidFill>
                <a:schemeClr val="tx1"/>
              </a:solidFill>
              <a:round/>
            </a:ln>
          </p:spPr>
          <p:txBody>
            <a:bodyPr wrap="none" anchor="ctr"/>
            <a:lstStyle/>
            <a:p>
              <a:endParaRPr lang="zh-CN" altLang="en-US"/>
            </a:p>
          </p:txBody>
        </p:sp>
        <p:sp>
          <p:nvSpPr>
            <p:cNvPr id="53278" name="Line 28"/>
            <p:cNvSpPr>
              <a:spLocks noChangeShapeType="1"/>
            </p:cNvSpPr>
            <p:nvPr/>
          </p:nvSpPr>
          <p:spPr bwMode="auto">
            <a:xfrm>
              <a:off x="2341" y="1775"/>
              <a:ext cx="224" cy="206"/>
            </a:xfrm>
            <a:prstGeom prst="line">
              <a:avLst/>
            </a:prstGeom>
            <a:noFill/>
            <a:ln w="9525">
              <a:solidFill>
                <a:schemeClr val="tx1"/>
              </a:solidFill>
              <a:round/>
            </a:ln>
          </p:spPr>
          <p:txBody>
            <a:bodyPr wrap="none" anchor="ctr"/>
            <a:lstStyle/>
            <a:p>
              <a:endParaRPr lang="zh-CN" altLang="en-US"/>
            </a:p>
          </p:txBody>
        </p:sp>
        <p:sp>
          <p:nvSpPr>
            <p:cNvPr id="53279" name="Line 29"/>
            <p:cNvSpPr>
              <a:spLocks noChangeShapeType="1"/>
            </p:cNvSpPr>
            <p:nvPr/>
          </p:nvSpPr>
          <p:spPr bwMode="auto">
            <a:xfrm>
              <a:off x="2955" y="1281"/>
              <a:ext cx="391" cy="247"/>
            </a:xfrm>
            <a:prstGeom prst="line">
              <a:avLst/>
            </a:prstGeom>
            <a:noFill/>
            <a:ln w="9525">
              <a:solidFill>
                <a:schemeClr val="tx1"/>
              </a:solidFill>
              <a:round/>
            </a:ln>
          </p:spPr>
          <p:txBody>
            <a:bodyPr wrap="none" anchor="ctr"/>
            <a:lstStyle/>
            <a:p>
              <a:endParaRPr lang="zh-CN" altLang="en-US"/>
            </a:p>
          </p:txBody>
        </p:sp>
        <p:sp>
          <p:nvSpPr>
            <p:cNvPr id="53280" name="Line 30"/>
            <p:cNvSpPr>
              <a:spLocks noChangeShapeType="1"/>
            </p:cNvSpPr>
            <p:nvPr/>
          </p:nvSpPr>
          <p:spPr bwMode="auto">
            <a:xfrm flipH="1">
              <a:off x="3235" y="1775"/>
              <a:ext cx="167" cy="165"/>
            </a:xfrm>
            <a:prstGeom prst="line">
              <a:avLst/>
            </a:prstGeom>
            <a:noFill/>
            <a:ln w="9525">
              <a:solidFill>
                <a:schemeClr val="tx1"/>
              </a:solidFill>
              <a:round/>
            </a:ln>
          </p:spPr>
          <p:txBody>
            <a:bodyPr wrap="none" anchor="ctr"/>
            <a:lstStyle/>
            <a:p>
              <a:endParaRPr lang="zh-CN" altLang="en-US"/>
            </a:p>
          </p:txBody>
        </p:sp>
        <p:sp>
          <p:nvSpPr>
            <p:cNvPr id="53281" name="Line 31"/>
            <p:cNvSpPr>
              <a:spLocks noChangeShapeType="1"/>
            </p:cNvSpPr>
            <p:nvPr/>
          </p:nvSpPr>
          <p:spPr bwMode="auto">
            <a:xfrm>
              <a:off x="3570" y="1775"/>
              <a:ext cx="279" cy="206"/>
            </a:xfrm>
            <a:prstGeom prst="line">
              <a:avLst/>
            </a:prstGeom>
            <a:noFill/>
            <a:ln w="9525">
              <a:solidFill>
                <a:schemeClr val="tx1"/>
              </a:solidFill>
              <a:round/>
            </a:ln>
          </p:spPr>
          <p:txBody>
            <a:bodyPr wrap="none" anchor="ctr"/>
            <a:lstStyle/>
            <a:p>
              <a:endParaRPr lang="zh-CN" altLang="en-US"/>
            </a:p>
          </p:txBody>
        </p:sp>
        <p:sp>
          <p:nvSpPr>
            <p:cNvPr id="53282" name="Text Box 32"/>
            <p:cNvSpPr txBox="1">
              <a:spLocks noChangeArrowheads="1"/>
            </p:cNvSpPr>
            <p:nvPr/>
          </p:nvSpPr>
          <p:spPr bwMode="auto">
            <a:xfrm>
              <a:off x="2832" y="76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53283" name="Text Box 33"/>
            <p:cNvSpPr txBox="1">
              <a:spLocks noChangeArrowheads="1"/>
            </p:cNvSpPr>
            <p:nvPr/>
          </p:nvSpPr>
          <p:spPr bwMode="auto">
            <a:xfrm>
              <a:off x="2106" y="1262"/>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p:txBody>
        </p:sp>
        <p:sp>
          <p:nvSpPr>
            <p:cNvPr id="53284" name="Text Box 34"/>
            <p:cNvSpPr txBox="1">
              <a:spLocks noChangeArrowheads="1"/>
            </p:cNvSpPr>
            <p:nvPr/>
          </p:nvSpPr>
          <p:spPr bwMode="auto">
            <a:xfrm>
              <a:off x="3446" y="1262"/>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8</a:t>
              </a:r>
              <a:endParaRPr kumimoji="1" lang="en-US" altLang="zh-CN" sz="2400">
                <a:latin typeface="Times New Roman" panose="02020503050405090304" pitchFamily="18" charset="0"/>
              </a:endParaRPr>
            </a:p>
          </p:txBody>
        </p:sp>
        <p:sp>
          <p:nvSpPr>
            <p:cNvPr id="53285" name="Text Box 35"/>
            <p:cNvSpPr txBox="1">
              <a:spLocks noChangeArrowheads="1"/>
            </p:cNvSpPr>
            <p:nvPr/>
          </p:nvSpPr>
          <p:spPr bwMode="auto">
            <a:xfrm>
              <a:off x="1604"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p:txBody>
        </p:sp>
        <p:sp>
          <p:nvSpPr>
            <p:cNvPr id="53286" name="Text Box 36"/>
            <p:cNvSpPr txBox="1">
              <a:spLocks noChangeArrowheads="1"/>
            </p:cNvSpPr>
            <p:nvPr/>
          </p:nvSpPr>
          <p:spPr bwMode="auto">
            <a:xfrm>
              <a:off x="2609"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p:txBody>
        </p:sp>
        <p:sp>
          <p:nvSpPr>
            <p:cNvPr id="53287" name="Text Box 37"/>
            <p:cNvSpPr txBox="1">
              <a:spLocks noChangeArrowheads="1"/>
            </p:cNvSpPr>
            <p:nvPr/>
          </p:nvSpPr>
          <p:spPr bwMode="auto">
            <a:xfrm>
              <a:off x="3000"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53288" name="Text Box 38"/>
            <p:cNvSpPr txBox="1">
              <a:spLocks noChangeArrowheads="1"/>
            </p:cNvSpPr>
            <p:nvPr/>
          </p:nvSpPr>
          <p:spPr bwMode="auto">
            <a:xfrm>
              <a:off x="3893" y="1734"/>
              <a:ext cx="308"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11</a:t>
              </a:r>
              <a:endParaRPr kumimoji="1" lang="en-US" altLang="zh-CN" sz="2400">
                <a:latin typeface="Times New Roman" panose="02020503050405090304" pitchFamily="18" charset="0"/>
              </a:endParaRPr>
            </a:p>
          </p:txBody>
        </p:sp>
        <p:sp>
          <p:nvSpPr>
            <p:cNvPr id="53289" name="Text Box 39"/>
            <p:cNvSpPr txBox="1">
              <a:spLocks noChangeArrowheads="1"/>
            </p:cNvSpPr>
            <p:nvPr/>
          </p:nvSpPr>
          <p:spPr bwMode="auto">
            <a:xfrm>
              <a:off x="1436"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p:txBody>
        </p:sp>
        <p:sp>
          <p:nvSpPr>
            <p:cNvPr id="53290" name="Text Box 40"/>
            <p:cNvSpPr txBox="1">
              <a:spLocks noChangeArrowheads="1"/>
            </p:cNvSpPr>
            <p:nvPr/>
          </p:nvSpPr>
          <p:spPr bwMode="auto">
            <a:xfrm>
              <a:off x="1939"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p:txBody>
        </p:sp>
        <p:sp>
          <p:nvSpPr>
            <p:cNvPr id="53291" name="Text Box 41"/>
            <p:cNvSpPr txBox="1">
              <a:spLocks noChangeArrowheads="1"/>
            </p:cNvSpPr>
            <p:nvPr/>
          </p:nvSpPr>
          <p:spPr bwMode="auto">
            <a:xfrm>
              <a:off x="2330"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sp>
          <p:nvSpPr>
            <p:cNvPr id="53292" name="Oval 42"/>
            <p:cNvSpPr>
              <a:spLocks noChangeArrowheads="1"/>
            </p:cNvSpPr>
            <p:nvPr/>
          </p:nvSpPr>
          <p:spPr bwMode="auto">
            <a:xfrm>
              <a:off x="3120" y="2462"/>
              <a:ext cx="391" cy="288"/>
            </a:xfrm>
            <a:prstGeom prst="ellipse">
              <a:avLst/>
            </a:prstGeom>
            <a:noFill/>
            <a:ln w="9525">
              <a:solidFill>
                <a:schemeClr val="tx1"/>
              </a:solidFill>
              <a:round/>
            </a:ln>
          </p:spPr>
          <p:txBody>
            <a:bodyPr wrap="none" anchor="ctr"/>
            <a:lstStyle/>
            <a:p>
              <a:endParaRPr lang="zh-CN" altLang="en-US"/>
            </a:p>
          </p:txBody>
        </p:sp>
        <p:sp>
          <p:nvSpPr>
            <p:cNvPr id="53293" name="Text Box 43"/>
            <p:cNvSpPr txBox="1">
              <a:spLocks noChangeArrowheads="1"/>
            </p:cNvSpPr>
            <p:nvPr/>
          </p:nvSpPr>
          <p:spPr bwMode="auto">
            <a:xfrm>
              <a:off x="3176" y="2462"/>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Y</a:t>
              </a:r>
              <a:endParaRPr kumimoji="1" lang="en-US" altLang="zh-CN" sz="2400">
                <a:latin typeface="Times New Roman" panose="02020503050405090304" pitchFamily="18" charset="0"/>
              </a:endParaRPr>
            </a:p>
          </p:txBody>
        </p:sp>
        <p:sp>
          <p:nvSpPr>
            <p:cNvPr id="53294" name="Line 44"/>
            <p:cNvSpPr>
              <a:spLocks noChangeShapeType="1"/>
            </p:cNvSpPr>
            <p:nvPr/>
          </p:nvSpPr>
          <p:spPr bwMode="auto">
            <a:xfrm>
              <a:off x="3231" y="2256"/>
              <a:ext cx="56" cy="206"/>
            </a:xfrm>
            <a:prstGeom prst="line">
              <a:avLst/>
            </a:prstGeom>
            <a:noFill/>
            <a:ln w="9525">
              <a:solidFill>
                <a:schemeClr val="tx1"/>
              </a:solidFill>
              <a:round/>
            </a:ln>
          </p:spPr>
          <p:txBody>
            <a:bodyPr wrap="none" anchor="ctr"/>
            <a:lstStyle/>
            <a:p>
              <a:endParaRPr lang="zh-CN" altLang="en-US"/>
            </a:p>
          </p:txBody>
        </p:sp>
        <p:sp>
          <p:nvSpPr>
            <p:cNvPr id="53295" name="Text Box 45"/>
            <p:cNvSpPr txBox="1">
              <a:spLocks noChangeArrowheads="1"/>
            </p:cNvSpPr>
            <p:nvPr/>
          </p:nvSpPr>
          <p:spPr bwMode="auto">
            <a:xfrm>
              <a:off x="3220" y="2731"/>
              <a:ext cx="308"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10</a:t>
              </a:r>
              <a:endParaRPr kumimoji="1" lang="en-US" altLang="zh-CN" sz="2400">
                <a:latin typeface="Times New Roman" panose="02020503050405090304" pitchFamily="18" charset="0"/>
              </a:endParaRPr>
            </a:p>
          </p:txBody>
        </p:sp>
      </p:grpSp>
      <p:sp>
        <p:nvSpPr>
          <p:cNvPr id="53251" name="Text Box 46"/>
          <p:cNvSpPr txBox="1">
            <a:spLocks noChangeArrowheads="1"/>
          </p:cNvSpPr>
          <p:nvPr/>
        </p:nvSpPr>
        <p:spPr bwMode="auto">
          <a:xfrm>
            <a:off x="984250" y="1219200"/>
            <a:ext cx="930275" cy="457200"/>
          </a:xfrm>
          <a:prstGeom prst="rect">
            <a:avLst/>
          </a:prstGeom>
          <a:noFill/>
          <a:ln w="12700" cap="sq">
            <a:noFill/>
            <a:miter lim="800000"/>
            <a:headEnd type="none" w="sm" len="sm"/>
            <a:tailEnd type="none" w="sm" len="sm"/>
          </a:ln>
        </p:spPr>
        <p:txBody>
          <a:bodyPr wrap="none">
            <a:spAutoFit/>
          </a:bodyPr>
          <a:lstStyle/>
          <a:p>
            <a:r>
              <a:rPr kumimoji="1" lang="en-US" altLang="zh-CN" sz="2400" b="1" dirty="0">
                <a:solidFill>
                  <a:srgbClr val="FF0000"/>
                </a:solidFill>
                <a:latin typeface="Times New Roman" panose="02020503050405090304" pitchFamily="18" charset="0"/>
              </a:rPr>
              <a:t>D</a:t>
            </a:r>
            <a:r>
              <a:rPr kumimoji="1" lang="en-US" altLang="zh-CN" sz="2400" b="1" dirty="0">
                <a:latin typeface="Times New Roman" panose="02020503050405090304" pitchFamily="18" charset="0"/>
              </a:rPr>
              <a:t>LR:</a:t>
            </a:r>
            <a:endParaRPr kumimoji="1" lang="en-US" altLang="zh-CN" sz="2400" dirty="0">
              <a:latin typeface="Times New Roman" panose="02020503050405090304" pitchFamily="18" charset="0"/>
            </a:endParaRPr>
          </a:p>
        </p:txBody>
      </p:sp>
      <p:sp>
        <p:nvSpPr>
          <p:cNvPr id="53252" name="Text Box 47"/>
          <p:cNvSpPr txBox="1">
            <a:spLocks noChangeArrowheads="1"/>
          </p:cNvSpPr>
          <p:nvPr/>
        </p:nvSpPr>
        <p:spPr bwMode="auto">
          <a:xfrm>
            <a:off x="815975" y="554038"/>
            <a:ext cx="26225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二叉树的前序遍历</a:t>
            </a:r>
            <a:endParaRPr kumimoji="1" lang="zh-CN" altLang="en-US" sz="2400">
              <a:latin typeface="Times New Roman" panose="0202050305040509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898662" y="1828800"/>
            <a:ext cx="4459288" cy="3573463"/>
            <a:chOff x="1392" y="768"/>
            <a:chExt cx="2809" cy="2251"/>
          </a:xfrm>
        </p:grpSpPr>
        <p:sp>
          <p:nvSpPr>
            <p:cNvPr id="54277" name="Oval 3"/>
            <p:cNvSpPr>
              <a:spLocks noChangeArrowheads="1"/>
            </p:cNvSpPr>
            <p:nvPr/>
          </p:nvSpPr>
          <p:spPr bwMode="auto">
            <a:xfrm>
              <a:off x="2620" y="1034"/>
              <a:ext cx="391" cy="288"/>
            </a:xfrm>
            <a:prstGeom prst="ellipse">
              <a:avLst/>
            </a:prstGeom>
            <a:noFill/>
            <a:ln w="9525">
              <a:solidFill>
                <a:schemeClr val="tx1"/>
              </a:solidFill>
              <a:round/>
            </a:ln>
          </p:spPr>
          <p:txBody>
            <a:bodyPr wrap="none" anchor="ctr"/>
            <a:lstStyle/>
            <a:p>
              <a:endParaRPr lang="zh-CN" altLang="en-US"/>
            </a:p>
          </p:txBody>
        </p:sp>
        <p:sp>
          <p:nvSpPr>
            <p:cNvPr id="54278" name="Text Box 4"/>
            <p:cNvSpPr txBox="1">
              <a:spLocks noChangeArrowheads="1"/>
            </p:cNvSpPr>
            <p:nvPr/>
          </p:nvSpPr>
          <p:spPr bwMode="auto">
            <a:xfrm>
              <a:off x="2676" y="103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54279" name="Oval 5"/>
            <p:cNvSpPr>
              <a:spLocks noChangeArrowheads="1"/>
            </p:cNvSpPr>
            <p:nvPr/>
          </p:nvSpPr>
          <p:spPr bwMode="auto">
            <a:xfrm>
              <a:off x="2062" y="1487"/>
              <a:ext cx="391" cy="288"/>
            </a:xfrm>
            <a:prstGeom prst="ellipse">
              <a:avLst/>
            </a:prstGeom>
            <a:noFill/>
            <a:ln w="9525">
              <a:solidFill>
                <a:schemeClr val="tx1"/>
              </a:solidFill>
              <a:round/>
            </a:ln>
          </p:spPr>
          <p:txBody>
            <a:bodyPr wrap="none" anchor="ctr"/>
            <a:lstStyle/>
            <a:p>
              <a:endParaRPr lang="zh-CN" altLang="en-US"/>
            </a:p>
          </p:txBody>
        </p:sp>
        <p:sp>
          <p:nvSpPr>
            <p:cNvPr id="54280" name="Text Box 6"/>
            <p:cNvSpPr txBox="1">
              <a:spLocks noChangeArrowheads="1"/>
            </p:cNvSpPr>
            <p:nvPr/>
          </p:nvSpPr>
          <p:spPr bwMode="auto">
            <a:xfrm>
              <a:off x="2118" y="1487"/>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54281" name="Oval 7"/>
            <p:cNvSpPr>
              <a:spLocks noChangeArrowheads="1"/>
            </p:cNvSpPr>
            <p:nvPr/>
          </p:nvSpPr>
          <p:spPr bwMode="auto">
            <a:xfrm>
              <a:off x="3290" y="1487"/>
              <a:ext cx="391" cy="288"/>
            </a:xfrm>
            <a:prstGeom prst="ellipse">
              <a:avLst/>
            </a:prstGeom>
            <a:noFill/>
            <a:ln w="9525">
              <a:solidFill>
                <a:schemeClr val="tx1"/>
              </a:solidFill>
              <a:round/>
            </a:ln>
          </p:spPr>
          <p:txBody>
            <a:bodyPr wrap="none" anchor="ctr"/>
            <a:lstStyle/>
            <a:p>
              <a:endParaRPr lang="zh-CN" altLang="en-US"/>
            </a:p>
          </p:txBody>
        </p:sp>
        <p:sp>
          <p:nvSpPr>
            <p:cNvPr id="54282" name="Text Box 8"/>
            <p:cNvSpPr txBox="1">
              <a:spLocks noChangeArrowheads="1"/>
            </p:cNvSpPr>
            <p:nvPr/>
          </p:nvSpPr>
          <p:spPr bwMode="auto">
            <a:xfrm>
              <a:off x="3346" y="1487"/>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54283" name="Oval 9"/>
            <p:cNvSpPr>
              <a:spLocks noChangeArrowheads="1"/>
            </p:cNvSpPr>
            <p:nvPr/>
          </p:nvSpPr>
          <p:spPr bwMode="auto">
            <a:xfrm>
              <a:off x="1671" y="1940"/>
              <a:ext cx="391" cy="288"/>
            </a:xfrm>
            <a:prstGeom prst="ellipse">
              <a:avLst/>
            </a:prstGeom>
            <a:noFill/>
            <a:ln w="9525">
              <a:solidFill>
                <a:schemeClr val="tx1"/>
              </a:solidFill>
              <a:round/>
            </a:ln>
          </p:spPr>
          <p:txBody>
            <a:bodyPr wrap="none" anchor="ctr"/>
            <a:lstStyle/>
            <a:p>
              <a:endParaRPr lang="zh-CN" altLang="en-US"/>
            </a:p>
          </p:txBody>
        </p:sp>
        <p:sp>
          <p:nvSpPr>
            <p:cNvPr id="54284" name="Text Box 10"/>
            <p:cNvSpPr txBox="1">
              <a:spLocks noChangeArrowheads="1"/>
            </p:cNvSpPr>
            <p:nvPr/>
          </p:nvSpPr>
          <p:spPr bwMode="auto">
            <a:xfrm>
              <a:off x="1727" y="1940"/>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54285" name="Oval 11"/>
            <p:cNvSpPr>
              <a:spLocks noChangeArrowheads="1"/>
            </p:cNvSpPr>
            <p:nvPr/>
          </p:nvSpPr>
          <p:spPr bwMode="auto">
            <a:xfrm>
              <a:off x="2509" y="1940"/>
              <a:ext cx="391" cy="288"/>
            </a:xfrm>
            <a:prstGeom prst="ellipse">
              <a:avLst/>
            </a:prstGeom>
            <a:noFill/>
            <a:ln w="9525">
              <a:solidFill>
                <a:schemeClr val="tx1"/>
              </a:solidFill>
              <a:round/>
            </a:ln>
          </p:spPr>
          <p:txBody>
            <a:bodyPr wrap="none" anchor="ctr"/>
            <a:lstStyle/>
            <a:p>
              <a:endParaRPr lang="zh-CN" altLang="en-US"/>
            </a:p>
          </p:txBody>
        </p:sp>
        <p:sp>
          <p:nvSpPr>
            <p:cNvPr id="54286" name="Text Box 12"/>
            <p:cNvSpPr txBox="1">
              <a:spLocks noChangeArrowheads="1"/>
            </p:cNvSpPr>
            <p:nvPr/>
          </p:nvSpPr>
          <p:spPr bwMode="auto">
            <a:xfrm>
              <a:off x="2565" y="1940"/>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54287" name="Oval 13"/>
            <p:cNvSpPr>
              <a:spLocks noChangeArrowheads="1"/>
            </p:cNvSpPr>
            <p:nvPr/>
          </p:nvSpPr>
          <p:spPr bwMode="auto">
            <a:xfrm>
              <a:off x="2955" y="1940"/>
              <a:ext cx="391" cy="288"/>
            </a:xfrm>
            <a:prstGeom prst="ellipse">
              <a:avLst/>
            </a:prstGeom>
            <a:noFill/>
            <a:ln w="9525">
              <a:solidFill>
                <a:schemeClr val="tx1"/>
              </a:solidFill>
              <a:round/>
            </a:ln>
          </p:spPr>
          <p:txBody>
            <a:bodyPr wrap="none" anchor="ctr"/>
            <a:lstStyle/>
            <a:p>
              <a:endParaRPr lang="zh-CN" altLang="en-US"/>
            </a:p>
          </p:txBody>
        </p:sp>
        <p:sp>
          <p:nvSpPr>
            <p:cNvPr id="54288" name="Text Box 14"/>
            <p:cNvSpPr txBox="1">
              <a:spLocks noChangeArrowheads="1"/>
            </p:cNvSpPr>
            <p:nvPr/>
          </p:nvSpPr>
          <p:spPr bwMode="auto">
            <a:xfrm>
              <a:off x="3011" y="194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54289" name="Oval 15"/>
            <p:cNvSpPr>
              <a:spLocks noChangeArrowheads="1"/>
            </p:cNvSpPr>
            <p:nvPr/>
          </p:nvSpPr>
          <p:spPr bwMode="auto">
            <a:xfrm>
              <a:off x="3737" y="1940"/>
              <a:ext cx="391" cy="288"/>
            </a:xfrm>
            <a:prstGeom prst="ellipse">
              <a:avLst/>
            </a:prstGeom>
            <a:noFill/>
            <a:ln w="9525">
              <a:solidFill>
                <a:schemeClr val="tx1"/>
              </a:solidFill>
              <a:round/>
            </a:ln>
          </p:spPr>
          <p:txBody>
            <a:bodyPr wrap="none" anchor="ctr"/>
            <a:lstStyle/>
            <a:p>
              <a:endParaRPr lang="zh-CN" altLang="en-US"/>
            </a:p>
          </p:txBody>
        </p:sp>
        <p:sp>
          <p:nvSpPr>
            <p:cNvPr id="54290" name="Text Box 16"/>
            <p:cNvSpPr txBox="1">
              <a:spLocks noChangeArrowheads="1"/>
            </p:cNvSpPr>
            <p:nvPr/>
          </p:nvSpPr>
          <p:spPr bwMode="auto">
            <a:xfrm>
              <a:off x="3794" y="194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K</a:t>
              </a:r>
              <a:endParaRPr kumimoji="1" lang="en-US" altLang="zh-CN" sz="2400">
                <a:latin typeface="Times New Roman" panose="02020503050405090304" pitchFamily="18" charset="0"/>
              </a:endParaRPr>
            </a:p>
          </p:txBody>
        </p:sp>
        <p:sp>
          <p:nvSpPr>
            <p:cNvPr id="54291" name="Oval 17"/>
            <p:cNvSpPr>
              <a:spLocks noChangeArrowheads="1"/>
            </p:cNvSpPr>
            <p:nvPr/>
          </p:nvSpPr>
          <p:spPr bwMode="auto">
            <a:xfrm>
              <a:off x="1392" y="2434"/>
              <a:ext cx="391" cy="288"/>
            </a:xfrm>
            <a:prstGeom prst="ellipse">
              <a:avLst/>
            </a:prstGeom>
            <a:noFill/>
            <a:ln w="9525">
              <a:solidFill>
                <a:schemeClr val="tx1"/>
              </a:solidFill>
              <a:round/>
            </a:ln>
          </p:spPr>
          <p:txBody>
            <a:bodyPr wrap="none" anchor="ctr"/>
            <a:lstStyle/>
            <a:p>
              <a:endParaRPr lang="zh-CN" altLang="en-US"/>
            </a:p>
          </p:txBody>
        </p:sp>
        <p:sp>
          <p:nvSpPr>
            <p:cNvPr id="54292" name="Text Box 18"/>
            <p:cNvSpPr txBox="1">
              <a:spLocks noChangeArrowheads="1"/>
            </p:cNvSpPr>
            <p:nvPr/>
          </p:nvSpPr>
          <p:spPr bwMode="auto">
            <a:xfrm>
              <a:off x="1448" y="243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p:txBody>
        </p:sp>
        <p:sp>
          <p:nvSpPr>
            <p:cNvPr id="54293" name="Oval 19"/>
            <p:cNvSpPr>
              <a:spLocks noChangeArrowheads="1"/>
            </p:cNvSpPr>
            <p:nvPr/>
          </p:nvSpPr>
          <p:spPr bwMode="auto">
            <a:xfrm>
              <a:off x="1839" y="2434"/>
              <a:ext cx="391" cy="288"/>
            </a:xfrm>
            <a:prstGeom prst="ellipse">
              <a:avLst/>
            </a:prstGeom>
            <a:noFill/>
            <a:ln w="9525">
              <a:solidFill>
                <a:schemeClr val="tx1"/>
              </a:solidFill>
              <a:round/>
            </a:ln>
          </p:spPr>
          <p:txBody>
            <a:bodyPr wrap="none" anchor="ctr"/>
            <a:lstStyle/>
            <a:p>
              <a:endParaRPr lang="zh-CN" altLang="en-US"/>
            </a:p>
          </p:txBody>
        </p:sp>
        <p:sp>
          <p:nvSpPr>
            <p:cNvPr id="54294" name="Text Box 20"/>
            <p:cNvSpPr txBox="1">
              <a:spLocks noChangeArrowheads="1"/>
            </p:cNvSpPr>
            <p:nvPr/>
          </p:nvSpPr>
          <p:spPr bwMode="auto">
            <a:xfrm>
              <a:off x="1895" y="243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54295" name="Oval 21"/>
            <p:cNvSpPr>
              <a:spLocks noChangeArrowheads="1"/>
            </p:cNvSpPr>
            <p:nvPr/>
          </p:nvSpPr>
          <p:spPr bwMode="auto">
            <a:xfrm>
              <a:off x="2285" y="2434"/>
              <a:ext cx="391" cy="288"/>
            </a:xfrm>
            <a:prstGeom prst="ellipse">
              <a:avLst/>
            </a:prstGeom>
            <a:noFill/>
            <a:ln w="9525">
              <a:solidFill>
                <a:schemeClr val="tx1"/>
              </a:solidFill>
              <a:round/>
            </a:ln>
          </p:spPr>
          <p:txBody>
            <a:bodyPr wrap="none" anchor="ctr"/>
            <a:lstStyle/>
            <a:p>
              <a:endParaRPr lang="zh-CN" altLang="en-US"/>
            </a:p>
          </p:txBody>
        </p:sp>
        <p:sp>
          <p:nvSpPr>
            <p:cNvPr id="54296" name="Text Box 22"/>
            <p:cNvSpPr txBox="1">
              <a:spLocks noChangeArrowheads="1"/>
            </p:cNvSpPr>
            <p:nvPr/>
          </p:nvSpPr>
          <p:spPr bwMode="auto">
            <a:xfrm>
              <a:off x="2341" y="2434"/>
              <a:ext cx="287"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M</a:t>
              </a:r>
              <a:endParaRPr kumimoji="1" lang="en-US" altLang="zh-CN" sz="2400">
                <a:latin typeface="Times New Roman" panose="02020503050405090304" pitchFamily="18" charset="0"/>
              </a:endParaRPr>
            </a:p>
          </p:txBody>
        </p:sp>
        <p:sp>
          <p:nvSpPr>
            <p:cNvPr id="54297" name="Line 23"/>
            <p:cNvSpPr>
              <a:spLocks noChangeShapeType="1"/>
            </p:cNvSpPr>
            <p:nvPr/>
          </p:nvSpPr>
          <p:spPr bwMode="auto">
            <a:xfrm flipH="1">
              <a:off x="2397" y="1281"/>
              <a:ext cx="279" cy="247"/>
            </a:xfrm>
            <a:prstGeom prst="line">
              <a:avLst/>
            </a:prstGeom>
            <a:noFill/>
            <a:ln w="9525">
              <a:solidFill>
                <a:schemeClr val="tx1"/>
              </a:solidFill>
              <a:round/>
            </a:ln>
          </p:spPr>
          <p:txBody>
            <a:bodyPr wrap="none" anchor="ctr"/>
            <a:lstStyle/>
            <a:p>
              <a:endParaRPr lang="zh-CN" altLang="en-US"/>
            </a:p>
          </p:txBody>
        </p:sp>
        <p:sp>
          <p:nvSpPr>
            <p:cNvPr id="54298" name="Line 24"/>
            <p:cNvSpPr>
              <a:spLocks noChangeShapeType="1"/>
            </p:cNvSpPr>
            <p:nvPr/>
          </p:nvSpPr>
          <p:spPr bwMode="auto">
            <a:xfrm flipH="1">
              <a:off x="1950" y="1775"/>
              <a:ext cx="224" cy="206"/>
            </a:xfrm>
            <a:prstGeom prst="line">
              <a:avLst/>
            </a:prstGeom>
            <a:noFill/>
            <a:ln w="9525">
              <a:solidFill>
                <a:schemeClr val="tx1"/>
              </a:solidFill>
              <a:round/>
            </a:ln>
          </p:spPr>
          <p:txBody>
            <a:bodyPr wrap="none" anchor="ctr"/>
            <a:lstStyle/>
            <a:p>
              <a:endParaRPr lang="zh-CN" altLang="en-US"/>
            </a:p>
          </p:txBody>
        </p:sp>
        <p:sp>
          <p:nvSpPr>
            <p:cNvPr id="54299" name="Line 25"/>
            <p:cNvSpPr>
              <a:spLocks noChangeShapeType="1"/>
            </p:cNvSpPr>
            <p:nvPr/>
          </p:nvSpPr>
          <p:spPr bwMode="auto">
            <a:xfrm flipH="1">
              <a:off x="1615" y="2228"/>
              <a:ext cx="112" cy="206"/>
            </a:xfrm>
            <a:prstGeom prst="line">
              <a:avLst/>
            </a:prstGeom>
            <a:noFill/>
            <a:ln w="9525">
              <a:solidFill>
                <a:schemeClr val="tx1"/>
              </a:solidFill>
              <a:round/>
            </a:ln>
          </p:spPr>
          <p:txBody>
            <a:bodyPr wrap="none" anchor="ctr"/>
            <a:lstStyle/>
            <a:p>
              <a:endParaRPr lang="zh-CN" altLang="en-US"/>
            </a:p>
          </p:txBody>
        </p:sp>
        <p:sp>
          <p:nvSpPr>
            <p:cNvPr id="54300" name="Line 26"/>
            <p:cNvSpPr>
              <a:spLocks noChangeShapeType="1"/>
            </p:cNvSpPr>
            <p:nvPr/>
          </p:nvSpPr>
          <p:spPr bwMode="auto">
            <a:xfrm>
              <a:off x="1950" y="2228"/>
              <a:ext cx="56" cy="206"/>
            </a:xfrm>
            <a:prstGeom prst="line">
              <a:avLst/>
            </a:prstGeom>
            <a:noFill/>
            <a:ln w="9525">
              <a:solidFill>
                <a:schemeClr val="tx1"/>
              </a:solidFill>
              <a:round/>
            </a:ln>
          </p:spPr>
          <p:txBody>
            <a:bodyPr wrap="none" anchor="ctr"/>
            <a:lstStyle/>
            <a:p>
              <a:endParaRPr lang="zh-CN" altLang="en-US"/>
            </a:p>
          </p:txBody>
        </p:sp>
        <p:sp>
          <p:nvSpPr>
            <p:cNvPr id="54301" name="Line 27"/>
            <p:cNvSpPr>
              <a:spLocks noChangeShapeType="1"/>
            </p:cNvSpPr>
            <p:nvPr/>
          </p:nvSpPr>
          <p:spPr bwMode="auto">
            <a:xfrm flipH="1">
              <a:off x="2509" y="2228"/>
              <a:ext cx="111" cy="206"/>
            </a:xfrm>
            <a:prstGeom prst="line">
              <a:avLst/>
            </a:prstGeom>
            <a:noFill/>
            <a:ln w="9525">
              <a:solidFill>
                <a:schemeClr val="tx1"/>
              </a:solidFill>
              <a:round/>
            </a:ln>
          </p:spPr>
          <p:txBody>
            <a:bodyPr wrap="none" anchor="ctr"/>
            <a:lstStyle/>
            <a:p>
              <a:endParaRPr lang="zh-CN" altLang="en-US"/>
            </a:p>
          </p:txBody>
        </p:sp>
        <p:sp>
          <p:nvSpPr>
            <p:cNvPr id="54302" name="Line 28"/>
            <p:cNvSpPr>
              <a:spLocks noChangeShapeType="1"/>
            </p:cNvSpPr>
            <p:nvPr/>
          </p:nvSpPr>
          <p:spPr bwMode="auto">
            <a:xfrm>
              <a:off x="2341" y="1775"/>
              <a:ext cx="224" cy="206"/>
            </a:xfrm>
            <a:prstGeom prst="line">
              <a:avLst/>
            </a:prstGeom>
            <a:noFill/>
            <a:ln w="9525">
              <a:solidFill>
                <a:schemeClr val="tx1"/>
              </a:solidFill>
              <a:round/>
            </a:ln>
          </p:spPr>
          <p:txBody>
            <a:bodyPr wrap="none" anchor="ctr"/>
            <a:lstStyle/>
            <a:p>
              <a:endParaRPr lang="zh-CN" altLang="en-US"/>
            </a:p>
          </p:txBody>
        </p:sp>
        <p:sp>
          <p:nvSpPr>
            <p:cNvPr id="54303" name="Line 29"/>
            <p:cNvSpPr>
              <a:spLocks noChangeShapeType="1"/>
            </p:cNvSpPr>
            <p:nvPr/>
          </p:nvSpPr>
          <p:spPr bwMode="auto">
            <a:xfrm>
              <a:off x="2955" y="1281"/>
              <a:ext cx="391" cy="247"/>
            </a:xfrm>
            <a:prstGeom prst="line">
              <a:avLst/>
            </a:prstGeom>
            <a:noFill/>
            <a:ln w="9525">
              <a:solidFill>
                <a:schemeClr val="tx1"/>
              </a:solidFill>
              <a:round/>
            </a:ln>
          </p:spPr>
          <p:txBody>
            <a:bodyPr wrap="none" anchor="ctr"/>
            <a:lstStyle/>
            <a:p>
              <a:endParaRPr lang="zh-CN" altLang="en-US"/>
            </a:p>
          </p:txBody>
        </p:sp>
        <p:sp>
          <p:nvSpPr>
            <p:cNvPr id="54304" name="Line 30"/>
            <p:cNvSpPr>
              <a:spLocks noChangeShapeType="1"/>
            </p:cNvSpPr>
            <p:nvPr/>
          </p:nvSpPr>
          <p:spPr bwMode="auto">
            <a:xfrm flipH="1">
              <a:off x="3235" y="1775"/>
              <a:ext cx="167" cy="165"/>
            </a:xfrm>
            <a:prstGeom prst="line">
              <a:avLst/>
            </a:prstGeom>
            <a:noFill/>
            <a:ln w="9525">
              <a:solidFill>
                <a:schemeClr val="tx1"/>
              </a:solidFill>
              <a:round/>
            </a:ln>
          </p:spPr>
          <p:txBody>
            <a:bodyPr wrap="none" anchor="ctr"/>
            <a:lstStyle/>
            <a:p>
              <a:endParaRPr lang="zh-CN" altLang="en-US"/>
            </a:p>
          </p:txBody>
        </p:sp>
        <p:sp>
          <p:nvSpPr>
            <p:cNvPr id="54305" name="Line 31"/>
            <p:cNvSpPr>
              <a:spLocks noChangeShapeType="1"/>
            </p:cNvSpPr>
            <p:nvPr/>
          </p:nvSpPr>
          <p:spPr bwMode="auto">
            <a:xfrm>
              <a:off x="3570" y="1775"/>
              <a:ext cx="279" cy="206"/>
            </a:xfrm>
            <a:prstGeom prst="line">
              <a:avLst/>
            </a:prstGeom>
            <a:noFill/>
            <a:ln w="9525">
              <a:solidFill>
                <a:schemeClr val="tx1"/>
              </a:solidFill>
              <a:round/>
            </a:ln>
          </p:spPr>
          <p:txBody>
            <a:bodyPr wrap="none" anchor="ctr"/>
            <a:lstStyle/>
            <a:p>
              <a:endParaRPr lang="zh-CN" altLang="en-US"/>
            </a:p>
          </p:txBody>
        </p:sp>
        <p:sp>
          <p:nvSpPr>
            <p:cNvPr id="54306" name="Text Box 32"/>
            <p:cNvSpPr txBox="1">
              <a:spLocks noChangeArrowheads="1"/>
            </p:cNvSpPr>
            <p:nvPr/>
          </p:nvSpPr>
          <p:spPr bwMode="auto">
            <a:xfrm>
              <a:off x="2832" y="76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sp>
          <p:nvSpPr>
            <p:cNvPr id="54307" name="Text Box 33"/>
            <p:cNvSpPr txBox="1">
              <a:spLocks noChangeArrowheads="1"/>
            </p:cNvSpPr>
            <p:nvPr/>
          </p:nvSpPr>
          <p:spPr bwMode="auto">
            <a:xfrm>
              <a:off x="2106" y="1262"/>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p:txBody>
        </p:sp>
        <p:sp>
          <p:nvSpPr>
            <p:cNvPr id="54308" name="Text Box 34"/>
            <p:cNvSpPr txBox="1">
              <a:spLocks noChangeArrowheads="1"/>
            </p:cNvSpPr>
            <p:nvPr/>
          </p:nvSpPr>
          <p:spPr bwMode="auto">
            <a:xfrm>
              <a:off x="3446" y="1262"/>
              <a:ext cx="308"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10</a:t>
              </a:r>
              <a:endParaRPr kumimoji="1" lang="en-US" altLang="zh-CN" sz="2400">
                <a:latin typeface="Times New Roman" panose="02020503050405090304" pitchFamily="18" charset="0"/>
              </a:endParaRPr>
            </a:p>
          </p:txBody>
        </p:sp>
        <p:sp>
          <p:nvSpPr>
            <p:cNvPr id="54309" name="Text Box 35"/>
            <p:cNvSpPr txBox="1">
              <a:spLocks noChangeArrowheads="1"/>
            </p:cNvSpPr>
            <p:nvPr/>
          </p:nvSpPr>
          <p:spPr bwMode="auto">
            <a:xfrm>
              <a:off x="1604"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p:txBody>
        </p:sp>
        <p:sp>
          <p:nvSpPr>
            <p:cNvPr id="54310" name="Text Box 36"/>
            <p:cNvSpPr txBox="1">
              <a:spLocks noChangeArrowheads="1"/>
            </p:cNvSpPr>
            <p:nvPr/>
          </p:nvSpPr>
          <p:spPr bwMode="auto">
            <a:xfrm>
              <a:off x="2609"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p:txBody>
        </p:sp>
        <p:sp>
          <p:nvSpPr>
            <p:cNvPr id="54311" name="Text Box 37"/>
            <p:cNvSpPr txBox="1">
              <a:spLocks noChangeArrowheads="1"/>
            </p:cNvSpPr>
            <p:nvPr/>
          </p:nvSpPr>
          <p:spPr bwMode="auto">
            <a:xfrm>
              <a:off x="3000"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8</a:t>
              </a:r>
              <a:endParaRPr kumimoji="1" lang="en-US" altLang="zh-CN" sz="2400">
                <a:latin typeface="Times New Roman" panose="02020503050405090304" pitchFamily="18" charset="0"/>
              </a:endParaRPr>
            </a:p>
          </p:txBody>
        </p:sp>
        <p:sp>
          <p:nvSpPr>
            <p:cNvPr id="54312" name="Text Box 38"/>
            <p:cNvSpPr txBox="1">
              <a:spLocks noChangeArrowheads="1"/>
            </p:cNvSpPr>
            <p:nvPr/>
          </p:nvSpPr>
          <p:spPr bwMode="auto">
            <a:xfrm>
              <a:off x="3893" y="1734"/>
              <a:ext cx="308"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11</a:t>
              </a:r>
              <a:endParaRPr kumimoji="1" lang="en-US" altLang="zh-CN" sz="2400">
                <a:latin typeface="Times New Roman" panose="02020503050405090304" pitchFamily="18" charset="0"/>
              </a:endParaRPr>
            </a:p>
          </p:txBody>
        </p:sp>
        <p:sp>
          <p:nvSpPr>
            <p:cNvPr id="54313" name="Text Box 39"/>
            <p:cNvSpPr txBox="1">
              <a:spLocks noChangeArrowheads="1"/>
            </p:cNvSpPr>
            <p:nvPr/>
          </p:nvSpPr>
          <p:spPr bwMode="auto">
            <a:xfrm>
              <a:off x="1436"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54314" name="Text Box 40"/>
            <p:cNvSpPr txBox="1">
              <a:spLocks noChangeArrowheads="1"/>
            </p:cNvSpPr>
            <p:nvPr/>
          </p:nvSpPr>
          <p:spPr bwMode="auto">
            <a:xfrm>
              <a:off x="1939"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p:txBody>
        </p:sp>
        <p:sp>
          <p:nvSpPr>
            <p:cNvPr id="54315" name="Text Box 41"/>
            <p:cNvSpPr txBox="1">
              <a:spLocks noChangeArrowheads="1"/>
            </p:cNvSpPr>
            <p:nvPr/>
          </p:nvSpPr>
          <p:spPr bwMode="auto">
            <a:xfrm>
              <a:off x="2330"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p:txBody>
        </p:sp>
        <p:sp>
          <p:nvSpPr>
            <p:cNvPr id="54316" name="Oval 42"/>
            <p:cNvSpPr>
              <a:spLocks noChangeArrowheads="1"/>
            </p:cNvSpPr>
            <p:nvPr/>
          </p:nvSpPr>
          <p:spPr bwMode="auto">
            <a:xfrm>
              <a:off x="3120" y="2462"/>
              <a:ext cx="391" cy="288"/>
            </a:xfrm>
            <a:prstGeom prst="ellipse">
              <a:avLst/>
            </a:prstGeom>
            <a:noFill/>
            <a:ln w="9525">
              <a:solidFill>
                <a:schemeClr val="tx1"/>
              </a:solidFill>
              <a:round/>
            </a:ln>
          </p:spPr>
          <p:txBody>
            <a:bodyPr wrap="none" anchor="ctr"/>
            <a:lstStyle/>
            <a:p>
              <a:endParaRPr lang="zh-CN" altLang="en-US"/>
            </a:p>
          </p:txBody>
        </p:sp>
        <p:sp>
          <p:nvSpPr>
            <p:cNvPr id="54317" name="Text Box 43"/>
            <p:cNvSpPr txBox="1">
              <a:spLocks noChangeArrowheads="1"/>
            </p:cNvSpPr>
            <p:nvPr/>
          </p:nvSpPr>
          <p:spPr bwMode="auto">
            <a:xfrm>
              <a:off x="3176" y="2462"/>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Y</a:t>
              </a:r>
              <a:endParaRPr kumimoji="1" lang="en-US" altLang="zh-CN" sz="2400">
                <a:latin typeface="Times New Roman" panose="02020503050405090304" pitchFamily="18" charset="0"/>
              </a:endParaRPr>
            </a:p>
          </p:txBody>
        </p:sp>
        <p:sp>
          <p:nvSpPr>
            <p:cNvPr id="54318" name="Line 44"/>
            <p:cNvSpPr>
              <a:spLocks noChangeShapeType="1"/>
            </p:cNvSpPr>
            <p:nvPr/>
          </p:nvSpPr>
          <p:spPr bwMode="auto">
            <a:xfrm>
              <a:off x="3231" y="2256"/>
              <a:ext cx="56" cy="206"/>
            </a:xfrm>
            <a:prstGeom prst="line">
              <a:avLst/>
            </a:prstGeom>
            <a:noFill/>
            <a:ln w="9525">
              <a:solidFill>
                <a:schemeClr val="tx1"/>
              </a:solidFill>
              <a:round/>
            </a:ln>
          </p:spPr>
          <p:txBody>
            <a:bodyPr wrap="none" anchor="ctr"/>
            <a:lstStyle/>
            <a:p>
              <a:endParaRPr lang="zh-CN" altLang="en-US"/>
            </a:p>
          </p:txBody>
        </p:sp>
        <p:sp>
          <p:nvSpPr>
            <p:cNvPr id="54319" name="Text Box 45"/>
            <p:cNvSpPr txBox="1">
              <a:spLocks noChangeArrowheads="1"/>
            </p:cNvSpPr>
            <p:nvPr/>
          </p:nvSpPr>
          <p:spPr bwMode="auto">
            <a:xfrm>
              <a:off x="3220" y="2731"/>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grpSp>
      <p:sp>
        <p:nvSpPr>
          <p:cNvPr id="54275" name="Text Box 46"/>
          <p:cNvSpPr txBox="1">
            <a:spLocks noChangeArrowheads="1"/>
          </p:cNvSpPr>
          <p:nvPr/>
        </p:nvSpPr>
        <p:spPr bwMode="auto">
          <a:xfrm>
            <a:off x="873155" y="1143000"/>
            <a:ext cx="930275" cy="457200"/>
          </a:xfrm>
          <a:prstGeom prst="rect">
            <a:avLst/>
          </a:prstGeom>
          <a:noFill/>
          <a:ln w="12700" cap="sq">
            <a:noFill/>
            <a:miter lim="800000"/>
            <a:headEnd type="none" w="sm" len="sm"/>
            <a:tailEnd type="none" w="sm" len="sm"/>
          </a:ln>
        </p:spPr>
        <p:txBody>
          <a:bodyPr wrap="none">
            <a:spAutoFit/>
          </a:bodyPr>
          <a:lstStyle/>
          <a:p>
            <a:r>
              <a:rPr kumimoji="1" lang="en-US" altLang="zh-CN" sz="2400" b="1" dirty="0">
                <a:latin typeface="Times New Roman" panose="02020503050405090304" pitchFamily="18" charset="0"/>
              </a:rPr>
              <a:t>L</a:t>
            </a:r>
            <a:r>
              <a:rPr kumimoji="1" lang="en-US" altLang="zh-CN" sz="2400" b="1" dirty="0">
                <a:solidFill>
                  <a:srgbClr val="FF0000"/>
                </a:solidFill>
                <a:latin typeface="Times New Roman" panose="02020503050405090304" pitchFamily="18" charset="0"/>
              </a:rPr>
              <a:t>D</a:t>
            </a:r>
            <a:r>
              <a:rPr kumimoji="1" lang="en-US" altLang="zh-CN" sz="2400" b="1" dirty="0">
                <a:latin typeface="Times New Roman" panose="02020503050405090304" pitchFamily="18" charset="0"/>
              </a:rPr>
              <a:t>R:</a:t>
            </a:r>
            <a:endParaRPr kumimoji="1" lang="en-US" altLang="zh-CN" sz="2400" dirty="0">
              <a:latin typeface="Times New Roman" panose="02020503050405090304" pitchFamily="18" charset="0"/>
            </a:endParaRPr>
          </a:p>
        </p:txBody>
      </p:sp>
      <p:sp>
        <p:nvSpPr>
          <p:cNvPr id="54276" name="Text Box 47"/>
          <p:cNvSpPr txBox="1">
            <a:spLocks noChangeArrowheads="1"/>
          </p:cNvSpPr>
          <p:nvPr/>
        </p:nvSpPr>
        <p:spPr bwMode="auto">
          <a:xfrm>
            <a:off x="822325" y="554038"/>
            <a:ext cx="26225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二叉树的中序遍历</a:t>
            </a:r>
            <a:endParaRPr kumimoji="1" lang="zh-CN" altLang="en-US" sz="2400">
              <a:latin typeface="Times New Roman" panose="0202050305040509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871674" y="1857364"/>
            <a:ext cx="4343400" cy="3573462"/>
            <a:chOff x="1392" y="768"/>
            <a:chExt cx="2736" cy="2251"/>
          </a:xfrm>
        </p:grpSpPr>
        <p:sp>
          <p:nvSpPr>
            <p:cNvPr id="55301" name="Oval 3"/>
            <p:cNvSpPr>
              <a:spLocks noChangeArrowheads="1"/>
            </p:cNvSpPr>
            <p:nvPr/>
          </p:nvSpPr>
          <p:spPr bwMode="auto">
            <a:xfrm>
              <a:off x="2620" y="1034"/>
              <a:ext cx="391" cy="288"/>
            </a:xfrm>
            <a:prstGeom prst="ellipse">
              <a:avLst/>
            </a:prstGeom>
            <a:noFill/>
            <a:ln w="9525">
              <a:solidFill>
                <a:schemeClr val="tx1"/>
              </a:solidFill>
              <a:round/>
            </a:ln>
          </p:spPr>
          <p:txBody>
            <a:bodyPr wrap="none" anchor="ctr"/>
            <a:lstStyle/>
            <a:p>
              <a:endParaRPr lang="zh-CN" altLang="en-US"/>
            </a:p>
          </p:txBody>
        </p:sp>
        <p:sp>
          <p:nvSpPr>
            <p:cNvPr id="55302" name="Text Box 4"/>
            <p:cNvSpPr txBox="1">
              <a:spLocks noChangeArrowheads="1"/>
            </p:cNvSpPr>
            <p:nvPr/>
          </p:nvSpPr>
          <p:spPr bwMode="auto">
            <a:xfrm>
              <a:off x="2676" y="103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55303" name="Oval 5"/>
            <p:cNvSpPr>
              <a:spLocks noChangeArrowheads="1"/>
            </p:cNvSpPr>
            <p:nvPr/>
          </p:nvSpPr>
          <p:spPr bwMode="auto">
            <a:xfrm>
              <a:off x="2062" y="1487"/>
              <a:ext cx="391" cy="288"/>
            </a:xfrm>
            <a:prstGeom prst="ellipse">
              <a:avLst/>
            </a:prstGeom>
            <a:noFill/>
            <a:ln w="9525">
              <a:solidFill>
                <a:schemeClr val="tx1"/>
              </a:solidFill>
              <a:round/>
            </a:ln>
          </p:spPr>
          <p:txBody>
            <a:bodyPr wrap="none" anchor="ctr"/>
            <a:lstStyle/>
            <a:p>
              <a:endParaRPr lang="zh-CN" altLang="en-US"/>
            </a:p>
          </p:txBody>
        </p:sp>
        <p:sp>
          <p:nvSpPr>
            <p:cNvPr id="55304" name="Text Box 6"/>
            <p:cNvSpPr txBox="1">
              <a:spLocks noChangeArrowheads="1"/>
            </p:cNvSpPr>
            <p:nvPr/>
          </p:nvSpPr>
          <p:spPr bwMode="auto">
            <a:xfrm>
              <a:off x="2118" y="1487"/>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55305" name="Oval 7"/>
            <p:cNvSpPr>
              <a:spLocks noChangeArrowheads="1"/>
            </p:cNvSpPr>
            <p:nvPr/>
          </p:nvSpPr>
          <p:spPr bwMode="auto">
            <a:xfrm>
              <a:off x="3290" y="1487"/>
              <a:ext cx="391" cy="288"/>
            </a:xfrm>
            <a:prstGeom prst="ellipse">
              <a:avLst/>
            </a:prstGeom>
            <a:noFill/>
            <a:ln w="9525">
              <a:solidFill>
                <a:schemeClr val="tx1"/>
              </a:solidFill>
              <a:round/>
            </a:ln>
          </p:spPr>
          <p:txBody>
            <a:bodyPr wrap="none" anchor="ctr"/>
            <a:lstStyle/>
            <a:p>
              <a:endParaRPr lang="zh-CN" altLang="en-US"/>
            </a:p>
          </p:txBody>
        </p:sp>
        <p:sp>
          <p:nvSpPr>
            <p:cNvPr id="55306" name="Text Box 8"/>
            <p:cNvSpPr txBox="1">
              <a:spLocks noChangeArrowheads="1"/>
            </p:cNvSpPr>
            <p:nvPr/>
          </p:nvSpPr>
          <p:spPr bwMode="auto">
            <a:xfrm>
              <a:off x="3346" y="1487"/>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55307" name="Oval 9"/>
            <p:cNvSpPr>
              <a:spLocks noChangeArrowheads="1"/>
            </p:cNvSpPr>
            <p:nvPr/>
          </p:nvSpPr>
          <p:spPr bwMode="auto">
            <a:xfrm>
              <a:off x="1671" y="1940"/>
              <a:ext cx="391" cy="288"/>
            </a:xfrm>
            <a:prstGeom prst="ellipse">
              <a:avLst/>
            </a:prstGeom>
            <a:noFill/>
            <a:ln w="9525">
              <a:solidFill>
                <a:schemeClr val="tx1"/>
              </a:solidFill>
              <a:round/>
            </a:ln>
          </p:spPr>
          <p:txBody>
            <a:bodyPr wrap="none" anchor="ctr"/>
            <a:lstStyle/>
            <a:p>
              <a:endParaRPr lang="zh-CN" altLang="en-US"/>
            </a:p>
          </p:txBody>
        </p:sp>
        <p:sp>
          <p:nvSpPr>
            <p:cNvPr id="55308" name="Text Box 10"/>
            <p:cNvSpPr txBox="1">
              <a:spLocks noChangeArrowheads="1"/>
            </p:cNvSpPr>
            <p:nvPr/>
          </p:nvSpPr>
          <p:spPr bwMode="auto">
            <a:xfrm>
              <a:off x="1727" y="1940"/>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55309" name="Oval 11"/>
            <p:cNvSpPr>
              <a:spLocks noChangeArrowheads="1"/>
            </p:cNvSpPr>
            <p:nvPr/>
          </p:nvSpPr>
          <p:spPr bwMode="auto">
            <a:xfrm>
              <a:off x="2509" y="1940"/>
              <a:ext cx="391" cy="288"/>
            </a:xfrm>
            <a:prstGeom prst="ellipse">
              <a:avLst/>
            </a:prstGeom>
            <a:noFill/>
            <a:ln w="9525">
              <a:solidFill>
                <a:schemeClr val="tx1"/>
              </a:solidFill>
              <a:round/>
            </a:ln>
          </p:spPr>
          <p:txBody>
            <a:bodyPr wrap="none" anchor="ctr"/>
            <a:lstStyle/>
            <a:p>
              <a:endParaRPr lang="zh-CN" altLang="en-US"/>
            </a:p>
          </p:txBody>
        </p:sp>
        <p:sp>
          <p:nvSpPr>
            <p:cNvPr id="55310" name="Text Box 12"/>
            <p:cNvSpPr txBox="1">
              <a:spLocks noChangeArrowheads="1"/>
            </p:cNvSpPr>
            <p:nvPr/>
          </p:nvSpPr>
          <p:spPr bwMode="auto">
            <a:xfrm>
              <a:off x="2565" y="1940"/>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55311" name="Oval 13"/>
            <p:cNvSpPr>
              <a:spLocks noChangeArrowheads="1"/>
            </p:cNvSpPr>
            <p:nvPr/>
          </p:nvSpPr>
          <p:spPr bwMode="auto">
            <a:xfrm>
              <a:off x="2955" y="1940"/>
              <a:ext cx="391" cy="288"/>
            </a:xfrm>
            <a:prstGeom prst="ellipse">
              <a:avLst/>
            </a:prstGeom>
            <a:noFill/>
            <a:ln w="9525">
              <a:solidFill>
                <a:schemeClr val="tx1"/>
              </a:solidFill>
              <a:round/>
            </a:ln>
          </p:spPr>
          <p:txBody>
            <a:bodyPr wrap="none" anchor="ctr"/>
            <a:lstStyle/>
            <a:p>
              <a:endParaRPr lang="zh-CN" altLang="en-US"/>
            </a:p>
          </p:txBody>
        </p:sp>
        <p:sp>
          <p:nvSpPr>
            <p:cNvPr id="55312" name="Text Box 14"/>
            <p:cNvSpPr txBox="1">
              <a:spLocks noChangeArrowheads="1"/>
            </p:cNvSpPr>
            <p:nvPr/>
          </p:nvSpPr>
          <p:spPr bwMode="auto">
            <a:xfrm>
              <a:off x="3011" y="194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55313" name="Oval 15"/>
            <p:cNvSpPr>
              <a:spLocks noChangeArrowheads="1"/>
            </p:cNvSpPr>
            <p:nvPr/>
          </p:nvSpPr>
          <p:spPr bwMode="auto">
            <a:xfrm>
              <a:off x="3737" y="1940"/>
              <a:ext cx="391" cy="288"/>
            </a:xfrm>
            <a:prstGeom prst="ellipse">
              <a:avLst/>
            </a:prstGeom>
            <a:noFill/>
            <a:ln w="9525">
              <a:solidFill>
                <a:schemeClr val="tx1"/>
              </a:solidFill>
              <a:round/>
            </a:ln>
          </p:spPr>
          <p:txBody>
            <a:bodyPr wrap="none" anchor="ctr"/>
            <a:lstStyle/>
            <a:p>
              <a:endParaRPr lang="zh-CN" altLang="en-US"/>
            </a:p>
          </p:txBody>
        </p:sp>
        <p:sp>
          <p:nvSpPr>
            <p:cNvPr id="55314" name="Text Box 16"/>
            <p:cNvSpPr txBox="1">
              <a:spLocks noChangeArrowheads="1"/>
            </p:cNvSpPr>
            <p:nvPr/>
          </p:nvSpPr>
          <p:spPr bwMode="auto">
            <a:xfrm>
              <a:off x="3794" y="194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K</a:t>
              </a:r>
              <a:endParaRPr kumimoji="1" lang="en-US" altLang="zh-CN" sz="2400">
                <a:latin typeface="Times New Roman" panose="02020503050405090304" pitchFamily="18" charset="0"/>
              </a:endParaRPr>
            </a:p>
          </p:txBody>
        </p:sp>
        <p:sp>
          <p:nvSpPr>
            <p:cNvPr id="55315" name="Oval 17"/>
            <p:cNvSpPr>
              <a:spLocks noChangeArrowheads="1"/>
            </p:cNvSpPr>
            <p:nvPr/>
          </p:nvSpPr>
          <p:spPr bwMode="auto">
            <a:xfrm>
              <a:off x="1392" y="2434"/>
              <a:ext cx="391" cy="288"/>
            </a:xfrm>
            <a:prstGeom prst="ellipse">
              <a:avLst/>
            </a:prstGeom>
            <a:noFill/>
            <a:ln w="9525">
              <a:solidFill>
                <a:schemeClr val="tx1"/>
              </a:solidFill>
              <a:round/>
            </a:ln>
          </p:spPr>
          <p:txBody>
            <a:bodyPr wrap="none" anchor="ctr"/>
            <a:lstStyle/>
            <a:p>
              <a:endParaRPr lang="zh-CN" altLang="en-US"/>
            </a:p>
          </p:txBody>
        </p:sp>
        <p:sp>
          <p:nvSpPr>
            <p:cNvPr id="55316" name="Text Box 18"/>
            <p:cNvSpPr txBox="1">
              <a:spLocks noChangeArrowheads="1"/>
            </p:cNvSpPr>
            <p:nvPr/>
          </p:nvSpPr>
          <p:spPr bwMode="auto">
            <a:xfrm>
              <a:off x="1448" y="243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p:txBody>
        </p:sp>
        <p:sp>
          <p:nvSpPr>
            <p:cNvPr id="55317" name="Oval 19"/>
            <p:cNvSpPr>
              <a:spLocks noChangeArrowheads="1"/>
            </p:cNvSpPr>
            <p:nvPr/>
          </p:nvSpPr>
          <p:spPr bwMode="auto">
            <a:xfrm>
              <a:off x="1839" y="2434"/>
              <a:ext cx="391" cy="288"/>
            </a:xfrm>
            <a:prstGeom prst="ellipse">
              <a:avLst/>
            </a:prstGeom>
            <a:noFill/>
            <a:ln w="9525">
              <a:solidFill>
                <a:schemeClr val="tx1"/>
              </a:solidFill>
              <a:round/>
            </a:ln>
          </p:spPr>
          <p:txBody>
            <a:bodyPr wrap="none" anchor="ctr"/>
            <a:lstStyle/>
            <a:p>
              <a:endParaRPr lang="zh-CN" altLang="en-US"/>
            </a:p>
          </p:txBody>
        </p:sp>
        <p:sp>
          <p:nvSpPr>
            <p:cNvPr id="55318" name="Text Box 20"/>
            <p:cNvSpPr txBox="1">
              <a:spLocks noChangeArrowheads="1"/>
            </p:cNvSpPr>
            <p:nvPr/>
          </p:nvSpPr>
          <p:spPr bwMode="auto">
            <a:xfrm>
              <a:off x="1895" y="243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55319" name="Oval 21"/>
            <p:cNvSpPr>
              <a:spLocks noChangeArrowheads="1"/>
            </p:cNvSpPr>
            <p:nvPr/>
          </p:nvSpPr>
          <p:spPr bwMode="auto">
            <a:xfrm>
              <a:off x="2285" y="2434"/>
              <a:ext cx="391" cy="288"/>
            </a:xfrm>
            <a:prstGeom prst="ellipse">
              <a:avLst/>
            </a:prstGeom>
            <a:noFill/>
            <a:ln w="9525">
              <a:solidFill>
                <a:schemeClr val="tx1"/>
              </a:solidFill>
              <a:round/>
            </a:ln>
          </p:spPr>
          <p:txBody>
            <a:bodyPr wrap="none" anchor="ctr"/>
            <a:lstStyle/>
            <a:p>
              <a:endParaRPr lang="zh-CN" altLang="en-US"/>
            </a:p>
          </p:txBody>
        </p:sp>
        <p:sp>
          <p:nvSpPr>
            <p:cNvPr id="55320" name="Text Box 22"/>
            <p:cNvSpPr txBox="1">
              <a:spLocks noChangeArrowheads="1"/>
            </p:cNvSpPr>
            <p:nvPr/>
          </p:nvSpPr>
          <p:spPr bwMode="auto">
            <a:xfrm>
              <a:off x="2341" y="2434"/>
              <a:ext cx="287"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M</a:t>
              </a:r>
              <a:endParaRPr kumimoji="1" lang="en-US" altLang="zh-CN" sz="2400">
                <a:latin typeface="Times New Roman" panose="02020503050405090304" pitchFamily="18" charset="0"/>
              </a:endParaRPr>
            </a:p>
          </p:txBody>
        </p:sp>
        <p:sp>
          <p:nvSpPr>
            <p:cNvPr id="55321" name="Line 23"/>
            <p:cNvSpPr>
              <a:spLocks noChangeShapeType="1"/>
            </p:cNvSpPr>
            <p:nvPr/>
          </p:nvSpPr>
          <p:spPr bwMode="auto">
            <a:xfrm flipH="1">
              <a:off x="2397" y="1281"/>
              <a:ext cx="279" cy="247"/>
            </a:xfrm>
            <a:prstGeom prst="line">
              <a:avLst/>
            </a:prstGeom>
            <a:noFill/>
            <a:ln w="9525">
              <a:solidFill>
                <a:schemeClr val="tx1"/>
              </a:solidFill>
              <a:round/>
            </a:ln>
          </p:spPr>
          <p:txBody>
            <a:bodyPr wrap="none" anchor="ctr"/>
            <a:lstStyle/>
            <a:p>
              <a:endParaRPr lang="zh-CN" altLang="en-US"/>
            </a:p>
          </p:txBody>
        </p:sp>
        <p:sp>
          <p:nvSpPr>
            <p:cNvPr id="55322" name="Line 24"/>
            <p:cNvSpPr>
              <a:spLocks noChangeShapeType="1"/>
            </p:cNvSpPr>
            <p:nvPr/>
          </p:nvSpPr>
          <p:spPr bwMode="auto">
            <a:xfrm flipH="1">
              <a:off x="1950" y="1775"/>
              <a:ext cx="224" cy="206"/>
            </a:xfrm>
            <a:prstGeom prst="line">
              <a:avLst/>
            </a:prstGeom>
            <a:noFill/>
            <a:ln w="9525">
              <a:solidFill>
                <a:schemeClr val="tx1"/>
              </a:solidFill>
              <a:round/>
            </a:ln>
          </p:spPr>
          <p:txBody>
            <a:bodyPr wrap="none" anchor="ctr"/>
            <a:lstStyle/>
            <a:p>
              <a:endParaRPr lang="zh-CN" altLang="en-US"/>
            </a:p>
          </p:txBody>
        </p:sp>
        <p:sp>
          <p:nvSpPr>
            <p:cNvPr id="55323" name="Line 25"/>
            <p:cNvSpPr>
              <a:spLocks noChangeShapeType="1"/>
            </p:cNvSpPr>
            <p:nvPr/>
          </p:nvSpPr>
          <p:spPr bwMode="auto">
            <a:xfrm flipH="1">
              <a:off x="1615" y="2228"/>
              <a:ext cx="112" cy="206"/>
            </a:xfrm>
            <a:prstGeom prst="line">
              <a:avLst/>
            </a:prstGeom>
            <a:noFill/>
            <a:ln w="9525">
              <a:solidFill>
                <a:schemeClr val="tx1"/>
              </a:solidFill>
              <a:round/>
            </a:ln>
          </p:spPr>
          <p:txBody>
            <a:bodyPr wrap="none" anchor="ctr"/>
            <a:lstStyle/>
            <a:p>
              <a:endParaRPr lang="zh-CN" altLang="en-US"/>
            </a:p>
          </p:txBody>
        </p:sp>
        <p:sp>
          <p:nvSpPr>
            <p:cNvPr id="55324" name="Line 26"/>
            <p:cNvSpPr>
              <a:spLocks noChangeShapeType="1"/>
            </p:cNvSpPr>
            <p:nvPr/>
          </p:nvSpPr>
          <p:spPr bwMode="auto">
            <a:xfrm>
              <a:off x="1950" y="2228"/>
              <a:ext cx="56" cy="206"/>
            </a:xfrm>
            <a:prstGeom prst="line">
              <a:avLst/>
            </a:prstGeom>
            <a:noFill/>
            <a:ln w="9525">
              <a:solidFill>
                <a:schemeClr val="tx1"/>
              </a:solidFill>
              <a:round/>
            </a:ln>
          </p:spPr>
          <p:txBody>
            <a:bodyPr wrap="none" anchor="ctr"/>
            <a:lstStyle/>
            <a:p>
              <a:endParaRPr lang="zh-CN" altLang="en-US"/>
            </a:p>
          </p:txBody>
        </p:sp>
        <p:sp>
          <p:nvSpPr>
            <p:cNvPr id="55325" name="Line 27"/>
            <p:cNvSpPr>
              <a:spLocks noChangeShapeType="1"/>
            </p:cNvSpPr>
            <p:nvPr/>
          </p:nvSpPr>
          <p:spPr bwMode="auto">
            <a:xfrm flipH="1">
              <a:off x="2509" y="2228"/>
              <a:ext cx="111" cy="206"/>
            </a:xfrm>
            <a:prstGeom prst="line">
              <a:avLst/>
            </a:prstGeom>
            <a:noFill/>
            <a:ln w="9525">
              <a:solidFill>
                <a:schemeClr val="tx1"/>
              </a:solidFill>
              <a:round/>
            </a:ln>
          </p:spPr>
          <p:txBody>
            <a:bodyPr wrap="none" anchor="ctr"/>
            <a:lstStyle/>
            <a:p>
              <a:endParaRPr lang="zh-CN" altLang="en-US"/>
            </a:p>
          </p:txBody>
        </p:sp>
        <p:sp>
          <p:nvSpPr>
            <p:cNvPr id="55326" name="Line 28"/>
            <p:cNvSpPr>
              <a:spLocks noChangeShapeType="1"/>
            </p:cNvSpPr>
            <p:nvPr/>
          </p:nvSpPr>
          <p:spPr bwMode="auto">
            <a:xfrm>
              <a:off x="2341" y="1775"/>
              <a:ext cx="224" cy="206"/>
            </a:xfrm>
            <a:prstGeom prst="line">
              <a:avLst/>
            </a:prstGeom>
            <a:noFill/>
            <a:ln w="9525">
              <a:solidFill>
                <a:schemeClr val="tx1"/>
              </a:solidFill>
              <a:round/>
            </a:ln>
          </p:spPr>
          <p:txBody>
            <a:bodyPr wrap="none" anchor="ctr"/>
            <a:lstStyle/>
            <a:p>
              <a:endParaRPr lang="zh-CN" altLang="en-US"/>
            </a:p>
          </p:txBody>
        </p:sp>
        <p:sp>
          <p:nvSpPr>
            <p:cNvPr id="55327" name="Line 29"/>
            <p:cNvSpPr>
              <a:spLocks noChangeShapeType="1"/>
            </p:cNvSpPr>
            <p:nvPr/>
          </p:nvSpPr>
          <p:spPr bwMode="auto">
            <a:xfrm>
              <a:off x="2955" y="1281"/>
              <a:ext cx="391" cy="247"/>
            </a:xfrm>
            <a:prstGeom prst="line">
              <a:avLst/>
            </a:prstGeom>
            <a:noFill/>
            <a:ln w="9525">
              <a:solidFill>
                <a:schemeClr val="tx1"/>
              </a:solidFill>
              <a:round/>
            </a:ln>
          </p:spPr>
          <p:txBody>
            <a:bodyPr wrap="none" anchor="ctr"/>
            <a:lstStyle/>
            <a:p>
              <a:endParaRPr lang="zh-CN" altLang="en-US"/>
            </a:p>
          </p:txBody>
        </p:sp>
        <p:sp>
          <p:nvSpPr>
            <p:cNvPr id="55328" name="Line 30"/>
            <p:cNvSpPr>
              <a:spLocks noChangeShapeType="1"/>
            </p:cNvSpPr>
            <p:nvPr/>
          </p:nvSpPr>
          <p:spPr bwMode="auto">
            <a:xfrm flipH="1">
              <a:off x="3235" y="1775"/>
              <a:ext cx="167" cy="165"/>
            </a:xfrm>
            <a:prstGeom prst="line">
              <a:avLst/>
            </a:prstGeom>
            <a:noFill/>
            <a:ln w="9525">
              <a:solidFill>
                <a:schemeClr val="tx1"/>
              </a:solidFill>
              <a:round/>
            </a:ln>
          </p:spPr>
          <p:txBody>
            <a:bodyPr wrap="none" anchor="ctr"/>
            <a:lstStyle/>
            <a:p>
              <a:endParaRPr lang="zh-CN" altLang="en-US"/>
            </a:p>
          </p:txBody>
        </p:sp>
        <p:sp>
          <p:nvSpPr>
            <p:cNvPr id="55329" name="Line 31"/>
            <p:cNvSpPr>
              <a:spLocks noChangeShapeType="1"/>
            </p:cNvSpPr>
            <p:nvPr/>
          </p:nvSpPr>
          <p:spPr bwMode="auto">
            <a:xfrm>
              <a:off x="3570" y="1775"/>
              <a:ext cx="279" cy="206"/>
            </a:xfrm>
            <a:prstGeom prst="line">
              <a:avLst/>
            </a:prstGeom>
            <a:noFill/>
            <a:ln w="9525">
              <a:solidFill>
                <a:schemeClr val="tx1"/>
              </a:solidFill>
              <a:round/>
            </a:ln>
          </p:spPr>
          <p:txBody>
            <a:bodyPr wrap="none" anchor="ctr"/>
            <a:lstStyle/>
            <a:p>
              <a:endParaRPr lang="zh-CN" altLang="en-US"/>
            </a:p>
          </p:txBody>
        </p:sp>
        <p:sp>
          <p:nvSpPr>
            <p:cNvPr id="55330" name="Text Box 32"/>
            <p:cNvSpPr txBox="1">
              <a:spLocks noChangeArrowheads="1"/>
            </p:cNvSpPr>
            <p:nvPr/>
          </p:nvSpPr>
          <p:spPr bwMode="auto">
            <a:xfrm>
              <a:off x="2832" y="768"/>
              <a:ext cx="308"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11</a:t>
              </a:r>
              <a:endParaRPr kumimoji="1" lang="en-US" altLang="zh-CN" sz="2400">
                <a:latin typeface="Times New Roman" panose="02020503050405090304" pitchFamily="18" charset="0"/>
              </a:endParaRPr>
            </a:p>
          </p:txBody>
        </p:sp>
        <p:sp>
          <p:nvSpPr>
            <p:cNvPr id="55331" name="Text Box 33"/>
            <p:cNvSpPr txBox="1">
              <a:spLocks noChangeArrowheads="1"/>
            </p:cNvSpPr>
            <p:nvPr/>
          </p:nvSpPr>
          <p:spPr bwMode="auto">
            <a:xfrm>
              <a:off x="2106" y="1262"/>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p:txBody>
        </p:sp>
        <p:sp>
          <p:nvSpPr>
            <p:cNvPr id="55332" name="Text Box 34"/>
            <p:cNvSpPr txBox="1">
              <a:spLocks noChangeArrowheads="1"/>
            </p:cNvSpPr>
            <p:nvPr/>
          </p:nvSpPr>
          <p:spPr bwMode="auto">
            <a:xfrm>
              <a:off x="3446" y="1262"/>
              <a:ext cx="308"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10</a:t>
              </a:r>
              <a:endParaRPr kumimoji="1" lang="en-US" altLang="zh-CN" sz="2400">
                <a:latin typeface="Times New Roman" panose="02020503050405090304" pitchFamily="18" charset="0"/>
              </a:endParaRPr>
            </a:p>
          </p:txBody>
        </p:sp>
        <p:sp>
          <p:nvSpPr>
            <p:cNvPr id="55333" name="Text Box 35"/>
            <p:cNvSpPr txBox="1">
              <a:spLocks noChangeArrowheads="1"/>
            </p:cNvSpPr>
            <p:nvPr/>
          </p:nvSpPr>
          <p:spPr bwMode="auto">
            <a:xfrm>
              <a:off x="1604"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p:txBody>
        </p:sp>
        <p:sp>
          <p:nvSpPr>
            <p:cNvPr id="55334" name="Text Box 36"/>
            <p:cNvSpPr txBox="1">
              <a:spLocks noChangeArrowheads="1"/>
            </p:cNvSpPr>
            <p:nvPr/>
          </p:nvSpPr>
          <p:spPr bwMode="auto">
            <a:xfrm>
              <a:off x="2609"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p:txBody>
        </p:sp>
        <p:sp>
          <p:nvSpPr>
            <p:cNvPr id="55335" name="Text Box 37"/>
            <p:cNvSpPr txBox="1">
              <a:spLocks noChangeArrowheads="1"/>
            </p:cNvSpPr>
            <p:nvPr/>
          </p:nvSpPr>
          <p:spPr bwMode="auto">
            <a:xfrm>
              <a:off x="3000"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8</a:t>
              </a:r>
              <a:endParaRPr kumimoji="1" lang="en-US" altLang="zh-CN" sz="2400">
                <a:latin typeface="Times New Roman" panose="02020503050405090304" pitchFamily="18" charset="0"/>
              </a:endParaRPr>
            </a:p>
          </p:txBody>
        </p:sp>
        <p:sp>
          <p:nvSpPr>
            <p:cNvPr id="55336" name="Text Box 38"/>
            <p:cNvSpPr txBox="1">
              <a:spLocks noChangeArrowheads="1"/>
            </p:cNvSpPr>
            <p:nvPr/>
          </p:nvSpPr>
          <p:spPr bwMode="auto">
            <a:xfrm>
              <a:off x="3893"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55337" name="Text Box 39"/>
            <p:cNvSpPr txBox="1">
              <a:spLocks noChangeArrowheads="1"/>
            </p:cNvSpPr>
            <p:nvPr/>
          </p:nvSpPr>
          <p:spPr bwMode="auto">
            <a:xfrm>
              <a:off x="1436"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55338" name="Text Box 40"/>
            <p:cNvSpPr txBox="1">
              <a:spLocks noChangeArrowheads="1"/>
            </p:cNvSpPr>
            <p:nvPr/>
          </p:nvSpPr>
          <p:spPr bwMode="auto">
            <a:xfrm>
              <a:off x="1939"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p:txBody>
        </p:sp>
        <p:sp>
          <p:nvSpPr>
            <p:cNvPr id="55339" name="Text Box 41"/>
            <p:cNvSpPr txBox="1">
              <a:spLocks noChangeArrowheads="1"/>
            </p:cNvSpPr>
            <p:nvPr/>
          </p:nvSpPr>
          <p:spPr bwMode="auto">
            <a:xfrm>
              <a:off x="2330"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p:txBody>
        </p:sp>
        <p:sp>
          <p:nvSpPr>
            <p:cNvPr id="55340" name="Oval 42"/>
            <p:cNvSpPr>
              <a:spLocks noChangeArrowheads="1"/>
            </p:cNvSpPr>
            <p:nvPr/>
          </p:nvSpPr>
          <p:spPr bwMode="auto">
            <a:xfrm>
              <a:off x="3120" y="2462"/>
              <a:ext cx="391" cy="288"/>
            </a:xfrm>
            <a:prstGeom prst="ellipse">
              <a:avLst/>
            </a:prstGeom>
            <a:noFill/>
            <a:ln w="9525">
              <a:solidFill>
                <a:schemeClr val="tx1"/>
              </a:solidFill>
              <a:round/>
            </a:ln>
          </p:spPr>
          <p:txBody>
            <a:bodyPr wrap="none" anchor="ctr"/>
            <a:lstStyle/>
            <a:p>
              <a:endParaRPr lang="zh-CN" altLang="en-US"/>
            </a:p>
          </p:txBody>
        </p:sp>
        <p:sp>
          <p:nvSpPr>
            <p:cNvPr id="55341" name="Text Box 43"/>
            <p:cNvSpPr txBox="1">
              <a:spLocks noChangeArrowheads="1"/>
            </p:cNvSpPr>
            <p:nvPr/>
          </p:nvSpPr>
          <p:spPr bwMode="auto">
            <a:xfrm>
              <a:off x="3176" y="2462"/>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Y</a:t>
              </a:r>
              <a:endParaRPr kumimoji="1" lang="en-US" altLang="zh-CN" sz="2400">
                <a:latin typeface="Times New Roman" panose="02020503050405090304" pitchFamily="18" charset="0"/>
              </a:endParaRPr>
            </a:p>
          </p:txBody>
        </p:sp>
        <p:sp>
          <p:nvSpPr>
            <p:cNvPr id="55342" name="Line 44"/>
            <p:cNvSpPr>
              <a:spLocks noChangeShapeType="1"/>
            </p:cNvSpPr>
            <p:nvPr/>
          </p:nvSpPr>
          <p:spPr bwMode="auto">
            <a:xfrm>
              <a:off x="3231" y="2256"/>
              <a:ext cx="56" cy="206"/>
            </a:xfrm>
            <a:prstGeom prst="line">
              <a:avLst/>
            </a:prstGeom>
            <a:noFill/>
            <a:ln w="9525">
              <a:solidFill>
                <a:schemeClr val="tx1"/>
              </a:solidFill>
              <a:round/>
            </a:ln>
          </p:spPr>
          <p:txBody>
            <a:bodyPr wrap="none" anchor="ctr"/>
            <a:lstStyle/>
            <a:p>
              <a:endParaRPr lang="zh-CN" altLang="en-US"/>
            </a:p>
          </p:txBody>
        </p:sp>
        <p:sp>
          <p:nvSpPr>
            <p:cNvPr id="55343" name="Text Box 45"/>
            <p:cNvSpPr txBox="1">
              <a:spLocks noChangeArrowheads="1"/>
            </p:cNvSpPr>
            <p:nvPr/>
          </p:nvSpPr>
          <p:spPr bwMode="auto">
            <a:xfrm>
              <a:off x="3220" y="2731"/>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grpSp>
      <p:sp>
        <p:nvSpPr>
          <p:cNvPr id="55299" name="Text Box 46"/>
          <p:cNvSpPr txBox="1">
            <a:spLocks noChangeArrowheads="1"/>
          </p:cNvSpPr>
          <p:nvPr/>
        </p:nvSpPr>
        <p:spPr bwMode="auto">
          <a:xfrm>
            <a:off x="898525" y="1184275"/>
            <a:ext cx="930275" cy="457200"/>
          </a:xfrm>
          <a:prstGeom prst="rect">
            <a:avLst/>
          </a:prstGeom>
          <a:noFill/>
          <a:ln w="12700" cap="sq">
            <a:noFill/>
            <a:miter lim="800000"/>
            <a:headEnd type="none" w="sm" len="sm"/>
            <a:tailEnd type="none" w="sm" len="sm"/>
          </a:ln>
        </p:spPr>
        <p:txBody>
          <a:bodyPr wrap="none">
            <a:spAutoFit/>
          </a:bodyPr>
          <a:lstStyle/>
          <a:p>
            <a:r>
              <a:rPr kumimoji="1" lang="en-US" altLang="zh-CN" sz="2400" b="1" dirty="0">
                <a:latin typeface="Times New Roman" panose="02020503050405090304" pitchFamily="18" charset="0"/>
              </a:rPr>
              <a:t>LR</a:t>
            </a:r>
            <a:r>
              <a:rPr kumimoji="1" lang="en-US" altLang="zh-CN" sz="2400" b="1" dirty="0">
                <a:solidFill>
                  <a:srgbClr val="FF0000"/>
                </a:solidFill>
                <a:latin typeface="Times New Roman" panose="02020503050405090304" pitchFamily="18" charset="0"/>
              </a:rPr>
              <a:t>D</a:t>
            </a:r>
            <a:r>
              <a:rPr kumimoji="1" lang="en-US" altLang="zh-CN" sz="2400" b="1" dirty="0">
                <a:latin typeface="Times New Roman" panose="02020503050405090304" pitchFamily="18" charset="0"/>
              </a:rPr>
              <a:t>:</a:t>
            </a:r>
            <a:endParaRPr kumimoji="1" lang="en-US" altLang="zh-CN" sz="2400" dirty="0">
              <a:latin typeface="Times New Roman" panose="02020503050405090304" pitchFamily="18" charset="0"/>
            </a:endParaRPr>
          </a:p>
        </p:txBody>
      </p:sp>
      <p:sp>
        <p:nvSpPr>
          <p:cNvPr id="55300" name="Text Box 47"/>
          <p:cNvSpPr txBox="1">
            <a:spLocks noChangeArrowheads="1"/>
          </p:cNvSpPr>
          <p:nvPr/>
        </p:nvSpPr>
        <p:spPr bwMode="auto">
          <a:xfrm>
            <a:off x="822325" y="554038"/>
            <a:ext cx="26225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二叉树的后序遍历</a:t>
            </a:r>
            <a:endParaRPr kumimoji="1" lang="zh-CN" altLang="en-US" sz="2400">
              <a:latin typeface="Times New Roman" panose="0202050305040509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2652713" y="1108075"/>
            <a:ext cx="3683000" cy="1917700"/>
            <a:chOff x="2652713" y="1108075"/>
            <a:chExt cx="3683000" cy="1917700"/>
          </a:xfrm>
        </p:grpSpPr>
        <p:sp>
          <p:nvSpPr>
            <p:cNvPr id="56322"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56323"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56324"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56325"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56326"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56327"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56328"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56329"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56330"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56331"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56332"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56333"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56334"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56335"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56336"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56337"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56338"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pSp>
        <p:nvGrpSpPr>
          <p:cNvPr id="41" name="组合 40"/>
          <p:cNvGrpSpPr/>
          <p:nvPr/>
        </p:nvGrpSpPr>
        <p:grpSpPr>
          <a:xfrm>
            <a:off x="1965325" y="3810000"/>
            <a:ext cx="4594225" cy="2133600"/>
            <a:chOff x="1965325" y="3810000"/>
            <a:chExt cx="4594225" cy="2133600"/>
          </a:xfrm>
        </p:grpSpPr>
        <p:sp>
          <p:nvSpPr>
            <p:cNvPr id="56339" name="Text Box 19"/>
            <p:cNvSpPr txBox="1">
              <a:spLocks noChangeArrowheads="1"/>
            </p:cNvSpPr>
            <p:nvPr/>
          </p:nvSpPr>
          <p:spPr bwMode="auto">
            <a:xfrm>
              <a:off x="1965325" y="3851275"/>
              <a:ext cx="877888" cy="457200"/>
            </a:xfrm>
            <a:prstGeom prst="rect">
              <a:avLst/>
            </a:prstGeom>
            <a:noFill/>
            <a:ln w="12700" cap="sq">
              <a:noFill/>
              <a:miter lim="800000"/>
              <a:headEnd type="none" w="sm" len="sm"/>
              <a:tailEnd type="none" w="sm" len="sm"/>
            </a:ln>
          </p:spPr>
          <p:txBody>
            <a:bodyPr wrap="none">
              <a:spAutoFit/>
            </a:bodyPr>
            <a:lstStyle/>
            <a:p>
              <a:r>
                <a:rPr kumimoji="1" lang="en-US" altLang="zh-CN" sz="2400" dirty="0">
                  <a:solidFill>
                    <a:srgbClr val="FF0000"/>
                  </a:solidFill>
                  <a:latin typeface="Times New Roman" panose="02020503050405090304" pitchFamily="18" charset="0"/>
                </a:rPr>
                <a:t>D</a:t>
              </a:r>
              <a:r>
                <a:rPr kumimoji="1" lang="en-US" altLang="zh-CN" sz="2400" dirty="0">
                  <a:latin typeface="Times New Roman" panose="02020503050405090304" pitchFamily="18" charset="0"/>
                </a:rPr>
                <a:t>LR:</a:t>
              </a:r>
              <a:endParaRPr kumimoji="1" lang="en-US" altLang="zh-CN" sz="2400" dirty="0">
                <a:latin typeface="Times New Roman" panose="02020503050405090304" pitchFamily="18" charset="0"/>
              </a:endParaRPr>
            </a:p>
          </p:txBody>
        </p:sp>
        <p:sp>
          <p:nvSpPr>
            <p:cNvPr id="56340" name="Text Box 20"/>
            <p:cNvSpPr txBox="1">
              <a:spLocks noChangeArrowheads="1"/>
            </p:cNvSpPr>
            <p:nvPr/>
          </p:nvSpPr>
          <p:spPr bwMode="auto">
            <a:xfrm>
              <a:off x="1981200" y="4648200"/>
              <a:ext cx="877888"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503050405090304" pitchFamily="18" charset="0"/>
                </a:rPr>
                <a:t>L</a:t>
              </a:r>
              <a:r>
                <a:rPr kumimoji="1" lang="en-US" altLang="zh-CN" sz="2400" dirty="0">
                  <a:solidFill>
                    <a:srgbClr val="FF0000"/>
                  </a:solidFill>
                  <a:latin typeface="Times New Roman" panose="02020503050405090304" pitchFamily="18" charset="0"/>
                </a:rPr>
                <a:t>D</a:t>
              </a:r>
              <a:r>
                <a:rPr kumimoji="1" lang="en-US" altLang="zh-CN" sz="2400" dirty="0">
                  <a:latin typeface="Times New Roman" panose="02020503050405090304" pitchFamily="18" charset="0"/>
                </a:rPr>
                <a:t>R:</a:t>
              </a:r>
              <a:endParaRPr kumimoji="1" lang="en-US" altLang="zh-CN" sz="2400" dirty="0">
                <a:latin typeface="Times New Roman" panose="02020503050405090304" pitchFamily="18" charset="0"/>
              </a:endParaRPr>
            </a:p>
          </p:txBody>
        </p:sp>
        <p:sp>
          <p:nvSpPr>
            <p:cNvPr id="56341" name="Text Box 21"/>
            <p:cNvSpPr txBox="1">
              <a:spLocks noChangeArrowheads="1"/>
            </p:cNvSpPr>
            <p:nvPr/>
          </p:nvSpPr>
          <p:spPr bwMode="auto">
            <a:xfrm>
              <a:off x="1981200" y="5486400"/>
              <a:ext cx="877888"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503050405090304" pitchFamily="18" charset="0"/>
                </a:rPr>
                <a:t>LR</a:t>
              </a:r>
              <a:r>
                <a:rPr kumimoji="1" lang="en-US" altLang="zh-CN" sz="2400" dirty="0">
                  <a:solidFill>
                    <a:srgbClr val="FF0000"/>
                  </a:solidFill>
                  <a:latin typeface="Times New Roman" panose="02020503050405090304" pitchFamily="18" charset="0"/>
                </a:rPr>
                <a:t>D</a:t>
              </a:r>
              <a:r>
                <a:rPr kumimoji="1" lang="en-US" altLang="zh-CN" sz="2400" dirty="0">
                  <a:latin typeface="Times New Roman" panose="02020503050405090304" pitchFamily="18" charset="0"/>
                </a:rPr>
                <a:t>:</a:t>
              </a:r>
              <a:endParaRPr kumimoji="1" lang="en-US" altLang="zh-CN" sz="2400" dirty="0">
                <a:latin typeface="Times New Roman" panose="02020503050405090304" pitchFamily="18" charset="0"/>
              </a:endParaRPr>
            </a:p>
          </p:txBody>
        </p:sp>
        <p:sp>
          <p:nvSpPr>
            <p:cNvPr id="232470" name="Text Box 22"/>
            <p:cNvSpPr txBox="1">
              <a:spLocks noChangeArrowheads="1"/>
            </p:cNvSpPr>
            <p:nvPr/>
          </p:nvSpPr>
          <p:spPr bwMode="auto">
            <a:xfrm>
              <a:off x="3184525" y="3851275"/>
              <a:ext cx="3873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232471" name="Text Box 23"/>
            <p:cNvSpPr txBox="1">
              <a:spLocks noChangeArrowheads="1"/>
            </p:cNvSpPr>
            <p:nvPr/>
          </p:nvSpPr>
          <p:spPr bwMode="auto">
            <a:xfrm>
              <a:off x="3733800" y="38512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232472" name="Text Box 24"/>
            <p:cNvSpPr txBox="1">
              <a:spLocks noChangeArrowheads="1"/>
            </p:cNvSpPr>
            <p:nvPr/>
          </p:nvSpPr>
          <p:spPr bwMode="auto">
            <a:xfrm>
              <a:off x="4343400" y="3810000"/>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232473" name="Text Box 25"/>
            <p:cNvSpPr txBox="1">
              <a:spLocks noChangeArrowheads="1"/>
            </p:cNvSpPr>
            <p:nvPr/>
          </p:nvSpPr>
          <p:spPr bwMode="auto">
            <a:xfrm>
              <a:off x="4953000" y="3810000"/>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232474" name="Text Box 26"/>
            <p:cNvSpPr txBox="1">
              <a:spLocks noChangeArrowheads="1"/>
            </p:cNvSpPr>
            <p:nvPr/>
          </p:nvSpPr>
          <p:spPr bwMode="auto">
            <a:xfrm>
              <a:off x="5562600" y="3810000"/>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232475" name="Text Box 27"/>
            <p:cNvSpPr txBox="1">
              <a:spLocks noChangeArrowheads="1"/>
            </p:cNvSpPr>
            <p:nvPr/>
          </p:nvSpPr>
          <p:spPr bwMode="auto">
            <a:xfrm>
              <a:off x="6172200" y="3810000"/>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232476" name="Text Box 28"/>
            <p:cNvSpPr txBox="1">
              <a:spLocks noChangeArrowheads="1"/>
            </p:cNvSpPr>
            <p:nvPr/>
          </p:nvSpPr>
          <p:spPr bwMode="auto">
            <a:xfrm>
              <a:off x="3184525" y="4613275"/>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232477" name="Text Box 29"/>
            <p:cNvSpPr txBox="1">
              <a:spLocks noChangeArrowheads="1"/>
            </p:cNvSpPr>
            <p:nvPr/>
          </p:nvSpPr>
          <p:spPr bwMode="auto">
            <a:xfrm>
              <a:off x="3733800" y="46132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232478" name="Text Box 30"/>
            <p:cNvSpPr txBox="1">
              <a:spLocks noChangeArrowheads="1"/>
            </p:cNvSpPr>
            <p:nvPr/>
          </p:nvSpPr>
          <p:spPr bwMode="auto">
            <a:xfrm>
              <a:off x="4343400" y="4613275"/>
              <a:ext cx="3873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232479" name="Text Box 31"/>
            <p:cNvSpPr txBox="1">
              <a:spLocks noChangeArrowheads="1"/>
            </p:cNvSpPr>
            <p:nvPr/>
          </p:nvSpPr>
          <p:spPr bwMode="auto">
            <a:xfrm>
              <a:off x="4953000" y="4572000"/>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232480" name="Text Box 32"/>
            <p:cNvSpPr txBox="1">
              <a:spLocks noChangeArrowheads="1"/>
            </p:cNvSpPr>
            <p:nvPr/>
          </p:nvSpPr>
          <p:spPr bwMode="auto">
            <a:xfrm>
              <a:off x="5562600" y="46132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232481" name="Text Box 33"/>
            <p:cNvSpPr txBox="1">
              <a:spLocks noChangeArrowheads="1"/>
            </p:cNvSpPr>
            <p:nvPr/>
          </p:nvSpPr>
          <p:spPr bwMode="auto">
            <a:xfrm>
              <a:off x="6172200" y="4613275"/>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232482" name="Text Box 34"/>
            <p:cNvSpPr txBox="1">
              <a:spLocks noChangeArrowheads="1"/>
            </p:cNvSpPr>
            <p:nvPr/>
          </p:nvSpPr>
          <p:spPr bwMode="auto">
            <a:xfrm>
              <a:off x="3184525" y="5451475"/>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232483" name="Text Box 35"/>
            <p:cNvSpPr txBox="1">
              <a:spLocks noChangeArrowheads="1"/>
            </p:cNvSpPr>
            <p:nvPr/>
          </p:nvSpPr>
          <p:spPr bwMode="auto">
            <a:xfrm>
              <a:off x="3733800" y="54514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232484" name="Text Box 36"/>
            <p:cNvSpPr txBox="1">
              <a:spLocks noChangeArrowheads="1"/>
            </p:cNvSpPr>
            <p:nvPr/>
          </p:nvSpPr>
          <p:spPr bwMode="auto">
            <a:xfrm>
              <a:off x="4343400" y="54514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232485" name="Text Box 37"/>
            <p:cNvSpPr txBox="1">
              <a:spLocks noChangeArrowheads="1"/>
            </p:cNvSpPr>
            <p:nvPr/>
          </p:nvSpPr>
          <p:spPr bwMode="auto">
            <a:xfrm>
              <a:off x="4953000" y="5486400"/>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232486" name="Text Box 38"/>
            <p:cNvSpPr txBox="1">
              <a:spLocks noChangeArrowheads="1"/>
            </p:cNvSpPr>
            <p:nvPr/>
          </p:nvSpPr>
          <p:spPr bwMode="auto">
            <a:xfrm>
              <a:off x="5562600" y="54514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232487" name="Text Box 39"/>
            <p:cNvSpPr txBox="1">
              <a:spLocks noChangeArrowheads="1"/>
            </p:cNvSpPr>
            <p:nvPr/>
          </p:nvSpPr>
          <p:spPr bwMode="auto">
            <a:xfrm>
              <a:off x="6172200" y="5451475"/>
              <a:ext cx="3873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grpSp>
      <p:sp>
        <p:nvSpPr>
          <p:cNvPr id="56360" name="Text Box 40"/>
          <p:cNvSpPr txBox="1">
            <a:spLocks noChangeArrowheads="1"/>
          </p:cNvSpPr>
          <p:nvPr/>
        </p:nvSpPr>
        <p:spPr bwMode="auto">
          <a:xfrm>
            <a:off x="822325" y="554038"/>
            <a:ext cx="20129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二叉树的遍历</a:t>
            </a:r>
            <a:endParaRPr kumimoji="1" lang="zh-CN" altLang="en-US" sz="2400">
              <a:latin typeface="Times New Roman" panose="0202050305040509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Rot="1" noChangeArrowheads="1"/>
          </p:cNvSpPr>
          <p:nvPr>
            <p:ph type="title"/>
          </p:nvPr>
        </p:nvSpPr>
        <p:spPr>
          <a:xfrm>
            <a:off x="395288" y="404813"/>
            <a:ext cx="8291512" cy="576262"/>
          </a:xfrm>
        </p:spPr>
        <p:txBody>
          <a:bodyPr>
            <a:normAutofit fontScale="90000"/>
          </a:bodyPr>
          <a:lstStyle/>
          <a:p>
            <a:pPr eaLnBrk="1" hangingPunct="1"/>
            <a:r>
              <a:rPr lang="en-US" altLang="zh-CN" sz="2800">
                <a:latin typeface="隶书" pitchFamily="49" charset="-122"/>
              </a:rPr>
              <a:t>6.3.2 </a:t>
            </a:r>
            <a:r>
              <a:rPr lang="zh-CN" altLang="en-US" sz="2800">
                <a:latin typeface="隶书" pitchFamily="49" charset="-122"/>
              </a:rPr>
              <a:t>非递归方法实现二叉树的三种遍历</a:t>
            </a:r>
            <a:endParaRPr lang="zh-CN" altLang="en-US" sz="2800">
              <a:latin typeface="隶书" pitchFamily="49" charset="-122"/>
            </a:endParaRPr>
          </a:p>
        </p:txBody>
      </p:sp>
      <p:sp>
        <p:nvSpPr>
          <p:cNvPr id="57348" name="Text Box 5"/>
          <p:cNvSpPr txBox="1">
            <a:spLocks noChangeArrowheads="1"/>
          </p:cNvSpPr>
          <p:nvPr/>
        </p:nvSpPr>
        <p:spPr bwMode="auto">
          <a:xfrm>
            <a:off x="611188" y="1196975"/>
            <a:ext cx="8066087" cy="2789098"/>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lang="en-US" altLang="zh-CN" sz="2400" dirty="0">
                <a:solidFill>
                  <a:srgbClr val="000000"/>
                </a:solidFill>
                <a:latin typeface="隶书" pitchFamily="49" charset="-122"/>
                <a:ea typeface="隶书" pitchFamily="49" charset="-122"/>
              </a:rPr>
              <a:t>1</a:t>
            </a:r>
            <a:r>
              <a:rPr lang="zh-CN" altLang="en-US" sz="2400" dirty="0">
                <a:solidFill>
                  <a:srgbClr val="000000"/>
                </a:solidFill>
                <a:latin typeface="隶书" pitchFamily="49" charset="-122"/>
                <a:ea typeface="隶书" pitchFamily="49" charset="-122"/>
              </a:rPr>
              <a:t>、包络线</a:t>
            </a:r>
            <a:r>
              <a:rPr lang="zh-CN" altLang="en-US" sz="2000" dirty="0">
                <a:solidFill>
                  <a:srgbClr val="000000"/>
                </a:solidFill>
                <a:latin typeface="楷体_GB2312" pitchFamily="49" charset="-122"/>
              </a:rPr>
              <a:t>        </a:t>
            </a:r>
            <a:endParaRPr lang="zh-CN" altLang="en-US" sz="2000" dirty="0">
              <a:solidFill>
                <a:srgbClr val="000000"/>
              </a:solidFill>
              <a:latin typeface="楷体_GB2312" pitchFamily="49" charset="-122"/>
            </a:endParaRPr>
          </a:p>
          <a:p>
            <a:pPr algn="just" eaLnBrk="0" hangingPunct="0">
              <a:lnSpc>
                <a:spcPct val="150000"/>
              </a:lnSpc>
              <a:buClr>
                <a:schemeClr val="tx2"/>
              </a:buClr>
            </a:pPr>
            <a:r>
              <a:rPr lang="zh-CN" altLang="en-US" sz="2000" dirty="0">
                <a:solidFill>
                  <a:srgbClr val="000000"/>
                </a:solidFill>
                <a:latin typeface="楷体_GB2312" pitchFamily="49" charset="-122"/>
              </a:rPr>
              <a:t>    下图中所示的从根结点左外侧开始，由根结点右外侧结束的曲线，称其为</a:t>
            </a:r>
            <a:r>
              <a:rPr lang="zh-CN" altLang="en-US" sz="2000" dirty="0">
                <a:solidFill>
                  <a:srgbClr val="FF0000"/>
                </a:solidFill>
                <a:latin typeface="楷体_GB2312" pitchFamily="49" charset="-122"/>
              </a:rPr>
              <a:t>该二叉树的包络线</a:t>
            </a:r>
            <a:r>
              <a:rPr lang="zh-CN" altLang="en-US" sz="2000" dirty="0">
                <a:solidFill>
                  <a:srgbClr val="000000"/>
                </a:solidFill>
                <a:latin typeface="楷体_GB2312" pitchFamily="49" charset="-122"/>
              </a:rPr>
              <a:t>，二叉树的遍历是沿着该线路进行的。沿着该路线按△标记的结点读得的序列为先序序列，按*标记读得的序列为中序序列，按⊕标记读得的序列为后序序列。</a:t>
            </a:r>
            <a:endParaRPr lang="zh-CN" altLang="en-US" sz="2000" dirty="0">
              <a:solidFill>
                <a:srgbClr val="000000"/>
              </a:solidFill>
              <a:latin typeface="楷体_GB2312" pitchFamily="49" charset="-122"/>
            </a:endParaRPr>
          </a:p>
          <a:p>
            <a:pPr algn="just" eaLnBrk="0" hangingPunct="0">
              <a:lnSpc>
                <a:spcPct val="80000"/>
              </a:lnSpc>
              <a:buClr>
                <a:schemeClr val="tx2"/>
              </a:buClr>
            </a:pPr>
            <a:r>
              <a:rPr lang="zh-CN" altLang="en-US" sz="2400" dirty="0">
                <a:solidFill>
                  <a:srgbClr val="000000"/>
                </a:solidFill>
                <a:latin typeface="楷体_GB2312" pitchFamily="49" charset="-122"/>
              </a:rPr>
              <a:t>    </a:t>
            </a:r>
            <a:endParaRPr lang="zh-CN" altLang="en-US" sz="2400" dirty="0">
              <a:solidFill>
                <a:srgbClr val="000000"/>
              </a:solidFill>
              <a:latin typeface="楷体_GB2312" pitchFamily="49" charset="-122"/>
            </a:endParaRPr>
          </a:p>
        </p:txBody>
      </p:sp>
      <p:pic>
        <p:nvPicPr>
          <p:cNvPr id="57349" name="Picture 7"/>
          <p:cNvPicPr>
            <a:picLocks noChangeAspect="1" noChangeArrowheads="1"/>
          </p:cNvPicPr>
          <p:nvPr/>
        </p:nvPicPr>
        <p:blipFill>
          <a:blip r:embed="rId1"/>
          <a:srcRect/>
          <a:stretch>
            <a:fillRect/>
          </a:stretch>
        </p:blipFill>
        <p:spPr bwMode="auto">
          <a:xfrm>
            <a:off x="2000232" y="3643314"/>
            <a:ext cx="5335581" cy="2865204"/>
          </a:xfrm>
          <a:prstGeom prst="rect">
            <a:avLst/>
          </a:prstGeom>
          <a:noFill/>
          <a:ln w="9525">
            <a:noFill/>
            <a:miter lim="800000"/>
            <a:headEnd/>
            <a:tailEnd/>
          </a:ln>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457200" y="914400"/>
            <a:ext cx="8305800" cy="366713"/>
          </a:xfrm>
          <a:prstGeom prst="rect">
            <a:avLst/>
          </a:prstGeom>
          <a:noFill/>
          <a:ln w="9525">
            <a:noFill/>
            <a:miter lim="800000"/>
          </a:ln>
          <a:effectLst/>
        </p:spPr>
        <p:txBody>
          <a:bodyPr lIns="92075" tIns="46038" rIns="92075" bIns="46038">
            <a:spAutoFit/>
          </a:bodyPr>
          <a:lstStyle/>
          <a:p>
            <a:pPr algn="just">
              <a:spcBef>
                <a:spcPct val="50000"/>
              </a:spcBef>
              <a:buClr>
                <a:schemeClr val="tx2"/>
              </a:buClr>
              <a:buFontTx/>
              <a:buChar char="•"/>
            </a:pPr>
            <a:endParaRPr kumimoji="1" lang="zh-CN" altLang="zh-CN">
              <a:latin typeface="Times New Roman" panose="02020503050405090304" pitchFamily="18" charset="0"/>
              <a:ea typeface="宋体" pitchFamily="2" charset="-122"/>
            </a:endParaRPr>
          </a:p>
        </p:txBody>
      </p:sp>
      <p:sp>
        <p:nvSpPr>
          <p:cNvPr id="58372" name="Text Box 4"/>
          <p:cNvSpPr txBox="1">
            <a:spLocks noChangeArrowheads="1"/>
          </p:cNvSpPr>
          <p:nvPr/>
        </p:nvSpPr>
        <p:spPr bwMode="auto">
          <a:xfrm>
            <a:off x="611188" y="549275"/>
            <a:ext cx="8137525" cy="2438233"/>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lang="en-US" altLang="zh-CN" sz="2400" dirty="0">
                <a:solidFill>
                  <a:srgbClr val="000000"/>
                </a:solidFill>
                <a:latin typeface="隶书" pitchFamily="49" charset="-122"/>
                <a:ea typeface="隶书" pitchFamily="49" charset="-122"/>
              </a:rPr>
              <a:t>2</a:t>
            </a:r>
            <a:r>
              <a:rPr lang="zh-CN" altLang="en-US" sz="2400" dirty="0">
                <a:solidFill>
                  <a:srgbClr val="000000"/>
                </a:solidFill>
                <a:latin typeface="隶书" pitchFamily="49" charset="-122"/>
                <a:ea typeface="隶书" pitchFamily="49" charset="-122"/>
              </a:rPr>
              <a:t>、栈的使用</a:t>
            </a:r>
            <a:r>
              <a:rPr lang="zh-CN" altLang="en-US" sz="2000" dirty="0">
                <a:solidFill>
                  <a:srgbClr val="000000"/>
                </a:solidFill>
                <a:latin typeface="楷体_GB2312" pitchFamily="49" charset="-122"/>
              </a:rPr>
              <a:t>    </a:t>
            </a:r>
            <a:endParaRPr lang="zh-CN" altLang="en-US" sz="2000" dirty="0">
              <a:solidFill>
                <a:srgbClr val="000000"/>
              </a:solidFill>
              <a:latin typeface="楷体_GB2312" pitchFamily="49" charset="-122"/>
            </a:endParaRPr>
          </a:p>
          <a:p>
            <a:pPr algn="just" eaLnBrk="0" hangingPunct="0">
              <a:lnSpc>
                <a:spcPct val="150000"/>
              </a:lnSpc>
              <a:buClr>
                <a:schemeClr val="tx2"/>
              </a:buClr>
            </a:pPr>
            <a:r>
              <a:rPr lang="zh-CN" altLang="en-US" sz="2000" dirty="0">
                <a:solidFill>
                  <a:srgbClr val="000000"/>
                </a:solidFill>
                <a:latin typeface="楷体_GB2312" pitchFamily="49" charset="-122"/>
              </a:rPr>
              <a:t>   先序遍历是沿着包络线深入时</a:t>
            </a:r>
            <a:r>
              <a:rPr lang="zh-CN" altLang="en-US" sz="2000" dirty="0">
                <a:solidFill>
                  <a:srgbClr val="FF0000"/>
                </a:solidFill>
                <a:latin typeface="楷体_GB2312" pitchFamily="49" charset="-122"/>
              </a:rPr>
              <a:t>遇到结点就访问</a:t>
            </a:r>
            <a:r>
              <a:rPr lang="zh-CN" altLang="en-US" sz="2000" dirty="0">
                <a:solidFill>
                  <a:srgbClr val="000000"/>
                </a:solidFill>
                <a:latin typeface="楷体_GB2312" pitchFamily="49" charset="-122"/>
              </a:rPr>
              <a:t>；</a:t>
            </a:r>
            <a:endParaRPr lang="en-US" altLang="zh-CN" sz="2000" dirty="0">
              <a:solidFill>
                <a:srgbClr val="000000"/>
              </a:solidFill>
              <a:latin typeface="楷体_GB2312" pitchFamily="49" charset="-122"/>
            </a:endParaRPr>
          </a:p>
          <a:p>
            <a:pPr algn="just" eaLnBrk="0" hangingPunct="0">
              <a:lnSpc>
                <a:spcPct val="150000"/>
              </a:lnSpc>
              <a:buClr>
                <a:schemeClr val="tx2"/>
              </a:buClr>
            </a:pPr>
            <a:r>
              <a:rPr lang="en-US" altLang="zh-CN" sz="2000" dirty="0">
                <a:solidFill>
                  <a:srgbClr val="000000"/>
                </a:solidFill>
                <a:latin typeface="楷体_GB2312" pitchFamily="49" charset="-122"/>
              </a:rPr>
              <a:t>   </a:t>
            </a:r>
            <a:r>
              <a:rPr lang="zh-CN" altLang="en-US" sz="2000" dirty="0">
                <a:solidFill>
                  <a:srgbClr val="000000"/>
                </a:solidFill>
                <a:latin typeface="楷体_GB2312" pitchFamily="49" charset="-122"/>
              </a:rPr>
              <a:t>中序遍历是在从</a:t>
            </a:r>
            <a:r>
              <a:rPr lang="zh-CN" altLang="en-US" sz="2000" dirty="0">
                <a:solidFill>
                  <a:srgbClr val="FF0000"/>
                </a:solidFill>
                <a:latin typeface="楷体_GB2312" pitchFamily="49" charset="-122"/>
              </a:rPr>
              <a:t>左子树返回时遇到结点访问</a:t>
            </a:r>
            <a:r>
              <a:rPr lang="zh-CN" altLang="en-US" sz="2000" dirty="0">
                <a:solidFill>
                  <a:srgbClr val="000000"/>
                </a:solidFill>
                <a:latin typeface="楷体_GB2312" pitchFamily="49" charset="-122"/>
              </a:rPr>
              <a:t>；</a:t>
            </a:r>
            <a:endParaRPr lang="en-US" altLang="zh-CN" sz="2000" dirty="0">
              <a:solidFill>
                <a:srgbClr val="000000"/>
              </a:solidFill>
              <a:latin typeface="楷体_GB2312" pitchFamily="49" charset="-122"/>
            </a:endParaRPr>
          </a:p>
          <a:p>
            <a:pPr algn="just" eaLnBrk="0" hangingPunct="0">
              <a:lnSpc>
                <a:spcPct val="150000"/>
              </a:lnSpc>
              <a:buClr>
                <a:schemeClr val="tx2"/>
              </a:buClr>
            </a:pPr>
            <a:r>
              <a:rPr lang="en-US" altLang="zh-CN" sz="2000" dirty="0">
                <a:solidFill>
                  <a:srgbClr val="000000"/>
                </a:solidFill>
                <a:latin typeface="楷体_GB2312" pitchFamily="49" charset="-122"/>
              </a:rPr>
              <a:t>   </a:t>
            </a:r>
            <a:r>
              <a:rPr lang="zh-CN" altLang="en-US" sz="2000" dirty="0">
                <a:solidFill>
                  <a:srgbClr val="000000"/>
                </a:solidFill>
                <a:latin typeface="楷体_GB2312" pitchFamily="49" charset="-122"/>
              </a:rPr>
              <a:t>后序遍历是在从</a:t>
            </a:r>
            <a:r>
              <a:rPr lang="zh-CN" altLang="en-US" sz="2000" dirty="0">
                <a:solidFill>
                  <a:srgbClr val="FF0000"/>
                </a:solidFill>
                <a:latin typeface="楷体_GB2312" pitchFamily="49" charset="-122"/>
              </a:rPr>
              <a:t>右子树返回时遇到结点访问</a:t>
            </a:r>
            <a:r>
              <a:rPr lang="zh-CN" altLang="en-US" sz="2000" dirty="0">
                <a:solidFill>
                  <a:srgbClr val="000000"/>
                </a:solidFill>
                <a:latin typeface="楷体_GB2312" pitchFamily="49" charset="-122"/>
              </a:rPr>
              <a:t>。</a:t>
            </a:r>
            <a:endParaRPr lang="zh-CN" altLang="en-US" sz="2000" dirty="0">
              <a:solidFill>
                <a:srgbClr val="000000"/>
              </a:solidFill>
              <a:latin typeface="楷体_GB2312" pitchFamily="49" charset="-122"/>
            </a:endParaRPr>
          </a:p>
          <a:p>
            <a:pPr algn="just" eaLnBrk="0" hangingPunct="0">
              <a:lnSpc>
                <a:spcPct val="110000"/>
              </a:lnSpc>
              <a:buClr>
                <a:schemeClr val="tx2"/>
              </a:buClr>
            </a:pPr>
            <a:r>
              <a:rPr lang="zh-CN" altLang="en-US" sz="2400" dirty="0">
                <a:solidFill>
                  <a:srgbClr val="000000"/>
                </a:solidFill>
                <a:latin typeface="楷体_GB2312" pitchFamily="49" charset="-122"/>
              </a:rPr>
              <a:t>   </a:t>
            </a:r>
            <a:endParaRPr lang="zh-CN" altLang="en-US" sz="2400" dirty="0">
              <a:solidFill>
                <a:srgbClr val="000000"/>
              </a:solidFill>
              <a:latin typeface="楷体_GB2312" pitchFamily="49" charset="-122"/>
            </a:endParaRPr>
          </a:p>
        </p:txBody>
      </p:sp>
      <p:grpSp>
        <p:nvGrpSpPr>
          <p:cNvPr id="5" name="组合 4"/>
          <p:cNvGrpSpPr/>
          <p:nvPr/>
        </p:nvGrpSpPr>
        <p:grpSpPr>
          <a:xfrm>
            <a:off x="999006" y="3297250"/>
            <a:ext cx="3683000" cy="1917700"/>
            <a:chOff x="2652713" y="1108075"/>
            <a:chExt cx="3683000" cy="1917700"/>
          </a:xfrm>
        </p:grpSpPr>
        <p:sp>
          <p:nvSpPr>
            <p:cNvPr id="6"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7"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8"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9"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10"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1"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2"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3"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4"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5"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6"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7"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8"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9"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20"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1"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2"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sp>
        <p:nvSpPr>
          <p:cNvPr id="23" name="任意多边形 22"/>
          <p:cNvSpPr/>
          <p:nvPr/>
        </p:nvSpPr>
        <p:spPr>
          <a:xfrm>
            <a:off x="71406" y="3174244"/>
            <a:ext cx="2590890" cy="2793397"/>
          </a:xfrm>
          <a:custGeom>
            <a:avLst/>
            <a:gdLst>
              <a:gd name="connsiteX0" fmla="*/ 2567691 w 2590890"/>
              <a:gd name="connsiteY0" fmla="*/ 19332 h 2793397"/>
              <a:gd name="connsiteX1" fmla="*/ 2485804 w 2590890"/>
              <a:gd name="connsiteY1" fmla="*/ 87571 h 2793397"/>
              <a:gd name="connsiteX2" fmla="*/ 2444861 w 2590890"/>
              <a:gd name="connsiteY2" fmla="*/ 114866 h 2793397"/>
              <a:gd name="connsiteX3" fmla="*/ 2362974 w 2590890"/>
              <a:gd name="connsiteY3" fmla="*/ 196753 h 2793397"/>
              <a:gd name="connsiteX4" fmla="*/ 2322031 w 2590890"/>
              <a:gd name="connsiteY4" fmla="*/ 237696 h 2793397"/>
              <a:gd name="connsiteX5" fmla="*/ 2281088 w 2590890"/>
              <a:gd name="connsiteY5" fmla="*/ 264992 h 2793397"/>
              <a:gd name="connsiteX6" fmla="*/ 2212849 w 2590890"/>
              <a:gd name="connsiteY6" fmla="*/ 333231 h 2793397"/>
              <a:gd name="connsiteX7" fmla="*/ 2130962 w 2590890"/>
              <a:gd name="connsiteY7" fmla="*/ 360526 h 2793397"/>
              <a:gd name="connsiteX8" fmla="*/ 2008133 w 2590890"/>
              <a:gd name="connsiteY8" fmla="*/ 456060 h 2793397"/>
              <a:gd name="connsiteX9" fmla="*/ 1967189 w 2590890"/>
              <a:gd name="connsiteY9" fmla="*/ 483356 h 2793397"/>
              <a:gd name="connsiteX10" fmla="*/ 1885303 w 2590890"/>
              <a:gd name="connsiteY10" fmla="*/ 537947 h 2793397"/>
              <a:gd name="connsiteX11" fmla="*/ 1776121 w 2590890"/>
              <a:gd name="connsiteY11" fmla="*/ 633481 h 2793397"/>
              <a:gd name="connsiteX12" fmla="*/ 1735177 w 2590890"/>
              <a:gd name="connsiteY12" fmla="*/ 660777 h 2793397"/>
              <a:gd name="connsiteX13" fmla="*/ 1653291 w 2590890"/>
              <a:gd name="connsiteY13" fmla="*/ 729016 h 2793397"/>
              <a:gd name="connsiteX14" fmla="*/ 1585052 w 2590890"/>
              <a:gd name="connsiteY14" fmla="*/ 783607 h 2793397"/>
              <a:gd name="connsiteX15" fmla="*/ 1530461 w 2590890"/>
              <a:gd name="connsiteY15" fmla="*/ 824550 h 2793397"/>
              <a:gd name="connsiteX16" fmla="*/ 1448574 w 2590890"/>
              <a:gd name="connsiteY16" fmla="*/ 906437 h 2793397"/>
              <a:gd name="connsiteX17" fmla="*/ 1407631 w 2590890"/>
              <a:gd name="connsiteY17" fmla="*/ 933732 h 2793397"/>
              <a:gd name="connsiteX18" fmla="*/ 1366688 w 2590890"/>
              <a:gd name="connsiteY18" fmla="*/ 974675 h 2793397"/>
              <a:gd name="connsiteX19" fmla="*/ 1284801 w 2590890"/>
              <a:gd name="connsiteY19" fmla="*/ 1029266 h 2793397"/>
              <a:gd name="connsiteX20" fmla="*/ 1243858 w 2590890"/>
              <a:gd name="connsiteY20" fmla="*/ 1070210 h 2793397"/>
              <a:gd name="connsiteX21" fmla="*/ 1189267 w 2590890"/>
              <a:gd name="connsiteY21" fmla="*/ 1111153 h 2793397"/>
              <a:gd name="connsiteX22" fmla="*/ 1161971 w 2590890"/>
              <a:gd name="connsiteY22" fmla="*/ 1152096 h 2793397"/>
              <a:gd name="connsiteX23" fmla="*/ 1121028 w 2590890"/>
              <a:gd name="connsiteY23" fmla="*/ 1179392 h 2793397"/>
              <a:gd name="connsiteX24" fmla="*/ 1039141 w 2590890"/>
              <a:gd name="connsiteY24" fmla="*/ 1261278 h 2793397"/>
              <a:gd name="connsiteX25" fmla="*/ 1011846 w 2590890"/>
              <a:gd name="connsiteY25" fmla="*/ 1302222 h 2793397"/>
              <a:gd name="connsiteX26" fmla="*/ 929959 w 2590890"/>
              <a:gd name="connsiteY26" fmla="*/ 1384108 h 2793397"/>
              <a:gd name="connsiteX27" fmla="*/ 861721 w 2590890"/>
              <a:gd name="connsiteY27" fmla="*/ 1452347 h 2793397"/>
              <a:gd name="connsiteX28" fmla="*/ 793482 w 2590890"/>
              <a:gd name="connsiteY28" fmla="*/ 1547881 h 2793397"/>
              <a:gd name="connsiteX29" fmla="*/ 711595 w 2590890"/>
              <a:gd name="connsiteY29" fmla="*/ 1629768 h 2793397"/>
              <a:gd name="connsiteX30" fmla="*/ 684300 w 2590890"/>
              <a:gd name="connsiteY30" fmla="*/ 1670711 h 2793397"/>
              <a:gd name="connsiteX31" fmla="*/ 643356 w 2590890"/>
              <a:gd name="connsiteY31" fmla="*/ 1711655 h 2793397"/>
              <a:gd name="connsiteX32" fmla="*/ 561470 w 2590890"/>
              <a:gd name="connsiteY32" fmla="*/ 1834484 h 2793397"/>
              <a:gd name="connsiteX33" fmla="*/ 534174 w 2590890"/>
              <a:gd name="connsiteY33" fmla="*/ 1875428 h 2793397"/>
              <a:gd name="connsiteX34" fmla="*/ 520527 w 2590890"/>
              <a:gd name="connsiteY34" fmla="*/ 1916371 h 2793397"/>
              <a:gd name="connsiteX35" fmla="*/ 465936 w 2590890"/>
              <a:gd name="connsiteY35" fmla="*/ 1998257 h 2793397"/>
              <a:gd name="connsiteX36" fmla="*/ 411344 w 2590890"/>
              <a:gd name="connsiteY36" fmla="*/ 2080144 h 2793397"/>
              <a:gd name="connsiteX37" fmla="*/ 397697 w 2590890"/>
              <a:gd name="connsiteY37" fmla="*/ 2121087 h 2793397"/>
              <a:gd name="connsiteX38" fmla="*/ 370401 w 2590890"/>
              <a:gd name="connsiteY38" fmla="*/ 2162031 h 2793397"/>
              <a:gd name="connsiteX39" fmla="*/ 274867 w 2590890"/>
              <a:gd name="connsiteY39" fmla="*/ 2298508 h 2793397"/>
              <a:gd name="connsiteX40" fmla="*/ 247571 w 2590890"/>
              <a:gd name="connsiteY40" fmla="*/ 2353099 h 2793397"/>
              <a:gd name="connsiteX41" fmla="*/ 192980 w 2590890"/>
              <a:gd name="connsiteY41" fmla="*/ 2434986 h 2793397"/>
              <a:gd name="connsiteX42" fmla="*/ 165685 w 2590890"/>
              <a:gd name="connsiteY42" fmla="*/ 2489577 h 2793397"/>
              <a:gd name="connsiteX43" fmla="*/ 97446 w 2590890"/>
              <a:gd name="connsiteY43" fmla="*/ 2571463 h 2793397"/>
              <a:gd name="connsiteX44" fmla="*/ 83798 w 2590890"/>
              <a:gd name="connsiteY44" fmla="*/ 2612407 h 2793397"/>
              <a:gd name="connsiteX45" fmla="*/ 56503 w 2590890"/>
              <a:gd name="connsiteY45" fmla="*/ 2653350 h 2793397"/>
              <a:gd name="connsiteX46" fmla="*/ 15559 w 2590890"/>
              <a:gd name="connsiteY46" fmla="*/ 2735237 h 2793397"/>
              <a:gd name="connsiteX47" fmla="*/ 220276 w 2590890"/>
              <a:gd name="connsiteY47" fmla="*/ 2735237 h 2793397"/>
              <a:gd name="connsiteX48" fmla="*/ 288515 w 2590890"/>
              <a:gd name="connsiteY48" fmla="*/ 2721589 h 2793397"/>
              <a:gd name="connsiteX49" fmla="*/ 452288 w 2590890"/>
              <a:gd name="connsiteY49" fmla="*/ 2680646 h 2793397"/>
              <a:gd name="connsiteX50" fmla="*/ 493231 w 2590890"/>
              <a:gd name="connsiteY50" fmla="*/ 2666998 h 2793397"/>
              <a:gd name="connsiteX51" fmla="*/ 534174 w 2590890"/>
              <a:gd name="connsiteY51" fmla="*/ 2653350 h 2793397"/>
              <a:gd name="connsiteX52" fmla="*/ 575118 w 2590890"/>
              <a:gd name="connsiteY52" fmla="*/ 2626055 h 2793397"/>
              <a:gd name="connsiteX53" fmla="*/ 602413 w 2590890"/>
              <a:gd name="connsiteY53" fmla="*/ 2585111 h 2793397"/>
              <a:gd name="connsiteX54" fmla="*/ 643356 w 2590890"/>
              <a:gd name="connsiteY54" fmla="*/ 2571463 h 2793397"/>
              <a:gd name="connsiteX55" fmla="*/ 725243 w 2590890"/>
              <a:gd name="connsiteY55" fmla="*/ 2516872 h 2793397"/>
              <a:gd name="connsiteX56" fmla="*/ 807130 w 2590890"/>
              <a:gd name="connsiteY56" fmla="*/ 2462281 h 2793397"/>
              <a:gd name="connsiteX57" fmla="*/ 902664 w 2590890"/>
              <a:gd name="connsiteY57" fmla="*/ 2394043 h 2793397"/>
              <a:gd name="connsiteX58" fmla="*/ 943607 w 2590890"/>
              <a:gd name="connsiteY58" fmla="*/ 2339452 h 2793397"/>
              <a:gd name="connsiteX59" fmla="*/ 984550 w 2590890"/>
              <a:gd name="connsiteY59" fmla="*/ 2325804 h 2793397"/>
              <a:gd name="connsiteX60" fmla="*/ 1066437 w 2590890"/>
              <a:gd name="connsiteY60" fmla="*/ 2284860 h 2793397"/>
              <a:gd name="connsiteX61" fmla="*/ 1189267 w 2590890"/>
              <a:gd name="connsiteY61" fmla="*/ 2298508 h 2793397"/>
              <a:gd name="connsiteX62" fmla="*/ 1230210 w 2590890"/>
              <a:gd name="connsiteY62" fmla="*/ 2312156 h 2793397"/>
              <a:gd name="connsiteX63" fmla="*/ 1271153 w 2590890"/>
              <a:gd name="connsiteY63" fmla="*/ 2353099 h 2793397"/>
              <a:gd name="connsiteX64" fmla="*/ 1353040 w 2590890"/>
              <a:gd name="connsiteY64" fmla="*/ 2407690 h 2793397"/>
              <a:gd name="connsiteX65" fmla="*/ 1393983 w 2590890"/>
              <a:gd name="connsiteY65" fmla="*/ 2434986 h 2793397"/>
              <a:gd name="connsiteX66" fmla="*/ 1475870 w 2590890"/>
              <a:gd name="connsiteY66" fmla="*/ 2516872 h 2793397"/>
              <a:gd name="connsiteX67" fmla="*/ 1571404 w 2590890"/>
              <a:gd name="connsiteY67" fmla="*/ 2585111 h 2793397"/>
              <a:gd name="connsiteX68" fmla="*/ 1694234 w 2590890"/>
              <a:gd name="connsiteY68" fmla="*/ 2680646 h 2793397"/>
              <a:gd name="connsiteX69" fmla="*/ 1748825 w 2590890"/>
              <a:gd name="connsiteY69" fmla="*/ 2694293 h 2793397"/>
              <a:gd name="connsiteX70" fmla="*/ 1885303 w 2590890"/>
              <a:gd name="connsiteY70" fmla="*/ 2776180 h 2793397"/>
              <a:gd name="connsiteX71" fmla="*/ 2008133 w 2590890"/>
              <a:gd name="connsiteY71" fmla="*/ 2789828 h 2793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590890" h="2793397">
                <a:moveTo>
                  <a:pt x="2567691" y="19332"/>
                </a:moveTo>
                <a:cubicBezTo>
                  <a:pt x="2466033" y="87104"/>
                  <a:pt x="2590890" y="0"/>
                  <a:pt x="2485804" y="87571"/>
                </a:cubicBezTo>
                <a:cubicBezTo>
                  <a:pt x="2473203" y="98072"/>
                  <a:pt x="2457120" y="103969"/>
                  <a:pt x="2444861" y="114866"/>
                </a:cubicBezTo>
                <a:cubicBezTo>
                  <a:pt x="2416010" y="140512"/>
                  <a:pt x="2390270" y="169457"/>
                  <a:pt x="2362974" y="196753"/>
                </a:cubicBezTo>
                <a:cubicBezTo>
                  <a:pt x="2349326" y="210401"/>
                  <a:pt x="2338090" y="226990"/>
                  <a:pt x="2322031" y="237696"/>
                </a:cubicBezTo>
                <a:lnTo>
                  <a:pt x="2281088" y="264992"/>
                </a:lnTo>
                <a:cubicBezTo>
                  <a:pt x="2256187" y="302342"/>
                  <a:pt x="2255946" y="314077"/>
                  <a:pt x="2212849" y="333231"/>
                </a:cubicBezTo>
                <a:cubicBezTo>
                  <a:pt x="2186557" y="344916"/>
                  <a:pt x="2130962" y="360526"/>
                  <a:pt x="2130962" y="360526"/>
                </a:cubicBezTo>
                <a:cubicBezTo>
                  <a:pt x="1923995" y="498505"/>
                  <a:pt x="2136415" y="349158"/>
                  <a:pt x="2008133" y="456060"/>
                </a:cubicBezTo>
                <a:cubicBezTo>
                  <a:pt x="1995532" y="466561"/>
                  <a:pt x="1979790" y="472855"/>
                  <a:pt x="1967189" y="483356"/>
                </a:cubicBezTo>
                <a:cubicBezTo>
                  <a:pt x="1899035" y="540151"/>
                  <a:pt x="1957256" y="513962"/>
                  <a:pt x="1885303" y="537947"/>
                </a:cubicBezTo>
                <a:cubicBezTo>
                  <a:pt x="1839810" y="606185"/>
                  <a:pt x="1871655" y="569792"/>
                  <a:pt x="1776121" y="633481"/>
                </a:cubicBezTo>
                <a:lnTo>
                  <a:pt x="1735177" y="660777"/>
                </a:lnTo>
                <a:cubicBezTo>
                  <a:pt x="1668679" y="760526"/>
                  <a:pt x="1757181" y="642441"/>
                  <a:pt x="1653291" y="729016"/>
                </a:cubicBezTo>
                <a:cubicBezTo>
                  <a:pt x="1570982" y="797607"/>
                  <a:pt x="1682806" y="751021"/>
                  <a:pt x="1585052" y="783607"/>
                </a:cubicBezTo>
                <a:cubicBezTo>
                  <a:pt x="1566855" y="797255"/>
                  <a:pt x="1547368" y="809334"/>
                  <a:pt x="1530461" y="824550"/>
                </a:cubicBezTo>
                <a:cubicBezTo>
                  <a:pt x="1501768" y="850373"/>
                  <a:pt x="1480693" y="885025"/>
                  <a:pt x="1448574" y="906437"/>
                </a:cubicBezTo>
                <a:cubicBezTo>
                  <a:pt x="1434926" y="915535"/>
                  <a:pt x="1420232" y="923231"/>
                  <a:pt x="1407631" y="933732"/>
                </a:cubicBezTo>
                <a:cubicBezTo>
                  <a:pt x="1392804" y="946088"/>
                  <a:pt x="1381923" y="962826"/>
                  <a:pt x="1366688" y="974675"/>
                </a:cubicBezTo>
                <a:cubicBezTo>
                  <a:pt x="1340793" y="994815"/>
                  <a:pt x="1307998" y="1006069"/>
                  <a:pt x="1284801" y="1029266"/>
                </a:cubicBezTo>
                <a:cubicBezTo>
                  <a:pt x="1271153" y="1042914"/>
                  <a:pt x="1258512" y="1057649"/>
                  <a:pt x="1243858" y="1070210"/>
                </a:cubicBezTo>
                <a:cubicBezTo>
                  <a:pt x="1226588" y="1085013"/>
                  <a:pt x="1205351" y="1095069"/>
                  <a:pt x="1189267" y="1111153"/>
                </a:cubicBezTo>
                <a:cubicBezTo>
                  <a:pt x="1177669" y="1122751"/>
                  <a:pt x="1173569" y="1140498"/>
                  <a:pt x="1161971" y="1152096"/>
                </a:cubicBezTo>
                <a:cubicBezTo>
                  <a:pt x="1150373" y="1163694"/>
                  <a:pt x="1132626" y="1167794"/>
                  <a:pt x="1121028" y="1179392"/>
                </a:cubicBezTo>
                <a:cubicBezTo>
                  <a:pt x="1019465" y="1280956"/>
                  <a:pt x="1135628" y="1196955"/>
                  <a:pt x="1039141" y="1261278"/>
                </a:cubicBezTo>
                <a:cubicBezTo>
                  <a:pt x="1030043" y="1274926"/>
                  <a:pt x="1022743" y="1289962"/>
                  <a:pt x="1011846" y="1302222"/>
                </a:cubicBezTo>
                <a:cubicBezTo>
                  <a:pt x="986200" y="1331073"/>
                  <a:pt x="951371" y="1351989"/>
                  <a:pt x="929959" y="1384108"/>
                </a:cubicBezTo>
                <a:cubicBezTo>
                  <a:pt x="893566" y="1438700"/>
                  <a:pt x="916312" y="1415954"/>
                  <a:pt x="861721" y="1452347"/>
                </a:cubicBezTo>
                <a:cubicBezTo>
                  <a:pt x="842737" y="1480823"/>
                  <a:pt x="815243" y="1523702"/>
                  <a:pt x="793482" y="1547881"/>
                </a:cubicBezTo>
                <a:cubicBezTo>
                  <a:pt x="767659" y="1576574"/>
                  <a:pt x="733007" y="1597649"/>
                  <a:pt x="711595" y="1629768"/>
                </a:cubicBezTo>
                <a:cubicBezTo>
                  <a:pt x="702497" y="1643416"/>
                  <a:pt x="694801" y="1658110"/>
                  <a:pt x="684300" y="1670711"/>
                </a:cubicBezTo>
                <a:cubicBezTo>
                  <a:pt x="671944" y="1685539"/>
                  <a:pt x="655206" y="1696420"/>
                  <a:pt x="643356" y="1711655"/>
                </a:cubicBezTo>
                <a:cubicBezTo>
                  <a:pt x="643347" y="1711667"/>
                  <a:pt x="575122" y="1814006"/>
                  <a:pt x="561470" y="1834484"/>
                </a:cubicBezTo>
                <a:lnTo>
                  <a:pt x="534174" y="1875428"/>
                </a:lnTo>
                <a:cubicBezTo>
                  <a:pt x="529625" y="1889076"/>
                  <a:pt x="527513" y="1903796"/>
                  <a:pt x="520527" y="1916371"/>
                </a:cubicBezTo>
                <a:cubicBezTo>
                  <a:pt x="504596" y="1945048"/>
                  <a:pt x="476310" y="1967135"/>
                  <a:pt x="465936" y="1998257"/>
                </a:cubicBezTo>
                <a:cubicBezTo>
                  <a:pt x="446185" y="2057511"/>
                  <a:pt x="462461" y="2029029"/>
                  <a:pt x="411344" y="2080144"/>
                </a:cubicBezTo>
                <a:cubicBezTo>
                  <a:pt x="406795" y="2093792"/>
                  <a:pt x="404130" y="2108220"/>
                  <a:pt x="397697" y="2121087"/>
                </a:cubicBezTo>
                <a:cubicBezTo>
                  <a:pt x="390361" y="2135758"/>
                  <a:pt x="379935" y="2148683"/>
                  <a:pt x="370401" y="2162031"/>
                </a:cubicBezTo>
                <a:cubicBezTo>
                  <a:pt x="341873" y="2201970"/>
                  <a:pt x="295783" y="2256677"/>
                  <a:pt x="274867" y="2298508"/>
                </a:cubicBezTo>
                <a:cubicBezTo>
                  <a:pt x="265768" y="2316705"/>
                  <a:pt x="258038" y="2335653"/>
                  <a:pt x="247571" y="2353099"/>
                </a:cubicBezTo>
                <a:cubicBezTo>
                  <a:pt x="230693" y="2381229"/>
                  <a:pt x="207651" y="2405644"/>
                  <a:pt x="192980" y="2434986"/>
                </a:cubicBezTo>
                <a:cubicBezTo>
                  <a:pt x="183882" y="2453183"/>
                  <a:pt x="177510" y="2473022"/>
                  <a:pt x="165685" y="2489577"/>
                </a:cubicBezTo>
                <a:cubicBezTo>
                  <a:pt x="115377" y="2560008"/>
                  <a:pt x="133548" y="2499258"/>
                  <a:pt x="97446" y="2571463"/>
                </a:cubicBezTo>
                <a:cubicBezTo>
                  <a:pt x="91012" y="2584330"/>
                  <a:pt x="90232" y="2599540"/>
                  <a:pt x="83798" y="2612407"/>
                </a:cubicBezTo>
                <a:cubicBezTo>
                  <a:pt x="76463" y="2627078"/>
                  <a:pt x="63838" y="2638679"/>
                  <a:pt x="56503" y="2653350"/>
                </a:cubicBezTo>
                <a:cubicBezTo>
                  <a:pt x="0" y="2766355"/>
                  <a:pt x="93783" y="2617900"/>
                  <a:pt x="15559" y="2735237"/>
                </a:cubicBezTo>
                <a:cubicBezTo>
                  <a:pt x="104913" y="2765020"/>
                  <a:pt x="55720" y="2754596"/>
                  <a:pt x="220276" y="2735237"/>
                </a:cubicBezTo>
                <a:cubicBezTo>
                  <a:pt x="243314" y="2732527"/>
                  <a:pt x="265692" y="2725739"/>
                  <a:pt x="288515" y="2721589"/>
                </a:cubicBezTo>
                <a:cubicBezTo>
                  <a:pt x="409805" y="2699536"/>
                  <a:pt x="332688" y="2720512"/>
                  <a:pt x="452288" y="2680646"/>
                </a:cubicBezTo>
                <a:lnTo>
                  <a:pt x="493231" y="2666998"/>
                </a:lnTo>
                <a:cubicBezTo>
                  <a:pt x="506879" y="2662449"/>
                  <a:pt x="522204" y="2661330"/>
                  <a:pt x="534174" y="2653350"/>
                </a:cubicBezTo>
                <a:lnTo>
                  <a:pt x="575118" y="2626055"/>
                </a:lnTo>
                <a:cubicBezTo>
                  <a:pt x="584216" y="2612407"/>
                  <a:pt x="589605" y="2595358"/>
                  <a:pt x="602413" y="2585111"/>
                </a:cubicBezTo>
                <a:cubicBezTo>
                  <a:pt x="613646" y="2576124"/>
                  <a:pt x="630780" y="2578449"/>
                  <a:pt x="643356" y="2571463"/>
                </a:cubicBezTo>
                <a:cubicBezTo>
                  <a:pt x="672033" y="2555531"/>
                  <a:pt x="697947" y="2535069"/>
                  <a:pt x="725243" y="2516872"/>
                </a:cubicBezTo>
                <a:cubicBezTo>
                  <a:pt x="725245" y="2516870"/>
                  <a:pt x="807129" y="2462282"/>
                  <a:pt x="807130" y="2462281"/>
                </a:cubicBezTo>
                <a:cubicBezTo>
                  <a:pt x="862459" y="2406952"/>
                  <a:pt x="830810" y="2429969"/>
                  <a:pt x="902664" y="2394043"/>
                </a:cubicBezTo>
                <a:cubicBezTo>
                  <a:pt x="916312" y="2375846"/>
                  <a:pt x="926133" y="2354014"/>
                  <a:pt x="943607" y="2339452"/>
                </a:cubicBezTo>
                <a:cubicBezTo>
                  <a:pt x="954659" y="2330242"/>
                  <a:pt x="971683" y="2332238"/>
                  <a:pt x="984550" y="2325804"/>
                </a:cubicBezTo>
                <a:cubicBezTo>
                  <a:pt x="1090376" y="2272890"/>
                  <a:pt x="963527" y="2319164"/>
                  <a:pt x="1066437" y="2284860"/>
                </a:cubicBezTo>
                <a:cubicBezTo>
                  <a:pt x="1107380" y="2289409"/>
                  <a:pt x="1148632" y="2291735"/>
                  <a:pt x="1189267" y="2298508"/>
                </a:cubicBezTo>
                <a:cubicBezTo>
                  <a:pt x="1203457" y="2300873"/>
                  <a:pt x="1218240" y="2304176"/>
                  <a:pt x="1230210" y="2312156"/>
                </a:cubicBezTo>
                <a:cubicBezTo>
                  <a:pt x="1246269" y="2322862"/>
                  <a:pt x="1255918" y="2341250"/>
                  <a:pt x="1271153" y="2353099"/>
                </a:cubicBezTo>
                <a:cubicBezTo>
                  <a:pt x="1297048" y="2373239"/>
                  <a:pt x="1325744" y="2389493"/>
                  <a:pt x="1353040" y="2407690"/>
                </a:cubicBezTo>
                <a:cubicBezTo>
                  <a:pt x="1366688" y="2416789"/>
                  <a:pt x="1382385" y="2423388"/>
                  <a:pt x="1393983" y="2434986"/>
                </a:cubicBezTo>
                <a:cubicBezTo>
                  <a:pt x="1421279" y="2462281"/>
                  <a:pt x="1443752" y="2495459"/>
                  <a:pt x="1475870" y="2516872"/>
                </a:cubicBezTo>
                <a:cubicBezTo>
                  <a:pt x="1508268" y="2538471"/>
                  <a:pt x="1541786" y="2559724"/>
                  <a:pt x="1571404" y="2585111"/>
                </a:cubicBezTo>
                <a:cubicBezTo>
                  <a:pt x="1611089" y="2619127"/>
                  <a:pt x="1637852" y="2666551"/>
                  <a:pt x="1694234" y="2680646"/>
                </a:cubicBezTo>
                <a:lnTo>
                  <a:pt x="1748825" y="2694293"/>
                </a:lnTo>
                <a:cubicBezTo>
                  <a:pt x="1779968" y="2715055"/>
                  <a:pt x="1843338" y="2762191"/>
                  <a:pt x="1885303" y="2776180"/>
                </a:cubicBezTo>
                <a:cubicBezTo>
                  <a:pt x="1936952" y="2793397"/>
                  <a:pt x="1957356" y="2789828"/>
                  <a:pt x="2008133" y="278982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任意多边形 25"/>
          <p:cNvSpPr/>
          <p:nvPr/>
        </p:nvSpPr>
        <p:spPr>
          <a:xfrm>
            <a:off x="1715047" y="3901055"/>
            <a:ext cx="2179644" cy="2022073"/>
          </a:xfrm>
          <a:custGeom>
            <a:avLst/>
            <a:gdLst>
              <a:gd name="connsiteX0" fmla="*/ 364492 w 2179644"/>
              <a:gd name="connsiteY0" fmla="*/ 2022073 h 2022073"/>
              <a:gd name="connsiteX1" fmla="*/ 378139 w 2179644"/>
              <a:gd name="connsiteY1" fmla="*/ 1981130 h 2022073"/>
              <a:gd name="connsiteX2" fmla="*/ 350844 w 2179644"/>
              <a:gd name="connsiteY2" fmla="*/ 1926539 h 2022073"/>
              <a:gd name="connsiteX3" fmla="*/ 309900 w 2179644"/>
              <a:gd name="connsiteY3" fmla="*/ 1831005 h 2022073"/>
              <a:gd name="connsiteX4" fmla="*/ 241662 w 2179644"/>
              <a:gd name="connsiteY4" fmla="*/ 1735470 h 2022073"/>
              <a:gd name="connsiteX5" fmla="*/ 228014 w 2179644"/>
              <a:gd name="connsiteY5" fmla="*/ 1694527 h 2022073"/>
              <a:gd name="connsiteX6" fmla="*/ 173423 w 2179644"/>
              <a:gd name="connsiteY6" fmla="*/ 1612641 h 2022073"/>
              <a:gd name="connsiteX7" fmla="*/ 118832 w 2179644"/>
              <a:gd name="connsiteY7" fmla="*/ 1530754 h 2022073"/>
              <a:gd name="connsiteX8" fmla="*/ 64241 w 2179644"/>
              <a:gd name="connsiteY8" fmla="*/ 1448867 h 2022073"/>
              <a:gd name="connsiteX9" fmla="*/ 50593 w 2179644"/>
              <a:gd name="connsiteY9" fmla="*/ 1407924 h 2022073"/>
              <a:gd name="connsiteX10" fmla="*/ 9650 w 2179644"/>
              <a:gd name="connsiteY10" fmla="*/ 1312390 h 2022073"/>
              <a:gd name="connsiteX11" fmla="*/ 36945 w 2179644"/>
              <a:gd name="connsiteY11" fmla="*/ 1121321 h 2022073"/>
              <a:gd name="connsiteX12" fmla="*/ 91536 w 2179644"/>
              <a:gd name="connsiteY12" fmla="*/ 1039435 h 2022073"/>
              <a:gd name="connsiteX13" fmla="*/ 118832 w 2179644"/>
              <a:gd name="connsiteY13" fmla="*/ 998491 h 2022073"/>
              <a:gd name="connsiteX14" fmla="*/ 187071 w 2179644"/>
              <a:gd name="connsiteY14" fmla="*/ 889309 h 2022073"/>
              <a:gd name="connsiteX15" fmla="*/ 200718 w 2179644"/>
              <a:gd name="connsiteY15" fmla="*/ 848366 h 2022073"/>
              <a:gd name="connsiteX16" fmla="*/ 228014 w 2179644"/>
              <a:gd name="connsiteY16" fmla="*/ 807423 h 2022073"/>
              <a:gd name="connsiteX17" fmla="*/ 309900 w 2179644"/>
              <a:gd name="connsiteY17" fmla="*/ 766479 h 2022073"/>
              <a:gd name="connsiteX18" fmla="*/ 337196 w 2179644"/>
              <a:gd name="connsiteY18" fmla="*/ 807423 h 2022073"/>
              <a:gd name="connsiteX19" fmla="*/ 378139 w 2179644"/>
              <a:gd name="connsiteY19" fmla="*/ 834718 h 2022073"/>
              <a:gd name="connsiteX20" fmla="*/ 432730 w 2179644"/>
              <a:gd name="connsiteY20" fmla="*/ 902957 h 2022073"/>
              <a:gd name="connsiteX21" fmla="*/ 541912 w 2179644"/>
              <a:gd name="connsiteY21" fmla="*/ 1012139 h 2022073"/>
              <a:gd name="connsiteX22" fmla="*/ 582856 w 2179644"/>
              <a:gd name="connsiteY22" fmla="*/ 1025787 h 2022073"/>
              <a:gd name="connsiteX23" fmla="*/ 623799 w 2179644"/>
              <a:gd name="connsiteY23" fmla="*/ 1053082 h 2022073"/>
              <a:gd name="connsiteX24" fmla="*/ 705686 w 2179644"/>
              <a:gd name="connsiteY24" fmla="*/ 1039435 h 2022073"/>
              <a:gd name="connsiteX25" fmla="*/ 719333 w 2179644"/>
              <a:gd name="connsiteY25" fmla="*/ 998491 h 2022073"/>
              <a:gd name="connsiteX26" fmla="*/ 705686 w 2179644"/>
              <a:gd name="connsiteY26" fmla="*/ 902957 h 2022073"/>
              <a:gd name="connsiteX27" fmla="*/ 678390 w 2179644"/>
              <a:gd name="connsiteY27" fmla="*/ 780127 h 2022073"/>
              <a:gd name="connsiteX28" fmla="*/ 651095 w 2179644"/>
              <a:gd name="connsiteY28" fmla="*/ 698241 h 2022073"/>
              <a:gd name="connsiteX29" fmla="*/ 637447 w 2179644"/>
              <a:gd name="connsiteY29" fmla="*/ 643649 h 2022073"/>
              <a:gd name="connsiteX30" fmla="*/ 610151 w 2179644"/>
              <a:gd name="connsiteY30" fmla="*/ 561763 h 2022073"/>
              <a:gd name="connsiteX31" fmla="*/ 637447 w 2179644"/>
              <a:gd name="connsiteY31" fmla="*/ 466229 h 2022073"/>
              <a:gd name="connsiteX32" fmla="*/ 664742 w 2179644"/>
              <a:gd name="connsiteY32" fmla="*/ 425285 h 2022073"/>
              <a:gd name="connsiteX33" fmla="*/ 705686 w 2179644"/>
              <a:gd name="connsiteY33" fmla="*/ 384342 h 2022073"/>
              <a:gd name="connsiteX34" fmla="*/ 732981 w 2179644"/>
              <a:gd name="connsiteY34" fmla="*/ 343399 h 2022073"/>
              <a:gd name="connsiteX35" fmla="*/ 746629 w 2179644"/>
              <a:gd name="connsiteY35" fmla="*/ 302455 h 2022073"/>
              <a:gd name="connsiteX36" fmla="*/ 787572 w 2179644"/>
              <a:gd name="connsiteY36" fmla="*/ 275160 h 2022073"/>
              <a:gd name="connsiteX37" fmla="*/ 828515 w 2179644"/>
              <a:gd name="connsiteY37" fmla="*/ 234217 h 2022073"/>
              <a:gd name="connsiteX38" fmla="*/ 842163 w 2179644"/>
              <a:gd name="connsiteY38" fmla="*/ 193273 h 2022073"/>
              <a:gd name="connsiteX39" fmla="*/ 883106 w 2179644"/>
              <a:gd name="connsiteY39" fmla="*/ 165978 h 2022073"/>
              <a:gd name="connsiteX40" fmla="*/ 924050 w 2179644"/>
              <a:gd name="connsiteY40" fmla="*/ 125035 h 2022073"/>
              <a:gd name="connsiteX41" fmla="*/ 951345 w 2179644"/>
              <a:gd name="connsiteY41" fmla="*/ 84091 h 2022073"/>
              <a:gd name="connsiteX42" fmla="*/ 992289 w 2179644"/>
              <a:gd name="connsiteY42" fmla="*/ 56796 h 2022073"/>
              <a:gd name="connsiteX43" fmla="*/ 1074175 w 2179644"/>
              <a:gd name="connsiteY43" fmla="*/ 2205 h 2022073"/>
              <a:gd name="connsiteX44" fmla="*/ 1251596 w 2179644"/>
              <a:gd name="connsiteY44" fmla="*/ 43148 h 2022073"/>
              <a:gd name="connsiteX45" fmla="*/ 1292539 w 2179644"/>
              <a:gd name="connsiteY45" fmla="*/ 56796 h 2022073"/>
              <a:gd name="connsiteX46" fmla="*/ 1333483 w 2179644"/>
              <a:gd name="connsiteY46" fmla="*/ 70444 h 2022073"/>
              <a:gd name="connsiteX47" fmla="*/ 1429017 w 2179644"/>
              <a:gd name="connsiteY47" fmla="*/ 125035 h 2022073"/>
              <a:gd name="connsiteX48" fmla="*/ 1524551 w 2179644"/>
              <a:gd name="connsiteY48" fmla="*/ 165978 h 2022073"/>
              <a:gd name="connsiteX49" fmla="*/ 1606438 w 2179644"/>
              <a:gd name="connsiteY49" fmla="*/ 220569 h 2022073"/>
              <a:gd name="connsiteX50" fmla="*/ 1647381 w 2179644"/>
              <a:gd name="connsiteY50" fmla="*/ 234217 h 2022073"/>
              <a:gd name="connsiteX51" fmla="*/ 1729268 w 2179644"/>
              <a:gd name="connsiteY51" fmla="*/ 288808 h 2022073"/>
              <a:gd name="connsiteX52" fmla="*/ 1797506 w 2179644"/>
              <a:gd name="connsiteY52" fmla="*/ 411638 h 2022073"/>
              <a:gd name="connsiteX53" fmla="*/ 1783859 w 2179644"/>
              <a:gd name="connsiteY53" fmla="*/ 493524 h 2022073"/>
              <a:gd name="connsiteX54" fmla="*/ 1715620 w 2179644"/>
              <a:gd name="connsiteY54" fmla="*/ 616354 h 2022073"/>
              <a:gd name="connsiteX55" fmla="*/ 1633733 w 2179644"/>
              <a:gd name="connsiteY55" fmla="*/ 698241 h 2022073"/>
              <a:gd name="connsiteX56" fmla="*/ 1551847 w 2179644"/>
              <a:gd name="connsiteY56" fmla="*/ 821070 h 2022073"/>
              <a:gd name="connsiteX57" fmla="*/ 1524551 w 2179644"/>
              <a:gd name="connsiteY57" fmla="*/ 862014 h 2022073"/>
              <a:gd name="connsiteX58" fmla="*/ 1456312 w 2179644"/>
              <a:gd name="connsiteY58" fmla="*/ 943900 h 2022073"/>
              <a:gd name="connsiteX59" fmla="*/ 1415369 w 2179644"/>
              <a:gd name="connsiteY59" fmla="*/ 984844 h 2022073"/>
              <a:gd name="connsiteX60" fmla="*/ 1388074 w 2179644"/>
              <a:gd name="connsiteY60" fmla="*/ 1025787 h 2022073"/>
              <a:gd name="connsiteX61" fmla="*/ 1333483 w 2179644"/>
              <a:gd name="connsiteY61" fmla="*/ 1066730 h 2022073"/>
              <a:gd name="connsiteX62" fmla="*/ 1292539 w 2179644"/>
              <a:gd name="connsiteY62" fmla="*/ 1107673 h 2022073"/>
              <a:gd name="connsiteX63" fmla="*/ 1237948 w 2179644"/>
              <a:gd name="connsiteY63" fmla="*/ 1189560 h 2022073"/>
              <a:gd name="connsiteX64" fmla="*/ 1183357 w 2179644"/>
              <a:gd name="connsiteY64" fmla="*/ 1271446 h 2022073"/>
              <a:gd name="connsiteX65" fmla="*/ 1156062 w 2179644"/>
              <a:gd name="connsiteY65" fmla="*/ 1312390 h 2022073"/>
              <a:gd name="connsiteX66" fmla="*/ 1115118 w 2179644"/>
              <a:gd name="connsiteY66" fmla="*/ 1339685 h 2022073"/>
              <a:gd name="connsiteX67" fmla="*/ 1087823 w 2179644"/>
              <a:gd name="connsiteY67" fmla="*/ 1394276 h 2022073"/>
              <a:gd name="connsiteX68" fmla="*/ 1074175 w 2179644"/>
              <a:gd name="connsiteY68" fmla="*/ 1435220 h 2022073"/>
              <a:gd name="connsiteX69" fmla="*/ 1033232 w 2179644"/>
              <a:gd name="connsiteY69" fmla="*/ 1476163 h 2022073"/>
              <a:gd name="connsiteX70" fmla="*/ 992289 w 2179644"/>
              <a:gd name="connsiteY70" fmla="*/ 1571697 h 2022073"/>
              <a:gd name="connsiteX71" fmla="*/ 978641 w 2179644"/>
              <a:gd name="connsiteY71" fmla="*/ 1612641 h 2022073"/>
              <a:gd name="connsiteX72" fmla="*/ 992289 w 2179644"/>
              <a:gd name="connsiteY72" fmla="*/ 1653584 h 2022073"/>
              <a:gd name="connsiteX73" fmla="*/ 1033232 w 2179644"/>
              <a:gd name="connsiteY73" fmla="*/ 1667232 h 2022073"/>
              <a:gd name="connsiteX74" fmla="*/ 1183357 w 2179644"/>
              <a:gd name="connsiteY74" fmla="*/ 1653584 h 2022073"/>
              <a:gd name="connsiteX75" fmla="*/ 1306187 w 2179644"/>
              <a:gd name="connsiteY75" fmla="*/ 1598993 h 2022073"/>
              <a:gd name="connsiteX76" fmla="*/ 1347130 w 2179644"/>
              <a:gd name="connsiteY76" fmla="*/ 1558049 h 2022073"/>
              <a:gd name="connsiteX77" fmla="*/ 1429017 w 2179644"/>
              <a:gd name="connsiteY77" fmla="*/ 1503458 h 2022073"/>
              <a:gd name="connsiteX78" fmla="*/ 1497256 w 2179644"/>
              <a:gd name="connsiteY78" fmla="*/ 1435220 h 2022073"/>
              <a:gd name="connsiteX79" fmla="*/ 1579142 w 2179644"/>
              <a:gd name="connsiteY79" fmla="*/ 1448867 h 2022073"/>
              <a:gd name="connsiteX80" fmla="*/ 1701972 w 2179644"/>
              <a:gd name="connsiteY80" fmla="*/ 1489811 h 2022073"/>
              <a:gd name="connsiteX81" fmla="*/ 1742915 w 2179644"/>
              <a:gd name="connsiteY81" fmla="*/ 1503458 h 2022073"/>
              <a:gd name="connsiteX82" fmla="*/ 1838450 w 2179644"/>
              <a:gd name="connsiteY82" fmla="*/ 1558049 h 2022073"/>
              <a:gd name="connsiteX83" fmla="*/ 1879393 w 2179644"/>
              <a:gd name="connsiteY83" fmla="*/ 1571697 h 2022073"/>
              <a:gd name="connsiteX84" fmla="*/ 1961280 w 2179644"/>
              <a:gd name="connsiteY84" fmla="*/ 1626288 h 2022073"/>
              <a:gd name="connsiteX85" fmla="*/ 2002223 w 2179644"/>
              <a:gd name="connsiteY85" fmla="*/ 1639936 h 2022073"/>
              <a:gd name="connsiteX86" fmla="*/ 2043166 w 2179644"/>
              <a:gd name="connsiteY86" fmla="*/ 1667232 h 2022073"/>
              <a:gd name="connsiteX87" fmla="*/ 2097757 w 2179644"/>
              <a:gd name="connsiteY87" fmla="*/ 1680879 h 2022073"/>
              <a:gd name="connsiteX88" fmla="*/ 2138700 w 2179644"/>
              <a:gd name="connsiteY88" fmla="*/ 1694527 h 2022073"/>
              <a:gd name="connsiteX89" fmla="*/ 2179644 w 2179644"/>
              <a:gd name="connsiteY89" fmla="*/ 1598993 h 2022073"/>
              <a:gd name="connsiteX90" fmla="*/ 2165996 w 2179644"/>
              <a:gd name="connsiteY90" fmla="*/ 1476163 h 2022073"/>
              <a:gd name="connsiteX91" fmla="*/ 2138700 w 2179644"/>
              <a:gd name="connsiteY91" fmla="*/ 1435220 h 2022073"/>
              <a:gd name="connsiteX92" fmla="*/ 2097757 w 2179644"/>
              <a:gd name="connsiteY92" fmla="*/ 1407924 h 2022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179644" h="2022073">
                <a:moveTo>
                  <a:pt x="364492" y="2022073"/>
                </a:moveTo>
                <a:cubicBezTo>
                  <a:pt x="369041" y="2008425"/>
                  <a:pt x="380174" y="1995371"/>
                  <a:pt x="378139" y="1981130"/>
                </a:cubicBezTo>
                <a:cubicBezTo>
                  <a:pt x="375262" y="1960990"/>
                  <a:pt x="357987" y="1945588"/>
                  <a:pt x="350844" y="1926539"/>
                </a:cubicBezTo>
                <a:cubicBezTo>
                  <a:pt x="313076" y="1825823"/>
                  <a:pt x="365214" y="1913975"/>
                  <a:pt x="309900" y="1831005"/>
                </a:cubicBezTo>
                <a:cubicBezTo>
                  <a:pt x="279066" y="1738496"/>
                  <a:pt x="322614" y="1848802"/>
                  <a:pt x="241662" y="1735470"/>
                </a:cubicBezTo>
                <a:cubicBezTo>
                  <a:pt x="233300" y="1723764"/>
                  <a:pt x="235000" y="1707103"/>
                  <a:pt x="228014" y="1694527"/>
                </a:cubicBezTo>
                <a:cubicBezTo>
                  <a:pt x="212082" y="1665850"/>
                  <a:pt x="191620" y="1639936"/>
                  <a:pt x="173423" y="1612641"/>
                </a:cubicBezTo>
                <a:lnTo>
                  <a:pt x="118832" y="1530754"/>
                </a:lnTo>
                <a:lnTo>
                  <a:pt x="64241" y="1448867"/>
                </a:lnTo>
                <a:cubicBezTo>
                  <a:pt x="59692" y="1435219"/>
                  <a:pt x="56260" y="1421147"/>
                  <a:pt x="50593" y="1407924"/>
                </a:cubicBezTo>
                <a:cubicBezTo>
                  <a:pt x="0" y="1289872"/>
                  <a:pt x="41657" y="1408409"/>
                  <a:pt x="9650" y="1312390"/>
                </a:cubicBezTo>
                <a:cubicBezTo>
                  <a:pt x="11142" y="1295977"/>
                  <a:pt x="11262" y="1167551"/>
                  <a:pt x="36945" y="1121321"/>
                </a:cubicBezTo>
                <a:cubicBezTo>
                  <a:pt x="52876" y="1092644"/>
                  <a:pt x="73339" y="1066730"/>
                  <a:pt x="91536" y="1039435"/>
                </a:cubicBezTo>
                <a:cubicBezTo>
                  <a:pt x="100635" y="1025787"/>
                  <a:pt x="113645" y="1014052"/>
                  <a:pt x="118832" y="998491"/>
                </a:cubicBezTo>
                <a:cubicBezTo>
                  <a:pt x="151314" y="901044"/>
                  <a:pt x="122187" y="932565"/>
                  <a:pt x="187071" y="889309"/>
                </a:cubicBezTo>
                <a:cubicBezTo>
                  <a:pt x="191620" y="875661"/>
                  <a:pt x="194284" y="861233"/>
                  <a:pt x="200718" y="848366"/>
                </a:cubicBezTo>
                <a:cubicBezTo>
                  <a:pt x="208053" y="833695"/>
                  <a:pt x="216416" y="819021"/>
                  <a:pt x="228014" y="807423"/>
                </a:cubicBezTo>
                <a:cubicBezTo>
                  <a:pt x="254471" y="780966"/>
                  <a:pt x="276599" y="777580"/>
                  <a:pt x="309900" y="766479"/>
                </a:cubicBezTo>
                <a:cubicBezTo>
                  <a:pt x="318999" y="780127"/>
                  <a:pt x="325597" y="795824"/>
                  <a:pt x="337196" y="807423"/>
                </a:cubicBezTo>
                <a:cubicBezTo>
                  <a:pt x="348794" y="819021"/>
                  <a:pt x="367892" y="821910"/>
                  <a:pt x="378139" y="834718"/>
                </a:cubicBezTo>
                <a:cubicBezTo>
                  <a:pt x="453480" y="928894"/>
                  <a:pt x="315390" y="824728"/>
                  <a:pt x="432730" y="902957"/>
                </a:cubicBezTo>
                <a:cubicBezTo>
                  <a:pt x="471011" y="960377"/>
                  <a:pt x="466324" y="961747"/>
                  <a:pt x="541912" y="1012139"/>
                </a:cubicBezTo>
                <a:cubicBezTo>
                  <a:pt x="553882" y="1020119"/>
                  <a:pt x="569989" y="1019353"/>
                  <a:pt x="582856" y="1025787"/>
                </a:cubicBezTo>
                <a:cubicBezTo>
                  <a:pt x="597527" y="1033122"/>
                  <a:pt x="610151" y="1043984"/>
                  <a:pt x="623799" y="1053082"/>
                </a:cubicBezTo>
                <a:cubicBezTo>
                  <a:pt x="651095" y="1048533"/>
                  <a:pt x="681660" y="1053164"/>
                  <a:pt x="705686" y="1039435"/>
                </a:cubicBezTo>
                <a:cubicBezTo>
                  <a:pt x="718177" y="1032297"/>
                  <a:pt x="719333" y="1012877"/>
                  <a:pt x="719333" y="998491"/>
                </a:cubicBezTo>
                <a:cubicBezTo>
                  <a:pt x="719333" y="966323"/>
                  <a:pt x="710974" y="934687"/>
                  <a:pt x="705686" y="902957"/>
                </a:cubicBezTo>
                <a:cubicBezTo>
                  <a:pt x="700816" y="873736"/>
                  <a:pt x="687592" y="810800"/>
                  <a:pt x="678390" y="780127"/>
                </a:cubicBezTo>
                <a:cubicBezTo>
                  <a:pt x="670123" y="752569"/>
                  <a:pt x="658073" y="726154"/>
                  <a:pt x="651095" y="698241"/>
                </a:cubicBezTo>
                <a:cubicBezTo>
                  <a:pt x="646546" y="680044"/>
                  <a:pt x="642837" y="661615"/>
                  <a:pt x="637447" y="643649"/>
                </a:cubicBezTo>
                <a:cubicBezTo>
                  <a:pt x="629179" y="616091"/>
                  <a:pt x="610151" y="561763"/>
                  <a:pt x="610151" y="561763"/>
                </a:cubicBezTo>
                <a:cubicBezTo>
                  <a:pt x="614524" y="544270"/>
                  <a:pt x="627657" y="485810"/>
                  <a:pt x="637447" y="466229"/>
                </a:cubicBezTo>
                <a:cubicBezTo>
                  <a:pt x="644782" y="451558"/>
                  <a:pt x="654241" y="437886"/>
                  <a:pt x="664742" y="425285"/>
                </a:cubicBezTo>
                <a:cubicBezTo>
                  <a:pt x="677098" y="410458"/>
                  <a:pt x="693330" y="399169"/>
                  <a:pt x="705686" y="384342"/>
                </a:cubicBezTo>
                <a:cubicBezTo>
                  <a:pt x="716187" y="371741"/>
                  <a:pt x="725646" y="358070"/>
                  <a:pt x="732981" y="343399"/>
                </a:cubicBezTo>
                <a:cubicBezTo>
                  <a:pt x="739415" y="330532"/>
                  <a:pt x="737642" y="313689"/>
                  <a:pt x="746629" y="302455"/>
                </a:cubicBezTo>
                <a:cubicBezTo>
                  <a:pt x="756875" y="289647"/>
                  <a:pt x="774971" y="285661"/>
                  <a:pt x="787572" y="275160"/>
                </a:cubicBezTo>
                <a:cubicBezTo>
                  <a:pt x="802399" y="262804"/>
                  <a:pt x="814867" y="247865"/>
                  <a:pt x="828515" y="234217"/>
                </a:cubicBezTo>
                <a:cubicBezTo>
                  <a:pt x="833064" y="220569"/>
                  <a:pt x="833176" y="204507"/>
                  <a:pt x="842163" y="193273"/>
                </a:cubicBezTo>
                <a:cubicBezTo>
                  <a:pt x="852409" y="180465"/>
                  <a:pt x="870505" y="176478"/>
                  <a:pt x="883106" y="165978"/>
                </a:cubicBezTo>
                <a:cubicBezTo>
                  <a:pt x="897934" y="153622"/>
                  <a:pt x="911694" y="139862"/>
                  <a:pt x="924050" y="125035"/>
                </a:cubicBezTo>
                <a:cubicBezTo>
                  <a:pt x="934551" y="112434"/>
                  <a:pt x="939747" y="95689"/>
                  <a:pt x="951345" y="84091"/>
                </a:cubicBezTo>
                <a:cubicBezTo>
                  <a:pt x="962943" y="72493"/>
                  <a:pt x="979688" y="67297"/>
                  <a:pt x="992289" y="56796"/>
                </a:cubicBezTo>
                <a:cubicBezTo>
                  <a:pt x="1060445" y="0"/>
                  <a:pt x="1002220" y="26189"/>
                  <a:pt x="1074175" y="2205"/>
                </a:cubicBezTo>
                <a:cubicBezTo>
                  <a:pt x="1198191" y="19921"/>
                  <a:pt x="1139193" y="5680"/>
                  <a:pt x="1251596" y="43148"/>
                </a:cubicBezTo>
                <a:lnTo>
                  <a:pt x="1292539" y="56796"/>
                </a:lnTo>
                <a:cubicBezTo>
                  <a:pt x="1306187" y="61345"/>
                  <a:pt x="1321513" y="62464"/>
                  <a:pt x="1333483" y="70444"/>
                </a:cubicBezTo>
                <a:cubicBezTo>
                  <a:pt x="1374599" y="97854"/>
                  <a:pt x="1380537" y="104258"/>
                  <a:pt x="1429017" y="125035"/>
                </a:cubicBezTo>
                <a:cubicBezTo>
                  <a:pt x="1494913" y="153276"/>
                  <a:pt x="1449100" y="120708"/>
                  <a:pt x="1524551" y="165978"/>
                </a:cubicBezTo>
                <a:cubicBezTo>
                  <a:pt x="1552681" y="182856"/>
                  <a:pt x="1575316" y="210195"/>
                  <a:pt x="1606438" y="220569"/>
                </a:cubicBezTo>
                <a:cubicBezTo>
                  <a:pt x="1620086" y="225118"/>
                  <a:pt x="1634805" y="227231"/>
                  <a:pt x="1647381" y="234217"/>
                </a:cubicBezTo>
                <a:cubicBezTo>
                  <a:pt x="1676058" y="250149"/>
                  <a:pt x="1729268" y="288808"/>
                  <a:pt x="1729268" y="288808"/>
                </a:cubicBezTo>
                <a:cubicBezTo>
                  <a:pt x="1791839" y="382664"/>
                  <a:pt x="1773486" y="339572"/>
                  <a:pt x="1797506" y="411638"/>
                </a:cubicBezTo>
                <a:cubicBezTo>
                  <a:pt x="1792957" y="438933"/>
                  <a:pt x="1789862" y="466511"/>
                  <a:pt x="1783859" y="493524"/>
                </a:cubicBezTo>
                <a:cubicBezTo>
                  <a:pt x="1774053" y="537653"/>
                  <a:pt x="1745774" y="586200"/>
                  <a:pt x="1715620" y="616354"/>
                </a:cubicBezTo>
                <a:cubicBezTo>
                  <a:pt x="1688324" y="643650"/>
                  <a:pt x="1655146" y="666122"/>
                  <a:pt x="1633733" y="698241"/>
                </a:cubicBezTo>
                <a:lnTo>
                  <a:pt x="1551847" y="821070"/>
                </a:lnTo>
                <a:cubicBezTo>
                  <a:pt x="1542748" y="834718"/>
                  <a:pt x="1536150" y="850415"/>
                  <a:pt x="1524551" y="862014"/>
                </a:cubicBezTo>
                <a:cubicBezTo>
                  <a:pt x="1404944" y="981621"/>
                  <a:pt x="1551309" y="829903"/>
                  <a:pt x="1456312" y="943900"/>
                </a:cubicBezTo>
                <a:cubicBezTo>
                  <a:pt x="1443956" y="958727"/>
                  <a:pt x="1427725" y="970016"/>
                  <a:pt x="1415369" y="984844"/>
                </a:cubicBezTo>
                <a:cubicBezTo>
                  <a:pt x="1404869" y="997445"/>
                  <a:pt x="1399672" y="1014189"/>
                  <a:pt x="1388074" y="1025787"/>
                </a:cubicBezTo>
                <a:cubicBezTo>
                  <a:pt x="1371990" y="1041871"/>
                  <a:pt x="1350753" y="1051927"/>
                  <a:pt x="1333483" y="1066730"/>
                </a:cubicBezTo>
                <a:cubicBezTo>
                  <a:pt x="1318829" y="1079291"/>
                  <a:pt x="1306187" y="1094025"/>
                  <a:pt x="1292539" y="1107673"/>
                </a:cubicBezTo>
                <a:cubicBezTo>
                  <a:pt x="1266440" y="1185977"/>
                  <a:pt x="1297583" y="1112887"/>
                  <a:pt x="1237948" y="1189560"/>
                </a:cubicBezTo>
                <a:cubicBezTo>
                  <a:pt x="1217808" y="1215455"/>
                  <a:pt x="1201554" y="1244151"/>
                  <a:pt x="1183357" y="1271446"/>
                </a:cubicBezTo>
                <a:cubicBezTo>
                  <a:pt x="1174258" y="1285094"/>
                  <a:pt x="1169710" y="1303292"/>
                  <a:pt x="1156062" y="1312390"/>
                </a:cubicBezTo>
                <a:lnTo>
                  <a:pt x="1115118" y="1339685"/>
                </a:lnTo>
                <a:cubicBezTo>
                  <a:pt x="1106020" y="1357882"/>
                  <a:pt x="1095837" y="1375576"/>
                  <a:pt x="1087823" y="1394276"/>
                </a:cubicBezTo>
                <a:cubicBezTo>
                  <a:pt x="1082156" y="1407499"/>
                  <a:pt x="1082155" y="1423250"/>
                  <a:pt x="1074175" y="1435220"/>
                </a:cubicBezTo>
                <a:cubicBezTo>
                  <a:pt x="1063469" y="1451279"/>
                  <a:pt x="1046880" y="1462515"/>
                  <a:pt x="1033232" y="1476163"/>
                </a:cubicBezTo>
                <a:cubicBezTo>
                  <a:pt x="1001224" y="1572186"/>
                  <a:pt x="1042884" y="1453640"/>
                  <a:pt x="992289" y="1571697"/>
                </a:cubicBezTo>
                <a:cubicBezTo>
                  <a:pt x="986622" y="1584920"/>
                  <a:pt x="983190" y="1598993"/>
                  <a:pt x="978641" y="1612641"/>
                </a:cubicBezTo>
                <a:cubicBezTo>
                  <a:pt x="983190" y="1626289"/>
                  <a:pt x="982117" y="1643412"/>
                  <a:pt x="992289" y="1653584"/>
                </a:cubicBezTo>
                <a:cubicBezTo>
                  <a:pt x="1002461" y="1663756"/>
                  <a:pt x="1018846" y="1667232"/>
                  <a:pt x="1033232" y="1667232"/>
                </a:cubicBezTo>
                <a:cubicBezTo>
                  <a:pt x="1083480" y="1667232"/>
                  <a:pt x="1133315" y="1658133"/>
                  <a:pt x="1183357" y="1653584"/>
                </a:cubicBezTo>
                <a:cubicBezTo>
                  <a:pt x="1242863" y="1633748"/>
                  <a:pt x="1262934" y="1635038"/>
                  <a:pt x="1306187" y="1598993"/>
                </a:cubicBezTo>
                <a:cubicBezTo>
                  <a:pt x="1321014" y="1586637"/>
                  <a:pt x="1331895" y="1569899"/>
                  <a:pt x="1347130" y="1558049"/>
                </a:cubicBezTo>
                <a:cubicBezTo>
                  <a:pt x="1373025" y="1537908"/>
                  <a:pt x="1429017" y="1503458"/>
                  <a:pt x="1429017" y="1503458"/>
                </a:cubicBezTo>
                <a:cubicBezTo>
                  <a:pt x="1443575" y="1481620"/>
                  <a:pt x="1464500" y="1438860"/>
                  <a:pt x="1497256" y="1435220"/>
                </a:cubicBezTo>
                <a:cubicBezTo>
                  <a:pt x="1524759" y="1432164"/>
                  <a:pt x="1551847" y="1444318"/>
                  <a:pt x="1579142" y="1448867"/>
                </a:cubicBezTo>
                <a:lnTo>
                  <a:pt x="1701972" y="1489811"/>
                </a:lnTo>
                <a:lnTo>
                  <a:pt x="1742915" y="1503458"/>
                </a:lnTo>
                <a:cubicBezTo>
                  <a:pt x="1784036" y="1530872"/>
                  <a:pt x="1789964" y="1537269"/>
                  <a:pt x="1838450" y="1558049"/>
                </a:cubicBezTo>
                <a:cubicBezTo>
                  <a:pt x="1851673" y="1563716"/>
                  <a:pt x="1866817" y="1564711"/>
                  <a:pt x="1879393" y="1571697"/>
                </a:cubicBezTo>
                <a:cubicBezTo>
                  <a:pt x="1908070" y="1587629"/>
                  <a:pt x="1930158" y="1615914"/>
                  <a:pt x="1961280" y="1626288"/>
                </a:cubicBezTo>
                <a:cubicBezTo>
                  <a:pt x="1974928" y="1630837"/>
                  <a:pt x="1989356" y="1633502"/>
                  <a:pt x="2002223" y="1639936"/>
                </a:cubicBezTo>
                <a:cubicBezTo>
                  <a:pt x="2016894" y="1647272"/>
                  <a:pt x="2028090" y="1660771"/>
                  <a:pt x="2043166" y="1667232"/>
                </a:cubicBezTo>
                <a:cubicBezTo>
                  <a:pt x="2060406" y="1674621"/>
                  <a:pt x="2079722" y="1675726"/>
                  <a:pt x="2097757" y="1680879"/>
                </a:cubicBezTo>
                <a:cubicBezTo>
                  <a:pt x="2111589" y="1684831"/>
                  <a:pt x="2125052" y="1689978"/>
                  <a:pt x="2138700" y="1694527"/>
                </a:cubicBezTo>
                <a:cubicBezTo>
                  <a:pt x="2144030" y="1683868"/>
                  <a:pt x="2179644" y="1619074"/>
                  <a:pt x="2179644" y="1598993"/>
                </a:cubicBezTo>
                <a:cubicBezTo>
                  <a:pt x="2179644" y="1557798"/>
                  <a:pt x="2175988" y="1516128"/>
                  <a:pt x="2165996" y="1476163"/>
                </a:cubicBezTo>
                <a:cubicBezTo>
                  <a:pt x="2162018" y="1460250"/>
                  <a:pt x="2151508" y="1445467"/>
                  <a:pt x="2138700" y="1435220"/>
                </a:cubicBezTo>
                <a:cubicBezTo>
                  <a:pt x="2093441" y="1399013"/>
                  <a:pt x="2097757" y="1442637"/>
                  <a:pt x="2097757" y="140792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任意多边形 27"/>
          <p:cNvSpPr/>
          <p:nvPr/>
        </p:nvSpPr>
        <p:spPr>
          <a:xfrm>
            <a:off x="2584506" y="3057099"/>
            <a:ext cx="2419568" cy="2879677"/>
          </a:xfrm>
          <a:custGeom>
            <a:avLst/>
            <a:gdLst>
              <a:gd name="connsiteX0" fmla="*/ 1255594 w 2419568"/>
              <a:gd name="connsiteY0" fmla="*/ 2265528 h 2879677"/>
              <a:gd name="connsiteX1" fmla="*/ 1187355 w 2419568"/>
              <a:gd name="connsiteY1" fmla="*/ 2197289 h 2879677"/>
              <a:gd name="connsiteX2" fmla="*/ 1160059 w 2419568"/>
              <a:gd name="connsiteY2" fmla="*/ 2115402 h 2879677"/>
              <a:gd name="connsiteX3" fmla="*/ 1187355 w 2419568"/>
              <a:gd name="connsiteY3" fmla="*/ 1937982 h 2879677"/>
              <a:gd name="connsiteX4" fmla="*/ 1214650 w 2419568"/>
              <a:gd name="connsiteY4" fmla="*/ 1897038 h 2879677"/>
              <a:gd name="connsiteX5" fmla="*/ 1255594 w 2419568"/>
              <a:gd name="connsiteY5" fmla="*/ 1815152 h 2879677"/>
              <a:gd name="connsiteX6" fmla="*/ 1282889 w 2419568"/>
              <a:gd name="connsiteY6" fmla="*/ 1719617 h 2879677"/>
              <a:gd name="connsiteX7" fmla="*/ 1310185 w 2419568"/>
              <a:gd name="connsiteY7" fmla="*/ 1624083 h 2879677"/>
              <a:gd name="connsiteX8" fmla="*/ 1351128 w 2419568"/>
              <a:gd name="connsiteY8" fmla="*/ 1651379 h 2879677"/>
              <a:gd name="connsiteX9" fmla="*/ 1364776 w 2419568"/>
              <a:gd name="connsiteY9" fmla="*/ 1692322 h 2879677"/>
              <a:gd name="connsiteX10" fmla="*/ 1405719 w 2419568"/>
              <a:gd name="connsiteY10" fmla="*/ 1828800 h 2879677"/>
              <a:gd name="connsiteX11" fmla="*/ 1460310 w 2419568"/>
              <a:gd name="connsiteY11" fmla="*/ 1992573 h 2879677"/>
              <a:gd name="connsiteX12" fmla="*/ 1473958 w 2419568"/>
              <a:gd name="connsiteY12" fmla="*/ 2033516 h 2879677"/>
              <a:gd name="connsiteX13" fmla="*/ 1487606 w 2419568"/>
              <a:gd name="connsiteY13" fmla="*/ 2074459 h 2879677"/>
              <a:gd name="connsiteX14" fmla="*/ 1514901 w 2419568"/>
              <a:gd name="connsiteY14" fmla="*/ 2129050 h 2879677"/>
              <a:gd name="connsiteX15" fmla="*/ 1528549 w 2419568"/>
              <a:gd name="connsiteY15" fmla="*/ 2169994 h 2879677"/>
              <a:gd name="connsiteX16" fmla="*/ 1569492 w 2419568"/>
              <a:gd name="connsiteY16" fmla="*/ 2251880 h 2879677"/>
              <a:gd name="connsiteX17" fmla="*/ 1555844 w 2419568"/>
              <a:gd name="connsiteY17" fmla="*/ 2374710 h 2879677"/>
              <a:gd name="connsiteX18" fmla="*/ 1542197 w 2419568"/>
              <a:gd name="connsiteY18" fmla="*/ 2415653 h 2879677"/>
              <a:gd name="connsiteX19" fmla="*/ 1419367 w 2419568"/>
              <a:gd name="connsiteY19" fmla="*/ 2593074 h 2879677"/>
              <a:gd name="connsiteX20" fmla="*/ 1378424 w 2419568"/>
              <a:gd name="connsiteY20" fmla="*/ 2702256 h 2879677"/>
              <a:gd name="connsiteX21" fmla="*/ 1323833 w 2419568"/>
              <a:gd name="connsiteY21" fmla="*/ 2784143 h 2879677"/>
              <a:gd name="connsiteX22" fmla="*/ 1296537 w 2419568"/>
              <a:gd name="connsiteY22" fmla="*/ 2866029 h 2879677"/>
              <a:gd name="connsiteX23" fmla="*/ 1337480 w 2419568"/>
              <a:gd name="connsiteY23" fmla="*/ 2879677 h 2879677"/>
              <a:gd name="connsiteX24" fmla="*/ 1433015 w 2419568"/>
              <a:gd name="connsiteY24" fmla="*/ 2852382 h 2879677"/>
              <a:gd name="connsiteX25" fmla="*/ 1473958 w 2419568"/>
              <a:gd name="connsiteY25" fmla="*/ 2825086 h 2879677"/>
              <a:gd name="connsiteX26" fmla="*/ 1514901 w 2419568"/>
              <a:gd name="connsiteY26" fmla="*/ 2770495 h 2879677"/>
              <a:gd name="connsiteX27" fmla="*/ 1596788 w 2419568"/>
              <a:gd name="connsiteY27" fmla="*/ 2620370 h 2879677"/>
              <a:gd name="connsiteX28" fmla="*/ 1624083 w 2419568"/>
              <a:gd name="connsiteY28" fmla="*/ 2579426 h 2879677"/>
              <a:gd name="connsiteX29" fmla="*/ 1665027 w 2419568"/>
              <a:gd name="connsiteY29" fmla="*/ 2497540 h 2879677"/>
              <a:gd name="connsiteX30" fmla="*/ 1692322 w 2419568"/>
              <a:gd name="connsiteY30" fmla="*/ 2415653 h 2879677"/>
              <a:gd name="connsiteX31" fmla="*/ 1705970 w 2419568"/>
              <a:gd name="connsiteY31" fmla="*/ 2374710 h 2879677"/>
              <a:gd name="connsiteX32" fmla="*/ 1746913 w 2419568"/>
              <a:gd name="connsiteY32" fmla="*/ 2347414 h 2879677"/>
              <a:gd name="connsiteX33" fmla="*/ 1869743 w 2419568"/>
              <a:gd name="connsiteY33" fmla="*/ 2374710 h 2879677"/>
              <a:gd name="connsiteX34" fmla="*/ 1897039 w 2419568"/>
              <a:gd name="connsiteY34" fmla="*/ 2415653 h 2879677"/>
              <a:gd name="connsiteX35" fmla="*/ 1937982 w 2419568"/>
              <a:gd name="connsiteY35" fmla="*/ 2442949 h 2879677"/>
              <a:gd name="connsiteX36" fmla="*/ 1978925 w 2419568"/>
              <a:gd name="connsiteY36" fmla="*/ 2497540 h 2879677"/>
              <a:gd name="connsiteX37" fmla="*/ 2019868 w 2419568"/>
              <a:gd name="connsiteY37" fmla="*/ 2524835 h 2879677"/>
              <a:gd name="connsiteX38" fmla="*/ 2074459 w 2419568"/>
              <a:gd name="connsiteY38" fmla="*/ 2565779 h 2879677"/>
              <a:gd name="connsiteX39" fmla="*/ 2169994 w 2419568"/>
              <a:gd name="connsiteY39" fmla="*/ 2661313 h 2879677"/>
              <a:gd name="connsiteX40" fmla="*/ 2238233 w 2419568"/>
              <a:gd name="connsiteY40" fmla="*/ 2702256 h 2879677"/>
              <a:gd name="connsiteX41" fmla="*/ 2279176 w 2419568"/>
              <a:gd name="connsiteY41" fmla="*/ 2743200 h 2879677"/>
              <a:gd name="connsiteX42" fmla="*/ 2374710 w 2419568"/>
              <a:gd name="connsiteY42" fmla="*/ 2797791 h 2879677"/>
              <a:gd name="connsiteX43" fmla="*/ 2415653 w 2419568"/>
              <a:gd name="connsiteY43" fmla="*/ 2770495 h 2879677"/>
              <a:gd name="connsiteX44" fmla="*/ 2388358 w 2419568"/>
              <a:gd name="connsiteY44" fmla="*/ 2593074 h 2879677"/>
              <a:gd name="connsiteX45" fmla="*/ 2361062 w 2419568"/>
              <a:gd name="connsiteY45" fmla="*/ 2552131 h 2879677"/>
              <a:gd name="connsiteX46" fmla="*/ 2320119 w 2419568"/>
              <a:gd name="connsiteY46" fmla="*/ 2524835 h 2879677"/>
              <a:gd name="connsiteX47" fmla="*/ 2265528 w 2419568"/>
              <a:gd name="connsiteY47" fmla="*/ 2483892 h 2879677"/>
              <a:gd name="connsiteX48" fmla="*/ 2210937 w 2419568"/>
              <a:gd name="connsiteY48" fmla="*/ 2402005 h 2879677"/>
              <a:gd name="connsiteX49" fmla="*/ 2197289 w 2419568"/>
              <a:gd name="connsiteY49" fmla="*/ 2361062 h 2879677"/>
              <a:gd name="connsiteX50" fmla="*/ 2156346 w 2419568"/>
              <a:gd name="connsiteY50" fmla="*/ 2320119 h 2879677"/>
              <a:gd name="connsiteX51" fmla="*/ 2101755 w 2419568"/>
              <a:gd name="connsiteY51" fmla="*/ 2238232 h 2879677"/>
              <a:gd name="connsiteX52" fmla="*/ 2129050 w 2419568"/>
              <a:gd name="connsiteY52" fmla="*/ 2183641 h 2879677"/>
              <a:gd name="connsiteX53" fmla="*/ 2197289 w 2419568"/>
              <a:gd name="connsiteY53" fmla="*/ 2088107 h 2879677"/>
              <a:gd name="connsiteX54" fmla="*/ 2210937 w 2419568"/>
              <a:gd name="connsiteY54" fmla="*/ 2047164 h 2879677"/>
              <a:gd name="connsiteX55" fmla="*/ 2224585 w 2419568"/>
              <a:gd name="connsiteY55" fmla="*/ 1992573 h 2879677"/>
              <a:gd name="connsiteX56" fmla="*/ 2251880 w 2419568"/>
              <a:gd name="connsiteY56" fmla="*/ 1951629 h 2879677"/>
              <a:gd name="connsiteX57" fmla="*/ 2238233 w 2419568"/>
              <a:gd name="connsiteY57" fmla="*/ 1665026 h 2879677"/>
              <a:gd name="connsiteX58" fmla="*/ 2197289 w 2419568"/>
              <a:gd name="connsiteY58" fmla="*/ 1583140 h 2879677"/>
              <a:gd name="connsiteX59" fmla="*/ 2156346 w 2419568"/>
              <a:gd name="connsiteY59" fmla="*/ 1487605 h 2879677"/>
              <a:gd name="connsiteX60" fmla="*/ 2115403 w 2419568"/>
              <a:gd name="connsiteY60" fmla="*/ 1433014 h 2879677"/>
              <a:gd name="connsiteX61" fmla="*/ 2101755 w 2419568"/>
              <a:gd name="connsiteY61" fmla="*/ 1392071 h 2879677"/>
              <a:gd name="connsiteX62" fmla="*/ 2006221 w 2419568"/>
              <a:gd name="connsiteY62" fmla="*/ 1269241 h 2879677"/>
              <a:gd name="connsiteX63" fmla="*/ 1992573 w 2419568"/>
              <a:gd name="connsiteY63" fmla="*/ 1228298 h 2879677"/>
              <a:gd name="connsiteX64" fmla="*/ 1869743 w 2419568"/>
              <a:gd name="connsiteY64" fmla="*/ 1105468 h 2879677"/>
              <a:gd name="connsiteX65" fmla="*/ 1828800 w 2419568"/>
              <a:gd name="connsiteY65" fmla="*/ 1023582 h 2879677"/>
              <a:gd name="connsiteX66" fmla="*/ 1787856 w 2419568"/>
              <a:gd name="connsiteY66" fmla="*/ 982638 h 2879677"/>
              <a:gd name="connsiteX67" fmla="*/ 1719618 w 2419568"/>
              <a:gd name="connsiteY67" fmla="*/ 887104 h 2879677"/>
              <a:gd name="connsiteX68" fmla="*/ 1678674 w 2419568"/>
              <a:gd name="connsiteY68" fmla="*/ 859808 h 2879677"/>
              <a:gd name="connsiteX69" fmla="*/ 1569492 w 2419568"/>
              <a:gd name="connsiteY69" fmla="*/ 736979 h 2879677"/>
              <a:gd name="connsiteX70" fmla="*/ 1528549 w 2419568"/>
              <a:gd name="connsiteY70" fmla="*/ 682388 h 2879677"/>
              <a:gd name="connsiteX71" fmla="*/ 1460310 w 2419568"/>
              <a:gd name="connsiteY71" fmla="*/ 614149 h 2879677"/>
              <a:gd name="connsiteX72" fmla="*/ 1419367 w 2419568"/>
              <a:gd name="connsiteY72" fmla="*/ 559558 h 2879677"/>
              <a:gd name="connsiteX73" fmla="*/ 1364776 w 2419568"/>
              <a:gd name="connsiteY73" fmla="*/ 518614 h 2879677"/>
              <a:gd name="connsiteX74" fmla="*/ 1214650 w 2419568"/>
              <a:gd name="connsiteY74" fmla="*/ 395785 h 2879677"/>
              <a:gd name="connsiteX75" fmla="*/ 1132764 w 2419568"/>
              <a:gd name="connsiteY75" fmla="*/ 313898 h 2879677"/>
              <a:gd name="connsiteX76" fmla="*/ 968991 w 2419568"/>
              <a:gd name="connsiteY76" fmla="*/ 204716 h 2879677"/>
              <a:gd name="connsiteX77" fmla="*/ 887104 w 2419568"/>
              <a:gd name="connsiteY77" fmla="*/ 150125 h 2879677"/>
              <a:gd name="connsiteX78" fmla="*/ 832513 w 2419568"/>
              <a:gd name="connsiteY78" fmla="*/ 122829 h 2879677"/>
              <a:gd name="connsiteX79" fmla="*/ 791570 w 2419568"/>
              <a:gd name="connsiteY79" fmla="*/ 95534 h 2879677"/>
              <a:gd name="connsiteX80" fmla="*/ 641444 w 2419568"/>
              <a:gd name="connsiteY80" fmla="*/ 40943 h 2879677"/>
              <a:gd name="connsiteX81" fmla="*/ 573206 w 2419568"/>
              <a:gd name="connsiteY81" fmla="*/ 27295 h 2879677"/>
              <a:gd name="connsiteX82" fmla="*/ 532262 w 2419568"/>
              <a:gd name="connsiteY82" fmla="*/ 13647 h 2879677"/>
              <a:gd name="connsiteX83" fmla="*/ 464024 w 2419568"/>
              <a:gd name="connsiteY83" fmla="*/ 0 h 2879677"/>
              <a:gd name="connsiteX84" fmla="*/ 218364 w 2419568"/>
              <a:gd name="connsiteY84" fmla="*/ 27295 h 2879677"/>
              <a:gd name="connsiteX85" fmla="*/ 177421 w 2419568"/>
              <a:gd name="connsiteY85" fmla="*/ 54591 h 2879677"/>
              <a:gd name="connsiteX86" fmla="*/ 95534 w 2419568"/>
              <a:gd name="connsiteY86" fmla="*/ 81886 h 2879677"/>
              <a:gd name="connsiteX87" fmla="*/ 54591 w 2419568"/>
              <a:gd name="connsiteY87" fmla="*/ 95534 h 2879677"/>
              <a:gd name="connsiteX88" fmla="*/ 0 w 2419568"/>
              <a:gd name="connsiteY88" fmla="*/ 163773 h 2879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19568" h="2879677">
                <a:moveTo>
                  <a:pt x="1255594" y="2265528"/>
                </a:moveTo>
                <a:cubicBezTo>
                  <a:pt x="1218242" y="2240626"/>
                  <a:pt x="1206510" y="2240388"/>
                  <a:pt x="1187355" y="2197289"/>
                </a:cubicBezTo>
                <a:cubicBezTo>
                  <a:pt x="1175670" y="2170997"/>
                  <a:pt x="1160059" y="2115402"/>
                  <a:pt x="1160059" y="2115402"/>
                </a:cubicBezTo>
                <a:cubicBezTo>
                  <a:pt x="1162799" y="2090740"/>
                  <a:pt x="1169625" y="1979352"/>
                  <a:pt x="1187355" y="1937982"/>
                </a:cubicBezTo>
                <a:cubicBezTo>
                  <a:pt x="1193816" y="1922906"/>
                  <a:pt x="1207315" y="1911709"/>
                  <a:pt x="1214650" y="1897038"/>
                </a:cubicBezTo>
                <a:cubicBezTo>
                  <a:pt x="1271147" y="1784043"/>
                  <a:pt x="1177377" y="1932475"/>
                  <a:pt x="1255594" y="1815152"/>
                </a:cubicBezTo>
                <a:cubicBezTo>
                  <a:pt x="1288324" y="1716956"/>
                  <a:pt x="1248605" y="1839610"/>
                  <a:pt x="1282889" y="1719617"/>
                </a:cubicBezTo>
                <a:cubicBezTo>
                  <a:pt x="1322048" y="1582562"/>
                  <a:pt x="1267519" y="1794744"/>
                  <a:pt x="1310185" y="1624083"/>
                </a:cubicBezTo>
                <a:cubicBezTo>
                  <a:pt x="1323833" y="1633182"/>
                  <a:pt x="1340881" y="1638571"/>
                  <a:pt x="1351128" y="1651379"/>
                </a:cubicBezTo>
                <a:cubicBezTo>
                  <a:pt x="1360115" y="1662613"/>
                  <a:pt x="1360824" y="1678490"/>
                  <a:pt x="1364776" y="1692322"/>
                </a:cubicBezTo>
                <a:cubicBezTo>
                  <a:pt x="1406031" y="1836710"/>
                  <a:pt x="1340850" y="1634192"/>
                  <a:pt x="1405719" y="1828800"/>
                </a:cubicBezTo>
                <a:lnTo>
                  <a:pt x="1460310" y="1992573"/>
                </a:lnTo>
                <a:lnTo>
                  <a:pt x="1473958" y="2033516"/>
                </a:lnTo>
                <a:cubicBezTo>
                  <a:pt x="1478507" y="2047164"/>
                  <a:pt x="1481173" y="2061592"/>
                  <a:pt x="1487606" y="2074459"/>
                </a:cubicBezTo>
                <a:cubicBezTo>
                  <a:pt x="1496704" y="2092656"/>
                  <a:pt x="1506887" y="2110350"/>
                  <a:pt x="1514901" y="2129050"/>
                </a:cubicBezTo>
                <a:cubicBezTo>
                  <a:pt x="1520568" y="2142273"/>
                  <a:pt x="1522115" y="2157127"/>
                  <a:pt x="1528549" y="2169994"/>
                </a:cubicBezTo>
                <a:cubicBezTo>
                  <a:pt x="1581463" y="2275824"/>
                  <a:pt x="1535186" y="2148965"/>
                  <a:pt x="1569492" y="2251880"/>
                </a:cubicBezTo>
                <a:cubicBezTo>
                  <a:pt x="1564943" y="2292823"/>
                  <a:pt x="1562616" y="2334075"/>
                  <a:pt x="1555844" y="2374710"/>
                </a:cubicBezTo>
                <a:cubicBezTo>
                  <a:pt x="1553479" y="2388900"/>
                  <a:pt x="1549086" y="2403024"/>
                  <a:pt x="1542197" y="2415653"/>
                </a:cubicBezTo>
                <a:cubicBezTo>
                  <a:pt x="1491992" y="2507695"/>
                  <a:pt x="1478049" y="2519721"/>
                  <a:pt x="1419367" y="2593074"/>
                </a:cubicBezTo>
                <a:cubicBezTo>
                  <a:pt x="1405485" y="2648602"/>
                  <a:pt x="1409009" y="2651280"/>
                  <a:pt x="1378424" y="2702256"/>
                </a:cubicBezTo>
                <a:cubicBezTo>
                  <a:pt x="1361546" y="2730386"/>
                  <a:pt x="1334207" y="2753021"/>
                  <a:pt x="1323833" y="2784143"/>
                </a:cubicBezTo>
                <a:lnTo>
                  <a:pt x="1296537" y="2866029"/>
                </a:lnTo>
                <a:cubicBezTo>
                  <a:pt x="1310185" y="2870578"/>
                  <a:pt x="1323094" y="2879677"/>
                  <a:pt x="1337480" y="2879677"/>
                </a:cubicBezTo>
                <a:cubicBezTo>
                  <a:pt x="1354612" y="2879677"/>
                  <a:pt x="1413711" y="2858816"/>
                  <a:pt x="1433015" y="2852382"/>
                </a:cubicBezTo>
                <a:cubicBezTo>
                  <a:pt x="1446663" y="2843283"/>
                  <a:pt x="1462360" y="2836684"/>
                  <a:pt x="1473958" y="2825086"/>
                </a:cubicBezTo>
                <a:cubicBezTo>
                  <a:pt x="1490042" y="2809002"/>
                  <a:pt x="1502284" y="2789421"/>
                  <a:pt x="1514901" y="2770495"/>
                </a:cubicBezTo>
                <a:cubicBezTo>
                  <a:pt x="1570669" y="2686842"/>
                  <a:pt x="1544988" y="2713610"/>
                  <a:pt x="1596788" y="2620370"/>
                </a:cubicBezTo>
                <a:cubicBezTo>
                  <a:pt x="1604754" y="2606031"/>
                  <a:pt x="1616748" y="2594097"/>
                  <a:pt x="1624083" y="2579426"/>
                </a:cubicBezTo>
                <a:cubicBezTo>
                  <a:pt x="1680580" y="2466431"/>
                  <a:pt x="1586810" y="2614863"/>
                  <a:pt x="1665027" y="2497540"/>
                </a:cubicBezTo>
                <a:lnTo>
                  <a:pt x="1692322" y="2415653"/>
                </a:lnTo>
                <a:cubicBezTo>
                  <a:pt x="1696871" y="2402005"/>
                  <a:pt x="1694000" y="2382690"/>
                  <a:pt x="1705970" y="2374710"/>
                </a:cubicBezTo>
                <a:lnTo>
                  <a:pt x="1746913" y="2347414"/>
                </a:lnTo>
                <a:cubicBezTo>
                  <a:pt x="1747752" y="2347554"/>
                  <a:pt x="1852059" y="2360563"/>
                  <a:pt x="1869743" y="2374710"/>
                </a:cubicBezTo>
                <a:cubicBezTo>
                  <a:pt x="1882551" y="2384957"/>
                  <a:pt x="1885441" y="2404055"/>
                  <a:pt x="1897039" y="2415653"/>
                </a:cubicBezTo>
                <a:cubicBezTo>
                  <a:pt x="1908637" y="2427251"/>
                  <a:pt x="1926384" y="2431351"/>
                  <a:pt x="1937982" y="2442949"/>
                </a:cubicBezTo>
                <a:cubicBezTo>
                  <a:pt x="1954066" y="2459033"/>
                  <a:pt x="1962841" y="2481456"/>
                  <a:pt x="1978925" y="2497540"/>
                </a:cubicBezTo>
                <a:cubicBezTo>
                  <a:pt x="1990523" y="2509138"/>
                  <a:pt x="2006521" y="2515301"/>
                  <a:pt x="2019868" y="2524835"/>
                </a:cubicBezTo>
                <a:cubicBezTo>
                  <a:pt x="2038377" y="2538056"/>
                  <a:pt x="2057628" y="2550478"/>
                  <a:pt x="2074459" y="2565779"/>
                </a:cubicBezTo>
                <a:cubicBezTo>
                  <a:pt x="2107783" y="2596073"/>
                  <a:pt x="2131376" y="2638143"/>
                  <a:pt x="2169994" y="2661313"/>
                </a:cubicBezTo>
                <a:cubicBezTo>
                  <a:pt x="2192740" y="2674961"/>
                  <a:pt x="2217012" y="2686340"/>
                  <a:pt x="2238233" y="2702256"/>
                </a:cubicBezTo>
                <a:cubicBezTo>
                  <a:pt x="2253674" y="2713837"/>
                  <a:pt x="2264522" y="2730639"/>
                  <a:pt x="2279176" y="2743200"/>
                </a:cubicBezTo>
                <a:cubicBezTo>
                  <a:pt x="2331754" y="2788267"/>
                  <a:pt x="2320740" y="2779801"/>
                  <a:pt x="2374710" y="2797791"/>
                </a:cubicBezTo>
                <a:cubicBezTo>
                  <a:pt x="2388358" y="2788692"/>
                  <a:pt x="2412956" y="2786674"/>
                  <a:pt x="2415653" y="2770495"/>
                </a:cubicBezTo>
                <a:cubicBezTo>
                  <a:pt x="2419568" y="2747008"/>
                  <a:pt x="2410488" y="2637333"/>
                  <a:pt x="2388358" y="2593074"/>
                </a:cubicBezTo>
                <a:cubicBezTo>
                  <a:pt x="2381022" y="2578403"/>
                  <a:pt x="2372660" y="2563729"/>
                  <a:pt x="2361062" y="2552131"/>
                </a:cubicBezTo>
                <a:cubicBezTo>
                  <a:pt x="2349464" y="2540533"/>
                  <a:pt x="2333466" y="2534369"/>
                  <a:pt x="2320119" y="2524835"/>
                </a:cubicBezTo>
                <a:cubicBezTo>
                  <a:pt x="2301610" y="2511614"/>
                  <a:pt x="2283725" y="2497540"/>
                  <a:pt x="2265528" y="2483892"/>
                </a:cubicBezTo>
                <a:cubicBezTo>
                  <a:pt x="2233076" y="2386540"/>
                  <a:pt x="2279091" y="2504237"/>
                  <a:pt x="2210937" y="2402005"/>
                </a:cubicBezTo>
                <a:cubicBezTo>
                  <a:pt x="2202957" y="2390035"/>
                  <a:pt x="2205269" y="2373032"/>
                  <a:pt x="2197289" y="2361062"/>
                </a:cubicBezTo>
                <a:cubicBezTo>
                  <a:pt x="2186583" y="2345003"/>
                  <a:pt x="2168195" y="2335354"/>
                  <a:pt x="2156346" y="2320119"/>
                </a:cubicBezTo>
                <a:cubicBezTo>
                  <a:pt x="2136206" y="2294224"/>
                  <a:pt x="2101755" y="2238232"/>
                  <a:pt x="2101755" y="2238232"/>
                </a:cubicBezTo>
                <a:cubicBezTo>
                  <a:pt x="2110853" y="2220035"/>
                  <a:pt x="2117225" y="2200196"/>
                  <a:pt x="2129050" y="2183641"/>
                </a:cubicBezTo>
                <a:cubicBezTo>
                  <a:pt x="2195922" y="2090021"/>
                  <a:pt x="2149196" y="2200324"/>
                  <a:pt x="2197289" y="2088107"/>
                </a:cubicBezTo>
                <a:cubicBezTo>
                  <a:pt x="2202956" y="2074884"/>
                  <a:pt x="2206985" y="2060996"/>
                  <a:pt x="2210937" y="2047164"/>
                </a:cubicBezTo>
                <a:cubicBezTo>
                  <a:pt x="2216090" y="2029129"/>
                  <a:pt x="2217196" y="2009813"/>
                  <a:pt x="2224585" y="1992573"/>
                </a:cubicBezTo>
                <a:cubicBezTo>
                  <a:pt x="2231046" y="1977497"/>
                  <a:pt x="2242782" y="1965277"/>
                  <a:pt x="2251880" y="1951629"/>
                </a:cubicBezTo>
                <a:cubicBezTo>
                  <a:pt x="2247331" y="1856095"/>
                  <a:pt x="2252249" y="1759636"/>
                  <a:pt x="2238233" y="1665026"/>
                </a:cubicBezTo>
                <a:cubicBezTo>
                  <a:pt x="2233761" y="1634838"/>
                  <a:pt x="2209683" y="1611027"/>
                  <a:pt x="2197289" y="1583140"/>
                </a:cubicBezTo>
                <a:cubicBezTo>
                  <a:pt x="2168713" y="1518846"/>
                  <a:pt x="2202087" y="1560792"/>
                  <a:pt x="2156346" y="1487605"/>
                </a:cubicBezTo>
                <a:cubicBezTo>
                  <a:pt x="2144291" y="1468316"/>
                  <a:pt x="2129051" y="1451211"/>
                  <a:pt x="2115403" y="1433014"/>
                </a:cubicBezTo>
                <a:cubicBezTo>
                  <a:pt x="2110854" y="1419366"/>
                  <a:pt x="2108741" y="1404647"/>
                  <a:pt x="2101755" y="1392071"/>
                </a:cubicBezTo>
                <a:cubicBezTo>
                  <a:pt x="2060945" y="1318613"/>
                  <a:pt x="2055953" y="1318974"/>
                  <a:pt x="2006221" y="1269241"/>
                </a:cubicBezTo>
                <a:cubicBezTo>
                  <a:pt x="2001672" y="1255593"/>
                  <a:pt x="2000198" y="1240497"/>
                  <a:pt x="1992573" y="1228298"/>
                </a:cubicBezTo>
                <a:cubicBezTo>
                  <a:pt x="1951629" y="1162788"/>
                  <a:pt x="1928884" y="1152781"/>
                  <a:pt x="1869743" y="1105468"/>
                </a:cubicBezTo>
                <a:cubicBezTo>
                  <a:pt x="1856065" y="1064435"/>
                  <a:pt x="1858195" y="1058856"/>
                  <a:pt x="1828800" y="1023582"/>
                </a:cubicBezTo>
                <a:cubicBezTo>
                  <a:pt x="1816444" y="1008754"/>
                  <a:pt x="1800212" y="997466"/>
                  <a:pt x="1787856" y="982638"/>
                </a:cubicBezTo>
                <a:cubicBezTo>
                  <a:pt x="1749109" y="936141"/>
                  <a:pt x="1768787" y="936273"/>
                  <a:pt x="1719618" y="887104"/>
                </a:cubicBezTo>
                <a:cubicBezTo>
                  <a:pt x="1708019" y="875505"/>
                  <a:pt x="1692322" y="868907"/>
                  <a:pt x="1678674" y="859808"/>
                </a:cubicBezTo>
                <a:cubicBezTo>
                  <a:pt x="1618617" y="769722"/>
                  <a:pt x="1689687" y="870528"/>
                  <a:pt x="1569492" y="736979"/>
                </a:cubicBezTo>
                <a:cubicBezTo>
                  <a:pt x="1554276" y="720072"/>
                  <a:pt x="1543661" y="699389"/>
                  <a:pt x="1528549" y="682388"/>
                </a:cubicBezTo>
                <a:cubicBezTo>
                  <a:pt x="1507178" y="658345"/>
                  <a:pt x="1481681" y="638192"/>
                  <a:pt x="1460310" y="614149"/>
                </a:cubicBezTo>
                <a:cubicBezTo>
                  <a:pt x="1445198" y="597148"/>
                  <a:pt x="1435451" y="575642"/>
                  <a:pt x="1419367" y="559558"/>
                </a:cubicBezTo>
                <a:cubicBezTo>
                  <a:pt x="1403283" y="543474"/>
                  <a:pt x="1381607" y="533915"/>
                  <a:pt x="1364776" y="518614"/>
                </a:cubicBezTo>
                <a:cubicBezTo>
                  <a:pt x="1230431" y="396482"/>
                  <a:pt x="1320556" y="448737"/>
                  <a:pt x="1214650" y="395785"/>
                </a:cubicBezTo>
                <a:cubicBezTo>
                  <a:pt x="1187355" y="368489"/>
                  <a:pt x="1164883" y="335310"/>
                  <a:pt x="1132764" y="313898"/>
                </a:cubicBezTo>
                <a:lnTo>
                  <a:pt x="968991" y="204716"/>
                </a:lnTo>
                <a:cubicBezTo>
                  <a:pt x="968989" y="204715"/>
                  <a:pt x="887107" y="150126"/>
                  <a:pt x="887104" y="150125"/>
                </a:cubicBezTo>
                <a:cubicBezTo>
                  <a:pt x="868907" y="141026"/>
                  <a:pt x="850177" y="132923"/>
                  <a:pt x="832513" y="122829"/>
                </a:cubicBezTo>
                <a:cubicBezTo>
                  <a:pt x="818272" y="114691"/>
                  <a:pt x="806241" y="102869"/>
                  <a:pt x="791570" y="95534"/>
                </a:cubicBezTo>
                <a:cubicBezTo>
                  <a:pt x="768047" y="83773"/>
                  <a:pt x="662682" y="45191"/>
                  <a:pt x="641444" y="40943"/>
                </a:cubicBezTo>
                <a:cubicBezTo>
                  <a:pt x="618698" y="36394"/>
                  <a:pt x="595710" y="32921"/>
                  <a:pt x="573206" y="27295"/>
                </a:cubicBezTo>
                <a:cubicBezTo>
                  <a:pt x="559249" y="23806"/>
                  <a:pt x="546219" y="17136"/>
                  <a:pt x="532262" y="13647"/>
                </a:cubicBezTo>
                <a:cubicBezTo>
                  <a:pt x="509758" y="8021"/>
                  <a:pt x="486770" y="4549"/>
                  <a:pt x="464024" y="0"/>
                </a:cubicBezTo>
                <a:cubicBezTo>
                  <a:pt x="453230" y="830"/>
                  <a:pt x="270557" y="7722"/>
                  <a:pt x="218364" y="27295"/>
                </a:cubicBezTo>
                <a:cubicBezTo>
                  <a:pt x="203006" y="33054"/>
                  <a:pt x="192410" y="47929"/>
                  <a:pt x="177421" y="54591"/>
                </a:cubicBezTo>
                <a:cubicBezTo>
                  <a:pt x="151129" y="66276"/>
                  <a:pt x="122830" y="72788"/>
                  <a:pt x="95534" y="81886"/>
                </a:cubicBezTo>
                <a:lnTo>
                  <a:pt x="54591" y="95534"/>
                </a:lnTo>
                <a:cubicBezTo>
                  <a:pt x="20157" y="147183"/>
                  <a:pt x="38893" y="124878"/>
                  <a:pt x="0" y="1637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7" name="组合 76"/>
          <p:cNvGrpSpPr/>
          <p:nvPr/>
        </p:nvGrpSpPr>
        <p:grpSpPr>
          <a:xfrm>
            <a:off x="5500694" y="3143248"/>
            <a:ext cx="3114484" cy="289535"/>
            <a:chOff x="5500694" y="3143248"/>
            <a:chExt cx="3114484" cy="289535"/>
          </a:xfrm>
        </p:grpSpPr>
        <p:sp>
          <p:nvSpPr>
            <p:cNvPr id="30" name="Text Box 19"/>
            <p:cNvSpPr txBox="1">
              <a:spLocks noChangeArrowheads="1"/>
            </p:cNvSpPr>
            <p:nvPr/>
          </p:nvSpPr>
          <p:spPr bwMode="auto">
            <a:xfrm>
              <a:off x="5500694" y="3170323"/>
              <a:ext cx="528739" cy="262460"/>
            </a:xfrm>
            <a:prstGeom prst="rect">
              <a:avLst/>
            </a:prstGeom>
            <a:noFill/>
            <a:ln w="12700" cap="sq">
              <a:noFill/>
              <a:miter lim="800000"/>
              <a:headEnd type="none" w="sm" len="sm"/>
              <a:tailEnd type="none" w="sm" len="sm"/>
            </a:ln>
          </p:spPr>
          <p:txBody>
            <a:bodyPr wrap="none">
              <a:spAutoFit/>
            </a:bodyPr>
            <a:lstStyle/>
            <a:p>
              <a:r>
                <a:rPr kumimoji="1" lang="en-US" altLang="zh-CN" sz="2000" dirty="0">
                  <a:solidFill>
                    <a:srgbClr val="FF0000"/>
                  </a:solidFill>
                  <a:latin typeface="Times New Roman" panose="02020503050405090304" pitchFamily="18" charset="0"/>
                </a:rPr>
                <a:t>D</a:t>
              </a:r>
              <a:r>
                <a:rPr kumimoji="1" lang="en-US" altLang="zh-CN" sz="2000" dirty="0">
                  <a:latin typeface="Times New Roman" panose="02020503050405090304" pitchFamily="18" charset="0"/>
                </a:rPr>
                <a:t>LR:</a:t>
              </a:r>
              <a:endParaRPr kumimoji="1" lang="en-US" altLang="zh-CN" sz="2000" dirty="0">
                <a:latin typeface="Times New Roman" panose="02020503050405090304" pitchFamily="18" charset="0"/>
              </a:endParaRPr>
            </a:p>
          </p:txBody>
        </p:sp>
        <p:sp>
          <p:nvSpPr>
            <p:cNvPr id="33" name="Text Box 22"/>
            <p:cNvSpPr txBox="1">
              <a:spLocks noChangeArrowheads="1"/>
            </p:cNvSpPr>
            <p:nvPr/>
          </p:nvSpPr>
          <p:spPr bwMode="auto">
            <a:xfrm>
              <a:off x="6338145" y="3170323"/>
              <a:ext cx="244660" cy="262460"/>
            </a:xfrm>
            <a:prstGeom prst="rect">
              <a:avLst/>
            </a:prstGeom>
            <a:noFill/>
            <a:ln w="12700" cap="sq">
              <a:noFill/>
              <a:miter lim="800000"/>
              <a:headEnd type="none" w="sm" len="sm"/>
              <a:tailEnd type="none" w="sm" len="sm"/>
            </a:ln>
          </p:spPr>
          <p:txBody>
            <a:bodyPr wrap="none">
              <a:spAutoFit/>
            </a:bodyPr>
            <a:lstStyle/>
            <a:p>
              <a:r>
                <a:rPr kumimoji="1" lang="en-US" altLang="zh-CN" sz="2000" dirty="0">
                  <a:latin typeface="Times New Roman" panose="02020503050405090304" pitchFamily="18" charset="0"/>
                </a:rPr>
                <a:t>R</a:t>
              </a:r>
              <a:endParaRPr kumimoji="1" lang="en-US" altLang="zh-CN" sz="2000" dirty="0">
                <a:latin typeface="Times New Roman" panose="02020503050405090304" pitchFamily="18" charset="0"/>
              </a:endParaRPr>
            </a:p>
          </p:txBody>
        </p:sp>
        <p:sp>
          <p:nvSpPr>
            <p:cNvPr id="34" name="Text Box 23"/>
            <p:cNvSpPr txBox="1">
              <a:spLocks noChangeArrowheads="1"/>
            </p:cNvSpPr>
            <p:nvPr/>
          </p:nvSpPr>
          <p:spPr bwMode="auto">
            <a:xfrm>
              <a:off x="6715434" y="3170323"/>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D</a:t>
              </a:r>
              <a:endParaRPr kumimoji="1" lang="en-US" altLang="zh-CN" sz="2000">
                <a:latin typeface="Times New Roman" panose="02020503050405090304" pitchFamily="18" charset="0"/>
              </a:endParaRPr>
            </a:p>
          </p:txBody>
        </p:sp>
        <p:sp>
          <p:nvSpPr>
            <p:cNvPr id="35" name="Text Box 24"/>
            <p:cNvSpPr txBox="1">
              <a:spLocks noChangeArrowheads="1"/>
            </p:cNvSpPr>
            <p:nvPr/>
          </p:nvSpPr>
          <p:spPr bwMode="auto">
            <a:xfrm>
              <a:off x="7134160" y="3143248"/>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F</a:t>
              </a:r>
              <a:endParaRPr kumimoji="1" lang="en-US" altLang="zh-CN" sz="2000">
                <a:latin typeface="Times New Roman" panose="02020503050405090304" pitchFamily="18" charset="0"/>
              </a:endParaRPr>
            </a:p>
          </p:txBody>
        </p:sp>
        <p:sp>
          <p:nvSpPr>
            <p:cNvPr id="36" name="Text Box 25"/>
            <p:cNvSpPr txBox="1">
              <a:spLocks noChangeArrowheads="1"/>
            </p:cNvSpPr>
            <p:nvPr/>
          </p:nvSpPr>
          <p:spPr bwMode="auto">
            <a:xfrm>
              <a:off x="7552885" y="3143248"/>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37" name="Text Box 26"/>
            <p:cNvSpPr txBox="1">
              <a:spLocks noChangeArrowheads="1"/>
            </p:cNvSpPr>
            <p:nvPr/>
          </p:nvSpPr>
          <p:spPr bwMode="auto">
            <a:xfrm>
              <a:off x="7971611" y="3143248"/>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H</a:t>
              </a:r>
              <a:endParaRPr kumimoji="1" lang="en-US" altLang="zh-CN" sz="2000">
                <a:latin typeface="Times New Roman" panose="02020503050405090304" pitchFamily="18" charset="0"/>
              </a:endParaRPr>
            </a:p>
          </p:txBody>
        </p:sp>
        <p:sp>
          <p:nvSpPr>
            <p:cNvPr id="38" name="Text Box 27"/>
            <p:cNvSpPr txBox="1">
              <a:spLocks noChangeArrowheads="1"/>
            </p:cNvSpPr>
            <p:nvPr/>
          </p:nvSpPr>
          <p:spPr bwMode="auto">
            <a:xfrm>
              <a:off x="8390337" y="3143248"/>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S</a:t>
              </a:r>
              <a:endParaRPr kumimoji="1" lang="en-US" altLang="zh-CN" sz="2000">
                <a:latin typeface="Times New Roman" panose="02020503050405090304" pitchFamily="18" charset="0"/>
              </a:endParaRPr>
            </a:p>
          </p:txBody>
        </p:sp>
      </p:grpSp>
      <p:grpSp>
        <p:nvGrpSpPr>
          <p:cNvPr id="78" name="组合 77"/>
          <p:cNvGrpSpPr/>
          <p:nvPr/>
        </p:nvGrpSpPr>
        <p:grpSpPr>
          <a:xfrm>
            <a:off x="5511598" y="3670173"/>
            <a:ext cx="3103580" cy="285370"/>
            <a:chOff x="5511598" y="3670173"/>
            <a:chExt cx="3103580" cy="285370"/>
          </a:xfrm>
        </p:grpSpPr>
        <p:sp>
          <p:nvSpPr>
            <p:cNvPr id="31" name="Text Box 20"/>
            <p:cNvSpPr txBox="1">
              <a:spLocks noChangeArrowheads="1"/>
            </p:cNvSpPr>
            <p:nvPr/>
          </p:nvSpPr>
          <p:spPr bwMode="auto">
            <a:xfrm>
              <a:off x="5511598" y="3693083"/>
              <a:ext cx="528739" cy="262460"/>
            </a:xfrm>
            <a:prstGeom prst="rect">
              <a:avLst/>
            </a:prstGeom>
            <a:noFill/>
            <a:ln w="12700" cap="sq">
              <a:noFill/>
              <a:miter lim="800000"/>
              <a:headEnd type="none" w="sm" len="sm"/>
              <a:tailEnd type="none" w="sm" len="sm"/>
            </a:ln>
          </p:spPr>
          <p:txBody>
            <a:bodyPr wrap="none">
              <a:spAutoFit/>
            </a:bodyPr>
            <a:lstStyle/>
            <a:p>
              <a:r>
                <a:rPr kumimoji="1" lang="en-US" altLang="zh-CN" sz="2000" dirty="0">
                  <a:latin typeface="Times New Roman" panose="02020503050405090304" pitchFamily="18" charset="0"/>
                </a:rPr>
                <a:t>L</a:t>
              </a:r>
              <a:r>
                <a:rPr kumimoji="1" lang="en-US" altLang="zh-CN" sz="2000" dirty="0">
                  <a:solidFill>
                    <a:srgbClr val="FF0000"/>
                  </a:solidFill>
                  <a:latin typeface="Times New Roman" panose="02020503050405090304" pitchFamily="18" charset="0"/>
                </a:rPr>
                <a:t>D</a:t>
              </a:r>
              <a:r>
                <a:rPr kumimoji="1" lang="en-US" altLang="zh-CN" sz="2000" dirty="0">
                  <a:latin typeface="Times New Roman" panose="02020503050405090304" pitchFamily="18" charset="0"/>
                </a:rPr>
                <a:t>R:</a:t>
              </a:r>
              <a:endParaRPr kumimoji="1" lang="en-US" altLang="zh-CN" sz="2000" dirty="0">
                <a:latin typeface="Times New Roman" panose="02020503050405090304" pitchFamily="18" charset="0"/>
              </a:endParaRPr>
            </a:p>
          </p:txBody>
        </p:sp>
        <p:sp>
          <p:nvSpPr>
            <p:cNvPr id="39" name="Text Box 28"/>
            <p:cNvSpPr txBox="1">
              <a:spLocks noChangeArrowheads="1"/>
            </p:cNvSpPr>
            <p:nvPr/>
          </p:nvSpPr>
          <p:spPr bwMode="auto">
            <a:xfrm>
              <a:off x="6338145" y="3670173"/>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F</a:t>
              </a:r>
              <a:endParaRPr kumimoji="1" lang="en-US" altLang="zh-CN" sz="2000">
                <a:latin typeface="Times New Roman" panose="02020503050405090304" pitchFamily="18" charset="0"/>
              </a:endParaRPr>
            </a:p>
          </p:txBody>
        </p:sp>
        <p:sp>
          <p:nvSpPr>
            <p:cNvPr id="40" name="Text Box 29"/>
            <p:cNvSpPr txBox="1">
              <a:spLocks noChangeArrowheads="1"/>
            </p:cNvSpPr>
            <p:nvPr/>
          </p:nvSpPr>
          <p:spPr bwMode="auto">
            <a:xfrm>
              <a:off x="6715434" y="3670173"/>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D</a:t>
              </a:r>
              <a:endParaRPr kumimoji="1" lang="en-US" altLang="zh-CN" sz="2000">
                <a:latin typeface="Times New Roman" panose="02020503050405090304" pitchFamily="18" charset="0"/>
              </a:endParaRPr>
            </a:p>
          </p:txBody>
        </p:sp>
        <p:sp>
          <p:nvSpPr>
            <p:cNvPr id="41" name="Text Box 30"/>
            <p:cNvSpPr txBox="1">
              <a:spLocks noChangeArrowheads="1"/>
            </p:cNvSpPr>
            <p:nvPr/>
          </p:nvSpPr>
          <p:spPr bwMode="auto">
            <a:xfrm>
              <a:off x="7134160" y="3670173"/>
              <a:ext cx="244660"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R</a:t>
              </a:r>
              <a:endParaRPr kumimoji="1" lang="en-US" altLang="zh-CN" sz="2000">
                <a:latin typeface="Times New Roman" panose="02020503050405090304" pitchFamily="18" charset="0"/>
              </a:endParaRPr>
            </a:p>
          </p:txBody>
        </p:sp>
        <p:sp>
          <p:nvSpPr>
            <p:cNvPr id="42" name="Text Box 31"/>
            <p:cNvSpPr txBox="1">
              <a:spLocks noChangeArrowheads="1"/>
            </p:cNvSpPr>
            <p:nvPr/>
          </p:nvSpPr>
          <p:spPr bwMode="auto">
            <a:xfrm>
              <a:off x="7552885" y="3680583"/>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dirty="0">
                  <a:latin typeface="Times New Roman" panose="02020503050405090304" pitchFamily="18" charset="0"/>
                </a:rPr>
                <a:t>H</a:t>
              </a:r>
              <a:endParaRPr kumimoji="1" lang="en-US" altLang="zh-CN" sz="2000" dirty="0">
                <a:latin typeface="Times New Roman" panose="02020503050405090304" pitchFamily="18" charset="0"/>
              </a:endParaRPr>
            </a:p>
          </p:txBody>
        </p:sp>
        <p:sp>
          <p:nvSpPr>
            <p:cNvPr id="43" name="Text Box 32"/>
            <p:cNvSpPr txBox="1">
              <a:spLocks noChangeArrowheads="1"/>
            </p:cNvSpPr>
            <p:nvPr/>
          </p:nvSpPr>
          <p:spPr bwMode="auto">
            <a:xfrm>
              <a:off x="7971611" y="3670173"/>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44" name="Text Box 33"/>
            <p:cNvSpPr txBox="1">
              <a:spLocks noChangeArrowheads="1"/>
            </p:cNvSpPr>
            <p:nvPr/>
          </p:nvSpPr>
          <p:spPr bwMode="auto">
            <a:xfrm>
              <a:off x="8390337" y="3670173"/>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S</a:t>
              </a:r>
              <a:endParaRPr kumimoji="1" lang="en-US" altLang="zh-CN" sz="2000">
                <a:latin typeface="Times New Roman" panose="02020503050405090304" pitchFamily="18" charset="0"/>
              </a:endParaRPr>
            </a:p>
          </p:txBody>
        </p:sp>
      </p:grpSp>
      <p:grpSp>
        <p:nvGrpSpPr>
          <p:cNvPr id="79" name="组合 78"/>
          <p:cNvGrpSpPr/>
          <p:nvPr/>
        </p:nvGrpSpPr>
        <p:grpSpPr>
          <a:xfrm>
            <a:off x="5511598" y="4220008"/>
            <a:ext cx="3123399" cy="285370"/>
            <a:chOff x="5511598" y="4220008"/>
            <a:chExt cx="3123399" cy="285370"/>
          </a:xfrm>
        </p:grpSpPr>
        <p:sp>
          <p:nvSpPr>
            <p:cNvPr id="32" name="Text Box 21"/>
            <p:cNvSpPr txBox="1">
              <a:spLocks noChangeArrowheads="1"/>
            </p:cNvSpPr>
            <p:nvPr/>
          </p:nvSpPr>
          <p:spPr bwMode="auto">
            <a:xfrm>
              <a:off x="5511598" y="4242918"/>
              <a:ext cx="528739" cy="262460"/>
            </a:xfrm>
            <a:prstGeom prst="rect">
              <a:avLst/>
            </a:prstGeom>
            <a:noFill/>
            <a:ln w="12700" cap="sq">
              <a:noFill/>
              <a:miter lim="800000"/>
              <a:headEnd type="none" w="sm" len="sm"/>
              <a:tailEnd type="none" w="sm" len="sm"/>
            </a:ln>
          </p:spPr>
          <p:txBody>
            <a:bodyPr wrap="none">
              <a:spAutoFit/>
            </a:bodyPr>
            <a:lstStyle/>
            <a:p>
              <a:r>
                <a:rPr kumimoji="1" lang="en-US" altLang="zh-CN" sz="2000" dirty="0">
                  <a:latin typeface="Times New Roman" panose="02020503050405090304" pitchFamily="18" charset="0"/>
                </a:rPr>
                <a:t>LR</a:t>
              </a:r>
              <a:r>
                <a:rPr kumimoji="1" lang="en-US" altLang="zh-CN" sz="2000" dirty="0">
                  <a:solidFill>
                    <a:srgbClr val="FF0000"/>
                  </a:solidFill>
                  <a:latin typeface="Times New Roman" panose="02020503050405090304" pitchFamily="18" charset="0"/>
                </a:rPr>
                <a:t>D</a:t>
              </a: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p:txBody>
        </p:sp>
        <p:sp>
          <p:nvSpPr>
            <p:cNvPr id="45" name="Text Box 34"/>
            <p:cNvSpPr txBox="1">
              <a:spLocks noChangeArrowheads="1"/>
            </p:cNvSpPr>
            <p:nvPr/>
          </p:nvSpPr>
          <p:spPr bwMode="auto">
            <a:xfrm>
              <a:off x="6338145" y="4220008"/>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F</a:t>
              </a:r>
              <a:endParaRPr kumimoji="1" lang="en-US" altLang="zh-CN" sz="2000">
                <a:latin typeface="Times New Roman" panose="02020503050405090304" pitchFamily="18" charset="0"/>
              </a:endParaRPr>
            </a:p>
          </p:txBody>
        </p:sp>
        <p:sp>
          <p:nvSpPr>
            <p:cNvPr id="46" name="Text Box 35"/>
            <p:cNvSpPr txBox="1">
              <a:spLocks noChangeArrowheads="1"/>
            </p:cNvSpPr>
            <p:nvPr/>
          </p:nvSpPr>
          <p:spPr bwMode="auto">
            <a:xfrm>
              <a:off x="6715434" y="4220008"/>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D</a:t>
              </a:r>
              <a:endParaRPr kumimoji="1" lang="en-US" altLang="zh-CN" sz="2000">
                <a:latin typeface="Times New Roman" panose="02020503050405090304" pitchFamily="18" charset="0"/>
              </a:endParaRPr>
            </a:p>
          </p:txBody>
        </p:sp>
        <p:sp>
          <p:nvSpPr>
            <p:cNvPr id="47" name="Text Box 36"/>
            <p:cNvSpPr txBox="1">
              <a:spLocks noChangeArrowheads="1"/>
            </p:cNvSpPr>
            <p:nvPr/>
          </p:nvSpPr>
          <p:spPr bwMode="auto">
            <a:xfrm>
              <a:off x="7134160" y="4220008"/>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H</a:t>
              </a:r>
              <a:endParaRPr kumimoji="1" lang="en-US" altLang="zh-CN" sz="2000">
                <a:latin typeface="Times New Roman" panose="02020503050405090304" pitchFamily="18" charset="0"/>
              </a:endParaRPr>
            </a:p>
          </p:txBody>
        </p:sp>
        <p:sp>
          <p:nvSpPr>
            <p:cNvPr id="48" name="Text Box 37"/>
            <p:cNvSpPr txBox="1">
              <a:spLocks noChangeArrowheads="1"/>
            </p:cNvSpPr>
            <p:nvPr/>
          </p:nvSpPr>
          <p:spPr bwMode="auto">
            <a:xfrm>
              <a:off x="7552885" y="4242918"/>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S</a:t>
              </a:r>
              <a:endParaRPr kumimoji="1" lang="en-US" altLang="zh-CN" sz="2000">
                <a:latin typeface="Times New Roman" panose="02020503050405090304" pitchFamily="18" charset="0"/>
              </a:endParaRPr>
            </a:p>
          </p:txBody>
        </p:sp>
        <p:sp>
          <p:nvSpPr>
            <p:cNvPr id="49" name="Text Box 38"/>
            <p:cNvSpPr txBox="1">
              <a:spLocks noChangeArrowheads="1"/>
            </p:cNvSpPr>
            <p:nvPr/>
          </p:nvSpPr>
          <p:spPr bwMode="auto">
            <a:xfrm>
              <a:off x="7971611" y="4220008"/>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50" name="Text Box 39"/>
            <p:cNvSpPr txBox="1">
              <a:spLocks noChangeArrowheads="1"/>
            </p:cNvSpPr>
            <p:nvPr/>
          </p:nvSpPr>
          <p:spPr bwMode="auto">
            <a:xfrm>
              <a:off x="8390337" y="4220008"/>
              <a:ext cx="244660" cy="262460"/>
            </a:xfrm>
            <a:prstGeom prst="rect">
              <a:avLst/>
            </a:prstGeom>
            <a:noFill/>
            <a:ln w="12700" cap="sq">
              <a:noFill/>
              <a:miter lim="800000"/>
              <a:headEnd type="none" w="sm" len="sm"/>
              <a:tailEnd type="none" w="sm" len="sm"/>
            </a:ln>
          </p:spPr>
          <p:txBody>
            <a:bodyPr wrap="none">
              <a:spAutoFit/>
            </a:bodyPr>
            <a:lstStyle/>
            <a:p>
              <a:r>
                <a:rPr kumimoji="1" lang="en-US" altLang="zh-CN" sz="2000" dirty="0">
                  <a:latin typeface="Times New Roman" panose="02020503050405090304" pitchFamily="18" charset="0"/>
                </a:rPr>
                <a:t>R</a:t>
              </a:r>
              <a:endParaRPr kumimoji="1" lang="en-US" altLang="zh-CN" sz="2000" dirty="0">
                <a:latin typeface="Times New Roman" panose="02020503050405090304" pitchFamily="18" charset="0"/>
              </a:endParaRPr>
            </a:p>
          </p:txBody>
        </p:sp>
      </p:grpSp>
      <p:grpSp>
        <p:nvGrpSpPr>
          <p:cNvPr id="75" name="组合 74"/>
          <p:cNvGrpSpPr/>
          <p:nvPr/>
        </p:nvGrpSpPr>
        <p:grpSpPr>
          <a:xfrm>
            <a:off x="428596" y="4071942"/>
            <a:ext cx="4000528" cy="2143140"/>
            <a:chOff x="428596" y="4071942"/>
            <a:chExt cx="4000528" cy="2143140"/>
          </a:xfrm>
        </p:grpSpPr>
        <p:cxnSp>
          <p:nvCxnSpPr>
            <p:cNvPr id="52" name="直接箭头连接符 51"/>
            <p:cNvCxnSpPr/>
            <p:nvPr/>
          </p:nvCxnSpPr>
          <p:spPr>
            <a:xfrm flipV="1">
              <a:off x="428596" y="5715016"/>
              <a:ext cx="571504" cy="500066"/>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endCxn id="26" idx="20"/>
            </p:cNvCxnSpPr>
            <p:nvPr/>
          </p:nvCxnSpPr>
          <p:spPr>
            <a:xfrm rot="5400000" flipH="1" flipV="1">
              <a:off x="1868535" y="4864271"/>
              <a:ext cx="339500" cy="218983"/>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flipH="1" flipV="1">
              <a:off x="2536017" y="4107661"/>
              <a:ext cx="357190" cy="28575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rot="5400000" flipH="1" flipV="1">
              <a:off x="2821769" y="5536421"/>
              <a:ext cx="428628" cy="35719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5400000" flipH="1" flipV="1">
              <a:off x="4107653" y="5679297"/>
              <a:ext cx="428628" cy="214314"/>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rot="5400000" flipH="1" flipV="1">
              <a:off x="3750463" y="4536289"/>
              <a:ext cx="214314" cy="142876"/>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1857356" y="3214686"/>
            <a:ext cx="3357586" cy="2428892"/>
            <a:chOff x="1857356" y="3214686"/>
            <a:chExt cx="3357586" cy="2428892"/>
          </a:xfrm>
        </p:grpSpPr>
        <p:cxnSp>
          <p:nvCxnSpPr>
            <p:cNvPr id="64" name="直接箭头连接符 63"/>
            <p:cNvCxnSpPr/>
            <p:nvPr/>
          </p:nvCxnSpPr>
          <p:spPr>
            <a:xfrm rot="16200000" flipV="1">
              <a:off x="1821637" y="5250669"/>
              <a:ext cx="357190" cy="28575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26" idx="32"/>
            </p:cNvCxnSpPr>
            <p:nvPr/>
          </p:nvCxnSpPr>
          <p:spPr>
            <a:xfrm rot="16200000" flipV="1">
              <a:off x="2210053" y="4496076"/>
              <a:ext cx="531420" cy="191947"/>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16200000" flipV="1">
              <a:off x="3750463" y="5107793"/>
              <a:ext cx="285752" cy="21431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rot="16200000" flipV="1">
              <a:off x="4822033" y="5250669"/>
              <a:ext cx="428628" cy="35719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rot="10800000">
              <a:off x="4572000" y="4143380"/>
              <a:ext cx="500066" cy="42862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rot="10800000">
              <a:off x="3643306" y="3214686"/>
              <a:ext cx="642942" cy="50006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blinds(horizontal)">
                                      <p:cBhvr>
                                        <p:cTn id="13" dur="500"/>
                                        <p:tgtEl>
                                          <p:spTgt spid="7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box(in)">
                                      <p:cBhvr>
                                        <p:cTn id="18" dur="500"/>
                                        <p:tgtEl>
                                          <p:spTgt spid="7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xit" presetSubtype="10" fill="hold" nodeType="clickEffect">
                                  <p:stCondLst>
                                    <p:cond delay="0"/>
                                  </p:stCondLst>
                                  <p:childTnLst>
                                    <p:animEffect transition="out" filter="checkerboard(across)">
                                      <p:cBhvr>
                                        <p:cTn id="22" dur="500"/>
                                        <p:tgtEl>
                                          <p:spTgt spid="75"/>
                                        </p:tgtEl>
                                      </p:cBhvr>
                                    </p:animEffect>
                                    <p:set>
                                      <p:cBhvr>
                                        <p:cTn id="23" dur="1" fill="hold">
                                          <p:stCondLst>
                                            <p:cond delay="499"/>
                                          </p:stCondLst>
                                        </p:cTn>
                                        <p:tgtEl>
                                          <p:spTgt spid="7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blinds(horizontal)">
                                      <p:cBhvr>
                                        <p:cTn id="28" dur="500"/>
                                        <p:tgtEl>
                                          <p:spTgt spid="79"/>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box(in)">
                                      <p:cBhvr>
                                        <p:cTn id="3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8001056" cy="5816977"/>
          </a:xfrm>
          <a:prstGeom prst="rect">
            <a:avLst/>
          </a:prstGeom>
          <a:noFill/>
        </p:spPr>
        <p:txBody>
          <a:bodyPr wrap="square" rtlCol="0">
            <a:spAutoFit/>
          </a:bodyPr>
          <a:lstStyle/>
          <a:p>
            <a:pPr>
              <a:lnSpc>
                <a:spcPct val="150000"/>
              </a:lnSpc>
            </a:pPr>
            <a:r>
              <a:rPr lang="zh-CN" altLang="en-US" sz="2000" dirty="0"/>
              <a:t>按包络线行走的核心思路：</a:t>
            </a:r>
            <a:endParaRPr lang="en-US" altLang="zh-CN" sz="2000" dirty="0"/>
          </a:p>
          <a:p>
            <a:pPr>
              <a:lnSpc>
                <a:spcPct val="150000"/>
              </a:lnSpc>
            </a:pPr>
            <a:r>
              <a:rPr lang="en-US" altLang="zh-CN" sz="2000" dirty="0"/>
              <a:t>      </a:t>
            </a:r>
            <a:r>
              <a:rPr lang="zh-CN" altLang="en-US" sz="2000" dirty="0"/>
              <a:t>从根结点开始沿左子树深入下去，当深入到最左端，无法再深入下去时，则返回，再逐一进入刚才深入时遇到结点的右子树，再进行如此的深入和返回，直到最后从根结点的右子树返回到根结点为止。</a:t>
            </a:r>
            <a:endParaRPr lang="en-US" altLang="zh-CN" sz="2000" dirty="0"/>
          </a:p>
          <a:p>
            <a:pPr>
              <a:lnSpc>
                <a:spcPct val="150000"/>
              </a:lnSpc>
            </a:pPr>
            <a:r>
              <a:rPr lang="en-US" altLang="zh-CN" sz="2000" dirty="0"/>
              <a:t>      </a:t>
            </a:r>
            <a:r>
              <a:rPr lang="zh-CN" altLang="en-US" sz="2000" dirty="0"/>
              <a:t>在这一过程中，返回结点的顺序如深入结点的顺序想法，即后深入先返回。符合“</a:t>
            </a:r>
            <a:r>
              <a:rPr lang="zh-CN" altLang="en-US" sz="2000" dirty="0">
                <a:solidFill>
                  <a:srgbClr val="FF0000"/>
                </a:solidFill>
              </a:rPr>
              <a:t>栈</a:t>
            </a:r>
            <a:r>
              <a:rPr lang="zh-CN" altLang="en-US" sz="2000" dirty="0"/>
              <a:t>”结构的特点。</a:t>
            </a:r>
            <a:endParaRPr lang="en-US" altLang="zh-CN" sz="2000" dirty="0"/>
          </a:p>
          <a:p>
            <a:endParaRPr lang="en-US" altLang="zh-CN" sz="2400" dirty="0"/>
          </a:p>
          <a:p>
            <a:pPr>
              <a:lnSpc>
                <a:spcPct val="150000"/>
              </a:lnSpc>
            </a:pPr>
            <a:r>
              <a:rPr lang="en-US" altLang="zh-CN" sz="2000" dirty="0"/>
              <a:t>           p</a:t>
            </a:r>
            <a:r>
              <a:rPr lang="zh-CN" altLang="en-US" sz="2000" dirty="0"/>
              <a:t>是否为空</a:t>
            </a:r>
            <a:endParaRPr lang="en-US" altLang="zh-CN" sz="2000" dirty="0"/>
          </a:p>
          <a:p>
            <a:pPr>
              <a:lnSpc>
                <a:spcPct val="150000"/>
              </a:lnSpc>
            </a:pPr>
            <a:r>
              <a:rPr lang="en-US" altLang="zh-CN" sz="2000" dirty="0"/>
              <a:t>                 </a:t>
            </a:r>
            <a:r>
              <a:rPr lang="zh-CN" altLang="en-US" sz="2000" dirty="0"/>
              <a:t>如果不为空，把</a:t>
            </a:r>
            <a:r>
              <a:rPr lang="en-US" altLang="zh-CN" sz="2000" dirty="0"/>
              <a:t>p</a:t>
            </a:r>
            <a:r>
              <a:rPr lang="zh-CN" altLang="en-US" sz="2000" dirty="0"/>
              <a:t>指向的结点地址入栈，然后</a:t>
            </a:r>
            <a:r>
              <a:rPr lang="en-US" altLang="zh-CN" sz="2000" dirty="0"/>
              <a:t>p=p-&gt;</a:t>
            </a:r>
            <a:r>
              <a:rPr lang="en-US" altLang="zh-CN" sz="2000" dirty="0" err="1"/>
              <a:t>lchild</a:t>
            </a:r>
            <a:endParaRPr lang="en-US" altLang="zh-CN" sz="2000" dirty="0"/>
          </a:p>
          <a:p>
            <a:pPr>
              <a:lnSpc>
                <a:spcPct val="150000"/>
              </a:lnSpc>
            </a:pPr>
            <a:r>
              <a:rPr lang="en-US" altLang="zh-CN" sz="2000" dirty="0"/>
              <a:t>                 </a:t>
            </a:r>
            <a:r>
              <a:rPr lang="zh-CN" altLang="en-US" sz="2000" dirty="0"/>
              <a:t>如果为空，出栈一个结点地址复制给</a:t>
            </a:r>
            <a:r>
              <a:rPr lang="en-US" altLang="zh-CN" sz="2000" dirty="0"/>
              <a:t>p</a:t>
            </a:r>
            <a:r>
              <a:rPr lang="zh-CN" altLang="en-US" sz="2000" dirty="0"/>
              <a:t>，然后</a:t>
            </a:r>
            <a:r>
              <a:rPr lang="en-US" altLang="zh-CN" sz="2000" dirty="0"/>
              <a:t>p=p-&gt;</a:t>
            </a:r>
            <a:r>
              <a:rPr lang="en-US" altLang="zh-CN" sz="2000" dirty="0" err="1"/>
              <a:t>rchild</a:t>
            </a:r>
            <a:r>
              <a:rPr lang="en-US" altLang="zh-CN" sz="2000" dirty="0"/>
              <a:t>       </a:t>
            </a:r>
            <a:endParaRPr lang="en-US" altLang="zh-CN" sz="2000" dirty="0"/>
          </a:p>
          <a:p>
            <a:pPr>
              <a:lnSpc>
                <a:spcPct val="150000"/>
              </a:lnSpc>
            </a:pPr>
            <a:r>
              <a:rPr lang="en-US" altLang="zh-CN" sz="2000" dirty="0"/>
              <a:t>  </a:t>
            </a:r>
            <a:endParaRPr lang="en-US" altLang="zh-CN" sz="2000" dirty="0"/>
          </a:p>
          <a:p>
            <a:r>
              <a:rPr lang="en-US" altLang="zh-CN" sz="2400" dirty="0"/>
              <a:t>        </a:t>
            </a:r>
            <a:endParaRPr lang="en-US" altLang="zh-CN" sz="2400" dirty="0"/>
          </a:p>
          <a:p>
            <a:endParaRPr lang="zh-CN" altLang="en-US" sz="2400" dirty="0"/>
          </a:p>
        </p:txBody>
      </p:sp>
      <p:sp>
        <p:nvSpPr>
          <p:cNvPr id="5" name="任意多边形 4"/>
          <p:cNvSpPr/>
          <p:nvPr/>
        </p:nvSpPr>
        <p:spPr>
          <a:xfrm>
            <a:off x="2795197" y="3978110"/>
            <a:ext cx="5015893" cy="579649"/>
          </a:xfrm>
          <a:custGeom>
            <a:avLst/>
            <a:gdLst>
              <a:gd name="connsiteX0" fmla="*/ 4598600 w 5015893"/>
              <a:gd name="connsiteY0" fmla="*/ 545910 h 579649"/>
              <a:gd name="connsiteX1" fmla="*/ 4857907 w 5015893"/>
              <a:gd name="connsiteY1" fmla="*/ 545910 h 579649"/>
              <a:gd name="connsiteX2" fmla="*/ 4898851 w 5015893"/>
              <a:gd name="connsiteY2" fmla="*/ 518615 h 579649"/>
              <a:gd name="connsiteX3" fmla="*/ 4980737 w 5015893"/>
              <a:gd name="connsiteY3" fmla="*/ 477671 h 579649"/>
              <a:gd name="connsiteX4" fmla="*/ 5008033 w 5015893"/>
              <a:gd name="connsiteY4" fmla="*/ 423080 h 579649"/>
              <a:gd name="connsiteX5" fmla="*/ 4939794 w 5015893"/>
              <a:gd name="connsiteY5" fmla="*/ 368489 h 579649"/>
              <a:gd name="connsiteX6" fmla="*/ 4844259 w 5015893"/>
              <a:gd name="connsiteY6" fmla="*/ 313898 h 579649"/>
              <a:gd name="connsiteX7" fmla="*/ 4803316 w 5015893"/>
              <a:gd name="connsiteY7" fmla="*/ 300250 h 579649"/>
              <a:gd name="connsiteX8" fmla="*/ 4721430 w 5015893"/>
              <a:gd name="connsiteY8" fmla="*/ 245659 h 579649"/>
              <a:gd name="connsiteX9" fmla="*/ 4598600 w 5015893"/>
              <a:gd name="connsiteY9" fmla="*/ 204716 h 579649"/>
              <a:gd name="connsiteX10" fmla="*/ 4516713 w 5015893"/>
              <a:gd name="connsiteY10" fmla="*/ 177421 h 579649"/>
              <a:gd name="connsiteX11" fmla="*/ 4407531 w 5015893"/>
              <a:gd name="connsiteY11" fmla="*/ 150125 h 579649"/>
              <a:gd name="connsiteX12" fmla="*/ 4079985 w 5015893"/>
              <a:gd name="connsiteY12" fmla="*/ 109182 h 579649"/>
              <a:gd name="connsiteX13" fmla="*/ 3916212 w 5015893"/>
              <a:gd name="connsiteY13" fmla="*/ 95534 h 579649"/>
              <a:gd name="connsiteX14" fmla="*/ 3629609 w 5015893"/>
              <a:gd name="connsiteY14" fmla="*/ 81886 h 579649"/>
              <a:gd name="connsiteX15" fmla="*/ 3288415 w 5015893"/>
              <a:gd name="connsiteY15" fmla="*/ 54591 h 579649"/>
              <a:gd name="connsiteX16" fmla="*/ 3192880 w 5015893"/>
              <a:gd name="connsiteY16" fmla="*/ 40943 h 579649"/>
              <a:gd name="connsiteX17" fmla="*/ 2483197 w 5015893"/>
              <a:gd name="connsiteY17" fmla="*/ 54591 h 579649"/>
              <a:gd name="connsiteX18" fmla="*/ 2374015 w 5015893"/>
              <a:gd name="connsiteY18" fmla="*/ 68239 h 579649"/>
              <a:gd name="connsiteX19" fmla="*/ 1514206 w 5015893"/>
              <a:gd name="connsiteY19" fmla="*/ 81886 h 579649"/>
              <a:gd name="connsiteX20" fmla="*/ 1173012 w 5015893"/>
              <a:gd name="connsiteY20" fmla="*/ 68239 h 579649"/>
              <a:gd name="connsiteX21" fmla="*/ 1118421 w 5015893"/>
              <a:gd name="connsiteY21" fmla="*/ 54591 h 579649"/>
              <a:gd name="connsiteX22" fmla="*/ 995591 w 5015893"/>
              <a:gd name="connsiteY22" fmla="*/ 40943 h 579649"/>
              <a:gd name="connsiteX23" fmla="*/ 640749 w 5015893"/>
              <a:gd name="connsiteY23" fmla="*/ 13647 h 579649"/>
              <a:gd name="connsiteX24" fmla="*/ 340498 w 5015893"/>
              <a:gd name="connsiteY24" fmla="*/ 0 h 579649"/>
              <a:gd name="connsiteX25" fmla="*/ 135782 w 5015893"/>
              <a:gd name="connsiteY25" fmla="*/ 13647 h 579649"/>
              <a:gd name="connsiteX26" fmla="*/ 81191 w 5015893"/>
              <a:gd name="connsiteY26" fmla="*/ 27295 h 57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015893" h="579649">
                <a:moveTo>
                  <a:pt x="4598600" y="545910"/>
                </a:moveTo>
                <a:cubicBezTo>
                  <a:pt x="4699816" y="579649"/>
                  <a:pt x="4670377" y="575520"/>
                  <a:pt x="4857907" y="545910"/>
                </a:cubicBezTo>
                <a:cubicBezTo>
                  <a:pt x="4874109" y="543352"/>
                  <a:pt x="4884180" y="525950"/>
                  <a:pt x="4898851" y="518615"/>
                </a:cubicBezTo>
                <a:cubicBezTo>
                  <a:pt x="5011846" y="462118"/>
                  <a:pt x="4863414" y="555888"/>
                  <a:pt x="4980737" y="477671"/>
                </a:cubicBezTo>
                <a:cubicBezTo>
                  <a:pt x="4989836" y="459474"/>
                  <a:pt x="5005156" y="443220"/>
                  <a:pt x="5008033" y="423080"/>
                </a:cubicBezTo>
                <a:cubicBezTo>
                  <a:pt x="5015893" y="368061"/>
                  <a:pt x="4972564" y="380778"/>
                  <a:pt x="4939794" y="368489"/>
                </a:cubicBezTo>
                <a:cubicBezTo>
                  <a:pt x="4844089" y="332600"/>
                  <a:pt x="4923450" y="353494"/>
                  <a:pt x="4844259" y="313898"/>
                </a:cubicBezTo>
                <a:cubicBezTo>
                  <a:pt x="4831392" y="307464"/>
                  <a:pt x="4815892" y="307236"/>
                  <a:pt x="4803316" y="300250"/>
                </a:cubicBezTo>
                <a:cubicBezTo>
                  <a:pt x="4774639" y="284318"/>
                  <a:pt x="4752552" y="256033"/>
                  <a:pt x="4721430" y="245659"/>
                </a:cubicBezTo>
                <a:lnTo>
                  <a:pt x="4598600" y="204716"/>
                </a:lnTo>
                <a:cubicBezTo>
                  <a:pt x="4571304" y="195618"/>
                  <a:pt x="4544626" y="184399"/>
                  <a:pt x="4516713" y="177421"/>
                </a:cubicBezTo>
                <a:cubicBezTo>
                  <a:pt x="4480319" y="168322"/>
                  <a:pt x="4444212" y="157985"/>
                  <a:pt x="4407531" y="150125"/>
                </a:cubicBezTo>
                <a:cubicBezTo>
                  <a:pt x="4323162" y="132046"/>
                  <a:pt x="4118568" y="112397"/>
                  <a:pt x="4079985" y="109182"/>
                </a:cubicBezTo>
                <a:cubicBezTo>
                  <a:pt x="4025394" y="104633"/>
                  <a:pt x="3970892" y="98848"/>
                  <a:pt x="3916212" y="95534"/>
                </a:cubicBezTo>
                <a:cubicBezTo>
                  <a:pt x="3820745" y="89748"/>
                  <a:pt x="3725096" y="87342"/>
                  <a:pt x="3629609" y="81886"/>
                </a:cubicBezTo>
                <a:cubicBezTo>
                  <a:pt x="3553900" y="77560"/>
                  <a:pt x="3371905" y="63868"/>
                  <a:pt x="3288415" y="54591"/>
                </a:cubicBezTo>
                <a:cubicBezTo>
                  <a:pt x="3256443" y="51039"/>
                  <a:pt x="3224725" y="45492"/>
                  <a:pt x="3192880" y="40943"/>
                </a:cubicBezTo>
                <a:lnTo>
                  <a:pt x="2483197" y="54591"/>
                </a:lnTo>
                <a:cubicBezTo>
                  <a:pt x="2446540" y="55813"/>
                  <a:pt x="2410678" y="67206"/>
                  <a:pt x="2374015" y="68239"/>
                </a:cubicBezTo>
                <a:cubicBezTo>
                  <a:pt x="2087490" y="76310"/>
                  <a:pt x="1800809" y="77337"/>
                  <a:pt x="1514206" y="81886"/>
                </a:cubicBezTo>
                <a:cubicBezTo>
                  <a:pt x="1400475" y="77337"/>
                  <a:pt x="1286565" y="76070"/>
                  <a:pt x="1173012" y="68239"/>
                </a:cubicBezTo>
                <a:cubicBezTo>
                  <a:pt x="1154299" y="66948"/>
                  <a:pt x="1136960" y="57443"/>
                  <a:pt x="1118421" y="54591"/>
                </a:cubicBezTo>
                <a:cubicBezTo>
                  <a:pt x="1077705" y="48327"/>
                  <a:pt x="1036601" y="44849"/>
                  <a:pt x="995591" y="40943"/>
                </a:cubicBezTo>
                <a:cubicBezTo>
                  <a:pt x="920730" y="33813"/>
                  <a:pt x="708654" y="17419"/>
                  <a:pt x="640749" y="13647"/>
                </a:cubicBezTo>
                <a:cubicBezTo>
                  <a:pt x="540716" y="8090"/>
                  <a:pt x="440582" y="4549"/>
                  <a:pt x="340498" y="0"/>
                </a:cubicBezTo>
                <a:cubicBezTo>
                  <a:pt x="272259" y="4549"/>
                  <a:pt x="203754" y="6095"/>
                  <a:pt x="135782" y="13647"/>
                </a:cubicBezTo>
                <a:cubicBezTo>
                  <a:pt x="0" y="28734"/>
                  <a:pt x="137852" y="27295"/>
                  <a:pt x="81191" y="27295"/>
                </a:cubicBez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任意多边形 5"/>
          <p:cNvSpPr/>
          <p:nvPr/>
        </p:nvSpPr>
        <p:spPr>
          <a:xfrm>
            <a:off x="2903683" y="3500438"/>
            <a:ext cx="5668845" cy="1501254"/>
          </a:xfrm>
          <a:custGeom>
            <a:avLst/>
            <a:gdLst>
              <a:gd name="connsiteX0" fmla="*/ 4776717 w 5668845"/>
              <a:gd name="connsiteY0" fmla="*/ 1501254 h 1501254"/>
              <a:gd name="connsiteX1" fmla="*/ 4899547 w 5668845"/>
              <a:gd name="connsiteY1" fmla="*/ 1473958 h 1501254"/>
              <a:gd name="connsiteX2" fmla="*/ 4995081 w 5668845"/>
              <a:gd name="connsiteY2" fmla="*/ 1433015 h 1501254"/>
              <a:gd name="connsiteX3" fmla="*/ 5090615 w 5668845"/>
              <a:gd name="connsiteY3" fmla="*/ 1405719 h 1501254"/>
              <a:gd name="connsiteX4" fmla="*/ 5213445 w 5668845"/>
              <a:gd name="connsiteY4" fmla="*/ 1351128 h 1501254"/>
              <a:gd name="connsiteX5" fmla="*/ 5390866 w 5668845"/>
              <a:gd name="connsiteY5" fmla="*/ 1282890 h 1501254"/>
              <a:gd name="connsiteX6" fmla="*/ 5486400 w 5668845"/>
              <a:gd name="connsiteY6" fmla="*/ 1228299 h 1501254"/>
              <a:gd name="connsiteX7" fmla="*/ 5581935 w 5668845"/>
              <a:gd name="connsiteY7" fmla="*/ 1132764 h 1501254"/>
              <a:gd name="connsiteX8" fmla="*/ 5663821 w 5668845"/>
              <a:gd name="connsiteY8" fmla="*/ 1023582 h 1501254"/>
              <a:gd name="connsiteX9" fmla="*/ 5650173 w 5668845"/>
              <a:gd name="connsiteY9" fmla="*/ 900752 h 1501254"/>
              <a:gd name="connsiteX10" fmla="*/ 5513696 w 5668845"/>
              <a:gd name="connsiteY10" fmla="*/ 668740 h 1501254"/>
              <a:gd name="connsiteX11" fmla="*/ 5418162 w 5668845"/>
              <a:gd name="connsiteY11" fmla="*/ 573206 h 1501254"/>
              <a:gd name="connsiteX12" fmla="*/ 5377218 w 5668845"/>
              <a:gd name="connsiteY12" fmla="*/ 532263 h 1501254"/>
              <a:gd name="connsiteX13" fmla="*/ 5322627 w 5668845"/>
              <a:gd name="connsiteY13" fmla="*/ 504967 h 1501254"/>
              <a:gd name="connsiteX14" fmla="*/ 5172502 w 5668845"/>
              <a:gd name="connsiteY14" fmla="*/ 409433 h 1501254"/>
              <a:gd name="connsiteX15" fmla="*/ 5022376 w 5668845"/>
              <a:gd name="connsiteY15" fmla="*/ 354842 h 1501254"/>
              <a:gd name="connsiteX16" fmla="*/ 4940490 w 5668845"/>
              <a:gd name="connsiteY16" fmla="*/ 327546 h 1501254"/>
              <a:gd name="connsiteX17" fmla="*/ 4831308 w 5668845"/>
              <a:gd name="connsiteY17" fmla="*/ 313899 h 1501254"/>
              <a:gd name="connsiteX18" fmla="*/ 4585648 w 5668845"/>
              <a:gd name="connsiteY18" fmla="*/ 232012 h 1501254"/>
              <a:gd name="connsiteX19" fmla="*/ 4490114 w 5668845"/>
              <a:gd name="connsiteY19" fmla="*/ 204716 h 1501254"/>
              <a:gd name="connsiteX20" fmla="*/ 4394579 w 5668845"/>
              <a:gd name="connsiteY20" fmla="*/ 191069 h 1501254"/>
              <a:gd name="connsiteX21" fmla="*/ 4353636 w 5668845"/>
              <a:gd name="connsiteY21" fmla="*/ 177421 h 1501254"/>
              <a:gd name="connsiteX22" fmla="*/ 4176215 w 5668845"/>
              <a:gd name="connsiteY22" fmla="*/ 136478 h 1501254"/>
              <a:gd name="connsiteX23" fmla="*/ 4135272 w 5668845"/>
              <a:gd name="connsiteY23" fmla="*/ 122830 h 1501254"/>
              <a:gd name="connsiteX24" fmla="*/ 4094329 w 5668845"/>
              <a:gd name="connsiteY24" fmla="*/ 95534 h 1501254"/>
              <a:gd name="connsiteX25" fmla="*/ 3930556 w 5668845"/>
              <a:gd name="connsiteY25" fmla="*/ 68239 h 1501254"/>
              <a:gd name="connsiteX26" fmla="*/ 3780430 w 5668845"/>
              <a:gd name="connsiteY26" fmla="*/ 40943 h 1501254"/>
              <a:gd name="connsiteX27" fmla="*/ 3739487 w 5668845"/>
              <a:gd name="connsiteY27" fmla="*/ 27296 h 1501254"/>
              <a:gd name="connsiteX28" fmla="*/ 3330054 w 5668845"/>
              <a:gd name="connsiteY28" fmla="*/ 0 h 1501254"/>
              <a:gd name="connsiteX29" fmla="*/ 2893326 w 5668845"/>
              <a:gd name="connsiteY29" fmla="*/ 40943 h 1501254"/>
              <a:gd name="connsiteX30" fmla="*/ 2784144 w 5668845"/>
              <a:gd name="connsiteY30" fmla="*/ 54591 h 1501254"/>
              <a:gd name="connsiteX31" fmla="*/ 2729553 w 5668845"/>
              <a:gd name="connsiteY31" fmla="*/ 68239 h 1501254"/>
              <a:gd name="connsiteX32" fmla="*/ 2402006 w 5668845"/>
              <a:gd name="connsiteY32" fmla="*/ 95534 h 1501254"/>
              <a:gd name="connsiteX33" fmla="*/ 2047165 w 5668845"/>
              <a:gd name="connsiteY33" fmla="*/ 136478 h 1501254"/>
              <a:gd name="connsiteX34" fmla="*/ 1787857 w 5668845"/>
              <a:gd name="connsiteY34" fmla="*/ 177421 h 1501254"/>
              <a:gd name="connsiteX35" fmla="*/ 1665027 w 5668845"/>
              <a:gd name="connsiteY35" fmla="*/ 191069 h 1501254"/>
              <a:gd name="connsiteX36" fmla="*/ 1132765 w 5668845"/>
              <a:gd name="connsiteY36" fmla="*/ 218364 h 1501254"/>
              <a:gd name="connsiteX37" fmla="*/ 982639 w 5668845"/>
              <a:gd name="connsiteY37" fmla="*/ 232012 h 1501254"/>
              <a:gd name="connsiteX38" fmla="*/ 504967 w 5668845"/>
              <a:gd name="connsiteY38" fmla="*/ 259308 h 1501254"/>
              <a:gd name="connsiteX39" fmla="*/ 395785 w 5668845"/>
              <a:gd name="connsiteY39" fmla="*/ 286603 h 1501254"/>
              <a:gd name="connsiteX40" fmla="*/ 245660 w 5668845"/>
              <a:gd name="connsiteY40" fmla="*/ 313899 h 1501254"/>
              <a:gd name="connsiteX41" fmla="*/ 109182 w 5668845"/>
              <a:gd name="connsiteY41" fmla="*/ 327546 h 1501254"/>
              <a:gd name="connsiteX42" fmla="*/ 0 w 5668845"/>
              <a:gd name="connsiteY42" fmla="*/ 395785 h 1501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668845" h="1501254">
                <a:moveTo>
                  <a:pt x="4776717" y="1501254"/>
                </a:moveTo>
                <a:cubicBezTo>
                  <a:pt x="4823629" y="1491871"/>
                  <a:pt x="4854569" y="1486809"/>
                  <a:pt x="4899547" y="1473958"/>
                </a:cubicBezTo>
                <a:cubicBezTo>
                  <a:pt x="5006452" y="1443414"/>
                  <a:pt x="4861633" y="1481543"/>
                  <a:pt x="4995081" y="1433015"/>
                </a:cubicBezTo>
                <a:cubicBezTo>
                  <a:pt x="5026206" y="1421697"/>
                  <a:pt x="5058770" y="1414818"/>
                  <a:pt x="5090615" y="1405719"/>
                </a:cubicBezTo>
                <a:cubicBezTo>
                  <a:pt x="5177722" y="1347650"/>
                  <a:pt x="5077017" y="1409598"/>
                  <a:pt x="5213445" y="1351128"/>
                </a:cubicBezTo>
                <a:cubicBezTo>
                  <a:pt x="5383973" y="1278044"/>
                  <a:pt x="5259583" y="1309145"/>
                  <a:pt x="5390866" y="1282890"/>
                </a:cubicBezTo>
                <a:cubicBezTo>
                  <a:pt x="5412272" y="1272187"/>
                  <a:pt x="5467111" y="1247588"/>
                  <a:pt x="5486400" y="1228299"/>
                </a:cubicBezTo>
                <a:cubicBezTo>
                  <a:pt x="5599867" y="1114832"/>
                  <a:pt x="5489371" y="1194474"/>
                  <a:pt x="5581935" y="1132764"/>
                </a:cubicBezTo>
                <a:cubicBezTo>
                  <a:pt x="5609230" y="1096370"/>
                  <a:pt x="5668845" y="1068796"/>
                  <a:pt x="5663821" y="1023582"/>
                </a:cubicBezTo>
                <a:cubicBezTo>
                  <a:pt x="5659272" y="982639"/>
                  <a:pt x="5661797" y="940273"/>
                  <a:pt x="5650173" y="900752"/>
                </a:cubicBezTo>
                <a:cubicBezTo>
                  <a:pt x="5630016" y="832219"/>
                  <a:pt x="5549897" y="723041"/>
                  <a:pt x="5513696" y="668740"/>
                </a:cubicBezTo>
                <a:cubicBezTo>
                  <a:pt x="5464769" y="595349"/>
                  <a:pt x="5508928" y="652626"/>
                  <a:pt x="5418162" y="573206"/>
                </a:cubicBezTo>
                <a:cubicBezTo>
                  <a:pt x="5403637" y="560496"/>
                  <a:pt x="5392924" y="543481"/>
                  <a:pt x="5377218" y="532263"/>
                </a:cubicBezTo>
                <a:cubicBezTo>
                  <a:pt x="5360663" y="520438"/>
                  <a:pt x="5340073" y="515434"/>
                  <a:pt x="5322627" y="504967"/>
                </a:cubicBezTo>
                <a:cubicBezTo>
                  <a:pt x="5271765" y="474450"/>
                  <a:pt x="5227574" y="431462"/>
                  <a:pt x="5172502" y="409433"/>
                </a:cubicBezTo>
                <a:cubicBezTo>
                  <a:pt x="5077538" y="371447"/>
                  <a:pt x="5127517" y="389889"/>
                  <a:pt x="5022376" y="354842"/>
                </a:cubicBezTo>
                <a:cubicBezTo>
                  <a:pt x="4995081" y="345744"/>
                  <a:pt x="4969040" y="331115"/>
                  <a:pt x="4940490" y="327546"/>
                </a:cubicBezTo>
                <a:lnTo>
                  <a:pt x="4831308" y="313899"/>
                </a:lnTo>
                <a:lnTo>
                  <a:pt x="4585648" y="232012"/>
                </a:lnTo>
                <a:cubicBezTo>
                  <a:pt x="4553803" y="222913"/>
                  <a:pt x="4522498" y="211655"/>
                  <a:pt x="4490114" y="204716"/>
                </a:cubicBezTo>
                <a:cubicBezTo>
                  <a:pt x="4458660" y="197976"/>
                  <a:pt x="4426424" y="195618"/>
                  <a:pt x="4394579" y="191069"/>
                </a:cubicBezTo>
                <a:cubicBezTo>
                  <a:pt x="4380931" y="186520"/>
                  <a:pt x="4367468" y="181373"/>
                  <a:pt x="4353636" y="177421"/>
                </a:cubicBezTo>
                <a:cubicBezTo>
                  <a:pt x="4304531" y="163391"/>
                  <a:pt x="4214102" y="145950"/>
                  <a:pt x="4176215" y="136478"/>
                </a:cubicBezTo>
                <a:cubicBezTo>
                  <a:pt x="4162259" y="132989"/>
                  <a:pt x="4148139" y="129264"/>
                  <a:pt x="4135272" y="122830"/>
                </a:cubicBezTo>
                <a:cubicBezTo>
                  <a:pt x="4120601" y="115494"/>
                  <a:pt x="4110178" y="99760"/>
                  <a:pt x="4094329" y="95534"/>
                </a:cubicBezTo>
                <a:cubicBezTo>
                  <a:pt x="4040854" y="81274"/>
                  <a:pt x="3985082" y="77722"/>
                  <a:pt x="3930556" y="68239"/>
                </a:cubicBezTo>
                <a:cubicBezTo>
                  <a:pt x="3880446" y="59524"/>
                  <a:pt x="3828683" y="57026"/>
                  <a:pt x="3780430" y="40943"/>
                </a:cubicBezTo>
                <a:cubicBezTo>
                  <a:pt x="3766782" y="36394"/>
                  <a:pt x="3753762" y="29080"/>
                  <a:pt x="3739487" y="27296"/>
                </a:cubicBezTo>
                <a:cubicBezTo>
                  <a:pt x="3669831" y="18589"/>
                  <a:pt x="3379641" y="2917"/>
                  <a:pt x="3330054" y="0"/>
                </a:cubicBezTo>
                <a:lnTo>
                  <a:pt x="2893326" y="40943"/>
                </a:lnTo>
                <a:cubicBezTo>
                  <a:pt x="2856831" y="44593"/>
                  <a:pt x="2820322" y="48561"/>
                  <a:pt x="2784144" y="54591"/>
                </a:cubicBezTo>
                <a:cubicBezTo>
                  <a:pt x="2765642" y="57675"/>
                  <a:pt x="2748203" y="66241"/>
                  <a:pt x="2729553" y="68239"/>
                </a:cubicBezTo>
                <a:cubicBezTo>
                  <a:pt x="2620616" y="79911"/>
                  <a:pt x="2510293" y="78874"/>
                  <a:pt x="2402006" y="95534"/>
                </a:cubicBezTo>
                <a:cubicBezTo>
                  <a:pt x="2091241" y="143345"/>
                  <a:pt x="2358312" y="106845"/>
                  <a:pt x="2047165" y="136478"/>
                </a:cubicBezTo>
                <a:cubicBezTo>
                  <a:pt x="1896239" y="150852"/>
                  <a:pt x="1961967" y="151304"/>
                  <a:pt x="1787857" y="177421"/>
                </a:cubicBezTo>
                <a:cubicBezTo>
                  <a:pt x="1747117" y="183532"/>
                  <a:pt x="1706053" y="187339"/>
                  <a:pt x="1665027" y="191069"/>
                </a:cubicBezTo>
                <a:cubicBezTo>
                  <a:pt x="1448389" y="210763"/>
                  <a:pt x="1389621" y="208485"/>
                  <a:pt x="1132765" y="218364"/>
                </a:cubicBezTo>
                <a:lnTo>
                  <a:pt x="982639" y="232012"/>
                </a:lnTo>
                <a:cubicBezTo>
                  <a:pt x="842382" y="242402"/>
                  <a:pt x="641877" y="252102"/>
                  <a:pt x="504967" y="259308"/>
                </a:cubicBezTo>
                <a:cubicBezTo>
                  <a:pt x="468573" y="268406"/>
                  <a:pt x="432570" y="279246"/>
                  <a:pt x="395785" y="286603"/>
                </a:cubicBezTo>
                <a:cubicBezTo>
                  <a:pt x="349203" y="295920"/>
                  <a:pt x="292223" y="308079"/>
                  <a:pt x="245660" y="313899"/>
                </a:cubicBezTo>
                <a:cubicBezTo>
                  <a:pt x="200293" y="319570"/>
                  <a:pt x="154675" y="322997"/>
                  <a:pt x="109182" y="327546"/>
                </a:cubicBezTo>
                <a:cubicBezTo>
                  <a:pt x="18832" y="387780"/>
                  <a:pt x="56638" y="367466"/>
                  <a:pt x="0" y="395785"/>
                </a:cubicBezTo>
              </a:path>
            </a:pathLst>
          </a:cu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p:cNvSpPr txBox="1"/>
          <p:nvPr/>
        </p:nvSpPr>
        <p:spPr>
          <a:xfrm>
            <a:off x="1907704" y="5481532"/>
            <a:ext cx="5032147" cy="1200329"/>
          </a:xfrm>
          <a:prstGeom prst="rect">
            <a:avLst/>
          </a:prstGeom>
          <a:noFill/>
        </p:spPr>
        <p:txBody>
          <a:bodyPr wrap="none" rtlCol="0">
            <a:spAutoFit/>
          </a:bodyPr>
          <a:lstStyle/>
          <a:p>
            <a:pPr>
              <a:lnSpc>
                <a:spcPct val="150000"/>
              </a:lnSpc>
            </a:pPr>
            <a:r>
              <a:rPr kumimoji="1" lang="zh-CN" altLang="en-US" dirty="0"/>
              <a:t>如果结点地址</a:t>
            </a:r>
            <a:r>
              <a:rPr kumimoji="1" lang="zh-CN" altLang="en-US" dirty="0">
                <a:solidFill>
                  <a:srgbClr val="FF0000"/>
                </a:solidFill>
              </a:rPr>
              <a:t>入栈前访问</a:t>
            </a:r>
            <a:r>
              <a:rPr kumimoji="1" lang="zh-CN" altLang="en-US" dirty="0"/>
              <a:t>该结点，则为</a:t>
            </a:r>
            <a:r>
              <a:rPr kumimoji="1" lang="zh-CN" altLang="en-US" dirty="0">
                <a:solidFill>
                  <a:srgbClr val="FF0000"/>
                </a:solidFill>
              </a:rPr>
              <a:t>先序</a:t>
            </a:r>
            <a:r>
              <a:rPr kumimoji="1" lang="zh-CN" altLang="en-US" dirty="0"/>
              <a:t>遍历</a:t>
            </a:r>
            <a:endParaRPr kumimoji="1" lang="en-US" altLang="zh-CN" dirty="0"/>
          </a:p>
          <a:p>
            <a:pPr>
              <a:lnSpc>
                <a:spcPct val="150000"/>
              </a:lnSpc>
            </a:pPr>
            <a:r>
              <a:rPr kumimoji="1" lang="zh-CN" altLang="en-US" dirty="0"/>
              <a:t>如果结点地址</a:t>
            </a:r>
            <a:r>
              <a:rPr kumimoji="1" lang="zh-CN" altLang="en-US" dirty="0">
                <a:solidFill>
                  <a:srgbClr val="FF0000"/>
                </a:solidFill>
              </a:rPr>
              <a:t>出栈后访问</a:t>
            </a:r>
            <a:r>
              <a:rPr kumimoji="1" lang="zh-CN" altLang="en-US" dirty="0"/>
              <a:t>该结点，则为</a:t>
            </a:r>
            <a:r>
              <a:rPr kumimoji="1" lang="zh-CN" altLang="en-US" dirty="0">
                <a:solidFill>
                  <a:srgbClr val="FF0000"/>
                </a:solidFill>
              </a:rPr>
              <a:t>中序</a:t>
            </a:r>
            <a:r>
              <a:rPr kumimoji="1" lang="zh-CN" altLang="en-US" dirty="0"/>
              <a:t>遍历</a:t>
            </a:r>
            <a:endParaRPr kumimoji="1" lang="en-US" altLang="zh-CN" dirty="0"/>
          </a:p>
          <a:p>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214422"/>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6.1.1   </a:t>
            </a:r>
            <a:r>
              <a:rPr lang="zh-CN" altLang="en-US" sz="2500" b="1" dirty="0">
                <a:solidFill>
                  <a:srgbClr val="800000"/>
                </a:solidFill>
                <a:sym typeface="Symbol" pitchFamily="18" charset="2"/>
              </a:rPr>
              <a:t>问题提出</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a:t>
            </a:r>
            <a:endParaRPr lang="zh-CN" altLang="en-US" sz="1800" dirty="0">
              <a:sym typeface="Symbol" pitchFamily="18" charset="2"/>
            </a:endParaRPr>
          </a:p>
        </p:txBody>
      </p:sp>
      <p:pic>
        <p:nvPicPr>
          <p:cNvPr id="95234" name="Picture 2" descr="https://www.optimizesmart.com/wp-content/uploads/2014/05/HTML-DOM-Tre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664" y="2132856"/>
            <a:ext cx="5715000" cy="3686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不为空入栈</a:t>
            </a:r>
            <a:r>
              <a:rPr lang="en-US" altLang="zh-CN" dirty="0"/>
              <a:t>p</a:t>
            </a:r>
            <a:r>
              <a:rPr lang="zh-CN" altLang="en-US" dirty="0"/>
              <a:t>的值</a:t>
            </a:r>
            <a:endParaRPr lang="en-US" altLang="zh-CN" dirty="0"/>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8128995" y="2564904"/>
          <a:ext cx="527720" cy="2225040"/>
        </p:xfrm>
        <a:graphic>
          <a:graphicData uri="http://schemas.openxmlformats.org/drawingml/2006/table">
            <a:tbl>
              <a:tblPr firstRow="1" bandRow="1">
                <a:tableStyleId>{5940675A-B579-460E-94D1-54222C63F5DA}</a:tableStyleId>
              </a:tblPr>
              <a:tblGrid>
                <a:gridCol w="527720"/>
              </a:tblGrid>
              <a:tr h="370840">
                <a:tc>
                  <a:txBody>
                    <a:bodyPr/>
                    <a:lstStyle/>
                    <a:p>
                      <a:endParaRPr lang="zh-CN" altLang="en-US" dirty="0"/>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dirty="0"/>
                    </a:p>
                  </a:txBody>
                  <a:tcPr/>
                </a:tc>
              </a:tr>
            </a:tbl>
          </a:graphicData>
        </a:graphic>
      </p:graphicFrame>
      <p:sp>
        <p:nvSpPr>
          <p:cNvPr id="22" name="矩形 21"/>
          <p:cNvSpPr/>
          <p:nvPr/>
        </p:nvSpPr>
        <p:spPr>
          <a:xfrm>
            <a:off x="1115616" y="1196752"/>
            <a:ext cx="5256584" cy="79208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5305893" y="456503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5628034" y="4789944"/>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90291" y="2423656"/>
            <a:ext cx="3215602"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5305893" y="456503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5628034" y="4789944"/>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90290" y="2816650"/>
            <a:ext cx="4497933"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1149151" y="1556792"/>
            <a:ext cx="5073402"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69062" y="2423656"/>
            <a:ext cx="3356566"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69062" y="2775582"/>
            <a:ext cx="4375146"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923816" y="6020134"/>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F</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26707" y="2423656"/>
            <a:ext cx="3398921"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923816" y="6020134"/>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F</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115607" y="2815769"/>
            <a:ext cx="4400609"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619884" y="6295366"/>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3938847" y="6154634"/>
            <a:ext cx="508473" cy="369332"/>
          </a:xfrm>
          <a:prstGeom prst="rect">
            <a:avLst/>
          </a:prstGeom>
          <a:noFill/>
        </p:spPr>
        <p:txBody>
          <a:bodyPr wrap="none" rtlCol="0">
            <a:spAutoFit/>
          </a:bodyPr>
          <a:lstStyle/>
          <a:p>
            <a:r>
              <a:rPr kumimoji="1" lang="en-US" altLang="zh-CN" dirty="0"/>
              <a:t>null</a:t>
            </a:r>
            <a:endParaRPr kumimoji="1"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F</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1226180" y="1602988"/>
            <a:ext cx="4995128"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619884" y="6295366"/>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3938847" y="6154634"/>
            <a:ext cx="508473" cy="369332"/>
          </a:xfrm>
          <a:prstGeom prst="rect">
            <a:avLst/>
          </a:prstGeom>
          <a:noFill/>
        </p:spPr>
        <p:txBody>
          <a:bodyPr wrap="none" rtlCol="0">
            <a:spAutoFit/>
          </a:bodyPr>
          <a:lstStyle/>
          <a:p>
            <a:r>
              <a:rPr kumimoji="1" lang="en-US" altLang="zh-CN" dirty="0"/>
              <a:t>null</a:t>
            </a:r>
            <a:endParaRPr kumimoji="1"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F</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1695519" y="3308092"/>
            <a:ext cx="3730109"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619884" y="6295366"/>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3938847" y="6154634"/>
            <a:ext cx="508473" cy="369332"/>
          </a:xfrm>
          <a:prstGeom prst="rect">
            <a:avLst/>
          </a:prstGeom>
          <a:noFill/>
        </p:spPr>
        <p:txBody>
          <a:bodyPr wrap="none" rtlCol="0">
            <a:spAutoFit/>
          </a:bodyPr>
          <a:lstStyle/>
          <a:p>
            <a:r>
              <a:rPr kumimoji="1" lang="en-US" altLang="zh-CN" dirty="0"/>
              <a:t>null</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214422"/>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6.1.1   </a:t>
            </a:r>
            <a:r>
              <a:rPr lang="zh-CN" altLang="en-US" sz="2500" b="1" dirty="0">
                <a:solidFill>
                  <a:srgbClr val="800000"/>
                </a:solidFill>
                <a:sym typeface="Symbol" pitchFamily="18" charset="2"/>
              </a:rPr>
              <a:t>问题提出</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a:t>
            </a:r>
            <a:endParaRPr lang="zh-CN" altLang="en-US" sz="1800" dirty="0">
              <a:sym typeface="Symbol" pitchFamily="18" charset="2"/>
            </a:endParaRPr>
          </a:p>
        </p:txBody>
      </p:sp>
      <p:pic>
        <p:nvPicPr>
          <p:cNvPr id="96258" name="Picture 2" descr="See the source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9752" y="2420888"/>
            <a:ext cx="4752528" cy="31683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100333" y="3677424"/>
            <a:ext cx="3325296"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833365" y="6057951"/>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100332" y="4077072"/>
            <a:ext cx="3325296"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833365" y="6057951"/>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1167952" y="6339300"/>
            <a:ext cx="1444626"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endParaRPr kumimoji="1" lang="zh-CN" altLang="en-US" dirty="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11432" y="4523869"/>
            <a:ext cx="1480448" cy="2660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4684278" y="6421054"/>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5443303" y="6428905"/>
            <a:ext cx="508473" cy="369332"/>
          </a:xfrm>
          <a:prstGeom prst="rect">
            <a:avLst/>
          </a:prstGeom>
          <a:noFill/>
        </p:spPr>
        <p:txBody>
          <a:bodyPr wrap="none" rtlCol="0">
            <a:spAutoFit/>
          </a:bodyPr>
          <a:lstStyle/>
          <a:p>
            <a:r>
              <a:rPr kumimoji="1" lang="en-US" altLang="zh-CN" dirty="0"/>
              <a:t>null</a:t>
            </a:r>
            <a:endParaRPr kumimoji="1" lang="zh-CN" altLang="en-US" dirty="0"/>
          </a:p>
        </p:txBody>
      </p:sp>
      <p:sp>
        <p:nvSpPr>
          <p:cNvPr id="29" name="文本框 28"/>
          <p:cNvSpPr txBox="1"/>
          <p:nvPr/>
        </p:nvSpPr>
        <p:spPr>
          <a:xfrm>
            <a:off x="1094485" y="6361525"/>
            <a:ext cx="1444626"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endParaRPr kumimoji="1" lang="zh-CN" altLang="en-US" dirty="0">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51720" y="3677424"/>
            <a:ext cx="2923022"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4604915" y="5304529"/>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94485" y="6361525"/>
            <a:ext cx="1444626"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endParaRPr kumimoji="1" lang="zh-CN" altLang="en-US" dirty="0">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58900" y="4037868"/>
            <a:ext cx="2923022"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4604915" y="5304529"/>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94485" y="6361525"/>
            <a:ext cx="1829347"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endParaRPr kumimoji="1" lang="zh-CN" altLang="en-US"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58900" y="4487759"/>
            <a:ext cx="1360972"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5180775" y="5783676"/>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94485" y="6361525"/>
            <a:ext cx="1829347"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endParaRPr kumimoji="1" lang="zh-CN" altLang="en-US" dirty="0">
              <a:solidFill>
                <a:srgbClr val="FF0000"/>
              </a:solidFill>
            </a:endParaRPr>
          </a:p>
        </p:txBody>
      </p:sp>
      <p:sp>
        <p:nvSpPr>
          <p:cNvPr id="26" name="文本框 25"/>
          <p:cNvSpPr txBox="1"/>
          <p:nvPr/>
        </p:nvSpPr>
        <p:spPr>
          <a:xfrm>
            <a:off x="5787502" y="5701665"/>
            <a:ext cx="508473" cy="369332"/>
          </a:xfrm>
          <a:prstGeom prst="rect">
            <a:avLst/>
          </a:prstGeom>
          <a:noFill/>
        </p:spPr>
        <p:txBody>
          <a:bodyPr wrap="none" rtlCol="0">
            <a:spAutoFit/>
          </a:bodyPr>
          <a:lstStyle/>
          <a:p>
            <a:r>
              <a:rPr kumimoji="1" lang="en-US" altLang="zh-CN" dirty="0"/>
              <a:t>null</a:t>
            </a:r>
            <a:endParaRPr kumimoji="1"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bl>
          </a:graphicData>
        </a:graphic>
      </p:graphicFrame>
      <p:sp>
        <p:nvSpPr>
          <p:cNvPr id="22" name="矩形 21"/>
          <p:cNvSpPr/>
          <p:nvPr/>
        </p:nvSpPr>
        <p:spPr>
          <a:xfrm>
            <a:off x="2123728" y="3677424"/>
            <a:ext cx="2808312"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5449458" y="4578367"/>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94485" y="6361525"/>
            <a:ext cx="1829347"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endParaRPr kumimoji="1" lang="zh-CN" altLang="en-US" dirty="0">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bl>
          </a:graphicData>
        </a:graphic>
      </p:graphicFrame>
      <p:sp>
        <p:nvSpPr>
          <p:cNvPr id="22" name="矩形 21"/>
          <p:cNvSpPr/>
          <p:nvPr/>
        </p:nvSpPr>
        <p:spPr>
          <a:xfrm>
            <a:off x="2158103" y="4005064"/>
            <a:ext cx="2808312"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5449458" y="4578367"/>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bl>
          </a:graphicData>
        </a:graphic>
      </p:graphicFrame>
      <p:sp>
        <p:nvSpPr>
          <p:cNvPr id="22" name="矩形 21"/>
          <p:cNvSpPr/>
          <p:nvPr/>
        </p:nvSpPr>
        <p:spPr>
          <a:xfrm>
            <a:off x="2069615" y="4490499"/>
            <a:ext cx="1494273"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8159011" y="5006603"/>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flipH="1">
            <a:off x="7759589" y="5274787"/>
            <a:ext cx="410194" cy="11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r>
                        <a:rPr lang="en-US" altLang="zh-CN" sz="1400" dirty="0"/>
                        <a:t>A</a:t>
                      </a:r>
                      <a:r>
                        <a:rPr lang="zh-CN" altLang="en-US" sz="1400" dirty="0"/>
                        <a:t>的地址</a:t>
                      </a:r>
                      <a:endParaRPr lang="zh-CN" altLang="en-US" sz="1400" dirty="0"/>
                    </a:p>
                  </a:txBody>
                  <a:tcPr/>
                </a:tc>
              </a:tr>
            </a:tbl>
          </a:graphicData>
        </a:graphic>
      </p:graphicFrame>
      <p:sp>
        <p:nvSpPr>
          <p:cNvPr id="22" name="矩形 21"/>
          <p:cNvSpPr/>
          <p:nvPr/>
        </p:nvSpPr>
        <p:spPr>
          <a:xfrm>
            <a:off x="2051720" y="2420888"/>
            <a:ext cx="3373908"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8159011" y="5006603"/>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flipH="1">
            <a:off x="7759589" y="5274787"/>
            <a:ext cx="410194" cy="11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071546"/>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6.1.2   </a:t>
            </a:r>
            <a:r>
              <a:rPr lang="zh-CN" altLang="en-US" sz="2500" b="1" dirty="0">
                <a:solidFill>
                  <a:srgbClr val="800000"/>
                </a:solidFill>
                <a:sym typeface="Symbol" pitchFamily="18" charset="2"/>
              </a:rPr>
              <a:t>树的定义</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a:t>
            </a:r>
            <a:endParaRPr lang="zh-CN" altLang="en-US" sz="1800" dirty="0">
              <a:sym typeface="Symbol" pitchFamily="18" charset="2"/>
            </a:endParaRPr>
          </a:p>
        </p:txBody>
      </p:sp>
      <p:sp>
        <p:nvSpPr>
          <p:cNvPr id="28" name="Rectangle 3"/>
          <p:cNvSpPr txBox="1">
            <a:spLocks noChangeArrowheads="1"/>
          </p:cNvSpPr>
          <p:nvPr/>
        </p:nvSpPr>
        <p:spPr>
          <a:xfrm>
            <a:off x="611188" y="1714488"/>
            <a:ext cx="7772400" cy="4572000"/>
          </a:xfrm>
          <a:prstGeom prst="rect">
            <a:avLst/>
          </a:prstGeom>
        </p:spPr>
        <p:txBody>
          <a:bodyPr vert="horz">
            <a:normAutofit/>
          </a:bodyPr>
          <a:lstStyle/>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树是一类重要的非线性数据结构，是以</a:t>
            </a:r>
            <a:r>
              <a:rPr kumimoji="0" lang="zh-CN" altLang="en-US" sz="2000" b="0" i="0" u="none" strike="noStrike" kern="1200" cap="none" spc="0" normalizeH="0" baseline="0" noProof="0" dirty="0">
                <a:ln>
                  <a:noFill/>
                </a:ln>
                <a:solidFill>
                  <a:srgbClr val="FF0000"/>
                </a:solidFill>
                <a:effectLst/>
                <a:uLnTx/>
                <a:uFillTx/>
                <a:latin typeface="+mn-lt"/>
                <a:ea typeface="+mn-ea"/>
                <a:cs typeface="+mn-cs"/>
              </a:rPr>
              <a:t>分支关系定义的层次结构</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000" b="1" i="0" u="none" strike="noStrike" kern="1200" cap="none" spc="0" normalizeH="0" baseline="0" noProof="0" dirty="0">
                <a:ln>
                  <a:noFill/>
                </a:ln>
                <a:solidFill>
                  <a:srgbClr val="FF3300"/>
                </a:solidFill>
                <a:effectLst/>
                <a:uLnTx/>
                <a:uFillTx/>
                <a:latin typeface="+mn-lt"/>
                <a:ea typeface="+mn-ea"/>
                <a:cs typeface="+mn-cs"/>
              </a:rPr>
              <a:t>     树</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是由</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n(n</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0)</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个结点组成的有限集合</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T</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a:t>
            </a:r>
            <a:r>
              <a:rPr kumimoji="0" lang="zh-CN"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非空树</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满足：</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有一个称之为</a:t>
            </a:r>
            <a:r>
              <a:rPr kumimoji="0" lang="zh-CN" altLang="en-US" sz="2000" b="1" i="0" u="none" strike="noStrike" kern="1200" cap="none" spc="0" normalizeH="0" baseline="0" noProof="0" dirty="0">
                <a:ln>
                  <a:noFill/>
                </a:ln>
                <a:solidFill>
                  <a:srgbClr val="FF3300"/>
                </a:solidFill>
                <a:effectLst/>
                <a:uLnTx/>
                <a:uFillTx/>
                <a:latin typeface="+mn-lt"/>
                <a:ea typeface="+mn-ea"/>
                <a:cs typeface="+mn-cs"/>
              </a:rPr>
              <a:t>根</a:t>
            </a:r>
            <a:r>
              <a:rPr kumimoji="0" lang="en-US" altLang="zh-CN" sz="2000" b="1" i="0" u="none" strike="noStrike" kern="1200" cap="none" spc="0" normalizeH="0" baseline="0" noProof="0" dirty="0">
                <a:ln>
                  <a:noFill/>
                </a:ln>
                <a:solidFill>
                  <a:srgbClr val="FF3300"/>
                </a:solidFill>
                <a:effectLst/>
                <a:uLnTx/>
                <a:uFillTx/>
                <a:latin typeface="+mn-lt"/>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root)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的结点，根结点没有前驱结点。</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2)</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除根以外的其余结点被分成</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m(0</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m&lt;n)</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个互不相交</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       的集合</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T</a:t>
            </a:r>
            <a:r>
              <a:rPr kumimoji="0" lang="en-US" altLang="zh-CN" sz="2000" b="0" i="0" u="none" strike="noStrike" kern="1200" cap="none" spc="0" normalizeH="0" baseline="-25000" noProof="0" dirty="0">
                <a:ln>
                  <a:noFill/>
                </a:ln>
                <a:solidFill>
                  <a:schemeClr val="tx1"/>
                </a:solidFill>
                <a:effectLst/>
                <a:uLnTx/>
                <a:uFillTx/>
                <a:latin typeface="+mn-lt"/>
                <a:ea typeface="+mn-ea"/>
                <a:cs typeface="+mn-cs"/>
                <a:sym typeface="Symbol" pitchFamily="18" charset="2"/>
              </a:rPr>
              <a:t>1</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T</a:t>
            </a:r>
            <a:r>
              <a:rPr kumimoji="0" lang="en-US" altLang="zh-CN" sz="2000" b="0" i="0" u="none" strike="noStrike" kern="1200" cap="none" spc="0" normalizeH="0" baseline="-25000" noProof="0" dirty="0">
                <a:ln>
                  <a:noFill/>
                </a:ln>
                <a:solidFill>
                  <a:schemeClr val="tx1"/>
                </a:solidFill>
                <a:effectLst/>
                <a:uLnTx/>
                <a:uFillTx/>
                <a:latin typeface="+mn-lt"/>
                <a:ea typeface="+mn-ea"/>
                <a:cs typeface="+mn-cs"/>
                <a:sym typeface="Symbol" pitchFamily="18" charset="2"/>
              </a:rPr>
              <a:t>2</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 </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T</a:t>
            </a:r>
            <a:r>
              <a:rPr kumimoji="0" lang="en-US" altLang="zh-CN" sz="2000" b="0" i="0" u="none" strike="noStrike" kern="1200" cap="none" spc="0" normalizeH="0" baseline="-25000" noProof="0" dirty="0">
                <a:ln>
                  <a:noFill/>
                </a:ln>
                <a:solidFill>
                  <a:schemeClr val="tx1"/>
                </a:solidFill>
                <a:effectLst/>
                <a:uLnTx/>
                <a:uFillTx/>
                <a:latin typeface="+mn-lt"/>
                <a:ea typeface="+mn-ea"/>
                <a:cs typeface="+mn-cs"/>
                <a:sym typeface="Symbol" pitchFamily="18" charset="2"/>
              </a:rPr>
              <a:t>m</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，其中每一个集合本身又</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       是一棵树，且称为根的</a:t>
            </a:r>
            <a:r>
              <a:rPr kumimoji="0" lang="zh-CN" altLang="en-US" sz="2000" b="1" i="0" u="none" strike="noStrike" kern="1200" cap="none" spc="0" normalizeH="0" baseline="0" noProof="0" dirty="0">
                <a:ln>
                  <a:noFill/>
                </a:ln>
                <a:solidFill>
                  <a:srgbClr val="FF3300"/>
                </a:solidFill>
                <a:effectLst/>
                <a:uLnTx/>
                <a:uFillTx/>
                <a:latin typeface="+mn-lt"/>
                <a:ea typeface="+mn-ea"/>
                <a:cs typeface="+mn-cs"/>
                <a:sym typeface="Symbol" pitchFamily="18" charset="2"/>
              </a:rPr>
              <a:t>子树</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panose="05020102010507070707"/>
              <a:buChar char=""/>
              <a:defRPr/>
            </a:pPr>
            <a:r>
              <a:rPr kumimoji="1" lang="zh-CN" altLang="en-US" sz="2100" b="0" i="0" u="none" strike="noStrike" kern="1200" cap="none" spc="0" normalizeH="0" baseline="0" noProof="0" dirty="0">
                <a:ln>
                  <a:noFill/>
                </a:ln>
                <a:solidFill>
                  <a:schemeClr val="tx1"/>
                </a:solidFill>
                <a:effectLst/>
                <a:uLnTx/>
                <a:uFillTx/>
                <a:latin typeface="+mn-lt"/>
                <a:ea typeface="+mn-ea"/>
                <a:cs typeface="+mn-cs"/>
              </a:rPr>
              <a:t>树的</a:t>
            </a:r>
            <a:r>
              <a:rPr kumimoji="1" lang="zh-CN" altLang="en-US" sz="2100" b="0" i="0" u="none" strike="noStrike" kern="1200" cap="none" spc="0" normalizeH="0" baseline="0" noProof="0" dirty="0">
                <a:ln>
                  <a:noFill/>
                </a:ln>
                <a:solidFill>
                  <a:srgbClr val="FF0000"/>
                </a:solidFill>
                <a:effectLst/>
                <a:uLnTx/>
                <a:uFillTx/>
                <a:latin typeface="+mn-lt"/>
                <a:ea typeface="+mn-ea"/>
                <a:cs typeface="+mn-cs"/>
              </a:rPr>
              <a:t>递归定义</a:t>
            </a:r>
            <a:r>
              <a:rPr kumimoji="1" lang="zh-CN" altLang="en-US" sz="2100" b="0" i="0" u="none" strike="noStrike" kern="1200" cap="none" spc="0" normalizeH="0" baseline="0" noProof="0" dirty="0">
                <a:ln>
                  <a:noFill/>
                </a:ln>
                <a:solidFill>
                  <a:schemeClr val="tx1"/>
                </a:solidFill>
                <a:effectLst/>
                <a:uLnTx/>
                <a:uFillTx/>
                <a:latin typeface="+mn-lt"/>
                <a:ea typeface="+mn-ea"/>
                <a:cs typeface="+mn-cs"/>
              </a:rPr>
              <a:t>刻画了树的固有特性，即一棵非空树是由若干棵子树构成的，而子树又可由若干棵更小的子树构成。</a:t>
            </a:r>
            <a:endParaRPr kumimoji="1" lang="zh-CN" altLang="en-US" sz="21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580"/>
              </a:spcBef>
              <a:spcAft>
                <a:spcPts val="0"/>
              </a:spcAft>
              <a:buClr>
                <a:schemeClr val="accent1"/>
              </a:buClr>
              <a:buSzPct val="85000"/>
              <a:buFont typeface="Wingdings" panose="05000000000000000000" pitchFamily="2" charset="2"/>
              <a:buNone/>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r>
                        <a:rPr lang="en-US" altLang="zh-CN" sz="1400" dirty="0"/>
                        <a:t>A</a:t>
                      </a:r>
                      <a:r>
                        <a:rPr lang="zh-CN" altLang="en-US" sz="1400" dirty="0"/>
                        <a:t>的地址</a:t>
                      </a:r>
                      <a:endParaRPr lang="zh-CN" altLang="en-US" sz="1400" dirty="0"/>
                    </a:p>
                  </a:txBody>
                  <a:tcPr/>
                </a:tc>
              </a:tr>
            </a:tbl>
          </a:graphicData>
        </a:graphic>
      </p:graphicFrame>
      <p:sp>
        <p:nvSpPr>
          <p:cNvPr id="22" name="矩形 21"/>
          <p:cNvSpPr/>
          <p:nvPr/>
        </p:nvSpPr>
        <p:spPr>
          <a:xfrm>
            <a:off x="2112978" y="2875192"/>
            <a:ext cx="4331230"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7605499" y="5811999"/>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flipH="1">
            <a:off x="7386973" y="6042192"/>
            <a:ext cx="410194" cy="11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r>
                        <a:rPr lang="en-US" altLang="zh-CN" sz="1400" dirty="0"/>
                        <a:t>H</a:t>
                      </a:r>
                      <a:r>
                        <a:rPr lang="zh-CN" altLang="en-US" sz="1400" dirty="0"/>
                        <a:t>的地址</a:t>
                      </a:r>
                      <a:endParaRPr lang="zh-CN" altLang="en-US" sz="1400" dirty="0"/>
                    </a:p>
                  </a:txBody>
                  <a:tcPr/>
                </a:tc>
              </a:tr>
              <a:tr h="370840">
                <a:tc>
                  <a:txBody>
                    <a:bodyPr/>
                    <a:lstStyle/>
                    <a:p>
                      <a:pPr algn="ctr"/>
                      <a:r>
                        <a:rPr lang="en-US" altLang="zh-CN" sz="1400" dirty="0"/>
                        <a:t>A</a:t>
                      </a:r>
                      <a:r>
                        <a:rPr lang="zh-CN" altLang="en-US" sz="1400" dirty="0"/>
                        <a:t>的地址</a:t>
                      </a:r>
                      <a:endParaRPr lang="zh-CN" altLang="en-US" sz="1400" dirty="0"/>
                    </a:p>
                  </a:txBody>
                  <a:tcPr/>
                </a:tc>
              </a:tr>
            </a:tbl>
          </a:graphicData>
        </a:graphic>
      </p:graphicFrame>
      <p:sp>
        <p:nvSpPr>
          <p:cNvPr id="22" name="矩形 21"/>
          <p:cNvSpPr/>
          <p:nvPr/>
        </p:nvSpPr>
        <p:spPr>
          <a:xfrm>
            <a:off x="2051720" y="2488743"/>
            <a:ext cx="3373908"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7605499" y="5811999"/>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flipH="1">
            <a:off x="7386973" y="6042192"/>
            <a:ext cx="410194" cy="11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r>
                        <a:rPr lang="en-US" altLang="zh-CN" sz="1400" dirty="0"/>
                        <a:t>H</a:t>
                      </a:r>
                      <a:r>
                        <a:rPr lang="zh-CN" altLang="en-US" sz="1400" dirty="0"/>
                        <a:t>的地址</a:t>
                      </a:r>
                      <a:endParaRPr lang="zh-CN" altLang="en-US" sz="1400" dirty="0"/>
                    </a:p>
                  </a:txBody>
                  <a:tcPr/>
                </a:tc>
              </a:tr>
              <a:tr h="370840">
                <a:tc>
                  <a:txBody>
                    <a:bodyPr/>
                    <a:lstStyle/>
                    <a:p>
                      <a:pPr algn="ctr"/>
                      <a:r>
                        <a:rPr lang="en-US" altLang="zh-CN" sz="1400" dirty="0"/>
                        <a:t>A</a:t>
                      </a:r>
                      <a:r>
                        <a:rPr lang="zh-CN" altLang="en-US" sz="1400" dirty="0"/>
                        <a:t>的地址</a:t>
                      </a:r>
                      <a:endParaRPr lang="zh-CN" altLang="en-US" sz="1400" dirty="0"/>
                    </a:p>
                  </a:txBody>
                  <a:tcPr/>
                </a:tc>
              </a:tr>
            </a:tbl>
          </a:graphicData>
        </a:graphic>
      </p:graphicFrame>
      <p:sp>
        <p:nvSpPr>
          <p:cNvPr id="22" name="矩形 21"/>
          <p:cNvSpPr/>
          <p:nvPr/>
        </p:nvSpPr>
        <p:spPr>
          <a:xfrm>
            <a:off x="2063450" y="2880856"/>
            <a:ext cx="4452765"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7037460" y="6404724"/>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flipH="1">
            <a:off x="6634994" y="6564147"/>
            <a:ext cx="410194" cy="11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rrowheads="1"/>
          </p:cNvSpPr>
          <p:nvPr>
            <p:ph type="body" idx="1"/>
          </p:nvPr>
        </p:nvSpPr>
        <p:spPr>
          <a:xfrm>
            <a:off x="755650" y="620713"/>
            <a:ext cx="7777163" cy="2592387"/>
          </a:xfrm>
        </p:spPr>
        <p:txBody>
          <a:bodyPr>
            <a:normAutofit fontScale="85000" lnSpcReduction="10000"/>
          </a:bodyPr>
          <a:lstStyle/>
          <a:p>
            <a:pPr marL="0" indent="0" algn="just">
              <a:lnSpc>
                <a:spcPct val="150000"/>
              </a:lnSpc>
              <a:buNone/>
            </a:pPr>
            <a:r>
              <a:rPr lang="en-US" altLang="zh-CN" dirty="0">
                <a:solidFill>
                  <a:schemeClr val="tx2"/>
                </a:solidFill>
                <a:latin typeface="隶书" pitchFamily="49" charset="-122"/>
              </a:rPr>
              <a:t> </a:t>
            </a:r>
            <a:r>
              <a:rPr lang="zh-CN" altLang="en-US" dirty="0">
                <a:solidFill>
                  <a:schemeClr val="tx2"/>
                </a:solidFill>
                <a:latin typeface="隶书" pitchFamily="49" charset="-122"/>
              </a:rPr>
              <a:t>队列方法实现二叉树的层次遍历</a:t>
            </a:r>
            <a:endParaRPr lang="zh-CN" altLang="en-US" dirty="0">
              <a:solidFill>
                <a:schemeClr val="tx2"/>
              </a:solidFill>
              <a:latin typeface="隶书" pitchFamily="49" charset="-122"/>
            </a:endParaRPr>
          </a:p>
          <a:p>
            <a:pPr marL="0" indent="0" algn="just" eaLnBrk="1" hangingPunct="1">
              <a:lnSpc>
                <a:spcPct val="150000"/>
              </a:lnSpc>
              <a:buFont typeface="Wingdings" panose="05000000000000000000" pitchFamily="2" charset="2"/>
              <a:buNone/>
            </a:pPr>
            <a:r>
              <a:rPr lang="zh-CN" altLang="en-US" sz="2400" dirty="0">
                <a:solidFill>
                  <a:srgbClr val="000000"/>
                </a:solidFill>
                <a:latin typeface="楷体_GB2312" pitchFamily="49" charset="-122"/>
                <a:ea typeface="楷体_GB2312" pitchFamily="49" charset="-122"/>
              </a:rPr>
              <a:t>   所谓二叉树的层次遍历，是指从二叉树的第一层（根结点）开始，从上至下逐层遍历，在同一层中，则按从左到右的顺序对结点逐个访问。对于下图所示的二叉树，按层次遍历所得到的结果序列为：</a:t>
            </a:r>
            <a:endParaRPr lang="zh-CN" altLang="en-US" sz="2400" dirty="0">
              <a:solidFill>
                <a:srgbClr val="000000"/>
              </a:solidFill>
              <a:latin typeface="楷体_GB2312" pitchFamily="49" charset="-122"/>
              <a:ea typeface="楷体_GB2312" pitchFamily="49" charset="-122"/>
            </a:endParaRPr>
          </a:p>
          <a:p>
            <a:pPr marL="381000" lvl="2" indent="0" algn="just" eaLnBrk="1" hangingPunct="1">
              <a:lnSpc>
                <a:spcPct val="120000"/>
              </a:lnSpc>
              <a:buFont typeface="Wingdings" panose="05000000000000000000" pitchFamily="2" charset="2"/>
              <a:buNone/>
            </a:pPr>
            <a:r>
              <a:rPr lang="zh-CN" altLang="en-US" sz="2400" dirty="0">
                <a:solidFill>
                  <a:srgbClr val="000000"/>
                </a:solidFill>
                <a:latin typeface="楷体_GB2312" pitchFamily="49" charset="-122"/>
                <a:ea typeface="楷体_GB2312" pitchFamily="49" charset="-122"/>
              </a:rPr>
              <a:t>   </a:t>
            </a:r>
            <a:r>
              <a:rPr lang="en-US" altLang="zh-CN" sz="2400" dirty="0">
                <a:solidFill>
                  <a:srgbClr val="000000"/>
                </a:solidFill>
                <a:latin typeface="楷体_GB2312" pitchFamily="49" charset="-122"/>
                <a:ea typeface="楷体_GB2312" pitchFamily="49" charset="-122"/>
              </a:rPr>
              <a:t>A B C D E F G</a:t>
            </a:r>
            <a:endParaRPr lang="en-US" altLang="zh-CN" sz="2100" dirty="0">
              <a:solidFill>
                <a:srgbClr val="000000"/>
              </a:solidFill>
              <a:latin typeface="楷体_GB2312" pitchFamily="49" charset="-122"/>
              <a:ea typeface="楷体_GB2312" pitchFamily="49" charset="-122"/>
            </a:endParaRPr>
          </a:p>
        </p:txBody>
      </p:sp>
      <p:pic>
        <p:nvPicPr>
          <p:cNvPr id="4" name="Picture 3"/>
          <p:cNvPicPr>
            <a:picLocks noChangeAspect="1" noChangeArrowheads="1"/>
          </p:cNvPicPr>
          <p:nvPr/>
        </p:nvPicPr>
        <p:blipFill>
          <a:blip r:embed="rId1"/>
          <a:srcRect/>
          <a:stretch>
            <a:fillRect/>
          </a:stretch>
        </p:blipFill>
        <p:spPr bwMode="auto">
          <a:xfrm>
            <a:off x="2346127" y="3286124"/>
            <a:ext cx="4011823" cy="2643206"/>
          </a:xfrm>
          <a:prstGeom prst="rect">
            <a:avLst/>
          </a:prstGeom>
          <a:noFill/>
          <a:ln w="9525">
            <a:noFill/>
            <a:miter lim="800000"/>
            <a:headEnd/>
            <a:tailEnd/>
          </a:ln>
          <a:effectLst/>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1"/>
          <p:cNvSpPr>
            <a:spLocks noGrp="1"/>
          </p:cNvSpPr>
          <p:nvPr>
            <p:ph type="dt" sz="quarter" idx="10"/>
          </p:nvPr>
        </p:nvSpPr>
        <p:spPr>
          <a:noFill/>
          <a:ln>
            <a:miter lim="800000"/>
          </a:ln>
        </p:spPr>
        <p:txBody>
          <a:bodyPr/>
          <a:lstStyle/>
          <a:p>
            <a:fld id="{3832AB33-6B90-4D61-9A73-392293BCE865}" type="datetime2">
              <a:rPr lang="zh-CN" altLang="en-US" smtClean="0"/>
            </a:fld>
            <a:endParaRPr lang="en-US" altLang="zh-CN"/>
          </a:p>
        </p:txBody>
      </p:sp>
      <p:sp>
        <p:nvSpPr>
          <p:cNvPr id="62467" name="Text Box 2"/>
          <p:cNvSpPr txBox="1">
            <a:spLocks noChangeArrowheads="1"/>
          </p:cNvSpPr>
          <p:nvPr/>
        </p:nvSpPr>
        <p:spPr bwMode="auto">
          <a:xfrm>
            <a:off x="611188" y="572836"/>
            <a:ext cx="8153400" cy="3970960"/>
          </a:xfrm>
          <a:prstGeom prst="rect">
            <a:avLst/>
          </a:prstGeom>
          <a:noFill/>
          <a:ln w="9525">
            <a:noFill/>
            <a:miter lim="800000"/>
          </a:ln>
          <a:effectLst/>
        </p:spPr>
        <p:txBody>
          <a:bodyPr lIns="92075" tIns="46038" rIns="92075" bIns="46038">
            <a:spAutoFit/>
          </a:bodyPr>
          <a:lstStyle/>
          <a:p>
            <a:pPr algn="just">
              <a:lnSpc>
                <a:spcPct val="150000"/>
              </a:lnSpc>
              <a:buClr>
                <a:schemeClr val="hlink"/>
              </a:buClr>
              <a:buSzPct val="75000"/>
              <a:buFont typeface="Wingdings" panose="05000000000000000000" pitchFamily="2" charset="2"/>
              <a:buNone/>
            </a:pPr>
            <a:r>
              <a:rPr lang="en-US" altLang="zh-CN" sz="2400" dirty="0">
                <a:solidFill>
                  <a:srgbClr val="000000"/>
                </a:solidFill>
                <a:latin typeface="隶书" pitchFamily="49" charset="-122"/>
                <a:ea typeface="隶书" pitchFamily="49" charset="-122"/>
              </a:rPr>
              <a:t>1</a:t>
            </a:r>
            <a:r>
              <a:rPr lang="zh-CN" altLang="en-US" sz="2400" dirty="0">
                <a:solidFill>
                  <a:srgbClr val="000000"/>
                </a:solidFill>
                <a:latin typeface="隶书" pitchFamily="49" charset="-122"/>
                <a:ea typeface="隶书" pitchFamily="49" charset="-122"/>
              </a:rPr>
              <a:t>、队列的使用</a:t>
            </a:r>
            <a:endParaRPr lang="zh-CN" altLang="en-US" sz="2400" dirty="0">
              <a:solidFill>
                <a:srgbClr val="000000"/>
              </a:solidFill>
              <a:latin typeface="隶书" pitchFamily="49" charset="-122"/>
              <a:ea typeface="隶书" pitchFamily="49" charset="-122"/>
            </a:endParaRPr>
          </a:p>
          <a:p>
            <a:pPr algn="just">
              <a:lnSpc>
                <a:spcPct val="150000"/>
              </a:lnSpc>
              <a:buClr>
                <a:schemeClr val="hlink"/>
              </a:buClr>
              <a:buSzPct val="75000"/>
              <a:buFont typeface="Wingdings" panose="05000000000000000000" pitchFamily="2" charset="2"/>
              <a:buNone/>
            </a:pPr>
            <a:r>
              <a:rPr lang="zh-CN" altLang="en-US" sz="2000" dirty="0">
                <a:solidFill>
                  <a:srgbClr val="000000"/>
                </a:solidFill>
              </a:rPr>
              <a:t>    在进行层次遍历时，可设置一个队列结构，遍历从二叉树的根结点开始，首先将根结点指针入队列，然后从对头取出一个元素，每取一个元素，执行下面两个操作：</a:t>
            </a:r>
            <a:endParaRPr lang="zh-CN" altLang="en-US" sz="2000" dirty="0">
              <a:solidFill>
                <a:srgbClr val="000000"/>
              </a:solidFill>
            </a:endParaRPr>
          </a:p>
          <a:p>
            <a:pPr algn="just">
              <a:lnSpc>
                <a:spcPct val="150000"/>
              </a:lnSpc>
              <a:buClr>
                <a:schemeClr val="hlink"/>
              </a:buClr>
              <a:buSzPct val="75000"/>
              <a:buFont typeface="Wingdings" panose="05000000000000000000" pitchFamily="2" charset="2"/>
              <a:buNone/>
            </a:pPr>
            <a:r>
              <a:rPr lang="zh-CN" altLang="en-US" sz="2000" dirty="0">
                <a:solidFill>
                  <a:srgbClr val="000000"/>
                </a:solidFill>
              </a:rPr>
              <a:t>     ⑴访问该元素所指结点；</a:t>
            </a:r>
            <a:endParaRPr lang="zh-CN" altLang="en-US" sz="2000" dirty="0">
              <a:solidFill>
                <a:srgbClr val="000000"/>
              </a:solidFill>
            </a:endParaRPr>
          </a:p>
          <a:p>
            <a:pPr algn="just">
              <a:lnSpc>
                <a:spcPct val="150000"/>
              </a:lnSpc>
              <a:buClr>
                <a:schemeClr val="hlink"/>
              </a:buClr>
              <a:buSzPct val="75000"/>
              <a:buFont typeface="Wingdings" panose="05000000000000000000" pitchFamily="2" charset="2"/>
              <a:buNone/>
            </a:pPr>
            <a:r>
              <a:rPr lang="zh-CN" altLang="en-US" sz="2000" dirty="0">
                <a:solidFill>
                  <a:srgbClr val="000000"/>
                </a:solidFill>
              </a:rPr>
              <a:t>     ⑵若该元素所指结点的左、右孩子结点非空，则将该元素所指结点的左孩子指针和右孩子指针顺序入队。</a:t>
            </a:r>
            <a:endParaRPr lang="zh-CN" altLang="en-US" sz="2000" dirty="0">
              <a:solidFill>
                <a:srgbClr val="000000"/>
              </a:solidFill>
            </a:endParaRPr>
          </a:p>
          <a:p>
            <a:pPr algn="just">
              <a:lnSpc>
                <a:spcPct val="150000"/>
              </a:lnSpc>
              <a:buClr>
                <a:schemeClr val="hlink"/>
              </a:buClr>
              <a:buSzPct val="75000"/>
              <a:buFont typeface="Wingdings" panose="05000000000000000000" pitchFamily="2" charset="2"/>
              <a:buNone/>
            </a:pPr>
            <a:r>
              <a:rPr lang="zh-CN" altLang="en-US" sz="2000" dirty="0">
                <a:solidFill>
                  <a:srgbClr val="000000"/>
                </a:solidFill>
              </a:rPr>
              <a:t>     此过程不断进行，当队列为空时，二叉树的层次遍历结束</a:t>
            </a:r>
            <a:r>
              <a:rPr lang="zh-CN" altLang="en-US" sz="2400" dirty="0">
                <a:solidFill>
                  <a:srgbClr val="000000"/>
                </a:solidFill>
              </a:rPr>
              <a:t>。</a:t>
            </a:r>
            <a:endParaRPr lang="zh-CN" altLang="en-US" sz="2400" dirty="0">
              <a:solidFill>
                <a:srgbClr val="000000"/>
              </a:solidFill>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74938" name="" r:id="rId1" imgW="8023225" imgH="6119812"/>
        </mc:Choice>
        <mc:Fallback>
          <p:control name="" r:id="rId1" imgW="8023225" imgH="6119812">
            <p:pic>
              <p:nvPicPr>
                <p:cNvPr id="0" name=""/>
                <p:cNvPicPr preferRelativeResize="0">
                  <a:picLocks noChangeArrowheads="1" noChangeShapeType="1"/>
                </p:cNvPicPr>
                <p:nvPr/>
              </p:nvPicPr>
              <p:blipFill>
                <a:blip r:embed="rId2"/>
                <a:srcRect/>
                <a:stretch>
                  <a:fillRect/>
                </a:stretch>
              </p:blipFill>
              <p:spPr bwMode="auto">
                <a:xfrm>
                  <a:off x="611188" y="404813"/>
                  <a:ext cx="8023225" cy="6119812"/>
                </a:xfrm>
                <a:prstGeom prst="rect">
                  <a:avLst/>
                </a:prstGeom>
                <a:noFill/>
                <a:ln w="19050" cap="sq">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rrowheads="1"/>
          </p:cNvSpPr>
          <p:nvPr>
            <p:ph type="title"/>
          </p:nvPr>
        </p:nvSpPr>
        <p:spPr>
          <a:xfrm>
            <a:off x="1331913" y="404813"/>
            <a:ext cx="6651625" cy="592137"/>
          </a:xfrm>
        </p:spPr>
        <p:txBody>
          <a:bodyPr>
            <a:normAutofit fontScale="90000"/>
          </a:bodyPr>
          <a:lstStyle/>
          <a:p>
            <a:pPr eaLnBrk="1" hangingPunct="1"/>
            <a:r>
              <a:rPr lang="en-US" altLang="zh-CN" sz="3200">
                <a:latin typeface="隶书" pitchFamily="49" charset="-122"/>
              </a:rPr>
              <a:t>6.4 </a:t>
            </a:r>
            <a:r>
              <a:rPr lang="zh-CN" altLang="en-US" sz="3200">
                <a:latin typeface="隶书" pitchFamily="49" charset="-122"/>
              </a:rPr>
              <a:t>二叉树遍历的应用</a:t>
            </a:r>
            <a:endParaRPr lang="zh-CN" altLang="en-US" sz="3200">
              <a:latin typeface="隶书" pitchFamily="49" charset="-122"/>
            </a:endParaRPr>
          </a:p>
        </p:txBody>
      </p:sp>
      <p:sp>
        <p:nvSpPr>
          <p:cNvPr id="63492" name="Rectangle 4"/>
          <p:cNvSpPr>
            <a:spLocks noGrp="1" noRot="1" noChangeArrowheads="1"/>
          </p:cNvSpPr>
          <p:nvPr>
            <p:ph type="body" idx="1"/>
          </p:nvPr>
        </p:nvSpPr>
        <p:spPr>
          <a:xfrm>
            <a:off x="684213" y="1196975"/>
            <a:ext cx="7848600" cy="3887788"/>
          </a:xfrm>
        </p:spPr>
        <p:txBody>
          <a:bodyPr>
            <a:normAutofit/>
          </a:bodyPr>
          <a:lstStyle/>
          <a:p>
            <a:pPr eaLnBrk="1" hangingPunct="1">
              <a:lnSpc>
                <a:spcPct val="150000"/>
              </a:lnSpc>
              <a:buFont typeface="Wingdings" panose="05000000000000000000" pitchFamily="2" charset="2"/>
              <a:buNone/>
            </a:pPr>
            <a:r>
              <a:rPr lang="en-US" altLang="zh-CN" sz="2000" dirty="0">
                <a:solidFill>
                  <a:schemeClr val="tx2"/>
                </a:solidFill>
                <a:latin typeface="隶书" pitchFamily="49" charset="-122"/>
              </a:rPr>
              <a:t>6.6.1 </a:t>
            </a:r>
            <a:r>
              <a:rPr lang="zh-CN" altLang="en-US" sz="2000" dirty="0">
                <a:solidFill>
                  <a:schemeClr val="tx2"/>
                </a:solidFill>
                <a:latin typeface="隶书" pitchFamily="49" charset="-122"/>
              </a:rPr>
              <a:t>构造二叉树的二叉链表存储</a:t>
            </a:r>
            <a:endParaRPr lang="zh-CN" altLang="en-US" sz="2000" dirty="0">
              <a:solidFill>
                <a:schemeClr val="tx2"/>
              </a:solidFill>
              <a:latin typeface="隶书" pitchFamily="49" charset="-122"/>
            </a:endParaRPr>
          </a:p>
          <a:p>
            <a:pPr eaLnBrk="1" hangingPunct="1">
              <a:lnSpc>
                <a:spcPct val="150000"/>
              </a:lnSpc>
              <a:buFont typeface="Wingdings" panose="05000000000000000000" pitchFamily="2" charset="2"/>
              <a:buNone/>
            </a:pPr>
            <a:r>
              <a:rPr lang="zh-CN" altLang="en-US" sz="2000" dirty="0"/>
              <a:t>        </a:t>
            </a:r>
            <a:r>
              <a:rPr lang="zh-CN" altLang="en-US" sz="2000" dirty="0">
                <a:solidFill>
                  <a:srgbClr val="000000"/>
                </a:solidFill>
                <a:ea typeface="楷体_GB2312" pitchFamily="49" charset="-122"/>
              </a:rPr>
              <a:t>构建一棵二叉树的二叉链表也是基于遍历的过程进行的。这里按照先序遍历的过程构建。</a:t>
            </a:r>
            <a:endParaRPr lang="zh-CN" altLang="en-US" sz="2000" dirty="0">
              <a:solidFill>
                <a:srgbClr val="000000"/>
              </a:solidFill>
              <a:ea typeface="楷体_GB2312" pitchFamily="49" charset="-122"/>
            </a:endParaRPr>
          </a:p>
          <a:p>
            <a:pPr eaLnBrk="1" hangingPunct="1">
              <a:lnSpc>
                <a:spcPct val="150000"/>
              </a:lnSpc>
              <a:buFont typeface="Wingdings" panose="05000000000000000000" pitchFamily="2" charset="2"/>
              <a:buNone/>
            </a:pPr>
            <a:r>
              <a:rPr lang="zh-CN" altLang="en-US" sz="2000" dirty="0">
                <a:solidFill>
                  <a:srgbClr val="000000"/>
                </a:solidFill>
                <a:ea typeface="楷体_GB2312" pitchFamily="49" charset="-122"/>
              </a:rPr>
              <a:t>          首先建立二叉树</a:t>
            </a:r>
            <a:r>
              <a:rPr lang="zh-CN" altLang="en-US" sz="2000" dirty="0">
                <a:solidFill>
                  <a:srgbClr val="FF0000"/>
                </a:solidFill>
                <a:ea typeface="楷体_GB2312" pitchFamily="49" charset="-122"/>
              </a:rPr>
              <a:t>带空指针的先序序列</a:t>
            </a:r>
            <a:r>
              <a:rPr lang="zh-CN" altLang="en-US" sz="2000" dirty="0">
                <a:solidFill>
                  <a:srgbClr val="000000"/>
                </a:solidFill>
                <a:ea typeface="楷体_GB2312" pitchFamily="49" charset="-122"/>
              </a:rPr>
              <a:t>，依此作为构建时结点的输入顺序，如对于下图所示的二叉树，输入序列为：</a:t>
            </a:r>
            <a:r>
              <a:rPr lang="en-US" altLang="zh-CN" sz="2000" dirty="0">
                <a:solidFill>
                  <a:srgbClr val="000000"/>
                </a:solidFill>
                <a:ea typeface="楷体_GB2312" pitchFamily="49" charset="-122"/>
              </a:rPr>
              <a:t>ABD0G000CE00F00</a:t>
            </a:r>
            <a:r>
              <a:rPr lang="zh-CN" altLang="en-US" sz="2000" dirty="0">
                <a:solidFill>
                  <a:srgbClr val="000000"/>
                </a:solidFill>
                <a:ea typeface="楷体_GB2312" pitchFamily="49" charset="-122"/>
              </a:rPr>
              <a:t>（</a:t>
            </a:r>
            <a:r>
              <a:rPr lang="en-US" altLang="zh-CN" sz="2000" dirty="0">
                <a:solidFill>
                  <a:srgbClr val="FF0000"/>
                </a:solidFill>
                <a:ea typeface="楷体_GB2312" pitchFamily="49" charset="-122"/>
              </a:rPr>
              <a:t>0</a:t>
            </a:r>
            <a:r>
              <a:rPr lang="zh-CN" altLang="en-US" sz="2000" dirty="0">
                <a:solidFill>
                  <a:srgbClr val="FF0000"/>
                </a:solidFill>
                <a:ea typeface="楷体_GB2312" pitchFamily="49" charset="-122"/>
              </a:rPr>
              <a:t>表示空</a:t>
            </a:r>
            <a:r>
              <a:rPr lang="zh-CN" altLang="en-US" sz="2000" dirty="0">
                <a:solidFill>
                  <a:srgbClr val="000000"/>
                </a:solidFill>
                <a:ea typeface="楷体_GB2312" pitchFamily="49" charset="-122"/>
              </a:rPr>
              <a:t>，为了简化问题，设数据元素的类型为字符型）。</a:t>
            </a:r>
            <a:endParaRPr lang="zh-CN" altLang="en-US" sz="2000" dirty="0"/>
          </a:p>
        </p:txBody>
      </p:sp>
      <p:pic>
        <p:nvPicPr>
          <p:cNvPr id="4" name="Picture 3"/>
          <p:cNvPicPr>
            <a:picLocks noChangeAspect="1" noChangeArrowheads="1"/>
          </p:cNvPicPr>
          <p:nvPr/>
        </p:nvPicPr>
        <p:blipFill>
          <a:blip r:embed="rId1"/>
          <a:srcRect/>
          <a:stretch>
            <a:fillRect/>
          </a:stretch>
        </p:blipFill>
        <p:spPr bwMode="auto">
          <a:xfrm>
            <a:off x="4274953" y="4143380"/>
            <a:ext cx="4011823" cy="2643206"/>
          </a:xfrm>
          <a:prstGeom prst="rect">
            <a:avLst/>
          </a:prstGeom>
          <a:noFill/>
          <a:ln w="9525">
            <a:noFill/>
            <a:miter lim="800000"/>
            <a:headEnd/>
            <a:tailEnd/>
          </a:ln>
          <a:effectLst/>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75964" name="" r:id="rId1" imgW="7935912" imgH="5903913"/>
        </mc:Choice>
        <mc:Fallback>
          <p:control name="" r:id="rId1" imgW="7935912" imgH="5903913">
            <p:pic>
              <p:nvPicPr>
                <p:cNvPr id="0" name=""/>
                <p:cNvPicPr preferRelativeResize="0">
                  <a:picLocks noChangeArrowheads="1" noChangeShapeType="1"/>
                </p:cNvPicPr>
                <p:nvPr/>
              </p:nvPicPr>
              <p:blipFill>
                <a:blip r:embed="rId2"/>
                <a:srcRect/>
                <a:stretch>
                  <a:fillRect/>
                </a:stretch>
              </p:blipFill>
              <p:spPr bwMode="auto">
                <a:xfrm>
                  <a:off x="684213" y="260350"/>
                  <a:ext cx="7935912" cy="5903913"/>
                </a:xfrm>
                <a:prstGeom prst="rect">
                  <a:avLst/>
                </a:prstGeom>
                <a:noFill/>
                <a:ln w="19050" cap="sq">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94353" name="" r:id="rId1" imgW="7935912" imgH="6120978"/>
        </mc:Choice>
        <mc:Fallback>
          <p:control name="" r:id="rId1" imgW="7935912" imgH="6120978">
            <p:pic>
              <p:nvPicPr>
                <p:cNvPr id="0" name=""/>
                <p:cNvPicPr preferRelativeResize="0">
                  <a:picLocks noChangeArrowheads="1" noChangeShapeType="1"/>
                </p:cNvPicPr>
                <p:nvPr/>
              </p:nvPicPr>
              <p:blipFill>
                <a:blip r:embed="rId2"/>
                <a:srcRect/>
                <a:stretch>
                  <a:fillRect/>
                </a:stretch>
              </p:blipFill>
              <p:spPr bwMode="auto">
                <a:xfrm>
                  <a:off x="684213" y="260350"/>
                  <a:ext cx="7935912" cy="6120978"/>
                </a:xfrm>
                <a:prstGeom prst="rect">
                  <a:avLst/>
                </a:prstGeom>
                <a:noFill/>
                <a:ln w="19050" cap="sq">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93332" name="" r:id="rId1" imgW="7935912" imgH="6120978"/>
        </mc:Choice>
        <mc:Fallback>
          <p:control name="" r:id="rId1" imgW="7935912" imgH="6120978">
            <p:pic>
              <p:nvPicPr>
                <p:cNvPr id="0" name=""/>
                <p:cNvPicPr preferRelativeResize="0">
                  <a:picLocks noChangeArrowheads="1" noChangeShapeType="1"/>
                </p:cNvPicPr>
                <p:nvPr/>
              </p:nvPicPr>
              <p:blipFill>
                <a:blip r:embed="rId2"/>
                <a:srcRect/>
                <a:stretch>
                  <a:fillRect/>
                </a:stretch>
              </p:blipFill>
              <p:spPr bwMode="auto">
                <a:xfrm>
                  <a:off x="684213" y="260350"/>
                  <a:ext cx="7935912" cy="6120978"/>
                </a:xfrm>
                <a:prstGeom prst="rect">
                  <a:avLst/>
                </a:prstGeom>
                <a:noFill/>
                <a:ln w="19050" cap="sq">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071546"/>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6.1.2   </a:t>
            </a:r>
            <a:r>
              <a:rPr lang="zh-CN" altLang="en-US" sz="2500" b="1" dirty="0">
                <a:solidFill>
                  <a:srgbClr val="800000"/>
                </a:solidFill>
                <a:sym typeface="Symbol" pitchFamily="18" charset="2"/>
              </a:rPr>
              <a:t>树的定义</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a:t>
            </a:r>
            <a:endParaRPr lang="zh-CN" altLang="en-US" sz="1800" dirty="0">
              <a:sym typeface="Symbol" pitchFamily="18" charset="2"/>
            </a:endParaRPr>
          </a:p>
        </p:txBody>
      </p:sp>
      <p:sp>
        <p:nvSpPr>
          <p:cNvPr id="28" name="Rectangle 3"/>
          <p:cNvSpPr txBox="1">
            <a:spLocks noChangeArrowheads="1"/>
          </p:cNvSpPr>
          <p:nvPr/>
        </p:nvSpPr>
        <p:spPr>
          <a:xfrm>
            <a:off x="611188" y="1773238"/>
            <a:ext cx="7772400" cy="4572000"/>
          </a:xfrm>
          <a:prstGeom prst="rect">
            <a:avLst/>
          </a:prstGeom>
        </p:spPr>
        <p:txBody>
          <a:bodyPr vert="horz">
            <a:normAutofit/>
          </a:bodyPr>
          <a:lstStyle/>
          <a:p>
            <a:pPr marL="274320" indent="-274320">
              <a:lnSpc>
                <a:spcPct val="150000"/>
              </a:lnSpc>
              <a:spcBef>
                <a:spcPts val="580"/>
              </a:spcBef>
              <a:buClr>
                <a:schemeClr val="accent1"/>
              </a:buClr>
              <a:buSzPct val="85000"/>
            </a:pPr>
            <a:r>
              <a:rPr lang="zh-CN" altLang="en-US" sz="2000" dirty="0"/>
              <a:t>树具有下面两个特点：</a:t>
            </a:r>
            <a:endParaRPr lang="zh-CN" altLang="en-US" sz="2000" dirty="0"/>
          </a:p>
          <a:p>
            <a:pPr marL="274320" indent="-274320">
              <a:lnSpc>
                <a:spcPct val="150000"/>
              </a:lnSpc>
              <a:spcBef>
                <a:spcPts val="580"/>
              </a:spcBef>
              <a:buClr>
                <a:schemeClr val="accent1"/>
              </a:buClr>
              <a:buSzPct val="85000"/>
            </a:pPr>
            <a:r>
              <a:rPr lang="zh-CN" altLang="en-US" sz="2000" dirty="0"/>
              <a:t>  ⑴树的根结点没有前驱结点，除根结点之外的所有结点有且只有一个前驱结点。</a:t>
            </a:r>
            <a:endParaRPr lang="zh-CN" altLang="en-US" sz="2000" dirty="0"/>
          </a:p>
          <a:p>
            <a:pPr marL="274320" indent="-274320">
              <a:lnSpc>
                <a:spcPct val="150000"/>
              </a:lnSpc>
              <a:spcBef>
                <a:spcPts val="580"/>
              </a:spcBef>
              <a:buClr>
                <a:schemeClr val="accent1"/>
              </a:buClr>
              <a:buSzPct val="85000"/>
            </a:pPr>
            <a:r>
              <a:rPr lang="zh-CN" altLang="en-US" sz="2000" dirty="0"/>
              <a:t>  ⑵树中所有结点可以有零个或多个后继结点。</a:t>
            </a:r>
            <a:endParaRPr lang="zh-CN" altLang="en-US" sz="2000" dirty="0"/>
          </a:p>
          <a:p>
            <a:pPr marL="274320" indent="-274320">
              <a:lnSpc>
                <a:spcPct val="150000"/>
              </a:lnSpc>
              <a:spcBef>
                <a:spcPts val="580"/>
              </a:spcBef>
              <a:buClr>
                <a:schemeClr val="accent1"/>
              </a:buClr>
              <a:buSzPct val="85000"/>
            </a:pPr>
            <a:r>
              <a:rPr lang="zh-CN" altLang="en-US" sz="2000" dirty="0"/>
              <a:t>  由此特点可知，下图所示的都不是树结构。</a:t>
            </a:r>
            <a:endParaRPr lang="zh-CN" altLang="en-US" sz="2000" dirty="0"/>
          </a:p>
          <a:p>
            <a:pPr marL="274320" indent="-274320">
              <a:lnSpc>
                <a:spcPct val="150000"/>
              </a:lnSpc>
              <a:spcBef>
                <a:spcPts val="580"/>
              </a:spcBef>
              <a:buClr>
                <a:schemeClr val="accent1"/>
              </a:buClr>
              <a:buSzPct val="85000"/>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580"/>
              </a:spcBef>
              <a:spcAft>
                <a:spcPts val="0"/>
              </a:spcAft>
              <a:buClr>
                <a:schemeClr val="accent1"/>
              </a:buClr>
              <a:buSzPct val="85000"/>
              <a:buFont typeface="Wingdings" panose="05000000000000000000" pitchFamily="2" charset="2"/>
              <a:buNone/>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p:txBody>
      </p:sp>
      <p:pic>
        <p:nvPicPr>
          <p:cNvPr id="79875" name="Picture 3"/>
          <p:cNvPicPr>
            <a:picLocks noChangeAspect="1" noChangeArrowheads="1"/>
          </p:cNvPicPr>
          <p:nvPr/>
        </p:nvPicPr>
        <p:blipFill>
          <a:blip r:embed="rId1"/>
          <a:srcRect/>
          <a:stretch>
            <a:fillRect/>
          </a:stretch>
        </p:blipFill>
        <p:spPr bwMode="auto">
          <a:xfrm>
            <a:off x="1714480" y="4429132"/>
            <a:ext cx="5572164" cy="2218314"/>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Rot="1" noChangeArrowheads="1"/>
          </p:cNvSpPr>
          <p:nvPr>
            <p:ph type="body" sz="half" idx="1"/>
          </p:nvPr>
        </p:nvSpPr>
        <p:spPr>
          <a:xfrm>
            <a:off x="468313" y="549275"/>
            <a:ext cx="8370887" cy="1295400"/>
          </a:xfrm>
        </p:spPr>
        <p:txBody>
          <a:bodyPr/>
          <a:lstStyle/>
          <a:p>
            <a:pPr eaLnBrk="1" hangingPunct="1">
              <a:buFont typeface="Wingdings" panose="05000000000000000000" pitchFamily="2" charset="2"/>
              <a:buNone/>
            </a:pPr>
            <a:r>
              <a:rPr lang="en-US" altLang="zh-CN" sz="2800">
                <a:solidFill>
                  <a:schemeClr val="tx2"/>
                </a:solidFill>
                <a:latin typeface="隶书" pitchFamily="49" charset="-122"/>
              </a:rPr>
              <a:t>6.6.2 </a:t>
            </a:r>
            <a:r>
              <a:rPr lang="zh-CN" altLang="en-US" sz="2800">
                <a:solidFill>
                  <a:schemeClr val="tx2"/>
                </a:solidFill>
                <a:latin typeface="隶书" pitchFamily="49" charset="-122"/>
              </a:rPr>
              <a:t>在二叉树中查找值为</a:t>
            </a:r>
            <a:r>
              <a:rPr lang="en-US" altLang="zh-CN" sz="2800">
                <a:solidFill>
                  <a:schemeClr val="tx2"/>
                </a:solidFill>
                <a:latin typeface="隶书" pitchFamily="49" charset="-122"/>
              </a:rPr>
              <a:t>x</a:t>
            </a:r>
            <a:r>
              <a:rPr lang="zh-CN" altLang="en-US" sz="2800">
                <a:solidFill>
                  <a:schemeClr val="tx2"/>
                </a:solidFill>
                <a:latin typeface="隶书" pitchFamily="49" charset="-122"/>
              </a:rPr>
              <a:t>的数据元素</a:t>
            </a:r>
            <a:endParaRPr lang="zh-CN" altLang="en-US" sz="2800">
              <a:solidFill>
                <a:schemeClr val="tx2"/>
              </a:solidFill>
              <a:latin typeface="隶书" pitchFamily="49" charset="-122"/>
            </a:endParaRPr>
          </a:p>
          <a:p>
            <a:pPr eaLnBrk="1" hangingPunct="1">
              <a:buFont typeface="Wingdings" panose="05000000000000000000" pitchFamily="2" charset="2"/>
              <a:buNone/>
            </a:pPr>
            <a:r>
              <a:rPr lang="zh-CN" altLang="en-US" sz="2800">
                <a:latin typeface="楷体_GB2312" pitchFamily="49" charset="-122"/>
                <a:ea typeface="楷体_GB2312" pitchFamily="49" charset="-122"/>
              </a:rPr>
              <a:t>      </a:t>
            </a:r>
            <a:endParaRPr lang="zh-CN" altLang="en-US" sz="2800">
              <a:solidFill>
                <a:srgbClr val="000000"/>
              </a:solidFill>
              <a:latin typeface="楷体_GB2312" pitchFamily="49" charset="-122"/>
              <a:ea typeface="楷体_GB2312" pitchFamily="49" charset="-122"/>
            </a:endParaRPr>
          </a:p>
        </p:txBody>
      </p:sp>
    </p:spTree>
    <p:controls>
      <mc:AlternateContent xmlns:mc="http://schemas.openxmlformats.org/markup-compatibility/2006">
        <mc:Choice xmlns:v="urn:schemas-microsoft-com:vml" Requires="v">
          <p:control spid="76987" name="" r:id="rId1" imgW="7848600" imgH="4248150"/>
        </mc:Choice>
        <mc:Fallback>
          <p:control name="" r:id="rId1" imgW="7848600" imgH="4248150">
            <p:pic>
              <p:nvPicPr>
                <p:cNvPr id="0" name=""/>
                <p:cNvPicPr preferRelativeResize="0">
                  <a:picLocks noChangeArrowheads="1" noChangeShapeType="1"/>
                </p:cNvPicPr>
                <p:nvPr/>
              </p:nvPicPr>
              <p:blipFill>
                <a:blip r:embed="rId2"/>
                <a:srcRect/>
                <a:stretch>
                  <a:fillRect/>
                </a:stretch>
              </p:blipFill>
              <p:spPr bwMode="auto">
                <a:xfrm>
                  <a:off x="755650" y="1268413"/>
                  <a:ext cx="7848600" cy="4248150"/>
                </a:xfrm>
                <a:prstGeom prst="rect">
                  <a:avLst/>
                </a:prstGeom>
                <a:noFill/>
                <a:ln w="19050" cap="sq">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Rot="1" noChangeArrowheads="1"/>
          </p:cNvSpPr>
          <p:nvPr>
            <p:ph type="title"/>
          </p:nvPr>
        </p:nvSpPr>
        <p:spPr>
          <a:xfrm>
            <a:off x="914400" y="71414"/>
            <a:ext cx="7772400" cy="1143000"/>
          </a:xfrm>
        </p:spPr>
        <p:txBody>
          <a:bodyPr/>
          <a:lstStyle/>
          <a:p>
            <a:pPr eaLnBrk="1" hangingPunct="1"/>
            <a:r>
              <a:rPr lang="en-US" altLang="zh-CN" sz="2800" dirty="0"/>
              <a:t>6.6.3 </a:t>
            </a:r>
            <a:r>
              <a:rPr lang="zh-CN" altLang="en-US" sz="2800" dirty="0">
                <a:latin typeface="隶书" pitchFamily="49" charset="-122"/>
              </a:rPr>
              <a:t>统计给定二叉树中叶子结点的数目</a:t>
            </a:r>
            <a:endParaRPr lang="zh-CN" altLang="en-US" sz="2800" dirty="0">
              <a:latin typeface="隶书" pitchFamily="49" charset="-122"/>
            </a:endParaRPr>
          </a:p>
        </p:txBody>
      </p:sp>
    </p:spTree>
    <p:controls>
      <mc:AlternateContent xmlns:mc="http://schemas.openxmlformats.org/markup-compatibility/2006">
        <mc:Choice xmlns:v="urn:schemas-microsoft-com:vml" Requires="v">
          <p:control spid="78011" name="" r:id="rId1" imgW="8153400" imgH="3752850"/>
        </mc:Choice>
        <mc:Fallback>
          <p:control name="" r:id="rId1" imgW="8153400" imgH="3752850">
            <p:pic>
              <p:nvPicPr>
                <p:cNvPr id="0" name=""/>
                <p:cNvPicPr preferRelativeResize="0">
                  <a:picLocks noChangeArrowheads="1" noChangeShapeType="1"/>
                </p:cNvPicPr>
                <p:nvPr/>
              </p:nvPicPr>
              <p:blipFill>
                <a:blip r:embed="rId2"/>
                <a:srcRect/>
                <a:stretch>
                  <a:fillRect/>
                </a:stretch>
              </p:blipFill>
              <p:spPr bwMode="auto">
                <a:xfrm>
                  <a:off x="468313" y="1557338"/>
                  <a:ext cx="8153400" cy="3752850"/>
                </a:xfrm>
                <a:prstGeom prst="rect">
                  <a:avLst/>
                </a:prstGeom>
                <a:noFill/>
                <a:ln w="19050" cap="sq">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rrowheads="1"/>
          </p:cNvSpPr>
          <p:nvPr>
            <p:ph type="title"/>
          </p:nvPr>
        </p:nvSpPr>
        <p:spPr>
          <a:xfrm>
            <a:off x="971550" y="549275"/>
            <a:ext cx="7011988" cy="592138"/>
          </a:xfrm>
        </p:spPr>
        <p:txBody>
          <a:bodyPr>
            <a:normAutofit fontScale="90000"/>
          </a:bodyPr>
          <a:lstStyle/>
          <a:p>
            <a:pPr eaLnBrk="1" hangingPunct="1"/>
            <a:r>
              <a:rPr lang="en-US" altLang="zh-CN" sz="2800">
                <a:latin typeface="隶书" pitchFamily="49" charset="-122"/>
              </a:rPr>
              <a:t>6.4.4  </a:t>
            </a:r>
            <a:r>
              <a:rPr lang="zh-CN" altLang="en-US" sz="2800">
                <a:latin typeface="隶书" pitchFamily="49" charset="-122"/>
              </a:rPr>
              <a:t>由遍历序列恢复二叉树</a:t>
            </a:r>
            <a:endParaRPr lang="zh-CN" altLang="en-US" sz="2800">
              <a:latin typeface="隶书" pitchFamily="49" charset="-122"/>
            </a:endParaRPr>
          </a:p>
        </p:txBody>
      </p:sp>
      <p:sp>
        <p:nvSpPr>
          <p:cNvPr id="64516" name="Rectangle 3"/>
          <p:cNvSpPr>
            <a:spLocks noGrp="1" noRot="1" noChangeArrowheads="1"/>
          </p:cNvSpPr>
          <p:nvPr>
            <p:ph type="body" idx="1"/>
          </p:nvPr>
        </p:nvSpPr>
        <p:spPr>
          <a:xfrm>
            <a:off x="495301" y="1168414"/>
            <a:ext cx="7488237" cy="2736850"/>
          </a:xfrm>
        </p:spPr>
        <p:txBody>
          <a:bodyPr>
            <a:normAutofit/>
          </a:bodyPr>
          <a:lstStyle/>
          <a:p>
            <a:pPr marL="0" indent="0" algn="just" eaLnBrk="1" hangingPunct="1">
              <a:lnSpc>
                <a:spcPct val="150000"/>
              </a:lnSpc>
              <a:buFont typeface="Wingdings" panose="05000000000000000000" pitchFamily="2" charset="2"/>
              <a:buNone/>
            </a:pPr>
            <a:r>
              <a:rPr lang="en-US" altLang="zh-CN" dirty="0"/>
              <a:t>      </a:t>
            </a:r>
            <a:r>
              <a:rPr lang="zh-CN" altLang="en-US" sz="2000" dirty="0">
                <a:solidFill>
                  <a:srgbClr val="000000"/>
                </a:solidFill>
                <a:ea typeface="楷体_GB2312" pitchFamily="49" charset="-122"/>
              </a:rPr>
              <a:t>从前面讨论的二叉树的遍历知道，任意一棵二叉树结点的先序序列和中序序列都是唯一的。</a:t>
            </a:r>
            <a:endParaRPr lang="zh-CN" altLang="en-US" sz="2000" dirty="0">
              <a:solidFill>
                <a:srgbClr val="000000"/>
              </a:solidFill>
              <a:ea typeface="楷体_GB2312" pitchFamily="49" charset="-122"/>
            </a:endParaRPr>
          </a:p>
          <a:p>
            <a:pPr marL="0" indent="0" algn="just" eaLnBrk="1" hangingPunct="1">
              <a:lnSpc>
                <a:spcPct val="150000"/>
              </a:lnSpc>
              <a:buFont typeface="Wingdings" panose="05000000000000000000" pitchFamily="2" charset="2"/>
              <a:buNone/>
            </a:pPr>
            <a:r>
              <a:rPr lang="zh-CN" altLang="en-US" sz="2000" dirty="0">
                <a:solidFill>
                  <a:srgbClr val="000000"/>
                </a:solidFill>
                <a:ea typeface="楷体_GB2312" pitchFamily="49" charset="-122"/>
              </a:rPr>
              <a:t>        反过来，若已知结点的先序序列和中序序列，能否确定这棵二叉树呢？这样确定的二叉树是否是唯一的呢？</a:t>
            </a:r>
            <a:endParaRPr lang="zh-CN" altLang="en-US" sz="2000" dirty="0">
              <a:solidFill>
                <a:srgbClr val="000000"/>
              </a:solidFill>
              <a:ea typeface="楷体_GB2312" pitchFamily="49" charset="-122"/>
            </a:endParaRPr>
          </a:p>
        </p:txBody>
      </p:sp>
      <p:sp>
        <p:nvSpPr>
          <p:cNvPr id="4" name="Oval 4"/>
          <p:cNvSpPr>
            <a:spLocks noChangeArrowheads="1"/>
          </p:cNvSpPr>
          <p:nvPr/>
        </p:nvSpPr>
        <p:spPr bwMode="auto">
          <a:xfrm>
            <a:off x="6357966" y="3609996"/>
            <a:ext cx="381000" cy="381000"/>
          </a:xfrm>
          <a:prstGeom prst="ellipse">
            <a:avLst/>
          </a:prstGeom>
          <a:noFill/>
          <a:ln w="9525">
            <a:solidFill>
              <a:schemeClr val="tx1"/>
            </a:solidFill>
            <a:round/>
          </a:ln>
        </p:spPr>
        <p:txBody>
          <a:bodyPr wrap="none" anchor="ctr"/>
          <a:lstStyle/>
          <a:p>
            <a:endParaRPr lang="zh-CN" altLang="en-US"/>
          </a:p>
        </p:txBody>
      </p:sp>
      <p:sp>
        <p:nvSpPr>
          <p:cNvPr id="5" name="Oval 5"/>
          <p:cNvSpPr>
            <a:spLocks noChangeArrowheads="1"/>
          </p:cNvSpPr>
          <p:nvPr/>
        </p:nvSpPr>
        <p:spPr bwMode="auto">
          <a:xfrm>
            <a:off x="5595966" y="4219596"/>
            <a:ext cx="381000" cy="381000"/>
          </a:xfrm>
          <a:prstGeom prst="ellipse">
            <a:avLst/>
          </a:prstGeom>
          <a:noFill/>
          <a:ln w="9525">
            <a:solidFill>
              <a:schemeClr val="tx1"/>
            </a:solidFill>
            <a:round/>
          </a:ln>
        </p:spPr>
        <p:txBody>
          <a:bodyPr wrap="none" anchor="ctr"/>
          <a:lstStyle/>
          <a:p>
            <a:endParaRPr lang="zh-CN" altLang="en-US"/>
          </a:p>
        </p:txBody>
      </p:sp>
      <p:sp>
        <p:nvSpPr>
          <p:cNvPr id="6" name="Oval 6"/>
          <p:cNvSpPr>
            <a:spLocks noChangeArrowheads="1"/>
          </p:cNvSpPr>
          <p:nvPr/>
        </p:nvSpPr>
        <p:spPr bwMode="auto">
          <a:xfrm>
            <a:off x="7119966" y="4143396"/>
            <a:ext cx="381000" cy="381000"/>
          </a:xfrm>
          <a:prstGeom prst="ellipse">
            <a:avLst/>
          </a:prstGeom>
          <a:noFill/>
          <a:ln w="9525">
            <a:solidFill>
              <a:schemeClr val="tx1"/>
            </a:solidFill>
            <a:round/>
          </a:ln>
        </p:spPr>
        <p:txBody>
          <a:bodyPr wrap="none" anchor="ctr"/>
          <a:lstStyle/>
          <a:p>
            <a:endParaRPr lang="zh-CN" altLang="en-US"/>
          </a:p>
        </p:txBody>
      </p:sp>
      <p:sp>
        <p:nvSpPr>
          <p:cNvPr id="7" name="Oval 7"/>
          <p:cNvSpPr>
            <a:spLocks noChangeArrowheads="1"/>
          </p:cNvSpPr>
          <p:nvPr/>
        </p:nvSpPr>
        <p:spPr bwMode="auto">
          <a:xfrm>
            <a:off x="6129366" y="4905396"/>
            <a:ext cx="381000" cy="381000"/>
          </a:xfrm>
          <a:prstGeom prst="ellipse">
            <a:avLst/>
          </a:prstGeom>
          <a:noFill/>
          <a:ln w="9525">
            <a:solidFill>
              <a:schemeClr val="tx1"/>
            </a:solidFill>
            <a:round/>
          </a:ln>
        </p:spPr>
        <p:txBody>
          <a:bodyPr wrap="none" anchor="ctr"/>
          <a:lstStyle/>
          <a:p>
            <a:endParaRPr lang="zh-CN" altLang="en-US"/>
          </a:p>
        </p:txBody>
      </p:sp>
      <p:sp>
        <p:nvSpPr>
          <p:cNvPr id="8" name="Oval 8"/>
          <p:cNvSpPr>
            <a:spLocks noChangeArrowheads="1"/>
          </p:cNvSpPr>
          <p:nvPr/>
        </p:nvSpPr>
        <p:spPr bwMode="auto">
          <a:xfrm>
            <a:off x="6662766" y="5743596"/>
            <a:ext cx="381000" cy="381000"/>
          </a:xfrm>
          <a:prstGeom prst="ellipse">
            <a:avLst/>
          </a:prstGeom>
          <a:noFill/>
          <a:ln w="9525">
            <a:solidFill>
              <a:schemeClr val="tx1"/>
            </a:solidFill>
            <a:round/>
          </a:ln>
        </p:spPr>
        <p:txBody>
          <a:bodyPr wrap="none" anchor="ctr"/>
          <a:lstStyle/>
          <a:p>
            <a:endParaRPr lang="zh-CN" altLang="en-US"/>
          </a:p>
        </p:txBody>
      </p:sp>
      <p:sp>
        <p:nvSpPr>
          <p:cNvPr id="9" name="Oval 9"/>
          <p:cNvSpPr>
            <a:spLocks noChangeArrowheads="1"/>
          </p:cNvSpPr>
          <p:nvPr/>
        </p:nvSpPr>
        <p:spPr bwMode="auto">
          <a:xfrm>
            <a:off x="5748366" y="5743596"/>
            <a:ext cx="381000" cy="381000"/>
          </a:xfrm>
          <a:prstGeom prst="ellipse">
            <a:avLst/>
          </a:prstGeom>
          <a:noFill/>
          <a:ln w="9525">
            <a:solidFill>
              <a:schemeClr val="tx1"/>
            </a:solidFill>
            <a:round/>
          </a:ln>
        </p:spPr>
        <p:txBody>
          <a:bodyPr wrap="none" anchor="ctr"/>
          <a:lstStyle/>
          <a:p>
            <a:endParaRPr lang="zh-CN" altLang="en-US"/>
          </a:p>
        </p:txBody>
      </p:sp>
      <p:sp>
        <p:nvSpPr>
          <p:cNvPr id="10" name="Oval 10"/>
          <p:cNvSpPr>
            <a:spLocks noChangeArrowheads="1"/>
          </p:cNvSpPr>
          <p:nvPr/>
        </p:nvSpPr>
        <p:spPr bwMode="auto">
          <a:xfrm>
            <a:off x="7805766" y="4829196"/>
            <a:ext cx="381000" cy="381000"/>
          </a:xfrm>
          <a:prstGeom prst="ellipse">
            <a:avLst/>
          </a:prstGeom>
          <a:noFill/>
          <a:ln w="9525">
            <a:solidFill>
              <a:schemeClr val="tx1"/>
            </a:solidFill>
            <a:round/>
          </a:ln>
        </p:spPr>
        <p:txBody>
          <a:bodyPr wrap="none" anchor="ctr"/>
          <a:lstStyle/>
          <a:p>
            <a:endParaRPr lang="zh-CN" altLang="en-US"/>
          </a:p>
        </p:txBody>
      </p:sp>
      <p:sp>
        <p:nvSpPr>
          <p:cNvPr id="11" name="Oval 11"/>
          <p:cNvSpPr>
            <a:spLocks noChangeArrowheads="1"/>
          </p:cNvSpPr>
          <p:nvPr/>
        </p:nvSpPr>
        <p:spPr bwMode="auto">
          <a:xfrm>
            <a:off x="7577166" y="5743596"/>
            <a:ext cx="381000" cy="381000"/>
          </a:xfrm>
          <a:prstGeom prst="ellipse">
            <a:avLst/>
          </a:prstGeom>
          <a:noFill/>
          <a:ln w="9525">
            <a:solidFill>
              <a:schemeClr val="tx1"/>
            </a:solidFill>
            <a:round/>
          </a:ln>
        </p:spPr>
        <p:txBody>
          <a:bodyPr wrap="none" anchor="ctr"/>
          <a:lstStyle/>
          <a:p>
            <a:endParaRPr lang="zh-CN" altLang="en-US"/>
          </a:p>
        </p:txBody>
      </p:sp>
      <p:sp>
        <p:nvSpPr>
          <p:cNvPr id="12" name="Line 12"/>
          <p:cNvSpPr>
            <a:spLocks noChangeShapeType="1"/>
          </p:cNvSpPr>
          <p:nvPr/>
        </p:nvSpPr>
        <p:spPr bwMode="auto">
          <a:xfrm flipH="1">
            <a:off x="5748366" y="3914796"/>
            <a:ext cx="685800" cy="304800"/>
          </a:xfrm>
          <a:prstGeom prst="line">
            <a:avLst/>
          </a:prstGeom>
          <a:noFill/>
          <a:ln w="9525">
            <a:solidFill>
              <a:schemeClr val="tx1"/>
            </a:solidFill>
            <a:round/>
          </a:ln>
        </p:spPr>
        <p:txBody>
          <a:bodyPr wrap="none" anchor="ctr"/>
          <a:lstStyle/>
          <a:p>
            <a:endParaRPr lang="zh-CN" altLang="en-US"/>
          </a:p>
        </p:txBody>
      </p:sp>
      <p:sp>
        <p:nvSpPr>
          <p:cNvPr id="13" name="Line 13"/>
          <p:cNvSpPr>
            <a:spLocks noChangeShapeType="1"/>
          </p:cNvSpPr>
          <p:nvPr/>
        </p:nvSpPr>
        <p:spPr bwMode="auto">
          <a:xfrm>
            <a:off x="6738966" y="3914796"/>
            <a:ext cx="457200" cy="228600"/>
          </a:xfrm>
          <a:prstGeom prst="line">
            <a:avLst/>
          </a:prstGeom>
          <a:noFill/>
          <a:ln w="9525">
            <a:solidFill>
              <a:schemeClr val="tx1"/>
            </a:solidFill>
            <a:round/>
          </a:ln>
        </p:spPr>
        <p:txBody>
          <a:bodyPr wrap="none" anchor="ctr"/>
          <a:lstStyle/>
          <a:p>
            <a:endParaRPr lang="zh-CN" altLang="en-US"/>
          </a:p>
        </p:txBody>
      </p:sp>
      <p:sp>
        <p:nvSpPr>
          <p:cNvPr id="14" name="Line 14"/>
          <p:cNvSpPr>
            <a:spLocks noChangeShapeType="1"/>
          </p:cNvSpPr>
          <p:nvPr/>
        </p:nvSpPr>
        <p:spPr bwMode="auto">
          <a:xfrm>
            <a:off x="5824566" y="4600596"/>
            <a:ext cx="533400" cy="304800"/>
          </a:xfrm>
          <a:prstGeom prst="line">
            <a:avLst/>
          </a:prstGeom>
          <a:noFill/>
          <a:ln w="9525">
            <a:solidFill>
              <a:schemeClr val="tx1"/>
            </a:solidFill>
            <a:round/>
          </a:ln>
        </p:spPr>
        <p:txBody>
          <a:bodyPr wrap="none" anchor="ctr"/>
          <a:lstStyle/>
          <a:p>
            <a:endParaRPr lang="zh-CN" altLang="en-US"/>
          </a:p>
        </p:txBody>
      </p:sp>
      <p:sp>
        <p:nvSpPr>
          <p:cNvPr id="15" name="Line 15"/>
          <p:cNvSpPr>
            <a:spLocks noChangeShapeType="1"/>
          </p:cNvSpPr>
          <p:nvPr/>
        </p:nvSpPr>
        <p:spPr bwMode="auto">
          <a:xfrm flipH="1">
            <a:off x="5900766" y="5133996"/>
            <a:ext cx="228600" cy="609600"/>
          </a:xfrm>
          <a:prstGeom prst="line">
            <a:avLst/>
          </a:prstGeom>
          <a:noFill/>
          <a:ln w="9525">
            <a:solidFill>
              <a:schemeClr val="tx1"/>
            </a:solidFill>
            <a:round/>
          </a:ln>
        </p:spPr>
        <p:txBody>
          <a:bodyPr wrap="none" anchor="ctr"/>
          <a:lstStyle/>
          <a:p>
            <a:endParaRPr lang="zh-CN" altLang="en-US"/>
          </a:p>
        </p:txBody>
      </p:sp>
      <p:sp>
        <p:nvSpPr>
          <p:cNvPr id="16" name="Line 16"/>
          <p:cNvSpPr>
            <a:spLocks noChangeShapeType="1"/>
          </p:cNvSpPr>
          <p:nvPr/>
        </p:nvSpPr>
        <p:spPr bwMode="auto">
          <a:xfrm>
            <a:off x="6510366" y="5210196"/>
            <a:ext cx="381000" cy="533400"/>
          </a:xfrm>
          <a:prstGeom prst="line">
            <a:avLst/>
          </a:prstGeom>
          <a:noFill/>
          <a:ln w="9525">
            <a:solidFill>
              <a:schemeClr val="tx1"/>
            </a:solidFill>
            <a:round/>
          </a:ln>
        </p:spPr>
        <p:txBody>
          <a:bodyPr wrap="none" anchor="ctr"/>
          <a:lstStyle/>
          <a:p>
            <a:endParaRPr lang="zh-CN" altLang="en-US"/>
          </a:p>
        </p:txBody>
      </p:sp>
      <p:sp>
        <p:nvSpPr>
          <p:cNvPr id="17" name="Line 17"/>
          <p:cNvSpPr>
            <a:spLocks noChangeShapeType="1"/>
          </p:cNvSpPr>
          <p:nvPr/>
        </p:nvSpPr>
        <p:spPr bwMode="auto">
          <a:xfrm>
            <a:off x="7500966" y="4524396"/>
            <a:ext cx="457200" cy="304800"/>
          </a:xfrm>
          <a:prstGeom prst="line">
            <a:avLst/>
          </a:prstGeom>
          <a:noFill/>
          <a:ln w="9525">
            <a:solidFill>
              <a:schemeClr val="tx1"/>
            </a:solidFill>
            <a:round/>
          </a:ln>
        </p:spPr>
        <p:txBody>
          <a:bodyPr wrap="none" anchor="ctr"/>
          <a:lstStyle/>
          <a:p>
            <a:endParaRPr lang="zh-CN" altLang="en-US"/>
          </a:p>
        </p:txBody>
      </p:sp>
      <p:sp>
        <p:nvSpPr>
          <p:cNvPr id="18" name="Line 18"/>
          <p:cNvSpPr>
            <a:spLocks noChangeShapeType="1"/>
          </p:cNvSpPr>
          <p:nvPr/>
        </p:nvSpPr>
        <p:spPr bwMode="auto">
          <a:xfrm flipH="1">
            <a:off x="7805766" y="5210196"/>
            <a:ext cx="152400" cy="533400"/>
          </a:xfrm>
          <a:prstGeom prst="line">
            <a:avLst/>
          </a:prstGeom>
          <a:noFill/>
          <a:ln w="9525">
            <a:solidFill>
              <a:schemeClr val="tx1"/>
            </a:solidFill>
            <a:round/>
          </a:ln>
        </p:spPr>
        <p:txBody>
          <a:bodyPr wrap="none" anchor="ctr"/>
          <a:lstStyle/>
          <a:p>
            <a:endParaRPr lang="zh-CN" altLang="en-US"/>
          </a:p>
        </p:txBody>
      </p:sp>
      <p:sp>
        <p:nvSpPr>
          <p:cNvPr id="19" name="Text Box 19"/>
          <p:cNvSpPr txBox="1">
            <a:spLocks noChangeArrowheads="1"/>
          </p:cNvSpPr>
          <p:nvPr/>
        </p:nvSpPr>
        <p:spPr bwMode="auto">
          <a:xfrm>
            <a:off x="6357966" y="3533796"/>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20" name="Text Box 20"/>
          <p:cNvSpPr txBox="1">
            <a:spLocks noChangeArrowheads="1"/>
          </p:cNvSpPr>
          <p:nvPr/>
        </p:nvSpPr>
        <p:spPr bwMode="auto">
          <a:xfrm>
            <a:off x="5595966" y="4219596"/>
            <a:ext cx="6096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21" name="Text Box 21"/>
          <p:cNvSpPr txBox="1">
            <a:spLocks noChangeArrowheads="1"/>
          </p:cNvSpPr>
          <p:nvPr/>
        </p:nvSpPr>
        <p:spPr bwMode="auto">
          <a:xfrm>
            <a:off x="7119966" y="4143396"/>
            <a:ext cx="5334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22" name="Text Box 22"/>
          <p:cNvSpPr txBox="1">
            <a:spLocks noChangeArrowheads="1"/>
          </p:cNvSpPr>
          <p:nvPr/>
        </p:nvSpPr>
        <p:spPr bwMode="auto">
          <a:xfrm>
            <a:off x="6129366" y="4905396"/>
            <a:ext cx="5334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p:txBody>
      </p:sp>
      <p:sp>
        <p:nvSpPr>
          <p:cNvPr id="23" name="Text Box 23"/>
          <p:cNvSpPr txBox="1">
            <a:spLocks noChangeArrowheads="1"/>
          </p:cNvSpPr>
          <p:nvPr/>
        </p:nvSpPr>
        <p:spPr bwMode="auto">
          <a:xfrm>
            <a:off x="7805766" y="4829196"/>
            <a:ext cx="6096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G</a:t>
            </a:r>
            <a:endParaRPr kumimoji="1" lang="en-US" altLang="zh-CN" sz="2400">
              <a:latin typeface="Times New Roman" panose="02020503050405090304" pitchFamily="18" charset="0"/>
            </a:endParaRPr>
          </a:p>
        </p:txBody>
      </p:sp>
      <p:sp>
        <p:nvSpPr>
          <p:cNvPr id="24" name="Text Box 24"/>
          <p:cNvSpPr txBox="1">
            <a:spLocks noChangeArrowheads="1"/>
          </p:cNvSpPr>
          <p:nvPr/>
        </p:nvSpPr>
        <p:spPr bwMode="auto">
          <a:xfrm>
            <a:off x="5748366" y="5743596"/>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25" name="Text Box 25"/>
          <p:cNvSpPr txBox="1">
            <a:spLocks noChangeArrowheads="1"/>
          </p:cNvSpPr>
          <p:nvPr/>
        </p:nvSpPr>
        <p:spPr bwMode="auto">
          <a:xfrm>
            <a:off x="6662766" y="5743596"/>
            <a:ext cx="5334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E</a:t>
            </a:r>
            <a:endParaRPr kumimoji="1" lang="en-US" altLang="zh-CN" sz="2400">
              <a:latin typeface="Times New Roman" panose="02020503050405090304" pitchFamily="18" charset="0"/>
            </a:endParaRPr>
          </a:p>
        </p:txBody>
      </p:sp>
      <p:sp>
        <p:nvSpPr>
          <p:cNvPr id="26" name="Text Box 26"/>
          <p:cNvSpPr txBox="1">
            <a:spLocks noChangeArrowheads="1"/>
          </p:cNvSpPr>
          <p:nvPr/>
        </p:nvSpPr>
        <p:spPr bwMode="auto">
          <a:xfrm>
            <a:off x="7577166" y="5743596"/>
            <a:ext cx="6858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27" name="AutoShape 27"/>
          <p:cNvSpPr>
            <a:spLocks noChangeArrowheads="1"/>
          </p:cNvSpPr>
          <p:nvPr/>
        </p:nvSpPr>
        <p:spPr bwMode="auto">
          <a:xfrm>
            <a:off x="4452966" y="5667396"/>
            <a:ext cx="838200" cy="304800"/>
          </a:xfrm>
          <a:prstGeom prst="rightArrow">
            <a:avLst>
              <a:gd name="adj1" fmla="val 50000"/>
              <a:gd name="adj2" fmla="val 68750"/>
            </a:avLst>
          </a:prstGeom>
          <a:solidFill>
            <a:schemeClr val="accent1"/>
          </a:solidFill>
          <a:ln w="9525">
            <a:solidFill>
              <a:schemeClr val="tx1"/>
            </a:solidFill>
            <a:miter lim="800000"/>
          </a:ln>
        </p:spPr>
        <p:txBody>
          <a:bodyPr wrap="none" anchor="ctr"/>
          <a:lstStyle/>
          <a:p>
            <a:endParaRPr lang="zh-CN" altLang="en-US"/>
          </a:p>
        </p:txBody>
      </p:sp>
      <p:sp>
        <p:nvSpPr>
          <p:cNvPr id="28" name="Line 28"/>
          <p:cNvSpPr>
            <a:spLocks noChangeShapeType="1"/>
          </p:cNvSpPr>
          <p:nvPr/>
        </p:nvSpPr>
        <p:spPr bwMode="auto">
          <a:xfrm flipV="1">
            <a:off x="947766" y="5514996"/>
            <a:ext cx="0" cy="838200"/>
          </a:xfrm>
          <a:prstGeom prst="line">
            <a:avLst/>
          </a:prstGeom>
          <a:noFill/>
          <a:ln w="9525">
            <a:solidFill>
              <a:schemeClr val="tx1"/>
            </a:solidFill>
            <a:prstDash val="dash"/>
            <a:round/>
          </a:ln>
        </p:spPr>
        <p:txBody>
          <a:bodyPr wrap="none" anchor="ctr"/>
          <a:lstStyle/>
          <a:p>
            <a:endParaRPr lang="zh-CN" altLang="en-US"/>
          </a:p>
        </p:txBody>
      </p:sp>
      <p:sp>
        <p:nvSpPr>
          <p:cNvPr id="29" name="Line 29"/>
          <p:cNvSpPr>
            <a:spLocks noChangeShapeType="1"/>
          </p:cNvSpPr>
          <p:nvPr/>
        </p:nvSpPr>
        <p:spPr bwMode="auto">
          <a:xfrm>
            <a:off x="947766" y="5438796"/>
            <a:ext cx="4191000" cy="0"/>
          </a:xfrm>
          <a:prstGeom prst="line">
            <a:avLst/>
          </a:prstGeom>
          <a:noFill/>
          <a:ln w="9525">
            <a:solidFill>
              <a:schemeClr val="tx1"/>
            </a:solidFill>
            <a:prstDash val="dash"/>
            <a:round/>
          </a:ln>
        </p:spPr>
        <p:txBody>
          <a:bodyPr wrap="none" anchor="ctr"/>
          <a:lstStyle/>
          <a:p>
            <a:endParaRPr lang="zh-CN" altLang="en-US"/>
          </a:p>
        </p:txBody>
      </p:sp>
      <p:sp>
        <p:nvSpPr>
          <p:cNvPr id="30" name="Line 30"/>
          <p:cNvSpPr>
            <a:spLocks noChangeShapeType="1"/>
          </p:cNvSpPr>
          <p:nvPr/>
        </p:nvSpPr>
        <p:spPr bwMode="auto">
          <a:xfrm flipV="1">
            <a:off x="5138766" y="3533796"/>
            <a:ext cx="0" cy="1905000"/>
          </a:xfrm>
          <a:prstGeom prst="line">
            <a:avLst/>
          </a:prstGeom>
          <a:noFill/>
          <a:ln w="9525">
            <a:solidFill>
              <a:schemeClr val="tx1"/>
            </a:solidFill>
            <a:prstDash val="dash"/>
            <a:round/>
          </a:ln>
        </p:spPr>
        <p:txBody>
          <a:bodyPr wrap="none" anchor="ctr"/>
          <a:lstStyle/>
          <a:p>
            <a:endParaRPr lang="zh-CN" altLang="en-US"/>
          </a:p>
        </p:txBody>
      </p:sp>
      <p:sp>
        <p:nvSpPr>
          <p:cNvPr id="31" name="Line 31"/>
          <p:cNvSpPr>
            <a:spLocks noChangeShapeType="1"/>
          </p:cNvSpPr>
          <p:nvPr/>
        </p:nvSpPr>
        <p:spPr bwMode="auto">
          <a:xfrm>
            <a:off x="5214966" y="3533796"/>
            <a:ext cx="3124200" cy="0"/>
          </a:xfrm>
          <a:prstGeom prst="line">
            <a:avLst/>
          </a:prstGeom>
          <a:noFill/>
          <a:ln w="9525">
            <a:solidFill>
              <a:schemeClr val="tx1"/>
            </a:solidFill>
            <a:prstDash val="dash"/>
            <a:round/>
          </a:ln>
        </p:spPr>
        <p:txBody>
          <a:bodyPr wrap="none" anchor="ctr"/>
          <a:lstStyle/>
          <a:p>
            <a:endParaRPr lang="zh-CN" altLang="en-US"/>
          </a:p>
        </p:txBody>
      </p:sp>
      <p:sp>
        <p:nvSpPr>
          <p:cNvPr id="32" name="Line 32"/>
          <p:cNvSpPr>
            <a:spLocks noChangeShapeType="1"/>
          </p:cNvSpPr>
          <p:nvPr/>
        </p:nvSpPr>
        <p:spPr bwMode="auto">
          <a:xfrm>
            <a:off x="8339166" y="3533796"/>
            <a:ext cx="0" cy="2819400"/>
          </a:xfrm>
          <a:prstGeom prst="line">
            <a:avLst/>
          </a:prstGeom>
          <a:noFill/>
          <a:ln w="9525">
            <a:solidFill>
              <a:schemeClr val="tx1"/>
            </a:solidFill>
            <a:prstDash val="dash"/>
            <a:round/>
          </a:ln>
        </p:spPr>
        <p:txBody>
          <a:bodyPr wrap="none" anchor="ctr"/>
          <a:lstStyle/>
          <a:p>
            <a:endParaRPr lang="zh-CN" altLang="en-US"/>
          </a:p>
        </p:txBody>
      </p:sp>
      <p:sp>
        <p:nvSpPr>
          <p:cNvPr id="34" name="Line 34"/>
          <p:cNvSpPr>
            <a:spLocks noChangeShapeType="1"/>
          </p:cNvSpPr>
          <p:nvPr/>
        </p:nvSpPr>
        <p:spPr bwMode="auto">
          <a:xfrm flipV="1">
            <a:off x="947766" y="6353196"/>
            <a:ext cx="7391400" cy="76200"/>
          </a:xfrm>
          <a:prstGeom prst="line">
            <a:avLst/>
          </a:prstGeom>
          <a:noFill/>
          <a:ln w="9525">
            <a:solidFill>
              <a:schemeClr val="tx1"/>
            </a:solidFill>
            <a:prstDash val="dash"/>
            <a:round/>
          </a:ln>
        </p:spPr>
        <p:txBody>
          <a:bodyPr wrap="none" anchor="ctr"/>
          <a:lstStyle/>
          <a:p>
            <a:endParaRPr lang="zh-CN" altLang="en-US"/>
          </a:p>
        </p:txBody>
      </p:sp>
      <p:sp>
        <p:nvSpPr>
          <p:cNvPr id="36" name="TextBox 35"/>
          <p:cNvSpPr txBox="1"/>
          <p:nvPr/>
        </p:nvSpPr>
        <p:spPr>
          <a:xfrm>
            <a:off x="1500166" y="5357826"/>
            <a:ext cx="2610971" cy="1292662"/>
          </a:xfrm>
          <a:prstGeom prst="rect">
            <a:avLst/>
          </a:prstGeom>
          <a:noFill/>
        </p:spPr>
        <p:txBody>
          <a:bodyPr wrap="none" rtlCol="0">
            <a:spAutoFit/>
          </a:bodyPr>
          <a:lstStyle/>
          <a:p>
            <a:pPr>
              <a:lnSpc>
                <a:spcPct val="150000"/>
              </a:lnSpc>
            </a:pPr>
            <a:r>
              <a:rPr lang="zh-CN" altLang="en-US" sz="2000" dirty="0"/>
              <a:t>先序序列</a:t>
            </a:r>
            <a:r>
              <a:rPr lang="en-US" altLang="zh-CN" sz="2000" dirty="0"/>
              <a:t>: </a:t>
            </a:r>
            <a:r>
              <a:rPr lang="en-US" altLang="zh-CN" sz="2000" b="1" dirty="0">
                <a:solidFill>
                  <a:schemeClr val="accent2"/>
                </a:solidFill>
              </a:rPr>
              <a:t>A</a:t>
            </a:r>
            <a:r>
              <a:rPr lang="en-US" altLang="zh-CN" sz="2000" dirty="0">
                <a:solidFill>
                  <a:srgbClr val="008000"/>
                </a:solidFill>
              </a:rPr>
              <a:t>BCDE</a:t>
            </a:r>
            <a:r>
              <a:rPr lang="en-US" altLang="zh-CN" sz="2000" dirty="0"/>
              <a:t>FGH</a:t>
            </a:r>
            <a:endParaRPr lang="en-US" altLang="zh-CN" sz="2000" dirty="0"/>
          </a:p>
          <a:p>
            <a:pPr>
              <a:lnSpc>
                <a:spcPct val="150000"/>
              </a:lnSpc>
            </a:pPr>
            <a:r>
              <a:rPr lang="zh-CN" altLang="en-US" sz="2000" dirty="0"/>
              <a:t>中序序列</a:t>
            </a:r>
            <a:r>
              <a:rPr lang="en-US" altLang="zh-CN" sz="2000" dirty="0"/>
              <a:t>: </a:t>
            </a:r>
            <a:r>
              <a:rPr lang="en-US" altLang="zh-CN" sz="2000" dirty="0">
                <a:solidFill>
                  <a:srgbClr val="008000"/>
                </a:solidFill>
              </a:rPr>
              <a:t>BDCE</a:t>
            </a:r>
            <a:r>
              <a:rPr lang="en-US" altLang="zh-CN" sz="2000" b="1" dirty="0">
                <a:solidFill>
                  <a:schemeClr val="accent2"/>
                </a:solidFill>
              </a:rPr>
              <a:t>A</a:t>
            </a:r>
            <a:r>
              <a:rPr lang="en-US" altLang="zh-CN" sz="2000" dirty="0"/>
              <a:t>FHG</a:t>
            </a:r>
            <a:endParaRPr lang="en-US" altLang="zh-CN" sz="2400" dirty="0"/>
          </a:p>
          <a:p>
            <a:endParaRPr lang="zh-CN" altLang="en-US" dirty="0"/>
          </a:p>
        </p:txBody>
      </p:sp>
      <p:sp>
        <p:nvSpPr>
          <p:cNvPr id="37" name="TextBox 36"/>
          <p:cNvSpPr txBox="1"/>
          <p:nvPr/>
        </p:nvSpPr>
        <p:spPr>
          <a:xfrm>
            <a:off x="1142976" y="3674938"/>
            <a:ext cx="4000528" cy="1754326"/>
          </a:xfrm>
          <a:prstGeom prst="rect">
            <a:avLst/>
          </a:prstGeom>
          <a:noFill/>
        </p:spPr>
        <p:txBody>
          <a:bodyPr wrap="square" rtlCol="0">
            <a:spAutoFit/>
          </a:bodyPr>
          <a:lstStyle/>
          <a:p>
            <a:pPr>
              <a:lnSpc>
                <a:spcPct val="150000"/>
              </a:lnSpc>
            </a:pPr>
            <a:r>
              <a:rPr lang="zh-CN" altLang="en-US" sz="2000" dirty="0"/>
              <a:t>先序序列</a:t>
            </a:r>
            <a:r>
              <a:rPr lang="en-US" altLang="zh-CN" sz="2000" dirty="0"/>
              <a:t>+</a:t>
            </a:r>
            <a:r>
              <a:rPr lang="zh-CN" altLang="en-US" sz="2000" dirty="0"/>
              <a:t>中序序列</a:t>
            </a:r>
            <a:endParaRPr lang="zh-CN" altLang="en-US" sz="2000" dirty="0"/>
          </a:p>
          <a:p>
            <a:pPr>
              <a:lnSpc>
                <a:spcPct val="150000"/>
              </a:lnSpc>
            </a:pPr>
            <a:r>
              <a:rPr lang="zh-CN" altLang="en-US" sz="2000" dirty="0"/>
              <a:t>中序序列</a:t>
            </a:r>
            <a:r>
              <a:rPr lang="en-US" altLang="zh-CN" sz="2000" dirty="0"/>
              <a:t>+</a:t>
            </a:r>
            <a:r>
              <a:rPr lang="zh-CN" altLang="en-US" sz="2000" dirty="0"/>
              <a:t>后序序列</a:t>
            </a:r>
            <a:endParaRPr lang="zh-CN" altLang="en-US" sz="2000" dirty="0"/>
          </a:p>
          <a:p>
            <a:pPr>
              <a:lnSpc>
                <a:spcPct val="150000"/>
              </a:lnSpc>
            </a:pPr>
            <a:r>
              <a:rPr lang="zh-CN" altLang="en-US" sz="2000" dirty="0"/>
              <a:t>先序序列</a:t>
            </a:r>
            <a:r>
              <a:rPr lang="en-US" altLang="zh-CN" sz="2000" dirty="0"/>
              <a:t>+</a:t>
            </a:r>
            <a:r>
              <a:rPr lang="zh-CN" altLang="en-US" sz="2000" dirty="0"/>
              <a:t>后序序列</a:t>
            </a:r>
            <a:endParaRPr lang="zh-CN" altLang="en-US" sz="2000" dirty="0"/>
          </a:p>
          <a:p>
            <a:endParaRPr lang="zh-CN" altLang="en-US" dirty="0"/>
          </a:p>
        </p:txBody>
      </p:sp>
      <p:sp>
        <p:nvSpPr>
          <p:cNvPr id="38" name="Text Box 35"/>
          <p:cNvSpPr txBox="1">
            <a:spLocks noChangeArrowheads="1"/>
          </p:cNvSpPr>
          <p:nvPr/>
        </p:nvSpPr>
        <p:spPr bwMode="auto">
          <a:xfrm>
            <a:off x="3571868" y="4614874"/>
            <a:ext cx="533400" cy="457200"/>
          </a:xfrm>
          <a:prstGeom prst="rect">
            <a:avLst/>
          </a:prstGeom>
          <a:noFill/>
          <a:ln w="9525">
            <a:noFill/>
            <a:miter lim="800000"/>
          </a:ln>
        </p:spPr>
        <p:txBody>
          <a:bodyPr>
            <a:spAutoFit/>
          </a:bodyPr>
          <a:lstStyle/>
          <a:p>
            <a:pPr>
              <a:spcBef>
                <a:spcPct val="50000"/>
              </a:spcBef>
            </a:pPr>
            <a:r>
              <a:rPr kumimoji="1" lang="en-US" altLang="zh-CN" sz="2400" b="1" dirty="0">
                <a:solidFill>
                  <a:schemeClr val="accent2"/>
                </a:solidFill>
                <a:latin typeface="宋体" pitchFamily="2" charset="-122"/>
                <a:sym typeface="Symbol" pitchFamily="18" charset="2"/>
              </a:rPr>
              <a:t></a:t>
            </a:r>
            <a:endParaRPr kumimoji="1" lang="en-US" altLang="zh-CN" sz="2400" dirty="0">
              <a:latin typeface="Times New Roman" panose="0202050305040509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box(out)">
                                      <p:cBhvr>
                                        <p:cTn id="7" dur="500"/>
                                        <p:tgtEl>
                                          <p:spTgt spid="3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utoUpdateAnimBg="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1"/>
          <p:cNvSpPr>
            <a:spLocks noGrp="1"/>
          </p:cNvSpPr>
          <p:nvPr>
            <p:ph type="dt" sz="quarter" idx="10"/>
          </p:nvPr>
        </p:nvSpPr>
        <p:spPr>
          <a:noFill/>
          <a:ln>
            <a:miter lim="800000"/>
          </a:ln>
        </p:spPr>
        <p:txBody>
          <a:bodyPr/>
          <a:lstStyle/>
          <a:p>
            <a:fld id="{77A98E10-0935-467B-B292-F54FDDED11DB}" type="datetime2">
              <a:rPr lang="zh-CN" altLang="en-US" smtClean="0"/>
            </a:fld>
            <a:endParaRPr lang="en-US" altLang="zh-CN"/>
          </a:p>
        </p:txBody>
      </p:sp>
      <p:sp>
        <p:nvSpPr>
          <p:cNvPr id="65539" name="Text Box 2"/>
          <p:cNvSpPr txBox="1">
            <a:spLocks noChangeArrowheads="1"/>
          </p:cNvSpPr>
          <p:nvPr/>
        </p:nvSpPr>
        <p:spPr bwMode="auto">
          <a:xfrm>
            <a:off x="395288" y="2205038"/>
            <a:ext cx="8137525" cy="1477970"/>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lang="en-US" altLang="zh-CN" sz="2000" dirty="0">
                <a:solidFill>
                  <a:srgbClr val="000000"/>
                </a:solidFill>
              </a:rPr>
              <a:t>2</a:t>
            </a:r>
            <a:r>
              <a:rPr lang="zh-CN" altLang="en-US" sz="2000" dirty="0">
                <a:solidFill>
                  <a:srgbClr val="000000"/>
                </a:solidFill>
              </a:rPr>
              <a:t>、分隔过程：</a:t>
            </a:r>
            <a:endParaRPr lang="zh-CN" altLang="en-US" sz="2000" dirty="0">
              <a:solidFill>
                <a:srgbClr val="000000"/>
              </a:solidFill>
            </a:endParaRPr>
          </a:p>
          <a:p>
            <a:pPr algn="just" eaLnBrk="0" hangingPunct="0">
              <a:lnSpc>
                <a:spcPct val="150000"/>
              </a:lnSpc>
              <a:buClr>
                <a:schemeClr val="tx2"/>
              </a:buClr>
            </a:pPr>
            <a:r>
              <a:rPr lang="zh-CN" altLang="en-US" sz="2000" dirty="0">
                <a:solidFill>
                  <a:srgbClr val="000000"/>
                </a:solidFill>
              </a:rPr>
              <a:t>      已知一棵二叉树的先序序列与中序序列分别为： </a:t>
            </a:r>
            <a:r>
              <a:rPr lang="en-US" altLang="zh-CN" sz="2000" dirty="0">
                <a:solidFill>
                  <a:srgbClr val="000000"/>
                </a:solidFill>
              </a:rPr>
              <a:t>A B C D E F G H I </a:t>
            </a:r>
            <a:r>
              <a:rPr lang="zh-CN" altLang="en-US" sz="1600" dirty="0">
                <a:solidFill>
                  <a:srgbClr val="000000"/>
                </a:solidFill>
                <a:ea typeface="宋体" pitchFamily="2" charset="-122"/>
              </a:rPr>
              <a:t>，</a:t>
            </a:r>
            <a:r>
              <a:rPr lang="zh-CN" altLang="en-US" sz="2000" dirty="0">
                <a:solidFill>
                  <a:srgbClr val="000000"/>
                </a:solidFill>
              </a:rPr>
              <a:t> </a:t>
            </a:r>
            <a:r>
              <a:rPr lang="en-US" altLang="zh-CN" sz="2000" dirty="0">
                <a:solidFill>
                  <a:srgbClr val="000000"/>
                </a:solidFill>
              </a:rPr>
              <a:t>B C A E D G H F I</a:t>
            </a:r>
            <a:r>
              <a:rPr lang="zh-CN" altLang="en-US" sz="2000" dirty="0">
                <a:solidFill>
                  <a:srgbClr val="000000"/>
                </a:solidFill>
              </a:rPr>
              <a:t>，试恢复该二叉树。</a:t>
            </a:r>
            <a:endParaRPr lang="zh-CN" altLang="en-US" sz="2000" dirty="0">
              <a:solidFill>
                <a:srgbClr val="000000"/>
              </a:solidFill>
            </a:endParaRPr>
          </a:p>
        </p:txBody>
      </p:sp>
      <p:graphicFrame>
        <p:nvGraphicFramePr>
          <p:cNvPr id="65540" name="Object 3"/>
          <p:cNvGraphicFramePr>
            <a:graphicFrameLocks noChangeAspect="1"/>
          </p:cNvGraphicFramePr>
          <p:nvPr/>
        </p:nvGraphicFramePr>
        <p:xfrm>
          <a:off x="1116013" y="3573463"/>
          <a:ext cx="7056437" cy="2827337"/>
        </p:xfrm>
        <a:graphic>
          <a:graphicData uri="http://schemas.openxmlformats.org/presentationml/2006/ole">
            <mc:AlternateContent xmlns:mc="http://schemas.openxmlformats.org/markup-compatibility/2006">
              <mc:Choice xmlns:v="urn:schemas-microsoft-com:vml" Requires="v">
                <p:oleObj spid="_x0000_s79034" name="位图图像" r:id="rId1" imgW="5267325" imgH="2162175" progId="PBrush">
                  <p:embed/>
                </p:oleObj>
              </mc:Choice>
              <mc:Fallback>
                <p:oleObj name="位图图像" r:id="rId1" imgW="5267325" imgH="216217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t="2361"/>
                      <a:stretch>
                        <a:fillRect/>
                      </a:stretch>
                    </p:blipFill>
                    <p:spPr bwMode="auto">
                      <a:xfrm>
                        <a:off x="1116013" y="3573463"/>
                        <a:ext cx="7056437"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5541" name="Text Box 4"/>
          <p:cNvSpPr txBox="1">
            <a:spLocks noChangeArrowheads="1"/>
          </p:cNvSpPr>
          <p:nvPr/>
        </p:nvSpPr>
        <p:spPr bwMode="auto">
          <a:xfrm>
            <a:off x="468313" y="476250"/>
            <a:ext cx="8229600" cy="1939635"/>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lang="en-US" altLang="zh-CN" sz="2000" dirty="0">
                <a:solidFill>
                  <a:srgbClr val="000000"/>
                </a:solidFill>
              </a:rPr>
              <a:t>1</a:t>
            </a:r>
            <a:r>
              <a:rPr lang="zh-CN" altLang="en-US" sz="2000" dirty="0">
                <a:solidFill>
                  <a:srgbClr val="000000"/>
                </a:solidFill>
              </a:rPr>
              <a:t>、依据遍历定义：</a:t>
            </a:r>
            <a:endParaRPr lang="zh-CN" altLang="en-US" sz="2000" dirty="0">
              <a:solidFill>
                <a:srgbClr val="000000"/>
              </a:solidFill>
            </a:endParaRPr>
          </a:p>
          <a:p>
            <a:pPr algn="just" eaLnBrk="0" hangingPunct="0">
              <a:lnSpc>
                <a:spcPct val="150000"/>
              </a:lnSpc>
              <a:buClr>
                <a:schemeClr val="tx2"/>
              </a:buClr>
            </a:pPr>
            <a:r>
              <a:rPr lang="zh-CN" altLang="en-US" sz="2000" dirty="0">
                <a:solidFill>
                  <a:srgbClr val="000000"/>
                </a:solidFill>
              </a:rPr>
              <a:t> 由二叉树的先序序列和中序序列</a:t>
            </a:r>
            <a:r>
              <a:rPr lang="zh-CN" altLang="en-US" sz="2000" dirty="0">
                <a:solidFill>
                  <a:srgbClr val="FF0000"/>
                </a:solidFill>
              </a:rPr>
              <a:t>可唯一</a:t>
            </a:r>
            <a:r>
              <a:rPr lang="zh-CN" altLang="en-US" sz="2000" dirty="0">
                <a:solidFill>
                  <a:srgbClr val="000000"/>
                </a:solidFill>
              </a:rPr>
              <a:t>地确定该二叉树。</a:t>
            </a:r>
            <a:endParaRPr lang="zh-CN" altLang="en-US" sz="2000" dirty="0">
              <a:solidFill>
                <a:srgbClr val="000000"/>
              </a:solidFill>
            </a:endParaRPr>
          </a:p>
          <a:p>
            <a:pPr algn="just" eaLnBrk="0" hangingPunct="0">
              <a:lnSpc>
                <a:spcPct val="150000"/>
              </a:lnSpc>
              <a:buClr>
                <a:schemeClr val="tx2"/>
              </a:buClr>
            </a:pPr>
            <a:r>
              <a:rPr lang="zh-CN" altLang="en-US" sz="2000" dirty="0">
                <a:solidFill>
                  <a:srgbClr val="000000"/>
                </a:solidFill>
              </a:rPr>
              <a:t> 由二叉树的后序序列和中序序列也</a:t>
            </a:r>
            <a:r>
              <a:rPr lang="zh-CN" altLang="en-US" sz="2000" dirty="0">
                <a:solidFill>
                  <a:srgbClr val="FF0000"/>
                </a:solidFill>
              </a:rPr>
              <a:t>可唯一</a:t>
            </a:r>
            <a:r>
              <a:rPr lang="zh-CN" altLang="en-US" sz="2000" dirty="0">
                <a:solidFill>
                  <a:srgbClr val="000000"/>
                </a:solidFill>
              </a:rPr>
              <a:t>地确定该二叉树。</a:t>
            </a:r>
            <a:endParaRPr lang="zh-CN" altLang="en-US" sz="2000" dirty="0">
              <a:solidFill>
                <a:srgbClr val="000000"/>
              </a:solidFill>
            </a:endParaRPr>
          </a:p>
          <a:p>
            <a:pPr algn="just" eaLnBrk="0" hangingPunct="0">
              <a:lnSpc>
                <a:spcPct val="150000"/>
              </a:lnSpc>
              <a:buClr>
                <a:schemeClr val="tx2"/>
              </a:buClr>
            </a:pPr>
            <a:r>
              <a:rPr lang="zh-CN" altLang="en-US" sz="2000" dirty="0">
                <a:solidFill>
                  <a:srgbClr val="000000"/>
                </a:solidFill>
              </a:rPr>
              <a:t> 由二叉树的先序序列和后序序列</a:t>
            </a:r>
            <a:r>
              <a:rPr lang="zh-CN" altLang="en-US" sz="2000" dirty="0">
                <a:solidFill>
                  <a:srgbClr val="FF0000"/>
                </a:solidFill>
              </a:rPr>
              <a:t>不能唯一</a:t>
            </a:r>
            <a:r>
              <a:rPr lang="zh-CN" altLang="en-US" sz="2000" dirty="0">
                <a:solidFill>
                  <a:srgbClr val="000000"/>
                </a:solidFill>
              </a:rPr>
              <a:t>地确定该二叉树。         </a:t>
            </a:r>
            <a:endParaRPr lang="zh-CN" altLang="en-US" sz="2000" dirty="0">
              <a:solidFill>
                <a:srgbClr val="000000"/>
              </a:solidFill>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5"/>
          <p:cNvGrpSpPr/>
          <p:nvPr/>
        </p:nvGrpSpPr>
        <p:grpSpPr bwMode="auto">
          <a:xfrm>
            <a:off x="450222" y="2060848"/>
            <a:ext cx="8406904" cy="2648602"/>
            <a:chOff x="1255" y="1951"/>
            <a:chExt cx="3110" cy="695"/>
          </a:xfrm>
        </p:grpSpPr>
        <p:sp>
          <p:nvSpPr>
            <p:cNvPr id="69638" name="Line 73"/>
            <p:cNvSpPr>
              <a:spLocks noChangeShapeType="1"/>
            </p:cNvSpPr>
            <p:nvPr/>
          </p:nvSpPr>
          <p:spPr bwMode="auto">
            <a:xfrm>
              <a:off x="4083" y="2448"/>
              <a:ext cx="64" cy="88"/>
            </a:xfrm>
            <a:prstGeom prst="line">
              <a:avLst/>
            </a:prstGeom>
            <a:noFill/>
            <a:ln w="9525">
              <a:solidFill>
                <a:srgbClr val="000000"/>
              </a:solidFill>
              <a:round/>
            </a:ln>
          </p:spPr>
          <p:txBody>
            <a:bodyPr/>
            <a:lstStyle/>
            <a:p>
              <a:endParaRPr lang="zh-CN" altLang="en-US" sz="4400"/>
            </a:p>
          </p:txBody>
        </p:sp>
        <p:sp>
          <p:nvSpPr>
            <p:cNvPr id="69639" name="Line 72"/>
            <p:cNvSpPr>
              <a:spLocks noChangeShapeType="1"/>
            </p:cNvSpPr>
            <p:nvPr/>
          </p:nvSpPr>
          <p:spPr bwMode="auto">
            <a:xfrm flipH="1">
              <a:off x="3243" y="2284"/>
              <a:ext cx="48" cy="112"/>
            </a:xfrm>
            <a:prstGeom prst="line">
              <a:avLst/>
            </a:prstGeom>
            <a:noFill/>
            <a:ln w="9525">
              <a:solidFill>
                <a:srgbClr val="000000"/>
              </a:solidFill>
              <a:round/>
            </a:ln>
          </p:spPr>
          <p:txBody>
            <a:bodyPr/>
            <a:lstStyle/>
            <a:p>
              <a:endParaRPr lang="zh-CN" altLang="en-US" sz="4400"/>
            </a:p>
          </p:txBody>
        </p:sp>
        <p:sp>
          <p:nvSpPr>
            <p:cNvPr id="69640" name="Line 71"/>
            <p:cNvSpPr>
              <a:spLocks noChangeShapeType="1"/>
            </p:cNvSpPr>
            <p:nvPr/>
          </p:nvSpPr>
          <p:spPr bwMode="auto">
            <a:xfrm>
              <a:off x="2171" y="2149"/>
              <a:ext cx="48" cy="96"/>
            </a:xfrm>
            <a:prstGeom prst="line">
              <a:avLst/>
            </a:prstGeom>
            <a:noFill/>
            <a:ln w="9525">
              <a:solidFill>
                <a:srgbClr val="000000"/>
              </a:solidFill>
              <a:round/>
            </a:ln>
          </p:spPr>
          <p:txBody>
            <a:bodyPr/>
            <a:lstStyle/>
            <a:p>
              <a:endParaRPr lang="zh-CN" altLang="en-US" sz="4400"/>
            </a:p>
          </p:txBody>
        </p:sp>
        <p:sp>
          <p:nvSpPr>
            <p:cNvPr id="69641" name="Line 70"/>
            <p:cNvSpPr>
              <a:spLocks noChangeShapeType="1"/>
            </p:cNvSpPr>
            <p:nvPr/>
          </p:nvSpPr>
          <p:spPr bwMode="auto">
            <a:xfrm>
              <a:off x="2315" y="2013"/>
              <a:ext cx="216" cy="272"/>
            </a:xfrm>
            <a:prstGeom prst="line">
              <a:avLst/>
            </a:prstGeom>
            <a:noFill/>
            <a:ln w="9525">
              <a:solidFill>
                <a:srgbClr val="000000"/>
              </a:solidFill>
              <a:round/>
            </a:ln>
          </p:spPr>
          <p:txBody>
            <a:bodyPr/>
            <a:lstStyle/>
            <a:p>
              <a:endParaRPr lang="zh-CN" altLang="en-US" sz="4400"/>
            </a:p>
          </p:txBody>
        </p:sp>
        <p:sp>
          <p:nvSpPr>
            <p:cNvPr id="69642" name="Line 69"/>
            <p:cNvSpPr>
              <a:spLocks noChangeShapeType="1"/>
            </p:cNvSpPr>
            <p:nvPr/>
          </p:nvSpPr>
          <p:spPr bwMode="auto">
            <a:xfrm flipH="1">
              <a:off x="2043" y="2013"/>
              <a:ext cx="216" cy="264"/>
            </a:xfrm>
            <a:prstGeom prst="line">
              <a:avLst/>
            </a:prstGeom>
            <a:noFill/>
            <a:ln w="9525">
              <a:solidFill>
                <a:srgbClr val="000000"/>
              </a:solidFill>
              <a:round/>
            </a:ln>
          </p:spPr>
          <p:txBody>
            <a:bodyPr/>
            <a:lstStyle/>
            <a:p>
              <a:endParaRPr lang="zh-CN" altLang="en-US" sz="4400"/>
            </a:p>
          </p:txBody>
        </p:sp>
        <p:sp>
          <p:nvSpPr>
            <p:cNvPr id="69643" name="Line 68"/>
            <p:cNvSpPr>
              <a:spLocks noChangeShapeType="1"/>
            </p:cNvSpPr>
            <p:nvPr/>
          </p:nvSpPr>
          <p:spPr bwMode="auto">
            <a:xfrm>
              <a:off x="1627" y="2029"/>
              <a:ext cx="96" cy="128"/>
            </a:xfrm>
            <a:prstGeom prst="line">
              <a:avLst/>
            </a:prstGeom>
            <a:noFill/>
            <a:ln w="9525">
              <a:solidFill>
                <a:srgbClr val="000000"/>
              </a:solidFill>
              <a:round/>
            </a:ln>
          </p:spPr>
          <p:txBody>
            <a:bodyPr/>
            <a:lstStyle/>
            <a:p>
              <a:endParaRPr lang="zh-CN" altLang="en-US" sz="4400"/>
            </a:p>
          </p:txBody>
        </p:sp>
        <p:sp>
          <p:nvSpPr>
            <p:cNvPr id="69644" name="Oval 67"/>
            <p:cNvSpPr>
              <a:spLocks noChangeArrowheads="1"/>
            </p:cNvSpPr>
            <p:nvPr/>
          </p:nvSpPr>
          <p:spPr bwMode="auto">
            <a:xfrm>
              <a:off x="1539" y="1958"/>
              <a:ext cx="112" cy="104"/>
            </a:xfrm>
            <a:prstGeom prst="ellipse">
              <a:avLst/>
            </a:prstGeom>
            <a:solidFill>
              <a:srgbClr val="FFFFFF"/>
            </a:solidFill>
            <a:ln w="9525">
              <a:solidFill>
                <a:srgbClr val="000000"/>
              </a:solidFill>
              <a:round/>
            </a:ln>
          </p:spPr>
          <p:txBody>
            <a:bodyPr/>
            <a:lstStyle/>
            <a:p>
              <a:endParaRPr lang="zh-CN" altLang="en-US" sz="4400"/>
            </a:p>
          </p:txBody>
        </p:sp>
        <p:sp>
          <p:nvSpPr>
            <p:cNvPr id="69645" name="Oval 66"/>
            <p:cNvSpPr>
              <a:spLocks noChangeArrowheads="1"/>
            </p:cNvSpPr>
            <p:nvPr/>
          </p:nvSpPr>
          <p:spPr bwMode="auto">
            <a:xfrm>
              <a:off x="1267" y="2117"/>
              <a:ext cx="280" cy="112"/>
            </a:xfrm>
            <a:prstGeom prst="ellipse">
              <a:avLst/>
            </a:prstGeom>
            <a:solidFill>
              <a:srgbClr val="FFFFFF"/>
            </a:solidFill>
            <a:ln w="9525">
              <a:solidFill>
                <a:srgbClr val="000000"/>
              </a:solidFill>
              <a:round/>
            </a:ln>
          </p:spPr>
          <p:txBody>
            <a:bodyPr/>
            <a:lstStyle/>
            <a:p>
              <a:endParaRPr lang="zh-CN" altLang="en-US" sz="4400"/>
            </a:p>
          </p:txBody>
        </p:sp>
        <p:sp>
          <p:nvSpPr>
            <p:cNvPr id="69646" name="Text Box 65"/>
            <p:cNvSpPr txBox="1">
              <a:spLocks noChangeArrowheads="1"/>
            </p:cNvSpPr>
            <p:nvPr/>
          </p:nvSpPr>
          <p:spPr bwMode="auto">
            <a:xfrm>
              <a:off x="1255" y="2119"/>
              <a:ext cx="336"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EBCD</a:t>
              </a:r>
              <a:endParaRPr kumimoji="1" lang="en-US" altLang="zh-CN" sz="5400" dirty="0">
                <a:latin typeface="Times New Roman" panose="02020503050405090304" pitchFamily="18" charset="0"/>
              </a:endParaRPr>
            </a:p>
          </p:txBody>
        </p:sp>
        <p:sp>
          <p:nvSpPr>
            <p:cNvPr id="69647" name="Oval 64"/>
            <p:cNvSpPr>
              <a:spLocks noChangeArrowheads="1"/>
            </p:cNvSpPr>
            <p:nvPr/>
          </p:nvSpPr>
          <p:spPr bwMode="auto">
            <a:xfrm>
              <a:off x="1635" y="2117"/>
              <a:ext cx="280" cy="112"/>
            </a:xfrm>
            <a:prstGeom prst="ellipse">
              <a:avLst/>
            </a:prstGeom>
            <a:solidFill>
              <a:srgbClr val="FFFFFF"/>
            </a:solidFill>
            <a:ln w="9525">
              <a:solidFill>
                <a:srgbClr val="000000"/>
              </a:solidFill>
              <a:round/>
            </a:ln>
          </p:spPr>
          <p:txBody>
            <a:bodyPr/>
            <a:lstStyle/>
            <a:p>
              <a:endParaRPr lang="zh-CN" altLang="en-US" sz="4400"/>
            </a:p>
          </p:txBody>
        </p:sp>
        <p:sp>
          <p:nvSpPr>
            <p:cNvPr id="69648" name="Text Box 63"/>
            <p:cNvSpPr txBox="1">
              <a:spLocks noChangeArrowheads="1"/>
            </p:cNvSpPr>
            <p:nvPr/>
          </p:nvSpPr>
          <p:spPr bwMode="auto">
            <a:xfrm>
              <a:off x="1619" y="2119"/>
              <a:ext cx="336"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FHIGJ</a:t>
              </a:r>
              <a:endParaRPr kumimoji="1" lang="en-US" altLang="zh-CN" sz="5400">
                <a:latin typeface="Times New Roman" panose="02020503050405090304" pitchFamily="18" charset="0"/>
              </a:endParaRPr>
            </a:p>
          </p:txBody>
        </p:sp>
        <p:sp>
          <p:nvSpPr>
            <p:cNvPr id="69649" name="Line 62"/>
            <p:cNvSpPr>
              <a:spLocks noChangeShapeType="1"/>
            </p:cNvSpPr>
            <p:nvPr/>
          </p:nvSpPr>
          <p:spPr bwMode="auto">
            <a:xfrm flipH="1">
              <a:off x="1459" y="2021"/>
              <a:ext cx="104" cy="136"/>
            </a:xfrm>
            <a:prstGeom prst="line">
              <a:avLst/>
            </a:prstGeom>
            <a:noFill/>
            <a:ln w="9525">
              <a:solidFill>
                <a:srgbClr val="000000"/>
              </a:solidFill>
              <a:round/>
            </a:ln>
          </p:spPr>
          <p:txBody>
            <a:bodyPr/>
            <a:lstStyle/>
            <a:p>
              <a:endParaRPr lang="zh-CN" altLang="en-US" sz="4400"/>
            </a:p>
          </p:txBody>
        </p:sp>
        <p:sp>
          <p:nvSpPr>
            <p:cNvPr id="69650" name="Text Box 61"/>
            <p:cNvSpPr txBox="1">
              <a:spLocks noChangeArrowheads="1"/>
            </p:cNvSpPr>
            <p:nvPr/>
          </p:nvSpPr>
          <p:spPr bwMode="auto">
            <a:xfrm>
              <a:off x="1538" y="1953"/>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A</a:t>
              </a:r>
              <a:endParaRPr kumimoji="1" lang="en-US" altLang="zh-CN" sz="5400" dirty="0">
                <a:latin typeface="Times New Roman" panose="02020503050405090304" pitchFamily="18" charset="0"/>
              </a:endParaRPr>
            </a:p>
          </p:txBody>
        </p:sp>
        <p:sp>
          <p:nvSpPr>
            <p:cNvPr id="69651" name="Oval 60"/>
            <p:cNvSpPr>
              <a:spLocks noChangeArrowheads="1"/>
            </p:cNvSpPr>
            <p:nvPr/>
          </p:nvSpPr>
          <p:spPr bwMode="auto">
            <a:xfrm>
              <a:off x="2235" y="1958"/>
              <a:ext cx="112" cy="104"/>
            </a:xfrm>
            <a:prstGeom prst="ellipse">
              <a:avLst/>
            </a:prstGeom>
            <a:solidFill>
              <a:srgbClr val="FFFFFF"/>
            </a:solidFill>
            <a:ln w="9525">
              <a:solidFill>
                <a:srgbClr val="000000"/>
              </a:solidFill>
              <a:round/>
            </a:ln>
          </p:spPr>
          <p:txBody>
            <a:bodyPr/>
            <a:lstStyle/>
            <a:p>
              <a:endParaRPr lang="zh-CN" altLang="en-US" sz="4400"/>
            </a:p>
          </p:txBody>
        </p:sp>
        <p:sp>
          <p:nvSpPr>
            <p:cNvPr id="69652" name="Oval 59"/>
            <p:cNvSpPr>
              <a:spLocks noChangeArrowheads="1"/>
            </p:cNvSpPr>
            <p:nvPr/>
          </p:nvSpPr>
          <p:spPr bwMode="auto">
            <a:xfrm>
              <a:off x="2107"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53" name="Oval 58"/>
            <p:cNvSpPr>
              <a:spLocks noChangeArrowheads="1"/>
            </p:cNvSpPr>
            <p:nvPr/>
          </p:nvSpPr>
          <p:spPr bwMode="auto">
            <a:xfrm>
              <a:off x="1963" y="2213"/>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54" name="Oval 57"/>
            <p:cNvSpPr>
              <a:spLocks noChangeArrowheads="1"/>
            </p:cNvSpPr>
            <p:nvPr/>
          </p:nvSpPr>
          <p:spPr bwMode="auto">
            <a:xfrm>
              <a:off x="2355"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55" name="Oval 56"/>
            <p:cNvSpPr>
              <a:spLocks noChangeArrowheads="1"/>
            </p:cNvSpPr>
            <p:nvPr/>
          </p:nvSpPr>
          <p:spPr bwMode="auto">
            <a:xfrm>
              <a:off x="2411" y="2221"/>
              <a:ext cx="240" cy="112"/>
            </a:xfrm>
            <a:prstGeom prst="ellipse">
              <a:avLst/>
            </a:prstGeom>
            <a:solidFill>
              <a:srgbClr val="FFFFFF"/>
            </a:solidFill>
            <a:ln w="9525">
              <a:solidFill>
                <a:srgbClr val="000000"/>
              </a:solidFill>
              <a:round/>
            </a:ln>
          </p:spPr>
          <p:txBody>
            <a:bodyPr/>
            <a:lstStyle/>
            <a:p>
              <a:endParaRPr lang="zh-CN" altLang="en-US" sz="4400"/>
            </a:p>
          </p:txBody>
        </p:sp>
        <p:sp>
          <p:nvSpPr>
            <p:cNvPr id="69656" name="Oval 55"/>
            <p:cNvSpPr>
              <a:spLocks noChangeArrowheads="1"/>
            </p:cNvSpPr>
            <p:nvPr/>
          </p:nvSpPr>
          <p:spPr bwMode="auto">
            <a:xfrm>
              <a:off x="2171" y="2224"/>
              <a:ext cx="160" cy="104"/>
            </a:xfrm>
            <a:prstGeom prst="ellipse">
              <a:avLst/>
            </a:prstGeom>
            <a:solidFill>
              <a:srgbClr val="FFFFFF"/>
            </a:solidFill>
            <a:ln w="9525">
              <a:solidFill>
                <a:srgbClr val="000000"/>
              </a:solidFill>
              <a:round/>
            </a:ln>
          </p:spPr>
          <p:txBody>
            <a:bodyPr/>
            <a:lstStyle/>
            <a:p>
              <a:endParaRPr lang="zh-CN" altLang="en-US" sz="4400"/>
            </a:p>
          </p:txBody>
        </p:sp>
        <p:sp>
          <p:nvSpPr>
            <p:cNvPr id="69657" name="Text Box 54"/>
            <p:cNvSpPr txBox="1">
              <a:spLocks noChangeArrowheads="1"/>
            </p:cNvSpPr>
            <p:nvPr/>
          </p:nvSpPr>
          <p:spPr bwMode="auto">
            <a:xfrm>
              <a:off x="2225" y="1951"/>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A</a:t>
              </a:r>
              <a:endParaRPr kumimoji="1" lang="en-US" altLang="zh-CN" sz="5400" dirty="0">
                <a:latin typeface="Times New Roman" panose="02020503050405090304" pitchFamily="18" charset="0"/>
              </a:endParaRPr>
            </a:p>
          </p:txBody>
        </p:sp>
        <p:sp>
          <p:nvSpPr>
            <p:cNvPr id="69658" name="Text Box 53"/>
            <p:cNvSpPr txBox="1">
              <a:spLocks noChangeArrowheads="1"/>
            </p:cNvSpPr>
            <p:nvPr/>
          </p:nvSpPr>
          <p:spPr bwMode="auto">
            <a:xfrm>
              <a:off x="2110" y="2082"/>
              <a:ext cx="168"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B</a:t>
              </a:r>
              <a:endParaRPr kumimoji="1" lang="en-US" altLang="zh-CN" sz="5400">
                <a:latin typeface="Times New Roman" panose="02020503050405090304" pitchFamily="18" charset="0"/>
              </a:endParaRPr>
            </a:p>
          </p:txBody>
        </p:sp>
        <p:sp>
          <p:nvSpPr>
            <p:cNvPr id="69659" name="Text Box 52"/>
            <p:cNvSpPr txBox="1">
              <a:spLocks noChangeArrowheads="1"/>
            </p:cNvSpPr>
            <p:nvPr/>
          </p:nvSpPr>
          <p:spPr bwMode="auto">
            <a:xfrm>
              <a:off x="1961" y="2213"/>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E</a:t>
              </a:r>
              <a:endParaRPr kumimoji="1" lang="en-US" altLang="zh-CN" sz="5400" dirty="0">
                <a:latin typeface="Times New Roman" panose="02020503050405090304" pitchFamily="18" charset="0"/>
              </a:endParaRPr>
            </a:p>
          </p:txBody>
        </p:sp>
        <p:sp>
          <p:nvSpPr>
            <p:cNvPr id="69660" name="Text Box 51"/>
            <p:cNvSpPr txBox="1">
              <a:spLocks noChangeArrowheads="1"/>
            </p:cNvSpPr>
            <p:nvPr/>
          </p:nvSpPr>
          <p:spPr bwMode="auto">
            <a:xfrm>
              <a:off x="2357" y="2084"/>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F</a:t>
              </a:r>
              <a:endParaRPr kumimoji="1" lang="en-US" altLang="zh-CN" sz="5400" dirty="0">
                <a:latin typeface="Times New Roman" panose="02020503050405090304" pitchFamily="18" charset="0"/>
              </a:endParaRPr>
            </a:p>
          </p:txBody>
        </p:sp>
        <p:sp>
          <p:nvSpPr>
            <p:cNvPr id="69661" name="Text Box 50"/>
            <p:cNvSpPr txBox="1">
              <a:spLocks noChangeArrowheads="1"/>
            </p:cNvSpPr>
            <p:nvPr/>
          </p:nvSpPr>
          <p:spPr bwMode="auto">
            <a:xfrm>
              <a:off x="2167" y="2215"/>
              <a:ext cx="216"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CD</a:t>
              </a:r>
              <a:endParaRPr kumimoji="1" lang="en-US" altLang="zh-CN" sz="5400" dirty="0">
                <a:latin typeface="Times New Roman" panose="02020503050405090304" pitchFamily="18" charset="0"/>
              </a:endParaRPr>
            </a:p>
          </p:txBody>
        </p:sp>
        <p:sp>
          <p:nvSpPr>
            <p:cNvPr id="69662" name="Text Box 49"/>
            <p:cNvSpPr txBox="1">
              <a:spLocks noChangeArrowheads="1"/>
            </p:cNvSpPr>
            <p:nvPr/>
          </p:nvSpPr>
          <p:spPr bwMode="auto">
            <a:xfrm>
              <a:off x="2423" y="2232"/>
              <a:ext cx="304"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HIGJ</a:t>
              </a:r>
              <a:endParaRPr kumimoji="1" lang="en-US" altLang="zh-CN" sz="5400" dirty="0">
                <a:latin typeface="Times New Roman" panose="02020503050405090304" pitchFamily="18" charset="0"/>
              </a:endParaRPr>
            </a:p>
          </p:txBody>
        </p:sp>
        <p:sp>
          <p:nvSpPr>
            <p:cNvPr id="69663" name="Line 48"/>
            <p:cNvSpPr>
              <a:spLocks noChangeShapeType="1"/>
            </p:cNvSpPr>
            <p:nvPr/>
          </p:nvSpPr>
          <p:spPr bwMode="auto">
            <a:xfrm>
              <a:off x="2939" y="2149"/>
              <a:ext cx="128" cy="264"/>
            </a:xfrm>
            <a:prstGeom prst="line">
              <a:avLst/>
            </a:prstGeom>
            <a:noFill/>
            <a:ln w="9525">
              <a:solidFill>
                <a:srgbClr val="000000"/>
              </a:solidFill>
              <a:round/>
            </a:ln>
          </p:spPr>
          <p:txBody>
            <a:bodyPr/>
            <a:lstStyle/>
            <a:p>
              <a:endParaRPr lang="zh-CN" altLang="en-US" sz="4400"/>
            </a:p>
          </p:txBody>
        </p:sp>
        <p:sp>
          <p:nvSpPr>
            <p:cNvPr id="69664" name="Line 47"/>
            <p:cNvSpPr>
              <a:spLocks noChangeShapeType="1"/>
            </p:cNvSpPr>
            <p:nvPr/>
          </p:nvSpPr>
          <p:spPr bwMode="auto">
            <a:xfrm>
              <a:off x="3083" y="2013"/>
              <a:ext cx="328" cy="448"/>
            </a:xfrm>
            <a:prstGeom prst="line">
              <a:avLst/>
            </a:prstGeom>
            <a:noFill/>
            <a:ln w="9525">
              <a:solidFill>
                <a:srgbClr val="000000"/>
              </a:solidFill>
              <a:round/>
            </a:ln>
          </p:spPr>
          <p:txBody>
            <a:bodyPr/>
            <a:lstStyle/>
            <a:p>
              <a:endParaRPr lang="zh-CN" altLang="en-US" sz="4400"/>
            </a:p>
          </p:txBody>
        </p:sp>
        <p:sp>
          <p:nvSpPr>
            <p:cNvPr id="69665" name="Line 46"/>
            <p:cNvSpPr>
              <a:spLocks noChangeShapeType="1"/>
            </p:cNvSpPr>
            <p:nvPr/>
          </p:nvSpPr>
          <p:spPr bwMode="auto">
            <a:xfrm flipH="1">
              <a:off x="2811" y="2013"/>
              <a:ext cx="216" cy="264"/>
            </a:xfrm>
            <a:prstGeom prst="line">
              <a:avLst/>
            </a:prstGeom>
            <a:noFill/>
            <a:ln w="9525">
              <a:solidFill>
                <a:srgbClr val="000000"/>
              </a:solidFill>
              <a:round/>
            </a:ln>
          </p:spPr>
          <p:txBody>
            <a:bodyPr/>
            <a:lstStyle/>
            <a:p>
              <a:endParaRPr lang="zh-CN" altLang="en-US" sz="4400"/>
            </a:p>
          </p:txBody>
        </p:sp>
        <p:sp>
          <p:nvSpPr>
            <p:cNvPr id="69666" name="Oval 45"/>
            <p:cNvSpPr>
              <a:spLocks noChangeArrowheads="1"/>
            </p:cNvSpPr>
            <p:nvPr/>
          </p:nvSpPr>
          <p:spPr bwMode="auto">
            <a:xfrm>
              <a:off x="3003" y="1958"/>
              <a:ext cx="112" cy="104"/>
            </a:xfrm>
            <a:prstGeom prst="ellipse">
              <a:avLst/>
            </a:prstGeom>
            <a:solidFill>
              <a:srgbClr val="FFFFFF"/>
            </a:solidFill>
            <a:ln w="9525">
              <a:solidFill>
                <a:srgbClr val="000000"/>
              </a:solidFill>
              <a:round/>
            </a:ln>
          </p:spPr>
          <p:txBody>
            <a:bodyPr/>
            <a:lstStyle/>
            <a:p>
              <a:endParaRPr lang="zh-CN" altLang="en-US" sz="4400"/>
            </a:p>
          </p:txBody>
        </p:sp>
        <p:sp>
          <p:nvSpPr>
            <p:cNvPr id="69667" name="Oval 44"/>
            <p:cNvSpPr>
              <a:spLocks noChangeArrowheads="1"/>
            </p:cNvSpPr>
            <p:nvPr/>
          </p:nvSpPr>
          <p:spPr bwMode="auto">
            <a:xfrm>
              <a:off x="2875"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68" name="Oval 43"/>
            <p:cNvSpPr>
              <a:spLocks noChangeArrowheads="1"/>
            </p:cNvSpPr>
            <p:nvPr/>
          </p:nvSpPr>
          <p:spPr bwMode="auto">
            <a:xfrm>
              <a:off x="2731" y="2221"/>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69" name="Oval 42"/>
            <p:cNvSpPr>
              <a:spLocks noChangeArrowheads="1"/>
            </p:cNvSpPr>
            <p:nvPr/>
          </p:nvSpPr>
          <p:spPr bwMode="auto">
            <a:xfrm>
              <a:off x="3123"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70" name="Text Box 41"/>
            <p:cNvSpPr txBox="1">
              <a:spLocks noChangeArrowheads="1"/>
            </p:cNvSpPr>
            <p:nvPr/>
          </p:nvSpPr>
          <p:spPr bwMode="auto">
            <a:xfrm>
              <a:off x="2991" y="1951"/>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A</a:t>
              </a:r>
              <a:endParaRPr kumimoji="1" lang="en-US" altLang="zh-CN" sz="5400" dirty="0">
                <a:latin typeface="Times New Roman" panose="02020503050405090304" pitchFamily="18" charset="0"/>
              </a:endParaRPr>
            </a:p>
          </p:txBody>
        </p:sp>
        <p:sp>
          <p:nvSpPr>
            <p:cNvPr id="69671" name="Text Box 40"/>
            <p:cNvSpPr txBox="1">
              <a:spLocks noChangeArrowheads="1"/>
            </p:cNvSpPr>
            <p:nvPr/>
          </p:nvSpPr>
          <p:spPr bwMode="auto">
            <a:xfrm>
              <a:off x="2876" y="2082"/>
              <a:ext cx="168"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B</a:t>
              </a:r>
              <a:endParaRPr kumimoji="1" lang="en-US" altLang="zh-CN" sz="5400">
                <a:latin typeface="Times New Roman" panose="02020503050405090304" pitchFamily="18" charset="0"/>
              </a:endParaRPr>
            </a:p>
          </p:txBody>
        </p:sp>
        <p:sp>
          <p:nvSpPr>
            <p:cNvPr id="69672" name="Text Box 39"/>
            <p:cNvSpPr txBox="1">
              <a:spLocks noChangeArrowheads="1"/>
            </p:cNvSpPr>
            <p:nvPr/>
          </p:nvSpPr>
          <p:spPr bwMode="auto">
            <a:xfrm>
              <a:off x="2727" y="2232"/>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E</a:t>
              </a:r>
              <a:endParaRPr kumimoji="1" lang="en-US" altLang="zh-CN" sz="5400" dirty="0">
                <a:latin typeface="Times New Roman" panose="02020503050405090304" pitchFamily="18" charset="0"/>
              </a:endParaRPr>
            </a:p>
          </p:txBody>
        </p:sp>
        <p:sp>
          <p:nvSpPr>
            <p:cNvPr id="69673" name="Text Box 38"/>
            <p:cNvSpPr txBox="1">
              <a:spLocks noChangeArrowheads="1"/>
            </p:cNvSpPr>
            <p:nvPr/>
          </p:nvSpPr>
          <p:spPr bwMode="auto">
            <a:xfrm>
              <a:off x="3114" y="2082"/>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F</a:t>
              </a:r>
              <a:endParaRPr kumimoji="1" lang="en-US" altLang="zh-CN" sz="5400" dirty="0">
                <a:latin typeface="Times New Roman" panose="02020503050405090304" pitchFamily="18" charset="0"/>
              </a:endParaRPr>
            </a:p>
          </p:txBody>
        </p:sp>
        <p:sp>
          <p:nvSpPr>
            <p:cNvPr id="69674" name="Oval 37"/>
            <p:cNvSpPr>
              <a:spLocks noChangeArrowheads="1"/>
            </p:cNvSpPr>
            <p:nvPr/>
          </p:nvSpPr>
          <p:spPr bwMode="auto">
            <a:xfrm>
              <a:off x="2932" y="221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75" name="Oval 36"/>
            <p:cNvSpPr>
              <a:spLocks noChangeArrowheads="1"/>
            </p:cNvSpPr>
            <p:nvPr/>
          </p:nvSpPr>
          <p:spPr bwMode="auto">
            <a:xfrm>
              <a:off x="3027" y="2344"/>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76" name="Oval 35"/>
            <p:cNvSpPr>
              <a:spLocks noChangeArrowheads="1"/>
            </p:cNvSpPr>
            <p:nvPr/>
          </p:nvSpPr>
          <p:spPr bwMode="auto">
            <a:xfrm>
              <a:off x="3251" y="2221"/>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77" name="Oval 34"/>
            <p:cNvSpPr>
              <a:spLocks noChangeArrowheads="1"/>
            </p:cNvSpPr>
            <p:nvPr/>
          </p:nvSpPr>
          <p:spPr bwMode="auto">
            <a:xfrm>
              <a:off x="3363" y="2344"/>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78" name="Oval 33"/>
            <p:cNvSpPr>
              <a:spLocks noChangeArrowheads="1"/>
            </p:cNvSpPr>
            <p:nvPr/>
          </p:nvSpPr>
          <p:spPr bwMode="auto">
            <a:xfrm>
              <a:off x="3150" y="2346"/>
              <a:ext cx="136" cy="104"/>
            </a:xfrm>
            <a:prstGeom prst="ellipse">
              <a:avLst/>
            </a:prstGeom>
            <a:solidFill>
              <a:srgbClr val="FFFFFF"/>
            </a:solidFill>
            <a:ln w="9525">
              <a:solidFill>
                <a:srgbClr val="000000"/>
              </a:solidFill>
              <a:round/>
            </a:ln>
          </p:spPr>
          <p:txBody>
            <a:bodyPr/>
            <a:lstStyle/>
            <a:p>
              <a:endParaRPr lang="zh-CN" altLang="en-US" sz="4400"/>
            </a:p>
          </p:txBody>
        </p:sp>
        <p:sp>
          <p:nvSpPr>
            <p:cNvPr id="69679" name="Text Box 32"/>
            <p:cNvSpPr txBox="1">
              <a:spLocks noChangeArrowheads="1"/>
            </p:cNvSpPr>
            <p:nvPr/>
          </p:nvSpPr>
          <p:spPr bwMode="auto">
            <a:xfrm>
              <a:off x="2923" y="2205"/>
              <a:ext cx="168"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C</a:t>
              </a:r>
              <a:endParaRPr kumimoji="1" lang="en-US" altLang="zh-CN" sz="5400">
                <a:latin typeface="Times New Roman" panose="02020503050405090304" pitchFamily="18" charset="0"/>
              </a:endParaRPr>
            </a:p>
          </p:txBody>
        </p:sp>
        <p:sp>
          <p:nvSpPr>
            <p:cNvPr id="69680" name="Text Box 31"/>
            <p:cNvSpPr txBox="1">
              <a:spLocks noChangeArrowheads="1"/>
            </p:cNvSpPr>
            <p:nvPr/>
          </p:nvSpPr>
          <p:spPr bwMode="auto">
            <a:xfrm>
              <a:off x="3018" y="2344"/>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D</a:t>
              </a:r>
              <a:endParaRPr kumimoji="1" lang="en-US" altLang="zh-CN" sz="5400" dirty="0">
                <a:latin typeface="Times New Roman" panose="02020503050405090304" pitchFamily="18" charset="0"/>
              </a:endParaRPr>
            </a:p>
          </p:txBody>
        </p:sp>
        <p:sp>
          <p:nvSpPr>
            <p:cNvPr id="69681" name="Text Box 30"/>
            <p:cNvSpPr txBox="1">
              <a:spLocks noChangeArrowheads="1"/>
            </p:cNvSpPr>
            <p:nvPr/>
          </p:nvSpPr>
          <p:spPr bwMode="auto">
            <a:xfrm>
              <a:off x="3246" y="2232"/>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G</a:t>
              </a:r>
              <a:endParaRPr kumimoji="1" lang="en-US" altLang="zh-CN" sz="5400" dirty="0">
                <a:latin typeface="Times New Roman" panose="02020503050405090304" pitchFamily="18" charset="0"/>
              </a:endParaRPr>
            </a:p>
          </p:txBody>
        </p:sp>
        <p:sp>
          <p:nvSpPr>
            <p:cNvPr id="69682" name="Text Box 29"/>
            <p:cNvSpPr txBox="1">
              <a:spLocks noChangeArrowheads="1"/>
            </p:cNvSpPr>
            <p:nvPr/>
          </p:nvSpPr>
          <p:spPr bwMode="auto">
            <a:xfrm>
              <a:off x="3378" y="2344"/>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J</a:t>
              </a:r>
              <a:endParaRPr kumimoji="1" lang="en-US" altLang="zh-CN" sz="5400" dirty="0">
                <a:latin typeface="Times New Roman" panose="02020503050405090304" pitchFamily="18" charset="0"/>
              </a:endParaRPr>
            </a:p>
          </p:txBody>
        </p:sp>
        <p:sp>
          <p:nvSpPr>
            <p:cNvPr id="69683" name="Text Box 28"/>
            <p:cNvSpPr txBox="1">
              <a:spLocks noChangeArrowheads="1"/>
            </p:cNvSpPr>
            <p:nvPr/>
          </p:nvSpPr>
          <p:spPr bwMode="auto">
            <a:xfrm>
              <a:off x="3155" y="2336"/>
              <a:ext cx="200"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HI</a:t>
              </a:r>
              <a:endParaRPr kumimoji="1" lang="en-US" altLang="zh-CN" sz="5400">
                <a:latin typeface="Times New Roman" panose="02020503050405090304" pitchFamily="18" charset="0"/>
              </a:endParaRPr>
            </a:p>
          </p:txBody>
        </p:sp>
        <p:sp>
          <p:nvSpPr>
            <p:cNvPr id="69684" name="Line 27"/>
            <p:cNvSpPr>
              <a:spLocks noChangeShapeType="1"/>
            </p:cNvSpPr>
            <p:nvPr/>
          </p:nvSpPr>
          <p:spPr bwMode="auto">
            <a:xfrm flipH="1">
              <a:off x="4067" y="2317"/>
              <a:ext cx="48" cy="112"/>
            </a:xfrm>
            <a:prstGeom prst="line">
              <a:avLst/>
            </a:prstGeom>
            <a:noFill/>
            <a:ln w="9525">
              <a:solidFill>
                <a:srgbClr val="000000"/>
              </a:solidFill>
              <a:round/>
            </a:ln>
          </p:spPr>
          <p:txBody>
            <a:bodyPr/>
            <a:lstStyle/>
            <a:p>
              <a:endParaRPr lang="zh-CN" altLang="en-US" sz="4400"/>
            </a:p>
          </p:txBody>
        </p:sp>
        <p:sp>
          <p:nvSpPr>
            <p:cNvPr id="69685" name="Line 26"/>
            <p:cNvSpPr>
              <a:spLocks noChangeShapeType="1"/>
            </p:cNvSpPr>
            <p:nvPr/>
          </p:nvSpPr>
          <p:spPr bwMode="auto">
            <a:xfrm>
              <a:off x="3763" y="2149"/>
              <a:ext cx="128" cy="264"/>
            </a:xfrm>
            <a:prstGeom prst="line">
              <a:avLst/>
            </a:prstGeom>
            <a:noFill/>
            <a:ln w="9525">
              <a:solidFill>
                <a:srgbClr val="000000"/>
              </a:solidFill>
              <a:round/>
            </a:ln>
          </p:spPr>
          <p:txBody>
            <a:bodyPr/>
            <a:lstStyle/>
            <a:p>
              <a:endParaRPr lang="zh-CN" altLang="en-US" sz="4400"/>
            </a:p>
          </p:txBody>
        </p:sp>
        <p:sp>
          <p:nvSpPr>
            <p:cNvPr id="69686" name="Line 25"/>
            <p:cNvSpPr>
              <a:spLocks noChangeShapeType="1"/>
            </p:cNvSpPr>
            <p:nvPr/>
          </p:nvSpPr>
          <p:spPr bwMode="auto">
            <a:xfrm>
              <a:off x="3907" y="2013"/>
              <a:ext cx="328" cy="448"/>
            </a:xfrm>
            <a:prstGeom prst="line">
              <a:avLst/>
            </a:prstGeom>
            <a:noFill/>
            <a:ln w="9525">
              <a:solidFill>
                <a:srgbClr val="000000"/>
              </a:solidFill>
              <a:round/>
            </a:ln>
          </p:spPr>
          <p:txBody>
            <a:bodyPr/>
            <a:lstStyle/>
            <a:p>
              <a:endParaRPr lang="zh-CN" altLang="en-US" sz="4400"/>
            </a:p>
          </p:txBody>
        </p:sp>
        <p:sp>
          <p:nvSpPr>
            <p:cNvPr id="69687" name="Line 24"/>
            <p:cNvSpPr>
              <a:spLocks noChangeShapeType="1"/>
            </p:cNvSpPr>
            <p:nvPr/>
          </p:nvSpPr>
          <p:spPr bwMode="auto">
            <a:xfrm flipH="1">
              <a:off x="3635" y="2013"/>
              <a:ext cx="216" cy="264"/>
            </a:xfrm>
            <a:prstGeom prst="line">
              <a:avLst/>
            </a:prstGeom>
            <a:noFill/>
            <a:ln w="9525">
              <a:solidFill>
                <a:srgbClr val="000000"/>
              </a:solidFill>
              <a:round/>
            </a:ln>
          </p:spPr>
          <p:txBody>
            <a:bodyPr/>
            <a:lstStyle/>
            <a:p>
              <a:endParaRPr lang="zh-CN" altLang="en-US" sz="4400"/>
            </a:p>
          </p:txBody>
        </p:sp>
        <p:sp>
          <p:nvSpPr>
            <p:cNvPr id="69688" name="Oval 23"/>
            <p:cNvSpPr>
              <a:spLocks noChangeArrowheads="1"/>
            </p:cNvSpPr>
            <p:nvPr/>
          </p:nvSpPr>
          <p:spPr bwMode="auto">
            <a:xfrm>
              <a:off x="3827" y="1958"/>
              <a:ext cx="112" cy="104"/>
            </a:xfrm>
            <a:prstGeom prst="ellipse">
              <a:avLst/>
            </a:prstGeom>
            <a:solidFill>
              <a:srgbClr val="FFFFFF"/>
            </a:solidFill>
            <a:ln w="9525">
              <a:solidFill>
                <a:srgbClr val="000000"/>
              </a:solidFill>
              <a:round/>
            </a:ln>
          </p:spPr>
          <p:txBody>
            <a:bodyPr/>
            <a:lstStyle/>
            <a:p>
              <a:endParaRPr lang="zh-CN" altLang="en-US" sz="4400"/>
            </a:p>
          </p:txBody>
        </p:sp>
        <p:sp>
          <p:nvSpPr>
            <p:cNvPr id="69689" name="Oval 22"/>
            <p:cNvSpPr>
              <a:spLocks noChangeArrowheads="1"/>
            </p:cNvSpPr>
            <p:nvPr/>
          </p:nvSpPr>
          <p:spPr bwMode="auto">
            <a:xfrm>
              <a:off x="3699"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0" name="Oval 21"/>
            <p:cNvSpPr>
              <a:spLocks noChangeArrowheads="1"/>
            </p:cNvSpPr>
            <p:nvPr/>
          </p:nvSpPr>
          <p:spPr bwMode="auto">
            <a:xfrm>
              <a:off x="3555" y="2221"/>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1" name="Oval 20"/>
            <p:cNvSpPr>
              <a:spLocks noChangeArrowheads="1"/>
            </p:cNvSpPr>
            <p:nvPr/>
          </p:nvSpPr>
          <p:spPr bwMode="auto">
            <a:xfrm>
              <a:off x="3947"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2" name="Text Box 19"/>
            <p:cNvSpPr txBox="1">
              <a:spLocks noChangeArrowheads="1"/>
            </p:cNvSpPr>
            <p:nvPr/>
          </p:nvSpPr>
          <p:spPr bwMode="auto">
            <a:xfrm>
              <a:off x="3827" y="1951"/>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A</a:t>
              </a:r>
              <a:endParaRPr kumimoji="1" lang="en-US" altLang="zh-CN" sz="5400" dirty="0">
                <a:latin typeface="Times New Roman" panose="02020503050405090304" pitchFamily="18" charset="0"/>
              </a:endParaRPr>
            </a:p>
          </p:txBody>
        </p:sp>
        <p:sp>
          <p:nvSpPr>
            <p:cNvPr id="69693" name="Text Box 18"/>
            <p:cNvSpPr txBox="1">
              <a:spLocks noChangeArrowheads="1"/>
            </p:cNvSpPr>
            <p:nvPr/>
          </p:nvSpPr>
          <p:spPr bwMode="auto">
            <a:xfrm>
              <a:off x="3695" y="2082"/>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B</a:t>
              </a:r>
              <a:endParaRPr kumimoji="1" lang="en-US" altLang="zh-CN" sz="5400" dirty="0">
                <a:latin typeface="Times New Roman" panose="02020503050405090304" pitchFamily="18" charset="0"/>
              </a:endParaRPr>
            </a:p>
          </p:txBody>
        </p:sp>
        <p:sp>
          <p:nvSpPr>
            <p:cNvPr id="69694" name="Text Box 17"/>
            <p:cNvSpPr txBox="1">
              <a:spLocks noChangeArrowheads="1"/>
            </p:cNvSpPr>
            <p:nvPr/>
          </p:nvSpPr>
          <p:spPr bwMode="auto">
            <a:xfrm>
              <a:off x="3531" y="2205"/>
              <a:ext cx="168"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E</a:t>
              </a:r>
              <a:endParaRPr kumimoji="1" lang="en-US" altLang="zh-CN" sz="5400">
                <a:latin typeface="Times New Roman" panose="02020503050405090304" pitchFamily="18" charset="0"/>
              </a:endParaRPr>
            </a:p>
          </p:txBody>
        </p:sp>
        <p:sp>
          <p:nvSpPr>
            <p:cNvPr id="69695" name="Text Box 16"/>
            <p:cNvSpPr txBox="1">
              <a:spLocks noChangeArrowheads="1"/>
            </p:cNvSpPr>
            <p:nvPr/>
          </p:nvSpPr>
          <p:spPr bwMode="auto">
            <a:xfrm>
              <a:off x="3943" y="2082"/>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F</a:t>
              </a:r>
              <a:endParaRPr kumimoji="1" lang="en-US" altLang="zh-CN" sz="5400" dirty="0">
                <a:latin typeface="Times New Roman" panose="02020503050405090304" pitchFamily="18" charset="0"/>
              </a:endParaRPr>
            </a:p>
          </p:txBody>
        </p:sp>
        <p:sp>
          <p:nvSpPr>
            <p:cNvPr id="69696" name="Oval 15"/>
            <p:cNvSpPr>
              <a:spLocks noChangeArrowheads="1"/>
            </p:cNvSpPr>
            <p:nvPr/>
          </p:nvSpPr>
          <p:spPr bwMode="auto">
            <a:xfrm>
              <a:off x="3763" y="2221"/>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7" name="Oval 14"/>
            <p:cNvSpPr>
              <a:spLocks noChangeArrowheads="1"/>
            </p:cNvSpPr>
            <p:nvPr/>
          </p:nvSpPr>
          <p:spPr bwMode="auto">
            <a:xfrm>
              <a:off x="3851" y="2344"/>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8" name="Oval 13"/>
            <p:cNvSpPr>
              <a:spLocks noChangeArrowheads="1"/>
            </p:cNvSpPr>
            <p:nvPr/>
          </p:nvSpPr>
          <p:spPr bwMode="auto">
            <a:xfrm>
              <a:off x="4075" y="2188"/>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9" name="Oval 12"/>
            <p:cNvSpPr>
              <a:spLocks noChangeArrowheads="1"/>
            </p:cNvSpPr>
            <p:nvPr/>
          </p:nvSpPr>
          <p:spPr bwMode="auto">
            <a:xfrm>
              <a:off x="4187" y="2344"/>
              <a:ext cx="112" cy="112"/>
            </a:xfrm>
            <a:prstGeom prst="ellipse">
              <a:avLst/>
            </a:prstGeom>
            <a:solidFill>
              <a:srgbClr val="FFFFFF"/>
            </a:solidFill>
            <a:ln w="9525">
              <a:solidFill>
                <a:srgbClr val="000000"/>
              </a:solidFill>
              <a:round/>
            </a:ln>
          </p:spPr>
          <p:txBody>
            <a:bodyPr/>
            <a:lstStyle/>
            <a:p>
              <a:endParaRPr lang="zh-CN" altLang="en-US" sz="4400"/>
            </a:p>
          </p:txBody>
        </p:sp>
        <p:sp>
          <p:nvSpPr>
            <p:cNvPr id="69700" name="Oval 11"/>
            <p:cNvSpPr>
              <a:spLocks noChangeArrowheads="1"/>
            </p:cNvSpPr>
            <p:nvPr/>
          </p:nvSpPr>
          <p:spPr bwMode="auto">
            <a:xfrm>
              <a:off x="4003" y="2352"/>
              <a:ext cx="112" cy="112"/>
            </a:xfrm>
            <a:prstGeom prst="ellipse">
              <a:avLst/>
            </a:prstGeom>
            <a:solidFill>
              <a:srgbClr val="FFFFFF"/>
            </a:solidFill>
            <a:ln w="9525">
              <a:solidFill>
                <a:srgbClr val="000000"/>
              </a:solidFill>
              <a:round/>
            </a:ln>
          </p:spPr>
          <p:txBody>
            <a:bodyPr/>
            <a:lstStyle/>
            <a:p>
              <a:endParaRPr lang="zh-CN" altLang="en-US" sz="4400"/>
            </a:p>
          </p:txBody>
        </p:sp>
        <p:sp>
          <p:nvSpPr>
            <p:cNvPr id="69701" name="Text Box 10"/>
            <p:cNvSpPr txBox="1">
              <a:spLocks noChangeArrowheads="1"/>
            </p:cNvSpPr>
            <p:nvPr/>
          </p:nvSpPr>
          <p:spPr bwMode="auto">
            <a:xfrm>
              <a:off x="3775" y="2215"/>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C</a:t>
              </a:r>
              <a:endParaRPr kumimoji="1" lang="en-US" altLang="zh-CN" sz="5400" dirty="0">
                <a:latin typeface="Times New Roman" panose="02020503050405090304" pitchFamily="18" charset="0"/>
              </a:endParaRPr>
            </a:p>
          </p:txBody>
        </p:sp>
        <p:sp>
          <p:nvSpPr>
            <p:cNvPr id="69702" name="Text Box 9"/>
            <p:cNvSpPr txBox="1">
              <a:spLocks noChangeArrowheads="1"/>
            </p:cNvSpPr>
            <p:nvPr/>
          </p:nvSpPr>
          <p:spPr bwMode="auto">
            <a:xfrm>
              <a:off x="3827" y="2344"/>
              <a:ext cx="168"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D</a:t>
              </a:r>
              <a:endParaRPr kumimoji="1" lang="en-US" altLang="zh-CN" sz="5400">
                <a:latin typeface="Times New Roman" panose="02020503050405090304" pitchFamily="18" charset="0"/>
              </a:endParaRPr>
            </a:p>
          </p:txBody>
        </p:sp>
        <p:sp>
          <p:nvSpPr>
            <p:cNvPr id="69703" name="Text Box 8"/>
            <p:cNvSpPr txBox="1">
              <a:spLocks noChangeArrowheads="1"/>
            </p:cNvSpPr>
            <p:nvPr/>
          </p:nvSpPr>
          <p:spPr bwMode="auto">
            <a:xfrm>
              <a:off x="4059" y="2189"/>
              <a:ext cx="168"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G</a:t>
              </a:r>
              <a:endParaRPr kumimoji="1" lang="en-US" altLang="zh-CN" sz="5400">
                <a:latin typeface="Times New Roman" panose="02020503050405090304" pitchFamily="18" charset="0"/>
              </a:endParaRPr>
            </a:p>
          </p:txBody>
        </p:sp>
        <p:sp>
          <p:nvSpPr>
            <p:cNvPr id="69704" name="Text Box 7"/>
            <p:cNvSpPr txBox="1">
              <a:spLocks noChangeArrowheads="1"/>
            </p:cNvSpPr>
            <p:nvPr/>
          </p:nvSpPr>
          <p:spPr bwMode="auto">
            <a:xfrm>
              <a:off x="4197" y="2344"/>
              <a:ext cx="168"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J</a:t>
              </a:r>
              <a:endParaRPr kumimoji="1" lang="en-US" altLang="zh-CN" sz="5400">
                <a:latin typeface="Times New Roman" panose="02020503050405090304" pitchFamily="18" charset="0"/>
              </a:endParaRPr>
            </a:p>
          </p:txBody>
        </p:sp>
        <p:sp>
          <p:nvSpPr>
            <p:cNvPr id="69705" name="Text Box 6"/>
            <p:cNvSpPr txBox="1">
              <a:spLocks noChangeArrowheads="1"/>
            </p:cNvSpPr>
            <p:nvPr/>
          </p:nvSpPr>
          <p:spPr bwMode="auto">
            <a:xfrm>
              <a:off x="3979" y="2336"/>
              <a:ext cx="152"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H</a:t>
              </a:r>
              <a:endParaRPr kumimoji="1" lang="en-US" altLang="zh-CN" sz="5400" dirty="0">
                <a:latin typeface="Times New Roman" panose="02020503050405090304" pitchFamily="18" charset="0"/>
              </a:endParaRPr>
            </a:p>
          </p:txBody>
        </p:sp>
        <p:sp>
          <p:nvSpPr>
            <p:cNvPr id="69706" name="Oval 5"/>
            <p:cNvSpPr>
              <a:spLocks noChangeArrowheads="1"/>
            </p:cNvSpPr>
            <p:nvPr/>
          </p:nvSpPr>
          <p:spPr bwMode="auto">
            <a:xfrm>
              <a:off x="4107" y="2492"/>
              <a:ext cx="112" cy="112"/>
            </a:xfrm>
            <a:prstGeom prst="ellipse">
              <a:avLst/>
            </a:prstGeom>
            <a:solidFill>
              <a:srgbClr val="FFFFFF"/>
            </a:solidFill>
            <a:ln w="9525">
              <a:solidFill>
                <a:srgbClr val="000000"/>
              </a:solidFill>
              <a:round/>
            </a:ln>
          </p:spPr>
          <p:txBody>
            <a:bodyPr/>
            <a:lstStyle/>
            <a:p>
              <a:endParaRPr lang="zh-CN" altLang="en-US" sz="4400"/>
            </a:p>
          </p:txBody>
        </p:sp>
        <p:sp>
          <p:nvSpPr>
            <p:cNvPr id="69707" name="Text Box 4"/>
            <p:cNvSpPr txBox="1">
              <a:spLocks noChangeArrowheads="1"/>
            </p:cNvSpPr>
            <p:nvPr/>
          </p:nvSpPr>
          <p:spPr bwMode="auto">
            <a:xfrm>
              <a:off x="4108" y="2494"/>
              <a:ext cx="152"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I</a:t>
              </a:r>
              <a:endParaRPr kumimoji="1" lang="en-US" altLang="zh-CN" sz="5400" dirty="0">
                <a:latin typeface="Times New Roman" panose="02020503050405090304" pitchFamily="18" charset="0"/>
              </a:endParaRPr>
            </a:p>
          </p:txBody>
        </p:sp>
      </p:grpSp>
      <p:sp>
        <p:nvSpPr>
          <p:cNvPr id="69636" name="Rectangle 74"/>
          <p:cNvSpPr>
            <a:spLocks noChangeArrowheads="1"/>
          </p:cNvSpPr>
          <p:nvPr/>
        </p:nvSpPr>
        <p:spPr bwMode="auto">
          <a:xfrm>
            <a:off x="684213" y="686683"/>
            <a:ext cx="7343775" cy="1384995"/>
          </a:xfrm>
          <a:prstGeom prst="rect">
            <a:avLst/>
          </a:prstGeom>
          <a:noFill/>
          <a:ln w="9525">
            <a:noFill/>
            <a:miter lim="800000"/>
          </a:ln>
        </p:spPr>
        <p:txBody>
          <a:bodyPr anchor="ctr">
            <a:spAutoFit/>
          </a:bodyPr>
          <a:lstStyle/>
          <a:p>
            <a:pPr>
              <a:lnSpc>
                <a:spcPct val="150000"/>
              </a:lnSpc>
            </a:pPr>
            <a:r>
              <a:rPr kumimoji="1" lang="zh-CN" altLang="en-US" sz="2000" dirty="0">
                <a:latin typeface="Times New Roman" panose="02020503050405090304" pitchFamily="18" charset="0"/>
                <a:cs typeface="Times New Roman" panose="02020503050405090304" pitchFamily="18" charset="0"/>
              </a:rPr>
              <a:t>当先序序列为</a:t>
            </a:r>
            <a:r>
              <a:rPr kumimoji="1" lang="en-US" altLang="zh-CN" sz="2000" dirty="0">
                <a:latin typeface="Times New Roman" panose="02020503050405090304" pitchFamily="18" charset="0"/>
                <a:cs typeface="Times New Roman" panose="02020503050405090304" pitchFamily="18" charset="0"/>
              </a:rPr>
              <a:t>ABECDFGHIJ</a:t>
            </a:r>
            <a:r>
              <a:rPr kumimoji="1" lang="zh-CN" altLang="en-US" sz="2000" dirty="0">
                <a:latin typeface="Times New Roman" panose="02020503050405090304" pitchFamily="18" charset="0"/>
                <a:cs typeface="Times New Roman" panose="02020503050405090304" pitchFamily="18" charset="0"/>
              </a:rPr>
              <a:t>，中序序列为</a:t>
            </a:r>
            <a:r>
              <a:rPr kumimoji="1" lang="en-US" altLang="zh-CN" sz="2000" dirty="0">
                <a:latin typeface="Times New Roman" panose="02020503050405090304" pitchFamily="18" charset="0"/>
                <a:cs typeface="Times New Roman" panose="02020503050405090304" pitchFamily="18" charset="0"/>
              </a:rPr>
              <a:t>EBCDAFHIGJ</a:t>
            </a:r>
            <a:r>
              <a:rPr kumimoji="1" lang="zh-CN" altLang="en-US" sz="2000" dirty="0">
                <a:latin typeface="Times New Roman" panose="02020503050405090304" pitchFamily="18" charset="0"/>
                <a:cs typeface="Times New Roman" panose="02020503050405090304" pitchFamily="18" charset="0"/>
              </a:rPr>
              <a:t>时，逐步形成二叉树的过程如下图所示：</a:t>
            </a:r>
            <a:r>
              <a:rPr kumimoji="1" lang="zh-CN" altLang="en-US" sz="1000" dirty="0">
                <a:solidFill>
                  <a:srgbClr val="FF0000"/>
                </a:solidFill>
                <a:latin typeface="Times New Roman" panose="02020503050405090304" pitchFamily="18" charset="0"/>
                <a:cs typeface="Times New Roman" panose="02020503050405090304" pitchFamily="18" charset="0"/>
              </a:rPr>
              <a:t>  </a:t>
            </a:r>
            <a:endParaRPr kumimoji="1" lang="zh-CN" altLang="en-US" sz="800" dirty="0"/>
          </a:p>
          <a:p>
            <a:pPr eaLnBrk="0" hangingPunct="0"/>
            <a:endParaRPr kumimoji="1" lang="en-US" altLang="zh-CN" sz="2400" dirty="0">
              <a:latin typeface="Times New Roman" panose="02020503050405090304" pitchFamily="18" charset="0"/>
            </a:endParaRPr>
          </a:p>
        </p:txBody>
      </p:sp>
      <p:sp>
        <p:nvSpPr>
          <p:cNvPr id="69637" name="Rectangle 103"/>
          <p:cNvSpPr>
            <a:spLocks noChangeArrowheads="1"/>
          </p:cNvSpPr>
          <p:nvPr/>
        </p:nvSpPr>
        <p:spPr bwMode="auto">
          <a:xfrm>
            <a:off x="0" y="2350972"/>
            <a:ext cx="9144000" cy="0"/>
          </a:xfrm>
          <a:prstGeom prst="rect">
            <a:avLst/>
          </a:prstGeom>
          <a:noFill/>
          <a:ln w="9525">
            <a:noFill/>
            <a:miter lim="800000"/>
          </a:ln>
        </p:spPr>
        <p:txBody>
          <a:bodyPr wrap="none" anchor="ctr">
            <a:spAutoFit/>
          </a:bodyPr>
          <a:lstStyle/>
          <a:p>
            <a:endParaRPr kumimoji="1" lang="zh-CN" altLang="zh-CN" sz="2400">
              <a:latin typeface="Times New Roman" panose="02020503050405090304" pitchFamily="18" charset="0"/>
            </a:endParaRPr>
          </a:p>
        </p:txBody>
      </p:sp>
      <p:sp>
        <p:nvSpPr>
          <p:cNvPr id="75" name="TextBox 1"/>
          <p:cNvSpPr txBox="1"/>
          <p:nvPr/>
        </p:nvSpPr>
        <p:spPr>
          <a:xfrm>
            <a:off x="447534" y="4797152"/>
            <a:ext cx="8572560" cy="1477328"/>
          </a:xfrm>
          <a:prstGeom prst="rect">
            <a:avLst/>
          </a:prstGeom>
          <a:noFill/>
        </p:spPr>
        <p:txBody>
          <a:bodyPr wrap="square" rtlCol="0">
            <a:spAutoFit/>
          </a:bodyPr>
          <a:lstStyle/>
          <a:p>
            <a:pPr>
              <a:lnSpc>
                <a:spcPct val="150000"/>
              </a:lnSpc>
            </a:pPr>
            <a:r>
              <a:rPr lang="zh-CN" altLang="en-US" sz="2000" dirty="0"/>
              <a:t>核心思路：先根据先序序列的第一个元素建立根结点，然后在中序序列中找到该元素，确定根结点的</a:t>
            </a:r>
            <a:r>
              <a:rPr lang="zh-CN" altLang="en-US" sz="2000" dirty="0">
                <a:solidFill>
                  <a:srgbClr val="FF0000"/>
                </a:solidFill>
              </a:rPr>
              <a:t>左、右子树的中序序列</a:t>
            </a:r>
            <a:r>
              <a:rPr lang="zh-CN" altLang="en-US" sz="2000" dirty="0"/>
              <a:t>，再在先序序列中</a:t>
            </a:r>
            <a:r>
              <a:rPr lang="zh-CN" altLang="en-US" sz="2000" dirty="0">
                <a:solidFill>
                  <a:srgbClr val="FF0000"/>
                </a:solidFill>
              </a:rPr>
              <a:t>确定左、右子树的先序序列</a:t>
            </a:r>
            <a:r>
              <a:rPr lang="zh-CN" altLang="en-US" sz="2000" dirty="0"/>
              <a:t>；最后</a:t>
            </a:r>
            <a:r>
              <a:rPr lang="zh-CN" altLang="en-US" sz="2000" dirty="0">
                <a:solidFill>
                  <a:srgbClr val="FF0000"/>
                </a:solidFill>
              </a:rPr>
              <a:t>递归调用分别恢复左子树和右子树。</a:t>
            </a:r>
            <a:endParaRPr lang="zh-CN" altLang="en-US" sz="2000" dirty="0">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762000" y="685800"/>
            <a:ext cx="2164080" cy="460375"/>
          </a:xfrm>
          <a:prstGeom prst="rect">
            <a:avLst/>
          </a:prstGeom>
          <a:noFill/>
          <a:ln w="12700" cap="sq">
            <a:noFill/>
            <a:miter lim="800000"/>
            <a:headEnd type="none" w="sm" len="sm"/>
            <a:tailEnd type="none" w="sm" len="sm"/>
          </a:ln>
        </p:spPr>
        <p:txBody>
          <a:bodyPr wrap="none">
            <a:spAutoFit/>
          </a:bodyPr>
          <a:lstStyle/>
          <a:p>
            <a:r>
              <a:rPr kumimoji="1" lang="en-US" altLang="zh-CN" sz="2400" dirty="0">
                <a:solidFill>
                  <a:srgbClr val="FF0000"/>
                </a:solidFill>
                <a:latin typeface="Times New Roman" panose="02020503050405090304" pitchFamily="18" charset="0"/>
              </a:rPr>
              <a:t>6.5 </a:t>
            </a:r>
            <a:r>
              <a:rPr kumimoji="1" lang="zh-CN" altLang="en-US" sz="2400" dirty="0">
                <a:solidFill>
                  <a:srgbClr val="FF0000"/>
                </a:solidFill>
                <a:latin typeface="Times New Roman" panose="02020503050405090304" pitchFamily="18" charset="0"/>
              </a:rPr>
              <a:t>线索二叉树</a:t>
            </a:r>
            <a:endParaRPr kumimoji="1" lang="zh-CN" altLang="en-US" sz="2400" dirty="0">
              <a:latin typeface="Times New Roman" panose="02020503050405090304" pitchFamily="18" charset="0"/>
            </a:endParaRPr>
          </a:p>
        </p:txBody>
      </p:sp>
      <p:sp>
        <p:nvSpPr>
          <p:cNvPr id="71683" name="Text Box 3"/>
          <p:cNvSpPr txBox="1">
            <a:spLocks noChangeArrowheads="1"/>
          </p:cNvSpPr>
          <p:nvPr/>
        </p:nvSpPr>
        <p:spPr bwMode="auto">
          <a:xfrm>
            <a:off x="228600" y="1301070"/>
            <a:ext cx="8763000" cy="2862322"/>
          </a:xfrm>
          <a:prstGeom prst="rect">
            <a:avLst/>
          </a:prstGeom>
          <a:noFill/>
          <a:ln w="12700" cap="sq">
            <a:noFill/>
            <a:miter lim="800000"/>
            <a:headEnd type="none" w="sm" len="sm"/>
            <a:tailEnd type="none" w="sm" len="sm"/>
          </a:ln>
        </p:spPr>
        <p:txBody>
          <a:bodyPr>
            <a:spAutoFit/>
          </a:bodyPr>
          <a:lstStyle/>
          <a:p>
            <a:pPr>
              <a:lnSpc>
                <a:spcPct val="150000"/>
              </a:lnSpc>
            </a:pPr>
            <a:r>
              <a:rPr kumimoji="1" lang="zh-CN" altLang="en-US" sz="2000" dirty="0">
                <a:latin typeface="Times New Roman" panose="02020503050405090304" pitchFamily="18" charset="0"/>
              </a:rPr>
              <a:t>         遍历二叉树实际上就是将树中所有结点排成一个</a:t>
            </a:r>
            <a:r>
              <a:rPr kumimoji="1" lang="zh-CN" altLang="en-US" sz="2000" dirty="0">
                <a:solidFill>
                  <a:srgbClr val="FF0000"/>
                </a:solidFill>
                <a:latin typeface="Times New Roman" panose="02020503050405090304" pitchFamily="18" charset="0"/>
              </a:rPr>
              <a:t>线性序列</a:t>
            </a:r>
            <a:r>
              <a:rPr kumimoji="1" lang="zh-CN" altLang="en-US" sz="2000" dirty="0">
                <a:latin typeface="Times New Roman" panose="02020503050405090304" pitchFamily="18" charset="0"/>
              </a:rPr>
              <a:t>（即非线性结构线性化）。在这样的线性序列中，除第一个结点外，每个结点有且仅有一个直接前驱结点；除最后一个结点外，每个结点有且仅有一个直接后继结点。</a:t>
            </a:r>
            <a:endParaRPr kumimoji="1" lang="en-US" altLang="zh-CN" sz="2000" dirty="0">
              <a:latin typeface="Times New Roman" panose="02020503050405090304" pitchFamily="18" charset="0"/>
            </a:endParaRPr>
          </a:p>
          <a:p>
            <a:pPr>
              <a:lnSpc>
                <a:spcPct val="150000"/>
              </a:lnSpc>
            </a:pPr>
            <a:r>
              <a:rPr kumimoji="1" lang="en-US" altLang="zh-CN" sz="2000" dirty="0">
                <a:latin typeface="Times New Roman" panose="02020503050405090304" pitchFamily="18" charset="0"/>
              </a:rPr>
              <a:t>         </a:t>
            </a:r>
            <a:r>
              <a:rPr kumimoji="1" lang="zh-CN" altLang="en-US" sz="2000" dirty="0">
                <a:latin typeface="Times New Roman" panose="02020503050405090304" pitchFamily="18" charset="0"/>
              </a:rPr>
              <a:t>然而，有时我们希望</a:t>
            </a:r>
            <a:r>
              <a:rPr kumimoji="1" lang="zh-CN" altLang="en-US" sz="2000" dirty="0">
                <a:solidFill>
                  <a:srgbClr val="FF0000"/>
                </a:solidFill>
                <a:latin typeface="Times New Roman" panose="02020503050405090304" pitchFamily="18" charset="0"/>
              </a:rPr>
              <a:t>不进行遍历</a:t>
            </a:r>
            <a:r>
              <a:rPr kumimoji="1" lang="zh-CN" altLang="en-US" sz="2000" dirty="0">
                <a:latin typeface="Times New Roman" panose="02020503050405090304" pitchFamily="18" charset="0"/>
              </a:rPr>
              <a:t>，</a:t>
            </a:r>
            <a:r>
              <a:rPr kumimoji="1" lang="zh-CN" altLang="en-US" sz="2000" dirty="0">
                <a:solidFill>
                  <a:srgbClr val="FF0000"/>
                </a:solidFill>
                <a:latin typeface="Times New Roman" panose="02020503050405090304" pitchFamily="18" charset="0"/>
              </a:rPr>
              <a:t>就能很快找到某个结点在某种遍历下的直接前趋和后继</a:t>
            </a:r>
            <a:r>
              <a:rPr kumimoji="1" lang="zh-CN" altLang="en-US" sz="2000" dirty="0">
                <a:latin typeface="Times New Roman" panose="02020503050405090304" pitchFamily="18" charset="0"/>
              </a:rPr>
              <a:t>。为此，就需要把每个结点的</a:t>
            </a:r>
            <a:r>
              <a:rPr kumimoji="1" lang="zh-CN" altLang="en-US" sz="2000" dirty="0">
                <a:solidFill>
                  <a:srgbClr val="FF0000"/>
                </a:solidFill>
                <a:latin typeface="Times New Roman" panose="02020503050405090304" pitchFamily="18" charset="0"/>
              </a:rPr>
              <a:t>直接前趋和直接后继记录下来</a:t>
            </a:r>
            <a:r>
              <a:rPr kumimoji="1" lang="zh-CN" altLang="en-US" sz="2000" dirty="0">
                <a:latin typeface="Times New Roman" panose="02020503050405090304" pitchFamily="18" charset="0"/>
              </a:rPr>
              <a:t>。</a:t>
            </a:r>
            <a:endParaRPr kumimoji="1" lang="zh-CN" altLang="en-US" sz="2000" dirty="0">
              <a:latin typeface="Times New Roman" panose="02020503050405090304" pitchFamily="18" charset="0"/>
            </a:endParaRPr>
          </a:p>
        </p:txBody>
      </p:sp>
      <p:grpSp>
        <p:nvGrpSpPr>
          <p:cNvPr id="2" name="Group 4"/>
          <p:cNvGrpSpPr/>
          <p:nvPr/>
        </p:nvGrpSpPr>
        <p:grpSpPr bwMode="auto">
          <a:xfrm>
            <a:off x="4598984" y="3714752"/>
            <a:ext cx="3683000" cy="1917700"/>
            <a:chOff x="1671" y="698"/>
            <a:chExt cx="2320" cy="1208"/>
          </a:xfrm>
        </p:grpSpPr>
        <p:sp>
          <p:nvSpPr>
            <p:cNvPr id="71693" name="Oval 5"/>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1694" name="Text Box 6"/>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1695" name="Oval 7"/>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1696" name="Text Box 8"/>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1697" name="Oval 9"/>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1698" name="Text Box 10"/>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1699" name="Oval 11"/>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1700" name="Text Box 12"/>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1701" name="Oval 13"/>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1702" name="Text Box 14"/>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1703" name="Oval 15"/>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1704" name="Text Box 16"/>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71705" name="Line 17"/>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1706" name="Line 18"/>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1707" name="Line 19"/>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1708" name="Line 20"/>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1709" name="Line 21"/>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grpSp>
        <p:nvGrpSpPr>
          <p:cNvPr id="3" name="Group 22"/>
          <p:cNvGrpSpPr/>
          <p:nvPr/>
        </p:nvGrpSpPr>
        <p:grpSpPr bwMode="auto">
          <a:xfrm>
            <a:off x="4000496" y="5924552"/>
            <a:ext cx="4560888" cy="498475"/>
            <a:chOff x="1238" y="3670"/>
            <a:chExt cx="2873" cy="314"/>
          </a:xfrm>
        </p:grpSpPr>
        <p:sp>
          <p:nvSpPr>
            <p:cNvPr id="71686" name="Text Box 23"/>
            <p:cNvSpPr txBox="1">
              <a:spLocks noChangeArrowheads="1"/>
            </p:cNvSpPr>
            <p:nvPr/>
          </p:nvSpPr>
          <p:spPr bwMode="auto">
            <a:xfrm>
              <a:off x="1238" y="3696"/>
              <a:ext cx="55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DLR:</a:t>
              </a:r>
              <a:endParaRPr kumimoji="1" lang="en-US" altLang="zh-CN" sz="2400">
                <a:latin typeface="Times New Roman" panose="02020503050405090304" pitchFamily="18" charset="0"/>
              </a:endParaRPr>
            </a:p>
          </p:txBody>
        </p:sp>
        <p:sp>
          <p:nvSpPr>
            <p:cNvPr id="71687" name="Text Box 24"/>
            <p:cNvSpPr txBox="1">
              <a:spLocks noChangeArrowheads="1"/>
            </p:cNvSpPr>
            <p:nvPr/>
          </p:nvSpPr>
          <p:spPr bwMode="auto">
            <a:xfrm>
              <a:off x="2006" y="3696"/>
              <a:ext cx="24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1688" name="Text Box 25"/>
            <p:cNvSpPr txBox="1">
              <a:spLocks noChangeArrowheads="1"/>
            </p:cNvSpPr>
            <p:nvPr/>
          </p:nvSpPr>
          <p:spPr bwMode="auto">
            <a:xfrm>
              <a:off x="2352" y="3696"/>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1689" name="Text Box 26"/>
            <p:cNvSpPr txBox="1">
              <a:spLocks noChangeArrowheads="1"/>
            </p:cNvSpPr>
            <p:nvPr/>
          </p:nvSpPr>
          <p:spPr bwMode="auto">
            <a:xfrm>
              <a:off x="2736"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1690" name="Text Box 27"/>
            <p:cNvSpPr txBox="1">
              <a:spLocks noChangeArrowheads="1"/>
            </p:cNvSpPr>
            <p:nvPr/>
          </p:nvSpPr>
          <p:spPr bwMode="auto">
            <a:xfrm>
              <a:off x="3120"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1691" name="Text Box 28"/>
            <p:cNvSpPr txBox="1">
              <a:spLocks noChangeArrowheads="1"/>
            </p:cNvSpPr>
            <p:nvPr/>
          </p:nvSpPr>
          <p:spPr bwMode="auto">
            <a:xfrm>
              <a:off x="3504"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1692" name="Text Box 29"/>
            <p:cNvSpPr txBox="1">
              <a:spLocks noChangeArrowheads="1"/>
            </p:cNvSpPr>
            <p:nvPr/>
          </p:nvSpPr>
          <p:spPr bwMode="auto">
            <a:xfrm>
              <a:off x="3888"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grpSp>
      <p:sp>
        <p:nvSpPr>
          <p:cNvPr id="4" name="矩形 3"/>
          <p:cNvSpPr/>
          <p:nvPr/>
        </p:nvSpPr>
        <p:spPr>
          <a:xfrm>
            <a:off x="323847" y="4163392"/>
            <a:ext cx="4572000" cy="1880579"/>
          </a:xfrm>
          <a:prstGeom prst="rect">
            <a:avLst/>
          </a:prstGeom>
        </p:spPr>
        <p:txBody>
          <a:bodyPr>
            <a:spAutoFit/>
          </a:bodyPr>
          <a:lstStyle/>
          <a:p>
            <a:pPr>
              <a:lnSpc>
                <a:spcPct val="150000"/>
              </a:lnSpc>
            </a:pPr>
            <a:r>
              <a:rPr kumimoji="1" lang="zh-CN" altLang="en-US" sz="2000" dirty="0">
                <a:latin typeface="Times New Roman" panose="02020503050405090304" pitchFamily="18" charset="0"/>
              </a:rPr>
              <a:t>线索二叉树分为：</a:t>
            </a:r>
            <a:endParaRPr kumimoji="1" lang="zh-CN" altLang="en-US" sz="2000" dirty="0">
              <a:latin typeface="Times New Roman" panose="02020503050405090304" pitchFamily="18" charset="0"/>
            </a:endParaRPr>
          </a:p>
          <a:p>
            <a:pPr lvl="1">
              <a:lnSpc>
                <a:spcPct val="150000"/>
              </a:lnSpc>
            </a:pPr>
            <a:r>
              <a:rPr kumimoji="1" lang="zh-CN" altLang="en-US" sz="2000" dirty="0">
                <a:latin typeface="Times New Roman" panose="02020503050405090304" pitchFamily="18" charset="0"/>
              </a:rPr>
              <a:t>先序线索二叉树</a:t>
            </a:r>
            <a:endParaRPr kumimoji="1" lang="en-US" altLang="zh-CN" sz="2000" dirty="0">
              <a:latin typeface="Times New Roman" panose="02020503050405090304" pitchFamily="18" charset="0"/>
            </a:endParaRPr>
          </a:p>
          <a:p>
            <a:pPr lvl="1">
              <a:lnSpc>
                <a:spcPct val="150000"/>
              </a:lnSpc>
            </a:pPr>
            <a:r>
              <a:rPr kumimoji="1" lang="zh-CN" altLang="en-US" sz="2000" dirty="0">
                <a:latin typeface="Times New Roman" panose="02020503050405090304" pitchFamily="18" charset="0"/>
              </a:rPr>
              <a:t>中序线索二叉树</a:t>
            </a:r>
            <a:endParaRPr kumimoji="1" lang="en-US" altLang="zh-CN" sz="2000" dirty="0">
              <a:latin typeface="Times New Roman" panose="02020503050405090304" pitchFamily="18" charset="0"/>
            </a:endParaRPr>
          </a:p>
          <a:p>
            <a:pPr lvl="1">
              <a:lnSpc>
                <a:spcPct val="150000"/>
              </a:lnSpc>
            </a:pPr>
            <a:r>
              <a:rPr kumimoji="1" lang="zh-CN" altLang="en-US" sz="2000" dirty="0">
                <a:latin typeface="Times New Roman" panose="02020503050405090304" pitchFamily="18" charset="0"/>
              </a:rPr>
              <a:t>后序线索二叉树</a:t>
            </a:r>
            <a:endParaRPr kumimoji="1" lang="zh-CN" altLang="en-US" sz="2000" dirty="0">
              <a:latin typeface="Times New Roman" panose="0202050305040509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181600" y="304800"/>
            <a:ext cx="3683000" cy="1917700"/>
            <a:chOff x="1671" y="698"/>
            <a:chExt cx="2320" cy="1208"/>
          </a:xfrm>
        </p:grpSpPr>
        <p:sp>
          <p:nvSpPr>
            <p:cNvPr id="72757" name="Oval 3"/>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2758" name="Text Box 4"/>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2759" name="Oval 5"/>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2760" name="Text Box 6"/>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2761" name="Oval 7"/>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2762" name="Text Box 8"/>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2763" name="Oval 9"/>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2764" name="Text Box 10"/>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2765" name="Oval 11"/>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2766" name="Text Box 12"/>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2767" name="Oval 13"/>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2768" name="Text Box 14"/>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72769" name="Line 15"/>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2770" name="Line 16"/>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2771" name="Line 17"/>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2772" name="Line 18"/>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2773" name="Line 19"/>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sp>
        <p:nvSpPr>
          <p:cNvPr id="72707" name="Text Box 20"/>
          <p:cNvSpPr txBox="1">
            <a:spLocks noChangeArrowheads="1"/>
          </p:cNvSpPr>
          <p:nvPr/>
        </p:nvSpPr>
        <p:spPr bwMode="auto">
          <a:xfrm>
            <a:off x="762000" y="685800"/>
            <a:ext cx="20129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线索二叉树：</a:t>
            </a:r>
            <a:endParaRPr kumimoji="1" lang="zh-CN" altLang="en-US" sz="2400">
              <a:latin typeface="Times New Roman" panose="02020503050405090304" pitchFamily="18" charset="0"/>
            </a:endParaRPr>
          </a:p>
        </p:txBody>
      </p:sp>
      <p:grpSp>
        <p:nvGrpSpPr>
          <p:cNvPr id="3" name="Group 21"/>
          <p:cNvGrpSpPr/>
          <p:nvPr/>
        </p:nvGrpSpPr>
        <p:grpSpPr bwMode="auto">
          <a:xfrm>
            <a:off x="152400" y="1981200"/>
            <a:ext cx="7543800" cy="2743200"/>
            <a:chOff x="240" y="1200"/>
            <a:chExt cx="4752" cy="1728"/>
          </a:xfrm>
        </p:grpSpPr>
        <p:grpSp>
          <p:nvGrpSpPr>
            <p:cNvPr id="4" name="Group 22"/>
            <p:cNvGrpSpPr/>
            <p:nvPr/>
          </p:nvGrpSpPr>
          <p:grpSpPr bwMode="auto">
            <a:xfrm>
              <a:off x="2016" y="1222"/>
              <a:ext cx="1200" cy="240"/>
              <a:chOff x="2016" y="1056"/>
              <a:chExt cx="1200" cy="240"/>
            </a:xfrm>
          </p:grpSpPr>
          <p:sp>
            <p:nvSpPr>
              <p:cNvPr id="72752" name="Rectangle 2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53" name="Line 2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54" name="Line 2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55" name="Line 2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56" name="Line 2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28"/>
            <p:cNvGrpSpPr/>
            <p:nvPr/>
          </p:nvGrpSpPr>
          <p:grpSpPr bwMode="auto">
            <a:xfrm>
              <a:off x="1104" y="1894"/>
              <a:ext cx="1200" cy="240"/>
              <a:chOff x="2016" y="1056"/>
              <a:chExt cx="1200" cy="240"/>
            </a:xfrm>
          </p:grpSpPr>
          <p:sp>
            <p:nvSpPr>
              <p:cNvPr id="72747" name="Rectangle 29"/>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48" name="Line 30"/>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9" name="Line 31"/>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50" name="Line 32"/>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51" name="Line 33"/>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34"/>
            <p:cNvGrpSpPr/>
            <p:nvPr/>
          </p:nvGrpSpPr>
          <p:grpSpPr bwMode="auto">
            <a:xfrm>
              <a:off x="240" y="2592"/>
              <a:ext cx="1200" cy="240"/>
              <a:chOff x="2016" y="1056"/>
              <a:chExt cx="1200" cy="240"/>
            </a:xfrm>
          </p:grpSpPr>
          <p:sp>
            <p:nvSpPr>
              <p:cNvPr id="72742" name="Rectangle 3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43" name="Line 3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4" name="Line 3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5" name="Line 3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6" name="Line 3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40"/>
            <p:cNvGrpSpPr/>
            <p:nvPr/>
          </p:nvGrpSpPr>
          <p:grpSpPr bwMode="auto">
            <a:xfrm>
              <a:off x="2976" y="1894"/>
              <a:ext cx="1200" cy="240"/>
              <a:chOff x="2016" y="1056"/>
              <a:chExt cx="1200" cy="240"/>
            </a:xfrm>
          </p:grpSpPr>
          <p:sp>
            <p:nvSpPr>
              <p:cNvPr id="72737" name="Rectangle 4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38" name="Line 4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9" name="Line 4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0" name="Line 4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1" name="Line 4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46"/>
            <p:cNvGrpSpPr/>
            <p:nvPr/>
          </p:nvGrpSpPr>
          <p:grpSpPr bwMode="auto">
            <a:xfrm>
              <a:off x="2208" y="2640"/>
              <a:ext cx="1200" cy="240"/>
              <a:chOff x="2016" y="1056"/>
              <a:chExt cx="1200" cy="240"/>
            </a:xfrm>
          </p:grpSpPr>
          <p:sp>
            <p:nvSpPr>
              <p:cNvPr id="72732" name="Rectangle 4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33" name="Line 4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4" name="Line 4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5" name="Line 5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6" name="Line 5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52"/>
            <p:cNvGrpSpPr/>
            <p:nvPr/>
          </p:nvGrpSpPr>
          <p:grpSpPr bwMode="auto">
            <a:xfrm>
              <a:off x="3792" y="2618"/>
              <a:ext cx="1200" cy="240"/>
              <a:chOff x="2016" y="1056"/>
              <a:chExt cx="1200" cy="240"/>
            </a:xfrm>
          </p:grpSpPr>
          <p:sp>
            <p:nvSpPr>
              <p:cNvPr id="72727" name="Rectangle 5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28" name="Line 5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29" name="Line 5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0" name="Line 5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1" name="Line 5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72716" name="Text Box 58"/>
            <p:cNvSpPr txBox="1">
              <a:spLocks noChangeArrowheads="1"/>
            </p:cNvSpPr>
            <p:nvPr/>
          </p:nvSpPr>
          <p:spPr bwMode="auto">
            <a:xfrm>
              <a:off x="2348" y="1200"/>
              <a:ext cx="532"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   R   </a:t>
              </a:r>
              <a:endParaRPr kumimoji="1" lang="en-US" altLang="zh-CN" sz="2400">
                <a:latin typeface="Times New Roman" panose="02020503050405090304" pitchFamily="18" charset="0"/>
              </a:endParaRPr>
            </a:p>
          </p:txBody>
        </p:sp>
        <p:sp>
          <p:nvSpPr>
            <p:cNvPr id="72717" name="Text Box 59"/>
            <p:cNvSpPr txBox="1">
              <a:spLocks noChangeArrowheads="1"/>
            </p:cNvSpPr>
            <p:nvPr/>
          </p:nvSpPr>
          <p:spPr bwMode="auto">
            <a:xfrm>
              <a:off x="1425" y="1846"/>
              <a:ext cx="69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   D  </a:t>
              </a:r>
              <a:r>
                <a:rPr kumimoji="1" lang="en-US" altLang="zh-CN" sz="1900">
                  <a:latin typeface="宋体" pitchFamily="2" charset="-122"/>
                </a:rPr>
                <a:t>∧</a:t>
              </a:r>
              <a:r>
                <a:rPr kumimoji="1" lang="en-US" altLang="zh-CN" sz="2400">
                  <a:latin typeface="Times New Roman" panose="02020503050405090304" pitchFamily="18" charset="0"/>
                </a:rPr>
                <a:t> </a:t>
              </a:r>
              <a:endParaRPr kumimoji="1" lang="en-US" altLang="zh-CN" sz="2400">
                <a:latin typeface="Times New Roman" panose="02020503050405090304" pitchFamily="18" charset="0"/>
              </a:endParaRPr>
            </a:p>
          </p:txBody>
        </p:sp>
        <p:sp>
          <p:nvSpPr>
            <p:cNvPr id="72718" name="Text Box 60"/>
            <p:cNvSpPr txBox="1">
              <a:spLocks noChangeArrowheads="1"/>
            </p:cNvSpPr>
            <p:nvPr/>
          </p:nvSpPr>
          <p:spPr bwMode="auto">
            <a:xfrm>
              <a:off x="481" y="2592"/>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F  </a:t>
              </a:r>
              <a:r>
                <a:rPr kumimoji="1" lang="en-US" altLang="zh-CN" sz="1900">
                  <a:latin typeface="宋体" pitchFamily="2" charset="-122"/>
                </a:rPr>
                <a:t>∧</a:t>
              </a:r>
              <a:endParaRPr kumimoji="1" lang="en-US" altLang="zh-CN" sz="1900">
                <a:latin typeface="宋体" pitchFamily="2" charset="-122"/>
              </a:endParaRPr>
            </a:p>
          </p:txBody>
        </p:sp>
        <p:sp>
          <p:nvSpPr>
            <p:cNvPr id="72719" name="Text Box 61"/>
            <p:cNvSpPr txBox="1">
              <a:spLocks noChangeArrowheads="1"/>
            </p:cNvSpPr>
            <p:nvPr/>
          </p:nvSpPr>
          <p:spPr bwMode="auto">
            <a:xfrm>
              <a:off x="3456" y="1894"/>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2720" name="Text Box 62"/>
            <p:cNvSpPr txBox="1">
              <a:spLocks noChangeArrowheads="1"/>
            </p:cNvSpPr>
            <p:nvPr/>
          </p:nvSpPr>
          <p:spPr bwMode="auto">
            <a:xfrm>
              <a:off x="2448" y="2640"/>
              <a:ext cx="751"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H  </a:t>
              </a:r>
              <a:r>
                <a:rPr kumimoji="1" lang="en-US" altLang="zh-CN" sz="1900">
                  <a:latin typeface="宋体" pitchFamily="2" charset="-122"/>
                </a:rPr>
                <a:t>∧</a:t>
              </a:r>
              <a:endParaRPr kumimoji="1" lang="en-US" altLang="zh-CN" sz="1900">
                <a:latin typeface="宋体" pitchFamily="2" charset="-122"/>
              </a:endParaRPr>
            </a:p>
          </p:txBody>
        </p:sp>
        <p:sp>
          <p:nvSpPr>
            <p:cNvPr id="72721" name="Text Box 63"/>
            <p:cNvSpPr txBox="1">
              <a:spLocks noChangeArrowheads="1"/>
            </p:cNvSpPr>
            <p:nvPr/>
          </p:nvSpPr>
          <p:spPr bwMode="auto">
            <a:xfrm>
              <a:off x="4032" y="2618"/>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S  </a:t>
              </a:r>
              <a:r>
                <a:rPr kumimoji="1" lang="en-US" altLang="zh-CN" sz="1900">
                  <a:latin typeface="宋体" pitchFamily="2" charset="-122"/>
                </a:rPr>
                <a:t>∧</a:t>
              </a:r>
              <a:endParaRPr kumimoji="1" lang="en-US" altLang="zh-CN" sz="1900">
                <a:latin typeface="宋体" pitchFamily="2" charset="-122"/>
              </a:endParaRPr>
            </a:p>
          </p:txBody>
        </p:sp>
        <p:sp>
          <p:nvSpPr>
            <p:cNvPr id="72722" name="Line 64"/>
            <p:cNvSpPr>
              <a:spLocks noChangeShapeType="1"/>
            </p:cNvSpPr>
            <p:nvPr/>
          </p:nvSpPr>
          <p:spPr bwMode="auto">
            <a:xfrm flipH="1">
              <a:off x="1680" y="1344"/>
              <a:ext cx="672"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2723" name="Line 65"/>
            <p:cNvSpPr>
              <a:spLocks noChangeShapeType="1"/>
            </p:cNvSpPr>
            <p:nvPr/>
          </p:nvSpPr>
          <p:spPr bwMode="auto">
            <a:xfrm>
              <a:off x="2832" y="1344"/>
              <a:ext cx="720"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2724" name="Line 66"/>
            <p:cNvSpPr>
              <a:spLocks noChangeShapeType="1"/>
            </p:cNvSpPr>
            <p:nvPr/>
          </p:nvSpPr>
          <p:spPr bwMode="auto">
            <a:xfrm flipH="1">
              <a:off x="864" y="2016"/>
              <a:ext cx="624"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2725" name="Line 67"/>
            <p:cNvSpPr>
              <a:spLocks noChangeShapeType="1"/>
            </p:cNvSpPr>
            <p:nvPr/>
          </p:nvSpPr>
          <p:spPr bwMode="auto">
            <a:xfrm>
              <a:off x="3840" y="2016"/>
              <a:ext cx="528" cy="576"/>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2726" name="Line 68"/>
            <p:cNvSpPr>
              <a:spLocks noChangeShapeType="1"/>
            </p:cNvSpPr>
            <p:nvPr/>
          </p:nvSpPr>
          <p:spPr bwMode="auto">
            <a:xfrm flipH="1">
              <a:off x="2784" y="2064"/>
              <a:ext cx="528"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grpSp>
      <p:sp>
        <p:nvSpPr>
          <p:cNvPr id="72709" name="Text Box 69"/>
          <p:cNvSpPr txBox="1">
            <a:spLocks noChangeArrowheads="1"/>
          </p:cNvSpPr>
          <p:nvPr/>
        </p:nvSpPr>
        <p:spPr bwMode="auto">
          <a:xfrm>
            <a:off x="381000" y="4953000"/>
            <a:ext cx="8262966" cy="1938992"/>
          </a:xfrm>
          <a:prstGeom prst="rect">
            <a:avLst/>
          </a:prstGeom>
          <a:noFill/>
          <a:ln w="12700" cap="sq">
            <a:noFill/>
            <a:miter lim="800000"/>
            <a:headEnd type="none" w="sm" len="sm"/>
            <a:tailEnd type="none" w="sm" len="sm"/>
          </a:ln>
        </p:spPr>
        <p:txBody>
          <a:bodyPr wrap="square">
            <a:spAutoFit/>
          </a:bodyPr>
          <a:lstStyle/>
          <a:p>
            <a:pPr>
              <a:lnSpc>
                <a:spcPct val="150000"/>
              </a:lnSpc>
            </a:pPr>
            <a:r>
              <a:rPr kumimoji="1" lang="zh-CN" altLang="en-US" sz="2000" dirty="0">
                <a:latin typeface="Times New Roman" panose="02020503050405090304" pitchFamily="18" charset="0"/>
              </a:rPr>
              <a:t>但二叉树的存储结构中并没有反映出前趋和后继信息。一个最简单的办法是在原来的二叉链表的每个结点中，再增加两个指针域</a:t>
            </a:r>
            <a:r>
              <a:rPr kumimoji="1" lang="en-US" altLang="zh-CN" sz="2000" dirty="0">
                <a:solidFill>
                  <a:srgbClr val="FF0000"/>
                </a:solidFill>
                <a:latin typeface="Times New Roman" panose="02020503050405090304" pitchFamily="18" charset="0"/>
              </a:rPr>
              <a:t>fwd</a:t>
            </a:r>
            <a:r>
              <a:rPr kumimoji="1" lang="zh-CN" altLang="en-US" sz="2000" dirty="0">
                <a:latin typeface="Times New Roman" panose="02020503050405090304" pitchFamily="18" charset="0"/>
              </a:rPr>
              <a:t>和</a:t>
            </a:r>
            <a:r>
              <a:rPr kumimoji="1" lang="en-US" altLang="zh-CN" sz="2000" dirty="0" err="1">
                <a:solidFill>
                  <a:srgbClr val="FF0000"/>
                </a:solidFill>
                <a:latin typeface="Times New Roman" panose="02020503050405090304" pitchFamily="18" charset="0"/>
              </a:rPr>
              <a:t>bkwd</a:t>
            </a:r>
            <a:r>
              <a:rPr kumimoji="1" lang="zh-CN" altLang="en-US" sz="2000" dirty="0">
                <a:latin typeface="Times New Roman" panose="02020503050405090304" pitchFamily="18" charset="0"/>
              </a:rPr>
              <a:t>，分别指向前趋和后继。这些指针被称为</a:t>
            </a:r>
            <a:r>
              <a:rPr kumimoji="1" lang="zh-CN" altLang="en-US" sz="2000" dirty="0">
                <a:solidFill>
                  <a:srgbClr val="FF0000"/>
                </a:solidFill>
                <a:latin typeface="Times New Roman" panose="02020503050405090304" pitchFamily="18" charset="0"/>
              </a:rPr>
              <a:t>线索（</a:t>
            </a:r>
            <a:r>
              <a:rPr kumimoji="1" lang="en-US" altLang="zh-CN" sz="2000" dirty="0">
                <a:solidFill>
                  <a:srgbClr val="FF0000"/>
                </a:solidFill>
                <a:latin typeface="Times New Roman" panose="02020503050405090304" pitchFamily="18" charset="0"/>
              </a:rPr>
              <a:t>thread</a:t>
            </a:r>
            <a:r>
              <a:rPr kumimoji="1" lang="zh-CN" altLang="en-US" sz="2000" dirty="0">
                <a:solidFill>
                  <a:srgbClr val="FF0000"/>
                </a:solidFill>
                <a:latin typeface="Times New Roman" panose="02020503050405090304" pitchFamily="18" charset="0"/>
              </a:rPr>
              <a:t>），</a:t>
            </a:r>
            <a:r>
              <a:rPr kumimoji="1" lang="zh-CN" altLang="en-US" sz="2000" dirty="0">
                <a:latin typeface="Times New Roman" panose="02020503050405090304" pitchFamily="18" charset="0"/>
              </a:rPr>
              <a:t>加了线索的二叉树叫做</a:t>
            </a:r>
            <a:r>
              <a:rPr kumimoji="1" lang="zh-CN" altLang="en-US" sz="2000" dirty="0">
                <a:solidFill>
                  <a:srgbClr val="FF0000"/>
                </a:solidFill>
                <a:latin typeface="Times New Roman" panose="02020503050405090304" pitchFamily="18" charset="0"/>
              </a:rPr>
              <a:t>线索二叉树</a:t>
            </a:r>
            <a:endParaRPr kumimoji="1" lang="zh-CN" altLang="en-US" sz="2000" dirty="0">
              <a:latin typeface="Times New Roman" panose="0202050305040509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181600" y="304800"/>
            <a:ext cx="3683000" cy="1917700"/>
            <a:chOff x="1671" y="698"/>
            <a:chExt cx="2320" cy="1208"/>
          </a:xfrm>
        </p:grpSpPr>
        <p:sp>
          <p:nvSpPr>
            <p:cNvPr id="73795" name="Oval 3"/>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3796" name="Text Box 4"/>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3797" name="Oval 5"/>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3798" name="Text Box 6"/>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3799" name="Oval 7"/>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3800" name="Text Box 8"/>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3801" name="Oval 9"/>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3802" name="Text Box 10"/>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3803" name="Oval 11"/>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3804" name="Text Box 12"/>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3805" name="Oval 13"/>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3806" name="Text Box 14"/>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73807" name="Line 15"/>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3808" name="Line 16"/>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3809" name="Line 17"/>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3810" name="Line 18"/>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3811" name="Line 19"/>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sp>
        <p:nvSpPr>
          <p:cNvPr id="73731" name="Text Box 20"/>
          <p:cNvSpPr txBox="1">
            <a:spLocks noChangeArrowheads="1"/>
          </p:cNvSpPr>
          <p:nvPr/>
        </p:nvSpPr>
        <p:spPr bwMode="auto">
          <a:xfrm>
            <a:off x="762000" y="685800"/>
            <a:ext cx="3262432" cy="461665"/>
          </a:xfrm>
          <a:prstGeom prst="rect">
            <a:avLst/>
          </a:prstGeom>
          <a:noFill/>
          <a:ln w="12700" cap="sq">
            <a:noFill/>
            <a:miter lim="800000"/>
            <a:headEnd type="none" w="sm" len="sm"/>
            <a:tailEnd type="none" w="sm" len="sm"/>
          </a:ln>
        </p:spPr>
        <p:txBody>
          <a:bodyPr wrap="none">
            <a:spAutoFit/>
          </a:bodyPr>
          <a:lstStyle/>
          <a:p>
            <a:r>
              <a:rPr kumimoji="1" lang="zh-CN" altLang="en-US" sz="2400" dirty="0">
                <a:latin typeface="Times New Roman" panose="02020503050405090304" pitchFamily="18" charset="0"/>
              </a:rPr>
              <a:t>线索二叉树（先序）：</a:t>
            </a:r>
            <a:endParaRPr kumimoji="1" lang="zh-CN" altLang="en-US" sz="2400" dirty="0">
              <a:latin typeface="Times New Roman" panose="02020503050405090304" pitchFamily="18" charset="0"/>
            </a:endParaRPr>
          </a:p>
        </p:txBody>
      </p:sp>
      <p:grpSp>
        <p:nvGrpSpPr>
          <p:cNvPr id="3" name="Group 21"/>
          <p:cNvGrpSpPr/>
          <p:nvPr/>
        </p:nvGrpSpPr>
        <p:grpSpPr bwMode="auto">
          <a:xfrm>
            <a:off x="838200" y="2590800"/>
            <a:ext cx="7543800" cy="2743200"/>
            <a:chOff x="240" y="1200"/>
            <a:chExt cx="4752" cy="1728"/>
          </a:xfrm>
        </p:grpSpPr>
        <p:grpSp>
          <p:nvGrpSpPr>
            <p:cNvPr id="4" name="Group 22"/>
            <p:cNvGrpSpPr/>
            <p:nvPr/>
          </p:nvGrpSpPr>
          <p:grpSpPr bwMode="auto">
            <a:xfrm>
              <a:off x="2016" y="1222"/>
              <a:ext cx="1200" cy="240"/>
              <a:chOff x="2016" y="1056"/>
              <a:chExt cx="1200" cy="240"/>
            </a:xfrm>
          </p:grpSpPr>
          <p:sp>
            <p:nvSpPr>
              <p:cNvPr id="73790" name="Rectangle 2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91" name="Line 2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92" name="Line 2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93" name="Line 2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94" name="Line 2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28"/>
            <p:cNvGrpSpPr/>
            <p:nvPr/>
          </p:nvGrpSpPr>
          <p:grpSpPr bwMode="auto">
            <a:xfrm>
              <a:off x="1104" y="1894"/>
              <a:ext cx="1200" cy="240"/>
              <a:chOff x="2016" y="1056"/>
              <a:chExt cx="1200" cy="240"/>
            </a:xfrm>
          </p:grpSpPr>
          <p:sp>
            <p:nvSpPr>
              <p:cNvPr id="73785" name="Rectangle 29"/>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86" name="Line 30"/>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7" name="Line 31"/>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8" name="Line 32"/>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9" name="Line 33"/>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34"/>
            <p:cNvGrpSpPr/>
            <p:nvPr/>
          </p:nvGrpSpPr>
          <p:grpSpPr bwMode="auto">
            <a:xfrm>
              <a:off x="240" y="2592"/>
              <a:ext cx="1200" cy="240"/>
              <a:chOff x="2016" y="1056"/>
              <a:chExt cx="1200" cy="240"/>
            </a:xfrm>
          </p:grpSpPr>
          <p:sp>
            <p:nvSpPr>
              <p:cNvPr id="73780" name="Rectangle 3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81" name="Line 3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2" name="Line 3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3" name="Line 3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4" name="Line 3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40"/>
            <p:cNvGrpSpPr/>
            <p:nvPr/>
          </p:nvGrpSpPr>
          <p:grpSpPr bwMode="auto">
            <a:xfrm>
              <a:off x="2976" y="1894"/>
              <a:ext cx="1200" cy="240"/>
              <a:chOff x="2016" y="1056"/>
              <a:chExt cx="1200" cy="240"/>
            </a:xfrm>
          </p:grpSpPr>
          <p:sp>
            <p:nvSpPr>
              <p:cNvPr id="73775" name="Rectangle 4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76" name="Line 4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7" name="Line 4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8" name="Line 4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9" name="Line 4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46"/>
            <p:cNvGrpSpPr/>
            <p:nvPr/>
          </p:nvGrpSpPr>
          <p:grpSpPr bwMode="auto">
            <a:xfrm>
              <a:off x="2208" y="2640"/>
              <a:ext cx="1200" cy="240"/>
              <a:chOff x="2016" y="1056"/>
              <a:chExt cx="1200" cy="240"/>
            </a:xfrm>
          </p:grpSpPr>
          <p:sp>
            <p:nvSpPr>
              <p:cNvPr id="73770" name="Rectangle 4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71" name="Line 4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2" name="Line 4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3" name="Line 5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4" name="Line 5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52"/>
            <p:cNvGrpSpPr/>
            <p:nvPr/>
          </p:nvGrpSpPr>
          <p:grpSpPr bwMode="auto">
            <a:xfrm>
              <a:off x="3792" y="2618"/>
              <a:ext cx="1200" cy="240"/>
              <a:chOff x="2016" y="1056"/>
              <a:chExt cx="1200" cy="240"/>
            </a:xfrm>
          </p:grpSpPr>
          <p:sp>
            <p:nvSpPr>
              <p:cNvPr id="73765" name="Rectangle 5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66" name="Line 5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67" name="Line 5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68" name="Line 5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69" name="Line 5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73754" name="Text Box 58"/>
            <p:cNvSpPr txBox="1">
              <a:spLocks noChangeArrowheads="1"/>
            </p:cNvSpPr>
            <p:nvPr/>
          </p:nvSpPr>
          <p:spPr bwMode="auto">
            <a:xfrm>
              <a:off x="2348" y="1200"/>
              <a:ext cx="532"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   R   </a:t>
              </a:r>
              <a:endParaRPr kumimoji="1" lang="en-US" altLang="zh-CN" sz="2400">
                <a:latin typeface="Times New Roman" panose="02020503050405090304" pitchFamily="18" charset="0"/>
              </a:endParaRPr>
            </a:p>
          </p:txBody>
        </p:sp>
        <p:sp>
          <p:nvSpPr>
            <p:cNvPr id="73755" name="Text Box 59"/>
            <p:cNvSpPr txBox="1">
              <a:spLocks noChangeArrowheads="1"/>
            </p:cNvSpPr>
            <p:nvPr/>
          </p:nvSpPr>
          <p:spPr bwMode="auto">
            <a:xfrm>
              <a:off x="1425" y="1846"/>
              <a:ext cx="69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   D  </a:t>
              </a:r>
              <a:r>
                <a:rPr kumimoji="1" lang="en-US" altLang="zh-CN" sz="1900">
                  <a:latin typeface="宋体" pitchFamily="2" charset="-122"/>
                </a:rPr>
                <a:t>∧</a:t>
              </a:r>
              <a:r>
                <a:rPr kumimoji="1" lang="en-US" altLang="zh-CN" sz="2400">
                  <a:latin typeface="Times New Roman" panose="02020503050405090304" pitchFamily="18" charset="0"/>
                </a:rPr>
                <a:t> </a:t>
              </a:r>
              <a:endParaRPr kumimoji="1" lang="en-US" altLang="zh-CN" sz="2400">
                <a:latin typeface="Times New Roman" panose="02020503050405090304" pitchFamily="18" charset="0"/>
              </a:endParaRPr>
            </a:p>
          </p:txBody>
        </p:sp>
        <p:sp>
          <p:nvSpPr>
            <p:cNvPr id="73756" name="Text Box 60"/>
            <p:cNvSpPr txBox="1">
              <a:spLocks noChangeArrowheads="1"/>
            </p:cNvSpPr>
            <p:nvPr/>
          </p:nvSpPr>
          <p:spPr bwMode="auto">
            <a:xfrm>
              <a:off x="481" y="2592"/>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F  </a:t>
              </a:r>
              <a:r>
                <a:rPr kumimoji="1" lang="en-US" altLang="zh-CN" sz="1900">
                  <a:latin typeface="宋体" pitchFamily="2" charset="-122"/>
                </a:rPr>
                <a:t>∧</a:t>
              </a:r>
              <a:endParaRPr kumimoji="1" lang="en-US" altLang="zh-CN" sz="1900">
                <a:latin typeface="宋体" pitchFamily="2" charset="-122"/>
              </a:endParaRPr>
            </a:p>
          </p:txBody>
        </p:sp>
        <p:sp>
          <p:nvSpPr>
            <p:cNvPr id="73757" name="Text Box 61"/>
            <p:cNvSpPr txBox="1">
              <a:spLocks noChangeArrowheads="1"/>
            </p:cNvSpPr>
            <p:nvPr/>
          </p:nvSpPr>
          <p:spPr bwMode="auto">
            <a:xfrm>
              <a:off x="3456" y="1894"/>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3758" name="Text Box 62"/>
            <p:cNvSpPr txBox="1">
              <a:spLocks noChangeArrowheads="1"/>
            </p:cNvSpPr>
            <p:nvPr/>
          </p:nvSpPr>
          <p:spPr bwMode="auto">
            <a:xfrm>
              <a:off x="2448" y="2640"/>
              <a:ext cx="751"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H  </a:t>
              </a:r>
              <a:r>
                <a:rPr kumimoji="1" lang="en-US" altLang="zh-CN" sz="1900">
                  <a:latin typeface="宋体" pitchFamily="2" charset="-122"/>
                </a:rPr>
                <a:t>∧</a:t>
              </a:r>
              <a:endParaRPr kumimoji="1" lang="en-US" altLang="zh-CN" sz="1900">
                <a:latin typeface="宋体" pitchFamily="2" charset="-122"/>
              </a:endParaRPr>
            </a:p>
          </p:txBody>
        </p:sp>
        <p:sp>
          <p:nvSpPr>
            <p:cNvPr id="73759" name="Text Box 63"/>
            <p:cNvSpPr txBox="1">
              <a:spLocks noChangeArrowheads="1"/>
            </p:cNvSpPr>
            <p:nvPr/>
          </p:nvSpPr>
          <p:spPr bwMode="auto">
            <a:xfrm>
              <a:off x="4032" y="2618"/>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S  </a:t>
              </a:r>
              <a:r>
                <a:rPr kumimoji="1" lang="en-US" altLang="zh-CN" sz="1900">
                  <a:latin typeface="宋体" pitchFamily="2" charset="-122"/>
                </a:rPr>
                <a:t>∧</a:t>
              </a:r>
              <a:endParaRPr kumimoji="1" lang="en-US" altLang="zh-CN" sz="1900">
                <a:latin typeface="宋体" pitchFamily="2" charset="-122"/>
              </a:endParaRPr>
            </a:p>
          </p:txBody>
        </p:sp>
        <p:sp>
          <p:nvSpPr>
            <p:cNvPr id="73760" name="Line 64"/>
            <p:cNvSpPr>
              <a:spLocks noChangeShapeType="1"/>
            </p:cNvSpPr>
            <p:nvPr/>
          </p:nvSpPr>
          <p:spPr bwMode="auto">
            <a:xfrm flipH="1">
              <a:off x="1680" y="1344"/>
              <a:ext cx="672"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3761" name="Line 65"/>
            <p:cNvSpPr>
              <a:spLocks noChangeShapeType="1"/>
            </p:cNvSpPr>
            <p:nvPr/>
          </p:nvSpPr>
          <p:spPr bwMode="auto">
            <a:xfrm>
              <a:off x="2832" y="1344"/>
              <a:ext cx="720"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3762" name="Line 66"/>
            <p:cNvSpPr>
              <a:spLocks noChangeShapeType="1"/>
            </p:cNvSpPr>
            <p:nvPr/>
          </p:nvSpPr>
          <p:spPr bwMode="auto">
            <a:xfrm flipH="1">
              <a:off x="864" y="2016"/>
              <a:ext cx="624"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3763" name="Line 67"/>
            <p:cNvSpPr>
              <a:spLocks noChangeShapeType="1"/>
            </p:cNvSpPr>
            <p:nvPr/>
          </p:nvSpPr>
          <p:spPr bwMode="auto">
            <a:xfrm>
              <a:off x="3840" y="2016"/>
              <a:ext cx="528" cy="576"/>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3764" name="Line 68"/>
            <p:cNvSpPr>
              <a:spLocks noChangeShapeType="1"/>
            </p:cNvSpPr>
            <p:nvPr/>
          </p:nvSpPr>
          <p:spPr bwMode="auto">
            <a:xfrm flipH="1">
              <a:off x="2784" y="2064"/>
              <a:ext cx="528"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grpSp>
      <p:sp>
        <p:nvSpPr>
          <p:cNvPr id="73733" name="Line 69"/>
          <p:cNvSpPr>
            <a:spLocks noChangeShapeType="1"/>
          </p:cNvSpPr>
          <p:nvPr/>
        </p:nvSpPr>
        <p:spPr bwMode="auto">
          <a:xfrm flipH="1">
            <a:off x="3657600" y="2819400"/>
            <a:ext cx="1752600" cy="838200"/>
          </a:xfrm>
          <a:prstGeom prst="line">
            <a:avLst/>
          </a:prstGeom>
          <a:noFill/>
          <a:ln w="28575" cap="sq">
            <a:solidFill>
              <a:schemeClr val="accent1"/>
            </a:solidFill>
            <a:round/>
            <a:headEnd type="none" w="med" len="med"/>
            <a:tailEnd type="triangle" w="med" len="med"/>
          </a:ln>
        </p:spPr>
        <p:txBody>
          <a:bodyPr wrap="none" anchor="ctr"/>
          <a:lstStyle/>
          <a:p>
            <a:endParaRPr lang="zh-CN" altLang="en-US" dirty="0">
              <a:solidFill>
                <a:srgbClr val="FF0000"/>
              </a:solidFill>
            </a:endParaRPr>
          </a:p>
        </p:txBody>
      </p:sp>
      <p:sp>
        <p:nvSpPr>
          <p:cNvPr id="73734" name="Line 70"/>
          <p:cNvSpPr>
            <a:spLocks noChangeShapeType="1"/>
          </p:cNvSpPr>
          <p:nvPr/>
        </p:nvSpPr>
        <p:spPr bwMode="auto">
          <a:xfrm flipH="1">
            <a:off x="2362200" y="3886200"/>
            <a:ext cx="1600200" cy="8382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3735" name="Line 71"/>
          <p:cNvSpPr>
            <a:spLocks noChangeShapeType="1"/>
          </p:cNvSpPr>
          <p:nvPr/>
        </p:nvSpPr>
        <p:spPr bwMode="auto">
          <a:xfrm flipV="1">
            <a:off x="2590800" y="4114800"/>
            <a:ext cx="2667000" cy="9144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3736" name="Line 72"/>
          <p:cNvSpPr>
            <a:spLocks noChangeShapeType="1"/>
          </p:cNvSpPr>
          <p:nvPr/>
        </p:nvSpPr>
        <p:spPr bwMode="auto">
          <a:xfrm flipH="1">
            <a:off x="5334000" y="3886200"/>
            <a:ext cx="1600200" cy="9144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3737" name="Line 73"/>
          <p:cNvSpPr>
            <a:spLocks noChangeShapeType="1"/>
          </p:cNvSpPr>
          <p:nvPr/>
        </p:nvSpPr>
        <p:spPr bwMode="auto">
          <a:xfrm>
            <a:off x="5715000" y="5105400"/>
            <a:ext cx="685800" cy="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3738" name="Line 74"/>
          <p:cNvSpPr>
            <a:spLocks noChangeShapeType="1"/>
          </p:cNvSpPr>
          <p:nvPr/>
        </p:nvSpPr>
        <p:spPr bwMode="auto">
          <a:xfrm flipV="1">
            <a:off x="8153400" y="4343400"/>
            <a:ext cx="0" cy="6858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3739" name="Text Box 75"/>
          <p:cNvSpPr txBox="1">
            <a:spLocks noChangeArrowheads="1"/>
          </p:cNvSpPr>
          <p:nvPr/>
        </p:nvSpPr>
        <p:spPr bwMode="auto">
          <a:xfrm>
            <a:off x="7772400" y="3810000"/>
            <a:ext cx="725488"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Null</a:t>
            </a:r>
            <a:endParaRPr kumimoji="1" lang="en-US" altLang="zh-CN" sz="2400">
              <a:latin typeface="Times New Roman" panose="02020503050405090304" pitchFamily="18" charset="0"/>
            </a:endParaRPr>
          </a:p>
        </p:txBody>
      </p:sp>
      <p:grpSp>
        <p:nvGrpSpPr>
          <p:cNvPr id="10" name="Group 76"/>
          <p:cNvGrpSpPr/>
          <p:nvPr/>
        </p:nvGrpSpPr>
        <p:grpSpPr bwMode="auto">
          <a:xfrm>
            <a:off x="1965325" y="5826125"/>
            <a:ext cx="4560888" cy="498475"/>
            <a:chOff x="1238" y="3670"/>
            <a:chExt cx="2873" cy="314"/>
          </a:xfrm>
        </p:grpSpPr>
        <p:sp>
          <p:nvSpPr>
            <p:cNvPr id="73741" name="Text Box 77"/>
            <p:cNvSpPr txBox="1">
              <a:spLocks noChangeArrowheads="1"/>
            </p:cNvSpPr>
            <p:nvPr/>
          </p:nvSpPr>
          <p:spPr bwMode="auto">
            <a:xfrm>
              <a:off x="1238" y="3696"/>
              <a:ext cx="55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DLR:</a:t>
              </a:r>
              <a:endParaRPr kumimoji="1" lang="en-US" altLang="zh-CN" sz="2400">
                <a:latin typeface="Times New Roman" panose="02020503050405090304" pitchFamily="18" charset="0"/>
              </a:endParaRPr>
            </a:p>
          </p:txBody>
        </p:sp>
        <p:sp>
          <p:nvSpPr>
            <p:cNvPr id="73742" name="Text Box 78"/>
            <p:cNvSpPr txBox="1">
              <a:spLocks noChangeArrowheads="1"/>
            </p:cNvSpPr>
            <p:nvPr/>
          </p:nvSpPr>
          <p:spPr bwMode="auto">
            <a:xfrm>
              <a:off x="2006" y="3696"/>
              <a:ext cx="24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3743" name="Text Box 79"/>
            <p:cNvSpPr txBox="1">
              <a:spLocks noChangeArrowheads="1"/>
            </p:cNvSpPr>
            <p:nvPr/>
          </p:nvSpPr>
          <p:spPr bwMode="auto">
            <a:xfrm>
              <a:off x="2352" y="3696"/>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3744" name="Text Box 80"/>
            <p:cNvSpPr txBox="1">
              <a:spLocks noChangeArrowheads="1"/>
            </p:cNvSpPr>
            <p:nvPr/>
          </p:nvSpPr>
          <p:spPr bwMode="auto">
            <a:xfrm>
              <a:off x="2736"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3745" name="Text Box 81"/>
            <p:cNvSpPr txBox="1">
              <a:spLocks noChangeArrowheads="1"/>
            </p:cNvSpPr>
            <p:nvPr/>
          </p:nvSpPr>
          <p:spPr bwMode="auto">
            <a:xfrm>
              <a:off x="3120"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3746" name="Text Box 82"/>
            <p:cNvSpPr txBox="1">
              <a:spLocks noChangeArrowheads="1"/>
            </p:cNvSpPr>
            <p:nvPr/>
          </p:nvSpPr>
          <p:spPr bwMode="auto">
            <a:xfrm>
              <a:off x="3504"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3747" name="Text Box 83"/>
            <p:cNvSpPr txBox="1">
              <a:spLocks noChangeArrowheads="1"/>
            </p:cNvSpPr>
            <p:nvPr/>
          </p:nvSpPr>
          <p:spPr bwMode="auto">
            <a:xfrm>
              <a:off x="3888"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grpSp>
      <p:sp>
        <p:nvSpPr>
          <p:cNvPr id="11" name="文本框 10"/>
          <p:cNvSpPr txBox="1"/>
          <p:nvPr/>
        </p:nvSpPr>
        <p:spPr>
          <a:xfrm>
            <a:off x="793931" y="1460594"/>
            <a:ext cx="1798890" cy="369332"/>
          </a:xfrm>
          <a:prstGeom prst="rect">
            <a:avLst/>
          </a:prstGeom>
          <a:noFill/>
        </p:spPr>
        <p:txBody>
          <a:bodyPr wrap="none" rtlCol="0">
            <a:spAutoFit/>
          </a:bodyPr>
          <a:lstStyle/>
          <a:p>
            <a:r>
              <a:rPr kumimoji="1" lang="zh-CN" altLang="en-US" dirty="0">
                <a:solidFill>
                  <a:srgbClr val="FF0000"/>
                </a:solidFill>
              </a:rPr>
              <a:t>红箭头</a:t>
            </a:r>
            <a:r>
              <a:rPr kumimoji="1" lang="zh-CN" altLang="en-US" dirty="0"/>
              <a:t>指向后继</a:t>
            </a:r>
            <a:endParaRPr kumimoji="1"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181600" y="304800"/>
            <a:ext cx="3683000" cy="1917700"/>
            <a:chOff x="1671" y="698"/>
            <a:chExt cx="2320" cy="1208"/>
          </a:xfrm>
        </p:grpSpPr>
        <p:sp>
          <p:nvSpPr>
            <p:cNvPr id="74826" name="Oval 3"/>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4827" name="Text Box 4"/>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4828" name="Oval 5"/>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4829" name="Text Box 6"/>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4830" name="Oval 7"/>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4831" name="Text Box 8"/>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4832" name="Oval 9"/>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4833" name="Text Box 10"/>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4834" name="Oval 11"/>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4835" name="Text Box 12"/>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4836" name="Oval 13"/>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4837" name="Text Box 14"/>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74838" name="Line 15"/>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4839" name="Line 16"/>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4840" name="Line 17"/>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4841" name="Line 18"/>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4842" name="Line 19"/>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sp>
        <p:nvSpPr>
          <p:cNvPr id="74755" name="Text Box 20"/>
          <p:cNvSpPr txBox="1">
            <a:spLocks noChangeArrowheads="1"/>
          </p:cNvSpPr>
          <p:nvPr/>
        </p:nvSpPr>
        <p:spPr bwMode="auto">
          <a:xfrm>
            <a:off x="762000" y="685800"/>
            <a:ext cx="3339376" cy="461665"/>
          </a:xfrm>
          <a:prstGeom prst="rect">
            <a:avLst/>
          </a:prstGeom>
          <a:noFill/>
          <a:ln w="12700" cap="sq">
            <a:noFill/>
            <a:miter lim="800000"/>
            <a:headEnd type="none" w="sm" len="sm"/>
            <a:tailEnd type="none" w="sm" len="sm"/>
          </a:ln>
        </p:spPr>
        <p:txBody>
          <a:bodyPr wrap="none">
            <a:spAutoFit/>
          </a:bodyPr>
          <a:lstStyle/>
          <a:p>
            <a:r>
              <a:rPr kumimoji="1" lang="zh-CN" altLang="en-US" sz="2400" dirty="0">
                <a:latin typeface="Times New Roman" panose="02020503050405090304" pitchFamily="18" charset="0"/>
              </a:rPr>
              <a:t>线索二叉树（先序） ：</a:t>
            </a:r>
            <a:endParaRPr kumimoji="1" lang="zh-CN" altLang="en-US" sz="2400" dirty="0">
              <a:latin typeface="Times New Roman" panose="02020503050405090304" pitchFamily="18" charset="0"/>
            </a:endParaRPr>
          </a:p>
        </p:txBody>
      </p:sp>
      <p:grpSp>
        <p:nvGrpSpPr>
          <p:cNvPr id="3" name="Group 21"/>
          <p:cNvGrpSpPr/>
          <p:nvPr/>
        </p:nvGrpSpPr>
        <p:grpSpPr bwMode="auto">
          <a:xfrm>
            <a:off x="838200" y="2590800"/>
            <a:ext cx="7543800" cy="2743200"/>
            <a:chOff x="240" y="1200"/>
            <a:chExt cx="4752" cy="1728"/>
          </a:xfrm>
        </p:grpSpPr>
        <p:grpSp>
          <p:nvGrpSpPr>
            <p:cNvPr id="4" name="Group 22"/>
            <p:cNvGrpSpPr/>
            <p:nvPr/>
          </p:nvGrpSpPr>
          <p:grpSpPr bwMode="auto">
            <a:xfrm>
              <a:off x="2016" y="1222"/>
              <a:ext cx="1200" cy="240"/>
              <a:chOff x="2016" y="1056"/>
              <a:chExt cx="1200" cy="240"/>
            </a:xfrm>
          </p:grpSpPr>
          <p:sp>
            <p:nvSpPr>
              <p:cNvPr id="74821" name="Rectangle 2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822" name="Line 2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23" name="Line 2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24" name="Line 2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25" name="Line 2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28"/>
            <p:cNvGrpSpPr/>
            <p:nvPr/>
          </p:nvGrpSpPr>
          <p:grpSpPr bwMode="auto">
            <a:xfrm>
              <a:off x="1104" y="1894"/>
              <a:ext cx="1200" cy="240"/>
              <a:chOff x="2016" y="1056"/>
              <a:chExt cx="1200" cy="240"/>
            </a:xfrm>
          </p:grpSpPr>
          <p:sp>
            <p:nvSpPr>
              <p:cNvPr id="74816" name="Rectangle 29"/>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817" name="Line 30"/>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8" name="Line 31"/>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9" name="Line 32"/>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20" name="Line 33"/>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34"/>
            <p:cNvGrpSpPr/>
            <p:nvPr/>
          </p:nvGrpSpPr>
          <p:grpSpPr bwMode="auto">
            <a:xfrm>
              <a:off x="240" y="2592"/>
              <a:ext cx="1200" cy="240"/>
              <a:chOff x="2016" y="1056"/>
              <a:chExt cx="1200" cy="240"/>
            </a:xfrm>
          </p:grpSpPr>
          <p:sp>
            <p:nvSpPr>
              <p:cNvPr id="74811" name="Rectangle 3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812" name="Line 3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3" name="Line 3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4" name="Line 3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5" name="Line 3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40"/>
            <p:cNvGrpSpPr/>
            <p:nvPr/>
          </p:nvGrpSpPr>
          <p:grpSpPr bwMode="auto">
            <a:xfrm>
              <a:off x="2976" y="1894"/>
              <a:ext cx="1200" cy="240"/>
              <a:chOff x="2016" y="1056"/>
              <a:chExt cx="1200" cy="240"/>
            </a:xfrm>
          </p:grpSpPr>
          <p:sp>
            <p:nvSpPr>
              <p:cNvPr id="74806" name="Rectangle 4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807" name="Line 4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8" name="Line 4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9" name="Line 4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0" name="Line 4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46"/>
            <p:cNvGrpSpPr/>
            <p:nvPr/>
          </p:nvGrpSpPr>
          <p:grpSpPr bwMode="auto">
            <a:xfrm>
              <a:off x="2208" y="2640"/>
              <a:ext cx="1200" cy="240"/>
              <a:chOff x="2016" y="1056"/>
              <a:chExt cx="1200" cy="240"/>
            </a:xfrm>
          </p:grpSpPr>
          <p:sp>
            <p:nvSpPr>
              <p:cNvPr id="74801" name="Rectangle 4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802" name="Line 4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3" name="Line 4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4" name="Line 5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5" name="Line 5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52"/>
            <p:cNvGrpSpPr/>
            <p:nvPr/>
          </p:nvGrpSpPr>
          <p:grpSpPr bwMode="auto">
            <a:xfrm>
              <a:off x="3792" y="2618"/>
              <a:ext cx="1200" cy="240"/>
              <a:chOff x="2016" y="1056"/>
              <a:chExt cx="1200" cy="240"/>
            </a:xfrm>
          </p:grpSpPr>
          <p:sp>
            <p:nvSpPr>
              <p:cNvPr id="74796" name="Rectangle 5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797" name="Line 5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798" name="Line 5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799" name="Line 5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0" name="Line 5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74785" name="Text Box 58"/>
            <p:cNvSpPr txBox="1">
              <a:spLocks noChangeArrowheads="1"/>
            </p:cNvSpPr>
            <p:nvPr/>
          </p:nvSpPr>
          <p:spPr bwMode="auto">
            <a:xfrm>
              <a:off x="2348" y="1200"/>
              <a:ext cx="532"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   R   </a:t>
              </a:r>
              <a:endParaRPr kumimoji="1" lang="en-US" altLang="zh-CN" sz="2400">
                <a:latin typeface="Times New Roman" panose="02020503050405090304" pitchFamily="18" charset="0"/>
              </a:endParaRPr>
            </a:p>
          </p:txBody>
        </p:sp>
        <p:sp>
          <p:nvSpPr>
            <p:cNvPr id="74786" name="Text Box 59"/>
            <p:cNvSpPr txBox="1">
              <a:spLocks noChangeArrowheads="1"/>
            </p:cNvSpPr>
            <p:nvPr/>
          </p:nvSpPr>
          <p:spPr bwMode="auto">
            <a:xfrm>
              <a:off x="1425" y="1846"/>
              <a:ext cx="69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   D  </a:t>
              </a:r>
              <a:r>
                <a:rPr kumimoji="1" lang="en-US" altLang="zh-CN" sz="1900">
                  <a:latin typeface="宋体" pitchFamily="2" charset="-122"/>
                </a:rPr>
                <a:t>∧</a:t>
              </a:r>
              <a:r>
                <a:rPr kumimoji="1" lang="en-US" altLang="zh-CN" sz="2400">
                  <a:latin typeface="Times New Roman" panose="02020503050405090304" pitchFamily="18" charset="0"/>
                </a:rPr>
                <a:t> </a:t>
              </a:r>
              <a:endParaRPr kumimoji="1" lang="en-US" altLang="zh-CN" sz="2400">
                <a:latin typeface="Times New Roman" panose="02020503050405090304" pitchFamily="18" charset="0"/>
              </a:endParaRPr>
            </a:p>
          </p:txBody>
        </p:sp>
        <p:sp>
          <p:nvSpPr>
            <p:cNvPr id="74787" name="Text Box 60"/>
            <p:cNvSpPr txBox="1">
              <a:spLocks noChangeArrowheads="1"/>
            </p:cNvSpPr>
            <p:nvPr/>
          </p:nvSpPr>
          <p:spPr bwMode="auto">
            <a:xfrm>
              <a:off x="481" y="2592"/>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F  </a:t>
              </a:r>
              <a:r>
                <a:rPr kumimoji="1" lang="en-US" altLang="zh-CN" sz="1900">
                  <a:latin typeface="宋体" pitchFamily="2" charset="-122"/>
                </a:rPr>
                <a:t>∧</a:t>
              </a:r>
              <a:endParaRPr kumimoji="1" lang="en-US" altLang="zh-CN" sz="1900">
                <a:latin typeface="宋体" pitchFamily="2" charset="-122"/>
              </a:endParaRPr>
            </a:p>
          </p:txBody>
        </p:sp>
        <p:sp>
          <p:nvSpPr>
            <p:cNvPr id="74788" name="Text Box 61"/>
            <p:cNvSpPr txBox="1">
              <a:spLocks noChangeArrowheads="1"/>
            </p:cNvSpPr>
            <p:nvPr/>
          </p:nvSpPr>
          <p:spPr bwMode="auto">
            <a:xfrm>
              <a:off x="3456" y="1894"/>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4789" name="Text Box 62"/>
            <p:cNvSpPr txBox="1">
              <a:spLocks noChangeArrowheads="1"/>
            </p:cNvSpPr>
            <p:nvPr/>
          </p:nvSpPr>
          <p:spPr bwMode="auto">
            <a:xfrm>
              <a:off x="2448" y="2640"/>
              <a:ext cx="751"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H  </a:t>
              </a:r>
              <a:r>
                <a:rPr kumimoji="1" lang="en-US" altLang="zh-CN" sz="1900">
                  <a:latin typeface="宋体" pitchFamily="2" charset="-122"/>
                </a:rPr>
                <a:t>∧</a:t>
              </a:r>
              <a:endParaRPr kumimoji="1" lang="en-US" altLang="zh-CN" sz="1900">
                <a:latin typeface="宋体" pitchFamily="2" charset="-122"/>
              </a:endParaRPr>
            </a:p>
          </p:txBody>
        </p:sp>
        <p:sp>
          <p:nvSpPr>
            <p:cNvPr id="74790" name="Text Box 63"/>
            <p:cNvSpPr txBox="1">
              <a:spLocks noChangeArrowheads="1"/>
            </p:cNvSpPr>
            <p:nvPr/>
          </p:nvSpPr>
          <p:spPr bwMode="auto">
            <a:xfrm>
              <a:off x="4032" y="2618"/>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S  </a:t>
              </a:r>
              <a:r>
                <a:rPr kumimoji="1" lang="en-US" altLang="zh-CN" sz="1900">
                  <a:latin typeface="宋体" pitchFamily="2" charset="-122"/>
                </a:rPr>
                <a:t>∧</a:t>
              </a:r>
              <a:endParaRPr kumimoji="1" lang="en-US" altLang="zh-CN" sz="1900">
                <a:latin typeface="宋体" pitchFamily="2" charset="-122"/>
              </a:endParaRPr>
            </a:p>
          </p:txBody>
        </p:sp>
        <p:sp>
          <p:nvSpPr>
            <p:cNvPr id="74791" name="Line 64"/>
            <p:cNvSpPr>
              <a:spLocks noChangeShapeType="1"/>
            </p:cNvSpPr>
            <p:nvPr/>
          </p:nvSpPr>
          <p:spPr bwMode="auto">
            <a:xfrm flipH="1">
              <a:off x="1680" y="1344"/>
              <a:ext cx="672"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4792" name="Line 65"/>
            <p:cNvSpPr>
              <a:spLocks noChangeShapeType="1"/>
            </p:cNvSpPr>
            <p:nvPr/>
          </p:nvSpPr>
          <p:spPr bwMode="auto">
            <a:xfrm>
              <a:off x="2832" y="1344"/>
              <a:ext cx="720"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4793" name="Line 66"/>
            <p:cNvSpPr>
              <a:spLocks noChangeShapeType="1"/>
            </p:cNvSpPr>
            <p:nvPr/>
          </p:nvSpPr>
          <p:spPr bwMode="auto">
            <a:xfrm flipH="1">
              <a:off x="864" y="2016"/>
              <a:ext cx="624"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4794" name="Line 67"/>
            <p:cNvSpPr>
              <a:spLocks noChangeShapeType="1"/>
            </p:cNvSpPr>
            <p:nvPr/>
          </p:nvSpPr>
          <p:spPr bwMode="auto">
            <a:xfrm>
              <a:off x="3840" y="2016"/>
              <a:ext cx="528" cy="576"/>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4795" name="Line 68"/>
            <p:cNvSpPr>
              <a:spLocks noChangeShapeType="1"/>
            </p:cNvSpPr>
            <p:nvPr/>
          </p:nvSpPr>
          <p:spPr bwMode="auto">
            <a:xfrm flipH="1">
              <a:off x="2784" y="2064"/>
              <a:ext cx="528"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grpSp>
      <p:sp>
        <p:nvSpPr>
          <p:cNvPr id="74757" name="Line 69"/>
          <p:cNvSpPr>
            <a:spLocks noChangeShapeType="1"/>
          </p:cNvSpPr>
          <p:nvPr/>
        </p:nvSpPr>
        <p:spPr bwMode="auto">
          <a:xfrm flipH="1">
            <a:off x="3657600" y="2819400"/>
            <a:ext cx="1752600" cy="8382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58" name="Line 70"/>
          <p:cNvSpPr>
            <a:spLocks noChangeShapeType="1"/>
          </p:cNvSpPr>
          <p:nvPr/>
        </p:nvSpPr>
        <p:spPr bwMode="auto">
          <a:xfrm flipH="1">
            <a:off x="2362200" y="3886200"/>
            <a:ext cx="1600200" cy="8382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59" name="Line 71"/>
          <p:cNvSpPr>
            <a:spLocks noChangeShapeType="1"/>
          </p:cNvSpPr>
          <p:nvPr/>
        </p:nvSpPr>
        <p:spPr bwMode="auto">
          <a:xfrm flipV="1">
            <a:off x="2590800" y="4114800"/>
            <a:ext cx="2667000" cy="9144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60" name="Line 72"/>
          <p:cNvSpPr>
            <a:spLocks noChangeShapeType="1"/>
          </p:cNvSpPr>
          <p:nvPr/>
        </p:nvSpPr>
        <p:spPr bwMode="auto">
          <a:xfrm flipH="1">
            <a:off x="5334000" y="3886200"/>
            <a:ext cx="1600200" cy="9144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61" name="Line 73"/>
          <p:cNvSpPr>
            <a:spLocks noChangeShapeType="1"/>
          </p:cNvSpPr>
          <p:nvPr/>
        </p:nvSpPr>
        <p:spPr bwMode="auto">
          <a:xfrm>
            <a:off x="5715000" y="5105400"/>
            <a:ext cx="685800" cy="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62" name="Line 74"/>
          <p:cNvSpPr>
            <a:spLocks noChangeShapeType="1"/>
          </p:cNvSpPr>
          <p:nvPr/>
        </p:nvSpPr>
        <p:spPr bwMode="auto">
          <a:xfrm flipV="1">
            <a:off x="2362200" y="3048000"/>
            <a:ext cx="1219200" cy="83820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3" name="Line 75"/>
          <p:cNvSpPr>
            <a:spLocks noChangeShapeType="1"/>
          </p:cNvSpPr>
          <p:nvPr/>
        </p:nvSpPr>
        <p:spPr bwMode="auto">
          <a:xfrm flipV="1">
            <a:off x="990600" y="4114800"/>
            <a:ext cx="1219200" cy="91440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4" name="Line 76"/>
          <p:cNvSpPr>
            <a:spLocks noChangeShapeType="1"/>
          </p:cNvSpPr>
          <p:nvPr/>
        </p:nvSpPr>
        <p:spPr bwMode="auto">
          <a:xfrm flipH="1">
            <a:off x="2819400" y="3886200"/>
            <a:ext cx="2514600" cy="83820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5" name="Line 77"/>
          <p:cNvSpPr>
            <a:spLocks noChangeShapeType="1"/>
          </p:cNvSpPr>
          <p:nvPr/>
        </p:nvSpPr>
        <p:spPr bwMode="auto">
          <a:xfrm flipV="1">
            <a:off x="4114800" y="4191000"/>
            <a:ext cx="1219200" cy="91440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6" name="Line 78"/>
          <p:cNvSpPr>
            <a:spLocks noChangeShapeType="1"/>
          </p:cNvSpPr>
          <p:nvPr/>
        </p:nvSpPr>
        <p:spPr bwMode="auto">
          <a:xfrm flipH="1">
            <a:off x="5943600" y="5029200"/>
            <a:ext cx="762000" cy="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7" name="Line 79"/>
          <p:cNvSpPr>
            <a:spLocks noChangeShapeType="1"/>
          </p:cNvSpPr>
          <p:nvPr/>
        </p:nvSpPr>
        <p:spPr bwMode="auto">
          <a:xfrm flipV="1">
            <a:off x="3886200" y="2286000"/>
            <a:ext cx="0" cy="53340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8" name="Line 80"/>
          <p:cNvSpPr>
            <a:spLocks noChangeShapeType="1"/>
          </p:cNvSpPr>
          <p:nvPr/>
        </p:nvSpPr>
        <p:spPr bwMode="auto">
          <a:xfrm flipV="1">
            <a:off x="8153400" y="4343400"/>
            <a:ext cx="0" cy="6858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69" name="Text Box 81"/>
          <p:cNvSpPr txBox="1">
            <a:spLocks noChangeArrowheads="1"/>
          </p:cNvSpPr>
          <p:nvPr/>
        </p:nvSpPr>
        <p:spPr bwMode="auto">
          <a:xfrm>
            <a:off x="3641725" y="1870075"/>
            <a:ext cx="725488"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Null</a:t>
            </a:r>
            <a:endParaRPr kumimoji="1" lang="en-US" altLang="zh-CN" sz="2400">
              <a:latin typeface="Times New Roman" panose="02020503050405090304" pitchFamily="18" charset="0"/>
            </a:endParaRPr>
          </a:p>
        </p:txBody>
      </p:sp>
      <p:sp>
        <p:nvSpPr>
          <p:cNvPr id="74770" name="Text Box 82"/>
          <p:cNvSpPr txBox="1">
            <a:spLocks noChangeArrowheads="1"/>
          </p:cNvSpPr>
          <p:nvPr/>
        </p:nvSpPr>
        <p:spPr bwMode="auto">
          <a:xfrm>
            <a:off x="7772400" y="3810000"/>
            <a:ext cx="725488"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Null</a:t>
            </a:r>
            <a:endParaRPr kumimoji="1" lang="en-US" altLang="zh-CN" sz="2400">
              <a:latin typeface="Times New Roman" panose="02020503050405090304" pitchFamily="18" charset="0"/>
            </a:endParaRPr>
          </a:p>
        </p:txBody>
      </p:sp>
      <p:grpSp>
        <p:nvGrpSpPr>
          <p:cNvPr id="10" name="Group 83"/>
          <p:cNvGrpSpPr/>
          <p:nvPr/>
        </p:nvGrpSpPr>
        <p:grpSpPr bwMode="auto">
          <a:xfrm>
            <a:off x="1965325" y="5826125"/>
            <a:ext cx="4560888" cy="498475"/>
            <a:chOff x="1238" y="3670"/>
            <a:chExt cx="2873" cy="314"/>
          </a:xfrm>
        </p:grpSpPr>
        <p:sp>
          <p:nvSpPr>
            <p:cNvPr id="74772" name="Text Box 84"/>
            <p:cNvSpPr txBox="1">
              <a:spLocks noChangeArrowheads="1"/>
            </p:cNvSpPr>
            <p:nvPr/>
          </p:nvSpPr>
          <p:spPr bwMode="auto">
            <a:xfrm>
              <a:off x="1238" y="3696"/>
              <a:ext cx="55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DLR:</a:t>
              </a:r>
              <a:endParaRPr kumimoji="1" lang="en-US" altLang="zh-CN" sz="2400">
                <a:latin typeface="Times New Roman" panose="02020503050405090304" pitchFamily="18" charset="0"/>
              </a:endParaRPr>
            </a:p>
          </p:txBody>
        </p:sp>
        <p:sp>
          <p:nvSpPr>
            <p:cNvPr id="74773" name="Text Box 85"/>
            <p:cNvSpPr txBox="1">
              <a:spLocks noChangeArrowheads="1"/>
            </p:cNvSpPr>
            <p:nvPr/>
          </p:nvSpPr>
          <p:spPr bwMode="auto">
            <a:xfrm>
              <a:off x="2006" y="3696"/>
              <a:ext cx="24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4774" name="Text Box 86"/>
            <p:cNvSpPr txBox="1">
              <a:spLocks noChangeArrowheads="1"/>
            </p:cNvSpPr>
            <p:nvPr/>
          </p:nvSpPr>
          <p:spPr bwMode="auto">
            <a:xfrm>
              <a:off x="2352" y="3696"/>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4775" name="Text Box 87"/>
            <p:cNvSpPr txBox="1">
              <a:spLocks noChangeArrowheads="1"/>
            </p:cNvSpPr>
            <p:nvPr/>
          </p:nvSpPr>
          <p:spPr bwMode="auto">
            <a:xfrm>
              <a:off x="2736"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4776" name="Text Box 88"/>
            <p:cNvSpPr txBox="1">
              <a:spLocks noChangeArrowheads="1"/>
            </p:cNvSpPr>
            <p:nvPr/>
          </p:nvSpPr>
          <p:spPr bwMode="auto">
            <a:xfrm>
              <a:off x="3120"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4777" name="Text Box 89"/>
            <p:cNvSpPr txBox="1">
              <a:spLocks noChangeArrowheads="1"/>
            </p:cNvSpPr>
            <p:nvPr/>
          </p:nvSpPr>
          <p:spPr bwMode="auto">
            <a:xfrm>
              <a:off x="3504"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4778" name="Text Box 90"/>
            <p:cNvSpPr txBox="1">
              <a:spLocks noChangeArrowheads="1"/>
            </p:cNvSpPr>
            <p:nvPr/>
          </p:nvSpPr>
          <p:spPr bwMode="auto">
            <a:xfrm>
              <a:off x="3888"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grpSp>
      <p:sp>
        <p:nvSpPr>
          <p:cNvPr id="91" name="文本框 90"/>
          <p:cNvSpPr txBox="1"/>
          <p:nvPr/>
        </p:nvSpPr>
        <p:spPr>
          <a:xfrm>
            <a:off x="793931" y="1460594"/>
            <a:ext cx="1800493" cy="646331"/>
          </a:xfrm>
          <a:prstGeom prst="rect">
            <a:avLst/>
          </a:prstGeom>
          <a:noFill/>
        </p:spPr>
        <p:txBody>
          <a:bodyPr wrap="none" rtlCol="0">
            <a:spAutoFit/>
          </a:bodyPr>
          <a:lstStyle/>
          <a:p>
            <a:r>
              <a:rPr kumimoji="1" lang="zh-CN" altLang="en-US" dirty="0">
                <a:solidFill>
                  <a:srgbClr val="FF0000"/>
                </a:solidFill>
              </a:rPr>
              <a:t>红箭头</a:t>
            </a:r>
            <a:r>
              <a:rPr kumimoji="1" lang="zh-CN" altLang="en-US" dirty="0"/>
              <a:t>指向后继</a:t>
            </a:r>
            <a:endParaRPr kumimoji="1" lang="en-US" altLang="zh-CN" dirty="0"/>
          </a:p>
          <a:p>
            <a:r>
              <a:rPr kumimoji="1" lang="zh-CN" altLang="en-US" dirty="0">
                <a:solidFill>
                  <a:srgbClr val="00B050"/>
                </a:solidFill>
              </a:rPr>
              <a:t>绿箭头</a:t>
            </a:r>
            <a:r>
              <a:rPr kumimoji="1" lang="zh-CN" altLang="en-US" dirty="0"/>
              <a:t>指向前驱</a:t>
            </a:r>
            <a:endParaRPr kumimoji="1"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642910" y="357166"/>
            <a:ext cx="7772400" cy="6215106"/>
          </a:xfrm>
        </p:spPr>
        <p:txBody>
          <a:bodyPr>
            <a:normAutofit/>
          </a:bodyPr>
          <a:lstStyle/>
          <a:p>
            <a:pPr eaLnBrk="1" hangingPunct="1">
              <a:lnSpc>
                <a:spcPct val="150000"/>
              </a:lnSpc>
            </a:pPr>
            <a:r>
              <a:rPr kumimoji="1" lang="zh-CN" altLang="en-US" sz="2100" dirty="0">
                <a:solidFill>
                  <a:srgbClr val="FF0000"/>
                </a:solidFill>
              </a:rPr>
              <a:t>上述做法存储效率较低</a:t>
            </a:r>
            <a:r>
              <a:rPr kumimoji="1" lang="en-US" altLang="zh-CN" sz="2100" dirty="0">
                <a:solidFill>
                  <a:srgbClr val="FF0000"/>
                </a:solidFill>
              </a:rPr>
              <a:t>.</a:t>
            </a:r>
            <a:endParaRPr kumimoji="1" lang="zh-CN" altLang="en-US" sz="2100" dirty="0"/>
          </a:p>
          <a:p>
            <a:pPr>
              <a:lnSpc>
                <a:spcPct val="150000"/>
              </a:lnSpc>
            </a:pPr>
            <a:r>
              <a:rPr kumimoji="1" lang="zh-CN" altLang="en-US" sz="2100" dirty="0"/>
              <a:t>一个具有</a:t>
            </a:r>
            <a:r>
              <a:rPr kumimoji="1" lang="en-US" altLang="zh-CN" sz="2100" dirty="0"/>
              <a:t>n</a:t>
            </a:r>
            <a:r>
              <a:rPr kumimoji="1" lang="zh-CN" altLang="en-US" sz="2100" dirty="0"/>
              <a:t>个结点的二叉树若采用二叉链表存储结构，在</a:t>
            </a:r>
            <a:r>
              <a:rPr kumimoji="1" lang="en-US" altLang="zh-CN" sz="2100" dirty="0"/>
              <a:t>2n</a:t>
            </a:r>
            <a:r>
              <a:rPr kumimoji="1" lang="zh-CN" altLang="en-US" sz="2100" dirty="0"/>
              <a:t>个指针域中只有</a:t>
            </a:r>
            <a:r>
              <a:rPr kumimoji="1" lang="en-US" altLang="zh-CN" sz="2100" dirty="0">
                <a:solidFill>
                  <a:srgbClr val="FF0000"/>
                </a:solidFill>
              </a:rPr>
              <a:t>n</a:t>
            </a:r>
            <a:r>
              <a:rPr kumimoji="1" lang="zh-CN" altLang="en-US" sz="2100" dirty="0">
                <a:solidFill>
                  <a:srgbClr val="FF0000"/>
                </a:solidFill>
              </a:rPr>
              <a:t>－</a:t>
            </a:r>
            <a:r>
              <a:rPr kumimoji="1" lang="en-US" altLang="zh-CN" sz="2100" dirty="0">
                <a:solidFill>
                  <a:srgbClr val="FF0000"/>
                </a:solidFill>
              </a:rPr>
              <a:t>1</a:t>
            </a:r>
            <a:r>
              <a:rPr kumimoji="1" lang="zh-CN" altLang="en-US" sz="2100" dirty="0"/>
              <a:t>个指针域是用来存储孩子结点的地址，而另外</a:t>
            </a:r>
            <a:r>
              <a:rPr kumimoji="1" lang="en-US" altLang="zh-CN" sz="2100" dirty="0">
                <a:solidFill>
                  <a:srgbClr val="FF0000"/>
                </a:solidFill>
              </a:rPr>
              <a:t>n</a:t>
            </a:r>
            <a:r>
              <a:rPr kumimoji="1" lang="zh-CN" altLang="en-US" sz="2100" dirty="0">
                <a:solidFill>
                  <a:srgbClr val="FF0000"/>
                </a:solidFill>
              </a:rPr>
              <a:t>＋</a:t>
            </a:r>
            <a:r>
              <a:rPr kumimoji="1" lang="en-US" altLang="zh-CN" sz="2100" dirty="0">
                <a:solidFill>
                  <a:srgbClr val="FF0000"/>
                </a:solidFill>
              </a:rPr>
              <a:t>1</a:t>
            </a:r>
            <a:r>
              <a:rPr kumimoji="1" lang="zh-CN" altLang="en-US" sz="2100" dirty="0"/>
              <a:t>个指针域存放的都是</a:t>
            </a:r>
            <a:r>
              <a:rPr kumimoji="1" lang="en-US" altLang="zh-CN" sz="2100" dirty="0"/>
              <a:t>NULL</a:t>
            </a:r>
            <a:r>
              <a:rPr kumimoji="1" lang="zh-CN" altLang="en-US" sz="2100" dirty="0"/>
              <a:t>。</a:t>
            </a:r>
            <a:endParaRPr kumimoji="1" lang="en-US" altLang="zh-CN" sz="2100" dirty="0"/>
          </a:p>
          <a:p>
            <a:pPr eaLnBrk="1" hangingPunct="1">
              <a:lnSpc>
                <a:spcPct val="150000"/>
              </a:lnSpc>
            </a:pPr>
            <a:r>
              <a:rPr kumimoji="1" lang="zh-CN" altLang="en-US" sz="2100" dirty="0"/>
              <a:t>例如下图：</a:t>
            </a:r>
            <a:r>
              <a:rPr kumimoji="1" lang="en-US" altLang="zh-CN" sz="2100" dirty="0"/>
              <a:t>7</a:t>
            </a:r>
            <a:r>
              <a:rPr kumimoji="1" lang="zh-CN" altLang="en-US" sz="2100" dirty="0"/>
              <a:t>个结点，</a:t>
            </a:r>
            <a:r>
              <a:rPr kumimoji="1" lang="en-US" altLang="zh-CN" sz="2100" dirty="0"/>
              <a:t>14</a:t>
            </a:r>
            <a:r>
              <a:rPr kumimoji="1" lang="zh-CN" altLang="en-US" sz="2100" dirty="0"/>
              <a:t>个指针域，</a:t>
            </a:r>
            <a:r>
              <a:rPr kumimoji="1" lang="en-US" altLang="zh-CN" sz="2100" dirty="0"/>
              <a:t>6</a:t>
            </a:r>
            <a:r>
              <a:rPr kumimoji="1" lang="zh-CN" altLang="en-US" sz="2100" dirty="0"/>
              <a:t>个指针域存储孩子结点地址，</a:t>
            </a:r>
            <a:r>
              <a:rPr kumimoji="1" lang="en-US" altLang="zh-CN" sz="2100" dirty="0"/>
              <a:t>8</a:t>
            </a:r>
            <a:r>
              <a:rPr kumimoji="1" lang="zh-CN" altLang="en-US" sz="2100" dirty="0"/>
              <a:t>个存放的是</a:t>
            </a:r>
            <a:r>
              <a:rPr kumimoji="1" lang="en-US" altLang="zh-CN" sz="2100" dirty="0"/>
              <a:t>NULL.</a:t>
            </a:r>
            <a:endParaRPr kumimoji="1" lang="zh-CN" altLang="en-US" sz="2100" dirty="0"/>
          </a:p>
          <a:p>
            <a:pPr eaLnBrk="1" hangingPunct="1">
              <a:lnSpc>
                <a:spcPct val="90000"/>
              </a:lnSpc>
            </a:pPr>
            <a:endParaRPr lang="en-US" altLang="zh-CN" sz="2100" dirty="0"/>
          </a:p>
        </p:txBody>
      </p:sp>
      <p:pic>
        <p:nvPicPr>
          <p:cNvPr id="163843" name="Picture 3"/>
          <p:cNvPicPr>
            <a:picLocks noChangeAspect="1" noChangeArrowheads="1"/>
          </p:cNvPicPr>
          <p:nvPr/>
        </p:nvPicPr>
        <p:blipFill>
          <a:blip r:embed="rId1"/>
          <a:srcRect/>
          <a:stretch>
            <a:fillRect/>
          </a:stretch>
        </p:blipFill>
        <p:spPr bwMode="auto">
          <a:xfrm>
            <a:off x="5129856" y="3392107"/>
            <a:ext cx="3311661" cy="3209938"/>
          </a:xfrm>
          <a:prstGeom prst="rect">
            <a:avLst/>
          </a:prstGeom>
          <a:noFill/>
          <a:ln w="9525">
            <a:noFill/>
            <a:miter lim="800000"/>
            <a:headEnd/>
            <a:tailEnd/>
          </a:ln>
          <a:effectLst/>
        </p:spPr>
      </p:pic>
      <p:sp>
        <p:nvSpPr>
          <p:cNvPr id="55" name="TextBox 54"/>
          <p:cNvSpPr txBox="1"/>
          <p:nvPr/>
        </p:nvSpPr>
        <p:spPr>
          <a:xfrm>
            <a:off x="428596" y="3786190"/>
            <a:ext cx="4357718" cy="1438471"/>
          </a:xfrm>
          <a:prstGeom prst="rect">
            <a:avLst/>
          </a:prstGeom>
          <a:noFill/>
        </p:spPr>
        <p:txBody>
          <a:bodyPr wrap="square" rtlCol="0">
            <a:spAutoFit/>
          </a:bodyPr>
          <a:lstStyle/>
          <a:p>
            <a:pPr>
              <a:lnSpc>
                <a:spcPct val="150000"/>
              </a:lnSpc>
            </a:pPr>
            <a:r>
              <a:rPr lang="zh-CN" altLang="en-US" sz="2000" dirty="0"/>
              <a:t>一个新的思路：</a:t>
            </a:r>
            <a:endParaRPr lang="en-US" altLang="zh-CN" sz="2000" dirty="0"/>
          </a:p>
          <a:p>
            <a:pPr>
              <a:lnSpc>
                <a:spcPct val="150000"/>
              </a:lnSpc>
            </a:pPr>
            <a:r>
              <a:rPr kumimoji="1" lang="zh-CN" altLang="en-US" sz="2000" dirty="0"/>
              <a:t>是</a:t>
            </a:r>
            <a:r>
              <a:rPr kumimoji="1" lang="zh-CN" altLang="en-US" sz="2000" dirty="0">
                <a:solidFill>
                  <a:srgbClr val="FF0000"/>
                </a:solidFill>
              </a:rPr>
              <a:t>利用</a:t>
            </a:r>
            <a:r>
              <a:rPr kumimoji="1" lang="zh-CN" altLang="en-US" sz="2000" dirty="0"/>
              <a:t>二叉树的</a:t>
            </a:r>
            <a:r>
              <a:rPr kumimoji="1" lang="zh-CN" altLang="en-US" sz="2000" dirty="0">
                <a:solidFill>
                  <a:srgbClr val="FF0000"/>
                </a:solidFill>
              </a:rPr>
              <a:t>二叉链表存储结构</a:t>
            </a:r>
            <a:r>
              <a:rPr kumimoji="1" lang="zh-CN" altLang="en-US" sz="2000" dirty="0"/>
              <a:t>中的那些</a:t>
            </a:r>
            <a:r>
              <a:rPr kumimoji="1" lang="zh-CN" altLang="en-US" sz="2000" dirty="0">
                <a:solidFill>
                  <a:srgbClr val="FF0000"/>
                </a:solidFill>
              </a:rPr>
              <a:t>空指针域</a:t>
            </a:r>
            <a:r>
              <a:rPr kumimoji="1" lang="zh-CN" altLang="en-US" sz="2000" dirty="0"/>
              <a:t>来指示前趋和后继。</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amond(in)">
                                      <p:cBhvr>
                                        <p:cTn id="7"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71472" y="142852"/>
            <a:ext cx="7772400" cy="1143000"/>
          </a:xfrm>
        </p:spPr>
        <p:txBody>
          <a:bodyPr>
            <a:normAutofit/>
          </a:bodyPr>
          <a:lstStyle/>
          <a:p>
            <a:pPr eaLnBrk="1" hangingPunct="1"/>
            <a:r>
              <a:rPr lang="zh-CN" altLang="en-US" sz="3200" dirty="0"/>
              <a:t>基本术语</a:t>
            </a:r>
            <a:endParaRPr lang="zh-CN" altLang="en-US" sz="3200" dirty="0"/>
          </a:p>
        </p:txBody>
      </p:sp>
      <p:sp>
        <p:nvSpPr>
          <p:cNvPr id="5123" name="Rectangle 3"/>
          <p:cNvSpPr>
            <a:spLocks noGrp="1" noChangeArrowheads="1"/>
          </p:cNvSpPr>
          <p:nvPr>
            <p:ph type="body" idx="1"/>
          </p:nvPr>
        </p:nvSpPr>
        <p:spPr>
          <a:xfrm>
            <a:off x="571472" y="1428736"/>
            <a:ext cx="8181975" cy="4484688"/>
          </a:xfrm>
        </p:spPr>
        <p:txBody>
          <a:bodyPr>
            <a:normAutofit fontScale="77500" lnSpcReduction="20000"/>
          </a:bodyPr>
          <a:lstStyle/>
          <a:p>
            <a:pPr>
              <a:lnSpc>
                <a:spcPct val="150000"/>
              </a:lnSpc>
              <a:buNone/>
            </a:pPr>
            <a:r>
              <a:rPr lang="zh-CN" altLang="en-US" sz="2400" b="1" dirty="0">
                <a:solidFill>
                  <a:srgbClr val="FF3300"/>
                </a:solidFill>
              </a:rPr>
              <a:t>结点的度    </a:t>
            </a:r>
            <a:r>
              <a:rPr lang="zh-CN" altLang="en-US" sz="2400" dirty="0"/>
              <a:t>结点拥有的子树数目。</a:t>
            </a:r>
            <a:endParaRPr lang="zh-CN" altLang="en-US" sz="2800" dirty="0"/>
          </a:p>
          <a:p>
            <a:pPr>
              <a:lnSpc>
                <a:spcPct val="150000"/>
              </a:lnSpc>
              <a:buNone/>
            </a:pPr>
            <a:r>
              <a:rPr lang="zh-CN" altLang="en-US" sz="2400" b="1" dirty="0">
                <a:solidFill>
                  <a:srgbClr val="FF3300"/>
                </a:solidFill>
              </a:rPr>
              <a:t>叶子</a:t>
            </a:r>
            <a:r>
              <a:rPr lang="en-US" altLang="zh-CN" sz="2400" b="1" dirty="0">
                <a:solidFill>
                  <a:srgbClr val="FF3300"/>
                </a:solidFill>
              </a:rPr>
              <a:t>(</a:t>
            </a:r>
            <a:r>
              <a:rPr lang="zh-CN" altLang="en-US" sz="2400" b="1" dirty="0">
                <a:solidFill>
                  <a:srgbClr val="FF3300"/>
                </a:solidFill>
              </a:rPr>
              <a:t>终端</a:t>
            </a:r>
            <a:r>
              <a:rPr lang="en-US" altLang="zh-CN" sz="2400" b="1" dirty="0">
                <a:solidFill>
                  <a:srgbClr val="FF3300"/>
                </a:solidFill>
              </a:rPr>
              <a:t>)</a:t>
            </a:r>
            <a:r>
              <a:rPr lang="zh-CN" altLang="en-US" sz="2400" b="1" dirty="0">
                <a:solidFill>
                  <a:srgbClr val="FF3300"/>
                </a:solidFill>
              </a:rPr>
              <a:t>结点</a:t>
            </a:r>
            <a:r>
              <a:rPr lang="zh-CN" altLang="en-US" sz="2400" b="1" dirty="0">
                <a:solidFill>
                  <a:schemeClr val="accent2"/>
                </a:solidFill>
              </a:rPr>
              <a:t>    </a:t>
            </a:r>
            <a:r>
              <a:rPr lang="zh-CN" altLang="en-US" sz="2400" dirty="0"/>
              <a:t>度为</a:t>
            </a:r>
            <a:r>
              <a:rPr lang="en-US" altLang="zh-CN" sz="2400" dirty="0"/>
              <a:t>0</a:t>
            </a:r>
            <a:r>
              <a:rPr lang="zh-CN" altLang="en-US" sz="2400" dirty="0"/>
              <a:t>的结点。</a:t>
            </a:r>
            <a:endParaRPr lang="zh-CN" altLang="en-US" sz="2400" dirty="0"/>
          </a:p>
          <a:p>
            <a:pPr>
              <a:lnSpc>
                <a:spcPct val="150000"/>
              </a:lnSpc>
              <a:buNone/>
            </a:pPr>
            <a:r>
              <a:rPr lang="zh-CN" altLang="en-US" sz="2400" b="1" dirty="0">
                <a:solidFill>
                  <a:srgbClr val="FF3300"/>
                </a:solidFill>
              </a:rPr>
              <a:t>分支</a:t>
            </a:r>
            <a:r>
              <a:rPr lang="en-US" altLang="zh-CN" sz="2400" b="1" dirty="0">
                <a:solidFill>
                  <a:srgbClr val="FF3300"/>
                </a:solidFill>
              </a:rPr>
              <a:t>(</a:t>
            </a:r>
            <a:r>
              <a:rPr lang="zh-CN" altLang="en-US" sz="2400" b="1" dirty="0">
                <a:solidFill>
                  <a:srgbClr val="FF3300"/>
                </a:solidFill>
              </a:rPr>
              <a:t>非终端</a:t>
            </a:r>
            <a:r>
              <a:rPr lang="en-US" altLang="zh-CN" sz="2400" b="1" dirty="0">
                <a:solidFill>
                  <a:srgbClr val="FF3300"/>
                </a:solidFill>
              </a:rPr>
              <a:t>)</a:t>
            </a:r>
            <a:r>
              <a:rPr lang="zh-CN" altLang="en-US" sz="2400" b="1" dirty="0">
                <a:solidFill>
                  <a:srgbClr val="FF3300"/>
                </a:solidFill>
              </a:rPr>
              <a:t>结点</a:t>
            </a:r>
            <a:r>
              <a:rPr lang="zh-CN" altLang="en-US" sz="2400" b="1" dirty="0">
                <a:solidFill>
                  <a:schemeClr val="accent2"/>
                </a:solidFill>
              </a:rPr>
              <a:t>    </a:t>
            </a:r>
            <a:r>
              <a:rPr lang="zh-CN" altLang="en-US" sz="2400" dirty="0"/>
              <a:t>度不为</a:t>
            </a:r>
            <a:r>
              <a:rPr lang="en-US" altLang="zh-CN" sz="2400" dirty="0"/>
              <a:t>0</a:t>
            </a:r>
            <a:r>
              <a:rPr lang="zh-CN" altLang="en-US" sz="2400" dirty="0"/>
              <a:t>的结点。</a:t>
            </a:r>
            <a:endParaRPr lang="zh-CN" altLang="en-US" sz="2400" dirty="0"/>
          </a:p>
          <a:p>
            <a:pPr>
              <a:lnSpc>
                <a:spcPct val="150000"/>
              </a:lnSpc>
              <a:buNone/>
            </a:pPr>
            <a:r>
              <a:rPr lang="zh-CN" altLang="en-US" sz="2400" b="1" dirty="0">
                <a:solidFill>
                  <a:srgbClr val="FF3300"/>
                </a:solidFill>
              </a:rPr>
              <a:t>树的度</a:t>
            </a:r>
            <a:r>
              <a:rPr lang="zh-CN" altLang="en-US" sz="2400" b="1" dirty="0">
                <a:solidFill>
                  <a:schemeClr val="accent2"/>
                </a:solidFill>
              </a:rPr>
              <a:t>    </a:t>
            </a:r>
            <a:r>
              <a:rPr lang="zh-CN" altLang="en-US" sz="2400" dirty="0"/>
              <a:t>树的各结点度的最大值。</a:t>
            </a:r>
            <a:endParaRPr lang="zh-CN" altLang="en-US" sz="2400" dirty="0"/>
          </a:p>
          <a:p>
            <a:pPr>
              <a:lnSpc>
                <a:spcPct val="150000"/>
              </a:lnSpc>
              <a:buNone/>
            </a:pPr>
            <a:r>
              <a:rPr lang="zh-CN" altLang="en-US" sz="2400" b="1" dirty="0">
                <a:solidFill>
                  <a:srgbClr val="FF3300"/>
                </a:solidFill>
              </a:rPr>
              <a:t>内部结点</a:t>
            </a:r>
            <a:r>
              <a:rPr lang="zh-CN" altLang="en-US" sz="2400" b="1" dirty="0">
                <a:solidFill>
                  <a:schemeClr val="accent2"/>
                </a:solidFill>
              </a:rPr>
              <a:t>    </a:t>
            </a:r>
            <a:r>
              <a:rPr lang="zh-CN" altLang="en-US" sz="2400" dirty="0"/>
              <a:t>除根结点之外的分支结点。</a:t>
            </a:r>
            <a:endParaRPr lang="zh-CN" altLang="en-US" sz="2800" dirty="0"/>
          </a:p>
          <a:p>
            <a:pPr>
              <a:lnSpc>
                <a:spcPct val="150000"/>
              </a:lnSpc>
              <a:buNone/>
            </a:pPr>
            <a:r>
              <a:rPr lang="zh-CN" altLang="en-US" sz="2400" b="1" dirty="0">
                <a:solidFill>
                  <a:srgbClr val="FF3300"/>
                </a:solidFill>
              </a:rPr>
              <a:t>双亲与孩子</a:t>
            </a:r>
            <a:r>
              <a:rPr lang="en-US" altLang="zh-CN" sz="2400" b="1" dirty="0">
                <a:solidFill>
                  <a:srgbClr val="FF3300"/>
                </a:solidFill>
              </a:rPr>
              <a:t>(</a:t>
            </a:r>
            <a:r>
              <a:rPr lang="zh-CN" altLang="en-US" sz="2400" b="1" dirty="0">
                <a:solidFill>
                  <a:srgbClr val="FF3300"/>
                </a:solidFill>
              </a:rPr>
              <a:t>父与子</a:t>
            </a:r>
            <a:r>
              <a:rPr lang="en-US" altLang="zh-CN" sz="2400" b="1" dirty="0">
                <a:solidFill>
                  <a:srgbClr val="FF3300"/>
                </a:solidFill>
              </a:rPr>
              <a:t>)</a:t>
            </a:r>
            <a:r>
              <a:rPr lang="zh-CN" altLang="en-US" sz="2400" b="1" dirty="0">
                <a:solidFill>
                  <a:srgbClr val="FF3300"/>
                </a:solidFill>
              </a:rPr>
              <a:t>结点</a:t>
            </a:r>
            <a:r>
              <a:rPr lang="zh-CN" altLang="en-US" sz="2400" b="1" dirty="0">
                <a:solidFill>
                  <a:schemeClr val="accent2"/>
                </a:solidFill>
              </a:rPr>
              <a:t>    </a:t>
            </a:r>
            <a:r>
              <a:rPr lang="zh-CN" altLang="en-US" sz="2400" dirty="0"/>
              <a:t>结点的子树的根称为该结点的孩子；该结点称为孩子的双亲。</a:t>
            </a:r>
            <a:endParaRPr lang="zh-CN" altLang="en-US" sz="2800" dirty="0"/>
          </a:p>
          <a:p>
            <a:pPr>
              <a:lnSpc>
                <a:spcPct val="150000"/>
              </a:lnSpc>
              <a:buNone/>
            </a:pPr>
            <a:r>
              <a:rPr lang="zh-CN" altLang="en-US" sz="2400" b="1" dirty="0">
                <a:solidFill>
                  <a:srgbClr val="FF3300"/>
                </a:solidFill>
              </a:rPr>
              <a:t>兄弟</a:t>
            </a:r>
            <a:r>
              <a:rPr lang="zh-CN" altLang="en-US" sz="2400" b="1" dirty="0">
                <a:solidFill>
                  <a:schemeClr val="accent2"/>
                </a:solidFill>
              </a:rPr>
              <a:t>    </a:t>
            </a:r>
            <a:r>
              <a:rPr lang="zh-CN" altLang="en-US" sz="2400" dirty="0"/>
              <a:t>属于同一双亲的孩子。</a:t>
            </a:r>
            <a:endParaRPr lang="zh-CN" altLang="en-US" sz="2800" dirty="0"/>
          </a:p>
          <a:p>
            <a:pPr>
              <a:lnSpc>
                <a:spcPct val="150000"/>
              </a:lnSpc>
              <a:buNone/>
            </a:pPr>
            <a:r>
              <a:rPr lang="zh-CN" altLang="en-US" sz="2400" b="1" dirty="0">
                <a:solidFill>
                  <a:srgbClr val="FF3300"/>
                </a:solidFill>
              </a:rPr>
              <a:t>结点的祖先</a:t>
            </a:r>
            <a:r>
              <a:rPr lang="zh-CN" altLang="en-US" sz="2400" b="1" dirty="0">
                <a:solidFill>
                  <a:schemeClr val="accent2"/>
                </a:solidFill>
              </a:rPr>
              <a:t>    </a:t>
            </a:r>
            <a:r>
              <a:rPr lang="zh-CN" altLang="en-US" sz="2400" dirty="0"/>
              <a:t>从根到该结点所经分支上的所有结点。</a:t>
            </a:r>
            <a:endParaRPr lang="zh-CN" altLang="en-US" sz="2400" dirty="0"/>
          </a:p>
          <a:p>
            <a:pPr>
              <a:lnSpc>
                <a:spcPct val="150000"/>
              </a:lnSpc>
              <a:buNone/>
            </a:pPr>
            <a:r>
              <a:rPr lang="zh-CN" altLang="en-US" sz="2400" b="1" dirty="0">
                <a:solidFill>
                  <a:srgbClr val="FF3300"/>
                </a:solidFill>
              </a:rPr>
              <a:t>结点的子孙</a:t>
            </a:r>
            <a:r>
              <a:rPr lang="zh-CN" altLang="en-US" sz="2400" b="1" dirty="0">
                <a:solidFill>
                  <a:schemeClr val="accent2"/>
                </a:solidFill>
              </a:rPr>
              <a:t>    </a:t>
            </a:r>
            <a:r>
              <a:rPr lang="zh-CN" altLang="en-US" sz="2400" dirty="0"/>
              <a:t>该结点为根的子树中的任一结点。</a:t>
            </a:r>
            <a:endParaRPr lang="zh-CN" altLang="en-US" sz="2400" dirty="0"/>
          </a:p>
          <a:p>
            <a:pPr eaLnBrk="1" hangingPunct="1">
              <a:lnSpc>
                <a:spcPct val="150000"/>
              </a:lnSpc>
              <a:buFont typeface="Wingdings" panose="05000000000000000000" pitchFamily="2" charset="2"/>
              <a:buNone/>
            </a:pPr>
            <a:endParaRPr lang="zh-CN" altLang="en-US" sz="2400" dirty="0">
              <a:sym typeface="Symbol" pitchFamily="18" charset="2"/>
            </a:endParaRPr>
          </a:p>
        </p:txBody>
      </p:sp>
      <p:grpSp>
        <p:nvGrpSpPr>
          <p:cNvPr id="4" name="组合 3"/>
          <p:cNvGrpSpPr/>
          <p:nvPr/>
        </p:nvGrpSpPr>
        <p:grpSpPr>
          <a:xfrm>
            <a:off x="4849850" y="558874"/>
            <a:ext cx="4018186" cy="2941564"/>
            <a:chOff x="254000" y="1828800"/>
            <a:chExt cx="5003198" cy="3810000"/>
          </a:xfrm>
        </p:grpSpPr>
        <p:sp>
          <p:nvSpPr>
            <p:cNvPr id="5" name="Text Box 4"/>
            <p:cNvSpPr txBox="1">
              <a:spLocks noChangeArrowheads="1"/>
            </p:cNvSpPr>
            <p:nvPr/>
          </p:nvSpPr>
          <p:spPr bwMode="auto">
            <a:xfrm>
              <a:off x="2133600" y="1828800"/>
              <a:ext cx="533400" cy="518234"/>
            </a:xfrm>
            <a:prstGeom prst="rect">
              <a:avLst/>
            </a:prstGeom>
            <a:noFill/>
            <a:ln w="9525">
              <a:noFill/>
              <a:miter lim="800000"/>
            </a:ln>
          </p:spPr>
          <p:txBody>
            <a:bodyPr>
              <a:spAutoFit/>
            </a:bodyPr>
            <a:lstStyle/>
            <a:p>
              <a:pPr>
                <a:spcBef>
                  <a:spcPct val="50000"/>
                </a:spcBef>
              </a:pP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6" name="Text Box 5"/>
            <p:cNvSpPr txBox="1">
              <a:spLocks noChangeArrowheads="1"/>
            </p:cNvSpPr>
            <p:nvPr/>
          </p:nvSpPr>
          <p:spPr bwMode="auto">
            <a:xfrm>
              <a:off x="1066800" y="2971800"/>
              <a:ext cx="2743200" cy="518234"/>
            </a:xfrm>
            <a:prstGeom prst="rect">
              <a:avLst/>
            </a:prstGeom>
            <a:noFill/>
            <a:ln w="9525">
              <a:noFill/>
              <a:miter lim="800000"/>
            </a:ln>
          </p:spPr>
          <p:txBody>
            <a:bodyPr>
              <a:spAutoFit/>
            </a:bodyPr>
            <a:lstStyle/>
            <a:p>
              <a:pPr>
                <a:spcBef>
                  <a:spcPct val="50000"/>
                </a:spcBef>
              </a:pPr>
              <a:r>
                <a:rPr kumimoji="1" lang="en-US" altLang="zh-CN" sz="2000">
                  <a:latin typeface="Times New Roman" panose="02020503050405090304" pitchFamily="18" charset="0"/>
                </a:rPr>
                <a:t>B           C            D</a:t>
              </a:r>
              <a:endParaRPr kumimoji="1" lang="en-US" altLang="zh-CN" sz="2000">
                <a:latin typeface="Times New Roman" panose="02020503050405090304" pitchFamily="18" charset="0"/>
              </a:endParaRPr>
            </a:p>
          </p:txBody>
        </p:sp>
        <p:sp>
          <p:nvSpPr>
            <p:cNvPr id="7" name="Text Box 6"/>
            <p:cNvSpPr txBox="1">
              <a:spLocks noChangeArrowheads="1"/>
            </p:cNvSpPr>
            <p:nvPr/>
          </p:nvSpPr>
          <p:spPr bwMode="auto">
            <a:xfrm>
              <a:off x="507599" y="3917694"/>
              <a:ext cx="4114800" cy="518234"/>
            </a:xfrm>
            <a:prstGeom prst="rect">
              <a:avLst/>
            </a:prstGeom>
            <a:noFill/>
            <a:ln w="9525">
              <a:noFill/>
              <a:miter lim="800000"/>
            </a:ln>
          </p:spPr>
          <p:txBody>
            <a:bodyPr wrap="square">
              <a:spAutoFit/>
            </a:bodyPr>
            <a:lstStyle/>
            <a:p>
              <a:pPr>
                <a:spcBef>
                  <a:spcPct val="50000"/>
                </a:spcBef>
              </a:pPr>
              <a:r>
                <a:rPr kumimoji="1" lang="en-US" altLang="zh-CN" sz="2000" dirty="0">
                  <a:latin typeface="Times New Roman" panose="02020503050405090304" pitchFamily="18" charset="0"/>
                </a:rPr>
                <a:t>E    F     G             H       I</a:t>
              </a:r>
              <a:endParaRPr kumimoji="1" lang="en-US" altLang="zh-CN" sz="2000" dirty="0">
                <a:latin typeface="Times New Roman" panose="02020503050405090304" pitchFamily="18" charset="0"/>
              </a:endParaRPr>
            </a:p>
          </p:txBody>
        </p:sp>
        <p:sp>
          <p:nvSpPr>
            <p:cNvPr id="8" name="Text Box 7"/>
            <p:cNvSpPr txBox="1">
              <a:spLocks noChangeArrowheads="1"/>
            </p:cNvSpPr>
            <p:nvPr/>
          </p:nvSpPr>
          <p:spPr bwMode="auto">
            <a:xfrm>
              <a:off x="1066800" y="4953000"/>
              <a:ext cx="685800" cy="518234"/>
            </a:xfrm>
            <a:prstGeom prst="rect">
              <a:avLst/>
            </a:prstGeom>
            <a:noFill/>
            <a:ln w="9525">
              <a:noFill/>
              <a:miter lim="800000"/>
            </a:ln>
          </p:spPr>
          <p:txBody>
            <a:bodyPr>
              <a:spAutoFit/>
            </a:bodyPr>
            <a:lstStyle/>
            <a:p>
              <a:pPr>
                <a:spcBef>
                  <a:spcPct val="50000"/>
                </a:spcBef>
              </a:pPr>
              <a:r>
                <a:rPr kumimoji="1" lang="en-US" altLang="zh-CN" sz="2000">
                  <a:latin typeface="Times New Roman" panose="02020503050405090304" pitchFamily="18" charset="0"/>
                </a:rPr>
                <a:t>J</a:t>
              </a:r>
              <a:endParaRPr kumimoji="1" lang="en-US" altLang="zh-CN" sz="2000">
                <a:latin typeface="Times New Roman" panose="02020503050405090304" pitchFamily="18" charset="0"/>
              </a:endParaRPr>
            </a:p>
          </p:txBody>
        </p:sp>
        <p:sp>
          <p:nvSpPr>
            <p:cNvPr id="9" name="Oval 8"/>
            <p:cNvSpPr>
              <a:spLocks noChangeArrowheads="1"/>
            </p:cNvSpPr>
            <p:nvPr/>
          </p:nvSpPr>
          <p:spPr bwMode="auto">
            <a:xfrm>
              <a:off x="2133600" y="1828800"/>
              <a:ext cx="381000" cy="457200"/>
            </a:xfrm>
            <a:prstGeom prst="ellipse">
              <a:avLst/>
            </a:prstGeom>
            <a:noFill/>
            <a:ln w="9525">
              <a:solidFill>
                <a:schemeClr val="tx1"/>
              </a:solidFill>
              <a:round/>
            </a:ln>
          </p:spPr>
          <p:txBody>
            <a:bodyPr wrap="none" anchor="ctr"/>
            <a:lstStyle/>
            <a:p>
              <a:endParaRPr lang="zh-CN" altLang="en-US" sz="1600"/>
            </a:p>
          </p:txBody>
        </p:sp>
        <p:sp>
          <p:nvSpPr>
            <p:cNvPr id="10" name="Oval 9"/>
            <p:cNvSpPr>
              <a:spLocks noChangeArrowheads="1"/>
            </p:cNvSpPr>
            <p:nvPr/>
          </p:nvSpPr>
          <p:spPr bwMode="auto">
            <a:xfrm>
              <a:off x="1066800" y="2971800"/>
              <a:ext cx="457200" cy="457200"/>
            </a:xfrm>
            <a:prstGeom prst="ellipse">
              <a:avLst/>
            </a:prstGeom>
            <a:noFill/>
            <a:ln w="9525">
              <a:solidFill>
                <a:schemeClr val="tx1"/>
              </a:solidFill>
              <a:round/>
            </a:ln>
          </p:spPr>
          <p:txBody>
            <a:bodyPr wrap="none" anchor="ctr"/>
            <a:lstStyle/>
            <a:p>
              <a:endParaRPr lang="zh-CN" altLang="en-US" sz="1600"/>
            </a:p>
          </p:txBody>
        </p:sp>
        <p:sp>
          <p:nvSpPr>
            <p:cNvPr id="11" name="Oval 10"/>
            <p:cNvSpPr>
              <a:spLocks noChangeArrowheads="1"/>
            </p:cNvSpPr>
            <p:nvPr/>
          </p:nvSpPr>
          <p:spPr bwMode="auto">
            <a:xfrm>
              <a:off x="3200400" y="2971800"/>
              <a:ext cx="457200" cy="457200"/>
            </a:xfrm>
            <a:prstGeom prst="ellipse">
              <a:avLst/>
            </a:prstGeom>
            <a:noFill/>
            <a:ln w="9525">
              <a:solidFill>
                <a:schemeClr val="tx1"/>
              </a:solidFill>
              <a:round/>
            </a:ln>
          </p:spPr>
          <p:txBody>
            <a:bodyPr wrap="none" anchor="ctr"/>
            <a:lstStyle/>
            <a:p>
              <a:endParaRPr lang="zh-CN" altLang="en-US" sz="1600"/>
            </a:p>
          </p:txBody>
        </p:sp>
        <p:sp>
          <p:nvSpPr>
            <p:cNvPr id="12" name="Oval 11"/>
            <p:cNvSpPr>
              <a:spLocks noChangeArrowheads="1"/>
            </p:cNvSpPr>
            <p:nvPr/>
          </p:nvSpPr>
          <p:spPr bwMode="auto">
            <a:xfrm>
              <a:off x="2057400" y="2971800"/>
              <a:ext cx="457200" cy="457200"/>
            </a:xfrm>
            <a:prstGeom prst="ellipse">
              <a:avLst/>
            </a:prstGeom>
            <a:noFill/>
            <a:ln w="9525">
              <a:solidFill>
                <a:schemeClr val="tx1"/>
              </a:solidFill>
              <a:round/>
            </a:ln>
          </p:spPr>
          <p:txBody>
            <a:bodyPr wrap="none" anchor="ctr"/>
            <a:lstStyle/>
            <a:p>
              <a:endParaRPr lang="zh-CN" altLang="en-US" sz="1600"/>
            </a:p>
          </p:txBody>
        </p:sp>
        <p:sp>
          <p:nvSpPr>
            <p:cNvPr id="13" name="Oval 12"/>
            <p:cNvSpPr>
              <a:spLocks noChangeArrowheads="1"/>
            </p:cNvSpPr>
            <p:nvPr/>
          </p:nvSpPr>
          <p:spPr bwMode="auto">
            <a:xfrm>
              <a:off x="533400" y="3962400"/>
              <a:ext cx="381000" cy="457200"/>
            </a:xfrm>
            <a:prstGeom prst="ellipse">
              <a:avLst/>
            </a:prstGeom>
            <a:noFill/>
            <a:ln w="9525">
              <a:solidFill>
                <a:schemeClr val="tx1"/>
              </a:solidFill>
              <a:round/>
            </a:ln>
          </p:spPr>
          <p:txBody>
            <a:bodyPr wrap="none" anchor="ctr"/>
            <a:lstStyle/>
            <a:p>
              <a:endParaRPr lang="zh-CN" altLang="en-US" sz="1600"/>
            </a:p>
          </p:txBody>
        </p:sp>
        <p:sp>
          <p:nvSpPr>
            <p:cNvPr id="14" name="Oval 13"/>
            <p:cNvSpPr>
              <a:spLocks noChangeArrowheads="1"/>
            </p:cNvSpPr>
            <p:nvPr/>
          </p:nvSpPr>
          <p:spPr bwMode="auto">
            <a:xfrm>
              <a:off x="1066800" y="3962400"/>
              <a:ext cx="381000" cy="381000"/>
            </a:xfrm>
            <a:prstGeom prst="ellipse">
              <a:avLst/>
            </a:prstGeom>
            <a:noFill/>
            <a:ln w="9525">
              <a:solidFill>
                <a:schemeClr val="tx1"/>
              </a:solidFill>
              <a:round/>
            </a:ln>
          </p:spPr>
          <p:txBody>
            <a:bodyPr wrap="none" anchor="ctr"/>
            <a:lstStyle/>
            <a:p>
              <a:endParaRPr lang="zh-CN" altLang="en-US" sz="1600"/>
            </a:p>
          </p:txBody>
        </p:sp>
        <p:sp>
          <p:nvSpPr>
            <p:cNvPr id="15" name="Oval 14"/>
            <p:cNvSpPr>
              <a:spLocks noChangeArrowheads="1"/>
            </p:cNvSpPr>
            <p:nvPr/>
          </p:nvSpPr>
          <p:spPr bwMode="auto">
            <a:xfrm>
              <a:off x="1600200" y="3962400"/>
              <a:ext cx="381000" cy="381000"/>
            </a:xfrm>
            <a:prstGeom prst="ellipse">
              <a:avLst/>
            </a:prstGeom>
            <a:noFill/>
            <a:ln w="9525">
              <a:solidFill>
                <a:schemeClr val="tx1"/>
              </a:solidFill>
              <a:round/>
            </a:ln>
          </p:spPr>
          <p:txBody>
            <a:bodyPr wrap="none" anchor="ctr"/>
            <a:lstStyle/>
            <a:p>
              <a:endParaRPr lang="zh-CN" altLang="en-US" sz="1600"/>
            </a:p>
          </p:txBody>
        </p:sp>
        <p:sp>
          <p:nvSpPr>
            <p:cNvPr id="16" name="Oval 15"/>
            <p:cNvSpPr>
              <a:spLocks noChangeArrowheads="1"/>
            </p:cNvSpPr>
            <p:nvPr/>
          </p:nvSpPr>
          <p:spPr bwMode="auto">
            <a:xfrm>
              <a:off x="2819400" y="3962400"/>
              <a:ext cx="381000" cy="381000"/>
            </a:xfrm>
            <a:prstGeom prst="ellipse">
              <a:avLst/>
            </a:prstGeom>
            <a:noFill/>
            <a:ln w="9525">
              <a:solidFill>
                <a:schemeClr val="tx1"/>
              </a:solidFill>
              <a:round/>
            </a:ln>
          </p:spPr>
          <p:txBody>
            <a:bodyPr wrap="none" anchor="ctr"/>
            <a:lstStyle/>
            <a:p>
              <a:endParaRPr lang="zh-CN" altLang="en-US" sz="1600"/>
            </a:p>
          </p:txBody>
        </p:sp>
        <p:sp>
          <p:nvSpPr>
            <p:cNvPr id="17" name="Oval 16"/>
            <p:cNvSpPr>
              <a:spLocks noChangeArrowheads="1"/>
            </p:cNvSpPr>
            <p:nvPr/>
          </p:nvSpPr>
          <p:spPr bwMode="auto">
            <a:xfrm>
              <a:off x="3581400" y="3962400"/>
              <a:ext cx="381000" cy="381000"/>
            </a:xfrm>
            <a:prstGeom prst="ellipse">
              <a:avLst/>
            </a:prstGeom>
            <a:noFill/>
            <a:ln w="9525">
              <a:solidFill>
                <a:schemeClr val="tx1"/>
              </a:solidFill>
              <a:round/>
            </a:ln>
          </p:spPr>
          <p:txBody>
            <a:bodyPr wrap="none" anchor="ctr"/>
            <a:lstStyle/>
            <a:p>
              <a:endParaRPr lang="zh-CN" altLang="en-US" sz="1600"/>
            </a:p>
          </p:txBody>
        </p:sp>
        <p:sp>
          <p:nvSpPr>
            <p:cNvPr id="18" name="Oval 17"/>
            <p:cNvSpPr>
              <a:spLocks noChangeArrowheads="1"/>
            </p:cNvSpPr>
            <p:nvPr/>
          </p:nvSpPr>
          <p:spPr bwMode="auto">
            <a:xfrm>
              <a:off x="1066800" y="4953000"/>
              <a:ext cx="381000" cy="381000"/>
            </a:xfrm>
            <a:prstGeom prst="ellipse">
              <a:avLst/>
            </a:prstGeom>
            <a:noFill/>
            <a:ln w="9525">
              <a:solidFill>
                <a:schemeClr val="tx1"/>
              </a:solidFill>
              <a:round/>
            </a:ln>
          </p:spPr>
          <p:txBody>
            <a:bodyPr wrap="none" anchor="ctr"/>
            <a:lstStyle/>
            <a:p>
              <a:endParaRPr lang="zh-CN" altLang="en-US" sz="1600"/>
            </a:p>
          </p:txBody>
        </p:sp>
        <p:sp>
          <p:nvSpPr>
            <p:cNvPr id="19" name="Line 18"/>
            <p:cNvSpPr>
              <a:spLocks noChangeShapeType="1"/>
            </p:cNvSpPr>
            <p:nvPr/>
          </p:nvSpPr>
          <p:spPr bwMode="auto">
            <a:xfrm flipH="1">
              <a:off x="1295400" y="2286000"/>
              <a:ext cx="990600" cy="685800"/>
            </a:xfrm>
            <a:prstGeom prst="line">
              <a:avLst/>
            </a:prstGeom>
            <a:noFill/>
            <a:ln w="9525">
              <a:solidFill>
                <a:schemeClr val="tx1"/>
              </a:solidFill>
              <a:round/>
            </a:ln>
          </p:spPr>
          <p:txBody>
            <a:bodyPr wrap="none" anchor="ctr"/>
            <a:lstStyle/>
            <a:p>
              <a:endParaRPr lang="zh-CN" altLang="en-US" sz="1600"/>
            </a:p>
          </p:txBody>
        </p:sp>
        <p:sp>
          <p:nvSpPr>
            <p:cNvPr id="20" name="Line 19"/>
            <p:cNvSpPr>
              <a:spLocks noChangeShapeType="1"/>
            </p:cNvSpPr>
            <p:nvPr/>
          </p:nvSpPr>
          <p:spPr bwMode="auto">
            <a:xfrm>
              <a:off x="2286000" y="2286000"/>
              <a:ext cx="0" cy="685800"/>
            </a:xfrm>
            <a:prstGeom prst="line">
              <a:avLst/>
            </a:prstGeom>
            <a:noFill/>
            <a:ln w="9525">
              <a:solidFill>
                <a:schemeClr val="tx1"/>
              </a:solidFill>
              <a:round/>
            </a:ln>
          </p:spPr>
          <p:txBody>
            <a:bodyPr wrap="none" anchor="ctr"/>
            <a:lstStyle/>
            <a:p>
              <a:endParaRPr lang="zh-CN" altLang="en-US" sz="1600"/>
            </a:p>
          </p:txBody>
        </p:sp>
        <p:sp>
          <p:nvSpPr>
            <p:cNvPr id="21" name="Line 20"/>
            <p:cNvSpPr>
              <a:spLocks noChangeShapeType="1"/>
            </p:cNvSpPr>
            <p:nvPr/>
          </p:nvSpPr>
          <p:spPr bwMode="auto">
            <a:xfrm>
              <a:off x="2286000" y="2286000"/>
              <a:ext cx="1143000" cy="685800"/>
            </a:xfrm>
            <a:prstGeom prst="line">
              <a:avLst/>
            </a:prstGeom>
            <a:noFill/>
            <a:ln w="9525">
              <a:solidFill>
                <a:schemeClr val="tx1"/>
              </a:solidFill>
              <a:round/>
            </a:ln>
          </p:spPr>
          <p:txBody>
            <a:bodyPr wrap="none" anchor="ctr"/>
            <a:lstStyle/>
            <a:p>
              <a:endParaRPr lang="zh-CN" altLang="en-US" sz="1600"/>
            </a:p>
          </p:txBody>
        </p:sp>
        <p:sp>
          <p:nvSpPr>
            <p:cNvPr id="22" name="Line 21"/>
            <p:cNvSpPr>
              <a:spLocks noChangeShapeType="1"/>
            </p:cNvSpPr>
            <p:nvPr/>
          </p:nvSpPr>
          <p:spPr bwMode="auto">
            <a:xfrm flipH="1">
              <a:off x="685800" y="3429000"/>
              <a:ext cx="609600" cy="533400"/>
            </a:xfrm>
            <a:prstGeom prst="line">
              <a:avLst/>
            </a:prstGeom>
            <a:noFill/>
            <a:ln w="9525">
              <a:solidFill>
                <a:schemeClr val="tx1"/>
              </a:solidFill>
              <a:round/>
            </a:ln>
          </p:spPr>
          <p:txBody>
            <a:bodyPr wrap="none" anchor="ctr"/>
            <a:lstStyle/>
            <a:p>
              <a:endParaRPr lang="zh-CN" altLang="en-US" sz="1600"/>
            </a:p>
          </p:txBody>
        </p:sp>
        <p:sp>
          <p:nvSpPr>
            <p:cNvPr id="23" name="Line 22"/>
            <p:cNvSpPr>
              <a:spLocks noChangeShapeType="1"/>
            </p:cNvSpPr>
            <p:nvPr/>
          </p:nvSpPr>
          <p:spPr bwMode="auto">
            <a:xfrm>
              <a:off x="1295400" y="3429000"/>
              <a:ext cx="0" cy="533400"/>
            </a:xfrm>
            <a:prstGeom prst="line">
              <a:avLst/>
            </a:prstGeom>
            <a:noFill/>
            <a:ln w="9525">
              <a:solidFill>
                <a:schemeClr val="tx1"/>
              </a:solidFill>
              <a:round/>
            </a:ln>
          </p:spPr>
          <p:txBody>
            <a:bodyPr wrap="none" anchor="ctr"/>
            <a:lstStyle/>
            <a:p>
              <a:endParaRPr lang="zh-CN" altLang="en-US" sz="1600"/>
            </a:p>
          </p:txBody>
        </p:sp>
        <p:sp>
          <p:nvSpPr>
            <p:cNvPr id="24" name="Line 23"/>
            <p:cNvSpPr>
              <a:spLocks noChangeShapeType="1"/>
            </p:cNvSpPr>
            <p:nvPr/>
          </p:nvSpPr>
          <p:spPr bwMode="auto">
            <a:xfrm>
              <a:off x="1295400" y="3429000"/>
              <a:ext cx="457200" cy="533400"/>
            </a:xfrm>
            <a:prstGeom prst="line">
              <a:avLst/>
            </a:prstGeom>
            <a:noFill/>
            <a:ln w="9525">
              <a:solidFill>
                <a:schemeClr val="tx1"/>
              </a:solidFill>
              <a:round/>
            </a:ln>
          </p:spPr>
          <p:txBody>
            <a:bodyPr wrap="none" anchor="ctr"/>
            <a:lstStyle/>
            <a:p>
              <a:endParaRPr lang="zh-CN" altLang="en-US" sz="1600"/>
            </a:p>
          </p:txBody>
        </p:sp>
        <p:sp>
          <p:nvSpPr>
            <p:cNvPr id="25" name="Line 24"/>
            <p:cNvSpPr>
              <a:spLocks noChangeShapeType="1"/>
            </p:cNvSpPr>
            <p:nvPr/>
          </p:nvSpPr>
          <p:spPr bwMode="auto">
            <a:xfrm flipH="1">
              <a:off x="2971800" y="3429000"/>
              <a:ext cx="457200" cy="533400"/>
            </a:xfrm>
            <a:prstGeom prst="line">
              <a:avLst/>
            </a:prstGeom>
            <a:noFill/>
            <a:ln w="9525">
              <a:solidFill>
                <a:schemeClr val="tx1"/>
              </a:solidFill>
              <a:round/>
            </a:ln>
          </p:spPr>
          <p:txBody>
            <a:bodyPr wrap="none" anchor="ctr"/>
            <a:lstStyle/>
            <a:p>
              <a:endParaRPr lang="zh-CN" altLang="en-US" sz="1600"/>
            </a:p>
          </p:txBody>
        </p:sp>
        <p:sp>
          <p:nvSpPr>
            <p:cNvPr id="26" name="Line 25"/>
            <p:cNvSpPr>
              <a:spLocks noChangeShapeType="1"/>
            </p:cNvSpPr>
            <p:nvPr/>
          </p:nvSpPr>
          <p:spPr bwMode="auto">
            <a:xfrm>
              <a:off x="3429000" y="3429000"/>
              <a:ext cx="381000" cy="533400"/>
            </a:xfrm>
            <a:prstGeom prst="line">
              <a:avLst/>
            </a:prstGeom>
            <a:noFill/>
            <a:ln w="9525">
              <a:solidFill>
                <a:schemeClr val="tx1"/>
              </a:solidFill>
              <a:round/>
            </a:ln>
          </p:spPr>
          <p:txBody>
            <a:bodyPr wrap="none" anchor="ctr"/>
            <a:lstStyle/>
            <a:p>
              <a:endParaRPr lang="zh-CN" altLang="en-US" sz="1600"/>
            </a:p>
          </p:txBody>
        </p:sp>
        <p:sp>
          <p:nvSpPr>
            <p:cNvPr id="27" name="Line 26"/>
            <p:cNvSpPr>
              <a:spLocks noChangeShapeType="1"/>
            </p:cNvSpPr>
            <p:nvPr/>
          </p:nvSpPr>
          <p:spPr bwMode="auto">
            <a:xfrm>
              <a:off x="1295400" y="4343400"/>
              <a:ext cx="0" cy="609600"/>
            </a:xfrm>
            <a:prstGeom prst="line">
              <a:avLst/>
            </a:prstGeom>
            <a:noFill/>
            <a:ln w="9525">
              <a:solidFill>
                <a:schemeClr val="tx1"/>
              </a:solidFill>
              <a:round/>
            </a:ln>
          </p:spPr>
          <p:txBody>
            <a:bodyPr wrap="none" anchor="ctr"/>
            <a:lstStyle/>
            <a:p>
              <a:endParaRPr lang="zh-CN" altLang="en-US" sz="1600"/>
            </a:p>
          </p:txBody>
        </p:sp>
        <p:sp>
          <p:nvSpPr>
            <p:cNvPr id="28" name="Line 27"/>
            <p:cNvSpPr>
              <a:spLocks noChangeShapeType="1"/>
            </p:cNvSpPr>
            <p:nvPr/>
          </p:nvSpPr>
          <p:spPr bwMode="auto">
            <a:xfrm>
              <a:off x="2514600" y="1981200"/>
              <a:ext cx="1752600" cy="0"/>
            </a:xfrm>
            <a:prstGeom prst="line">
              <a:avLst/>
            </a:prstGeom>
            <a:noFill/>
            <a:ln w="9525">
              <a:solidFill>
                <a:schemeClr val="tx1"/>
              </a:solidFill>
              <a:prstDash val="sysDot"/>
              <a:round/>
            </a:ln>
          </p:spPr>
          <p:txBody>
            <a:bodyPr wrap="none" anchor="ctr"/>
            <a:lstStyle/>
            <a:p>
              <a:endParaRPr lang="zh-CN" altLang="en-US" sz="1600"/>
            </a:p>
          </p:txBody>
        </p:sp>
        <p:sp>
          <p:nvSpPr>
            <p:cNvPr id="29" name="Line 28"/>
            <p:cNvSpPr>
              <a:spLocks noChangeShapeType="1"/>
            </p:cNvSpPr>
            <p:nvPr/>
          </p:nvSpPr>
          <p:spPr bwMode="auto">
            <a:xfrm>
              <a:off x="3657600" y="3200400"/>
              <a:ext cx="685800" cy="0"/>
            </a:xfrm>
            <a:prstGeom prst="line">
              <a:avLst/>
            </a:prstGeom>
            <a:noFill/>
            <a:ln w="9525">
              <a:solidFill>
                <a:schemeClr val="tx1"/>
              </a:solidFill>
              <a:prstDash val="sysDot"/>
              <a:round/>
            </a:ln>
          </p:spPr>
          <p:txBody>
            <a:bodyPr wrap="none" anchor="ctr"/>
            <a:lstStyle/>
            <a:p>
              <a:endParaRPr lang="zh-CN" altLang="en-US" sz="1600"/>
            </a:p>
          </p:txBody>
        </p:sp>
        <p:sp>
          <p:nvSpPr>
            <p:cNvPr id="30" name="Line 29"/>
            <p:cNvSpPr>
              <a:spLocks noChangeShapeType="1"/>
            </p:cNvSpPr>
            <p:nvPr/>
          </p:nvSpPr>
          <p:spPr bwMode="auto">
            <a:xfrm>
              <a:off x="3962400" y="4114800"/>
              <a:ext cx="457200" cy="0"/>
            </a:xfrm>
            <a:prstGeom prst="line">
              <a:avLst/>
            </a:prstGeom>
            <a:noFill/>
            <a:ln w="9525">
              <a:solidFill>
                <a:schemeClr val="tx1"/>
              </a:solidFill>
              <a:prstDash val="sysDot"/>
              <a:round/>
            </a:ln>
          </p:spPr>
          <p:txBody>
            <a:bodyPr wrap="none" anchor="ctr"/>
            <a:lstStyle/>
            <a:p>
              <a:endParaRPr lang="zh-CN" altLang="en-US" sz="1600"/>
            </a:p>
          </p:txBody>
        </p:sp>
        <p:sp>
          <p:nvSpPr>
            <p:cNvPr id="31" name="Line 30"/>
            <p:cNvSpPr>
              <a:spLocks noChangeShapeType="1"/>
            </p:cNvSpPr>
            <p:nvPr/>
          </p:nvSpPr>
          <p:spPr bwMode="auto">
            <a:xfrm>
              <a:off x="1447800" y="5181600"/>
              <a:ext cx="2971800" cy="0"/>
            </a:xfrm>
            <a:prstGeom prst="line">
              <a:avLst/>
            </a:prstGeom>
            <a:noFill/>
            <a:ln w="9525">
              <a:solidFill>
                <a:schemeClr val="tx1"/>
              </a:solidFill>
              <a:prstDash val="sysDot"/>
              <a:round/>
            </a:ln>
          </p:spPr>
          <p:txBody>
            <a:bodyPr wrap="none" anchor="ctr"/>
            <a:lstStyle/>
            <a:p>
              <a:endParaRPr lang="zh-CN" altLang="en-US" sz="1600"/>
            </a:p>
          </p:txBody>
        </p:sp>
        <p:sp>
          <p:nvSpPr>
            <p:cNvPr id="32" name="Text Box 31"/>
            <p:cNvSpPr txBox="1">
              <a:spLocks noChangeArrowheads="1"/>
            </p:cNvSpPr>
            <p:nvPr/>
          </p:nvSpPr>
          <p:spPr bwMode="auto">
            <a:xfrm>
              <a:off x="4266598" y="1838908"/>
              <a:ext cx="990600" cy="3707364"/>
            </a:xfrm>
            <a:prstGeom prst="rect">
              <a:avLst/>
            </a:prstGeom>
            <a:noFill/>
            <a:ln w="9525">
              <a:noFill/>
              <a:miter lim="800000"/>
            </a:ln>
          </p:spPr>
          <p:txBody>
            <a:bodyPr wrap="square">
              <a:spAutoFit/>
            </a:bodyPr>
            <a:lstStyle/>
            <a:p>
              <a:pPr>
                <a:spcBef>
                  <a:spcPct val="50000"/>
                </a:spcBef>
              </a:pPr>
              <a:r>
                <a:rPr kumimoji="1" lang="en-US" altLang="zh-CN" dirty="0">
                  <a:latin typeface="Times New Roman" panose="02020503050405090304" pitchFamily="18" charset="0"/>
                </a:rPr>
                <a:t>1</a:t>
              </a:r>
              <a:r>
                <a:rPr kumimoji="1" lang="zh-CN" altLang="en-US" dirty="0">
                  <a:latin typeface="Times New Roman" panose="02020503050405090304" pitchFamily="18" charset="0"/>
                </a:rPr>
                <a:t>层</a:t>
              </a:r>
              <a:endParaRPr kumimoji="1" lang="zh-CN" altLang="en-US" dirty="0">
                <a:latin typeface="Times New Roman" panose="02020503050405090304" pitchFamily="18" charset="0"/>
              </a:endParaRPr>
            </a:p>
            <a:p>
              <a:pPr>
                <a:spcBef>
                  <a:spcPct val="50000"/>
                </a:spcBef>
              </a:pPr>
              <a:endParaRPr kumimoji="1" lang="zh-CN" altLang="en-US" dirty="0">
                <a:latin typeface="Times New Roman" panose="02020503050405090304" pitchFamily="18" charset="0"/>
              </a:endParaRPr>
            </a:p>
            <a:p>
              <a:pPr>
                <a:spcBef>
                  <a:spcPct val="50000"/>
                </a:spcBef>
              </a:pPr>
              <a:r>
                <a:rPr kumimoji="1" lang="en-US" altLang="zh-CN" dirty="0">
                  <a:latin typeface="Times New Roman" panose="02020503050405090304" pitchFamily="18" charset="0"/>
                </a:rPr>
                <a:t>2</a:t>
              </a:r>
              <a:r>
                <a:rPr kumimoji="1" lang="zh-CN" altLang="en-US" dirty="0">
                  <a:latin typeface="Times New Roman" panose="02020503050405090304" pitchFamily="18" charset="0"/>
                </a:rPr>
                <a:t>层</a:t>
              </a:r>
              <a:endParaRPr kumimoji="1" lang="zh-CN" altLang="en-US" dirty="0">
                <a:latin typeface="Times New Roman" panose="02020503050405090304" pitchFamily="18" charset="0"/>
              </a:endParaRPr>
            </a:p>
            <a:p>
              <a:pPr>
                <a:spcBef>
                  <a:spcPct val="50000"/>
                </a:spcBef>
              </a:pPr>
              <a:endParaRPr kumimoji="1" lang="en-US" altLang="zh-CN" dirty="0">
                <a:latin typeface="Times New Roman" panose="02020503050405090304" pitchFamily="18" charset="0"/>
              </a:endParaRPr>
            </a:p>
            <a:p>
              <a:pPr>
                <a:spcBef>
                  <a:spcPct val="50000"/>
                </a:spcBef>
              </a:pPr>
              <a:r>
                <a:rPr kumimoji="1" lang="en-US" altLang="zh-CN" dirty="0">
                  <a:latin typeface="Times New Roman" panose="02020503050405090304" pitchFamily="18" charset="0"/>
                </a:rPr>
                <a:t>3</a:t>
              </a:r>
              <a:r>
                <a:rPr kumimoji="1" lang="zh-CN" altLang="en-US" dirty="0">
                  <a:latin typeface="Times New Roman" panose="02020503050405090304" pitchFamily="18" charset="0"/>
                </a:rPr>
                <a:t>层</a:t>
              </a:r>
              <a:endParaRPr kumimoji="1" lang="zh-CN" altLang="en-US" dirty="0">
                <a:latin typeface="Times New Roman" panose="02020503050405090304" pitchFamily="18" charset="0"/>
              </a:endParaRPr>
            </a:p>
            <a:p>
              <a:pPr>
                <a:spcBef>
                  <a:spcPct val="50000"/>
                </a:spcBef>
              </a:pPr>
              <a:endParaRPr kumimoji="1" lang="zh-CN" altLang="en-US" dirty="0">
                <a:latin typeface="Times New Roman" panose="02020503050405090304" pitchFamily="18" charset="0"/>
              </a:endParaRPr>
            </a:p>
            <a:p>
              <a:pPr>
                <a:spcBef>
                  <a:spcPct val="50000"/>
                </a:spcBef>
              </a:pPr>
              <a:r>
                <a:rPr kumimoji="1" lang="en-US" altLang="zh-CN" dirty="0">
                  <a:latin typeface="Times New Roman" panose="02020503050405090304" pitchFamily="18" charset="0"/>
                </a:rPr>
                <a:t>4</a:t>
              </a:r>
              <a:r>
                <a:rPr kumimoji="1" lang="zh-CN" altLang="en-US" dirty="0">
                  <a:latin typeface="Times New Roman" panose="02020503050405090304" pitchFamily="18" charset="0"/>
                </a:rPr>
                <a:t>层</a:t>
              </a:r>
              <a:endParaRPr kumimoji="1" lang="zh-CN" altLang="en-US" dirty="0">
                <a:latin typeface="Times New Roman" panose="02020503050405090304" pitchFamily="18" charset="0"/>
              </a:endParaRPr>
            </a:p>
          </p:txBody>
        </p:sp>
        <p:sp>
          <p:nvSpPr>
            <p:cNvPr id="33" name="Freeform 34"/>
            <p:cNvSpPr/>
            <p:nvPr/>
          </p:nvSpPr>
          <p:spPr bwMode="auto">
            <a:xfrm>
              <a:off x="254000" y="2590800"/>
              <a:ext cx="2120900" cy="3048000"/>
            </a:xfrm>
            <a:custGeom>
              <a:avLst/>
              <a:gdLst>
                <a:gd name="T0" fmla="*/ 889000 w 1336"/>
                <a:gd name="T1" fmla="*/ 76200 h 1920"/>
                <a:gd name="T2" fmla="*/ 508000 w 1336"/>
                <a:gd name="T3" fmla="*/ 457200 h 1920"/>
                <a:gd name="T4" fmla="*/ 50800 w 1336"/>
                <a:gd name="T5" fmla="*/ 1295400 h 1920"/>
                <a:gd name="T6" fmla="*/ 203200 w 1336"/>
                <a:gd name="T7" fmla="*/ 2286000 h 1920"/>
                <a:gd name="T8" fmla="*/ 584200 w 1336"/>
                <a:gd name="T9" fmla="*/ 2895600 h 1920"/>
                <a:gd name="T10" fmla="*/ 1041400 w 1336"/>
                <a:gd name="T11" fmla="*/ 3048000 h 1920"/>
                <a:gd name="T12" fmla="*/ 1955800 w 1336"/>
                <a:gd name="T13" fmla="*/ 2895600 h 1920"/>
                <a:gd name="T14" fmla="*/ 2032000 w 1336"/>
                <a:gd name="T15" fmla="*/ 2286000 h 1920"/>
                <a:gd name="T16" fmla="*/ 1955800 w 1336"/>
                <a:gd name="T17" fmla="*/ 1600200 h 1920"/>
                <a:gd name="T18" fmla="*/ 1498600 w 1336"/>
                <a:gd name="T19" fmla="*/ 1066800 h 1920"/>
                <a:gd name="T20" fmla="*/ 1346200 w 1336"/>
                <a:gd name="T21" fmla="*/ 838200 h 1920"/>
                <a:gd name="T22" fmla="*/ 1346200 w 1336"/>
                <a:gd name="T23" fmla="*/ 304800 h 1920"/>
                <a:gd name="T24" fmla="*/ 1270000 w 1336"/>
                <a:gd name="T25" fmla="*/ 76200 h 1920"/>
                <a:gd name="T26" fmla="*/ 1117600 w 1336"/>
                <a:gd name="T27" fmla="*/ 0 h 1920"/>
                <a:gd name="T28" fmla="*/ 889000 w 1336"/>
                <a:gd name="T29" fmla="*/ 76200 h 1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36"/>
                <a:gd name="T46" fmla="*/ 0 h 1920"/>
                <a:gd name="T47" fmla="*/ 1336 w 1336"/>
                <a:gd name="T48" fmla="*/ 1920 h 1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36" h="1920">
                  <a:moveTo>
                    <a:pt x="560" y="48"/>
                  </a:moveTo>
                  <a:cubicBezTo>
                    <a:pt x="496" y="96"/>
                    <a:pt x="408" y="160"/>
                    <a:pt x="320" y="288"/>
                  </a:cubicBezTo>
                  <a:cubicBezTo>
                    <a:pt x="232" y="416"/>
                    <a:pt x="64" y="624"/>
                    <a:pt x="32" y="816"/>
                  </a:cubicBezTo>
                  <a:cubicBezTo>
                    <a:pt x="0" y="1008"/>
                    <a:pt x="72" y="1272"/>
                    <a:pt x="128" y="1440"/>
                  </a:cubicBezTo>
                  <a:cubicBezTo>
                    <a:pt x="184" y="1608"/>
                    <a:pt x="280" y="1744"/>
                    <a:pt x="368" y="1824"/>
                  </a:cubicBezTo>
                  <a:cubicBezTo>
                    <a:pt x="456" y="1904"/>
                    <a:pt x="512" y="1920"/>
                    <a:pt x="656" y="1920"/>
                  </a:cubicBezTo>
                  <a:cubicBezTo>
                    <a:pt x="800" y="1920"/>
                    <a:pt x="1128" y="1904"/>
                    <a:pt x="1232" y="1824"/>
                  </a:cubicBezTo>
                  <a:cubicBezTo>
                    <a:pt x="1336" y="1744"/>
                    <a:pt x="1280" y="1576"/>
                    <a:pt x="1280" y="1440"/>
                  </a:cubicBezTo>
                  <a:cubicBezTo>
                    <a:pt x="1280" y="1304"/>
                    <a:pt x="1288" y="1136"/>
                    <a:pt x="1232" y="1008"/>
                  </a:cubicBezTo>
                  <a:cubicBezTo>
                    <a:pt x="1176" y="880"/>
                    <a:pt x="1008" y="752"/>
                    <a:pt x="944" y="672"/>
                  </a:cubicBezTo>
                  <a:cubicBezTo>
                    <a:pt x="880" y="592"/>
                    <a:pt x="864" y="608"/>
                    <a:pt x="848" y="528"/>
                  </a:cubicBezTo>
                  <a:cubicBezTo>
                    <a:pt x="832" y="448"/>
                    <a:pt x="856" y="272"/>
                    <a:pt x="848" y="192"/>
                  </a:cubicBezTo>
                  <a:cubicBezTo>
                    <a:pt x="840" y="112"/>
                    <a:pt x="824" y="80"/>
                    <a:pt x="800" y="48"/>
                  </a:cubicBezTo>
                  <a:cubicBezTo>
                    <a:pt x="776" y="16"/>
                    <a:pt x="744" y="0"/>
                    <a:pt x="704" y="0"/>
                  </a:cubicBezTo>
                  <a:cubicBezTo>
                    <a:pt x="664" y="0"/>
                    <a:pt x="624" y="0"/>
                    <a:pt x="560" y="48"/>
                  </a:cubicBezTo>
                  <a:close/>
                </a:path>
              </a:pathLst>
            </a:custGeom>
            <a:noFill/>
            <a:ln w="9525">
              <a:solidFill>
                <a:schemeClr val="accent1"/>
              </a:solidFill>
              <a:prstDash val="dash"/>
              <a:round/>
            </a:ln>
          </p:spPr>
          <p:txBody>
            <a:bodyPr wrap="none" anchor="ctr"/>
            <a:lstStyle/>
            <a:p>
              <a:endParaRPr lang="zh-CN" altLang="en-US" sz="1600"/>
            </a:p>
          </p:txBody>
        </p:sp>
        <p:sp>
          <p:nvSpPr>
            <p:cNvPr id="34" name="Freeform 35"/>
            <p:cNvSpPr/>
            <p:nvPr/>
          </p:nvSpPr>
          <p:spPr bwMode="auto">
            <a:xfrm>
              <a:off x="1917700" y="2578100"/>
              <a:ext cx="749300" cy="1384300"/>
            </a:xfrm>
            <a:custGeom>
              <a:avLst/>
              <a:gdLst>
                <a:gd name="T0" fmla="*/ 215900 w 472"/>
                <a:gd name="T1" fmla="*/ 88900 h 872"/>
                <a:gd name="T2" fmla="*/ 63500 w 472"/>
                <a:gd name="T3" fmla="*/ 393700 h 872"/>
                <a:gd name="T4" fmla="*/ 63500 w 472"/>
                <a:gd name="T5" fmla="*/ 927100 h 872"/>
                <a:gd name="T6" fmla="*/ 444500 w 472"/>
                <a:gd name="T7" fmla="*/ 1384300 h 872"/>
                <a:gd name="T8" fmla="*/ 673100 w 472"/>
                <a:gd name="T9" fmla="*/ 927100 h 872"/>
                <a:gd name="T10" fmla="*/ 749300 w 472"/>
                <a:gd name="T11" fmla="*/ 546100 h 872"/>
                <a:gd name="T12" fmla="*/ 673100 w 472"/>
                <a:gd name="T13" fmla="*/ 165100 h 872"/>
                <a:gd name="T14" fmla="*/ 444500 w 472"/>
                <a:gd name="T15" fmla="*/ 12700 h 872"/>
                <a:gd name="T16" fmla="*/ 215900 w 472"/>
                <a:gd name="T17" fmla="*/ 88900 h 8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2"/>
                <a:gd name="T28" fmla="*/ 0 h 872"/>
                <a:gd name="T29" fmla="*/ 472 w 472"/>
                <a:gd name="T30" fmla="*/ 872 h 8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2" h="872">
                  <a:moveTo>
                    <a:pt x="136" y="56"/>
                  </a:moveTo>
                  <a:cubicBezTo>
                    <a:pt x="96" y="96"/>
                    <a:pt x="56" y="160"/>
                    <a:pt x="40" y="248"/>
                  </a:cubicBezTo>
                  <a:cubicBezTo>
                    <a:pt x="24" y="336"/>
                    <a:pt x="0" y="480"/>
                    <a:pt x="40" y="584"/>
                  </a:cubicBezTo>
                  <a:cubicBezTo>
                    <a:pt x="80" y="688"/>
                    <a:pt x="216" y="872"/>
                    <a:pt x="280" y="872"/>
                  </a:cubicBezTo>
                  <a:cubicBezTo>
                    <a:pt x="344" y="872"/>
                    <a:pt x="392" y="672"/>
                    <a:pt x="424" y="584"/>
                  </a:cubicBezTo>
                  <a:cubicBezTo>
                    <a:pt x="456" y="496"/>
                    <a:pt x="472" y="424"/>
                    <a:pt x="472" y="344"/>
                  </a:cubicBezTo>
                  <a:cubicBezTo>
                    <a:pt x="472" y="264"/>
                    <a:pt x="456" y="160"/>
                    <a:pt x="424" y="104"/>
                  </a:cubicBezTo>
                  <a:cubicBezTo>
                    <a:pt x="392" y="48"/>
                    <a:pt x="320" y="16"/>
                    <a:pt x="280" y="8"/>
                  </a:cubicBezTo>
                  <a:cubicBezTo>
                    <a:pt x="240" y="0"/>
                    <a:pt x="176" y="16"/>
                    <a:pt x="136" y="56"/>
                  </a:cubicBezTo>
                  <a:close/>
                </a:path>
              </a:pathLst>
            </a:custGeom>
            <a:noFill/>
            <a:ln w="9525">
              <a:solidFill>
                <a:schemeClr val="accent1"/>
              </a:solidFill>
              <a:prstDash val="dash"/>
              <a:round/>
            </a:ln>
          </p:spPr>
          <p:txBody>
            <a:bodyPr wrap="none" anchor="ctr"/>
            <a:lstStyle/>
            <a:p>
              <a:endParaRPr lang="zh-CN" altLang="en-US" sz="1600"/>
            </a:p>
          </p:txBody>
        </p:sp>
        <p:sp>
          <p:nvSpPr>
            <p:cNvPr id="35" name="Freeform 36"/>
            <p:cNvSpPr/>
            <p:nvPr/>
          </p:nvSpPr>
          <p:spPr bwMode="auto">
            <a:xfrm>
              <a:off x="2654300" y="2489200"/>
              <a:ext cx="1511300" cy="2095500"/>
            </a:xfrm>
            <a:custGeom>
              <a:avLst/>
              <a:gdLst>
                <a:gd name="T0" fmla="*/ 698500 w 952"/>
                <a:gd name="T1" fmla="*/ 177800 h 1320"/>
                <a:gd name="T2" fmla="*/ 393700 w 952"/>
                <a:gd name="T3" fmla="*/ 482600 h 1320"/>
                <a:gd name="T4" fmla="*/ 317500 w 952"/>
                <a:gd name="T5" fmla="*/ 863600 h 1320"/>
                <a:gd name="T6" fmla="*/ 165100 w 952"/>
                <a:gd name="T7" fmla="*/ 1168400 h 1320"/>
                <a:gd name="T8" fmla="*/ 12700 w 952"/>
                <a:gd name="T9" fmla="*/ 1549400 h 1320"/>
                <a:gd name="T10" fmla="*/ 88900 w 952"/>
                <a:gd name="T11" fmla="*/ 1930400 h 1320"/>
                <a:gd name="T12" fmla="*/ 546100 w 952"/>
                <a:gd name="T13" fmla="*/ 2082800 h 1320"/>
                <a:gd name="T14" fmla="*/ 1155700 w 952"/>
                <a:gd name="T15" fmla="*/ 2006600 h 1320"/>
                <a:gd name="T16" fmla="*/ 1460500 w 952"/>
                <a:gd name="T17" fmla="*/ 1778000 h 1320"/>
                <a:gd name="T18" fmla="*/ 1460500 w 952"/>
                <a:gd name="T19" fmla="*/ 1168400 h 1320"/>
                <a:gd name="T20" fmla="*/ 1155700 w 952"/>
                <a:gd name="T21" fmla="*/ 330200 h 1320"/>
                <a:gd name="T22" fmla="*/ 927100 w 952"/>
                <a:gd name="T23" fmla="*/ 25400 h 1320"/>
                <a:gd name="T24" fmla="*/ 698500 w 952"/>
                <a:gd name="T25" fmla="*/ 177800 h 13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2"/>
                <a:gd name="T40" fmla="*/ 0 h 1320"/>
                <a:gd name="T41" fmla="*/ 952 w 952"/>
                <a:gd name="T42" fmla="*/ 1320 h 13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2" h="1320">
                  <a:moveTo>
                    <a:pt x="440" y="112"/>
                  </a:moveTo>
                  <a:cubicBezTo>
                    <a:pt x="384" y="160"/>
                    <a:pt x="288" y="232"/>
                    <a:pt x="248" y="304"/>
                  </a:cubicBezTo>
                  <a:cubicBezTo>
                    <a:pt x="208" y="376"/>
                    <a:pt x="224" y="472"/>
                    <a:pt x="200" y="544"/>
                  </a:cubicBezTo>
                  <a:cubicBezTo>
                    <a:pt x="176" y="616"/>
                    <a:pt x="136" y="664"/>
                    <a:pt x="104" y="736"/>
                  </a:cubicBezTo>
                  <a:cubicBezTo>
                    <a:pt x="72" y="808"/>
                    <a:pt x="16" y="896"/>
                    <a:pt x="8" y="976"/>
                  </a:cubicBezTo>
                  <a:cubicBezTo>
                    <a:pt x="0" y="1056"/>
                    <a:pt x="0" y="1160"/>
                    <a:pt x="56" y="1216"/>
                  </a:cubicBezTo>
                  <a:cubicBezTo>
                    <a:pt x="112" y="1272"/>
                    <a:pt x="232" y="1304"/>
                    <a:pt x="344" y="1312"/>
                  </a:cubicBezTo>
                  <a:cubicBezTo>
                    <a:pt x="456" y="1320"/>
                    <a:pt x="632" y="1296"/>
                    <a:pt x="728" y="1264"/>
                  </a:cubicBezTo>
                  <a:cubicBezTo>
                    <a:pt x="824" y="1232"/>
                    <a:pt x="888" y="1208"/>
                    <a:pt x="920" y="1120"/>
                  </a:cubicBezTo>
                  <a:cubicBezTo>
                    <a:pt x="952" y="1032"/>
                    <a:pt x="952" y="888"/>
                    <a:pt x="920" y="736"/>
                  </a:cubicBezTo>
                  <a:cubicBezTo>
                    <a:pt x="888" y="584"/>
                    <a:pt x="784" y="328"/>
                    <a:pt x="728" y="208"/>
                  </a:cubicBezTo>
                  <a:cubicBezTo>
                    <a:pt x="672" y="88"/>
                    <a:pt x="632" y="32"/>
                    <a:pt x="584" y="16"/>
                  </a:cubicBezTo>
                  <a:cubicBezTo>
                    <a:pt x="536" y="0"/>
                    <a:pt x="496" y="64"/>
                    <a:pt x="440" y="112"/>
                  </a:cubicBezTo>
                  <a:close/>
                </a:path>
              </a:pathLst>
            </a:custGeom>
            <a:noFill/>
            <a:ln w="9525">
              <a:solidFill>
                <a:schemeClr val="accent1"/>
              </a:solidFill>
              <a:prstDash val="dash"/>
              <a:round/>
            </a:ln>
          </p:spPr>
          <p:txBody>
            <a:bodyPr wrap="none" anchor="ctr"/>
            <a:lstStyle/>
            <a:p>
              <a:endParaRPr lang="zh-CN" altLang="en-US" sz="1600"/>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642910" y="357166"/>
            <a:ext cx="8215370" cy="6215106"/>
          </a:xfrm>
        </p:spPr>
        <p:txBody>
          <a:bodyPr>
            <a:normAutofit/>
          </a:bodyPr>
          <a:lstStyle/>
          <a:p>
            <a:pPr>
              <a:lnSpc>
                <a:spcPct val="150000"/>
              </a:lnSpc>
            </a:pPr>
            <a:r>
              <a:rPr lang="zh-CN" altLang="en-US" sz="2000" dirty="0">
                <a:solidFill>
                  <a:srgbClr val="FF0000"/>
                </a:solidFill>
                <a:sym typeface="Symbol" pitchFamily="18" charset="2"/>
              </a:rPr>
              <a:t>利用二叉链表的空指针域，存储指向该结点的前驱</a:t>
            </a:r>
            <a:r>
              <a:rPr lang="en-US" altLang="zh-CN" sz="2000" dirty="0">
                <a:solidFill>
                  <a:srgbClr val="FF0000"/>
                </a:solidFill>
                <a:sym typeface="Symbol" pitchFamily="18" charset="2"/>
              </a:rPr>
              <a:t>/</a:t>
            </a:r>
            <a:r>
              <a:rPr lang="zh-CN" altLang="en-US" sz="2000" dirty="0">
                <a:solidFill>
                  <a:srgbClr val="FF0000"/>
                </a:solidFill>
                <a:sym typeface="Symbol" pitchFamily="18" charset="2"/>
              </a:rPr>
              <a:t>后继</a:t>
            </a:r>
            <a:r>
              <a:rPr lang="en-US" altLang="zh-CN" sz="2000" dirty="0">
                <a:sym typeface="Symbol" pitchFamily="18" charset="2"/>
              </a:rPr>
              <a:t>(</a:t>
            </a:r>
            <a:r>
              <a:rPr lang="zh-CN" altLang="en-US" sz="2000" dirty="0">
                <a:sym typeface="Symbol" pitchFamily="18" charset="2"/>
              </a:rPr>
              <a:t>某种遍历方式下</a:t>
            </a:r>
            <a:r>
              <a:rPr lang="en-US" altLang="zh-CN" sz="2000" dirty="0">
                <a:sym typeface="Symbol" pitchFamily="18" charset="2"/>
              </a:rPr>
              <a:t>)</a:t>
            </a:r>
            <a:r>
              <a:rPr lang="zh-CN" altLang="en-US" sz="2000" dirty="0">
                <a:sym typeface="Symbol" pitchFamily="18" charset="2"/>
              </a:rPr>
              <a:t>结点的指针，方便二叉树的线性化使用。</a:t>
            </a:r>
            <a:r>
              <a:rPr lang="en-US" altLang="zh-CN" sz="2000" dirty="0">
                <a:sym typeface="Symbol" pitchFamily="18" charset="2"/>
              </a:rPr>
              <a:t>(n</a:t>
            </a:r>
            <a:r>
              <a:rPr lang="zh-CN" altLang="zh-CN" sz="2000" dirty="0">
                <a:sym typeface="Symbol" pitchFamily="18" charset="2"/>
              </a:rPr>
              <a:t>个结点的二叉树含有</a:t>
            </a:r>
            <a:r>
              <a:rPr lang="en-US" altLang="zh-CN" sz="2000" dirty="0">
                <a:sym typeface="Symbol" pitchFamily="18" charset="2"/>
              </a:rPr>
              <a:t>n+1</a:t>
            </a:r>
            <a:r>
              <a:rPr lang="zh-CN" altLang="en-US" sz="2000" dirty="0">
                <a:sym typeface="Symbol" pitchFamily="18" charset="2"/>
              </a:rPr>
              <a:t>空指针域</a:t>
            </a:r>
            <a:r>
              <a:rPr lang="en-US" altLang="zh-CN" sz="2000" dirty="0">
                <a:sym typeface="Symbol" pitchFamily="18" charset="2"/>
              </a:rPr>
              <a:t>)</a:t>
            </a:r>
            <a:endParaRPr kumimoji="1" lang="en-US" altLang="zh-CN" sz="2100" dirty="0"/>
          </a:p>
          <a:p>
            <a:pPr eaLnBrk="1" hangingPunct="1">
              <a:lnSpc>
                <a:spcPct val="150000"/>
              </a:lnSpc>
            </a:pPr>
            <a:r>
              <a:rPr kumimoji="1" lang="zh-CN" altLang="en-US" sz="2100" dirty="0"/>
              <a:t>例如：可以利用某结点</a:t>
            </a:r>
            <a:r>
              <a:rPr kumimoji="1" lang="zh-CN" altLang="en-US" sz="2100" dirty="0">
                <a:solidFill>
                  <a:srgbClr val="FF0000"/>
                </a:solidFill>
              </a:rPr>
              <a:t>空的左指针域（</a:t>
            </a:r>
            <a:r>
              <a:rPr kumimoji="1" lang="en-US" altLang="zh-CN" sz="2100" dirty="0" err="1">
                <a:solidFill>
                  <a:srgbClr val="FF0000"/>
                </a:solidFill>
              </a:rPr>
              <a:t>lchild</a:t>
            </a:r>
            <a:r>
              <a:rPr kumimoji="1" lang="zh-CN" altLang="en-US" sz="2100" dirty="0">
                <a:solidFill>
                  <a:srgbClr val="FF0000"/>
                </a:solidFill>
              </a:rPr>
              <a:t>）</a:t>
            </a:r>
            <a:r>
              <a:rPr kumimoji="1" lang="zh-CN" altLang="en-US" sz="2100" dirty="0"/>
              <a:t>指出该结点在某种遍历序列中的</a:t>
            </a:r>
            <a:r>
              <a:rPr kumimoji="1" lang="zh-CN" altLang="en-US" sz="2100" dirty="0">
                <a:solidFill>
                  <a:srgbClr val="FF0000"/>
                </a:solidFill>
              </a:rPr>
              <a:t>直接前驱结点</a:t>
            </a:r>
            <a:r>
              <a:rPr kumimoji="1" lang="zh-CN" altLang="en-US" sz="2100" dirty="0"/>
              <a:t>的存储地址，利用结点</a:t>
            </a:r>
            <a:r>
              <a:rPr kumimoji="1" lang="zh-CN" altLang="en-US" sz="2100" dirty="0">
                <a:solidFill>
                  <a:srgbClr val="FF0000"/>
                </a:solidFill>
              </a:rPr>
              <a:t>空的右指针域（</a:t>
            </a:r>
            <a:r>
              <a:rPr kumimoji="1" lang="en-US" altLang="zh-CN" sz="2100" dirty="0" err="1">
                <a:solidFill>
                  <a:srgbClr val="FF0000"/>
                </a:solidFill>
              </a:rPr>
              <a:t>rchild</a:t>
            </a:r>
            <a:r>
              <a:rPr kumimoji="1" lang="zh-CN" altLang="en-US" sz="2100" dirty="0">
                <a:solidFill>
                  <a:srgbClr val="FF0000"/>
                </a:solidFill>
              </a:rPr>
              <a:t>）</a:t>
            </a:r>
            <a:r>
              <a:rPr kumimoji="1" lang="zh-CN" altLang="en-US" sz="2100" dirty="0"/>
              <a:t>指出该结点在某种遍历序列中的</a:t>
            </a:r>
            <a:r>
              <a:rPr kumimoji="1" lang="zh-CN" altLang="en-US" sz="2100" dirty="0">
                <a:solidFill>
                  <a:srgbClr val="FF0000"/>
                </a:solidFill>
              </a:rPr>
              <a:t>直接后继结点</a:t>
            </a:r>
            <a:r>
              <a:rPr kumimoji="1" lang="zh-CN" altLang="en-US" sz="2100" dirty="0"/>
              <a:t>的存储地址。对于那些非空的指针域，则仍然存放指向该结点左、右孩子的指针。这样，就得到了一棵</a:t>
            </a:r>
            <a:r>
              <a:rPr kumimoji="1" lang="zh-CN" altLang="en-US" sz="2100" dirty="0">
                <a:solidFill>
                  <a:srgbClr val="FF0000"/>
                </a:solidFill>
              </a:rPr>
              <a:t>线索二叉树</a:t>
            </a:r>
            <a:r>
              <a:rPr kumimoji="1" lang="zh-CN" altLang="en-US" sz="2100" dirty="0"/>
              <a:t>。</a:t>
            </a:r>
            <a:endParaRPr kumimoji="1" lang="zh-CN" altLang="en-US" sz="2100" dirty="0"/>
          </a:p>
          <a:p>
            <a:pPr eaLnBrk="1" hangingPunct="1">
              <a:lnSpc>
                <a:spcPct val="150000"/>
              </a:lnSpc>
            </a:pPr>
            <a:endParaRPr lang="en-US" altLang="zh-CN" sz="2000" dirty="0">
              <a:sym typeface="Symbol" pitchFamily="18" charset="2"/>
            </a:endParaRPr>
          </a:p>
          <a:p>
            <a:pPr eaLnBrk="1" hangingPunct="1">
              <a:lnSpc>
                <a:spcPct val="90000"/>
              </a:lnSpc>
            </a:pPr>
            <a:endParaRPr lang="en-US" altLang="zh-CN" sz="21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62000" y="685800"/>
            <a:ext cx="20129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线索二叉树：</a:t>
            </a:r>
            <a:endParaRPr kumimoji="1" lang="zh-CN" altLang="en-US" sz="2400">
              <a:latin typeface="Times New Roman" panose="02020503050405090304" pitchFamily="18" charset="0"/>
            </a:endParaRPr>
          </a:p>
        </p:txBody>
      </p:sp>
      <p:grpSp>
        <p:nvGrpSpPr>
          <p:cNvPr id="2" name="Group 3"/>
          <p:cNvGrpSpPr/>
          <p:nvPr/>
        </p:nvGrpSpPr>
        <p:grpSpPr bwMode="auto">
          <a:xfrm>
            <a:off x="5181600" y="304800"/>
            <a:ext cx="3683000" cy="1917700"/>
            <a:chOff x="1671" y="698"/>
            <a:chExt cx="2320" cy="1208"/>
          </a:xfrm>
        </p:grpSpPr>
        <p:sp>
          <p:nvSpPr>
            <p:cNvPr id="76837" name="Oval 4"/>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6838" name="Text Box 5"/>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6839" name="Oval 6"/>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6840" name="Text Box 7"/>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6841" name="Oval 8"/>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6842" name="Text Box 9"/>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6843" name="Oval 10"/>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6844" name="Text Box 11"/>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6845" name="Oval 12"/>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6846" name="Text Box 13"/>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6847" name="Oval 14"/>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6848" name="Text Box 15"/>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76849" name="Line 16"/>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6850" name="Line 17"/>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6851" name="Line 18"/>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6852" name="Line 19"/>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6853" name="Line 20"/>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grpSp>
        <p:nvGrpSpPr>
          <p:cNvPr id="3" name="Group 21"/>
          <p:cNvGrpSpPr/>
          <p:nvPr/>
        </p:nvGrpSpPr>
        <p:grpSpPr bwMode="auto">
          <a:xfrm>
            <a:off x="1600200" y="2819400"/>
            <a:ext cx="5029200" cy="2286000"/>
            <a:chOff x="240" y="1200"/>
            <a:chExt cx="3168" cy="1440"/>
          </a:xfrm>
        </p:grpSpPr>
        <p:grpSp>
          <p:nvGrpSpPr>
            <p:cNvPr id="4" name="Group 22"/>
            <p:cNvGrpSpPr/>
            <p:nvPr/>
          </p:nvGrpSpPr>
          <p:grpSpPr bwMode="auto">
            <a:xfrm>
              <a:off x="1440" y="1200"/>
              <a:ext cx="816" cy="288"/>
              <a:chOff x="912" y="1200"/>
              <a:chExt cx="816" cy="288"/>
            </a:xfrm>
          </p:grpSpPr>
          <p:sp>
            <p:nvSpPr>
              <p:cNvPr id="76833" name="Rectangle 23"/>
              <p:cNvSpPr>
                <a:spLocks noChangeArrowheads="1"/>
              </p:cNvSpPr>
              <p:nvPr/>
            </p:nvSpPr>
            <p:spPr bwMode="auto">
              <a:xfrm>
                <a:off x="912" y="1200"/>
                <a:ext cx="816" cy="240"/>
              </a:xfrm>
              <a:prstGeom prst="rect">
                <a:avLst/>
              </a:prstGeom>
              <a:noFill/>
              <a:ln w="9525">
                <a:solidFill>
                  <a:schemeClr val="tx1"/>
                </a:solidFill>
                <a:miter lim="800000"/>
              </a:ln>
            </p:spPr>
            <p:txBody>
              <a:bodyPr wrap="none" anchor="ctr"/>
              <a:lstStyle/>
              <a:p>
                <a:endParaRPr lang="zh-CN" altLang="en-US"/>
              </a:p>
            </p:txBody>
          </p:sp>
          <p:sp>
            <p:nvSpPr>
              <p:cNvPr id="76834" name="Line 24"/>
              <p:cNvSpPr>
                <a:spLocks noChangeShapeType="1"/>
              </p:cNvSpPr>
              <p:nvPr/>
            </p:nvSpPr>
            <p:spPr bwMode="auto">
              <a:xfrm>
                <a:off x="1152" y="1200"/>
                <a:ext cx="0" cy="240"/>
              </a:xfrm>
              <a:prstGeom prst="line">
                <a:avLst/>
              </a:prstGeom>
              <a:noFill/>
              <a:ln w="9525">
                <a:solidFill>
                  <a:schemeClr val="tx1"/>
                </a:solidFill>
                <a:round/>
              </a:ln>
            </p:spPr>
            <p:txBody>
              <a:bodyPr wrap="none" anchor="ctr"/>
              <a:lstStyle/>
              <a:p>
                <a:endParaRPr lang="zh-CN" altLang="en-US"/>
              </a:p>
            </p:txBody>
          </p:sp>
          <p:sp>
            <p:nvSpPr>
              <p:cNvPr id="76835" name="Line 25"/>
              <p:cNvSpPr>
                <a:spLocks noChangeShapeType="1"/>
              </p:cNvSpPr>
              <p:nvPr/>
            </p:nvSpPr>
            <p:spPr bwMode="auto">
              <a:xfrm>
                <a:off x="1488" y="1200"/>
                <a:ext cx="0" cy="240"/>
              </a:xfrm>
              <a:prstGeom prst="line">
                <a:avLst/>
              </a:prstGeom>
              <a:noFill/>
              <a:ln w="9525">
                <a:solidFill>
                  <a:schemeClr val="tx1"/>
                </a:solidFill>
                <a:round/>
              </a:ln>
            </p:spPr>
            <p:txBody>
              <a:bodyPr wrap="none" anchor="ctr"/>
              <a:lstStyle/>
              <a:p>
                <a:endParaRPr lang="zh-CN" altLang="en-US"/>
              </a:p>
            </p:txBody>
          </p:sp>
          <p:sp>
            <p:nvSpPr>
              <p:cNvPr id="76836" name="Text Box 26"/>
              <p:cNvSpPr txBox="1">
                <a:spLocks noChangeArrowheads="1"/>
              </p:cNvSpPr>
              <p:nvPr/>
            </p:nvSpPr>
            <p:spPr bwMode="auto">
              <a:xfrm>
                <a:off x="1200" y="1200"/>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grpSp>
        <p:grpSp>
          <p:nvGrpSpPr>
            <p:cNvPr id="5" name="Group 27"/>
            <p:cNvGrpSpPr/>
            <p:nvPr/>
          </p:nvGrpSpPr>
          <p:grpSpPr bwMode="auto">
            <a:xfrm>
              <a:off x="768" y="1776"/>
              <a:ext cx="839" cy="288"/>
              <a:chOff x="912" y="1200"/>
              <a:chExt cx="839" cy="288"/>
            </a:xfrm>
          </p:grpSpPr>
          <p:sp>
            <p:nvSpPr>
              <p:cNvPr id="76829" name="Rectangle 28"/>
              <p:cNvSpPr>
                <a:spLocks noChangeArrowheads="1"/>
              </p:cNvSpPr>
              <p:nvPr/>
            </p:nvSpPr>
            <p:spPr bwMode="auto">
              <a:xfrm>
                <a:off x="912" y="1200"/>
                <a:ext cx="816" cy="240"/>
              </a:xfrm>
              <a:prstGeom prst="rect">
                <a:avLst/>
              </a:prstGeom>
              <a:noFill/>
              <a:ln w="9525">
                <a:solidFill>
                  <a:schemeClr val="tx1"/>
                </a:solidFill>
                <a:miter lim="800000"/>
              </a:ln>
            </p:spPr>
            <p:txBody>
              <a:bodyPr wrap="none" anchor="ctr"/>
              <a:lstStyle/>
              <a:p>
                <a:endParaRPr lang="zh-CN" altLang="en-US"/>
              </a:p>
            </p:txBody>
          </p:sp>
          <p:sp>
            <p:nvSpPr>
              <p:cNvPr id="76830" name="Line 29"/>
              <p:cNvSpPr>
                <a:spLocks noChangeShapeType="1"/>
              </p:cNvSpPr>
              <p:nvPr/>
            </p:nvSpPr>
            <p:spPr bwMode="auto">
              <a:xfrm>
                <a:off x="1152" y="1200"/>
                <a:ext cx="0" cy="240"/>
              </a:xfrm>
              <a:prstGeom prst="line">
                <a:avLst/>
              </a:prstGeom>
              <a:noFill/>
              <a:ln w="9525">
                <a:solidFill>
                  <a:schemeClr val="tx1"/>
                </a:solidFill>
                <a:round/>
              </a:ln>
            </p:spPr>
            <p:txBody>
              <a:bodyPr wrap="none" anchor="ctr"/>
              <a:lstStyle/>
              <a:p>
                <a:endParaRPr lang="zh-CN" altLang="en-US"/>
              </a:p>
            </p:txBody>
          </p:sp>
          <p:sp>
            <p:nvSpPr>
              <p:cNvPr id="76831" name="Line 30"/>
              <p:cNvSpPr>
                <a:spLocks noChangeShapeType="1"/>
              </p:cNvSpPr>
              <p:nvPr/>
            </p:nvSpPr>
            <p:spPr bwMode="auto">
              <a:xfrm>
                <a:off x="1488" y="1200"/>
                <a:ext cx="0" cy="240"/>
              </a:xfrm>
              <a:prstGeom prst="line">
                <a:avLst/>
              </a:prstGeom>
              <a:noFill/>
              <a:ln w="9525">
                <a:solidFill>
                  <a:schemeClr val="tx1"/>
                </a:solidFill>
                <a:round/>
              </a:ln>
            </p:spPr>
            <p:txBody>
              <a:bodyPr wrap="none" anchor="ctr"/>
              <a:lstStyle/>
              <a:p>
                <a:endParaRPr lang="zh-CN" altLang="en-US"/>
              </a:p>
            </p:txBody>
          </p:sp>
          <p:sp>
            <p:nvSpPr>
              <p:cNvPr id="76832" name="Text Box 31"/>
              <p:cNvSpPr txBox="1">
                <a:spLocks noChangeArrowheads="1"/>
              </p:cNvSpPr>
              <p:nvPr/>
            </p:nvSpPr>
            <p:spPr bwMode="auto">
              <a:xfrm>
                <a:off x="1200" y="1200"/>
                <a:ext cx="551" cy="288"/>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D   </a:t>
                </a:r>
                <a:r>
                  <a:rPr kumimoji="1" lang="en-US" altLang="zh-CN" sz="1900" dirty="0">
                    <a:solidFill>
                      <a:srgbClr val="FF0000"/>
                    </a:solidFill>
                    <a:latin typeface="宋体" pitchFamily="2" charset="-122"/>
                  </a:rPr>
                  <a:t>∧</a:t>
                </a:r>
                <a:endParaRPr kumimoji="1" lang="en-US" altLang="zh-CN" sz="1900" dirty="0">
                  <a:solidFill>
                    <a:srgbClr val="FF0000"/>
                  </a:solidFill>
                  <a:latin typeface="宋体" pitchFamily="2" charset="-122"/>
                </a:endParaRPr>
              </a:p>
            </p:txBody>
          </p:sp>
        </p:grpSp>
        <p:sp>
          <p:nvSpPr>
            <p:cNvPr id="76808" name="Rectangle 32"/>
            <p:cNvSpPr>
              <a:spLocks noChangeArrowheads="1"/>
            </p:cNvSpPr>
            <p:nvPr/>
          </p:nvSpPr>
          <p:spPr bwMode="auto">
            <a:xfrm>
              <a:off x="1536" y="2352"/>
              <a:ext cx="816" cy="240"/>
            </a:xfrm>
            <a:prstGeom prst="rect">
              <a:avLst/>
            </a:prstGeom>
            <a:noFill/>
            <a:ln w="9525">
              <a:solidFill>
                <a:schemeClr val="tx1"/>
              </a:solidFill>
              <a:miter lim="800000"/>
            </a:ln>
          </p:spPr>
          <p:txBody>
            <a:bodyPr wrap="none" anchor="ctr"/>
            <a:lstStyle/>
            <a:p>
              <a:endParaRPr lang="zh-CN" altLang="en-US"/>
            </a:p>
          </p:txBody>
        </p:sp>
        <p:sp>
          <p:nvSpPr>
            <p:cNvPr id="76809" name="Line 33"/>
            <p:cNvSpPr>
              <a:spLocks noChangeShapeType="1"/>
            </p:cNvSpPr>
            <p:nvPr/>
          </p:nvSpPr>
          <p:spPr bwMode="auto">
            <a:xfrm>
              <a:off x="1776" y="2352"/>
              <a:ext cx="0" cy="240"/>
            </a:xfrm>
            <a:prstGeom prst="line">
              <a:avLst/>
            </a:prstGeom>
            <a:noFill/>
            <a:ln w="9525">
              <a:solidFill>
                <a:schemeClr val="tx1"/>
              </a:solidFill>
              <a:round/>
            </a:ln>
          </p:spPr>
          <p:txBody>
            <a:bodyPr wrap="none" anchor="ctr"/>
            <a:lstStyle/>
            <a:p>
              <a:endParaRPr lang="zh-CN" altLang="en-US"/>
            </a:p>
          </p:txBody>
        </p:sp>
        <p:sp>
          <p:nvSpPr>
            <p:cNvPr id="76810" name="Line 34"/>
            <p:cNvSpPr>
              <a:spLocks noChangeShapeType="1"/>
            </p:cNvSpPr>
            <p:nvPr/>
          </p:nvSpPr>
          <p:spPr bwMode="auto">
            <a:xfrm>
              <a:off x="2112" y="2352"/>
              <a:ext cx="0" cy="240"/>
            </a:xfrm>
            <a:prstGeom prst="line">
              <a:avLst/>
            </a:prstGeom>
            <a:noFill/>
            <a:ln w="9525">
              <a:solidFill>
                <a:schemeClr val="tx1"/>
              </a:solidFill>
              <a:round/>
            </a:ln>
          </p:spPr>
          <p:txBody>
            <a:bodyPr wrap="none" anchor="ctr"/>
            <a:lstStyle/>
            <a:p>
              <a:endParaRPr lang="zh-CN" altLang="en-US"/>
            </a:p>
          </p:txBody>
        </p:sp>
        <p:sp>
          <p:nvSpPr>
            <p:cNvPr id="76811" name="Text Box 35"/>
            <p:cNvSpPr txBox="1">
              <a:spLocks noChangeArrowheads="1"/>
            </p:cNvSpPr>
            <p:nvPr/>
          </p:nvSpPr>
          <p:spPr bwMode="auto">
            <a:xfrm>
              <a:off x="1516" y="2352"/>
              <a:ext cx="847" cy="288"/>
            </a:xfrm>
            <a:prstGeom prst="rect">
              <a:avLst/>
            </a:prstGeom>
            <a:noFill/>
            <a:ln w="9525">
              <a:noFill/>
              <a:miter lim="800000"/>
            </a:ln>
          </p:spPr>
          <p:txBody>
            <a:bodyPr wrap="none">
              <a:spAutoFit/>
            </a:bodyPr>
            <a:lstStyle/>
            <a:p>
              <a:r>
                <a:rPr kumimoji="1" lang="en-US" altLang="zh-CN" sz="1900" dirty="0">
                  <a:solidFill>
                    <a:srgbClr val="00B050"/>
                  </a:solidFill>
                  <a:latin typeface="宋体" pitchFamily="2" charset="-122"/>
                </a:rPr>
                <a:t>∧</a:t>
              </a:r>
              <a:r>
                <a:rPr kumimoji="1" lang="en-US" altLang="en-US" sz="2400" dirty="0">
                  <a:latin typeface="Times New Roman" panose="02020503050405090304" pitchFamily="18" charset="0"/>
                </a:rPr>
                <a:t>   </a:t>
              </a:r>
              <a:r>
                <a:rPr kumimoji="1" lang="en-US" altLang="zh-CN" sz="2400" dirty="0">
                  <a:latin typeface="Times New Roman" panose="02020503050405090304" pitchFamily="18" charset="0"/>
                </a:rPr>
                <a:t>H   </a:t>
              </a:r>
              <a:r>
                <a:rPr kumimoji="1" lang="en-US" altLang="zh-CN" sz="1900" dirty="0">
                  <a:solidFill>
                    <a:srgbClr val="FF0000"/>
                  </a:solidFill>
                  <a:latin typeface="宋体" pitchFamily="2" charset="-122"/>
                </a:rPr>
                <a:t>∧</a:t>
              </a:r>
              <a:endParaRPr kumimoji="1" lang="en-US" altLang="zh-CN" sz="1900" dirty="0">
                <a:solidFill>
                  <a:srgbClr val="FF0000"/>
                </a:solidFill>
                <a:latin typeface="宋体" pitchFamily="2" charset="-122"/>
              </a:endParaRPr>
            </a:p>
          </p:txBody>
        </p:sp>
        <p:sp>
          <p:nvSpPr>
            <p:cNvPr id="76812" name="Rectangle 36"/>
            <p:cNvSpPr>
              <a:spLocks noChangeArrowheads="1"/>
            </p:cNvSpPr>
            <p:nvPr/>
          </p:nvSpPr>
          <p:spPr bwMode="auto">
            <a:xfrm>
              <a:off x="240" y="2352"/>
              <a:ext cx="816" cy="240"/>
            </a:xfrm>
            <a:prstGeom prst="rect">
              <a:avLst/>
            </a:prstGeom>
            <a:noFill/>
            <a:ln w="9525">
              <a:solidFill>
                <a:schemeClr val="tx1"/>
              </a:solidFill>
              <a:miter lim="800000"/>
            </a:ln>
          </p:spPr>
          <p:txBody>
            <a:bodyPr wrap="none" anchor="ctr"/>
            <a:lstStyle/>
            <a:p>
              <a:endParaRPr lang="zh-CN" altLang="en-US"/>
            </a:p>
          </p:txBody>
        </p:sp>
        <p:sp>
          <p:nvSpPr>
            <p:cNvPr id="76813" name="Line 37"/>
            <p:cNvSpPr>
              <a:spLocks noChangeShapeType="1"/>
            </p:cNvSpPr>
            <p:nvPr/>
          </p:nvSpPr>
          <p:spPr bwMode="auto">
            <a:xfrm>
              <a:off x="480" y="2352"/>
              <a:ext cx="0" cy="240"/>
            </a:xfrm>
            <a:prstGeom prst="line">
              <a:avLst/>
            </a:prstGeom>
            <a:noFill/>
            <a:ln w="9525">
              <a:solidFill>
                <a:schemeClr val="tx1"/>
              </a:solidFill>
              <a:round/>
            </a:ln>
          </p:spPr>
          <p:txBody>
            <a:bodyPr wrap="none" anchor="ctr"/>
            <a:lstStyle/>
            <a:p>
              <a:endParaRPr lang="zh-CN" altLang="en-US"/>
            </a:p>
          </p:txBody>
        </p:sp>
        <p:sp>
          <p:nvSpPr>
            <p:cNvPr id="76814" name="Line 38"/>
            <p:cNvSpPr>
              <a:spLocks noChangeShapeType="1"/>
            </p:cNvSpPr>
            <p:nvPr/>
          </p:nvSpPr>
          <p:spPr bwMode="auto">
            <a:xfrm>
              <a:off x="816" y="2352"/>
              <a:ext cx="0" cy="240"/>
            </a:xfrm>
            <a:prstGeom prst="line">
              <a:avLst/>
            </a:prstGeom>
            <a:noFill/>
            <a:ln w="9525">
              <a:solidFill>
                <a:schemeClr val="tx1"/>
              </a:solidFill>
              <a:round/>
            </a:ln>
          </p:spPr>
          <p:txBody>
            <a:bodyPr wrap="none" anchor="ctr"/>
            <a:lstStyle/>
            <a:p>
              <a:endParaRPr lang="zh-CN" altLang="en-US"/>
            </a:p>
          </p:txBody>
        </p:sp>
        <p:sp>
          <p:nvSpPr>
            <p:cNvPr id="76815" name="Text Box 39"/>
            <p:cNvSpPr txBox="1">
              <a:spLocks noChangeArrowheads="1"/>
            </p:cNvSpPr>
            <p:nvPr/>
          </p:nvSpPr>
          <p:spPr bwMode="auto">
            <a:xfrm>
              <a:off x="240" y="2352"/>
              <a:ext cx="815" cy="288"/>
            </a:xfrm>
            <a:prstGeom prst="rect">
              <a:avLst/>
            </a:prstGeom>
            <a:noFill/>
            <a:ln w="9525">
              <a:noFill/>
              <a:miter lim="800000"/>
            </a:ln>
          </p:spPr>
          <p:txBody>
            <a:bodyPr wrap="none">
              <a:spAutoFit/>
            </a:bodyPr>
            <a:lstStyle/>
            <a:p>
              <a:r>
                <a:rPr kumimoji="1" lang="en-US" altLang="zh-CN" sz="1900" dirty="0">
                  <a:solidFill>
                    <a:srgbClr val="00B050"/>
                  </a:solidFill>
                  <a:latin typeface="宋体" pitchFamily="2" charset="-122"/>
                </a:rPr>
                <a:t>∧</a:t>
              </a:r>
              <a:r>
                <a:rPr kumimoji="1" lang="en-US" altLang="en-US" sz="2400" dirty="0">
                  <a:latin typeface="Times New Roman" panose="02020503050405090304" pitchFamily="18" charset="0"/>
                </a:rPr>
                <a:t>   </a:t>
              </a:r>
              <a:r>
                <a:rPr kumimoji="1" lang="en-US" altLang="zh-CN" sz="2400" dirty="0">
                  <a:latin typeface="Times New Roman" panose="02020503050405090304" pitchFamily="18" charset="0"/>
                </a:rPr>
                <a:t>F   </a:t>
              </a:r>
              <a:r>
                <a:rPr kumimoji="1" lang="en-US" altLang="zh-CN" sz="1900" dirty="0">
                  <a:solidFill>
                    <a:srgbClr val="FF0000"/>
                  </a:solidFill>
                  <a:latin typeface="宋体" pitchFamily="2" charset="-122"/>
                </a:rPr>
                <a:t>∧</a:t>
              </a:r>
              <a:endParaRPr kumimoji="1" lang="en-US" altLang="zh-CN" sz="1900" dirty="0">
                <a:solidFill>
                  <a:srgbClr val="FF0000"/>
                </a:solidFill>
                <a:latin typeface="宋体" pitchFamily="2" charset="-122"/>
              </a:endParaRPr>
            </a:p>
          </p:txBody>
        </p:sp>
        <p:sp>
          <p:nvSpPr>
            <p:cNvPr id="76816" name="Rectangle 40"/>
            <p:cNvSpPr>
              <a:spLocks noChangeArrowheads="1"/>
            </p:cNvSpPr>
            <p:nvPr/>
          </p:nvSpPr>
          <p:spPr bwMode="auto">
            <a:xfrm>
              <a:off x="2064" y="1776"/>
              <a:ext cx="816" cy="240"/>
            </a:xfrm>
            <a:prstGeom prst="rect">
              <a:avLst/>
            </a:prstGeom>
            <a:noFill/>
            <a:ln w="9525">
              <a:solidFill>
                <a:schemeClr val="tx1"/>
              </a:solidFill>
              <a:miter lim="800000"/>
            </a:ln>
          </p:spPr>
          <p:txBody>
            <a:bodyPr wrap="none" anchor="ctr"/>
            <a:lstStyle/>
            <a:p>
              <a:endParaRPr lang="zh-CN" altLang="en-US"/>
            </a:p>
          </p:txBody>
        </p:sp>
        <p:sp>
          <p:nvSpPr>
            <p:cNvPr id="76817" name="Line 41"/>
            <p:cNvSpPr>
              <a:spLocks noChangeShapeType="1"/>
            </p:cNvSpPr>
            <p:nvPr/>
          </p:nvSpPr>
          <p:spPr bwMode="auto">
            <a:xfrm>
              <a:off x="2304" y="1776"/>
              <a:ext cx="0" cy="240"/>
            </a:xfrm>
            <a:prstGeom prst="line">
              <a:avLst/>
            </a:prstGeom>
            <a:noFill/>
            <a:ln w="9525">
              <a:solidFill>
                <a:schemeClr val="tx1"/>
              </a:solidFill>
              <a:round/>
            </a:ln>
          </p:spPr>
          <p:txBody>
            <a:bodyPr wrap="none" anchor="ctr"/>
            <a:lstStyle/>
            <a:p>
              <a:endParaRPr lang="zh-CN" altLang="en-US"/>
            </a:p>
          </p:txBody>
        </p:sp>
        <p:sp>
          <p:nvSpPr>
            <p:cNvPr id="76818" name="Line 42"/>
            <p:cNvSpPr>
              <a:spLocks noChangeShapeType="1"/>
            </p:cNvSpPr>
            <p:nvPr/>
          </p:nvSpPr>
          <p:spPr bwMode="auto">
            <a:xfrm>
              <a:off x="2640" y="1776"/>
              <a:ext cx="0" cy="240"/>
            </a:xfrm>
            <a:prstGeom prst="line">
              <a:avLst/>
            </a:prstGeom>
            <a:noFill/>
            <a:ln w="9525">
              <a:solidFill>
                <a:schemeClr val="tx1"/>
              </a:solidFill>
              <a:round/>
            </a:ln>
          </p:spPr>
          <p:txBody>
            <a:bodyPr wrap="none" anchor="ctr"/>
            <a:lstStyle/>
            <a:p>
              <a:endParaRPr lang="zh-CN" altLang="en-US"/>
            </a:p>
          </p:txBody>
        </p:sp>
        <p:sp>
          <p:nvSpPr>
            <p:cNvPr id="76819" name="Text Box 43"/>
            <p:cNvSpPr txBox="1">
              <a:spLocks noChangeArrowheads="1"/>
            </p:cNvSpPr>
            <p:nvPr/>
          </p:nvSpPr>
          <p:spPr bwMode="auto">
            <a:xfrm>
              <a:off x="2337" y="1776"/>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6820" name="Rectangle 44"/>
            <p:cNvSpPr>
              <a:spLocks noChangeArrowheads="1"/>
            </p:cNvSpPr>
            <p:nvPr/>
          </p:nvSpPr>
          <p:spPr bwMode="auto">
            <a:xfrm>
              <a:off x="2592" y="2352"/>
              <a:ext cx="816" cy="240"/>
            </a:xfrm>
            <a:prstGeom prst="rect">
              <a:avLst/>
            </a:prstGeom>
            <a:noFill/>
            <a:ln w="9525">
              <a:solidFill>
                <a:schemeClr val="tx1"/>
              </a:solidFill>
              <a:miter lim="800000"/>
            </a:ln>
          </p:spPr>
          <p:txBody>
            <a:bodyPr wrap="none" anchor="ctr"/>
            <a:lstStyle/>
            <a:p>
              <a:endParaRPr lang="zh-CN" altLang="en-US"/>
            </a:p>
          </p:txBody>
        </p:sp>
        <p:sp>
          <p:nvSpPr>
            <p:cNvPr id="76821" name="Line 45"/>
            <p:cNvSpPr>
              <a:spLocks noChangeShapeType="1"/>
            </p:cNvSpPr>
            <p:nvPr/>
          </p:nvSpPr>
          <p:spPr bwMode="auto">
            <a:xfrm>
              <a:off x="2832" y="2352"/>
              <a:ext cx="0" cy="240"/>
            </a:xfrm>
            <a:prstGeom prst="line">
              <a:avLst/>
            </a:prstGeom>
            <a:noFill/>
            <a:ln w="9525">
              <a:solidFill>
                <a:schemeClr val="tx1"/>
              </a:solidFill>
              <a:round/>
            </a:ln>
          </p:spPr>
          <p:txBody>
            <a:bodyPr wrap="none" anchor="ctr"/>
            <a:lstStyle/>
            <a:p>
              <a:endParaRPr lang="zh-CN" altLang="en-US"/>
            </a:p>
          </p:txBody>
        </p:sp>
        <p:sp>
          <p:nvSpPr>
            <p:cNvPr id="76822" name="Line 46"/>
            <p:cNvSpPr>
              <a:spLocks noChangeShapeType="1"/>
            </p:cNvSpPr>
            <p:nvPr/>
          </p:nvSpPr>
          <p:spPr bwMode="auto">
            <a:xfrm>
              <a:off x="3168" y="2352"/>
              <a:ext cx="0" cy="240"/>
            </a:xfrm>
            <a:prstGeom prst="line">
              <a:avLst/>
            </a:prstGeom>
            <a:noFill/>
            <a:ln w="9525">
              <a:solidFill>
                <a:schemeClr val="tx1"/>
              </a:solidFill>
              <a:round/>
            </a:ln>
          </p:spPr>
          <p:txBody>
            <a:bodyPr wrap="none" anchor="ctr"/>
            <a:lstStyle/>
            <a:p>
              <a:endParaRPr lang="zh-CN" altLang="en-US"/>
            </a:p>
          </p:txBody>
        </p:sp>
        <p:sp>
          <p:nvSpPr>
            <p:cNvPr id="76823" name="Text Box 47"/>
            <p:cNvSpPr txBox="1">
              <a:spLocks noChangeArrowheads="1"/>
            </p:cNvSpPr>
            <p:nvPr/>
          </p:nvSpPr>
          <p:spPr bwMode="auto">
            <a:xfrm>
              <a:off x="2592" y="2352"/>
              <a:ext cx="815" cy="288"/>
            </a:xfrm>
            <a:prstGeom prst="rect">
              <a:avLst/>
            </a:prstGeom>
            <a:noFill/>
            <a:ln w="9525">
              <a:noFill/>
              <a:miter lim="800000"/>
            </a:ln>
          </p:spPr>
          <p:txBody>
            <a:bodyPr wrap="none">
              <a:spAutoFit/>
            </a:bodyPr>
            <a:lstStyle/>
            <a:p>
              <a:r>
                <a:rPr kumimoji="1" lang="en-US" altLang="zh-CN" sz="1900" dirty="0">
                  <a:solidFill>
                    <a:srgbClr val="00B050"/>
                  </a:solidFill>
                  <a:latin typeface="宋体" pitchFamily="2" charset="-122"/>
                </a:rPr>
                <a:t>∧</a:t>
              </a:r>
              <a:r>
                <a:rPr kumimoji="1" lang="en-US" altLang="en-US" sz="2400" dirty="0">
                  <a:latin typeface="Times New Roman" panose="02020503050405090304" pitchFamily="18" charset="0"/>
                </a:rPr>
                <a:t>   </a:t>
              </a:r>
              <a:r>
                <a:rPr kumimoji="1" lang="en-US" altLang="zh-CN" sz="2400" dirty="0">
                  <a:latin typeface="Times New Roman" panose="02020503050405090304" pitchFamily="18" charset="0"/>
                </a:rPr>
                <a:t>S   </a:t>
              </a:r>
              <a:r>
                <a:rPr kumimoji="1" lang="en-US" altLang="zh-CN" sz="1900" dirty="0">
                  <a:solidFill>
                    <a:srgbClr val="FF0000"/>
                  </a:solidFill>
                  <a:latin typeface="宋体" pitchFamily="2" charset="-122"/>
                </a:rPr>
                <a:t>∧</a:t>
              </a:r>
              <a:endParaRPr kumimoji="1" lang="en-US" altLang="zh-CN" sz="1900" dirty="0">
                <a:solidFill>
                  <a:srgbClr val="FF0000"/>
                </a:solidFill>
                <a:latin typeface="宋体" pitchFamily="2" charset="-122"/>
              </a:endParaRPr>
            </a:p>
          </p:txBody>
        </p:sp>
        <p:sp>
          <p:nvSpPr>
            <p:cNvPr id="76824" name="Line 48"/>
            <p:cNvSpPr>
              <a:spLocks noChangeShapeType="1"/>
            </p:cNvSpPr>
            <p:nvPr/>
          </p:nvSpPr>
          <p:spPr bwMode="auto">
            <a:xfrm flipH="1">
              <a:off x="1200" y="1344"/>
              <a:ext cx="336" cy="432"/>
            </a:xfrm>
            <a:prstGeom prst="line">
              <a:avLst/>
            </a:prstGeom>
            <a:noFill/>
            <a:ln w="9525">
              <a:solidFill>
                <a:schemeClr val="tx1"/>
              </a:solidFill>
              <a:round/>
              <a:tailEnd type="triangle" w="med" len="med"/>
            </a:ln>
          </p:spPr>
          <p:txBody>
            <a:bodyPr wrap="none" anchor="ctr"/>
            <a:lstStyle/>
            <a:p>
              <a:endParaRPr lang="zh-CN" altLang="en-US"/>
            </a:p>
          </p:txBody>
        </p:sp>
        <p:sp>
          <p:nvSpPr>
            <p:cNvPr id="76825" name="Line 49"/>
            <p:cNvSpPr>
              <a:spLocks noChangeShapeType="1"/>
            </p:cNvSpPr>
            <p:nvPr/>
          </p:nvSpPr>
          <p:spPr bwMode="auto">
            <a:xfrm>
              <a:off x="2112" y="1344"/>
              <a:ext cx="336" cy="432"/>
            </a:xfrm>
            <a:prstGeom prst="line">
              <a:avLst/>
            </a:prstGeom>
            <a:noFill/>
            <a:ln w="9525">
              <a:solidFill>
                <a:schemeClr val="tx1"/>
              </a:solidFill>
              <a:round/>
              <a:tailEnd type="triangle" w="med" len="med"/>
            </a:ln>
          </p:spPr>
          <p:txBody>
            <a:bodyPr wrap="none" anchor="ctr"/>
            <a:lstStyle/>
            <a:p>
              <a:endParaRPr lang="zh-CN" altLang="en-US"/>
            </a:p>
          </p:txBody>
        </p:sp>
        <p:sp>
          <p:nvSpPr>
            <p:cNvPr id="76826" name="Line 50"/>
            <p:cNvSpPr>
              <a:spLocks noChangeShapeType="1"/>
            </p:cNvSpPr>
            <p:nvPr/>
          </p:nvSpPr>
          <p:spPr bwMode="auto">
            <a:xfrm flipH="1">
              <a:off x="624" y="1920"/>
              <a:ext cx="288" cy="432"/>
            </a:xfrm>
            <a:prstGeom prst="line">
              <a:avLst/>
            </a:prstGeom>
            <a:noFill/>
            <a:ln w="9525">
              <a:solidFill>
                <a:schemeClr val="tx1"/>
              </a:solidFill>
              <a:round/>
              <a:tailEnd type="triangle" w="med" len="med"/>
            </a:ln>
          </p:spPr>
          <p:txBody>
            <a:bodyPr wrap="none" anchor="ctr"/>
            <a:lstStyle/>
            <a:p>
              <a:endParaRPr lang="zh-CN" altLang="en-US"/>
            </a:p>
          </p:txBody>
        </p:sp>
        <p:sp>
          <p:nvSpPr>
            <p:cNvPr id="76827" name="Line 51"/>
            <p:cNvSpPr>
              <a:spLocks noChangeShapeType="1"/>
            </p:cNvSpPr>
            <p:nvPr/>
          </p:nvSpPr>
          <p:spPr bwMode="auto">
            <a:xfrm>
              <a:off x="2736" y="1920"/>
              <a:ext cx="240" cy="432"/>
            </a:xfrm>
            <a:prstGeom prst="line">
              <a:avLst/>
            </a:prstGeom>
            <a:noFill/>
            <a:ln w="9525">
              <a:solidFill>
                <a:schemeClr val="tx1"/>
              </a:solidFill>
              <a:round/>
              <a:tailEnd type="triangle" w="med" len="med"/>
            </a:ln>
          </p:spPr>
          <p:txBody>
            <a:bodyPr wrap="none" anchor="ctr"/>
            <a:lstStyle/>
            <a:p>
              <a:endParaRPr lang="zh-CN" altLang="en-US"/>
            </a:p>
          </p:txBody>
        </p:sp>
        <p:sp>
          <p:nvSpPr>
            <p:cNvPr id="76828" name="Line 52"/>
            <p:cNvSpPr>
              <a:spLocks noChangeShapeType="1"/>
            </p:cNvSpPr>
            <p:nvPr/>
          </p:nvSpPr>
          <p:spPr bwMode="auto">
            <a:xfrm flipH="1">
              <a:off x="1872" y="1920"/>
              <a:ext cx="336" cy="432"/>
            </a:xfrm>
            <a:prstGeom prst="line">
              <a:avLst/>
            </a:prstGeom>
            <a:noFill/>
            <a:ln w="9525">
              <a:solidFill>
                <a:schemeClr val="tx1"/>
              </a:solidFill>
              <a:round/>
              <a:tailEnd type="triangle" w="med" len="med"/>
            </a:ln>
          </p:spPr>
          <p:txBody>
            <a:bodyPr wrap="none" anchor="ctr"/>
            <a:lstStyle/>
            <a:p>
              <a:endParaRPr lang="zh-CN" altLang="en-US"/>
            </a:p>
          </p:txBody>
        </p:sp>
      </p:grpSp>
      <p:sp>
        <p:nvSpPr>
          <p:cNvPr id="76805" name="Text Box 53"/>
          <p:cNvSpPr txBox="1">
            <a:spLocks noChangeArrowheads="1"/>
          </p:cNvSpPr>
          <p:nvPr/>
        </p:nvSpPr>
        <p:spPr bwMode="auto">
          <a:xfrm>
            <a:off x="2270125" y="5832475"/>
            <a:ext cx="39941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图中有</a:t>
            </a:r>
            <a:r>
              <a:rPr kumimoji="1" lang="en-US" altLang="zh-CN" sz="2400">
                <a:latin typeface="Times New Roman" panose="02020503050405090304" pitchFamily="18" charset="0"/>
              </a:rPr>
              <a:t>7</a:t>
            </a:r>
            <a:r>
              <a:rPr kumimoji="1" lang="zh-CN" altLang="en-US" sz="2400">
                <a:latin typeface="Times New Roman" panose="02020503050405090304" pitchFamily="18" charset="0"/>
              </a:rPr>
              <a:t>个空指针可以被利用</a:t>
            </a:r>
            <a:endParaRPr kumimoji="1" lang="zh-CN" altLang="en-US" sz="2400">
              <a:latin typeface="Times New Roman" panose="0202050305040509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762000" y="685800"/>
            <a:ext cx="20129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线索二叉树：</a:t>
            </a:r>
            <a:endParaRPr kumimoji="1" lang="zh-CN" altLang="en-US" sz="2400">
              <a:latin typeface="Times New Roman" panose="02020503050405090304" pitchFamily="18" charset="0"/>
            </a:endParaRPr>
          </a:p>
        </p:txBody>
      </p:sp>
      <p:grpSp>
        <p:nvGrpSpPr>
          <p:cNvPr id="2" name="Group 3"/>
          <p:cNvGrpSpPr/>
          <p:nvPr/>
        </p:nvGrpSpPr>
        <p:grpSpPr bwMode="auto">
          <a:xfrm>
            <a:off x="5181600" y="304800"/>
            <a:ext cx="3683000" cy="1917700"/>
            <a:chOff x="1671" y="698"/>
            <a:chExt cx="2320" cy="1208"/>
          </a:xfrm>
        </p:grpSpPr>
        <p:sp>
          <p:nvSpPr>
            <p:cNvPr id="77877" name="Oval 4"/>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7878" name="Text Box 5"/>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7879" name="Oval 6"/>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7880" name="Text Box 7"/>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7881" name="Oval 8"/>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7882" name="Text Box 9"/>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7883" name="Oval 10"/>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7884" name="Text Box 11"/>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7885" name="Oval 12"/>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7886" name="Text Box 13"/>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7887" name="Oval 14"/>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7888" name="Text Box 15"/>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77889" name="Line 16"/>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7890" name="Line 17"/>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7891" name="Line 18"/>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7892" name="Line 19"/>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7893" name="Line 20"/>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grpSp>
        <p:nvGrpSpPr>
          <p:cNvPr id="3" name="Group 21"/>
          <p:cNvGrpSpPr/>
          <p:nvPr/>
        </p:nvGrpSpPr>
        <p:grpSpPr bwMode="auto">
          <a:xfrm>
            <a:off x="901730" y="2571744"/>
            <a:ext cx="5029200" cy="2286000"/>
            <a:chOff x="1008" y="1776"/>
            <a:chExt cx="3168" cy="1440"/>
          </a:xfrm>
        </p:grpSpPr>
        <p:grpSp>
          <p:nvGrpSpPr>
            <p:cNvPr id="4" name="Group 22"/>
            <p:cNvGrpSpPr/>
            <p:nvPr/>
          </p:nvGrpSpPr>
          <p:grpSpPr bwMode="auto">
            <a:xfrm>
              <a:off x="2208" y="1776"/>
              <a:ext cx="816" cy="288"/>
              <a:chOff x="912" y="1200"/>
              <a:chExt cx="816" cy="288"/>
            </a:xfrm>
          </p:grpSpPr>
          <p:sp>
            <p:nvSpPr>
              <p:cNvPr id="77873" name="Rectangle 23"/>
              <p:cNvSpPr>
                <a:spLocks noChangeArrowheads="1"/>
              </p:cNvSpPr>
              <p:nvPr/>
            </p:nvSpPr>
            <p:spPr bwMode="auto">
              <a:xfrm>
                <a:off x="912" y="1200"/>
                <a:ext cx="816" cy="240"/>
              </a:xfrm>
              <a:prstGeom prst="rect">
                <a:avLst/>
              </a:prstGeom>
              <a:noFill/>
              <a:ln w="9525">
                <a:solidFill>
                  <a:schemeClr val="tx1"/>
                </a:solidFill>
                <a:miter lim="800000"/>
              </a:ln>
            </p:spPr>
            <p:txBody>
              <a:bodyPr wrap="none" anchor="ctr"/>
              <a:lstStyle/>
              <a:p>
                <a:endParaRPr lang="zh-CN" altLang="en-US"/>
              </a:p>
            </p:txBody>
          </p:sp>
          <p:sp>
            <p:nvSpPr>
              <p:cNvPr id="77874" name="Line 24"/>
              <p:cNvSpPr>
                <a:spLocks noChangeShapeType="1"/>
              </p:cNvSpPr>
              <p:nvPr/>
            </p:nvSpPr>
            <p:spPr bwMode="auto">
              <a:xfrm>
                <a:off x="1152" y="1200"/>
                <a:ext cx="0" cy="240"/>
              </a:xfrm>
              <a:prstGeom prst="line">
                <a:avLst/>
              </a:prstGeom>
              <a:noFill/>
              <a:ln w="9525">
                <a:solidFill>
                  <a:schemeClr val="tx1"/>
                </a:solidFill>
                <a:round/>
              </a:ln>
            </p:spPr>
            <p:txBody>
              <a:bodyPr wrap="none" anchor="ctr"/>
              <a:lstStyle/>
              <a:p>
                <a:endParaRPr lang="zh-CN" altLang="en-US"/>
              </a:p>
            </p:txBody>
          </p:sp>
          <p:sp>
            <p:nvSpPr>
              <p:cNvPr id="77875" name="Line 25"/>
              <p:cNvSpPr>
                <a:spLocks noChangeShapeType="1"/>
              </p:cNvSpPr>
              <p:nvPr/>
            </p:nvSpPr>
            <p:spPr bwMode="auto">
              <a:xfrm>
                <a:off x="1488" y="1200"/>
                <a:ext cx="0" cy="240"/>
              </a:xfrm>
              <a:prstGeom prst="line">
                <a:avLst/>
              </a:prstGeom>
              <a:noFill/>
              <a:ln w="9525">
                <a:solidFill>
                  <a:schemeClr val="tx1"/>
                </a:solidFill>
                <a:round/>
              </a:ln>
            </p:spPr>
            <p:txBody>
              <a:bodyPr wrap="none" anchor="ctr"/>
              <a:lstStyle/>
              <a:p>
                <a:endParaRPr lang="zh-CN" altLang="en-US"/>
              </a:p>
            </p:txBody>
          </p:sp>
          <p:sp>
            <p:nvSpPr>
              <p:cNvPr id="77876" name="Text Box 26"/>
              <p:cNvSpPr txBox="1">
                <a:spLocks noChangeArrowheads="1"/>
              </p:cNvSpPr>
              <p:nvPr/>
            </p:nvSpPr>
            <p:spPr bwMode="auto">
              <a:xfrm>
                <a:off x="1200" y="1200"/>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grpSp>
        <p:grpSp>
          <p:nvGrpSpPr>
            <p:cNvPr id="5" name="Group 27"/>
            <p:cNvGrpSpPr/>
            <p:nvPr/>
          </p:nvGrpSpPr>
          <p:grpSpPr bwMode="auto">
            <a:xfrm>
              <a:off x="1536" y="2352"/>
              <a:ext cx="816" cy="288"/>
              <a:chOff x="912" y="1200"/>
              <a:chExt cx="816" cy="288"/>
            </a:xfrm>
          </p:grpSpPr>
          <p:sp>
            <p:nvSpPr>
              <p:cNvPr id="77869" name="Rectangle 28"/>
              <p:cNvSpPr>
                <a:spLocks noChangeArrowheads="1"/>
              </p:cNvSpPr>
              <p:nvPr/>
            </p:nvSpPr>
            <p:spPr bwMode="auto">
              <a:xfrm>
                <a:off x="912" y="1200"/>
                <a:ext cx="816" cy="240"/>
              </a:xfrm>
              <a:prstGeom prst="rect">
                <a:avLst/>
              </a:prstGeom>
              <a:noFill/>
              <a:ln w="9525">
                <a:solidFill>
                  <a:schemeClr val="tx1"/>
                </a:solidFill>
                <a:miter lim="800000"/>
              </a:ln>
            </p:spPr>
            <p:txBody>
              <a:bodyPr wrap="none" anchor="ctr"/>
              <a:lstStyle/>
              <a:p>
                <a:endParaRPr lang="zh-CN" altLang="en-US"/>
              </a:p>
            </p:txBody>
          </p:sp>
          <p:sp>
            <p:nvSpPr>
              <p:cNvPr id="77870" name="Line 29"/>
              <p:cNvSpPr>
                <a:spLocks noChangeShapeType="1"/>
              </p:cNvSpPr>
              <p:nvPr/>
            </p:nvSpPr>
            <p:spPr bwMode="auto">
              <a:xfrm>
                <a:off x="1152" y="1200"/>
                <a:ext cx="0" cy="240"/>
              </a:xfrm>
              <a:prstGeom prst="line">
                <a:avLst/>
              </a:prstGeom>
              <a:noFill/>
              <a:ln w="9525">
                <a:solidFill>
                  <a:schemeClr val="tx1"/>
                </a:solidFill>
                <a:round/>
              </a:ln>
            </p:spPr>
            <p:txBody>
              <a:bodyPr wrap="none" anchor="ctr"/>
              <a:lstStyle/>
              <a:p>
                <a:endParaRPr lang="zh-CN" altLang="en-US"/>
              </a:p>
            </p:txBody>
          </p:sp>
          <p:sp>
            <p:nvSpPr>
              <p:cNvPr id="77871" name="Line 30"/>
              <p:cNvSpPr>
                <a:spLocks noChangeShapeType="1"/>
              </p:cNvSpPr>
              <p:nvPr/>
            </p:nvSpPr>
            <p:spPr bwMode="auto">
              <a:xfrm>
                <a:off x="1488" y="1200"/>
                <a:ext cx="0" cy="240"/>
              </a:xfrm>
              <a:prstGeom prst="line">
                <a:avLst/>
              </a:prstGeom>
              <a:noFill/>
              <a:ln w="9525">
                <a:solidFill>
                  <a:schemeClr val="tx1"/>
                </a:solidFill>
                <a:round/>
              </a:ln>
            </p:spPr>
            <p:txBody>
              <a:bodyPr wrap="none" anchor="ctr"/>
              <a:lstStyle/>
              <a:p>
                <a:endParaRPr lang="zh-CN" altLang="en-US"/>
              </a:p>
            </p:txBody>
          </p:sp>
          <p:sp>
            <p:nvSpPr>
              <p:cNvPr id="77872" name="Text Box 31"/>
              <p:cNvSpPr txBox="1">
                <a:spLocks noChangeArrowheads="1"/>
              </p:cNvSpPr>
              <p:nvPr/>
            </p:nvSpPr>
            <p:spPr bwMode="auto">
              <a:xfrm>
                <a:off x="1200" y="120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1900">
                  <a:latin typeface="宋体" pitchFamily="2" charset="-122"/>
                </a:endParaRPr>
              </a:p>
            </p:txBody>
          </p:sp>
        </p:grpSp>
        <p:sp>
          <p:nvSpPr>
            <p:cNvPr id="77848" name="Rectangle 32"/>
            <p:cNvSpPr>
              <a:spLocks noChangeArrowheads="1"/>
            </p:cNvSpPr>
            <p:nvPr/>
          </p:nvSpPr>
          <p:spPr bwMode="auto">
            <a:xfrm>
              <a:off x="2304" y="2928"/>
              <a:ext cx="816" cy="240"/>
            </a:xfrm>
            <a:prstGeom prst="rect">
              <a:avLst/>
            </a:prstGeom>
            <a:noFill/>
            <a:ln w="9525">
              <a:solidFill>
                <a:schemeClr val="tx1"/>
              </a:solidFill>
              <a:miter lim="800000"/>
            </a:ln>
          </p:spPr>
          <p:txBody>
            <a:bodyPr wrap="none" anchor="ctr"/>
            <a:lstStyle/>
            <a:p>
              <a:endParaRPr lang="zh-CN" altLang="en-US"/>
            </a:p>
          </p:txBody>
        </p:sp>
        <p:sp>
          <p:nvSpPr>
            <p:cNvPr id="77849" name="Line 33"/>
            <p:cNvSpPr>
              <a:spLocks noChangeShapeType="1"/>
            </p:cNvSpPr>
            <p:nvPr/>
          </p:nvSpPr>
          <p:spPr bwMode="auto">
            <a:xfrm>
              <a:off x="2544" y="2928"/>
              <a:ext cx="0" cy="240"/>
            </a:xfrm>
            <a:prstGeom prst="line">
              <a:avLst/>
            </a:prstGeom>
            <a:noFill/>
            <a:ln w="9525">
              <a:solidFill>
                <a:schemeClr val="tx1"/>
              </a:solidFill>
              <a:round/>
            </a:ln>
          </p:spPr>
          <p:txBody>
            <a:bodyPr wrap="none" anchor="ctr"/>
            <a:lstStyle/>
            <a:p>
              <a:endParaRPr lang="zh-CN" altLang="en-US"/>
            </a:p>
          </p:txBody>
        </p:sp>
        <p:sp>
          <p:nvSpPr>
            <p:cNvPr id="77850" name="Line 34"/>
            <p:cNvSpPr>
              <a:spLocks noChangeShapeType="1"/>
            </p:cNvSpPr>
            <p:nvPr/>
          </p:nvSpPr>
          <p:spPr bwMode="auto">
            <a:xfrm>
              <a:off x="2880" y="2928"/>
              <a:ext cx="0" cy="240"/>
            </a:xfrm>
            <a:prstGeom prst="line">
              <a:avLst/>
            </a:prstGeom>
            <a:noFill/>
            <a:ln w="9525">
              <a:solidFill>
                <a:schemeClr val="tx1"/>
              </a:solidFill>
              <a:round/>
            </a:ln>
          </p:spPr>
          <p:txBody>
            <a:bodyPr wrap="none" anchor="ctr"/>
            <a:lstStyle/>
            <a:p>
              <a:endParaRPr lang="zh-CN" altLang="en-US"/>
            </a:p>
          </p:txBody>
        </p:sp>
        <p:sp>
          <p:nvSpPr>
            <p:cNvPr id="77851" name="Text Box 35"/>
            <p:cNvSpPr txBox="1">
              <a:spLocks noChangeArrowheads="1"/>
            </p:cNvSpPr>
            <p:nvPr/>
          </p:nvSpPr>
          <p:spPr bwMode="auto">
            <a:xfrm>
              <a:off x="2577" y="2928"/>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1900">
                <a:latin typeface="宋体" pitchFamily="2" charset="-122"/>
              </a:endParaRPr>
            </a:p>
          </p:txBody>
        </p:sp>
        <p:sp>
          <p:nvSpPr>
            <p:cNvPr id="77852" name="Rectangle 36"/>
            <p:cNvSpPr>
              <a:spLocks noChangeArrowheads="1"/>
            </p:cNvSpPr>
            <p:nvPr/>
          </p:nvSpPr>
          <p:spPr bwMode="auto">
            <a:xfrm>
              <a:off x="1008" y="2928"/>
              <a:ext cx="816" cy="240"/>
            </a:xfrm>
            <a:prstGeom prst="rect">
              <a:avLst/>
            </a:prstGeom>
            <a:noFill/>
            <a:ln w="9525">
              <a:solidFill>
                <a:schemeClr val="tx1"/>
              </a:solidFill>
              <a:miter lim="800000"/>
            </a:ln>
          </p:spPr>
          <p:txBody>
            <a:bodyPr wrap="none" anchor="ctr"/>
            <a:lstStyle/>
            <a:p>
              <a:endParaRPr lang="zh-CN" altLang="en-US"/>
            </a:p>
          </p:txBody>
        </p:sp>
        <p:sp>
          <p:nvSpPr>
            <p:cNvPr id="77853" name="Line 37"/>
            <p:cNvSpPr>
              <a:spLocks noChangeShapeType="1"/>
            </p:cNvSpPr>
            <p:nvPr/>
          </p:nvSpPr>
          <p:spPr bwMode="auto">
            <a:xfrm>
              <a:off x="1248" y="2928"/>
              <a:ext cx="0" cy="240"/>
            </a:xfrm>
            <a:prstGeom prst="line">
              <a:avLst/>
            </a:prstGeom>
            <a:noFill/>
            <a:ln w="9525">
              <a:solidFill>
                <a:schemeClr val="tx1"/>
              </a:solidFill>
              <a:round/>
            </a:ln>
          </p:spPr>
          <p:txBody>
            <a:bodyPr wrap="none" anchor="ctr"/>
            <a:lstStyle/>
            <a:p>
              <a:endParaRPr lang="zh-CN" altLang="en-US"/>
            </a:p>
          </p:txBody>
        </p:sp>
        <p:sp>
          <p:nvSpPr>
            <p:cNvPr id="77854" name="Line 38"/>
            <p:cNvSpPr>
              <a:spLocks noChangeShapeType="1"/>
            </p:cNvSpPr>
            <p:nvPr/>
          </p:nvSpPr>
          <p:spPr bwMode="auto">
            <a:xfrm>
              <a:off x="1584" y="2928"/>
              <a:ext cx="0" cy="240"/>
            </a:xfrm>
            <a:prstGeom prst="line">
              <a:avLst/>
            </a:prstGeom>
            <a:noFill/>
            <a:ln w="9525">
              <a:solidFill>
                <a:schemeClr val="tx1"/>
              </a:solidFill>
              <a:round/>
            </a:ln>
          </p:spPr>
          <p:txBody>
            <a:bodyPr wrap="none" anchor="ctr"/>
            <a:lstStyle/>
            <a:p>
              <a:endParaRPr lang="zh-CN" altLang="en-US"/>
            </a:p>
          </p:txBody>
        </p:sp>
        <p:sp>
          <p:nvSpPr>
            <p:cNvPr id="77855" name="Text Box 39"/>
            <p:cNvSpPr txBox="1">
              <a:spLocks noChangeArrowheads="1"/>
            </p:cNvSpPr>
            <p:nvPr/>
          </p:nvSpPr>
          <p:spPr bwMode="auto">
            <a:xfrm>
              <a:off x="1296" y="2928"/>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1900">
                <a:latin typeface="宋体" pitchFamily="2" charset="-122"/>
              </a:endParaRPr>
            </a:p>
          </p:txBody>
        </p:sp>
        <p:sp>
          <p:nvSpPr>
            <p:cNvPr id="77856" name="Rectangle 40"/>
            <p:cNvSpPr>
              <a:spLocks noChangeArrowheads="1"/>
            </p:cNvSpPr>
            <p:nvPr/>
          </p:nvSpPr>
          <p:spPr bwMode="auto">
            <a:xfrm>
              <a:off x="2832" y="2352"/>
              <a:ext cx="816" cy="240"/>
            </a:xfrm>
            <a:prstGeom prst="rect">
              <a:avLst/>
            </a:prstGeom>
            <a:noFill/>
            <a:ln w="9525">
              <a:solidFill>
                <a:schemeClr val="tx1"/>
              </a:solidFill>
              <a:miter lim="800000"/>
            </a:ln>
          </p:spPr>
          <p:txBody>
            <a:bodyPr wrap="none" anchor="ctr"/>
            <a:lstStyle/>
            <a:p>
              <a:endParaRPr lang="zh-CN" altLang="en-US"/>
            </a:p>
          </p:txBody>
        </p:sp>
        <p:sp>
          <p:nvSpPr>
            <p:cNvPr id="77857" name="Line 41"/>
            <p:cNvSpPr>
              <a:spLocks noChangeShapeType="1"/>
            </p:cNvSpPr>
            <p:nvPr/>
          </p:nvSpPr>
          <p:spPr bwMode="auto">
            <a:xfrm>
              <a:off x="3072" y="2352"/>
              <a:ext cx="0" cy="240"/>
            </a:xfrm>
            <a:prstGeom prst="line">
              <a:avLst/>
            </a:prstGeom>
            <a:noFill/>
            <a:ln w="9525">
              <a:solidFill>
                <a:schemeClr val="tx1"/>
              </a:solidFill>
              <a:round/>
            </a:ln>
          </p:spPr>
          <p:txBody>
            <a:bodyPr wrap="none" anchor="ctr"/>
            <a:lstStyle/>
            <a:p>
              <a:endParaRPr lang="zh-CN" altLang="en-US"/>
            </a:p>
          </p:txBody>
        </p:sp>
        <p:sp>
          <p:nvSpPr>
            <p:cNvPr id="77858" name="Line 42"/>
            <p:cNvSpPr>
              <a:spLocks noChangeShapeType="1"/>
            </p:cNvSpPr>
            <p:nvPr/>
          </p:nvSpPr>
          <p:spPr bwMode="auto">
            <a:xfrm>
              <a:off x="3408" y="2352"/>
              <a:ext cx="0" cy="240"/>
            </a:xfrm>
            <a:prstGeom prst="line">
              <a:avLst/>
            </a:prstGeom>
            <a:noFill/>
            <a:ln w="9525">
              <a:solidFill>
                <a:schemeClr val="tx1"/>
              </a:solidFill>
              <a:round/>
            </a:ln>
          </p:spPr>
          <p:txBody>
            <a:bodyPr wrap="none" anchor="ctr"/>
            <a:lstStyle/>
            <a:p>
              <a:endParaRPr lang="zh-CN" altLang="en-US"/>
            </a:p>
          </p:txBody>
        </p:sp>
        <p:sp>
          <p:nvSpPr>
            <p:cNvPr id="77859" name="Text Box 43"/>
            <p:cNvSpPr txBox="1">
              <a:spLocks noChangeArrowheads="1"/>
            </p:cNvSpPr>
            <p:nvPr/>
          </p:nvSpPr>
          <p:spPr bwMode="auto">
            <a:xfrm>
              <a:off x="3105" y="2352"/>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7860" name="Rectangle 44"/>
            <p:cNvSpPr>
              <a:spLocks noChangeArrowheads="1"/>
            </p:cNvSpPr>
            <p:nvPr/>
          </p:nvSpPr>
          <p:spPr bwMode="auto">
            <a:xfrm>
              <a:off x="3360" y="2928"/>
              <a:ext cx="816" cy="240"/>
            </a:xfrm>
            <a:prstGeom prst="rect">
              <a:avLst/>
            </a:prstGeom>
            <a:noFill/>
            <a:ln w="9525">
              <a:solidFill>
                <a:schemeClr val="tx1"/>
              </a:solidFill>
              <a:miter lim="800000"/>
            </a:ln>
          </p:spPr>
          <p:txBody>
            <a:bodyPr wrap="none" anchor="ctr"/>
            <a:lstStyle/>
            <a:p>
              <a:endParaRPr lang="zh-CN" altLang="en-US"/>
            </a:p>
          </p:txBody>
        </p:sp>
        <p:sp>
          <p:nvSpPr>
            <p:cNvPr id="77861" name="Line 45"/>
            <p:cNvSpPr>
              <a:spLocks noChangeShapeType="1"/>
            </p:cNvSpPr>
            <p:nvPr/>
          </p:nvSpPr>
          <p:spPr bwMode="auto">
            <a:xfrm>
              <a:off x="3600" y="2928"/>
              <a:ext cx="0" cy="240"/>
            </a:xfrm>
            <a:prstGeom prst="line">
              <a:avLst/>
            </a:prstGeom>
            <a:noFill/>
            <a:ln w="9525">
              <a:solidFill>
                <a:schemeClr val="tx1"/>
              </a:solidFill>
              <a:round/>
            </a:ln>
          </p:spPr>
          <p:txBody>
            <a:bodyPr wrap="none" anchor="ctr"/>
            <a:lstStyle/>
            <a:p>
              <a:endParaRPr lang="zh-CN" altLang="en-US"/>
            </a:p>
          </p:txBody>
        </p:sp>
        <p:sp>
          <p:nvSpPr>
            <p:cNvPr id="77862" name="Line 46"/>
            <p:cNvSpPr>
              <a:spLocks noChangeShapeType="1"/>
            </p:cNvSpPr>
            <p:nvPr/>
          </p:nvSpPr>
          <p:spPr bwMode="auto">
            <a:xfrm>
              <a:off x="3936" y="2928"/>
              <a:ext cx="0" cy="240"/>
            </a:xfrm>
            <a:prstGeom prst="line">
              <a:avLst/>
            </a:prstGeom>
            <a:noFill/>
            <a:ln w="9525">
              <a:solidFill>
                <a:schemeClr val="tx1"/>
              </a:solidFill>
              <a:round/>
            </a:ln>
          </p:spPr>
          <p:txBody>
            <a:bodyPr wrap="none" anchor="ctr"/>
            <a:lstStyle/>
            <a:p>
              <a:endParaRPr lang="zh-CN" altLang="en-US"/>
            </a:p>
          </p:txBody>
        </p:sp>
        <p:sp>
          <p:nvSpPr>
            <p:cNvPr id="77863" name="Text Box 47"/>
            <p:cNvSpPr txBox="1">
              <a:spLocks noChangeArrowheads="1"/>
            </p:cNvSpPr>
            <p:nvPr/>
          </p:nvSpPr>
          <p:spPr bwMode="auto">
            <a:xfrm>
              <a:off x="3665" y="2928"/>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1900">
                <a:latin typeface="宋体" pitchFamily="2" charset="-122"/>
              </a:endParaRPr>
            </a:p>
          </p:txBody>
        </p:sp>
        <p:sp>
          <p:nvSpPr>
            <p:cNvPr id="77864" name="Line 48"/>
            <p:cNvSpPr>
              <a:spLocks noChangeShapeType="1"/>
            </p:cNvSpPr>
            <p:nvPr/>
          </p:nvSpPr>
          <p:spPr bwMode="auto">
            <a:xfrm flipH="1">
              <a:off x="1968" y="1920"/>
              <a:ext cx="336" cy="432"/>
            </a:xfrm>
            <a:prstGeom prst="line">
              <a:avLst/>
            </a:prstGeom>
            <a:noFill/>
            <a:ln w="9525">
              <a:solidFill>
                <a:schemeClr val="tx1"/>
              </a:solidFill>
              <a:round/>
              <a:tailEnd type="triangle" w="med" len="med"/>
            </a:ln>
          </p:spPr>
          <p:txBody>
            <a:bodyPr wrap="none" anchor="ctr"/>
            <a:lstStyle/>
            <a:p>
              <a:endParaRPr lang="zh-CN" altLang="en-US"/>
            </a:p>
          </p:txBody>
        </p:sp>
        <p:sp>
          <p:nvSpPr>
            <p:cNvPr id="77865" name="Line 49"/>
            <p:cNvSpPr>
              <a:spLocks noChangeShapeType="1"/>
            </p:cNvSpPr>
            <p:nvPr/>
          </p:nvSpPr>
          <p:spPr bwMode="auto">
            <a:xfrm>
              <a:off x="2880" y="1920"/>
              <a:ext cx="336" cy="432"/>
            </a:xfrm>
            <a:prstGeom prst="line">
              <a:avLst/>
            </a:prstGeom>
            <a:noFill/>
            <a:ln w="9525">
              <a:solidFill>
                <a:schemeClr val="tx1"/>
              </a:solidFill>
              <a:round/>
              <a:tailEnd type="triangle" w="med" len="med"/>
            </a:ln>
          </p:spPr>
          <p:txBody>
            <a:bodyPr wrap="none" anchor="ctr"/>
            <a:lstStyle/>
            <a:p>
              <a:endParaRPr lang="zh-CN" altLang="en-US"/>
            </a:p>
          </p:txBody>
        </p:sp>
        <p:sp>
          <p:nvSpPr>
            <p:cNvPr id="77866" name="Line 50"/>
            <p:cNvSpPr>
              <a:spLocks noChangeShapeType="1"/>
            </p:cNvSpPr>
            <p:nvPr/>
          </p:nvSpPr>
          <p:spPr bwMode="auto">
            <a:xfrm flipH="1">
              <a:off x="1392" y="2496"/>
              <a:ext cx="288" cy="432"/>
            </a:xfrm>
            <a:prstGeom prst="line">
              <a:avLst/>
            </a:prstGeom>
            <a:noFill/>
            <a:ln w="9525">
              <a:solidFill>
                <a:schemeClr val="tx1"/>
              </a:solidFill>
              <a:round/>
              <a:tailEnd type="triangle" w="med" len="med"/>
            </a:ln>
          </p:spPr>
          <p:txBody>
            <a:bodyPr wrap="none" anchor="ctr"/>
            <a:lstStyle/>
            <a:p>
              <a:endParaRPr lang="zh-CN" altLang="en-US"/>
            </a:p>
          </p:txBody>
        </p:sp>
        <p:sp>
          <p:nvSpPr>
            <p:cNvPr id="77867" name="Line 51"/>
            <p:cNvSpPr>
              <a:spLocks noChangeShapeType="1"/>
            </p:cNvSpPr>
            <p:nvPr/>
          </p:nvSpPr>
          <p:spPr bwMode="auto">
            <a:xfrm>
              <a:off x="3504" y="2496"/>
              <a:ext cx="240" cy="432"/>
            </a:xfrm>
            <a:prstGeom prst="line">
              <a:avLst/>
            </a:prstGeom>
            <a:noFill/>
            <a:ln w="9525">
              <a:solidFill>
                <a:schemeClr val="tx1"/>
              </a:solidFill>
              <a:round/>
              <a:tailEnd type="triangle" w="med" len="med"/>
            </a:ln>
          </p:spPr>
          <p:txBody>
            <a:bodyPr wrap="none" anchor="ctr"/>
            <a:lstStyle/>
            <a:p>
              <a:endParaRPr lang="zh-CN" altLang="en-US"/>
            </a:p>
          </p:txBody>
        </p:sp>
        <p:sp>
          <p:nvSpPr>
            <p:cNvPr id="77868" name="Line 52"/>
            <p:cNvSpPr>
              <a:spLocks noChangeShapeType="1"/>
            </p:cNvSpPr>
            <p:nvPr/>
          </p:nvSpPr>
          <p:spPr bwMode="auto">
            <a:xfrm flipH="1">
              <a:off x="2640" y="2496"/>
              <a:ext cx="336" cy="432"/>
            </a:xfrm>
            <a:prstGeom prst="line">
              <a:avLst/>
            </a:prstGeom>
            <a:noFill/>
            <a:ln w="9525">
              <a:solidFill>
                <a:schemeClr val="tx1"/>
              </a:solidFill>
              <a:round/>
              <a:tailEnd type="triangle" w="med" len="med"/>
            </a:ln>
          </p:spPr>
          <p:txBody>
            <a:bodyPr wrap="none" anchor="ctr"/>
            <a:lstStyle/>
            <a:p>
              <a:endParaRPr lang="zh-CN" altLang="en-US"/>
            </a:p>
          </p:txBody>
        </p:sp>
      </p:grpSp>
      <p:grpSp>
        <p:nvGrpSpPr>
          <p:cNvPr id="6" name="Group 53"/>
          <p:cNvGrpSpPr/>
          <p:nvPr/>
        </p:nvGrpSpPr>
        <p:grpSpPr bwMode="auto">
          <a:xfrm>
            <a:off x="1266855" y="5578469"/>
            <a:ext cx="4560888" cy="498475"/>
            <a:chOff x="1238" y="3670"/>
            <a:chExt cx="2873" cy="314"/>
          </a:xfrm>
        </p:grpSpPr>
        <p:sp>
          <p:nvSpPr>
            <p:cNvPr id="77839" name="Text Box 54"/>
            <p:cNvSpPr txBox="1">
              <a:spLocks noChangeArrowheads="1"/>
            </p:cNvSpPr>
            <p:nvPr/>
          </p:nvSpPr>
          <p:spPr bwMode="auto">
            <a:xfrm>
              <a:off x="1238" y="3696"/>
              <a:ext cx="55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DLR:</a:t>
              </a:r>
              <a:endParaRPr kumimoji="1" lang="en-US" altLang="zh-CN" sz="2400">
                <a:latin typeface="Times New Roman" panose="02020503050405090304" pitchFamily="18" charset="0"/>
              </a:endParaRPr>
            </a:p>
          </p:txBody>
        </p:sp>
        <p:sp>
          <p:nvSpPr>
            <p:cNvPr id="77840" name="Text Box 55"/>
            <p:cNvSpPr txBox="1">
              <a:spLocks noChangeArrowheads="1"/>
            </p:cNvSpPr>
            <p:nvPr/>
          </p:nvSpPr>
          <p:spPr bwMode="auto">
            <a:xfrm>
              <a:off x="2006" y="3696"/>
              <a:ext cx="24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7841" name="Text Box 56"/>
            <p:cNvSpPr txBox="1">
              <a:spLocks noChangeArrowheads="1"/>
            </p:cNvSpPr>
            <p:nvPr/>
          </p:nvSpPr>
          <p:spPr bwMode="auto">
            <a:xfrm>
              <a:off x="2352" y="3696"/>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7842" name="Text Box 57"/>
            <p:cNvSpPr txBox="1">
              <a:spLocks noChangeArrowheads="1"/>
            </p:cNvSpPr>
            <p:nvPr/>
          </p:nvSpPr>
          <p:spPr bwMode="auto">
            <a:xfrm>
              <a:off x="2736"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7843" name="Text Box 58"/>
            <p:cNvSpPr txBox="1">
              <a:spLocks noChangeArrowheads="1"/>
            </p:cNvSpPr>
            <p:nvPr/>
          </p:nvSpPr>
          <p:spPr bwMode="auto">
            <a:xfrm>
              <a:off x="3120"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7844" name="Text Box 59"/>
            <p:cNvSpPr txBox="1">
              <a:spLocks noChangeArrowheads="1"/>
            </p:cNvSpPr>
            <p:nvPr/>
          </p:nvSpPr>
          <p:spPr bwMode="auto">
            <a:xfrm>
              <a:off x="3504"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7845" name="Text Box 60"/>
            <p:cNvSpPr txBox="1">
              <a:spLocks noChangeArrowheads="1"/>
            </p:cNvSpPr>
            <p:nvPr/>
          </p:nvSpPr>
          <p:spPr bwMode="auto">
            <a:xfrm>
              <a:off x="3888"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grpSp>
      <p:sp>
        <p:nvSpPr>
          <p:cNvPr id="77830" name="Line 61"/>
          <p:cNvSpPr>
            <a:spLocks noChangeShapeType="1"/>
          </p:cNvSpPr>
          <p:nvPr/>
        </p:nvSpPr>
        <p:spPr bwMode="auto">
          <a:xfrm flipH="1">
            <a:off x="2044730" y="3638544"/>
            <a:ext cx="762000" cy="762000"/>
          </a:xfrm>
          <a:prstGeom prst="line">
            <a:avLst/>
          </a:prstGeom>
          <a:noFill/>
          <a:ln w="12700" cap="sq">
            <a:solidFill>
              <a:srgbClr val="FF0000"/>
            </a:solidFill>
            <a:round/>
            <a:headEnd type="none" w="sm" len="sm"/>
            <a:tailEnd type="triangle" w="med" len="med"/>
          </a:ln>
        </p:spPr>
        <p:txBody>
          <a:bodyPr wrap="none" anchor="ctr"/>
          <a:lstStyle/>
          <a:p>
            <a:endParaRPr lang="zh-CN" altLang="en-US"/>
          </a:p>
        </p:txBody>
      </p:sp>
      <p:sp>
        <p:nvSpPr>
          <p:cNvPr id="77831" name="Line 62"/>
          <p:cNvSpPr>
            <a:spLocks noChangeShapeType="1"/>
          </p:cNvSpPr>
          <p:nvPr/>
        </p:nvSpPr>
        <p:spPr bwMode="auto">
          <a:xfrm flipV="1">
            <a:off x="1968530" y="3714744"/>
            <a:ext cx="1752600" cy="914400"/>
          </a:xfrm>
          <a:prstGeom prst="line">
            <a:avLst/>
          </a:prstGeom>
          <a:noFill/>
          <a:ln w="12700" cap="sq">
            <a:solidFill>
              <a:srgbClr val="FF0000"/>
            </a:solidFill>
            <a:round/>
            <a:headEnd type="none" w="sm" len="sm"/>
            <a:tailEnd type="triangle" w="med" len="med"/>
          </a:ln>
        </p:spPr>
        <p:txBody>
          <a:bodyPr wrap="none" anchor="ctr"/>
          <a:lstStyle/>
          <a:p>
            <a:endParaRPr lang="zh-CN" altLang="en-US"/>
          </a:p>
        </p:txBody>
      </p:sp>
      <p:sp>
        <p:nvSpPr>
          <p:cNvPr id="77832" name="Line 63"/>
          <p:cNvSpPr>
            <a:spLocks noChangeShapeType="1"/>
          </p:cNvSpPr>
          <p:nvPr/>
        </p:nvSpPr>
        <p:spPr bwMode="auto">
          <a:xfrm>
            <a:off x="4025930" y="4629144"/>
            <a:ext cx="533400" cy="0"/>
          </a:xfrm>
          <a:prstGeom prst="line">
            <a:avLst/>
          </a:prstGeom>
          <a:noFill/>
          <a:ln w="12700" cap="sq">
            <a:solidFill>
              <a:srgbClr val="FF0000"/>
            </a:solidFill>
            <a:round/>
            <a:headEnd type="none" w="sm" len="sm"/>
            <a:tailEnd type="triangle" w="med" len="med"/>
          </a:ln>
        </p:spPr>
        <p:txBody>
          <a:bodyPr wrap="none" anchor="ctr"/>
          <a:lstStyle/>
          <a:p>
            <a:endParaRPr lang="zh-CN" altLang="en-US"/>
          </a:p>
        </p:txBody>
      </p:sp>
      <p:sp>
        <p:nvSpPr>
          <p:cNvPr id="77833" name="Line 64"/>
          <p:cNvSpPr>
            <a:spLocks noChangeShapeType="1"/>
          </p:cNvSpPr>
          <p:nvPr/>
        </p:nvSpPr>
        <p:spPr bwMode="auto">
          <a:xfrm flipV="1">
            <a:off x="1054130" y="3790944"/>
            <a:ext cx="609600" cy="838200"/>
          </a:xfrm>
          <a:prstGeom prst="line">
            <a:avLst/>
          </a:prstGeom>
          <a:noFill/>
          <a:ln w="12700" cap="sq">
            <a:solidFill>
              <a:srgbClr val="00B050"/>
            </a:solidFill>
            <a:round/>
            <a:headEnd type="none" w="sm" len="sm"/>
            <a:tailEnd type="triangle" w="med" len="med"/>
          </a:ln>
        </p:spPr>
        <p:txBody>
          <a:bodyPr wrap="none" anchor="ctr"/>
          <a:lstStyle/>
          <a:p>
            <a:endParaRPr lang="zh-CN" altLang="en-US"/>
          </a:p>
        </p:txBody>
      </p:sp>
      <p:sp>
        <p:nvSpPr>
          <p:cNvPr id="77834" name="Line 65"/>
          <p:cNvSpPr>
            <a:spLocks noChangeShapeType="1"/>
          </p:cNvSpPr>
          <p:nvPr/>
        </p:nvSpPr>
        <p:spPr bwMode="auto">
          <a:xfrm flipH="1">
            <a:off x="4330730" y="4552944"/>
            <a:ext cx="533400" cy="0"/>
          </a:xfrm>
          <a:prstGeom prst="line">
            <a:avLst/>
          </a:prstGeom>
          <a:noFill/>
          <a:ln w="12700" cap="sq">
            <a:solidFill>
              <a:srgbClr val="00B050"/>
            </a:solidFill>
            <a:round/>
            <a:headEnd type="none" w="sm" len="sm"/>
            <a:tailEnd type="triangle" w="med" len="med"/>
          </a:ln>
        </p:spPr>
        <p:txBody>
          <a:bodyPr wrap="none" anchor="ctr"/>
          <a:lstStyle/>
          <a:p>
            <a:endParaRPr lang="zh-CN" altLang="en-US"/>
          </a:p>
        </p:txBody>
      </p:sp>
      <p:sp>
        <p:nvSpPr>
          <p:cNvPr id="77835" name="Line 66"/>
          <p:cNvSpPr>
            <a:spLocks noChangeShapeType="1"/>
          </p:cNvSpPr>
          <p:nvPr/>
        </p:nvSpPr>
        <p:spPr bwMode="auto">
          <a:xfrm flipV="1">
            <a:off x="5778530" y="4095744"/>
            <a:ext cx="0" cy="533400"/>
          </a:xfrm>
          <a:prstGeom prst="line">
            <a:avLst/>
          </a:prstGeom>
          <a:noFill/>
          <a:ln w="12700" cap="sq">
            <a:solidFill>
              <a:srgbClr val="FF0000"/>
            </a:solidFill>
            <a:round/>
            <a:headEnd type="none" w="sm" len="sm"/>
            <a:tailEnd type="triangle" w="med" len="med"/>
          </a:ln>
        </p:spPr>
        <p:txBody>
          <a:bodyPr wrap="none" anchor="ctr"/>
          <a:lstStyle/>
          <a:p>
            <a:endParaRPr lang="zh-CN" altLang="en-US"/>
          </a:p>
        </p:txBody>
      </p:sp>
      <p:sp>
        <p:nvSpPr>
          <p:cNvPr id="77836" name="Text Box 67"/>
          <p:cNvSpPr txBox="1">
            <a:spLocks noChangeArrowheads="1"/>
          </p:cNvSpPr>
          <p:nvPr/>
        </p:nvSpPr>
        <p:spPr bwMode="auto">
          <a:xfrm>
            <a:off x="5626130" y="3638544"/>
            <a:ext cx="725488"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Null</a:t>
            </a:r>
            <a:endParaRPr kumimoji="1" lang="en-US" altLang="zh-CN" sz="2400">
              <a:latin typeface="Times New Roman" panose="02020503050405090304" pitchFamily="18" charset="0"/>
            </a:endParaRPr>
          </a:p>
        </p:txBody>
      </p:sp>
      <p:sp>
        <p:nvSpPr>
          <p:cNvPr id="77837" name="Line 68"/>
          <p:cNvSpPr>
            <a:spLocks noChangeShapeType="1"/>
          </p:cNvSpPr>
          <p:nvPr/>
        </p:nvSpPr>
        <p:spPr bwMode="auto">
          <a:xfrm flipV="1">
            <a:off x="3111530" y="3943344"/>
            <a:ext cx="609600" cy="685800"/>
          </a:xfrm>
          <a:prstGeom prst="line">
            <a:avLst/>
          </a:prstGeom>
          <a:noFill/>
          <a:ln w="12700" cap="sq">
            <a:solidFill>
              <a:srgbClr val="00B050"/>
            </a:solidFill>
            <a:round/>
            <a:headEnd type="none" w="sm" len="sm"/>
            <a:tailEnd type="triangle" w="med" len="med"/>
          </a:ln>
        </p:spPr>
        <p:txBody>
          <a:bodyPr wrap="none" anchor="ctr"/>
          <a:lstStyle/>
          <a:p>
            <a:endParaRPr lang="zh-CN" altLang="en-US"/>
          </a:p>
        </p:txBody>
      </p:sp>
      <p:sp>
        <p:nvSpPr>
          <p:cNvPr id="77838" name="Text Box 69"/>
          <p:cNvSpPr txBox="1">
            <a:spLocks noChangeArrowheads="1"/>
          </p:cNvSpPr>
          <p:nvPr/>
        </p:nvSpPr>
        <p:spPr bwMode="auto">
          <a:xfrm>
            <a:off x="6845330" y="5086344"/>
            <a:ext cx="2012950" cy="118745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图中所有结点</a:t>
            </a:r>
            <a:endParaRPr kumimoji="1" lang="zh-CN" altLang="en-US" sz="2400">
              <a:latin typeface="Times New Roman" panose="02020503050405090304" pitchFamily="18" charset="0"/>
            </a:endParaRPr>
          </a:p>
          <a:p>
            <a:r>
              <a:rPr kumimoji="1" lang="zh-CN" altLang="en-US" sz="2400">
                <a:latin typeface="Times New Roman" panose="02020503050405090304" pitchFamily="18" charset="0"/>
              </a:rPr>
              <a:t>的左右指针都</a:t>
            </a:r>
            <a:endParaRPr kumimoji="1" lang="zh-CN" altLang="en-US" sz="2400">
              <a:latin typeface="Times New Roman" panose="02020503050405090304" pitchFamily="18" charset="0"/>
            </a:endParaRPr>
          </a:p>
          <a:p>
            <a:r>
              <a:rPr kumimoji="1" lang="zh-CN" altLang="en-US" sz="2400">
                <a:latin typeface="Times New Roman" panose="02020503050405090304" pitchFamily="18" charset="0"/>
              </a:rPr>
              <a:t>被利用上了。</a:t>
            </a:r>
            <a:endParaRPr kumimoji="1" lang="zh-CN" altLang="en-US" sz="2400">
              <a:latin typeface="Times New Roman" panose="02020503050405090304" pitchFamily="18" charset="0"/>
            </a:endParaRPr>
          </a:p>
        </p:txBody>
      </p:sp>
      <p:sp>
        <p:nvSpPr>
          <p:cNvPr id="70" name="文本框 69"/>
          <p:cNvSpPr txBox="1"/>
          <p:nvPr/>
        </p:nvSpPr>
        <p:spPr>
          <a:xfrm>
            <a:off x="793931" y="1460594"/>
            <a:ext cx="1800493" cy="646331"/>
          </a:xfrm>
          <a:prstGeom prst="rect">
            <a:avLst/>
          </a:prstGeom>
          <a:noFill/>
        </p:spPr>
        <p:txBody>
          <a:bodyPr wrap="none" rtlCol="0">
            <a:spAutoFit/>
          </a:bodyPr>
          <a:lstStyle/>
          <a:p>
            <a:r>
              <a:rPr kumimoji="1" lang="zh-CN" altLang="en-US" dirty="0">
                <a:solidFill>
                  <a:srgbClr val="FF0000"/>
                </a:solidFill>
              </a:rPr>
              <a:t>红箭头</a:t>
            </a:r>
            <a:r>
              <a:rPr kumimoji="1" lang="zh-CN" altLang="en-US" dirty="0"/>
              <a:t>指向后继</a:t>
            </a:r>
            <a:endParaRPr kumimoji="1" lang="en-US" altLang="zh-CN" dirty="0"/>
          </a:p>
          <a:p>
            <a:r>
              <a:rPr kumimoji="1" lang="zh-CN" altLang="en-US" dirty="0">
                <a:solidFill>
                  <a:srgbClr val="00B050"/>
                </a:solidFill>
              </a:rPr>
              <a:t>绿箭头</a:t>
            </a:r>
            <a:r>
              <a:rPr kumimoji="1" lang="zh-CN" altLang="en-US" dirty="0"/>
              <a:t>指向前驱</a:t>
            </a:r>
            <a:endParaRPr kumimoji="1"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2"/>
          <p:cNvSpPr txBox="1">
            <a:spLocks noChangeArrowheads="1"/>
          </p:cNvSpPr>
          <p:nvPr/>
        </p:nvSpPr>
        <p:spPr bwMode="auto">
          <a:xfrm>
            <a:off x="395288" y="404664"/>
            <a:ext cx="8153400" cy="6002285"/>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lang="en-US" altLang="zh-CN" sz="2400" dirty="0">
                <a:solidFill>
                  <a:srgbClr val="000000"/>
                </a:solidFill>
              </a:rPr>
              <a:t>        </a:t>
            </a:r>
            <a:r>
              <a:rPr lang="zh-CN" altLang="en-US" sz="2400" dirty="0">
                <a:solidFill>
                  <a:srgbClr val="000000"/>
                </a:solidFill>
              </a:rPr>
              <a:t>指向孩子的指针和线索都是地址，如何区别某结点的指针域内存放的是指针还是线索？方法是为每个结点增设两个标志位域</a:t>
            </a:r>
            <a:r>
              <a:rPr lang="en-US" altLang="zh-CN" sz="2400" dirty="0" err="1">
                <a:solidFill>
                  <a:srgbClr val="000000"/>
                </a:solidFill>
              </a:rPr>
              <a:t>ltag</a:t>
            </a:r>
            <a:r>
              <a:rPr lang="zh-CN" altLang="en-US" sz="2400" dirty="0">
                <a:solidFill>
                  <a:srgbClr val="000000"/>
                </a:solidFill>
              </a:rPr>
              <a:t>和</a:t>
            </a:r>
            <a:r>
              <a:rPr lang="en-US" altLang="zh-CN" sz="2400" dirty="0" err="1">
                <a:solidFill>
                  <a:srgbClr val="000000"/>
                </a:solidFill>
              </a:rPr>
              <a:t>rtag</a:t>
            </a:r>
            <a:r>
              <a:rPr lang="zh-CN" altLang="en-US" sz="2400" dirty="0">
                <a:solidFill>
                  <a:srgbClr val="000000"/>
                </a:solidFill>
              </a:rPr>
              <a:t>，令：</a:t>
            </a:r>
            <a:endParaRPr lang="zh-CN" altLang="en-US" sz="2400" dirty="0">
              <a:solidFill>
                <a:srgbClr val="000000"/>
              </a:solidFill>
            </a:endParaRPr>
          </a:p>
          <a:p>
            <a:pPr marL="381000" lvl="2" algn="just" eaLnBrk="0" hangingPunct="0"/>
            <a:r>
              <a:rPr kumimoji="1" lang="zh-CN" altLang="en-US" sz="2000" dirty="0">
                <a:latin typeface="Times New Roman" panose="02020503050405090304" pitchFamily="18" charset="0"/>
                <a:ea typeface="宋体" pitchFamily="2" charset="-122"/>
              </a:rPr>
              <a:t>                   </a:t>
            </a:r>
            <a:endParaRPr kumimoji="1" lang="zh-CN" altLang="en-US" sz="2000" dirty="0">
              <a:latin typeface="Times New Roman" panose="02020503050405090304" pitchFamily="18" charset="0"/>
              <a:ea typeface="宋体" pitchFamily="2" charset="-122"/>
            </a:endParaRPr>
          </a:p>
          <a:p>
            <a:pPr marL="381000" lvl="2" algn="just" eaLnBrk="0" hangingPunct="0"/>
            <a:r>
              <a:rPr lang="zh-CN" altLang="en-US" sz="2400" dirty="0">
                <a:solidFill>
                  <a:srgbClr val="000000"/>
                </a:solidFill>
              </a:rPr>
              <a:t>            </a:t>
            </a:r>
            <a:r>
              <a:rPr lang="en-US" altLang="zh-CN" sz="2400" dirty="0" err="1">
                <a:solidFill>
                  <a:srgbClr val="000000"/>
                </a:solidFill>
              </a:rPr>
              <a:t>ltag</a:t>
            </a:r>
            <a:r>
              <a:rPr lang="zh-CN" altLang="en-US" sz="2400" dirty="0">
                <a:solidFill>
                  <a:srgbClr val="000000"/>
                </a:solidFill>
              </a:rPr>
              <a:t>＝</a:t>
            </a:r>
            <a:endParaRPr lang="zh-CN" altLang="en-US" sz="2400" dirty="0">
              <a:solidFill>
                <a:srgbClr val="000000"/>
              </a:solidFill>
            </a:endParaRPr>
          </a:p>
          <a:p>
            <a:pPr algn="just" eaLnBrk="0" hangingPunct="0"/>
            <a:endParaRPr lang="zh-CN" altLang="en-US" sz="2400" dirty="0">
              <a:solidFill>
                <a:srgbClr val="000000"/>
              </a:solidFill>
            </a:endParaRPr>
          </a:p>
          <a:p>
            <a:pPr algn="just" eaLnBrk="0" hangingPunct="0"/>
            <a:endParaRPr kumimoji="1" lang="zh-CN" altLang="en-US" sz="2000" dirty="0">
              <a:latin typeface="Times New Roman" panose="02020503050405090304" pitchFamily="18" charset="0"/>
              <a:ea typeface="宋体" pitchFamily="2" charset="-122"/>
            </a:endParaRPr>
          </a:p>
          <a:p>
            <a:pPr marL="381000" lvl="2" algn="just" eaLnBrk="0" hangingPunct="0"/>
            <a:r>
              <a:rPr kumimoji="1" lang="zh-CN" altLang="en-US" sz="2000" dirty="0">
                <a:latin typeface="Times New Roman" panose="02020503050405090304" pitchFamily="18" charset="0"/>
                <a:ea typeface="宋体" pitchFamily="2" charset="-122"/>
              </a:rPr>
              <a:t>                   </a:t>
            </a:r>
            <a:endParaRPr kumimoji="1" lang="zh-CN" altLang="en-US" sz="2000" dirty="0">
              <a:latin typeface="Times New Roman" panose="02020503050405090304" pitchFamily="18" charset="0"/>
              <a:ea typeface="宋体" pitchFamily="2" charset="-122"/>
            </a:endParaRPr>
          </a:p>
          <a:p>
            <a:pPr marL="381000" lvl="2" algn="just" eaLnBrk="0" hangingPunct="0"/>
            <a:r>
              <a:rPr lang="zh-CN" altLang="en-US" sz="2400" dirty="0">
                <a:solidFill>
                  <a:srgbClr val="000000"/>
                </a:solidFill>
              </a:rPr>
              <a:t>            </a:t>
            </a:r>
            <a:r>
              <a:rPr lang="en-US" altLang="zh-CN" sz="2400" dirty="0" err="1">
                <a:solidFill>
                  <a:srgbClr val="000000"/>
                </a:solidFill>
              </a:rPr>
              <a:t>rtag</a:t>
            </a:r>
            <a:r>
              <a:rPr lang="zh-CN" altLang="en-US" sz="2400" dirty="0">
                <a:solidFill>
                  <a:srgbClr val="000000"/>
                </a:solidFill>
              </a:rPr>
              <a:t>＝</a:t>
            </a:r>
            <a:endParaRPr lang="zh-CN" altLang="en-US" sz="2400" dirty="0">
              <a:solidFill>
                <a:srgbClr val="000000"/>
              </a:solidFill>
            </a:endParaRPr>
          </a:p>
          <a:p>
            <a:pPr marL="762000" lvl="4" algn="just" eaLnBrk="0" hangingPunct="0"/>
            <a:endParaRPr kumimoji="1" lang="zh-CN" altLang="en-US" sz="2000" dirty="0">
              <a:latin typeface="Times New Roman" panose="02020503050405090304" pitchFamily="18" charset="0"/>
              <a:ea typeface="宋体" pitchFamily="2" charset="-122"/>
            </a:endParaRPr>
          </a:p>
          <a:p>
            <a:pPr marL="762000" lvl="4" algn="just" eaLnBrk="0" hangingPunct="0"/>
            <a:endParaRPr kumimoji="1" lang="zh-CN" altLang="en-US" sz="2000" dirty="0">
              <a:latin typeface="Times New Roman" panose="02020503050405090304" pitchFamily="18" charset="0"/>
              <a:ea typeface="宋体" pitchFamily="2" charset="-122"/>
            </a:endParaRPr>
          </a:p>
          <a:p>
            <a:pPr algn="just" eaLnBrk="0" hangingPunct="0"/>
            <a:r>
              <a:rPr lang="zh-CN" altLang="en-US" sz="2400" dirty="0">
                <a:solidFill>
                  <a:srgbClr val="000000"/>
                </a:solidFill>
              </a:rPr>
              <a:t>       结点结构为：</a:t>
            </a:r>
            <a:endParaRPr lang="zh-CN" altLang="en-US" sz="2400" dirty="0">
              <a:solidFill>
                <a:srgbClr val="000000"/>
              </a:solidFill>
            </a:endParaRPr>
          </a:p>
          <a:p>
            <a:pPr algn="just" eaLnBrk="0" hangingPunct="0"/>
            <a:endParaRPr kumimoji="1" lang="zh-CN" altLang="en-US" sz="2000" dirty="0">
              <a:latin typeface="Times New Roman" panose="02020503050405090304" pitchFamily="18" charset="0"/>
              <a:ea typeface="宋体" pitchFamily="2" charset="-122"/>
            </a:endParaRPr>
          </a:p>
          <a:p>
            <a:pPr algn="just" eaLnBrk="0" hangingPunct="0"/>
            <a:endParaRPr kumimoji="1" lang="zh-CN" altLang="en-US" sz="2000" dirty="0">
              <a:latin typeface="Times New Roman" panose="02020503050405090304" pitchFamily="18" charset="0"/>
              <a:ea typeface="宋体" pitchFamily="2" charset="-122"/>
            </a:endParaRPr>
          </a:p>
          <a:p>
            <a:pPr algn="just" eaLnBrk="0" hangingPunct="0"/>
            <a:endParaRPr kumimoji="1" lang="zh-CN" altLang="en-US" sz="2000" dirty="0">
              <a:latin typeface="Times New Roman" panose="02020503050405090304" pitchFamily="18" charset="0"/>
              <a:ea typeface="宋体" pitchFamily="2" charset="-122"/>
            </a:endParaRPr>
          </a:p>
          <a:p>
            <a:pPr algn="just" eaLnBrk="0" hangingPunct="0"/>
            <a:r>
              <a:rPr kumimoji="1" lang="zh-CN" altLang="en-US" sz="2000" dirty="0">
                <a:latin typeface="Times New Roman" panose="02020503050405090304" pitchFamily="18" charset="0"/>
                <a:ea typeface="宋体" pitchFamily="2" charset="-122"/>
              </a:rPr>
              <a:t>        </a:t>
            </a:r>
            <a:endParaRPr kumimoji="1" lang="zh-CN" altLang="en-US" sz="2000" dirty="0">
              <a:latin typeface="Times New Roman" panose="02020503050405090304" pitchFamily="18" charset="0"/>
              <a:ea typeface="宋体" pitchFamily="2" charset="-122"/>
            </a:endParaRPr>
          </a:p>
        </p:txBody>
      </p:sp>
      <p:graphicFrame>
        <p:nvGraphicFramePr>
          <p:cNvPr id="14" name="Object 3"/>
          <p:cNvGraphicFramePr>
            <a:graphicFrameLocks noChangeAspect="1"/>
          </p:cNvGraphicFramePr>
          <p:nvPr/>
        </p:nvGraphicFramePr>
        <p:xfrm>
          <a:off x="2700338" y="2106394"/>
          <a:ext cx="3960812" cy="1017587"/>
        </p:xfrm>
        <a:graphic>
          <a:graphicData uri="http://schemas.openxmlformats.org/presentationml/2006/ole">
            <mc:AlternateContent xmlns:mc="http://schemas.openxmlformats.org/markup-compatibility/2006">
              <mc:Choice xmlns:v="urn:schemas-microsoft-com:vml" Requires="v">
                <p:oleObj spid="_x0000_s107605" name="位图图像" r:id="rId1" imgW="1809750" imgH="466725" progId="PBrush">
                  <p:embed/>
                </p:oleObj>
              </mc:Choice>
              <mc:Fallback>
                <p:oleObj name="位图图像" r:id="rId1" imgW="1809750" imgH="46672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106394"/>
                        <a:ext cx="3960812" cy="1017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5" name="Object 4"/>
          <p:cNvGraphicFramePr>
            <a:graphicFrameLocks noChangeAspect="1"/>
          </p:cNvGraphicFramePr>
          <p:nvPr/>
        </p:nvGraphicFramePr>
        <p:xfrm>
          <a:off x="2771775" y="3474819"/>
          <a:ext cx="3960813" cy="1017587"/>
        </p:xfrm>
        <a:graphic>
          <a:graphicData uri="http://schemas.openxmlformats.org/presentationml/2006/ole">
            <mc:AlternateContent xmlns:mc="http://schemas.openxmlformats.org/markup-compatibility/2006">
              <mc:Choice xmlns:v="urn:schemas-microsoft-com:vml" Requires="v">
                <p:oleObj spid="_x0000_s107606" name="位图图像" r:id="rId3" imgW="1809750" imgH="466725" progId="PBrush">
                  <p:embed/>
                </p:oleObj>
              </mc:Choice>
              <mc:Fallback>
                <p:oleObj name="位图图像" r:id="rId3" imgW="1809750" imgH="466725"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474819"/>
                        <a:ext cx="3960813" cy="1017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16" name="Picture 6"/>
          <p:cNvPicPr>
            <a:picLocks noChangeAspect="1" noChangeArrowheads="1"/>
          </p:cNvPicPr>
          <p:nvPr/>
        </p:nvPicPr>
        <p:blipFill>
          <a:blip r:embed="rId5"/>
          <a:srcRect/>
          <a:stretch>
            <a:fillRect/>
          </a:stretch>
        </p:blipFill>
        <p:spPr bwMode="auto">
          <a:xfrm>
            <a:off x="1547813" y="5275044"/>
            <a:ext cx="5975350" cy="941387"/>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3"/>
          <p:cNvSpPr txBox="1">
            <a:spLocks noRot="1" noChangeArrowheads="1"/>
          </p:cNvSpPr>
          <p:nvPr/>
        </p:nvSpPr>
        <p:spPr>
          <a:xfrm>
            <a:off x="395288" y="476250"/>
            <a:ext cx="8424862" cy="5905500"/>
          </a:xfrm>
          <a:prstGeom prst="rect">
            <a:avLst/>
          </a:prstGeom>
        </p:spPr>
        <p:txBody>
          <a:bodyPr vert="horz">
            <a:normAutofit/>
          </a:bodyPr>
          <a:lstStyle/>
          <a:p>
            <a:pPr marL="0" marR="0" lvl="0" indent="0" algn="l" defTabSz="914400" rtl="0" eaLnBrk="1" fontAlgn="auto" latinLnBrk="0" hangingPunct="1">
              <a:lnSpc>
                <a:spcPct val="80000"/>
              </a:lnSpc>
              <a:spcBef>
                <a:spcPts val="580"/>
              </a:spcBef>
              <a:spcAft>
                <a:spcPts val="0"/>
              </a:spcAft>
              <a:buClr>
                <a:schemeClr val="accent1"/>
              </a:buClr>
              <a:buSzPct val="85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Times New Roman" panose="02020503050405090304" pitchFamily="18" charset="0"/>
                <a:ea typeface="楷体_GB2312" pitchFamily="49" charset="-122"/>
                <a:cs typeface="+mn-cs"/>
              </a:rPr>
              <a:t>线索二叉树的结点定义如下：</a:t>
            </a:r>
            <a:endParaRPr kumimoji="0" lang="zh-CN" altLang="en-US" sz="2400" b="0" i="0" u="none" strike="noStrike" kern="1200" cap="none" spc="0" normalizeH="0" baseline="0" noProof="0" dirty="0">
              <a:ln>
                <a:noFill/>
              </a:ln>
              <a:solidFill>
                <a:schemeClr val="tx1"/>
              </a:solidFill>
              <a:effectLst/>
              <a:uLnTx/>
              <a:uFillTx/>
              <a:latin typeface="Times New Roman" panose="02020503050405090304" pitchFamily="18" charset="0"/>
              <a:ea typeface="楷体_GB2312" pitchFamily="49" charset="-122"/>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typedef</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struct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BiThrNode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datatype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data;</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struct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BiThrNode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lchild</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struct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BiThrNode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rchild</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unsigned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ltag</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unsigned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rtag</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BiThrNodeType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BiThrTree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endParaRPr lang="en-US" altLang="zh-CN" sz="2400" dirty="0"/>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endPar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楷体_GB2312" pitchFamily="49" charset="-122"/>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1"/>
          </p:nvPr>
        </p:nvSpPr>
        <p:spPr>
          <a:xfrm>
            <a:off x="685800" y="571480"/>
            <a:ext cx="7772400" cy="5881710"/>
          </a:xfrm>
        </p:spPr>
        <p:txBody>
          <a:bodyPr>
            <a:normAutofit/>
          </a:bodyPr>
          <a:lstStyle/>
          <a:p>
            <a:pPr eaLnBrk="1" hangingPunct="1">
              <a:lnSpc>
                <a:spcPct val="80000"/>
              </a:lnSpc>
              <a:buFont typeface="Wingdings" panose="05000000000000000000" pitchFamily="2" charset="2"/>
              <a:buNone/>
            </a:pPr>
            <a:r>
              <a:rPr lang="en-US" altLang="zh-CN" sz="2000" b="1" dirty="0">
                <a:solidFill>
                  <a:srgbClr val="CC6600"/>
                </a:solidFill>
              </a:rPr>
              <a:t>[</a:t>
            </a:r>
            <a:r>
              <a:rPr lang="zh-CN" altLang="en-US" sz="2000" b="1" dirty="0">
                <a:solidFill>
                  <a:srgbClr val="CC6600"/>
                </a:solidFill>
              </a:rPr>
              <a:t>例</a:t>
            </a:r>
            <a:r>
              <a:rPr lang="en-US" altLang="zh-CN" sz="2000" b="1" dirty="0">
                <a:solidFill>
                  <a:srgbClr val="CC6600"/>
                </a:solidFill>
              </a:rPr>
              <a:t>]</a:t>
            </a:r>
            <a:endParaRPr lang="en-US" altLang="zh-CN" sz="2600" dirty="0">
              <a:solidFill>
                <a:srgbClr val="CC6600"/>
              </a:solidFill>
            </a:endParaRPr>
          </a:p>
          <a:p>
            <a:pPr eaLnBrk="1" hangingPunct="1">
              <a:lnSpc>
                <a:spcPct val="80000"/>
              </a:lnSpc>
              <a:buFont typeface="Wingdings" panose="05000000000000000000" pitchFamily="2" charset="2"/>
              <a:buNone/>
            </a:pPr>
            <a:endParaRPr lang="en-US" altLang="zh-CN" sz="2600" dirty="0">
              <a:solidFill>
                <a:srgbClr val="CC6600"/>
              </a:solidFill>
            </a:endParaRPr>
          </a:p>
          <a:p>
            <a:pPr eaLnBrk="1" hangingPunct="1">
              <a:lnSpc>
                <a:spcPct val="80000"/>
              </a:lnSpc>
              <a:buFont typeface="Wingdings" panose="05000000000000000000" pitchFamily="2" charset="2"/>
              <a:buNone/>
            </a:pPr>
            <a:endParaRPr lang="en-US" altLang="zh-CN" sz="2600" dirty="0">
              <a:solidFill>
                <a:srgbClr val="CC6600"/>
              </a:solidFill>
            </a:endParaRPr>
          </a:p>
          <a:p>
            <a:pPr eaLnBrk="1" hangingPunct="1">
              <a:lnSpc>
                <a:spcPct val="80000"/>
              </a:lnSpc>
              <a:buFont typeface="Wingdings" panose="05000000000000000000" pitchFamily="2" charset="2"/>
              <a:buNone/>
            </a:pPr>
            <a:endParaRPr lang="en-US" altLang="zh-CN" sz="2600" dirty="0"/>
          </a:p>
          <a:p>
            <a:pPr eaLnBrk="1" hangingPunct="1">
              <a:lnSpc>
                <a:spcPct val="80000"/>
              </a:lnSpc>
              <a:buFont typeface="Wingdings" panose="05000000000000000000" pitchFamily="2" charset="2"/>
              <a:buNone/>
            </a:pPr>
            <a:endParaRPr lang="en-US" altLang="zh-CN" sz="2600" dirty="0"/>
          </a:p>
          <a:p>
            <a:pPr eaLnBrk="1" hangingPunct="1">
              <a:lnSpc>
                <a:spcPct val="80000"/>
              </a:lnSpc>
              <a:buFont typeface="Wingdings" panose="05000000000000000000" pitchFamily="2" charset="2"/>
              <a:buNone/>
            </a:pPr>
            <a:endParaRPr lang="en-US" altLang="zh-CN" sz="2600" dirty="0"/>
          </a:p>
          <a:p>
            <a:pPr eaLnBrk="1" hangingPunct="1">
              <a:lnSpc>
                <a:spcPct val="80000"/>
              </a:lnSpc>
              <a:buFont typeface="Wingdings" panose="05000000000000000000" pitchFamily="2" charset="2"/>
              <a:buNone/>
            </a:pPr>
            <a:endParaRPr lang="en-US" altLang="zh-CN" sz="2600" dirty="0"/>
          </a:p>
          <a:p>
            <a:pPr eaLnBrk="1" hangingPunct="1">
              <a:lnSpc>
                <a:spcPct val="80000"/>
              </a:lnSpc>
              <a:buFont typeface="Wingdings" panose="05000000000000000000" pitchFamily="2" charset="2"/>
              <a:buNone/>
            </a:pPr>
            <a:endParaRPr lang="en-US" altLang="zh-CN" sz="2600" dirty="0"/>
          </a:p>
          <a:p>
            <a:pPr eaLnBrk="1" hangingPunct="1">
              <a:lnSpc>
                <a:spcPct val="70000"/>
              </a:lnSpc>
              <a:buFont typeface="Wingdings" panose="05000000000000000000" pitchFamily="2" charset="2"/>
              <a:buNone/>
            </a:pPr>
            <a:endParaRPr lang="en-US" altLang="zh-CN" sz="2000" dirty="0">
              <a:sym typeface="Symbol" pitchFamily="18" charset="2"/>
            </a:endParaRPr>
          </a:p>
          <a:p>
            <a:pPr eaLnBrk="1" hangingPunct="1">
              <a:lnSpc>
                <a:spcPct val="70000"/>
              </a:lnSpc>
              <a:buFont typeface="Wingdings" panose="05000000000000000000" pitchFamily="2" charset="2"/>
              <a:buNone/>
            </a:pPr>
            <a:endParaRPr lang="en-US" altLang="zh-CN" sz="2000" dirty="0">
              <a:sym typeface="Symbol" pitchFamily="18" charset="2"/>
            </a:endParaRPr>
          </a:p>
          <a:p>
            <a:pPr eaLnBrk="1" hangingPunct="1">
              <a:lnSpc>
                <a:spcPct val="70000"/>
              </a:lnSpc>
              <a:buFont typeface="Wingdings" panose="05000000000000000000" pitchFamily="2" charset="2"/>
              <a:buNone/>
            </a:pPr>
            <a:endParaRPr lang="en-US" altLang="zh-CN" sz="2000" dirty="0">
              <a:sym typeface="Symbol" pitchFamily="18" charset="2"/>
            </a:endParaRPr>
          </a:p>
          <a:p>
            <a:pPr eaLnBrk="1" hangingPunct="1">
              <a:lnSpc>
                <a:spcPct val="70000"/>
              </a:lnSpc>
              <a:buFont typeface="Wingdings" panose="05000000000000000000" pitchFamily="2" charset="2"/>
              <a:buNone/>
            </a:pPr>
            <a:endParaRPr lang="en-US" altLang="zh-CN" sz="2000" dirty="0">
              <a:sym typeface="Symbol" pitchFamily="18" charset="2"/>
            </a:endParaRPr>
          </a:p>
          <a:p>
            <a:pPr eaLnBrk="1" hangingPunct="1">
              <a:lnSpc>
                <a:spcPct val="70000"/>
              </a:lnSpc>
              <a:buFont typeface="Wingdings" panose="05000000000000000000" pitchFamily="2" charset="2"/>
              <a:buNone/>
            </a:pPr>
            <a:endParaRPr lang="en-US" altLang="zh-CN" sz="2000" dirty="0">
              <a:sym typeface="Symbol" pitchFamily="18" charset="2"/>
            </a:endParaRPr>
          </a:p>
        </p:txBody>
      </p:sp>
      <p:sp>
        <p:nvSpPr>
          <p:cNvPr id="79875" name="Text Box 44"/>
          <p:cNvSpPr txBox="1">
            <a:spLocks noChangeArrowheads="1"/>
          </p:cNvSpPr>
          <p:nvPr/>
        </p:nvSpPr>
        <p:spPr bwMode="auto">
          <a:xfrm>
            <a:off x="1071538" y="1357298"/>
            <a:ext cx="4191000" cy="457200"/>
          </a:xfrm>
          <a:prstGeom prst="rect">
            <a:avLst/>
          </a:prstGeom>
          <a:noFill/>
          <a:ln w="9525">
            <a:noFill/>
            <a:miter lim="800000"/>
          </a:ln>
        </p:spPr>
        <p:txBody>
          <a:bodyPr>
            <a:spAutoFit/>
          </a:bodyPr>
          <a:lstStyle/>
          <a:p>
            <a:pPr>
              <a:spcBef>
                <a:spcPct val="50000"/>
              </a:spcBef>
            </a:pPr>
            <a:r>
              <a:rPr kumimoji="1" lang="zh-CN" altLang="en-US" sz="2400">
                <a:latin typeface="Times New Roman" panose="02020503050405090304" pitchFamily="18" charset="0"/>
              </a:rPr>
              <a:t>先序线索二叉树         </a:t>
            </a:r>
            <a:r>
              <a:rPr kumimoji="1" lang="en-US" altLang="zh-CN" sz="2400">
                <a:latin typeface="Times New Roman" panose="02020503050405090304" pitchFamily="18" charset="0"/>
              </a:rPr>
              <a:t>ABDCE</a:t>
            </a:r>
            <a:endParaRPr kumimoji="1" lang="en-US" altLang="zh-CN" sz="2400">
              <a:latin typeface="Times New Roman" panose="02020503050405090304" pitchFamily="18" charset="0"/>
            </a:endParaRPr>
          </a:p>
        </p:txBody>
      </p:sp>
      <p:sp>
        <p:nvSpPr>
          <p:cNvPr id="79876" name="Oval 45"/>
          <p:cNvSpPr>
            <a:spLocks noChangeArrowheads="1"/>
          </p:cNvSpPr>
          <p:nvPr/>
        </p:nvSpPr>
        <p:spPr bwMode="auto">
          <a:xfrm>
            <a:off x="6934176" y="2176450"/>
            <a:ext cx="381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79877" name="Text Box 46"/>
          <p:cNvSpPr txBox="1">
            <a:spLocks noChangeArrowheads="1"/>
          </p:cNvSpPr>
          <p:nvPr/>
        </p:nvSpPr>
        <p:spPr bwMode="auto">
          <a:xfrm>
            <a:off x="6934176" y="2176450"/>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9878" name="Oval 47"/>
          <p:cNvSpPr>
            <a:spLocks noChangeArrowheads="1"/>
          </p:cNvSpPr>
          <p:nvPr/>
        </p:nvSpPr>
        <p:spPr bwMode="auto">
          <a:xfrm>
            <a:off x="6248376" y="2938450"/>
            <a:ext cx="381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79879" name="Text Box 48"/>
          <p:cNvSpPr txBox="1">
            <a:spLocks noChangeArrowheads="1"/>
          </p:cNvSpPr>
          <p:nvPr/>
        </p:nvSpPr>
        <p:spPr bwMode="auto">
          <a:xfrm>
            <a:off x="6248376" y="2938450"/>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79880" name="Oval 49"/>
          <p:cNvSpPr>
            <a:spLocks noChangeArrowheads="1"/>
          </p:cNvSpPr>
          <p:nvPr/>
        </p:nvSpPr>
        <p:spPr bwMode="auto">
          <a:xfrm>
            <a:off x="7619976" y="2938450"/>
            <a:ext cx="381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79881" name="Text Box 50"/>
          <p:cNvSpPr txBox="1">
            <a:spLocks noChangeArrowheads="1"/>
          </p:cNvSpPr>
          <p:nvPr/>
        </p:nvSpPr>
        <p:spPr bwMode="auto">
          <a:xfrm>
            <a:off x="7619976" y="2938450"/>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p:txBody>
      </p:sp>
      <p:sp>
        <p:nvSpPr>
          <p:cNvPr id="79882" name="Oval 51"/>
          <p:cNvSpPr>
            <a:spLocks noChangeArrowheads="1"/>
          </p:cNvSpPr>
          <p:nvPr/>
        </p:nvSpPr>
        <p:spPr bwMode="auto">
          <a:xfrm>
            <a:off x="6476976" y="3624250"/>
            <a:ext cx="381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79883" name="Text Box 52"/>
          <p:cNvSpPr txBox="1">
            <a:spLocks noChangeArrowheads="1"/>
          </p:cNvSpPr>
          <p:nvPr/>
        </p:nvSpPr>
        <p:spPr bwMode="auto">
          <a:xfrm>
            <a:off x="6476976" y="3624250"/>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9884" name="Oval 53"/>
          <p:cNvSpPr>
            <a:spLocks noChangeArrowheads="1"/>
          </p:cNvSpPr>
          <p:nvPr/>
        </p:nvSpPr>
        <p:spPr bwMode="auto">
          <a:xfrm>
            <a:off x="7238976" y="3624250"/>
            <a:ext cx="381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79885" name="Text Box 54"/>
          <p:cNvSpPr txBox="1">
            <a:spLocks noChangeArrowheads="1"/>
          </p:cNvSpPr>
          <p:nvPr/>
        </p:nvSpPr>
        <p:spPr bwMode="auto">
          <a:xfrm>
            <a:off x="7238976" y="3624250"/>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E</a:t>
            </a:r>
            <a:endParaRPr kumimoji="1" lang="en-US" altLang="zh-CN" sz="2400">
              <a:latin typeface="Times New Roman" panose="02020503050405090304" pitchFamily="18" charset="0"/>
            </a:endParaRPr>
          </a:p>
        </p:txBody>
      </p:sp>
      <p:sp>
        <p:nvSpPr>
          <p:cNvPr id="79886" name="Line 55"/>
          <p:cNvSpPr>
            <a:spLocks noChangeShapeType="1"/>
          </p:cNvSpPr>
          <p:nvPr/>
        </p:nvSpPr>
        <p:spPr bwMode="auto">
          <a:xfrm flipH="1">
            <a:off x="6476976" y="2405050"/>
            <a:ext cx="457200" cy="533400"/>
          </a:xfrm>
          <a:prstGeom prst="line">
            <a:avLst/>
          </a:prstGeom>
          <a:noFill/>
          <a:ln w="9525">
            <a:solidFill>
              <a:schemeClr val="tx1"/>
            </a:solidFill>
            <a:round/>
          </a:ln>
        </p:spPr>
        <p:txBody>
          <a:bodyPr wrap="none" anchor="ctr"/>
          <a:lstStyle/>
          <a:p>
            <a:endParaRPr lang="zh-CN" altLang="en-US"/>
          </a:p>
        </p:txBody>
      </p:sp>
      <p:sp>
        <p:nvSpPr>
          <p:cNvPr id="79887" name="Line 56"/>
          <p:cNvSpPr>
            <a:spLocks noChangeShapeType="1"/>
          </p:cNvSpPr>
          <p:nvPr/>
        </p:nvSpPr>
        <p:spPr bwMode="auto">
          <a:xfrm>
            <a:off x="7315176" y="2405050"/>
            <a:ext cx="457200" cy="533400"/>
          </a:xfrm>
          <a:prstGeom prst="line">
            <a:avLst/>
          </a:prstGeom>
          <a:noFill/>
          <a:ln w="9525">
            <a:solidFill>
              <a:schemeClr val="tx1"/>
            </a:solidFill>
            <a:round/>
          </a:ln>
        </p:spPr>
        <p:txBody>
          <a:bodyPr wrap="none" anchor="ctr"/>
          <a:lstStyle/>
          <a:p>
            <a:endParaRPr lang="zh-CN" altLang="en-US"/>
          </a:p>
        </p:txBody>
      </p:sp>
      <p:sp>
        <p:nvSpPr>
          <p:cNvPr id="79888" name="Line 57"/>
          <p:cNvSpPr>
            <a:spLocks noChangeShapeType="1"/>
          </p:cNvSpPr>
          <p:nvPr/>
        </p:nvSpPr>
        <p:spPr bwMode="auto">
          <a:xfrm>
            <a:off x="6400776" y="3319450"/>
            <a:ext cx="152400" cy="304800"/>
          </a:xfrm>
          <a:prstGeom prst="line">
            <a:avLst/>
          </a:prstGeom>
          <a:noFill/>
          <a:ln w="9525">
            <a:solidFill>
              <a:schemeClr val="tx1"/>
            </a:solidFill>
            <a:round/>
          </a:ln>
        </p:spPr>
        <p:txBody>
          <a:bodyPr wrap="none" anchor="ctr"/>
          <a:lstStyle/>
          <a:p>
            <a:endParaRPr lang="zh-CN" altLang="en-US"/>
          </a:p>
        </p:txBody>
      </p:sp>
      <p:sp>
        <p:nvSpPr>
          <p:cNvPr id="79889" name="Line 58"/>
          <p:cNvSpPr>
            <a:spLocks noChangeShapeType="1"/>
          </p:cNvSpPr>
          <p:nvPr/>
        </p:nvSpPr>
        <p:spPr bwMode="auto">
          <a:xfrm flipH="1">
            <a:off x="7467576" y="3319450"/>
            <a:ext cx="304800" cy="304800"/>
          </a:xfrm>
          <a:prstGeom prst="line">
            <a:avLst/>
          </a:prstGeom>
          <a:noFill/>
          <a:ln w="9525">
            <a:solidFill>
              <a:schemeClr val="tx1"/>
            </a:solidFill>
            <a:round/>
          </a:ln>
        </p:spPr>
        <p:txBody>
          <a:bodyPr wrap="none" anchor="ctr"/>
          <a:lstStyle/>
          <a:p>
            <a:endParaRPr lang="zh-CN" altLang="en-US"/>
          </a:p>
        </p:txBody>
      </p:sp>
      <p:sp>
        <p:nvSpPr>
          <p:cNvPr id="79890" name="Text Box 132"/>
          <p:cNvSpPr txBox="1">
            <a:spLocks noChangeArrowheads="1"/>
          </p:cNvSpPr>
          <p:nvPr/>
        </p:nvSpPr>
        <p:spPr bwMode="auto">
          <a:xfrm>
            <a:off x="2743176" y="2405050"/>
            <a:ext cx="1600200" cy="466725"/>
          </a:xfrm>
          <a:prstGeom prst="rect">
            <a:avLst/>
          </a:prstGeom>
          <a:noFill/>
          <a:ln w="9525">
            <a:solidFill>
              <a:schemeClr val="tx1"/>
            </a:solidFill>
            <a:miter lim="800000"/>
          </a:ln>
        </p:spPr>
        <p:txBody>
          <a:bodyPr>
            <a:spAutoFit/>
          </a:bodyPr>
          <a:lstStyle/>
          <a:p>
            <a:pPr>
              <a:spcBef>
                <a:spcPct val="50000"/>
              </a:spcBef>
            </a:pPr>
            <a:r>
              <a:rPr kumimoji="1" lang="en-US" altLang="zh-CN" sz="2400" dirty="0">
                <a:latin typeface="Times New Roman" panose="02020503050405090304" pitchFamily="18" charset="0"/>
              </a:rPr>
              <a:t>    0  A  0    </a:t>
            </a:r>
            <a:endParaRPr kumimoji="1" lang="en-US" altLang="zh-CN" sz="2400" dirty="0">
              <a:latin typeface="Times New Roman" panose="02020503050405090304" pitchFamily="18" charset="0"/>
            </a:endParaRPr>
          </a:p>
        </p:txBody>
      </p:sp>
      <p:sp>
        <p:nvSpPr>
          <p:cNvPr id="79891" name="Text Box 133"/>
          <p:cNvSpPr txBox="1">
            <a:spLocks noChangeArrowheads="1"/>
          </p:cNvSpPr>
          <p:nvPr/>
        </p:nvSpPr>
        <p:spPr bwMode="auto">
          <a:xfrm>
            <a:off x="1142976" y="3319450"/>
            <a:ext cx="1600200" cy="466725"/>
          </a:xfrm>
          <a:prstGeom prst="rect">
            <a:avLst/>
          </a:prstGeom>
          <a:noFill/>
          <a:ln w="9525">
            <a:solidFill>
              <a:schemeClr val="tx1"/>
            </a:solidFill>
            <a:miter lim="800000"/>
          </a:ln>
        </p:spPr>
        <p:txBody>
          <a:bodyPr>
            <a:spAutoFit/>
          </a:bodyPr>
          <a:lstStyle/>
          <a:p>
            <a:pPr>
              <a:spcBef>
                <a:spcPct val="50000"/>
              </a:spcBef>
            </a:pPr>
            <a:r>
              <a:rPr kumimoji="1" lang="en-US" altLang="zh-CN" sz="2400" dirty="0">
                <a:latin typeface="Times New Roman" panose="02020503050405090304" pitchFamily="18" charset="0"/>
              </a:rPr>
              <a:t>    </a:t>
            </a:r>
            <a:r>
              <a:rPr kumimoji="1" lang="en-US" altLang="zh-CN" sz="2400" dirty="0">
                <a:solidFill>
                  <a:srgbClr val="FF0000"/>
                </a:solidFill>
                <a:latin typeface="Times New Roman" panose="02020503050405090304" pitchFamily="18" charset="0"/>
              </a:rPr>
              <a:t>1</a:t>
            </a:r>
            <a:r>
              <a:rPr kumimoji="1" lang="en-US" altLang="zh-CN" sz="2400" dirty="0">
                <a:latin typeface="Times New Roman" panose="02020503050405090304" pitchFamily="18" charset="0"/>
              </a:rPr>
              <a:t>  B  0</a:t>
            </a:r>
            <a:endParaRPr kumimoji="1" lang="en-US" altLang="zh-CN" sz="2400" dirty="0">
              <a:latin typeface="Times New Roman" panose="02020503050405090304" pitchFamily="18" charset="0"/>
            </a:endParaRPr>
          </a:p>
        </p:txBody>
      </p:sp>
      <p:sp>
        <p:nvSpPr>
          <p:cNvPr id="79892" name="Text Box 134"/>
          <p:cNvSpPr txBox="1">
            <a:spLocks noChangeArrowheads="1"/>
          </p:cNvSpPr>
          <p:nvPr/>
        </p:nvSpPr>
        <p:spPr bwMode="auto">
          <a:xfrm>
            <a:off x="4343376" y="3319450"/>
            <a:ext cx="1600200" cy="466725"/>
          </a:xfrm>
          <a:prstGeom prst="rect">
            <a:avLst/>
          </a:prstGeom>
          <a:noFill/>
          <a:ln w="9525">
            <a:solidFill>
              <a:schemeClr val="tx1"/>
            </a:solidFill>
            <a:miter lim="800000"/>
          </a:ln>
        </p:spPr>
        <p:txBody>
          <a:bodyPr>
            <a:spAutoFit/>
          </a:bodyPr>
          <a:lstStyle/>
          <a:p>
            <a:pPr>
              <a:spcBef>
                <a:spcPct val="50000"/>
              </a:spcBef>
            </a:pPr>
            <a:r>
              <a:rPr kumimoji="1" lang="en-US" altLang="zh-CN" sz="2400" dirty="0">
                <a:latin typeface="Times New Roman" panose="02020503050405090304" pitchFamily="18" charset="0"/>
              </a:rPr>
              <a:t>   0  C  </a:t>
            </a:r>
            <a:r>
              <a:rPr kumimoji="1" lang="en-US" altLang="zh-CN" sz="2400" dirty="0">
                <a:solidFill>
                  <a:srgbClr val="FF0000"/>
                </a:solidFill>
                <a:latin typeface="Times New Roman" panose="02020503050405090304" pitchFamily="18" charset="0"/>
              </a:rPr>
              <a:t>1</a:t>
            </a:r>
            <a:r>
              <a:rPr kumimoji="1" lang="en-US" altLang="zh-CN" sz="2400" dirty="0">
                <a:latin typeface="Times New Roman" panose="02020503050405090304" pitchFamily="18" charset="0"/>
              </a:rPr>
              <a:t>  </a:t>
            </a:r>
            <a:endParaRPr kumimoji="1" lang="en-US" altLang="zh-CN" sz="2400" dirty="0">
              <a:latin typeface="Times New Roman" panose="02020503050405090304" pitchFamily="18" charset="0"/>
            </a:endParaRPr>
          </a:p>
        </p:txBody>
      </p:sp>
      <p:sp>
        <p:nvSpPr>
          <p:cNvPr id="79893" name="Text Box 135"/>
          <p:cNvSpPr txBox="1">
            <a:spLocks noChangeArrowheads="1"/>
          </p:cNvSpPr>
          <p:nvPr/>
        </p:nvSpPr>
        <p:spPr bwMode="auto">
          <a:xfrm>
            <a:off x="1523976" y="4233850"/>
            <a:ext cx="1524000" cy="466725"/>
          </a:xfrm>
          <a:prstGeom prst="rect">
            <a:avLst/>
          </a:prstGeom>
          <a:noFill/>
          <a:ln w="9525">
            <a:solidFill>
              <a:schemeClr val="tx1"/>
            </a:solidFill>
            <a:miter lim="800000"/>
          </a:ln>
        </p:spPr>
        <p:txBody>
          <a:bodyPr>
            <a:spAutoFit/>
          </a:bodyPr>
          <a:lstStyle/>
          <a:p>
            <a:pPr>
              <a:spcBef>
                <a:spcPct val="50000"/>
              </a:spcBef>
            </a:pPr>
            <a:r>
              <a:rPr kumimoji="1" lang="en-US" altLang="zh-CN" sz="2400" dirty="0">
                <a:latin typeface="Times New Roman" panose="02020503050405090304" pitchFamily="18" charset="0"/>
              </a:rPr>
              <a:t>   </a:t>
            </a:r>
            <a:r>
              <a:rPr kumimoji="1" lang="en-US" altLang="zh-CN" sz="2400" dirty="0">
                <a:solidFill>
                  <a:srgbClr val="FF0000"/>
                </a:solidFill>
                <a:latin typeface="Times New Roman" panose="02020503050405090304" pitchFamily="18" charset="0"/>
              </a:rPr>
              <a:t>1</a:t>
            </a:r>
            <a:r>
              <a:rPr kumimoji="1" lang="en-US" altLang="zh-CN" sz="2400" dirty="0">
                <a:latin typeface="Times New Roman" panose="02020503050405090304" pitchFamily="18" charset="0"/>
              </a:rPr>
              <a:t>   D  </a:t>
            </a:r>
            <a:r>
              <a:rPr kumimoji="1" lang="en-US" altLang="zh-CN" sz="2400" dirty="0">
                <a:solidFill>
                  <a:srgbClr val="FF0000"/>
                </a:solidFill>
                <a:latin typeface="Times New Roman" panose="02020503050405090304" pitchFamily="18" charset="0"/>
              </a:rPr>
              <a:t>1</a:t>
            </a:r>
            <a:endParaRPr kumimoji="1" lang="en-US" altLang="zh-CN" sz="2400" dirty="0">
              <a:solidFill>
                <a:srgbClr val="FF0000"/>
              </a:solidFill>
              <a:latin typeface="Times New Roman" panose="02020503050405090304" pitchFamily="18" charset="0"/>
            </a:endParaRPr>
          </a:p>
        </p:txBody>
      </p:sp>
      <p:sp>
        <p:nvSpPr>
          <p:cNvPr id="79894" name="Text Box 136"/>
          <p:cNvSpPr txBox="1">
            <a:spLocks noChangeArrowheads="1"/>
          </p:cNvSpPr>
          <p:nvPr/>
        </p:nvSpPr>
        <p:spPr bwMode="auto">
          <a:xfrm>
            <a:off x="3886176" y="4233850"/>
            <a:ext cx="1676400" cy="466725"/>
          </a:xfrm>
          <a:prstGeom prst="rect">
            <a:avLst/>
          </a:prstGeom>
          <a:noFill/>
          <a:ln w="9525">
            <a:solidFill>
              <a:schemeClr val="tx1"/>
            </a:solidFill>
            <a:miter lim="800000"/>
          </a:ln>
        </p:spPr>
        <p:txBody>
          <a:bodyPr>
            <a:spAutoFit/>
          </a:bodyPr>
          <a:lstStyle/>
          <a:p>
            <a:pPr>
              <a:spcBef>
                <a:spcPct val="50000"/>
              </a:spcBef>
            </a:pPr>
            <a:r>
              <a:rPr kumimoji="1" lang="en-US" altLang="zh-CN" sz="2400" dirty="0">
                <a:latin typeface="Times New Roman" panose="02020503050405090304" pitchFamily="18" charset="0"/>
              </a:rPr>
              <a:t>  </a:t>
            </a:r>
            <a:r>
              <a:rPr kumimoji="1" lang="en-US" altLang="zh-CN" sz="2400" dirty="0">
                <a:solidFill>
                  <a:srgbClr val="FF0000"/>
                </a:solidFill>
                <a:latin typeface="Times New Roman" panose="02020503050405090304" pitchFamily="18" charset="0"/>
              </a:rPr>
              <a:t> 1   </a:t>
            </a:r>
            <a:r>
              <a:rPr kumimoji="1" lang="en-US" altLang="zh-CN" sz="2400" dirty="0">
                <a:latin typeface="Times New Roman" panose="02020503050405090304" pitchFamily="18" charset="0"/>
              </a:rPr>
              <a:t>E   </a:t>
            </a:r>
            <a:r>
              <a:rPr kumimoji="1" lang="en-US" altLang="zh-CN" sz="2400" dirty="0">
                <a:solidFill>
                  <a:srgbClr val="FF0000"/>
                </a:solidFill>
                <a:latin typeface="Times New Roman" panose="02020503050405090304" pitchFamily="18" charset="0"/>
              </a:rPr>
              <a:t>1</a:t>
            </a:r>
            <a:r>
              <a:rPr kumimoji="1" lang="en-US" altLang="zh-CN" sz="2400" dirty="0">
                <a:latin typeface="Times New Roman" panose="02020503050405090304" pitchFamily="18" charset="0"/>
              </a:rPr>
              <a:t> </a:t>
            </a:r>
            <a:r>
              <a:rPr kumimoji="1" lang="en-US" altLang="zh-CN" sz="2400" b="1" dirty="0">
                <a:solidFill>
                  <a:schemeClr val="accent2"/>
                </a:solidFill>
                <a:latin typeface="Times New Roman" panose="02020503050405090304" pitchFamily="18" charset="0"/>
              </a:rPr>
              <a:t>^</a:t>
            </a:r>
            <a:endParaRPr kumimoji="1" lang="en-US" altLang="zh-CN" sz="2400" dirty="0">
              <a:latin typeface="Times New Roman" panose="02020503050405090304" pitchFamily="18" charset="0"/>
            </a:endParaRPr>
          </a:p>
        </p:txBody>
      </p:sp>
      <p:sp>
        <p:nvSpPr>
          <p:cNvPr id="79895" name="Line 137"/>
          <p:cNvSpPr>
            <a:spLocks noChangeShapeType="1"/>
          </p:cNvSpPr>
          <p:nvPr/>
        </p:nvSpPr>
        <p:spPr bwMode="auto">
          <a:xfrm>
            <a:off x="3047976" y="2405050"/>
            <a:ext cx="0" cy="457200"/>
          </a:xfrm>
          <a:prstGeom prst="line">
            <a:avLst/>
          </a:prstGeom>
          <a:noFill/>
          <a:ln w="9525">
            <a:solidFill>
              <a:schemeClr val="tx1"/>
            </a:solidFill>
            <a:round/>
          </a:ln>
        </p:spPr>
        <p:txBody>
          <a:bodyPr wrap="none" anchor="ctr"/>
          <a:lstStyle/>
          <a:p>
            <a:endParaRPr lang="zh-CN" altLang="en-US"/>
          </a:p>
        </p:txBody>
      </p:sp>
      <p:sp>
        <p:nvSpPr>
          <p:cNvPr id="79896" name="Line 138"/>
          <p:cNvSpPr>
            <a:spLocks noChangeShapeType="1"/>
          </p:cNvSpPr>
          <p:nvPr/>
        </p:nvSpPr>
        <p:spPr bwMode="auto">
          <a:xfrm>
            <a:off x="3352776" y="2405050"/>
            <a:ext cx="0" cy="457200"/>
          </a:xfrm>
          <a:prstGeom prst="line">
            <a:avLst/>
          </a:prstGeom>
          <a:noFill/>
          <a:ln w="9525">
            <a:solidFill>
              <a:schemeClr val="tx1"/>
            </a:solidFill>
            <a:round/>
          </a:ln>
        </p:spPr>
        <p:txBody>
          <a:bodyPr wrap="none" anchor="ctr"/>
          <a:lstStyle/>
          <a:p>
            <a:endParaRPr lang="zh-CN" altLang="en-US"/>
          </a:p>
        </p:txBody>
      </p:sp>
      <p:sp>
        <p:nvSpPr>
          <p:cNvPr id="79897" name="Line 139"/>
          <p:cNvSpPr>
            <a:spLocks noChangeShapeType="1"/>
          </p:cNvSpPr>
          <p:nvPr/>
        </p:nvSpPr>
        <p:spPr bwMode="auto">
          <a:xfrm>
            <a:off x="3733776" y="2405050"/>
            <a:ext cx="0" cy="457200"/>
          </a:xfrm>
          <a:prstGeom prst="line">
            <a:avLst/>
          </a:prstGeom>
          <a:noFill/>
          <a:ln w="9525">
            <a:solidFill>
              <a:schemeClr val="tx1"/>
            </a:solidFill>
            <a:round/>
          </a:ln>
        </p:spPr>
        <p:txBody>
          <a:bodyPr wrap="none" anchor="ctr"/>
          <a:lstStyle/>
          <a:p>
            <a:endParaRPr lang="zh-CN" altLang="en-US"/>
          </a:p>
        </p:txBody>
      </p:sp>
      <p:sp>
        <p:nvSpPr>
          <p:cNvPr id="79898" name="Line 140"/>
          <p:cNvSpPr>
            <a:spLocks noChangeShapeType="1"/>
          </p:cNvSpPr>
          <p:nvPr/>
        </p:nvSpPr>
        <p:spPr bwMode="auto">
          <a:xfrm>
            <a:off x="4038576" y="2405050"/>
            <a:ext cx="0" cy="457200"/>
          </a:xfrm>
          <a:prstGeom prst="line">
            <a:avLst/>
          </a:prstGeom>
          <a:noFill/>
          <a:ln w="9525">
            <a:solidFill>
              <a:schemeClr val="tx1"/>
            </a:solidFill>
            <a:round/>
          </a:ln>
        </p:spPr>
        <p:txBody>
          <a:bodyPr wrap="none" anchor="ctr"/>
          <a:lstStyle/>
          <a:p>
            <a:endParaRPr lang="zh-CN" altLang="en-US"/>
          </a:p>
        </p:txBody>
      </p:sp>
      <p:sp>
        <p:nvSpPr>
          <p:cNvPr id="79899" name="Line 141"/>
          <p:cNvSpPr>
            <a:spLocks noChangeShapeType="1"/>
          </p:cNvSpPr>
          <p:nvPr/>
        </p:nvSpPr>
        <p:spPr bwMode="auto">
          <a:xfrm flipH="1">
            <a:off x="2209776" y="2709850"/>
            <a:ext cx="685800" cy="533400"/>
          </a:xfrm>
          <a:prstGeom prst="line">
            <a:avLst/>
          </a:prstGeom>
          <a:noFill/>
          <a:ln w="9525">
            <a:solidFill>
              <a:schemeClr val="tx1"/>
            </a:solidFill>
            <a:round/>
            <a:tailEnd type="triangle" w="med" len="med"/>
          </a:ln>
        </p:spPr>
        <p:txBody>
          <a:bodyPr wrap="none" anchor="ctr"/>
          <a:lstStyle/>
          <a:p>
            <a:endParaRPr lang="zh-CN" altLang="en-US"/>
          </a:p>
        </p:txBody>
      </p:sp>
      <p:sp>
        <p:nvSpPr>
          <p:cNvPr id="79900" name="Line 142"/>
          <p:cNvSpPr>
            <a:spLocks noChangeShapeType="1"/>
          </p:cNvSpPr>
          <p:nvPr/>
        </p:nvSpPr>
        <p:spPr bwMode="auto">
          <a:xfrm>
            <a:off x="4190976" y="2633650"/>
            <a:ext cx="838200" cy="609600"/>
          </a:xfrm>
          <a:prstGeom prst="line">
            <a:avLst/>
          </a:prstGeom>
          <a:noFill/>
          <a:ln w="9525">
            <a:solidFill>
              <a:schemeClr val="tx1"/>
            </a:solidFill>
            <a:round/>
            <a:tailEnd type="triangle" w="med" len="med"/>
          </a:ln>
        </p:spPr>
        <p:txBody>
          <a:bodyPr wrap="none" anchor="ctr"/>
          <a:lstStyle/>
          <a:p>
            <a:endParaRPr lang="zh-CN" altLang="en-US"/>
          </a:p>
        </p:txBody>
      </p:sp>
      <p:sp>
        <p:nvSpPr>
          <p:cNvPr id="79901" name="Line 143"/>
          <p:cNvSpPr>
            <a:spLocks noChangeShapeType="1"/>
          </p:cNvSpPr>
          <p:nvPr/>
        </p:nvSpPr>
        <p:spPr bwMode="auto">
          <a:xfrm>
            <a:off x="1447776" y="3319450"/>
            <a:ext cx="0" cy="457200"/>
          </a:xfrm>
          <a:prstGeom prst="line">
            <a:avLst/>
          </a:prstGeom>
          <a:noFill/>
          <a:ln w="9525">
            <a:solidFill>
              <a:schemeClr val="tx1"/>
            </a:solidFill>
            <a:round/>
          </a:ln>
        </p:spPr>
        <p:txBody>
          <a:bodyPr wrap="none" anchor="ctr"/>
          <a:lstStyle/>
          <a:p>
            <a:endParaRPr lang="zh-CN" altLang="en-US"/>
          </a:p>
        </p:txBody>
      </p:sp>
      <p:sp>
        <p:nvSpPr>
          <p:cNvPr id="79902" name="Line 144"/>
          <p:cNvSpPr>
            <a:spLocks noChangeShapeType="1"/>
          </p:cNvSpPr>
          <p:nvPr/>
        </p:nvSpPr>
        <p:spPr bwMode="auto">
          <a:xfrm>
            <a:off x="1752576" y="3319450"/>
            <a:ext cx="0" cy="457200"/>
          </a:xfrm>
          <a:prstGeom prst="line">
            <a:avLst/>
          </a:prstGeom>
          <a:noFill/>
          <a:ln w="9525">
            <a:solidFill>
              <a:schemeClr val="tx1"/>
            </a:solidFill>
            <a:round/>
          </a:ln>
        </p:spPr>
        <p:txBody>
          <a:bodyPr wrap="none" anchor="ctr"/>
          <a:lstStyle/>
          <a:p>
            <a:endParaRPr lang="zh-CN" altLang="en-US"/>
          </a:p>
        </p:txBody>
      </p:sp>
      <p:sp>
        <p:nvSpPr>
          <p:cNvPr id="79903" name="Line 145"/>
          <p:cNvSpPr>
            <a:spLocks noChangeShapeType="1"/>
          </p:cNvSpPr>
          <p:nvPr/>
        </p:nvSpPr>
        <p:spPr bwMode="auto">
          <a:xfrm>
            <a:off x="2133576" y="3319450"/>
            <a:ext cx="0" cy="457200"/>
          </a:xfrm>
          <a:prstGeom prst="line">
            <a:avLst/>
          </a:prstGeom>
          <a:noFill/>
          <a:ln w="9525">
            <a:solidFill>
              <a:schemeClr val="tx1"/>
            </a:solidFill>
            <a:round/>
          </a:ln>
        </p:spPr>
        <p:txBody>
          <a:bodyPr wrap="none" anchor="ctr"/>
          <a:lstStyle/>
          <a:p>
            <a:endParaRPr lang="zh-CN" altLang="en-US"/>
          </a:p>
        </p:txBody>
      </p:sp>
      <p:sp>
        <p:nvSpPr>
          <p:cNvPr id="79904" name="Line 146"/>
          <p:cNvSpPr>
            <a:spLocks noChangeShapeType="1"/>
          </p:cNvSpPr>
          <p:nvPr/>
        </p:nvSpPr>
        <p:spPr bwMode="auto">
          <a:xfrm>
            <a:off x="2438376" y="3319450"/>
            <a:ext cx="0" cy="457200"/>
          </a:xfrm>
          <a:prstGeom prst="line">
            <a:avLst/>
          </a:prstGeom>
          <a:noFill/>
          <a:ln w="9525">
            <a:solidFill>
              <a:schemeClr val="tx1"/>
            </a:solidFill>
            <a:round/>
          </a:ln>
        </p:spPr>
        <p:txBody>
          <a:bodyPr wrap="none" anchor="ctr"/>
          <a:lstStyle/>
          <a:p>
            <a:endParaRPr lang="zh-CN" altLang="en-US"/>
          </a:p>
        </p:txBody>
      </p:sp>
      <p:sp>
        <p:nvSpPr>
          <p:cNvPr id="79905" name="Line 147"/>
          <p:cNvSpPr>
            <a:spLocks noChangeShapeType="1"/>
          </p:cNvSpPr>
          <p:nvPr/>
        </p:nvSpPr>
        <p:spPr bwMode="auto">
          <a:xfrm>
            <a:off x="2590776" y="3624250"/>
            <a:ext cx="152400" cy="609600"/>
          </a:xfrm>
          <a:prstGeom prst="line">
            <a:avLst/>
          </a:prstGeom>
          <a:noFill/>
          <a:ln w="9525">
            <a:solidFill>
              <a:schemeClr val="tx1"/>
            </a:solidFill>
            <a:round/>
            <a:tailEnd type="triangle" w="med" len="med"/>
          </a:ln>
        </p:spPr>
        <p:txBody>
          <a:bodyPr wrap="none" anchor="ctr"/>
          <a:lstStyle/>
          <a:p>
            <a:endParaRPr lang="zh-CN" altLang="en-US"/>
          </a:p>
        </p:txBody>
      </p:sp>
      <p:sp>
        <p:nvSpPr>
          <p:cNvPr id="79906" name="Line 148"/>
          <p:cNvSpPr>
            <a:spLocks noChangeShapeType="1"/>
          </p:cNvSpPr>
          <p:nvPr/>
        </p:nvSpPr>
        <p:spPr bwMode="auto">
          <a:xfrm>
            <a:off x="4571976" y="3319450"/>
            <a:ext cx="0" cy="457200"/>
          </a:xfrm>
          <a:prstGeom prst="line">
            <a:avLst/>
          </a:prstGeom>
          <a:noFill/>
          <a:ln w="9525">
            <a:solidFill>
              <a:schemeClr val="tx1"/>
            </a:solidFill>
            <a:round/>
          </a:ln>
        </p:spPr>
        <p:txBody>
          <a:bodyPr wrap="none" anchor="ctr"/>
          <a:lstStyle/>
          <a:p>
            <a:endParaRPr lang="zh-CN" altLang="en-US"/>
          </a:p>
        </p:txBody>
      </p:sp>
      <p:sp>
        <p:nvSpPr>
          <p:cNvPr id="79907" name="Line 149"/>
          <p:cNvSpPr>
            <a:spLocks noChangeShapeType="1"/>
          </p:cNvSpPr>
          <p:nvPr/>
        </p:nvSpPr>
        <p:spPr bwMode="auto">
          <a:xfrm>
            <a:off x="4876776" y="3319450"/>
            <a:ext cx="0" cy="457200"/>
          </a:xfrm>
          <a:prstGeom prst="line">
            <a:avLst/>
          </a:prstGeom>
          <a:noFill/>
          <a:ln w="9525">
            <a:solidFill>
              <a:schemeClr val="tx1"/>
            </a:solidFill>
            <a:round/>
          </a:ln>
        </p:spPr>
        <p:txBody>
          <a:bodyPr wrap="none" anchor="ctr"/>
          <a:lstStyle/>
          <a:p>
            <a:endParaRPr lang="zh-CN" altLang="en-US"/>
          </a:p>
        </p:txBody>
      </p:sp>
      <p:sp>
        <p:nvSpPr>
          <p:cNvPr id="79908" name="Line 150"/>
          <p:cNvSpPr>
            <a:spLocks noChangeShapeType="1"/>
          </p:cNvSpPr>
          <p:nvPr/>
        </p:nvSpPr>
        <p:spPr bwMode="auto">
          <a:xfrm>
            <a:off x="5257776" y="3319450"/>
            <a:ext cx="0" cy="457200"/>
          </a:xfrm>
          <a:prstGeom prst="line">
            <a:avLst/>
          </a:prstGeom>
          <a:noFill/>
          <a:ln w="9525">
            <a:solidFill>
              <a:schemeClr val="tx1"/>
            </a:solidFill>
            <a:round/>
          </a:ln>
        </p:spPr>
        <p:txBody>
          <a:bodyPr wrap="none" anchor="ctr"/>
          <a:lstStyle/>
          <a:p>
            <a:endParaRPr lang="zh-CN" altLang="en-US"/>
          </a:p>
        </p:txBody>
      </p:sp>
      <p:sp>
        <p:nvSpPr>
          <p:cNvPr id="79909" name="Line 151"/>
          <p:cNvSpPr>
            <a:spLocks noChangeShapeType="1"/>
          </p:cNvSpPr>
          <p:nvPr/>
        </p:nvSpPr>
        <p:spPr bwMode="auto">
          <a:xfrm>
            <a:off x="5562576" y="3319450"/>
            <a:ext cx="0" cy="457200"/>
          </a:xfrm>
          <a:prstGeom prst="line">
            <a:avLst/>
          </a:prstGeom>
          <a:noFill/>
          <a:ln w="9525">
            <a:solidFill>
              <a:schemeClr val="tx1"/>
            </a:solidFill>
            <a:round/>
          </a:ln>
        </p:spPr>
        <p:txBody>
          <a:bodyPr wrap="none" anchor="ctr"/>
          <a:lstStyle/>
          <a:p>
            <a:endParaRPr lang="zh-CN" altLang="en-US"/>
          </a:p>
        </p:txBody>
      </p:sp>
      <p:sp>
        <p:nvSpPr>
          <p:cNvPr id="79910" name="Line 152"/>
          <p:cNvSpPr>
            <a:spLocks noChangeShapeType="1"/>
          </p:cNvSpPr>
          <p:nvPr/>
        </p:nvSpPr>
        <p:spPr bwMode="auto">
          <a:xfrm flipH="1">
            <a:off x="4343376" y="3548050"/>
            <a:ext cx="152400" cy="685800"/>
          </a:xfrm>
          <a:prstGeom prst="line">
            <a:avLst/>
          </a:prstGeom>
          <a:noFill/>
          <a:ln w="9525">
            <a:solidFill>
              <a:schemeClr val="tx1"/>
            </a:solidFill>
            <a:round/>
            <a:tailEnd type="triangle" w="med" len="med"/>
          </a:ln>
        </p:spPr>
        <p:txBody>
          <a:bodyPr wrap="none" anchor="ctr"/>
          <a:lstStyle/>
          <a:p>
            <a:endParaRPr lang="zh-CN" altLang="en-US"/>
          </a:p>
        </p:txBody>
      </p:sp>
      <p:sp>
        <p:nvSpPr>
          <p:cNvPr id="79911" name="Line 153"/>
          <p:cNvSpPr>
            <a:spLocks noChangeShapeType="1"/>
          </p:cNvSpPr>
          <p:nvPr/>
        </p:nvSpPr>
        <p:spPr bwMode="auto">
          <a:xfrm>
            <a:off x="1828776" y="4233850"/>
            <a:ext cx="0" cy="457200"/>
          </a:xfrm>
          <a:prstGeom prst="line">
            <a:avLst/>
          </a:prstGeom>
          <a:noFill/>
          <a:ln w="9525">
            <a:solidFill>
              <a:schemeClr val="tx1"/>
            </a:solidFill>
            <a:round/>
          </a:ln>
        </p:spPr>
        <p:txBody>
          <a:bodyPr wrap="none" anchor="ctr"/>
          <a:lstStyle/>
          <a:p>
            <a:endParaRPr lang="zh-CN" altLang="en-US"/>
          </a:p>
        </p:txBody>
      </p:sp>
      <p:sp>
        <p:nvSpPr>
          <p:cNvPr id="79912" name="Line 154"/>
          <p:cNvSpPr>
            <a:spLocks noChangeShapeType="1"/>
          </p:cNvSpPr>
          <p:nvPr/>
        </p:nvSpPr>
        <p:spPr bwMode="auto">
          <a:xfrm>
            <a:off x="2133576" y="4233850"/>
            <a:ext cx="0" cy="457200"/>
          </a:xfrm>
          <a:prstGeom prst="line">
            <a:avLst/>
          </a:prstGeom>
          <a:noFill/>
          <a:ln w="9525">
            <a:solidFill>
              <a:schemeClr val="tx1"/>
            </a:solidFill>
            <a:round/>
          </a:ln>
        </p:spPr>
        <p:txBody>
          <a:bodyPr wrap="none" anchor="ctr"/>
          <a:lstStyle/>
          <a:p>
            <a:endParaRPr lang="zh-CN" altLang="en-US"/>
          </a:p>
        </p:txBody>
      </p:sp>
      <p:sp>
        <p:nvSpPr>
          <p:cNvPr id="79913" name="Line 155"/>
          <p:cNvSpPr>
            <a:spLocks noChangeShapeType="1"/>
          </p:cNvSpPr>
          <p:nvPr/>
        </p:nvSpPr>
        <p:spPr bwMode="auto">
          <a:xfrm>
            <a:off x="2514576" y="4233850"/>
            <a:ext cx="0" cy="457200"/>
          </a:xfrm>
          <a:prstGeom prst="line">
            <a:avLst/>
          </a:prstGeom>
          <a:noFill/>
          <a:ln w="9525">
            <a:solidFill>
              <a:schemeClr val="tx1"/>
            </a:solidFill>
            <a:round/>
          </a:ln>
        </p:spPr>
        <p:txBody>
          <a:bodyPr wrap="none" anchor="ctr"/>
          <a:lstStyle/>
          <a:p>
            <a:endParaRPr lang="zh-CN" altLang="en-US"/>
          </a:p>
        </p:txBody>
      </p:sp>
      <p:sp>
        <p:nvSpPr>
          <p:cNvPr id="79914" name="Line 156"/>
          <p:cNvSpPr>
            <a:spLocks noChangeShapeType="1"/>
          </p:cNvSpPr>
          <p:nvPr/>
        </p:nvSpPr>
        <p:spPr bwMode="auto">
          <a:xfrm>
            <a:off x="2819376" y="4233850"/>
            <a:ext cx="0" cy="457200"/>
          </a:xfrm>
          <a:prstGeom prst="line">
            <a:avLst/>
          </a:prstGeom>
          <a:noFill/>
          <a:ln w="9525">
            <a:solidFill>
              <a:schemeClr val="tx1"/>
            </a:solidFill>
            <a:round/>
          </a:ln>
        </p:spPr>
        <p:txBody>
          <a:bodyPr wrap="none" anchor="ctr"/>
          <a:lstStyle/>
          <a:p>
            <a:endParaRPr lang="zh-CN" altLang="en-US"/>
          </a:p>
        </p:txBody>
      </p:sp>
      <p:sp>
        <p:nvSpPr>
          <p:cNvPr id="79915" name="Line 157"/>
          <p:cNvSpPr>
            <a:spLocks noChangeShapeType="1"/>
          </p:cNvSpPr>
          <p:nvPr/>
        </p:nvSpPr>
        <p:spPr bwMode="auto">
          <a:xfrm>
            <a:off x="4190976" y="4233850"/>
            <a:ext cx="0" cy="457200"/>
          </a:xfrm>
          <a:prstGeom prst="line">
            <a:avLst/>
          </a:prstGeom>
          <a:noFill/>
          <a:ln w="9525">
            <a:solidFill>
              <a:schemeClr val="tx1"/>
            </a:solidFill>
            <a:round/>
          </a:ln>
        </p:spPr>
        <p:txBody>
          <a:bodyPr wrap="none" anchor="ctr"/>
          <a:lstStyle/>
          <a:p>
            <a:endParaRPr lang="zh-CN" altLang="en-US"/>
          </a:p>
        </p:txBody>
      </p:sp>
      <p:sp>
        <p:nvSpPr>
          <p:cNvPr id="79916" name="Line 158"/>
          <p:cNvSpPr>
            <a:spLocks noChangeShapeType="1"/>
          </p:cNvSpPr>
          <p:nvPr/>
        </p:nvSpPr>
        <p:spPr bwMode="auto">
          <a:xfrm>
            <a:off x="4495776" y="4233850"/>
            <a:ext cx="0" cy="457200"/>
          </a:xfrm>
          <a:prstGeom prst="line">
            <a:avLst/>
          </a:prstGeom>
          <a:noFill/>
          <a:ln w="9525">
            <a:solidFill>
              <a:schemeClr val="tx1"/>
            </a:solidFill>
            <a:round/>
          </a:ln>
        </p:spPr>
        <p:txBody>
          <a:bodyPr wrap="none" anchor="ctr"/>
          <a:lstStyle/>
          <a:p>
            <a:endParaRPr lang="zh-CN" altLang="en-US"/>
          </a:p>
        </p:txBody>
      </p:sp>
      <p:sp>
        <p:nvSpPr>
          <p:cNvPr id="79917" name="Line 159"/>
          <p:cNvSpPr>
            <a:spLocks noChangeShapeType="1"/>
          </p:cNvSpPr>
          <p:nvPr/>
        </p:nvSpPr>
        <p:spPr bwMode="auto">
          <a:xfrm>
            <a:off x="4876776" y="4233850"/>
            <a:ext cx="0" cy="457200"/>
          </a:xfrm>
          <a:prstGeom prst="line">
            <a:avLst/>
          </a:prstGeom>
          <a:noFill/>
          <a:ln w="9525">
            <a:solidFill>
              <a:schemeClr val="tx1"/>
            </a:solidFill>
            <a:round/>
          </a:ln>
        </p:spPr>
        <p:txBody>
          <a:bodyPr wrap="none" anchor="ctr"/>
          <a:lstStyle/>
          <a:p>
            <a:endParaRPr lang="zh-CN" altLang="en-US"/>
          </a:p>
        </p:txBody>
      </p:sp>
      <p:sp>
        <p:nvSpPr>
          <p:cNvPr id="79918" name="Line 160"/>
          <p:cNvSpPr>
            <a:spLocks noChangeShapeType="1"/>
          </p:cNvSpPr>
          <p:nvPr/>
        </p:nvSpPr>
        <p:spPr bwMode="auto">
          <a:xfrm>
            <a:off x="5181576" y="4233850"/>
            <a:ext cx="0" cy="457200"/>
          </a:xfrm>
          <a:prstGeom prst="line">
            <a:avLst/>
          </a:prstGeom>
          <a:noFill/>
          <a:ln w="9525">
            <a:solidFill>
              <a:schemeClr val="tx1"/>
            </a:solidFill>
            <a:round/>
          </a:ln>
        </p:spPr>
        <p:txBody>
          <a:bodyPr wrap="none" anchor="ctr"/>
          <a:lstStyle/>
          <a:p>
            <a:endParaRPr lang="zh-CN" altLang="en-US"/>
          </a:p>
        </p:txBody>
      </p:sp>
      <p:sp>
        <p:nvSpPr>
          <p:cNvPr id="79922" name="Text Box 165"/>
          <p:cNvSpPr txBox="1">
            <a:spLocks noChangeArrowheads="1"/>
          </p:cNvSpPr>
          <p:nvPr/>
        </p:nvSpPr>
        <p:spPr bwMode="auto">
          <a:xfrm>
            <a:off x="1600176" y="2252650"/>
            <a:ext cx="533400" cy="457200"/>
          </a:xfrm>
          <a:prstGeom prst="rect">
            <a:avLst/>
          </a:prstGeom>
          <a:noFill/>
          <a:ln w="9525">
            <a:noFill/>
            <a:miter lim="800000"/>
          </a:ln>
        </p:spPr>
        <p:txBody>
          <a:bodyPr>
            <a:spAutoFit/>
          </a:bodyPr>
          <a:lstStyle/>
          <a:p>
            <a:pPr>
              <a:spcBef>
                <a:spcPct val="50000"/>
              </a:spcBef>
            </a:pPr>
            <a:r>
              <a:rPr kumimoji="1" lang="en-US" altLang="zh-CN" sz="2400" dirty="0" err="1">
                <a:latin typeface="Times New Roman" panose="02020503050405090304" pitchFamily="18" charset="0"/>
              </a:rPr>
              <a:t>bt</a:t>
            </a:r>
            <a:endParaRPr kumimoji="1" lang="en-US" altLang="zh-CN" sz="2400" dirty="0">
              <a:latin typeface="Times New Roman" panose="02020503050405090304" pitchFamily="18" charset="0"/>
            </a:endParaRPr>
          </a:p>
        </p:txBody>
      </p:sp>
      <p:sp>
        <p:nvSpPr>
          <p:cNvPr id="79923" name="Line 166"/>
          <p:cNvSpPr>
            <a:spLocks noChangeShapeType="1"/>
          </p:cNvSpPr>
          <p:nvPr/>
        </p:nvSpPr>
        <p:spPr bwMode="auto">
          <a:xfrm>
            <a:off x="1981176" y="2557450"/>
            <a:ext cx="762000" cy="0"/>
          </a:xfrm>
          <a:prstGeom prst="line">
            <a:avLst/>
          </a:prstGeom>
          <a:noFill/>
          <a:ln w="9525">
            <a:solidFill>
              <a:schemeClr val="tx1"/>
            </a:solidFill>
            <a:round/>
            <a:tailEnd type="triangle" w="med" len="med"/>
          </a:ln>
        </p:spPr>
        <p:txBody>
          <a:bodyPr wrap="none" anchor="ctr"/>
          <a:lstStyle/>
          <a:p>
            <a:endParaRPr lang="zh-CN" altLang="en-US"/>
          </a:p>
        </p:txBody>
      </p:sp>
      <p:sp>
        <p:nvSpPr>
          <p:cNvPr id="79919" name="Line 161"/>
          <p:cNvSpPr>
            <a:spLocks noChangeShapeType="1"/>
          </p:cNvSpPr>
          <p:nvPr/>
        </p:nvSpPr>
        <p:spPr bwMode="auto">
          <a:xfrm flipH="1" flipV="1">
            <a:off x="1371576" y="3776650"/>
            <a:ext cx="304800" cy="685800"/>
          </a:xfrm>
          <a:prstGeom prst="line">
            <a:avLst/>
          </a:prstGeom>
          <a:noFill/>
          <a:ln w="38100">
            <a:solidFill>
              <a:srgbClr val="00B050"/>
            </a:solidFill>
            <a:round/>
            <a:tailEnd type="triangle" w="med" len="med"/>
          </a:ln>
        </p:spPr>
        <p:txBody>
          <a:bodyPr wrap="none" anchor="ctr"/>
          <a:lstStyle/>
          <a:p>
            <a:endParaRPr lang="zh-CN" altLang="en-US"/>
          </a:p>
        </p:txBody>
      </p:sp>
      <p:sp>
        <p:nvSpPr>
          <p:cNvPr id="79920" name="Line 162"/>
          <p:cNvSpPr>
            <a:spLocks noChangeShapeType="1"/>
          </p:cNvSpPr>
          <p:nvPr/>
        </p:nvSpPr>
        <p:spPr bwMode="auto">
          <a:xfrm flipV="1">
            <a:off x="2895576" y="3471850"/>
            <a:ext cx="1447800" cy="1066800"/>
          </a:xfrm>
          <a:prstGeom prst="line">
            <a:avLst/>
          </a:prstGeom>
          <a:noFill/>
          <a:ln w="38100">
            <a:solidFill>
              <a:srgbClr val="FF0000"/>
            </a:solidFill>
            <a:round/>
            <a:tailEnd type="triangle" w="med" len="med"/>
          </a:ln>
        </p:spPr>
        <p:txBody>
          <a:bodyPr wrap="none" anchor="ctr"/>
          <a:lstStyle/>
          <a:p>
            <a:endParaRPr lang="zh-CN" altLang="en-US"/>
          </a:p>
        </p:txBody>
      </p:sp>
      <p:sp>
        <p:nvSpPr>
          <p:cNvPr id="79921" name="Line 163"/>
          <p:cNvSpPr>
            <a:spLocks noChangeShapeType="1"/>
          </p:cNvSpPr>
          <p:nvPr/>
        </p:nvSpPr>
        <p:spPr bwMode="auto">
          <a:xfrm flipV="1">
            <a:off x="4038576" y="3624250"/>
            <a:ext cx="304800" cy="838200"/>
          </a:xfrm>
          <a:prstGeom prst="line">
            <a:avLst/>
          </a:prstGeom>
          <a:noFill/>
          <a:ln w="38100">
            <a:solidFill>
              <a:srgbClr val="00B050"/>
            </a:solidFill>
            <a:round/>
            <a:tailEnd type="triangle" w="med" len="med"/>
          </a:ln>
        </p:spPr>
        <p:txBody>
          <a:bodyPr wrap="none" anchor="ctr"/>
          <a:lstStyle/>
          <a:p>
            <a:endParaRPr lang="zh-CN" altLang="en-US"/>
          </a:p>
        </p:txBody>
      </p:sp>
      <p:sp>
        <p:nvSpPr>
          <p:cNvPr id="79924" name="Line 167"/>
          <p:cNvSpPr>
            <a:spLocks noChangeShapeType="1"/>
          </p:cNvSpPr>
          <p:nvPr/>
        </p:nvSpPr>
        <p:spPr bwMode="auto">
          <a:xfrm flipV="1">
            <a:off x="1295376" y="2709850"/>
            <a:ext cx="1371600" cy="838200"/>
          </a:xfrm>
          <a:prstGeom prst="line">
            <a:avLst/>
          </a:prstGeom>
          <a:noFill/>
          <a:ln w="38100">
            <a:solidFill>
              <a:srgbClr val="00B050"/>
            </a:solidFill>
            <a:round/>
            <a:tailEnd type="triangle" w="med" len="med"/>
          </a:ln>
        </p:spPr>
        <p:txBody>
          <a:bodyPr wrap="none" anchor="ctr"/>
          <a:lstStyle/>
          <a:p>
            <a:endParaRPr lang="zh-CN" altLang="en-US"/>
          </a:p>
        </p:txBody>
      </p:sp>
      <p:sp>
        <p:nvSpPr>
          <p:cNvPr id="79925" name="Line 168"/>
          <p:cNvSpPr>
            <a:spLocks noChangeShapeType="1"/>
          </p:cNvSpPr>
          <p:nvPr/>
        </p:nvSpPr>
        <p:spPr bwMode="auto">
          <a:xfrm flipH="1">
            <a:off x="5333976" y="3624250"/>
            <a:ext cx="381000" cy="609600"/>
          </a:xfrm>
          <a:prstGeom prst="line">
            <a:avLst/>
          </a:prstGeom>
          <a:noFill/>
          <a:ln w="38100">
            <a:solidFill>
              <a:srgbClr val="FF0000"/>
            </a:solidFill>
            <a:round/>
            <a:tailEnd type="triangle" w="med" len="med"/>
          </a:ln>
        </p:spPr>
        <p:txBody>
          <a:bodyPr wrap="none" anchor="ctr"/>
          <a:lstStyle/>
          <a:p>
            <a:endParaRPr lang="zh-CN" altLang="en-US"/>
          </a:p>
        </p:txBody>
      </p:sp>
      <p:sp>
        <p:nvSpPr>
          <p:cNvPr id="2" name="文本框 1"/>
          <p:cNvSpPr txBox="1"/>
          <p:nvPr/>
        </p:nvSpPr>
        <p:spPr>
          <a:xfrm>
            <a:off x="2417786" y="5324662"/>
            <a:ext cx="3858749" cy="369332"/>
          </a:xfrm>
          <a:prstGeom prst="rect">
            <a:avLst/>
          </a:prstGeom>
          <a:noFill/>
        </p:spPr>
        <p:txBody>
          <a:bodyPr wrap="none" rtlCol="0">
            <a:spAutoFit/>
          </a:bodyPr>
          <a:lstStyle/>
          <a:p>
            <a:r>
              <a:rPr kumimoji="1" lang="en-US" altLang="zh-CN" dirty="0">
                <a:solidFill>
                  <a:schemeClr val="accent1"/>
                </a:solidFill>
              </a:rPr>
              <a:t>0</a:t>
            </a:r>
            <a:r>
              <a:rPr kumimoji="1" lang="zh-CN" altLang="en-US" dirty="0"/>
              <a:t>表示为</a:t>
            </a:r>
            <a:r>
              <a:rPr kumimoji="1" lang="zh-CN" altLang="en-US" dirty="0">
                <a:solidFill>
                  <a:schemeClr val="accent1"/>
                </a:solidFill>
              </a:rPr>
              <a:t>孩子</a:t>
            </a:r>
            <a:r>
              <a:rPr kumimoji="1" lang="zh-CN" altLang="en-US" dirty="0"/>
              <a:t>指针，</a:t>
            </a:r>
            <a:r>
              <a:rPr kumimoji="1" lang="en-US" altLang="zh-CN" dirty="0">
                <a:solidFill>
                  <a:schemeClr val="accent1"/>
                </a:solidFill>
              </a:rPr>
              <a:t>1</a:t>
            </a:r>
            <a:r>
              <a:rPr kumimoji="1" lang="zh-CN" altLang="en-US" dirty="0"/>
              <a:t>表示为</a:t>
            </a:r>
            <a:r>
              <a:rPr kumimoji="1" lang="zh-CN" altLang="en-US" dirty="0">
                <a:solidFill>
                  <a:schemeClr val="accent1"/>
                </a:solidFill>
              </a:rPr>
              <a:t>线索</a:t>
            </a:r>
            <a:r>
              <a:rPr kumimoji="1" lang="zh-CN" altLang="en-US" dirty="0"/>
              <a:t>指针</a:t>
            </a:r>
            <a:endParaRPr kumimoji="1" lang="zh-CN" altLang="en-US" dirty="0"/>
          </a:p>
        </p:txBody>
      </p:sp>
      <p:sp>
        <p:nvSpPr>
          <p:cNvPr id="56" name="文本框 55"/>
          <p:cNvSpPr txBox="1"/>
          <p:nvPr/>
        </p:nvSpPr>
        <p:spPr>
          <a:xfrm>
            <a:off x="301035" y="5821831"/>
            <a:ext cx="1800493" cy="646331"/>
          </a:xfrm>
          <a:prstGeom prst="rect">
            <a:avLst/>
          </a:prstGeom>
          <a:noFill/>
        </p:spPr>
        <p:txBody>
          <a:bodyPr wrap="none" rtlCol="0">
            <a:spAutoFit/>
          </a:bodyPr>
          <a:lstStyle/>
          <a:p>
            <a:r>
              <a:rPr kumimoji="1" lang="zh-CN" altLang="en-US" dirty="0">
                <a:solidFill>
                  <a:srgbClr val="FF0000"/>
                </a:solidFill>
              </a:rPr>
              <a:t>红箭头</a:t>
            </a:r>
            <a:r>
              <a:rPr kumimoji="1" lang="zh-CN" altLang="en-US" dirty="0"/>
              <a:t>指向后继</a:t>
            </a:r>
            <a:endParaRPr kumimoji="1" lang="en-US" altLang="zh-CN" dirty="0"/>
          </a:p>
          <a:p>
            <a:r>
              <a:rPr kumimoji="1" lang="zh-CN" altLang="en-US" dirty="0">
                <a:solidFill>
                  <a:srgbClr val="00B050"/>
                </a:solidFill>
              </a:rPr>
              <a:t>绿箭头</a:t>
            </a:r>
            <a:r>
              <a:rPr kumimoji="1" lang="zh-CN" altLang="en-US" dirty="0"/>
              <a:t>指向前驱</a:t>
            </a:r>
            <a:endParaRPr kumimoji="1" lang="zh-CN" altLang="en-US" dirty="0"/>
          </a:p>
        </p:txBody>
      </p:sp>
      <p:sp>
        <p:nvSpPr>
          <p:cNvPr id="57" name="Line 168"/>
          <p:cNvSpPr>
            <a:spLocks noChangeShapeType="1"/>
          </p:cNvSpPr>
          <p:nvPr/>
        </p:nvSpPr>
        <p:spPr bwMode="auto">
          <a:xfrm>
            <a:off x="5448289" y="4534567"/>
            <a:ext cx="419059" cy="457200"/>
          </a:xfrm>
          <a:prstGeom prst="line">
            <a:avLst/>
          </a:prstGeom>
          <a:noFill/>
          <a:ln w="38100">
            <a:solidFill>
              <a:srgbClr val="FF0000"/>
            </a:solidFill>
            <a:round/>
            <a:tailEnd type="triangle" w="med" len="med"/>
          </a:ln>
        </p:spPr>
        <p:txBody>
          <a:bodyPr wrap="none" anchor="ctr"/>
          <a:lstStyle/>
          <a:p>
            <a:endParaRPr lang="zh-CN" altLang="en-US"/>
          </a:p>
        </p:txBody>
      </p:sp>
      <p:sp>
        <p:nvSpPr>
          <p:cNvPr id="58" name="Text Box 87"/>
          <p:cNvSpPr txBox="1">
            <a:spLocks noChangeArrowheads="1"/>
          </p:cNvSpPr>
          <p:nvPr/>
        </p:nvSpPr>
        <p:spPr bwMode="auto">
          <a:xfrm>
            <a:off x="5863492" y="4700575"/>
            <a:ext cx="725487"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503050405090304" pitchFamily="18" charset="0"/>
              </a:rPr>
              <a:t>Null</a:t>
            </a:r>
            <a:endParaRPr kumimoji="1" lang="en-US" altLang="zh-CN" sz="2400" dirty="0">
              <a:latin typeface="Times New Roman" panose="0202050305040509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762000" y="685800"/>
            <a:ext cx="3262432" cy="461665"/>
          </a:xfrm>
          <a:prstGeom prst="rect">
            <a:avLst/>
          </a:prstGeom>
          <a:noFill/>
          <a:ln w="12700" cap="sq">
            <a:noFill/>
            <a:miter lim="800000"/>
            <a:headEnd type="none" w="sm" len="sm"/>
            <a:tailEnd type="none" w="sm" len="sm"/>
          </a:ln>
        </p:spPr>
        <p:txBody>
          <a:bodyPr wrap="none">
            <a:spAutoFit/>
          </a:bodyPr>
          <a:lstStyle/>
          <a:p>
            <a:r>
              <a:rPr kumimoji="1" lang="zh-CN" altLang="en-US" sz="2400" dirty="0">
                <a:latin typeface="Times New Roman" panose="02020503050405090304" pitchFamily="18" charset="0"/>
              </a:rPr>
              <a:t>线索二叉树（中序）：</a:t>
            </a:r>
            <a:endParaRPr kumimoji="1" lang="zh-CN" altLang="en-US" sz="2400" dirty="0">
              <a:latin typeface="Times New Roman" panose="02020503050405090304" pitchFamily="18" charset="0"/>
            </a:endParaRPr>
          </a:p>
        </p:txBody>
      </p:sp>
      <p:grpSp>
        <p:nvGrpSpPr>
          <p:cNvPr id="2" name="Group 3"/>
          <p:cNvGrpSpPr/>
          <p:nvPr/>
        </p:nvGrpSpPr>
        <p:grpSpPr bwMode="auto">
          <a:xfrm>
            <a:off x="457200" y="1489075"/>
            <a:ext cx="8382000" cy="4530725"/>
            <a:chOff x="288" y="938"/>
            <a:chExt cx="5280" cy="2854"/>
          </a:xfrm>
        </p:grpSpPr>
        <p:grpSp>
          <p:nvGrpSpPr>
            <p:cNvPr id="3" name="Group 4"/>
            <p:cNvGrpSpPr/>
            <p:nvPr/>
          </p:nvGrpSpPr>
          <p:grpSpPr bwMode="auto">
            <a:xfrm>
              <a:off x="2448" y="960"/>
              <a:ext cx="1200" cy="240"/>
              <a:chOff x="2016" y="1056"/>
              <a:chExt cx="1200" cy="240"/>
            </a:xfrm>
          </p:grpSpPr>
          <p:sp>
            <p:nvSpPr>
              <p:cNvPr id="80967" name="Rectangle 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68" name="Line 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9" name="Line 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70" name="Line 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71" name="Line 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4" name="Group 10"/>
            <p:cNvGrpSpPr/>
            <p:nvPr/>
          </p:nvGrpSpPr>
          <p:grpSpPr bwMode="auto">
            <a:xfrm>
              <a:off x="1056" y="1632"/>
              <a:ext cx="1200" cy="240"/>
              <a:chOff x="2016" y="1056"/>
              <a:chExt cx="1200" cy="240"/>
            </a:xfrm>
          </p:grpSpPr>
          <p:sp>
            <p:nvSpPr>
              <p:cNvPr id="80962" name="Rectangle 1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63" name="Line 1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4" name="Line 1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5" name="Line 1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6" name="Line 1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16"/>
            <p:cNvGrpSpPr/>
            <p:nvPr/>
          </p:nvGrpSpPr>
          <p:grpSpPr bwMode="auto">
            <a:xfrm>
              <a:off x="288" y="2256"/>
              <a:ext cx="1200" cy="240"/>
              <a:chOff x="2016" y="1056"/>
              <a:chExt cx="1200" cy="240"/>
            </a:xfrm>
          </p:grpSpPr>
          <p:sp>
            <p:nvSpPr>
              <p:cNvPr id="80957" name="Rectangle 1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58" name="Line 1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9" name="Line 1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0" name="Line 2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1" name="Line 2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22"/>
            <p:cNvGrpSpPr/>
            <p:nvPr/>
          </p:nvGrpSpPr>
          <p:grpSpPr bwMode="auto">
            <a:xfrm>
              <a:off x="1776" y="2256"/>
              <a:ext cx="1200" cy="240"/>
              <a:chOff x="2016" y="1056"/>
              <a:chExt cx="1200" cy="240"/>
            </a:xfrm>
          </p:grpSpPr>
          <p:sp>
            <p:nvSpPr>
              <p:cNvPr id="80952" name="Rectangle 2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53" name="Line 2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4" name="Line 2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5" name="Line 2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6" name="Line 2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28"/>
            <p:cNvGrpSpPr/>
            <p:nvPr/>
          </p:nvGrpSpPr>
          <p:grpSpPr bwMode="auto">
            <a:xfrm>
              <a:off x="3840" y="1632"/>
              <a:ext cx="1200" cy="240"/>
              <a:chOff x="2016" y="1056"/>
              <a:chExt cx="1200" cy="240"/>
            </a:xfrm>
          </p:grpSpPr>
          <p:sp>
            <p:nvSpPr>
              <p:cNvPr id="80947" name="Rectangle 29"/>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48" name="Line 30"/>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9" name="Line 31"/>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0" name="Line 32"/>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1" name="Line 33"/>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34"/>
            <p:cNvGrpSpPr/>
            <p:nvPr/>
          </p:nvGrpSpPr>
          <p:grpSpPr bwMode="auto">
            <a:xfrm>
              <a:off x="3408" y="2256"/>
              <a:ext cx="1200" cy="240"/>
              <a:chOff x="2016" y="1056"/>
              <a:chExt cx="1200" cy="240"/>
            </a:xfrm>
          </p:grpSpPr>
          <p:sp>
            <p:nvSpPr>
              <p:cNvPr id="80942" name="Rectangle 3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43" name="Line 3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4" name="Line 3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5" name="Line 3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6" name="Line 3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40"/>
            <p:cNvGrpSpPr/>
            <p:nvPr/>
          </p:nvGrpSpPr>
          <p:grpSpPr bwMode="auto">
            <a:xfrm>
              <a:off x="3888" y="2880"/>
              <a:ext cx="1200" cy="240"/>
              <a:chOff x="2016" y="1056"/>
              <a:chExt cx="1200" cy="240"/>
            </a:xfrm>
          </p:grpSpPr>
          <p:sp>
            <p:nvSpPr>
              <p:cNvPr id="80937" name="Rectangle 4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38" name="Line 4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9" name="Line 4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0" name="Line 4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1" name="Line 4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10" name="Group 46"/>
            <p:cNvGrpSpPr/>
            <p:nvPr/>
          </p:nvGrpSpPr>
          <p:grpSpPr bwMode="auto">
            <a:xfrm>
              <a:off x="2784" y="3504"/>
              <a:ext cx="1200" cy="240"/>
              <a:chOff x="2016" y="1056"/>
              <a:chExt cx="1200" cy="240"/>
            </a:xfrm>
          </p:grpSpPr>
          <p:sp>
            <p:nvSpPr>
              <p:cNvPr id="80932" name="Rectangle 4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33" name="Line 4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4" name="Line 4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5" name="Line 5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6" name="Line 5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11" name="Group 52"/>
            <p:cNvGrpSpPr/>
            <p:nvPr/>
          </p:nvGrpSpPr>
          <p:grpSpPr bwMode="auto">
            <a:xfrm>
              <a:off x="4368" y="3504"/>
              <a:ext cx="1200" cy="240"/>
              <a:chOff x="2016" y="1056"/>
              <a:chExt cx="1200" cy="240"/>
            </a:xfrm>
          </p:grpSpPr>
          <p:sp>
            <p:nvSpPr>
              <p:cNvPr id="80927" name="Rectangle 5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28" name="Line 5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29" name="Line 5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0" name="Line 5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1" name="Line 5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80910" name="Text Box 58"/>
            <p:cNvSpPr txBox="1">
              <a:spLocks noChangeArrowheads="1"/>
            </p:cNvSpPr>
            <p:nvPr/>
          </p:nvSpPr>
          <p:spPr bwMode="auto">
            <a:xfrm>
              <a:off x="2678" y="938"/>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0   A   0</a:t>
              </a:r>
              <a:endParaRPr kumimoji="1" lang="en-US" altLang="zh-CN" sz="2400">
                <a:latin typeface="Times New Roman" panose="02020503050405090304" pitchFamily="18" charset="0"/>
              </a:endParaRPr>
            </a:p>
          </p:txBody>
        </p:sp>
        <p:sp>
          <p:nvSpPr>
            <p:cNvPr id="80911" name="Text Box 59"/>
            <p:cNvSpPr txBox="1">
              <a:spLocks noChangeArrowheads="1"/>
            </p:cNvSpPr>
            <p:nvPr/>
          </p:nvSpPr>
          <p:spPr bwMode="auto">
            <a:xfrm>
              <a:off x="1281" y="1584"/>
              <a:ext cx="72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0   B   0</a:t>
              </a:r>
              <a:endParaRPr kumimoji="1" lang="en-US" altLang="zh-CN" sz="2400">
                <a:latin typeface="Times New Roman" panose="02020503050405090304" pitchFamily="18" charset="0"/>
              </a:endParaRPr>
            </a:p>
          </p:txBody>
        </p:sp>
        <p:sp>
          <p:nvSpPr>
            <p:cNvPr id="80912" name="Text Box 60"/>
            <p:cNvSpPr txBox="1">
              <a:spLocks noChangeArrowheads="1"/>
            </p:cNvSpPr>
            <p:nvPr/>
          </p:nvSpPr>
          <p:spPr bwMode="auto">
            <a:xfrm>
              <a:off x="528" y="2256"/>
              <a:ext cx="72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C   1</a:t>
              </a:r>
              <a:endParaRPr kumimoji="1" lang="en-US" altLang="zh-CN" sz="2400">
                <a:latin typeface="Times New Roman" panose="02020503050405090304" pitchFamily="18" charset="0"/>
              </a:endParaRPr>
            </a:p>
          </p:txBody>
        </p:sp>
        <p:sp>
          <p:nvSpPr>
            <p:cNvPr id="80913" name="Text Box 61"/>
            <p:cNvSpPr txBox="1">
              <a:spLocks noChangeArrowheads="1"/>
            </p:cNvSpPr>
            <p:nvPr/>
          </p:nvSpPr>
          <p:spPr bwMode="auto">
            <a:xfrm>
              <a:off x="2016" y="2256"/>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D   1</a:t>
              </a:r>
              <a:endParaRPr kumimoji="1" lang="en-US" altLang="zh-CN" sz="2400">
                <a:latin typeface="Times New Roman" panose="02020503050405090304" pitchFamily="18" charset="0"/>
              </a:endParaRPr>
            </a:p>
          </p:txBody>
        </p:sp>
        <p:sp>
          <p:nvSpPr>
            <p:cNvPr id="80914" name="Text Box 62"/>
            <p:cNvSpPr txBox="1">
              <a:spLocks noChangeArrowheads="1"/>
            </p:cNvSpPr>
            <p:nvPr/>
          </p:nvSpPr>
          <p:spPr bwMode="auto">
            <a:xfrm>
              <a:off x="4080" y="1632"/>
              <a:ext cx="71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0   E   1</a:t>
              </a:r>
              <a:endParaRPr kumimoji="1" lang="en-US" altLang="zh-CN" sz="2400">
                <a:latin typeface="Times New Roman" panose="02020503050405090304" pitchFamily="18" charset="0"/>
              </a:endParaRPr>
            </a:p>
          </p:txBody>
        </p:sp>
        <p:sp>
          <p:nvSpPr>
            <p:cNvPr id="80915" name="Text Box 63"/>
            <p:cNvSpPr txBox="1">
              <a:spLocks noChangeArrowheads="1"/>
            </p:cNvSpPr>
            <p:nvPr/>
          </p:nvSpPr>
          <p:spPr bwMode="auto">
            <a:xfrm>
              <a:off x="3648" y="2256"/>
              <a:ext cx="70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F   0</a:t>
              </a:r>
              <a:endParaRPr kumimoji="1" lang="en-US" altLang="zh-CN" sz="2400">
                <a:latin typeface="Times New Roman" panose="02020503050405090304" pitchFamily="18" charset="0"/>
              </a:endParaRPr>
            </a:p>
          </p:txBody>
        </p:sp>
        <p:sp>
          <p:nvSpPr>
            <p:cNvPr id="80916" name="Text Box 64"/>
            <p:cNvSpPr txBox="1">
              <a:spLocks noChangeArrowheads="1"/>
            </p:cNvSpPr>
            <p:nvPr/>
          </p:nvSpPr>
          <p:spPr bwMode="auto">
            <a:xfrm>
              <a:off x="4128" y="2880"/>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0   G   0</a:t>
              </a:r>
              <a:endParaRPr kumimoji="1" lang="en-US" altLang="zh-CN" sz="2400">
                <a:latin typeface="Times New Roman" panose="02020503050405090304" pitchFamily="18" charset="0"/>
              </a:endParaRPr>
            </a:p>
          </p:txBody>
        </p:sp>
        <p:sp>
          <p:nvSpPr>
            <p:cNvPr id="80917" name="Text Box 65"/>
            <p:cNvSpPr txBox="1">
              <a:spLocks noChangeArrowheads="1"/>
            </p:cNvSpPr>
            <p:nvPr/>
          </p:nvSpPr>
          <p:spPr bwMode="auto">
            <a:xfrm>
              <a:off x="4608" y="3504"/>
              <a:ext cx="660"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I   1</a:t>
              </a:r>
              <a:endParaRPr kumimoji="1" lang="en-US" altLang="zh-CN" sz="2400">
                <a:latin typeface="Times New Roman" panose="02020503050405090304" pitchFamily="18" charset="0"/>
              </a:endParaRPr>
            </a:p>
          </p:txBody>
        </p:sp>
        <p:sp>
          <p:nvSpPr>
            <p:cNvPr id="80918" name="Text Box 66"/>
            <p:cNvSpPr txBox="1">
              <a:spLocks noChangeArrowheads="1"/>
            </p:cNvSpPr>
            <p:nvPr/>
          </p:nvSpPr>
          <p:spPr bwMode="auto">
            <a:xfrm>
              <a:off x="3009" y="3504"/>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H   1</a:t>
              </a:r>
              <a:endParaRPr kumimoji="1" lang="en-US" altLang="zh-CN" sz="2400">
                <a:latin typeface="Times New Roman" panose="02020503050405090304" pitchFamily="18" charset="0"/>
              </a:endParaRPr>
            </a:p>
          </p:txBody>
        </p:sp>
        <p:sp>
          <p:nvSpPr>
            <p:cNvPr id="80919" name="Line 67"/>
            <p:cNvSpPr>
              <a:spLocks noChangeShapeType="1"/>
            </p:cNvSpPr>
            <p:nvPr/>
          </p:nvSpPr>
          <p:spPr bwMode="auto">
            <a:xfrm flipH="1">
              <a:off x="1632" y="1104"/>
              <a:ext cx="912"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0" name="Line 68"/>
            <p:cNvSpPr>
              <a:spLocks noChangeShapeType="1"/>
            </p:cNvSpPr>
            <p:nvPr/>
          </p:nvSpPr>
          <p:spPr bwMode="auto">
            <a:xfrm>
              <a:off x="3552" y="1104"/>
              <a:ext cx="912"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1" name="Line 69"/>
            <p:cNvSpPr>
              <a:spLocks noChangeShapeType="1"/>
            </p:cNvSpPr>
            <p:nvPr/>
          </p:nvSpPr>
          <p:spPr bwMode="auto">
            <a:xfrm flipH="1">
              <a:off x="912" y="1776"/>
              <a:ext cx="288"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2" name="Line 70"/>
            <p:cNvSpPr>
              <a:spLocks noChangeShapeType="1"/>
            </p:cNvSpPr>
            <p:nvPr/>
          </p:nvSpPr>
          <p:spPr bwMode="auto">
            <a:xfrm>
              <a:off x="2112" y="1728"/>
              <a:ext cx="288"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3" name="Line 71"/>
            <p:cNvSpPr>
              <a:spLocks noChangeShapeType="1"/>
            </p:cNvSpPr>
            <p:nvPr/>
          </p:nvSpPr>
          <p:spPr bwMode="auto">
            <a:xfrm>
              <a:off x="3984" y="1776"/>
              <a:ext cx="0"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4" name="Line 72"/>
            <p:cNvSpPr>
              <a:spLocks noChangeShapeType="1"/>
            </p:cNvSpPr>
            <p:nvPr/>
          </p:nvSpPr>
          <p:spPr bwMode="auto">
            <a:xfrm>
              <a:off x="4512" y="2400"/>
              <a:ext cx="0" cy="480"/>
            </a:xfrm>
            <a:prstGeom prst="line">
              <a:avLst/>
            </a:prstGeom>
            <a:noFill/>
            <a:ln w="12700" cap="sq">
              <a:solidFill>
                <a:schemeClr val="tx1"/>
              </a:solidFill>
              <a:round/>
              <a:tailEnd type="triangle" w="med" len="med"/>
            </a:ln>
          </p:spPr>
          <p:txBody>
            <a:bodyPr wrap="none" anchor="ctr"/>
            <a:lstStyle/>
            <a:p>
              <a:endParaRPr lang="zh-CN" altLang="en-US"/>
            </a:p>
          </p:txBody>
        </p:sp>
        <p:sp>
          <p:nvSpPr>
            <p:cNvPr id="80925" name="Line 73"/>
            <p:cNvSpPr>
              <a:spLocks noChangeShapeType="1"/>
            </p:cNvSpPr>
            <p:nvPr/>
          </p:nvSpPr>
          <p:spPr bwMode="auto">
            <a:xfrm flipH="1">
              <a:off x="3360" y="3024"/>
              <a:ext cx="624"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6" name="Line 74"/>
            <p:cNvSpPr>
              <a:spLocks noChangeShapeType="1"/>
            </p:cNvSpPr>
            <p:nvPr/>
          </p:nvSpPr>
          <p:spPr bwMode="auto">
            <a:xfrm>
              <a:off x="4944" y="3024"/>
              <a:ext cx="0"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grpSp>
      <p:sp>
        <p:nvSpPr>
          <p:cNvPr id="76" name="Text Box 88"/>
          <p:cNvSpPr txBox="1">
            <a:spLocks noChangeArrowheads="1"/>
          </p:cNvSpPr>
          <p:nvPr/>
        </p:nvSpPr>
        <p:spPr bwMode="auto">
          <a:xfrm>
            <a:off x="2422525" y="6213475"/>
            <a:ext cx="4224338"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503050405090304" pitchFamily="18" charset="0"/>
              </a:rPr>
              <a:t>LDR:     C  B  D  A  F  H  G  I  E</a:t>
            </a:r>
            <a:endParaRPr kumimoji="1" lang="en-US" altLang="zh-CN" sz="2400" dirty="0">
              <a:latin typeface="Times New Roman" panose="0202050305040509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762000" y="685800"/>
            <a:ext cx="3262432" cy="461665"/>
          </a:xfrm>
          <a:prstGeom prst="rect">
            <a:avLst/>
          </a:prstGeom>
          <a:noFill/>
          <a:ln w="12700" cap="sq">
            <a:noFill/>
            <a:miter lim="800000"/>
            <a:headEnd type="none" w="sm" len="sm"/>
            <a:tailEnd type="none" w="sm" len="sm"/>
          </a:ln>
        </p:spPr>
        <p:txBody>
          <a:bodyPr wrap="none">
            <a:spAutoFit/>
          </a:bodyPr>
          <a:lstStyle/>
          <a:p>
            <a:r>
              <a:rPr kumimoji="1" lang="zh-CN" altLang="en-US" sz="2400" dirty="0">
                <a:latin typeface="Times New Roman" panose="02020503050405090304" pitchFamily="18" charset="0"/>
              </a:rPr>
              <a:t>线索二叉树（中序）：</a:t>
            </a:r>
            <a:endParaRPr kumimoji="1" lang="zh-CN" altLang="en-US" sz="2400" dirty="0">
              <a:latin typeface="Times New Roman" panose="02020503050405090304" pitchFamily="18" charset="0"/>
            </a:endParaRPr>
          </a:p>
        </p:txBody>
      </p:sp>
      <p:grpSp>
        <p:nvGrpSpPr>
          <p:cNvPr id="2" name="Group 3"/>
          <p:cNvGrpSpPr/>
          <p:nvPr/>
        </p:nvGrpSpPr>
        <p:grpSpPr bwMode="auto">
          <a:xfrm>
            <a:off x="457200" y="1489075"/>
            <a:ext cx="8382000" cy="4530725"/>
            <a:chOff x="288" y="938"/>
            <a:chExt cx="5280" cy="2854"/>
          </a:xfrm>
        </p:grpSpPr>
        <p:grpSp>
          <p:nvGrpSpPr>
            <p:cNvPr id="3" name="Group 4"/>
            <p:cNvGrpSpPr/>
            <p:nvPr/>
          </p:nvGrpSpPr>
          <p:grpSpPr bwMode="auto">
            <a:xfrm>
              <a:off x="2448" y="960"/>
              <a:ext cx="1200" cy="240"/>
              <a:chOff x="2016" y="1056"/>
              <a:chExt cx="1200" cy="240"/>
            </a:xfrm>
          </p:grpSpPr>
          <p:sp>
            <p:nvSpPr>
              <p:cNvPr id="82004" name="Rectangle 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2005" name="Line 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6" name="Line 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7" name="Line 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8" name="Line 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4" name="Group 10"/>
            <p:cNvGrpSpPr/>
            <p:nvPr/>
          </p:nvGrpSpPr>
          <p:grpSpPr bwMode="auto">
            <a:xfrm>
              <a:off x="1056" y="1632"/>
              <a:ext cx="1200" cy="240"/>
              <a:chOff x="2016" y="1056"/>
              <a:chExt cx="1200" cy="240"/>
            </a:xfrm>
          </p:grpSpPr>
          <p:sp>
            <p:nvSpPr>
              <p:cNvPr id="81999" name="Rectangle 1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2000" name="Line 1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1" name="Line 1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2" name="Line 1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3" name="Line 1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16"/>
            <p:cNvGrpSpPr/>
            <p:nvPr/>
          </p:nvGrpSpPr>
          <p:grpSpPr bwMode="auto">
            <a:xfrm>
              <a:off x="288" y="2256"/>
              <a:ext cx="1200" cy="240"/>
              <a:chOff x="2016" y="1056"/>
              <a:chExt cx="1200" cy="240"/>
            </a:xfrm>
          </p:grpSpPr>
          <p:sp>
            <p:nvSpPr>
              <p:cNvPr id="81994" name="Rectangle 1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95" name="Line 1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6" name="Line 1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7" name="Line 2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8" name="Line 2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22"/>
            <p:cNvGrpSpPr/>
            <p:nvPr/>
          </p:nvGrpSpPr>
          <p:grpSpPr bwMode="auto">
            <a:xfrm>
              <a:off x="1776" y="2256"/>
              <a:ext cx="1200" cy="240"/>
              <a:chOff x="2016" y="1056"/>
              <a:chExt cx="1200" cy="240"/>
            </a:xfrm>
          </p:grpSpPr>
          <p:sp>
            <p:nvSpPr>
              <p:cNvPr id="81989" name="Rectangle 2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90" name="Line 2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1" name="Line 2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2" name="Line 2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3" name="Line 2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28"/>
            <p:cNvGrpSpPr/>
            <p:nvPr/>
          </p:nvGrpSpPr>
          <p:grpSpPr bwMode="auto">
            <a:xfrm>
              <a:off x="3840" y="1632"/>
              <a:ext cx="1200" cy="240"/>
              <a:chOff x="2016" y="1056"/>
              <a:chExt cx="1200" cy="240"/>
            </a:xfrm>
          </p:grpSpPr>
          <p:sp>
            <p:nvSpPr>
              <p:cNvPr id="81984" name="Rectangle 29"/>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85" name="Line 30"/>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6" name="Line 31"/>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7" name="Line 32"/>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8" name="Line 33"/>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34"/>
            <p:cNvGrpSpPr/>
            <p:nvPr/>
          </p:nvGrpSpPr>
          <p:grpSpPr bwMode="auto">
            <a:xfrm>
              <a:off x="3408" y="2256"/>
              <a:ext cx="1200" cy="240"/>
              <a:chOff x="2016" y="1056"/>
              <a:chExt cx="1200" cy="240"/>
            </a:xfrm>
          </p:grpSpPr>
          <p:sp>
            <p:nvSpPr>
              <p:cNvPr id="81979" name="Rectangle 3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80" name="Line 3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1" name="Line 3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2" name="Line 3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3" name="Line 3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40"/>
            <p:cNvGrpSpPr/>
            <p:nvPr/>
          </p:nvGrpSpPr>
          <p:grpSpPr bwMode="auto">
            <a:xfrm>
              <a:off x="3888" y="2880"/>
              <a:ext cx="1200" cy="240"/>
              <a:chOff x="2016" y="1056"/>
              <a:chExt cx="1200" cy="240"/>
            </a:xfrm>
          </p:grpSpPr>
          <p:sp>
            <p:nvSpPr>
              <p:cNvPr id="81974" name="Rectangle 4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75" name="Line 4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6" name="Line 4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7" name="Line 4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8" name="Line 4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10" name="Group 46"/>
            <p:cNvGrpSpPr/>
            <p:nvPr/>
          </p:nvGrpSpPr>
          <p:grpSpPr bwMode="auto">
            <a:xfrm>
              <a:off x="2784" y="3504"/>
              <a:ext cx="1200" cy="240"/>
              <a:chOff x="2016" y="1056"/>
              <a:chExt cx="1200" cy="240"/>
            </a:xfrm>
          </p:grpSpPr>
          <p:sp>
            <p:nvSpPr>
              <p:cNvPr id="81969" name="Rectangle 4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70" name="Line 4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1" name="Line 4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2" name="Line 5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3" name="Line 5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11" name="Group 52"/>
            <p:cNvGrpSpPr/>
            <p:nvPr/>
          </p:nvGrpSpPr>
          <p:grpSpPr bwMode="auto">
            <a:xfrm>
              <a:off x="4368" y="3504"/>
              <a:ext cx="1200" cy="240"/>
              <a:chOff x="2016" y="1056"/>
              <a:chExt cx="1200" cy="240"/>
            </a:xfrm>
          </p:grpSpPr>
          <p:sp>
            <p:nvSpPr>
              <p:cNvPr id="81964" name="Rectangle 5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65" name="Line 5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66" name="Line 5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67" name="Line 5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68" name="Line 5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81947" name="Text Box 58"/>
            <p:cNvSpPr txBox="1">
              <a:spLocks noChangeArrowheads="1"/>
            </p:cNvSpPr>
            <p:nvPr/>
          </p:nvSpPr>
          <p:spPr bwMode="auto">
            <a:xfrm>
              <a:off x="2678" y="938"/>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0   A   0</a:t>
              </a:r>
              <a:endParaRPr kumimoji="1" lang="en-US" altLang="zh-CN" sz="2400">
                <a:latin typeface="Times New Roman" panose="02020503050405090304" pitchFamily="18" charset="0"/>
              </a:endParaRPr>
            </a:p>
          </p:txBody>
        </p:sp>
        <p:sp>
          <p:nvSpPr>
            <p:cNvPr id="81948" name="Text Box 59"/>
            <p:cNvSpPr txBox="1">
              <a:spLocks noChangeArrowheads="1"/>
            </p:cNvSpPr>
            <p:nvPr/>
          </p:nvSpPr>
          <p:spPr bwMode="auto">
            <a:xfrm>
              <a:off x="1281" y="1584"/>
              <a:ext cx="72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0   B   0</a:t>
              </a:r>
              <a:endParaRPr kumimoji="1" lang="en-US" altLang="zh-CN" sz="2400">
                <a:latin typeface="Times New Roman" panose="02020503050405090304" pitchFamily="18" charset="0"/>
              </a:endParaRPr>
            </a:p>
          </p:txBody>
        </p:sp>
        <p:sp>
          <p:nvSpPr>
            <p:cNvPr id="81949" name="Text Box 60"/>
            <p:cNvSpPr txBox="1">
              <a:spLocks noChangeArrowheads="1"/>
            </p:cNvSpPr>
            <p:nvPr/>
          </p:nvSpPr>
          <p:spPr bwMode="auto">
            <a:xfrm>
              <a:off x="528" y="2256"/>
              <a:ext cx="72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C   1</a:t>
              </a:r>
              <a:endParaRPr kumimoji="1" lang="en-US" altLang="zh-CN" sz="2400">
                <a:latin typeface="Times New Roman" panose="02020503050405090304" pitchFamily="18" charset="0"/>
              </a:endParaRPr>
            </a:p>
          </p:txBody>
        </p:sp>
        <p:sp>
          <p:nvSpPr>
            <p:cNvPr id="81950" name="Text Box 61"/>
            <p:cNvSpPr txBox="1">
              <a:spLocks noChangeArrowheads="1"/>
            </p:cNvSpPr>
            <p:nvPr/>
          </p:nvSpPr>
          <p:spPr bwMode="auto">
            <a:xfrm>
              <a:off x="2016" y="2256"/>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D   1</a:t>
              </a:r>
              <a:endParaRPr kumimoji="1" lang="en-US" altLang="zh-CN" sz="2400">
                <a:latin typeface="Times New Roman" panose="02020503050405090304" pitchFamily="18" charset="0"/>
              </a:endParaRPr>
            </a:p>
          </p:txBody>
        </p:sp>
        <p:sp>
          <p:nvSpPr>
            <p:cNvPr id="81951" name="Text Box 62"/>
            <p:cNvSpPr txBox="1">
              <a:spLocks noChangeArrowheads="1"/>
            </p:cNvSpPr>
            <p:nvPr/>
          </p:nvSpPr>
          <p:spPr bwMode="auto">
            <a:xfrm>
              <a:off x="4080" y="1632"/>
              <a:ext cx="71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0   E   1</a:t>
              </a:r>
              <a:endParaRPr kumimoji="1" lang="en-US" altLang="zh-CN" sz="2400">
                <a:latin typeface="Times New Roman" panose="02020503050405090304" pitchFamily="18" charset="0"/>
              </a:endParaRPr>
            </a:p>
          </p:txBody>
        </p:sp>
        <p:sp>
          <p:nvSpPr>
            <p:cNvPr id="81952" name="Text Box 63"/>
            <p:cNvSpPr txBox="1">
              <a:spLocks noChangeArrowheads="1"/>
            </p:cNvSpPr>
            <p:nvPr/>
          </p:nvSpPr>
          <p:spPr bwMode="auto">
            <a:xfrm>
              <a:off x="3648" y="2256"/>
              <a:ext cx="70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F   0</a:t>
              </a:r>
              <a:endParaRPr kumimoji="1" lang="en-US" altLang="zh-CN" sz="2400">
                <a:latin typeface="Times New Roman" panose="02020503050405090304" pitchFamily="18" charset="0"/>
              </a:endParaRPr>
            </a:p>
          </p:txBody>
        </p:sp>
        <p:sp>
          <p:nvSpPr>
            <p:cNvPr id="81953" name="Text Box 64"/>
            <p:cNvSpPr txBox="1">
              <a:spLocks noChangeArrowheads="1"/>
            </p:cNvSpPr>
            <p:nvPr/>
          </p:nvSpPr>
          <p:spPr bwMode="auto">
            <a:xfrm>
              <a:off x="4128" y="2880"/>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0   G   0</a:t>
              </a:r>
              <a:endParaRPr kumimoji="1" lang="en-US" altLang="zh-CN" sz="2400">
                <a:latin typeface="Times New Roman" panose="02020503050405090304" pitchFamily="18" charset="0"/>
              </a:endParaRPr>
            </a:p>
          </p:txBody>
        </p:sp>
        <p:sp>
          <p:nvSpPr>
            <p:cNvPr id="81954" name="Text Box 65"/>
            <p:cNvSpPr txBox="1">
              <a:spLocks noChangeArrowheads="1"/>
            </p:cNvSpPr>
            <p:nvPr/>
          </p:nvSpPr>
          <p:spPr bwMode="auto">
            <a:xfrm>
              <a:off x="4608" y="3504"/>
              <a:ext cx="660"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I   1</a:t>
              </a:r>
              <a:endParaRPr kumimoji="1" lang="en-US" altLang="zh-CN" sz="2400">
                <a:latin typeface="Times New Roman" panose="02020503050405090304" pitchFamily="18" charset="0"/>
              </a:endParaRPr>
            </a:p>
          </p:txBody>
        </p:sp>
        <p:sp>
          <p:nvSpPr>
            <p:cNvPr id="81955" name="Text Box 66"/>
            <p:cNvSpPr txBox="1">
              <a:spLocks noChangeArrowheads="1"/>
            </p:cNvSpPr>
            <p:nvPr/>
          </p:nvSpPr>
          <p:spPr bwMode="auto">
            <a:xfrm>
              <a:off x="3009" y="3504"/>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H   1</a:t>
              </a:r>
              <a:endParaRPr kumimoji="1" lang="en-US" altLang="zh-CN" sz="2400">
                <a:latin typeface="Times New Roman" panose="02020503050405090304" pitchFamily="18" charset="0"/>
              </a:endParaRPr>
            </a:p>
          </p:txBody>
        </p:sp>
        <p:sp>
          <p:nvSpPr>
            <p:cNvPr id="81956" name="Line 67"/>
            <p:cNvSpPr>
              <a:spLocks noChangeShapeType="1"/>
            </p:cNvSpPr>
            <p:nvPr/>
          </p:nvSpPr>
          <p:spPr bwMode="auto">
            <a:xfrm flipH="1">
              <a:off x="1632" y="1104"/>
              <a:ext cx="912"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57" name="Line 68"/>
            <p:cNvSpPr>
              <a:spLocks noChangeShapeType="1"/>
            </p:cNvSpPr>
            <p:nvPr/>
          </p:nvSpPr>
          <p:spPr bwMode="auto">
            <a:xfrm>
              <a:off x="3552" y="1104"/>
              <a:ext cx="912"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58" name="Line 69"/>
            <p:cNvSpPr>
              <a:spLocks noChangeShapeType="1"/>
            </p:cNvSpPr>
            <p:nvPr/>
          </p:nvSpPr>
          <p:spPr bwMode="auto">
            <a:xfrm flipH="1">
              <a:off x="912" y="1776"/>
              <a:ext cx="288"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59" name="Line 70"/>
            <p:cNvSpPr>
              <a:spLocks noChangeShapeType="1"/>
            </p:cNvSpPr>
            <p:nvPr/>
          </p:nvSpPr>
          <p:spPr bwMode="auto">
            <a:xfrm>
              <a:off x="2112" y="1728"/>
              <a:ext cx="288"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60" name="Line 71"/>
            <p:cNvSpPr>
              <a:spLocks noChangeShapeType="1"/>
            </p:cNvSpPr>
            <p:nvPr/>
          </p:nvSpPr>
          <p:spPr bwMode="auto">
            <a:xfrm>
              <a:off x="3984" y="1776"/>
              <a:ext cx="0"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61" name="Line 72"/>
            <p:cNvSpPr>
              <a:spLocks noChangeShapeType="1"/>
            </p:cNvSpPr>
            <p:nvPr/>
          </p:nvSpPr>
          <p:spPr bwMode="auto">
            <a:xfrm>
              <a:off x="4512" y="2400"/>
              <a:ext cx="0" cy="480"/>
            </a:xfrm>
            <a:prstGeom prst="line">
              <a:avLst/>
            </a:prstGeom>
            <a:noFill/>
            <a:ln w="12700" cap="sq">
              <a:solidFill>
                <a:schemeClr val="tx1"/>
              </a:solidFill>
              <a:round/>
              <a:tailEnd type="triangle" w="med" len="med"/>
            </a:ln>
          </p:spPr>
          <p:txBody>
            <a:bodyPr wrap="none" anchor="ctr"/>
            <a:lstStyle/>
            <a:p>
              <a:endParaRPr lang="zh-CN" altLang="en-US"/>
            </a:p>
          </p:txBody>
        </p:sp>
        <p:sp>
          <p:nvSpPr>
            <p:cNvPr id="81962" name="Line 73"/>
            <p:cNvSpPr>
              <a:spLocks noChangeShapeType="1"/>
            </p:cNvSpPr>
            <p:nvPr/>
          </p:nvSpPr>
          <p:spPr bwMode="auto">
            <a:xfrm flipH="1">
              <a:off x="3360" y="3024"/>
              <a:ext cx="624"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63" name="Line 74"/>
            <p:cNvSpPr>
              <a:spLocks noChangeShapeType="1"/>
            </p:cNvSpPr>
            <p:nvPr/>
          </p:nvSpPr>
          <p:spPr bwMode="auto">
            <a:xfrm>
              <a:off x="4944" y="3024"/>
              <a:ext cx="0"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grpSp>
      <p:sp>
        <p:nvSpPr>
          <p:cNvPr id="81925" name="Line 76"/>
          <p:cNvSpPr>
            <a:spLocks noChangeShapeType="1"/>
          </p:cNvSpPr>
          <p:nvPr/>
        </p:nvSpPr>
        <p:spPr bwMode="auto">
          <a:xfrm flipV="1">
            <a:off x="2209800" y="2971800"/>
            <a:ext cx="381000" cy="838200"/>
          </a:xfrm>
          <a:prstGeom prst="line">
            <a:avLst/>
          </a:prstGeom>
          <a:noFill/>
          <a:ln w="12700">
            <a:solidFill>
              <a:srgbClr val="FF0000"/>
            </a:solidFill>
            <a:prstDash val="dash"/>
            <a:round/>
            <a:headEnd type="none" w="sm" len="sm"/>
            <a:tailEnd type="triangle" w="med" len="med"/>
          </a:ln>
        </p:spPr>
        <p:txBody>
          <a:bodyPr wrap="none" anchor="ctr"/>
          <a:lstStyle/>
          <a:p>
            <a:endParaRPr lang="zh-CN" altLang="en-US"/>
          </a:p>
        </p:txBody>
      </p:sp>
      <p:sp>
        <p:nvSpPr>
          <p:cNvPr id="81926" name="Line 77"/>
          <p:cNvSpPr>
            <a:spLocks noChangeShapeType="1"/>
          </p:cNvSpPr>
          <p:nvPr/>
        </p:nvSpPr>
        <p:spPr bwMode="auto">
          <a:xfrm flipH="1" flipV="1">
            <a:off x="2743200" y="2971800"/>
            <a:ext cx="304800" cy="838200"/>
          </a:xfrm>
          <a:prstGeom prst="line">
            <a:avLst/>
          </a:prstGeom>
          <a:noFill/>
          <a:ln w="12700">
            <a:solidFill>
              <a:srgbClr val="00B050"/>
            </a:solidFill>
            <a:prstDash val="dash"/>
            <a:round/>
            <a:headEnd type="none" w="sm" len="sm"/>
            <a:tailEnd type="triangle" w="med" len="med"/>
          </a:ln>
        </p:spPr>
        <p:txBody>
          <a:bodyPr wrap="none" anchor="ctr"/>
          <a:lstStyle/>
          <a:p>
            <a:endParaRPr lang="zh-CN" altLang="en-US"/>
          </a:p>
        </p:txBody>
      </p:sp>
      <p:sp>
        <p:nvSpPr>
          <p:cNvPr id="81927" name="Line 78"/>
          <p:cNvSpPr>
            <a:spLocks noChangeShapeType="1"/>
          </p:cNvSpPr>
          <p:nvPr/>
        </p:nvSpPr>
        <p:spPr bwMode="auto">
          <a:xfrm flipV="1">
            <a:off x="4495800" y="1905000"/>
            <a:ext cx="304800" cy="1905000"/>
          </a:xfrm>
          <a:prstGeom prst="line">
            <a:avLst/>
          </a:prstGeom>
          <a:noFill/>
          <a:ln w="12700">
            <a:solidFill>
              <a:srgbClr val="FF0000"/>
            </a:solidFill>
            <a:prstDash val="dash"/>
            <a:round/>
            <a:headEnd type="none" w="sm" len="sm"/>
            <a:tailEnd type="triangle" w="med" len="med"/>
          </a:ln>
        </p:spPr>
        <p:txBody>
          <a:bodyPr wrap="none" anchor="ctr"/>
          <a:lstStyle/>
          <a:p>
            <a:endParaRPr lang="zh-CN" altLang="en-US"/>
          </a:p>
        </p:txBody>
      </p:sp>
      <p:sp>
        <p:nvSpPr>
          <p:cNvPr id="81928" name="Line 79"/>
          <p:cNvSpPr>
            <a:spLocks noChangeShapeType="1"/>
          </p:cNvSpPr>
          <p:nvPr/>
        </p:nvSpPr>
        <p:spPr bwMode="auto">
          <a:xfrm flipH="1" flipV="1">
            <a:off x="4953000" y="1981200"/>
            <a:ext cx="685800" cy="1828800"/>
          </a:xfrm>
          <a:prstGeom prst="line">
            <a:avLst/>
          </a:prstGeom>
          <a:noFill/>
          <a:ln w="12700">
            <a:solidFill>
              <a:srgbClr val="00B050"/>
            </a:solidFill>
            <a:prstDash val="dash"/>
            <a:round/>
            <a:headEnd type="none" w="sm" len="sm"/>
            <a:tailEnd type="triangle" w="med" len="med"/>
          </a:ln>
        </p:spPr>
        <p:txBody>
          <a:bodyPr wrap="none" anchor="ctr"/>
          <a:lstStyle/>
          <a:p>
            <a:endParaRPr lang="zh-CN" altLang="en-US"/>
          </a:p>
        </p:txBody>
      </p:sp>
      <p:sp>
        <p:nvSpPr>
          <p:cNvPr id="81929" name="Line 80"/>
          <p:cNvSpPr>
            <a:spLocks noChangeShapeType="1"/>
          </p:cNvSpPr>
          <p:nvPr/>
        </p:nvSpPr>
        <p:spPr bwMode="auto">
          <a:xfrm flipV="1">
            <a:off x="4572000" y="3962400"/>
            <a:ext cx="1752600" cy="1752600"/>
          </a:xfrm>
          <a:prstGeom prst="line">
            <a:avLst/>
          </a:prstGeom>
          <a:noFill/>
          <a:ln w="12700">
            <a:solidFill>
              <a:srgbClr val="00B050"/>
            </a:solidFill>
            <a:prstDash val="dash"/>
            <a:round/>
            <a:headEnd type="none" w="sm" len="sm"/>
            <a:tailEnd type="triangle" w="med" len="med"/>
          </a:ln>
        </p:spPr>
        <p:txBody>
          <a:bodyPr wrap="none" anchor="ctr"/>
          <a:lstStyle/>
          <a:p>
            <a:endParaRPr lang="zh-CN" altLang="en-US"/>
          </a:p>
        </p:txBody>
      </p:sp>
      <p:sp>
        <p:nvSpPr>
          <p:cNvPr id="81930" name="Line 81"/>
          <p:cNvSpPr>
            <a:spLocks noChangeShapeType="1"/>
          </p:cNvSpPr>
          <p:nvPr/>
        </p:nvSpPr>
        <p:spPr bwMode="auto">
          <a:xfrm flipV="1">
            <a:off x="6172200" y="4953000"/>
            <a:ext cx="914400" cy="838200"/>
          </a:xfrm>
          <a:prstGeom prst="line">
            <a:avLst/>
          </a:prstGeom>
          <a:noFill/>
          <a:ln w="12700">
            <a:solidFill>
              <a:srgbClr val="FF0000"/>
            </a:solidFill>
            <a:prstDash val="dash"/>
            <a:round/>
            <a:headEnd type="none" w="sm" len="sm"/>
            <a:tailEnd type="triangle" w="med" len="med"/>
          </a:ln>
        </p:spPr>
        <p:txBody>
          <a:bodyPr wrap="none" anchor="ctr"/>
          <a:lstStyle/>
          <a:p>
            <a:endParaRPr lang="zh-CN" altLang="en-US"/>
          </a:p>
        </p:txBody>
      </p:sp>
      <p:sp>
        <p:nvSpPr>
          <p:cNvPr id="81931" name="Line 82"/>
          <p:cNvSpPr>
            <a:spLocks noChangeShapeType="1"/>
          </p:cNvSpPr>
          <p:nvPr/>
        </p:nvSpPr>
        <p:spPr bwMode="auto">
          <a:xfrm flipV="1">
            <a:off x="7086600" y="4953000"/>
            <a:ext cx="76200" cy="838200"/>
          </a:xfrm>
          <a:prstGeom prst="line">
            <a:avLst/>
          </a:prstGeom>
          <a:noFill/>
          <a:ln w="12700">
            <a:solidFill>
              <a:srgbClr val="00B050"/>
            </a:solidFill>
            <a:prstDash val="dash"/>
            <a:round/>
            <a:headEnd type="none" w="sm" len="sm"/>
            <a:tailEnd type="triangle" w="med" len="med"/>
          </a:ln>
        </p:spPr>
        <p:txBody>
          <a:bodyPr wrap="none" anchor="ctr"/>
          <a:lstStyle/>
          <a:p>
            <a:endParaRPr lang="zh-CN" altLang="en-US"/>
          </a:p>
        </p:txBody>
      </p:sp>
      <p:sp>
        <p:nvSpPr>
          <p:cNvPr id="81932" name="Line 83"/>
          <p:cNvSpPr>
            <a:spLocks noChangeShapeType="1"/>
          </p:cNvSpPr>
          <p:nvPr/>
        </p:nvSpPr>
        <p:spPr bwMode="auto">
          <a:xfrm flipH="1" flipV="1">
            <a:off x="7696200" y="2971800"/>
            <a:ext cx="914400" cy="2819400"/>
          </a:xfrm>
          <a:prstGeom prst="line">
            <a:avLst/>
          </a:prstGeom>
          <a:noFill/>
          <a:ln w="12700">
            <a:solidFill>
              <a:srgbClr val="FF0000"/>
            </a:solidFill>
            <a:prstDash val="dash"/>
            <a:round/>
            <a:headEnd type="none" w="sm" len="sm"/>
            <a:tailEnd type="triangle" w="med" len="med"/>
          </a:ln>
        </p:spPr>
        <p:txBody>
          <a:bodyPr wrap="none" anchor="ctr"/>
          <a:lstStyle/>
          <a:p>
            <a:endParaRPr lang="zh-CN" altLang="en-US"/>
          </a:p>
        </p:txBody>
      </p:sp>
      <p:sp>
        <p:nvSpPr>
          <p:cNvPr id="81933" name="Line 84"/>
          <p:cNvSpPr>
            <a:spLocks noChangeShapeType="1"/>
          </p:cNvSpPr>
          <p:nvPr/>
        </p:nvSpPr>
        <p:spPr bwMode="auto">
          <a:xfrm flipV="1">
            <a:off x="685800" y="3048000"/>
            <a:ext cx="0" cy="762000"/>
          </a:xfrm>
          <a:prstGeom prst="line">
            <a:avLst/>
          </a:prstGeom>
          <a:noFill/>
          <a:ln w="12700">
            <a:solidFill>
              <a:srgbClr val="00B050"/>
            </a:solidFill>
            <a:prstDash val="dash"/>
            <a:round/>
            <a:headEnd type="none" w="sm" len="sm"/>
            <a:tailEnd type="triangle" w="med" len="med"/>
          </a:ln>
        </p:spPr>
        <p:txBody>
          <a:bodyPr wrap="none" anchor="ctr"/>
          <a:lstStyle/>
          <a:p>
            <a:endParaRPr lang="zh-CN" altLang="en-US"/>
          </a:p>
        </p:txBody>
      </p:sp>
      <p:sp>
        <p:nvSpPr>
          <p:cNvPr id="81934" name="Text Box 85"/>
          <p:cNvSpPr txBox="1">
            <a:spLocks noChangeArrowheads="1"/>
          </p:cNvSpPr>
          <p:nvPr/>
        </p:nvSpPr>
        <p:spPr bwMode="auto">
          <a:xfrm>
            <a:off x="365125" y="2632075"/>
            <a:ext cx="725488"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Null</a:t>
            </a:r>
            <a:endParaRPr kumimoji="1" lang="en-US" altLang="zh-CN" sz="2400">
              <a:latin typeface="Times New Roman" panose="02020503050405090304" pitchFamily="18" charset="0"/>
            </a:endParaRPr>
          </a:p>
        </p:txBody>
      </p:sp>
      <p:sp>
        <p:nvSpPr>
          <p:cNvPr id="81935" name="Line 86"/>
          <p:cNvSpPr>
            <a:spLocks noChangeShapeType="1"/>
          </p:cNvSpPr>
          <p:nvPr/>
        </p:nvSpPr>
        <p:spPr bwMode="auto">
          <a:xfrm flipV="1">
            <a:off x="7824788" y="2016125"/>
            <a:ext cx="0" cy="762000"/>
          </a:xfrm>
          <a:prstGeom prst="line">
            <a:avLst/>
          </a:prstGeom>
          <a:noFill/>
          <a:ln w="12700">
            <a:solidFill>
              <a:srgbClr val="FF0000"/>
            </a:solidFill>
            <a:prstDash val="dash"/>
            <a:round/>
            <a:headEnd type="none" w="sm" len="sm"/>
            <a:tailEnd type="triangle" w="med" len="med"/>
          </a:ln>
        </p:spPr>
        <p:txBody>
          <a:bodyPr wrap="none" anchor="ctr"/>
          <a:lstStyle/>
          <a:p>
            <a:endParaRPr lang="zh-CN" altLang="en-US"/>
          </a:p>
        </p:txBody>
      </p:sp>
      <p:sp>
        <p:nvSpPr>
          <p:cNvPr id="81936" name="Text Box 87"/>
          <p:cNvSpPr txBox="1">
            <a:spLocks noChangeArrowheads="1"/>
          </p:cNvSpPr>
          <p:nvPr/>
        </p:nvSpPr>
        <p:spPr bwMode="auto">
          <a:xfrm>
            <a:off x="7504113" y="1600200"/>
            <a:ext cx="725487"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503050405090304" pitchFamily="18" charset="0"/>
              </a:rPr>
              <a:t>Null</a:t>
            </a:r>
            <a:endParaRPr kumimoji="1" lang="en-US" altLang="zh-CN" sz="2400" dirty="0">
              <a:latin typeface="Times New Roman" panose="02020503050405090304" pitchFamily="18" charset="0"/>
            </a:endParaRPr>
          </a:p>
        </p:txBody>
      </p:sp>
      <p:sp>
        <p:nvSpPr>
          <p:cNvPr id="81937" name="Text Box 88"/>
          <p:cNvSpPr txBox="1">
            <a:spLocks noChangeArrowheads="1"/>
          </p:cNvSpPr>
          <p:nvPr/>
        </p:nvSpPr>
        <p:spPr bwMode="auto">
          <a:xfrm>
            <a:off x="2422525" y="6213475"/>
            <a:ext cx="4224338"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503050405090304" pitchFamily="18" charset="0"/>
              </a:rPr>
              <a:t>LDR:     C  B  D  A  F  H  G  I  E</a:t>
            </a:r>
            <a:endParaRPr kumimoji="1" lang="en-US" altLang="zh-CN" sz="2400" dirty="0">
              <a:latin typeface="Times New Roman" panose="02020503050405090304" pitchFamily="18" charset="0"/>
            </a:endParaRPr>
          </a:p>
        </p:txBody>
      </p:sp>
      <p:sp>
        <p:nvSpPr>
          <p:cNvPr id="89" name="文本框 88"/>
          <p:cNvSpPr txBox="1"/>
          <p:nvPr/>
        </p:nvSpPr>
        <p:spPr>
          <a:xfrm>
            <a:off x="301035" y="6023029"/>
            <a:ext cx="1800493" cy="646331"/>
          </a:xfrm>
          <a:prstGeom prst="rect">
            <a:avLst/>
          </a:prstGeom>
          <a:noFill/>
        </p:spPr>
        <p:txBody>
          <a:bodyPr wrap="none" rtlCol="0">
            <a:spAutoFit/>
          </a:bodyPr>
          <a:lstStyle/>
          <a:p>
            <a:r>
              <a:rPr kumimoji="1" lang="zh-CN" altLang="en-US" dirty="0">
                <a:solidFill>
                  <a:srgbClr val="FF0000"/>
                </a:solidFill>
              </a:rPr>
              <a:t>红箭头</a:t>
            </a:r>
            <a:r>
              <a:rPr kumimoji="1" lang="zh-CN" altLang="en-US" dirty="0"/>
              <a:t>指向后继</a:t>
            </a:r>
            <a:endParaRPr kumimoji="1" lang="en-US" altLang="zh-CN" dirty="0"/>
          </a:p>
          <a:p>
            <a:r>
              <a:rPr kumimoji="1" lang="zh-CN" altLang="en-US" dirty="0">
                <a:solidFill>
                  <a:srgbClr val="00B050"/>
                </a:solidFill>
              </a:rPr>
              <a:t>绿箭头</a:t>
            </a:r>
            <a:r>
              <a:rPr kumimoji="1" lang="zh-CN" altLang="en-US" dirty="0"/>
              <a:t>指向前驱</a:t>
            </a:r>
            <a:endParaRPr kumimoji="1"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571472" y="357166"/>
            <a:ext cx="8143932" cy="5115311"/>
          </a:xfrm>
          <a:prstGeom prst="rect">
            <a:avLst/>
          </a:prstGeom>
          <a:noFill/>
          <a:ln w="12700" cap="sq">
            <a:noFill/>
            <a:miter lim="800000"/>
            <a:headEnd type="none" w="sm" len="sm"/>
            <a:tailEnd type="none" w="sm" len="sm"/>
          </a:ln>
        </p:spPr>
        <p:txBody>
          <a:bodyPr wrap="square">
            <a:spAutoFit/>
          </a:bodyPr>
          <a:lstStyle/>
          <a:p>
            <a:pPr>
              <a:lnSpc>
                <a:spcPct val="150000"/>
              </a:lnSpc>
            </a:pPr>
            <a:r>
              <a:rPr kumimoji="1" lang="zh-CN" altLang="en-US" sz="2000" dirty="0">
                <a:latin typeface="Times New Roman" panose="02020503050405090304" pitchFamily="18" charset="0"/>
              </a:rPr>
              <a:t>线索二叉树的</a:t>
            </a:r>
            <a:r>
              <a:rPr kumimoji="1" lang="zh-CN" altLang="en-US" sz="2000" dirty="0">
                <a:solidFill>
                  <a:srgbClr val="FF0000"/>
                </a:solidFill>
                <a:latin typeface="Times New Roman" panose="02020503050405090304" pitchFamily="18" charset="0"/>
              </a:rPr>
              <a:t>构建</a:t>
            </a:r>
            <a:endParaRPr kumimoji="1" lang="zh-CN" altLang="en-US" sz="2000" dirty="0">
              <a:solidFill>
                <a:srgbClr val="FF0000"/>
              </a:solidFill>
              <a:latin typeface="Times New Roman" panose="02020503050405090304" pitchFamily="18" charset="0"/>
            </a:endParaRPr>
          </a:p>
          <a:p>
            <a:pPr>
              <a:lnSpc>
                <a:spcPct val="150000"/>
              </a:lnSpc>
            </a:pPr>
            <a:r>
              <a:rPr kumimoji="1" lang="zh-CN" altLang="en-US" sz="2000" dirty="0">
                <a:latin typeface="Times New Roman" panose="02020503050405090304" pitchFamily="18" charset="0"/>
              </a:rPr>
              <a:t>       由于线索化的</a:t>
            </a:r>
            <a:r>
              <a:rPr kumimoji="1" lang="zh-CN" altLang="en-US" sz="2000" dirty="0">
                <a:solidFill>
                  <a:srgbClr val="FF0000"/>
                </a:solidFill>
                <a:latin typeface="Times New Roman" panose="02020503050405090304" pitchFamily="18" charset="0"/>
              </a:rPr>
              <a:t>实质</a:t>
            </a:r>
            <a:r>
              <a:rPr kumimoji="1" lang="zh-CN" altLang="en-US" sz="2000" dirty="0">
                <a:latin typeface="Times New Roman" panose="02020503050405090304" pitchFamily="18" charset="0"/>
              </a:rPr>
              <a:t>是将二叉链表中的</a:t>
            </a:r>
            <a:r>
              <a:rPr kumimoji="1" lang="zh-CN" altLang="en-US" sz="2000" dirty="0">
                <a:solidFill>
                  <a:srgbClr val="FF0000"/>
                </a:solidFill>
                <a:latin typeface="Times New Roman" panose="02020503050405090304" pitchFamily="18" charset="0"/>
              </a:rPr>
              <a:t>空指针改为指向前驱或后继的线索</a:t>
            </a:r>
            <a:r>
              <a:rPr kumimoji="1" lang="zh-CN" altLang="en-US" sz="2000" dirty="0">
                <a:latin typeface="Times New Roman" panose="02020503050405090304" pitchFamily="18" charset="0"/>
              </a:rPr>
              <a:t>，而前驱或后继的信息只有在遍历时才能得到，因此线索化的过程即为在遍历过程中，访问结点的操作是检查当前结点的左、右指针域是否为空，如果为空，将它们改完指向前驱结点或后继结点的线索。</a:t>
            </a:r>
            <a:endParaRPr kumimoji="1" lang="en-US" altLang="zh-CN" sz="2000" dirty="0">
              <a:latin typeface="Times New Roman" panose="02020503050405090304" pitchFamily="18" charset="0"/>
            </a:endParaRPr>
          </a:p>
          <a:p>
            <a:pPr>
              <a:lnSpc>
                <a:spcPct val="150000"/>
              </a:lnSpc>
            </a:pPr>
            <a:r>
              <a:rPr kumimoji="1" lang="en-US" altLang="zh-CN" sz="2000" dirty="0">
                <a:latin typeface="Times New Roman" panose="02020503050405090304" pitchFamily="18" charset="0"/>
              </a:rPr>
              <a:t>        </a:t>
            </a:r>
            <a:r>
              <a:rPr kumimoji="1" lang="zh-CN" altLang="en-US" sz="2000" dirty="0">
                <a:latin typeface="Times New Roman" panose="02020503050405090304" pitchFamily="18" charset="0"/>
              </a:rPr>
              <a:t>为实现这一过程，设</a:t>
            </a:r>
            <a:r>
              <a:rPr kumimoji="1" lang="zh-CN" altLang="en-US" sz="2000" dirty="0">
                <a:solidFill>
                  <a:srgbClr val="FF0000"/>
                </a:solidFill>
                <a:latin typeface="Times New Roman" panose="02020503050405090304" pitchFamily="18" charset="0"/>
              </a:rPr>
              <a:t>指针</a:t>
            </a:r>
            <a:r>
              <a:rPr kumimoji="1" lang="en-US" altLang="zh-CN" sz="2000" dirty="0">
                <a:solidFill>
                  <a:srgbClr val="FF0000"/>
                </a:solidFill>
                <a:latin typeface="Times New Roman" panose="02020503050405090304" pitchFamily="18" charset="0"/>
              </a:rPr>
              <a:t>pre</a:t>
            </a:r>
            <a:r>
              <a:rPr kumimoji="1" lang="zh-CN" altLang="en-US" sz="2000" dirty="0">
                <a:solidFill>
                  <a:srgbClr val="FF0000"/>
                </a:solidFill>
                <a:latin typeface="Times New Roman" panose="02020503050405090304" pitchFamily="18" charset="0"/>
              </a:rPr>
              <a:t>始终指向刚刚访问过的结点</a:t>
            </a:r>
            <a:r>
              <a:rPr kumimoji="1" lang="zh-CN" altLang="en-US" sz="2000" dirty="0">
                <a:latin typeface="Times New Roman" panose="02020503050405090304" pitchFamily="18" charset="0"/>
              </a:rPr>
              <a:t>，即若指针</a:t>
            </a:r>
            <a:r>
              <a:rPr kumimoji="1" lang="en-US" altLang="zh-CN" sz="2000" dirty="0">
                <a:latin typeface="Times New Roman" panose="02020503050405090304" pitchFamily="18" charset="0"/>
              </a:rPr>
              <a:t>p</a:t>
            </a:r>
            <a:r>
              <a:rPr kumimoji="1" lang="zh-CN" altLang="en-US" sz="2000" dirty="0">
                <a:latin typeface="Times New Roman" panose="02020503050405090304" pitchFamily="18" charset="0"/>
              </a:rPr>
              <a:t>指向当前结点，则</a:t>
            </a:r>
            <a:r>
              <a:rPr kumimoji="1" lang="en-US" altLang="zh-CN" sz="2000" dirty="0">
                <a:latin typeface="Times New Roman" panose="02020503050405090304" pitchFamily="18" charset="0"/>
              </a:rPr>
              <a:t>pre</a:t>
            </a:r>
            <a:r>
              <a:rPr kumimoji="1" lang="zh-CN" altLang="en-US" sz="2000" dirty="0">
                <a:latin typeface="Times New Roman" panose="02020503050405090304" pitchFamily="18" charset="0"/>
              </a:rPr>
              <a:t>指向它的前驱，以便增设线索。</a:t>
            </a:r>
            <a:endParaRPr kumimoji="1" lang="en-US" altLang="zh-CN" sz="2000" dirty="0">
              <a:latin typeface="Times New Roman" panose="02020503050405090304" pitchFamily="18" charset="0"/>
            </a:endParaRPr>
          </a:p>
          <a:p>
            <a:pPr>
              <a:lnSpc>
                <a:spcPct val="150000"/>
              </a:lnSpc>
            </a:pPr>
            <a:endParaRPr kumimoji="1" lang="en-US" altLang="zh-CN" sz="2000" dirty="0">
              <a:latin typeface="Times New Roman" panose="02020503050405090304" pitchFamily="18" charset="0"/>
            </a:endParaRPr>
          </a:p>
          <a:p>
            <a:pPr>
              <a:lnSpc>
                <a:spcPct val="150000"/>
              </a:lnSpc>
            </a:pP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a:p>
            <a:pPr>
              <a:lnSpc>
                <a:spcPct val="150000"/>
              </a:lnSpc>
            </a:pP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a:p>
            <a:pPr>
              <a:lnSpc>
                <a:spcPct val="150000"/>
              </a:lnSpc>
            </a:pPr>
            <a:r>
              <a:rPr kumimoji="1" lang="zh-CN" altLang="en-US" sz="2000" dirty="0">
                <a:latin typeface="Times New Roman" panose="02020503050405090304" pitchFamily="18" charset="0"/>
              </a:rPr>
              <a:t>        </a:t>
            </a:r>
            <a:endParaRPr kumimoji="1" lang="zh-CN" altLang="en-US" sz="2000" dirty="0">
              <a:latin typeface="Times New Roman" panose="02020503050405090304"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571472" y="-4826"/>
            <a:ext cx="8143932" cy="2862322"/>
          </a:xfrm>
          <a:prstGeom prst="rect">
            <a:avLst/>
          </a:prstGeom>
          <a:noFill/>
          <a:ln w="12700" cap="sq">
            <a:noFill/>
            <a:miter lim="800000"/>
            <a:headEnd type="none" w="sm" len="sm"/>
            <a:tailEnd type="none" w="sm" len="sm"/>
          </a:ln>
        </p:spPr>
        <p:txBody>
          <a:bodyPr wrap="square">
            <a:spAutoFit/>
          </a:bodyPr>
          <a:lstStyle/>
          <a:p>
            <a:pPr>
              <a:lnSpc>
                <a:spcPct val="150000"/>
              </a:lnSpc>
            </a:pPr>
            <a:endParaRPr kumimoji="1" lang="zh-CN" altLang="en-US" sz="2000" dirty="0">
              <a:latin typeface="Times New Roman" panose="02020503050405090304" pitchFamily="18" charset="0"/>
            </a:endParaRPr>
          </a:p>
          <a:p>
            <a:pPr>
              <a:lnSpc>
                <a:spcPct val="150000"/>
              </a:lnSpc>
            </a:pPr>
            <a:r>
              <a:rPr kumimoji="1" lang="zh-CN" altLang="en-US" sz="2000" dirty="0">
                <a:latin typeface="Times New Roman" panose="02020503050405090304" pitchFamily="18" charset="0"/>
              </a:rPr>
              <a:t>        有些结点的</a:t>
            </a:r>
            <a:r>
              <a:rPr kumimoji="1" lang="en-US" altLang="zh-CN" sz="2000" dirty="0" err="1">
                <a:latin typeface="Times New Roman" panose="02020503050405090304" pitchFamily="18" charset="0"/>
              </a:rPr>
              <a:t>Lchild</a:t>
            </a:r>
            <a:r>
              <a:rPr kumimoji="1" lang="zh-CN" altLang="en-US" sz="2000" dirty="0">
                <a:latin typeface="Times New Roman" panose="02020503050405090304" pitchFamily="18" charset="0"/>
              </a:rPr>
              <a:t>或</a:t>
            </a:r>
            <a:r>
              <a:rPr kumimoji="1" lang="en-US" altLang="zh-CN" sz="2000" dirty="0" err="1">
                <a:latin typeface="Times New Roman" panose="02020503050405090304" pitchFamily="18" charset="0"/>
              </a:rPr>
              <a:t>Rchild</a:t>
            </a:r>
            <a:r>
              <a:rPr kumimoji="1" lang="zh-CN" altLang="en-US" sz="2000" dirty="0">
                <a:latin typeface="Times New Roman" panose="02020503050405090304" pitchFamily="18" charset="0"/>
              </a:rPr>
              <a:t>指针域指向其左孩子或右孩子，而</a:t>
            </a:r>
            <a:r>
              <a:rPr kumimoji="1" lang="zh-CN" altLang="en-US" sz="2000" dirty="0">
                <a:solidFill>
                  <a:srgbClr val="FF0000"/>
                </a:solidFill>
                <a:latin typeface="Times New Roman" panose="02020503050405090304" pitchFamily="18" charset="0"/>
              </a:rPr>
              <a:t>没有记录其前趋或后继结点</a:t>
            </a:r>
            <a:r>
              <a:rPr kumimoji="1" lang="zh-CN" altLang="en-US" sz="2000" dirty="0">
                <a:latin typeface="Times New Roman" panose="02020503050405090304" pitchFamily="18" charset="0"/>
              </a:rPr>
              <a:t>信息，要找到该结点的前趋或后继，还要进行一定的搜索。</a:t>
            </a:r>
            <a:endParaRPr kumimoji="1" lang="zh-CN" altLang="en-US" sz="2000" dirty="0">
              <a:latin typeface="Times New Roman" panose="02020503050405090304" pitchFamily="18" charset="0"/>
            </a:endParaRPr>
          </a:p>
          <a:p>
            <a:pPr>
              <a:lnSpc>
                <a:spcPct val="150000"/>
              </a:lnSpc>
            </a:pPr>
            <a:r>
              <a:rPr kumimoji="1" lang="zh-CN" altLang="en-US" sz="2000" dirty="0">
                <a:latin typeface="Times New Roman" panose="02020503050405090304" pitchFamily="18" charset="0"/>
              </a:rPr>
              <a:t>        例如，图</a:t>
            </a:r>
            <a:r>
              <a:rPr kumimoji="1" lang="en-US" altLang="zh-CN" sz="2000" dirty="0">
                <a:latin typeface="Times New Roman" panose="02020503050405090304" pitchFamily="18" charset="0"/>
              </a:rPr>
              <a:t>A</a:t>
            </a:r>
            <a:r>
              <a:rPr kumimoji="1" lang="zh-CN" altLang="en-US" sz="2000" dirty="0">
                <a:latin typeface="Times New Roman" panose="02020503050405090304" pitchFamily="18" charset="0"/>
              </a:rPr>
              <a:t>结点的前趋是</a:t>
            </a:r>
            <a:r>
              <a:rPr kumimoji="1" lang="en-US" altLang="zh-CN" sz="2000" dirty="0">
                <a:latin typeface="Times New Roman" panose="02020503050405090304" pitchFamily="18" charset="0"/>
              </a:rPr>
              <a:t>D</a:t>
            </a:r>
            <a:r>
              <a:rPr kumimoji="1" lang="zh-CN" altLang="en-US" sz="2000" dirty="0">
                <a:latin typeface="Times New Roman" panose="02020503050405090304" pitchFamily="18" charset="0"/>
              </a:rPr>
              <a:t>（即</a:t>
            </a:r>
            <a:r>
              <a:rPr kumimoji="1" lang="en-US" altLang="zh-CN" sz="2000" dirty="0">
                <a:latin typeface="Times New Roman" panose="02020503050405090304" pitchFamily="18" charset="0"/>
              </a:rPr>
              <a:t>A</a:t>
            </a:r>
            <a:r>
              <a:rPr kumimoji="1" lang="zh-CN" altLang="en-US" sz="2000" dirty="0">
                <a:latin typeface="Times New Roman" panose="02020503050405090304" pitchFamily="18" charset="0"/>
              </a:rPr>
              <a:t>结点的左子树的</a:t>
            </a:r>
            <a:r>
              <a:rPr kumimoji="1" lang="zh-CN" altLang="en-US" sz="2000" dirty="0">
                <a:solidFill>
                  <a:srgbClr val="FF0000"/>
                </a:solidFill>
                <a:latin typeface="Times New Roman" panose="02020503050405090304" pitchFamily="18" charset="0"/>
              </a:rPr>
              <a:t>最右下</a:t>
            </a:r>
            <a:r>
              <a:rPr kumimoji="1" lang="zh-CN" altLang="en-US" sz="2000" dirty="0">
                <a:latin typeface="Times New Roman" panose="02020503050405090304" pitchFamily="18" charset="0"/>
              </a:rPr>
              <a:t>结点）；</a:t>
            </a:r>
            <a:r>
              <a:rPr kumimoji="1" lang="en-US" altLang="zh-CN" sz="2000" dirty="0">
                <a:latin typeface="Times New Roman" panose="02020503050405090304" pitchFamily="18" charset="0"/>
              </a:rPr>
              <a:t>A</a:t>
            </a:r>
            <a:r>
              <a:rPr kumimoji="1" lang="zh-CN" altLang="en-US" sz="2000" dirty="0">
                <a:latin typeface="Times New Roman" panose="02020503050405090304" pitchFamily="18" charset="0"/>
              </a:rPr>
              <a:t>结点的后继是</a:t>
            </a:r>
            <a:r>
              <a:rPr kumimoji="1" lang="en-US" altLang="zh-CN" sz="2000" dirty="0">
                <a:latin typeface="Times New Roman" panose="02020503050405090304" pitchFamily="18" charset="0"/>
              </a:rPr>
              <a:t>F</a:t>
            </a:r>
            <a:r>
              <a:rPr kumimoji="1" lang="zh-CN" altLang="en-US" sz="2000" dirty="0">
                <a:latin typeface="Times New Roman" panose="02020503050405090304" pitchFamily="18" charset="0"/>
              </a:rPr>
              <a:t>（即</a:t>
            </a:r>
            <a:r>
              <a:rPr kumimoji="1" lang="en-US" altLang="zh-CN" sz="2000" dirty="0">
                <a:latin typeface="Times New Roman" panose="02020503050405090304" pitchFamily="18" charset="0"/>
              </a:rPr>
              <a:t>A</a:t>
            </a:r>
            <a:r>
              <a:rPr kumimoji="1" lang="zh-CN" altLang="en-US" sz="2000" dirty="0">
                <a:latin typeface="Times New Roman" panose="02020503050405090304" pitchFamily="18" charset="0"/>
              </a:rPr>
              <a:t>结点的右子树的</a:t>
            </a:r>
            <a:r>
              <a:rPr kumimoji="1" lang="zh-CN" altLang="en-US" sz="2000" dirty="0">
                <a:solidFill>
                  <a:srgbClr val="FF0000"/>
                </a:solidFill>
                <a:latin typeface="Times New Roman" panose="02020503050405090304" pitchFamily="18" charset="0"/>
              </a:rPr>
              <a:t>最左下</a:t>
            </a:r>
            <a:r>
              <a:rPr kumimoji="1" lang="zh-CN" altLang="en-US" sz="2000" dirty="0">
                <a:latin typeface="Times New Roman" panose="02020503050405090304" pitchFamily="18" charset="0"/>
              </a:rPr>
              <a:t>结点）。</a:t>
            </a:r>
            <a:endParaRPr kumimoji="1" lang="zh-CN" altLang="en-US" sz="2000" dirty="0">
              <a:latin typeface="Times New Roman" panose="02020503050405090304" pitchFamily="18" charset="0"/>
            </a:endParaRPr>
          </a:p>
        </p:txBody>
      </p:sp>
      <p:pic>
        <p:nvPicPr>
          <p:cNvPr id="189441" name="Picture 1"/>
          <p:cNvPicPr>
            <a:picLocks noChangeAspect="1" noChangeArrowheads="1"/>
          </p:cNvPicPr>
          <p:nvPr/>
        </p:nvPicPr>
        <p:blipFill>
          <a:blip r:embed="rId1"/>
          <a:srcRect/>
          <a:stretch>
            <a:fillRect/>
          </a:stretch>
        </p:blipFill>
        <p:spPr bwMode="auto">
          <a:xfrm>
            <a:off x="1714480" y="2928934"/>
            <a:ext cx="5760833" cy="35719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24867</Words>
  <Application>WPS 演示</Application>
  <PresentationFormat>全屏显示(4:3)</PresentationFormat>
  <Paragraphs>2907</Paragraphs>
  <Slides>159</Slides>
  <Notes>5</Notes>
  <HiddenSlides>4</HiddenSlides>
  <MMClips>0</MMClips>
  <ScaleCrop>false</ScaleCrop>
  <HeadingPairs>
    <vt:vector size="8" baseType="variant">
      <vt:variant>
        <vt:lpstr>已用的字体</vt:lpstr>
      </vt:variant>
      <vt:variant>
        <vt:i4>28</vt:i4>
      </vt:variant>
      <vt:variant>
        <vt:lpstr>主题</vt:lpstr>
      </vt:variant>
      <vt:variant>
        <vt:i4>1</vt:i4>
      </vt:variant>
      <vt:variant>
        <vt:lpstr>嵌入 OLE 服务器</vt:lpstr>
      </vt:variant>
      <vt:variant>
        <vt:i4>18</vt:i4>
      </vt:variant>
      <vt:variant>
        <vt:lpstr>幻灯片标题</vt:lpstr>
      </vt:variant>
      <vt:variant>
        <vt:i4>159</vt:i4>
      </vt:variant>
    </vt:vector>
  </HeadingPairs>
  <TitlesOfParts>
    <vt:vector size="206" baseType="lpstr">
      <vt:lpstr>Arial</vt:lpstr>
      <vt:lpstr>方正书宋_GBK</vt:lpstr>
      <vt:lpstr>Wingdings</vt:lpstr>
      <vt:lpstr>Wingdings 2</vt:lpstr>
      <vt:lpstr>Symbol</vt:lpstr>
      <vt:lpstr>Kingsoft Sign</vt:lpstr>
      <vt:lpstr>Times New Roman</vt:lpstr>
      <vt:lpstr>楷体_GB2312</vt:lpstr>
      <vt:lpstr>汉仪楷体简</vt:lpstr>
      <vt:lpstr>宋体</vt:lpstr>
      <vt:lpstr>汉仪书宋二KW</vt:lpstr>
      <vt:lpstr>隶书</vt:lpstr>
      <vt:lpstr>报隶-简</vt:lpstr>
      <vt:lpstr>Perpetua</vt:lpstr>
      <vt:lpstr>黑体</vt:lpstr>
      <vt:lpstr>Calibri</vt:lpstr>
      <vt:lpstr>Thonburi</vt:lpstr>
      <vt:lpstr>幼圆</vt:lpstr>
      <vt:lpstr>苹方-简</vt:lpstr>
      <vt:lpstr>Franklin Gothic Book</vt:lpstr>
      <vt:lpstr>微软雅黑</vt:lpstr>
      <vt:lpstr>汉仪旗黑</vt:lpstr>
      <vt:lpstr>宋体</vt:lpstr>
      <vt:lpstr>Arial Unicode MS</vt:lpstr>
      <vt:lpstr>Helvetica Neue</vt:lpstr>
      <vt:lpstr>Perpetua</vt:lpstr>
      <vt:lpstr>汉仪中黑KW</vt:lpstr>
      <vt:lpstr>宋体-简</vt:lpstr>
      <vt:lpstr>平衡</vt:lpstr>
      <vt:lpstr>PBrush</vt:lpstr>
      <vt:lpstr>Equation.3</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数据结构</vt:lpstr>
      <vt:lpstr>第4章树结构</vt:lpstr>
      <vt:lpstr>4.1  引言</vt:lpstr>
      <vt:lpstr>4.1  引言</vt:lpstr>
      <vt:lpstr>4.1  引言</vt:lpstr>
      <vt:lpstr>4.1  引言</vt:lpstr>
      <vt:lpstr>4.1  引言</vt:lpstr>
      <vt:lpstr>4.1  引言</vt:lpstr>
      <vt:lpstr>基本术语</vt:lpstr>
      <vt:lpstr>基本术语</vt:lpstr>
      <vt:lpstr>树的基本操作</vt:lpstr>
      <vt:lpstr>树的基本操作</vt:lpstr>
      <vt:lpstr>4.2 二叉树</vt:lpstr>
      <vt:lpstr>PowerPoint 演示文稿</vt:lpstr>
      <vt:lpstr>PowerPoint 演示文稿</vt:lpstr>
      <vt:lpstr>PowerPoint 演示文稿</vt:lpstr>
      <vt:lpstr>PowerPoint 演示文稿</vt:lpstr>
      <vt:lpstr>PowerPoint 演示文稿</vt:lpstr>
      <vt:lpstr>4.2.2  二叉树的性质</vt:lpstr>
      <vt:lpstr>性质2证明</vt:lpstr>
      <vt:lpstr>性质3证明</vt:lpstr>
      <vt:lpstr>PowerPoint 演示文稿</vt:lpstr>
      <vt:lpstr>二叉树的基本操作</vt:lpstr>
      <vt:lpstr>二叉树的基本操作</vt:lpstr>
      <vt:lpstr>PowerPoint 演示文稿</vt:lpstr>
      <vt:lpstr>PowerPoint 演示文稿</vt:lpstr>
      <vt:lpstr>PowerPoint 演示文稿</vt:lpstr>
      <vt:lpstr>PowerPoint 演示文稿</vt:lpstr>
      <vt:lpstr>4.2.3  二叉树的存储结构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[示例]</vt:lpstr>
      <vt:lpstr>PowerPoint 演示文稿</vt:lpstr>
      <vt:lpstr>PowerPoint 演示文稿</vt:lpstr>
      <vt:lpstr>PowerPoint 演示文稿</vt:lpstr>
      <vt:lpstr>PowerPoint 演示文稿</vt:lpstr>
      <vt:lpstr>PowerPoint 演示文稿</vt:lpstr>
      <vt:lpstr>4.3.2 非递归方法实现二叉树的三种遍历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4.4 二叉树遍历的应用</vt:lpstr>
      <vt:lpstr>PowerPoint 演示文稿</vt:lpstr>
      <vt:lpstr>PowerPoint 演示文稿</vt:lpstr>
      <vt:lpstr>PowerPoint 演示文稿</vt:lpstr>
      <vt:lpstr>PowerPoint 演示文稿</vt:lpstr>
      <vt:lpstr>4.4.3 统计给定二叉树中叶子结点的数目</vt:lpstr>
      <vt:lpstr>4.4.4  由遍历序列恢复二叉树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查找结点p在指定次序下的前驱 /后继结点</vt:lpstr>
      <vt:lpstr> 查找结点p在指定次序下的前驱 /后继结点</vt:lpstr>
      <vt:lpstr>PowerPoint 演示文稿</vt:lpstr>
      <vt:lpstr>4.6  最优二叉树</vt:lpstr>
      <vt:lpstr>PowerPoint 演示文稿</vt:lpstr>
      <vt:lpstr>PowerPoint 演示文稿</vt:lpstr>
      <vt:lpstr>[术语]</vt:lpstr>
      <vt:lpstr>[例]  有4个结点，权值分别为7，5，2，4，构造有4个叶子结点的二叉树。</vt:lpstr>
      <vt:lpstr>PowerPoint 演示文稿</vt:lpstr>
      <vt:lpstr>建立哈夫曼树（最优二叉树）的方法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4.6.3 哈夫曼树的应用</vt:lpstr>
      <vt:lpstr>4.6.3 哈夫曼树的应用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4.7.2 树的存储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4.7.4 树和森林的遍历</vt:lpstr>
      <vt:lpstr>PowerPoint 演示文稿</vt:lpstr>
      <vt:lpstr>4.7.4.2 森林的遍历</vt:lpstr>
      <vt:lpstr>4.7.5 树的应用</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wzl</dc:creator>
  <cp:lastModifiedBy>wzl</cp:lastModifiedBy>
  <cp:revision>507</cp:revision>
  <dcterms:created xsi:type="dcterms:W3CDTF">2021-11-02T01:45:38Z</dcterms:created>
  <dcterms:modified xsi:type="dcterms:W3CDTF">2021-11-02T01:45:38Z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2052-3.7.0.5929</vt:lpwstr>
  </property>
</Properties>
</file>