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4"/>
  </p:notesMasterIdLst>
  <p:handoutMasterIdLst>
    <p:handoutMasterId r:id="rId135"/>
  </p:handoutMasterIdLst>
  <p:sldIdLst>
    <p:sldId id="261" r:id="rId2"/>
    <p:sldId id="350" r:id="rId3"/>
    <p:sldId id="263" r:id="rId4"/>
    <p:sldId id="351" r:id="rId5"/>
    <p:sldId id="264" r:id="rId6"/>
    <p:sldId id="265" r:id="rId7"/>
    <p:sldId id="502" r:id="rId8"/>
    <p:sldId id="583" r:id="rId9"/>
    <p:sldId id="503" r:id="rId10"/>
    <p:sldId id="584" r:id="rId11"/>
    <p:sldId id="585" r:id="rId12"/>
    <p:sldId id="504" r:id="rId13"/>
    <p:sldId id="505" r:id="rId14"/>
    <p:sldId id="587" r:id="rId15"/>
    <p:sldId id="506" r:id="rId16"/>
    <p:sldId id="586" r:id="rId17"/>
    <p:sldId id="588" r:id="rId18"/>
    <p:sldId id="507" r:id="rId19"/>
    <p:sldId id="508" r:id="rId20"/>
    <p:sldId id="509" r:id="rId21"/>
    <p:sldId id="510" r:id="rId22"/>
    <p:sldId id="599" r:id="rId23"/>
    <p:sldId id="600" r:id="rId24"/>
    <p:sldId id="601" r:id="rId25"/>
    <p:sldId id="511" r:id="rId26"/>
    <p:sldId id="589" r:id="rId27"/>
    <p:sldId id="606" r:id="rId28"/>
    <p:sldId id="512" r:id="rId29"/>
    <p:sldId id="513" r:id="rId30"/>
    <p:sldId id="720" r:id="rId31"/>
    <p:sldId id="516" r:id="rId32"/>
    <p:sldId id="517" r:id="rId33"/>
    <p:sldId id="518" r:id="rId34"/>
    <p:sldId id="519" r:id="rId35"/>
    <p:sldId id="52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521" r:id="rId49"/>
    <p:sldId id="522" r:id="rId50"/>
    <p:sldId id="591" r:id="rId51"/>
    <p:sldId id="523" r:id="rId52"/>
    <p:sldId id="923" r:id="rId53"/>
    <p:sldId id="524" r:id="rId54"/>
    <p:sldId id="525" r:id="rId55"/>
    <p:sldId id="526" r:id="rId56"/>
    <p:sldId id="527" r:id="rId57"/>
    <p:sldId id="831" r:id="rId58"/>
    <p:sldId id="832" r:id="rId59"/>
    <p:sldId id="529" r:id="rId60"/>
    <p:sldId id="530" r:id="rId61"/>
    <p:sldId id="531" r:id="rId62"/>
    <p:sldId id="532" r:id="rId63"/>
    <p:sldId id="533" r:id="rId64"/>
    <p:sldId id="534" r:id="rId65"/>
    <p:sldId id="834" r:id="rId66"/>
    <p:sldId id="535" r:id="rId67"/>
    <p:sldId id="536" r:id="rId68"/>
    <p:sldId id="537" r:id="rId69"/>
    <p:sldId id="919" r:id="rId70"/>
    <p:sldId id="924" r:id="rId71"/>
    <p:sldId id="927" r:id="rId72"/>
    <p:sldId id="925" r:id="rId73"/>
    <p:sldId id="928" r:id="rId74"/>
    <p:sldId id="929" r:id="rId75"/>
    <p:sldId id="930" r:id="rId76"/>
    <p:sldId id="931" r:id="rId77"/>
    <p:sldId id="932" r:id="rId78"/>
    <p:sldId id="933" r:id="rId79"/>
    <p:sldId id="934" r:id="rId80"/>
    <p:sldId id="539" r:id="rId81"/>
    <p:sldId id="540" r:id="rId82"/>
    <p:sldId id="541" r:id="rId83"/>
    <p:sldId id="542" r:id="rId84"/>
    <p:sldId id="543" r:id="rId85"/>
    <p:sldId id="544" r:id="rId86"/>
    <p:sldId id="921" r:id="rId87"/>
    <p:sldId id="835" r:id="rId88"/>
    <p:sldId id="836" r:id="rId89"/>
    <p:sldId id="837" r:id="rId90"/>
    <p:sldId id="545" r:id="rId91"/>
    <p:sldId id="548" r:id="rId92"/>
    <p:sldId id="549" r:id="rId93"/>
    <p:sldId id="550" r:id="rId94"/>
    <p:sldId id="551" r:id="rId95"/>
    <p:sldId id="552" r:id="rId96"/>
    <p:sldId id="553" r:id="rId97"/>
    <p:sldId id="554" r:id="rId98"/>
    <p:sldId id="555" r:id="rId99"/>
    <p:sldId id="839" r:id="rId100"/>
    <p:sldId id="840" r:id="rId101"/>
    <p:sldId id="841" r:id="rId102"/>
    <p:sldId id="842" r:id="rId103"/>
    <p:sldId id="843" r:id="rId104"/>
    <p:sldId id="557" r:id="rId105"/>
    <p:sldId id="844" r:id="rId106"/>
    <p:sldId id="845" r:id="rId107"/>
    <p:sldId id="846" r:id="rId108"/>
    <p:sldId id="847" r:id="rId109"/>
    <p:sldId id="848" r:id="rId110"/>
    <p:sldId id="849" r:id="rId111"/>
    <p:sldId id="850" r:id="rId112"/>
    <p:sldId id="851" r:id="rId113"/>
    <p:sldId id="852" r:id="rId114"/>
    <p:sldId id="561" r:id="rId115"/>
    <p:sldId id="562" r:id="rId116"/>
    <p:sldId id="563" r:id="rId117"/>
    <p:sldId id="564" r:id="rId118"/>
    <p:sldId id="565" r:id="rId119"/>
    <p:sldId id="938" r:id="rId120"/>
    <p:sldId id="939" r:id="rId121"/>
    <p:sldId id="566" r:id="rId122"/>
    <p:sldId id="567" r:id="rId123"/>
    <p:sldId id="568" r:id="rId124"/>
    <p:sldId id="569" r:id="rId125"/>
    <p:sldId id="570" r:id="rId126"/>
    <p:sldId id="571" r:id="rId127"/>
    <p:sldId id="572" r:id="rId128"/>
    <p:sldId id="573" r:id="rId129"/>
    <p:sldId id="574" r:id="rId130"/>
    <p:sldId id="575" r:id="rId131"/>
    <p:sldId id="576" r:id="rId132"/>
    <p:sldId id="577" r:id="rId1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62"/>
  </p:normalViewPr>
  <p:slideViewPr>
    <p:cSldViewPr>
      <p:cViewPr varScale="1">
        <p:scale>
          <a:sx n="75" d="100"/>
          <a:sy n="75" d="100"/>
        </p:scale>
        <p:origin x="1168" y="56"/>
      </p:cViewPr>
      <p:guideLst>
        <p:guide orient="horz" pos="2256"/>
        <p:guide pos="2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FEC4-F1E7-4E58-B391-32BFDA7F002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FD2-43B9-46A4-AAAF-5C4B1F58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通过特殊图</a:t>
            </a:r>
            <a:r>
              <a:rPr lang="en-US" altLang="zh-CN"/>
              <a:t>--</a:t>
            </a:r>
            <a:r>
              <a:rPr lang="zh-CN" altLang="en-US"/>
              <a:t>树来理解图的搜索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通过特殊图</a:t>
            </a:r>
            <a:r>
              <a:rPr lang="en-US" altLang="zh-CN"/>
              <a:t>--</a:t>
            </a:r>
            <a:r>
              <a:rPr lang="zh-CN" altLang="en-US"/>
              <a:t>树来理解图的搜索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</a:p>
        </p:txBody>
      </p:sp>
      <p:sp>
        <p:nvSpPr>
          <p:cNvPr id="5" name="副标题 2"/>
          <p:cNvSpPr txBox="1"/>
          <p:nvPr/>
        </p:nvSpPr>
        <p:spPr>
          <a:xfrm>
            <a:off x="1447800" y="3352800"/>
            <a:ext cx="6400800" cy="160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Ch7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图结构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北京邮电大学   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620713"/>
            <a:ext cx="7848600" cy="4968875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邻接   </a:t>
            </a:r>
            <a:r>
              <a:rPr lang="zh-CN" altLang="en-US" sz="2400" dirty="0"/>
              <a:t>有边</a:t>
            </a:r>
            <a:r>
              <a:rPr lang="en-US" altLang="zh-CN" sz="2400" dirty="0"/>
              <a:t>/</a:t>
            </a:r>
            <a:r>
              <a:rPr lang="zh-CN" altLang="en-US" sz="2400" dirty="0"/>
              <a:t>弧相连的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两个顶点</a:t>
            </a:r>
            <a:r>
              <a:rPr lang="zh-CN" altLang="en-US" sz="2400" dirty="0"/>
              <a:t>之间的关系。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存在</a:t>
            </a:r>
            <a:r>
              <a:rPr lang="en-US" altLang="zh-CN" sz="2400" dirty="0"/>
              <a:t>(v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)</a:t>
            </a:r>
            <a:r>
              <a:rPr lang="zh-CN" altLang="en-US" sz="2400" dirty="0"/>
              <a:t>，则称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互为</a:t>
            </a:r>
            <a:r>
              <a:rPr lang="zh-CN" altLang="en-US" sz="2400" b="1" dirty="0">
                <a:solidFill>
                  <a:srgbClr val="FF3300"/>
                </a:solidFill>
              </a:rPr>
              <a:t>邻接点</a:t>
            </a:r>
            <a:r>
              <a:rPr lang="en-US" altLang="zh-CN" sz="2400" dirty="0">
                <a:solidFill>
                  <a:srgbClr val="FF3300"/>
                </a:solidFill>
              </a:rPr>
              <a:t>(Adjacent)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存在</a:t>
            </a:r>
            <a:r>
              <a:rPr lang="en-US" altLang="zh-CN" sz="2400" dirty="0"/>
              <a:t>&lt;v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&gt;</a:t>
            </a:r>
            <a:r>
              <a:rPr lang="zh-CN" altLang="en-US" sz="2400" dirty="0"/>
              <a:t>，则称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b="1" dirty="0">
                <a:solidFill>
                  <a:srgbClr val="FF3300"/>
                </a:solidFill>
              </a:rPr>
              <a:t>邻接到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，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  <a:r>
              <a:rPr lang="zh-CN" altLang="en-US" sz="2400" b="1" dirty="0">
                <a:solidFill>
                  <a:srgbClr val="FF3300"/>
                </a:solidFill>
              </a:rPr>
              <a:t>邻接于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关联</a:t>
            </a:r>
            <a:r>
              <a:rPr lang="en-US" altLang="zh-CN" sz="2400" b="1" dirty="0">
                <a:solidFill>
                  <a:srgbClr val="FF3300"/>
                </a:solidFill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</a:rPr>
              <a:t>依附</a:t>
            </a:r>
            <a:r>
              <a:rPr lang="en-US" altLang="zh-CN" sz="2400" b="1" dirty="0">
                <a:solidFill>
                  <a:srgbClr val="FF3300"/>
                </a:solidFill>
              </a:rPr>
              <a:t>) 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弧与顶点</a:t>
            </a:r>
            <a:r>
              <a:rPr lang="zh-CN" altLang="en-US" sz="2400" dirty="0"/>
              <a:t>之间的关系。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  存在</a:t>
            </a:r>
            <a:r>
              <a:rPr lang="en-US" altLang="zh-CN" sz="2400" dirty="0"/>
              <a:t>(v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)/ &lt;v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&gt;</a:t>
            </a:r>
            <a:r>
              <a:rPr lang="zh-CN" altLang="en-US" sz="2400" dirty="0"/>
              <a:t>， 则称该边</a:t>
            </a:r>
            <a:r>
              <a:rPr lang="en-US" altLang="zh-CN" sz="2400" dirty="0"/>
              <a:t>/</a:t>
            </a:r>
            <a:r>
              <a:rPr lang="zh-CN" altLang="en-US" sz="2400" dirty="0"/>
              <a:t>弧关联于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</a:p>
          <a:p>
            <a:pPr eaLnBrk="1" hangingPunct="1">
              <a:buNone/>
            </a:pPr>
            <a:endParaRPr lang="zh-CN" altLang="en-US" sz="2400" dirty="0">
              <a:solidFill>
                <a:srgbClr val="99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196" name="Group 14"/>
          <p:cNvGrpSpPr/>
          <p:nvPr/>
        </p:nvGrpSpPr>
        <p:grpSpPr>
          <a:xfrm>
            <a:off x="3324860" y="2694305"/>
            <a:ext cx="1657350" cy="1150938"/>
            <a:chOff x="4554" y="1224"/>
            <a:chExt cx="1044" cy="725"/>
          </a:xfrm>
        </p:grpSpPr>
        <p:sp>
          <p:nvSpPr>
            <p:cNvPr id="8197" name="Oval 4"/>
            <p:cNvSpPr/>
            <p:nvPr/>
          </p:nvSpPr>
          <p:spPr>
            <a:xfrm>
              <a:off x="4645" y="14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8" name="Oval 5"/>
            <p:cNvSpPr/>
            <p:nvPr/>
          </p:nvSpPr>
          <p:spPr>
            <a:xfrm>
              <a:off x="5280" y="14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9" name="Line 6"/>
            <p:cNvSpPr/>
            <p:nvPr/>
          </p:nvSpPr>
          <p:spPr>
            <a:xfrm>
              <a:off x="4736" y="1496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Text Box 7"/>
            <p:cNvSpPr txBox="1"/>
            <p:nvPr/>
          </p:nvSpPr>
          <p:spPr>
            <a:xfrm>
              <a:off x="4554" y="1224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8201" name="Text Box 8"/>
            <p:cNvSpPr txBox="1"/>
            <p:nvPr/>
          </p:nvSpPr>
          <p:spPr>
            <a:xfrm>
              <a:off x="5235" y="1224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8202" name="Oval 9"/>
            <p:cNvSpPr/>
            <p:nvPr/>
          </p:nvSpPr>
          <p:spPr>
            <a:xfrm>
              <a:off x="4690" y="18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03" name="Oval 10"/>
            <p:cNvSpPr/>
            <p:nvPr/>
          </p:nvSpPr>
          <p:spPr>
            <a:xfrm>
              <a:off x="5325" y="18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04" name="Line 11"/>
            <p:cNvSpPr/>
            <p:nvPr/>
          </p:nvSpPr>
          <p:spPr>
            <a:xfrm>
              <a:off x="4781" y="1904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5" name="Text Box 12"/>
            <p:cNvSpPr txBox="1"/>
            <p:nvPr/>
          </p:nvSpPr>
          <p:spPr>
            <a:xfrm>
              <a:off x="4599" y="1632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8206" name="Text Box 13"/>
            <p:cNvSpPr txBox="1"/>
            <p:nvPr/>
          </p:nvSpPr>
          <p:spPr>
            <a:xfrm>
              <a:off x="5280" y="1632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290634" y="3120044"/>
            <a:ext cx="809758" cy="8130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茶水就绪</a:t>
            </a:r>
          </a:p>
        </p:txBody>
      </p:sp>
      <p:sp>
        <p:nvSpPr>
          <p:cNvPr id="8" name="椭圆 7"/>
          <p:cNvSpPr/>
          <p:nvPr/>
        </p:nvSpPr>
        <p:spPr>
          <a:xfrm>
            <a:off x="323528" y="3118258"/>
            <a:ext cx="866914" cy="8868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</a:t>
            </a:r>
          </a:p>
        </p:txBody>
      </p:sp>
      <p:sp>
        <p:nvSpPr>
          <p:cNvPr id="9" name="椭圆 8"/>
          <p:cNvSpPr/>
          <p:nvPr/>
        </p:nvSpPr>
        <p:spPr>
          <a:xfrm>
            <a:off x="4986378" y="3052121"/>
            <a:ext cx="1008112" cy="9488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开水</a:t>
            </a:r>
            <a:endParaRPr lang="en-US" altLang="zh-CN" sz="1400" dirty="0"/>
          </a:p>
          <a:p>
            <a:pPr algn="ctr"/>
            <a:r>
              <a:rPr lang="zh-CN" altLang="en-US" sz="1400" dirty="0"/>
              <a:t>茶杯茶叶就绪</a:t>
            </a:r>
          </a:p>
        </p:txBody>
      </p:sp>
      <p:cxnSp>
        <p:nvCxnSpPr>
          <p:cNvPr id="4" name="直接箭头连接符 3"/>
          <p:cNvCxnSpPr>
            <a:stCxn id="9" idx="6"/>
            <a:endCxn id="7" idx="2"/>
          </p:cNvCxnSpPr>
          <p:nvPr/>
        </p:nvCxnSpPr>
        <p:spPr>
          <a:xfrm>
            <a:off x="5994490" y="352655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6163" y="320663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泡茶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</a:p>
        </p:txBody>
      </p:sp>
      <p:sp>
        <p:nvSpPr>
          <p:cNvPr id="14" name="椭圆 13"/>
          <p:cNvSpPr/>
          <p:nvPr/>
        </p:nvSpPr>
        <p:spPr>
          <a:xfrm>
            <a:off x="2486586" y="3056206"/>
            <a:ext cx="933286" cy="9488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水壶就绪</a:t>
            </a:r>
            <a:endParaRPr lang="en-US" altLang="zh-CN" sz="1400" dirty="0"/>
          </a:p>
        </p:txBody>
      </p:sp>
      <p:cxnSp>
        <p:nvCxnSpPr>
          <p:cNvPr id="15" name="肘形连接符 14"/>
          <p:cNvCxnSpPr>
            <a:stCxn id="8" idx="0"/>
            <a:endCxn id="9" idx="0"/>
          </p:cNvCxnSpPr>
          <p:nvPr/>
        </p:nvCxnSpPr>
        <p:spPr>
          <a:xfrm rot="5400000" flipH="1" flipV="1">
            <a:off x="3090641" y="718466"/>
            <a:ext cx="66137" cy="4733449"/>
          </a:xfrm>
          <a:prstGeom prst="bentConnector3">
            <a:avLst>
              <a:gd name="adj1" fmla="val 204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7744" y="134076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洗茶杯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</a:p>
        </p:txBody>
      </p:sp>
      <p:cxnSp>
        <p:nvCxnSpPr>
          <p:cNvPr id="24" name="直接箭头连接符 23"/>
          <p:cNvCxnSpPr>
            <a:stCxn id="14" idx="6"/>
            <a:endCxn id="9" idx="2"/>
          </p:cNvCxnSpPr>
          <p:nvPr/>
        </p:nvCxnSpPr>
        <p:spPr>
          <a:xfrm flipV="1">
            <a:off x="3419872" y="3526550"/>
            <a:ext cx="1566506" cy="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91880" y="312004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烧开水</a:t>
            </a:r>
            <a:r>
              <a:rPr lang="en-US" altLang="zh-CN" dirty="0"/>
              <a:t>11</a:t>
            </a:r>
            <a:r>
              <a:rPr lang="zh-CN" altLang="en-US" dirty="0"/>
              <a:t>分钟</a:t>
            </a:r>
          </a:p>
        </p:txBody>
      </p:sp>
      <p:cxnSp>
        <p:nvCxnSpPr>
          <p:cNvPr id="27" name="肘形连接符 26"/>
          <p:cNvCxnSpPr>
            <a:stCxn id="8" idx="4"/>
            <a:endCxn id="9" idx="4"/>
          </p:cNvCxnSpPr>
          <p:nvPr/>
        </p:nvCxnSpPr>
        <p:spPr>
          <a:xfrm rot="5400000" flipH="1" flipV="1">
            <a:off x="3121666" y="1636297"/>
            <a:ext cx="4085" cy="4733449"/>
          </a:xfrm>
          <a:prstGeom prst="bentConnector3">
            <a:avLst>
              <a:gd name="adj1" fmla="val -2212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07294" y="50038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拿茶叶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</a:p>
        </p:txBody>
      </p:sp>
      <p:cxnSp>
        <p:nvCxnSpPr>
          <p:cNvPr id="161796" name="直接箭头连接符 161795"/>
          <p:cNvCxnSpPr>
            <a:stCxn id="8" idx="6"/>
            <a:endCxn id="14" idx="2"/>
          </p:cNvCxnSpPr>
          <p:nvPr/>
        </p:nvCxnSpPr>
        <p:spPr>
          <a:xfrm flipV="1">
            <a:off x="1190442" y="3530635"/>
            <a:ext cx="1296144" cy="3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799" name="文本框 161798"/>
          <p:cNvSpPr txBox="1"/>
          <p:nvPr/>
        </p:nvSpPr>
        <p:spPr>
          <a:xfrm>
            <a:off x="1043608" y="30596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洗壶接水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7.5.2 </a:t>
            </a:r>
            <a:r>
              <a:rPr lang="zh-CN" altLang="en-US" sz="2400" b="1" dirty="0">
                <a:solidFill>
                  <a:srgbClr val="800000"/>
                </a:solidFill>
              </a:rPr>
              <a:t>关键路径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986491"/>
            <a:ext cx="8135937" cy="49418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．</a:t>
            </a:r>
            <a:r>
              <a:rPr lang="en-US" altLang="zh-CN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AOE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</a:rPr>
              <a:t>网（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ctivity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n 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/>
              <a:t>ege</a:t>
            </a:r>
            <a:r>
              <a:rPr lang="en-US" altLang="zh-CN" dirty="0"/>
              <a:t> Network</a:t>
            </a:r>
            <a:r>
              <a:rPr lang="zh-CN" altLang="en-US" dirty="0"/>
              <a:t>，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</a:rPr>
              <a:t>边表示活动的网）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AOE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网概念：若在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带权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的有向图中，以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顶点表示事件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有向边表示活动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，边上的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权值表示活动的开销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（如该活动持续的时间），则此带权的有向图称为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AOE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网。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(2)AOE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网表示一项工程能表示出：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完成预定工程计划所需要进行的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每个活动计划完成的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要发生哪些事件以及这些事件与活动之间的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7.5.2 </a:t>
            </a:r>
            <a:r>
              <a:rPr lang="zh-CN" altLang="en-US" sz="2400" b="1" dirty="0">
                <a:solidFill>
                  <a:srgbClr val="800000"/>
                </a:solidFill>
              </a:rPr>
              <a:t>关键路径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71472" y="894593"/>
            <a:ext cx="8077200" cy="48204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AOE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网可以求得：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①估算工程完成的时间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②确定哪些活动是影响工程进度的关键。 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(4) AOE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网的两个特点：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①只有在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某顶点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事件发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生后，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从该顶点出发的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各有向边所代表的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活动才能开始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②只有在进入一某顶点的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各有向边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活动都已经结束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顶点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事件才能发生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bldLvl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285720" y="639746"/>
            <a:ext cx="8580438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下图给出了一个具有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15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个活动、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11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个事件的假想工程的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AOE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网。</a:t>
            </a: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6913562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9"/>
          <p:cNvSpPr txBox="1">
            <a:spLocks noChangeArrowheads="1"/>
          </p:cNvSpPr>
          <p:nvPr/>
        </p:nvSpPr>
        <p:spPr bwMode="auto">
          <a:xfrm>
            <a:off x="981068" y="5214950"/>
            <a:ext cx="5805510" cy="9768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总工期最少是多少？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2.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能否加快某些活动的进度，使整个工期缩短呢？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4" grpId="0" bldLvl="0" animBg="1" autoUpdateAnimBg="0"/>
      <p:bldP spid="5" grpId="0" bldLvl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相关概念和术语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源点   </a:t>
            </a:r>
            <a:r>
              <a:rPr lang="zh-CN" altLang="en-US" sz="2000" dirty="0"/>
              <a:t>入度为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的顶点，即工程的开始点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3300"/>
                </a:solidFill>
              </a:rPr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汇点   </a:t>
            </a:r>
            <a:r>
              <a:rPr lang="zh-CN" altLang="en-US" sz="2000" dirty="0"/>
              <a:t>出度为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的顶点，即工程的完成点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关键路径   </a:t>
            </a:r>
            <a:r>
              <a:rPr lang="zh-CN" altLang="en-US" sz="2000" dirty="0"/>
              <a:t>从源点到汇点的</a:t>
            </a:r>
            <a:r>
              <a:rPr lang="zh-CN" altLang="en-US" sz="2000" dirty="0">
                <a:solidFill>
                  <a:srgbClr val="FF0000"/>
                </a:solidFill>
              </a:rPr>
              <a:t>最长路径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              关键路径长度</a:t>
            </a:r>
            <a:r>
              <a:rPr lang="en-US" altLang="zh-CN" sz="2000" dirty="0"/>
              <a:t>=</a:t>
            </a:r>
            <a:r>
              <a:rPr lang="zh-CN" altLang="en-US" sz="2000" dirty="0"/>
              <a:t>最短工期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关键活动   </a:t>
            </a:r>
            <a:r>
              <a:rPr lang="zh-CN" altLang="en-US" sz="2000" dirty="0"/>
              <a:t>关键路径上的活动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               关键活动的加快可以缩短工期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[</a:t>
            </a:r>
            <a:r>
              <a:rPr lang="zh-CN" altLang="en-US" sz="2000" b="1" dirty="0">
                <a:solidFill>
                  <a:srgbClr val="996600"/>
                </a:solidFill>
              </a:rPr>
              <a:t>确定关键路径时涉及的几个变量</a:t>
            </a:r>
            <a:r>
              <a:rPr lang="en-US" altLang="zh-CN" sz="2000" b="1" dirty="0">
                <a:solidFill>
                  <a:srgbClr val="996600"/>
                </a:solidFill>
              </a:rPr>
              <a:t>]</a:t>
            </a:r>
            <a:endParaRPr lang="en-US" altLang="zh-CN" sz="2000" dirty="0">
              <a:solidFill>
                <a:srgbClr val="9966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e(i)</a:t>
            </a:r>
            <a:r>
              <a:rPr lang="en-US" altLang="zh-CN" sz="2000" dirty="0"/>
              <a:t> :</a:t>
            </a:r>
            <a:r>
              <a:rPr lang="zh-CN" altLang="en-US" sz="2000" dirty="0"/>
              <a:t>活动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的最早开始时间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l(i)</a:t>
            </a:r>
            <a:r>
              <a:rPr lang="en-US" altLang="zh-CN" sz="2000" dirty="0"/>
              <a:t> :</a:t>
            </a:r>
            <a:r>
              <a:rPr lang="zh-CN" altLang="en-US" sz="2000" dirty="0"/>
              <a:t>活动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的最迟开始时间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ve(j)</a:t>
            </a:r>
            <a:r>
              <a:rPr lang="en-US" altLang="zh-CN" sz="2000" dirty="0"/>
              <a:t> :</a:t>
            </a:r>
            <a:r>
              <a:rPr lang="zh-CN" altLang="en-US" sz="2000" dirty="0"/>
              <a:t>事件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的最早发生时间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vl(j)</a:t>
            </a:r>
            <a:r>
              <a:rPr lang="en-US" altLang="zh-CN" sz="2000" dirty="0"/>
              <a:t> :</a:t>
            </a:r>
            <a:r>
              <a:rPr lang="zh-CN" altLang="en-US" sz="2000" dirty="0"/>
              <a:t>事件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的最迟发生时间</a:t>
            </a:r>
          </a:p>
        </p:txBody>
      </p:sp>
      <p:sp>
        <p:nvSpPr>
          <p:cNvPr id="63492" name="Oval 5"/>
          <p:cNvSpPr/>
          <p:nvPr/>
        </p:nvSpPr>
        <p:spPr>
          <a:xfrm>
            <a:off x="5638800" y="4038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3493" name="Oval 6"/>
          <p:cNvSpPr/>
          <p:nvPr/>
        </p:nvSpPr>
        <p:spPr>
          <a:xfrm>
            <a:off x="7543800" y="39624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3494" name="Line 7"/>
          <p:cNvSpPr/>
          <p:nvPr/>
        </p:nvSpPr>
        <p:spPr>
          <a:xfrm>
            <a:off x="6019800" y="4191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495" name="Text Box 8"/>
          <p:cNvSpPr txBox="1"/>
          <p:nvPr/>
        </p:nvSpPr>
        <p:spPr>
          <a:xfrm>
            <a:off x="6553200" y="3810000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</a:p>
        </p:txBody>
      </p:sp>
      <p:sp>
        <p:nvSpPr>
          <p:cNvPr id="63496" name="Text Box 9"/>
          <p:cNvSpPr txBox="1"/>
          <p:nvPr/>
        </p:nvSpPr>
        <p:spPr>
          <a:xfrm>
            <a:off x="6172200" y="4114800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dut(&lt;j,k&gt;)</a:t>
            </a:r>
          </a:p>
        </p:txBody>
      </p:sp>
      <p:sp>
        <p:nvSpPr>
          <p:cNvPr id="63497" name="Text Box 10"/>
          <p:cNvSpPr txBox="1"/>
          <p:nvPr/>
        </p:nvSpPr>
        <p:spPr>
          <a:xfrm>
            <a:off x="5715000" y="3962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63498" name="Text Box 11"/>
          <p:cNvSpPr txBox="1"/>
          <p:nvPr/>
        </p:nvSpPr>
        <p:spPr>
          <a:xfrm>
            <a:off x="7543800" y="3886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</a:p>
        </p:txBody>
      </p:sp>
      <p:sp>
        <p:nvSpPr>
          <p:cNvPr id="63499" name="Text Box 12"/>
          <p:cNvSpPr txBox="1"/>
          <p:nvPr/>
        </p:nvSpPr>
        <p:spPr>
          <a:xfrm>
            <a:off x="5562600" y="4648200"/>
            <a:ext cx="2819400" cy="1014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e(i)=ve(j)</a:t>
            </a:r>
          </a:p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l(i)=vl(k)-dut(&lt;j,k&gt;)</a:t>
            </a:r>
          </a:p>
        </p:txBody>
      </p:sp>
      <p:sp>
        <p:nvSpPr>
          <p:cNvPr id="113677" name="Text Box 13"/>
          <p:cNvSpPr txBox="1"/>
          <p:nvPr/>
        </p:nvSpPr>
        <p:spPr>
          <a:xfrm>
            <a:off x="6781800" y="28956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e(i)=l(i)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9133" y="626819"/>
            <a:ext cx="7848600" cy="528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为了在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AOE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找出关键路径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，需要定义几个参量：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⑴事件的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最早发生时间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[k] 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定义为从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到事件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Vk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的最长路径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696464"/>
              </a:buClr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事件的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最迟发生时间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vl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[k]: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不拖延整个工期的情况下，最迟发生时间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最早开始时间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该活动的弧尾事件的最早发生时间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最晚开始时间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：不拖延整个工期的情况下，最晚时间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732416" y="5229067"/>
            <a:ext cx="338554" cy="461665"/>
          </a:xfrm>
          <a:prstGeom prst="rect">
            <a:avLst/>
          </a:prstGeom>
          <a:noFill/>
          <a:ln w="1905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298" y="3941146"/>
            <a:ext cx="295465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各个事件的最早发生时间：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开始：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水壶就绪：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开水茶杯茶叶就绪：</a:t>
            </a:r>
            <a:r>
              <a:rPr lang="en-US" altLang="zh-CN" dirty="0"/>
              <a:t>13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茶水就绪：</a:t>
            </a:r>
            <a:r>
              <a:rPr lang="en-US" altLang="zh-CN" dirty="0"/>
              <a:t>14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732833"/>
            <a:ext cx="7776864" cy="2976118"/>
            <a:chOff x="-108520" y="1235118"/>
            <a:chExt cx="7776864" cy="2976118"/>
          </a:xfrm>
        </p:grpSpPr>
        <p:sp>
          <p:nvSpPr>
            <p:cNvPr id="20" name="椭圆 19"/>
            <p:cNvSpPr/>
            <p:nvPr/>
          </p:nvSpPr>
          <p:spPr>
            <a:xfrm>
              <a:off x="6858586" y="2384905"/>
              <a:ext cx="809758" cy="813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茶水就绪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-108520" y="2383119"/>
              <a:ext cx="866914" cy="8868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554330" y="2316982"/>
              <a:ext cx="1008112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开水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茶杯茶叶就绪</a:t>
              </a:r>
            </a:p>
          </p:txBody>
        </p:sp>
        <p:cxnSp>
          <p:nvCxnSpPr>
            <p:cNvPr id="23" name="直接箭头连接符 22"/>
            <p:cNvCxnSpPr>
              <a:stCxn id="22" idx="6"/>
              <a:endCxn id="20" idx="2"/>
            </p:cNvCxnSpPr>
            <p:nvPr/>
          </p:nvCxnSpPr>
          <p:spPr>
            <a:xfrm>
              <a:off x="5562442" y="2791411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664115" y="247149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泡茶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2054538" y="2321067"/>
              <a:ext cx="933286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水壶就绪</a:t>
              </a:r>
              <a:endParaRPr lang="en-US" altLang="zh-CN" sz="1400" dirty="0"/>
            </a:p>
          </p:txBody>
        </p:sp>
        <p:cxnSp>
          <p:nvCxnSpPr>
            <p:cNvPr id="29" name="肘形连接符 28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2658593" y="-16673"/>
              <a:ext cx="66137" cy="4733449"/>
            </a:xfrm>
            <a:prstGeom prst="bentConnector3">
              <a:avLst>
                <a:gd name="adj1" fmla="val 998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905562" y="1235118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洗茶杯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1" name="直接箭头连接符 30"/>
            <p:cNvCxnSpPr>
              <a:stCxn id="28" idx="6"/>
              <a:endCxn id="22" idx="2"/>
            </p:cNvCxnSpPr>
            <p:nvPr/>
          </p:nvCxnSpPr>
          <p:spPr>
            <a:xfrm flipV="1">
              <a:off x="2987824" y="2791411"/>
              <a:ext cx="1566506" cy="4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059832" y="238490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烧开水</a:t>
              </a:r>
              <a:r>
                <a:rPr lang="en-US" altLang="zh-CN" dirty="0"/>
                <a:t>11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3" name="肘形连接符 32"/>
            <p:cNvCxnSpPr>
              <a:stCxn id="21" idx="4"/>
              <a:endCxn id="22" idx="4"/>
            </p:cNvCxnSpPr>
            <p:nvPr/>
          </p:nvCxnSpPr>
          <p:spPr>
            <a:xfrm rot="5400000" flipH="1" flipV="1">
              <a:off x="2689618" y="901158"/>
              <a:ext cx="4085" cy="4733449"/>
            </a:xfrm>
            <a:prstGeom prst="bentConnector3">
              <a:avLst>
                <a:gd name="adj1" fmla="val -10761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69347" y="384190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拿茶叶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6" name="直接箭头连接符 35"/>
            <p:cNvCxnSpPr>
              <a:stCxn id="21" idx="6"/>
              <a:endCxn id="28" idx="2"/>
            </p:cNvCxnSpPr>
            <p:nvPr/>
          </p:nvCxnSpPr>
          <p:spPr>
            <a:xfrm flipV="1">
              <a:off x="758394" y="2795496"/>
              <a:ext cx="1296144" cy="3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1560" y="232452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洗壶接水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233" y="3908891"/>
            <a:ext cx="295465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各个事件的最晚发生时间：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茶水就绪：</a:t>
            </a:r>
            <a:r>
              <a:rPr lang="en-US" altLang="zh-CN" dirty="0"/>
              <a:t>14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开水茶杯茶叶就绪：</a:t>
            </a:r>
            <a:r>
              <a:rPr lang="en-US" altLang="zh-CN" dirty="0"/>
              <a:t>13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水壶就绪：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开始：</a:t>
            </a:r>
            <a:r>
              <a:rPr lang="en-US" altLang="zh-CN" dirty="0"/>
              <a:t>0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95536" y="732833"/>
            <a:ext cx="7776864" cy="2976118"/>
            <a:chOff x="-108520" y="1235118"/>
            <a:chExt cx="7776864" cy="2976118"/>
          </a:xfrm>
        </p:grpSpPr>
        <p:sp>
          <p:nvSpPr>
            <p:cNvPr id="21" name="椭圆 20"/>
            <p:cNvSpPr/>
            <p:nvPr/>
          </p:nvSpPr>
          <p:spPr>
            <a:xfrm>
              <a:off x="6858586" y="2384905"/>
              <a:ext cx="809758" cy="813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茶水就绪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-108520" y="2383119"/>
              <a:ext cx="866914" cy="8868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4554330" y="2316982"/>
              <a:ext cx="1008112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开水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茶杯茶叶就绪</a:t>
              </a:r>
            </a:p>
          </p:txBody>
        </p:sp>
        <p:cxnSp>
          <p:nvCxnSpPr>
            <p:cNvPr id="26" name="直接箭头连接符 25"/>
            <p:cNvCxnSpPr>
              <a:stCxn id="23" idx="6"/>
              <a:endCxn id="21" idx="2"/>
            </p:cNvCxnSpPr>
            <p:nvPr/>
          </p:nvCxnSpPr>
          <p:spPr>
            <a:xfrm>
              <a:off x="5562442" y="2791411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664115" y="247149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泡茶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2054538" y="2321067"/>
              <a:ext cx="933286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水壶就绪</a:t>
              </a:r>
              <a:endParaRPr lang="en-US" altLang="zh-CN" sz="1400" dirty="0"/>
            </a:p>
          </p:txBody>
        </p:sp>
        <p:cxnSp>
          <p:nvCxnSpPr>
            <p:cNvPr id="30" name="肘形连接符 29"/>
            <p:cNvCxnSpPr>
              <a:stCxn id="22" idx="0"/>
              <a:endCxn id="23" idx="0"/>
            </p:cNvCxnSpPr>
            <p:nvPr/>
          </p:nvCxnSpPr>
          <p:spPr>
            <a:xfrm rot="5400000" flipH="1" flipV="1">
              <a:off x="2658593" y="-16673"/>
              <a:ext cx="66137" cy="4733449"/>
            </a:xfrm>
            <a:prstGeom prst="bentConnector3">
              <a:avLst>
                <a:gd name="adj1" fmla="val 998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905562" y="1235118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洗茶杯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2" name="直接箭头连接符 31"/>
            <p:cNvCxnSpPr>
              <a:stCxn id="29" idx="6"/>
              <a:endCxn id="23" idx="2"/>
            </p:cNvCxnSpPr>
            <p:nvPr/>
          </p:nvCxnSpPr>
          <p:spPr>
            <a:xfrm flipV="1">
              <a:off x="2987824" y="2791411"/>
              <a:ext cx="1566506" cy="4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59832" y="238490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烧开水</a:t>
              </a:r>
              <a:r>
                <a:rPr lang="en-US" altLang="zh-CN" dirty="0"/>
                <a:t>11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4" name="肘形连接符 33"/>
            <p:cNvCxnSpPr>
              <a:stCxn id="22" idx="4"/>
              <a:endCxn id="23" idx="4"/>
            </p:cNvCxnSpPr>
            <p:nvPr/>
          </p:nvCxnSpPr>
          <p:spPr>
            <a:xfrm rot="5400000" flipH="1" flipV="1">
              <a:off x="2689618" y="901158"/>
              <a:ext cx="4085" cy="4733449"/>
            </a:xfrm>
            <a:prstGeom prst="bentConnector3">
              <a:avLst>
                <a:gd name="adj1" fmla="val -10761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69347" y="384190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拿茶叶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7" name="直接箭头连接符 36"/>
            <p:cNvCxnSpPr>
              <a:stCxn id="22" idx="6"/>
              <a:endCxn id="29" idx="2"/>
            </p:cNvCxnSpPr>
            <p:nvPr/>
          </p:nvCxnSpPr>
          <p:spPr>
            <a:xfrm flipV="1">
              <a:off x="758394" y="2795496"/>
              <a:ext cx="1296144" cy="3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11560" y="232452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洗壶接水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39552" y="4007594"/>
            <a:ext cx="4320480" cy="1584176"/>
            <a:chOff x="539552" y="4725144"/>
            <a:chExt cx="4320480" cy="1584176"/>
          </a:xfrm>
        </p:grpSpPr>
        <p:sp>
          <p:nvSpPr>
            <p:cNvPr id="28" name="圆角矩形 27"/>
            <p:cNvSpPr/>
            <p:nvPr/>
          </p:nvSpPr>
          <p:spPr>
            <a:xfrm>
              <a:off x="539552" y="5949280"/>
              <a:ext cx="432048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39552" y="5157192"/>
              <a:ext cx="432048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39552" y="4725144"/>
              <a:ext cx="432048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5536" y="517568"/>
            <a:ext cx="7776864" cy="2976118"/>
            <a:chOff x="-108520" y="1235118"/>
            <a:chExt cx="7776864" cy="2976118"/>
          </a:xfrm>
        </p:grpSpPr>
        <p:sp>
          <p:nvSpPr>
            <p:cNvPr id="7" name="椭圆 6"/>
            <p:cNvSpPr/>
            <p:nvPr/>
          </p:nvSpPr>
          <p:spPr>
            <a:xfrm>
              <a:off x="6858586" y="2384905"/>
              <a:ext cx="809758" cy="813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茶水就绪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-108520" y="2383119"/>
              <a:ext cx="866914" cy="8868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554330" y="2316982"/>
              <a:ext cx="1008112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开水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茶杯茶叶就绪</a:t>
              </a:r>
            </a:p>
          </p:txBody>
        </p:sp>
        <p:cxnSp>
          <p:nvCxnSpPr>
            <p:cNvPr id="4" name="直接箭头连接符 3"/>
            <p:cNvCxnSpPr>
              <a:stCxn id="9" idx="6"/>
              <a:endCxn id="7" idx="2"/>
            </p:cNvCxnSpPr>
            <p:nvPr/>
          </p:nvCxnSpPr>
          <p:spPr>
            <a:xfrm>
              <a:off x="5562442" y="2791411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64115" y="247149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泡茶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2054538" y="2321067"/>
              <a:ext cx="933286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水壶就绪</a:t>
              </a:r>
              <a:endParaRPr lang="en-US" altLang="zh-CN" sz="1400" dirty="0"/>
            </a:p>
          </p:txBody>
        </p:sp>
        <p:cxnSp>
          <p:nvCxnSpPr>
            <p:cNvPr id="15" name="肘形连接符 14"/>
            <p:cNvCxnSpPr>
              <a:stCxn id="8" idx="0"/>
              <a:endCxn id="9" idx="0"/>
            </p:cNvCxnSpPr>
            <p:nvPr/>
          </p:nvCxnSpPr>
          <p:spPr>
            <a:xfrm rot="5400000" flipH="1" flipV="1">
              <a:off x="2658593" y="-16673"/>
              <a:ext cx="66137" cy="4733449"/>
            </a:xfrm>
            <a:prstGeom prst="bentConnector3">
              <a:avLst>
                <a:gd name="adj1" fmla="val 998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05562" y="1235118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洗茶杯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24" name="直接箭头连接符 23"/>
            <p:cNvCxnSpPr>
              <a:stCxn id="14" idx="6"/>
              <a:endCxn id="9" idx="2"/>
            </p:cNvCxnSpPr>
            <p:nvPr/>
          </p:nvCxnSpPr>
          <p:spPr>
            <a:xfrm flipV="1">
              <a:off x="2987824" y="2791411"/>
              <a:ext cx="1566506" cy="4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059832" y="238490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烧开水</a:t>
              </a:r>
              <a:r>
                <a:rPr lang="en-US" altLang="zh-CN" dirty="0"/>
                <a:t>11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27" name="肘形连接符 26"/>
            <p:cNvCxnSpPr>
              <a:stCxn id="8" idx="4"/>
              <a:endCxn id="9" idx="4"/>
            </p:cNvCxnSpPr>
            <p:nvPr/>
          </p:nvCxnSpPr>
          <p:spPr>
            <a:xfrm rot="5400000" flipH="1" flipV="1">
              <a:off x="2689618" y="901158"/>
              <a:ext cx="4085" cy="4733449"/>
            </a:xfrm>
            <a:prstGeom prst="bentConnector3">
              <a:avLst>
                <a:gd name="adj1" fmla="val -10761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969347" y="384190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拿茶叶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161796" name="直接箭头连接符 161795"/>
            <p:cNvCxnSpPr>
              <a:stCxn id="8" idx="6"/>
              <a:endCxn id="14" idx="2"/>
            </p:cNvCxnSpPr>
            <p:nvPr/>
          </p:nvCxnSpPr>
          <p:spPr>
            <a:xfrm flipV="1">
              <a:off x="758394" y="2795496"/>
              <a:ext cx="1296144" cy="3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799" name="文本框 161798"/>
            <p:cNvSpPr txBox="1"/>
            <p:nvPr/>
          </p:nvSpPr>
          <p:spPr>
            <a:xfrm>
              <a:off x="611560" y="232452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洗壶接水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233" y="3503538"/>
            <a:ext cx="53644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各个活动的最早开始时间              最晚开始时间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泡茶：</a:t>
            </a:r>
            <a:r>
              <a:rPr lang="en-US" altLang="zh-CN" dirty="0"/>
              <a:t>13</a:t>
            </a:r>
            <a:r>
              <a:rPr lang="zh-CN" altLang="en-US" dirty="0"/>
              <a:t>分钟                                     </a:t>
            </a:r>
            <a:r>
              <a:rPr lang="en-US" altLang="zh-CN" dirty="0"/>
              <a:t>13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烧开水：</a:t>
            </a:r>
            <a:r>
              <a:rPr lang="en-US" altLang="zh-CN" dirty="0"/>
              <a:t>2</a:t>
            </a:r>
            <a:r>
              <a:rPr lang="zh-CN" altLang="en-US" dirty="0"/>
              <a:t>分钟                                    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拿茶叶：</a:t>
            </a:r>
            <a:r>
              <a:rPr lang="en-US" altLang="zh-CN" dirty="0"/>
              <a:t>0</a:t>
            </a:r>
            <a:r>
              <a:rPr lang="zh-CN" altLang="en-US" dirty="0"/>
              <a:t>分钟                                    </a:t>
            </a:r>
            <a:r>
              <a:rPr lang="en-US" altLang="zh-CN" dirty="0"/>
              <a:t>12</a:t>
            </a:r>
            <a:r>
              <a:rPr lang="zh-CN" altLang="en-US" dirty="0"/>
              <a:t>分钟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洗壶接水：</a:t>
            </a:r>
            <a:r>
              <a:rPr lang="en-US" altLang="zh-CN" dirty="0"/>
              <a:t>0</a:t>
            </a:r>
            <a:r>
              <a:rPr lang="zh-CN" altLang="en-US" dirty="0"/>
              <a:t>分钟                                 </a:t>
            </a:r>
            <a:r>
              <a:rPr lang="en-US" altLang="zh-CN" dirty="0"/>
              <a:t>0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洗茶杯：</a:t>
            </a:r>
            <a:r>
              <a:rPr lang="en-US" altLang="zh-CN" dirty="0"/>
              <a:t>0</a:t>
            </a:r>
            <a:r>
              <a:rPr lang="zh-CN" altLang="en-US" dirty="0"/>
              <a:t>分钟                                    </a:t>
            </a:r>
            <a:r>
              <a:rPr lang="en-US" altLang="zh-CN" dirty="0"/>
              <a:t>11</a:t>
            </a:r>
            <a:r>
              <a:rPr lang="zh-CN" altLang="en-US" dirty="0"/>
              <a:t>分钟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73325" y="6097270"/>
            <a:ext cx="6098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最早开始时间</a:t>
            </a:r>
            <a:r>
              <a:rPr lang="en-US" altLang="zh-CN" b="1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最晚开始时间</a:t>
            </a:r>
            <a:r>
              <a:rPr lang="zh-CN" altLang="en-US" dirty="0"/>
              <a:t>的活动就是</a:t>
            </a:r>
            <a:r>
              <a:rPr lang="zh-CN" altLang="en-US" b="1" dirty="0">
                <a:solidFill>
                  <a:srgbClr val="FF0000"/>
                </a:solidFill>
              </a:rPr>
              <a:t>关键活动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71472" y="714356"/>
            <a:ext cx="7959753" cy="3375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些是关键活动？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503050405090304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根据每个活动的最早开始时间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和最晚开始时间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就可判定该活动是否为关键活动，也就是那些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]=e[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的活动就是关键活动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，而那些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]&gt;e[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的活动则不是关键活动，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]-e[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的值为活动的时间余量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。关键活动确定之后，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关键活动所在的路径就是关键路径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528320" y="619443"/>
            <a:ext cx="7848600" cy="4968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权</a:t>
            </a:r>
            <a:r>
              <a:rPr lang="en-US" altLang="zh-CN" sz="2000" b="1" dirty="0">
                <a:solidFill>
                  <a:srgbClr val="FF3300"/>
                </a:solidFill>
              </a:rPr>
              <a:t>(Weight)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图中的边或弧具有一定的大小的概念。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网</a:t>
            </a:r>
            <a:r>
              <a:rPr lang="en-US" altLang="zh-CN" sz="2000" b="1" dirty="0">
                <a:solidFill>
                  <a:srgbClr val="FF3300"/>
                </a:solidFill>
              </a:rPr>
              <a:t>(Network)</a:t>
            </a:r>
            <a:r>
              <a:rPr lang="zh-CN" altLang="en-US" sz="2000" b="1" dirty="0">
                <a:solidFill>
                  <a:srgbClr val="FF3300"/>
                </a:solidFill>
              </a:rPr>
              <a:t>  </a:t>
            </a:r>
            <a:r>
              <a:rPr lang="zh-CN" altLang="en-US" sz="2000" dirty="0"/>
              <a:t>边</a:t>
            </a:r>
            <a:r>
              <a:rPr lang="en-US" altLang="zh-CN" sz="2000" dirty="0"/>
              <a:t>/</a:t>
            </a:r>
            <a:r>
              <a:rPr lang="zh-CN" altLang="en-US" sz="2000" dirty="0"/>
              <a:t>弧带权的图。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>
              <a:solidFill>
                <a:srgbClr val="99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81"/>
          <p:cNvGrpSpPr/>
          <p:nvPr/>
        </p:nvGrpSpPr>
        <p:grpSpPr>
          <a:xfrm>
            <a:off x="4313873" y="2496820"/>
            <a:ext cx="3529012" cy="2449513"/>
            <a:chOff x="2222" y="551"/>
            <a:chExt cx="2223" cy="1543"/>
          </a:xfrm>
          <a:noFill/>
        </p:grpSpPr>
        <p:sp>
          <p:nvSpPr>
            <p:cNvPr id="8209" name="Rectangle 82"/>
            <p:cNvSpPr/>
            <p:nvPr/>
          </p:nvSpPr>
          <p:spPr>
            <a:xfrm>
              <a:off x="2222" y="551"/>
              <a:ext cx="2223" cy="1543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8210" name="Group 83"/>
            <p:cNvGrpSpPr/>
            <p:nvPr/>
          </p:nvGrpSpPr>
          <p:grpSpPr>
            <a:xfrm>
              <a:off x="2222" y="551"/>
              <a:ext cx="2208" cy="1488"/>
              <a:chOff x="336" y="288"/>
              <a:chExt cx="2208" cy="1488"/>
            </a:xfrm>
            <a:grpFill/>
          </p:grpSpPr>
          <p:sp>
            <p:nvSpPr>
              <p:cNvPr id="8211" name="Line 84"/>
              <p:cNvSpPr/>
              <p:nvPr/>
            </p:nvSpPr>
            <p:spPr>
              <a:xfrm flipH="1">
                <a:off x="480" y="432"/>
                <a:ext cx="816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2" name="Line 85"/>
              <p:cNvSpPr/>
              <p:nvPr/>
            </p:nvSpPr>
            <p:spPr>
              <a:xfrm>
                <a:off x="576" y="1152"/>
                <a:ext cx="288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3" name="Line 86"/>
              <p:cNvSpPr/>
              <p:nvPr/>
            </p:nvSpPr>
            <p:spPr>
              <a:xfrm>
                <a:off x="1152" y="1584"/>
                <a:ext cx="576" cy="0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4" name="Line 87"/>
              <p:cNvSpPr/>
              <p:nvPr/>
            </p:nvSpPr>
            <p:spPr>
              <a:xfrm flipH="1" flipV="1">
                <a:off x="1536" y="576"/>
                <a:ext cx="336" cy="864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5" name="Line 88"/>
              <p:cNvSpPr/>
              <p:nvPr/>
            </p:nvSpPr>
            <p:spPr>
              <a:xfrm>
                <a:off x="1584" y="432"/>
                <a:ext cx="768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6" name="Line 89"/>
              <p:cNvSpPr/>
              <p:nvPr/>
            </p:nvSpPr>
            <p:spPr>
              <a:xfrm flipH="1" flipV="1">
                <a:off x="624" y="1008"/>
                <a:ext cx="1104" cy="480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7" name="Line 90"/>
              <p:cNvSpPr/>
              <p:nvPr/>
            </p:nvSpPr>
            <p:spPr>
              <a:xfrm flipH="1">
                <a:off x="1008" y="1008"/>
                <a:ext cx="1248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8" name="Oval 91"/>
              <p:cNvSpPr/>
              <p:nvPr/>
            </p:nvSpPr>
            <p:spPr>
              <a:xfrm>
                <a:off x="1296" y="288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A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19" name="Oval 92"/>
              <p:cNvSpPr/>
              <p:nvPr/>
            </p:nvSpPr>
            <p:spPr>
              <a:xfrm>
                <a:off x="336" y="864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B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20" name="Oval 93"/>
              <p:cNvSpPr/>
              <p:nvPr/>
            </p:nvSpPr>
            <p:spPr>
              <a:xfrm>
                <a:off x="2256" y="864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E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21" name="Oval 94"/>
              <p:cNvSpPr/>
              <p:nvPr/>
            </p:nvSpPr>
            <p:spPr>
              <a:xfrm>
                <a:off x="864" y="1440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22" name="Oval 95"/>
              <p:cNvSpPr/>
              <p:nvPr/>
            </p:nvSpPr>
            <p:spPr>
              <a:xfrm>
                <a:off x="1728" y="1440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F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  <p:sp>
          <p:nvSpPr>
            <p:cNvPr id="8223" name="Text Box 96"/>
            <p:cNvSpPr txBox="1"/>
            <p:nvPr/>
          </p:nvSpPr>
          <p:spPr>
            <a:xfrm>
              <a:off x="2596" y="631"/>
              <a:ext cx="308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4" name="Text Box 97"/>
            <p:cNvSpPr txBox="1"/>
            <p:nvPr/>
          </p:nvSpPr>
          <p:spPr>
            <a:xfrm>
              <a:off x="3662" y="583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5" name="Text Box 98"/>
            <p:cNvSpPr txBox="1"/>
            <p:nvPr/>
          </p:nvSpPr>
          <p:spPr>
            <a:xfrm>
              <a:off x="2798" y="1207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6" name="Text Box 99"/>
            <p:cNvSpPr txBox="1"/>
            <p:nvPr/>
          </p:nvSpPr>
          <p:spPr>
            <a:xfrm>
              <a:off x="3230" y="1255"/>
              <a:ext cx="308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7" name="Text Box 100"/>
            <p:cNvSpPr txBox="1"/>
            <p:nvPr/>
          </p:nvSpPr>
          <p:spPr>
            <a:xfrm>
              <a:off x="3518" y="967"/>
              <a:ext cx="308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8" name="Text Box 101"/>
            <p:cNvSpPr txBox="1"/>
            <p:nvPr/>
          </p:nvSpPr>
          <p:spPr>
            <a:xfrm>
              <a:off x="2414" y="1511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9" name="Text Box 102"/>
            <p:cNvSpPr txBox="1"/>
            <p:nvPr/>
          </p:nvSpPr>
          <p:spPr>
            <a:xfrm>
              <a:off x="3194" y="1799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23" name="Group 23"/>
          <p:cNvGrpSpPr/>
          <p:nvPr/>
        </p:nvGrpSpPr>
        <p:grpSpPr bwMode="auto">
          <a:xfrm>
            <a:off x="736600" y="2493302"/>
            <a:ext cx="2667000" cy="2289175"/>
            <a:chOff x="3120" y="1130"/>
            <a:chExt cx="1680" cy="1442"/>
          </a:xfrm>
        </p:grpSpPr>
        <p:grpSp>
          <p:nvGrpSpPr>
            <p:cNvPr id="24" name="Group 24"/>
            <p:cNvGrpSpPr/>
            <p:nvPr/>
          </p:nvGrpSpPr>
          <p:grpSpPr bwMode="auto">
            <a:xfrm>
              <a:off x="3120" y="1248"/>
              <a:ext cx="1680" cy="1228"/>
              <a:chOff x="1056" y="1248"/>
              <a:chExt cx="1680" cy="1228"/>
            </a:xfrm>
          </p:grpSpPr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>
                <a:off x="1488" y="12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26"/>
              <p:cNvSpPr>
                <a:spLocks noChangeArrowheads="1"/>
              </p:cNvSpPr>
              <p:nvPr/>
            </p:nvSpPr>
            <p:spPr bwMode="auto">
              <a:xfrm>
                <a:off x="1488" y="218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>
                <a:off x="2064" y="12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1056" y="170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latin typeface="Times New Roman" panose="02020503050405090304" pitchFamily="18" charset="0"/>
                  </a:rPr>
                  <a:t>a</a:t>
                </a:r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248"/>
                <a:ext cx="211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b</a:t>
                </a:r>
              </a:p>
            </p:txBody>
          </p:sp>
          <p:sp>
            <p:nvSpPr>
              <p:cNvPr id="38" name="Text Box 30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11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2102" y="1248"/>
                <a:ext cx="200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40" name="Oval 3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33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latin typeface="Times New Roman" panose="02020503050405090304" pitchFamily="18" charset="0"/>
                  </a:rPr>
                  <a:t>f</a:t>
                </a:r>
              </a:p>
            </p:txBody>
          </p:sp>
          <p:sp>
            <p:nvSpPr>
              <p:cNvPr id="42" name="Text Box 34"/>
              <p:cNvSpPr txBox="1">
                <a:spLocks noChangeArrowheads="1"/>
              </p:cNvSpPr>
              <p:nvPr/>
            </p:nvSpPr>
            <p:spPr bwMode="auto">
              <a:xfrm>
                <a:off x="2102" y="2186"/>
                <a:ext cx="200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e</a:t>
                </a:r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17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 flipV="1">
                <a:off x="1248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1584" y="148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 flipH="1">
                <a:off x="1680" y="1488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3302" y="1418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3494" y="1658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3254" y="1946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830" y="113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4406" y="137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3</a:t>
              </a: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3964" y="168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868" y="2282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4454" y="2042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55893" y="476250"/>
            <a:ext cx="7916862" cy="5039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求关键路径的过程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(1)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按照式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5-1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求事件的最早发生时间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ve[k]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[1]=0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[2]=3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[3]=4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[4]=ve[2]+2=5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[5]=max{ve[2]+1,ve[3]+3}=7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[6]=ve[3]+5=9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[7]=max{ve[4]+6,ve[5]+8}=15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[8]=ve[5]+4=11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[9]=max{ve[8]+10,ve[6]+2}=21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[10]=max{ve[8]+4,ve[9]+1}=22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[11]=max{ve[7]+7,ve[10]+6}=28</a:t>
            </a:r>
          </a:p>
        </p:txBody>
      </p:sp>
      <p:pic>
        <p:nvPicPr>
          <p:cNvPr id="71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44675"/>
            <a:ext cx="4343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5000628" y="4786322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5074" y="507207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正推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82590" y="166370"/>
            <a:ext cx="3272790" cy="1343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     ve(0)=0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     ve(j)=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+mn-ea"/>
              </a:rPr>
              <a:t>max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{ve(i)+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+mn-ea"/>
              </a:rPr>
              <a:t>dut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(&lt;i,j&gt;)}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                (i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j</a:t>
            </a:r>
            <a:r>
              <a:rPr lang="zh-CN" altLang="zh-CN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的前驱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64517" name="AutoShape 14"/>
          <p:cNvSpPr/>
          <p:nvPr/>
        </p:nvSpPr>
        <p:spPr>
          <a:xfrm>
            <a:off x="5569585" y="405130"/>
            <a:ext cx="208280" cy="559435"/>
          </a:xfrm>
          <a:prstGeom prst="leftBrace">
            <a:avLst>
              <a:gd name="adj1" fmla="val 333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620000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(2)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按照式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5-2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求事件的最迟发生时间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vl[k]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。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 [11]= ve [11]=28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[10]= vl [11]-6=22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[9]= vl [10]-1=21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[8]=min{ vl [10]-4, vl [9]-10}=11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[7]= vl [11]-7=21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[6]= vl [9]-2=19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[5]=min{ vl [7]-8,vl [8]-4}=7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[4]= vl [7]-6=15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[3]=min{ vl [5]-3, vl [6]-5}=4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vl [2]=min{ vl [4]-2, vl [5]-1}=6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vl [1]=min{vl [2]-3, vl [3]-4}=0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33980"/>
            <a:ext cx="4343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rot="10800000">
            <a:off x="5143504" y="5716914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512" y="586137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倒推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62195" y="1212215"/>
            <a:ext cx="417258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1600" dirty="0">
                <a:sym typeface="+mn-ea"/>
              </a:rPr>
              <a:t>  vl(n-1)=ve(n-1) 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{</a:t>
            </a:r>
            <a:r>
              <a:rPr lang="zh-CN" altLang="zh-CN" sz="1600" dirty="0">
                <a:solidFill>
                  <a:schemeClr val="accent2"/>
                </a:solidFill>
                <a:sym typeface="+mn-ea"/>
              </a:rPr>
              <a:t>保证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ve(n-1)</a:t>
            </a:r>
            <a:r>
              <a:rPr lang="zh-CN" altLang="zh-CN" sz="1600" dirty="0">
                <a:solidFill>
                  <a:schemeClr val="accent2"/>
                </a:solidFill>
                <a:sym typeface="+mn-ea"/>
              </a:rPr>
              <a:t>的前提下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600" dirty="0">
                <a:sym typeface="+mn-ea"/>
              </a:rPr>
              <a:t>  vl(j)=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min</a:t>
            </a:r>
            <a:r>
              <a:rPr lang="en-US" altLang="zh-CN" sz="1600" dirty="0">
                <a:sym typeface="+mn-ea"/>
              </a:rPr>
              <a:t>{vl(k)- dut(&lt;j,k&gt;)}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600" dirty="0">
                <a:sym typeface="+mn-ea"/>
              </a:rPr>
              <a:t>                  (k</a:t>
            </a:r>
            <a:r>
              <a:rPr lang="en-US" altLang="zh-CN" sz="1600" dirty="0">
                <a:sym typeface="Symbol" pitchFamily="18" charset="2"/>
              </a:rPr>
              <a:t>j</a:t>
            </a:r>
            <a:r>
              <a:rPr lang="zh-CN" altLang="zh-CN" sz="1600" dirty="0">
                <a:sym typeface="Symbol" pitchFamily="18" charset="2"/>
              </a:rPr>
              <a:t>的后继</a:t>
            </a:r>
            <a:r>
              <a:rPr lang="en-US" altLang="zh-CN" sz="1600" dirty="0">
                <a:sym typeface="+mn-ea"/>
              </a:rPr>
              <a:t>)</a:t>
            </a:r>
          </a:p>
        </p:txBody>
      </p:sp>
      <p:sp>
        <p:nvSpPr>
          <p:cNvPr id="65553" name="AutoShape 27"/>
          <p:cNvSpPr/>
          <p:nvPr/>
        </p:nvSpPr>
        <p:spPr>
          <a:xfrm>
            <a:off x="4948555" y="1390650"/>
            <a:ext cx="123190" cy="568960"/>
          </a:xfrm>
          <a:prstGeom prst="leftBrace">
            <a:avLst>
              <a:gd name="adj1" fmla="val 333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689293" y="315595"/>
            <a:ext cx="7219950" cy="6076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(3)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求活动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ai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的最早开始时间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e[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]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和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(4)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最晚开始时间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l[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]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         e [1]=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[1]=0             l [1]=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[2] -3 =3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a2         e [2]=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[1]=0             l [2]=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[3] - 4=0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a3         e [3]=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[2]=3             l [3]=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[4] - 2=13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a4         e [4]=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[2]=3             l [4]=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 - 1=6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a5         e [5]=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[3]=4             l [5]=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 - 3=4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a6         e [6]=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[3]=4             l [6]=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[6] - 5=14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a7         e [7]=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[4]=5             l [7]=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[7] - 6=15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a8         e [8]=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[5]=7             l [8]=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[7] - 8=13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a9         e [9]=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[5]=7             l [9]=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[8] - 4=7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a10       e [10]=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[6]=9           l [10]=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[9] - 2=19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a11       e [11]=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[7]=15         l [11]=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[11] - 7=21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a12       e [12]=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[8]=11         l [12]=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[10] - 4=18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a13       e [13]=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[8]=11         l [13]=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[9] - 10=11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a14       e [14]=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[9]=21         l [14]=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[10] -1=21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a15       e [15]=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[10]=22       l [15]=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[11] -6 =22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985" y="915670"/>
            <a:ext cx="2159000" cy="1000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dirty="0">
                <a:sym typeface="+mn-ea"/>
              </a:rPr>
              <a:t>e(i)=ve(j)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1600" dirty="0">
                <a:sym typeface="+mn-ea"/>
              </a:rPr>
              <a:t>l(i)=vl(k)-dut(&lt;j,k&gt;)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600" b="1" dirty="0">
                <a:solidFill>
                  <a:srgbClr val="996600"/>
                </a:solidFill>
                <a:sym typeface="+mn-ea"/>
              </a:rPr>
              <a:t>关键活动</a:t>
            </a:r>
            <a:r>
              <a:rPr lang="en-US" altLang="zh-CN" sz="1600" b="1" dirty="0">
                <a:solidFill>
                  <a:srgbClr val="996600"/>
                </a:solidFill>
                <a:sym typeface="+mn-ea"/>
              </a:rPr>
              <a:t>e(i)=l(i)</a:t>
            </a:r>
            <a:endParaRPr lang="en-US" altLang="zh-CN" sz="1600" dirty="0"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6" grpId="0" bldLvl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762000" y="699135"/>
            <a:ext cx="7696200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(5)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求关键路径：</a:t>
            </a:r>
          </a:p>
          <a:p>
            <a:pPr marL="0" marR="0" lvl="0" indent="0" algn="just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比较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e[i]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和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l[i]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的值可判断出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5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15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是关键活动，关键路径如下图所示。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492375"/>
            <a:ext cx="5976937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求关键路径算法步骤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主数据结构：图</a:t>
            </a:r>
            <a:r>
              <a:rPr lang="en-US" altLang="zh-CN" sz="2000" dirty="0"/>
              <a:t>—</a:t>
            </a:r>
            <a:r>
              <a:rPr lang="zh-CN" altLang="en-US" sz="2000" dirty="0"/>
              <a:t>邻接矩阵或邻接表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辅助：</a:t>
            </a:r>
            <a:r>
              <a:rPr lang="en-US" altLang="zh-CN" sz="2000" dirty="0"/>
              <a:t>ve(0..n-1), vl(0..n-1), e(0..m-1), l(0..m-1)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{n</a:t>
            </a:r>
            <a:r>
              <a:rPr lang="zh-CN" altLang="en-US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为图的顶点数目；</a:t>
            </a:r>
            <a:r>
              <a:rPr lang="en-US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为图的弧数目</a:t>
            </a:r>
            <a:r>
              <a:rPr lang="en-US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       T—</a:t>
            </a:r>
            <a:r>
              <a:rPr lang="zh-CN" altLang="en-US" sz="2000" dirty="0"/>
              <a:t>栈，存储拓扑排序的顶点序列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输入所有弧的信息，建立</a:t>
            </a:r>
            <a:r>
              <a:rPr lang="en-US" altLang="zh-CN" sz="2000" dirty="0"/>
              <a:t>AOE</a:t>
            </a:r>
            <a:r>
              <a:rPr lang="zh-CN" altLang="en-US" sz="2000" dirty="0"/>
              <a:t>网的存储结构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(2)</a:t>
            </a:r>
            <a:r>
              <a:rPr lang="zh-CN" altLang="en-US" sz="2000" dirty="0">
                <a:solidFill>
                  <a:srgbClr val="FF0000"/>
                </a:solidFill>
              </a:rPr>
              <a:t>求拓扑排序</a:t>
            </a:r>
            <a:r>
              <a:rPr lang="zh-CN" altLang="en-US" sz="2000" dirty="0"/>
              <a:t>的顶点序列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每求得一个顶点</a:t>
            </a:r>
            <a:r>
              <a:rPr lang="en-US" altLang="zh-CN" sz="2000" dirty="0"/>
              <a:t>j</a:t>
            </a:r>
            <a:r>
              <a:rPr lang="zh-CN" altLang="en-US" sz="2000" dirty="0"/>
              <a:t>，则使</a:t>
            </a:r>
            <a:r>
              <a:rPr lang="en-US" altLang="zh-CN" sz="2000" dirty="0"/>
              <a:t>j</a:t>
            </a:r>
            <a:r>
              <a:rPr lang="zh-CN" altLang="en-US" sz="2000" dirty="0"/>
              <a:t>入栈</a:t>
            </a:r>
            <a:r>
              <a:rPr lang="en-US" altLang="zh-CN" sz="2000" dirty="0"/>
              <a:t>T</a:t>
            </a:r>
            <a:r>
              <a:rPr lang="zh-CN" altLang="en-US" sz="2000" dirty="0"/>
              <a:t>，并调整</a:t>
            </a:r>
            <a:r>
              <a:rPr lang="en-US" altLang="zh-CN" sz="2000" dirty="0"/>
              <a:t>j</a:t>
            </a:r>
            <a:r>
              <a:rPr lang="zh-CN" altLang="en-US" sz="2000" dirty="0"/>
              <a:t>的所有后继的</a:t>
            </a:r>
            <a:r>
              <a:rPr lang="en-US" altLang="zh-CN" sz="2000" dirty="0"/>
              <a:t>ve</a:t>
            </a:r>
            <a:r>
              <a:rPr lang="zh-CN" altLang="en-US" sz="2000" dirty="0"/>
              <a:t>值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按栈</a:t>
            </a:r>
            <a:r>
              <a:rPr lang="en-US" altLang="zh-CN" sz="2000" dirty="0"/>
              <a:t>T</a:t>
            </a:r>
            <a:r>
              <a:rPr lang="zh-CN" altLang="en-US" sz="2000" dirty="0"/>
              <a:t>的从栈顶到栈底的顺序求顶点的</a:t>
            </a:r>
            <a:r>
              <a:rPr lang="en-US" altLang="zh-CN" sz="2000" dirty="0"/>
              <a:t>vl</a:t>
            </a:r>
            <a:r>
              <a:rPr lang="zh-CN" altLang="en-US" sz="2000" dirty="0"/>
              <a:t>值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求每个活动</a:t>
            </a:r>
            <a:r>
              <a:rPr lang="en-US" altLang="zh-CN" sz="2000" dirty="0"/>
              <a:t>i</a:t>
            </a:r>
            <a:r>
              <a:rPr lang="zh-CN" altLang="en-US" sz="2000" dirty="0"/>
              <a:t>的</a:t>
            </a:r>
            <a:r>
              <a:rPr lang="en-US" altLang="zh-CN" sz="2000" dirty="0"/>
              <a:t>e(i)</a:t>
            </a:r>
            <a:r>
              <a:rPr lang="zh-CN" altLang="zh-CN" sz="2000" dirty="0"/>
              <a:t>和</a:t>
            </a:r>
            <a:r>
              <a:rPr lang="en-US" altLang="zh-CN" sz="2000" dirty="0"/>
              <a:t>l(i)</a:t>
            </a:r>
            <a:r>
              <a:rPr lang="zh-CN" altLang="en-US" sz="2000" dirty="0"/>
              <a:t>值，确定关键路径</a:t>
            </a:r>
          </a:p>
        </p:txBody>
      </p:sp>
      <p:sp>
        <p:nvSpPr>
          <p:cNvPr id="67589" name="Text Box 5"/>
          <p:cNvSpPr txBox="1"/>
          <p:nvPr/>
        </p:nvSpPr>
        <p:spPr>
          <a:xfrm>
            <a:off x="7315200" y="3276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 txBox="1"/>
          <p:nvPr/>
        </p:nvSpPr>
        <p:spPr>
          <a:xfrm>
            <a:off x="323850" y="260350"/>
            <a:ext cx="4165600" cy="509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91440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-Part1]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613" name="Text Box 4"/>
          <p:cNvSpPr txBox="1"/>
          <p:nvPr/>
        </p:nvSpPr>
        <p:spPr>
          <a:xfrm>
            <a:off x="323850" y="764540"/>
            <a:ext cx="8566785" cy="517969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Status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TopologicalOrder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(ALGraph G, Stack &amp;T)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计算各顶点的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最早发生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时间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ve(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全局变量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，并用栈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返回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的一个拓扑序列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FindInDegree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 indegree);//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求各顶点入度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indegree[G.vexnum]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InitStack(S); count=0; ve[0..G.vexnum-1]=0; //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初始化为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，栈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用来辅助求拓扑序列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(i=0; i&lt;G.vexnum; ++i)  if (! indegree[i]) push(S, i); //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入度为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的入栈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InitStack(T);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while (! StackEmpty(S)) {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pop(S, j);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push(T, j)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++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count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(p=G.vertices[j].firstarc; p; p=p-&gt;nextarc){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k=p-&gt;adjvex;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(! (--indegree[k])) push(S,k);  //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入度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后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若为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则入栈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(ve[j]+(p-&gt;weight) &gt; ve[k])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ve[k]= ve[j]+(p-&gt;weight)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//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更新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ve[k]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，求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max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if (count&lt;G.vexnum) return ERROR;  else return OK;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}//TopologicalOrder</a:t>
            </a:r>
          </a:p>
        </p:txBody>
      </p:sp>
      <p:grpSp>
        <p:nvGrpSpPr>
          <p:cNvPr id="68614" name="组合 6"/>
          <p:cNvGrpSpPr/>
          <p:nvPr/>
        </p:nvGrpSpPr>
        <p:grpSpPr>
          <a:xfrm>
            <a:off x="5867400" y="115888"/>
            <a:ext cx="2882900" cy="1009650"/>
            <a:chOff x="5867400" y="333375"/>
            <a:chExt cx="2882900" cy="1008063"/>
          </a:xfrm>
        </p:grpSpPr>
        <p:sp>
          <p:nvSpPr>
            <p:cNvPr id="68615" name="Rectangle 33"/>
            <p:cNvSpPr/>
            <p:nvPr/>
          </p:nvSpPr>
          <p:spPr>
            <a:xfrm>
              <a:off x="6084888" y="333375"/>
              <a:ext cx="503237" cy="1008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16" name="Line 34"/>
            <p:cNvSpPr/>
            <p:nvPr/>
          </p:nvSpPr>
          <p:spPr>
            <a:xfrm>
              <a:off x="6300788" y="333375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7" name="Line 35"/>
            <p:cNvSpPr/>
            <p:nvPr/>
          </p:nvSpPr>
          <p:spPr>
            <a:xfrm>
              <a:off x="6084888" y="6207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8" name="Rectangle 36"/>
            <p:cNvSpPr/>
            <p:nvPr/>
          </p:nvSpPr>
          <p:spPr>
            <a:xfrm>
              <a:off x="6875463" y="549275"/>
              <a:ext cx="431800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19" name="Line 37"/>
            <p:cNvSpPr/>
            <p:nvPr/>
          </p:nvSpPr>
          <p:spPr>
            <a:xfrm>
              <a:off x="71643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0" name="Line 38"/>
            <p:cNvSpPr/>
            <p:nvPr/>
          </p:nvSpPr>
          <p:spPr>
            <a:xfrm>
              <a:off x="6443663" y="692150"/>
              <a:ext cx="431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1" name="Line 39"/>
            <p:cNvSpPr/>
            <p:nvPr/>
          </p:nvSpPr>
          <p:spPr>
            <a:xfrm>
              <a:off x="7235825" y="692150"/>
              <a:ext cx="2873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2" name="Line 40"/>
            <p:cNvSpPr/>
            <p:nvPr/>
          </p:nvSpPr>
          <p:spPr>
            <a:xfrm>
              <a:off x="84597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3" name="Line 41"/>
            <p:cNvSpPr/>
            <p:nvPr/>
          </p:nvSpPr>
          <p:spPr>
            <a:xfrm>
              <a:off x="7739063" y="692150"/>
              <a:ext cx="4333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sp>
          <p:nvSpPr>
            <p:cNvPr id="68624" name="Line 42"/>
            <p:cNvSpPr/>
            <p:nvPr/>
          </p:nvSpPr>
          <p:spPr>
            <a:xfrm>
              <a:off x="6084888" y="8366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5" name="Text Box 43"/>
            <p:cNvSpPr txBox="1"/>
            <p:nvPr/>
          </p:nvSpPr>
          <p:spPr>
            <a:xfrm>
              <a:off x="5867400" y="476250"/>
              <a:ext cx="4318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8626" name="Text Box 44"/>
            <p:cNvSpPr txBox="1"/>
            <p:nvPr/>
          </p:nvSpPr>
          <p:spPr>
            <a:xfrm>
              <a:off x="6804025" y="476250"/>
              <a:ext cx="5048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8627" name="Text Box 45"/>
            <p:cNvSpPr txBox="1"/>
            <p:nvPr/>
          </p:nvSpPr>
          <p:spPr>
            <a:xfrm>
              <a:off x="8101013" y="476250"/>
              <a:ext cx="64928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m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^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28" name="Rectangle 46"/>
            <p:cNvSpPr/>
            <p:nvPr/>
          </p:nvSpPr>
          <p:spPr>
            <a:xfrm>
              <a:off x="8172450" y="549275"/>
              <a:ext cx="503238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68629" name="组合 21"/>
          <p:cNvGrpSpPr/>
          <p:nvPr/>
        </p:nvGrpSpPr>
        <p:grpSpPr>
          <a:xfrm>
            <a:off x="6192838" y="2667000"/>
            <a:ext cx="2209800" cy="1295400"/>
            <a:chOff x="5638800" y="1371600"/>
            <a:chExt cx="2209800" cy="1295400"/>
          </a:xfrm>
        </p:grpSpPr>
        <p:sp>
          <p:nvSpPr>
            <p:cNvPr id="68630" name="Oval 6"/>
            <p:cNvSpPr/>
            <p:nvPr/>
          </p:nvSpPr>
          <p:spPr>
            <a:xfrm>
              <a:off x="5638800" y="13716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1" name="Oval 7"/>
            <p:cNvSpPr/>
            <p:nvPr/>
          </p:nvSpPr>
          <p:spPr>
            <a:xfrm>
              <a:off x="5638800" y="19050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2" name="Oval 8"/>
            <p:cNvSpPr/>
            <p:nvPr/>
          </p:nvSpPr>
          <p:spPr>
            <a:xfrm>
              <a:off x="7391400" y="18288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3" name="Text Box 9"/>
            <p:cNvSpPr txBox="1"/>
            <p:nvPr/>
          </p:nvSpPr>
          <p:spPr>
            <a:xfrm>
              <a:off x="5715000" y="2209800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...</a:t>
              </a:r>
            </a:p>
          </p:txBody>
        </p:sp>
        <p:sp>
          <p:nvSpPr>
            <p:cNvPr id="68634" name="Line 10"/>
            <p:cNvSpPr/>
            <p:nvPr/>
          </p:nvSpPr>
          <p:spPr>
            <a:xfrm>
              <a:off x="6096000" y="1600200"/>
              <a:ext cx="12954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5" name="Text Box 11"/>
            <p:cNvSpPr txBox="1"/>
            <p:nvPr/>
          </p:nvSpPr>
          <p:spPr>
            <a:xfrm>
              <a:off x="7467600" y="18288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8636" name="Text Box 12"/>
            <p:cNvSpPr txBox="1"/>
            <p:nvPr/>
          </p:nvSpPr>
          <p:spPr>
            <a:xfrm>
              <a:off x="5715000" y="1371600"/>
              <a:ext cx="457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7" name="Text Box 13"/>
            <p:cNvSpPr txBox="1"/>
            <p:nvPr/>
          </p:nvSpPr>
          <p:spPr>
            <a:xfrm>
              <a:off x="5715000" y="1905000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8638" name="Line 30"/>
            <p:cNvSpPr/>
            <p:nvPr/>
          </p:nvSpPr>
          <p:spPr>
            <a:xfrm>
              <a:off x="6096000" y="2133600"/>
              <a:ext cx="1295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9" name="Line 31"/>
            <p:cNvSpPr/>
            <p:nvPr/>
          </p:nvSpPr>
          <p:spPr>
            <a:xfrm flipV="1">
              <a:off x="6172200" y="2209800"/>
              <a:ext cx="1295400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/>
          <p:nvPr/>
        </p:nvSpPr>
        <p:spPr>
          <a:xfrm>
            <a:off x="250825" y="692150"/>
            <a:ext cx="8642350" cy="549783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Status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CriticalPath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(ALGraph G)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//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为有向网，输出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的各项关键活动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 if (!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TopologicalOrder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(G,T) ) return ERROR;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vl[0.. G.vexnum-1] = ve[G.vexnum-1] 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while (! StackEmpty(T))   //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按拓扑逆序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求各顶点的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vl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值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pop(T, j)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, p=G.vertices[j].firstarc; p; p=p-&gt;nextarc) { 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k=p-&gt;adjvex;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(vl[k]-(p-&gt;weight) &lt; vl[j])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vl[j]= vl[k]-(p-&gt;weight);//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更新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vl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，求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min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for (j=0; j&lt;G.vexnum; ++j)  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求各活动的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ee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el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和确定关键活动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for (p=G.vertices[j].firstarc; p; p=p-&gt;nextarc) {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k=p-&gt;adjvex;  dut=p-&gt;weight;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ee=ve[j]; el=vl[k]-dut;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tag=(ee==el) ? ’*’ :’ ’;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printf(j, k, dut, ee, el, tag);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}//CriticalPath</a:t>
            </a:r>
          </a:p>
        </p:txBody>
      </p:sp>
      <p:sp>
        <p:nvSpPr>
          <p:cNvPr id="69638" name="Rectangle 2"/>
          <p:cNvSpPr txBox="1"/>
          <p:nvPr/>
        </p:nvSpPr>
        <p:spPr>
          <a:xfrm>
            <a:off x="323850" y="260350"/>
            <a:ext cx="4165600" cy="509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91440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-Part2]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69639" name="组合 8"/>
          <p:cNvGrpSpPr/>
          <p:nvPr/>
        </p:nvGrpSpPr>
        <p:grpSpPr>
          <a:xfrm>
            <a:off x="5929313" y="260350"/>
            <a:ext cx="2882900" cy="1008063"/>
            <a:chOff x="5867400" y="333375"/>
            <a:chExt cx="2882900" cy="1008063"/>
          </a:xfrm>
        </p:grpSpPr>
        <p:sp>
          <p:nvSpPr>
            <p:cNvPr id="69640" name="Rectangle 33"/>
            <p:cNvSpPr/>
            <p:nvPr/>
          </p:nvSpPr>
          <p:spPr>
            <a:xfrm>
              <a:off x="6084888" y="333375"/>
              <a:ext cx="503237" cy="1008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9641" name="Line 34"/>
            <p:cNvSpPr/>
            <p:nvPr/>
          </p:nvSpPr>
          <p:spPr>
            <a:xfrm>
              <a:off x="6300788" y="333375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2" name="Line 35"/>
            <p:cNvSpPr/>
            <p:nvPr/>
          </p:nvSpPr>
          <p:spPr>
            <a:xfrm>
              <a:off x="6084888" y="6207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3" name="Rectangle 36"/>
            <p:cNvSpPr/>
            <p:nvPr/>
          </p:nvSpPr>
          <p:spPr>
            <a:xfrm>
              <a:off x="6875463" y="549275"/>
              <a:ext cx="431800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9644" name="Line 37"/>
            <p:cNvSpPr/>
            <p:nvPr/>
          </p:nvSpPr>
          <p:spPr>
            <a:xfrm>
              <a:off x="71643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38"/>
            <p:cNvSpPr/>
            <p:nvPr/>
          </p:nvSpPr>
          <p:spPr>
            <a:xfrm>
              <a:off x="6443663" y="692150"/>
              <a:ext cx="431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6" name="Line 39"/>
            <p:cNvSpPr/>
            <p:nvPr/>
          </p:nvSpPr>
          <p:spPr>
            <a:xfrm>
              <a:off x="7235825" y="692150"/>
              <a:ext cx="2873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7" name="Line 40"/>
            <p:cNvSpPr/>
            <p:nvPr/>
          </p:nvSpPr>
          <p:spPr>
            <a:xfrm>
              <a:off x="84597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41"/>
            <p:cNvSpPr/>
            <p:nvPr/>
          </p:nvSpPr>
          <p:spPr>
            <a:xfrm>
              <a:off x="7739063" y="692150"/>
              <a:ext cx="4333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sp>
          <p:nvSpPr>
            <p:cNvPr id="69649" name="Line 42"/>
            <p:cNvSpPr/>
            <p:nvPr/>
          </p:nvSpPr>
          <p:spPr>
            <a:xfrm>
              <a:off x="6084888" y="8366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0" name="Text Box 43"/>
            <p:cNvSpPr txBox="1"/>
            <p:nvPr/>
          </p:nvSpPr>
          <p:spPr>
            <a:xfrm>
              <a:off x="5867400" y="476250"/>
              <a:ext cx="4318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9651" name="Text Box 44"/>
            <p:cNvSpPr txBox="1"/>
            <p:nvPr/>
          </p:nvSpPr>
          <p:spPr>
            <a:xfrm>
              <a:off x="6804025" y="476250"/>
              <a:ext cx="5048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9652" name="Text Box 45"/>
            <p:cNvSpPr txBox="1"/>
            <p:nvPr/>
          </p:nvSpPr>
          <p:spPr>
            <a:xfrm>
              <a:off x="8101013" y="476250"/>
              <a:ext cx="64928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m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^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9653" name="Rectangle 46"/>
            <p:cNvSpPr/>
            <p:nvPr/>
          </p:nvSpPr>
          <p:spPr>
            <a:xfrm>
              <a:off x="8172450" y="549275"/>
              <a:ext cx="503238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7.6 </a:t>
            </a:r>
            <a:r>
              <a:rPr lang="zh-CN" altLang="en-US" sz="2800" b="1" dirty="0">
                <a:solidFill>
                  <a:srgbClr val="800000"/>
                </a:solidFill>
              </a:rPr>
              <a:t>最短路径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53000"/>
          </a:xfrm>
        </p:spPr>
        <p:txBody>
          <a:bodyPr vert="horz" wrap="square" lIns="91440" tIns="45720" rIns="91440" bIns="45720" anchor="t">
            <a:normAutofit fontScale="97500" lnSpcReduction="10000"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7.6.1 </a:t>
            </a:r>
            <a:r>
              <a:rPr lang="zh-CN" altLang="en-US" sz="2400" b="1" dirty="0">
                <a:solidFill>
                  <a:srgbClr val="800000"/>
                </a:solidFill>
              </a:rPr>
              <a:t>概述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           交通网、通信网中要解决的应用问题：两地之间是否有路相通？在多条通路的情况下，哪一条最短？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[</a:t>
            </a:r>
            <a:r>
              <a:rPr lang="zh-CN" altLang="en-US" sz="2000" b="1" dirty="0">
                <a:solidFill>
                  <a:srgbClr val="996600"/>
                </a:solidFill>
              </a:rPr>
              <a:t>问题对象</a:t>
            </a:r>
            <a:r>
              <a:rPr lang="en-US" altLang="zh-CN" sz="20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有向网络</a:t>
            </a:r>
            <a:r>
              <a:rPr lang="zh-CN" altLang="en-US" sz="2000" dirty="0">
                <a:solidFill>
                  <a:schemeClr val="accent2"/>
                </a:solidFill>
                <a:ea typeface="楷体_GB2312" pitchFamily="49" charset="-122"/>
              </a:rPr>
              <a:t>（可扩展到无向网络）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[</a:t>
            </a:r>
            <a:r>
              <a:rPr lang="zh-CN" altLang="en-US" sz="2000" b="1" dirty="0">
                <a:solidFill>
                  <a:srgbClr val="996600"/>
                </a:solidFill>
              </a:rPr>
              <a:t>两个典型算法</a:t>
            </a:r>
            <a:r>
              <a:rPr lang="en-US" altLang="zh-CN" sz="2000" b="1" dirty="0">
                <a:solidFill>
                  <a:srgbClr val="996600"/>
                </a:solidFill>
              </a:rPr>
              <a:t>]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/>
              <a:t>单源最短路径</a:t>
            </a:r>
            <a:r>
              <a:rPr lang="zh-CN" altLang="en-US" sz="2000" dirty="0">
                <a:solidFill>
                  <a:schemeClr val="accent2"/>
                </a:solidFill>
                <a:ea typeface="楷体_GB2312" pitchFamily="49" charset="-122"/>
              </a:rPr>
              <a:t>（可扩展到多源问题）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迪杰斯特拉</a:t>
            </a:r>
            <a:r>
              <a:rPr lang="en-US" altLang="zh-CN" sz="2000" dirty="0"/>
              <a:t>(</a:t>
            </a:r>
            <a:r>
              <a:rPr lang="en-US" altLang="zh-CN" sz="2000" dirty="0">
                <a:hlinkClick r:id="rId2" action="ppaction://hlinksldjump"/>
              </a:rPr>
              <a:t>Dijkstra</a:t>
            </a:r>
            <a:r>
              <a:rPr lang="en-US" altLang="zh-CN" sz="2000" dirty="0"/>
              <a:t>)</a:t>
            </a:r>
            <a:r>
              <a:rPr lang="zh-CN" altLang="en-US" sz="2000" dirty="0"/>
              <a:t>算法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/>
              <a:t>每一对顶点间的最短路径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弗洛伊德</a:t>
            </a:r>
            <a:r>
              <a:rPr lang="en-US" altLang="zh-CN" sz="2000" dirty="0"/>
              <a:t>(</a:t>
            </a:r>
            <a:r>
              <a:rPr lang="en-US" altLang="zh-CN" sz="2000" dirty="0">
                <a:hlinkClick r:id="rId2" action="ppaction://hlinksldjump"/>
              </a:rPr>
              <a:t>Floyd</a:t>
            </a:r>
            <a:r>
              <a:rPr lang="en-US" altLang="zh-CN" sz="2000" dirty="0"/>
              <a:t>)</a:t>
            </a:r>
            <a:r>
              <a:rPr lang="zh-CN" altLang="en-US" sz="2000" dirty="0"/>
              <a:t>算法</a:t>
            </a:r>
          </a:p>
        </p:txBody>
      </p:sp>
      <p:grpSp>
        <p:nvGrpSpPr>
          <p:cNvPr id="70661" name="Group 16"/>
          <p:cNvGrpSpPr/>
          <p:nvPr/>
        </p:nvGrpSpPr>
        <p:grpSpPr>
          <a:xfrm>
            <a:off x="5943600" y="2819400"/>
            <a:ext cx="1066800" cy="990600"/>
            <a:chOff x="3792" y="1440"/>
            <a:chExt cx="672" cy="624"/>
          </a:xfrm>
        </p:grpSpPr>
        <p:sp>
          <p:nvSpPr>
            <p:cNvPr id="70662" name="Oval 4"/>
            <p:cNvSpPr/>
            <p:nvPr/>
          </p:nvSpPr>
          <p:spPr>
            <a:xfrm>
              <a:off x="4128" y="144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3" name="Oval 5"/>
            <p:cNvSpPr/>
            <p:nvPr/>
          </p:nvSpPr>
          <p:spPr>
            <a:xfrm>
              <a:off x="3792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4" name="Oval 6"/>
            <p:cNvSpPr/>
            <p:nvPr/>
          </p:nvSpPr>
          <p:spPr>
            <a:xfrm>
              <a:off x="4368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5" name="Oval 7"/>
            <p:cNvSpPr/>
            <p:nvPr/>
          </p:nvSpPr>
          <p:spPr>
            <a:xfrm>
              <a:off x="3936" y="1872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6" name="Oval 8"/>
            <p:cNvSpPr/>
            <p:nvPr/>
          </p:nvSpPr>
          <p:spPr>
            <a:xfrm>
              <a:off x="4272" y="196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7" name="Line 9"/>
            <p:cNvSpPr/>
            <p:nvPr/>
          </p:nvSpPr>
          <p:spPr>
            <a:xfrm flipH="1">
              <a:off x="3840" y="1488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8" name="Line 10"/>
            <p:cNvSpPr/>
            <p:nvPr/>
          </p:nvSpPr>
          <p:spPr>
            <a:xfrm>
              <a:off x="4176" y="1536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9" name="Line 11"/>
            <p:cNvSpPr/>
            <p:nvPr/>
          </p:nvSpPr>
          <p:spPr>
            <a:xfrm flipH="1" flipV="1">
              <a:off x="4224" y="1488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0" name="Line 12"/>
            <p:cNvSpPr/>
            <p:nvPr/>
          </p:nvSpPr>
          <p:spPr>
            <a:xfrm>
              <a:off x="3888" y="172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1" name="Line 13"/>
            <p:cNvSpPr/>
            <p:nvPr/>
          </p:nvSpPr>
          <p:spPr>
            <a:xfrm flipH="1">
              <a:off x="4368" y="1776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2" name="Line 14"/>
            <p:cNvSpPr/>
            <p:nvPr/>
          </p:nvSpPr>
          <p:spPr>
            <a:xfrm flipH="1" flipV="1">
              <a:off x="4032" y="192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3" name="Line 15"/>
            <p:cNvSpPr/>
            <p:nvPr/>
          </p:nvSpPr>
          <p:spPr>
            <a:xfrm>
              <a:off x="3840" y="1776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0674" name="Group 30"/>
          <p:cNvGrpSpPr/>
          <p:nvPr/>
        </p:nvGrpSpPr>
        <p:grpSpPr>
          <a:xfrm>
            <a:off x="7391400" y="2819400"/>
            <a:ext cx="1066800" cy="990600"/>
            <a:chOff x="4704" y="1440"/>
            <a:chExt cx="672" cy="624"/>
          </a:xfrm>
        </p:grpSpPr>
        <p:sp>
          <p:nvSpPr>
            <p:cNvPr id="70675" name="Oval 18"/>
            <p:cNvSpPr/>
            <p:nvPr/>
          </p:nvSpPr>
          <p:spPr>
            <a:xfrm>
              <a:off x="5040" y="144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6" name="Oval 19"/>
            <p:cNvSpPr/>
            <p:nvPr/>
          </p:nvSpPr>
          <p:spPr>
            <a:xfrm>
              <a:off x="4704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7" name="Oval 20"/>
            <p:cNvSpPr/>
            <p:nvPr/>
          </p:nvSpPr>
          <p:spPr>
            <a:xfrm>
              <a:off x="5280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8" name="Oval 21"/>
            <p:cNvSpPr/>
            <p:nvPr/>
          </p:nvSpPr>
          <p:spPr>
            <a:xfrm>
              <a:off x="4848" y="1872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9" name="Oval 22"/>
            <p:cNvSpPr/>
            <p:nvPr/>
          </p:nvSpPr>
          <p:spPr>
            <a:xfrm>
              <a:off x="5184" y="196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80" name="Line 23"/>
            <p:cNvSpPr/>
            <p:nvPr/>
          </p:nvSpPr>
          <p:spPr>
            <a:xfrm flipH="1">
              <a:off x="4752" y="1488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1" name="Line 24"/>
            <p:cNvSpPr/>
            <p:nvPr/>
          </p:nvSpPr>
          <p:spPr>
            <a:xfrm>
              <a:off x="5088" y="1536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2" name="Line 25"/>
            <p:cNvSpPr/>
            <p:nvPr/>
          </p:nvSpPr>
          <p:spPr>
            <a:xfrm flipH="1" flipV="1">
              <a:off x="5136" y="1488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3" name="Line 26"/>
            <p:cNvSpPr/>
            <p:nvPr/>
          </p:nvSpPr>
          <p:spPr>
            <a:xfrm>
              <a:off x="4800" y="172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4" name="Line 27"/>
            <p:cNvSpPr/>
            <p:nvPr/>
          </p:nvSpPr>
          <p:spPr>
            <a:xfrm flipH="1">
              <a:off x="5280" y="1776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5" name="Line 28"/>
            <p:cNvSpPr/>
            <p:nvPr/>
          </p:nvSpPr>
          <p:spPr>
            <a:xfrm flipH="1" flipV="1">
              <a:off x="4944" y="192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6" name="Line 29"/>
            <p:cNvSpPr/>
            <p:nvPr/>
          </p:nvSpPr>
          <p:spPr>
            <a:xfrm>
              <a:off x="4752" y="1776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0687" name="Group 44"/>
          <p:cNvGrpSpPr/>
          <p:nvPr/>
        </p:nvGrpSpPr>
        <p:grpSpPr>
          <a:xfrm>
            <a:off x="5867400" y="4800600"/>
            <a:ext cx="1066800" cy="990600"/>
            <a:chOff x="3744" y="2688"/>
            <a:chExt cx="672" cy="624"/>
          </a:xfrm>
        </p:grpSpPr>
        <p:sp>
          <p:nvSpPr>
            <p:cNvPr id="70688" name="Oval 32"/>
            <p:cNvSpPr/>
            <p:nvPr/>
          </p:nvSpPr>
          <p:spPr>
            <a:xfrm>
              <a:off x="408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89" name="Oval 33"/>
            <p:cNvSpPr/>
            <p:nvPr/>
          </p:nvSpPr>
          <p:spPr>
            <a:xfrm>
              <a:off x="3744" y="292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0" name="Oval 34"/>
            <p:cNvSpPr/>
            <p:nvPr/>
          </p:nvSpPr>
          <p:spPr>
            <a:xfrm>
              <a:off x="4320" y="292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1" name="Oval 35"/>
            <p:cNvSpPr/>
            <p:nvPr/>
          </p:nvSpPr>
          <p:spPr>
            <a:xfrm>
              <a:off x="3888" y="312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2" name="Oval 36"/>
            <p:cNvSpPr/>
            <p:nvPr/>
          </p:nvSpPr>
          <p:spPr>
            <a:xfrm>
              <a:off x="4224" y="3216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3" name="Line 37"/>
            <p:cNvSpPr/>
            <p:nvPr/>
          </p:nvSpPr>
          <p:spPr>
            <a:xfrm flipH="1">
              <a:off x="3792" y="2736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4" name="Line 38"/>
            <p:cNvSpPr/>
            <p:nvPr/>
          </p:nvSpPr>
          <p:spPr>
            <a:xfrm>
              <a:off x="4128" y="2784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5" name="Line 39"/>
            <p:cNvSpPr/>
            <p:nvPr/>
          </p:nvSpPr>
          <p:spPr>
            <a:xfrm flipH="1" flipV="1">
              <a:off x="4176" y="2736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6" name="Line 40"/>
            <p:cNvSpPr/>
            <p:nvPr/>
          </p:nvSpPr>
          <p:spPr>
            <a:xfrm>
              <a:off x="3840" y="297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7" name="Line 41"/>
            <p:cNvSpPr/>
            <p:nvPr/>
          </p:nvSpPr>
          <p:spPr>
            <a:xfrm flipH="1">
              <a:off x="4320" y="3024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8" name="Line 42"/>
            <p:cNvSpPr/>
            <p:nvPr/>
          </p:nvSpPr>
          <p:spPr>
            <a:xfrm flipH="1" flipV="1">
              <a:off x="3984" y="3168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9" name="Line 43"/>
            <p:cNvSpPr/>
            <p:nvPr/>
          </p:nvSpPr>
          <p:spPr>
            <a:xfrm>
              <a:off x="3792" y="302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0700" name="Group 58"/>
          <p:cNvGrpSpPr/>
          <p:nvPr/>
        </p:nvGrpSpPr>
        <p:grpSpPr>
          <a:xfrm>
            <a:off x="7391400" y="4800600"/>
            <a:ext cx="1066800" cy="990600"/>
            <a:chOff x="4704" y="2688"/>
            <a:chExt cx="672" cy="624"/>
          </a:xfrm>
        </p:grpSpPr>
        <p:sp>
          <p:nvSpPr>
            <p:cNvPr id="70701" name="Oval 46"/>
            <p:cNvSpPr/>
            <p:nvPr/>
          </p:nvSpPr>
          <p:spPr>
            <a:xfrm>
              <a:off x="504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2" name="Oval 47"/>
            <p:cNvSpPr/>
            <p:nvPr/>
          </p:nvSpPr>
          <p:spPr>
            <a:xfrm>
              <a:off x="4704" y="292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3" name="Oval 48"/>
            <p:cNvSpPr/>
            <p:nvPr/>
          </p:nvSpPr>
          <p:spPr>
            <a:xfrm>
              <a:off x="5280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4" name="Oval 49"/>
            <p:cNvSpPr/>
            <p:nvPr/>
          </p:nvSpPr>
          <p:spPr>
            <a:xfrm>
              <a:off x="4848" y="312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5" name="Oval 50"/>
            <p:cNvSpPr/>
            <p:nvPr/>
          </p:nvSpPr>
          <p:spPr>
            <a:xfrm>
              <a:off x="5184" y="3216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6" name="Line 51"/>
            <p:cNvSpPr/>
            <p:nvPr/>
          </p:nvSpPr>
          <p:spPr>
            <a:xfrm flipH="1">
              <a:off x="4752" y="2736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7" name="Line 52"/>
            <p:cNvSpPr/>
            <p:nvPr/>
          </p:nvSpPr>
          <p:spPr>
            <a:xfrm>
              <a:off x="5088" y="2784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8" name="Line 53"/>
            <p:cNvSpPr/>
            <p:nvPr/>
          </p:nvSpPr>
          <p:spPr>
            <a:xfrm flipH="1" flipV="1">
              <a:off x="5136" y="2736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9" name="Line 54"/>
            <p:cNvSpPr/>
            <p:nvPr/>
          </p:nvSpPr>
          <p:spPr>
            <a:xfrm>
              <a:off x="4800" y="297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0" name="Line 55"/>
            <p:cNvSpPr/>
            <p:nvPr/>
          </p:nvSpPr>
          <p:spPr>
            <a:xfrm flipH="1">
              <a:off x="5280" y="3024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1" name="Line 56"/>
            <p:cNvSpPr/>
            <p:nvPr/>
          </p:nvSpPr>
          <p:spPr>
            <a:xfrm flipH="1" flipV="1">
              <a:off x="4944" y="3168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2" name="Line 57"/>
            <p:cNvSpPr/>
            <p:nvPr/>
          </p:nvSpPr>
          <p:spPr>
            <a:xfrm>
              <a:off x="4752" y="302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7.6.2  </a:t>
            </a:r>
            <a:r>
              <a:rPr lang="zh-CN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从某个源点到其余各顶点的最短路径</a:t>
            </a:r>
            <a:endParaRPr lang="zh-CN" altLang="en-US" sz="4000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684" name="Rectangle 5"/>
          <p:cNvSpPr/>
          <p:nvPr/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[Dijkstra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算法原理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路径长度递增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次序产生各顶点的最短路径。</a:t>
            </a:r>
          </a:p>
        </p:txBody>
      </p:sp>
      <p:sp>
        <p:nvSpPr>
          <p:cNvPr id="171025" name="Text Box 17"/>
          <p:cNvSpPr txBox="1"/>
          <p:nvPr/>
        </p:nvSpPr>
        <p:spPr>
          <a:xfrm>
            <a:off x="3392170" y="2632075"/>
            <a:ext cx="5310505" cy="332295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设源点为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，求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其余各顶点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的最短路径：</a:t>
            </a:r>
            <a:endParaRPr lang="zh-CN" altLang="en-US" sz="20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先找到和源点之间最短路径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最短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的顶点。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最短的肯定属于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直接邻接自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源点的顶点之一，即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之一，不可能是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间接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的，如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在上述从源点出发的弧中找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权值最小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即为最短路径最短的顶点。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" name="椭圆 2"/>
          <p:cNvSpPr/>
          <p:nvPr/>
        </p:nvSpPr>
        <p:spPr>
          <a:xfrm>
            <a:off x="742950" y="3390265"/>
            <a:ext cx="358140" cy="36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4" name="椭圆 3"/>
          <p:cNvSpPr/>
          <p:nvPr/>
        </p:nvSpPr>
        <p:spPr>
          <a:xfrm>
            <a:off x="793115" y="4277360"/>
            <a:ext cx="322580" cy="351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1702435" y="4706620"/>
            <a:ext cx="319405" cy="344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2482215" y="4277360"/>
            <a:ext cx="344170" cy="3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2482850" y="3256915"/>
            <a:ext cx="343535" cy="3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8" name="椭圆 7"/>
          <p:cNvSpPr/>
          <p:nvPr/>
        </p:nvSpPr>
        <p:spPr>
          <a:xfrm>
            <a:off x="1786890" y="2578735"/>
            <a:ext cx="343535" cy="3581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9" name="直接箭头连接符 8"/>
          <p:cNvCxnSpPr>
            <a:stCxn id="3" idx="7"/>
            <a:endCxn id="8" idx="3"/>
          </p:cNvCxnSpPr>
          <p:nvPr/>
        </p:nvCxnSpPr>
        <p:spPr>
          <a:xfrm flipV="1">
            <a:off x="1048385" y="2884170"/>
            <a:ext cx="788670" cy="559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1090" y="2979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100</a:t>
            </a:r>
          </a:p>
        </p:txBody>
      </p:sp>
      <p:cxnSp>
        <p:nvCxnSpPr>
          <p:cNvPr id="11" name="直接箭头连接符 10"/>
          <p:cNvCxnSpPr>
            <a:stCxn id="7" idx="1"/>
            <a:endCxn id="8" idx="5"/>
          </p:cNvCxnSpPr>
          <p:nvPr/>
        </p:nvCxnSpPr>
        <p:spPr>
          <a:xfrm flipH="1" flipV="1">
            <a:off x="2080260" y="2884170"/>
            <a:ext cx="45275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2350" y="290703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60</a:t>
            </a:r>
          </a:p>
        </p:txBody>
      </p:sp>
      <p:cxnSp>
        <p:nvCxnSpPr>
          <p:cNvPr id="13" name="直接箭头连接符 12"/>
          <p:cNvCxnSpPr>
            <a:stCxn id="3" idx="6"/>
            <a:endCxn id="7" idx="2"/>
          </p:cNvCxnSpPr>
          <p:nvPr/>
        </p:nvCxnSpPr>
        <p:spPr>
          <a:xfrm flipV="1">
            <a:off x="1101090" y="3429000"/>
            <a:ext cx="1381760" cy="143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8615" y="338645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</a:t>
            </a:r>
          </a:p>
        </p:txBody>
      </p:sp>
      <p:cxnSp>
        <p:nvCxnSpPr>
          <p:cNvPr id="15" name="直接箭头连接符 14"/>
          <p:cNvCxnSpPr>
            <a:stCxn id="7" idx="4"/>
            <a:endCxn id="6" idx="0"/>
          </p:cNvCxnSpPr>
          <p:nvPr/>
        </p:nvCxnSpPr>
        <p:spPr>
          <a:xfrm flipH="1">
            <a:off x="2654300" y="3601085"/>
            <a:ext cx="635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2865" y="375539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</a:t>
            </a:r>
          </a:p>
        </p:txBody>
      </p:sp>
      <p:cxnSp>
        <p:nvCxnSpPr>
          <p:cNvPr id="17" name="直接箭头连接符 16"/>
          <p:cNvCxnSpPr>
            <a:stCxn id="6" idx="1"/>
            <a:endCxn id="8" idx="4"/>
          </p:cNvCxnSpPr>
          <p:nvPr/>
        </p:nvCxnSpPr>
        <p:spPr>
          <a:xfrm flipH="1" flipV="1">
            <a:off x="1958975" y="2936875"/>
            <a:ext cx="573405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44700" y="374078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19" name="直接箭头连接符 18"/>
          <p:cNvCxnSpPr>
            <a:stCxn id="3" idx="5"/>
            <a:endCxn id="5" idx="1"/>
          </p:cNvCxnSpPr>
          <p:nvPr/>
        </p:nvCxnSpPr>
        <p:spPr>
          <a:xfrm>
            <a:off x="1048385" y="3701415"/>
            <a:ext cx="701040" cy="1056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55065" y="395922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21" name="直接箭头连接符 20"/>
          <p:cNvCxnSpPr>
            <a:stCxn id="4" idx="5"/>
            <a:endCxn id="5" idx="2"/>
          </p:cNvCxnSpPr>
          <p:nvPr/>
        </p:nvCxnSpPr>
        <p:spPr>
          <a:xfrm>
            <a:off x="1068705" y="4577080"/>
            <a:ext cx="63373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05865" y="462851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cxnSp>
        <p:nvCxnSpPr>
          <p:cNvPr id="23" name="直接箭头连接符 22"/>
          <p:cNvCxnSpPr>
            <a:stCxn id="5" idx="7"/>
            <a:endCxn id="6" idx="3"/>
          </p:cNvCxnSpPr>
          <p:nvPr/>
        </p:nvCxnSpPr>
        <p:spPr>
          <a:xfrm flipV="1">
            <a:off x="1974850" y="4571365"/>
            <a:ext cx="557530" cy="18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80260" y="452247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bldLvl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7.6.2  </a:t>
            </a:r>
            <a:r>
              <a:rPr lang="zh-CN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从某个源点到其余各顶点的最短路径</a:t>
            </a:r>
            <a:endParaRPr lang="zh-CN" altLang="en-US" sz="4000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684" name="Rectangle 5"/>
          <p:cNvSpPr/>
          <p:nvPr/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[Dijkstra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算法原理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路径长度递增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次序产生各顶点的最短路径。</a:t>
            </a:r>
          </a:p>
        </p:txBody>
      </p:sp>
      <p:sp>
        <p:nvSpPr>
          <p:cNvPr id="171025" name="Text Box 17"/>
          <p:cNvSpPr txBox="1"/>
          <p:nvPr/>
        </p:nvSpPr>
        <p:spPr>
          <a:xfrm>
            <a:off x="3392170" y="2632075"/>
            <a:ext cx="5310505" cy="332295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设源点为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，求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其余各顶点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的最短路径：</a:t>
            </a:r>
            <a:endParaRPr lang="zh-CN" altLang="en-US" sz="20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再找到和源点之间最短路径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长度次短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的顶点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可能性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：该顶点是直接邻接自源点的顶点，如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可能性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：经过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v2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后再到达的某个顶点。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在以上可能性中找最小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" name="椭圆 2"/>
          <p:cNvSpPr/>
          <p:nvPr/>
        </p:nvSpPr>
        <p:spPr>
          <a:xfrm>
            <a:off x="742950" y="3390265"/>
            <a:ext cx="358140" cy="36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4" name="椭圆 3"/>
          <p:cNvSpPr/>
          <p:nvPr/>
        </p:nvSpPr>
        <p:spPr>
          <a:xfrm>
            <a:off x="793115" y="4277360"/>
            <a:ext cx="322580" cy="351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1702435" y="4706620"/>
            <a:ext cx="319405" cy="344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2482215" y="4277360"/>
            <a:ext cx="344170" cy="3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2482850" y="3256915"/>
            <a:ext cx="343535" cy="3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8" name="椭圆 7"/>
          <p:cNvSpPr/>
          <p:nvPr/>
        </p:nvSpPr>
        <p:spPr>
          <a:xfrm>
            <a:off x="1786890" y="2578735"/>
            <a:ext cx="343535" cy="3581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9" name="直接箭头连接符 8"/>
          <p:cNvCxnSpPr>
            <a:stCxn id="3" idx="7"/>
            <a:endCxn id="8" idx="3"/>
          </p:cNvCxnSpPr>
          <p:nvPr/>
        </p:nvCxnSpPr>
        <p:spPr>
          <a:xfrm flipV="1">
            <a:off x="1048385" y="2884170"/>
            <a:ext cx="788670" cy="559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1090" y="2979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100</a:t>
            </a:r>
          </a:p>
        </p:txBody>
      </p:sp>
      <p:cxnSp>
        <p:nvCxnSpPr>
          <p:cNvPr id="11" name="直接箭头连接符 10"/>
          <p:cNvCxnSpPr>
            <a:stCxn id="7" idx="1"/>
            <a:endCxn id="8" idx="5"/>
          </p:cNvCxnSpPr>
          <p:nvPr/>
        </p:nvCxnSpPr>
        <p:spPr>
          <a:xfrm flipH="1" flipV="1">
            <a:off x="2080260" y="2884170"/>
            <a:ext cx="45275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2350" y="290703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60</a:t>
            </a:r>
          </a:p>
        </p:txBody>
      </p:sp>
      <p:cxnSp>
        <p:nvCxnSpPr>
          <p:cNvPr id="13" name="直接箭头连接符 12"/>
          <p:cNvCxnSpPr>
            <a:stCxn id="3" idx="6"/>
            <a:endCxn id="7" idx="2"/>
          </p:cNvCxnSpPr>
          <p:nvPr/>
        </p:nvCxnSpPr>
        <p:spPr>
          <a:xfrm flipV="1">
            <a:off x="1101090" y="3429000"/>
            <a:ext cx="1381760" cy="143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8615" y="338645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</a:t>
            </a:r>
          </a:p>
        </p:txBody>
      </p:sp>
      <p:cxnSp>
        <p:nvCxnSpPr>
          <p:cNvPr id="15" name="直接箭头连接符 14"/>
          <p:cNvCxnSpPr>
            <a:stCxn id="7" idx="4"/>
            <a:endCxn id="6" idx="0"/>
          </p:cNvCxnSpPr>
          <p:nvPr/>
        </p:nvCxnSpPr>
        <p:spPr>
          <a:xfrm flipH="1">
            <a:off x="2654300" y="3601085"/>
            <a:ext cx="635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2865" y="375539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</a:t>
            </a:r>
          </a:p>
        </p:txBody>
      </p:sp>
      <p:cxnSp>
        <p:nvCxnSpPr>
          <p:cNvPr id="17" name="直接箭头连接符 16"/>
          <p:cNvCxnSpPr>
            <a:stCxn id="6" idx="1"/>
            <a:endCxn id="8" idx="4"/>
          </p:cNvCxnSpPr>
          <p:nvPr/>
        </p:nvCxnSpPr>
        <p:spPr>
          <a:xfrm flipH="1" flipV="1">
            <a:off x="1958975" y="2936875"/>
            <a:ext cx="573405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44700" y="374078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19" name="直接箭头连接符 18"/>
          <p:cNvCxnSpPr>
            <a:stCxn id="3" idx="5"/>
            <a:endCxn id="5" idx="1"/>
          </p:cNvCxnSpPr>
          <p:nvPr/>
        </p:nvCxnSpPr>
        <p:spPr>
          <a:xfrm>
            <a:off x="1048385" y="3701415"/>
            <a:ext cx="701040" cy="1056005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55065" y="395922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21" name="直接箭头连接符 20"/>
          <p:cNvCxnSpPr>
            <a:stCxn id="4" idx="5"/>
            <a:endCxn id="5" idx="2"/>
          </p:cNvCxnSpPr>
          <p:nvPr/>
        </p:nvCxnSpPr>
        <p:spPr>
          <a:xfrm>
            <a:off x="1068705" y="4577080"/>
            <a:ext cx="63373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05865" y="462851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cxnSp>
        <p:nvCxnSpPr>
          <p:cNvPr id="23" name="直接箭头连接符 22"/>
          <p:cNvCxnSpPr>
            <a:stCxn id="5" idx="7"/>
            <a:endCxn id="6" idx="3"/>
          </p:cNvCxnSpPr>
          <p:nvPr/>
        </p:nvCxnSpPr>
        <p:spPr>
          <a:xfrm flipV="1">
            <a:off x="1974850" y="4571365"/>
            <a:ext cx="557530" cy="186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80260" y="452247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95605" y="405130"/>
            <a:ext cx="8395970" cy="320738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路径</a:t>
            </a:r>
            <a:r>
              <a:rPr lang="zh-CN" altLang="en-US" sz="2000" b="1" dirty="0">
                <a:solidFill>
                  <a:schemeClr val="accent2"/>
                </a:solidFill>
              </a:rPr>
              <a:t>   </a:t>
            </a:r>
            <a:r>
              <a:rPr lang="zh-CN" altLang="en-US" sz="2000" dirty="0"/>
              <a:t>接续的边构成的顶点序列。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路径长度   </a:t>
            </a:r>
            <a:r>
              <a:rPr lang="zh-CN" altLang="en-US" sz="2000" dirty="0"/>
              <a:t>路径上边或弧的数目</a:t>
            </a:r>
            <a:r>
              <a:rPr lang="en-US" altLang="zh-CN" sz="2000" dirty="0"/>
              <a:t>/</a:t>
            </a:r>
            <a:r>
              <a:rPr lang="zh-CN" altLang="en-US" sz="2000" dirty="0"/>
              <a:t>权值之和。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回路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</a:rPr>
              <a:t>环</a:t>
            </a:r>
            <a:r>
              <a:rPr lang="en-US" altLang="zh-CN" sz="2000" b="1" dirty="0">
                <a:solidFill>
                  <a:srgbClr val="FF3300"/>
                </a:solidFill>
              </a:rPr>
              <a:t>)   </a:t>
            </a:r>
            <a:r>
              <a:rPr lang="zh-CN" altLang="en-US" sz="2000" dirty="0"/>
              <a:t>第一个顶点和最后一个顶点相同的路径。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简单路径   </a:t>
            </a:r>
            <a:r>
              <a:rPr lang="zh-CN" altLang="en-US" sz="2000" dirty="0"/>
              <a:t>序列中顶点均不相同的路径。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简单回路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</a:rPr>
              <a:t>简单环</a:t>
            </a:r>
            <a:r>
              <a:rPr lang="en-US" altLang="zh-CN" sz="2000" b="1" dirty="0">
                <a:solidFill>
                  <a:srgbClr val="FF3300"/>
                </a:solidFill>
              </a:rPr>
              <a:t>)   </a:t>
            </a:r>
            <a:r>
              <a:rPr lang="zh-CN" altLang="en-US" sz="2000" dirty="0"/>
              <a:t>除路径起点和终点相同外，其余顶点均不相同的路径。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635250" y="3239453"/>
            <a:ext cx="3960813" cy="3168650"/>
            <a:chOff x="295" y="1298"/>
            <a:chExt cx="2494" cy="1996"/>
          </a:xfrm>
        </p:grpSpPr>
        <p:sp>
          <p:nvSpPr>
            <p:cNvPr id="9221" name="Rectangle 6"/>
            <p:cNvSpPr/>
            <p:nvPr/>
          </p:nvSpPr>
          <p:spPr>
            <a:xfrm>
              <a:off x="295" y="1298"/>
              <a:ext cx="2494" cy="1996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9222" name="Text Box 7"/>
            <p:cNvSpPr txBox="1"/>
            <p:nvPr/>
          </p:nvSpPr>
          <p:spPr>
            <a:xfrm>
              <a:off x="521" y="1298"/>
              <a:ext cx="1996" cy="61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从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A</a:t>
              </a: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到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F</a:t>
              </a: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长度为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3</a:t>
              </a: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的路径</a:t>
              </a:r>
            </a:p>
            <a:p>
              <a:pPr indent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     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{A,B,C,F}</a:t>
              </a:r>
            </a:p>
          </p:txBody>
        </p:sp>
        <p:grpSp>
          <p:nvGrpSpPr>
            <p:cNvPr id="9223" name="Group 8"/>
            <p:cNvGrpSpPr/>
            <p:nvPr/>
          </p:nvGrpSpPr>
          <p:grpSpPr>
            <a:xfrm>
              <a:off x="385" y="2024"/>
              <a:ext cx="2208" cy="1152"/>
              <a:chOff x="576" y="2736"/>
              <a:chExt cx="2208" cy="1488"/>
            </a:xfrm>
          </p:grpSpPr>
          <p:sp>
            <p:nvSpPr>
              <p:cNvPr id="9224" name="Line 9"/>
              <p:cNvSpPr/>
              <p:nvPr/>
            </p:nvSpPr>
            <p:spPr>
              <a:xfrm flipH="1">
                <a:off x="720" y="2880"/>
                <a:ext cx="816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5" name="Line 10"/>
              <p:cNvSpPr/>
              <p:nvPr/>
            </p:nvSpPr>
            <p:spPr>
              <a:xfrm>
                <a:off x="816" y="3600"/>
                <a:ext cx="288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6" name="Line 11"/>
              <p:cNvSpPr/>
              <p:nvPr/>
            </p:nvSpPr>
            <p:spPr>
              <a:xfrm>
                <a:off x="1392" y="4032"/>
                <a:ext cx="576" cy="0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7" name="Line 12"/>
              <p:cNvSpPr/>
              <p:nvPr/>
            </p:nvSpPr>
            <p:spPr>
              <a:xfrm flipH="1" flipV="1">
                <a:off x="1776" y="3024"/>
                <a:ext cx="336" cy="864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8" name="Line 13"/>
              <p:cNvSpPr/>
              <p:nvPr/>
            </p:nvSpPr>
            <p:spPr>
              <a:xfrm>
                <a:off x="1824" y="2880"/>
                <a:ext cx="768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9" name="Line 14"/>
              <p:cNvSpPr/>
              <p:nvPr/>
            </p:nvSpPr>
            <p:spPr>
              <a:xfrm flipH="1" flipV="1">
                <a:off x="864" y="3456"/>
                <a:ext cx="1104" cy="480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30" name="Line 15"/>
              <p:cNvSpPr/>
              <p:nvPr/>
            </p:nvSpPr>
            <p:spPr>
              <a:xfrm flipH="1">
                <a:off x="1248" y="3456"/>
                <a:ext cx="1248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31" name="Oval 16"/>
              <p:cNvSpPr/>
              <p:nvPr/>
            </p:nvSpPr>
            <p:spPr>
              <a:xfrm>
                <a:off x="1536" y="2736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A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2" name="Oval 17"/>
              <p:cNvSpPr/>
              <p:nvPr/>
            </p:nvSpPr>
            <p:spPr>
              <a:xfrm>
                <a:off x="576" y="3312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B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3" name="Oval 18"/>
              <p:cNvSpPr/>
              <p:nvPr/>
            </p:nvSpPr>
            <p:spPr>
              <a:xfrm>
                <a:off x="2496" y="3312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E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4" name="Oval 19"/>
              <p:cNvSpPr/>
              <p:nvPr/>
            </p:nvSpPr>
            <p:spPr>
              <a:xfrm>
                <a:off x="1104" y="3888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5" name="Oval 20"/>
              <p:cNvSpPr/>
              <p:nvPr/>
            </p:nvSpPr>
            <p:spPr>
              <a:xfrm>
                <a:off x="1968" y="3888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F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7.6.2  </a:t>
            </a:r>
            <a:r>
              <a:rPr lang="zh-CN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从某个源点到其余各顶点的最短路径</a:t>
            </a:r>
            <a:endParaRPr lang="zh-CN" altLang="en-US" sz="4000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684" name="Rectangle 5"/>
          <p:cNvSpPr/>
          <p:nvPr/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[Dijkstra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算法原理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路径长度递增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次序产生各顶点的最短路径。</a:t>
            </a:r>
          </a:p>
        </p:txBody>
      </p:sp>
      <p:sp>
        <p:nvSpPr>
          <p:cNvPr id="171025" name="Text Box 17"/>
          <p:cNvSpPr txBox="1"/>
          <p:nvPr/>
        </p:nvSpPr>
        <p:spPr>
          <a:xfrm>
            <a:off x="3392170" y="2632075"/>
            <a:ext cx="5310505" cy="332295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设源点为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，求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其余各顶点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的最短路径：</a:t>
            </a:r>
            <a:endParaRPr lang="zh-CN" altLang="en-US" sz="20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再依次求其它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可能性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：该顶点是直接邻接自源点的顶点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已经确定的顶点除外）。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可能性</a:t>
            </a:r>
            <a:r>
              <a:rPr lang="en-US" altLang="zh-CN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从源点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经过已求得最短路径的顶点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，再到达该顶点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在以上可能性中找最小</a:t>
            </a:r>
          </a:p>
        </p:txBody>
      </p:sp>
      <p:sp>
        <p:nvSpPr>
          <p:cNvPr id="3" name="椭圆 2"/>
          <p:cNvSpPr/>
          <p:nvPr/>
        </p:nvSpPr>
        <p:spPr>
          <a:xfrm>
            <a:off x="742950" y="3390265"/>
            <a:ext cx="358140" cy="36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4" name="椭圆 3"/>
          <p:cNvSpPr/>
          <p:nvPr/>
        </p:nvSpPr>
        <p:spPr>
          <a:xfrm>
            <a:off x="793115" y="4277360"/>
            <a:ext cx="322580" cy="351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1702435" y="4757420"/>
            <a:ext cx="319405" cy="344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2482215" y="4277360"/>
            <a:ext cx="344170" cy="3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2482850" y="3256915"/>
            <a:ext cx="343535" cy="3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8" name="椭圆 7"/>
          <p:cNvSpPr/>
          <p:nvPr/>
        </p:nvSpPr>
        <p:spPr>
          <a:xfrm>
            <a:off x="1786890" y="2578735"/>
            <a:ext cx="343535" cy="3581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9" name="直接箭头连接符 8"/>
          <p:cNvCxnSpPr>
            <a:stCxn id="3" idx="7"/>
            <a:endCxn id="8" idx="3"/>
          </p:cNvCxnSpPr>
          <p:nvPr/>
        </p:nvCxnSpPr>
        <p:spPr>
          <a:xfrm flipV="1">
            <a:off x="1048385" y="2884170"/>
            <a:ext cx="788670" cy="559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1090" y="2979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100</a:t>
            </a:r>
          </a:p>
        </p:txBody>
      </p:sp>
      <p:cxnSp>
        <p:nvCxnSpPr>
          <p:cNvPr id="11" name="直接箭头连接符 10"/>
          <p:cNvCxnSpPr>
            <a:stCxn id="7" idx="1"/>
            <a:endCxn id="8" idx="5"/>
          </p:cNvCxnSpPr>
          <p:nvPr/>
        </p:nvCxnSpPr>
        <p:spPr>
          <a:xfrm flipH="1" flipV="1">
            <a:off x="2080260" y="2884170"/>
            <a:ext cx="452755" cy="422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2350" y="290703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60</a:t>
            </a:r>
          </a:p>
        </p:txBody>
      </p:sp>
      <p:cxnSp>
        <p:nvCxnSpPr>
          <p:cNvPr id="13" name="直接箭头连接符 12"/>
          <p:cNvCxnSpPr>
            <a:stCxn id="3" idx="6"/>
            <a:endCxn id="7" idx="2"/>
          </p:cNvCxnSpPr>
          <p:nvPr/>
        </p:nvCxnSpPr>
        <p:spPr>
          <a:xfrm flipV="1">
            <a:off x="1101090" y="3429000"/>
            <a:ext cx="1381760" cy="143510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8615" y="338645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</a:t>
            </a:r>
          </a:p>
        </p:txBody>
      </p:sp>
      <p:cxnSp>
        <p:nvCxnSpPr>
          <p:cNvPr id="15" name="直接箭头连接符 14"/>
          <p:cNvCxnSpPr>
            <a:stCxn id="7" idx="4"/>
            <a:endCxn id="6" idx="0"/>
          </p:cNvCxnSpPr>
          <p:nvPr/>
        </p:nvCxnSpPr>
        <p:spPr>
          <a:xfrm flipH="1">
            <a:off x="2654300" y="3601085"/>
            <a:ext cx="635" cy="6762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2865" y="375539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</a:t>
            </a:r>
          </a:p>
        </p:txBody>
      </p:sp>
      <p:cxnSp>
        <p:nvCxnSpPr>
          <p:cNvPr id="17" name="直接箭头连接符 16"/>
          <p:cNvCxnSpPr>
            <a:stCxn id="6" idx="1"/>
            <a:endCxn id="8" idx="4"/>
          </p:cNvCxnSpPr>
          <p:nvPr/>
        </p:nvCxnSpPr>
        <p:spPr>
          <a:xfrm flipH="1" flipV="1">
            <a:off x="1958975" y="2936875"/>
            <a:ext cx="573405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44700" y="374078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19" name="直接箭头连接符 18"/>
          <p:cNvCxnSpPr>
            <a:stCxn id="3" idx="5"/>
            <a:endCxn id="5" idx="1"/>
          </p:cNvCxnSpPr>
          <p:nvPr/>
        </p:nvCxnSpPr>
        <p:spPr>
          <a:xfrm>
            <a:off x="1048385" y="3701415"/>
            <a:ext cx="701040" cy="1106805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55065" y="395922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21" name="直接箭头连接符 20"/>
          <p:cNvCxnSpPr>
            <a:stCxn id="4" idx="5"/>
            <a:endCxn id="5" idx="2"/>
          </p:cNvCxnSpPr>
          <p:nvPr/>
        </p:nvCxnSpPr>
        <p:spPr>
          <a:xfrm>
            <a:off x="1068705" y="4577080"/>
            <a:ext cx="633730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05865" y="462851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cxnSp>
        <p:nvCxnSpPr>
          <p:cNvPr id="23" name="直接箭头连接符 22"/>
          <p:cNvCxnSpPr>
            <a:stCxn id="5" idx="7"/>
            <a:endCxn id="6" idx="3"/>
          </p:cNvCxnSpPr>
          <p:nvPr/>
        </p:nvCxnSpPr>
        <p:spPr>
          <a:xfrm flipV="1">
            <a:off x="1974850" y="4571365"/>
            <a:ext cx="557530" cy="236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80260" y="452247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bldLvl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Text Box 4"/>
          <p:cNvSpPr txBox="1"/>
          <p:nvPr/>
        </p:nvSpPr>
        <p:spPr>
          <a:xfrm>
            <a:off x="384175" y="1208405"/>
            <a:ext cx="8438515" cy="470789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）初值：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Dist[k] = &lt;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源点到顶点 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k 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的弧上的权值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&gt;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          </a:t>
            </a:r>
            <a:r>
              <a:rPr lang="en-US" altLang="zh-CN" sz="2000" b="1" i="1" dirty="0">
                <a:latin typeface="宋体" charset="-122"/>
                <a:ea typeface="宋体" charset="-122"/>
              </a:rPr>
              <a:t>G.arcs[v</a:t>
            </a:r>
            <a:r>
              <a:rPr lang="en-US" altLang="zh-CN" sz="2000" b="1" i="1" baseline="-25000" dirty="0">
                <a:latin typeface="宋体" charset="-122"/>
                <a:ea typeface="宋体" charset="-122"/>
              </a:rPr>
              <a:t>0</a:t>
            </a:r>
            <a:r>
              <a:rPr lang="en-US" altLang="zh-CN" sz="2000" b="1" i="1" dirty="0">
                <a:latin typeface="宋体" charset="-122"/>
                <a:ea typeface="宋体" charset="-122"/>
              </a:rPr>
              <a:t>][k]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）在所有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从源点出发的弧中选取一条权值最小的弧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，即为第一条最短路径。假设求得最短路径的顶点为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。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）修改其它各顶点的</a:t>
            </a:r>
            <a:r>
              <a:rPr lang="en-US" altLang="zh-CN" sz="2000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]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值。</a:t>
            </a:r>
            <a:r>
              <a:rPr lang="zh-CN" altLang="en-US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若 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]+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G.arcs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][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</a:t>
            </a:r>
            <a:r>
              <a:rPr lang="en-US" altLang="zh-CN" sz="20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&lt;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0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则将 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改为  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]+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G.arcs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][</a:t>
            </a:r>
            <a:r>
              <a:rPr lang="en-US" altLang="zh-CN" sz="20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0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4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）在没有确定最短路径的顶点中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选择一条路径最短的，被选中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的顶点再设为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，转</a:t>
            </a:r>
            <a:r>
              <a:rPr lang="en-US" altLang="zh-CN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），直到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所有顶点被选完。</a:t>
            </a:r>
          </a:p>
        </p:txBody>
      </p:sp>
      <p:sp>
        <p:nvSpPr>
          <p:cNvPr id="172037" name="Text Box 5"/>
          <p:cNvSpPr txBox="1"/>
          <p:nvPr/>
        </p:nvSpPr>
        <p:spPr>
          <a:xfrm>
            <a:off x="611188" y="260350"/>
            <a:ext cx="8128000" cy="109156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设置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辅助数组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Dist</a:t>
            </a:r>
            <a:r>
              <a:rPr lang="zh-CN" altLang="en-US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，其中每个分量</a:t>
            </a:r>
            <a:r>
              <a:rPr lang="en-US" altLang="zh-CN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Dist[k] </a:t>
            </a:r>
            <a:r>
              <a:rPr lang="zh-CN" altLang="en-US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表示当前所求得的从源点</a:t>
            </a:r>
            <a:r>
              <a:rPr lang="en-US" altLang="zh-CN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宋体" charset="-122"/>
                <a:ea typeface="宋体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到其余各顶点 </a:t>
            </a:r>
            <a:r>
              <a:rPr lang="en-US" altLang="zh-CN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k </a:t>
            </a:r>
            <a:r>
              <a:rPr lang="zh-CN" altLang="en-US" sz="2000" dirty="0">
                <a:solidFill>
                  <a:schemeClr val="tx1"/>
                </a:solidFill>
                <a:latin typeface="宋体" charset="-122"/>
                <a:ea typeface="宋体" charset="-122"/>
              </a:rPr>
              <a:t>的最短路径</a:t>
            </a:r>
            <a:r>
              <a:rPr lang="zh-CN" altLang="en-US" sz="3200" dirty="0">
                <a:solidFill>
                  <a:srgbClr val="6600CC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72709" name="组合 18"/>
          <p:cNvGrpSpPr/>
          <p:nvPr/>
        </p:nvGrpSpPr>
        <p:grpSpPr>
          <a:xfrm>
            <a:off x="5580380" y="3789680"/>
            <a:ext cx="2865438" cy="1782763"/>
            <a:chOff x="5867400" y="4076700"/>
            <a:chExt cx="2865438" cy="1782763"/>
          </a:xfrm>
        </p:grpSpPr>
        <p:sp>
          <p:nvSpPr>
            <p:cNvPr id="72710" name="Oval 7"/>
            <p:cNvSpPr/>
            <p:nvPr/>
          </p:nvSpPr>
          <p:spPr>
            <a:xfrm>
              <a:off x="6248400" y="4564063"/>
              <a:ext cx="152400" cy="15240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endParaRPr lang="zh-CN" altLang="zh-CN" sz="2400" dirty="0">
                <a:solidFill>
                  <a:schemeClr val="hlink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1" name="Oval 8"/>
            <p:cNvSpPr/>
            <p:nvPr/>
          </p:nvSpPr>
          <p:spPr>
            <a:xfrm>
              <a:off x="8153400" y="4411663"/>
              <a:ext cx="152400" cy="15240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2" name="Oval 9"/>
            <p:cNvSpPr/>
            <p:nvPr/>
          </p:nvSpPr>
          <p:spPr>
            <a:xfrm>
              <a:off x="7010400" y="53260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3" name="Text Box 10"/>
            <p:cNvSpPr txBox="1"/>
            <p:nvPr/>
          </p:nvSpPr>
          <p:spPr>
            <a:xfrm>
              <a:off x="6032500" y="4076700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2714" name="Text Box 11"/>
            <p:cNvSpPr txBox="1"/>
            <p:nvPr/>
          </p:nvSpPr>
          <p:spPr>
            <a:xfrm>
              <a:off x="8193088" y="4148138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5" name="Text Box 12"/>
            <p:cNvSpPr txBox="1"/>
            <p:nvPr/>
          </p:nvSpPr>
          <p:spPr>
            <a:xfrm>
              <a:off x="6858000" y="5402263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u</a:t>
              </a:r>
              <a:endPara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6" name="Text Box 13"/>
            <p:cNvSpPr txBox="1"/>
            <p:nvPr/>
          </p:nvSpPr>
          <p:spPr>
            <a:xfrm>
              <a:off x="6781800" y="4183063"/>
              <a:ext cx="9906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Dist[k]</a:t>
              </a:r>
              <a:endPara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7" name="Text Box 14"/>
            <p:cNvSpPr txBox="1"/>
            <p:nvPr/>
          </p:nvSpPr>
          <p:spPr>
            <a:xfrm>
              <a:off x="5867400" y="4945063"/>
              <a:ext cx="914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Dist[u]</a:t>
              </a:r>
            </a:p>
          </p:txBody>
        </p:sp>
        <p:sp>
          <p:nvSpPr>
            <p:cNvPr id="72718" name="Text Box 15"/>
            <p:cNvSpPr txBox="1"/>
            <p:nvPr/>
          </p:nvSpPr>
          <p:spPr>
            <a:xfrm>
              <a:off x="7256463" y="5084763"/>
              <a:ext cx="14763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G.arcs[u][k]</a:t>
              </a:r>
            </a:p>
          </p:txBody>
        </p:sp>
        <p:sp>
          <p:nvSpPr>
            <p:cNvPr id="72719" name="Freeform 16"/>
            <p:cNvSpPr/>
            <p:nvPr/>
          </p:nvSpPr>
          <p:spPr>
            <a:xfrm>
              <a:off x="6400800" y="4487863"/>
              <a:ext cx="1752600" cy="2413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0" t="0" r="0" b="0"/>
              <a:pathLst>
                <a:path w="1104" h="152">
                  <a:moveTo>
                    <a:pt x="0" y="96"/>
                  </a:moveTo>
                  <a:cubicBezTo>
                    <a:pt x="156" y="124"/>
                    <a:pt x="312" y="152"/>
                    <a:pt x="432" y="144"/>
                  </a:cubicBezTo>
                  <a:cubicBezTo>
                    <a:pt x="552" y="136"/>
                    <a:pt x="608" y="72"/>
                    <a:pt x="720" y="48"/>
                  </a:cubicBezTo>
                  <a:cubicBezTo>
                    <a:pt x="832" y="24"/>
                    <a:pt x="968" y="12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Freeform 17"/>
            <p:cNvSpPr/>
            <p:nvPr/>
          </p:nvSpPr>
          <p:spPr>
            <a:xfrm>
              <a:off x="6400800" y="4716463"/>
              <a:ext cx="6096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84" h="384">
                  <a:moveTo>
                    <a:pt x="0" y="0"/>
                  </a:moveTo>
                  <a:cubicBezTo>
                    <a:pt x="72" y="48"/>
                    <a:pt x="144" y="96"/>
                    <a:pt x="192" y="144"/>
                  </a:cubicBezTo>
                  <a:cubicBezTo>
                    <a:pt x="240" y="192"/>
                    <a:pt x="256" y="248"/>
                    <a:pt x="288" y="288"/>
                  </a:cubicBezTo>
                  <a:cubicBezTo>
                    <a:pt x="320" y="328"/>
                    <a:pt x="352" y="356"/>
                    <a:pt x="384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18"/>
            <p:cNvSpPr/>
            <p:nvPr/>
          </p:nvSpPr>
          <p:spPr>
            <a:xfrm flipV="1">
              <a:off x="7112000" y="4579938"/>
              <a:ext cx="1081088" cy="7921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4"/>
          <p:cNvGrpSpPr/>
          <p:nvPr/>
        </p:nvGrpSpPr>
        <p:grpSpPr>
          <a:xfrm>
            <a:off x="838200" y="306388"/>
            <a:ext cx="3276600" cy="2057400"/>
            <a:chOff x="144" y="144"/>
            <a:chExt cx="2064" cy="1296"/>
          </a:xfrm>
        </p:grpSpPr>
        <p:sp>
          <p:nvSpPr>
            <p:cNvPr id="73732" name="Freeform 5"/>
            <p:cNvSpPr/>
            <p:nvPr/>
          </p:nvSpPr>
          <p:spPr>
            <a:xfrm>
              <a:off x="891" y="900"/>
              <a:ext cx="1210" cy="48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0" b="0"/>
              <a:pathLst>
                <a:path w="1632" h="864">
                  <a:moveTo>
                    <a:pt x="0" y="816"/>
                  </a:moveTo>
                  <a:cubicBezTo>
                    <a:pt x="292" y="840"/>
                    <a:pt x="584" y="864"/>
                    <a:pt x="816" y="816"/>
                  </a:cubicBezTo>
                  <a:cubicBezTo>
                    <a:pt x="1048" y="768"/>
                    <a:pt x="1256" y="664"/>
                    <a:pt x="1392" y="528"/>
                  </a:cubicBezTo>
                  <a:cubicBezTo>
                    <a:pt x="1528" y="392"/>
                    <a:pt x="1580" y="196"/>
                    <a:pt x="1632" y="0"/>
                  </a:cubicBezTo>
                </a:path>
              </a:pathLst>
            </a:custGeom>
            <a:noFill/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3" name="Line 6"/>
            <p:cNvSpPr/>
            <p:nvPr/>
          </p:nvSpPr>
          <p:spPr>
            <a:xfrm flipV="1">
              <a:off x="322" y="279"/>
              <a:ext cx="285" cy="408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4" name="Line 7"/>
            <p:cNvSpPr/>
            <p:nvPr/>
          </p:nvSpPr>
          <p:spPr>
            <a:xfrm>
              <a:off x="464" y="819"/>
              <a:ext cx="427" cy="54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5" name="Line 8"/>
            <p:cNvSpPr/>
            <p:nvPr/>
          </p:nvSpPr>
          <p:spPr>
            <a:xfrm>
              <a:off x="322" y="900"/>
              <a:ext cx="285" cy="351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6" name="Line 9"/>
            <p:cNvSpPr/>
            <p:nvPr/>
          </p:nvSpPr>
          <p:spPr>
            <a:xfrm>
              <a:off x="945" y="279"/>
              <a:ext cx="373" cy="108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7" name="Line 10"/>
            <p:cNvSpPr/>
            <p:nvPr/>
          </p:nvSpPr>
          <p:spPr>
            <a:xfrm flipV="1">
              <a:off x="1105" y="549"/>
              <a:ext cx="213" cy="243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8" name="Line 11"/>
            <p:cNvSpPr/>
            <p:nvPr/>
          </p:nvSpPr>
          <p:spPr>
            <a:xfrm>
              <a:off x="1105" y="1008"/>
              <a:ext cx="191" cy="145"/>
            </a:xfrm>
            <a:prstGeom prst="line">
              <a:avLst/>
            </a:prstGeom>
            <a:ln w="28575" cap="flat" cmpd="sng">
              <a:solidFill>
                <a:srgbClr val="3366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9" name="Line 12"/>
            <p:cNvSpPr/>
            <p:nvPr/>
          </p:nvSpPr>
          <p:spPr>
            <a:xfrm flipH="1">
              <a:off x="891" y="1251"/>
              <a:ext cx="356" cy="27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0" name="Line 13"/>
            <p:cNvSpPr/>
            <p:nvPr/>
          </p:nvSpPr>
          <p:spPr>
            <a:xfrm flipV="1">
              <a:off x="1567" y="900"/>
              <a:ext cx="392" cy="270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1" name="Line 14"/>
            <p:cNvSpPr/>
            <p:nvPr/>
          </p:nvSpPr>
          <p:spPr>
            <a:xfrm>
              <a:off x="1603" y="495"/>
              <a:ext cx="391" cy="189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2" name="Freeform 15"/>
            <p:cNvSpPr/>
            <p:nvPr/>
          </p:nvSpPr>
          <p:spPr>
            <a:xfrm>
              <a:off x="891" y="171"/>
              <a:ext cx="1210" cy="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690" h="1430">
                  <a:moveTo>
                    <a:pt x="90" y="26"/>
                  </a:moveTo>
                  <a:cubicBezTo>
                    <a:pt x="45" y="13"/>
                    <a:pt x="0" y="0"/>
                    <a:pt x="270" y="26"/>
                  </a:cubicBezTo>
                  <a:cubicBezTo>
                    <a:pt x="540" y="52"/>
                    <a:pt x="1320" y="104"/>
                    <a:pt x="1710" y="182"/>
                  </a:cubicBezTo>
                  <a:cubicBezTo>
                    <a:pt x="2100" y="260"/>
                    <a:pt x="2340" y="364"/>
                    <a:pt x="2610" y="494"/>
                  </a:cubicBezTo>
                  <a:cubicBezTo>
                    <a:pt x="2880" y="624"/>
                    <a:pt x="3150" y="806"/>
                    <a:pt x="3330" y="962"/>
                  </a:cubicBezTo>
                  <a:cubicBezTo>
                    <a:pt x="3510" y="1118"/>
                    <a:pt x="3600" y="1274"/>
                    <a:pt x="3690" y="1430"/>
                  </a:cubicBezTo>
                </a:path>
              </a:pathLst>
            </a:custGeom>
            <a:noFill/>
            <a:ln w="25400" cap="flat" cmpd="sng">
              <a:solidFill>
                <a:srgbClr val="3399FF"/>
              </a:solidFill>
              <a:prstDash val="solid"/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/>
            <p:nvPr/>
          </p:nvSpPr>
          <p:spPr>
            <a:xfrm flipV="1">
              <a:off x="1931" y="806"/>
              <a:ext cx="54" cy="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4" name="Text Box 17"/>
            <p:cNvSpPr txBox="1"/>
            <p:nvPr/>
          </p:nvSpPr>
          <p:spPr>
            <a:xfrm>
              <a:off x="240" y="384"/>
              <a:ext cx="24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73745" name="Text Box 18"/>
            <p:cNvSpPr txBox="1"/>
            <p:nvPr/>
          </p:nvSpPr>
          <p:spPr>
            <a:xfrm>
              <a:off x="286" y="1008"/>
              <a:ext cx="242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746" name="Text Box 19"/>
            <p:cNvSpPr txBox="1"/>
            <p:nvPr/>
          </p:nvSpPr>
          <p:spPr>
            <a:xfrm>
              <a:off x="553" y="711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3747" name="Text Box 20"/>
            <p:cNvSpPr txBox="1"/>
            <p:nvPr/>
          </p:nvSpPr>
          <p:spPr>
            <a:xfrm>
              <a:off x="960" y="292"/>
              <a:ext cx="160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3748" name="Text Box 21"/>
            <p:cNvSpPr txBox="1"/>
            <p:nvPr/>
          </p:nvSpPr>
          <p:spPr>
            <a:xfrm>
              <a:off x="1632" y="144"/>
              <a:ext cx="161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3749" name="Text Box 22"/>
            <p:cNvSpPr txBox="1"/>
            <p:nvPr/>
          </p:nvSpPr>
          <p:spPr>
            <a:xfrm>
              <a:off x="1710" y="462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73750" name="Text Box 23"/>
            <p:cNvSpPr txBox="1"/>
            <p:nvPr/>
          </p:nvSpPr>
          <p:spPr>
            <a:xfrm>
              <a:off x="1056" y="576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73751" name="Text Box 24"/>
            <p:cNvSpPr txBox="1"/>
            <p:nvPr/>
          </p:nvSpPr>
          <p:spPr>
            <a:xfrm>
              <a:off x="1140" y="954"/>
              <a:ext cx="161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3752" name="Text Box 25"/>
            <p:cNvSpPr txBox="1"/>
            <p:nvPr/>
          </p:nvSpPr>
          <p:spPr>
            <a:xfrm>
              <a:off x="998" y="1143"/>
              <a:ext cx="160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73753" name="Text Box 26"/>
            <p:cNvSpPr txBox="1"/>
            <p:nvPr/>
          </p:nvSpPr>
          <p:spPr>
            <a:xfrm>
              <a:off x="1584" y="915"/>
              <a:ext cx="269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73754" name="Text Box 27"/>
            <p:cNvSpPr txBox="1"/>
            <p:nvPr/>
          </p:nvSpPr>
          <p:spPr>
            <a:xfrm>
              <a:off x="1852" y="1164"/>
              <a:ext cx="214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3755" name="Oval 28"/>
            <p:cNvSpPr/>
            <p:nvPr/>
          </p:nvSpPr>
          <p:spPr>
            <a:xfrm>
              <a:off x="144" y="684"/>
              <a:ext cx="337" cy="216"/>
            </a:xfrm>
            <a:prstGeom prst="ellipse">
              <a:avLst/>
            </a:prstGeom>
            <a:solidFill>
              <a:srgbClr val="FFFF66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6" name="Oval 29"/>
            <p:cNvSpPr/>
            <p:nvPr/>
          </p:nvSpPr>
          <p:spPr>
            <a:xfrm>
              <a:off x="1247" y="1116"/>
              <a:ext cx="338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7" name="Oval 30"/>
            <p:cNvSpPr/>
            <p:nvPr/>
          </p:nvSpPr>
          <p:spPr>
            <a:xfrm>
              <a:off x="1266" y="360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8" name="Oval 31"/>
            <p:cNvSpPr/>
            <p:nvPr/>
          </p:nvSpPr>
          <p:spPr>
            <a:xfrm>
              <a:off x="571" y="1224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9" name="Oval 32"/>
            <p:cNvSpPr/>
            <p:nvPr/>
          </p:nvSpPr>
          <p:spPr>
            <a:xfrm>
              <a:off x="607" y="144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60" name="Oval 33"/>
            <p:cNvSpPr/>
            <p:nvPr/>
          </p:nvSpPr>
          <p:spPr>
            <a:xfrm>
              <a:off x="891" y="792"/>
              <a:ext cx="338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61" name="Oval 34"/>
            <p:cNvSpPr/>
            <p:nvPr/>
          </p:nvSpPr>
          <p:spPr>
            <a:xfrm>
              <a:off x="1871" y="684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62" name="Line 35"/>
            <p:cNvSpPr/>
            <p:nvPr/>
          </p:nvSpPr>
          <p:spPr>
            <a:xfrm flipV="1">
              <a:off x="1425" y="576"/>
              <a:ext cx="0" cy="540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63" name="Text Box 36"/>
            <p:cNvSpPr txBox="1"/>
            <p:nvPr/>
          </p:nvSpPr>
          <p:spPr>
            <a:xfrm>
              <a:off x="1407" y="759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sp>
        <p:nvSpPr>
          <p:cNvPr id="73764" name="AutoShape 37"/>
          <p:cNvSpPr/>
          <p:nvPr/>
        </p:nvSpPr>
        <p:spPr>
          <a:xfrm>
            <a:off x="4787900" y="404813"/>
            <a:ext cx="2971800" cy="2362200"/>
          </a:xfrm>
          <a:prstGeom prst="bracketPair">
            <a:avLst>
              <a:gd name="adj" fmla="val 606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endParaRPr lang="zh-CN" altLang="zh-CN" sz="2400" dirty="0">
              <a:latin typeface="Times New Roman" panose="02020503050405090304" pitchFamily="18" charset="0"/>
              <a:ea typeface="宋体" charset="-122"/>
            </a:endParaRPr>
          </a:p>
        </p:txBody>
      </p:sp>
      <p:graphicFrame>
        <p:nvGraphicFramePr>
          <p:cNvPr id="173094" name="Group 38"/>
          <p:cNvGraphicFramePr>
            <a:graphicFrameLocks noGrp="1"/>
          </p:cNvGraphicFramePr>
          <p:nvPr/>
        </p:nvGraphicFramePr>
        <p:xfrm>
          <a:off x="4762500" y="422275"/>
          <a:ext cx="2997200" cy="2454277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3172" name="Group 116"/>
          <p:cNvGraphicFramePr>
            <a:graphicFrameLocks noGrp="1"/>
          </p:cNvGraphicFramePr>
          <p:nvPr/>
        </p:nvGraphicFramePr>
        <p:xfrm>
          <a:off x="4406900" y="439738"/>
          <a:ext cx="330200" cy="2466975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3196" name="Group 140"/>
          <p:cNvGraphicFramePr>
            <a:graphicFrameLocks noGrp="1"/>
          </p:cNvGraphicFramePr>
          <p:nvPr/>
        </p:nvGraphicFramePr>
        <p:xfrm>
          <a:off x="685800" y="4116388"/>
          <a:ext cx="7543800" cy="1812942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3669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i</a:t>
                      </a:r>
                      <a:endParaRPr kumimoji="1" lang="en-US" altLang="zh-CN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S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2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dist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marT="45617" marB="45617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62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path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marT="45617" marB="45617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1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247" name="Text Box 191"/>
          <p:cNvSpPr txBox="1"/>
          <p:nvPr/>
        </p:nvSpPr>
        <p:spPr>
          <a:xfrm>
            <a:off x="1066800" y="2820988"/>
            <a:ext cx="66294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a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为源点，设定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的初始值，顶点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a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3" name="Group 192"/>
          <p:cNvGrpSpPr/>
          <p:nvPr/>
        </p:nvGrpSpPr>
        <p:grpSpPr>
          <a:xfrm>
            <a:off x="2438400" y="4725988"/>
            <a:ext cx="685800" cy="1066800"/>
            <a:chOff x="1152" y="2928"/>
            <a:chExt cx="432" cy="672"/>
          </a:xfrm>
        </p:grpSpPr>
        <p:sp>
          <p:nvSpPr>
            <p:cNvPr id="73902" name="Text Box 193"/>
            <p:cNvSpPr txBox="1"/>
            <p:nvPr/>
          </p:nvSpPr>
          <p:spPr>
            <a:xfrm>
              <a:off x="1152" y="2928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73903" name="Text Box 194"/>
            <p:cNvSpPr txBox="1"/>
            <p:nvPr/>
          </p:nvSpPr>
          <p:spPr>
            <a:xfrm>
              <a:off x="1152" y="3312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ab</a:t>
              </a:r>
            </a:p>
          </p:txBody>
        </p:sp>
      </p:grpSp>
      <p:grpSp>
        <p:nvGrpSpPr>
          <p:cNvPr id="4" name="Group 195"/>
          <p:cNvGrpSpPr/>
          <p:nvPr/>
        </p:nvGrpSpPr>
        <p:grpSpPr>
          <a:xfrm>
            <a:off x="3276600" y="4725988"/>
            <a:ext cx="685800" cy="1066800"/>
            <a:chOff x="1632" y="2928"/>
            <a:chExt cx="432" cy="672"/>
          </a:xfrm>
        </p:grpSpPr>
        <p:sp>
          <p:nvSpPr>
            <p:cNvPr id="73905" name="Text Box 196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3906" name="Text Box 197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ac</a:t>
              </a:r>
            </a:p>
          </p:txBody>
        </p:sp>
      </p:grpSp>
      <p:grpSp>
        <p:nvGrpSpPr>
          <p:cNvPr id="5" name="Group 198"/>
          <p:cNvGrpSpPr/>
          <p:nvPr/>
        </p:nvGrpSpPr>
        <p:grpSpPr>
          <a:xfrm>
            <a:off x="4038600" y="4725988"/>
            <a:ext cx="685800" cy="1066800"/>
            <a:chOff x="2160" y="2928"/>
            <a:chExt cx="432" cy="672"/>
          </a:xfrm>
        </p:grpSpPr>
        <p:sp>
          <p:nvSpPr>
            <p:cNvPr id="73908" name="Text Box 199"/>
            <p:cNvSpPr txBox="1"/>
            <p:nvPr/>
          </p:nvSpPr>
          <p:spPr>
            <a:xfrm>
              <a:off x="2160" y="2928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909" name="Text Box 200"/>
            <p:cNvSpPr txBox="1"/>
            <p:nvPr/>
          </p:nvSpPr>
          <p:spPr>
            <a:xfrm>
              <a:off x="2160" y="3312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ad</a:t>
              </a:r>
            </a:p>
          </p:txBody>
        </p:sp>
      </p:grpSp>
      <p:sp useBgFill="1">
        <p:nvSpPr>
          <p:cNvPr id="173257" name="Text Box 201"/>
          <p:cNvSpPr txBox="1"/>
          <p:nvPr/>
        </p:nvSpPr>
        <p:spPr>
          <a:xfrm>
            <a:off x="1066800" y="2820988"/>
            <a:ext cx="6629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i=2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，求得第一条最短路径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{ac},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c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sp>
        <p:nvSpPr>
          <p:cNvPr id="173258" name="Text Box 202"/>
          <p:cNvSpPr txBox="1"/>
          <p:nvPr/>
        </p:nvSpPr>
        <p:spPr>
          <a:xfrm>
            <a:off x="71628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</a:p>
        </p:txBody>
      </p:sp>
      <p:grpSp>
        <p:nvGrpSpPr>
          <p:cNvPr id="6" name="Group 203"/>
          <p:cNvGrpSpPr/>
          <p:nvPr/>
        </p:nvGrpSpPr>
        <p:grpSpPr>
          <a:xfrm>
            <a:off x="3276600" y="4725988"/>
            <a:ext cx="685800" cy="1066800"/>
            <a:chOff x="1632" y="2928"/>
            <a:chExt cx="432" cy="672"/>
          </a:xfrm>
        </p:grpSpPr>
        <p:sp>
          <p:nvSpPr>
            <p:cNvPr id="73913" name="Text Box 204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3914" name="Text Box 205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ac</a:t>
              </a:r>
            </a:p>
          </p:txBody>
        </p:sp>
      </p:grpSp>
      <p:sp>
        <p:nvSpPr>
          <p:cNvPr id="173262" name="Text Box 206"/>
          <p:cNvSpPr txBox="1"/>
          <p:nvPr/>
        </p:nvSpPr>
        <p:spPr>
          <a:xfrm>
            <a:off x="73914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</a:p>
        </p:txBody>
      </p:sp>
      <p:sp useBgFill="1">
        <p:nvSpPr>
          <p:cNvPr id="173263" name="Text Box 207"/>
          <p:cNvSpPr txBox="1"/>
          <p:nvPr/>
        </p:nvSpPr>
        <p:spPr>
          <a:xfrm>
            <a:off x="1066800" y="2820988"/>
            <a:ext cx="6629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c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64" name="Line 208"/>
          <p:cNvSpPr/>
          <p:nvPr/>
        </p:nvSpPr>
        <p:spPr>
          <a:xfrm>
            <a:off x="4787900" y="1395413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Group 209"/>
          <p:cNvGrpSpPr/>
          <p:nvPr/>
        </p:nvGrpSpPr>
        <p:grpSpPr>
          <a:xfrm>
            <a:off x="4876800" y="4725988"/>
            <a:ext cx="685800" cy="1066800"/>
            <a:chOff x="1632" y="2928"/>
            <a:chExt cx="432" cy="672"/>
          </a:xfrm>
        </p:grpSpPr>
        <p:sp>
          <p:nvSpPr>
            <p:cNvPr id="73919" name="Text Box 210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920" name="Text Box 211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ace</a:t>
              </a:r>
            </a:p>
          </p:txBody>
        </p:sp>
      </p:grpSp>
      <p:grpSp>
        <p:nvGrpSpPr>
          <p:cNvPr id="8" name="Group 212"/>
          <p:cNvGrpSpPr/>
          <p:nvPr/>
        </p:nvGrpSpPr>
        <p:grpSpPr>
          <a:xfrm>
            <a:off x="5638800" y="4725988"/>
            <a:ext cx="685800" cy="1066800"/>
            <a:chOff x="1632" y="2928"/>
            <a:chExt cx="432" cy="672"/>
          </a:xfrm>
        </p:grpSpPr>
        <p:sp>
          <p:nvSpPr>
            <p:cNvPr id="73922" name="Text Box 213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73923" name="Text Box 214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acf</a:t>
              </a:r>
            </a:p>
          </p:txBody>
        </p:sp>
      </p:grpSp>
      <p:sp>
        <p:nvSpPr>
          <p:cNvPr id="173271" name="Line 215"/>
          <p:cNvSpPr/>
          <p:nvPr/>
        </p:nvSpPr>
        <p:spPr>
          <a:xfrm>
            <a:off x="4787900" y="709613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sp useBgFill="1">
        <p:nvSpPr>
          <p:cNvPr id="173272" name="Text Box 216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i=5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2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{acf},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f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9" name="Group 217"/>
          <p:cNvGrpSpPr/>
          <p:nvPr/>
        </p:nvGrpSpPr>
        <p:grpSpPr>
          <a:xfrm>
            <a:off x="5638800" y="4725988"/>
            <a:ext cx="685800" cy="1066800"/>
            <a:chOff x="1632" y="2928"/>
            <a:chExt cx="432" cy="672"/>
          </a:xfrm>
        </p:grpSpPr>
        <p:sp>
          <p:nvSpPr>
            <p:cNvPr id="73927" name="Text Box 218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73928" name="Text Box 219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acf</a:t>
              </a:r>
            </a:p>
          </p:txBody>
        </p:sp>
      </p:grpSp>
      <p:sp>
        <p:nvSpPr>
          <p:cNvPr id="173276" name="Text Box 220"/>
          <p:cNvSpPr txBox="1"/>
          <p:nvPr/>
        </p:nvSpPr>
        <p:spPr>
          <a:xfrm>
            <a:off x="76200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</a:p>
        </p:txBody>
      </p:sp>
      <p:sp useBgFill="1">
        <p:nvSpPr>
          <p:cNvPr id="173277" name="Text Box 221"/>
          <p:cNvSpPr txBox="1"/>
          <p:nvPr/>
        </p:nvSpPr>
        <p:spPr>
          <a:xfrm>
            <a:off x="1066800" y="2820988"/>
            <a:ext cx="7010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f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78" name="Line 222"/>
          <p:cNvSpPr/>
          <p:nvPr/>
        </p:nvSpPr>
        <p:spPr>
          <a:xfrm>
            <a:off x="4787900" y="24606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roup 223"/>
          <p:cNvGrpSpPr/>
          <p:nvPr/>
        </p:nvGrpSpPr>
        <p:grpSpPr>
          <a:xfrm>
            <a:off x="4800600" y="4725988"/>
            <a:ext cx="762000" cy="1066800"/>
            <a:chOff x="1632" y="2928"/>
            <a:chExt cx="432" cy="672"/>
          </a:xfrm>
        </p:grpSpPr>
        <p:sp>
          <p:nvSpPr>
            <p:cNvPr id="73933" name="Text Box 224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73934" name="Text Box 225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acfe</a:t>
              </a:r>
            </a:p>
          </p:txBody>
        </p:sp>
      </p:grpSp>
      <p:grpSp>
        <p:nvGrpSpPr>
          <p:cNvPr id="11" name="Group 226"/>
          <p:cNvGrpSpPr/>
          <p:nvPr/>
        </p:nvGrpSpPr>
        <p:grpSpPr>
          <a:xfrm>
            <a:off x="6400800" y="4725988"/>
            <a:ext cx="762000" cy="1066800"/>
            <a:chOff x="1632" y="2928"/>
            <a:chExt cx="432" cy="672"/>
          </a:xfrm>
        </p:grpSpPr>
        <p:sp>
          <p:nvSpPr>
            <p:cNvPr id="73936" name="Text Box 227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21</a:t>
              </a:r>
            </a:p>
          </p:txBody>
        </p:sp>
        <p:sp>
          <p:nvSpPr>
            <p:cNvPr id="73937" name="Text Box 228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acfg</a:t>
              </a:r>
            </a:p>
          </p:txBody>
        </p:sp>
      </p:grpSp>
      <p:sp useBgFill="1">
        <p:nvSpPr>
          <p:cNvPr id="173285" name="Text Box 229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i=4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3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{acfe},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e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12" name="Group 230"/>
          <p:cNvGrpSpPr/>
          <p:nvPr/>
        </p:nvGrpSpPr>
        <p:grpSpPr>
          <a:xfrm>
            <a:off x="4800600" y="4725988"/>
            <a:ext cx="762000" cy="1066800"/>
            <a:chOff x="1632" y="2928"/>
            <a:chExt cx="432" cy="672"/>
          </a:xfrm>
        </p:grpSpPr>
        <p:sp>
          <p:nvSpPr>
            <p:cNvPr id="73940" name="Text Box 231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73941" name="Text Box 232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acfe</a:t>
              </a:r>
            </a:p>
          </p:txBody>
        </p:sp>
      </p:grpSp>
      <p:sp>
        <p:nvSpPr>
          <p:cNvPr id="173289" name="Text Box 233"/>
          <p:cNvSpPr txBox="1"/>
          <p:nvPr/>
        </p:nvSpPr>
        <p:spPr>
          <a:xfrm>
            <a:off x="78486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e</a:t>
            </a:r>
          </a:p>
        </p:txBody>
      </p:sp>
      <p:sp useBgFill="1">
        <p:nvSpPr>
          <p:cNvPr id="173290" name="Text Box 234"/>
          <p:cNvSpPr txBox="1"/>
          <p:nvPr/>
        </p:nvSpPr>
        <p:spPr>
          <a:xfrm>
            <a:off x="1066800" y="2820988"/>
            <a:ext cx="71628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e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91" name="Line 235"/>
          <p:cNvSpPr/>
          <p:nvPr/>
        </p:nvSpPr>
        <p:spPr>
          <a:xfrm>
            <a:off x="4787900" y="21558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sp useBgFill="1">
        <p:nvSpPr>
          <p:cNvPr id="173292" name="Text Box 236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i=3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4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{ad},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13" name="Group 237"/>
          <p:cNvGrpSpPr/>
          <p:nvPr/>
        </p:nvGrpSpPr>
        <p:grpSpPr>
          <a:xfrm>
            <a:off x="4038600" y="4725988"/>
            <a:ext cx="685800" cy="1066800"/>
            <a:chOff x="1632" y="2928"/>
            <a:chExt cx="432" cy="672"/>
          </a:xfrm>
        </p:grpSpPr>
        <p:sp>
          <p:nvSpPr>
            <p:cNvPr id="73947" name="Text Box 238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948" name="Text Box 239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ad</a:t>
              </a:r>
            </a:p>
          </p:txBody>
        </p:sp>
      </p:grpSp>
      <p:sp>
        <p:nvSpPr>
          <p:cNvPr id="173296" name="Text Box 240"/>
          <p:cNvSpPr txBox="1"/>
          <p:nvPr/>
        </p:nvSpPr>
        <p:spPr>
          <a:xfrm>
            <a:off x="7239000" y="52593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</a:p>
        </p:txBody>
      </p:sp>
      <p:sp useBgFill="1">
        <p:nvSpPr>
          <p:cNvPr id="173297" name="Text Box 241"/>
          <p:cNvSpPr txBox="1"/>
          <p:nvPr/>
        </p:nvSpPr>
        <p:spPr>
          <a:xfrm>
            <a:off x="1066800" y="2820988"/>
            <a:ext cx="7010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98" name="Line 242"/>
          <p:cNvSpPr/>
          <p:nvPr/>
        </p:nvSpPr>
        <p:spPr>
          <a:xfrm>
            <a:off x="4787900" y="17748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" name="Group 243"/>
          <p:cNvGrpSpPr/>
          <p:nvPr/>
        </p:nvGrpSpPr>
        <p:grpSpPr>
          <a:xfrm>
            <a:off x="6400800" y="4725988"/>
            <a:ext cx="762000" cy="1066800"/>
            <a:chOff x="1632" y="2928"/>
            <a:chExt cx="432" cy="672"/>
          </a:xfrm>
        </p:grpSpPr>
        <p:sp>
          <p:nvSpPr>
            <p:cNvPr id="73953" name="Text Box 244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19</a:t>
              </a:r>
            </a:p>
          </p:txBody>
        </p:sp>
        <p:sp>
          <p:nvSpPr>
            <p:cNvPr id="73954" name="Text Box 245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adg</a:t>
              </a:r>
            </a:p>
          </p:txBody>
        </p:sp>
      </p:grpSp>
      <p:sp useBgFill="1">
        <p:nvSpPr>
          <p:cNvPr id="173302" name="Text Box 246"/>
          <p:cNvSpPr txBox="1"/>
          <p:nvPr/>
        </p:nvSpPr>
        <p:spPr>
          <a:xfrm>
            <a:off x="1066800" y="2820988"/>
            <a:ext cx="69342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i=6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5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{adg},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g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15" name="Group 247"/>
          <p:cNvGrpSpPr/>
          <p:nvPr/>
        </p:nvGrpSpPr>
        <p:grpSpPr>
          <a:xfrm>
            <a:off x="6400800" y="4725988"/>
            <a:ext cx="762000" cy="1066800"/>
            <a:chOff x="1632" y="2928"/>
            <a:chExt cx="432" cy="672"/>
          </a:xfrm>
        </p:grpSpPr>
        <p:sp>
          <p:nvSpPr>
            <p:cNvPr id="73957" name="Text Box 248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19</a:t>
              </a:r>
            </a:p>
          </p:txBody>
        </p:sp>
        <p:sp>
          <p:nvSpPr>
            <p:cNvPr id="73958" name="Text Box 249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adg</a:t>
              </a:r>
            </a:p>
          </p:txBody>
        </p:sp>
      </p:grpSp>
      <p:sp>
        <p:nvSpPr>
          <p:cNvPr id="173306" name="Text Box 250"/>
          <p:cNvSpPr txBox="1"/>
          <p:nvPr/>
        </p:nvSpPr>
        <p:spPr>
          <a:xfrm>
            <a:off x="7543800" y="52593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</a:p>
        </p:txBody>
      </p:sp>
      <p:sp useBgFill="1">
        <p:nvSpPr>
          <p:cNvPr id="173307" name="Text Box 251"/>
          <p:cNvSpPr txBox="1"/>
          <p:nvPr/>
        </p:nvSpPr>
        <p:spPr>
          <a:xfrm>
            <a:off x="1066800" y="2820988"/>
            <a:ext cx="7010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g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308" name="Line 252"/>
          <p:cNvSpPr/>
          <p:nvPr/>
        </p:nvSpPr>
        <p:spPr>
          <a:xfrm>
            <a:off x="4787900" y="27654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" name="Group 253"/>
          <p:cNvGrpSpPr/>
          <p:nvPr/>
        </p:nvGrpSpPr>
        <p:grpSpPr>
          <a:xfrm>
            <a:off x="2362200" y="4699000"/>
            <a:ext cx="838200" cy="1093788"/>
            <a:chOff x="1632" y="2928"/>
            <a:chExt cx="432" cy="659"/>
          </a:xfrm>
        </p:grpSpPr>
        <p:sp>
          <p:nvSpPr>
            <p:cNvPr id="73963" name="Text Box 254"/>
            <p:cNvSpPr txBox="1"/>
            <p:nvPr/>
          </p:nvSpPr>
          <p:spPr>
            <a:xfrm>
              <a:off x="1632" y="2928"/>
              <a:ext cx="432" cy="27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22</a:t>
              </a:r>
            </a:p>
          </p:txBody>
        </p:sp>
        <p:sp>
          <p:nvSpPr>
            <p:cNvPr id="73964" name="Text Box 255"/>
            <p:cNvSpPr txBox="1"/>
            <p:nvPr/>
          </p:nvSpPr>
          <p:spPr>
            <a:xfrm>
              <a:off x="1632" y="3312"/>
              <a:ext cx="432" cy="27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adgb</a:t>
              </a:r>
            </a:p>
          </p:txBody>
        </p:sp>
      </p:grpSp>
      <p:sp useBgFill="1">
        <p:nvSpPr>
          <p:cNvPr id="173312" name="Text Box 256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i=1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6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{adgb},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b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sp>
        <p:nvSpPr>
          <p:cNvPr id="173313" name="Text Box 257"/>
          <p:cNvSpPr txBox="1"/>
          <p:nvPr/>
        </p:nvSpPr>
        <p:spPr>
          <a:xfrm>
            <a:off x="7848600" y="52593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b</a:t>
            </a:r>
          </a:p>
        </p:txBody>
      </p:sp>
      <p:grpSp>
        <p:nvGrpSpPr>
          <p:cNvPr id="17" name="Group 258"/>
          <p:cNvGrpSpPr/>
          <p:nvPr/>
        </p:nvGrpSpPr>
        <p:grpSpPr>
          <a:xfrm>
            <a:off x="2362200" y="4725988"/>
            <a:ext cx="838200" cy="1066800"/>
            <a:chOff x="1632" y="2928"/>
            <a:chExt cx="432" cy="672"/>
          </a:xfrm>
        </p:grpSpPr>
        <p:sp>
          <p:nvSpPr>
            <p:cNvPr id="73968" name="Text Box 259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22</a:t>
              </a:r>
            </a:p>
          </p:txBody>
        </p:sp>
        <p:sp>
          <p:nvSpPr>
            <p:cNvPr id="73969" name="Text Box 260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adgb</a:t>
              </a:r>
            </a:p>
          </p:txBody>
        </p:sp>
      </p:grpSp>
      <p:sp>
        <p:nvSpPr>
          <p:cNvPr id="73970" name="TextBox 110"/>
          <p:cNvSpPr txBox="1"/>
          <p:nvPr/>
        </p:nvSpPr>
        <p:spPr>
          <a:xfrm>
            <a:off x="4787900" y="0"/>
            <a:ext cx="3097213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a     b    c     d     e     f     g</a:t>
            </a:r>
          </a:p>
        </p:txBody>
      </p:sp>
      <p:sp>
        <p:nvSpPr>
          <p:cNvPr id="73971" name="TextBox 111"/>
          <p:cNvSpPr txBox="1"/>
          <p:nvPr/>
        </p:nvSpPr>
        <p:spPr>
          <a:xfrm>
            <a:off x="611188" y="1052513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2" name="TextBox 112"/>
          <p:cNvSpPr txBox="1"/>
          <p:nvPr/>
        </p:nvSpPr>
        <p:spPr>
          <a:xfrm>
            <a:off x="1331913" y="260350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3" name="TextBox 113"/>
          <p:cNvSpPr txBox="1"/>
          <p:nvPr/>
        </p:nvSpPr>
        <p:spPr>
          <a:xfrm>
            <a:off x="1979613" y="1052513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4" name="TextBox 114"/>
          <p:cNvSpPr txBox="1"/>
          <p:nvPr/>
        </p:nvSpPr>
        <p:spPr>
          <a:xfrm>
            <a:off x="1331913" y="2205038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5" name="TextBox 115"/>
          <p:cNvSpPr txBox="1"/>
          <p:nvPr/>
        </p:nvSpPr>
        <p:spPr>
          <a:xfrm>
            <a:off x="2627313" y="333375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6" name="TextBox 116"/>
          <p:cNvSpPr txBox="1"/>
          <p:nvPr/>
        </p:nvSpPr>
        <p:spPr>
          <a:xfrm>
            <a:off x="3059113" y="1916113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7" name="TextBox 117"/>
          <p:cNvSpPr txBox="1"/>
          <p:nvPr/>
        </p:nvSpPr>
        <p:spPr>
          <a:xfrm>
            <a:off x="3924300" y="836613"/>
            <a:ext cx="3603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8" name="TextBox 110"/>
          <p:cNvSpPr txBox="1"/>
          <p:nvPr/>
        </p:nvSpPr>
        <p:spPr>
          <a:xfrm>
            <a:off x="1763713" y="3790315"/>
            <a:ext cx="54006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a           b           c           d           e          f          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7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7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7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7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17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9" dur="500"/>
                                        <p:tgtEl>
                                          <p:spTgt spid="17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0" dur="500"/>
                                        <p:tgtEl>
                                          <p:spTgt spid="17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47" grpId="0"/>
      <p:bldP spid="173257" grpId="0" animBg="1"/>
      <p:bldP spid="173258" grpId="0"/>
      <p:bldP spid="173262" grpId="0"/>
      <p:bldP spid="173263" grpId="0" animBg="1"/>
      <p:bldP spid="173272" grpId="0" animBg="1"/>
      <p:bldP spid="173276" grpId="0"/>
      <p:bldP spid="173277" grpId="0" animBg="1"/>
      <p:bldP spid="173285" grpId="0" animBg="1"/>
      <p:bldP spid="173289" grpId="0"/>
      <p:bldP spid="173290" grpId="0" animBg="1"/>
      <p:bldP spid="173292" grpId="0" animBg="1"/>
      <p:bldP spid="173296" grpId="0"/>
      <p:bldP spid="173297" grpId="0" animBg="1"/>
      <p:bldP spid="173302" grpId="0" animBg="1"/>
      <p:bldP spid="173306" grpId="0"/>
      <p:bldP spid="173307" grpId="0" animBg="1"/>
      <p:bldP spid="173312" grpId="0" animBg="1"/>
      <p:bldP spid="17331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数据结构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</a:t>
            </a:r>
            <a:r>
              <a:rPr lang="zh-CN" altLang="en-US" sz="2400" dirty="0"/>
              <a:t>设图中的顶点个数为</a:t>
            </a:r>
            <a:r>
              <a:rPr lang="en-US" altLang="zh-CN" sz="2400" dirty="0"/>
              <a:t>n</a:t>
            </a:r>
            <a:endParaRPr lang="en-US" altLang="zh-CN" sz="2800" dirty="0"/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517969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主：邻接矩阵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G.arcs[n][n] (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或者邻接表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辅：</a:t>
            </a:r>
          </a:p>
          <a:p>
            <a:pPr lvl="1" eaLnBrk="1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[0..n-1]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：记录相应顶点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是否已被确定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最短距离</a:t>
            </a:r>
          </a:p>
          <a:p>
            <a:pPr lvl="1" eaLnBrk="1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[0..n-1]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：记录源点到相应顶点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路径长度</a:t>
            </a:r>
            <a:endParaRPr lang="zh-CN" altLang="en-US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lvl="1" eaLnBrk="1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P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[0..n-1]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：记录相应顶点的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双亲顶点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zh-CN" altLang="en-US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例中各辅助数据结构初值如下：</a:t>
            </a:r>
            <a:endParaRPr lang="zh-CN" altLang="en-US" sz="28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</a:t>
            </a: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S</a:t>
            </a:r>
            <a:r>
              <a:rPr lang="zh-CN" altLang="en-US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： </a:t>
            </a: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0     FALSE       D</a:t>
            </a:r>
            <a:r>
              <a:rPr lang="zh-CN" altLang="en-US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：  </a:t>
            </a: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0     0          P</a:t>
            </a:r>
            <a:r>
              <a:rPr lang="zh-CN" altLang="en-US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：  </a:t>
            </a: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0     -1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   …                         1     10                 1      0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                                2     </a:t>
            </a: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  <a:sym typeface="Symbol" pitchFamily="18" charset="2"/>
              </a:rPr>
              <a:t></a:t>
            </a: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  2      -1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                                3     30                 3      0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n-1    FALSE             n-1  100              n-1     0</a:t>
            </a:r>
          </a:p>
        </p:txBody>
      </p:sp>
      <p:sp>
        <p:nvSpPr>
          <p:cNvPr id="74757" name="Rectangle 4"/>
          <p:cNvSpPr/>
          <p:nvPr/>
        </p:nvSpPr>
        <p:spPr>
          <a:xfrm>
            <a:off x="2133600" y="3886200"/>
            <a:ext cx="1371600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4758" name="Line 5"/>
          <p:cNvSpPr/>
          <p:nvPr/>
        </p:nvSpPr>
        <p:spPr>
          <a:xfrm>
            <a:off x="2133600" y="43434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9" name="Line 7"/>
          <p:cNvSpPr/>
          <p:nvPr/>
        </p:nvSpPr>
        <p:spPr>
          <a:xfrm>
            <a:off x="2133600" y="5638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0" name="Rectangle 8"/>
          <p:cNvSpPr/>
          <p:nvPr/>
        </p:nvSpPr>
        <p:spPr>
          <a:xfrm>
            <a:off x="4724400" y="3886200"/>
            <a:ext cx="762000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4761" name="Line 9"/>
          <p:cNvSpPr/>
          <p:nvPr/>
        </p:nvSpPr>
        <p:spPr>
          <a:xfrm>
            <a:off x="4724400" y="42672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2" name="Line 10"/>
          <p:cNvSpPr/>
          <p:nvPr/>
        </p:nvSpPr>
        <p:spPr>
          <a:xfrm>
            <a:off x="4724400" y="4724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3" name="Line 11"/>
          <p:cNvSpPr/>
          <p:nvPr/>
        </p:nvSpPr>
        <p:spPr>
          <a:xfrm>
            <a:off x="4724400" y="5181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4" name="Line 12"/>
          <p:cNvSpPr/>
          <p:nvPr/>
        </p:nvSpPr>
        <p:spPr>
          <a:xfrm>
            <a:off x="47244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5" name="Rectangle 13"/>
          <p:cNvSpPr/>
          <p:nvPr/>
        </p:nvSpPr>
        <p:spPr>
          <a:xfrm>
            <a:off x="6858000" y="3886200"/>
            <a:ext cx="685800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4766" name="Line 14"/>
          <p:cNvSpPr/>
          <p:nvPr/>
        </p:nvSpPr>
        <p:spPr>
          <a:xfrm>
            <a:off x="6858000" y="43434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7" name="Line 15"/>
          <p:cNvSpPr/>
          <p:nvPr/>
        </p:nvSpPr>
        <p:spPr>
          <a:xfrm>
            <a:off x="6858000" y="48006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8" name="Line 16"/>
          <p:cNvSpPr/>
          <p:nvPr/>
        </p:nvSpPr>
        <p:spPr>
          <a:xfrm>
            <a:off x="6858000" y="51816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9" name="Line 19"/>
          <p:cNvSpPr/>
          <p:nvPr/>
        </p:nvSpPr>
        <p:spPr>
          <a:xfrm>
            <a:off x="6858000" y="56388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70" name="Text Box 20"/>
          <p:cNvSpPr txBox="1"/>
          <p:nvPr/>
        </p:nvSpPr>
        <p:spPr>
          <a:xfrm>
            <a:off x="6952615" y="2493328"/>
            <a:ext cx="720725" cy="3968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latin typeface="Times New Roman" panose="02020503050405090304" pitchFamily="18" charset="0"/>
                <a:ea typeface="宋体" charset="-122"/>
              </a:rPr>
              <a:t>dist</a:t>
            </a:r>
          </a:p>
        </p:txBody>
      </p:sp>
      <p:sp>
        <p:nvSpPr>
          <p:cNvPr id="74771" name="Text Box 21"/>
          <p:cNvSpPr txBox="1"/>
          <p:nvPr/>
        </p:nvSpPr>
        <p:spPr>
          <a:xfrm>
            <a:off x="6878320" y="2998153"/>
            <a:ext cx="1223963" cy="3968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latin typeface="Times New Roman" panose="02020503050405090304" pitchFamily="18" charset="0"/>
                <a:ea typeface="宋体" charset="-122"/>
              </a:rPr>
              <a:t>Path</a:t>
            </a:r>
            <a:r>
              <a:rPr lang="zh-CN" altLang="en-US" b="1" i="1" dirty="0">
                <a:latin typeface="Times New Roman" panose="02020503050405090304" pitchFamily="18" charset="0"/>
                <a:ea typeface="宋体" charset="-122"/>
              </a:rPr>
              <a:t>变异</a:t>
            </a:r>
          </a:p>
        </p:txBody>
      </p:sp>
      <p:grpSp>
        <p:nvGrpSpPr>
          <p:cNvPr id="74772" name="组合 57"/>
          <p:cNvGrpSpPr/>
          <p:nvPr/>
        </p:nvGrpSpPr>
        <p:grpSpPr>
          <a:xfrm>
            <a:off x="6732588" y="0"/>
            <a:ext cx="2087562" cy="1884363"/>
            <a:chOff x="6732240" y="0"/>
            <a:chExt cx="2088232" cy="1884894"/>
          </a:xfrm>
        </p:grpSpPr>
        <p:sp>
          <p:nvSpPr>
            <p:cNvPr id="74773" name="Text Box 10"/>
            <p:cNvSpPr txBox="1"/>
            <p:nvPr/>
          </p:nvSpPr>
          <p:spPr>
            <a:xfrm>
              <a:off x="7452320" y="0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4774" name="Text Box 10"/>
            <p:cNvSpPr txBox="1"/>
            <p:nvPr/>
          </p:nvSpPr>
          <p:spPr>
            <a:xfrm>
              <a:off x="6732240" y="332656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4775" name="Text Box 10"/>
            <p:cNvSpPr txBox="1"/>
            <p:nvPr/>
          </p:nvSpPr>
          <p:spPr>
            <a:xfrm>
              <a:off x="8126735" y="332656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4776" name="Text Box 10"/>
            <p:cNvSpPr txBox="1"/>
            <p:nvPr/>
          </p:nvSpPr>
          <p:spPr>
            <a:xfrm>
              <a:off x="7308304" y="1340768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4777" name="Text Box 10"/>
            <p:cNvSpPr txBox="1"/>
            <p:nvPr/>
          </p:nvSpPr>
          <p:spPr>
            <a:xfrm>
              <a:off x="8126735" y="1052736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4778" name="椭圆 26"/>
            <p:cNvSpPr/>
            <p:nvPr/>
          </p:nvSpPr>
          <p:spPr>
            <a:xfrm>
              <a:off x="7452320" y="0"/>
              <a:ext cx="432048" cy="4046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79" name="椭圆 27"/>
            <p:cNvSpPr/>
            <p:nvPr/>
          </p:nvSpPr>
          <p:spPr>
            <a:xfrm>
              <a:off x="6732240" y="404664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80" name="椭圆 29"/>
            <p:cNvSpPr/>
            <p:nvPr/>
          </p:nvSpPr>
          <p:spPr>
            <a:xfrm>
              <a:off x="8172400" y="404664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81" name="椭圆 30"/>
            <p:cNvSpPr/>
            <p:nvPr/>
          </p:nvSpPr>
          <p:spPr>
            <a:xfrm>
              <a:off x="8172400" y="1124744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82" name="椭圆 31"/>
            <p:cNvSpPr/>
            <p:nvPr/>
          </p:nvSpPr>
          <p:spPr>
            <a:xfrm>
              <a:off x="7380312" y="1412776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cxnSp>
          <p:nvCxnSpPr>
            <p:cNvPr id="74783" name="直接箭头连接符 33"/>
            <p:cNvCxnSpPr>
              <a:stCxn id="74779" idx="7"/>
              <a:endCxn id="74778" idx="2"/>
            </p:cNvCxnSpPr>
            <p:nvPr/>
          </p:nvCxnSpPr>
          <p:spPr>
            <a:xfrm rot="5400000" flipH="1" flipV="1">
              <a:off x="7118406" y="123478"/>
              <a:ext cx="255059" cy="41276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4" name="直接箭头连接符 35"/>
            <p:cNvCxnSpPr>
              <a:stCxn id="74779" idx="6"/>
              <a:endCxn id="74775" idx="1"/>
            </p:cNvCxnSpPr>
            <p:nvPr/>
          </p:nvCxnSpPr>
          <p:spPr>
            <a:xfrm flipV="1">
              <a:off x="7092280" y="561256"/>
              <a:ext cx="1034455" cy="2342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5" name="直接箭头连接符 37"/>
            <p:cNvCxnSpPr>
              <a:stCxn id="74780" idx="0"/>
              <a:endCxn id="74778" idx="6"/>
            </p:cNvCxnSpPr>
            <p:nvPr/>
          </p:nvCxnSpPr>
          <p:spPr>
            <a:xfrm rot="-5400000" flipV="1">
              <a:off x="8017228" y="69472"/>
              <a:ext cx="202332" cy="46805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6" name="直接箭头连接符 39"/>
            <p:cNvCxnSpPr>
              <a:stCxn id="74779" idx="5"/>
              <a:endCxn id="74782" idx="1"/>
            </p:cNvCxnSpPr>
            <p:nvPr/>
          </p:nvCxnSpPr>
          <p:spPr>
            <a:xfrm rot="-5400000" flipH="1">
              <a:off x="6859533" y="891997"/>
              <a:ext cx="753526" cy="3934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7" name="直接箭头连接符 43"/>
            <p:cNvCxnSpPr>
              <a:stCxn id="74782" idx="6"/>
              <a:endCxn id="74781" idx="3"/>
            </p:cNvCxnSpPr>
            <p:nvPr/>
          </p:nvCxnSpPr>
          <p:spPr>
            <a:xfrm flipV="1">
              <a:off x="7740352" y="1432057"/>
              <a:ext cx="484775" cy="16073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8" name="直接箭头连接符 45"/>
            <p:cNvCxnSpPr>
              <a:stCxn id="74780" idx="4"/>
              <a:endCxn id="74781" idx="0"/>
            </p:cNvCxnSpPr>
            <p:nvPr/>
          </p:nvCxnSpPr>
          <p:spPr>
            <a:xfrm rot="5400000">
              <a:off x="8172400" y="944724"/>
              <a:ext cx="360040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9" name="直接箭头连接符 47"/>
            <p:cNvCxnSpPr>
              <a:stCxn id="74780" idx="4"/>
              <a:endCxn id="74778" idx="5"/>
            </p:cNvCxnSpPr>
            <p:nvPr/>
          </p:nvCxnSpPr>
          <p:spPr>
            <a:xfrm rot="-5400000" flipV="1">
              <a:off x="7571073" y="595425"/>
              <a:ext cx="923358" cy="42331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4790" name="TextBox 48"/>
            <p:cNvSpPr txBox="1"/>
            <p:nvPr/>
          </p:nvSpPr>
          <p:spPr>
            <a:xfrm>
              <a:off x="6804248" y="0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100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1" name="TextBox 49"/>
            <p:cNvSpPr txBox="1"/>
            <p:nvPr/>
          </p:nvSpPr>
          <p:spPr>
            <a:xfrm>
              <a:off x="8135888" y="0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60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2" name="TextBox 50"/>
            <p:cNvSpPr txBox="1"/>
            <p:nvPr/>
          </p:nvSpPr>
          <p:spPr>
            <a:xfrm>
              <a:off x="7236296" y="476672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30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3" name="TextBox 51"/>
            <p:cNvSpPr txBox="1"/>
            <p:nvPr/>
          </p:nvSpPr>
          <p:spPr>
            <a:xfrm>
              <a:off x="7164288" y="836712"/>
              <a:ext cx="648072" cy="4046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4" name="TextBox 52"/>
            <p:cNvSpPr txBox="1"/>
            <p:nvPr/>
          </p:nvSpPr>
          <p:spPr>
            <a:xfrm>
              <a:off x="7668344" y="764704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5" name="TextBox 53"/>
            <p:cNvSpPr txBox="1"/>
            <p:nvPr/>
          </p:nvSpPr>
          <p:spPr>
            <a:xfrm>
              <a:off x="7668344" y="1484784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50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6" name="TextBox 55"/>
            <p:cNvSpPr txBox="1"/>
            <p:nvPr/>
          </p:nvSpPr>
          <p:spPr>
            <a:xfrm>
              <a:off x="8244408" y="764704"/>
              <a:ext cx="57606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20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533400" y="24638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400" dirty="0">
              <a:solidFill>
                <a:srgbClr val="996600"/>
              </a:solidFill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640715"/>
            <a:ext cx="8229600" cy="4953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设确定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为源点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初始化辅助数据结构：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(i=0..n-1)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1.1)  S[i]=FALSE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1.2)  D[i]=G.arcs[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][i]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1.3) 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D[i]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不为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，则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P[i]=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，否则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P[i]=-1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确定源点自身的最短距离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: S[v]=TRUE, D[v]=0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循环确定其余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n-1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个顶点到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的最短距离：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0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3.1)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找出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中未被确定最短距离的顶点中距离最小的顶点，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设该顶点序号为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k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，且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D[k]=min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3.2)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min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为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，退出本算法；</a:t>
            </a:r>
            <a:endParaRPr lang="zh-CN" altLang="en-US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3.3)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赋值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S[k]=TRUE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228600" y="457200"/>
            <a:ext cx="8382000" cy="5105400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3.4)</a:t>
            </a:r>
            <a:r>
              <a:rPr lang="zh-CN" altLang="en-US" sz="2000" dirty="0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调整尚未被确定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最短距离的顶点的估算距离：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(j=0..n-1)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若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S[j]=FALSE 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且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D[j]&gt;D[k]+G.arcs[k][j] //</a:t>
            </a:r>
            <a:r>
              <a:rPr lang="zh-CN" altLang="en-US" sz="2000" dirty="0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可以优化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     </a:t>
            </a:r>
            <a:r>
              <a:rPr lang="zh-CN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则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D[j]=D[k]+G.arcs[k][j]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P[j]=k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//</a:t>
            </a:r>
            <a:r>
              <a:rPr lang="zh-CN" altLang="en-US" sz="2000" dirty="0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更佳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4)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依次打印各顶点的最短路径及其距离：         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O(n</a:t>
            </a:r>
            <a:r>
              <a:rPr lang="en-US" altLang="zh-CN" sz="2000" baseline="300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(i=0..n-1)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4.1)printf(i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，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D[i])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  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4.2)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确定终点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i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的前趋：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pre=P[i]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   4.3)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若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pre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=-1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，则转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4)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处理下一顶点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          否则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print(pre)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，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pre=P[pre]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，转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4.3)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                                            </a:t>
            </a:r>
            <a:r>
              <a:rPr lang="en-US" altLang="zh-CN" sz="2400" dirty="0">
                <a:solidFill>
                  <a:schemeClr val="accent2"/>
                </a:solidFill>
              </a:rPr>
              <a:t>  O(n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/>
              <a:t>           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4" name="Line 4"/>
          <p:cNvSpPr/>
          <p:nvPr/>
        </p:nvSpPr>
        <p:spPr>
          <a:xfrm>
            <a:off x="609600" y="4715510"/>
            <a:ext cx="81534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6805" name="Group 19"/>
          <p:cNvGrpSpPr/>
          <p:nvPr/>
        </p:nvGrpSpPr>
        <p:grpSpPr>
          <a:xfrm>
            <a:off x="6705600" y="838200"/>
            <a:ext cx="2438400" cy="1371600"/>
            <a:chOff x="3888" y="816"/>
            <a:chExt cx="1536" cy="864"/>
          </a:xfrm>
        </p:grpSpPr>
        <p:sp>
          <p:nvSpPr>
            <p:cNvPr id="76806" name="Oval 5"/>
            <p:cNvSpPr/>
            <p:nvPr/>
          </p:nvSpPr>
          <p:spPr>
            <a:xfrm>
              <a:off x="4608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6807" name="Oval 6"/>
            <p:cNvSpPr/>
            <p:nvPr/>
          </p:nvSpPr>
          <p:spPr>
            <a:xfrm>
              <a:off x="460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6808" name="Oval 7"/>
            <p:cNvSpPr/>
            <p:nvPr/>
          </p:nvSpPr>
          <p:spPr>
            <a:xfrm>
              <a:off x="499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6809" name="Freeform 10"/>
            <p:cNvSpPr/>
            <p:nvPr/>
          </p:nvSpPr>
          <p:spPr>
            <a:xfrm>
              <a:off x="4704" y="1056"/>
              <a:ext cx="33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192" y="144"/>
                </a:cxn>
                <a:cxn ang="0">
                  <a:pos x="336" y="192"/>
                </a:cxn>
              </a:cxnLst>
              <a:rect l="0" t="0" r="0" b="0"/>
              <a:pathLst>
                <a:path w="336" h="192">
                  <a:moveTo>
                    <a:pt x="0" y="0"/>
                  </a:moveTo>
                  <a:cubicBezTo>
                    <a:pt x="56" y="12"/>
                    <a:pt x="112" y="24"/>
                    <a:pt x="144" y="48"/>
                  </a:cubicBezTo>
                  <a:cubicBezTo>
                    <a:pt x="176" y="72"/>
                    <a:pt x="160" y="120"/>
                    <a:pt x="192" y="144"/>
                  </a:cubicBezTo>
                  <a:cubicBezTo>
                    <a:pt x="224" y="168"/>
                    <a:pt x="304" y="184"/>
                    <a:pt x="33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11"/>
            <p:cNvSpPr/>
            <p:nvPr/>
          </p:nvSpPr>
          <p:spPr>
            <a:xfrm flipH="1">
              <a:off x="4704" y="1344"/>
              <a:ext cx="336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6811" name="Text Box 12"/>
            <p:cNvSpPr txBox="1"/>
            <p:nvPr/>
          </p:nvSpPr>
          <p:spPr>
            <a:xfrm>
              <a:off x="4464" y="816"/>
              <a:ext cx="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76812" name="Text Box 13"/>
            <p:cNvSpPr txBox="1"/>
            <p:nvPr/>
          </p:nvSpPr>
          <p:spPr>
            <a:xfrm>
              <a:off x="4560" y="1392"/>
              <a:ext cx="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76813" name="Text Box 14"/>
            <p:cNvSpPr txBox="1"/>
            <p:nvPr/>
          </p:nvSpPr>
          <p:spPr>
            <a:xfrm>
              <a:off x="5088" y="120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</a:p>
          </p:txBody>
        </p:sp>
        <p:sp>
          <p:nvSpPr>
            <p:cNvPr id="76814" name="Freeform 15"/>
            <p:cNvSpPr/>
            <p:nvPr/>
          </p:nvSpPr>
          <p:spPr>
            <a:xfrm>
              <a:off x="4272" y="1032"/>
              <a:ext cx="336" cy="480"/>
            </a:xfrm>
            <a:custGeom>
              <a:avLst/>
              <a:gdLst/>
              <a:ahLst/>
              <a:cxnLst>
                <a:cxn ang="0">
                  <a:pos x="336" y="24"/>
                </a:cxn>
                <a:cxn ang="0">
                  <a:pos x="96" y="24"/>
                </a:cxn>
                <a:cxn ang="0">
                  <a:pos x="0" y="168"/>
                </a:cxn>
                <a:cxn ang="0">
                  <a:pos x="96" y="264"/>
                </a:cxn>
                <a:cxn ang="0">
                  <a:pos x="144" y="456"/>
                </a:cxn>
                <a:cxn ang="0">
                  <a:pos x="336" y="408"/>
                </a:cxn>
              </a:cxnLst>
              <a:rect l="0" t="0" r="0" b="0"/>
              <a:pathLst>
                <a:path w="336" h="480">
                  <a:moveTo>
                    <a:pt x="336" y="24"/>
                  </a:moveTo>
                  <a:cubicBezTo>
                    <a:pt x="244" y="12"/>
                    <a:pt x="152" y="0"/>
                    <a:pt x="96" y="24"/>
                  </a:cubicBezTo>
                  <a:cubicBezTo>
                    <a:pt x="40" y="48"/>
                    <a:pt x="0" y="128"/>
                    <a:pt x="0" y="168"/>
                  </a:cubicBezTo>
                  <a:cubicBezTo>
                    <a:pt x="0" y="208"/>
                    <a:pt x="72" y="216"/>
                    <a:pt x="96" y="264"/>
                  </a:cubicBezTo>
                  <a:cubicBezTo>
                    <a:pt x="120" y="312"/>
                    <a:pt x="104" y="432"/>
                    <a:pt x="144" y="456"/>
                  </a:cubicBezTo>
                  <a:cubicBezTo>
                    <a:pt x="184" y="480"/>
                    <a:pt x="260" y="444"/>
                    <a:pt x="336" y="408"/>
                  </a:cubicBezTo>
                </a:path>
              </a:pathLst>
            </a:custGeom>
            <a:noFill/>
            <a:ln w="381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16"/>
            <p:cNvSpPr txBox="1"/>
            <p:nvPr/>
          </p:nvSpPr>
          <p:spPr>
            <a:xfrm>
              <a:off x="3888" y="1152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D[j]</a:t>
              </a:r>
            </a:p>
          </p:txBody>
        </p:sp>
        <p:sp>
          <p:nvSpPr>
            <p:cNvPr id="76816" name="Text Box 17"/>
            <p:cNvSpPr txBox="1"/>
            <p:nvPr/>
          </p:nvSpPr>
          <p:spPr>
            <a:xfrm>
              <a:off x="4848" y="96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D[k]</a:t>
              </a:r>
            </a:p>
          </p:txBody>
        </p:sp>
      </p:grpSp>
      <p:sp>
        <p:nvSpPr>
          <p:cNvPr id="76817" name="Text Box 18"/>
          <p:cNvSpPr txBox="1"/>
          <p:nvPr/>
        </p:nvSpPr>
        <p:spPr>
          <a:xfrm>
            <a:off x="533400" y="5325110"/>
            <a:ext cx="8001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说明：本算法与教材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页算法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7.15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使用的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结构不同，算法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7.15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不能得到最短路径上顶点的顺序。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2"/>
          <p:cNvSpPr txBox="1"/>
          <p:nvPr/>
        </p:nvSpPr>
        <p:spPr>
          <a:xfrm>
            <a:off x="304800" y="1143000"/>
            <a:ext cx="8078788" cy="5360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55000"/>
              </a:lnSpc>
            </a:pPr>
            <a:endParaRPr lang="en-US" altLang="zh-CN" sz="1600" dirty="0">
              <a:solidFill>
                <a:schemeClr val="tx1"/>
              </a:solidFill>
              <a:latin typeface="Verdana" panose="020B0804030504040204" pitchFamily="34" charset="0"/>
              <a:ea typeface="宋体" charset="-122"/>
            </a:endParaRP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</a:t>
            </a:r>
            <a:r>
              <a:rPr lang="en-US" altLang="zh-CN" b="1" dirty="0">
                <a:latin typeface="Times New Roman" panose="02020503050405090304" pitchFamily="18" charset="0"/>
                <a:ea typeface="宋体" charset="-122"/>
              </a:rPr>
              <a:t>ShortestPath_DIJ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 Mgraph G,int v0, 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PathMatrix &amp;P, ShortPathTable &amp;D)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for (v = 0; v &lt; vexnum; v++) {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final[v] = FALSE; D[v] = G.arcs[v0][v];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for (w = 0; w &lt; vexnum; w++) P[v][w] = FALSE;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if (D[v] &lt; INFINITY)  P[v][v0] = p[v][v]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D[v0] = 0;   final[v0]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for (i = 1; i &lt; vexnum; i++) {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min = INFINITY;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for (w = 0; w &lt; vexnum; w++)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if (!final[w] &amp;&amp; D[w] &lt; min) { k = w; min = D[w];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final[k]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/*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考虑新加入的节点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*/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for (w = 0; w &lt; vexnum; w++)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if (!final[w] &amp;&amp; (min + G.arcs[k][w] &lt; D[w])) {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D[w] = min + G.arcs[k][w];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P[w] = P[k]; P[w][w]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}                </a:t>
            </a:r>
          </a:p>
        </p:txBody>
      </p:sp>
      <p:sp>
        <p:nvSpPr>
          <p:cNvPr id="77828" name="Text Box 3"/>
          <p:cNvSpPr txBox="1"/>
          <p:nvPr/>
        </p:nvSpPr>
        <p:spPr>
          <a:xfrm>
            <a:off x="533400" y="4572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教材</a:t>
            </a:r>
            <a:r>
              <a:rPr lang="en-US" altLang="zh-CN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189</a:t>
            </a:r>
            <a:r>
              <a:rPr lang="zh-CN" altLang="en-US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页算法</a:t>
            </a:r>
            <a:r>
              <a:rPr lang="en-US" altLang="zh-CN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7.15]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791200" y="0"/>
            <a:ext cx="2895600" cy="2438400"/>
            <a:chOff x="1104" y="816"/>
            <a:chExt cx="1824" cy="1536"/>
          </a:xfrm>
        </p:grpSpPr>
        <p:sp>
          <p:nvSpPr>
            <p:cNvPr id="77830" name="Rectangle 15"/>
            <p:cNvSpPr/>
            <p:nvPr/>
          </p:nvSpPr>
          <p:spPr>
            <a:xfrm>
              <a:off x="1104" y="864"/>
              <a:ext cx="1824" cy="1488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7831" name="Line 16"/>
            <p:cNvSpPr/>
            <p:nvPr/>
          </p:nvSpPr>
          <p:spPr>
            <a:xfrm>
              <a:off x="1536" y="1104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832" name="Line 17"/>
            <p:cNvSpPr/>
            <p:nvPr/>
          </p:nvSpPr>
          <p:spPr>
            <a:xfrm>
              <a:off x="2784" y="110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833" name="Text Box 18"/>
            <p:cNvSpPr txBox="1"/>
            <p:nvPr/>
          </p:nvSpPr>
          <p:spPr>
            <a:xfrm>
              <a:off x="1248" y="1056"/>
              <a:ext cx="432" cy="1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w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n-1</a:t>
              </a:r>
            </a:p>
          </p:txBody>
        </p:sp>
        <p:sp>
          <p:nvSpPr>
            <p:cNvPr id="77834" name="Text Box 19"/>
            <p:cNvSpPr txBox="1"/>
            <p:nvPr/>
          </p:nvSpPr>
          <p:spPr>
            <a:xfrm>
              <a:off x="1536" y="864"/>
              <a:ext cx="13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1  2 …… w……n-1</a:t>
              </a:r>
            </a:p>
          </p:txBody>
        </p:sp>
        <p:sp>
          <p:nvSpPr>
            <p:cNvPr id="77835" name="Text Box 20"/>
            <p:cNvSpPr txBox="1"/>
            <p:nvPr/>
          </p:nvSpPr>
          <p:spPr>
            <a:xfrm>
              <a:off x="1536" y="1728"/>
              <a:ext cx="13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F F F          F           F</a:t>
              </a:r>
            </a:p>
          </p:txBody>
        </p:sp>
        <p:sp>
          <p:nvSpPr>
            <p:cNvPr id="77836" name="Line 21"/>
            <p:cNvSpPr/>
            <p:nvPr/>
          </p:nvSpPr>
          <p:spPr>
            <a:xfrm>
              <a:off x="1632" y="1872"/>
              <a:ext cx="0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77837" name="Line 22"/>
            <p:cNvSpPr/>
            <p:nvPr/>
          </p:nvSpPr>
          <p:spPr>
            <a:xfrm flipH="1" flipV="1">
              <a:off x="2256" y="1872"/>
              <a:ext cx="0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7838" name="Text Box 23"/>
            <p:cNvSpPr txBox="1"/>
            <p:nvPr/>
          </p:nvSpPr>
          <p:spPr>
            <a:xfrm>
              <a:off x="1536" y="1968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latin typeface="Times New Roman" panose="02020503050405090304" pitchFamily="18" charset="0"/>
                  <a:ea typeface="宋体" charset="-122"/>
                </a:rPr>
                <a:t>T                T</a:t>
              </a:r>
            </a:p>
          </p:txBody>
        </p:sp>
        <p:sp>
          <p:nvSpPr>
            <p:cNvPr id="77839" name="Text Box 24"/>
            <p:cNvSpPr txBox="1"/>
            <p:nvPr/>
          </p:nvSpPr>
          <p:spPr>
            <a:xfrm>
              <a:off x="1200" y="8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P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6248400" y="4572000"/>
            <a:ext cx="2514600" cy="1447800"/>
            <a:chOff x="3408" y="1920"/>
            <a:chExt cx="1584" cy="912"/>
          </a:xfrm>
        </p:grpSpPr>
        <p:sp>
          <p:nvSpPr>
            <p:cNvPr id="77841" name="Rectangle 26"/>
            <p:cNvSpPr/>
            <p:nvPr/>
          </p:nvSpPr>
          <p:spPr>
            <a:xfrm>
              <a:off x="3408" y="1920"/>
              <a:ext cx="1392" cy="9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77842" name="Group 27"/>
            <p:cNvGrpSpPr/>
            <p:nvPr/>
          </p:nvGrpSpPr>
          <p:grpSpPr>
            <a:xfrm>
              <a:off x="3456" y="1968"/>
              <a:ext cx="1536" cy="826"/>
              <a:chOff x="4032" y="912"/>
              <a:chExt cx="1536" cy="826"/>
            </a:xfrm>
          </p:grpSpPr>
          <p:sp>
            <p:nvSpPr>
              <p:cNvPr id="77843" name="Oval 28"/>
              <p:cNvSpPr/>
              <p:nvPr/>
            </p:nvSpPr>
            <p:spPr>
              <a:xfrm>
                <a:off x="4752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7844" name="Oval 29"/>
              <p:cNvSpPr/>
              <p:nvPr/>
            </p:nvSpPr>
            <p:spPr>
              <a:xfrm>
                <a:off x="4752" y="144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7845" name="Oval 30"/>
              <p:cNvSpPr/>
              <p:nvPr/>
            </p:nvSpPr>
            <p:spPr>
              <a:xfrm>
                <a:off x="5136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7846" name="Freeform 31"/>
              <p:cNvSpPr/>
              <p:nvPr/>
            </p:nvSpPr>
            <p:spPr>
              <a:xfrm>
                <a:off x="4848" y="1152"/>
                <a:ext cx="33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192" y="144"/>
                  </a:cxn>
                  <a:cxn ang="0">
                    <a:pos x="336" y="192"/>
                  </a:cxn>
                </a:cxnLst>
                <a:rect l="0" t="0" r="0" b="0"/>
                <a:pathLst>
                  <a:path w="336" h="192">
                    <a:moveTo>
                      <a:pt x="0" y="0"/>
                    </a:moveTo>
                    <a:cubicBezTo>
                      <a:pt x="56" y="12"/>
                      <a:pt x="112" y="24"/>
                      <a:pt x="144" y="48"/>
                    </a:cubicBezTo>
                    <a:cubicBezTo>
                      <a:pt x="176" y="72"/>
                      <a:pt x="160" y="120"/>
                      <a:pt x="192" y="144"/>
                    </a:cubicBezTo>
                    <a:cubicBezTo>
                      <a:pt x="224" y="168"/>
                      <a:pt x="304" y="184"/>
                      <a:pt x="336" y="19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7" name="Line 32"/>
              <p:cNvSpPr/>
              <p:nvPr/>
            </p:nvSpPr>
            <p:spPr>
              <a:xfrm flipH="1">
                <a:off x="4848" y="1440"/>
                <a:ext cx="336" cy="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7848" name="Text Box 33"/>
              <p:cNvSpPr txBox="1"/>
              <p:nvPr/>
            </p:nvSpPr>
            <p:spPr>
              <a:xfrm>
                <a:off x="4608" y="91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v0</a:t>
                </a:r>
              </a:p>
            </p:txBody>
          </p:sp>
          <p:sp>
            <p:nvSpPr>
              <p:cNvPr id="77849" name="Text Box 34"/>
              <p:cNvSpPr txBox="1"/>
              <p:nvPr/>
            </p:nvSpPr>
            <p:spPr>
              <a:xfrm>
                <a:off x="4704" y="148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w</a:t>
                </a:r>
              </a:p>
            </p:txBody>
          </p:sp>
          <p:sp>
            <p:nvSpPr>
              <p:cNvPr id="77850" name="Text Box 35"/>
              <p:cNvSpPr txBox="1"/>
              <p:nvPr/>
            </p:nvSpPr>
            <p:spPr>
              <a:xfrm>
                <a:off x="5232" y="1296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k</a:t>
                </a:r>
              </a:p>
            </p:txBody>
          </p:sp>
          <p:sp>
            <p:nvSpPr>
              <p:cNvPr id="77851" name="Freeform 36"/>
              <p:cNvSpPr/>
              <p:nvPr/>
            </p:nvSpPr>
            <p:spPr>
              <a:xfrm>
                <a:off x="4416" y="1128"/>
                <a:ext cx="336" cy="480"/>
              </a:xfrm>
              <a:custGeom>
                <a:avLst/>
                <a:gdLst/>
                <a:ahLst/>
                <a:cxnLst>
                  <a:cxn ang="0">
                    <a:pos x="336" y="24"/>
                  </a:cxn>
                  <a:cxn ang="0">
                    <a:pos x="96" y="24"/>
                  </a:cxn>
                  <a:cxn ang="0">
                    <a:pos x="0" y="168"/>
                  </a:cxn>
                  <a:cxn ang="0">
                    <a:pos x="96" y="264"/>
                  </a:cxn>
                  <a:cxn ang="0">
                    <a:pos x="144" y="456"/>
                  </a:cxn>
                  <a:cxn ang="0">
                    <a:pos x="336" y="408"/>
                  </a:cxn>
                </a:cxnLst>
                <a:rect l="0" t="0" r="0" b="0"/>
                <a:pathLst>
                  <a:path w="336" h="480">
                    <a:moveTo>
                      <a:pt x="336" y="24"/>
                    </a:moveTo>
                    <a:cubicBezTo>
                      <a:pt x="244" y="12"/>
                      <a:pt x="152" y="0"/>
                      <a:pt x="96" y="24"/>
                    </a:cubicBezTo>
                    <a:cubicBezTo>
                      <a:pt x="40" y="48"/>
                      <a:pt x="0" y="128"/>
                      <a:pt x="0" y="168"/>
                    </a:cubicBezTo>
                    <a:cubicBezTo>
                      <a:pt x="0" y="208"/>
                      <a:pt x="72" y="216"/>
                      <a:pt x="96" y="264"/>
                    </a:cubicBezTo>
                    <a:cubicBezTo>
                      <a:pt x="120" y="312"/>
                      <a:pt x="104" y="432"/>
                      <a:pt x="144" y="456"/>
                    </a:cubicBezTo>
                    <a:cubicBezTo>
                      <a:pt x="184" y="480"/>
                      <a:pt x="260" y="444"/>
                      <a:pt x="336" y="408"/>
                    </a:cubicBezTo>
                  </a:path>
                </a:pathLst>
              </a:custGeom>
              <a:noFill/>
              <a:ln w="38100" cap="flat" cmpd="sng">
                <a:solidFill>
                  <a:srgbClr val="99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2" name="Text Box 37"/>
              <p:cNvSpPr txBox="1"/>
              <p:nvPr/>
            </p:nvSpPr>
            <p:spPr>
              <a:xfrm>
                <a:off x="4032" y="1248"/>
                <a:ext cx="52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D[w]</a:t>
                </a:r>
              </a:p>
            </p:txBody>
          </p:sp>
          <p:sp>
            <p:nvSpPr>
              <p:cNvPr id="77853" name="Text Box 38"/>
              <p:cNvSpPr txBox="1"/>
              <p:nvPr/>
            </p:nvSpPr>
            <p:spPr>
              <a:xfrm>
                <a:off x="4992" y="1056"/>
                <a:ext cx="5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min</a:t>
                </a:r>
              </a:p>
            </p:txBody>
          </p:sp>
        </p:grpSp>
      </p:grpSp>
      <p:sp>
        <p:nvSpPr>
          <p:cNvPr id="77854" name="Line 39"/>
          <p:cNvSpPr/>
          <p:nvPr/>
        </p:nvSpPr>
        <p:spPr>
          <a:xfrm>
            <a:off x="685800" y="1981200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55" name="Line 40"/>
          <p:cNvSpPr/>
          <p:nvPr/>
        </p:nvSpPr>
        <p:spPr>
          <a:xfrm>
            <a:off x="685800" y="3505200"/>
            <a:ext cx="0" cy="2438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56" name="Line 41"/>
          <p:cNvSpPr/>
          <p:nvPr/>
        </p:nvSpPr>
        <p:spPr>
          <a:xfrm>
            <a:off x="1219200" y="5257800"/>
            <a:ext cx="0" cy="4572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7.6.3  </a:t>
            </a:r>
            <a:r>
              <a:rPr lang="zh-CN" altLang="en-US" sz="2400" b="1" dirty="0">
                <a:solidFill>
                  <a:srgbClr val="800000"/>
                </a:solidFill>
              </a:rPr>
              <a:t>每一对顶点之间的最短路径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685800" y="990600"/>
            <a:ext cx="8207375" cy="51054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每次选一个顶点为源点，反复利用</a:t>
            </a:r>
            <a:r>
              <a:rPr lang="en-US" altLang="zh-CN" sz="2000" dirty="0"/>
              <a:t>Dijstra</a:t>
            </a:r>
            <a:r>
              <a:rPr lang="zh-CN" altLang="en-US" sz="2000" dirty="0"/>
              <a:t>算法      </a:t>
            </a:r>
            <a:r>
              <a:rPr lang="en-US" altLang="zh-CN" sz="2000" dirty="0">
                <a:solidFill>
                  <a:schemeClr val="accent2"/>
                </a:solidFill>
              </a:rPr>
              <a:t>O(n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Floyd</a:t>
            </a:r>
            <a:r>
              <a:rPr lang="zh-CN" altLang="en-US" sz="2000" dirty="0"/>
              <a:t>算法     </a:t>
            </a:r>
            <a:r>
              <a:rPr lang="en-US" altLang="zh-CN" sz="2000" dirty="0">
                <a:solidFill>
                  <a:schemeClr val="accent2"/>
                </a:solidFill>
              </a:rPr>
              <a:t>O(n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</a:rPr>
              <a:t>)   </a:t>
            </a:r>
            <a:r>
              <a:rPr lang="zh-CN" altLang="en-US" sz="2000" dirty="0">
                <a:solidFill>
                  <a:schemeClr val="accent2"/>
                </a:solidFill>
              </a:rPr>
              <a:t>但算法相对简单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[Floyd</a:t>
            </a:r>
            <a:r>
              <a:rPr lang="zh-CN" altLang="en-US" sz="2000" b="1" dirty="0">
                <a:solidFill>
                  <a:srgbClr val="996600"/>
                </a:solidFill>
              </a:rPr>
              <a:t>算法思想</a:t>
            </a:r>
            <a:r>
              <a:rPr lang="en-US" altLang="zh-CN" sz="2000" b="1" dirty="0">
                <a:solidFill>
                  <a:srgbClr val="996600"/>
                </a:solidFill>
              </a:rPr>
              <a:t>]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利用二维数组</a:t>
            </a:r>
            <a:r>
              <a:rPr lang="en-US" altLang="zh-CN" sz="2000" dirty="0"/>
              <a:t>D(0..n-1, 0..n-1), D[i][j]</a:t>
            </a:r>
            <a:r>
              <a:rPr lang="zh-CN" altLang="zh-CN" sz="2000" dirty="0"/>
              <a:t>记录当前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zh-CN" sz="2000" dirty="0"/>
              <a:t>的最短路径长度，初值</a:t>
            </a:r>
            <a:r>
              <a:rPr lang="en-US" altLang="zh-CN" sz="2000" dirty="0"/>
              <a:t>D </a:t>
            </a:r>
            <a:r>
              <a:rPr lang="en-US" altLang="zh-CN" sz="2000" baseline="30000" dirty="0"/>
              <a:t>(-1)</a:t>
            </a:r>
            <a:r>
              <a:rPr lang="en-US" altLang="zh-CN" sz="2000" dirty="0"/>
              <a:t>[i][j]=G.arcs[i][j]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集合</a:t>
            </a:r>
            <a:r>
              <a:rPr lang="en-US" altLang="zh-CN" sz="2000" dirty="0"/>
              <a:t>S</a:t>
            </a:r>
            <a:r>
              <a:rPr lang="zh-CN" altLang="en-US" sz="2000" dirty="0"/>
              <a:t>记录当前允许的中间顶点，初值</a:t>
            </a:r>
            <a:r>
              <a:rPr lang="en-US" altLang="zh-CN" sz="2000" dirty="0"/>
              <a:t>S=</a:t>
            </a:r>
            <a:r>
              <a:rPr lang="en-US" altLang="zh-CN" sz="2000" dirty="0">
                <a:sym typeface="Symbol" pitchFamily="18" charset="2"/>
              </a:rPr>
              <a:t>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sym typeface="Symbol" pitchFamily="18" charset="2"/>
              </a:rPr>
              <a:t>依次向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中加入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0</a:t>
            </a:r>
            <a:r>
              <a:rPr lang="zh-CN" altLang="en-US" sz="2000" dirty="0">
                <a:sym typeface="Symbol" pitchFamily="18" charset="2"/>
              </a:rPr>
              <a:t>、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...</a:t>
            </a:r>
            <a:r>
              <a:rPr lang="zh-CN" altLang="en-US" sz="2000" dirty="0"/>
              <a:t>、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n-1</a:t>
            </a:r>
            <a:r>
              <a:rPr lang="zh-CN" altLang="en-US" sz="2000" dirty="0"/>
              <a:t>，</a:t>
            </a:r>
            <a:r>
              <a:rPr lang="zh-CN" altLang="en-US" sz="2000" dirty="0">
                <a:sym typeface="Symbol" pitchFamily="18" charset="2"/>
              </a:rPr>
              <a:t>每加入一个顶点，对</a:t>
            </a:r>
            <a:r>
              <a:rPr lang="en-US" altLang="zh-CN" sz="2000" dirty="0"/>
              <a:t>D[i][j]</a:t>
            </a:r>
            <a:r>
              <a:rPr lang="zh-CN" altLang="en-US" sz="2000" dirty="0"/>
              <a:t>进行一次修正：设</a:t>
            </a:r>
            <a:r>
              <a:rPr lang="en-US" altLang="zh-CN" sz="2000" dirty="0"/>
              <a:t>S={v</a:t>
            </a:r>
            <a:r>
              <a:rPr lang="en-US" altLang="zh-CN" sz="2000" baseline="-25000" dirty="0"/>
              <a:t>0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itchFamily="18" charset="2"/>
              </a:rPr>
              <a:t>,...,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k-1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zh-CN" altLang="en-US" sz="2000" dirty="0">
                <a:sym typeface="Symbol" pitchFamily="18" charset="2"/>
              </a:rPr>
              <a:t>，加入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k</a:t>
            </a:r>
            <a:r>
              <a:rPr lang="zh-CN" altLang="en-US" sz="2000" dirty="0"/>
              <a:t>，</a:t>
            </a:r>
            <a:r>
              <a:rPr lang="zh-CN" altLang="zh-CN" sz="2000" dirty="0"/>
              <a:t>则</a:t>
            </a:r>
            <a:r>
              <a:rPr lang="en-US" altLang="zh-CN" sz="2000" dirty="0"/>
              <a:t>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[i][j]=min{D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(k-1)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[i][j],  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(k-1)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[i][k]+ 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(k-1)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[k][j]}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sz="2000" b="1" baseline="30000" dirty="0">
                <a:solidFill>
                  <a:srgbClr val="FF3300"/>
                </a:solidFill>
              </a:rPr>
              <a:t>(k)</a:t>
            </a:r>
            <a:r>
              <a:rPr lang="en-US" altLang="zh-CN" sz="2000" b="1" baseline="30000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[i][j] </a:t>
            </a:r>
            <a:r>
              <a:rPr lang="zh-CN" altLang="en-US" sz="2000" b="1" dirty="0">
                <a:solidFill>
                  <a:schemeClr val="accent2"/>
                </a:solidFill>
              </a:rPr>
              <a:t>的含义</a:t>
            </a:r>
            <a:r>
              <a:rPr lang="zh-CN" altLang="en-US" sz="2000" dirty="0"/>
              <a:t>： 允许</a:t>
            </a:r>
            <a:r>
              <a:rPr lang="zh-CN" altLang="zh-CN" sz="2000" dirty="0"/>
              <a:t>的中间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sz="2000" dirty="0"/>
              <a:t>             顶点的序号最大为</a:t>
            </a:r>
            <a:r>
              <a:rPr lang="en-US" altLang="zh-CN" sz="2000" dirty="0"/>
              <a:t>k</a:t>
            </a:r>
            <a:r>
              <a:rPr lang="zh-CN" altLang="zh-CN" sz="2000" dirty="0"/>
              <a:t>时的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sz="2000" dirty="0"/>
              <a:t>             </a:t>
            </a:r>
            <a:r>
              <a:rPr lang="zh-CN" altLang="en-US" sz="2000" dirty="0"/>
              <a:t>从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zh-CN" sz="2000" dirty="0"/>
              <a:t>的最短路径长度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6477000" y="304800"/>
            <a:ext cx="2209800" cy="2057400"/>
            <a:chOff x="4176" y="192"/>
            <a:chExt cx="1392" cy="1296"/>
          </a:xfrm>
        </p:grpSpPr>
        <p:sp>
          <p:nvSpPr>
            <p:cNvPr id="78854" name="Rectangle 17"/>
            <p:cNvSpPr/>
            <p:nvPr/>
          </p:nvSpPr>
          <p:spPr>
            <a:xfrm>
              <a:off x="4176" y="192"/>
              <a:ext cx="1392" cy="129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8855" name="AutoShape 18"/>
            <p:cNvSpPr/>
            <p:nvPr/>
          </p:nvSpPr>
          <p:spPr>
            <a:xfrm>
              <a:off x="4416" y="624"/>
              <a:ext cx="1008" cy="816"/>
            </a:xfrm>
            <a:prstGeom prst="bracketPair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8856" name="Text Box 19"/>
            <p:cNvSpPr txBox="1"/>
            <p:nvPr/>
          </p:nvSpPr>
          <p:spPr>
            <a:xfrm>
              <a:off x="4272" y="960"/>
              <a:ext cx="1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78857" name="Text Box 20"/>
            <p:cNvSpPr txBox="1"/>
            <p:nvPr/>
          </p:nvSpPr>
          <p:spPr>
            <a:xfrm>
              <a:off x="4368" y="240"/>
              <a:ext cx="1056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lnSpc>
                  <a:spcPct val="6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D(0..n-1, 0..n-1)</a:t>
              </a:r>
            </a:p>
            <a:p>
              <a:pPr indent="0">
                <a:lnSpc>
                  <a:spcPct val="6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          j</a:t>
              </a:r>
            </a:p>
          </p:txBody>
        </p:sp>
        <p:sp>
          <p:nvSpPr>
            <p:cNvPr id="78858" name="Line 21"/>
            <p:cNvSpPr/>
            <p:nvPr/>
          </p:nvSpPr>
          <p:spPr>
            <a:xfrm>
              <a:off x="4464" y="1056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8859" name="Line 22"/>
            <p:cNvSpPr/>
            <p:nvPr/>
          </p:nvSpPr>
          <p:spPr>
            <a:xfrm>
              <a:off x="5088" y="624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8860" name="Text Box 24"/>
          <p:cNvSpPr txBox="1"/>
          <p:nvPr/>
        </p:nvSpPr>
        <p:spPr>
          <a:xfrm>
            <a:off x="2362200" y="6096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kn-1)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1" name="Oval 25"/>
          <p:cNvSpPr/>
          <p:nvPr/>
        </p:nvSpPr>
        <p:spPr>
          <a:xfrm>
            <a:off x="6248400" y="5334000"/>
            <a:ext cx="152400" cy="152400"/>
          </a:xfrm>
          <a:prstGeom prst="ellipse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endParaRPr lang="zh-CN" altLang="zh-CN" sz="2400" dirty="0">
              <a:solidFill>
                <a:schemeClr val="hlink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2" name="Oval 26"/>
          <p:cNvSpPr/>
          <p:nvPr/>
        </p:nvSpPr>
        <p:spPr>
          <a:xfrm>
            <a:off x="8153400" y="5181600"/>
            <a:ext cx="152400" cy="152400"/>
          </a:xfrm>
          <a:prstGeom prst="ellipse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3" name="Oval 27"/>
          <p:cNvSpPr/>
          <p:nvPr/>
        </p:nvSpPr>
        <p:spPr>
          <a:xfrm>
            <a:off x="70104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4" name="Text Box 28"/>
          <p:cNvSpPr txBox="1"/>
          <p:nvPr/>
        </p:nvSpPr>
        <p:spPr>
          <a:xfrm>
            <a:off x="6096000" y="49530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</a:p>
        </p:txBody>
      </p:sp>
      <p:sp>
        <p:nvSpPr>
          <p:cNvPr id="78865" name="Text Box 29"/>
          <p:cNvSpPr txBox="1"/>
          <p:nvPr/>
        </p:nvSpPr>
        <p:spPr>
          <a:xfrm>
            <a:off x="8229600" y="49530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78866" name="Text Box 30"/>
          <p:cNvSpPr txBox="1"/>
          <p:nvPr/>
        </p:nvSpPr>
        <p:spPr>
          <a:xfrm>
            <a:off x="6858000" y="61722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</a:p>
        </p:txBody>
      </p:sp>
      <p:sp>
        <p:nvSpPr>
          <p:cNvPr id="78867" name="Text Box 31"/>
          <p:cNvSpPr txBox="1"/>
          <p:nvPr/>
        </p:nvSpPr>
        <p:spPr>
          <a:xfrm>
            <a:off x="6781800" y="49530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D[i][j]</a:t>
            </a:r>
            <a:endParaRPr lang="en-US" altLang="zh-CN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8" name="Text Box 32"/>
          <p:cNvSpPr txBox="1"/>
          <p:nvPr/>
        </p:nvSpPr>
        <p:spPr>
          <a:xfrm>
            <a:off x="5867400" y="57150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D[i][k]</a:t>
            </a:r>
          </a:p>
        </p:txBody>
      </p:sp>
      <p:sp>
        <p:nvSpPr>
          <p:cNvPr id="78869" name="Text Box 33"/>
          <p:cNvSpPr txBox="1"/>
          <p:nvPr/>
        </p:nvSpPr>
        <p:spPr>
          <a:xfrm>
            <a:off x="7543800" y="56388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D[k][j]</a:t>
            </a:r>
          </a:p>
        </p:txBody>
      </p:sp>
      <p:sp>
        <p:nvSpPr>
          <p:cNvPr id="78870" name="Freeform 34"/>
          <p:cNvSpPr/>
          <p:nvPr/>
        </p:nvSpPr>
        <p:spPr>
          <a:xfrm>
            <a:off x="6400800" y="5257800"/>
            <a:ext cx="1752600" cy="2413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104" h="152">
                <a:moveTo>
                  <a:pt x="0" y="96"/>
                </a:moveTo>
                <a:cubicBezTo>
                  <a:pt x="156" y="124"/>
                  <a:pt x="312" y="152"/>
                  <a:pt x="432" y="144"/>
                </a:cubicBezTo>
                <a:cubicBezTo>
                  <a:pt x="552" y="136"/>
                  <a:pt x="608" y="72"/>
                  <a:pt x="720" y="48"/>
                </a:cubicBezTo>
                <a:cubicBezTo>
                  <a:pt x="832" y="24"/>
                  <a:pt x="968" y="12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1" name="Freeform 35"/>
          <p:cNvSpPr/>
          <p:nvPr/>
        </p:nvSpPr>
        <p:spPr>
          <a:xfrm>
            <a:off x="6400800" y="5486400"/>
            <a:ext cx="609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84" h="384">
                <a:moveTo>
                  <a:pt x="0" y="0"/>
                </a:moveTo>
                <a:cubicBezTo>
                  <a:pt x="72" y="48"/>
                  <a:pt x="144" y="96"/>
                  <a:pt x="192" y="144"/>
                </a:cubicBezTo>
                <a:cubicBezTo>
                  <a:pt x="240" y="192"/>
                  <a:pt x="256" y="248"/>
                  <a:pt x="288" y="288"/>
                </a:cubicBezTo>
                <a:cubicBezTo>
                  <a:pt x="320" y="328"/>
                  <a:pt x="352" y="356"/>
                  <a:pt x="38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2" name="Freeform 36"/>
          <p:cNvSpPr/>
          <p:nvPr/>
        </p:nvSpPr>
        <p:spPr>
          <a:xfrm>
            <a:off x="7086600" y="5334000"/>
            <a:ext cx="1066800" cy="762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672" h="480">
                <a:moveTo>
                  <a:pt x="0" y="480"/>
                </a:moveTo>
                <a:cubicBezTo>
                  <a:pt x="36" y="432"/>
                  <a:pt x="72" y="384"/>
                  <a:pt x="144" y="336"/>
                </a:cubicBezTo>
                <a:cubicBezTo>
                  <a:pt x="216" y="288"/>
                  <a:pt x="344" y="248"/>
                  <a:pt x="432" y="192"/>
                </a:cubicBezTo>
                <a:cubicBezTo>
                  <a:pt x="520" y="136"/>
                  <a:pt x="596" y="68"/>
                  <a:pt x="6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56"/>
          <p:cNvSpPr/>
          <p:nvPr/>
        </p:nvSpPr>
        <p:spPr>
          <a:xfrm>
            <a:off x="611188" y="404813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79876" name="组合 4"/>
          <p:cNvGrpSpPr/>
          <p:nvPr/>
        </p:nvGrpSpPr>
        <p:grpSpPr>
          <a:xfrm>
            <a:off x="1547813" y="620713"/>
            <a:ext cx="2232025" cy="2028825"/>
            <a:chOff x="2411760" y="548680"/>
            <a:chExt cx="2232248" cy="2028380"/>
          </a:xfrm>
        </p:grpSpPr>
        <p:sp>
          <p:nvSpPr>
            <p:cNvPr id="79877" name="矩形 5"/>
            <p:cNvSpPr/>
            <p:nvPr/>
          </p:nvSpPr>
          <p:spPr>
            <a:xfrm>
              <a:off x="2411760" y="548680"/>
              <a:ext cx="2232248" cy="20162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79878" name="组合 57"/>
            <p:cNvGrpSpPr/>
            <p:nvPr/>
          </p:nvGrpSpPr>
          <p:grpSpPr>
            <a:xfrm>
              <a:off x="2555776" y="548680"/>
              <a:ext cx="2088232" cy="2028380"/>
              <a:chOff x="6732240" y="0"/>
              <a:chExt cx="2088232" cy="1884894"/>
            </a:xfrm>
          </p:grpSpPr>
          <p:sp>
            <p:nvSpPr>
              <p:cNvPr id="79879" name="Text Box 10"/>
              <p:cNvSpPr txBox="1"/>
              <p:nvPr/>
            </p:nvSpPr>
            <p:spPr>
              <a:xfrm>
                <a:off x="7452320" y="0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79880" name="Text Box 10"/>
              <p:cNvSpPr txBox="1"/>
              <p:nvPr/>
            </p:nvSpPr>
            <p:spPr>
              <a:xfrm>
                <a:off x="6732240" y="332656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79881" name="Text Box 10"/>
              <p:cNvSpPr txBox="1"/>
              <p:nvPr/>
            </p:nvSpPr>
            <p:spPr>
              <a:xfrm>
                <a:off x="8126735" y="332656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79882" name="Text Box 10"/>
              <p:cNvSpPr txBox="1"/>
              <p:nvPr/>
            </p:nvSpPr>
            <p:spPr>
              <a:xfrm>
                <a:off x="7308304" y="1340768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79883" name="Text Box 10"/>
              <p:cNvSpPr txBox="1"/>
              <p:nvPr/>
            </p:nvSpPr>
            <p:spPr>
              <a:xfrm>
                <a:off x="8126735" y="1052736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79884" name="椭圆 26"/>
              <p:cNvSpPr/>
              <p:nvPr/>
            </p:nvSpPr>
            <p:spPr>
              <a:xfrm>
                <a:off x="7452320" y="0"/>
                <a:ext cx="432048" cy="4046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5" name="椭圆 27"/>
              <p:cNvSpPr/>
              <p:nvPr/>
            </p:nvSpPr>
            <p:spPr>
              <a:xfrm>
                <a:off x="6732240" y="404664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6" name="椭圆 29"/>
              <p:cNvSpPr/>
              <p:nvPr/>
            </p:nvSpPr>
            <p:spPr>
              <a:xfrm>
                <a:off x="8172400" y="404664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7" name="椭圆 30"/>
              <p:cNvSpPr/>
              <p:nvPr/>
            </p:nvSpPr>
            <p:spPr>
              <a:xfrm>
                <a:off x="8172400" y="1124744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8" name="椭圆 31"/>
              <p:cNvSpPr/>
              <p:nvPr/>
            </p:nvSpPr>
            <p:spPr>
              <a:xfrm>
                <a:off x="7380312" y="1412776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cxnSp>
            <p:nvCxnSpPr>
              <p:cNvPr id="79889" name="直接箭头连接符 33"/>
              <p:cNvCxnSpPr>
                <a:stCxn id="79885" idx="7"/>
                <a:endCxn id="79884" idx="2"/>
              </p:cNvCxnSpPr>
              <p:nvPr/>
            </p:nvCxnSpPr>
            <p:spPr>
              <a:xfrm rot="5400000" flipH="1" flipV="1">
                <a:off x="7118406" y="123478"/>
                <a:ext cx="255059" cy="412767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0" name="直接箭头连接符 35"/>
              <p:cNvCxnSpPr>
                <a:stCxn id="79885" idx="6"/>
                <a:endCxn id="79881" idx="1"/>
              </p:cNvCxnSpPr>
              <p:nvPr/>
            </p:nvCxnSpPr>
            <p:spPr>
              <a:xfrm flipV="1">
                <a:off x="7092280" y="561256"/>
                <a:ext cx="1034455" cy="23428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1" name="直接箭头连接符 37"/>
              <p:cNvCxnSpPr>
                <a:stCxn id="79886" idx="0"/>
                <a:endCxn id="79884" idx="6"/>
              </p:cNvCxnSpPr>
              <p:nvPr/>
            </p:nvCxnSpPr>
            <p:spPr>
              <a:xfrm rot="-5400000" flipV="1">
                <a:off x="8017228" y="69472"/>
                <a:ext cx="202332" cy="468052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2" name="直接箭头连接符 39"/>
              <p:cNvCxnSpPr>
                <a:stCxn id="79885" idx="5"/>
                <a:endCxn id="79888" idx="1"/>
              </p:cNvCxnSpPr>
              <p:nvPr/>
            </p:nvCxnSpPr>
            <p:spPr>
              <a:xfrm rot="-5400000" flipH="1">
                <a:off x="6859533" y="891997"/>
                <a:ext cx="753526" cy="39348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3" name="直接箭头连接符 43"/>
              <p:cNvCxnSpPr>
                <a:stCxn id="79888" idx="6"/>
                <a:endCxn id="79887" idx="3"/>
              </p:cNvCxnSpPr>
              <p:nvPr/>
            </p:nvCxnSpPr>
            <p:spPr>
              <a:xfrm flipV="1">
                <a:off x="7740352" y="1432057"/>
                <a:ext cx="484775" cy="160739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4" name="直接箭头连接符 45"/>
              <p:cNvCxnSpPr>
                <a:stCxn id="79886" idx="4"/>
                <a:endCxn id="79887" idx="0"/>
              </p:cNvCxnSpPr>
              <p:nvPr/>
            </p:nvCxnSpPr>
            <p:spPr>
              <a:xfrm rot="5400000">
                <a:off x="8172400" y="944724"/>
                <a:ext cx="360040" cy="1588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5" name="直接箭头连接符 47"/>
              <p:cNvCxnSpPr>
                <a:stCxn id="79886" idx="4"/>
                <a:endCxn id="79884" idx="5"/>
              </p:cNvCxnSpPr>
              <p:nvPr/>
            </p:nvCxnSpPr>
            <p:spPr>
              <a:xfrm rot="-5400000" flipV="1">
                <a:off x="7571073" y="595425"/>
                <a:ext cx="923358" cy="423312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79896" name="TextBox 48"/>
              <p:cNvSpPr txBox="1"/>
              <p:nvPr/>
            </p:nvSpPr>
            <p:spPr>
              <a:xfrm>
                <a:off x="6804248" y="0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100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97" name="TextBox 49"/>
              <p:cNvSpPr txBox="1"/>
              <p:nvPr/>
            </p:nvSpPr>
            <p:spPr>
              <a:xfrm>
                <a:off x="8135888" y="0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60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98" name="TextBox 50"/>
              <p:cNvSpPr txBox="1"/>
              <p:nvPr/>
            </p:nvSpPr>
            <p:spPr>
              <a:xfrm>
                <a:off x="7236296" y="476672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30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99" name="TextBox 51"/>
              <p:cNvSpPr txBox="1"/>
              <p:nvPr/>
            </p:nvSpPr>
            <p:spPr>
              <a:xfrm>
                <a:off x="7164288" y="836712"/>
                <a:ext cx="648072" cy="4046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10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900" name="TextBox 52"/>
              <p:cNvSpPr txBox="1"/>
              <p:nvPr/>
            </p:nvSpPr>
            <p:spPr>
              <a:xfrm>
                <a:off x="7668344" y="764704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10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901" name="TextBox 53"/>
              <p:cNvSpPr txBox="1"/>
              <p:nvPr/>
            </p:nvSpPr>
            <p:spPr>
              <a:xfrm>
                <a:off x="7668344" y="1484784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50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902" name="TextBox 55"/>
              <p:cNvSpPr txBox="1"/>
              <p:nvPr/>
            </p:nvSpPr>
            <p:spPr>
              <a:xfrm>
                <a:off x="8244408" y="764704"/>
                <a:ext cx="576064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20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79903" name="组合 61"/>
          <p:cNvGrpSpPr/>
          <p:nvPr/>
        </p:nvGrpSpPr>
        <p:grpSpPr>
          <a:xfrm>
            <a:off x="1998663" y="2776220"/>
            <a:ext cx="5761037" cy="3383892"/>
            <a:chOff x="1187624" y="2708920"/>
            <a:chExt cx="5760640" cy="3384376"/>
          </a:xfrm>
        </p:grpSpPr>
        <p:sp>
          <p:nvSpPr>
            <p:cNvPr id="79904" name="TextBox 31"/>
            <p:cNvSpPr txBox="1"/>
            <p:nvPr/>
          </p:nvSpPr>
          <p:spPr>
            <a:xfrm>
              <a:off x="1619672" y="3429000"/>
              <a:ext cx="792088" cy="240000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indent="0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1600" dirty="0"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0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1600" dirty="0"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0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1600" dirty="0"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0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1600" dirty="0"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0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1600" dirty="0"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cxnSp>
          <p:nvCxnSpPr>
            <p:cNvPr id="79905" name="直接连接符 39"/>
            <p:cNvCxnSpPr>
              <a:stCxn id="79886" idx="4"/>
              <a:endCxn id="79884" idx="5"/>
            </p:cNvCxnSpPr>
            <p:nvPr/>
          </p:nvCxnSpPr>
          <p:spPr>
            <a:xfrm>
              <a:off x="1619672" y="3933056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06" name="直接连接符 40"/>
            <p:cNvCxnSpPr>
              <a:stCxn id="79886" idx="4"/>
              <a:endCxn id="79884" idx="5"/>
            </p:cNvCxnSpPr>
            <p:nvPr/>
          </p:nvCxnSpPr>
          <p:spPr>
            <a:xfrm>
              <a:off x="1619672" y="4437112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07" name="直接连接符 41"/>
            <p:cNvCxnSpPr>
              <a:stCxn id="79886" idx="4"/>
              <a:endCxn id="79884" idx="5"/>
            </p:cNvCxnSpPr>
            <p:nvPr/>
          </p:nvCxnSpPr>
          <p:spPr>
            <a:xfrm>
              <a:off x="1619672" y="5013176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08" name="直接连接符 42"/>
            <p:cNvCxnSpPr>
              <a:stCxn id="79886" idx="4"/>
              <a:endCxn id="79884" idx="5"/>
            </p:cNvCxnSpPr>
            <p:nvPr/>
          </p:nvCxnSpPr>
          <p:spPr>
            <a:xfrm>
              <a:off x="1619672" y="5517232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09" name="TextBox 43"/>
            <p:cNvSpPr txBox="1"/>
            <p:nvPr/>
          </p:nvSpPr>
          <p:spPr>
            <a:xfrm>
              <a:off x="1403648" y="2852936"/>
              <a:ext cx="11521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latin typeface="Times New Roman" panose="02020503050405090304" pitchFamily="18" charset="0"/>
                  <a:ea typeface="宋体" charset="-122"/>
                </a:rPr>
                <a:t>G.vexs</a:t>
              </a:r>
              <a:endParaRPr lang="zh-CN" altLang="en-US" sz="2400" b="1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9910" name="TextBox 44"/>
            <p:cNvSpPr txBox="1"/>
            <p:nvPr/>
          </p:nvSpPr>
          <p:spPr>
            <a:xfrm>
              <a:off x="3347864" y="3429000"/>
              <a:ext cx="3528392" cy="24895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0      10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30     100</a:t>
              </a:r>
            </a:p>
            <a:p>
              <a:pPr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 0       50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0 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10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20      0      60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0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9911" name="TextBox 45"/>
            <p:cNvSpPr txBox="1"/>
            <p:nvPr/>
          </p:nvSpPr>
          <p:spPr>
            <a:xfrm>
              <a:off x="4716016" y="2708920"/>
              <a:ext cx="11521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latin typeface="Times New Roman" panose="02020503050405090304" pitchFamily="18" charset="0"/>
                  <a:ea typeface="宋体" charset="-122"/>
                </a:rPr>
                <a:t>G.arcs</a:t>
              </a:r>
              <a:endParaRPr lang="zh-CN" altLang="en-US" sz="2400" b="1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cxnSp>
          <p:nvCxnSpPr>
            <p:cNvPr id="79912" name="直接连接符 47"/>
            <p:cNvCxnSpPr>
              <a:stCxn id="79886" idx="4"/>
              <a:endCxn id="79884" idx="5"/>
            </p:cNvCxnSpPr>
            <p:nvPr/>
          </p:nvCxnSpPr>
          <p:spPr>
            <a:xfrm rot="5400000">
              <a:off x="2123728" y="4797152"/>
              <a:ext cx="2448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13" name="直接连接符 48"/>
            <p:cNvCxnSpPr>
              <a:stCxn id="79886" idx="4"/>
              <a:endCxn id="79884" idx="5"/>
            </p:cNvCxnSpPr>
            <p:nvPr/>
          </p:nvCxnSpPr>
          <p:spPr>
            <a:xfrm rot="5400000">
              <a:off x="5508104" y="4869160"/>
              <a:ext cx="2448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14" name="TextBox 49"/>
            <p:cNvSpPr txBox="1"/>
            <p:nvPr/>
          </p:nvSpPr>
          <p:spPr>
            <a:xfrm>
              <a:off x="3060467" y="350100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9915" name="TextBox 50"/>
            <p:cNvSpPr txBox="1"/>
            <p:nvPr/>
          </p:nvSpPr>
          <p:spPr>
            <a:xfrm>
              <a:off x="3059832" y="4077072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9916" name="TextBox 51"/>
            <p:cNvSpPr txBox="1"/>
            <p:nvPr/>
          </p:nvSpPr>
          <p:spPr>
            <a:xfrm>
              <a:off x="3059832" y="458112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9917" name="TextBox 52"/>
            <p:cNvSpPr txBox="1"/>
            <p:nvPr/>
          </p:nvSpPr>
          <p:spPr>
            <a:xfrm>
              <a:off x="3059832" y="5085184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9918" name="TextBox 53"/>
            <p:cNvSpPr txBox="1"/>
            <p:nvPr/>
          </p:nvSpPr>
          <p:spPr>
            <a:xfrm>
              <a:off x="3059832" y="566124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9919" name="TextBox 55"/>
            <p:cNvSpPr txBox="1"/>
            <p:nvPr/>
          </p:nvSpPr>
          <p:spPr>
            <a:xfrm>
              <a:off x="1187624" y="350100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9920" name="TextBox 56"/>
            <p:cNvSpPr txBox="1"/>
            <p:nvPr/>
          </p:nvSpPr>
          <p:spPr>
            <a:xfrm>
              <a:off x="1187624" y="4077072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9921" name="TextBox 57"/>
            <p:cNvSpPr txBox="1"/>
            <p:nvPr/>
          </p:nvSpPr>
          <p:spPr>
            <a:xfrm>
              <a:off x="1187624" y="458112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9922" name="TextBox 58"/>
            <p:cNvSpPr txBox="1"/>
            <p:nvPr/>
          </p:nvSpPr>
          <p:spPr>
            <a:xfrm>
              <a:off x="1187624" y="5085184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9923" name="TextBox 59"/>
            <p:cNvSpPr txBox="1"/>
            <p:nvPr/>
          </p:nvSpPr>
          <p:spPr>
            <a:xfrm>
              <a:off x="1187624" y="551771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9924" name="TextBox 60"/>
            <p:cNvSpPr txBox="1"/>
            <p:nvPr/>
          </p:nvSpPr>
          <p:spPr>
            <a:xfrm>
              <a:off x="3419872" y="3140968"/>
              <a:ext cx="3528392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0           1            2          3              4</a:t>
              </a:r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57"/>
          <p:cNvSpPr/>
          <p:nvPr/>
        </p:nvSpPr>
        <p:spPr>
          <a:xfrm>
            <a:off x="762000" y="1857375"/>
            <a:ext cx="7924800" cy="464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10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30  100       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10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30  100        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10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60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30  100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0   50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        0   50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          0   50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    0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10        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0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10                0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10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   20   0   60             20   0   60               20   0   60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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 0           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 0              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    0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path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(-1)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直接路径 </a:t>
            </a:r>
            <a:r>
              <a:rPr lang="zh-CN" altLang="en-US" sz="28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path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(0)                      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path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(1)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endParaRPr lang="en-US" altLang="zh-CN" sz="2800" baseline="30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(0,0)  (0,1) ( )     …                  (0,1)                                                  </a:t>
            </a:r>
            <a:r>
              <a:rPr lang="en-US" altLang="zh-CN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(0,1,2)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                                                          (1,2)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                                                 </a:t>
            </a:r>
            <a:r>
              <a:rPr lang="en-US" altLang="zh-CN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(2,4)</a:t>
            </a:r>
            <a:endParaRPr lang="en-US" altLang="zh-CN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0900" name="Line 58"/>
          <p:cNvSpPr/>
          <p:nvPr/>
        </p:nvSpPr>
        <p:spPr>
          <a:xfrm>
            <a:off x="7620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1" name="Line 59"/>
          <p:cNvSpPr/>
          <p:nvPr/>
        </p:nvSpPr>
        <p:spPr>
          <a:xfrm>
            <a:off x="30480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2" name="Line 60"/>
          <p:cNvSpPr/>
          <p:nvPr/>
        </p:nvSpPr>
        <p:spPr>
          <a:xfrm>
            <a:off x="33528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3" name="Line 61"/>
          <p:cNvSpPr/>
          <p:nvPr/>
        </p:nvSpPr>
        <p:spPr>
          <a:xfrm>
            <a:off x="5715000" y="1905000"/>
            <a:ext cx="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4" name="Line 62"/>
          <p:cNvSpPr/>
          <p:nvPr/>
        </p:nvSpPr>
        <p:spPr>
          <a:xfrm>
            <a:off x="60960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5" name="Line 63"/>
          <p:cNvSpPr/>
          <p:nvPr/>
        </p:nvSpPr>
        <p:spPr>
          <a:xfrm>
            <a:off x="8534400" y="1905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6" name="Line 64"/>
          <p:cNvSpPr/>
          <p:nvPr/>
        </p:nvSpPr>
        <p:spPr>
          <a:xfrm>
            <a:off x="762000" y="4572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7" name="Line 65"/>
          <p:cNvSpPr/>
          <p:nvPr/>
        </p:nvSpPr>
        <p:spPr>
          <a:xfrm>
            <a:off x="3048000" y="4572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8" name="Line 66"/>
          <p:cNvSpPr/>
          <p:nvPr/>
        </p:nvSpPr>
        <p:spPr>
          <a:xfrm>
            <a:off x="3352800" y="4572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9" name="Line 67"/>
          <p:cNvSpPr/>
          <p:nvPr/>
        </p:nvSpPr>
        <p:spPr>
          <a:xfrm>
            <a:off x="5715000" y="46482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0" name="Line 68"/>
          <p:cNvSpPr/>
          <p:nvPr/>
        </p:nvSpPr>
        <p:spPr>
          <a:xfrm>
            <a:off x="6096000" y="4648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1" name="Line 69"/>
          <p:cNvSpPr/>
          <p:nvPr/>
        </p:nvSpPr>
        <p:spPr>
          <a:xfrm>
            <a:off x="8534400" y="4648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2" name="Text Box 70"/>
          <p:cNvSpPr txBox="1"/>
          <p:nvPr/>
        </p:nvSpPr>
        <p:spPr>
          <a:xfrm>
            <a:off x="468313" y="1930083"/>
            <a:ext cx="360362" cy="18897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80913" name="Text Box 71"/>
          <p:cNvSpPr txBox="1"/>
          <p:nvPr/>
        </p:nvSpPr>
        <p:spPr>
          <a:xfrm>
            <a:off x="1116013" y="1195388"/>
            <a:ext cx="7343775" cy="3124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(-1)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=G.arcs                 D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(0)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        D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(1)</a:t>
            </a:r>
          </a:p>
        </p:txBody>
      </p:sp>
      <p:sp>
        <p:nvSpPr>
          <p:cNvPr id="80914" name="Text Box 72"/>
          <p:cNvSpPr txBox="1"/>
          <p:nvPr/>
        </p:nvSpPr>
        <p:spPr>
          <a:xfrm>
            <a:off x="828358" y="1484630"/>
            <a:ext cx="7848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0    1       2      3       4             0     1      2        3       4           0      1     2       3       4</a:t>
            </a:r>
          </a:p>
        </p:txBody>
      </p:sp>
      <p:sp>
        <p:nvSpPr>
          <p:cNvPr id="119881" name="Text Box 73"/>
          <p:cNvSpPr txBox="1"/>
          <p:nvPr/>
        </p:nvSpPr>
        <p:spPr>
          <a:xfrm>
            <a:off x="900113" y="5157788"/>
            <a:ext cx="1873250" cy="13112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处以</a:t>
            </a:r>
            <a:r>
              <a:rPr lang="en-US" altLang="zh-CN" i="1" dirty="0">
                <a:latin typeface="楷体_GB2312" pitchFamily="49" charset="-122"/>
                <a:ea typeface="楷体_GB2312" pitchFamily="49" charset="-122"/>
              </a:rPr>
              <a:t>(i,j)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indent="0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赋初值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处以</a:t>
            </a:r>
          </a:p>
          <a:p>
            <a:pPr indent="0"/>
            <a:r>
              <a:rPr lang="en-US" altLang="zh-CN" i="1" dirty="0"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赋值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4"/>
          <p:cNvGrpSpPr/>
          <p:nvPr/>
        </p:nvGrpSpPr>
        <p:grpSpPr>
          <a:xfrm>
            <a:off x="5794375" y="260350"/>
            <a:ext cx="2520950" cy="1044575"/>
            <a:chOff x="3243" y="164"/>
            <a:chExt cx="1588" cy="658"/>
          </a:xfrm>
        </p:grpSpPr>
        <p:sp>
          <p:nvSpPr>
            <p:cNvPr id="80917" name="Oval 75"/>
            <p:cNvSpPr/>
            <p:nvPr/>
          </p:nvSpPr>
          <p:spPr>
            <a:xfrm>
              <a:off x="3424" y="164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18" name="Oval 76"/>
            <p:cNvSpPr/>
            <p:nvPr/>
          </p:nvSpPr>
          <p:spPr>
            <a:xfrm>
              <a:off x="4332" y="300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19" name="Oval 77"/>
            <p:cNvSpPr/>
            <p:nvPr/>
          </p:nvSpPr>
          <p:spPr>
            <a:xfrm>
              <a:off x="3878" y="482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20" name="Text Box 78"/>
            <p:cNvSpPr txBox="1"/>
            <p:nvPr/>
          </p:nvSpPr>
          <p:spPr>
            <a:xfrm>
              <a:off x="3243" y="164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i=0</a:t>
              </a:r>
            </a:p>
          </p:txBody>
        </p:sp>
        <p:sp>
          <p:nvSpPr>
            <p:cNvPr id="80921" name="Text Box 79"/>
            <p:cNvSpPr txBox="1"/>
            <p:nvPr/>
          </p:nvSpPr>
          <p:spPr>
            <a:xfrm>
              <a:off x="4422" y="164"/>
              <a:ext cx="4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j=2</a:t>
              </a:r>
            </a:p>
          </p:txBody>
        </p:sp>
        <p:sp>
          <p:nvSpPr>
            <p:cNvPr id="80922" name="Text Box 80"/>
            <p:cNvSpPr txBox="1"/>
            <p:nvPr/>
          </p:nvSpPr>
          <p:spPr>
            <a:xfrm>
              <a:off x="3787" y="572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80923" name="Freeform 81"/>
            <p:cNvSpPr/>
            <p:nvPr/>
          </p:nvSpPr>
          <p:spPr>
            <a:xfrm>
              <a:off x="3515" y="210"/>
              <a:ext cx="81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5"/>
                </a:cxn>
                <a:cxn ang="0">
                  <a:pos x="272" y="45"/>
                </a:cxn>
                <a:cxn ang="0">
                  <a:pos x="499" y="90"/>
                </a:cxn>
                <a:cxn ang="0">
                  <a:pos x="817" y="181"/>
                </a:cxn>
              </a:cxnLst>
              <a:rect l="0" t="0" r="0" b="0"/>
              <a:pathLst>
                <a:path w="817" h="181">
                  <a:moveTo>
                    <a:pt x="0" y="0"/>
                  </a:moveTo>
                  <a:cubicBezTo>
                    <a:pt x="68" y="19"/>
                    <a:pt x="136" y="38"/>
                    <a:pt x="181" y="45"/>
                  </a:cubicBezTo>
                  <a:cubicBezTo>
                    <a:pt x="226" y="52"/>
                    <a:pt x="219" y="38"/>
                    <a:pt x="272" y="45"/>
                  </a:cubicBezTo>
                  <a:cubicBezTo>
                    <a:pt x="325" y="52"/>
                    <a:pt x="408" y="67"/>
                    <a:pt x="499" y="90"/>
                  </a:cubicBezTo>
                  <a:cubicBezTo>
                    <a:pt x="590" y="113"/>
                    <a:pt x="703" y="147"/>
                    <a:pt x="817" y="18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Freeform 82"/>
            <p:cNvSpPr/>
            <p:nvPr/>
          </p:nvSpPr>
          <p:spPr>
            <a:xfrm>
              <a:off x="3470" y="255"/>
              <a:ext cx="408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226" y="227"/>
                </a:cxn>
                <a:cxn ang="0">
                  <a:pos x="408" y="272"/>
                </a:cxn>
              </a:cxnLst>
              <a:rect l="0" t="0" r="0" b="0"/>
              <a:pathLst>
                <a:path w="408" h="272">
                  <a:moveTo>
                    <a:pt x="0" y="0"/>
                  </a:moveTo>
                  <a:cubicBezTo>
                    <a:pt x="49" y="49"/>
                    <a:pt x="98" y="98"/>
                    <a:pt x="136" y="136"/>
                  </a:cubicBezTo>
                  <a:cubicBezTo>
                    <a:pt x="174" y="174"/>
                    <a:pt x="181" y="204"/>
                    <a:pt x="226" y="227"/>
                  </a:cubicBezTo>
                  <a:cubicBezTo>
                    <a:pt x="271" y="250"/>
                    <a:pt x="339" y="261"/>
                    <a:pt x="408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Freeform 83"/>
            <p:cNvSpPr/>
            <p:nvPr/>
          </p:nvSpPr>
          <p:spPr>
            <a:xfrm>
              <a:off x="3969" y="436"/>
              <a:ext cx="408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1" y="46"/>
                </a:cxn>
                <a:cxn ang="0">
                  <a:pos x="272" y="46"/>
                </a:cxn>
                <a:cxn ang="0">
                  <a:pos x="408" y="0"/>
                </a:cxn>
              </a:cxnLst>
              <a:rect l="0" t="0" r="0" b="0"/>
              <a:pathLst>
                <a:path w="408" h="91">
                  <a:moveTo>
                    <a:pt x="0" y="91"/>
                  </a:moveTo>
                  <a:cubicBezTo>
                    <a:pt x="68" y="72"/>
                    <a:pt x="136" y="53"/>
                    <a:pt x="181" y="46"/>
                  </a:cubicBezTo>
                  <a:cubicBezTo>
                    <a:pt x="226" y="39"/>
                    <a:pt x="234" y="54"/>
                    <a:pt x="272" y="46"/>
                  </a:cubicBezTo>
                  <a:cubicBezTo>
                    <a:pt x="310" y="38"/>
                    <a:pt x="359" y="19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2843213" y="260350"/>
            <a:ext cx="2447925" cy="1044575"/>
            <a:chOff x="1565" y="164"/>
            <a:chExt cx="1542" cy="658"/>
          </a:xfrm>
        </p:grpSpPr>
        <p:sp>
          <p:nvSpPr>
            <p:cNvPr id="80929" name="Oval 87"/>
            <p:cNvSpPr/>
            <p:nvPr/>
          </p:nvSpPr>
          <p:spPr>
            <a:xfrm>
              <a:off x="1746" y="164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30" name="Oval 88"/>
            <p:cNvSpPr/>
            <p:nvPr/>
          </p:nvSpPr>
          <p:spPr>
            <a:xfrm>
              <a:off x="2654" y="300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31" name="Oval 89"/>
            <p:cNvSpPr/>
            <p:nvPr/>
          </p:nvSpPr>
          <p:spPr>
            <a:xfrm>
              <a:off x="2200" y="482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32" name="Text Box 90"/>
            <p:cNvSpPr txBox="1"/>
            <p:nvPr/>
          </p:nvSpPr>
          <p:spPr>
            <a:xfrm>
              <a:off x="1565" y="164"/>
              <a:ext cx="4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i=2</a:t>
              </a:r>
            </a:p>
          </p:txBody>
        </p:sp>
        <p:sp>
          <p:nvSpPr>
            <p:cNvPr id="80933" name="Text Box 91"/>
            <p:cNvSpPr txBox="1"/>
            <p:nvPr/>
          </p:nvSpPr>
          <p:spPr>
            <a:xfrm>
              <a:off x="2744" y="164"/>
              <a:ext cx="36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j=1</a:t>
              </a:r>
            </a:p>
          </p:txBody>
        </p:sp>
        <p:sp>
          <p:nvSpPr>
            <p:cNvPr id="80934" name="Text Box 92"/>
            <p:cNvSpPr txBox="1"/>
            <p:nvPr/>
          </p:nvSpPr>
          <p:spPr>
            <a:xfrm>
              <a:off x="2109" y="572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0935" name="Freeform 93"/>
            <p:cNvSpPr/>
            <p:nvPr/>
          </p:nvSpPr>
          <p:spPr>
            <a:xfrm>
              <a:off x="1837" y="210"/>
              <a:ext cx="81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5"/>
                </a:cxn>
                <a:cxn ang="0">
                  <a:pos x="272" y="45"/>
                </a:cxn>
                <a:cxn ang="0">
                  <a:pos x="499" y="90"/>
                </a:cxn>
                <a:cxn ang="0">
                  <a:pos x="817" y="181"/>
                </a:cxn>
              </a:cxnLst>
              <a:rect l="0" t="0" r="0" b="0"/>
              <a:pathLst>
                <a:path w="817" h="181">
                  <a:moveTo>
                    <a:pt x="0" y="0"/>
                  </a:moveTo>
                  <a:cubicBezTo>
                    <a:pt x="68" y="19"/>
                    <a:pt x="136" y="38"/>
                    <a:pt x="181" y="45"/>
                  </a:cubicBezTo>
                  <a:cubicBezTo>
                    <a:pt x="226" y="52"/>
                    <a:pt x="219" y="38"/>
                    <a:pt x="272" y="45"/>
                  </a:cubicBezTo>
                  <a:cubicBezTo>
                    <a:pt x="325" y="52"/>
                    <a:pt x="408" y="67"/>
                    <a:pt x="499" y="90"/>
                  </a:cubicBezTo>
                  <a:cubicBezTo>
                    <a:pt x="590" y="113"/>
                    <a:pt x="703" y="147"/>
                    <a:pt x="817" y="18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Freeform 94"/>
            <p:cNvSpPr/>
            <p:nvPr/>
          </p:nvSpPr>
          <p:spPr>
            <a:xfrm>
              <a:off x="1792" y="255"/>
              <a:ext cx="408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226" y="227"/>
                </a:cxn>
                <a:cxn ang="0">
                  <a:pos x="408" y="272"/>
                </a:cxn>
              </a:cxnLst>
              <a:rect l="0" t="0" r="0" b="0"/>
              <a:pathLst>
                <a:path w="408" h="272">
                  <a:moveTo>
                    <a:pt x="0" y="0"/>
                  </a:moveTo>
                  <a:cubicBezTo>
                    <a:pt x="49" y="49"/>
                    <a:pt x="98" y="98"/>
                    <a:pt x="136" y="136"/>
                  </a:cubicBezTo>
                  <a:cubicBezTo>
                    <a:pt x="174" y="174"/>
                    <a:pt x="181" y="204"/>
                    <a:pt x="226" y="227"/>
                  </a:cubicBezTo>
                  <a:cubicBezTo>
                    <a:pt x="271" y="250"/>
                    <a:pt x="339" y="261"/>
                    <a:pt x="408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Freeform 95"/>
            <p:cNvSpPr/>
            <p:nvPr/>
          </p:nvSpPr>
          <p:spPr>
            <a:xfrm>
              <a:off x="2291" y="436"/>
              <a:ext cx="408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1" y="46"/>
                </a:cxn>
                <a:cxn ang="0">
                  <a:pos x="272" y="46"/>
                </a:cxn>
                <a:cxn ang="0">
                  <a:pos x="408" y="0"/>
                </a:cxn>
              </a:cxnLst>
              <a:rect l="0" t="0" r="0" b="0"/>
              <a:pathLst>
                <a:path w="408" h="91">
                  <a:moveTo>
                    <a:pt x="0" y="91"/>
                  </a:moveTo>
                  <a:cubicBezTo>
                    <a:pt x="68" y="72"/>
                    <a:pt x="136" y="53"/>
                    <a:pt x="181" y="46"/>
                  </a:cubicBezTo>
                  <a:cubicBezTo>
                    <a:pt x="226" y="39"/>
                    <a:pt x="234" y="54"/>
                    <a:pt x="272" y="46"/>
                  </a:cubicBezTo>
                  <a:cubicBezTo>
                    <a:pt x="310" y="38"/>
                    <a:pt x="359" y="19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Oval 84"/>
          <p:cNvSpPr/>
          <p:nvPr/>
        </p:nvSpPr>
        <p:spPr>
          <a:xfrm>
            <a:off x="3851275" y="1916748"/>
            <a:ext cx="360363" cy="3603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" name="Oval 84"/>
          <p:cNvSpPr/>
          <p:nvPr/>
        </p:nvSpPr>
        <p:spPr>
          <a:xfrm>
            <a:off x="4353560" y="2275523"/>
            <a:ext cx="360363" cy="3603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93865" y="24003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20460" y="607695"/>
            <a:ext cx="42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85000" y="656590"/>
            <a:ext cx="42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81" grpId="0" bldLvl="0" animBg="1"/>
      <p:bldP spid="4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533083" y="608965"/>
            <a:ext cx="8077200" cy="2141538"/>
          </a:xfr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kumimoji="1" lang="zh-CN" altLang="zh-CN" sz="24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连通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：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无向</a:t>
            </a:r>
            <a:r>
              <a:rPr kumimoji="1" lang="zh-CN" altLang="zh-CN" sz="24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图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中若从</a:t>
            </a:r>
            <a:r>
              <a:rPr kumimoji="1" lang="zh-CN" altLang="en-US" sz="2400" dirty="0">
                <a:latin typeface="Times New Roman" panose="02020503050405090304" pitchFamily="18" charset="0"/>
                <a:sym typeface="+mn-ea"/>
              </a:rPr>
              <a:t>顶点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</a:t>
            </a:r>
            <a:r>
              <a:rPr kumimoji="1" lang="zh-CN" altLang="en-US" sz="2400" dirty="0">
                <a:latin typeface="Times New Roman" panose="02020503050405090304" pitchFamily="18" charset="0"/>
                <a:sym typeface="+mn-ea"/>
              </a:rPr>
              <a:t>到顶点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V’</a:t>
            </a:r>
            <a:r>
              <a:rPr kumimoji="1" lang="zh-CN" altLang="en-US" sz="2400" dirty="0">
                <a:latin typeface="Times New Roman" panose="02020503050405090304" pitchFamily="18" charset="0"/>
                <a:sym typeface="+mn-ea"/>
              </a:rPr>
              <a:t>存在路径，则称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和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V’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是连通的。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连通图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z="2400" dirty="0"/>
              <a:t>中，任何一对顶点间都存在路径。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连通分量   </a:t>
            </a:r>
            <a:r>
              <a:rPr lang="zh-CN" altLang="en-US" sz="2400" dirty="0"/>
              <a:t>无向图中的极大连通子图。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en-US" altLang="zh-CN" sz="2800" dirty="0"/>
          </a:p>
        </p:txBody>
      </p:sp>
      <p:sp>
        <p:nvSpPr>
          <p:cNvPr id="29" name="流程图: 联系 36"/>
          <p:cNvSpPr/>
          <p:nvPr/>
        </p:nvSpPr>
        <p:spPr>
          <a:xfrm>
            <a:off x="929847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流程图: 联系 37"/>
          <p:cNvSpPr/>
          <p:nvPr/>
        </p:nvSpPr>
        <p:spPr>
          <a:xfrm>
            <a:off x="2572921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流程图: 联系 38"/>
          <p:cNvSpPr/>
          <p:nvPr/>
        </p:nvSpPr>
        <p:spPr>
          <a:xfrm>
            <a:off x="929847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流程图: 联系 39"/>
          <p:cNvSpPr/>
          <p:nvPr/>
        </p:nvSpPr>
        <p:spPr>
          <a:xfrm>
            <a:off x="2572921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9" idx="4"/>
            <a:endCxn id="31" idx="0"/>
          </p:cNvCxnSpPr>
          <p:nvPr/>
        </p:nvCxnSpPr>
        <p:spPr>
          <a:xfrm>
            <a:off x="1072565" y="3794977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2"/>
          </p:cNvCxnSpPr>
          <p:nvPr/>
        </p:nvCxnSpPr>
        <p:spPr>
          <a:xfrm>
            <a:off x="1072406" y="357923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4"/>
          </p:cNvCxnSpPr>
          <p:nvPr/>
        </p:nvCxnSpPr>
        <p:spPr>
          <a:xfrm rot="5400000">
            <a:off x="2214779" y="4294249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2" idx="2"/>
            <a:endCxn id="31" idx="6"/>
          </p:cNvCxnSpPr>
          <p:nvPr/>
        </p:nvCxnSpPr>
        <p:spPr>
          <a:xfrm flipH="1">
            <a:off x="1286411" y="4866706"/>
            <a:ext cx="1214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联系 49"/>
          <p:cNvSpPr/>
          <p:nvPr/>
        </p:nvSpPr>
        <p:spPr>
          <a:xfrm>
            <a:off x="4501747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流程图: 联系 50"/>
          <p:cNvSpPr/>
          <p:nvPr/>
        </p:nvSpPr>
        <p:spPr>
          <a:xfrm>
            <a:off x="6144821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流程图: 联系 51"/>
          <p:cNvSpPr/>
          <p:nvPr/>
        </p:nvSpPr>
        <p:spPr>
          <a:xfrm>
            <a:off x="4501747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0" name="流程图: 联系 52"/>
          <p:cNvSpPr/>
          <p:nvPr/>
        </p:nvSpPr>
        <p:spPr>
          <a:xfrm>
            <a:off x="6144821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37" idx="4"/>
            <a:endCxn id="39" idx="0"/>
          </p:cNvCxnSpPr>
          <p:nvPr/>
        </p:nvCxnSpPr>
        <p:spPr>
          <a:xfrm>
            <a:off x="4644465" y="3794977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8" idx="2"/>
          </p:cNvCxnSpPr>
          <p:nvPr/>
        </p:nvCxnSpPr>
        <p:spPr>
          <a:xfrm>
            <a:off x="4644306" y="357923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8" idx="4"/>
          </p:cNvCxnSpPr>
          <p:nvPr/>
        </p:nvCxnSpPr>
        <p:spPr>
          <a:xfrm rot="5400000">
            <a:off x="5786679" y="4294249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0" idx="2"/>
            <a:endCxn id="39" idx="6"/>
          </p:cNvCxnSpPr>
          <p:nvPr/>
        </p:nvCxnSpPr>
        <p:spPr>
          <a:xfrm flipH="1">
            <a:off x="4858311" y="4866706"/>
            <a:ext cx="1214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联系 57"/>
          <p:cNvSpPr/>
          <p:nvPr/>
        </p:nvSpPr>
        <p:spPr>
          <a:xfrm>
            <a:off x="1429913" y="379481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6" name="流程图: 联系 58"/>
          <p:cNvSpPr/>
          <p:nvPr/>
        </p:nvSpPr>
        <p:spPr>
          <a:xfrm>
            <a:off x="2001417" y="4223446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5" idx="5"/>
            <a:endCxn id="46" idx="1"/>
          </p:cNvCxnSpPr>
          <p:nvPr/>
        </p:nvCxnSpPr>
        <p:spPr>
          <a:xfrm>
            <a:off x="1724015" y="4160675"/>
            <a:ext cx="268605" cy="12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联系 64"/>
          <p:cNvSpPr/>
          <p:nvPr/>
        </p:nvSpPr>
        <p:spPr>
          <a:xfrm>
            <a:off x="7216391" y="379481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9" name="流程图: 联系 65"/>
          <p:cNvSpPr/>
          <p:nvPr/>
        </p:nvSpPr>
        <p:spPr>
          <a:xfrm>
            <a:off x="7787895" y="4223446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5"/>
            <a:endCxn id="49" idx="1"/>
          </p:cNvCxnSpPr>
          <p:nvPr/>
        </p:nvCxnSpPr>
        <p:spPr>
          <a:xfrm>
            <a:off x="7509858" y="4160675"/>
            <a:ext cx="268605" cy="12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7"/>
          <p:cNvSpPr txBox="1"/>
          <p:nvPr/>
        </p:nvSpPr>
        <p:spPr>
          <a:xfrm>
            <a:off x="1144161" y="5366454"/>
            <a:ext cx="285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非连通图</a:t>
            </a:r>
          </a:p>
        </p:txBody>
      </p:sp>
      <p:sp>
        <p:nvSpPr>
          <p:cNvPr id="52" name="TextBox 68"/>
          <p:cNvSpPr txBox="1"/>
          <p:nvPr/>
        </p:nvSpPr>
        <p:spPr>
          <a:xfrm>
            <a:off x="5430441" y="5366454"/>
            <a:ext cx="2643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两个连通分量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xfrm>
            <a:off x="396875" y="304165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例续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5029200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D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(2)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D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(3)                                   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(4)</a:t>
            </a:r>
            <a:endParaRPr lang="en-US" altLang="zh-CN" sz="28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0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10 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30  </a:t>
            </a:r>
            <a:r>
              <a:rPr lang="en-US" altLang="zh-CN" sz="2400" b="1" dirty="0">
                <a:solidFill>
                  <a:srgbClr val="FF3300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70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0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10   </a:t>
            </a:r>
            <a:r>
              <a:rPr lang="en-US" altLang="zh-CN" sz="2400" b="1" dirty="0">
                <a:solidFill>
                  <a:srgbClr val="FF3300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50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30  </a:t>
            </a:r>
            <a:r>
              <a:rPr lang="en-US" altLang="zh-CN" sz="2400" b="1" dirty="0">
                <a:solidFill>
                  <a:srgbClr val="FF3300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 0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10 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50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30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endParaRPr lang="en-US" altLang="zh-CN" sz="2400" dirty="0">
              <a:latin typeface="Baskerville Old Face" panose="0202060208050502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0   50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</a:t>
            </a:r>
            <a:r>
              <a:rPr lang="en-US" altLang="zh-CN" sz="2400" b="1" dirty="0">
                <a:solidFill>
                  <a:srgbClr val="FF3300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r>
              <a:rPr lang="en-US" altLang="zh-CN" sz="2400" b="1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   0   50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60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    0   50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60</a:t>
            </a:r>
            <a:endParaRPr lang="en-US" altLang="zh-CN" sz="2400" dirty="0">
              <a:latin typeface="Baskerville Old Face" panose="0202060208050502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    0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10              0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10               0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   20   0   </a:t>
            </a:r>
            <a:r>
              <a:rPr lang="en-US" altLang="zh-CN" sz="2400" b="1" dirty="0">
                <a:solidFill>
                  <a:srgbClr val="FF3300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30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     20   0 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30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      20   0   </a:t>
            </a:r>
            <a:r>
              <a:rPr lang="en-US" altLang="zh-CN" sz="2400" dirty="0">
                <a:solidFill>
                  <a:schemeClr val="accent2"/>
                </a:solidFill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30</a:t>
            </a:r>
            <a:endParaRPr lang="en-US" altLang="zh-CN" sz="2400" dirty="0">
              <a:latin typeface="Baskerville Old Face" panose="0202060208050502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 0           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 0             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8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path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(2)            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path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(3)                                  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path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(4)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sz="2800" baseline="30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(0,1,2)  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(0,1,2,4)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</a:t>
            </a: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(0,3,2)   (0,3,2,4)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(0,3,2)   (0,3,2,4)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</a:t>
            </a: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(1,2,4)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(1,2,4)                                 (1,2,4)</a:t>
            </a:r>
            <a:endParaRPr lang="en-US" altLang="zh-CN" sz="2000" dirty="0">
              <a:solidFill>
                <a:srgbClr val="FF33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endParaRPr lang="en-US" altLang="zh-CN" sz="2000" dirty="0">
              <a:solidFill>
                <a:srgbClr val="FF33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(i,j)           </a:t>
            </a: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(3,2,4)                   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(i,j)       </a:t>
            </a: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(3,2,4)                </a:t>
            </a:r>
            <a:r>
              <a:rPr lang="en-US" altLang="zh-CN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(i,j)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(3,2,4)</a:t>
            </a:r>
            <a:endParaRPr lang="en-US" altLang="zh-CN" sz="2000" dirty="0">
              <a:solidFill>
                <a:srgbClr val="FF33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0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</p:txBody>
      </p:sp>
      <p:sp>
        <p:nvSpPr>
          <p:cNvPr id="81925" name="Line 4"/>
          <p:cNvSpPr/>
          <p:nvPr/>
        </p:nvSpPr>
        <p:spPr>
          <a:xfrm>
            <a:off x="6858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6" name="Line 5"/>
          <p:cNvSpPr/>
          <p:nvPr/>
        </p:nvSpPr>
        <p:spPr>
          <a:xfrm>
            <a:off x="30480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7" name="Line 6"/>
          <p:cNvSpPr/>
          <p:nvPr/>
        </p:nvSpPr>
        <p:spPr>
          <a:xfrm>
            <a:off x="33528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8" name="Line 7"/>
          <p:cNvSpPr/>
          <p:nvPr/>
        </p:nvSpPr>
        <p:spPr>
          <a:xfrm>
            <a:off x="5715000" y="1524000"/>
            <a:ext cx="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9" name="Line 8"/>
          <p:cNvSpPr/>
          <p:nvPr/>
        </p:nvSpPr>
        <p:spPr>
          <a:xfrm>
            <a:off x="60960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0" name="Line 9"/>
          <p:cNvSpPr/>
          <p:nvPr/>
        </p:nvSpPr>
        <p:spPr>
          <a:xfrm>
            <a:off x="8382000" y="16002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1" name="Line 10"/>
          <p:cNvSpPr/>
          <p:nvPr/>
        </p:nvSpPr>
        <p:spPr>
          <a:xfrm>
            <a:off x="762000" y="4419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2" name="Line 11"/>
          <p:cNvSpPr/>
          <p:nvPr/>
        </p:nvSpPr>
        <p:spPr>
          <a:xfrm>
            <a:off x="3200400" y="4419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3" name="Line 12"/>
          <p:cNvSpPr/>
          <p:nvPr/>
        </p:nvSpPr>
        <p:spPr>
          <a:xfrm>
            <a:off x="3352800" y="4419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4" name="Line 13"/>
          <p:cNvSpPr/>
          <p:nvPr/>
        </p:nvSpPr>
        <p:spPr>
          <a:xfrm>
            <a:off x="5791200" y="43434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5" name="Line 14"/>
          <p:cNvSpPr/>
          <p:nvPr/>
        </p:nvSpPr>
        <p:spPr>
          <a:xfrm>
            <a:off x="6096000" y="43434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6" name="Line 15"/>
          <p:cNvSpPr/>
          <p:nvPr/>
        </p:nvSpPr>
        <p:spPr>
          <a:xfrm>
            <a:off x="8382000" y="44196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022" name="Line 70"/>
          <p:cNvSpPr/>
          <p:nvPr/>
        </p:nvSpPr>
        <p:spPr>
          <a:xfrm>
            <a:off x="5148263" y="1773238"/>
            <a:ext cx="360362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roup 81"/>
          <p:cNvGrpSpPr/>
          <p:nvPr/>
        </p:nvGrpSpPr>
        <p:grpSpPr>
          <a:xfrm>
            <a:off x="3345815" y="188595"/>
            <a:ext cx="2447925" cy="1044575"/>
            <a:chOff x="1746" y="164"/>
            <a:chExt cx="1542" cy="658"/>
          </a:xfrm>
        </p:grpSpPr>
        <p:sp>
          <p:nvSpPr>
            <p:cNvPr id="81939" name="Oval 72"/>
            <p:cNvSpPr/>
            <p:nvPr/>
          </p:nvSpPr>
          <p:spPr>
            <a:xfrm>
              <a:off x="1927" y="164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40" name="Oval 73"/>
            <p:cNvSpPr/>
            <p:nvPr/>
          </p:nvSpPr>
          <p:spPr>
            <a:xfrm>
              <a:off x="2835" y="300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41" name="Oval 74"/>
            <p:cNvSpPr/>
            <p:nvPr/>
          </p:nvSpPr>
          <p:spPr>
            <a:xfrm>
              <a:off x="2381" y="482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42" name="Text Box 75"/>
            <p:cNvSpPr txBox="1"/>
            <p:nvPr/>
          </p:nvSpPr>
          <p:spPr>
            <a:xfrm>
              <a:off x="1746" y="164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i=0</a:t>
              </a:r>
            </a:p>
          </p:txBody>
        </p:sp>
        <p:sp>
          <p:nvSpPr>
            <p:cNvPr id="81943" name="Text Box 76"/>
            <p:cNvSpPr txBox="1"/>
            <p:nvPr/>
          </p:nvSpPr>
          <p:spPr>
            <a:xfrm>
              <a:off x="2925" y="164"/>
              <a:ext cx="36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j=4</a:t>
              </a:r>
            </a:p>
          </p:txBody>
        </p:sp>
        <p:sp>
          <p:nvSpPr>
            <p:cNvPr id="81944" name="Text Box 77"/>
            <p:cNvSpPr txBox="1"/>
            <p:nvPr/>
          </p:nvSpPr>
          <p:spPr>
            <a:xfrm>
              <a:off x="2290" y="572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81945" name="Freeform 78"/>
            <p:cNvSpPr/>
            <p:nvPr/>
          </p:nvSpPr>
          <p:spPr>
            <a:xfrm>
              <a:off x="2018" y="210"/>
              <a:ext cx="81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5"/>
                </a:cxn>
                <a:cxn ang="0">
                  <a:pos x="272" y="45"/>
                </a:cxn>
                <a:cxn ang="0">
                  <a:pos x="499" y="90"/>
                </a:cxn>
                <a:cxn ang="0">
                  <a:pos x="817" y="181"/>
                </a:cxn>
              </a:cxnLst>
              <a:rect l="0" t="0" r="0" b="0"/>
              <a:pathLst>
                <a:path w="817" h="181">
                  <a:moveTo>
                    <a:pt x="0" y="0"/>
                  </a:moveTo>
                  <a:cubicBezTo>
                    <a:pt x="68" y="19"/>
                    <a:pt x="136" y="38"/>
                    <a:pt x="181" y="45"/>
                  </a:cubicBezTo>
                  <a:cubicBezTo>
                    <a:pt x="226" y="52"/>
                    <a:pt x="219" y="38"/>
                    <a:pt x="272" y="45"/>
                  </a:cubicBezTo>
                  <a:cubicBezTo>
                    <a:pt x="325" y="52"/>
                    <a:pt x="408" y="67"/>
                    <a:pt x="499" y="90"/>
                  </a:cubicBezTo>
                  <a:cubicBezTo>
                    <a:pt x="590" y="113"/>
                    <a:pt x="703" y="147"/>
                    <a:pt x="817" y="18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79"/>
            <p:cNvSpPr/>
            <p:nvPr/>
          </p:nvSpPr>
          <p:spPr>
            <a:xfrm>
              <a:off x="1973" y="255"/>
              <a:ext cx="408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226" y="227"/>
                </a:cxn>
                <a:cxn ang="0">
                  <a:pos x="408" y="272"/>
                </a:cxn>
              </a:cxnLst>
              <a:rect l="0" t="0" r="0" b="0"/>
              <a:pathLst>
                <a:path w="408" h="272">
                  <a:moveTo>
                    <a:pt x="0" y="0"/>
                  </a:moveTo>
                  <a:cubicBezTo>
                    <a:pt x="49" y="49"/>
                    <a:pt x="98" y="98"/>
                    <a:pt x="136" y="136"/>
                  </a:cubicBezTo>
                  <a:cubicBezTo>
                    <a:pt x="174" y="174"/>
                    <a:pt x="181" y="204"/>
                    <a:pt x="226" y="227"/>
                  </a:cubicBezTo>
                  <a:cubicBezTo>
                    <a:pt x="271" y="250"/>
                    <a:pt x="339" y="261"/>
                    <a:pt x="408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80"/>
            <p:cNvSpPr/>
            <p:nvPr/>
          </p:nvSpPr>
          <p:spPr>
            <a:xfrm>
              <a:off x="2472" y="436"/>
              <a:ext cx="408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1" y="46"/>
                </a:cxn>
                <a:cxn ang="0">
                  <a:pos x="272" y="46"/>
                </a:cxn>
                <a:cxn ang="0">
                  <a:pos x="408" y="0"/>
                </a:cxn>
              </a:cxnLst>
              <a:rect l="0" t="0" r="0" b="0"/>
              <a:pathLst>
                <a:path w="408" h="91">
                  <a:moveTo>
                    <a:pt x="0" y="91"/>
                  </a:moveTo>
                  <a:cubicBezTo>
                    <a:pt x="68" y="72"/>
                    <a:pt x="136" y="53"/>
                    <a:pt x="181" y="46"/>
                  </a:cubicBezTo>
                  <a:cubicBezTo>
                    <a:pt x="226" y="39"/>
                    <a:pt x="234" y="54"/>
                    <a:pt x="272" y="46"/>
                  </a:cubicBezTo>
                  <a:cubicBezTo>
                    <a:pt x="310" y="38"/>
                    <a:pt x="359" y="19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48" name="Text Box 87"/>
          <p:cNvSpPr txBox="1"/>
          <p:nvPr/>
        </p:nvSpPr>
        <p:spPr>
          <a:xfrm>
            <a:off x="1979613" y="4005263"/>
            <a:ext cx="7207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u="sng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(0,3)</a:t>
            </a:r>
          </a:p>
        </p:txBody>
      </p:sp>
      <p:sp>
        <p:nvSpPr>
          <p:cNvPr id="81949" name="Line 89"/>
          <p:cNvSpPr/>
          <p:nvPr/>
        </p:nvSpPr>
        <p:spPr>
          <a:xfrm flipV="1">
            <a:off x="2268538" y="43656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" name="Oval 84"/>
          <p:cNvSpPr/>
          <p:nvPr/>
        </p:nvSpPr>
        <p:spPr>
          <a:xfrm>
            <a:off x="2087563" y="1435100"/>
            <a:ext cx="361950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32" name="Oval 84"/>
          <p:cNvSpPr/>
          <p:nvPr/>
        </p:nvSpPr>
        <p:spPr>
          <a:xfrm>
            <a:off x="2519045" y="2648268"/>
            <a:ext cx="360363" cy="3603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0912" name="Text Box 70"/>
          <p:cNvSpPr txBox="1"/>
          <p:nvPr/>
        </p:nvSpPr>
        <p:spPr>
          <a:xfrm>
            <a:off x="396558" y="1499553"/>
            <a:ext cx="360362" cy="18897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880235" y="1728470"/>
            <a:ext cx="67500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2797175" y="1614170"/>
            <a:ext cx="217170" cy="798195"/>
          </a:xfrm>
          <a:custGeom>
            <a:avLst/>
            <a:gdLst>
              <a:gd name="connisteX0" fmla="*/ 99120 w 217251"/>
              <a:gd name="connsiteY0" fmla="*/ 798089 h 798089"/>
              <a:gd name="connisteX1" fmla="*/ 215960 w 217251"/>
              <a:gd name="connsiteY1" fmla="*/ 192299 h 798089"/>
              <a:gd name="connisteX2" fmla="*/ 30540 w 217251"/>
              <a:gd name="connsiteY2" fmla="*/ 16404 h 798089"/>
              <a:gd name="connisteX3" fmla="*/ 1330 w 217251"/>
              <a:gd name="connsiteY3" fmla="*/ 16404 h 79808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7251" h="798089">
                <a:moveTo>
                  <a:pt x="99121" y="798089"/>
                </a:moveTo>
                <a:cubicBezTo>
                  <a:pt x="126426" y="680614"/>
                  <a:pt x="229931" y="348509"/>
                  <a:pt x="215961" y="192299"/>
                </a:cubicBezTo>
                <a:cubicBezTo>
                  <a:pt x="201991" y="36089"/>
                  <a:pt x="73721" y="51329"/>
                  <a:pt x="30541" y="16404"/>
                </a:cubicBezTo>
                <a:cubicBezTo>
                  <a:pt x="-12639" y="-18521"/>
                  <a:pt x="3236" y="12594"/>
                  <a:pt x="1331" y="164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870075" y="2148205"/>
            <a:ext cx="757555" cy="27305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2807970" y="2109470"/>
            <a:ext cx="69215" cy="283210"/>
          </a:xfrm>
          <a:custGeom>
            <a:avLst/>
            <a:gdLst>
              <a:gd name="connisteX0" fmla="*/ 29210 w 69197"/>
              <a:gd name="connsiteY0" fmla="*/ 283210 h 283210"/>
              <a:gd name="connisteX1" fmla="*/ 68580 w 69197"/>
              <a:gd name="connsiteY1" fmla="*/ 67945 h 283210"/>
              <a:gd name="connisteX2" fmla="*/ 0 w 69197"/>
              <a:gd name="connsiteY2" fmla="*/ 0 h 2832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9198" h="283210">
                <a:moveTo>
                  <a:pt x="29210" y="283210"/>
                </a:moveTo>
                <a:cubicBezTo>
                  <a:pt x="38735" y="241300"/>
                  <a:pt x="74295" y="124460"/>
                  <a:pt x="68580" y="67945"/>
                </a:cubicBezTo>
                <a:cubicBezTo>
                  <a:pt x="62865" y="11430"/>
                  <a:pt x="14605" y="9525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4072255" y="2096770"/>
            <a:ext cx="1039495" cy="1841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4507865" y="1630680"/>
            <a:ext cx="146685" cy="0"/>
          </a:xfrm>
          <a:custGeom>
            <a:avLst/>
            <a:gdLst>
              <a:gd name="connisteX0" fmla="*/ 146685 w 146685"/>
              <a:gd name="connsiteY0" fmla="*/ 0 h 0"/>
              <a:gd name="connisteX1" fmla="*/ 0 w 146685"/>
              <a:gd name="connsiteY1" fmla="*/ 0 h 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46685">
                <a:moveTo>
                  <a:pt x="146685" y="0"/>
                </a:moveTo>
                <a:cubicBezTo>
                  <a:pt x="97790" y="0"/>
                  <a:pt x="48895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542290" y="89535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数据结构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</a:t>
            </a:r>
            <a:r>
              <a:rPr lang="zh-CN" altLang="en-US" sz="2400" dirty="0"/>
              <a:t>设图中的顶点个数为</a:t>
            </a:r>
            <a:r>
              <a:rPr lang="en-US" altLang="zh-CN" sz="2400" dirty="0"/>
              <a:t>n</a:t>
            </a:r>
            <a:endParaRPr lang="en-US" altLang="zh-CN" sz="2800" dirty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627380"/>
            <a:ext cx="79248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主：邻接矩阵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G.arcs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[0..n-1][0..n-1] 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辅：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D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[0..n-1][0..n-1]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：记录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最短路径长度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path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[0..n-1][0..n-1]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记录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最短路径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元素为数组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类型</a:t>
            </a:r>
            <a:r>
              <a:rPr kumimoji="1" lang="en-US" altLang="zh-CN" kern="0" dirty="0"/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线性表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endParaRPr kumimoji="1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算法描述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</p:txBody>
      </p:sp>
      <p:sp>
        <p:nvSpPr>
          <p:cNvPr id="120837" name="Text Box 5"/>
          <p:cNvSpPr txBox="1"/>
          <p:nvPr/>
        </p:nvSpPr>
        <p:spPr>
          <a:xfrm>
            <a:off x="1907704" y="1968500"/>
            <a:ext cx="7349068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void </a:t>
            </a:r>
            <a:r>
              <a:rPr lang="en-US" altLang="zh-CN" dirty="0">
                <a:latin typeface="Sitka Banner" panose="02000505000000020004" pitchFamily="2" charset="0"/>
                <a:ea typeface="宋体" charset="-122"/>
              </a:rPr>
              <a:t>ShortestPath_FLOYD1</a:t>
            </a: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(Mgraph G, PathMatrix &amp;Path,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                  DistanceMatrix &amp;D)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{  for (v = 0; v &lt; n; v++)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for (w = 0; w &lt; n; w++)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D[v][w] = G.arcs[v][w];  //</a:t>
            </a:r>
            <a:r>
              <a:rPr lang="zh-CN" altLang="en-US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初始化</a:t>
            </a: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D</a:t>
            </a:r>
            <a:r>
              <a:rPr lang="en-US" altLang="zh-CN" baseline="30000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(-1)</a:t>
            </a:r>
            <a:endParaRPr lang="en-US" altLang="zh-CN" dirty="0">
              <a:solidFill>
                <a:schemeClr val="tx1"/>
              </a:solidFill>
              <a:latin typeface="Sitka Banner" panose="02000505000000020004" pitchFamily="2" charset="0"/>
              <a:ea typeface="宋体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path[v][w] = </a:t>
            </a: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  <a:sym typeface="Symbol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if (D[v][w] &lt; INFINITY)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    path[v][w] = [v]+[w];  //</a:t>
            </a:r>
            <a:r>
              <a:rPr lang="zh-CN" altLang="en-US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初始化直接路径</a:t>
            </a:r>
            <a:endParaRPr lang="en-US" altLang="zh-CN" dirty="0">
              <a:solidFill>
                <a:schemeClr val="tx1"/>
              </a:solidFill>
              <a:latin typeface="Sitka Banner" panose="02000505000000020004" pitchFamily="2" charset="0"/>
              <a:ea typeface="宋体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}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for (k = 0; k &lt; n; k++)  //</a:t>
            </a:r>
            <a:r>
              <a:rPr lang="zh-CN" altLang="en-US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依次引入中间顶点</a:t>
            </a:r>
            <a:endParaRPr lang="en-US" altLang="zh-CN" dirty="0">
              <a:solidFill>
                <a:schemeClr val="tx1"/>
              </a:solidFill>
              <a:latin typeface="Sitka Banner" panose="02000505000000020004" pitchFamily="2" charset="0"/>
              <a:ea typeface="宋体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for (v = 0; v &lt; n; v++)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for (w = 0; w &lt; n; w++)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    if (D[v][k] + D[k][w] &lt; D[v][w]) { </a:t>
            </a:r>
            <a:r>
              <a:rPr lang="en-US" altLang="zh-CN" sz="1600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如果</a:t>
            </a:r>
            <a:r>
              <a:rPr lang="zh-CN" altLang="en-US" sz="1600" dirty="0">
                <a:solidFill>
                  <a:schemeClr val="accent1"/>
                </a:solidFill>
                <a:latin typeface="Sitka Banner" panose="02000505000000020004" pitchFamily="2" charset="0"/>
                <a:ea typeface="宋体" charset="-122"/>
              </a:rPr>
              <a:t>经过中间点</a:t>
            </a:r>
            <a:r>
              <a:rPr lang="en-US" altLang="zh-CN" sz="1600" dirty="0">
                <a:solidFill>
                  <a:schemeClr val="accent1"/>
                </a:solidFill>
                <a:latin typeface="Sitka Banner" panose="02000505000000020004" pitchFamily="2" charset="0"/>
                <a:ea typeface="宋体" charset="-122"/>
              </a:rPr>
              <a:t>k</a:t>
            </a:r>
            <a:r>
              <a:rPr lang="zh-CN" altLang="en-US" sz="1600" dirty="0">
                <a:solidFill>
                  <a:schemeClr val="accent1"/>
                </a:solidFill>
                <a:latin typeface="Sitka Banner" panose="02000505000000020004" pitchFamily="2" charset="0"/>
                <a:ea typeface="宋体" charset="-122"/>
              </a:rPr>
              <a:t>能优化</a:t>
            </a:r>
            <a:r>
              <a:rPr lang="zh-CN" altLang="en-US" sz="1600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长度</a:t>
            </a:r>
            <a:endParaRPr lang="en-US" altLang="zh-CN" sz="1600" dirty="0">
              <a:solidFill>
                <a:schemeClr val="tx1"/>
              </a:solidFill>
              <a:latin typeface="Sitka Banner" panose="02000505000000020004" pitchFamily="2" charset="0"/>
              <a:ea typeface="宋体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        D[v][w] = D[v][k] + D[k][w];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        Path[v][w] = Path[v][k]+Path[k][w];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                }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Sitka Banner" panose="02000505000000020004" pitchFamily="2" charset="0"/>
                <a:ea typeface="宋体" charset="-122"/>
              </a:rPr>
              <a:t>} // </a:t>
            </a:r>
            <a:r>
              <a:rPr lang="en-US" altLang="zh-CN" dirty="0">
                <a:latin typeface="Sitka Banner" panose="02000505000000020004" pitchFamily="2" charset="0"/>
                <a:ea typeface="宋体" charset="-122"/>
              </a:rPr>
              <a:t>ShortestPath_FLOYD1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bldLvl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/>
          <p:nvPr/>
        </p:nvSpPr>
        <p:spPr>
          <a:xfrm>
            <a:off x="509905" y="558165"/>
            <a:ext cx="8446770" cy="5288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void </a:t>
            </a:r>
            <a:r>
              <a:rPr lang="en-US" altLang="zh-CN" b="1" dirty="0">
                <a:latin typeface="宋体" charset="-122"/>
                <a:ea typeface="宋体" charset="-122"/>
              </a:rPr>
              <a:t>ShortestPath_FLOYD2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(Mgraph G, PathMatrix &amp;P,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      DistanceMatrix &amp;D)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//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P[v][w][k]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en-US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的最短路径中含有</a:t>
            </a:r>
            <a:r>
              <a:rPr lang="en-US" altLang="zh-CN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节点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//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D[v][w]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的最短路径的长度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{  for (v = 0; v &lt; n; v++)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for (w = 0; w &lt; n; w++) {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D[v][w] = G.arcs[v][w];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for (k = 0; k &lt; n; k++) p[v][w][k] = FALSE;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if (D[v][w] &lt; INFINITY)  //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存在直接路径</a:t>
            </a:r>
            <a:endParaRPr lang="en-US" altLang="zh-CN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P[v][w][v] = P[v][w][w] = TRUE; //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从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v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w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的路径中包括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v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w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}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for (k = 0; k &lt; n; k++) //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依次加入中间顶点</a:t>
            </a:r>
            <a:endParaRPr lang="en-US" altLang="zh-CN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for (v = 0; v &lt; n; v++)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for (w = 0; w &lt; n; w++) 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if (D[v][k] + D[k][w] &lt; D[v][w]) {//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如果经过中间点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能优化长度</a:t>
            </a:r>
            <a:endParaRPr lang="en-US" altLang="zh-CN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D[v][w] = D[v][k] + D[k][w];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for (i = 0; i &lt; n; i++)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</a:t>
            </a:r>
            <a:r>
              <a:rPr lang="en-US" altLang="zh-CN" b="1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P[v][w][i] = P[v][k][i] || P[k][w][i]; 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//v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经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w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的路径包含的节点为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v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的路径节点 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|| k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w</a:t>
            </a:r>
            <a:r>
              <a:rPr lang="zh-CN" altLang="en-US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的路径节点</a:t>
            </a:r>
            <a:endParaRPr lang="en-US" altLang="zh-CN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}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} // </a:t>
            </a:r>
            <a:r>
              <a:rPr lang="en-US" altLang="zh-CN" b="1" dirty="0">
                <a:latin typeface="宋体" charset="-122"/>
                <a:ea typeface="宋体" charset="-122"/>
              </a:rPr>
              <a:t>ShortestPath_FLOYD2        P191-</a:t>
            </a:r>
            <a:r>
              <a:rPr lang="zh-CN" altLang="en-US" b="1" dirty="0">
                <a:latin typeface="宋体" charset="-122"/>
                <a:ea typeface="宋体" charset="-122"/>
              </a:rPr>
              <a:t>算法</a:t>
            </a:r>
            <a:r>
              <a:rPr lang="en-US" altLang="zh-CN" b="1" dirty="0">
                <a:latin typeface="宋体" charset="-122"/>
                <a:ea typeface="宋体" charset="-122"/>
              </a:rPr>
              <a:t>7.16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468313" y="765175"/>
            <a:ext cx="8077200" cy="21415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强连通图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有向图</a:t>
            </a:r>
            <a:r>
              <a:rPr lang="zh-CN" altLang="en-US" sz="2400" dirty="0"/>
              <a:t>中，任何一对顶点间都存在路径。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强连通分量   </a:t>
            </a:r>
            <a:r>
              <a:rPr lang="zh-CN" altLang="en-US" sz="2400" dirty="0"/>
              <a:t>有向图中的</a:t>
            </a:r>
            <a:r>
              <a:rPr lang="zh-CN" altLang="en-US" sz="2400" dirty="0">
                <a:solidFill>
                  <a:srgbClr val="FF0000"/>
                </a:solidFill>
              </a:rPr>
              <a:t>极大</a:t>
            </a:r>
            <a:r>
              <a:rPr lang="zh-CN" altLang="en-US" sz="2400" dirty="0"/>
              <a:t>连通子图。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en-US" altLang="zh-CN" sz="2800" dirty="0"/>
          </a:p>
        </p:txBody>
      </p:sp>
      <p:sp>
        <p:nvSpPr>
          <p:cNvPr id="3" name="流程图: 联系 2"/>
          <p:cNvSpPr/>
          <p:nvPr/>
        </p:nvSpPr>
        <p:spPr>
          <a:xfrm>
            <a:off x="1375069" y="271145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375069" y="4068772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732391" y="4068772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2732391" y="271145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4"/>
            <a:endCxn id="4" idx="0"/>
          </p:cNvCxnSpPr>
          <p:nvPr/>
        </p:nvCxnSpPr>
        <p:spPr>
          <a:xfrm>
            <a:off x="1589542" y="3068482"/>
            <a:ext cx="0" cy="92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1803697" y="4211966"/>
            <a:ext cx="929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3" idx="5"/>
          </p:cNvCxnSpPr>
          <p:nvPr/>
        </p:nvCxnSpPr>
        <p:spPr>
          <a:xfrm flipH="1" flipV="1">
            <a:off x="1740841" y="3005147"/>
            <a:ext cx="1206500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6"/>
            <a:endCxn id="6" idx="2"/>
          </p:cNvCxnSpPr>
          <p:nvPr/>
        </p:nvCxnSpPr>
        <p:spPr>
          <a:xfrm>
            <a:off x="1803697" y="2854009"/>
            <a:ext cx="929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5375597" y="278288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5375597" y="414021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>
          <a:xfrm>
            <a:off x="6732919" y="414021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流程图: 联系 18"/>
          <p:cNvSpPr/>
          <p:nvPr/>
        </p:nvSpPr>
        <p:spPr>
          <a:xfrm>
            <a:off x="6732919" y="278288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4"/>
            <a:endCxn id="17" idx="0"/>
          </p:cNvCxnSpPr>
          <p:nvPr/>
        </p:nvCxnSpPr>
        <p:spPr>
          <a:xfrm>
            <a:off x="5590705" y="3139920"/>
            <a:ext cx="0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/>
        </p:nvCxnSpPr>
        <p:spPr>
          <a:xfrm>
            <a:off x="5804225" y="4282769"/>
            <a:ext cx="928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0"/>
            <a:endCxn id="16" idx="5"/>
          </p:cNvCxnSpPr>
          <p:nvPr/>
        </p:nvCxnSpPr>
        <p:spPr>
          <a:xfrm flipH="1" flipV="1">
            <a:off x="5741369" y="3077220"/>
            <a:ext cx="1205865" cy="99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6507" y="4854590"/>
            <a:ext cx="2786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非强连通有向图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2721" y="4854590"/>
            <a:ext cx="30003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两个强连通分量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Text Box 65"/>
          <p:cNvSpPr txBox="1"/>
          <p:nvPr/>
        </p:nvSpPr>
        <p:spPr>
          <a:xfrm>
            <a:off x="539750" y="333375"/>
            <a:ext cx="8208963" cy="6400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子图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对于图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G=(V,E)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G’=(V’,E’)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，如果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V’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V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E’ E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且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E’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关联的顶点都在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V’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中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，则称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的子图。</a:t>
            </a: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生成子图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由图的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全部顶点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部分边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组成的子图称为原图的生成子图。</a:t>
            </a:r>
          </a:p>
          <a:p>
            <a:pPr indent="0"/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1393190" y="1268760"/>
            <a:ext cx="2209800" cy="2289175"/>
            <a:chOff x="1008" y="1248"/>
            <a:chExt cx="1392" cy="1442"/>
          </a:xfrm>
        </p:grpSpPr>
        <p:sp>
          <p:nvSpPr>
            <p:cNvPr id="14362" name="Oval 5"/>
            <p:cNvSpPr>
              <a:spLocks noChangeArrowheads="1"/>
            </p:cNvSpPr>
            <p:nvPr/>
          </p:nvSpPr>
          <p:spPr bwMode="auto">
            <a:xfrm>
              <a:off x="1584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6"/>
            <p:cNvSpPr>
              <a:spLocks noChangeArrowheads="1"/>
            </p:cNvSpPr>
            <p:nvPr/>
          </p:nvSpPr>
          <p:spPr bwMode="auto">
            <a:xfrm>
              <a:off x="1584" y="242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7"/>
            <p:cNvSpPr>
              <a:spLocks noChangeArrowheads="1"/>
            </p:cNvSpPr>
            <p:nvPr/>
          </p:nvSpPr>
          <p:spPr bwMode="auto">
            <a:xfrm>
              <a:off x="2160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8"/>
            <p:cNvSpPr>
              <a:spLocks noChangeArrowheads="1"/>
            </p:cNvSpPr>
            <p:nvPr/>
          </p:nvSpPr>
          <p:spPr bwMode="auto">
            <a:xfrm>
              <a:off x="1008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14366" name="Line 9"/>
            <p:cNvSpPr>
              <a:spLocks noChangeShapeType="1"/>
            </p:cNvSpPr>
            <p:nvPr/>
          </p:nvSpPr>
          <p:spPr bwMode="auto">
            <a:xfrm>
              <a:off x="1200" y="203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10"/>
            <p:cNvSpPr>
              <a:spLocks noChangeShapeType="1"/>
            </p:cNvSpPr>
            <p:nvPr/>
          </p:nvSpPr>
          <p:spPr bwMode="auto">
            <a:xfrm flipV="1">
              <a:off x="1776" y="208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11"/>
            <p:cNvSpPr>
              <a:spLocks noChangeShapeType="1"/>
            </p:cNvSpPr>
            <p:nvPr/>
          </p:nvSpPr>
          <p:spPr bwMode="auto">
            <a:xfrm flipV="1">
              <a:off x="1200" y="146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Text Box 12"/>
            <p:cNvSpPr txBox="1">
              <a:spLocks noChangeArrowheads="1"/>
            </p:cNvSpPr>
            <p:nvPr/>
          </p:nvSpPr>
          <p:spPr bwMode="auto">
            <a:xfrm>
              <a:off x="1584" y="1248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14370" name="Text Box 13"/>
            <p:cNvSpPr txBox="1">
              <a:spLocks noChangeArrowheads="1"/>
            </p:cNvSpPr>
            <p:nvPr/>
          </p:nvSpPr>
          <p:spPr bwMode="auto">
            <a:xfrm>
              <a:off x="1584" y="240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14371" name="Text Box 14"/>
            <p:cNvSpPr txBox="1">
              <a:spLocks noChangeArrowheads="1"/>
            </p:cNvSpPr>
            <p:nvPr/>
          </p:nvSpPr>
          <p:spPr bwMode="auto">
            <a:xfrm>
              <a:off x="2198" y="1824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>
              <a:off x="1680" y="151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16"/>
            <p:cNvSpPr>
              <a:spLocks noChangeShapeType="1"/>
            </p:cNvSpPr>
            <p:nvPr/>
          </p:nvSpPr>
          <p:spPr bwMode="auto">
            <a:xfrm>
              <a:off x="1248" y="19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Oval 17"/>
          <p:cNvSpPr>
            <a:spLocks noChangeArrowheads="1"/>
          </p:cNvSpPr>
          <p:nvPr/>
        </p:nvSpPr>
        <p:spPr bwMode="auto">
          <a:xfrm>
            <a:off x="2307590" y="43183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Oval 18"/>
          <p:cNvSpPr>
            <a:spLocks noChangeArrowheads="1"/>
          </p:cNvSpPr>
          <p:nvPr/>
        </p:nvSpPr>
        <p:spPr bwMode="auto">
          <a:xfrm>
            <a:off x="3221990" y="52327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Oval 19"/>
          <p:cNvSpPr>
            <a:spLocks noChangeArrowheads="1"/>
          </p:cNvSpPr>
          <p:nvPr/>
        </p:nvSpPr>
        <p:spPr bwMode="auto">
          <a:xfrm>
            <a:off x="1393190" y="52327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b</a:t>
            </a:r>
          </a:p>
        </p:txBody>
      </p:sp>
      <p:sp>
        <p:nvSpPr>
          <p:cNvPr id="14344" name="Line 20"/>
          <p:cNvSpPr>
            <a:spLocks noChangeShapeType="1"/>
          </p:cNvSpPr>
          <p:nvPr/>
        </p:nvSpPr>
        <p:spPr bwMode="auto">
          <a:xfrm flipV="1">
            <a:off x="1697990" y="462315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auto">
          <a:xfrm>
            <a:off x="2307590" y="4283426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a</a:t>
            </a:r>
          </a:p>
        </p:txBody>
      </p:sp>
      <p:sp>
        <p:nvSpPr>
          <p:cNvPr id="14346" name="Text Box 22"/>
          <p:cNvSpPr txBox="1">
            <a:spLocks noChangeArrowheads="1"/>
          </p:cNvSpPr>
          <p:nvPr/>
        </p:nvSpPr>
        <p:spPr bwMode="auto">
          <a:xfrm>
            <a:off x="3282315" y="5197826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c</a:t>
            </a:r>
          </a:p>
        </p:txBody>
      </p:sp>
      <p:sp>
        <p:nvSpPr>
          <p:cNvPr id="14347" name="Line 23"/>
          <p:cNvSpPr>
            <a:spLocks noChangeShapeType="1"/>
          </p:cNvSpPr>
          <p:nvPr/>
        </p:nvSpPr>
        <p:spPr bwMode="auto">
          <a:xfrm>
            <a:off x="1774190" y="5426426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24"/>
          <p:cNvSpPr>
            <a:spLocks noChangeArrowheads="1"/>
          </p:cNvSpPr>
          <p:nvPr/>
        </p:nvSpPr>
        <p:spPr bwMode="auto">
          <a:xfrm>
            <a:off x="6574790" y="232763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Oval 25"/>
          <p:cNvSpPr>
            <a:spLocks noChangeArrowheads="1"/>
          </p:cNvSpPr>
          <p:nvPr/>
        </p:nvSpPr>
        <p:spPr bwMode="auto">
          <a:xfrm>
            <a:off x="4745990" y="232763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b</a:t>
            </a:r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6635115" y="2292710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c</a:t>
            </a:r>
          </a:p>
        </p:txBody>
      </p:sp>
      <p:sp>
        <p:nvSpPr>
          <p:cNvPr id="14351" name="Line 27"/>
          <p:cNvSpPr>
            <a:spLocks noChangeShapeType="1"/>
          </p:cNvSpPr>
          <p:nvPr/>
        </p:nvSpPr>
        <p:spPr bwMode="auto">
          <a:xfrm>
            <a:off x="5812790" y="179423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5126990" y="252131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Oval 29"/>
          <p:cNvSpPr>
            <a:spLocks noChangeArrowheads="1"/>
          </p:cNvSpPr>
          <p:nvPr/>
        </p:nvSpPr>
        <p:spPr bwMode="auto">
          <a:xfrm>
            <a:off x="5660390" y="40135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Oval 30"/>
          <p:cNvSpPr>
            <a:spLocks noChangeArrowheads="1"/>
          </p:cNvSpPr>
          <p:nvPr/>
        </p:nvSpPr>
        <p:spPr bwMode="auto">
          <a:xfrm>
            <a:off x="5660390" y="53089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Text Box 31"/>
          <p:cNvSpPr txBox="1">
            <a:spLocks noChangeArrowheads="1"/>
          </p:cNvSpPr>
          <p:nvPr/>
        </p:nvSpPr>
        <p:spPr bwMode="auto">
          <a:xfrm>
            <a:off x="5660390" y="3978626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a</a:t>
            </a:r>
          </a:p>
        </p:txBody>
      </p:sp>
      <p:sp>
        <p:nvSpPr>
          <p:cNvPr id="14356" name="Text Box 32"/>
          <p:cNvSpPr txBox="1">
            <a:spLocks noChangeArrowheads="1"/>
          </p:cNvSpPr>
          <p:nvPr/>
        </p:nvSpPr>
        <p:spPr bwMode="auto">
          <a:xfrm>
            <a:off x="5660390" y="5274026"/>
            <a:ext cx="335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d</a:t>
            </a:r>
          </a:p>
        </p:txBody>
      </p:sp>
      <p:sp>
        <p:nvSpPr>
          <p:cNvPr id="14357" name="Line 33"/>
          <p:cNvSpPr>
            <a:spLocks noChangeShapeType="1"/>
          </p:cNvSpPr>
          <p:nvPr/>
        </p:nvSpPr>
        <p:spPr bwMode="auto">
          <a:xfrm>
            <a:off x="5812790" y="435962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Text Box 34"/>
          <p:cNvSpPr txBox="1">
            <a:spLocks noChangeArrowheads="1"/>
          </p:cNvSpPr>
          <p:nvPr/>
        </p:nvSpPr>
        <p:spPr bwMode="auto">
          <a:xfrm>
            <a:off x="2078990" y="3664310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（</a:t>
            </a:r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  <a:r>
              <a:rPr kumimoji="1" lang="zh-CN" altLang="en-US" sz="2400"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14359" name="Text Box 35"/>
          <p:cNvSpPr txBox="1">
            <a:spLocks noChangeArrowheads="1"/>
          </p:cNvSpPr>
          <p:nvPr/>
        </p:nvSpPr>
        <p:spPr bwMode="auto">
          <a:xfrm>
            <a:off x="2078990" y="5502626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（</a:t>
            </a:r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  <a:r>
              <a:rPr kumimoji="1" lang="zh-CN" altLang="en-US" sz="2400"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14360" name="Text Box 36"/>
          <p:cNvSpPr txBox="1">
            <a:spLocks noChangeArrowheads="1"/>
          </p:cNvSpPr>
          <p:nvPr/>
        </p:nvSpPr>
        <p:spPr bwMode="auto">
          <a:xfrm>
            <a:off x="5323840" y="3435710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503050405090304" pitchFamily="18" charset="0"/>
              </a:rPr>
              <a:t>（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4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5371440" y="5661248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（</a:t>
            </a:r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  <a:r>
              <a:rPr kumimoji="1" lang="zh-CN" altLang="en-US" sz="2400">
                <a:latin typeface="Times New Roman" panose="02020503050405090304" pitchFamily="18" charset="0"/>
              </a:rPr>
              <a:t>）</a:t>
            </a: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7053439" y="2799907"/>
            <a:ext cx="42862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7089158" y="2764188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Text Box 65"/>
          <p:cNvSpPr txBox="1"/>
          <p:nvPr/>
        </p:nvSpPr>
        <p:spPr>
          <a:xfrm>
            <a:off x="539750" y="333375"/>
            <a:ext cx="82089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生成树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包含图中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全部顶点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极小连通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子图。</a:t>
            </a:r>
          </a:p>
          <a:p>
            <a:pPr indent="0"/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5455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123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6791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5455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6123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5455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6123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9265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9933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791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917190" y="3425825"/>
            <a:ext cx="838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697990" y="2435225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6979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764790" y="243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7647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993390" y="4416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1850390" y="3425825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8983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9651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70319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48983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59651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48983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59651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2793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63461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70319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50507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6117590" y="243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61175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6346190" y="4416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H="1">
            <a:off x="5203190" y="3425825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4951095"/>
            <a:ext cx="8124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一棵有</a:t>
            </a:r>
            <a:r>
              <a:rPr lang="en-US" altLang="zh-CN" sz="2000"/>
              <a:t>n</a:t>
            </a:r>
            <a:r>
              <a:rPr lang="zh-CN" altLang="en-US" sz="2000"/>
              <a:t>个顶点的生成树</a:t>
            </a:r>
            <a:r>
              <a:rPr lang="zh-CN" altLang="en-US" sz="2000">
                <a:solidFill>
                  <a:srgbClr val="FF0000"/>
                </a:solidFill>
              </a:rPr>
              <a:t>有且仅有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/>
              <a:t>条边，如果一个图有</a:t>
            </a:r>
            <a:r>
              <a:rPr lang="en-US" altLang="zh-CN" sz="2000"/>
              <a:t>n</a:t>
            </a:r>
            <a:r>
              <a:rPr lang="zh-CN" altLang="en-US" sz="2000"/>
              <a:t>个顶点和小于</a:t>
            </a:r>
            <a:r>
              <a:rPr lang="en-US" altLang="zh-CN" sz="2000"/>
              <a:t>n-1</a:t>
            </a:r>
            <a:r>
              <a:rPr lang="zh-CN" altLang="en-US" sz="2000"/>
              <a:t>条边，则是非连通图。如果它</a:t>
            </a:r>
            <a:r>
              <a:rPr lang="zh-CN" altLang="en-US" sz="2000">
                <a:solidFill>
                  <a:srgbClr val="FF0000"/>
                </a:solidFill>
              </a:rPr>
              <a:t>多于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>
                <a:solidFill>
                  <a:srgbClr val="FF0000"/>
                </a:solidFill>
              </a:rPr>
              <a:t>条边</a:t>
            </a:r>
            <a:r>
              <a:rPr lang="zh-CN" altLang="en-US" sz="2000"/>
              <a:t>，则</a:t>
            </a:r>
            <a:r>
              <a:rPr lang="zh-CN" altLang="en-US" sz="2000">
                <a:solidFill>
                  <a:srgbClr val="FF0000"/>
                </a:solidFill>
              </a:rPr>
              <a:t>一定有环</a:t>
            </a:r>
            <a:r>
              <a:rPr lang="zh-CN" altLang="en-US" sz="2000"/>
              <a:t>。但是，</a:t>
            </a:r>
            <a:r>
              <a:rPr lang="zh-CN" altLang="en-US" sz="2000">
                <a:solidFill>
                  <a:srgbClr val="FF0000"/>
                </a:solidFill>
              </a:rPr>
              <a:t>有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>
                <a:solidFill>
                  <a:srgbClr val="FF0000"/>
                </a:solidFill>
              </a:rPr>
              <a:t>条边的图不一定是生成树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/>
          <p:nvPr/>
        </p:nvGrpSpPr>
        <p:grpSpPr>
          <a:xfrm>
            <a:off x="807720" y="3023870"/>
            <a:ext cx="7848600" cy="2159000"/>
            <a:chOff x="476" y="2614"/>
            <a:chExt cx="4944" cy="1360"/>
          </a:xfrm>
        </p:grpSpPr>
        <p:sp>
          <p:nvSpPr>
            <p:cNvPr id="11268" name="Rectangle 85"/>
            <p:cNvSpPr/>
            <p:nvPr/>
          </p:nvSpPr>
          <p:spPr>
            <a:xfrm>
              <a:off x="476" y="2614"/>
              <a:ext cx="4944" cy="1360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11269" name="Group 64"/>
            <p:cNvGrpSpPr/>
            <p:nvPr/>
          </p:nvGrpSpPr>
          <p:grpSpPr>
            <a:xfrm>
              <a:off x="657" y="2795"/>
              <a:ext cx="4560" cy="1114"/>
              <a:chOff x="576" y="2736"/>
              <a:chExt cx="4560" cy="1114"/>
            </a:xfrm>
          </p:grpSpPr>
          <p:sp>
            <p:nvSpPr>
              <p:cNvPr id="11270" name="Oval 23"/>
              <p:cNvSpPr/>
              <p:nvPr/>
            </p:nvSpPr>
            <p:spPr>
              <a:xfrm>
                <a:off x="576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1" name="Oval 24"/>
              <p:cNvSpPr/>
              <p:nvPr/>
            </p:nvSpPr>
            <p:spPr>
              <a:xfrm>
                <a:off x="1056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2" name="Oval 25"/>
              <p:cNvSpPr/>
              <p:nvPr/>
            </p:nvSpPr>
            <p:spPr>
              <a:xfrm>
                <a:off x="1536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3" name="Oval 26"/>
              <p:cNvSpPr/>
              <p:nvPr/>
            </p:nvSpPr>
            <p:spPr>
              <a:xfrm>
                <a:off x="576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4" name="Oval 27"/>
              <p:cNvSpPr/>
              <p:nvPr/>
            </p:nvSpPr>
            <p:spPr>
              <a:xfrm>
                <a:off x="1056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5" name="Oval 28"/>
              <p:cNvSpPr/>
              <p:nvPr/>
            </p:nvSpPr>
            <p:spPr>
              <a:xfrm>
                <a:off x="1536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6" name="Line 29"/>
              <p:cNvSpPr/>
              <p:nvPr/>
            </p:nvSpPr>
            <p:spPr>
              <a:xfrm>
                <a:off x="720" y="28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7" name="Line 30"/>
              <p:cNvSpPr/>
              <p:nvPr/>
            </p:nvSpPr>
            <p:spPr>
              <a:xfrm flipH="1">
                <a:off x="1200" y="28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8" name="Line 31"/>
              <p:cNvSpPr/>
              <p:nvPr/>
            </p:nvSpPr>
            <p:spPr>
              <a:xfrm>
                <a:off x="624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9" name="Line 32"/>
              <p:cNvSpPr/>
              <p:nvPr/>
            </p:nvSpPr>
            <p:spPr>
              <a:xfrm>
                <a:off x="720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0" name="Line 33"/>
              <p:cNvSpPr/>
              <p:nvPr/>
            </p:nvSpPr>
            <p:spPr>
              <a:xfrm flipV="1">
                <a:off x="1584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1" name="Line 34"/>
              <p:cNvSpPr/>
              <p:nvPr/>
            </p:nvSpPr>
            <p:spPr>
              <a:xfrm flipH="1">
                <a:off x="1200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2" name="Line 35"/>
              <p:cNvSpPr/>
              <p:nvPr/>
            </p:nvSpPr>
            <p:spPr>
              <a:xfrm flipV="1">
                <a:off x="1104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3" name="Line 36"/>
              <p:cNvSpPr/>
              <p:nvPr/>
            </p:nvSpPr>
            <p:spPr>
              <a:xfrm flipV="1">
                <a:off x="672" y="2880"/>
                <a:ext cx="38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4" name="Line 37"/>
              <p:cNvSpPr/>
              <p:nvPr/>
            </p:nvSpPr>
            <p:spPr>
              <a:xfrm flipH="1" flipV="1">
                <a:off x="720" y="2832"/>
                <a:ext cx="336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5" name="Line 38"/>
              <p:cNvSpPr/>
              <p:nvPr/>
            </p:nvSpPr>
            <p:spPr>
              <a:xfrm flipH="1">
                <a:off x="1152" y="2880"/>
                <a:ext cx="38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6" name="Oval 39"/>
              <p:cNvSpPr/>
              <p:nvPr/>
            </p:nvSpPr>
            <p:spPr>
              <a:xfrm>
                <a:off x="2208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87" name="Oval 40"/>
              <p:cNvSpPr/>
              <p:nvPr/>
            </p:nvSpPr>
            <p:spPr>
              <a:xfrm>
                <a:off x="2688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88" name="Oval 41"/>
              <p:cNvSpPr/>
              <p:nvPr/>
            </p:nvSpPr>
            <p:spPr>
              <a:xfrm>
                <a:off x="3168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89" name="Oval 42"/>
              <p:cNvSpPr/>
              <p:nvPr/>
            </p:nvSpPr>
            <p:spPr>
              <a:xfrm>
                <a:off x="2208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0" name="Oval 43"/>
              <p:cNvSpPr/>
              <p:nvPr/>
            </p:nvSpPr>
            <p:spPr>
              <a:xfrm>
                <a:off x="2688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1" name="Oval 44"/>
              <p:cNvSpPr/>
              <p:nvPr/>
            </p:nvSpPr>
            <p:spPr>
              <a:xfrm>
                <a:off x="3168" y="33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2" name="Line 45"/>
              <p:cNvSpPr/>
              <p:nvPr/>
            </p:nvSpPr>
            <p:spPr>
              <a:xfrm flipH="1">
                <a:off x="2832" y="28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3" name="Line 46"/>
              <p:cNvSpPr/>
              <p:nvPr/>
            </p:nvSpPr>
            <p:spPr>
              <a:xfrm>
                <a:off x="2256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4" name="Line 47"/>
              <p:cNvSpPr/>
              <p:nvPr/>
            </p:nvSpPr>
            <p:spPr>
              <a:xfrm flipV="1">
                <a:off x="3216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5" name="Line 48"/>
              <p:cNvSpPr/>
              <p:nvPr/>
            </p:nvSpPr>
            <p:spPr>
              <a:xfrm flipH="1">
                <a:off x="2832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6" name="Line 49"/>
              <p:cNvSpPr/>
              <p:nvPr/>
            </p:nvSpPr>
            <p:spPr>
              <a:xfrm flipH="1" flipV="1">
                <a:off x="2352" y="2832"/>
                <a:ext cx="336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7" name="Text Box 50"/>
              <p:cNvSpPr txBox="1"/>
              <p:nvPr/>
            </p:nvSpPr>
            <p:spPr>
              <a:xfrm>
                <a:off x="2256" y="3600"/>
                <a:ext cx="120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生成有向树</a:t>
                </a:r>
              </a:p>
            </p:txBody>
          </p:sp>
          <p:sp>
            <p:nvSpPr>
              <p:cNvPr id="11298" name="Oval 51"/>
              <p:cNvSpPr/>
              <p:nvPr/>
            </p:nvSpPr>
            <p:spPr>
              <a:xfrm>
                <a:off x="379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9" name="Oval 52"/>
              <p:cNvSpPr/>
              <p:nvPr/>
            </p:nvSpPr>
            <p:spPr>
              <a:xfrm>
                <a:off x="4272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0" name="Oval 53"/>
              <p:cNvSpPr/>
              <p:nvPr/>
            </p:nvSpPr>
            <p:spPr>
              <a:xfrm>
                <a:off x="4752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1" name="Oval 54"/>
              <p:cNvSpPr/>
              <p:nvPr/>
            </p:nvSpPr>
            <p:spPr>
              <a:xfrm>
                <a:off x="3792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2" name="Oval 55"/>
              <p:cNvSpPr/>
              <p:nvPr/>
            </p:nvSpPr>
            <p:spPr>
              <a:xfrm>
                <a:off x="4272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3" name="Oval 56"/>
              <p:cNvSpPr/>
              <p:nvPr/>
            </p:nvSpPr>
            <p:spPr>
              <a:xfrm>
                <a:off x="4752" y="33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4" name="Line 57"/>
              <p:cNvSpPr/>
              <p:nvPr/>
            </p:nvSpPr>
            <p:spPr>
              <a:xfrm>
                <a:off x="3936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5" name="Line 58"/>
              <p:cNvSpPr/>
              <p:nvPr/>
            </p:nvSpPr>
            <p:spPr>
              <a:xfrm flipV="1">
                <a:off x="4800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6" name="Line 59"/>
              <p:cNvSpPr/>
              <p:nvPr/>
            </p:nvSpPr>
            <p:spPr>
              <a:xfrm>
                <a:off x="3984" y="28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7" name="Line 60"/>
              <p:cNvSpPr/>
              <p:nvPr/>
            </p:nvSpPr>
            <p:spPr>
              <a:xfrm flipH="1">
                <a:off x="3888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8" name="Text Box 61"/>
              <p:cNvSpPr txBox="1"/>
              <p:nvPr/>
            </p:nvSpPr>
            <p:spPr>
              <a:xfrm>
                <a:off x="3888" y="3600"/>
                <a:ext cx="1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生成森林</a:t>
                </a:r>
              </a:p>
            </p:txBody>
          </p:sp>
        </p:grpSp>
      </p:grpSp>
      <p:sp>
        <p:nvSpPr>
          <p:cNvPr id="11309" name="Text Box 65"/>
          <p:cNvSpPr txBox="1"/>
          <p:nvPr/>
        </p:nvSpPr>
        <p:spPr>
          <a:xfrm>
            <a:off x="539750" y="333375"/>
            <a:ext cx="8208963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有向树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如果一个有向图中恰有一个顶点入度为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，其余顶点入度均为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生成森林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有向图中，包含所有顶点的若干棵有向树构成的子图。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54102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7.1.3 </a:t>
            </a:r>
            <a:r>
              <a:rPr lang="zh-CN" altLang="en-US" sz="2400" b="1" dirty="0">
                <a:solidFill>
                  <a:srgbClr val="800000"/>
                </a:solidFill>
              </a:rPr>
              <a:t>图的基本操作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735013" y="1319213"/>
            <a:ext cx="7772400" cy="4953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图的生成             </a:t>
            </a:r>
            <a:r>
              <a:rPr lang="en-US" altLang="zh-CN" sz="2000" dirty="0">
                <a:solidFill>
                  <a:schemeClr val="accent2"/>
                </a:solidFill>
              </a:rPr>
              <a:t>CreatGraph</a:t>
            </a:r>
            <a:r>
              <a:rPr lang="en-US" altLang="zh-CN" sz="2000" dirty="0"/>
              <a:t>(&amp;G, V,VR)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销毁图                </a:t>
            </a:r>
            <a:r>
              <a:rPr lang="en-US" altLang="zh-CN" sz="2000" dirty="0">
                <a:solidFill>
                  <a:schemeClr val="accent2"/>
                </a:solidFill>
              </a:rPr>
              <a:t>DestroyGraph</a:t>
            </a:r>
            <a:r>
              <a:rPr lang="en-US" altLang="zh-CN" sz="2000" dirty="0"/>
              <a:t>(&amp;G)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顶点定位             </a:t>
            </a:r>
            <a:r>
              <a:rPr lang="en-US" altLang="zh-CN" sz="2000" dirty="0">
                <a:solidFill>
                  <a:schemeClr val="accent2"/>
                </a:solidFill>
              </a:rPr>
              <a:t>LocateVex</a:t>
            </a:r>
            <a:r>
              <a:rPr lang="en-US" altLang="zh-CN" sz="2000" dirty="0"/>
              <a:t>(G,value)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取顶点数据          </a:t>
            </a:r>
            <a:r>
              <a:rPr lang="en-US" altLang="zh-CN" sz="2000" dirty="0">
                <a:solidFill>
                  <a:schemeClr val="accent2"/>
                </a:solidFill>
              </a:rPr>
              <a:t>Getvex</a:t>
            </a:r>
            <a:r>
              <a:rPr lang="en-US" altLang="zh-CN" sz="2000" dirty="0"/>
              <a:t>(G,v)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(5)</a:t>
            </a:r>
            <a:r>
              <a:rPr lang="zh-CN" altLang="en-US" sz="2000" dirty="0"/>
              <a:t>对顶点赋值          </a:t>
            </a:r>
            <a:r>
              <a:rPr lang="en-US" altLang="zh-CN" sz="2000" dirty="0">
                <a:solidFill>
                  <a:schemeClr val="accent2"/>
                </a:solidFill>
              </a:rPr>
              <a:t>Putvex</a:t>
            </a:r>
            <a:r>
              <a:rPr lang="en-US" altLang="zh-CN" sz="2000" dirty="0"/>
              <a:t>(&amp;G, v, value)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(6)</a:t>
            </a:r>
            <a:r>
              <a:rPr lang="zh-CN" altLang="zh-CN" sz="2000" dirty="0"/>
              <a:t>求第一个邻接顶点</a:t>
            </a:r>
            <a:r>
              <a:rPr lang="zh-CN" altLang="en-US" sz="2000" dirty="0"/>
              <a:t>   </a:t>
            </a:r>
            <a:r>
              <a:rPr lang="zh-CN" altLang="zh-CN" sz="2000" dirty="0"/>
              <a:t>  </a:t>
            </a:r>
            <a:r>
              <a:rPr lang="en-US" altLang="zh-CN" sz="2000" dirty="0">
                <a:solidFill>
                  <a:schemeClr val="accent2"/>
                </a:solidFill>
              </a:rPr>
              <a:t>FirstAdjVex</a:t>
            </a:r>
            <a:r>
              <a:rPr lang="en-US" altLang="zh-CN" sz="2000" dirty="0"/>
              <a:t>(G,v)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(7)</a:t>
            </a:r>
            <a:r>
              <a:rPr lang="zh-CN" altLang="en-US" sz="2000" dirty="0"/>
              <a:t>求下一个邻接顶点     </a:t>
            </a:r>
            <a:r>
              <a:rPr lang="en-US" altLang="zh-CN" sz="2000" dirty="0">
                <a:solidFill>
                  <a:schemeClr val="accent2"/>
                </a:solidFill>
              </a:rPr>
              <a:t>NextAdjVex</a:t>
            </a:r>
            <a:r>
              <a:rPr lang="en-US" altLang="zh-CN" sz="2000" dirty="0"/>
              <a:t>(G,v,w)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(8)</a:t>
            </a:r>
            <a:r>
              <a:rPr lang="zh-CN" altLang="en-US" sz="2000" dirty="0"/>
              <a:t>插入顶点             </a:t>
            </a:r>
            <a:r>
              <a:rPr lang="en-US" altLang="zh-CN" sz="2000" dirty="0">
                <a:solidFill>
                  <a:schemeClr val="accent2"/>
                </a:solidFill>
              </a:rPr>
              <a:t>InsertVex</a:t>
            </a:r>
            <a:r>
              <a:rPr lang="en-US" altLang="zh-CN" sz="2000" dirty="0"/>
              <a:t>(&amp;G,v)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(9)</a:t>
            </a:r>
            <a:r>
              <a:rPr lang="zh-CN" altLang="en-US" sz="2000" dirty="0"/>
              <a:t>删除顶点             </a:t>
            </a:r>
            <a:r>
              <a:rPr lang="en-US" altLang="zh-CN" sz="2000" dirty="0">
                <a:solidFill>
                  <a:schemeClr val="accent2"/>
                </a:solidFill>
              </a:rPr>
              <a:t>DeleteVex</a:t>
            </a:r>
            <a:r>
              <a:rPr lang="en-US" altLang="zh-CN" sz="2000" dirty="0"/>
              <a:t>(&amp;G,v)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(10)</a:t>
            </a:r>
            <a:r>
              <a:rPr lang="zh-CN" altLang="en-US" sz="2000" dirty="0"/>
              <a:t>插入边</a:t>
            </a:r>
            <a:r>
              <a:rPr lang="en-US" altLang="zh-CN" sz="2000" dirty="0"/>
              <a:t>/</a:t>
            </a:r>
            <a:r>
              <a:rPr lang="zh-CN" altLang="en-US" sz="2000" dirty="0"/>
              <a:t>弧         </a:t>
            </a:r>
            <a:r>
              <a:rPr lang="en-US" altLang="zh-CN" sz="2000" dirty="0">
                <a:solidFill>
                  <a:schemeClr val="accent2"/>
                </a:solidFill>
              </a:rPr>
              <a:t>InsertArc</a:t>
            </a:r>
            <a:r>
              <a:rPr lang="en-US" altLang="zh-CN" sz="2000" dirty="0"/>
              <a:t>(&amp;G,v,w)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(11)</a:t>
            </a:r>
            <a:r>
              <a:rPr lang="zh-CN" altLang="en-US" sz="2000" dirty="0"/>
              <a:t>删除边</a:t>
            </a:r>
            <a:r>
              <a:rPr lang="en-US" altLang="zh-CN" sz="2000" dirty="0"/>
              <a:t>/</a:t>
            </a:r>
            <a:r>
              <a:rPr lang="zh-CN" altLang="en-US" sz="2000" dirty="0"/>
              <a:t>弧         </a:t>
            </a:r>
            <a:r>
              <a:rPr lang="en-US" altLang="zh-CN" sz="2000" dirty="0">
                <a:solidFill>
                  <a:schemeClr val="accent2"/>
                </a:solidFill>
              </a:rPr>
              <a:t>DeleteArc</a:t>
            </a:r>
            <a:r>
              <a:rPr lang="en-US" altLang="zh-CN" sz="2000" dirty="0"/>
              <a:t>(&amp;G,v,w)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(12)</a:t>
            </a:r>
            <a:r>
              <a:rPr lang="zh-CN" altLang="zh-CN" sz="2000" dirty="0"/>
              <a:t>图的遍历           </a:t>
            </a:r>
            <a:r>
              <a:rPr lang="en-US" altLang="zh-CN" sz="2000" dirty="0">
                <a:solidFill>
                  <a:schemeClr val="accent2"/>
                </a:solidFill>
              </a:rPr>
              <a:t>Traverse</a:t>
            </a:r>
            <a:r>
              <a:rPr lang="en-US" altLang="zh-CN" sz="2000" dirty="0"/>
              <a:t>(G)</a:t>
            </a:r>
          </a:p>
        </p:txBody>
      </p:sp>
      <p:sp>
        <p:nvSpPr>
          <p:cNvPr id="12293" name="Text Box 4"/>
          <p:cNvSpPr txBox="1"/>
          <p:nvPr/>
        </p:nvSpPr>
        <p:spPr>
          <a:xfrm>
            <a:off x="6407785" y="1822450"/>
            <a:ext cx="2506345" cy="92202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为指定图中数据元素方便起见，逻辑上通常首先将顶点编号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295" name="组合 2"/>
          <p:cNvGrpSpPr/>
          <p:nvPr/>
        </p:nvGrpSpPr>
        <p:grpSpPr>
          <a:xfrm>
            <a:off x="6900863" y="3417888"/>
            <a:ext cx="1662112" cy="2257425"/>
            <a:chOff x="7086600" y="2852738"/>
            <a:chExt cx="1662113" cy="2257425"/>
          </a:xfrm>
        </p:grpSpPr>
        <p:sp>
          <p:nvSpPr>
            <p:cNvPr id="12296" name="Oval 5"/>
            <p:cNvSpPr/>
            <p:nvPr/>
          </p:nvSpPr>
          <p:spPr>
            <a:xfrm>
              <a:off x="7543800" y="28956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297" name="Oval 6"/>
            <p:cNvSpPr/>
            <p:nvPr/>
          </p:nvSpPr>
          <p:spPr>
            <a:xfrm>
              <a:off x="7086600" y="37338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298" name="Oval 7"/>
            <p:cNvSpPr/>
            <p:nvPr/>
          </p:nvSpPr>
          <p:spPr>
            <a:xfrm>
              <a:off x="8153400" y="37338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299" name="Oval 8"/>
            <p:cNvSpPr/>
            <p:nvPr/>
          </p:nvSpPr>
          <p:spPr>
            <a:xfrm>
              <a:off x="7620000" y="47244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300" name="Line 9"/>
            <p:cNvSpPr/>
            <p:nvPr/>
          </p:nvSpPr>
          <p:spPr>
            <a:xfrm flipH="1">
              <a:off x="7391400" y="3276600"/>
              <a:ext cx="228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1" name="Line 10"/>
            <p:cNvSpPr/>
            <p:nvPr/>
          </p:nvSpPr>
          <p:spPr>
            <a:xfrm>
              <a:off x="7924800" y="3200400"/>
              <a:ext cx="381000" cy="533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Line 11"/>
            <p:cNvSpPr/>
            <p:nvPr/>
          </p:nvSpPr>
          <p:spPr>
            <a:xfrm>
              <a:off x="7315200" y="4114800"/>
              <a:ext cx="3810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Line 12"/>
            <p:cNvSpPr/>
            <p:nvPr/>
          </p:nvSpPr>
          <p:spPr>
            <a:xfrm flipH="1">
              <a:off x="7848600" y="4114800"/>
              <a:ext cx="4572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3"/>
            <p:cNvSpPr/>
            <p:nvPr/>
          </p:nvSpPr>
          <p:spPr>
            <a:xfrm>
              <a:off x="7467600" y="3962400"/>
              <a:ext cx="685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Text Box 14"/>
            <p:cNvSpPr txBox="1"/>
            <p:nvPr/>
          </p:nvSpPr>
          <p:spPr>
            <a:xfrm>
              <a:off x="7524750" y="2852738"/>
              <a:ext cx="71913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2306" name="Text Box 19"/>
            <p:cNvSpPr txBox="1"/>
            <p:nvPr/>
          </p:nvSpPr>
          <p:spPr>
            <a:xfrm>
              <a:off x="7092950" y="3644900"/>
              <a:ext cx="71913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2307" name="Text Box 21"/>
            <p:cNvSpPr txBox="1"/>
            <p:nvPr/>
          </p:nvSpPr>
          <p:spPr>
            <a:xfrm>
              <a:off x="8172450" y="3644900"/>
              <a:ext cx="57626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308" name="Text Box 22"/>
            <p:cNvSpPr txBox="1"/>
            <p:nvPr/>
          </p:nvSpPr>
          <p:spPr>
            <a:xfrm>
              <a:off x="7596188" y="4652963"/>
              <a:ext cx="719137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  <p:sp>
        <p:nvSpPr>
          <p:cNvPr id="12309" name="TextBox 1"/>
          <p:cNvSpPr txBox="1"/>
          <p:nvPr/>
        </p:nvSpPr>
        <p:spPr>
          <a:xfrm>
            <a:off x="932498" y="841058"/>
            <a:ext cx="288131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参数中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为顶点编号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23"/>
          <p:cNvSpPr/>
          <p:nvPr/>
        </p:nvSpPr>
        <p:spPr>
          <a:xfrm>
            <a:off x="5868670" y="4363720"/>
            <a:ext cx="2592388" cy="2089150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3316" name="Rectangle 122"/>
          <p:cNvSpPr/>
          <p:nvPr/>
        </p:nvSpPr>
        <p:spPr>
          <a:xfrm>
            <a:off x="5867400" y="1412875"/>
            <a:ext cx="2665413" cy="201612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3317" name="Rectangle 2"/>
          <p:cNvSpPr/>
          <p:nvPr/>
        </p:nvSpPr>
        <p:spPr>
          <a:xfrm>
            <a:off x="389890" y="30924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7.2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图的存储结构</a:t>
            </a:r>
            <a:endParaRPr lang="zh-CN" altLang="en-US" sz="2800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1271" name="Text Box 3"/>
          <p:cNvSpPr txBox="1">
            <a:spLocks noChangeArrowheads="1"/>
          </p:cNvSpPr>
          <p:nvPr/>
        </p:nvSpPr>
        <p:spPr bwMode="auto">
          <a:xfrm>
            <a:off x="389890" y="911225"/>
            <a:ext cx="86848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数组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邻接矩阵 表示法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Matrix)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顺序存储方式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13319" name="Group 26"/>
          <p:cNvGrpSpPr/>
          <p:nvPr/>
        </p:nvGrpSpPr>
        <p:grpSpPr>
          <a:xfrm>
            <a:off x="685800" y="1371600"/>
            <a:ext cx="8234363" cy="2501900"/>
            <a:chOff x="432" y="960"/>
            <a:chExt cx="5187" cy="1576"/>
          </a:xfrm>
        </p:grpSpPr>
        <p:sp>
          <p:nvSpPr>
            <p:cNvPr id="13320" name="Text Box 4"/>
            <p:cNvSpPr txBox="1"/>
            <p:nvPr/>
          </p:nvSpPr>
          <p:spPr>
            <a:xfrm>
              <a:off x="432" y="960"/>
              <a:ext cx="4800" cy="1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[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例</a:t>
              </a: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1]   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无向图</a:t>
              </a:r>
            </a:p>
            <a:p>
              <a:pPr indent="0">
                <a:spcBef>
                  <a:spcPct val="20000"/>
                </a:spcBef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顶点数组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vexs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邻接矩阵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边表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)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arcs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0    A                   0  1   1  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endParaRP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1    B                   1  0   1  1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2    C                   1  1   0  1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3    D                   0  1   1  0  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21" name="Rectangle 5"/>
            <p:cNvSpPr/>
            <p:nvPr/>
          </p:nvSpPr>
          <p:spPr>
            <a:xfrm>
              <a:off x="1008" y="1584"/>
              <a:ext cx="384" cy="9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22" name="Line 6"/>
            <p:cNvSpPr/>
            <p:nvPr/>
          </p:nvSpPr>
          <p:spPr>
            <a:xfrm>
              <a:off x="1008" y="201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3" name="Line 7"/>
            <p:cNvSpPr/>
            <p:nvPr/>
          </p:nvSpPr>
          <p:spPr>
            <a:xfrm>
              <a:off x="1008" y="17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4" name="Line 8"/>
            <p:cNvSpPr/>
            <p:nvPr/>
          </p:nvSpPr>
          <p:spPr>
            <a:xfrm>
              <a:off x="1008" y="225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5" name="Line 9"/>
            <p:cNvSpPr/>
            <p:nvPr/>
          </p:nvSpPr>
          <p:spPr>
            <a:xfrm>
              <a:off x="2064" y="163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6" name="Line 10"/>
            <p:cNvSpPr/>
            <p:nvPr/>
          </p:nvSpPr>
          <p:spPr>
            <a:xfrm>
              <a:off x="2971" y="1573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27" name="Group 11"/>
            <p:cNvGrpSpPr/>
            <p:nvPr/>
          </p:nvGrpSpPr>
          <p:grpSpPr>
            <a:xfrm>
              <a:off x="3744" y="960"/>
              <a:ext cx="1680" cy="1248"/>
              <a:chOff x="3744" y="912"/>
              <a:chExt cx="1680" cy="1248"/>
            </a:xfrm>
          </p:grpSpPr>
          <p:sp>
            <p:nvSpPr>
              <p:cNvPr id="13328" name="Oval 12"/>
              <p:cNvSpPr/>
              <p:nvPr/>
            </p:nvSpPr>
            <p:spPr>
              <a:xfrm>
                <a:off x="4752" y="1296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29" name="Oval 13"/>
              <p:cNvSpPr/>
              <p:nvPr/>
            </p:nvSpPr>
            <p:spPr>
              <a:xfrm>
                <a:off x="3936" y="1296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30" name="Oval 14"/>
              <p:cNvSpPr/>
              <p:nvPr/>
            </p:nvSpPr>
            <p:spPr>
              <a:xfrm>
                <a:off x="4800" y="1872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31" name="Oval 15"/>
              <p:cNvSpPr/>
              <p:nvPr/>
            </p:nvSpPr>
            <p:spPr>
              <a:xfrm>
                <a:off x="3984" y="1872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32" name="Text Box 16"/>
              <p:cNvSpPr txBox="1"/>
              <p:nvPr/>
            </p:nvSpPr>
            <p:spPr>
              <a:xfrm>
                <a:off x="3744" y="1299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A               B   1 </a:t>
                </a:r>
              </a:p>
            </p:txBody>
          </p:sp>
          <p:sp>
            <p:nvSpPr>
              <p:cNvPr id="13333" name="Text Box 17"/>
              <p:cNvSpPr txBox="1"/>
              <p:nvPr/>
            </p:nvSpPr>
            <p:spPr>
              <a:xfrm>
                <a:off x="3792" y="1869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   C              D   3   </a:t>
                </a:r>
              </a:p>
            </p:txBody>
          </p:sp>
          <p:sp>
            <p:nvSpPr>
              <p:cNvPr id="13334" name="Line 18"/>
              <p:cNvSpPr/>
              <p:nvPr/>
            </p:nvSpPr>
            <p:spPr>
              <a:xfrm>
                <a:off x="4224" y="1440"/>
                <a:ext cx="5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5" name="Line 19"/>
              <p:cNvSpPr/>
              <p:nvPr/>
            </p:nvSpPr>
            <p:spPr>
              <a:xfrm>
                <a:off x="4080" y="158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6" name="Line 20"/>
              <p:cNvSpPr/>
              <p:nvPr/>
            </p:nvSpPr>
            <p:spPr>
              <a:xfrm>
                <a:off x="4272" y="2016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7" name="Line 21"/>
              <p:cNvSpPr/>
              <p:nvPr/>
            </p:nvSpPr>
            <p:spPr>
              <a:xfrm>
                <a:off x="4944" y="158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8" name="Line 22"/>
              <p:cNvSpPr/>
              <p:nvPr/>
            </p:nvSpPr>
            <p:spPr>
              <a:xfrm flipV="1">
                <a:off x="4224" y="1584"/>
                <a:ext cx="57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9" name="Text Box 23"/>
              <p:cNvSpPr txBox="1"/>
              <p:nvPr/>
            </p:nvSpPr>
            <p:spPr>
              <a:xfrm>
                <a:off x="4368" y="912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G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  <p:sp>
          <p:nvSpPr>
            <p:cNvPr id="13340" name="Line 24"/>
            <p:cNvSpPr/>
            <p:nvPr/>
          </p:nvSpPr>
          <p:spPr>
            <a:xfrm>
              <a:off x="2256" y="1680"/>
              <a:ext cx="576" cy="72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3341" name="Text Box 25"/>
            <p:cNvSpPr txBox="1"/>
            <p:nvPr/>
          </p:nvSpPr>
          <p:spPr>
            <a:xfrm>
              <a:off x="3611" y="2301"/>
              <a:ext cx="200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indent="0"/>
              <a:r>
                <a:rPr lang="zh-CN" altLang="en-US" dirty="0">
                  <a:latin typeface="Times New Roman" panose="02020503050405090304" pitchFamily="18" charset="0"/>
                  <a:ea typeface="楷体_GB2312" pitchFamily="49" charset="-122"/>
                </a:rPr>
                <a:t>无向图的邻接矩阵具有对称性</a:t>
              </a:r>
            </a:p>
          </p:txBody>
        </p:sp>
      </p:grpSp>
      <p:grpSp>
        <p:nvGrpSpPr>
          <p:cNvPr id="13342" name="Group 120"/>
          <p:cNvGrpSpPr/>
          <p:nvPr/>
        </p:nvGrpSpPr>
        <p:grpSpPr>
          <a:xfrm>
            <a:off x="690245" y="4173220"/>
            <a:ext cx="7696200" cy="2362200"/>
            <a:chOff x="480" y="2448"/>
            <a:chExt cx="4848" cy="1488"/>
          </a:xfrm>
        </p:grpSpPr>
        <p:sp>
          <p:nvSpPr>
            <p:cNvPr id="13343" name="Text Box 27"/>
            <p:cNvSpPr txBox="1"/>
            <p:nvPr/>
          </p:nvSpPr>
          <p:spPr>
            <a:xfrm>
              <a:off x="480" y="2448"/>
              <a:ext cx="4752" cy="14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[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例</a:t>
              </a: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2]  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有向网</a:t>
              </a:r>
            </a:p>
            <a:p>
              <a:pPr indent="0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顶点数组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vexs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邻接矩阵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边表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)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arcs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0    A              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0   3   2  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1    B                     0    4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2    C                     5  0  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3    D                      2   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44" name="Rectangle 97"/>
            <p:cNvSpPr/>
            <p:nvPr/>
          </p:nvSpPr>
          <p:spPr>
            <a:xfrm>
              <a:off x="1056" y="2976"/>
              <a:ext cx="384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45" name="Line 98"/>
            <p:cNvSpPr/>
            <p:nvPr/>
          </p:nvSpPr>
          <p:spPr>
            <a:xfrm>
              <a:off x="1056" y="345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6" name="Line 99"/>
            <p:cNvSpPr/>
            <p:nvPr/>
          </p:nvSpPr>
          <p:spPr>
            <a:xfrm>
              <a:off x="1056" y="321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7" name="Line 100"/>
            <p:cNvSpPr/>
            <p:nvPr/>
          </p:nvSpPr>
          <p:spPr>
            <a:xfrm>
              <a:off x="1056" y="369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8" name="Line 101"/>
            <p:cNvSpPr/>
            <p:nvPr/>
          </p:nvSpPr>
          <p:spPr>
            <a:xfrm>
              <a:off x="2064" y="3072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9" name="Line 102"/>
            <p:cNvSpPr/>
            <p:nvPr/>
          </p:nvSpPr>
          <p:spPr>
            <a:xfrm>
              <a:off x="3024" y="3024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50" name="Line 103"/>
            <p:cNvSpPr/>
            <p:nvPr/>
          </p:nvSpPr>
          <p:spPr>
            <a:xfrm>
              <a:off x="2256" y="3120"/>
              <a:ext cx="576" cy="62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13351" name="Group 104"/>
            <p:cNvGrpSpPr/>
            <p:nvPr/>
          </p:nvGrpSpPr>
          <p:grpSpPr>
            <a:xfrm>
              <a:off x="3696" y="2592"/>
              <a:ext cx="1632" cy="1248"/>
              <a:chOff x="3552" y="0"/>
              <a:chExt cx="1632" cy="1248"/>
            </a:xfrm>
          </p:grpSpPr>
          <p:sp>
            <p:nvSpPr>
              <p:cNvPr id="13352" name="Oval 105"/>
              <p:cNvSpPr/>
              <p:nvPr/>
            </p:nvSpPr>
            <p:spPr>
              <a:xfrm>
                <a:off x="3744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3" name="Oval 106"/>
              <p:cNvSpPr/>
              <p:nvPr/>
            </p:nvSpPr>
            <p:spPr>
              <a:xfrm>
                <a:off x="4608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4" name="Oval 107"/>
              <p:cNvSpPr/>
              <p:nvPr/>
            </p:nvSpPr>
            <p:spPr>
              <a:xfrm>
                <a:off x="3744" y="960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5" name="Oval 108"/>
              <p:cNvSpPr/>
              <p:nvPr/>
            </p:nvSpPr>
            <p:spPr>
              <a:xfrm>
                <a:off x="4608" y="960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6" name="Line 109"/>
              <p:cNvSpPr/>
              <p:nvPr/>
            </p:nvSpPr>
            <p:spPr>
              <a:xfrm>
                <a:off x="4032" y="528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57" name="Line 110"/>
              <p:cNvSpPr/>
              <p:nvPr/>
            </p:nvSpPr>
            <p:spPr>
              <a:xfrm>
                <a:off x="3888" y="67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58" name="Line 111"/>
              <p:cNvSpPr/>
              <p:nvPr/>
            </p:nvSpPr>
            <p:spPr>
              <a:xfrm flipH="1">
                <a:off x="4032" y="1104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59" name="Line 112"/>
              <p:cNvSpPr/>
              <p:nvPr/>
            </p:nvSpPr>
            <p:spPr>
              <a:xfrm>
                <a:off x="4752" y="67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60" name="Line 113"/>
              <p:cNvSpPr/>
              <p:nvPr/>
            </p:nvSpPr>
            <p:spPr>
              <a:xfrm flipV="1">
                <a:off x="3984" y="624"/>
                <a:ext cx="672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61" name="Text Box 114"/>
              <p:cNvSpPr txBox="1"/>
              <p:nvPr/>
            </p:nvSpPr>
            <p:spPr>
              <a:xfrm>
                <a:off x="4224" y="288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2" name="Text Box 115"/>
              <p:cNvSpPr txBox="1"/>
              <p:nvPr/>
            </p:nvSpPr>
            <p:spPr>
              <a:xfrm>
                <a:off x="3696" y="672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2     5         4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3" name="Text Box 116"/>
              <p:cNvSpPr txBox="1"/>
              <p:nvPr/>
            </p:nvSpPr>
            <p:spPr>
              <a:xfrm>
                <a:off x="4320" y="864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4" name="Text Box 117"/>
              <p:cNvSpPr txBox="1"/>
              <p:nvPr/>
            </p:nvSpPr>
            <p:spPr>
              <a:xfrm>
                <a:off x="4128" y="0"/>
                <a:ext cx="5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G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5" name="Text Box 118"/>
              <p:cNvSpPr txBox="1"/>
              <p:nvPr/>
            </p:nvSpPr>
            <p:spPr>
              <a:xfrm>
                <a:off x="3600" y="384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A               B  1</a:t>
                </a:r>
              </a:p>
            </p:txBody>
          </p:sp>
          <p:sp>
            <p:nvSpPr>
              <p:cNvPr id="13366" name="Text Box 119"/>
              <p:cNvSpPr txBox="1"/>
              <p:nvPr/>
            </p:nvSpPr>
            <p:spPr>
              <a:xfrm>
                <a:off x="3552" y="960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   C               D   3</a:t>
                </a:r>
              </a:p>
            </p:txBody>
          </p:sp>
        </p:grpSp>
      </p:grpSp>
      <p:sp>
        <p:nvSpPr>
          <p:cNvPr id="13368" name="TextBox 1"/>
          <p:cNvSpPr txBox="1"/>
          <p:nvPr/>
        </p:nvSpPr>
        <p:spPr>
          <a:xfrm>
            <a:off x="3059113" y="2272983"/>
            <a:ext cx="36036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1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2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3</a:t>
            </a:r>
            <a:endParaRPr lang="zh-CN" altLang="en-US" sz="1600" b="1" i="1" dirty="0">
              <a:latin typeface="Times New Roman Bold Italic" panose="02020503050405090304" charset="0"/>
              <a:ea typeface="宋体" charset="-122"/>
              <a:cs typeface="Times New Roman Bold Italic" panose="02020503050405090304" charset="0"/>
            </a:endParaRPr>
          </a:p>
        </p:txBody>
      </p:sp>
      <p:sp>
        <p:nvSpPr>
          <p:cNvPr id="13369" name="TextBox 57"/>
          <p:cNvSpPr txBox="1"/>
          <p:nvPr/>
        </p:nvSpPr>
        <p:spPr>
          <a:xfrm>
            <a:off x="2906395" y="5049520"/>
            <a:ext cx="35877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1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2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3</a:t>
            </a:r>
            <a:endParaRPr lang="zh-CN" altLang="en-US" sz="1600" b="1" i="1" dirty="0">
              <a:latin typeface="Times New Roman Bold Italic" panose="02020503050405090304" charset="0"/>
              <a:ea typeface="宋体" charset="-122"/>
              <a:cs typeface="Times New Roman Bold Italic" panose="02020503050405090304" charset="0"/>
            </a:endParaRPr>
          </a:p>
        </p:txBody>
      </p:sp>
      <p:sp>
        <p:nvSpPr>
          <p:cNvPr id="13370" name="TextBox 2"/>
          <p:cNvSpPr txBox="1"/>
          <p:nvPr/>
        </p:nvSpPr>
        <p:spPr>
          <a:xfrm>
            <a:off x="3281045" y="3814445"/>
            <a:ext cx="14478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0     1     2    3</a:t>
            </a:r>
          </a:p>
        </p:txBody>
      </p:sp>
      <p:sp>
        <p:nvSpPr>
          <p:cNvPr id="13371" name="TextBox 59"/>
          <p:cNvSpPr txBox="1"/>
          <p:nvPr/>
        </p:nvSpPr>
        <p:spPr>
          <a:xfrm>
            <a:off x="3284220" y="6454775"/>
            <a:ext cx="14478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0      1     2     3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章 图结构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7.1 </a:t>
            </a:r>
            <a:r>
              <a:rPr lang="zh-CN" altLang="en-US" sz="2800" dirty="0"/>
              <a:t>引言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7.2 </a:t>
            </a:r>
            <a:r>
              <a:rPr lang="zh-CN" altLang="en-US" sz="2800" dirty="0"/>
              <a:t>图的存储方法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7.3 </a:t>
            </a:r>
            <a:r>
              <a:rPr lang="zh-CN" altLang="en-US" sz="2800" dirty="0"/>
              <a:t>图的遍历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7.4 </a:t>
            </a:r>
            <a:r>
              <a:rPr lang="zh-CN" altLang="en-US" sz="2800" dirty="0"/>
              <a:t>图的连通性问题（生成树与最小生成树）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7.5 </a:t>
            </a:r>
            <a:r>
              <a:rPr lang="zh-CN" altLang="en-US" sz="2800" dirty="0"/>
              <a:t>有向无环图及其应用（拓扑排序、关键路径）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7.6 </a:t>
            </a:r>
            <a:r>
              <a:rPr lang="zh-CN" altLang="en-US" sz="2800" dirty="0"/>
              <a:t>最短路径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/>
          <p:nvPr/>
        </p:nvSpPr>
        <p:spPr>
          <a:xfrm>
            <a:off x="457200" y="762000"/>
            <a:ext cx="8305800" cy="549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#define  INFINITY            INT_MAX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最大值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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#define MAX_VERTEX_NUM   20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最大顶点个数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enum{DG, DN, UDG, UDN} GraphKind;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四种图类型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struct  ArcCell  {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VRType   adj;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顶点关系类型。如带权图，则为权值类型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InfoType  * info ;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该弧的相关信息指针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}ArcCell,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AdjMatrix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[MAX_VERTEX_NUM ][MAX_VERTEX_NUM ];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struct   {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VertexType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vexs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[MAX_VERTEX_NUM];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顶点向量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AdjMatrix  arcs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邻接矩阵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int    vexnum,  arcnum;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图的当前顶点数和弧数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GraphKind   kind;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图的种类标志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MGraph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</a:t>
            </a:r>
          </a:p>
        </p:txBody>
      </p:sp>
      <p:sp>
        <p:nvSpPr>
          <p:cNvPr id="14340" name="Rectangle 3"/>
          <p:cNvSpPr/>
          <p:nvPr/>
        </p:nvSpPr>
        <p:spPr>
          <a:xfrm>
            <a:off x="457200" y="2286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存储结构定义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endParaRPr lang="en-US" altLang="zh-CN" sz="2800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614045" y="102870"/>
            <a:ext cx="7772400" cy="1295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算法示例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  </a:t>
            </a:r>
            <a:r>
              <a:rPr lang="zh-CN" altLang="en-US" sz="2400" dirty="0"/>
              <a:t>建立无向网的数组型存储结构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:</a:t>
            </a:r>
          </a:p>
        </p:txBody>
      </p:sp>
      <p:sp>
        <p:nvSpPr>
          <p:cNvPr id="15364" name="Text Box 5"/>
          <p:cNvSpPr txBox="1"/>
          <p:nvPr/>
        </p:nvSpPr>
        <p:spPr>
          <a:xfrm>
            <a:off x="766445" y="1263650"/>
            <a:ext cx="7772400" cy="46215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1) scanf(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e)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O(1)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依次读入每个顶点数据，填入顶点表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vexs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邻接矩阵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arcs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初始化：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全部置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；主对角线置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；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O(n</a:t>
            </a:r>
            <a:r>
              <a:rPr lang="en-US" altLang="zh-CN" sz="2000" baseline="30000" dirty="0"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)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建立邻接矩阵：          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O(e)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4.1)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读入一条边的两个顶点编号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和权值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4.2)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arcs[i][j]=w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arcs[j][i]=w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若尚有未读入的边，转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4.1)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                                          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O(n</a:t>
            </a:r>
            <a:r>
              <a:rPr lang="en-US" altLang="zh-CN" sz="2400" baseline="30000" dirty="0"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365" name="Line 4"/>
          <p:cNvSpPr/>
          <p:nvPr/>
        </p:nvSpPr>
        <p:spPr>
          <a:xfrm>
            <a:off x="914400" y="5468620"/>
            <a:ext cx="7239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01650" y="631190"/>
            <a:ext cx="8140700" cy="430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20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邻接矩阵存储方法的特点</a:t>
            </a:r>
          </a:p>
          <a:p>
            <a:pPr algn="just" eaLnBrk="0" hangingPunct="0">
              <a:lnSpc>
                <a:spcPct val="150000"/>
              </a:lnSpc>
            </a:pPr>
            <a:r>
              <a:rPr kumimoji="1"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无向图的邻接矩阵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一定是一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个对称矩阵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②对于无向图，邻接矩阵的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行（或第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列）非零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元素（或非∞元素）的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个数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正好是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个顶点的度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TD(vi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③对于有向图，邻接矩阵的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行（或第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列）非零元素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（或非∞元素）的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个数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正好是第</a:t>
            </a:r>
            <a:r>
              <a:rPr lang="en-US" altLang="zh-CN" sz="2000" dirty="0" err="1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个顶点的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出度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OD(vi)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入度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ID(vi)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）。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④用邻接矩阵方法存储图，很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容易确定图中任意两个顶点之间是否有边相连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；但是，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要确定图中有多少条边，则必须按行、按列对每个元素进行检测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，所花费的时间代价很大。这是用邻接矩阵存储图的局限性。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019196" y="2692073"/>
            <a:ext cx="2992438" cy="2347913"/>
            <a:chOff x="960" y="1072"/>
            <a:chExt cx="1885" cy="1479"/>
          </a:xfrm>
        </p:grpSpPr>
        <p:sp>
          <p:nvSpPr>
            <p:cNvPr id="32781" name="Oval 4"/>
            <p:cNvSpPr>
              <a:spLocks noChangeArrowheads="1"/>
            </p:cNvSpPr>
            <p:nvPr/>
          </p:nvSpPr>
          <p:spPr bwMode="auto">
            <a:xfrm>
              <a:off x="1536" y="112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Oval 5"/>
            <p:cNvSpPr>
              <a:spLocks noChangeArrowheads="1"/>
            </p:cNvSpPr>
            <p:nvPr/>
          </p:nvSpPr>
          <p:spPr bwMode="auto">
            <a:xfrm>
              <a:off x="1536" y="227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Oval 6"/>
            <p:cNvSpPr>
              <a:spLocks noChangeArrowheads="1"/>
            </p:cNvSpPr>
            <p:nvPr/>
          </p:nvSpPr>
          <p:spPr bwMode="auto">
            <a:xfrm>
              <a:off x="2112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Oval 7"/>
            <p:cNvSpPr>
              <a:spLocks noChangeArrowheads="1"/>
            </p:cNvSpPr>
            <p:nvPr/>
          </p:nvSpPr>
          <p:spPr bwMode="auto">
            <a:xfrm>
              <a:off x="960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32785" name="Line 8"/>
            <p:cNvSpPr>
              <a:spLocks noChangeShapeType="1"/>
            </p:cNvSpPr>
            <p:nvPr/>
          </p:nvSpPr>
          <p:spPr bwMode="auto">
            <a:xfrm>
              <a:off x="1152" y="189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9"/>
            <p:cNvSpPr>
              <a:spLocks noChangeShapeType="1"/>
            </p:cNvSpPr>
            <p:nvPr/>
          </p:nvSpPr>
          <p:spPr bwMode="auto">
            <a:xfrm flipV="1">
              <a:off x="1728" y="194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0"/>
            <p:cNvSpPr>
              <a:spLocks noChangeShapeType="1"/>
            </p:cNvSpPr>
            <p:nvPr/>
          </p:nvSpPr>
          <p:spPr bwMode="auto">
            <a:xfrm flipV="1">
              <a:off x="1152" y="131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11"/>
            <p:cNvSpPr txBox="1">
              <a:spLocks noChangeArrowheads="1"/>
            </p:cNvSpPr>
            <p:nvPr/>
          </p:nvSpPr>
          <p:spPr bwMode="auto">
            <a:xfrm>
              <a:off x="1536" y="107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32789" name="Text Box 12"/>
            <p:cNvSpPr txBox="1">
              <a:spLocks noChangeArrowheads="1"/>
            </p:cNvSpPr>
            <p:nvPr/>
          </p:nvSpPr>
          <p:spPr bwMode="auto">
            <a:xfrm>
              <a:off x="1536" y="22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32790" name="Text Box 13"/>
            <p:cNvSpPr txBox="1">
              <a:spLocks noChangeArrowheads="1"/>
            </p:cNvSpPr>
            <p:nvPr/>
          </p:nvSpPr>
          <p:spPr bwMode="auto">
            <a:xfrm>
              <a:off x="2150" y="16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32791" name="Line 14"/>
            <p:cNvSpPr>
              <a:spLocks noChangeShapeType="1"/>
            </p:cNvSpPr>
            <p:nvPr/>
          </p:nvSpPr>
          <p:spPr bwMode="auto">
            <a:xfrm>
              <a:off x="1632" y="136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15"/>
            <p:cNvSpPr>
              <a:spLocks noChangeShapeType="1"/>
            </p:cNvSpPr>
            <p:nvPr/>
          </p:nvSpPr>
          <p:spPr bwMode="auto">
            <a:xfrm>
              <a:off x="1200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Oval 16"/>
            <p:cNvSpPr>
              <a:spLocks noChangeArrowheads="1"/>
            </p:cNvSpPr>
            <p:nvPr/>
          </p:nvSpPr>
          <p:spPr bwMode="auto">
            <a:xfrm>
              <a:off x="2592" y="213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Text Box 17"/>
            <p:cNvSpPr txBox="1">
              <a:spLocks noChangeArrowheads="1"/>
            </p:cNvSpPr>
            <p:nvPr/>
          </p:nvSpPr>
          <p:spPr bwMode="auto">
            <a:xfrm>
              <a:off x="2630" y="2080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32795" name="Oval 18"/>
            <p:cNvSpPr>
              <a:spLocks noChangeArrowheads="1"/>
            </p:cNvSpPr>
            <p:nvPr/>
          </p:nvSpPr>
          <p:spPr bwMode="auto">
            <a:xfrm>
              <a:off x="2592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Text Box 19"/>
            <p:cNvSpPr txBox="1">
              <a:spLocks noChangeArrowheads="1"/>
            </p:cNvSpPr>
            <p:nvPr/>
          </p:nvSpPr>
          <p:spPr bwMode="auto">
            <a:xfrm>
              <a:off x="2630" y="12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32797" name="Line 20"/>
            <p:cNvSpPr>
              <a:spLocks noChangeShapeType="1"/>
            </p:cNvSpPr>
            <p:nvPr/>
          </p:nvSpPr>
          <p:spPr bwMode="auto">
            <a:xfrm flipV="1"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21"/>
            <p:cNvSpPr>
              <a:spLocks noChangeShapeType="1"/>
            </p:cNvSpPr>
            <p:nvPr/>
          </p:nvSpPr>
          <p:spPr bwMode="auto">
            <a:xfrm>
              <a:off x="2304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676796" y="2504749"/>
            <a:ext cx="2895600" cy="3209925"/>
            <a:chOff x="2880" y="1098"/>
            <a:chExt cx="1824" cy="2022"/>
          </a:xfrm>
        </p:grpSpPr>
        <p:sp>
          <p:nvSpPr>
            <p:cNvPr id="32773" name="Text Box 23"/>
            <p:cNvSpPr txBox="1">
              <a:spLocks noChangeArrowheads="1"/>
            </p:cNvSpPr>
            <p:nvPr/>
          </p:nvSpPr>
          <p:spPr bwMode="auto">
            <a:xfrm>
              <a:off x="3036" y="1098"/>
              <a:ext cx="1285" cy="20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a      b, d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b      a, c, d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c      b, d, e, f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d      a, b, c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e      c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f       c</a:t>
              </a:r>
            </a:p>
          </p:txBody>
        </p:sp>
        <p:sp>
          <p:nvSpPr>
            <p:cNvPr id="32774" name="Rectangle 24"/>
            <p:cNvSpPr>
              <a:spLocks noChangeArrowheads="1"/>
            </p:cNvSpPr>
            <p:nvPr/>
          </p:nvSpPr>
          <p:spPr bwMode="auto">
            <a:xfrm>
              <a:off x="2880" y="1200"/>
              <a:ext cx="1824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Line 25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26"/>
            <p:cNvSpPr>
              <a:spLocks noChangeShapeType="1"/>
            </p:cNvSpPr>
            <p:nvPr/>
          </p:nvSpPr>
          <p:spPr bwMode="auto">
            <a:xfrm>
              <a:off x="2880" y="14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27"/>
            <p:cNvSpPr>
              <a:spLocks noChangeShapeType="1"/>
            </p:cNvSpPr>
            <p:nvPr/>
          </p:nvSpPr>
          <p:spPr bwMode="auto">
            <a:xfrm>
              <a:off x="2880" y="18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29"/>
            <p:cNvSpPr>
              <a:spLocks noChangeShapeType="1"/>
            </p:cNvSpPr>
            <p:nvPr/>
          </p:nvSpPr>
          <p:spPr bwMode="auto">
            <a:xfrm>
              <a:off x="2880" y="24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30"/>
            <p:cNvSpPr>
              <a:spLocks noChangeShapeType="1"/>
            </p:cNvSpPr>
            <p:nvPr/>
          </p:nvSpPr>
          <p:spPr bwMode="auto">
            <a:xfrm>
              <a:off x="2880" y="283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71472" y="428604"/>
            <a:ext cx="814393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(Adjacency  List)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是图的一种顺序存储与链式存储结合的存储方法。</a:t>
            </a:r>
            <a:endParaRPr lang="zh-CN" altLang="en-US" sz="2400" dirty="0"/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List)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链式存储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0775" y="1087438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邻接表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08050" y="1930400"/>
            <a:ext cx="2992438" cy="2347913"/>
            <a:chOff x="960" y="1072"/>
            <a:chExt cx="1885" cy="1479"/>
          </a:xfrm>
        </p:grpSpPr>
        <p:sp>
          <p:nvSpPr>
            <p:cNvPr id="33891" name="Oval 4"/>
            <p:cNvSpPr>
              <a:spLocks noChangeArrowheads="1"/>
            </p:cNvSpPr>
            <p:nvPr/>
          </p:nvSpPr>
          <p:spPr bwMode="auto">
            <a:xfrm>
              <a:off x="1536" y="112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2" name="Oval 5"/>
            <p:cNvSpPr>
              <a:spLocks noChangeArrowheads="1"/>
            </p:cNvSpPr>
            <p:nvPr/>
          </p:nvSpPr>
          <p:spPr bwMode="auto">
            <a:xfrm>
              <a:off x="1536" y="227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3" name="Oval 6"/>
            <p:cNvSpPr>
              <a:spLocks noChangeArrowheads="1"/>
            </p:cNvSpPr>
            <p:nvPr/>
          </p:nvSpPr>
          <p:spPr bwMode="auto">
            <a:xfrm>
              <a:off x="2112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4" name="Oval 7"/>
            <p:cNvSpPr>
              <a:spLocks noChangeArrowheads="1"/>
            </p:cNvSpPr>
            <p:nvPr/>
          </p:nvSpPr>
          <p:spPr bwMode="auto">
            <a:xfrm>
              <a:off x="960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33895" name="Line 8"/>
            <p:cNvSpPr>
              <a:spLocks noChangeShapeType="1"/>
            </p:cNvSpPr>
            <p:nvPr/>
          </p:nvSpPr>
          <p:spPr bwMode="auto">
            <a:xfrm>
              <a:off x="1152" y="189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" name="Line 9"/>
            <p:cNvSpPr>
              <a:spLocks noChangeShapeType="1"/>
            </p:cNvSpPr>
            <p:nvPr/>
          </p:nvSpPr>
          <p:spPr bwMode="auto">
            <a:xfrm flipV="1">
              <a:off x="1728" y="194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" name="Line 10"/>
            <p:cNvSpPr>
              <a:spLocks noChangeShapeType="1"/>
            </p:cNvSpPr>
            <p:nvPr/>
          </p:nvSpPr>
          <p:spPr bwMode="auto">
            <a:xfrm flipV="1">
              <a:off x="1152" y="131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8" name="Text Box 11"/>
            <p:cNvSpPr txBox="1">
              <a:spLocks noChangeArrowheads="1"/>
            </p:cNvSpPr>
            <p:nvPr/>
          </p:nvSpPr>
          <p:spPr bwMode="auto">
            <a:xfrm>
              <a:off x="1536" y="107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33899" name="Text Box 12"/>
            <p:cNvSpPr txBox="1">
              <a:spLocks noChangeArrowheads="1"/>
            </p:cNvSpPr>
            <p:nvPr/>
          </p:nvSpPr>
          <p:spPr bwMode="auto">
            <a:xfrm>
              <a:off x="1536" y="22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33900" name="Text Box 13"/>
            <p:cNvSpPr txBox="1">
              <a:spLocks noChangeArrowheads="1"/>
            </p:cNvSpPr>
            <p:nvPr/>
          </p:nvSpPr>
          <p:spPr bwMode="auto">
            <a:xfrm>
              <a:off x="2150" y="16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33901" name="Line 14"/>
            <p:cNvSpPr>
              <a:spLocks noChangeShapeType="1"/>
            </p:cNvSpPr>
            <p:nvPr/>
          </p:nvSpPr>
          <p:spPr bwMode="auto">
            <a:xfrm>
              <a:off x="1632" y="136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2" name="Line 15"/>
            <p:cNvSpPr>
              <a:spLocks noChangeShapeType="1"/>
            </p:cNvSpPr>
            <p:nvPr/>
          </p:nvSpPr>
          <p:spPr bwMode="auto">
            <a:xfrm>
              <a:off x="1200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3" name="Oval 16"/>
            <p:cNvSpPr>
              <a:spLocks noChangeArrowheads="1"/>
            </p:cNvSpPr>
            <p:nvPr/>
          </p:nvSpPr>
          <p:spPr bwMode="auto">
            <a:xfrm>
              <a:off x="2592" y="213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4" name="Text Box 17"/>
            <p:cNvSpPr txBox="1">
              <a:spLocks noChangeArrowheads="1"/>
            </p:cNvSpPr>
            <p:nvPr/>
          </p:nvSpPr>
          <p:spPr bwMode="auto">
            <a:xfrm>
              <a:off x="2630" y="2080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33905" name="Oval 18"/>
            <p:cNvSpPr>
              <a:spLocks noChangeArrowheads="1"/>
            </p:cNvSpPr>
            <p:nvPr/>
          </p:nvSpPr>
          <p:spPr bwMode="auto">
            <a:xfrm>
              <a:off x="2592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6" name="Text Box 19"/>
            <p:cNvSpPr txBox="1">
              <a:spLocks noChangeArrowheads="1"/>
            </p:cNvSpPr>
            <p:nvPr/>
          </p:nvSpPr>
          <p:spPr bwMode="auto">
            <a:xfrm>
              <a:off x="2630" y="12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33907" name="Line 20"/>
            <p:cNvSpPr>
              <a:spLocks noChangeShapeType="1"/>
            </p:cNvSpPr>
            <p:nvPr/>
          </p:nvSpPr>
          <p:spPr bwMode="auto">
            <a:xfrm flipV="1"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8" name="Line 21"/>
            <p:cNvSpPr>
              <a:spLocks noChangeShapeType="1"/>
            </p:cNvSpPr>
            <p:nvPr/>
          </p:nvSpPr>
          <p:spPr bwMode="auto">
            <a:xfrm>
              <a:off x="2304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495800" y="3279775"/>
            <a:ext cx="4578350" cy="3425825"/>
            <a:chOff x="2880" y="1051"/>
            <a:chExt cx="2884" cy="2158"/>
          </a:xfrm>
        </p:grpSpPr>
        <p:grpSp>
          <p:nvGrpSpPr>
            <p:cNvPr id="4" name="Group 23"/>
            <p:cNvGrpSpPr/>
            <p:nvPr/>
          </p:nvGrpSpPr>
          <p:grpSpPr bwMode="auto">
            <a:xfrm>
              <a:off x="3696" y="1439"/>
              <a:ext cx="384" cy="408"/>
              <a:chOff x="2592" y="3119"/>
              <a:chExt cx="384" cy="408"/>
            </a:xfrm>
          </p:grpSpPr>
          <p:sp>
            <p:nvSpPr>
              <p:cNvPr id="33888" name="Rectangle 24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9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a</a:t>
                </a:r>
              </a:p>
            </p:txBody>
          </p:sp>
          <p:sp>
            <p:nvSpPr>
              <p:cNvPr id="33890" name="Line 26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7"/>
            <p:cNvGrpSpPr/>
            <p:nvPr/>
          </p:nvGrpSpPr>
          <p:grpSpPr bwMode="auto">
            <a:xfrm>
              <a:off x="3696" y="1103"/>
              <a:ext cx="384" cy="408"/>
              <a:chOff x="2592" y="3119"/>
              <a:chExt cx="384" cy="408"/>
            </a:xfrm>
          </p:grpSpPr>
          <p:sp>
            <p:nvSpPr>
              <p:cNvPr id="33885" name="Rectangle 28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6" name="Text Box 29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340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  </a:t>
                </a:r>
              </a:p>
            </p:txBody>
          </p:sp>
          <p:sp>
            <p:nvSpPr>
              <p:cNvPr id="33887" name="Line 30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/>
            <p:nvPr/>
          </p:nvGrpSpPr>
          <p:grpSpPr bwMode="auto">
            <a:xfrm>
              <a:off x="3696" y="1775"/>
              <a:ext cx="384" cy="408"/>
              <a:chOff x="2592" y="3119"/>
              <a:chExt cx="384" cy="408"/>
            </a:xfrm>
          </p:grpSpPr>
          <p:sp>
            <p:nvSpPr>
              <p:cNvPr id="33882" name="Rectangle 32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3" name="Text Box 33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</a:t>
                </a:r>
              </a:p>
            </p:txBody>
          </p:sp>
          <p:sp>
            <p:nvSpPr>
              <p:cNvPr id="33884" name="Line 34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35"/>
            <p:cNvGrpSpPr/>
            <p:nvPr/>
          </p:nvGrpSpPr>
          <p:grpSpPr bwMode="auto">
            <a:xfrm>
              <a:off x="3696" y="2111"/>
              <a:ext cx="384" cy="408"/>
              <a:chOff x="2592" y="3119"/>
              <a:chExt cx="384" cy="408"/>
            </a:xfrm>
          </p:grpSpPr>
          <p:sp>
            <p:nvSpPr>
              <p:cNvPr id="33879" name="Rectangle 36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0" name="Text Box 37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a</a:t>
                </a:r>
              </a:p>
            </p:txBody>
          </p:sp>
          <p:sp>
            <p:nvSpPr>
              <p:cNvPr id="33881" name="Line 38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9"/>
            <p:cNvGrpSpPr/>
            <p:nvPr/>
          </p:nvGrpSpPr>
          <p:grpSpPr bwMode="auto">
            <a:xfrm>
              <a:off x="3696" y="2447"/>
              <a:ext cx="384" cy="408"/>
              <a:chOff x="2592" y="3119"/>
              <a:chExt cx="384" cy="408"/>
            </a:xfrm>
          </p:grpSpPr>
          <p:sp>
            <p:nvSpPr>
              <p:cNvPr id="33876" name="Rectangle 40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7" name="Text Box 41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78" name="Line 42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3"/>
            <p:cNvGrpSpPr/>
            <p:nvPr/>
          </p:nvGrpSpPr>
          <p:grpSpPr bwMode="auto">
            <a:xfrm>
              <a:off x="3696" y="2783"/>
              <a:ext cx="384" cy="408"/>
              <a:chOff x="2592" y="3119"/>
              <a:chExt cx="384" cy="408"/>
            </a:xfrm>
          </p:grpSpPr>
          <p:sp>
            <p:nvSpPr>
              <p:cNvPr id="33873" name="Rectangle 44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4" name="Text Box 45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75" name="Line 46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7"/>
            <p:cNvGrpSpPr/>
            <p:nvPr/>
          </p:nvGrpSpPr>
          <p:grpSpPr bwMode="auto">
            <a:xfrm>
              <a:off x="2880" y="1051"/>
              <a:ext cx="624" cy="2158"/>
              <a:chOff x="3552" y="1051"/>
              <a:chExt cx="624" cy="2158"/>
            </a:xfrm>
          </p:grpSpPr>
          <p:sp>
            <p:nvSpPr>
              <p:cNvPr id="33865" name="Text Box 48"/>
              <p:cNvSpPr txBox="1">
                <a:spLocks noChangeArrowheads="1"/>
              </p:cNvSpPr>
              <p:nvPr/>
            </p:nvSpPr>
            <p:spPr bwMode="auto">
              <a:xfrm>
                <a:off x="3580" y="1051"/>
                <a:ext cx="228" cy="21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a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e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f</a:t>
                </a:r>
              </a:p>
            </p:txBody>
          </p:sp>
          <p:sp>
            <p:nvSpPr>
              <p:cNvPr id="33866" name="Rectangle 49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24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7" name="Line 50"/>
              <p:cNvSpPr>
                <a:spLocks noChangeShapeType="1"/>
              </p:cNvSpPr>
              <p:nvPr/>
            </p:nvSpPr>
            <p:spPr bwMode="auto">
              <a:xfrm>
                <a:off x="3840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8" name="Line 51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9" name="Line 52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0" name="Line 53"/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1" name="Line 54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2" name="Line 55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3" name="Line 56"/>
            <p:cNvSpPr>
              <a:spLocks noChangeShapeType="1"/>
            </p:cNvSpPr>
            <p:nvPr/>
          </p:nvSpPr>
          <p:spPr bwMode="auto">
            <a:xfrm>
              <a:off x="33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57"/>
            <p:cNvSpPr>
              <a:spLocks noChangeShapeType="1"/>
            </p:cNvSpPr>
            <p:nvPr/>
          </p:nvSpPr>
          <p:spPr bwMode="auto">
            <a:xfrm>
              <a:off x="3360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58"/>
            <p:cNvSpPr>
              <a:spLocks noChangeShapeType="1"/>
            </p:cNvSpPr>
            <p:nvPr/>
          </p:nvSpPr>
          <p:spPr bwMode="auto">
            <a:xfrm>
              <a:off x="336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59"/>
            <p:cNvSpPr>
              <a:spLocks noChangeShapeType="1"/>
            </p:cNvSpPr>
            <p:nvPr/>
          </p:nvSpPr>
          <p:spPr bwMode="auto">
            <a:xfrm>
              <a:off x="3360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60"/>
            <p:cNvSpPr>
              <a:spLocks noChangeShapeType="1"/>
            </p:cNvSpPr>
            <p:nvPr/>
          </p:nvSpPr>
          <p:spPr bwMode="auto">
            <a:xfrm>
              <a:off x="33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61"/>
            <p:cNvSpPr>
              <a:spLocks noChangeShapeType="1"/>
            </p:cNvSpPr>
            <p:nvPr/>
          </p:nvSpPr>
          <p:spPr bwMode="auto">
            <a:xfrm>
              <a:off x="33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62"/>
            <p:cNvGrpSpPr/>
            <p:nvPr/>
          </p:nvGrpSpPr>
          <p:grpSpPr bwMode="auto">
            <a:xfrm>
              <a:off x="4224" y="1103"/>
              <a:ext cx="384" cy="408"/>
              <a:chOff x="2592" y="3119"/>
              <a:chExt cx="384" cy="408"/>
            </a:xfrm>
          </p:grpSpPr>
          <p:sp>
            <p:nvSpPr>
              <p:cNvPr id="33862" name="Rectangle 63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3" name="Text Box 64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3864" name="Line 65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6"/>
            <p:cNvGrpSpPr/>
            <p:nvPr/>
          </p:nvGrpSpPr>
          <p:grpSpPr bwMode="auto">
            <a:xfrm>
              <a:off x="4224" y="1439"/>
              <a:ext cx="384" cy="408"/>
              <a:chOff x="2592" y="3119"/>
              <a:chExt cx="384" cy="408"/>
            </a:xfrm>
          </p:grpSpPr>
          <p:sp>
            <p:nvSpPr>
              <p:cNvPr id="33859" name="Rectangle 67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61" name="Line 69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0"/>
            <p:cNvGrpSpPr/>
            <p:nvPr/>
          </p:nvGrpSpPr>
          <p:grpSpPr bwMode="auto">
            <a:xfrm>
              <a:off x="4752" y="1439"/>
              <a:ext cx="384" cy="408"/>
              <a:chOff x="2592" y="3119"/>
              <a:chExt cx="384" cy="408"/>
            </a:xfrm>
          </p:grpSpPr>
          <p:sp>
            <p:nvSpPr>
              <p:cNvPr id="33856" name="Rectangle 7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7" name="Text Box 72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3858" name="Line 73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4"/>
            <p:cNvGrpSpPr/>
            <p:nvPr/>
          </p:nvGrpSpPr>
          <p:grpSpPr bwMode="auto">
            <a:xfrm>
              <a:off x="4224" y="1775"/>
              <a:ext cx="384" cy="408"/>
              <a:chOff x="2592" y="3119"/>
              <a:chExt cx="384" cy="408"/>
            </a:xfrm>
          </p:grpSpPr>
          <p:sp>
            <p:nvSpPr>
              <p:cNvPr id="33853" name="Rectangle 75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4" name="Text Box 76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3855" name="Line 77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78"/>
            <p:cNvGrpSpPr/>
            <p:nvPr/>
          </p:nvGrpSpPr>
          <p:grpSpPr bwMode="auto">
            <a:xfrm>
              <a:off x="4752" y="1775"/>
              <a:ext cx="384" cy="408"/>
              <a:chOff x="2592" y="3119"/>
              <a:chExt cx="384" cy="408"/>
            </a:xfrm>
          </p:grpSpPr>
          <p:sp>
            <p:nvSpPr>
              <p:cNvPr id="33850" name="Rectangle 79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1" name="Text Box 80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e</a:t>
                </a:r>
              </a:p>
            </p:txBody>
          </p:sp>
          <p:sp>
            <p:nvSpPr>
              <p:cNvPr id="33852" name="Line 81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82"/>
            <p:cNvGrpSpPr/>
            <p:nvPr/>
          </p:nvGrpSpPr>
          <p:grpSpPr bwMode="auto">
            <a:xfrm>
              <a:off x="5280" y="1775"/>
              <a:ext cx="384" cy="408"/>
              <a:chOff x="2592" y="3119"/>
              <a:chExt cx="384" cy="408"/>
            </a:xfrm>
          </p:grpSpPr>
          <p:sp>
            <p:nvSpPr>
              <p:cNvPr id="33847" name="Rectangle 83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8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191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f</a:t>
                </a:r>
              </a:p>
            </p:txBody>
          </p:sp>
          <p:sp>
            <p:nvSpPr>
              <p:cNvPr id="33849" name="Line 85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86"/>
            <p:cNvGrpSpPr/>
            <p:nvPr/>
          </p:nvGrpSpPr>
          <p:grpSpPr bwMode="auto">
            <a:xfrm>
              <a:off x="4224" y="2111"/>
              <a:ext cx="384" cy="408"/>
              <a:chOff x="2592" y="3119"/>
              <a:chExt cx="384" cy="408"/>
            </a:xfrm>
          </p:grpSpPr>
          <p:sp>
            <p:nvSpPr>
              <p:cNvPr id="33844" name="Rectangle 87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5" name="Text Box 88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</a:t>
                </a:r>
              </a:p>
            </p:txBody>
          </p:sp>
          <p:sp>
            <p:nvSpPr>
              <p:cNvPr id="33846" name="Line 89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90"/>
            <p:cNvGrpSpPr/>
            <p:nvPr/>
          </p:nvGrpSpPr>
          <p:grpSpPr bwMode="auto">
            <a:xfrm>
              <a:off x="4752" y="2111"/>
              <a:ext cx="384" cy="408"/>
              <a:chOff x="2592" y="3119"/>
              <a:chExt cx="384" cy="408"/>
            </a:xfrm>
          </p:grpSpPr>
          <p:sp>
            <p:nvSpPr>
              <p:cNvPr id="33841" name="Rectangle 9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43" name="Line 93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27" name="Line 94"/>
            <p:cNvSpPr>
              <a:spLocks noChangeShapeType="1"/>
            </p:cNvSpPr>
            <p:nvPr/>
          </p:nvSpPr>
          <p:spPr bwMode="auto">
            <a:xfrm>
              <a:off x="3984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Line 95"/>
            <p:cNvSpPr>
              <a:spLocks noChangeShapeType="1"/>
            </p:cNvSpPr>
            <p:nvPr/>
          </p:nvSpPr>
          <p:spPr bwMode="auto">
            <a:xfrm>
              <a:off x="3984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Line 96"/>
            <p:cNvSpPr>
              <a:spLocks noChangeShapeType="1"/>
            </p:cNvSpPr>
            <p:nvPr/>
          </p:nvSpPr>
          <p:spPr bwMode="auto">
            <a:xfrm>
              <a:off x="3984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Line 97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98"/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Line 99"/>
            <p:cNvSpPr>
              <a:spLocks noChangeShapeType="1"/>
            </p:cNvSpPr>
            <p:nvPr/>
          </p:nvSpPr>
          <p:spPr bwMode="auto">
            <a:xfrm>
              <a:off x="4512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100"/>
            <p:cNvSpPr>
              <a:spLocks noChangeShapeType="1"/>
            </p:cNvSpPr>
            <p:nvPr/>
          </p:nvSpPr>
          <p:spPr bwMode="auto">
            <a:xfrm>
              <a:off x="4512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Line 101"/>
            <p:cNvSpPr>
              <a:spLocks noChangeShapeType="1"/>
            </p:cNvSpPr>
            <p:nvPr/>
          </p:nvSpPr>
          <p:spPr bwMode="auto">
            <a:xfrm>
              <a:off x="504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Text Box 102"/>
            <p:cNvSpPr txBox="1">
              <a:spLocks noChangeArrowheads="1"/>
            </p:cNvSpPr>
            <p:nvPr/>
          </p:nvSpPr>
          <p:spPr bwMode="auto">
            <a:xfrm>
              <a:off x="3840" y="2778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6" name="Text Box 103"/>
            <p:cNvSpPr txBox="1">
              <a:spLocks noChangeArrowheads="1"/>
            </p:cNvSpPr>
            <p:nvPr/>
          </p:nvSpPr>
          <p:spPr bwMode="auto">
            <a:xfrm>
              <a:off x="3840" y="2442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7" name="Text Box 104"/>
            <p:cNvSpPr txBox="1">
              <a:spLocks noChangeArrowheads="1"/>
            </p:cNvSpPr>
            <p:nvPr/>
          </p:nvSpPr>
          <p:spPr bwMode="auto">
            <a:xfrm>
              <a:off x="4896" y="2106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8" name="Text Box 105"/>
            <p:cNvSpPr txBox="1">
              <a:spLocks noChangeArrowheads="1"/>
            </p:cNvSpPr>
            <p:nvPr/>
          </p:nvSpPr>
          <p:spPr bwMode="auto">
            <a:xfrm>
              <a:off x="4896" y="1434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9" name="Text Box 106"/>
            <p:cNvSpPr txBox="1">
              <a:spLocks noChangeArrowheads="1"/>
            </p:cNvSpPr>
            <p:nvPr/>
          </p:nvSpPr>
          <p:spPr bwMode="auto">
            <a:xfrm>
              <a:off x="4368" y="1098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40" name="Text Box 107"/>
            <p:cNvSpPr txBox="1">
              <a:spLocks noChangeArrowheads="1"/>
            </p:cNvSpPr>
            <p:nvPr/>
          </p:nvSpPr>
          <p:spPr bwMode="auto">
            <a:xfrm>
              <a:off x="5424" y="1770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</p:grpSp>
      <p:grpSp>
        <p:nvGrpSpPr>
          <p:cNvPr id="19" name="Group 108"/>
          <p:cNvGrpSpPr/>
          <p:nvPr/>
        </p:nvGrpSpPr>
        <p:grpSpPr bwMode="auto">
          <a:xfrm>
            <a:off x="4495800" y="393700"/>
            <a:ext cx="2667000" cy="2654300"/>
            <a:chOff x="2880" y="1116"/>
            <a:chExt cx="1824" cy="2086"/>
          </a:xfrm>
        </p:grpSpPr>
        <p:sp>
          <p:nvSpPr>
            <p:cNvPr id="33798" name="Text Box 109"/>
            <p:cNvSpPr txBox="1">
              <a:spLocks noChangeArrowheads="1"/>
            </p:cNvSpPr>
            <p:nvPr/>
          </p:nvSpPr>
          <p:spPr bwMode="auto">
            <a:xfrm>
              <a:off x="3036" y="1116"/>
              <a:ext cx="1395" cy="20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a      b, d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b      a, c, d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c      b, d, e, f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d      a, b, c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e      c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f       c</a:t>
              </a:r>
            </a:p>
          </p:txBody>
        </p:sp>
        <p:sp>
          <p:nvSpPr>
            <p:cNvPr id="33799" name="Rectangle 110"/>
            <p:cNvSpPr>
              <a:spLocks noChangeArrowheads="1"/>
            </p:cNvSpPr>
            <p:nvPr/>
          </p:nvSpPr>
          <p:spPr bwMode="auto">
            <a:xfrm>
              <a:off x="2880" y="1200"/>
              <a:ext cx="1824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111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Line 112"/>
            <p:cNvSpPr>
              <a:spLocks noChangeShapeType="1"/>
            </p:cNvSpPr>
            <p:nvPr/>
          </p:nvSpPr>
          <p:spPr bwMode="auto">
            <a:xfrm>
              <a:off x="2880" y="14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113"/>
            <p:cNvSpPr>
              <a:spLocks noChangeShapeType="1"/>
            </p:cNvSpPr>
            <p:nvPr/>
          </p:nvSpPr>
          <p:spPr bwMode="auto">
            <a:xfrm>
              <a:off x="2880" y="18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114"/>
            <p:cNvSpPr>
              <a:spLocks noChangeShapeType="1"/>
            </p:cNvSpPr>
            <p:nvPr/>
          </p:nvSpPr>
          <p:spPr bwMode="auto">
            <a:xfrm>
              <a:off x="2880" y="216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115"/>
            <p:cNvSpPr>
              <a:spLocks noChangeShapeType="1"/>
            </p:cNvSpPr>
            <p:nvPr/>
          </p:nvSpPr>
          <p:spPr bwMode="auto">
            <a:xfrm>
              <a:off x="2880" y="24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16"/>
            <p:cNvSpPr>
              <a:spLocks noChangeShapeType="1"/>
            </p:cNvSpPr>
            <p:nvPr/>
          </p:nvSpPr>
          <p:spPr bwMode="auto">
            <a:xfrm>
              <a:off x="2880" y="283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/>
          <p:nvPr/>
        </p:nvSpPr>
        <p:spPr>
          <a:xfrm>
            <a:off x="2209800" y="2757170"/>
            <a:ext cx="990600" cy="198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89" name="Rectangle 26"/>
          <p:cNvSpPr/>
          <p:nvPr/>
        </p:nvSpPr>
        <p:spPr>
          <a:xfrm>
            <a:off x="6096000" y="382397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List)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链式存储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6392" name="Rectangle 3"/>
          <p:cNvSpPr/>
          <p:nvPr/>
        </p:nvSpPr>
        <p:spPr>
          <a:xfrm>
            <a:off x="685800" y="123317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顶点顺序表   邻接顶点的单链表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:       0    A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          2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1    B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              2               3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2    C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              1               3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3    D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          2   ^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3" name="Line 5"/>
          <p:cNvSpPr/>
          <p:nvPr/>
        </p:nvSpPr>
        <p:spPr>
          <a:xfrm>
            <a:off x="2209800" y="374777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4" name="Line 6"/>
          <p:cNvSpPr/>
          <p:nvPr/>
        </p:nvSpPr>
        <p:spPr>
          <a:xfrm>
            <a:off x="2209800" y="321437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5" name="Line 7"/>
          <p:cNvSpPr/>
          <p:nvPr/>
        </p:nvSpPr>
        <p:spPr>
          <a:xfrm>
            <a:off x="2209800" y="428117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6" name="Line 8"/>
          <p:cNvSpPr/>
          <p:nvPr/>
        </p:nvSpPr>
        <p:spPr>
          <a:xfrm>
            <a:off x="2743200" y="275717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7" name="Rectangle 9"/>
          <p:cNvSpPr/>
          <p:nvPr/>
        </p:nvSpPr>
        <p:spPr>
          <a:xfrm>
            <a:off x="3581400" y="28333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98" name="Rectangle 10"/>
          <p:cNvSpPr/>
          <p:nvPr/>
        </p:nvSpPr>
        <p:spPr>
          <a:xfrm>
            <a:off x="4800600" y="28333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99" name="Line 11"/>
          <p:cNvSpPr/>
          <p:nvPr/>
        </p:nvSpPr>
        <p:spPr>
          <a:xfrm>
            <a:off x="2971800" y="29857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00" name="Line 12"/>
          <p:cNvSpPr/>
          <p:nvPr/>
        </p:nvSpPr>
        <p:spPr>
          <a:xfrm>
            <a:off x="4191000" y="298577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01" name="Line 13"/>
          <p:cNvSpPr/>
          <p:nvPr/>
        </p:nvSpPr>
        <p:spPr>
          <a:xfrm>
            <a:off x="3962400" y="2833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2" name="Line 14"/>
          <p:cNvSpPr/>
          <p:nvPr/>
        </p:nvSpPr>
        <p:spPr>
          <a:xfrm>
            <a:off x="5181600" y="2833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3" name="Rectangle 15"/>
          <p:cNvSpPr/>
          <p:nvPr/>
        </p:nvSpPr>
        <p:spPr>
          <a:xfrm>
            <a:off x="3581400" y="32905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04" name="Rectangle 16"/>
          <p:cNvSpPr/>
          <p:nvPr/>
        </p:nvSpPr>
        <p:spPr>
          <a:xfrm>
            <a:off x="4800600" y="32905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05" name="Rectangle 17"/>
          <p:cNvSpPr/>
          <p:nvPr/>
        </p:nvSpPr>
        <p:spPr>
          <a:xfrm>
            <a:off x="6084888" y="3281045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06" name="Line 18"/>
          <p:cNvSpPr/>
          <p:nvPr/>
        </p:nvSpPr>
        <p:spPr>
          <a:xfrm>
            <a:off x="3962400" y="32905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7" name="Line 19"/>
          <p:cNvSpPr/>
          <p:nvPr/>
        </p:nvSpPr>
        <p:spPr>
          <a:xfrm>
            <a:off x="5181600" y="32905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8" name="Line 20"/>
          <p:cNvSpPr/>
          <p:nvPr/>
        </p:nvSpPr>
        <p:spPr>
          <a:xfrm>
            <a:off x="6477000" y="32905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9" name="Line 21"/>
          <p:cNvSpPr/>
          <p:nvPr/>
        </p:nvSpPr>
        <p:spPr>
          <a:xfrm>
            <a:off x="2971800" y="34429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0" name="Line 22"/>
          <p:cNvSpPr/>
          <p:nvPr/>
        </p:nvSpPr>
        <p:spPr>
          <a:xfrm>
            <a:off x="4114800" y="35191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1" name="Line 23"/>
          <p:cNvSpPr/>
          <p:nvPr/>
        </p:nvSpPr>
        <p:spPr>
          <a:xfrm>
            <a:off x="5334000" y="351917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2" name="Rectangle 24"/>
          <p:cNvSpPr/>
          <p:nvPr/>
        </p:nvSpPr>
        <p:spPr>
          <a:xfrm>
            <a:off x="3581400" y="38239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13" name="Rectangle 25"/>
          <p:cNvSpPr/>
          <p:nvPr/>
        </p:nvSpPr>
        <p:spPr>
          <a:xfrm>
            <a:off x="4800600" y="38239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14" name="Line 27"/>
          <p:cNvSpPr/>
          <p:nvPr/>
        </p:nvSpPr>
        <p:spPr>
          <a:xfrm>
            <a:off x="3962400" y="38239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5" name="Line 28"/>
          <p:cNvSpPr/>
          <p:nvPr/>
        </p:nvSpPr>
        <p:spPr>
          <a:xfrm>
            <a:off x="5257800" y="38239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6" name="Line 29"/>
          <p:cNvSpPr/>
          <p:nvPr/>
        </p:nvSpPr>
        <p:spPr>
          <a:xfrm>
            <a:off x="6477000" y="38239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7" name="Line 30"/>
          <p:cNvSpPr/>
          <p:nvPr/>
        </p:nvSpPr>
        <p:spPr>
          <a:xfrm>
            <a:off x="2971800" y="39763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8" name="Line 31"/>
          <p:cNvSpPr/>
          <p:nvPr/>
        </p:nvSpPr>
        <p:spPr>
          <a:xfrm>
            <a:off x="4114800" y="397637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9" name="Line 32"/>
          <p:cNvSpPr/>
          <p:nvPr/>
        </p:nvSpPr>
        <p:spPr>
          <a:xfrm>
            <a:off x="5364163" y="400177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20" name="Rectangle 33"/>
          <p:cNvSpPr/>
          <p:nvPr/>
        </p:nvSpPr>
        <p:spPr>
          <a:xfrm>
            <a:off x="3581400" y="43573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21" name="Rectangle 34"/>
          <p:cNvSpPr/>
          <p:nvPr/>
        </p:nvSpPr>
        <p:spPr>
          <a:xfrm>
            <a:off x="4800600" y="43573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22" name="Line 35"/>
          <p:cNvSpPr/>
          <p:nvPr/>
        </p:nvSpPr>
        <p:spPr>
          <a:xfrm>
            <a:off x="2971800" y="45097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23" name="Line 36"/>
          <p:cNvSpPr/>
          <p:nvPr/>
        </p:nvSpPr>
        <p:spPr>
          <a:xfrm>
            <a:off x="4114800" y="45097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24" name="Line 37"/>
          <p:cNvSpPr/>
          <p:nvPr/>
        </p:nvSpPr>
        <p:spPr>
          <a:xfrm>
            <a:off x="3962400" y="4357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5" name="Line 38"/>
          <p:cNvSpPr/>
          <p:nvPr/>
        </p:nvSpPr>
        <p:spPr>
          <a:xfrm>
            <a:off x="5181600" y="4357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9" name="Line 64"/>
          <p:cNvSpPr/>
          <p:nvPr/>
        </p:nvSpPr>
        <p:spPr>
          <a:xfrm flipV="1">
            <a:off x="6629400" y="4204970"/>
            <a:ext cx="0" cy="228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0" name="Line 65"/>
          <p:cNvSpPr/>
          <p:nvPr/>
        </p:nvSpPr>
        <p:spPr>
          <a:xfrm>
            <a:off x="6629400" y="4433570"/>
            <a:ext cx="3810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6451" name="Text Box 66"/>
          <p:cNvSpPr txBox="1"/>
          <p:nvPr/>
        </p:nvSpPr>
        <p:spPr>
          <a:xfrm>
            <a:off x="7019925" y="421767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nextarc</a:t>
            </a:r>
          </a:p>
        </p:txBody>
      </p:sp>
      <p:sp>
        <p:nvSpPr>
          <p:cNvPr id="16452" name="Line 67"/>
          <p:cNvSpPr/>
          <p:nvPr/>
        </p:nvSpPr>
        <p:spPr>
          <a:xfrm flipV="1">
            <a:off x="6248400" y="4204970"/>
            <a:ext cx="0" cy="228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3" name="Text Box 68"/>
          <p:cNvSpPr txBox="1"/>
          <p:nvPr/>
        </p:nvSpPr>
        <p:spPr>
          <a:xfrm>
            <a:off x="5724525" y="428910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</a:p>
        </p:txBody>
      </p:sp>
      <p:sp>
        <p:nvSpPr>
          <p:cNvPr id="16462" name="Text Box 77"/>
          <p:cNvSpPr txBox="1"/>
          <p:nvPr/>
        </p:nvSpPr>
        <p:spPr>
          <a:xfrm>
            <a:off x="533400" y="329057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latin typeface="Times New Roman" panose="02020503050405090304" pitchFamily="18" charset="0"/>
                <a:ea typeface="楷体_GB2312" pitchFamily="49" charset="-122"/>
              </a:rPr>
              <a:t>无向图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16464" name="Group 230"/>
          <p:cNvGrpSpPr/>
          <p:nvPr/>
        </p:nvGrpSpPr>
        <p:grpSpPr>
          <a:xfrm>
            <a:off x="7239000" y="2680970"/>
            <a:ext cx="1600200" cy="1235075"/>
            <a:chOff x="4560" y="1056"/>
            <a:chExt cx="1008" cy="778"/>
          </a:xfrm>
        </p:grpSpPr>
        <p:sp>
          <p:nvSpPr>
            <p:cNvPr id="16465" name="Oval 79"/>
            <p:cNvSpPr/>
            <p:nvPr/>
          </p:nvSpPr>
          <p:spPr>
            <a:xfrm>
              <a:off x="4704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66" name="Text Box 80"/>
            <p:cNvSpPr txBox="1"/>
            <p:nvPr/>
          </p:nvSpPr>
          <p:spPr>
            <a:xfrm>
              <a:off x="4560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A</a:t>
              </a:r>
            </a:p>
          </p:txBody>
        </p:sp>
        <p:sp>
          <p:nvSpPr>
            <p:cNvPr id="16467" name="Oval 81"/>
            <p:cNvSpPr/>
            <p:nvPr/>
          </p:nvSpPr>
          <p:spPr>
            <a:xfrm>
              <a:off x="5136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68" name="Text Box 82"/>
            <p:cNvSpPr txBox="1"/>
            <p:nvPr/>
          </p:nvSpPr>
          <p:spPr>
            <a:xfrm>
              <a:off x="5136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B   1</a:t>
              </a:r>
            </a:p>
          </p:txBody>
        </p:sp>
        <p:sp>
          <p:nvSpPr>
            <p:cNvPr id="16469" name="Oval 83"/>
            <p:cNvSpPr/>
            <p:nvPr/>
          </p:nvSpPr>
          <p:spPr>
            <a:xfrm>
              <a:off x="4704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70" name="Text Box 84"/>
            <p:cNvSpPr txBox="1"/>
            <p:nvPr/>
          </p:nvSpPr>
          <p:spPr>
            <a:xfrm>
              <a:off x="4560" y="158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C</a:t>
              </a:r>
            </a:p>
          </p:txBody>
        </p:sp>
        <p:sp>
          <p:nvSpPr>
            <p:cNvPr id="16471" name="Oval 85"/>
            <p:cNvSpPr/>
            <p:nvPr/>
          </p:nvSpPr>
          <p:spPr>
            <a:xfrm>
              <a:off x="5136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72" name="Text Box 86"/>
            <p:cNvSpPr txBox="1"/>
            <p:nvPr/>
          </p:nvSpPr>
          <p:spPr>
            <a:xfrm>
              <a:off x="5136" y="158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   3</a:t>
              </a:r>
            </a:p>
          </p:txBody>
        </p:sp>
        <p:sp>
          <p:nvSpPr>
            <p:cNvPr id="16473" name="Line 95"/>
            <p:cNvSpPr/>
            <p:nvPr/>
          </p:nvSpPr>
          <p:spPr>
            <a:xfrm>
              <a:off x="4944" y="1104"/>
              <a:ext cx="19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4" name="Line 96"/>
            <p:cNvSpPr/>
            <p:nvPr/>
          </p:nvSpPr>
          <p:spPr>
            <a:xfrm>
              <a:off x="4944" y="1680"/>
              <a:ext cx="19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5" name="Line 97"/>
            <p:cNvSpPr/>
            <p:nvPr/>
          </p:nvSpPr>
          <p:spPr>
            <a:xfrm>
              <a:off x="4800" y="129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6" name="Line 98"/>
            <p:cNvSpPr/>
            <p:nvPr/>
          </p:nvSpPr>
          <p:spPr>
            <a:xfrm>
              <a:off x="5328" y="1248"/>
              <a:ext cx="0" cy="336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7" name="Line 99"/>
            <p:cNvSpPr/>
            <p:nvPr/>
          </p:nvSpPr>
          <p:spPr>
            <a:xfrm flipV="1">
              <a:off x="4848" y="1296"/>
              <a:ext cx="336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9"/>
          <p:cNvSpPr/>
          <p:nvPr/>
        </p:nvSpPr>
        <p:spPr>
          <a:xfrm>
            <a:off x="2209800" y="2231390"/>
            <a:ext cx="990600" cy="198120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90" name="Rectangle 45"/>
          <p:cNvSpPr/>
          <p:nvPr/>
        </p:nvSpPr>
        <p:spPr>
          <a:xfrm>
            <a:off x="4953000" y="2307590"/>
            <a:ext cx="990600" cy="38100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List)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链式存储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6392" name="Rectangle 3"/>
          <p:cNvSpPr/>
          <p:nvPr/>
        </p:nvSpPr>
        <p:spPr>
          <a:xfrm>
            <a:off x="685800" y="120269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顶点顺序表   邻接顶点的单链表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:      0    A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3          2  2   ^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1    B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   4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2    C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5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3    D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   2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出边表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逆邻接表时用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入边表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6426" name="Line 40"/>
          <p:cNvSpPr/>
          <p:nvPr/>
        </p:nvSpPr>
        <p:spPr>
          <a:xfrm>
            <a:off x="2209800" y="268859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7" name="Line 41"/>
          <p:cNvSpPr/>
          <p:nvPr/>
        </p:nvSpPr>
        <p:spPr>
          <a:xfrm>
            <a:off x="2209800" y="322199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8" name="Line 42"/>
          <p:cNvSpPr/>
          <p:nvPr/>
        </p:nvSpPr>
        <p:spPr>
          <a:xfrm>
            <a:off x="2209800" y="375539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9" name="Line 43"/>
          <p:cNvSpPr/>
          <p:nvPr/>
        </p:nvSpPr>
        <p:spPr>
          <a:xfrm>
            <a:off x="2743200" y="223139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0" name="Rectangle 44"/>
          <p:cNvSpPr/>
          <p:nvPr/>
        </p:nvSpPr>
        <p:spPr>
          <a:xfrm>
            <a:off x="3581400" y="23075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31" name="Line 46"/>
          <p:cNvSpPr/>
          <p:nvPr/>
        </p:nvSpPr>
        <p:spPr>
          <a:xfrm>
            <a:off x="39624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2" name="Line 47"/>
          <p:cNvSpPr/>
          <p:nvPr/>
        </p:nvSpPr>
        <p:spPr>
          <a:xfrm>
            <a:off x="43434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3" name="Line 48"/>
          <p:cNvSpPr/>
          <p:nvPr/>
        </p:nvSpPr>
        <p:spPr>
          <a:xfrm>
            <a:off x="52578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4" name="Line 49"/>
          <p:cNvSpPr/>
          <p:nvPr/>
        </p:nvSpPr>
        <p:spPr>
          <a:xfrm>
            <a:off x="55626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5" name="Line 50"/>
          <p:cNvSpPr/>
          <p:nvPr/>
        </p:nvSpPr>
        <p:spPr>
          <a:xfrm>
            <a:off x="2971800" y="24599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36" name="Line 51"/>
          <p:cNvSpPr/>
          <p:nvPr/>
        </p:nvSpPr>
        <p:spPr>
          <a:xfrm>
            <a:off x="4419600" y="245999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37" name="Rectangle 52"/>
          <p:cNvSpPr/>
          <p:nvPr/>
        </p:nvSpPr>
        <p:spPr>
          <a:xfrm>
            <a:off x="3581400" y="27647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38" name="Line 53"/>
          <p:cNvSpPr/>
          <p:nvPr/>
        </p:nvSpPr>
        <p:spPr>
          <a:xfrm flipH="1">
            <a:off x="3962400" y="27647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9" name="Line 54"/>
          <p:cNvSpPr/>
          <p:nvPr/>
        </p:nvSpPr>
        <p:spPr>
          <a:xfrm flipH="1">
            <a:off x="4343400" y="27647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0" name="Line 55"/>
          <p:cNvSpPr/>
          <p:nvPr/>
        </p:nvSpPr>
        <p:spPr>
          <a:xfrm>
            <a:off x="2971800" y="29933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41" name="Rectangle 56"/>
          <p:cNvSpPr/>
          <p:nvPr/>
        </p:nvSpPr>
        <p:spPr>
          <a:xfrm>
            <a:off x="3581400" y="32981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42" name="Line 57"/>
          <p:cNvSpPr/>
          <p:nvPr/>
        </p:nvSpPr>
        <p:spPr>
          <a:xfrm>
            <a:off x="3962400" y="32981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3" name="Line 58"/>
          <p:cNvSpPr/>
          <p:nvPr/>
        </p:nvSpPr>
        <p:spPr>
          <a:xfrm>
            <a:off x="4343400" y="32981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4" name="Line 59"/>
          <p:cNvSpPr/>
          <p:nvPr/>
        </p:nvSpPr>
        <p:spPr>
          <a:xfrm>
            <a:off x="2971800" y="34505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45" name="Rectangle 60"/>
          <p:cNvSpPr/>
          <p:nvPr/>
        </p:nvSpPr>
        <p:spPr>
          <a:xfrm>
            <a:off x="3581400" y="38315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46" name="Line 61"/>
          <p:cNvSpPr/>
          <p:nvPr/>
        </p:nvSpPr>
        <p:spPr>
          <a:xfrm>
            <a:off x="3962400" y="3831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7" name="Line 62"/>
          <p:cNvSpPr/>
          <p:nvPr/>
        </p:nvSpPr>
        <p:spPr>
          <a:xfrm>
            <a:off x="4343400" y="3831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8" name="Line 63"/>
          <p:cNvSpPr/>
          <p:nvPr/>
        </p:nvSpPr>
        <p:spPr>
          <a:xfrm>
            <a:off x="2971800" y="39839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54" name="Line 69"/>
          <p:cNvSpPr/>
          <p:nvPr/>
        </p:nvSpPr>
        <p:spPr>
          <a:xfrm flipV="1">
            <a:off x="5715000" y="2688590"/>
            <a:ext cx="0" cy="228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5" name="Line 70"/>
          <p:cNvSpPr/>
          <p:nvPr/>
        </p:nvSpPr>
        <p:spPr>
          <a:xfrm>
            <a:off x="5715000" y="2917190"/>
            <a:ext cx="5334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6456" name="Text Box 71"/>
          <p:cNvSpPr txBox="1"/>
          <p:nvPr/>
        </p:nvSpPr>
        <p:spPr>
          <a:xfrm>
            <a:off x="6248400" y="261239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nextarc</a:t>
            </a:r>
          </a:p>
        </p:txBody>
      </p:sp>
      <p:sp>
        <p:nvSpPr>
          <p:cNvPr id="16457" name="Line 72"/>
          <p:cNvSpPr/>
          <p:nvPr/>
        </p:nvSpPr>
        <p:spPr>
          <a:xfrm flipV="1">
            <a:off x="5410200" y="2688590"/>
            <a:ext cx="0" cy="4572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8" name="Line 73"/>
          <p:cNvSpPr/>
          <p:nvPr/>
        </p:nvSpPr>
        <p:spPr>
          <a:xfrm>
            <a:off x="5410200" y="3145790"/>
            <a:ext cx="8382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6459" name="Text Box 74"/>
          <p:cNvSpPr txBox="1"/>
          <p:nvPr/>
        </p:nvSpPr>
        <p:spPr>
          <a:xfrm>
            <a:off x="6248400" y="291719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weight</a:t>
            </a:r>
          </a:p>
        </p:txBody>
      </p:sp>
      <p:sp>
        <p:nvSpPr>
          <p:cNvPr id="16460" name="Line 75"/>
          <p:cNvSpPr/>
          <p:nvPr/>
        </p:nvSpPr>
        <p:spPr>
          <a:xfrm flipV="1">
            <a:off x="5105400" y="2688590"/>
            <a:ext cx="0" cy="609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61" name="Text Box 76"/>
          <p:cNvSpPr txBox="1"/>
          <p:nvPr/>
        </p:nvSpPr>
        <p:spPr>
          <a:xfrm>
            <a:off x="4876800" y="322199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</a:p>
        </p:txBody>
      </p:sp>
      <p:sp>
        <p:nvSpPr>
          <p:cNvPr id="16463" name="Text Box 78"/>
          <p:cNvSpPr txBox="1"/>
          <p:nvPr/>
        </p:nvSpPr>
        <p:spPr>
          <a:xfrm>
            <a:off x="533400" y="268859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latin typeface="Times New Roman" panose="02020503050405090304" pitchFamily="18" charset="0"/>
                <a:ea typeface="楷体_GB2312" pitchFamily="49" charset="-122"/>
              </a:rPr>
              <a:t>有向网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16478" name="Group 229"/>
          <p:cNvGrpSpPr/>
          <p:nvPr/>
        </p:nvGrpSpPr>
        <p:grpSpPr>
          <a:xfrm>
            <a:off x="7308850" y="2426653"/>
            <a:ext cx="1620838" cy="1620837"/>
            <a:chOff x="4604" y="2523"/>
            <a:chExt cx="1021" cy="1021"/>
          </a:xfrm>
        </p:grpSpPr>
        <p:sp>
          <p:nvSpPr>
            <p:cNvPr id="16479" name="Oval 87"/>
            <p:cNvSpPr/>
            <p:nvPr/>
          </p:nvSpPr>
          <p:spPr>
            <a:xfrm>
              <a:off x="4752" y="2640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0" name="Text Box 88"/>
            <p:cNvSpPr txBox="1"/>
            <p:nvPr/>
          </p:nvSpPr>
          <p:spPr>
            <a:xfrm>
              <a:off x="4604" y="261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A</a:t>
              </a:r>
            </a:p>
          </p:txBody>
        </p:sp>
        <p:sp>
          <p:nvSpPr>
            <p:cNvPr id="16481" name="Oval 89"/>
            <p:cNvSpPr/>
            <p:nvPr/>
          </p:nvSpPr>
          <p:spPr>
            <a:xfrm>
              <a:off x="5184" y="2640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endParaRPr lang="zh-CN" altLang="zh-CN" sz="2400" dirty="0">
                <a:solidFill>
                  <a:srgbClr val="FFCC66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2" name="Text Box 90"/>
            <p:cNvSpPr txBox="1"/>
            <p:nvPr/>
          </p:nvSpPr>
          <p:spPr>
            <a:xfrm>
              <a:off x="5193" y="261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B   1</a:t>
              </a:r>
            </a:p>
          </p:txBody>
        </p:sp>
        <p:sp>
          <p:nvSpPr>
            <p:cNvPr id="16483" name="Oval 91"/>
            <p:cNvSpPr/>
            <p:nvPr/>
          </p:nvSpPr>
          <p:spPr>
            <a:xfrm>
              <a:off x="4752" y="3168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4" name="Text Box 92"/>
            <p:cNvSpPr txBox="1"/>
            <p:nvPr/>
          </p:nvSpPr>
          <p:spPr>
            <a:xfrm>
              <a:off x="4604" y="3158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C</a:t>
              </a:r>
            </a:p>
          </p:txBody>
        </p:sp>
        <p:sp>
          <p:nvSpPr>
            <p:cNvPr id="16485" name="Oval 93"/>
            <p:cNvSpPr/>
            <p:nvPr/>
          </p:nvSpPr>
          <p:spPr>
            <a:xfrm>
              <a:off x="5184" y="3168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6" name="Text Box 94"/>
            <p:cNvSpPr txBox="1"/>
            <p:nvPr/>
          </p:nvSpPr>
          <p:spPr>
            <a:xfrm>
              <a:off x="5193" y="3158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   3</a:t>
              </a:r>
            </a:p>
          </p:txBody>
        </p:sp>
        <p:sp>
          <p:nvSpPr>
            <p:cNvPr id="16487" name="Line 100"/>
            <p:cNvSpPr/>
            <p:nvPr/>
          </p:nvSpPr>
          <p:spPr>
            <a:xfrm>
              <a:off x="4848" y="2880"/>
              <a:ext cx="0" cy="288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88" name="Line 101"/>
            <p:cNvSpPr/>
            <p:nvPr/>
          </p:nvSpPr>
          <p:spPr>
            <a:xfrm>
              <a:off x="5328" y="2880"/>
              <a:ext cx="0" cy="288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89" name="Line 102"/>
            <p:cNvSpPr/>
            <p:nvPr/>
          </p:nvSpPr>
          <p:spPr>
            <a:xfrm>
              <a:off x="4992" y="2736"/>
              <a:ext cx="192" cy="0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90" name="Line 103"/>
            <p:cNvSpPr/>
            <p:nvPr/>
          </p:nvSpPr>
          <p:spPr>
            <a:xfrm flipH="1">
              <a:off x="4992" y="3312"/>
              <a:ext cx="192" cy="0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91" name="Line 104"/>
            <p:cNvSpPr/>
            <p:nvPr/>
          </p:nvSpPr>
          <p:spPr>
            <a:xfrm flipV="1">
              <a:off x="4944" y="2832"/>
              <a:ext cx="240" cy="336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92" name="Text Box 105"/>
            <p:cNvSpPr txBox="1"/>
            <p:nvPr/>
          </p:nvSpPr>
          <p:spPr>
            <a:xfrm>
              <a:off x="4967" y="2523"/>
              <a:ext cx="2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93" name="Text Box 106"/>
            <p:cNvSpPr txBox="1"/>
            <p:nvPr/>
          </p:nvSpPr>
          <p:spPr>
            <a:xfrm>
              <a:off x="4694" y="2886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2   5     4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94" name="Text Box 107"/>
            <p:cNvSpPr txBox="1"/>
            <p:nvPr/>
          </p:nvSpPr>
          <p:spPr>
            <a:xfrm>
              <a:off x="4967" y="329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16495" name="Group 226"/>
          <p:cNvGrpSpPr/>
          <p:nvPr/>
        </p:nvGrpSpPr>
        <p:grpSpPr>
          <a:xfrm>
            <a:off x="609600" y="3526790"/>
            <a:ext cx="1524000" cy="1128713"/>
            <a:chOff x="384" y="3216"/>
            <a:chExt cx="960" cy="711"/>
          </a:xfrm>
        </p:grpSpPr>
        <p:sp>
          <p:nvSpPr>
            <p:cNvPr id="16496" name="Rectangle 220"/>
            <p:cNvSpPr/>
            <p:nvPr/>
          </p:nvSpPr>
          <p:spPr>
            <a:xfrm>
              <a:off x="432" y="3216"/>
              <a:ext cx="528" cy="24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97" name="Line 221"/>
            <p:cNvSpPr/>
            <p:nvPr/>
          </p:nvSpPr>
          <p:spPr>
            <a:xfrm>
              <a:off x="720" y="32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98" name="Line 222"/>
            <p:cNvSpPr/>
            <p:nvPr/>
          </p:nvSpPr>
          <p:spPr>
            <a:xfrm flipV="1">
              <a:off x="576" y="3456"/>
              <a:ext cx="0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16499" name="Text Box 223"/>
            <p:cNvSpPr txBox="1"/>
            <p:nvPr/>
          </p:nvSpPr>
          <p:spPr>
            <a:xfrm>
              <a:off x="384" y="355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data</a:t>
              </a:r>
            </a:p>
          </p:txBody>
        </p:sp>
        <p:sp>
          <p:nvSpPr>
            <p:cNvPr id="16500" name="Line 224"/>
            <p:cNvSpPr/>
            <p:nvPr/>
          </p:nvSpPr>
          <p:spPr>
            <a:xfrm flipV="1">
              <a:off x="864" y="3456"/>
              <a:ext cx="0" cy="288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16501" name="Text Box 225"/>
            <p:cNvSpPr txBox="1"/>
            <p:nvPr/>
          </p:nvSpPr>
          <p:spPr>
            <a:xfrm>
              <a:off x="672" y="3696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firstarc</a:t>
              </a:r>
            </a:p>
          </p:txBody>
        </p:sp>
      </p:grpSp>
      <p:sp>
        <p:nvSpPr>
          <p:cNvPr id="16502" name="Text Box 227"/>
          <p:cNvSpPr txBox="1"/>
          <p:nvPr/>
        </p:nvSpPr>
        <p:spPr>
          <a:xfrm>
            <a:off x="2209800" y="421259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vertices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23850" y="2781300"/>
            <a:ext cx="6553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chemeClr val="tx2"/>
              </a:buClr>
            </a:pPr>
            <a:endParaRPr kumimoji="1" lang="zh-CN" altLang="zh-CN" sz="2000">
              <a:latin typeface="Times New Roman" panose="02020503050405090304" pitchFamily="18" charset="0"/>
            </a:endParaRPr>
          </a:p>
        </p:txBody>
      </p:sp>
      <p:grpSp>
        <p:nvGrpSpPr>
          <p:cNvPr id="2" name="Group 1032"/>
          <p:cNvGrpSpPr/>
          <p:nvPr/>
        </p:nvGrpSpPr>
        <p:grpSpPr bwMode="auto">
          <a:xfrm>
            <a:off x="971550" y="3357562"/>
            <a:ext cx="7277100" cy="2160587"/>
            <a:chOff x="-570" y="2016"/>
            <a:chExt cx="4584" cy="1361"/>
          </a:xfrm>
        </p:grpSpPr>
        <p:graphicFrame>
          <p:nvGraphicFramePr>
            <p:cNvPr id="29702" name="Object 3"/>
            <p:cNvGraphicFramePr>
              <a:graphicFrameLocks noChangeAspect="1"/>
            </p:cNvGraphicFramePr>
            <p:nvPr/>
          </p:nvGraphicFramePr>
          <p:xfrm>
            <a:off x="-570" y="2016"/>
            <a:ext cx="1452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6" name="位图图像" r:id="rId3" imgW="1133475" imgH="1123950" progId="PBrush">
                    <p:embed/>
                  </p:oleObj>
                </mc:Choice>
                <mc:Fallback>
                  <p:oleObj name="位图图像" r:id="rId3" imgW="1133475" imgH="1123950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1162"/>
                        <a:stretch>
                          <a:fillRect/>
                        </a:stretch>
                      </p:blipFill>
                      <p:spPr bwMode="auto">
                        <a:xfrm>
                          <a:off x="-570" y="2016"/>
                          <a:ext cx="1452" cy="1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4"/>
            <p:cNvGraphicFramePr>
              <a:graphicFrameLocks noChangeAspect="1"/>
            </p:cNvGraphicFramePr>
            <p:nvPr/>
          </p:nvGraphicFramePr>
          <p:xfrm>
            <a:off x="884" y="2024"/>
            <a:ext cx="3130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7" name="位图图像" r:id="rId5" imgW="4924425" imgH="1514475" progId="PBrush">
                    <p:embed/>
                  </p:oleObj>
                </mc:Choice>
                <mc:Fallback>
                  <p:oleObj name="位图图像" r:id="rId5" imgW="4924425" imgH="1514475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24"/>
                          <a:ext cx="3130" cy="1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Rectangle 1030"/>
          <p:cNvSpPr>
            <a:spLocks noChangeArrowheads="1"/>
          </p:cNvSpPr>
          <p:nvPr/>
        </p:nvSpPr>
        <p:spPr bwMode="auto">
          <a:xfrm>
            <a:off x="468313" y="428604"/>
            <a:ext cx="8353425" cy="2454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有向图的逆邻接表</a:t>
            </a:r>
          </a:p>
          <a:p>
            <a:pPr eaLnBrk="0" hangingPunct="0">
              <a:lnSpc>
                <a:spcPct val="125000"/>
              </a:lnSpc>
              <a:buClr>
                <a:schemeClr val="tx2"/>
              </a:buClr>
            </a:pPr>
            <a:r>
              <a:rPr kumimoji="1" lang="zh-CN" altLang="en-US" dirty="0"/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若邻接表的边结点链表建立的是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为头的弧链表，这样的邻接表称为逆邻接表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。逆邻接表便于确定顶点的入度或以顶点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为头的弧。</a:t>
            </a:r>
          </a:p>
          <a:p>
            <a:pPr eaLnBrk="0" hangingPunct="0">
              <a:lnSpc>
                <a:spcPct val="125000"/>
              </a:lnSpc>
              <a:buClr>
                <a:schemeClr val="tx2"/>
              </a:buClr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下图所示为有向图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的邻接表和逆邻接表。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2857488" y="5143512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728" y="607220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邻接表：记录了结点都指向谁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16200000" flipV="1">
            <a:off x="7108049" y="5536421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8" y="610072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逆邻接表：谁指向这个结点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177165"/>
            <a:ext cx="7772400" cy="3810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存储结构定义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400" dirty="0">
              <a:solidFill>
                <a:srgbClr val="996600"/>
              </a:solidFill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457200" y="558165"/>
            <a:ext cx="8229600" cy="6299200"/>
          </a:xfrm>
          <a:noFill/>
        </p:spPr>
        <p:txBody>
          <a:bodyPr vert="horz" wrap="square" lIns="91440" tIns="45720" rIns="91440" bIns="45720" anchor="t">
            <a:normAutofit fontScale="97500" lnSpcReduction="10000"/>
          </a:bodyPr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#define MAX_VERTEX_NUM   20                          // </a:t>
            </a:r>
            <a:r>
              <a:rPr lang="zh-CN" altLang="en-US" sz="1800" dirty="0"/>
              <a:t>最大顶点个数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enum{DG, DN, UDG, UDN} GraphKind;      // </a:t>
            </a:r>
            <a:r>
              <a:rPr lang="zh-CN" altLang="en-US" sz="1800" dirty="0"/>
              <a:t>四种图类型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struct  ArcNode  {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     int         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adjvex</a:t>
            </a:r>
            <a:r>
              <a:rPr lang="en-US" altLang="zh-CN" sz="1800" dirty="0"/>
              <a:t>;            // </a:t>
            </a:r>
            <a:r>
              <a:rPr lang="zh-CN" altLang="en-US" sz="1800" dirty="0"/>
              <a:t>该弧所指向的顶点的位置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struct ArcNode       * </a:t>
            </a:r>
            <a:r>
              <a:rPr lang="en-US" altLang="zh-CN" sz="1800" dirty="0">
                <a:solidFill>
                  <a:srgbClr val="FF0000"/>
                </a:solidFill>
              </a:rPr>
              <a:t>nextarc </a:t>
            </a:r>
            <a:r>
              <a:rPr lang="en-US" altLang="zh-CN" sz="1800" dirty="0"/>
              <a:t>;          //</a:t>
            </a:r>
            <a:r>
              <a:rPr lang="zh-CN" altLang="en-US" sz="1800" dirty="0"/>
              <a:t>指向下一条弧的指针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int        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weight</a:t>
            </a:r>
            <a:r>
              <a:rPr lang="zh-CN" altLang="en-US" sz="1800" dirty="0"/>
              <a:t>；          </a:t>
            </a:r>
            <a:r>
              <a:rPr lang="en-US" altLang="zh-CN" sz="1800" dirty="0"/>
              <a:t>//</a:t>
            </a:r>
            <a:r>
              <a:rPr lang="zh-CN" altLang="en-US" sz="1800" dirty="0"/>
              <a:t>权值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InfoType                 * info;               //</a:t>
            </a:r>
            <a:r>
              <a:rPr lang="zh-CN" altLang="en-US" sz="1800" dirty="0"/>
              <a:t>该弧的其它相关信息的指针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FF0000"/>
                </a:solidFill>
              </a:rPr>
              <a:t>ArcNode</a:t>
            </a:r>
            <a:r>
              <a:rPr lang="zh-CN" altLang="en-US" sz="1800" dirty="0"/>
              <a:t>；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struct  VNode  {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     VertexType    data;                // </a:t>
            </a:r>
            <a:r>
              <a:rPr lang="zh-CN" altLang="en-US" sz="1800" dirty="0"/>
              <a:t>顶点信息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ArcNode       * </a:t>
            </a:r>
            <a:r>
              <a:rPr lang="en-US" altLang="zh-CN" sz="1800" dirty="0">
                <a:solidFill>
                  <a:srgbClr val="FF0000"/>
                </a:solidFill>
              </a:rPr>
              <a:t>firstarc </a:t>
            </a:r>
            <a:r>
              <a:rPr lang="en-US" altLang="zh-CN" sz="1800" dirty="0"/>
              <a:t>;          //</a:t>
            </a:r>
            <a:r>
              <a:rPr lang="zh-CN" altLang="en-US" sz="1800" dirty="0"/>
              <a:t>指向第一条依附该顶点的弧的指针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FF0000"/>
                </a:solidFill>
              </a:rPr>
              <a:t>VNode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AdjList</a:t>
            </a:r>
            <a:r>
              <a:rPr lang="en-US" altLang="zh-CN" sz="1800" dirty="0"/>
              <a:t>[MAX_VERTEX_NUM ];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struct   {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    AdjList     </a:t>
            </a:r>
            <a:r>
              <a:rPr lang="en-US" altLang="zh-CN" sz="1800" dirty="0">
                <a:solidFill>
                  <a:srgbClr val="FF0000"/>
                </a:solidFill>
              </a:rPr>
              <a:t>vertices</a:t>
            </a:r>
            <a:r>
              <a:rPr lang="en-US" altLang="zh-CN" sz="1800" dirty="0"/>
              <a:t>;                        // </a:t>
            </a:r>
            <a:r>
              <a:rPr lang="zh-CN" altLang="en-US" sz="1800" dirty="0"/>
              <a:t>顶点向量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int    vexnum, arcnum;                  // </a:t>
            </a:r>
            <a:r>
              <a:rPr lang="zh-CN" altLang="en-US" sz="1800" dirty="0"/>
              <a:t>图的当前顶点数和弧数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GraphKind   kind;                          // </a:t>
            </a:r>
            <a:r>
              <a:rPr lang="zh-CN" altLang="en-US" sz="1800" dirty="0"/>
              <a:t>图的种类标志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}</a:t>
            </a:r>
            <a:r>
              <a:rPr lang="en-US" altLang="zh-CN" sz="1800" b="1" dirty="0">
                <a:solidFill>
                  <a:srgbClr val="FF0000"/>
                </a:solidFill>
              </a:rPr>
              <a:t>ALGraph</a:t>
            </a:r>
            <a:r>
              <a:rPr lang="en-US" altLang="zh-CN" sz="1800" dirty="0"/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算法示例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</a:t>
            </a:r>
            <a:r>
              <a:rPr lang="zh-CN" altLang="en-US" sz="2400" dirty="0"/>
              <a:t>建立无向网的邻接表表示</a:t>
            </a:r>
            <a:endParaRPr lang="zh-CN" altLang="en-US" sz="4000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/>
              <a:t>步骤：</a:t>
            </a:r>
            <a:endParaRPr lang="zh-CN" altLang="en-US" sz="2800" dirty="0"/>
          </a:p>
        </p:txBody>
      </p:sp>
      <p:sp>
        <p:nvSpPr>
          <p:cNvPr id="18437" name="Text Box 6"/>
          <p:cNvSpPr txBox="1"/>
          <p:nvPr/>
        </p:nvSpPr>
        <p:spPr>
          <a:xfrm>
            <a:off x="990600" y="1524000"/>
            <a:ext cx="7467600" cy="4546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1) scanf(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e)    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O(1)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依次读入每个顶点数据，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填入顶点表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vertices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的相应位置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O(n)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建立边表：                      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O(e)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3.1)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读入一条边的两个顶点编号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和权值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3.2)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申请边表结点，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将此结点插入顶点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的边表头部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3.3)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申请边表结点，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将此结点插入顶点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的边表头部</a:t>
            </a:r>
            <a:endParaRPr lang="en-US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若尚有未读入的边，转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3.1)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                                                            </a:t>
            </a:r>
          </a:p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                                                             O(n+e)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438" name="Line 4"/>
          <p:cNvSpPr/>
          <p:nvPr/>
        </p:nvSpPr>
        <p:spPr>
          <a:xfrm>
            <a:off x="952500" y="5372100"/>
            <a:ext cx="7543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524000" y="914400"/>
            <a:ext cx="5257800" cy="5181600"/>
            <a:chOff x="816" y="336"/>
            <a:chExt cx="3312" cy="326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2688" y="1440"/>
              <a:ext cx="528" cy="384"/>
              <a:chOff x="2016" y="1920"/>
              <a:chExt cx="528" cy="384"/>
            </a:xfrm>
          </p:grpSpPr>
          <p:sp>
            <p:nvSpPr>
              <p:cNvPr id="6198" name="Oval 4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Text Box 5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北京</a:t>
                </a:r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3456" y="1104"/>
              <a:ext cx="528" cy="384"/>
              <a:chOff x="2016" y="1920"/>
              <a:chExt cx="528" cy="384"/>
            </a:xfrm>
          </p:grpSpPr>
          <p:sp>
            <p:nvSpPr>
              <p:cNvPr id="6196" name="Oval 7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Text Box 8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沈阳</a:t>
                </a:r>
              </a:p>
            </p:txBody>
          </p:sp>
        </p:grpSp>
        <p:grpSp>
          <p:nvGrpSpPr>
            <p:cNvPr id="5" name="Group 9"/>
            <p:cNvGrpSpPr/>
            <p:nvPr/>
          </p:nvGrpSpPr>
          <p:grpSpPr bwMode="auto">
            <a:xfrm>
              <a:off x="3552" y="336"/>
              <a:ext cx="576" cy="384"/>
              <a:chOff x="2016" y="1920"/>
              <a:chExt cx="576" cy="384"/>
            </a:xfrm>
          </p:grpSpPr>
          <p:sp>
            <p:nvSpPr>
              <p:cNvPr id="6194" name="Oval 10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Text Box 11"/>
              <p:cNvSpPr txBox="1">
                <a:spLocks noChangeArrowheads="1"/>
              </p:cNvSpPr>
              <p:nvPr/>
            </p:nvSpPr>
            <p:spPr bwMode="auto">
              <a:xfrm>
                <a:off x="2044" y="2017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latin typeface="Times New Roman" panose="02020503050405090304" pitchFamily="18" charset="0"/>
                  </a:rPr>
                  <a:t>哈尔滨</a:t>
                </a:r>
                <a:endParaRPr kumimoji="1" lang="zh-CN" altLang="en-US" sz="2400"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6" name="Group 12"/>
            <p:cNvGrpSpPr/>
            <p:nvPr/>
          </p:nvGrpSpPr>
          <p:grpSpPr bwMode="auto">
            <a:xfrm>
              <a:off x="3600" y="2304"/>
              <a:ext cx="528" cy="384"/>
              <a:chOff x="2016" y="1920"/>
              <a:chExt cx="528" cy="384"/>
            </a:xfrm>
          </p:grpSpPr>
          <p:sp>
            <p:nvSpPr>
              <p:cNvPr id="6192" name="Oval 13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Text Box 14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上海</a:t>
                </a:r>
              </a:p>
            </p:txBody>
          </p:sp>
        </p:grpSp>
        <p:grpSp>
          <p:nvGrpSpPr>
            <p:cNvPr id="7" name="Group 15"/>
            <p:cNvGrpSpPr/>
            <p:nvPr/>
          </p:nvGrpSpPr>
          <p:grpSpPr bwMode="auto">
            <a:xfrm>
              <a:off x="2496" y="2304"/>
              <a:ext cx="528" cy="384"/>
              <a:chOff x="2016" y="1920"/>
              <a:chExt cx="528" cy="384"/>
            </a:xfrm>
          </p:grpSpPr>
          <p:sp>
            <p:nvSpPr>
              <p:cNvPr id="6190" name="Oval 16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Text Box 17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武汉</a:t>
                </a:r>
              </a:p>
            </p:txBody>
          </p:sp>
        </p:grpSp>
        <p:grpSp>
          <p:nvGrpSpPr>
            <p:cNvPr id="8" name="Group 18"/>
            <p:cNvGrpSpPr/>
            <p:nvPr/>
          </p:nvGrpSpPr>
          <p:grpSpPr bwMode="auto">
            <a:xfrm>
              <a:off x="2496" y="3216"/>
              <a:ext cx="528" cy="384"/>
              <a:chOff x="2016" y="1920"/>
              <a:chExt cx="528" cy="384"/>
            </a:xfrm>
          </p:grpSpPr>
          <p:sp>
            <p:nvSpPr>
              <p:cNvPr id="6188" name="Oval 19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Text Box 20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广州</a:t>
                </a:r>
              </a:p>
            </p:txBody>
          </p:sp>
        </p:grpSp>
        <p:grpSp>
          <p:nvGrpSpPr>
            <p:cNvPr id="9" name="Group 21"/>
            <p:cNvGrpSpPr/>
            <p:nvPr/>
          </p:nvGrpSpPr>
          <p:grpSpPr bwMode="auto">
            <a:xfrm>
              <a:off x="1104" y="2592"/>
              <a:ext cx="528" cy="384"/>
              <a:chOff x="2016" y="1920"/>
              <a:chExt cx="528" cy="384"/>
            </a:xfrm>
          </p:grpSpPr>
          <p:sp>
            <p:nvSpPr>
              <p:cNvPr id="6186" name="Oval 22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Text Box 23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重庆</a:t>
                </a:r>
              </a:p>
            </p:txBody>
          </p:sp>
        </p:grpSp>
        <p:grpSp>
          <p:nvGrpSpPr>
            <p:cNvPr id="10" name="Group 24"/>
            <p:cNvGrpSpPr/>
            <p:nvPr/>
          </p:nvGrpSpPr>
          <p:grpSpPr bwMode="auto">
            <a:xfrm>
              <a:off x="816" y="1248"/>
              <a:ext cx="528" cy="384"/>
              <a:chOff x="2016" y="1920"/>
              <a:chExt cx="528" cy="384"/>
            </a:xfrm>
          </p:grpSpPr>
          <p:sp>
            <p:nvSpPr>
              <p:cNvPr id="6184" name="Oval 25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Text Box 26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西安</a:t>
                </a:r>
              </a:p>
            </p:txBody>
          </p:sp>
        </p:grpSp>
        <p:sp>
          <p:nvSpPr>
            <p:cNvPr id="6157" name="Line 27"/>
            <p:cNvSpPr>
              <a:spLocks noChangeShapeType="1"/>
            </p:cNvSpPr>
            <p:nvPr/>
          </p:nvSpPr>
          <p:spPr bwMode="auto">
            <a:xfrm flipH="1">
              <a:off x="3024" y="720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28"/>
            <p:cNvSpPr>
              <a:spLocks noChangeShapeType="1"/>
            </p:cNvSpPr>
            <p:nvPr/>
          </p:nvSpPr>
          <p:spPr bwMode="auto">
            <a:xfrm flipH="1">
              <a:off x="3216" y="144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29"/>
            <p:cNvSpPr>
              <a:spLocks noChangeShapeType="1"/>
            </p:cNvSpPr>
            <p:nvPr/>
          </p:nvSpPr>
          <p:spPr bwMode="auto">
            <a:xfrm flipH="1">
              <a:off x="3696" y="7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30"/>
            <p:cNvSpPr>
              <a:spLocks noChangeShapeType="1"/>
            </p:cNvSpPr>
            <p:nvPr/>
          </p:nvSpPr>
          <p:spPr bwMode="auto">
            <a:xfrm flipH="1">
              <a:off x="1248" y="576"/>
              <a:ext cx="230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31"/>
            <p:cNvSpPr>
              <a:spLocks noChangeShapeType="1"/>
            </p:cNvSpPr>
            <p:nvPr/>
          </p:nvSpPr>
          <p:spPr bwMode="auto">
            <a:xfrm>
              <a:off x="1344" y="1488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32"/>
            <p:cNvSpPr>
              <a:spLocks noChangeShapeType="1"/>
            </p:cNvSpPr>
            <p:nvPr/>
          </p:nvSpPr>
          <p:spPr bwMode="auto">
            <a:xfrm>
              <a:off x="1104" y="1632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33"/>
            <p:cNvSpPr>
              <a:spLocks noChangeShapeType="1"/>
            </p:cNvSpPr>
            <p:nvPr/>
          </p:nvSpPr>
          <p:spPr bwMode="auto">
            <a:xfrm flipH="1">
              <a:off x="1536" y="1776"/>
              <a:ext cx="120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34"/>
            <p:cNvSpPr>
              <a:spLocks noChangeShapeType="1"/>
            </p:cNvSpPr>
            <p:nvPr/>
          </p:nvSpPr>
          <p:spPr bwMode="auto">
            <a:xfrm flipV="1">
              <a:off x="1632" y="2544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 flipH="1">
              <a:off x="2832" y="18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>
              <a:off x="278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37"/>
            <p:cNvSpPr>
              <a:spLocks noChangeShapeType="1"/>
            </p:cNvSpPr>
            <p:nvPr/>
          </p:nvSpPr>
          <p:spPr bwMode="auto">
            <a:xfrm>
              <a:off x="1536" y="2928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38"/>
            <p:cNvSpPr>
              <a:spLocks noChangeShapeType="1"/>
            </p:cNvSpPr>
            <p:nvPr/>
          </p:nvSpPr>
          <p:spPr bwMode="auto">
            <a:xfrm>
              <a:off x="3696" y="1488"/>
              <a:ext cx="1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39"/>
            <p:cNvSpPr>
              <a:spLocks noChangeShapeType="1"/>
            </p:cNvSpPr>
            <p:nvPr/>
          </p:nvSpPr>
          <p:spPr bwMode="auto">
            <a:xfrm>
              <a:off x="3024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40"/>
            <p:cNvSpPr>
              <a:spLocks noChangeShapeType="1"/>
            </p:cNvSpPr>
            <p:nvPr/>
          </p:nvSpPr>
          <p:spPr bwMode="auto">
            <a:xfrm flipH="1">
              <a:off x="2976" y="2640"/>
              <a:ext cx="72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41"/>
            <p:cNvSpPr>
              <a:spLocks noChangeShapeType="1"/>
            </p:cNvSpPr>
            <p:nvPr/>
          </p:nvSpPr>
          <p:spPr bwMode="auto">
            <a:xfrm>
              <a:off x="3120" y="177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Text Box 42"/>
            <p:cNvSpPr txBox="1">
              <a:spLocks noChangeArrowheads="1"/>
            </p:cNvSpPr>
            <p:nvPr/>
          </p:nvSpPr>
          <p:spPr bwMode="auto">
            <a:xfrm>
              <a:off x="2006" y="80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3000</a:t>
              </a:r>
            </a:p>
          </p:txBody>
        </p:sp>
        <p:sp>
          <p:nvSpPr>
            <p:cNvPr id="6173" name="Text Box 43"/>
            <p:cNvSpPr txBox="1">
              <a:spLocks noChangeArrowheads="1"/>
            </p:cNvSpPr>
            <p:nvPr/>
          </p:nvSpPr>
          <p:spPr bwMode="auto">
            <a:xfrm>
              <a:off x="1718" y="138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1200</a:t>
              </a:r>
            </a:p>
          </p:txBody>
        </p:sp>
        <p:sp>
          <p:nvSpPr>
            <p:cNvPr id="6174" name="Text Box 44"/>
            <p:cNvSpPr txBox="1">
              <a:spLocks noChangeArrowheads="1"/>
            </p:cNvSpPr>
            <p:nvPr/>
          </p:nvSpPr>
          <p:spPr bwMode="auto">
            <a:xfrm>
              <a:off x="902" y="2007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700</a:t>
              </a:r>
            </a:p>
          </p:txBody>
        </p:sp>
        <p:sp>
          <p:nvSpPr>
            <p:cNvPr id="6175" name="Text Box 45"/>
            <p:cNvSpPr txBox="1">
              <a:spLocks noChangeArrowheads="1"/>
            </p:cNvSpPr>
            <p:nvPr/>
          </p:nvSpPr>
          <p:spPr bwMode="auto">
            <a:xfrm>
              <a:off x="1814" y="3015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1200</a:t>
              </a:r>
            </a:p>
          </p:txBody>
        </p:sp>
        <p:sp>
          <p:nvSpPr>
            <p:cNvPr id="6176" name="Text Box 46"/>
            <p:cNvSpPr txBox="1">
              <a:spLocks noChangeArrowheads="1"/>
            </p:cNvSpPr>
            <p:nvPr/>
          </p:nvSpPr>
          <p:spPr bwMode="auto">
            <a:xfrm>
              <a:off x="1814" y="210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1200</a:t>
              </a:r>
            </a:p>
          </p:txBody>
        </p:sp>
        <p:sp>
          <p:nvSpPr>
            <p:cNvPr id="6177" name="Text Box 47"/>
            <p:cNvSpPr txBox="1">
              <a:spLocks noChangeArrowheads="1"/>
            </p:cNvSpPr>
            <p:nvPr/>
          </p:nvSpPr>
          <p:spPr bwMode="auto">
            <a:xfrm>
              <a:off x="2592" y="2055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1500</a:t>
              </a:r>
            </a:p>
          </p:txBody>
        </p:sp>
        <p:sp>
          <p:nvSpPr>
            <p:cNvPr id="6178" name="Text Box 48"/>
            <p:cNvSpPr txBox="1">
              <a:spLocks noChangeArrowheads="1"/>
            </p:cNvSpPr>
            <p:nvPr/>
          </p:nvSpPr>
          <p:spPr bwMode="auto">
            <a:xfrm>
              <a:off x="3254" y="1911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600</a:t>
              </a:r>
            </a:p>
          </p:txBody>
        </p:sp>
        <p:sp>
          <p:nvSpPr>
            <p:cNvPr id="6179" name="Text Box 49"/>
            <p:cNvSpPr txBox="1">
              <a:spLocks noChangeArrowheads="1"/>
            </p:cNvSpPr>
            <p:nvPr/>
          </p:nvSpPr>
          <p:spPr bwMode="auto">
            <a:xfrm>
              <a:off x="3110" y="296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1500</a:t>
              </a:r>
            </a:p>
          </p:txBody>
        </p:sp>
        <p:sp>
          <p:nvSpPr>
            <p:cNvPr id="6180" name="Text Box 50"/>
            <p:cNvSpPr txBox="1">
              <a:spLocks noChangeArrowheads="1"/>
            </p:cNvSpPr>
            <p:nvPr/>
          </p:nvSpPr>
          <p:spPr bwMode="auto">
            <a:xfrm>
              <a:off x="3734" y="171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1300</a:t>
              </a:r>
            </a:p>
          </p:txBody>
        </p:sp>
        <p:sp>
          <p:nvSpPr>
            <p:cNvPr id="6181" name="Text Box 51"/>
            <p:cNvSpPr txBox="1">
              <a:spLocks noChangeArrowheads="1"/>
            </p:cNvSpPr>
            <p:nvPr/>
          </p:nvSpPr>
          <p:spPr bwMode="auto">
            <a:xfrm>
              <a:off x="3734" y="855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500</a:t>
              </a:r>
            </a:p>
          </p:txBody>
        </p:sp>
        <p:sp>
          <p:nvSpPr>
            <p:cNvPr id="6182" name="Text Box 52"/>
            <p:cNvSpPr txBox="1">
              <a:spLocks noChangeArrowheads="1"/>
            </p:cNvSpPr>
            <p:nvPr/>
          </p:nvSpPr>
          <p:spPr bwMode="auto">
            <a:xfrm>
              <a:off x="3014" y="99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1500</a:t>
              </a:r>
            </a:p>
          </p:txBody>
        </p:sp>
        <p:sp>
          <p:nvSpPr>
            <p:cNvPr id="6183" name="Text Box 53"/>
            <p:cNvSpPr txBox="1">
              <a:spLocks noChangeArrowheads="1"/>
            </p:cNvSpPr>
            <p:nvPr/>
          </p:nvSpPr>
          <p:spPr bwMode="auto">
            <a:xfrm>
              <a:off x="3158" y="1383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500</a:t>
              </a:r>
            </a:p>
          </p:txBody>
        </p:sp>
      </p:grpSp>
      <p:sp>
        <p:nvSpPr>
          <p:cNvPr id="6147" name="Text Box 54"/>
          <p:cNvSpPr txBox="1">
            <a:spLocks noChangeArrowheads="1"/>
          </p:cNvSpPr>
          <p:nvPr/>
        </p:nvSpPr>
        <p:spPr bwMode="auto">
          <a:xfrm>
            <a:off x="428596" y="571480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503050405090304" pitchFamily="18" charset="0"/>
              </a:rPr>
              <a:t>航线分布图</a:t>
            </a:r>
          </a:p>
        </p:txBody>
      </p:sp>
      <p:sp>
        <p:nvSpPr>
          <p:cNvPr id="6148" name="Text Box 55"/>
          <p:cNvSpPr txBox="1">
            <a:spLocks noChangeArrowheads="1"/>
          </p:cNvSpPr>
          <p:nvPr/>
        </p:nvSpPr>
        <p:spPr bwMode="auto">
          <a:xfrm>
            <a:off x="7239000" y="4443413"/>
            <a:ext cx="1708150" cy="188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计算机网络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人际关系图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大脑神经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工程进度图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892810"/>
            <a:ext cx="8642350" cy="5311775"/>
          </a:xfrm>
          <a:prstGeom prst="rect">
            <a:avLst/>
          </a:prstGeom>
        </p:spPr>
      </p:pic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534035" y="36957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两种常用存储结构的比较</a:t>
            </a:r>
            <a:r>
              <a:rPr lang="en-US" altLang="zh-CN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  <a:endParaRPr lang="en-US" altLang="zh-CN" b="1" dirty="0">
              <a:solidFill>
                <a:srgbClr val="9966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89"/>
          <p:cNvSpPr txBox="1"/>
          <p:nvPr/>
        </p:nvSpPr>
        <p:spPr>
          <a:xfrm>
            <a:off x="245110" y="474980"/>
            <a:ext cx="6221730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十字链表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：适用于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有向图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- </a:t>
            </a:r>
            <a:r>
              <a:rPr lang="zh-CN" altLang="en-US" sz="2000" b="1" dirty="0">
                <a:latin typeface="Times New Roman" panose="02020503050405090304" pitchFamily="18" charset="0"/>
                <a:ea typeface="楷体_GB2312" pitchFamily="49" charset="-122"/>
              </a:rPr>
              <a:t>邻接表和逆邻接表的结合。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核心思路：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一条链表记录结点指向了谁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           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另一条链表记录谁指向了当前结点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indent="0"/>
            <a:endParaRPr lang="zh-CN" altLang="en-US" sz="24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2" name="Group 90"/>
          <p:cNvGrpSpPr/>
          <p:nvPr/>
        </p:nvGrpSpPr>
        <p:grpSpPr>
          <a:xfrm>
            <a:off x="6372225" y="333375"/>
            <a:ext cx="1981200" cy="1993900"/>
            <a:chOff x="352" y="720"/>
            <a:chExt cx="1248" cy="1256"/>
          </a:xfrm>
        </p:grpSpPr>
        <p:sp>
          <p:nvSpPr>
            <p:cNvPr id="21510" name="Oval 91"/>
            <p:cNvSpPr/>
            <p:nvPr/>
          </p:nvSpPr>
          <p:spPr>
            <a:xfrm>
              <a:off x="352" y="82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1511" name="Oval 92"/>
            <p:cNvSpPr/>
            <p:nvPr/>
          </p:nvSpPr>
          <p:spPr>
            <a:xfrm>
              <a:off x="784" y="1640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1512" name="Oval 93"/>
            <p:cNvSpPr/>
            <p:nvPr/>
          </p:nvSpPr>
          <p:spPr>
            <a:xfrm>
              <a:off x="1264" y="872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1513" name="Line 94"/>
            <p:cNvSpPr/>
            <p:nvPr/>
          </p:nvSpPr>
          <p:spPr>
            <a:xfrm>
              <a:off x="592" y="1112"/>
              <a:ext cx="288" cy="576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21514" name="Line 95"/>
            <p:cNvSpPr/>
            <p:nvPr/>
          </p:nvSpPr>
          <p:spPr>
            <a:xfrm>
              <a:off x="688" y="968"/>
              <a:ext cx="624" cy="0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21515" name="Line 96"/>
            <p:cNvSpPr/>
            <p:nvPr/>
          </p:nvSpPr>
          <p:spPr>
            <a:xfrm flipH="1">
              <a:off x="1072" y="1208"/>
              <a:ext cx="336" cy="528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21516" name="Freeform 97"/>
            <p:cNvSpPr/>
            <p:nvPr/>
          </p:nvSpPr>
          <p:spPr>
            <a:xfrm>
              <a:off x="592" y="720"/>
              <a:ext cx="864" cy="152"/>
            </a:xfrm>
            <a:custGeom>
              <a:avLst/>
              <a:gdLst/>
              <a:ahLst/>
              <a:cxnLst>
                <a:cxn ang="0">
                  <a:pos x="864" y="152"/>
                </a:cxn>
                <a:cxn ang="0">
                  <a:pos x="384" y="8"/>
                </a:cxn>
                <a:cxn ang="0">
                  <a:pos x="0" y="104"/>
                </a:cxn>
              </a:cxnLst>
              <a:rect l="0" t="0" r="0" b="0"/>
              <a:pathLst>
                <a:path w="864" h="152">
                  <a:moveTo>
                    <a:pt x="864" y="152"/>
                  </a:moveTo>
                  <a:cubicBezTo>
                    <a:pt x="696" y="84"/>
                    <a:pt x="528" y="16"/>
                    <a:pt x="384" y="8"/>
                  </a:cubicBezTo>
                  <a:cubicBezTo>
                    <a:pt x="240" y="0"/>
                    <a:pt x="120" y="52"/>
                    <a:pt x="0" y="104"/>
                  </a:cubicBezTo>
                </a:path>
              </a:pathLst>
            </a:custGeom>
            <a:noFill/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8"/>
          <p:cNvGrpSpPr/>
          <p:nvPr/>
        </p:nvGrpSpPr>
        <p:grpSpPr>
          <a:xfrm>
            <a:off x="1108075" y="3181350"/>
            <a:ext cx="1752600" cy="2552700"/>
            <a:chOff x="816" y="2380"/>
            <a:chExt cx="1104" cy="1608"/>
          </a:xfrm>
        </p:grpSpPr>
        <p:sp>
          <p:nvSpPr>
            <p:cNvPr id="21518" name="Text Box 99"/>
            <p:cNvSpPr txBox="1"/>
            <p:nvPr/>
          </p:nvSpPr>
          <p:spPr>
            <a:xfrm>
              <a:off x="816" y="2380"/>
              <a:ext cx="1104" cy="1608"/>
            </a:xfrm>
            <a:prstGeom prst="rect">
              <a:avLst/>
            </a:prstGeom>
            <a:solidFill>
              <a:srgbClr val="FFFF99"/>
            </a:solidFill>
            <a:ln w="28575" cap="sq" cmpd="sng">
              <a:solidFill>
                <a:srgbClr val="99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  <a:p>
              <a:pPr indent="0"/>
              <a:endPara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</a:p>
            <a:p>
              <a:pPr indent="0"/>
              <a:endParaRPr lang="en-US" altLang="zh-CN" sz="28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1519" name="Line 100"/>
            <p:cNvSpPr/>
            <p:nvPr/>
          </p:nvSpPr>
          <p:spPr>
            <a:xfrm>
              <a:off x="816" y="2880"/>
              <a:ext cx="1104" cy="0"/>
            </a:xfrm>
            <a:prstGeom prst="line">
              <a:avLst/>
            </a:prstGeom>
            <a:ln w="28575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0" name="Line 101"/>
            <p:cNvSpPr/>
            <p:nvPr/>
          </p:nvSpPr>
          <p:spPr>
            <a:xfrm>
              <a:off x="816" y="3456"/>
              <a:ext cx="1104" cy="0"/>
            </a:xfrm>
            <a:prstGeom prst="line">
              <a:avLst/>
            </a:prstGeom>
            <a:ln w="28575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1" name="Line 102"/>
            <p:cNvSpPr/>
            <p:nvPr/>
          </p:nvSpPr>
          <p:spPr>
            <a:xfrm>
              <a:off x="1248" y="2400"/>
              <a:ext cx="0" cy="1584"/>
            </a:xfrm>
            <a:prstGeom prst="line">
              <a:avLst/>
            </a:prstGeom>
            <a:ln w="1905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2" name="Line 103"/>
            <p:cNvSpPr/>
            <p:nvPr/>
          </p:nvSpPr>
          <p:spPr>
            <a:xfrm>
              <a:off x="1584" y="2400"/>
              <a:ext cx="0" cy="1584"/>
            </a:xfrm>
            <a:prstGeom prst="line">
              <a:avLst/>
            </a:prstGeom>
            <a:ln w="1905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8168" name="Text Box 104"/>
          <p:cNvSpPr txBox="1"/>
          <p:nvPr/>
        </p:nvSpPr>
        <p:spPr>
          <a:xfrm>
            <a:off x="417830" y="3289300"/>
            <a:ext cx="798195" cy="2715895"/>
          </a:xfrm>
          <a:prstGeom prst="rect">
            <a:avLst/>
          </a:prstGeom>
          <a:noFill/>
          <a:ln w="12700">
            <a:noFill/>
          </a:ln>
        </p:spPr>
        <p:txBody>
          <a:bodyPr vert="eaVert" wrap="square" anchor="t">
            <a:spAutoFit/>
          </a:bodyPr>
          <a:lstStyle/>
          <a:p>
            <a:pPr indent="0"/>
            <a:r>
              <a:rPr lang="en-US" altLang="zh-CN" sz="4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0     1      2</a:t>
            </a:r>
          </a:p>
        </p:txBody>
      </p:sp>
      <p:sp>
        <p:nvSpPr>
          <p:cNvPr id="88169" name="Rectangle 105"/>
          <p:cNvSpPr/>
          <p:nvPr/>
        </p:nvSpPr>
        <p:spPr>
          <a:xfrm>
            <a:off x="2327275" y="4127500"/>
            <a:ext cx="592138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503050405090304" pitchFamily="18" charset="0"/>
                <a:ea typeface="宋体" charset="-122"/>
              </a:rPr>
              <a:t>∧</a:t>
            </a:r>
          </a:p>
        </p:txBody>
      </p:sp>
      <p:grpSp>
        <p:nvGrpSpPr>
          <p:cNvPr id="4" name="Group 106"/>
          <p:cNvGrpSpPr/>
          <p:nvPr/>
        </p:nvGrpSpPr>
        <p:grpSpPr>
          <a:xfrm>
            <a:off x="2555875" y="3213100"/>
            <a:ext cx="5562600" cy="2438400"/>
            <a:chOff x="1872" y="2304"/>
            <a:chExt cx="3504" cy="1536"/>
          </a:xfrm>
        </p:grpSpPr>
        <p:sp>
          <p:nvSpPr>
            <p:cNvPr id="21526" name="Text Box 107"/>
            <p:cNvSpPr txBox="1"/>
            <p:nvPr/>
          </p:nvSpPr>
          <p:spPr>
            <a:xfrm>
              <a:off x="4224" y="3420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2 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∧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∧</a:t>
              </a:r>
            </a:p>
          </p:txBody>
        </p:sp>
        <p:sp>
          <p:nvSpPr>
            <p:cNvPr id="21527" name="Text Box 108"/>
            <p:cNvSpPr txBox="1"/>
            <p:nvPr/>
          </p:nvSpPr>
          <p:spPr>
            <a:xfrm>
              <a:off x="2400" y="2316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1</a:t>
              </a:r>
            </a:p>
          </p:txBody>
        </p:sp>
        <p:sp>
          <p:nvSpPr>
            <p:cNvPr id="21528" name="Line 109"/>
            <p:cNvSpPr/>
            <p:nvPr/>
          </p:nvSpPr>
          <p:spPr>
            <a:xfrm>
              <a:off x="4512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9" name="Line 110"/>
            <p:cNvSpPr/>
            <p:nvPr/>
          </p:nvSpPr>
          <p:spPr>
            <a:xfrm>
              <a:off x="4800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0" name="Line 111"/>
            <p:cNvSpPr/>
            <p:nvPr/>
          </p:nvSpPr>
          <p:spPr>
            <a:xfrm>
              <a:off x="5088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1" name="Line 112"/>
            <p:cNvSpPr/>
            <p:nvPr/>
          </p:nvSpPr>
          <p:spPr>
            <a:xfrm>
              <a:off x="2688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2" name="Line 113"/>
            <p:cNvSpPr/>
            <p:nvPr/>
          </p:nvSpPr>
          <p:spPr>
            <a:xfrm>
              <a:off x="2976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3" name="Line 114"/>
            <p:cNvSpPr/>
            <p:nvPr/>
          </p:nvSpPr>
          <p:spPr>
            <a:xfrm>
              <a:off x="3264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4" name="Line 115"/>
            <p:cNvSpPr/>
            <p:nvPr/>
          </p:nvSpPr>
          <p:spPr>
            <a:xfrm>
              <a:off x="1872" y="2544"/>
              <a:ext cx="528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triangle" w="sm" len="lg"/>
            </a:ln>
          </p:spPr>
        </p:sp>
        <p:sp>
          <p:nvSpPr>
            <p:cNvPr id="21535" name="Line 116"/>
            <p:cNvSpPr/>
            <p:nvPr/>
          </p:nvSpPr>
          <p:spPr>
            <a:xfrm>
              <a:off x="3408" y="2544"/>
              <a:ext cx="288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36" name="Line 117"/>
            <p:cNvSpPr/>
            <p:nvPr/>
          </p:nvSpPr>
          <p:spPr>
            <a:xfrm>
              <a:off x="3696" y="2544"/>
              <a:ext cx="0" cy="1056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7" name="Line 118"/>
            <p:cNvSpPr/>
            <p:nvPr/>
          </p:nvSpPr>
          <p:spPr>
            <a:xfrm>
              <a:off x="3696" y="3600"/>
              <a:ext cx="528" cy="0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5" name="Group 119"/>
          <p:cNvGrpSpPr/>
          <p:nvPr/>
        </p:nvGrpSpPr>
        <p:grpSpPr>
          <a:xfrm>
            <a:off x="2555875" y="3213100"/>
            <a:ext cx="5562600" cy="2438400"/>
            <a:chOff x="1872" y="2304"/>
            <a:chExt cx="3504" cy="1536"/>
          </a:xfrm>
        </p:grpSpPr>
        <p:sp>
          <p:nvSpPr>
            <p:cNvPr id="21539" name="Text Box 120"/>
            <p:cNvSpPr txBox="1"/>
            <p:nvPr/>
          </p:nvSpPr>
          <p:spPr>
            <a:xfrm>
              <a:off x="2400" y="3420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1 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21540" name="Text Box 121"/>
            <p:cNvSpPr txBox="1"/>
            <p:nvPr/>
          </p:nvSpPr>
          <p:spPr>
            <a:xfrm>
              <a:off x="4224" y="2316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0 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∧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∧</a:t>
              </a:r>
            </a:p>
          </p:txBody>
        </p:sp>
        <p:sp>
          <p:nvSpPr>
            <p:cNvPr id="21541" name="Line 122"/>
            <p:cNvSpPr/>
            <p:nvPr/>
          </p:nvSpPr>
          <p:spPr>
            <a:xfrm>
              <a:off x="2688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2" name="Line 123"/>
            <p:cNvSpPr/>
            <p:nvPr/>
          </p:nvSpPr>
          <p:spPr>
            <a:xfrm>
              <a:off x="2976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3" name="Line 124"/>
            <p:cNvSpPr/>
            <p:nvPr/>
          </p:nvSpPr>
          <p:spPr>
            <a:xfrm>
              <a:off x="3264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4" name="Line 125"/>
            <p:cNvSpPr/>
            <p:nvPr/>
          </p:nvSpPr>
          <p:spPr>
            <a:xfrm>
              <a:off x="4512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5" name="Line 126"/>
            <p:cNvSpPr/>
            <p:nvPr/>
          </p:nvSpPr>
          <p:spPr>
            <a:xfrm>
              <a:off x="4800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6" name="Line 127"/>
            <p:cNvSpPr/>
            <p:nvPr/>
          </p:nvSpPr>
          <p:spPr>
            <a:xfrm>
              <a:off x="5088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7" name="Line 128"/>
            <p:cNvSpPr/>
            <p:nvPr/>
          </p:nvSpPr>
          <p:spPr>
            <a:xfrm>
              <a:off x="1872" y="3648"/>
              <a:ext cx="528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triangle" w="sm" len="lg"/>
            </a:ln>
          </p:spPr>
        </p:sp>
        <p:sp>
          <p:nvSpPr>
            <p:cNvPr id="21548" name="Line 129"/>
            <p:cNvSpPr/>
            <p:nvPr/>
          </p:nvSpPr>
          <p:spPr>
            <a:xfrm flipV="1">
              <a:off x="3408" y="3168"/>
              <a:ext cx="0" cy="432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49" name="Line 130"/>
            <p:cNvSpPr/>
            <p:nvPr/>
          </p:nvSpPr>
          <p:spPr>
            <a:xfrm>
              <a:off x="3408" y="3168"/>
              <a:ext cx="384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0" name="Line 131"/>
            <p:cNvSpPr/>
            <p:nvPr/>
          </p:nvSpPr>
          <p:spPr>
            <a:xfrm flipV="1">
              <a:off x="3792" y="2544"/>
              <a:ext cx="0" cy="624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1" name="Line 132"/>
            <p:cNvSpPr/>
            <p:nvPr/>
          </p:nvSpPr>
          <p:spPr>
            <a:xfrm>
              <a:off x="3792" y="2544"/>
              <a:ext cx="432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6" name="Group 133"/>
          <p:cNvGrpSpPr/>
          <p:nvPr/>
        </p:nvGrpSpPr>
        <p:grpSpPr>
          <a:xfrm>
            <a:off x="1946275" y="2451100"/>
            <a:ext cx="5410200" cy="1143000"/>
            <a:chOff x="1488" y="1824"/>
            <a:chExt cx="3408" cy="720"/>
          </a:xfrm>
        </p:grpSpPr>
        <p:sp>
          <p:nvSpPr>
            <p:cNvPr id="21553" name="Line 134"/>
            <p:cNvSpPr/>
            <p:nvPr/>
          </p:nvSpPr>
          <p:spPr>
            <a:xfrm flipV="1">
              <a:off x="1488" y="1824"/>
              <a:ext cx="0" cy="72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54" name="Line 135"/>
            <p:cNvSpPr/>
            <p:nvPr/>
          </p:nvSpPr>
          <p:spPr>
            <a:xfrm>
              <a:off x="1488" y="1824"/>
              <a:ext cx="3408" cy="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5" name="Line 136"/>
            <p:cNvSpPr/>
            <p:nvPr/>
          </p:nvSpPr>
          <p:spPr>
            <a:xfrm>
              <a:off x="4896" y="1824"/>
              <a:ext cx="0" cy="528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7" name="Group 137"/>
          <p:cNvGrpSpPr/>
          <p:nvPr/>
        </p:nvGrpSpPr>
        <p:grpSpPr>
          <a:xfrm>
            <a:off x="2174875" y="2679700"/>
            <a:ext cx="2362200" cy="2286000"/>
            <a:chOff x="1632" y="1968"/>
            <a:chExt cx="1488" cy="1440"/>
          </a:xfrm>
        </p:grpSpPr>
        <p:sp>
          <p:nvSpPr>
            <p:cNvPr id="21557" name="Line 138"/>
            <p:cNvSpPr/>
            <p:nvPr/>
          </p:nvSpPr>
          <p:spPr>
            <a:xfrm>
              <a:off x="3120" y="2544"/>
              <a:ext cx="0" cy="864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sm" len="med"/>
              <a:tailEnd type="triangle" w="sm" len="lg"/>
            </a:ln>
          </p:spPr>
        </p:sp>
        <p:sp>
          <p:nvSpPr>
            <p:cNvPr id="21558" name="Line 139"/>
            <p:cNvSpPr/>
            <p:nvPr/>
          </p:nvSpPr>
          <p:spPr>
            <a:xfrm flipV="1">
              <a:off x="1632" y="1968"/>
              <a:ext cx="0" cy="1104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59" name="Line 140"/>
            <p:cNvSpPr/>
            <p:nvPr/>
          </p:nvSpPr>
          <p:spPr>
            <a:xfrm>
              <a:off x="1632" y="1968"/>
              <a:ext cx="1488" cy="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60" name="Line 141"/>
            <p:cNvSpPr/>
            <p:nvPr/>
          </p:nvSpPr>
          <p:spPr>
            <a:xfrm>
              <a:off x="3120" y="1968"/>
              <a:ext cx="0" cy="384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8" name="Group 142"/>
          <p:cNvGrpSpPr/>
          <p:nvPr/>
        </p:nvGrpSpPr>
        <p:grpSpPr>
          <a:xfrm>
            <a:off x="2098675" y="5346700"/>
            <a:ext cx="5334000" cy="838200"/>
            <a:chOff x="1584" y="3648"/>
            <a:chExt cx="3360" cy="528"/>
          </a:xfrm>
        </p:grpSpPr>
        <p:sp>
          <p:nvSpPr>
            <p:cNvPr id="21562" name="Line 143"/>
            <p:cNvSpPr/>
            <p:nvPr/>
          </p:nvSpPr>
          <p:spPr>
            <a:xfrm>
              <a:off x="1584" y="3648"/>
              <a:ext cx="0" cy="528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63" name="Line 144"/>
            <p:cNvSpPr/>
            <p:nvPr/>
          </p:nvSpPr>
          <p:spPr>
            <a:xfrm>
              <a:off x="1584" y="4176"/>
              <a:ext cx="3360" cy="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64" name="Line 145"/>
            <p:cNvSpPr/>
            <p:nvPr/>
          </p:nvSpPr>
          <p:spPr>
            <a:xfrm flipV="1">
              <a:off x="4944" y="3840"/>
              <a:ext cx="0" cy="336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sp>
        <p:nvSpPr>
          <p:cNvPr id="21565" name="TextBox 8"/>
          <p:cNvSpPr txBox="1"/>
          <p:nvPr/>
        </p:nvSpPr>
        <p:spPr>
          <a:xfrm>
            <a:off x="6156325" y="333375"/>
            <a:ext cx="4826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1566" name="TextBox 62"/>
          <p:cNvSpPr txBox="1"/>
          <p:nvPr/>
        </p:nvSpPr>
        <p:spPr>
          <a:xfrm>
            <a:off x="6813550" y="1920875"/>
            <a:ext cx="6048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1567" name="TextBox 63"/>
          <p:cNvSpPr txBox="1"/>
          <p:nvPr/>
        </p:nvSpPr>
        <p:spPr>
          <a:xfrm>
            <a:off x="8324850" y="590550"/>
            <a:ext cx="6048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2900" y="4705350"/>
            <a:ext cx="194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发出的下一个弧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08075" y="2327275"/>
            <a:ext cx="796925" cy="760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2620" y="2050415"/>
            <a:ext cx="819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firstin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555875" y="2115820"/>
            <a:ext cx="234950" cy="1024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76475" y="1890395"/>
            <a:ext cx="1005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firstout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646295" y="2232660"/>
            <a:ext cx="434975" cy="950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5635" y="1793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下一个同弧头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081270" y="2547620"/>
            <a:ext cx="434975" cy="950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59070" y="25476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下一个同弧尾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8" grpId="0"/>
      <p:bldP spid="881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5pPr>
          </a:lstStyle>
          <a:p>
            <a:pPr lvl="0" indent="0" algn="ctr"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数据结构---第7章 图</a:t>
            </a:r>
          </a:p>
        </p:txBody>
      </p:sp>
      <p:grpSp>
        <p:nvGrpSpPr>
          <p:cNvPr id="22531" name="Group 5"/>
          <p:cNvGrpSpPr/>
          <p:nvPr/>
        </p:nvGrpSpPr>
        <p:grpSpPr>
          <a:xfrm>
            <a:off x="1039813" y="1008063"/>
            <a:ext cx="6024562" cy="628650"/>
            <a:chOff x="528" y="968"/>
            <a:chExt cx="3792" cy="396"/>
          </a:xfrm>
        </p:grpSpPr>
        <p:sp>
          <p:nvSpPr>
            <p:cNvPr id="22532" name="Rectangle 6"/>
            <p:cNvSpPr/>
            <p:nvPr/>
          </p:nvSpPr>
          <p:spPr>
            <a:xfrm>
              <a:off x="528" y="968"/>
              <a:ext cx="3792" cy="385"/>
            </a:xfrm>
            <a:prstGeom prst="rect">
              <a:avLst/>
            </a:prstGeom>
            <a:solidFill>
              <a:srgbClr val="CCFFFF"/>
            </a:solidFill>
            <a:ln w="3175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顶点信息数据</a:t>
              </a:r>
              <a:r>
                <a:rPr lang="zh-CN" altLang="en-US" sz="3200" dirty="0">
                  <a:solidFill>
                    <a:schemeClr val="tx2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           </a:t>
              </a:r>
              <a:endParaRPr lang="zh-CN" altLang="en-US" sz="32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2533" name="Line 7"/>
            <p:cNvSpPr/>
            <p:nvPr/>
          </p:nvSpPr>
          <p:spPr>
            <a:xfrm>
              <a:off x="2204" y="980"/>
              <a:ext cx="0" cy="3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534" name="Line 8"/>
            <p:cNvSpPr/>
            <p:nvPr/>
          </p:nvSpPr>
          <p:spPr>
            <a:xfrm>
              <a:off x="3264" y="980"/>
              <a:ext cx="0" cy="3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2535" name="Line 9"/>
          <p:cNvSpPr/>
          <p:nvPr/>
        </p:nvSpPr>
        <p:spPr>
          <a:xfrm>
            <a:off x="4213225" y="1150938"/>
            <a:ext cx="0" cy="685800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36" name="Line 10"/>
          <p:cNvSpPr/>
          <p:nvPr/>
        </p:nvSpPr>
        <p:spPr>
          <a:xfrm>
            <a:off x="6732588" y="1150938"/>
            <a:ext cx="0" cy="685800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37" name="Comment 11"/>
          <p:cNvSpPr/>
          <p:nvPr/>
        </p:nvSpPr>
        <p:spPr>
          <a:xfrm>
            <a:off x="2033588" y="1789113"/>
            <a:ext cx="2363787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指向该顶点的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第一条入弧</a:t>
            </a:r>
          </a:p>
        </p:txBody>
      </p:sp>
      <p:sp>
        <p:nvSpPr>
          <p:cNvPr id="22538" name="Comment 12"/>
          <p:cNvSpPr/>
          <p:nvPr/>
        </p:nvSpPr>
        <p:spPr>
          <a:xfrm>
            <a:off x="6376988" y="1789113"/>
            <a:ext cx="2363787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指向该顶点的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第一条出弧</a:t>
            </a:r>
          </a:p>
        </p:txBody>
      </p:sp>
      <p:sp>
        <p:nvSpPr>
          <p:cNvPr id="22539" name="Rectangle 13"/>
          <p:cNvSpPr/>
          <p:nvPr/>
        </p:nvSpPr>
        <p:spPr>
          <a:xfrm>
            <a:off x="2035175" y="534988"/>
            <a:ext cx="690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data</a:t>
            </a:r>
          </a:p>
        </p:txBody>
      </p:sp>
      <p:sp>
        <p:nvSpPr>
          <p:cNvPr id="22540" name="Rectangle 14"/>
          <p:cNvSpPr/>
          <p:nvPr/>
        </p:nvSpPr>
        <p:spPr>
          <a:xfrm>
            <a:off x="3940175" y="534988"/>
            <a:ext cx="9112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firstin</a:t>
            </a:r>
          </a:p>
        </p:txBody>
      </p:sp>
      <p:sp>
        <p:nvSpPr>
          <p:cNvPr id="22541" name="Rectangle 15"/>
          <p:cNvSpPr/>
          <p:nvPr/>
        </p:nvSpPr>
        <p:spPr>
          <a:xfrm>
            <a:off x="5464175" y="534988"/>
            <a:ext cx="10636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firstout</a:t>
            </a:r>
          </a:p>
        </p:txBody>
      </p:sp>
      <p:sp>
        <p:nvSpPr>
          <p:cNvPr id="22542" name="Text Box 16"/>
          <p:cNvSpPr txBox="1"/>
          <p:nvPr/>
        </p:nvSpPr>
        <p:spPr>
          <a:xfrm>
            <a:off x="538163" y="71755"/>
            <a:ext cx="36020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顶点的结点结构：</a:t>
            </a:r>
          </a:p>
        </p:txBody>
      </p:sp>
      <p:sp>
        <p:nvSpPr>
          <p:cNvPr id="22543" name="Text Box 17"/>
          <p:cNvSpPr txBox="1"/>
          <p:nvPr/>
        </p:nvSpPr>
        <p:spPr>
          <a:xfrm>
            <a:off x="609600" y="2879725"/>
            <a:ext cx="36020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弧的结点结构：</a:t>
            </a:r>
          </a:p>
        </p:txBody>
      </p:sp>
      <p:sp>
        <p:nvSpPr>
          <p:cNvPr id="22544" name="Rectangle 19"/>
          <p:cNvSpPr/>
          <p:nvPr/>
        </p:nvSpPr>
        <p:spPr>
          <a:xfrm>
            <a:off x="608013" y="4103688"/>
            <a:ext cx="7277100" cy="488950"/>
          </a:xfrm>
          <a:prstGeom prst="rect">
            <a:avLst/>
          </a:prstGeom>
          <a:solidFill>
            <a:srgbClr val="CCFFFF"/>
          </a:solidFill>
          <a:ln w="317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弧尾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顶点位置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弧头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顶点位置                弧的相关信息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22545" name="Line 20"/>
          <p:cNvSpPr/>
          <p:nvPr/>
        </p:nvSpPr>
        <p:spPr>
          <a:xfrm>
            <a:off x="2557463" y="4103688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6" name="Line 21"/>
          <p:cNvSpPr/>
          <p:nvPr/>
        </p:nvSpPr>
        <p:spPr>
          <a:xfrm>
            <a:off x="4500563" y="4103688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7" name="Line 22"/>
          <p:cNvSpPr/>
          <p:nvPr/>
        </p:nvSpPr>
        <p:spPr>
          <a:xfrm>
            <a:off x="5437188" y="4103688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8" name="Line 23"/>
          <p:cNvSpPr/>
          <p:nvPr/>
        </p:nvSpPr>
        <p:spPr>
          <a:xfrm>
            <a:off x="5005388" y="4103688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9" name="Line 24"/>
          <p:cNvSpPr/>
          <p:nvPr/>
        </p:nvSpPr>
        <p:spPr>
          <a:xfrm>
            <a:off x="4645025" y="4319588"/>
            <a:ext cx="0" cy="504825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50" name="Line 25"/>
          <p:cNvSpPr/>
          <p:nvPr/>
        </p:nvSpPr>
        <p:spPr>
          <a:xfrm>
            <a:off x="5221288" y="4319588"/>
            <a:ext cx="0" cy="576262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51" name="Comment 26"/>
          <p:cNvSpPr/>
          <p:nvPr/>
        </p:nvSpPr>
        <p:spPr>
          <a:xfrm>
            <a:off x="5076825" y="4868863"/>
            <a:ext cx="2449513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有相同弧尾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2552" name="Comment 27"/>
          <p:cNvSpPr/>
          <p:nvPr/>
        </p:nvSpPr>
        <p:spPr>
          <a:xfrm>
            <a:off x="2268538" y="4895850"/>
            <a:ext cx="2493962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有相同弧头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2553" name="Rectangle 28"/>
          <p:cNvSpPr/>
          <p:nvPr/>
        </p:nvSpPr>
        <p:spPr>
          <a:xfrm>
            <a:off x="987425" y="3551238"/>
            <a:ext cx="10112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tailvex</a:t>
            </a:r>
          </a:p>
        </p:txBody>
      </p:sp>
      <p:sp>
        <p:nvSpPr>
          <p:cNvPr id="22554" name="Rectangle 29"/>
          <p:cNvSpPr/>
          <p:nvPr/>
        </p:nvSpPr>
        <p:spPr>
          <a:xfrm>
            <a:off x="2914650" y="3600450"/>
            <a:ext cx="1200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headvex</a:t>
            </a:r>
          </a:p>
        </p:txBody>
      </p:sp>
      <p:sp>
        <p:nvSpPr>
          <p:cNvPr id="22555" name="Rectangle 30"/>
          <p:cNvSpPr/>
          <p:nvPr/>
        </p:nvSpPr>
        <p:spPr>
          <a:xfrm>
            <a:off x="4284663" y="3600450"/>
            <a:ext cx="8096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hlink</a:t>
            </a:r>
          </a:p>
        </p:txBody>
      </p:sp>
      <p:sp>
        <p:nvSpPr>
          <p:cNvPr id="22556" name="Rectangle 31"/>
          <p:cNvSpPr/>
          <p:nvPr/>
        </p:nvSpPr>
        <p:spPr>
          <a:xfrm>
            <a:off x="5005388" y="3600450"/>
            <a:ext cx="741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tlink</a:t>
            </a:r>
          </a:p>
        </p:txBody>
      </p:sp>
      <p:sp>
        <p:nvSpPr>
          <p:cNvPr id="22557" name="Rectangle 32"/>
          <p:cNvSpPr/>
          <p:nvPr/>
        </p:nvSpPr>
        <p:spPr>
          <a:xfrm>
            <a:off x="6300788" y="3671888"/>
            <a:ext cx="674687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info</a:t>
            </a:r>
          </a:p>
        </p:txBody>
      </p:sp>
      <p:sp>
        <p:nvSpPr>
          <p:cNvPr id="22558" name="Text Box 33"/>
          <p:cNvSpPr txBox="1"/>
          <p:nvPr/>
        </p:nvSpPr>
        <p:spPr>
          <a:xfrm>
            <a:off x="539750" y="6092825"/>
            <a:ext cx="7272338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存储结构定义</a:t>
            </a: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{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参教材第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165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页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b="1" dirty="0">
                <a:solidFill>
                  <a:srgbClr val="FF6600"/>
                </a:solidFill>
              </a:rPr>
              <a:t>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125730" y="340995"/>
            <a:ext cx="5971540" cy="143573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1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b="1" dirty="0">
                <a:solidFill>
                  <a:srgbClr val="FF0000"/>
                </a:solidFill>
                <a:sym typeface="+mn-ea"/>
              </a:rPr>
              <a:t>邻接多重表</a:t>
            </a:r>
            <a:r>
              <a:rPr lang="zh-CN" altLang="en-US" sz="2100" b="1" dirty="0">
                <a:solidFill>
                  <a:srgbClr val="996600"/>
                </a:solidFill>
                <a:sym typeface="+mn-ea"/>
              </a:rPr>
              <a:t> </a:t>
            </a:r>
            <a:r>
              <a:rPr lang="zh-CN" altLang="en-US" sz="2100" dirty="0">
                <a:solidFill>
                  <a:srgbClr val="996600"/>
                </a:solidFill>
                <a:sym typeface="+mn-ea"/>
              </a:rPr>
              <a:t>适用对象</a:t>
            </a:r>
            <a:r>
              <a:rPr lang="zh-CN" altLang="en-US" sz="21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z="21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1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- </a:t>
            </a:r>
            <a:r>
              <a:rPr lang="zh-CN" altLang="en-US" sz="21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邻接表的改进，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每条边对应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一个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结点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，</a:t>
            </a:r>
            <a:r>
              <a:rPr lang="zh-CN" altLang="en-US" sz="21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方便无向图中对边的操作。</a:t>
            </a:r>
          </a:p>
        </p:txBody>
      </p:sp>
      <p:grpSp>
        <p:nvGrpSpPr>
          <p:cNvPr id="23557" name="Group 95"/>
          <p:cNvGrpSpPr/>
          <p:nvPr/>
        </p:nvGrpSpPr>
        <p:grpSpPr>
          <a:xfrm rot="334841">
            <a:off x="6248400" y="914400"/>
            <a:ext cx="2590800" cy="2057400"/>
            <a:chOff x="144" y="144"/>
            <a:chExt cx="1152" cy="1296"/>
          </a:xfrm>
        </p:grpSpPr>
        <p:sp>
          <p:nvSpPr>
            <p:cNvPr id="23558" name="Oval 96"/>
            <p:cNvSpPr/>
            <p:nvPr/>
          </p:nvSpPr>
          <p:spPr>
            <a:xfrm>
              <a:off x="432" y="14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3559" name="Oval 97"/>
            <p:cNvSpPr/>
            <p:nvPr/>
          </p:nvSpPr>
          <p:spPr>
            <a:xfrm>
              <a:off x="144" y="816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3560" name="Oval 98"/>
            <p:cNvSpPr/>
            <p:nvPr/>
          </p:nvSpPr>
          <p:spPr>
            <a:xfrm>
              <a:off x="960" y="528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3561" name="Line 99"/>
            <p:cNvSpPr/>
            <p:nvPr/>
          </p:nvSpPr>
          <p:spPr>
            <a:xfrm>
              <a:off x="432" y="1104"/>
              <a:ext cx="288" cy="144"/>
            </a:xfrm>
            <a:prstGeom prst="line">
              <a:avLst/>
            </a:prstGeom>
            <a:ln w="28575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lg"/>
            </a:ln>
          </p:spPr>
        </p:sp>
        <p:sp>
          <p:nvSpPr>
            <p:cNvPr id="23562" name="Line 100"/>
            <p:cNvSpPr/>
            <p:nvPr/>
          </p:nvSpPr>
          <p:spPr>
            <a:xfrm flipV="1">
              <a:off x="288" y="336"/>
              <a:ext cx="144" cy="480"/>
            </a:xfrm>
            <a:prstGeom prst="line">
              <a:avLst/>
            </a:prstGeom>
            <a:ln w="28575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lg"/>
            </a:ln>
          </p:spPr>
        </p:sp>
        <p:sp>
          <p:nvSpPr>
            <p:cNvPr id="23563" name="Line 101"/>
            <p:cNvSpPr/>
            <p:nvPr/>
          </p:nvSpPr>
          <p:spPr>
            <a:xfrm flipH="1">
              <a:off x="480" y="720"/>
              <a:ext cx="480" cy="240"/>
            </a:xfrm>
            <a:prstGeom prst="line">
              <a:avLst/>
            </a:prstGeom>
            <a:ln w="28575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lg"/>
            </a:ln>
          </p:spPr>
        </p:sp>
        <p:sp>
          <p:nvSpPr>
            <p:cNvPr id="23564" name="Oval 102"/>
            <p:cNvSpPr/>
            <p:nvPr/>
          </p:nvSpPr>
          <p:spPr>
            <a:xfrm>
              <a:off x="720" y="110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3565" name="Line 103"/>
            <p:cNvSpPr/>
            <p:nvPr/>
          </p:nvSpPr>
          <p:spPr>
            <a:xfrm>
              <a:off x="576" y="480"/>
              <a:ext cx="288" cy="624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6" name="Line 104"/>
            <p:cNvSpPr/>
            <p:nvPr/>
          </p:nvSpPr>
          <p:spPr>
            <a:xfrm>
              <a:off x="768" y="288"/>
              <a:ext cx="336" cy="24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87145" name="Group 10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4100" y="2273300"/>
          <a:ext cx="1371600" cy="402272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584" name="Group 122"/>
          <p:cNvGrpSpPr/>
          <p:nvPr/>
        </p:nvGrpSpPr>
        <p:grpSpPr>
          <a:xfrm>
            <a:off x="3111500" y="3416300"/>
            <a:ext cx="1905000" cy="609600"/>
            <a:chOff x="2208" y="1680"/>
            <a:chExt cx="1200" cy="384"/>
          </a:xfrm>
        </p:grpSpPr>
        <p:sp>
          <p:nvSpPr>
            <p:cNvPr id="23585" name="Rectangle 123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586" name="Line 124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7" name="Line 125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8" name="Line 126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9" name="Line 127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0" name="Text Box 128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0      1</a:t>
              </a:r>
            </a:p>
          </p:txBody>
        </p:sp>
      </p:grpSp>
      <p:grpSp>
        <p:nvGrpSpPr>
          <p:cNvPr id="23591" name="Group 129"/>
          <p:cNvGrpSpPr/>
          <p:nvPr/>
        </p:nvGrpSpPr>
        <p:grpSpPr>
          <a:xfrm>
            <a:off x="5702300" y="3416300"/>
            <a:ext cx="1905000" cy="609600"/>
            <a:chOff x="2208" y="1680"/>
            <a:chExt cx="1200" cy="384"/>
          </a:xfrm>
        </p:grpSpPr>
        <p:sp>
          <p:nvSpPr>
            <p:cNvPr id="23592" name="Rectangle 130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593" name="Line 131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4" name="Line 132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5" name="Line 133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6" name="Line 134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7" name="Text Box 135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2      1</a:t>
              </a:r>
            </a:p>
          </p:txBody>
        </p:sp>
      </p:grpSp>
      <p:grpSp>
        <p:nvGrpSpPr>
          <p:cNvPr id="23598" name="Group 136"/>
          <p:cNvGrpSpPr/>
          <p:nvPr/>
        </p:nvGrpSpPr>
        <p:grpSpPr>
          <a:xfrm>
            <a:off x="3111500" y="4483100"/>
            <a:ext cx="1905000" cy="609600"/>
            <a:chOff x="2208" y="1680"/>
            <a:chExt cx="1200" cy="384"/>
          </a:xfrm>
        </p:grpSpPr>
        <p:sp>
          <p:nvSpPr>
            <p:cNvPr id="23599" name="Rectangle 137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600" name="Line 138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1" name="Line 139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2" name="Line 140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3" name="Line 141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4" name="Text Box 142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0      2</a:t>
              </a:r>
            </a:p>
          </p:txBody>
        </p:sp>
      </p:grpSp>
      <p:grpSp>
        <p:nvGrpSpPr>
          <p:cNvPr id="23605" name="Group 143"/>
          <p:cNvGrpSpPr/>
          <p:nvPr/>
        </p:nvGrpSpPr>
        <p:grpSpPr>
          <a:xfrm>
            <a:off x="3111500" y="5549900"/>
            <a:ext cx="1905000" cy="609600"/>
            <a:chOff x="2208" y="1680"/>
            <a:chExt cx="1200" cy="384"/>
          </a:xfrm>
        </p:grpSpPr>
        <p:sp>
          <p:nvSpPr>
            <p:cNvPr id="23606" name="Rectangle 144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607" name="Line 145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8" name="Line 146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9" name="Line 147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0" name="Line 148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1" name="Text Box 149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0      3</a:t>
              </a:r>
            </a:p>
          </p:txBody>
        </p:sp>
      </p:grpSp>
      <p:grpSp>
        <p:nvGrpSpPr>
          <p:cNvPr id="23612" name="Group 150"/>
          <p:cNvGrpSpPr/>
          <p:nvPr/>
        </p:nvGrpSpPr>
        <p:grpSpPr>
          <a:xfrm>
            <a:off x="5702300" y="5549900"/>
            <a:ext cx="1905000" cy="609600"/>
            <a:chOff x="2208" y="1680"/>
            <a:chExt cx="1200" cy="384"/>
          </a:xfrm>
        </p:grpSpPr>
        <p:sp>
          <p:nvSpPr>
            <p:cNvPr id="23613" name="Rectangle 151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614" name="Line 152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5" name="Line 153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6" name="Line 154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7" name="Line 155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8" name="Text Box 156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3      1</a:t>
              </a:r>
            </a:p>
          </p:txBody>
        </p:sp>
      </p:grpSp>
      <p:sp>
        <p:nvSpPr>
          <p:cNvPr id="87197" name="Line 157"/>
          <p:cNvSpPr/>
          <p:nvPr/>
        </p:nvSpPr>
        <p:spPr>
          <a:xfrm>
            <a:off x="2120900" y="2730500"/>
            <a:ext cx="1981200" cy="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87198" name="Line 158"/>
          <p:cNvSpPr/>
          <p:nvPr/>
        </p:nvSpPr>
        <p:spPr>
          <a:xfrm>
            <a:off x="4102100" y="2730500"/>
            <a:ext cx="0" cy="68580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87199" name="Line 159"/>
          <p:cNvSpPr/>
          <p:nvPr/>
        </p:nvSpPr>
        <p:spPr>
          <a:xfrm>
            <a:off x="4102100" y="3797300"/>
            <a:ext cx="0" cy="68580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0" name="Line 160"/>
          <p:cNvSpPr/>
          <p:nvPr/>
        </p:nvSpPr>
        <p:spPr>
          <a:xfrm>
            <a:off x="4102100" y="4864100"/>
            <a:ext cx="0" cy="68580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1" name="Line 161"/>
          <p:cNvSpPr/>
          <p:nvPr/>
        </p:nvSpPr>
        <p:spPr>
          <a:xfrm>
            <a:off x="2120900" y="3721100"/>
            <a:ext cx="990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2" name="Line 162"/>
          <p:cNvSpPr/>
          <p:nvPr/>
        </p:nvSpPr>
        <p:spPr>
          <a:xfrm>
            <a:off x="4787900" y="3721100"/>
            <a:ext cx="91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3" name="Line 163"/>
          <p:cNvSpPr/>
          <p:nvPr/>
        </p:nvSpPr>
        <p:spPr>
          <a:xfrm>
            <a:off x="7454900" y="3721100"/>
            <a:ext cx="0" cy="1828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4" name="Line 164"/>
          <p:cNvSpPr/>
          <p:nvPr/>
        </p:nvSpPr>
        <p:spPr>
          <a:xfrm>
            <a:off x="2120900" y="4787900"/>
            <a:ext cx="990600" cy="0"/>
          </a:xfrm>
          <a:prstGeom prst="line">
            <a:avLst/>
          </a:prstGeom>
          <a:ln w="38100" cap="flat" cmpd="sng">
            <a:solidFill>
              <a:srgbClr val="660066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5" name="Line 165"/>
          <p:cNvSpPr/>
          <p:nvPr/>
        </p:nvSpPr>
        <p:spPr>
          <a:xfrm>
            <a:off x="2120900" y="5854700"/>
            <a:ext cx="990600" cy="0"/>
          </a:xfrm>
          <a:prstGeom prst="line">
            <a:avLst/>
          </a:prstGeom>
          <a:ln w="38100" cap="flat" cmpd="sng">
            <a:solidFill>
              <a:srgbClr val="00808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6" name="Line 166"/>
          <p:cNvSpPr/>
          <p:nvPr/>
        </p:nvSpPr>
        <p:spPr>
          <a:xfrm>
            <a:off x="4864100" y="5854700"/>
            <a:ext cx="838200" cy="0"/>
          </a:xfrm>
          <a:prstGeom prst="line">
            <a:avLst/>
          </a:prstGeom>
          <a:ln w="38100" cap="flat" cmpd="sng">
            <a:solidFill>
              <a:srgbClr val="00808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7" name="Line 167"/>
          <p:cNvSpPr/>
          <p:nvPr/>
        </p:nvSpPr>
        <p:spPr>
          <a:xfrm>
            <a:off x="4864100" y="4787900"/>
            <a:ext cx="1828800" cy="0"/>
          </a:xfrm>
          <a:prstGeom prst="line">
            <a:avLst/>
          </a:prstGeom>
          <a:ln w="38100" cap="flat" cmpd="sng">
            <a:solidFill>
              <a:srgbClr val="660066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87208" name="Line 168"/>
          <p:cNvSpPr/>
          <p:nvPr/>
        </p:nvSpPr>
        <p:spPr>
          <a:xfrm flipV="1">
            <a:off x="6692900" y="4025900"/>
            <a:ext cx="0" cy="838200"/>
          </a:xfrm>
          <a:prstGeom prst="line">
            <a:avLst/>
          </a:prstGeom>
          <a:ln w="38100" cap="flat" cmpd="sng">
            <a:solidFill>
              <a:srgbClr val="660066"/>
            </a:solidFill>
            <a:prstDash val="solid"/>
            <a:round/>
            <a:headEnd type="none" w="sm" len="med"/>
            <a:tailEnd type="triangle" w="sm" len="lg"/>
          </a:ln>
        </p:spPr>
      </p:sp>
      <p:sp>
        <p:nvSpPr>
          <p:cNvPr id="87209" name="Text Box 169"/>
          <p:cNvSpPr txBox="1"/>
          <p:nvPr/>
        </p:nvSpPr>
        <p:spPr>
          <a:xfrm>
            <a:off x="6464300" y="3370263"/>
            <a:ext cx="381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660066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660066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7210" name="Text Box 170"/>
          <p:cNvSpPr txBox="1"/>
          <p:nvPr/>
        </p:nvSpPr>
        <p:spPr>
          <a:xfrm>
            <a:off x="6464300" y="55499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00808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7211" name="Text Box 171"/>
          <p:cNvSpPr txBox="1"/>
          <p:nvPr/>
        </p:nvSpPr>
        <p:spPr>
          <a:xfrm>
            <a:off x="7226300" y="55499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7212" name="Text Box 172"/>
          <p:cNvSpPr txBox="1"/>
          <p:nvPr/>
        </p:nvSpPr>
        <p:spPr>
          <a:xfrm>
            <a:off x="3873500" y="55499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996633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996633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5" name="TextBox 1"/>
          <p:cNvSpPr txBox="1"/>
          <p:nvPr/>
        </p:nvSpPr>
        <p:spPr>
          <a:xfrm>
            <a:off x="620713" y="2398713"/>
            <a:ext cx="792162" cy="3538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/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/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/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23636" name="TextBox 2"/>
          <p:cNvSpPr txBox="1"/>
          <p:nvPr/>
        </p:nvSpPr>
        <p:spPr>
          <a:xfrm>
            <a:off x="7002463" y="549275"/>
            <a:ext cx="60483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7" name="TextBox 69"/>
          <p:cNvSpPr txBox="1"/>
          <p:nvPr/>
        </p:nvSpPr>
        <p:spPr>
          <a:xfrm>
            <a:off x="5781675" y="1917700"/>
            <a:ext cx="6032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8" name="TextBox 70"/>
          <p:cNvSpPr txBox="1"/>
          <p:nvPr/>
        </p:nvSpPr>
        <p:spPr>
          <a:xfrm>
            <a:off x="8339138" y="1260475"/>
            <a:ext cx="60483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9" name="TextBox 71"/>
          <p:cNvSpPr txBox="1"/>
          <p:nvPr/>
        </p:nvSpPr>
        <p:spPr>
          <a:xfrm>
            <a:off x="8037513" y="2317750"/>
            <a:ext cx="60483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123440" y="1690370"/>
            <a:ext cx="262890" cy="586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25700" y="1549400"/>
            <a:ext cx="1172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firstedge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09" grpId="0"/>
      <p:bldP spid="87210" grpId="0"/>
      <p:bldP spid="87211" grpId="0"/>
      <p:bldP spid="872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/>
          <p:nvPr/>
        </p:nvSpPr>
        <p:spPr>
          <a:xfrm>
            <a:off x="1255713" y="1223963"/>
            <a:ext cx="4324350" cy="611187"/>
          </a:xfrm>
          <a:prstGeom prst="rect">
            <a:avLst/>
          </a:prstGeom>
          <a:solidFill>
            <a:srgbClr val="CCFFFF"/>
          </a:solidFill>
          <a:ln w="317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顶点信息数据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</a:t>
            </a:r>
            <a:endParaRPr lang="zh-CN" altLang="en-US" sz="32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24580" name="Line 6"/>
          <p:cNvSpPr/>
          <p:nvPr/>
        </p:nvSpPr>
        <p:spPr>
          <a:xfrm>
            <a:off x="3917950" y="1243013"/>
            <a:ext cx="0" cy="6096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81" name="Line 8"/>
          <p:cNvSpPr/>
          <p:nvPr/>
        </p:nvSpPr>
        <p:spPr>
          <a:xfrm>
            <a:off x="4429125" y="1366838"/>
            <a:ext cx="0" cy="685800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582" name="Comment 10"/>
          <p:cNvSpPr/>
          <p:nvPr/>
        </p:nvSpPr>
        <p:spPr>
          <a:xfrm>
            <a:off x="2627313" y="2133600"/>
            <a:ext cx="4194175" cy="469900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指向第一条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依附该顶点的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边</a:t>
            </a:r>
          </a:p>
        </p:txBody>
      </p:sp>
      <p:sp>
        <p:nvSpPr>
          <p:cNvPr id="24583" name="Rectangle 12"/>
          <p:cNvSpPr/>
          <p:nvPr/>
        </p:nvSpPr>
        <p:spPr>
          <a:xfrm>
            <a:off x="2251075" y="750888"/>
            <a:ext cx="690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data</a:t>
            </a:r>
          </a:p>
        </p:txBody>
      </p:sp>
      <p:sp>
        <p:nvSpPr>
          <p:cNvPr id="24584" name="Rectangle 13"/>
          <p:cNvSpPr/>
          <p:nvPr/>
        </p:nvSpPr>
        <p:spPr>
          <a:xfrm>
            <a:off x="4156075" y="750888"/>
            <a:ext cx="1495425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firstedge</a:t>
            </a:r>
          </a:p>
        </p:txBody>
      </p:sp>
      <p:sp>
        <p:nvSpPr>
          <p:cNvPr id="24585" name="Text Box 15"/>
          <p:cNvSpPr txBox="1"/>
          <p:nvPr/>
        </p:nvSpPr>
        <p:spPr>
          <a:xfrm>
            <a:off x="754063" y="215900"/>
            <a:ext cx="36020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顶点的结点结构：</a:t>
            </a:r>
          </a:p>
        </p:txBody>
      </p:sp>
      <p:sp>
        <p:nvSpPr>
          <p:cNvPr id="24586" name="Text Box 16"/>
          <p:cNvSpPr txBox="1"/>
          <p:nvPr/>
        </p:nvSpPr>
        <p:spPr>
          <a:xfrm>
            <a:off x="825500" y="2880360"/>
            <a:ext cx="36020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边的结点结构：</a:t>
            </a:r>
          </a:p>
        </p:txBody>
      </p:sp>
      <p:sp>
        <p:nvSpPr>
          <p:cNvPr id="24587" name="Rectangle 17"/>
          <p:cNvSpPr/>
          <p:nvPr/>
        </p:nvSpPr>
        <p:spPr>
          <a:xfrm>
            <a:off x="823913" y="4104323"/>
            <a:ext cx="7277100" cy="488950"/>
          </a:xfrm>
          <a:prstGeom prst="rect">
            <a:avLst/>
          </a:prstGeom>
          <a:solidFill>
            <a:srgbClr val="CCFFFF"/>
          </a:solidFill>
          <a:ln w="317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访问标记    该边依附顶点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1         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该边依附顶点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24588" name="Line 18"/>
          <p:cNvSpPr/>
          <p:nvPr/>
        </p:nvSpPr>
        <p:spPr>
          <a:xfrm>
            <a:off x="2339975" y="4150360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89" name="Line 19"/>
          <p:cNvSpPr/>
          <p:nvPr/>
        </p:nvSpPr>
        <p:spPr>
          <a:xfrm>
            <a:off x="4572000" y="4150360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0" name="Line 20"/>
          <p:cNvSpPr/>
          <p:nvPr/>
        </p:nvSpPr>
        <p:spPr>
          <a:xfrm>
            <a:off x="7740650" y="4077335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1" name="Line 21"/>
          <p:cNvSpPr/>
          <p:nvPr/>
        </p:nvSpPr>
        <p:spPr>
          <a:xfrm>
            <a:off x="5076825" y="4150360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2" name="Line 22"/>
          <p:cNvSpPr/>
          <p:nvPr/>
        </p:nvSpPr>
        <p:spPr>
          <a:xfrm>
            <a:off x="4860925" y="4320223"/>
            <a:ext cx="0" cy="504825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593" name="Line 23"/>
          <p:cNvSpPr/>
          <p:nvPr/>
        </p:nvSpPr>
        <p:spPr>
          <a:xfrm>
            <a:off x="7885113" y="4293235"/>
            <a:ext cx="0" cy="576263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594" name="Comment 24"/>
          <p:cNvSpPr/>
          <p:nvPr/>
        </p:nvSpPr>
        <p:spPr>
          <a:xfrm>
            <a:off x="6156325" y="4869498"/>
            <a:ext cx="2449513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有相同边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4595" name="Comment 25"/>
          <p:cNvSpPr/>
          <p:nvPr/>
        </p:nvSpPr>
        <p:spPr>
          <a:xfrm>
            <a:off x="2484438" y="4896485"/>
            <a:ext cx="2493962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有相同边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4596" name="Rectangle 26"/>
          <p:cNvSpPr/>
          <p:nvPr/>
        </p:nvSpPr>
        <p:spPr>
          <a:xfrm>
            <a:off x="1203325" y="3551873"/>
            <a:ext cx="8096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mark</a:t>
            </a:r>
          </a:p>
        </p:txBody>
      </p:sp>
      <p:sp>
        <p:nvSpPr>
          <p:cNvPr id="24597" name="Rectangle 27"/>
          <p:cNvSpPr/>
          <p:nvPr/>
        </p:nvSpPr>
        <p:spPr>
          <a:xfrm>
            <a:off x="2916238" y="3645535"/>
            <a:ext cx="708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ivex</a:t>
            </a:r>
          </a:p>
        </p:txBody>
      </p:sp>
      <p:sp>
        <p:nvSpPr>
          <p:cNvPr id="24598" name="Rectangle 28"/>
          <p:cNvSpPr/>
          <p:nvPr/>
        </p:nvSpPr>
        <p:spPr>
          <a:xfrm>
            <a:off x="4427538" y="3645535"/>
            <a:ext cx="741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ilink</a:t>
            </a:r>
          </a:p>
        </p:txBody>
      </p:sp>
      <p:sp>
        <p:nvSpPr>
          <p:cNvPr id="24599" name="Rectangle 29"/>
          <p:cNvSpPr/>
          <p:nvPr/>
        </p:nvSpPr>
        <p:spPr>
          <a:xfrm>
            <a:off x="7596188" y="3645535"/>
            <a:ext cx="741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jlink</a:t>
            </a:r>
          </a:p>
        </p:txBody>
      </p:sp>
      <p:sp>
        <p:nvSpPr>
          <p:cNvPr id="24600" name="Rectangle 30"/>
          <p:cNvSpPr/>
          <p:nvPr/>
        </p:nvSpPr>
        <p:spPr>
          <a:xfrm>
            <a:off x="5580063" y="3645535"/>
            <a:ext cx="708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jvex</a:t>
            </a:r>
          </a:p>
        </p:txBody>
      </p:sp>
      <p:sp>
        <p:nvSpPr>
          <p:cNvPr id="24601" name="Text Box 31"/>
          <p:cNvSpPr txBox="1"/>
          <p:nvPr/>
        </p:nvSpPr>
        <p:spPr>
          <a:xfrm>
            <a:off x="540385" y="6093460"/>
            <a:ext cx="7272338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存储结构定义</a:t>
            </a: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{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参教材第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167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页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762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7.3  </a:t>
            </a:r>
            <a:r>
              <a:rPr lang="zh-CN" altLang="en-US" sz="2800" b="1" dirty="0">
                <a:solidFill>
                  <a:srgbClr val="800000"/>
                </a:solidFill>
              </a:rPr>
              <a:t>图的遍历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深度优先遍历 </a:t>
            </a:r>
            <a:r>
              <a:rPr lang="en-US" altLang="zh-CN" sz="2400" dirty="0"/>
              <a:t>(</a:t>
            </a:r>
            <a:r>
              <a:rPr lang="zh-CN" altLang="en-US" sz="2400" dirty="0"/>
              <a:t>树的先根遍历的推广</a:t>
            </a:r>
            <a:r>
              <a:rPr lang="en-US" altLang="zh-CN" sz="2400" dirty="0"/>
              <a:t>)</a:t>
            </a:r>
          </a:p>
          <a:p>
            <a:pPr eaLnBrk="1" hangingPunct="1"/>
            <a:r>
              <a:rPr lang="zh-CN" altLang="en-US" sz="2400" dirty="0"/>
              <a:t>广度优先遍历 </a:t>
            </a:r>
            <a:r>
              <a:rPr lang="en-US" altLang="zh-CN" sz="2400" dirty="0"/>
              <a:t>(</a:t>
            </a:r>
            <a:r>
              <a:rPr lang="zh-CN" altLang="en-US" sz="2400" dirty="0"/>
              <a:t>树的按层次遍历的推广</a:t>
            </a:r>
            <a:r>
              <a:rPr lang="en-US" altLang="zh-CN" sz="2400" dirty="0"/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</p:txBody>
      </p:sp>
      <p:sp>
        <p:nvSpPr>
          <p:cNvPr id="25605" name="Oval 4"/>
          <p:cNvSpPr/>
          <p:nvPr/>
        </p:nvSpPr>
        <p:spPr>
          <a:xfrm>
            <a:off x="1293813" y="29749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2513013" y="244157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3656013" y="29749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8" name="Oval 7"/>
          <p:cNvSpPr/>
          <p:nvPr/>
        </p:nvSpPr>
        <p:spPr>
          <a:xfrm>
            <a:off x="6842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9" name="Oval 8"/>
          <p:cNvSpPr/>
          <p:nvPr/>
        </p:nvSpPr>
        <p:spPr>
          <a:xfrm>
            <a:off x="19796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0" name="Oval 9"/>
          <p:cNvSpPr/>
          <p:nvPr/>
        </p:nvSpPr>
        <p:spPr>
          <a:xfrm>
            <a:off x="28940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1" name="Oval 10"/>
          <p:cNvSpPr/>
          <p:nvPr/>
        </p:nvSpPr>
        <p:spPr>
          <a:xfrm>
            <a:off x="44942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2" name="Oval 11"/>
          <p:cNvSpPr/>
          <p:nvPr/>
        </p:nvSpPr>
        <p:spPr>
          <a:xfrm>
            <a:off x="2360613" y="47275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3" name="Line 12"/>
          <p:cNvSpPr/>
          <p:nvPr/>
        </p:nvSpPr>
        <p:spPr>
          <a:xfrm flipH="1">
            <a:off x="1522413" y="2593975"/>
            <a:ext cx="990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4" name="Line 13"/>
          <p:cNvSpPr/>
          <p:nvPr/>
        </p:nvSpPr>
        <p:spPr>
          <a:xfrm flipH="1">
            <a:off x="836613" y="3355975"/>
            <a:ext cx="533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5" name="Line 14"/>
          <p:cNvSpPr/>
          <p:nvPr/>
        </p:nvSpPr>
        <p:spPr>
          <a:xfrm>
            <a:off x="1522413" y="3355975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6" name="Line 15"/>
          <p:cNvSpPr/>
          <p:nvPr/>
        </p:nvSpPr>
        <p:spPr>
          <a:xfrm>
            <a:off x="2894013" y="2670175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7" name="Line 16"/>
          <p:cNvSpPr/>
          <p:nvPr/>
        </p:nvSpPr>
        <p:spPr>
          <a:xfrm flipH="1">
            <a:off x="3122613" y="33559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8" name="Line 17"/>
          <p:cNvSpPr/>
          <p:nvPr/>
        </p:nvSpPr>
        <p:spPr>
          <a:xfrm>
            <a:off x="3884613" y="3355975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9" name="Line 18"/>
          <p:cNvSpPr/>
          <p:nvPr/>
        </p:nvSpPr>
        <p:spPr>
          <a:xfrm>
            <a:off x="2208213" y="4194175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0" name="Line 19"/>
          <p:cNvSpPr/>
          <p:nvPr/>
        </p:nvSpPr>
        <p:spPr>
          <a:xfrm flipH="1">
            <a:off x="2589213" y="4194175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1" name="Line 20"/>
          <p:cNvSpPr/>
          <p:nvPr/>
        </p:nvSpPr>
        <p:spPr>
          <a:xfrm>
            <a:off x="836613" y="4194175"/>
            <a:ext cx="1524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2" name="Line 21"/>
          <p:cNvSpPr/>
          <p:nvPr/>
        </p:nvSpPr>
        <p:spPr>
          <a:xfrm flipH="1">
            <a:off x="2741613" y="4194175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3" name="Text Box 23"/>
          <p:cNvSpPr txBox="1"/>
          <p:nvPr/>
        </p:nvSpPr>
        <p:spPr>
          <a:xfrm>
            <a:off x="2513013" y="23653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24" name="Text Box 24"/>
          <p:cNvSpPr txBox="1"/>
          <p:nvPr/>
        </p:nvSpPr>
        <p:spPr>
          <a:xfrm>
            <a:off x="1217613" y="28987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25625" name="Text Box 25"/>
          <p:cNvSpPr txBox="1"/>
          <p:nvPr/>
        </p:nvSpPr>
        <p:spPr>
          <a:xfrm>
            <a:off x="3579813" y="289877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25626" name="Text Box 26"/>
          <p:cNvSpPr txBox="1"/>
          <p:nvPr/>
        </p:nvSpPr>
        <p:spPr>
          <a:xfrm>
            <a:off x="684213" y="373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25627" name="Text Box 27"/>
          <p:cNvSpPr txBox="1"/>
          <p:nvPr/>
        </p:nvSpPr>
        <p:spPr>
          <a:xfrm>
            <a:off x="1903413" y="373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25628" name="Text Box 28"/>
          <p:cNvSpPr txBox="1"/>
          <p:nvPr/>
        </p:nvSpPr>
        <p:spPr>
          <a:xfrm>
            <a:off x="2894013" y="37369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25629" name="Text Box 29"/>
          <p:cNvSpPr txBox="1"/>
          <p:nvPr/>
        </p:nvSpPr>
        <p:spPr>
          <a:xfrm>
            <a:off x="4418013" y="373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</a:p>
        </p:txBody>
      </p:sp>
      <p:sp>
        <p:nvSpPr>
          <p:cNvPr id="25630" name="Text Box 30"/>
          <p:cNvSpPr txBox="1"/>
          <p:nvPr/>
        </p:nvSpPr>
        <p:spPr>
          <a:xfrm>
            <a:off x="2360613" y="46513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8</a:t>
            </a:r>
          </a:p>
        </p:txBody>
      </p:sp>
      <p:sp>
        <p:nvSpPr>
          <p:cNvPr id="45087" name="Text Box 31"/>
          <p:cNvSpPr txBox="1"/>
          <p:nvPr/>
        </p:nvSpPr>
        <p:spPr>
          <a:xfrm>
            <a:off x="4341813" y="2517775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深度：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8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6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5089" name="Text Box 33"/>
          <p:cNvSpPr txBox="1"/>
          <p:nvPr/>
        </p:nvSpPr>
        <p:spPr>
          <a:xfrm>
            <a:off x="4341813" y="3051175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广度：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6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7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8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5090" name="Line 34"/>
          <p:cNvSpPr/>
          <p:nvPr/>
        </p:nvSpPr>
        <p:spPr>
          <a:xfrm flipV="1">
            <a:off x="1598613" y="2517775"/>
            <a:ext cx="838200" cy="3048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5091" name="Line 35"/>
          <p:cNvSpPr/>
          <p:nvPr/>
        </p:nvSpPr>
        <p:spPr>
          <a:xfrm flipH="1">
            <a:off x="684213" y="3355975"/>
            <a:ext cx="5334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2" name="Line 36"/>
          <p:cNvSpPr/>
          <p:nvPr/>
        </p:nvSpPr>
        <p:spPr>
          <a:xfrm>
            <a:off x="912813" y="4346575"/>
            <a:ext cx="1066800" cy="5334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3" name="Line 37"/>
          <p:cNvSpPr/>
          <p:nvPr/>
        </p:nvSpPr>
        <p:spPr>
          <a:xfrm>
            <a:off x="2132013" y="4270375"/>
            <a:ext cx="22860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5094" name="Line 38"/>
          <p:cNvSpPr/>
          <p:nvPr/>
        </p:nvSpPr>
        <p:spPr>
          <a:xfrm flipV="1">
            <a:off x="2589213" y="4117975"/>
            <a:ext cx="3810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5" name="Line 39"/>
          <p:cNvSpPr/>
          <p:nvPr/>
        </p:nvSpPr>
        <p:spPr>
          <a:xfrm flipV="1">
            <a:off x="3122613" y="3279775"/>
            <a:ext cx="53340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6" name="Line 40"/>
          <p:cNvSpPr/>
          <p:nvPr/>
        </p:nvSpPr>
        <p:spPr>
          <a:xfrm>
            <a:off x="3884613" y="3432175"/>
            <a:ext cx="60960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7" name="Line 41"/>
          <p:cNvSpPr/>
          <p:nvPr/>
        </p:nvSpPr>
        <p:spPr>
          <a:xfrm flipH="1">
            <a:off x="1751013" y="2746375"/>
            <a:ext cx="6858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8" name="Line 42"/>
          <p:cNvSpPr/>
          <p:nvPr/>
        </p:nvSpPr>
        <p:spPr>
          <a:xfrm>
            <a:off x="2970213" y="2822575"/>
            <a:ext cx="6858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9" name="Line 43"/>
          <p:cNvSpPr/>
          <p:nvPr/>
        </p:nvSpPr>
        <p:spPr>
          <a:xfrm flipH="1">
            <a:off x="1065213" y="3432175"/>
            <a:ext cx="381000" cy="304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0" name="Line 44"/>
          <p:cNvSpPr/>
          <p:nvPr/>
        </p:nvSpPr>
        <p:spPr>
          <a:xfrm>
            <a:off x="1751013" y="3355975"/>
            <a:ext cx="457200" cy="304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1" name="Line 45"/>
          <p:cNvSpPr/>
          <p:nvPr/>
        </p:nvSpPr>
        <p:spPr>
          <a:xfrm flipH="1">
            <a:off x="3275013" y="3432175"/>
            <a:ext cx="5334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2" name="Line 46"/>
          <p:cNvSpPr/>
          <p:nvPr/>
        </p:nvSpPr>
        <p:spPr>
          <a:xfrm>
            <a:off x="4037013" y="3279775"/>
            <a:ext cx="6096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3" name="Line 47"/>
          <p:cNvSpPr/>
          <p:nvPr/>
        </p:nvSpPr>
        <p:spPr>
          <a:xfrm>
            <a:off x="1065213" y="4194175"/>
            <a:ext cx="990600" cy="4572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47" name="Text Box 48"/>
          <p:cNvSpPr txBox="1"/>
          <p:nvPr/>
        </p:nvSpPr>
        <p:spPr>
          <a:xfrm>
            <a:off x="5180013" y="2060575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设从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出发遍历</a:t>
            </a:r>
          </a:p>
        </p:txBody>
      </p:sp>
      <p:grpSp>
        <p:nvGrpSpPr>
          <p:cNvPr id="25648" name="Group 71"/>
          <p:cNvGrpSpPr/>
          <p:nvPr/>
        </p:nvGrpSpPr>
        <p:grpSpPr>
          <a:xfrm>
            <a:off x="6659563" y="549275"/>
            <a:ext cx="1981200" cy="1447800"/>
            <a:chOff x="4224" y="672"/>
            <a:chExt cx="1248" cy="912"/>
          </a:xfrm>
        </p:grpSpPr>
        <p:sp>
          <p:nvSpPr>
            <p:cNvPr id="25649" name="Oval 49"/>
            <p:cNvSpPr/>
            <p:nvPr/>
          </p:nvSpPr>
          <p:spPr>
            <a:xfrm>
              <a:off x="4704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0" name="Oval 50"/>
            <p:cNvSpPr/>
            <p:nvPr/>
          </p:nvSpPr>
          <p:spPr>
            <a:xfrm>
              <a:off x="4368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1" name="Oval 51"/>
            <p:cNvSpPr/>
            <p:nvPr/>
          </p:nvSpPr>
          <p:spPr>
            <a:xfrm>
              <a:off x="4704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2" name="Oval 52"/>
            <p:cNvSpPr/>
            <p:nvPr/>
          </p:nvSpPr>
          <p:spPr>
            <a:xfrm>
              <a:off x="4992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3" name="Oval 53"/>
            <p:cNvSpPr/>
            <p:nvPr/>
          </p:nvSpPr>
          <p:spPr>
            <a:xfrm>
              <a:off x="4800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4" name="Oval 54"/>
            <p:cNvSpPr/>
            <p:nvPr/>
          </p:nvSpPr>
          <p:spPr>
            <a:xfrm>
              <a:off x="4224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5" name="Oval 55"/>
            <p:cNvSpPr/>
            <p:nvPr/>
          </p:nvSpPr>
          <p:spPr>
            <a:xfrm>
              <a:off x="4560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6" name="Oval 56"/>
            <p:cNvSpPr/>
            <p:nvPr/>
          </p:nvSpPr>
          <p:spPr>
            <a:xfrm>
              <a:off x="499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7" name="Oval 57"/>
            <p:cNvSpPr/>
            <p:nvPr/>
          </p:nvSpPr>
          <p:spPr>
            <a:xfrm>
              <a:off x="499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8" name="Oval 58"/>
            <p:cNvSpPr/>
            <p:nvPr/>
          </p:nvSpPr>
          <p:spPr>
            <a:xfrm>
              <a:off x="51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9" name="Oval 59"/>
            <p:cNvSpPr/>
            <p:nvPr/>
          </p:nvSpPr>
          <p:spPr>
            <a:xfrm>
              <a:off x="537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60" name="Line 60"/>
            <p:cNvSpPr/>
            <p:nvPr/>
          </p:nvSpPr>
          <p:spPr>
            <a:xfrm flipH="1">
              <a:off x="4464" y="76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1" name="Line 61"/>
            <p:cNvSpPr/>
            <p:nvPr/>
          </p:nvSpPr>
          <p:spPr>
            <a:xfrm>
              <a:off x="4752" y="76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2" name="Line 62"/>
            <p:cNvSpPr/>
            <p:nvPr/>
          </p:nvSpPr>
          <p:spPr>
            <a:xfrm>
              <a:off x="4800" y="76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3" name="Line 64"/>
            <p:cNvSpPr/>
            <p:nvPr/>
          </p:nvSpPr>
          <p:spPr>
            <a:xfrm flipH="1">
              <a:off x="4272" y="1056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4" name="Line 65"/>
            <p:cNvSpPr/>
            <p:nvPr/>
          </p:nvSpPr>
          <p:spPr>
            <a:xfrm>
              <a:off x="4464" y="1056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5" name="Line 66"/>
            <p:cNvSpPr/>
            <p:nvPr/>
          </p:nvSpPr>
          <p:spPr>
            <a:xfrm>
              <a:off x="5040" y="10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6" name="Line 67"/>
            <p:cNvSpPr/>
            <p:nvPr/>
          </p:nvSpPr>
          <p:spPr>
            <a:xfrm flipH="1">
              <a:off x="4896" y="13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7" name="Line 68"/>
            <p:cNvSpPr/>
            <p:nvPr/>
          </p:nvSpPr>
          <p:spPr>
            <a:xfrm>
              <a:off x="5040" y="134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8" name="Line 69"/>
            <p:cNvSpPr/>
            <p:nvPr/>
          </p:nvSpPr>
          <p:spPr>
            <a:xfrm>
              <a:off x="5040" y="1344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9" name="Line 70"/>
            <p:cNvSpPr/>
            <p:nvPr/>
          </p:nvSpPr>
          <p:spPr>
            <a:xfrm>
              <a:off x="5088" y="1344"/>
              <a:ext cx="33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130" name="Text Box 74"/>
          <p:cNvSpPr txBox="1"/>
          <p:nvPr/>
        </p:nvSpPr>
        <p:spPr>
          <a:xfrm>
            <a:off x="970280" y="5349558"/>
            <a:ext cx="69850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数据结构：主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图的存储结构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辅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数组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visited[0..n-1]</a:t>
            </a:r>
          </a:p>
        </p:txBody>
      </p:sp>
      <p:sp>
        <p:nvSpPr>
          <p:cNvPr id="25671" name="Freeform 75"/>
          <p:cNvSpPr/>
          <p:nvPr/>
        </p:nvSpPr>
        <p:spPr>
          <a:xfrm>
            <a:off x="6359525" y="752475"/>
            <a:ext cx="1104900" cy="11636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696" h="733">
                <a:moveTo>
                  <a:pt x="416" y="8"/>
                </a:moveTo>
                <a:cubicBezTo>
                  <a:pt x="333" y="16"/>
                  <a:pt x="160" y="129"/>
                  <a:pt x="99" y="235"/>
                </a:cubicBezTo>
                <a:cubicBezTo>
                  <a:pt x="38" y="341"/>
                  <a:pt x="0" y="560"/>
                  <a:pt x="53" y="643"/>
                </a:cubicBezTo>
                <a:cubicBezTo>
                  <a:pt x="106" y="726"/>
                  <a:pt x="318" y="733"/>
                  <a:pt x="416" y="733"/>
                </a:cubicBezTo>
                <a:cubicBezTo>
                  <a:pt x="514" y="733"/>
                  <a:pt x="598" y="696"/>
                  <a:pt x="643" y="643"/>
                </a:cubicBezTo>
                <a:cubicBezTo>
                  <a:pt x="688" y="590"/>
                  <a:pt x="696" y="492"/>
                  <a:pt x="688" y="416"/>
                </a:cubicBezTo>
                <a:cubicBezTo>
                  <a:pt x="680" y="340"/>
                  <a:pt x="636" y="257"/>
                  <a:pt x="598" y="189"/>
                </a:cubicBezTo>
                <a:cubicBezTo>
                  <a:pt x="560" y="121"/>
                  <a:pt x="499" y="0"/>
                  <a:pt x="416" y="8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72" name="Freeform 77"/>
          <p:cNvSpPr/>
          <p:nvPr/>
        </p:nvSpPr>
        <p:spPr>
          <a:xfrm>
            <a:off x="6505575" y="1330325"/>
            <a:ext cx="455613" cy="4905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7" h="309">
                <a:moveTo>
                  <a:pt x="97" y="7"/>
                </a:moveTo>
                <a:cubicBezTo>
                  <a:pt x="59" y="14"/>
                  <a:pt x="14" y="52"/>
                  <a:pt x="7" y="97"/>
                </a:cubicBezTo>
                <a:cubicBezTo>
                  <a:pt x="0" y="142"/>
                  <a:pt x="22" y="249"/>
                  <a:pt x="52" y="279"/>
                </a:cubicBezTo>
                <a:cubicBezTo>
                  <a:pt x="82" y="309"/>
                  <a:pt x="150" y="294"/>
                  <a:pt x="188" y="279"/>
                </a:cubicBezTo>
                <a:cubicBezTo>
                  <a:pt x="226" y="264"/>
                  <a:pt x="271" y="226"/>
                  <a:pt x="279" y="188"/>
                </a:cubicBezTo>
                <a:cubicBezTo>
                  <a:pt x="287" y="150"/>
                  <a:pt x="257" y="82"/>
                  <a:pt x="234" y="52"/>
                </a:cubicBezTo>
                <a:cubicBezTo>
                  <a:pt x="211" y="22"/>
                  <a:pt x="135" y="0"/>
                  <a:pt x="97" y="7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5" name="Freeform 79"/>
          <p:cNvSpPr/>
          <p:nvPr/>
        </p:nvSpPr>
        <p:spPr>
          <a:xfrm>
            <a:off x="6348413" y="476250"/>
            <a:ext cx="2400300" cy="16573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512" h="1044">
                <a:moveTo>
                  <a:pt x="605" y="0"/>
                </a:moveTo>
                <a:cubicBezTo>
                  <a:pt x="472" y="98"/>
                  <a:pt x="340" y="197"/>
                  <a:pt x="242" y="318"/>
                </a:cubicBezTo>
                <a:cubicBezTo>
                  <a:pt x="144" y="439"/>
                  <a:pt x="30" y="628"/>
                  <a:pt x="15" y="726"/>
                </a:cubicBezTo>
                <a:cubicBezTo>
                  <a:pt x="0" y="824"/>
                  <a:pt x="106" y="884"/>
                  <a:pt x="151" y="907"/>
                </a:cubicBezTo>
                <a:cubicBezTo>
                  <a:pt x="196" y="930"/>
                  <a:pt x="242" y="922"/>
                  <a:pt x="287" y="862"/>
                </a:cubicBezTo>
                <a:cubicBezTo>
                  <a:pt x="332" y="802"/>
                  <a:pt x="393" y="583"/>
                  <a:pt x="423" y="545"/>
                </a:cubicBezTo>
                <a:cubicBezTo>
                  <a:pt x="453" y="507"/>
                  <a:pt x="454" y="597"/>
                  <a:pt x="469" y="635"/>
                </a:cubicBezTo>
                <a:cubicBezTo>
                  <a:pt x="484" y="673"/>
                  <a:pt x="484" y="748"/>
                  <a:pt x="514" y="771"/>
                </a:cubicBezTo>
                <a:cubicBezTo>
                  <a:pt x="544" y="794"/>
                  <a:pt x="627" y="801"/>
                  <a:pt x="650" y="771"/>
                </a:cubicBezTo>
                <a:cubicBezTo>
                  <a:pt x="673" y="741"/>
                  <a:pt x="673" y="650"/>
                  <a:pt x="650" y="590"/>
                </a:cubicBezTo>
                <a:cubicBezTo>
                  <a:pt x="627" y="530"/>
                  <a:pt x="529" y="454"/>
                  <a:pt x="514" y="409"/>
                </a:cubicBezTo>
                <a:cubicBezTo>
                  <a:pt x="499" y="364"/>
                  <a:pt x="536" y="318"/>
                  <a:pt x="559" y="318"/>
                </a:cubicBezTo>
                <a:cubicBezTo>
                  <a:pt x="582" y="318"/>
                  <a:pt x="620" y="379"/>
                  <a:pt x="650" y="409"/>
                </a:cubicBezTo>
                <a:cubicBezTo>
                  <a:pt x="680" y="439"/>
                  <a:pt x="711" y="514"/>
                  <a:pt x="741" y="499"/>
                </a:cubicBezTo>
                <a:cubicBezTo>
                  <a:pt x="771" y="484"/>
                  <a:pt x="801" y="341"/>
                  <a:pt x="831" y="318"/>
                </a:cubicBezTo>
                <a:cubicBezTo>
                  <a:pt x="861" y="295"/>
                  <a:pt x="914" y="303"/>
                  <a:pt x="922" y="363"/>
                </a:cubicBezTo>
                <a:cubicBezTo>
                  <a:pt x="930" y="423"/>
                  <a:pt x="907" y="598"/>
                  <a:pt x="877" y="681"/>
                </a:cubicBezTo>
                <a:cubicBezTo>
                  <a:pt x="847" y="764"/>
                  <a:pt x="771" y="817"/>
                  <a:pt x="741" y="862"/>
                </a:cubicBezTo>
                <a:cubicBezTo>
                  <a:pt x="711" y="907"/>
                  <a:pt x="688" y="930"/>
                  <a:pt x="695" y="953"/>
                </a:cubicBezTo>
                <a:cubicBezTo>
                  <a:pt x="702" y="976"/>
                  <a:pt x="748" y="998"/>
                  <a:pt x="786" y="998"/>
                </a:cubicBezTo>
                <a:cubicBezTo>
                  <a:pt x="824" y="998"/>
                  <a:pt x="884" y="945"/>
                  <a:pt x="922" y="953"/>
                </a:cubicBezTo>
                <a:cubicBezTo>
                  <a:pt x="960" y="961"/>
                  <a:pt x="983" y="1044"/>
                  <a:pt x="1013" y="1044"/>
                </a:cubicBezTo>
                <a:cubicBezTo>
                  <a:pt x="1043" y="1044"/>
                  <a:pt x="1066" y="953"/>
                  <a:pt x="1104" y="953"/>
                </a:cubicBezTo>
                <a:cubicBezTo>
                  <a:pt x="1142" y="953"/>
                  <a:pt x="1210" y="1044"/>
                  <a:pt x="1240" y="1044"/>
                </a:cubicBezTo>
                <a:cubicBezTo>
                  <a:pt x="1270" y="1044"/>
                  <a:pt x="1255" y="953"/>
                  <a:pt x="1285" y="953"/>
                </a:cubicBezTo>
                <a:cubicBezTo>
                  <a:pt x="1315" y="953"/>
                  <a:pt x="1383" y="1044"/>
                  <a:pt x="1421" y="1044"/>
                </a:cubicBezTo>
                <a:cubicBezTo>
                  <a:pt x="1459" y="1044"/>
                  <a:pt x="1512" y="998"/>
                  <a:pt x="1512" y="953"/>
                </a:cubicBezTo>
                <a:cubicBezTo>
                  <a:pt x="1512" y="908"/>
                  <a:pt x="1489" y="832"/>
                  <a:pt x="1421" y="771"/>
                </a:cubicBezTo>
                <a:cubicBezTo>
                  <a:pt x="1353" y="710"/>
                  <a:pt x="1149" y="665"/>
                  <a:pt x="1104" y="590"/>
                </a:cubicBezTo>
                <a:cubicBezTo>
                  <a:pt x="1059" y="515"/>
                  <a:pt x="1187" y="401"/>
                  <a:pt x="1149" y="318"/>
                </a:cubicBezTo>
                <a:cubicBezTo>
                  <a:pt x="1111" y="235"/>
                  <a:pt x="922" y="144"/>
                  <a:pt x="877" y="91"/>
                </a:cubicBezTo>
                <a:cubicBezTo>
                  <a:pt x="832" y="38"/>
                  <a:pt x="877" y="15"/>
                  <a:pt x="877" y="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/>
      <p:bldP spid="45089" grpId="0"/>
      <p:bldP spid="451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127125" y="1826895"/>
            <a:ext cx="6786880" cy="2861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宋体" charset="-122"/>
              </a:rPr>
              <a:t>①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首先访问图中某一指定的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出发点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V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charset="-122"/>
              </a:rPr>
              <a:t>②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以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V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的一个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未访问过的邻接点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W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为新的出发点，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    重复</a:t>
            </a:r>
            <a:r>
              <a:rPr kumimoji="1" lang="zh-CN" altLang="en-US" sz="2400" dirty="0">
                <a:latin typeface="宋体" charset="-122"/>
              </a:rPr>
              <a:t>①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 、</a:t>
            </a:r>
            <a:r>
              <a:rPr kumimoji="1" lang="zh-CN" altLang="en-US" sz="2400" dirty="0">
                <a:latin typeface="宋体" charset="-122"/>
              </a:rPr>
              <a:t>②</a:t>
            </a:r>
            <a:endParaRPr kumimoji="1"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charset="-122"/>
              </a:rPr>
              <a:t>③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</a:rPr>
              <a:t>若邻接点都已访问过，则退回到前一顶点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charset="-122"/>
              </a:rPr>
              <a:t>④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直到图中所有的顶点都被访问过。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200400" y="2057400"/>
            <a:ext cx="2514600" cy="2514600"/>
            <a:chOff x="2640" y="1296"/>
            <a:chExt cx="1584" cy="1584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2640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3312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3984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3</a:t>
              </a:r>
            </a:p>
          </p:txBody>
        </p:sp>
        <p:sp>
          <p:nvSpPr>
            <p:cNvPr id="47112" name="Oval 7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7</a:t>
              </a:r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984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3312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5</a:t>
              </a:r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47116" name="Oval 11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>
              <a:off x="2880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>
              <a:off x="3552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4128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Oval 15"/>
            <p:cNvSpPr>
              <a:spLocks noChangeArrowheads="1"/>
            </p:cNvSpPr>
            <p:nvPr/>
          </p:nvSpPr>
          <p:spPr bwMode="auto">
            <a:xfrm>
              <a:off x="398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>
              <a:off x="3504" y="2160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2736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736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340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3552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08" name="Line 22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39" y="285728"/>
            <a:ext cx="424262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28400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 descr="https://timgsa.baidu.com/timg?image&amp;quality=80&amp;size=b9999_10000&amp;sec=1495510148&amp;di=dcb2de2d35be3c686142a90fe8aca9d7&amp;imgtype=jpg&amp;er=1&amp;src=http%3A%2F%2Fs3.51cto.com%2Fwyfs02%2FM02%2F32%2F6C%2FwKioL1OqgZPDG8EEAAzuIoD1ziQ5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500438"/>
            <a:ext cx="4336309" cy="2928934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70" y="3643314"/>
            <a:ext cx="44158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3108325" y="5603875"/>
            <a:ext cx="28007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</a:rPr>
              <a:t>1  2  3  6  5  9  8  7  4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41910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657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7244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191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39624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2895600" y="3352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495800" y="2362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029200" y="3352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895600" y="4343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4572000" y="4343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27432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32004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36576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41148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5720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3886200" y="3352800"/>
            <a:ext cx="45720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47244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4876800" y="3352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H="1">
            <a:off x="4419600" y="44196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5029200" y="5715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514975" y="5715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2438400" y="2438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>
            <a:off x="2667000" y="2286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092838" y="5715016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 build="p" autoUpdateAnimBg="0"/>
      <p:bldP spid="163856" grpId="0" build="p" autoUpdateAnimBg="0"/>
      <p:bldP spid="163857" grpId="0" build="p" autoUpdateAnimBg="0"/>
      <p:bldP spid="163858" grpId="0" build="p" autoUpdateAnimBg="0"/>
      <p:bldP spid="163859" grpId="0" build="p" autoUpdateAnimBg="0"/>
      <p:bldP spid="163864" grpId="0" build="p" autoUpdateAnimBg="0"/>
      <p:bldP spid="163865" grpId="0" build="p" autoUpdateAnimBg="0"/>
      <p:bldP spid="28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/>
          <p:nvPr/>
        </p:nvSpPr>
        <p:spPr>
          <a:xfrm>
            <a:off x="539750" y="26035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7.3.1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深度优先搜索</a:t>
            </a:r>
            <a:endParaRPr lang="zh-CN" altLang="en-US" sz="3200" b="1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6628" name="Rectangle 5"/>
          <p:cNvSpPr/>
          <p:nvPr/>
        </p:nvSpPr>
        <p:spPr>
          <a:xfrm>
            <a:off x="611188" y="908050"/>
            <a:ext cx="8153400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C6600"/>
                </a:solidFill>
                <a:latin typeface="Times New Roman" panose="02020503050405090304" pitchFamily="18" charset="0"/>
                <a:ea typeface="宋体" charset="-122"/>
              </a:rPr>
              <a:t>递归的算法思想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访问顶点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，并记录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已被访问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charset="-122"/>
              </a:rPr>
              <a:t>依次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未访问的邻接点出发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，深度优先搜索图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6629" name="Text Box 6"/>
          <p:cNvSpPr txBox="1"/>
          <p:nvPr/>
        </p:nvSpPr>
        <p:spPr>
          <a:xfrm>
            <a:off x="361315" y="2497455"/>
            <a:ext cx="861631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Boolean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visited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[MAX_VERTEX_NUM];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zh-CN" sz="2000" dirty="0">
                <a:latin typeface="Times New Roman" panose="02020503050405090304" pitchFamily="18" charset="0"/>
                <a:ea typeface="楷体_GB2312" pitchFamily="49" charset="-122"/>
              </a:rPr>
              <a:t>辅助访问标志向量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315" y="3012440"/>
            <a:ext cx="6719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void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+mn-ea"/>
              </a:rPr>
              <a:t>DFS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(Graph G, int  v)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{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+mn-ea"/>
              </a:rPr>
              <a:t>visit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(v);    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    visited[v]=TRUE;  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访问顶点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，并标记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503050405090304" pitchFamily="18" charset="0"/>
                <a:ea typeface="宋体" charset="-122"/>
                <a:sym typeface="+mn-ea"/>
              </a:rPr>
              <a:t>     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for ( w=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+mn-ea"/>
              </a:rPr>
              <a:t>FirstAdjVex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(G,v); w&gt;-1; w=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+mn-ea"/>
              </a:rPr>
              <a:t>NextAdjVex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(G,v,w) )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+mn-ea"/>
              </a:rPr>
              <a:t>     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if ( ! visited[w] ) 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(G,w);//</a:t>
            </a:r>
            <a:r>
              <a:rPr lang="zh-CN" altLang="en-US" sz="1600" dirty="0">
                <a:solidFill>
                  <a:srgbClr val="FF0000"/>
                </a:solidFill>
                <a:latin typeface="楷体" charset="0"/>
                <a:ea typeface="楷体" charset="0"/>
                <a:sym typeface="Symbol" pitchFamily="18" charset="2"/>
              </a:rPr>
              <a:t>依次</a:t>
            </a:r>
            <a:r>
              <a:rPr lang="zh-CN" altLang="en-US" sz="1600" dirty="0">
                <a:latin typeface="楷体" charset="0"/>
                <a:ea typeface="楷体" charset="0"/>
                <a:sym typeface="Symbol" pitchFamily="18" charset="2"/>
              </a:rPr>
              <a:t>从</a:t>
            </a:r>
            <a:r>
              <a:rPr lang="zh-CN" altLang="en-US" sz="1600" dirty="0">
                <a:solidFill>
                  <a:srgbClr val="FF0000"/>
                </a:solidFill>
                <a:latin typeface="楷体" charset="0"/>
                <a:ea typeface="楷体" charset="0"/>
                <a:sym typeface="Symbol" pitchFamily="18" charset="2"/>
              </a:rPr>
              <a:t>未访问</a:t>
            </a:r>
            <a:r>
              <a:rPr lang="zh-CN" altLang="en-US" sz="1600" dirty="0">
                <a:latin typeface="楷体" charset="0"/>
                <a:ea typeface="楷体" charset="0"/>
                <a:sym typeface="Symbol" pitchFamily="18" charset="2"/>
              </a:rPr>
              <a:t>的邻接点出发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  <a:endParaRPr lang="zh-CN" altLang="en-US"/>
          </a:p>
        </p:txBody>
      </p:sp>
      <p:sp>
        <p:nvSpPr>
          <p:cNvPr id="25647" name="Text Box 48"/>
          <p:cNvSpPr txBox="1"/>
          <p:nvPr/>
        </p:nvSpPr>
        <p:spPr>
          <a:xfrm>
            <a:off x="4801870" y="6129020"/>
            <a:ext cx="42519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通过一个图的特例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--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树来加深对代码印象</a:t>
            </a:r>
          </a:p>
        </p:txBody>
      </p:sp>
      <p:sp>
        <p:nvSpPr>
          <p:cNvPr id="25605" name="Oval 4"/>
          <p:cNvSpPr/>
          <p:nvPr/>
        </p:nvSpPr>
        <p:spPr>
          <a:xfrm>
            <a:off x="6485890" y="442976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7080885" y="327088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7910830" y="4210050"/>
            <a:ext cx="403225" cy="34861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8" name="Oval 7"/>
          <p:cNvSpPr/>
          <p:nvPr/>
        </p:nvSpPr>
        <p:spPr>
          <a:xfrm>
            <a:off x="6129655" y="542036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9" name="Oval 8"/>
          <p:cNvSpPr/>
          <p:nvPr/>
        </p:nvSpPr>
        <p:spPr>
          <a:xfrm>
            <a:off x="7157085" y="450913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1" name="Oval 10"/>
          <p:cNvSpPr/>
          <p:nvPr/>
        </p:nvSpPr>
        <p:spPr>
          <a:xfrm>
            <a:off x="8596630" y="521271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2" name="Oval 11"/>
          <p:cNvSpPr/>
          <p:nvPr/>
        </p:nvSpPr>
        <p:spPr>
          <a:xfrm>
            <a:off x="7160260" y="542353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3" name="Line 12"/>
          <p:cNvSpPr/>
          <p:nvPr/>
        </p:nvSpPr>
        <p:spPr>
          <a:xfrm flipH="1">
            <a:off x="6663055" y="3566795"/>
            <a:ext cx="487680" cy="9918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4" name="Line 13"/>
          <p:cNvSpPr/>
          <p:nvPr/>
        </p:nvSpPr>
        <p:spPr>
          <a:xfrm flipH="1">
            <a:off x="6447790" y="4810760"/>
            <a:ext cx="215265" cy="61341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6" name="Line 15"/>
          <p:cNvSpPr/>
          <p:nvPr/>
        </p:nvSpPr>
        <p:spPr>
          <a:xfrm>
            <a:off x="7461885" y="3675380"/>
            <a:ext cx="525780" cy="6229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8" name="Line 17"/>
          <p:cNvSpPr/>
          <p:nvPr/>
        </p:nvSpPr>
        <p:spPr>
          <a:xfrm>
            <a:off x="8215630" y="4558665"/>
            <a:ext cx="533400" cy="654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9" name="Line 18"/>
          <p:cNvSpPr/>
          <p:nvPr/>
        </p:nvSpPr>
        <p:spPr>
          <a:xfrm>
            <a:off x="7312660" y="4890135"/>
            <a:ext cx="635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3" name="Text Box 23"/>
          <p:cNvSpPr txBox="1"/>
          <p:nvPr/>
        </p:nvSpPr>
        <p:spPr>
          <a:xfrm>
            <a:off x="7080885" y="321818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24" name="Text Box 24"/>
          <p:cNvSpPr txBox="1"/>
          <p:nvPr/>
        </p:nvSpPr>
        <p:spPr>
          <a:xfrm>
            <a:off x="6447155" y="439166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25625" name="Text Box 25"/>
          <p:cNvSpPr txBox="1"/>
          <p:nvPr/>
        </p:nvSpPr>
        <p:spPr>
          <a:xfrm>
            <a:off x="7910830" y="410210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25626" name="Text Box 26"/>
          <p:cNvSpPr txBox="1"/>
          <p:nvPr/>
        </p:nvSpPr>
        <p:spPr>
          <a:xfrm>
            <a:off x="6129655" y="534416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25627" name="Text Box 27"/>
          <p:cNvSpPr txBox="1"/>
          <p:nvPr/>
        </p:nvSpPr>
        <p:spPr>
          <a:xfrm>
            <a:off x="7160260" y="4429760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25629" name="Text Box 29"/>
          <p:cNvSpPr txBox="1"/>
          <p:nvPr/>
        </p:nvSpPr>
        <p:spPr>
          <a:xfrm>
            <a:off x="8520430" y="5136515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</a:p>
        </p:txBody>
      </p:sp>
      <p:sp>
        <p:nvSpPr>
          <p:cNvPr id="25630" name="Text Box 30"/>
          <p:cNvSpPr txBox="1"/>
          <p:nvPr/>
        </p:nvSpPr>
        <p:spPr>
          <a:xfrm>
            <a:off x="7160260" y="5347335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v6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7271385" y="3635375"/>
            <a:ext cx="36830" cy="87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/>
          <p:nvPr/>
        </p:nvSpPr>
        <p:spPr>
          <a:xfrm>
            <a:off x="609600" y="233045"/>
            <a:ext cx="8077200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G, int  v)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(v);  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访问顶点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，并标记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(G,v); w&gt;-1;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NextAdjVex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(G,v,w) 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visited[w]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(G,w);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sp>
        <p:nvSpPr>
          <p:cNvPr id="2" name="Text Box 5"/>
          <p:cNvSpPr txBox="1"/>
          <p:nvPr/>
        </p:nvSpPr>
        <p:spPr>
          <a:xfrm>
            <a:off x="525780" y="3250565"/>
            <a:ext cx="7563485" cy="33229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(MGraph G, int  v)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深度优先遍历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表示的图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(G.vexs[v]);  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</a:t>
            </a:r>
            <a:endParaRPr lang="en-US" altLang="zh-CN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for ( j=0; j&lt;G.vexnum; ++j 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G.arcs[v][j]!=0 &amp;&amp;  ! visited[j]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 j);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5" y="3368675"/>
            <a:ext cx="22098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800000"/>
                </a:solidFill>
              </a:rPr>
              <a:t>7.1 </a:t>
            </a:r>
            <a:r>
              <a:rPr lang="zh-CN" altLang="en-US" sz="2800" b="1" dirty="0">
                <a:solidFill>
                  <a:srgbClr val="800000"/>
                </a:solidFill>
              </a:rPr>
              <a:t>图的基本概念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7298"/>
            <a:ext cx="7772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FF3300"/>
                </a:solidFill>
                <a:sym typeface="Symbol" pitchFamily="18" charset="2"/>
              </a:rPr>
              <a:t>      </a:t>
            </a:r>
            <a:r>
              <a:rPr lang="zh-CN" altLang="en-US" sz="2100" dirty="0">
                <a:sym typeface="Symbol" pitchFamily="18" charset="2"/>
              </a:rPr>
              <a:t>非线性结构，数据元素之间呈多对多的关系。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800000"/>
                </a:solidFill>
                <a:sym typeface="Symbol" pitchFamily="18" charset="2"/>
              </a:rPr>
              <a:t>7.1.1 </a:t>
            </a:r>
            <a:r>
              <a:rPr lang="zh-CN" altLang="zh-CN" sz="2100" b="1" dirty="0">
                <a:solidFill>
                  <a:srgbClr val="800000"/>
                </a:solidFill>
                <a:sym typeface="Symbol" pitchFamily="18" charset="2"/>
              </a:rPr>
              <a:t>图的定义</a:t>
            </a:r>
            <a:endParaRPr lang="en-US" altLang="zh-CN" sz="21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800000"/>
                </a:solidFill>
                <a:sym typeface="Symbol" pitchFamily="18" charset="2"/>
              </a:rPr>
              <a:t>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1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ym typeface="Symbol" pitchFamily="18" charset="2"/>
              </a:rPr>
              <a:t>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ym typeface="Symbol" pitchFamily="18" charset="2"/>
              </a:rPr>
              <a:t>    Graph=(V,E)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ym typeface="Symbol" pitchFamily="18" charset="2"/>
              </a:rPr>
              <a:t>    V</a:t>
            </a:r>
            <a:r>
              <a:rPr lang="zh-CN" altLang="en-US" sz="2100" dirty="0">
                <a:sym typeface="Symbol" pitchFamily="18" charset="2"/>
              </a:rPr>
              <a:t>：顶点</a:t>
            </a:r>
            <a:r>
              <a:rPr lang="en-US" altLang="zh-CN" sz="2100" dirty="0">
                <a:sym typeface="Symbol" pitchFamily="18" charset="2"/>
              </a:rPr>
              <a:t>(</a:t>
            </a:r>
            <a:r>
              <a:rPr lang="zh-CN" altLang="en-US" sz="2100" dirty="0">
                <a:sym typeface="Symbol" pitchFamily="18" charset="2"/>
              </a:rPr>
              <a:t>数据元素</a:t>
            </a:r>
            <a:r>
              <a:rPr lang="en-US" altLang="zh-CN" sz="2100" dirty="0">
                <a:sym typeface="Symbol" pitchFamily="18" charset="2"/>
              </a:rPr>
              <a:t>)</a:t>
            </a:r>
            <a:r>
              <a:rPr lang="zh-CN" altLang="en-US" sz="2100" dirty="0">
                <a:sym typeface="Symbol" pitchFamily="18" charset="2"/>
              </a:rPr>
              <a:t>的有穷非空集合。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sym typeface="Symbol" pitchFamily="18" charset="2"/>
              </a:rPr>
              <a:t>    </a:t>
            </a:r>
            <a:r>
              <a:rPr lang="en-US" altLang="zh-CN" sz="2100" dirty="0">
                <a:sym typeface="Symbol" pitchFamily="18" charset="2"/>
              </a:rPr>
              <a:t>E</a:t>
            </a:r>
            <a:r>
              <a:rPr lang="zh-CN" altLang="en-US" sz="2100" dirty="0">
                <a:sym typeface="Symbol" pitchFamily="18" charset="2"/>
              </a:rPr>
              <a:t>：边的有穷集合。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dirty="0">
              <a:sym typeface="Symbol" pitchFamily="18" charset="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118870" y="2626995"/>
            <a:ext cx="716470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图：是由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顶点集合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和一个描述顶点之间关系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----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边的集合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组成。</a:t>
            </a:r>
          </a:p>
        </p:txBody>
      </p:sp>
      <p:grpSp>
        <p:nvGrpSpPr>
          <p:cNvPr id="35" name="Group 2"/>
          <p:cNvGrpSpPr/>
          <p:nvPr/>
        </p:nvGrpSpPr>
        <p:grpSpPr bwMode="auto">
          <a:xfrm>
            <a:off x="5858530" y="3719309"/>
            <a:ext cx="2209800" cy="2286000"/>
            <a:chOff x="1728" y="1034"/>
            <a:chExt cx="1392" cy="1440"/>
          </a:xfrm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2304" y="10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304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880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28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920" y="182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496" y="18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V="1">
              <a:off x="1920" y="12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2304" y="103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304" y="21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918" y="161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2400" y="129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/>
          <p:nvPr/>
        </p:nvSpPr>
        <p:spPr>
          <a:xfrm>
            <a:off x="684213" y="3068320"/>
            <a:ext cx="7772400" cy="3657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(ALGraph G, int  v)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深度优先遍历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邻接表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表示的图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(G.vertices[v].data);   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p=G.vertices[v].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firstarc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    //</a:t>
            </a:r>
            <a:r>
              <a:rPr lang="zh-CN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边表的头指针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while (p)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visited[p-&gt;adjvex]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 p-&gt;adjvex);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p=p-&gt;nextarc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}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sp>
        <p:nvSpPr>
          <p:cNvPr id="2" name="Text Box 4"/>
          <p:cNvSpPr txBox="1"/>
          <p:nvPr/>
        </p:nvSpPr>
        <p:spPr>
          <a:xfrm>
            <a:off x="684530" y="187325"/>
            <a:ext cx="8077200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G, int  v)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(v);  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访问顶点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，并标记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(G,v); w&gt;-1;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NextAdjVex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(G,v,w) 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visited[w]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(G,w);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694305"/>
            <a:ext cx="3022600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763588" y="695325"/>
            <a:ext cx="5181600" cy="3048000"/>
            <a:chOff x="1152" y="432"/>
            <a:chExt cx="3264" cy="1920"/>
          </a:xfrm>
        </p:grpSpPr>
        <p:grpSp>
          <p:nvGrpSpPr>
            <p:cNvPr id="28676" name="Group 5"/>
            <p:cNvGrpSpPr/>
            <p:nvPr/>
          </p:nvGrpSpPr>
          <p:grpSpPr>
            <a:xfrm>
              <a:off x="1248" y="672"/>
              <a:ext cx="3168" cy="1680"/>
              <a:chOff x="1248" y="672"/>
              <a:chExt cx="3168" cy="1680"/>
            </a:xfrm>
          </p:grpSpPr>
          <p:sp>
            <p:nvSpPr>
              <p:cNvPr id="28677" name="Oval 6"/>
              <p:cNvSpPr/>
              <p:nvPr/>
            </p:nvSpPr>
            <p:spPr>
              <a:xfrm>
                <a:off x="2400" y="67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a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78" name="Oval 7"/>
              <p:cNvSpPr/>
              <p:nvPr/>
            </p:nvSpPr>
            <p:spPr>
              <a:xfrm>
                <a:off x="3264" y="67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b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79" name="Oval 8"/>
              <p:cNvSpPr/>
              <p:nvPr/>
            </p:nvSpPr>
            <p:spPr>
              <a:xfrm>
                <a:off x="1248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0" name="Oval 9"/>
              <p:cNvSpPr/>
              <p:nvPr/>
            </p:nvSpPr>
            <p:spPr>
              <a:xfrm>
                <a:off x="1728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h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1" name="Oval 10"/>
              <p:cNvSpPr/>
              <p:nvPr/>
            </p:nvSpPr>
            <p:spPr>
              <a:xfrm>
                <a:off x="201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d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2" name="Oval 11"/>
              <p:cNvSpPr/>
              <p:nvPr/>
            </p:nvSpPr>
            <p:spPr>
              <a:xfrm>
                <a:off x="273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e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3" name="Oval 12"/>
              <p:cNvSpPr/>
              <p:nvPr/>
            </p:nvSpPr>
            <p:spPr>
              <a:xfrm>
                <a:off x="2976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k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4" name="Oval 13"/>
              <p:cNvSpPr/>
              <p:nvPr/>
            </p:nvSpPr>
            <p:spPr>
              <a:xfrm>
                <a:off x="3504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f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5" name="Oval 14"/>
              <p:cNvSpPr/>
              <p:nvPr/>
            </p:nvSpPr>
            <p:spPr>
              <a:xfrm>
                <a:off x="4080" y="8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g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6" name="Line 15"/>
              <p:cNvSpPr/>
              <p:nvPr/>
            </p:nvSpPr>
            <p:spPr>
              <a:xfrm flipH="1">
                <a:off x="1392" y="816"/>
                <a:ext cx="1008" cy="576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87" name="Line 16"/>
              <p:cNvSpPr/>
              <p:nvPr/>
            </p:nvSpPr>
            <p:spPr>
              <a:xfrm>
                <a:off x="1392" y="1680"/>
                <a:ext cx="384" cy="432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88" name="Line 17"/>
              <p:cNvSpPr/>
              <p:nvPr/>
            </p:nvSpPr>
            <p:spPr>
              <a:xfrm>
                <a:off x="2064" y="2208"/>
                <a:ext cx="912" cy="0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89" name="Line 18"/>
              <p:cNvSpPr/>
              <p:nvPr/>
            </p:nvSpPr>
            <p:spPr>
              <a:xfrm flipH="1">
                <a:off x="2208" y="912"/>
                <a:ext cx="240" cy="480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0" name="Line 19"/>
              <p:cNvSpPr/>
              <p:nvPr/>
            </p:nvSpPr>
            <p:spPr>
              <a:xfrm flipH="1">
                <a:off x="1872" y="1632"/>
                <a:ext cx="240" cy="432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1" name="Line 20"/>
              <p:cNvSpPr/>
              <p:nvPr/>
            </p:nvSpPr>
            <p:spPr>
              <a:xfrm>
                <a:off x="3024" y="1680"/>
                <a:ext cx="96" cy="384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2" name="Line 21"/>
              <p:cNvSpPr/>
              <p:nvPr/>
            </p:nvSpPr>
            <p:spPr>
              <a:xfrm>
                <a:off x="2688" y="912"/>
                <a:ext cx="192" cy="480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3" name="Line 22"/>
              <p:cNvSpPr/>
              <p:nvPr/>
            </p:nvSpPr>
            <p:spPr>
              <a:xfrm>
                <a:off x="2736" y="816"/>
                <a:ext cx="912" cy="576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4" name="Line 23"/>
              <p:cNvSpPr/>
              <p:nvPr/>
            </p:nvSpPr>
            <p:spPr>
              <a:xfrm flipH="1">
                <a:off x="3312" y="1680"/>
                <a:ext cx="384" cy="480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5" name="Line 24"/>
              <p:cNvSpPr/>
              <p:nvPr/>
            </p:nvSpPr>
            <p:spPr>
              <a:xfrm>
                <a:off x="3600" y="816"/>
                <a:ext cx="480" cy="144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6" name="Line 25"/>
              <p:cNvSpPr/>
              <p:nvPr/>
            </p:nvSpPr>
            <p:spPr>
              <a:xfrm flipV="1">
                <a:off x="2016" y="1632"/>
                <a:ext cx="1536" cy="480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8697" name="Text Box 26"/>
            <p:cNvSpPr txBox="1"/>
            <p:nvPr/>
          </p:nvSpPr>
          <p:spPr>
            <a:xfrm>
              <a:off x="3120" y="1824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698" name="Text Box 27"/>
            <p:cNvSpPr txBox="1"/>
            <p:nvPr/>
          </p:nvSpPr>
          <p:spPr>
            <a:xfrm>
              <a:off x="3264" y="43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699" name="Text Box 28"/>
            <p:cNvSpPr txBox="1"/>
            <p:nvPr/>
          </p:nvSpPr>
          <p:spPr>
            <a:xfrm>
              <a:off x="1152" y="1200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0" name="Text Box 29"/>
            <p:cNvSpPr txBox="1"/>
            <p:nvPr/>
          </p:nvSpPr>
          <p:spPr>
            <a:xfrm>
              <a:off x="2016" y="115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1" name="Text Box 30"/>
            <p:cNvSpPr txBox="1"/>
            <p:nvPr/>
          </p:nvSpPr>
          <p:spPr>
            <a:xfrm>
              <a:off x="2832" y="115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2" name="Text Box 31"/>
            <p:cNvSpPr txBox="1"/>
            <p:nvPr/>
          </p:nvSpPr>
          <p:spPr>
            <a:xfrm>
              <a:off x="3600" y="115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3" name="Text Box 32"/>
            <p:cNvSpPr txBox="1"/>
            <p:nvPr/>
          </p:nvSpPr>
          <p:spPr>
            <a:xfrm>
              <a:off x="4176" y="624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4" name="Text Box 33"/>
            <p:cNvSpPr txBox="1"/>
            <p:nvPr/>
          </p:nvSpPr>
          <p:spPr>
            <a:xfrm>
              <a:off x="1680" y="1824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5" name="Text Box 34"/>
            <p:cNvSpPr txBox="1"/>
            <p:nvPr/>
          </p:nvSpPr>
          <p:spPr>
            <a:xfrm>
              <a:off x="2352" y="43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2820988" y="4124325"/>
            <a:ext cx="5540375" cy="1143000"/>
            <a:chOff x="1680" y="2592"/>
            <a:chExt cx="3490" cy="720"/>
          </a:xfrm>
        </p:grpSpPr>
        <p:sp>
          <p:nvSpPr>
            <p:cNvPr id="28707" name="Text Box 36"/>
            <p:cNvSpPr txBox="1"/>
            <p:nvPr/>
          </p:nvSpPr>
          <p:spPr>
            <a:xfrm>
              <a:off x="1680" y="2875"/>
              <a:ext cx="3490" cy="412"/>
            </a:xfrm>
            <a:prstGeom prst="rect">
              <a:avLst/>
            </a:prstGeom>
            <a:solidFill>
              <a:srgbClr val="EBEBFF"/>
            </a:solidFill>
            <a:ln w="12700" cap="sq" cmpd="sng">
              <a:solidFill>
                <a:srgbClr val="0000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F   F   F   F   F   F   F   F   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8" name="Line 37"/>
            <p:cNvSpPr/>
            <p:nvPr/>
          </p:nvSpPr>
          <p:spPr>
            <a:xfrm>
              <a:off x="2050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09" name="Line 38"/>
            <p:cNvSpPr/>
            <p:nvPr/>
          </p:nvSpPr>
          <p:spPr>
            <a:xfrm>
              <a:off x="2434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0" name="Line 39"/>
            <p:cNvSpPr/>
            <p:nvPr/>
          </p:nvSpPr>
          <p:spPr>
            <a:xfrm>
              <a:off x="2818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1" name="Line 40"/>
            <p:cNvSpPr/>
            <p:nvPr/>
          </p:nvSpPr>
          <p:spPr>
            <a:xfrm>
              <a:off x="3202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2" name="Line 41"/>
            <p:cNvSpPr/>
            <p:nvPr/>
          </p:nvSpPr>
          <p:spPr>
            <a:xfrm>
              <a:off x="3586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3" name="Line 42"/>
            <p:cNvSpPr/>
            <p:nvPr/>
          </p:nvSpPr>
          <p:spPr>
            <a:xfrm>
              <a:off x="3970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4" name="Line 43"/>
            <p:cNvSpPr/>
            <p:nvPr/>
          </p:nvSpPr>
          <p:spPr>
            <a:xfrm>
              <a:off x="4354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5" name="Line 44"/>
            <p:cNvSpPr/>
            <p:nvPr/>
          </p:nvSpPr>
          <p:spPr>
            <a:xfrm>
              <a:off x="4738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6" name="Text Box 45"/>
            <p:cNvSpPr txBox="1"/>
            <p:nvPr/>
          </p:nvSpPr>
          <p:spPr>
            <a:xfrm>
              <a:off x="1742" y="2592"/>
              <a:ext cx="339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3333FF"/>
                  </a:solidFill>
                  <a:latin typeface="Times New Roman" panose="02020503050405090304" pitchFamily="18" charset="0"/>
                  <a:ea typeface="宋体" charset="-122"/>
                </a:rPr>
                <a:t>0      1      2      3      4      5      6      7      8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157742" name="Rectangle 46"/>
          <p:cNvSpPr/>
          <p:nvPr/>
        </p:nvSpPr>
        <p:spPr>
          <a:xfrm>
            <a:off x="28971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3" name="Rectangle 47"/>
          <p:cNvSpPr/>
          <p:nvPr/>
        </p:nvSpPr>
        <p:spPr>
          <a:xfrm>
            <a:off x="35067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4" name="Rectangle 48"/>
          <p:cNvSpPr/>
          <p:nvPr/>
        </p:nvSpPr>
        <p:spPr>
          <a:xfrm>
            <a:off x="41163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5" name="Rectangle 49"/>
          <p:cNvSpPr/>
          <p:nvPr/>
        </p:nvSpPr>
        <p:spPr>
          <a:xfrm>
            <a:off x="47259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6" name="Rectangle 50"/>
          <p:cNvSpPr/>
          <p:nvPr/>
        </p:nvSpPr>
        <p:spPr>
          <a:xfrm>
            <a:off x="53355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7" name="Rectangle 51"/>
          <p:cNvSpPr/>
          <p:nvPr/>
        </p:nvSpPr>
        <p:spPr>
          <a:xfrm>
            <a:off x="59451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8" name="Rectangle 52"/>
          <p:cNvSpPr/>
          <p:nvPr/>
        </p:nvSpPr>
        <p:spPr>
          <a:xfrm>
            <a:off x="659923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9" name="Rectangle 53"/>
          <p:cNvSpPr/>
          <p:nvPr/>
        </p:nvSpPr>
        <p:spPr>
          <a:xfrm>
            <a:off x="71643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0" name="Rectangle 54"/>
          <p:cNvSpPr/>
          <p:nvPr/>
        </p:nvSpPr>
        <p:spPr>
          <a:xfrm>
            <a:off x="77739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1" name="Rectangle 55"/>
          <p:cNvSpPr/>
          <p:nvPr/>
        </p:nvSpPr>
        <p:spPr>
          <a:xfrm>
            <a:off x="28209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2" name="Rectangle 56"/>
          <p:cNvSpPr/>
          <p:nvPr/>
        </p:nvSpPr>
        <p:spPr>
          <a:xfrm>
            <a:off x="34305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3" name="Rectangle 57"/>
          <p:cNvSpPr/>
          <p:nvPr/>
        </p:nvSpPr>
        <p:spPr>
          <a:xfrm>
            <a:off x="40401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h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4" name="Rectangle 58"/>
          <p:cNvSpPr/>
          <p:nvPr/>
        </p:nvSpPr>
        <p:spPr>
          <a:xfrm>
            <a:off x="46497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5" name="Rectangle 59"/>
          <p:cNvSpPr/>
          <p:nvPr/>
        </p:nvSpPr>
        <p:spPr>
          <a:xfrm>
            <a:off x="5259388" y="5616575"/>
            <a:ext cx="55245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6" name="Rectangle 60"/>
          <p:cNvSpPr/>
          <p:nvPr/>
        </p:nvSpPr>
        <p:spPr>
          <a:xfrm>
            <a:off x="58689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7" name="Rectangle 61"/>
          <p:cNvSpPr/>
          <p:nvPr/>
        </p:nvSpPr>
        <p:spPr>
          <a:xfrm>
            <a:off x="64785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e 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8" name="Rectangle 62"/>
          <p:cNvSpPr/>
          <p:nvPr/>
        </p:nvSpPr>
        <p:spPr>
          <a:xfrm>
            <a:off x="7145338" y="5616575"/>
            <a:ext cx="55245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b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9" name="Rectangle 63"/>
          <p:cNvSpPr/>
          <p:nvPr/>
        </p:nvSpPr>
        <p:spPr>
          <a:xfrm>
            <a:off x="7697788" y="5616575"/>
            <a:ext cx="6858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0" name="Oval 64"/>
          <p:cNvSpPr/>
          <p:nvPr/>
        </p:nvSpPr>
        <p:spPr>
          <a:xfrm>
            <a:off x="2744788" y="1076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1" name="Line 65"/>
          <p:cNvSpPr/>
          <p:nvPr/>
        </p:nvSpPr>
        <p:spPr>
          <a:xfrm flipH="1">
            <a:off x="1144588" y="1304925"/>
            <a:ext cx="1600200" cy="9144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2" name="Oval 66"/>
          <p:cNvSpPr/>
          <p:nvPr/>
        </p:nvSpPr>
        <p:spPr>
          <a:xfrm>
            <a:off x="9159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3" name="Line 67"/>
          <p:cNvSpPr/>
          <p:nvPr/>
        </p:nvSpPr>
        <p:spPr>
          <a:xfrm>
            <a:off x="1144588" y="2676525"/>
            <a:ext cx="609600" cy="6858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4" name="Oval 68"/>
          <p:cNvSpPr/>
          <p:nvPr/>
        </p:nvSpPr>
        <p:spPr>
          <a:xfrm>
            <a:off x="1677988" y="32861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5" name="Line 69"/>
          <p:cNvSpPr/>
          <p:nvPr/>
        </p:nvSpPr>
        <p:spPr>
          <a:xfrm flipH="1">
            <a:off x="1906588" y="2600325"/>
            <a:ext cx="381000" cy="6858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6" name="Line 70"/>
          <p:cNvSpPr/>
          <p:nvPr/>
        </p:nvSpPr>
        <p:spPr>
          <a:xfrm>
            <a:off x="2211388" y="3514725"/>
            <a:ext cx="1447800" cy="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7" name="Oval 71"/>
          <p:cNvSpPr/>
          <p:nvPr/>
        </p:nvSpPr>
        <p:spPr>
          <a:xfrm>
            <a:off x="3659188" y="32861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8" name="Line 72"/>
          <p:cNvSpPr/>
          <p:nvPr/>
        </p:nvSpPr>
        <p:spPr>
          <a:xfrm flipH="1">
            <a:off x="4192588" y="2676525"/>
            <a:ext cx="609600" cy="7620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9" name="Oval 73"/>
          <p:cNvSpPr/>
          <p:nvPr/>
        </p:nvSpPr>
        <p:spPr>
          <a:xfrm>
            <a:off x="44973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0" name="Line 74"/>
          <p:cNvSpPr/>
          <p:nvPr/>
        </p:nvSpPr>
        <p:spPr>
          <a:xfrm>
            <a:off x="3735388" y="2676525"/>
            <a:ext cx="152400" cy="6096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71" name="Oval 75"/>
          <p:cNvSpPr/>
          <p:nvPr/>
        </p:nvSpPr>
        <p:spPr>
          <a:xfrm>
            <a:off x="32781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e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2" name="Oval 76"/>
          <p:cNvSpPr/>
          <p:nvPr/>
        </p:nvSpPr>
        <p:spPr>
          <a:xfrm>
            <a:off x="21351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3" name="Oval 77"/>
          <p:cNvSpPr/>
          <p:nvPr/>
        </p:nvSpPr>
        <p:spPr>
          <a:xfrm>
            <a:off x="4116388" y="1076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b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4" name="Line 78"/>
          <p:cNvSpPr/>
          <p:nvPr/>
        </p:nvSpPr>
        <p:spPr>
          <a:xfrm>
            <a:off x="4649788" y="1304925"/>
            <a:ext cx="762000" cy="2286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75" name="Oval 79"/>
          <p:cNvSpPr/>
          <p:nvPr/>
        </p:nvSpPr>
        <p:spPr>
          <a:xfrm>
            <a:off x="5411788" y="13811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6" name="Text Box 80"/>
          <p:cNvSpPr txBox="1"/>
          <p:nvPr/>
        </p:nvSpPr>
        <p:spPr>
          <a:xfrm>
            <a:off x="442913" y="4505325"/>
            <a:ext cx="2249487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7" name="Text Box 81"/>
          <p:cNvSpPr txBox="1"/>
          <p:nvPr/>
        </p:nvSpPr>
        <p:spPr>
          <a:xfrm>
            <a:off x="382588" y="5648325"/>
            <a:ext cx="2249487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36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lang="en-US" altLang="zh-CN" sz="36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9" name="Text Box 83"/>
          <p:cNvSpPr txBox="1"/>
          <p:nvPr/>
        </p:nvSpPr>
        <p:spPr>
          <a:xfrm>
            <a:off x="261938" y="203200"/>
            <a:ext cx="541337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503050405090304" pitchFamily="18" charset="0"/>
                <a:ea typeface="宋体" charset="-122"/>
              </a:rPr>
              <a:t>例</a:t>
            </a:r>
            <a:endParaRPr lang="zh-CN" altLang="en-US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0" name="Line 84"/>
          <p:cNvSpPr/>
          <p:nvPr/>
        </p:nvSpPr>
        <p:spPr>
          <a:xfrm flipH="1">
            <a:off x="2439988" y="1457325"/>
            <a:ext cx="381000" cy="7620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1" name="Line 85"/>
          <p:cNvSpPr/>
          <p:nvPr/>
        </p:nvSpPr>
        <p:spPr>
          <a:xfrm>
            <a:off x="3201988" y="1457325"/>
            <a:ext cx="304800" cy="7620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2" name="Line 86"/>
          <p:cNvSpPr/>
          <p:nvPr/>
        </p:nvSpPr>
        <p:spPr>
          <a:xfrm>
            <a:off x="3278188" y="1304925"/>
            <a:ext cx="1447800" cy="9144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3" name="Line 87"/>
          <p:cNvSpPr/>
          <p:nvPr/>
        </p:nvSpPr>
        <p:spPr>
          <a:xfrm flipV="1">
            <a:off x="2135188" y="2600325"/>
            <a:ext cx="2438400" cy="7620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4" name="Oval 88"/>
          <p:cNvSpPr/>
          <p:nvPr/>
        </p:nvSpPr>
        <p:spPr>
          <a:xfrm>
            <a:off x="7240588" y="238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5" name="Line 89"/>
          <p:cNvSpPr/>
          <p:nvPr/>
        </p:nvSpPr>
        <p:spPr>
          <a:xfrm>
            <a:off x="7545388" y="695325"/>
            <a:ext cx="0" cy="3048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6" name="Oval 90"/>
          <p:cNvSpPr/>
          <p:nvPr/>
        </p:nvSpPr>
        <p:spPr>
          <a:xfrm>
            <a:off x="7240588" y="1000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7" name="Oval 91"/>
          <p:cNvSpPr/>
          <p:nvPr/>
        </p:nvSpPr>
        <p:spPr>
          <a:xfrm>
            <a:off x="7240588" y="1762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8" name="Line 92"/>
          <p:cNvSpPr/>
          <p:nvPr/>
        </p:nvSpPr>
        <p:spPr>
          <a:xfrm>
            <a:off x="7545388" y="1457325"/>
            <a:ext cx="0" cy="3048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9" name="Oval 93"/>
          <p:cNvSpPr/>
          <p:nvPr/>
        </p:nvSpPr>
        <p:spPr>
          <a:xfrm>
            <a:off x="6707188" y="2524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0" name="Oval 94"/>
          <p:cNvSpPr/>
          <p:nvPr/>
        </p:nvSpPr>
        <p:spPr>
          <a:xfrm>
            <a:off x="7773988" y="2524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1" name="Oval 95"/>
          <p:cNvSpPr/>
          <p:nvPr/>
        </p:nvSpPr>
        <p:spPr>
          <a:xfrm>
            <a:off x="7240588" y="3286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2" name="Oval 96"/>
          <p:cNvSpPr/>
          <p:nvPr/>
        </p:nvSpPr>
        <p:spPr>
          <a:xfrm>
            <a:off x="8307388" y="3286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e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3" name="Line 97"/>
          <p:cNvSpPr/>
          <p:nvPr/>
        </p:nvSpPr>
        <p:spPr>
          <a:xfrm flipH="1">
            <a:off x="7011988" y="2066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94" name="Line 98"/>
          <p:cNvSpPr/>
          <p:nvPr/>
        </p:nvSpPr>
        <p:spPr>
          <a:xfrm>
            <a:off x="7773988" y="2066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95" name="Line 99"/>
          <p:cNvSpPr/>
          <p:nvPr/>
        </p:nvSpPr>
        <p:spPr>
          <a:xfrm flipH="1">
            <a:off x="7545388" y="2828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96" name="Line 100"/>
          <p:cNvSpPr/>
          <p:nvPr/>
        </p:nvSpPr>
        <p:spPr>
          <a:xfrm>
            <a:off x="8307388" y="2828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5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2" grpId="0" bldLvl="0" animBg="1"/>
      <p:bldP spid="157743" grpId="0" bldLvl="0" animBg="1"/>
      <p:bldP spid="157744" grpId="0" bldLvl="0" animBg="1"/>
      <p:bldP spid="157745" grpId="0" bldLvl="0" animBg="1"/>
      <p:bldP spid="157746" grpId="0" bldLvl="0" animBg="1"/>
      <p:bldP spid="157747" grpId="0" bldLvl="0" animBg="1"/>
      <p:bldP spid="157748" grpId="0" bldLvl="0" animBg="1"/>
      <p:bldP spid="157749" grpId="0" bldLvl="0" animBg="1"/>
      <p:bldP spid="157750" grpId="0" bldLvl="0" animBg="1"/>
      <p:bldP spid="157751" grpId="0" bldLvl="0" animBg="1"/>
      <p:bldP spid="157752" grpId="0" bldLvl="0" animBg="1"/>
      <p:bldP spid="157753" grpId="0" bldLvl="0" animBg="1"/>
      <p:bldP spid="157754" grpId="0" bldLvl="0" animBg="1"/>
      <p:bldP spid="157755" grpId="0" bldLvl="0" animBg="1"/>
      <p:bldP spid="157756" grpId="0" bldLvl="0" animBg="1"/>
      <p:bldP spid="157757" grpId="0" bldLvl="0" animBg="1"/>
      <p:bldP spid="157758" grpId="0" bldLvl="0" animBg="1"/>
      <p:bldP spid="157759" grpId="0" bldLvl="0" animBg="1"/>
      <p:bldP spid="157760" grpId="0" bldLvl="0" animBg="1"/>
      <p:bldP spid="157762" grpId="0" bldLvl="0" animBg="1"/>
      <p:bldP spid="157764" grpId="0" bldLvl="0" animBg="1"/>
      <p:bldP spid="157767" grpId="0" bldLvl="0" animBg="1"/>
      <p:bldP spid="157769" grpId="0" bldLvl="0" animBg="1"/>
      <p:bldP spid="157771" grpId="0" bldLvl="0" animBg="1"/>
      <p:bldP spid="157772" grpId="0" bldLvl="0" animBg="1"/>
      <p:bldP spid="157773" grpId="0" bldLvl="0" animBg="1"/>
      <p:bldP spid="157775" grpId="0" bldLvl="0" animBg="1"/>
      <p:bldP spid="157776" grpId="0"/>
      <p:bldP spid="157777" grpId="0"/>
      <p:bldP spid="157779" grpId="0"/>
      <p:bldP spid="157784" grpId="0" bldLvl="0" animBg="1"/>
      <p:bldP spid="157786" grpId="0" bldLvl="0" animBg="1"/>
      <p:bldP spid="157787" grpId="0" bldLvl="0" animBg="1"/>
      <p:bldP spid="157789" grpId="0" bldLvl="0" animBg="1"/>
      <p:bldP spid="157790" grpId="0" bldLvl="0" animBg="1"/>
      <p:bldP spid="157791" grpId="0" bldLvl="0" animBg="1"/>
      <p:bldP spid="15779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/>
          <p:nvPr/>
        </p:nvSpPr>
        <p:spPr>
          <a:xfrm>
            <a:off x="539750" y="26035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7.3.1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深度优先搜索</a:t>
            </a:r>
            <a:endParaRPr lang="zh-CN" altLang="en-US" sz="3200" b="1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6629" name="Text Box 6"/>
          <p:cNvSpPr txBox="1"/>
          <p:nvPr/>
        </p:nvSpPr>
        <p:spPr>
          <a:xfrm>
            <a:off x="361315" y="1042353"/>
            <a:ext cx="8421688" cy="3784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当图分连通时，需要多次启动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DFS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，每启动一次对应一个连通分量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DFSTraverse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for (v=0; v&lt;G.vexnum; ++v)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visited[v]=FALSE;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标志向量初始化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(v=0; v&lt;G.vexnum; ++v)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visited[v] )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G, v);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DFSTraverse</a:t>
            </a:r>
          </a:p>
        </p:txBody>
      </p:sp>
      <p:grpSp>
        <p:nvGrpSpPr>
          <p:cNvPr id="26630" name="Group 22"/>
          <p:cNvGrpSpPr/>
          <p:nvPr/>
        </p:nvGrpSpPr>
        <p:grpSpPr>
          <a:xfrm>
            <a:off x="5602605" y="2635250"/>
            <a:ext cx="2998470" cy="2070735"/>
            <a:chOff x="4176" y="3022"/>
            <a:chExt cx="1199" cy="866"/>
          </a:xfrm>
        </p:grpSpPr>
        <p:sp>
          <p:nvSpPr>
            <p:cNvPr id="26631" name="Rectangle 7"/>
            <p:cNvSpPr/>
            <p:nvPr/>
          </p:nvSpPr>
          <p:spPr>
            <a:xfrm>
              <a:off x="4176" y="3024"/>
              <a:ext cx="1152" cy="864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2" name="Oval 8"/>
            <p:cNvSpPr/>
            <p:nvPr/>
          </p:nvSpPr>
          <p:spPr>
            <a:xfrm>
              <a:off x="451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3" name="Oval 9"/>
            <p:cNvSpPr/>
            <p:nvPr/>
          </p:nvSpPr>
          <p:spPr>
            <a:xfrm>
              <a:off x="4368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4" name="Oval 10"/>
            <p:cNvSpPr/>
            <p:nvPr/>
          </p:nvSpPr>
          <p:spPr>
            <a:xfrm>
              <a:off x="4608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5" name="Oval 11"/>
            <p:cNvSpPr/>
            <p:nvPr/>
          </p:nvSpPr>
          <p:spPr>
            <a:xfrm>
              <a:off x="499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6" name="Oval 12"/>
            <p:cNvSpPr/>
            <p:nvPr/>
          </p:nvSpPr>
          <p:spPr>
            <a:xfrm>
              <a:off x="499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7" name="Line 13"/>
            <p:cNvSpPr/>
            <p:nvPr/>
          </p:nvSpPr>
          <p:spPr>
            <a:xfrm flipH="1">
              <a:off x="4416" y="3264"/>
              <a:ext cx="9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8" name="Line 14"/>
            <p:cNvSpPr/>
            <p:nvPr/>
          </p:nvSpPr>
          <p:spPr>
            <a:xfrm>
              <a:off x="4608" y="3264"/>
              <a:ext cx="4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Line 15"/>
            <p:cNvSpPr/>
            <p:nvPr/>
          </p:nvSpPr>
          <p:spPr>
            <a:xfrm>
              <a:off x="4464" y="3600"/>
              <a:ext cx="144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Line 16"/>
            <p:cNvSpPr/>
            <p:nvPr/>
          </p:nvSpPr>
          <p:spPr>
            <a:xfrm>
              <a:off x="5040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Text Box 17"/>
            <p:cNvSpPr txBox="1"/>
            <p:nvPr/>
          </p:nvSpPr>
          <p:spPr>
            <a:xfrm>
              <a:off x="4422" y="3022"/>
              <a:ext cx="27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42" name="Text Box 18"/>
            <p:cNvSpPr txBox="1"/>
            <p:nvPr/>
          </p:nvSpPr>
          <p:spPr>
            <a:xfrm>
              <a:off x="4195" y="3521"/>
              <a:ext cx="27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43" name="Text Box 19"/>
            <p:cNvSpPr txBox="1"/>
            <p:nvPr/>
          </p:nvSpPr>
          <p:spPr>
            <a:xfrm>
              <a:off x="4694" y="3521"/>
              <a:ext cx="27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44" name="Text Box 20"/>
            <p:cNvSpPr txBox="1"/>
            <p:nvPr/>
          </p:nvSpPr>
          <p:spPr>
            <a:xfrm>
              <a:off x="5057" y="3113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45" name="Text Box 21"/>
            <p:cNvSpPr txBox="1"/>
            <p:nvPr/>
          </p:nvSpPr>
          <p:spPr>
            <a:xfrm>
              <a:off x="5103" y="3521"/>
              <a:ext cx="22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9740" y="339725"/>
            <a:ext cx="7772400" cy="6136005"/>
          </a:xfrm>
        </p:spPr>
        <p:txBody>
          <a:bodyPr vert="horz" wrap="square" lIns="91440" tIns="45720" rIns="91440" bIns="45720" anchor="t">
            <a:normAutofit fontScale="97500"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非递归的算法思想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(1)</a:t>
            </a:r>
            <a:r>
              <a:rPr lang="zh-CN" altLang="en-US" sz="2000" dirty="0"/>
              <a:t>访问一个顶点，并记录它已被访问；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将它的</a:t>
            </a:r>
            <a:r>
              <a:rPr lang="zh-CN" altLang="en-US" sz="2000" dirty="0">
                <a:solidFill>
                  <a:srgbClr val="FF0000"/>
                </a:solidFill>
              </a:rPr>
              <a:t>所有未访问的邻接顶点入栈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(2)</a:t>
            </a:r>
            <a:r>
              <a:rPr lang="zh-CN" altLang="en-US" sz="2000" dirty="0"/>
              <a:t>如果栈空，则退出；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否则，栈中一顶点出栈；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(3)</a:t>
            </a:r>
            <a:r>
              <a:rPr lang="zh-CN" altLang="en-US" sz="2000" dirty="0"/>
              <a:t>如果该顶点已被访问过，则转</a:t>
            </a:r>
            <a:r>
              <a:rPr lang="en-US" altLang="zh-CN" sz="2000" dirty="0"/>
              <a:t>(2)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否则，转</a:t>
            </a:r>
            <a:r>
              <a:rPr lang="en-US" altLang="zh-CN" sz="2000" dirty="0"/>
              <a:t>(1)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算法时间复杂度分析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主要操作：查找每个顶点的所有邻接点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邻接矩阵   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邻接表 </a:t>
            </a:r>
            <a:r>
              <a:rPr lang="en-US" altLang="zh-CN" sz="2000" dirty="0"/>
              <a:t>O(n+e)          </a:t>
            </a:r>
            <a:r>
              <a:rPr lang="zh-CN" altLang="en-US" sz="2000" dirty="0"/>
              <a:t>无向图结点数</a:t>
            </a:r>
            <a:r>
              <a:rPr lang="en-US" altLang="zh-CN" sz="2000" dirty="0"/>
              <a:t>n+2e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                         </a:t>
            </a:r>
            <a:r>
              <a:rPr lang="zh-CN" altLang="en-US" sz="2000" dirty="0"/>
              <a:t>有向图结点数</a:t>
            </a:r>
            <a:r>
              <a:rPr lang="en-US" altLang="zh-CN" sz="2000" dirty="0"/>
              <a:t>n+e</a:t>
            </a:r>
          </a:p>
        </p:txBody>
      </p:sp>
      <p:sp>
        <p:nvSpPr>
          <p:cNvPr id="29700" name="AutoShape 4"/>
          <p:cNvSpPr/>
          <p:nvPr/>
        </p:nvSpPr>
        <p:spPr>
          <a:xfrm>
            <a:off x="2946083" y="5605145"/>
            <a:ext cx="76200" cy="533400"/>
          </a:xfrm>
          <a:prstGeom prst="leftBrace">
            <a:avLst>
              <a:gd name="adj1" fmla="val 583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29701" name="Group 78"/>
          <p:cNvGrpSpPr/>
          <p:nvPr/>
        </p:nvGrpSpPr>
        <p:grpSpPr>
          <a:xfrm>
            <a:off x="5797868" y="405130"/>
            <a:ext cx="2743200" cy="1600200"/>
            <a:chOff x="3833" y="210"/>
            <a:chExt cx="1728" cy="1008"/>
          </a:xfrm>
        </p:grpSpPr>
        <p:sp>
          <p:nvSpPr>
            <p:cNvPr id="29702" name="Rectangle 6"/>
            <p:cNvSpPr/>
            <p:nvPr/>
          </p:nvSpPr>
          <p:spPr>
            <a:xfrm>
              <a:off x="3833" y="210"/>
              <a:ext cx="1728" cy="100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3" name="Oval 7"/>
            <p:cNvSpPr/>
            <p:nvPr/>
          </p:nvSpPr>
          <p:spPr>
            <a:xfrm>
              <a:off x="4361" y="354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4" name="Oval 8"/>
            <p:cNvSpPr/>
            <p:nvPr/>
          </p:nvSpPr>
          <p:spPr>
            <a:xfrm>
              <a:off x="4073" y="786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5" name="Oval 9"/>
            <p:cNvSpPr/>
            <p:nvPr/>
          </p:nvSpPr>
          <p:spPr>
            <a:xfrm>
              <a:off x="4457" y="978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6" name="Oval 10"/>
            <p:cNvSpPr/>
            <p:nvPr/>
          </p:nvSpPr>
          <p:spPr>
            <a:xfrm>
              <a:off x="4745" y="450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7" name="Oval 11"/>
            <p:cNvSpPr/>
            <p:nvPr/>
          </p:nvSpPr>
          <p:spPr>
            <a:xfrm>
              <a:off x="4793" y="882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8" name="Line 12"/>
            <p:cNvSpPr/>
            <p:nvPr/>
          </p:nvSpPr>
          <p:spPr>
            <a:xfrm flipH="1">
              <a:off x="4121" y="45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09" name="Line 13"/>
            <p:cNvSpPr/>
            <p:nvPr/>
          </p:nvSpPr>
          <p:spPr>
            <a:xfrm>
              <a:off x="4457" y="402"/>
              <a:ext cx="28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0" name="Line 14"/>
            <p:cNvSpPr/>
            <p:nvPr/>
          </p:nvSpPr>
          <p:spPr>
            <a:xfrm>
              <a:off x="4409" y="450"/>
              <a:ext cx="9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1" name="Line 15"/>
            <p:cNvSpPr/>
            <p:nvPr/>
          </p:nvSpPr>
          <p:spPr>
            <a:xfrm>
              <a:off x="4793" y="546"/>
              <a:ext cx="4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2" name="Line 16"/>
            <p:cNvSpPr/>
            <p:nvPr/>
          </p:nvSpPr>
          <p:spPr>
            <a:xfrm>
              <a:off x="4169" y="882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3" name="Line 17"/>
            <p:cNvSpPr/>
            <p:nvPr/>
          </p:nvSpPr>
          <p:spPr>
            <a:xfrm flipV="1">
              <a:off x="4169" y="54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4" name="Line 18"/>
            <p:cNvSpPr/>
            <p:nvPr/>
          </p:nvSpPr>
          <p:spPr>
            <a:xfrm flipV="1">
              <a:off x="4553" y="93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5" name="Oval 19"/>
            <p:cNvSpPr/>
            <p:nvPr/>
          </p:nvSpPr>
          <p:spPr>
            <a:xfrm>
              <a:off x="5177" y="786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16" name="Line 20"/>
            <p:cNvSpPr/>
            <p:nvPr/>
          </p:nvSpPr>
          <p:spPr>
            <a:xfrm>
              <a:off x="4841" y="49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7" name="Line 21"/>
            <p:cNvSpPr/>
            <p:nvPr/>
          </p:nvSpPr>
          <p:spPr>
            <a:xfrm flipV="1">
              <a:off x="4169" y="786"/>
              <a:ext cx="100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18" name="Group 77"/>
          <p:cNvGrpSpPr/>
          <p:nvPr/>
        </p:nvGrpSpPr>
        <p:grpSpPr>
          <a:xfrm>
            <a:off x="5725795" y="2204085"/>
            <a:ext cx="2447925" cy="1447800"/>
            <a:chOff x="3833" y="1389"/>
            <a:chExt cx="1542" cy="912"/>
          </a:xfrm>
        </p:grpSpPr>
        <p:grpSp>
          <p:nvGrpSpPr>
            <p:cNvPr id="29719" name="Group 47"/>
            <p:cNvGrpSpPr/>
            <p:nvPr/>
          </p:nvGrpSpPr>
          <p:grpSpPr>
            <a:xfrm>
              <a:off x="4022" y="1389"/>
              <a:ext cx="1248" cy="912"/>
              <a:chOff x="4224" y="672"/>
              <a:chExt cx="1248" cy="912"/>
            </a:xfrm>
          </p:grpSpPr>
          <p:sp>
            <p:nvSpPr>
              <p:cNvPr id="29720" name="Oval 48"/>
              <p:cNvSpPr/>
              <p:nvPr/>
            </p:nvSpPr>
            <p:spPr>
              <a:xfrm>
                <a:off x="4704" y="67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1" name="Oval 49"/>
              <p:cNvSpPr/>
              <p:nvPr/>
            </p:nvSpPr>
            <p:spPr>
              <a:xfrm>
                <a:off x="4368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2" name="Oval 50"/>
              <p:cNvSpPr/>
              <p:nvPr/>
            </p:nvSpPr>
            <p:spPr>
              <a:xfrm>
                <a:off x="470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3" name="Oval 51"/>
              <p:cNvSpPr/>
              <p:nvPr/>
            </p:nvSpPr>
            <p:spPr>
              <a:xfrm>
                <a:off x="4992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4" name="Oval 52"/>
              <p:cNvSpPr/>
              <p:nvPr/>
            </p:nvSpPr>
            <p:spPr>
              <a:xfrm>
                <a:off x="4800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5" name="Oval 53"/>
              <p:cNvSpPr/>
              <p:nvPr/>
            </p:nvSpPr>
            <p:spPr>
              <a:xfrm>
                <a:off x="4224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6" name="Oval 54"/>
              <p:cNvSpPr/>
              <p:nvPr/>
            </p:nvSpPr>
            <p:spPr>
              <a:xfrm>
                <a:off x="4560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7" name="Oval 55"/>
              <p:cNvSpPr/>
              <p:nvPr/>
            </p:nvSpPr>
            <p:spPr>
              <a:xfrm>
                <a:off x="4992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8" name="Oval 56"/>
              <p:cNvSpPr/>
              <p:nvPr/>
            </p:nvSpPr>
            <p:spPr>
              <a:xfrm>
                <a:off x="4992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9" name="Oval 57"/>
              <p:cNvSpPr/>
              <p:nvPr/>
            </p:nvSpPr>
            <p:spPr>
              <a:xfrm>
                <a:off x="5184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30" name="Oval 58"/>
              <p:cNvSpPr/>
              <p:nvPr/>
            </p:nvSpPr>
            <p:spPr>
              <a:xfrm>
                <a:off x="5376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31" name="Line 59"/>
              <p:cNvSpPr/>
              <p:nvPr/>
            </p:nvSpPr>
            <p:spPr>
              <a:xfrm flipH="1">
                <a:off x="4464" y="76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2" name="Line 60"/>
              <p:cNvSpPr/>
              <p:nvPr/>
            </p:nvSpPr>
            <p:spPr>
              <a:xfrm>
                <a:off x="4752" y="76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3" name="Line 61"/>
              <p:cNvSpPr/>
              <p:nvPr/>
            </p:nvSpPr>
            <p:spPr>
              <a:xfrm>
                <a:off x="4800" y="76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4" name="Line 62"/>
              <p:cNvSpPr/>
              <p:nvPr/>
            </p:nvSpPr>
            <p:spPr>
              <a:xfrm flipH="1">
                <a:off x="4272" y="10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5" name="Line 63"/>
              <p:cNvSpPr/>
              <p:nvPr/>
            </p:nvSpPr>
            <p:spPr>
              <a:xfrm>
                <a:off x="4464" y="10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6" name="Line 64"/>
              <p:cNvSpPr/>
              <p:nvPr/>
            </p:nvSpPr>
            <p:spPr>
              <a:xfrm>
                <a:off x="5040" y="10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7" name="Line 65"/>
              <p:cNvSpPr/>
              <p:nvPr/>
            </p:nvSpPr>
            <p:spPr>
              <a:xfrm flipH="1">
                <a:off x="4896" y="1344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8" name="Line 66"/>
              <p:cNvSpPr/>
              <p:nvPr/>
            </p:nvSpPr>
            <p:spPr>
              <a:xfrm>
                <a:off x="5040" y="13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9" name="Line 67"/>
              <p:cNvSpPr/>
              <p:nvPr/>
            </p:nvSpPr>
            <p:spPr>
              <a:xfrm>
                <a:off x="5040" y="1344"/>
                <a:ext cx="19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0" name="Line 68"/>
              <p:cNvSpPr/>
              <p:nvPr/>
            </p:nvSpPr>
            <p:spPr>
              <a:xfrm>
                <a:off x="5088" y="1344"/>
                <a:ext cx="33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741" name="Freeform 69"/>
            <p:cNvSpPr/>
            <p:nvPr/>
          </p:nvSpPr>
          <p:spPr>
            <a:xfrm>
              <a:off x="3833" y="1517"/>
              <a:ext cx="696" cy="733"/>
            </a:xfrm>
            <a:custGeom>
              <a:avLst/>
              <a:gdLst/>
              <a:ahLst/>
              <a:cxnLst>
                <a:cxn ang="0">
                  <a:pos x="416" y="8"/>
                </a:cxn>
                <a:cxn ang="0">
                  <a:pos x="99" y="235"/>
                </a:cxn>
                <a:cxn ang="0">
                  <a:pos x="53" y="643"/>
                </a:cxn>
                <a:cxn ang="0">
                  <a:pos x="416" y="733"/>
                </a:cxn>
                <a:cxn ang="0">
                  <a:pos x="643" y="643"/>
                </a:cxn>
                <a:cxn ang="0">
                  <a:pos x="688" y="416"/>
                </a:cxn>
                <a:cxn ang="0">
                  <a:pos x="598" y="189"/>
                </a:cxn>
                <a:cxn ang="0">
                  <a:pos x="416" y="8"/>
                </a:cxn>
              </a:cxnLst>
              <a:rect l="0" t="0" r="0" b="0"/>
              <a:pathLst>
                <a:path w="696" h="733">
                  <a:moveTo>
                    <a:pt x="416" y="8"/>
                  </a:moveTo>
                  <a:cubicBezTo>
                    <a:pt x="333" y="16"/>
                    <a:pt x="160" y="129"/>
                    <a:pt x="99" y="235"/>
                  </a:cubicBezTo>
                  <a:cubicBezTo>
                    <a:pt x="38" y="341"/>
                    <a:pt x="0" y="560"/>
                    <a:pt x="53" y="643"/>
                  </a:cubicBezTo>
                  <a:cubicBezTo>
                    <a:pt x="106" y="726"/>
                    <a:pt x="318" y="733"/>
                    <a:pt x="416" y="733"/>
                  </a:cubicBezTo>
                  <a:cubicBezTo>
                    <a:pt x="514" y="733"/>
                    <a:pt x="598" y="696"/>
                    <a:pt x="643" y="643"/>
                  </a:cubicBezTo>
                  <a:cubicBezTo>
                    <a:pt x="688" y="590"/>
                    <a:pt x="696" y="492"/>
                    <a:pt x="688" y="416"/>
                  </a:cubicBezTo>
                  <a:cubicBezTo>
                    <a:pt x="680" y="340"/>
                    <a:pt x="636" y="257"/>
                    <a:pt x="598" y="189"/>
                  </a:cubicBezTo>
                  <a:cubicBezTo>
                    <a:pt x="560" y="121"/>
                    <a:pt x="499" y="0"/>
                    <a:pt x="416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Text Box 73"/>
            <p:cNvSpPr txBox="1"/>
            <p:nvPr/>
          </p:nvSpPr>
          <p:spPr>
            <a:xfrm>
              <a:off x="5058" y="1389"/>
              <a:ext cx="317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zh-CN" altLang="en-US" dirty="0">
                  <a:latin typeface="Times New Roman" panose="02020503050405090304" pitchFamily="18" charset="0"/>
                  <a:ea typeface="宋体" charset="-122"/>
                </a:rPr>
                <a:t>对照树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15950" y="497205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7.3.2 </a:t>
            </a:r>
            <a:r>
              <a:rPr lang="zh-CN" altLang="en-US" sz="2400" b="1" dirty="0">
                <a:solidFill>
                  <a:srgbClr val="800000"/>
                </a:solidFill>
              </a:rPr>
              <a:t>广度</a:t>
            </a:r>
            <a:r>
              <a:rPr lang="en-US" altLang="zh-CN" sz="2400" b="1" dirty="0">
                <a:solidFill>
                  <a:srgbClr val="800000"/>
                </a:solidFill>
              </a:rPr>
              <a:t>(</a:t>
            </a:r>
            <a:r>
              <a:rPr lang="zh-CN" altLang="en-US" sz="2400" b="1" dirty="0">
                <a:solidFill>
                  <a:srgbClr val="800000"/>
                </a:solidFill>
              </a:rPr>
              <a:t>宽度</a:t>
            </a:r>
            <a:r>
              <a:rPr lang="en-US" altLang="zh-CN" sz="2400" b="1" dirty="0">
                <a:solidFill>
                  <a:srgbClr val="800000"/>
                </a:solidFill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</a:rPr>
              <a:t>优先遍历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647700" y="1268730"/>
            <a:ext cx="7848600" cy="523875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算法思想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400" dirty="0">
              <a:solidFill>
                <a:srgbClr val="9966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(1)</a:t>
            </a:r>
            <a:r>
              <a:rPr lang="zh-CN" altLang="en-US" sz="2000" dirty="0"/>
              <a:t>访问顶点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，并记录它已被访问；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</a:t>
            </a:r>
            <a:r>
              <a:rPr lang="zh-CN" altLang="en-US" sz="2000" dirty="0">
                <a:solidFill>
                  <a:srgbClr val="FF0000"/>
                </a:solidFill>
              </a:rPr>
              <a:t> 顶点</a:t>
            </a:r>
            <a:r>
              <a:rPr lang="en-US" altLang="zh-CN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>
                <a:solidFill>
                  <a:srgbClr val="FF0000"/>
                </a:solidFill>
              </a:rPr>
              <a:t>入队列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(2)</a:t>
            </a:r>
            <a:r>
              <a:rPr lang="zh-CN" altLang="en-US" sz="2000" dirty="0"/>
              <a:t>如果队列空，则退出；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否则，从队中</a:t>
            </a:r>
            <a:r>
              <a:rPr lang="zh-CN" altLang="en-US" sz="2000" dirty="0">
                <a:solidFill>
                  <a:srgbClr val="FF0000"/>
                </a:solidFill>
              </a:rPr>
              <a:t>取出一顶点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(3)</a:t>
            </a:r>
            <a:r>
              <a:rPr lang="zh-CN" altLang="en-US" sz="2000" dirty="0"/>
              <a:t>求该顶点的一个</a:t>
            </a:r>
            <a:r>
              <a:rPr lang="zh-CN" altLang="en-US" sz="2000" dirty="0">
                <a:solidFill>
                  <a:srgbClr val="FF0000"/>
                </a:solidFill>
              </a:rPr>
              <a:t>邻接点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如果此邻接点未被访问，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则访问它，并记录它已被访问，将</a:t>
            </a:r>
            <a:r>
              <a:rPr lang="zh-CN" altLang="en-US" sz="2000" dirty="0">
                <a:solidFill>
                  <a:srgbClr val="FF0000"/>
                </a:solidFill>
              </a:rPr>
              <a:t>其入队列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(4)</a:t>
            </a:r>
            <a:r>
              <a:rPr lang="zh-CN" altLang="en-US" sz="2000" dirty="0"/>
              <a:t>如果该顶点还有下一个邻接点，则转</a:t>
            </a:r>
            <a:r>
              <a:rPr lang="en-US" altLang="zh-CN" sz="2000" dirty="0"/>
              <a:t>(3)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否则，转</a:t>
            </a:r>
            <a:r>
              <a:rPr lang="en-US" altLang="zh-CN" sz="2000" dirty="0"/>
              <a:t>(2)</a:t>
            </a:r>
            <a:endParaRPr lang="en-US" altLang="zh-CN" sz="2000" b="1" dirty="0">
              <a:solidFill>
                <a:srgbClr val="FF6600"/>
              </a:solidFill>
            </a:endParaRPr>
          </a:p>
        </p:txBody>
      </p:sp>
      <p:grpSp>
        <p:nvGrpSpPr>
          <p:cNvPr id="30725" name="Group 50"/>
          <p:cNvGrpSpPr/>
          <p:nvPr/>
        </p:nvGrpSpPr>
        <p:grpSpPr>
          <a:xfrm>
            <a:off x="5651500" y="2349500"/>
            <a:ext cx="2808288" cy="1620838"/>
            <a:chOff x="3379" y="1434"/>
            <a:chExt cx="1769" cy="1021"/>
          </a:xfrm>
        </p:grpSpPr>
        <p:sp>
          <p:nvSpPr>
            <p:cNvPr id="30726" name="Rectangle 5"/>
            <p:cNvSpPr/>
            <p:nvPr/>
          </p:nvSpPr>
          <p:spPr>
            <a:xfrm>
              <a:off x="3379" y="1434"/>
              <a:ext cx="1728" cy="100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27" name="Oval 6"/>
            <p:cNvSpPr/>
            <p:nvPr/>
          </p:nvSpPr>
          <p:spPr>
            <a:xfrm>
              <a:off x="3984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28" name="Oval 7"/>
            <p:cNvSpPr/>
            <p:nvPr/>
          </p:nvSpPr>
          <p:spPr>
            <a:xfrm>
              <a:off x="3696" y="2016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29" name="Oval 8"/>
            <p:cNvSpPr/>
            <p:nvPr/>
          </p:nvSpPr>
          <p:spPr>
            <a:xfrm>
              <a:off x="4080" y="2208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30" name="Oval 9"/>
            <p:cNvSpPr/>
            <p:nvPr/>
          </p:nvSpPr>
          <p:spPr>
            <a:xfrm>
              <a:off x="4368" y="1680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31" name="Oval 10"/>
            <p:cNvSpPr/>
            <p:nvPr/>
          </p:nvSpPr>
          <p:spPr>
            <a:xfrm>
              <a:off x="4416" y="2112"/>
              <a:ext cx="96" cy="9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32" name="Line 11"/>
            <p:cNvSpPr/>
            <p:nvPr/>
          </p:nvSpPr>
          <p:spPr>
            <a:xfrm flipH="1">
              <a:off x="3744" y="168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Line 12"/>
            <p:cNvSpPr/>
            <p:nvPr/>
          </p:nvSpPr>
          <p:spPr>
            <a:xfrm>
              <a:off x="4080" y="1632"/>
              <a:ext cx="28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4" name="Line 13"/>
            <p:cNvSpPr/>
            <p:nvPr/>
          </p:nvSpPr>
          <p:spPr>
            <a:xfrm>
              <a:off x="4032" y="1680"/>
              <a:ext cx="9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5" name="Line 14"/>
            <p:cNvSpPr/>
            <p:nvPr/>
          </p:nvSpPr>
          <p:spPr>
            <a:xfrm>
              <a:off x="4416" y="1776"/>
              <a:ext cx="4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6" name="Line 15"/>
            <p:cNvSpPr/>
            <p:nvPr/>
          </p:nvSpPr>
          <p:spPr>
            <a:xfrm>
              <a:off x="3792" y="2112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7" name="Line 16"/>
            <p:cNvSpPr/>
            <p:nvPr/>
          </p:nvSpPr>
          <p:spPr>
            <a:xfrm flipV="1">
              <a:off x="3792" y="177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8" name="Line 17"/>
            <p:cNvSpPr/>
            <p:nvPr/>
          </p:nvSpPr>
          <p:spPr>
            <a:xfrm flipV="1">
              <a:off x="4176" y="216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9" name="Oval 18"/>
            <p:cNvSpPr/>
            <p:nvPr/>
          </p:nvSpPr>
          <p:spPr>
            <a:xfrm>
              <a:off x="4800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40" name="Line 19"/>
            <p:cNvSpPr/>
            <p:nvPr/>
          </p:nvSpPr>
          <p:spPr>
            <a:xfrm>
              <a:off x="4464" y="172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1" name="Line 20"/>
            <p:cNvSpPr/>
            <p:nvPr/>
          </p:nvSpPr>
          <p:spPr>
            <a:xfrm flipV="1">
              <a:off x="3792" y="2016"/>
              <a:ext cx="100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2" name="Text Box 21"/>
            <p:cNvSpPr txBox="1"/>
            <p:nvPr/>
          </p:nvSpPr>
          <p:spPr>
            <a:xfrm>
              <a:off x="3787" y="1480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0743" name="Text Box 22"/>
            <p:cNvSpPr txBox="1"/>
            <p:nvPr/>
          </p:nvSpPr>
          <p:spPr>
            <a:xfrm>
              <a:off x="3515" y="1933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0744" name="Text Box 23"/>
            <p:cNvSpPr txBox="1"/>
            <p:nvPr/>
          </p:nvSpPr>
          <p:spPr>
            <a:xfrm>
              <a:off x="4150" y="2205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0745" name="Text Box 24"/>
            <p:cNvSpPr txBox="1"/>
            <p:nvPr/>
          </p:nvSpPr>
          <p:spPr>
            <a:xfrm>
              <a:off x="4468" y="2115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30746" name="Text Box 25"/>
            <p:cNvSpPr txBox="1"/>
            <p:nvPr/>
          </p:nvSpPr>
          <p:spPr>
            <a:xfrm>
              <a:off x="4876" y="1888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30747" name="Text Box 26"/>
            <p:cNvSpPr txBox="1"/>
            <p:nvPr/>
          </p:nvSpPr>
          <p:spPr>
            <a:xfrm>
              <a:off x="4468" y="1525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5867400" y="692150"/>
            <a:ext cx="2736850" cy="649288"/>
            <a:chOff x="3696" y="436"/>
            <a:chExt cx="1724" cy="409"/>
          </a:xfrm>
        </p:grpSpPr>
        <p:sp>
          <p:nvSpPr>
            <p:cNvPr id="30749" name="Line 28"/>
            <p:cNvSpPr/>
            <p:nvPr/>
          </p:nvSpPr>
          <p:spPr>
            <a:xfrm>
              <a:off x="3696" y="436"/>
              <a:ext cx="17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0" name="Line 29"/>
            <p:cNvSpPr/>
            <p:nvPr/>
          </p:nvSpPr>
          <p:spPr>
            <a:xfrm>
              <a:off x="3742" y="845"/>
              <a:ext cx="167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8160" name="Text Box 32"/>
          <p:cNvSpPr txBox="1"/>
          <p:nvPr/>
        </p:nvSpPr>
        <p:spPr>
          <a:xfrm>
            <a:off x="5867400" y="765175"/>
            <a:ext cx="57626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8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48161" name="Text Box 33"/>
          <p:cNvSpPr txBox="1"/>
          <p:nvPr/>
        </p:nvSpPr>
        <p:spPr>
          <a:xfrm>
            <a:off x="5867400" y="1557338"/>
            <a:ext cx="433388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48162" name="Rectangle 34"/>
          <p:cNvSpPr/>
          <p:nvPr/>
        </p:nvSpPr>
        <p:spPr>
          <a:xfrm>
            <a:off x="5795963" y="765175"/>
            <a:ext cx="720725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63" name="Text Box 35"/>
          <p:cNvSpPr txBox="1"/>
          <p:nvPr/>
        </p:nvSpPr>
        <p:spPr>
          <a:xfrm>
            <a:off x="586740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48164" name="Text Box 36"/>
          <p:cNvSpPr txBox="1"/>
          <p:nvPr/>
        </p:nvSpPr>
        <p:spPr>
          <a:xfrm>
            <a:off x="6372225" y="1557338"/>
            <a:ext cx="35877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48165" name="Text Box 37"/>
          <p:cNvSpPr txBox="1"/>
          <p:nvPr/>
        </p:nvSpPr>
        <p:spPr>
          <a:xfrm>
            <a:off x="6804025" y="1557338"/>
            <a:ext cx="4318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48166" name="Text Box 38"/>
          <p:cNvSpPr txBox="1"/>
          <p:nvPr/>
        </p:nvSpPr>
        <p:spPr>
          <a:xfrm>
            <a:off x="6372225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48167" name="Text Box 39"/>
          <p:cNvSpPr txBox="1"/>
          <p:nvPr/>
        </p:nvSpPr>
        <p:spPr>
          <a:xfrm>
            <a:off x="7308850" y="1557338"/>
            <a:ext cx="4318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</a:t>
            </a:r>
          </a:p>
        </p:txBody>
      </p:sp>
      <p:sp>
        <p:nvSpPr>
          <p:cNvPr id="48168" name="Text Box 40"/>
          <p:cNvSpPr txBox="1"/>
          <p:nvPr/>
        </p:nvSpPr>
        <p:spPr>
          <a:xfrm>
            <a:off x="687705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</a:t>
            </a:r>
          </a:p>
        </p:txBody>
      </p:sp>
      <p:sp>
        <p:nvSpPr>
          <p:cNvPr id="48169" name="Rectangle 41"/>
          <p:cNvSpPr/>
          <p:nvPr/>
        </p:nvSpPr>
        <p:spPr>
          <a:xfrm>
            <a:off x="5867400" y="765175"/>
            <a:ext cx="504825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0" name="Text Box 42"/>
          <p:cNvSpPr txBox="1"/>
          <p:nvPr/>
        </p:nvSpPr>
        <p:spPr>
          <a:xfrm>
            <a:off x="7812088" y="1557338"/>
            <a:ext cx="433387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48171" name="Text Box 43"/>
          <p:cNvSpPr txBox="1"/>
          <p:nvPr/>
        </p:nvSpPr>
        <p:spPr>
          <a:xfrm>
            <a:off x="730885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48172" name="Rectangle 44"/>
          <p:cNvSpPr/>
          <p:nvPr/>
        </p:nvSpPr>
        <p:spPr>
          <a:xfrm>
            <a:off x="6372225" y="765175"/>
            <a:ext cx="504825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3" name="Text Box 45"/>
          <p:cNvSpPr txBox="1"/>
          <p:nvPr/>
        </p:nvSpPr>
        <p:spPr>
          <a:xfrm>
            <a:off x="774065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</a:t>
            </a:r>
          </a:p>
        </p:txBody>
      </p:sp>
      <p:sp>
        <p:nvSpPr>
          <p:cNvPr id="48174" name="Text Box 46"/>
          <p:cNvSpPr txBox="1"/>
          <p:nvPr/>
        </p:nvSpPr>
        <p:spPr>
          <a:xfrm>
            <a:off x="8388350" y="1557338"/>
            <a:ext cx="50482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</a:t>
            </a:r>
          </a:p>
        </p:txBody>
      </p:sp>
      <p:sp>
        <p:nvSpPr>
          <p:cNvPr id="48175" name="Rectangle 47"/>
          <p:cNvSpPr/>
          <p:nvPr/>
        </p:nvSpPr>
        <p:spPr>
          <a:xfrm>
            <a:off x="6877050" y="765175"/>
            <a:ext cx="431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6" name="Rectangle 48"/>
          <p:cNvSpPr/>
          <p:nvPr/>
        </p:nvSpPr>
        <p:spPr>
          <a:xfrm>
            <a:off x="7308850" y="765175"/>
            <a:ext cx="431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7" name="Rectangle 49"/>
          <p:cNvSpPr/>
          <p:nvPr/>
        </p:nvSpPr>
        <p:spPr>
          <a:xfrm>
            <a:off x="7740650" y="765175"/>
            <a:ext cx="503238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 bldLvl="0" animBg="1"/>
      <p:bldP spid="48161" grpId="0" bldLvl="0" animBg="1"/>
      <p:bldP spid="48162" grpId="0" bldLvl="0" animBg="1"/>
      <p:bldP spid="48163" grpId="0"/>
      <p:bldP spid="48164" grpId="0" bldLvl="0" animBg="1"/>
      <p:bldP spid="48165" grpId="0" bldLvl="0" animBg="1"/>
      <p:bldP spid="48166" grpId="0"/>
      <p:bldP spid="48167" grpId="0" bldLvl="0" animBg="1"/>
      <p:bldP spid="48168" grpId="0"/>
      <p:bldP spid="48169" grpId="0" bldLvl="0" animBg="1"/>
      <p:bldP spid="48170" grpId="0" bldLvl="0" animBg="1"/>
      <p:bldP spid="48171" grpId="0"/>
      <p:bldP spid="48172" grpId="0" bldLvl="0" animBg="1"/>
      <p:bldP spid="48173" grpId="0"/>
      <p:bldP spid="48174" grpId="0" bldLvl="0" animBg="1"/>
      <p:bldP spid="48175" grpId="0" bldLvl="0" animBg="1"/>
      <p:bldP spid="48176" grpId="0" bldLvl="0" animBg="1"/>
      <p:bldP spid="4817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/>
          <p:nvPr/>
        </p:nvSpPr>
        <p:spPr>
          <a:xfrm>
            <a:off x="539750" y="26035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zh-CN" altLang="zh-CN" sz="2400" b="1" dirty="0">
                <a:solidFill>
                  <a:srgbClr val="CC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endParaRPr lang="zh-CN" altLang="en-US" sz="2400" b="1" dirty="0">
              <a:solidFill>
                <a:srgbClr val="CC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31748" name="Rectangle 5"/>
          <p:cNvSpPr/>
          <p:nvPr/>
        </p:nvSpPr>
        <p:spPr>
          <a:xfrm>
            <a:off x="395288" y="838200"/>
            <a:ext cx="8424862" cy="568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BFSTraverse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G)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for (v=0; v&lt;G.vexnum; ++v)  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visited[v]=FALSE;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标志向量初始化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InitQueue(Q);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辅助队列初始化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(v=0; v&lt;G.vexnum; ++v)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if ( ! visited[v] )  {   //</a:t>
            </a:r>
            <a:r>
              <a:rPr lang="zh-CN" altLang="en-US" dirty="0">
                <a:solidFill>
                  <a:schemeClr val="tx1"/>
                </a:solidFill>
                <a:latin typeface="楷体" charset="0"/>
                <a:ea typeface="楷体" charset="0"/>
                <a:cs typeface="楷体" charset="0"/>
                <a:sym typeface="Symbol" pitchFamily="18" charset="2"/>
              </a:rPr>
              <a:t>从一个未访问的顶点开始启动</a:t>
            </a:r>
            <a:r>
              <a:rPr lang="en-US" altLang="zh-CN" dirty="0">
                <a:solidFill>
                  <a:schemeClr val="tx1"/>
                </a:solidFill>
                <a:latin typeface="楷体" charset="0"/>
                <a:ea typeface="楷体" charset="0"/>
                <a:cs typeface="楷体" charset="0"/>
                <a:sym typeface="Symbol" pitchFamily="18" charset="2"/>
              </a:rPr>
              <a:t>BFS</a:t>
            </a:r>
            <a:r>
              <a:rPr lang="zh-CN" altLang="en-US" dirty="0">
                <a:solidFill>
                  <a:schemeClr val="tx1"/>
                </a:solidFill>
                <a:latin typeface="楷体" charset="0"/>
                <a:ea typeface="楷体" charset="0"/>
                <a:cs typeface="楷体" charset="0"/>
                <a:sym typeface="Symbol" pitchFamily="18" charset="2"/>
              </a:rPr>
              <a:t>，每启动一次对应一个连通分量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(v); visited[v]=TRUE;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EnQueue(Q, v)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while (!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QueueEmpty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(Q)) 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DeQueue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(Q,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); 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(G,u); w&gt;-1; 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NextAdjVex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(G,u,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 )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if (!visited[w])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visited[w]=TRUE;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(w);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EnQueue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(Q,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}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}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}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BFSTraverse</a:t>
            </a:r>
          </a:p>
        </p:txBody>
      </p:sp>
      <p:sp>
        <p:nvSpPr>
          <p:cNvPr id="31749" name="Line 6"/>
          <p:cNvSpPr/>
          <p:nvPr/>
        </p:nvSpPr>
        <p:spPr>
          <a:xfrm>
            <a:off x="1692275" y="3885248"/>
            <a:ext cx="0" cy="2087562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50" name="Line 7"/>
          <p:cNvSpPr/>
          <p:nvPr/>
        </p:nvSpPr>
        <p:spPr>
          <a:xfrm>
            <a:off x="1199198" y="3248025"/>
            <a:ext cx="0" cy="3024188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3641725" y="304800"/>
            <a:ext cx="536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访问</a:t>
            </a:r>
            <a:r>
              <a:rPr lang="en-US" altLang="zh-CN"/>
              <a:t>--&gt;</a:t>
            </a:r>
            <a:r>
              <a:rPr lang="zh-CN" altLang="en-US"/>
              <a:t>入队</a:t>
            </a:r>
            <a:r>
              <a:rPr lang="en-US" altLang="zh-CN"/>
              <a:t>--&gt;</a:t>
            </a:r>
            <a:r>
              <a:rPr lang="zh-CN" altLang="en-US"/>
              <a:t>出队</a:t>
            </a:r>
            <a:r>
              <a:rPr lang="en-US" altLang="zh-CN"/>
              <a:t>--&gt;</a:t>
            </a:r>
            <a:r>
              <a:rPr lang="zh-CN" altLang="en-US">
                <a:solidFill>
                  <a:srgbClr val="FF0000"/>
                </a:solidFill>
              </a:rPr>
              <a:t>依次</a:t>
            </a:r>
            <a:r>
              <a:rPr lang="zh-CN" altLang="en-US"/>
              <a:t>找未访问邻接点</a:t>
            </a:r>
            <a:r>
              <a:rPr lang="en-US" altLang="zh-CN"/>
              <a:t>--&gt;</a:t>
            </a:r>
            <a:r>
              <a:rPr lang="zh-CN" altLang="en-US"/>
              <a:t>访问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388350" y="160655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10800000" flipV="1">
            <a:off x="4787900" y="147955"/>
            <a:ext cx="3599815" cy="256540"/>
          </a:xfrm>
          <a:prstGeom prst="bentConnector3">
            <a:avLst>
              <a:gd name="adj1" fmla="val 998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684213" y="332105"/>
            <a:ext cx="7772400" cy="352901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zh-CN" altLang="en-US" sz="2400" dirty="0"/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800000"/>
                </a:solidFill>
              </a:rPr>
              <a:t>7.3.3 </a:t>
            </a:r>
            <a:r>
              <a:rPr lang="zh-CN" altLang="en-US" sz="2000" b="1" dirty="0">
                <a:solidFill>
                  <a:srgbClr val="800000"/>
                </a:solidFill>
              </a:rPr>
              <a:t>图的遍历小结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深度优先遍历算法借助于栈结构实现；广度优先遍历算法借助于队列结构实现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图的遍历序列与算法和存储方式有关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对于非连通图，通过遍历可求得各连通分量</a:t>
            </a:r>
          </a:p>
        </p:txBody>
      </p:sp>
      <p:grpSp>
        <p:nvGrpSpPr>
          <p:cNvPr id="32772" name="Group 35"/>
          <p:cNvGrpSpPr/>
          <p:nvPr/>
        </p:nvGrpSpPr>
        <p:grpSpPr>
          <a:xfrm>
            <a:off x="971233" y="3645853"/>
            <a:ext cx="7239000" cy="2514600"/>
            <a:chOff x="521" y="2341"/>
            <a:chExt cx="4560" cy="1584"/>
          </a:xfrm>
        </p:grpSpPr>
        <p:sp>
          <p:nvSpPr>
            <p:cNvPr id="32773" name="Rectangle 36"/>
            <p:cNvSpPr/>
            <p:nvPr/>
          </p:nvSpPr>
          <p:spPr>
            <a:xfrm>
              <a:off x="521" y="2341"/>
              <a:ext cx="1392" cy="1584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4" name="Oval 37"/>
            <p:cNvSpPr/>
            <p:nvPr/>
          </p:nvSpPr>
          <p:spPr>
            <a:xfrm>
              <a:off x="1049" y="2533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5" name="Oval 38"/>
            <p:cNvSpPr/>
            <p:nvPr/>
          </p:nvSpPr>
          <p:spPr>
            <a:xfrm>
              <a:off x="761" y="3013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6" name="Oval 39"/>
            <p:cNvSpPr/>
            <p:nvPr/>
          </p:nvSpPr>
          <p:spPr>
            <a:xfrm>
              <a:off x="1193" y="3349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7" name="Oval 40"/>
            <p:cNvSpPr/>
            <p:nvPr/>
          </p:nvSpPr>
          <p:spPr>
            <a:xfrm>
              <a:off x="1337" y="28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8" name="Line 41"/>
            <p:cNvSpPr/>
            <p:nvPr/>
          </p:nvSpPr>
          <p:spPr>
            <a:xfrm flipV="1">
              <a:off x="857" y="262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9" name="Line 42"/>
            <p:cNvSpPr/>
            <p:nvPr/>
          </p:nvSpPr>
          <p:spPr>
            <a:xfrm>
              <a:off x="809" y="3109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0" name="Line 43"/>
            <p:cNvSpPr/>
            <p:nvPr/>
          </p:nvSpPr>
          <p:spPr>
            <a:xfrm>
              <a:off x="1145" y="2581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1" name="Line 44"/>
            <p:cNvSpPr/>
            <p:nvPr/>
          </p:nvSpPr>
          <p:spPr>
            <a:xfrm flipV="1">
              <a:off x="1241" y="2965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2" name="Text Box 45"/>
            <p:cNvSpPr txBox="1"/>
            <p:nvPr/>
          </p:nvSpPr>
          <p:spPr>
            <a:xfrm>
              <a:off x="905" y="2485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32783" name="Text Box 46"/>
            <p:cNvSpPr txBox="1"/>
            <p:nvPr/>
          </p:nvSpPr>
          <p:spPr>
            <a:xfrm>
              <a:off x="617" y="3013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2784" name="Text Box 47"/>
            <p:cNvSpPr txBox="1"/>
            <p:nvPr/>
          </p:nvSpPr>
          <p:spPr>
            <a:xfrm>
              <a:off x="1385" y="2821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2785" name="Text Box 48"/>
            <p:cNvSpPr txBox="1"/>
            <p:nvPr/>
          </p:nvSpPr>
          <p:spPr>
            <a:xfrm>
              <a:off x="1145" y="3445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grpSp>
          <p:nvGrpSpPr>
            <p:cNvPr id="32786" name="Group 49"/>
            <p:cNvGrpSpPr/>
            <p:nvPr/>
          </p:nvGrpSpPr>
          <p:grpSpPr>
            <a:xfrm>
              <a:off x="2297" y="2485"/>
              <a:ext cx="1104" cy="1104"/>
              <a:chOff x="2208" y="2256"/>
              <a:chExt cx="1104" cy="1104"/>
            </a:xfrm>
          </p:grpSpPr>
          <p:sp>
            <p:nvSpPr>
              <p:cNvPr id="32787" name="Text Box 50"/>
              <p:cNvSpPr txBox="1"/>
              <p:nvPr/>
            </p:nvSpPr>
            <p:spPr>
              <a:xfrm>
                <a:off x="2304" y="2256"/>
                <a:ext cx="1008" cy="9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0   1   1   0</a:t>
                </a:r>
              </a:p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1   0   0   1</a:t>
                </a:r>
              </a:p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1   0   0   1</a:t>
                </a:r>
              </a:p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0   1   1   0</a:t>
                </a:r>
              </a:p>
            </p:txBody>
          </p:sp>
          <p:sp>
            <p:nvSpPr>
              <p:cNvPr id="32788" name="Line 51"/>
              <p:cNvSpPr/>
              <p:nvPr/>
            </p:nvSpPr>
            <p:spPr>
              <a:xfrm>
                <a:off x="2208" y="230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9" name="Line 52"/>
              <p:cNvSpPr/>
              <p:nvPr/>
            </p:nvSpPr>
            <p:spPr>
              <a:xfrm>
                <a:off x="3306" y="230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790" name="Group 53"/>
            <p:cNvGrpSpPr/>
            <p:nvPr/>
          </p:nvGrpSpPr>
          <p:grpSpPr>
            <a:xfrm>
              <a:off x="3737" y="2417"/>
              <a:ext cx="1344" cy="1272"/>
              <a:chOff x="3696" y="2044"/>
              <a:chExt cx="1344" cy="1272"/>
            </a:xfrm>
          </p:grpSpPr>
          <p:sp>
            <p:nvSpPr>
              <p:cNvPr id="32791" name="Text Box 54"/>
              <p:cNvSpPr txBox="1"/>
              <p:nvPr/>
            </p:nvSpPr>
            <p:spPr>
              <a:xfrm>
                <a:off x="3696" y="2044"/>
                <a:ext cx="1344" cy="1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0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</a:t>
                </a:r>
                <a:r>
                  <a:rPr lang="en-US" altLang="zh-CN" sz="2000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32792" name="Rectangle 55"/>
              <p:cNvSpPr/>
              <p:nvPr/>
            </p:nvSpPr>
            <p:spPr>
              <a:xfrm>
                <a:off x="3888" y="2112"/>
                <a:ext cx="432" cy="11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32793" name="Line 56"/>
              <p:cNvSpPr/>
              <p:nvPr/>
            </p:nvSpPr>
            <p:spPr>
              <a:xfrm>
                <a:off x="4128" y="2112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4" name="Line 57"/>
              <p:cNvSpPr/>
              <p:nvPr/>
            </p:nvSpPr>
            <p:spPr>
              <a:xfrm>
                <a:off x="3888" y="2352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5" name="Line 58"/>
              <p:cNvSpPr/>
              <p:nvPr/>
            </p:nvSpPr>
            <p:spPr>
              <a:xfrm>
                <a:off x="3888" y="2640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6" name="Line 59"/>
              <p:cNvSpPr/>
              <p:nvPr/>
            </p:nvSpPr>
            <p:spPr>
              <a:xfrm>
                <a:off x="3888" y="2928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7" name="Line 60"/>
              <p:cNvSpPr/>
              <p:nvPr/>
            </p:nvSpPr>
            <p:spPr>
              <a:xfrm>
                <a:off x="4224" y="220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798" name="Line 61"/>
              <p:cNvSpPr/>
              <p:nvPr/>
            </p:nvSpPr>
            <p:spPr>
              <a:xfrm>
                <a:off x="4224" y="2496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799" name="Line 62"/>
              <p:cNvSpPr/>
              <p:nvPr/>
            </p:nvSpPr>
            <p:spPr>
              <a:xfrm>
                <a:off x="4224" y="278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800" name="Line 63"/>
              <p:cNvSpPr/>
              <p:nvPr/>
            </p:nvSpPr>
            <p:spPr>
              <a:xfrm>
                <a:off x="4224" y="307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124992" name="Text Box 64"/>
          <p:cNvSpPr txBox="1"/>
          <p:nvPr/>
        </p:nvSpPr>
        <p:spPr>
          <a:xfrm>
            <a:off x="3347720" y="5663565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i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</a:p>
        </p:txBody>
      </p:sp>
      <p:sp>
        <p:nvSpPr>
          <p:cNvPr id="124993" name="Text Box 65"/>
          <p:cNvSpPr txBox="1"/>
          <p:nvPr/>
        </p:nvSpPr>
        <p:spPr>
          <a:xfrm>
            <a:off x="4139883" y="5735003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124994" name="Line 66"/>
          <p:cNvSpPr/>
          <p:nvPr/>
        </p:nvSpPr>
        <p:spPr>
          <a:xfrm flipV="1">
            <a:off x="3995420" y="4222750"/>
            <a:ext cx="586105" cy="18415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5" name="Text Box 67"/>
          <p:cNvSpPr txBox="1"/>
          <p:nvPr/>
        </p:nvSpPr>
        <p:spPr>
          <a:xfrm>
            <a:off x="4428808" y="5735003"/>
            <a:ext cx="503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2805" name="Text Box 68"/>
          <p:cNvSpPr txBox="1"/>
          <p:nvPr/>
        </p:nvSpPr>
        <p:spPr>
          <a:xfrm>
            <a:off x="3492183" y="3863340"/>
            <a:ext cx="50482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2806" name="Text Box 69"/>
          <p:cNvSpPr txBox="1"/>
          <p:nvPr/>
        </p:nvSpPr>
        <p:spPr>
          <a:xfrm>
            <a:off x="3881438" y="3494723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0   1    2   3</a:t>
            </a:r>
          </a:p>
        </p:txBody>
      </p:sp>
      <p:sp>
        <p:nvSpPr>
          <p:cNvPr id="124998" name="Text Box 70"/>
          <p:cNvSpPr txBox="1"/>
          <p:nvPr/>
        </p:nvSpPr>
        <p:spPr>
          <a:xfrm>
            <a:off x="4716145" y="5735003"/>
            <a:ext cx="5048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24999" name="Text Box 71"/>
          <p:cNvSpPr txBox="1"/>
          <p:nvPr/>
        </p:nvSpPr>
        <p:spPr>
          <a:xfrm>
            <a:off x="5003483" y="5735003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25000" name="Text Box 72"/>
          <p:cNvSpPr txBox="1"/>
          <p:nvPr/>
        </p:nvSpPr>
        <p:spPr>
          <a:xfrm>
            <a:off x="6229033" y="5735003"/>
            <a:ext cx="2889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125001" name="Text Box 73"/>
          <p:cNvSpPr txBox="1"/>
          <p:nvPr/>
        </p:nvSpPr>
        <p:spPr>
          <a:xfrm>
            <a:off x="6587808" y="5735003"/>
            <a:ext cx="4333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25002" name="Text Box 74"/>
          <p:cNvSpPr txBox="1"/>
          <p:nvPr/>
        </p:nvSpPr>
        <p:spPr>
          <a:xfrm>
            <a:off x="6876733" y="5735003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25003" name="Text Box 75"/>
          <p:cNvSpPr txBox="1"/>
          <p:nvPr/>
        </p:nvSpPr>
        <p:spPr>
          <a:xfrm>
            <a:off x="7237095" y="5735003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5147945" y="4653280"/>
            <a:ext cx="21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32787" idx="2"/>
          </p:cNvCxnSpPr>
          <p:nvPr/>
        </p:nvCxnSpPr>
        <p:spPr>
          <a:xfrm>
            <a:off x="4743450" y="5443220"/>
            <a:ext cx="2603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2" grpId="0"/>
      <p:bldP spid="124993" grpId="0"/>
      <p:bldP spid="124995" grpId="0"/>
      <p:bldP spid="124998" grpId="0"/>
      <p:bldP spid="124999" grpId="0"/>
      <p:bldP spid="125000" grpId="0"/>
      <p:bldP spid="125001" grpId="0"/>
      <p:bldP spid="125002" grpId="0"/>
      <p:bldP spid="12500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/>
          <p:nvPr/>
        </p:nvSpPr>
        <p:spPr>
          <a:xfrm>
            <a:off x="539750" y="260350"/>
            <a:ext cx="332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7.3.4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图的遍历应用举例</a:t>
            </a:r>
          </a:p>
        </p:txBody>
      </p:sp>
      <p:sp>
        <p:nvSpPr>
          <p:cNvPr id="33796" name="Text Box 5"/>
          <p:cNvSpPr txBox="1"/>
          <p:nvPr/>
        </p:nvSpPr>
        <p:spPr>
          <a:xfrm>
            <a:off x="827088" y="1125538"/>
            <a:ext cx="61928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4086" name="Text Box 6">
            <a:hlinkClick r:id="" action="ppaction://hlinkshowjump?jump=nextslide"/>
          </p:cNvPr>
          <p:cNvSpPr txBox="1"/>
          <p:nvPr/>
        </p:nvSpPr>
        <p:spPr>
          <a:xfrm>
            <a:off x="684213" y="836613"/>
            <a:ext cx="6889750" cy="53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1]</a:t>
            </a:r>
            <a:r>
              <a:rPr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求一条从顶点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i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到顶点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s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的简单路径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572000" y="1557338"/>
            <a:ext cx="4191000" cy="3733800"/>
            <a:chOff x="3024" y="624"/>
            <a:chExt cx="2640" cy="2352"/>
          </a:xfrm>
        </p:grpSpPr>
        <p:sp>
          <p:nvSpPr>
            <p:cNvPr id="33799" name="Oval 8"/>
            <p:cNvSpPr/>
            <p:nvPr/>
          </p:nvSpPr>
          <p:spPr>
            <a:xfrm>
              <a:off x="4224" y="129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0" name="Oval 9"/>
            <p:cNvSpPr/>
            <p:nvPr/>
          </p:nvSpPr>
          <p:spPr>
            <a:xfrm>
              <a:off x="3504" y="8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1" name="Oval 10"/>
            <p:cNvSpPr/>
            <p:nvPr/>
          </p:nvSpPr>
          <p:spPr>
            <a:xfrm>
              <a:off x="3024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2" name="Oval 11"/>
            <p:cNvSpPr/>
            <p:nvPr/>
          </p:nvSpPr>
          <p:spPr>
            <a:xfrm>
              <a:off x="3552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h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3" name="Oval 12"/>
            <p:cNvSpPr/>
            <p:nvPr/>
          </p:nvSpPr>
          <p:spPr>
            <a:xfrm>
              <a:off x="384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4" name="Oval 13"/>
            <p:cNvSpPr/>
            <p:nvPr/>
          </p:nvSpPr>
          <p:spPr>
            <a:xfrm>
              <a:off x="456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5" name="Oval 14"/>
            <p:cNvSpPr/>
            <p:nvPr/>
          </p:nvSpPr>
          <p:spPr>
            <a:xfrm>
              <a:off x="4800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6" name="Oval 15"/>
            <p:cNvSpPr/>
            <p:nvPr/>
          </p:nvSpPr>
          <p:spPr>
            <a:xfrm>
              <a:off x="5328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7" name="Line 16"/>
            <p:cNvSpPr/>
            <p:nvPr/>
          </p:nvSpPr>
          <p:spPr>
            <a:xfrm flipH="1">
              <a:off x="3216" y="1440"/>
              <a:ext cx="1008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8" name="Line 17"/>
            <p:cNvSpPr/>
            <p:nvPr/>
          </p:nvSpPr>
          <p:spPr>
            <a:xfrm>
              <a:off x="3216" y="2304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9" name="Line 18"/>
            <p:cNvSpPr/>
            <p:nvPr/>
          </p:nvSpPr>
          <p:spPr>
            <a:xfrm>
              <a:off x="5136" y="768"/>
              <a:ext cx="432" cy="124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0" name="Line 19"/>
            <p:cNvSpPr/>
            <p:nvPr/>
          </p:nvSpPr>
          <p:spPr>
            <a:xfrm flipH="1">
              <a:off x="4032" y="1536"/>
              <a:ext cx="240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1" name="Line 20"/>
            <p:cNvSpPr/>
            <p:nvPr/>
          </p:nvSpPr>
          <p:spPr>
            <a:xfrm flipH="1">
              <a:off x="3696" y="2304"/>
              <a:ext cx="192" cy="38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2" name="Line 21"/>
            <p:cNvSpPr/>
            <p:nvPr/>
          </p:nvSpPr>
          <p:spPr>
            <a:xfrm>
              <a:off x="4800" y="2256"/>
              <a:ext cx="14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3" name="Line 22"/>
            <p:cNvSpPr/>
            <p:nvPr/>
          </p:nvSpPr>
          <p:spPr>
            <a:xfrm>
              <a:off x="4512" y="1536"/>
              <a:ext cx="192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4" name="Line 23"/>
            <p:cNvSpPr/>
            <p:nvPr/>
          </p:nvSpPr>
          <p:spPr>
            <a:xfrm>
              <a:off x="4560" y="1440"/>
              <a:ext cx="912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5" name="Line 24"/>
            <p:cNvSpPr/>
            <p:nvPr/>
          </p:nvSpPr>
          <p:spPr>
            <a:xfrm flipH="1">
              <a:off x="5136" y="2304"/>
              <a:ext cx="384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6" name="Oval 25"/>
            <p:cNvSpPr/>
            <p:nvPr/>
          </p:nvSpPr>
          <p:spPr>
            <a:xfrm>
              <a:off x="4800" y="624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17" name="Line 26"/>
            <p:cNvSpPr/>
            <p:nvPr/>
          </p:nvSpPr>
          <p:spPr>
            <a:xfrm flipV="1">
              <a:off x="3840" y="768"/>
              <a:ext cx="960" cy="14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8" name="Line 27"/>
            <p:cNvSpPr/>
            <p:nvPr/>
          </p:nvSpPr>
          <p:spPr>
            <a:xfrm>
              <a:off x="3792" y="1056"/>
              <a:ext cx="480" cy="28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9" name="Line 28"/>
            <p:cNvSpPr/>
            <p:nvPr/>
          </p:nvSpPr>
          <p:spPr>
            <a:xfrm flipH="1">
              <a:off x="4512" y="912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0" name="Line 29"/>
            <p:cNvSpPr/>
            <p:nvPr/>
          </p:nvSpPr>
          <p:spPr>
            <a:xfrm flipH="1">
              <a:off x="3168" y="960"/>
              <a:ext cx="336" cy="105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74110" name="Text Box 30"/>
          <p:cNvSpPr txBox="1"/>
          <p:nvPr/>
        </p:nvSpPr>
        <p:spPr>
          <a:xfrm>
            <a:off x="1258888" y="1557338"/>
            <a:ext cx="287972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800" b="1" i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宋体" charset="-122"/>
                <a:ea typeface="宋体" charset="-122"/>
              </a:rPr>
              <a:t>- - - 〉</a:t>
            </a:r>
            <a:r>
              <a:rPr lang="en-US" altLang="zh-CN" sz="2400" b="1" i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 </a:t>
            </a:r>
            <a:endParaRPr lang="en-US" altLang="zh-CN" sz="3200" dirty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111" name="Rectangle 31"/>
          <p:cNvSpPr/>
          <p:nvPr/>
        </p:nvSpPr>
        <p:spPr>
          <a:xfrm>
            <a:off x="611188" y="2276475"/>
            <a:ext cx="403225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从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出发深度优先搜索遍历：</a:t>
            </a:r>
          </a:p>
        </p:txBody>
      </p:sp>
      <p:sp>
        <p:nvSpPr>
          <p:cNvPr id="174113" name="Rectangle 33"/>
          <p:cNvSpPr/>
          <p:nvPr/>
        </p:nvSpPr>
        <p:spPr>
          <a:xfrm>
            <a:off x="468313" y="4652963"/>
            <a:ext cx="5111750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假设找到的第一个邻接点是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a,</a:t>
            </a:r>
            <a:r>
              <a:rPr lang="zh-CN" altLang="en-US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且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得到的结点访问序列为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: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d  h  c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e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f  g</a:t>
            </a:r>
          </a:p>
        </p:txBody>
      </p:sp>
      <p:sp>
        <p:nvSpPr>
          <p:cNvPr id="174114" name="Rectangle 34"/>
          <p:cNvSpPr/>
          <p:nvPr/>
        </p:nvSpPr>
        <p:spPr>
          <a:xfrm>
            <a:off x="395288" y="2852738"/>
            <a:ext cx="4572000" cy="13096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假设找到的第一个邻接点是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c,</a:t>
            </a: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则得到的结点访问序列为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:</a:t>
            </a:r>
          </a:p>
          <a:p>
            <a:pPr indent="0">
              <a:spcBef>
                <a:spcPct val="0"/>
              </a:spcBef>
            </a:pPr>
            <a:r>
              <a:rPr lang="en-US" altLang="zh-CN" sz="3200" dirty="0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503050405090304" pitchFamily="18" charset="0"/>
                <a:ea typeface="隶书" pitchFamily="49" charset="-122"/>
              </a:rPr>
              <a:t>b</a:t>
            </a: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隶书" pitchFamily="49" charset="-122"/>
              </a:rPr>
              <a:t>  </a:t>
            </a:r>
            <a:r>
              <a:rPr lang="en-US" altLang="zh-CN" sz="3200" dirty="0">
                <a:solidFill>
                  <a:srgbClr val="3333FF"/>
                </a:solidFill>
                <a:latin typeface="Times New Roman" panose="02020503050405090304" pitchFamily="18" charset="0"/>
                <a:ea typeface="隶书" pitchFamily="49" charset="-122"/>
              </a:rPr>
              <a:t>c  h  d  a  e</a:t>
            </a: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503050405090304" pitchFamily="18" charset="0"/>
                <a:ea typeface="隶书" pitchFamily="49" charset="-122"/>
              </a:rPr>
              <a:t>k</a:t>
            </a: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隶书" pitchFamily="49" charset="-122"/>
              </a:rPr>
              <a:t>  f  g</a:t>
            </a:r>
          </a:p>
        </p:txBody>
      </p:sp>
      <p:sp>
        <p:nvSpPr>
          <p:cNvPr id="174115" name="Line 35"/>
          <p:cNvSpPr/>
          <p:nvPr/>
        </p:nvSpPr>
        <p:spPr>
          <a:xfrm flipH="1">
            <a:off x="4800600" y="2166938"/>
            <a:ext cx="533400" cy="16764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6" name="Line 36"/>
          <p:cNvSpPr/>
          <p:nvPr/>
        </p:nvSpPr>
        <p:spPr>
          <a:xfrm>
            <a:off x="4876800" y="4224338"/>
            <a:ext cx="6096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7" name="Line 37"/>
          <p:cNvSpPr/>
          <p:nvPr/>
        </p:nvSpPr>
        <p:spPr>
          <a:xfrm flipH="1">
            <a:off x="5638800" y="4224338"/>
            <a:ext cx="304800" cy="6096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8" name="Line 38"/>
          <p:cNvSpPr/>
          <p:nvPr/>
        </p:nvSpPr>
        <p:spPr>
          <a:xfrm flipH="1">
            <a:off x="6172200" y="3005138"/>
            <a:ext cx="381000" cy="762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9" name="Line 39"/>
          <p:cNvSpPr/>
          <p:nvPr/>
        </p:nvSpPr>
        <p:spPr>
          <a:xfrm>
            <a:off x="6934200" y="3005138"/>
            <a:ext cx="304800" cy="762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0" name="Line 40"/>
          <p:cNvSpPr/>
          <p:nvPr/>
        </p:nvSpPr>
        <p:spPr>
          <a:xfrm>
            <a:off x="7391400" y="4148138"/>
            <a:ext cx="2286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1" name="Line 41"/>
          <p:cNvSpPr/>
          <p:nvPr/>
        </p:nvSpPr>
        <p:spPr>
          <a:xfrm>
            <a:off x="900113" y="4292600"/>
            <a:ext cx="2590800" cy="0"/>
          </a:xfrm>
          <a:prstGeom prst="line">
            <a:avLst/>
          </a:prstGeom>
          <a:ln w="3810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2" name="Line 42"/>
          <p:cNvSpPr/>
          <p:nvPr/>
        </p:nvSpPr>
        <p:spPr>
          <a:xfrm>
            <a:off x="5791200" y="2243138"/>
            <a:ext cx="762000" cy="4572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3" name="Line 43"/>
          <p:cNvSpPr/>
          <p:nvPr/>
        </p:nvSpPr>
        <p:spPr>
          <a:xfrm>
            <a:off x="7010400" y="3005138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4" name="Line 44"/>
          <p:cNvSpPr/>
          <p:nvPr/>
        </p:nvSpPr>
        <p:spPr>
          <a:xfrm>
            <a:off x="7467600" y="4148138"/>
            <a:ext cx="228600" cy="685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5" name="Line 45"/>
          <p:cNvSpPr/>
          <p:nvPr/>
        </p:nvSpPr>
        <p:spPr>
          <a:xfrm>
            <a:off x="540703" y="6094095"/>
            <a:ext cx="6096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6" name="Line 46"/>
          <p:cNvSpPr/>
          <p:nvPr/>
        </p:nvSpPr>
        <p:spPr>
          <a:xfrm>
            <a:off x="1911350" y="6092825"/>
            <a:ext cx="6858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110" grpId="0"/>
      <p:bldP spid="174111" grpId="0"/>
      <p:bldP spid="174113" grpId="0"/>
      <p:bldP spid="1741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/>
          <p:nvPr/>
        </p:nvSpPr>
        <p:spPr>
          <a:xfrm>
            <a:off x="539750" y="260350"/>
            <a:ext cx="332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7.3.4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图的遍历应用举例</a:t>
            </a:r>
          </a:p>
        </p:txBody>
      </p:sp>
      <p:sp>
        <p:nvSpPr>
          <p:cNvPr id="33796" name="Text Box 5"/>
          <p:cNvSpPr txBox="1"/>
          <p:nvPr/>
        </p:nvSpPr>
        <p:spPr>
          <a:xfrm>
            <a:off x="827088" y="1125538"/>
            <a:ext cx="61928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4086" name="Text Box 6">
            <a:hlinkClick r:id="" action="ppaction://hlinkshowjump?jump=nextslide"/>
          </p:cNvPr>
          <p:cNvSpPr txBox="1"/>
          <p:nvPr/>
        </p:nvSpPr>
        <p:spPr>
          <a:xfrm>
            <a:off x="684213" y="836613"/>
            <a:ext cx="6889750" cy="53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1]</a:t>
            </a:r>
            <a:r>
              <a:rPr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求一条从顶点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i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到顶点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s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的简单路径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787265" y="1557338"/>
            <a:ext cx="4191000" cy="3733800"/>
            <a:chOff x="3024" y="624"/>
            <a:chExt cx="2640" cy="2352"/>
          </a:xfrm>
        </p:grpSpPr>
        <p:sp>
          <p:nvSpPr>
            <p:cNvPr id="33799" name="Oval 8"/>
            <p:cNvSpPr/>
            <p:nvPr/>
          </p:nvSpPr>
          <p:spPr>
            <a:xfrm>
              <a:off x="4224" y="129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0" name="Oval 9"/>
            <p:cNvSpPr/>
            <p:nvPr/>
          </p:nvSpPr>
          <p:spPr>
            <a:xfrm>
              <a:off x="3504" y="8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1" name="Oval 10"/>
            <p:cNvSpPr/>
            <p:nvPr/>
          </p:nvSpPr>
          <p:spPr>
            <a:xfrm>
              <a:off x="3024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2" name="Oval 11"/>
            <p:cNvSpPr/>
            <p:nvPr/>
          </p:nvSpPr>
          <p:spPr>
            <a:xfrm>
              <a:off x="3552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h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3" name="Oval 12"/>
            <p:cNvSpPr/>
            <p:nvPr/>
          </p:nvSpPr>
          <p:spPr>
            <a:xfrm>
              <a:off x="384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4" name="Oval 13"/>
            <p:cNvSpPr/>
            <p:nvPr/>
          </p:nvSpPr>
          <p:spPr>
            <a:xfrm>
              <a:off x="456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5" name="Oval 14"/>
            <p:cNvSpPr/>
            <p:nvPr/>
          </p:nvSpPr>
          <p:spPr>
            <a:xfrm>
              <a:off x="4800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6" name="Oval 15"/>
            <p:cNvSpPr/>
            <p:nvPr/>
          </p:nvSpPr>
          <p:spPr>
            <a:xfrm>
              <a:off x="5328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7" name="Line 16"/>
            <p:cNvSpPr/>
            <p:nvPr/>
          </p:nvSpPr>
          <p:spPr>
            <a:xfrm flipH="1">
              <a:off x="3216" y="1440"/>
              <a:ext cx="1008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8" name="Line 17"/>
            <p:cNvSpPr/>
            <p:nvPr/>
          </p:nvSpPr>
          <p:spPr>
            <a:xfrm>
              <a:off x="3216" y="2304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9" name="Line 18"/>
            <p:cNvSpPr/>
            <p:nvPr/>
          </p:nvSpPr>
          <p:spPr>
            <a:xfrm>
              <a:off x="5136" y="768"/>
              <a:ext cx="432" cy="124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0" name="Line 19"/>
            <p:cNvSpPr/>
            <p:nvPr/>
          </p:nvSpPr>
          <p:spPr>
            <a:xfrm flipH="1">
              <a:off x="4032" y="1536"/>
              <a:ext cx="240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1" name="Line 20"/>
            <p:cNvSpPr/>
            <p:nvPr/>
          </p:nvSpPr>
          <p:spPr>
            <a:xfrm flipH="1">
              <a:off x="3696" y="2304"/>
              <a:ext cx="192" cy="38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2" name="Line 21"/>
            <p:cNvSpPr/>
            <p:nvPr/>
          </p:nvSpPr>
          <p:spPr>
            <a:xfrm>
              <a:off x="4800" y="2256"/>
              <a:ext cx="14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3" name="Line 22"/>
            <p:cNvSpPr/>
            <p:nvPr/>
          </p:nvSpPr>
          <p:spPr>
            <a:xfrm>
              <a:off x="4512" y="1536"/>
              <a:ext cx="192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4" name="Line 23"/>
            <p:cNvSpPr/>
            <p:nvPr/>
          </p:nvSpPr>
          <p:spPr>
            <a:xfrm>
              <a:off x="4560" y="1440"/>
              <a:ext cx="912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5" name="Line 24"/>
            <p:cNvSpPr/>
            <p:nvPr/>
          </p:nvSpPr>
          <p:spPr>
            <a:xfrm flipH="1">
              <a:off x="5136" y="2304"/>
              <a:ext cx="384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6" name="Oval 25"/>
            <p:cNvSpPr/>
            <p:nvPr/>
          </p:nvSpPr>
          <p:spPr>
            <a:xfrm>
              <a:off x="4800" y="624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17" name="Line 26"/>
            <p:cNvSpPr/>
            <p:nvPr/>
          </p:nvSpPr>
          <p:spPr>
            <a:xfrm flipV="1">
              <a:off x="3840" y="768"/>
              <a:ext cx="960" cy="14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8" name="Line 27"/>
            <p:cNvSpPr/>
            <p:nvPr/>
          </p:nvSpPr>
          <p:spPr>
            <a:xfrm>
              <a:off x="3792" y="1056"/>
              <a:ext cx="480" cy="28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9" name="Line 28"/>
            <p:cNvSpPr/>
            <p:nvPr/>
          </p:nvSpPr>
          <p:spPr>
            <a:xfrm flipH="1">
              <a:off x="4512" y="912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0" name="Line 29"/>
            <p:cNvSpPr/>
            <p:nvPr/>
          </p:nvSpPr>
          <p:spPr>
            <a:xfrm flipH="1">
              <a:off x="3168" y="960"/>
              <a:ext cx="336" cy="105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74113" name="Rectangle 33"/>
          <p:cNvSpPr/>
          <p:nvPr/>
        </p:nvSpPr>
        <p:spPr>
          <a:xfrm>
            <a:off x="468313" y="4652963"/>
            <a:ext cx="5111750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假设找到的第一个邻接点是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a,</a:t>
            </a:r>
            <a:r>
              <a:rPr lang="zh-CN" altLang="en-US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且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得到的结点访问序列为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: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d  h  c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e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f  g</a:t>
            </a:r>
          </a:p>
        </p:txBody>
      </p:sp>
      <p:sp>
        <p:nvSpPr>
          <p:cNvPr id="174122" name="Line 42"/>
          <p:cNvSpPr/>
          <p:nvPr/>
        </p:nvSpPr>
        <p:spPr>
          <a:xfrm>
            <a:off x="6006465" y="2243138"/>
            <a:ext cx="762000" cy="4572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3" name="Line 43"/>
          <p:cNvSpPr/>
          <p:nvPr/>
        </p:nvSpPr>
        <p:spPr>
          <a:xfrm>
            <a:off x="7225665" y="3005138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4" name="Line 44"/>
          <p:cNvSpPr/>
          <p:nvPr/>
        </p:nvSpPr>
        <p:spPr>
          <a:xfrm>
            <a:off x="7682865" y="4148138"/>
            <a:ext cx="228600" cy="685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5" name="Line 45"/>
          <p:cNvSpPr/>
          <p:nvPr/>
        </p:nvSpPr>
        <p:spPr>
          <a:xfrm>
            <a:off x="684213" y="6165850"/>
            <a:ext cx="6096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6" name="Line 46"/>
          <p:cNvSpPr/>
          <p:nvPr/>
        </p:nvSpPr>
        <p:spPr>
          <a:xfrm>
            <a:off x="2054860" y="6164580"/>
            <a:ext cx="6858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9" name="Comment 49"/>
          <p:cNvSpPr/>
          <p:nvPr/>
        </p:nvSpPr>
        <p:spPr>
          <a:xfrm>
            <a:off x="317500" y="1595120"/>
            <a:ext cx="4254500" cy="2861310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 anchor="t">
            <a:spAutoFit/>
          </a:bodyPr>
          <a:lstStyle/>
          <a:p>
            <a:pPr indent="0"/>
            <a:r>
              <a:rPr lang="zh-CN" altLang="en-US" sz="2000" b="1" dirty="0">
                <a:solidFill>
                  <a:srgbClr val="7800EE"/>
                </a:solidFill>
                <a:latin typeface="Arial" panose="020B0604020202090204" pitchFamily="34" charset="0"/>
                <a:ea typeface="宋体" charset="-122"/>
              </a:rPr>
              <a:t>结论</a:t>
            </a:r>
            <a:r>
              <a:rPr lang="en-US" altLang="zh-CN" sz="2000" b="1" dirty="0">
                <a:solidFill>
                  <a:srgbClr val="7800EE"/>
                </a:solidFill>
                <a:latin typeface="Arial" panose="020B0604020202090204" pitchFamily="34" charset="0"/>
                <a:ea typeface="宋体" charset="-122"/>
              </a:rPr>
              <a:t>:</a:t>
            </a:r>
          </a:p>
          <a:p>
            <a:pPr indent="0"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1.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从顶点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到顶点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s ,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若存在路径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，则从顶点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出发进行深度优先搜索，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必能搜索到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indent="0"/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遍历过程中搜索到的顶点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不一定是路径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上的顶点。</a:t>
            </a:r>
          </a:p>
          <a:p>
            <a:pPr indent="0"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如果沿着一个方向没找到需要退回到以前遍历过的顶点时，要从路径中删除当前顶点。</a:t>
            </a:r>
          </a:p>
        </p:txBody>
      </p:sp>
      <p:sp>
        <p:nvSpPr>
          <p:cNvPr id="3" name="Line 43"/>
          <p:cNvSpPr/>
          <p:nvPr/>
        </p:nvSpPr>
        <p:spPr>
          <a:xfrm rot="3000000">
            <a:off x="6577965" y="3062288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Line 43"/>
          <p:cNvSpPr/>
          <p:nvPr/>
        </p:nvSpPr>
        <p:spPr>
          <a:xfrm rot="3000000">
            <a:off x="6076950" y="4113213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Line 43"/>
          <p:cNvSpPr/>
          <p:nvPr/>
        </p:nvSpPr>
        <p:spPr>
          <a:xfrm rot="9600000">
            <a:off x="5313045" y="4152583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Text Box 4"/>
          <p:cNvSpPr txBox="1"/>
          <p:nvPr/>
        </p:nvSpPr>
        <p:spPr>
          <a:xfrm>
            <a:off x="323850" y="549275"/>
            <a:ext cx="8383588" cy="51212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DFSearch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v,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s,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*PATH) 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从第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个顶点出发递归地深度优先遍历图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求得一条从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的简单路径，并记录在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PATH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中 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visited[v] 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  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访问编号为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的顶点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(w=FirstAdjVex(v);  w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!=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0                   ;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                 w=NextAdjVex(v) )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if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!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visited[w])  DFSearch(w, s, PATH);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76134" name="Rectangle 6"/>
          <p:cNvSpPr/>
          <p:nvPr/>
        </p:nvSpPr>
        <p:spPr>
          <a:xfrm>
            <a:off x="468313" y="2276475"/>
            <a:ext cx="7694612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Append(PATH, getVertex(v));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编号为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的顶点加入路径</a:t>
            </a:r>
          </a:p>
        </p:txBody>
      </p:sp>
      <p:sp>
        <p:nvSpPr>
          <p:cNvPr id="176135" name="Rectangle 7"/>
          <p:cNvSpPr/>
          <p:nvPr/>
        </p:nvSpPr>
        <p:spPr>
          <a:xfrm>
            <a:off x="4284663" y="2924175"/>
            <a:ext cx="1470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&amp;&amp;!found</a:t>
            </a:r>
          </a:p>
        </p:txBody>
      </p:sp>
      <p:sp>
        <p:nvSpPr>
          <p:cNvPr id="176136" name="Rectangle 8"/>
          <p:cNvSpPr/>
          <p:nvPr/>
        </p:nvSpPr>
        <p:spPr>
          <a:xfrm>
            <a:off x="684213" y="3789363"/>
            <a:ext cx="6265862" cy="10160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 (w==s)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 found = TRUE;  Append(PATH, w);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FF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else</a:t>
            </a:r>
          </a:p>
        </p:txBody>
      </p:sp>
      <p:sp>
        <p:nvSpPr>
          <p:cNvPr id="176137" name="Rectangle 9"/>
          <p:cNvSpPr/>
          <p:nvPr/>
        </p:nvSpPr>
        <p:spPr>
          <a:xfrm>
            <a:off x="611188" y="4797425"/>
            <a:ext cx="69675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(!found)  Delete (PATH, v);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从路径上删除顶点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bldLvl="0" animBg="1"/>
      <p:bldP spid="176134" grpId="0"/>
      <p:bldP spid="176135" grpId="0"/>
      <p:bldP spid="176136" grpId="0"/>
      <p:bldP spid="176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/>
          <p:nvPr/>
        </p:nvSpPr>
        <p:spPr>
          <a:xfrm>
            <a:off x="611188" y="549275"/>
            <a:ext cx="3429000" cy="6048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例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：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G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 = (V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, VR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)</a:t>
            </a:r>
            <a:endParaRPr lang="en-US" altLang="zh-CN" sz="2800" b="1" dirty="0">
              <a:latin typeface="宋体" charset="-122"/>
            </a:endParaRPr>
          </a:p>
        </p:txBody>
      </p:sp>
      <p:sp>
        <p:nvSpPr>
          <p:cNvPr id="150533" name="Text Box 5"/>
          <p:cNvSpPr txBox="1"/>
          <p:nvPr/>
        </p:nvSpPr>
        <p:spPr>
          <a:xfrm>
            <a:off x="684213" y="1341438"/>
            <a:ext cx="3959225" cy="1920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={A, B, C, D, E}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VR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A,E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B,C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C,D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D,B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D,A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E,C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}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468313" y="3573463"/>
            <a:ext cx="4038600" cy="2667000"/>
            <a:chOff x="240" y="2016"/>
            <a:chExt cx="2544" cy="1680"/>
          </a:xfrm>
        </p:grpSpPr>
        <p:sp>
          <p:nvSpPr>
            <p:cNvPr id="4120" name="Oval 7"/>
            <p:cNvSpPr/>
            <p:nvPr/>
          </p:nvSpPr>
          <p:spPr>
            <a:xfrm>
              <a:off x="2352" y="2640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121" name="Oval 8"/>
            <p:cNvSpPr/>
            <p:nvPr/>
          </p:nvSpPr>
          <p:spPr>
            <a:xfrm>
              <a:off x="1200" y="2016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122" name="Oval 9"/>
            <p:cNvSpPr/>
            <p:nvPr/>
          </p:nvSpPr>
          <p:spPr>
            <a:xfrm>
              <a:off x="768" y="3312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123" name="Oval 10"/>
            <p:cNvSpPr/>
            <p:nvPr/>
          </p:nvSpPr>
          <p:spPr>
            <a:xfrm>
              <a:off x="240" y="2640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124" name="Oval 11"/>
            <p:cNvSpPr/>
            <p:nvPr/>
          </p:nvSpPr>
          <p:spPr>
            <a:xfrm>
              <a:off x="1728" y="3312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125" name="Line 12"/>
            <p:cNvSpPr/>
            <p:nvPr/>
          </p:nvSpPr>
          <p:spPr>
            <a:xfrm flipH="1">
              <a:off x="576" y="2256"/>
              <a:ext cx="624" cy="384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6" name="Line 13"/>
            <p:cNvSpPr/>
            <p:nvPr/>
          </p:nvSpPr>
          <p:spPr>
            <a:xfrm>
              <a:off x="576" y="2976"/>
              <a:ext cx="240" cy="384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7" name="Line 14"/>
            <p:cNvSpPr/>
            <p:nvPr/>
          </p:nvSpPr>
          <p:spPr>
            <a:xfrm>
              <a:off x="1200" y="3504"/>
              <a:ext cx="528" cy="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8" name="Line 15"/>
            <p:cNvSpPr/>
            <p:nvPr/>
          </p:nvSpPr>
          <p:spPr>
            <a:xfrm flipH="1" flipV="1">
              <a:off x="1536" y="2352"/>
              <a:ext cx="384" cy="96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9" name="Line 16"/>
            <p:cNvSpPr/>
            <p:nvPr/>
          </p:nvSpPr>
          <p:spPr>
            <a:xfrm>
              <a:off x="1632" y="2208"/>
              <a:ext cx="816" cy="48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30" name="Line 17"/>
            <p:cNvSpPr/>
            <p:nvPr/>
          </p:nvSpPr>
          <p:spPr>
            <a:xfrm flipH="1" flipV="1">
              <a:off x="672" y="2880"/>
              <a:ext cx="1104" cy="48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31" name="Line 18"/>
            <p:cNvSpPr/>
            <p:nvPr/>
          </p:nvSpPr>
          <p:spPr>
            <a:xfrm flipH="1">
              <a:off x="1104" y="2880"/>
              <a:ext cx="1248" cy="48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</p:grpSp>
      <p:sp>
        <p:nvSpPr>
          <p:cNvPr id="4103" name="Line 19"/>
          <p:cNvSpPr/>
          <p:nvPr/>
        </p:nvSpPr>
        <p:spPr>
          <a:xfrm>
            <a:off x="4932363" y="692150"/>
            <a:ext cx="0" cy="5545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0549" name="Text Box 21"/>
          <p:cNvSpPr txBox="1"/>
          <p:nvPr/>
        </p:nvSpPr>
        <p:spPr>
          <a:xfrm>
            <a:off x="5148263" y="549275"/>
            <a:ext cx="3384550" cy="6048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例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：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G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 = (V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, VR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)</a:t>
            </a:r>
            <a:endParaRPr lang="en-US" altLang="zh-CN" sz="2800" b="1" dirty="0">
              <a:latin typeface="宋体" charset="-122"/>
            </a:endParaRPr>
          </a:p>
        </p:txBody>
      </p:sp>
      <p:sp>
        <p:nvSpPr>
          <p:cNvPr id="150550" name="Text Box 22"/>
          <p:cNvSpPr txBox="1"/>
          <p:nvPr/>
        </p:nvSpPr>
        <p:spPr>
          <a:xfrm>
            <a:off x="4932363" y="1341438"/>
            <a:ext cx="3960812" cy="1920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={A, B, C, D, E, F}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VR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={(A,B), (A,E),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(B,E), (C,D), (D,F),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(B,F), (C,F) }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5003800" y="3284538"/>
            <a:ext cx="3883025" cy="2995612"/>
            <a:chOff x="2936" y="2145"/>
            <a:chExt cx="2446" cy="1887"/>
          </a:xfrm>
        </p:grpSpPr>
        <p:sp>
          <p:nvSpPr>
            <p:cNvPr id="4107" name="Oval 24"/>
            <p:cNvSpPr/>
            <p:nvPr/>
          </p:nvSpPr>
          <p:spPr>
            <a:xfrm>
              <a:off x="3560" y="2145"/>
              <a:ext cx="287" cy="351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108" name="Oval 25"/>
            <p:cNvSpPr/>
            <p:nvPr/>
          </p:nvSpPr>
          <p:spPr>
            <a:xfrm>
              <a:off x="4567" y="2145"/>
              <a:ext cx="287" cy="303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109" name="Oval 26"/>
            <p:cNvSpPr/>
            <p:nvPr/>
          </p:nvSpPr>
          <p:spPr>
            <a:xfrm>
              <a:off x="2936" y="2928"/>
              <a:ext cx="287" cy="336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110" name="Oval 27"/>
            <p:cNvSpPr/>
            <p:nvPr/>
          </p:nvSpPr>
          <p:spPr>
            <a:xfrm>
              <a:off x="3560" y="3696"/>
              <a:ext cx="287" cy="336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F</a:t>
              </a:r>
            </a:p>
          </p:txBody>
        </p:sp>
        <p:sp>
          <p:nvSpPr>
            <p:cNvPr id="4111" name="Oval 28"/>
            <p:cNvSpPr/>
            <p:nvPr/>
          </p:nvSpPr>
          <p:spPr>
            <a:xfrm>
              <a:off x="4568" y="3696"/>
              <a:ext cx="287" cy="336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112" name="Oval 29"/>
            <p:cNvSpPr/>
            <p:nvPr/>
          </p:nvSpPr>
          <p:spPr>
            <a:xfrm>
              <a:off x="5095" y="2928"/>
              <a:ext cx="287" cy="303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113" name="Line 30"/>
            <p:cNvSpPr/>
            <p:nvPr/>
          </p:nvSpPr>
          <p:spPr>
            <a:xfrm flipH="1">
              <a:off x="3079" y="2352"/>
              <a:ext cx="480" cy="576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4" name="Line 31"/>
            <p:cNvSpPr/>
            <p:nvPr/>
          </p:nvSpPr>
          <p:spPr>
            <a:xfrm>
              <a:off x="3848" y="2304"/>
              <a:ext cx="863" cy="1392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5" name="Line 32"/>
            <p:cNvSpPr/>
            <p:nvPr/>
          </p:nvSpPr>
          <p:spPr>
            <a:xfrm>
              <a:off x="3224" y="3120"/>
              <a:ext cx="1487" cy="576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6" name="Line 33"/>
            <p:cNvSpPr/>
            <p:nvPr/>
          </p:nvSpPr>
          <p:spPr>
            <a:xfrm flipH="1">
              <a:off x="3792" y="2352"/>
              <a:ext cx="775" cy="1392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7" name="Line 34"/>
            <p:cNvSpPr/>
            <p:nvPr/>
          </p:nvSpPr>
          <p:spPr>
            <a:xfrm>
              <a:off x="4855" y="2304"/>
              <a:ext cx="384" cy="624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8" name="Line 35"/>
            <p:cNvSpPr/>
            <p:nvPr/>
          </p:nvSpPr>
          <p:spPr>
            <a:xfrm flipH="1">
              <a:off x="3840" y="3120"/>
              <a:ext cx="1255" cy="624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9" name="Line 36"/>
            <p:cNvSpPr/>
            <p:nvPr/>
          </p:nvSpPr>
          <p:spPr>
            <a:xfrm flipH="1">
              <a:off x="3703" y="2481"/>
              <a:ext cx="1" cy="1215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49" grpId="0"/>
      <p:bldP spid="15055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Text Box 4"/>
          <p:cNvSpPr txBox="1"/>
          <p:nvPr/>
        </p:nvSpPr>
        <p:spPr>
          <a:xfrm>
            <a:off x="441325" y="457200"/>
            <a:ext cx="7875588" cy="5492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2]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求两个顶点之间的一条路径长度最短的路径</a:t>
            </a:r>
          </a:p>
        </p:txBody>
      </p:sp>
      <p:sp>
        <p:nvSpPr>
          <p:cNvPr id="177194" name="Text Box 42"/>
          <p:cNvSpPr txBox="1"/>
          <p:nvPr/>
        </p:nvSpPr>
        <p:spPr>
          <a:xfrm>
            <a:off x="237490" y="4688523"/>
            <a:ext cx="8088313" cy="142049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因此，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求路径长度最短的路径可以基于广度优先搜索遍历进行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，但需要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修改链队列的结点结构及其入队列和出队列的算法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35845" name="Group 43"/>
          <p:cNvGrpSpPr/>
          <p:nvPr/>
        </p:nvGrpSpPr>
        <p:grpSpPr>
          <a:xfrm>
            <a:off x="395288" y="1268413"/>
            <a:ext cx="4343400" cy="3200400"/>
            <a:chOff x="96" y="288"/>
            <a:chExt cx="2736" cy="2016"/>
          </a:xfrm>
        </p:grpSpPr>
        <p:sp>
          <p:nvSpPr>
            <p:cNvPr id="35846" name="Oval 44"/>
            <p:cNvSpPr/>
            <p:nvPr/>
          </p:nvSpPr>
          <p:spPr>
            <a:xfrm>
              <a:off x="1152" y="100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47" name="Oval 45"/>
            <p:cNvSpPr/>
            <p:nvPr/>
          </p:nvSpPr>
          <p:spPr>
            <a:xfrm>
              <a:off x="336" y="67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48" name="Oval 46"/>
            <p:cNvSpPr/>
            <p:nvPr/>
          </p:nvSpPr>
          <p:spPr>
            <a:xfrm>
              <a:off x="96" y="1344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49" name="Oval 47"/>
            <p:cNvSpPr/>
            <p:nvPr/>
          </p:nvSpPr>
          <p:spPr>
            <a:xfrm>
              <a:off x="624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h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0" name="Oval 48"/>
            <p:cNvSpPr/>
            <p:nvPr/>
          </p:nvSpPr>
          <p:spPr>
            <a:xfrm>
              <a:off x="1056" y="163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1" name="Oval 49"/>
            <p:cNvSpPr/>
            <p:nvPr/>
          </p:nvSpPr>
          <p:spPr>
            <a:xfrm>
              <a:off x="1776" y="139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2" name="Oval 50"/>
            <p:cNvSpPr/>
            <p:nvPr/>
          </p:nvSpPr>
          <p:spPr>
            <a:xfrm>
              <a:off x="2496" y="163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3" name="Oval 51"/>
            <p:cNvSpPr/>
            <p:nvPr/>
          </p:nvSpPr>
          <p:spPr>
            <a:xfrm>
              <a:off x="2064" y="480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4" name="Line 52"/>
            <p:cNvSpPr/>
            <p:nvPr/>
          </p:nvSpPr>
          <p:spPr>
            <a:xfrm flipH="1">
              <a:off x="432" y="1200"/>
              <a:ext cx="720" cy="24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5" name="Line 53"/>
            <p:cNvSpPr/>
            <p:nvPr/>
          </p:nvSpPr>
          <p:spPr>
            <a:xfrm>
              <a:off x="288" y="1632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6" name="Line 54"/>
            <p:cNvSpPr/>
            <p:nvPr/>
          </p:nvSpPr>
          <p:spPr>
            <a:xfrm>
              <a:off x="1536" y="432"/>
              <a:ext cx="528" cy="14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7" name="Line 55"/>
            <p:cNvSpPr/>
            <p:nvPr/>
          </p:nvSpPr>
          <p:spPr>
            <a:xfrm flipH="1">
              <a:off x="1200" y="1296"/>
              <a:ext cx="144" cy="33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8" name="Line 56"/>
            <p:cNvSpPr/>
            <p:nvPr/>
          </p:nvSpPr>
          <p:spPr>
            <a:xfrm flipH="1">
              <a:off x="960" y="1872"/>
              <a:ext cx="144" cy="24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9" name="Line 57"/>
            <p:cNvSpPr/>
            <p:nvPr/>
          </p:nvSpPr>
          <p:spPr>
            <a:xfrm>
              <a:off x="2112" y="1584"/>
              <a:ext cx="384" cy="19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0" name="Line 58"/>
            <p:cNvSpPr/>
            <p:nvPr/>
          </p:nvSpPr>
          <p:spPr>
            <a:xfrm>
              <a:off x="1488" y="1200"/>
              <a:ext cx="384" cy="24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1" name="Line 59"/>
            <p:cNvSpPr/>
            <p:nvPr/>
          </p:nvSpPr>
          <p:spPr>
            <a:xfrm>
              <a:off x="2400" y="672"/>
              <a:ext cx="288" cy="96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2" name="Line 60"/>
            <p:cNvSpPr/>
            <p:nvPr/>
          </p:nvSpPr>
          <p:spPr>
            <a:xfrm flipH="1">
              <a:off x="2064" y="768"/>
              <a:ext cx="192" cy="67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3" name="Oval 61"/>
            <p:cNvSpPr/>
            <p:nvPr/>
          </p:nvSpPr>
          <p:spPr>
            <a:xfrm>
              <a:off x="1200" y="2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64" name="Line 62"/>
            <p:cNvSpPr/>
            <p:nvPr/>
          </p:nvSpPr>
          <p:spPr>
            <a:xfrm flipV="1">
              <a:off x="624" y="432"/>
              <a:ext cx="576" cy="28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5" name="Line 63"/>
            <p:cNvSpPr/>
            <p:nvPr/>
          </p:nvSpPr>
          <p:spPr>
            <a:xfrm>
              <a:off x="624" y="864"/>
              <a:ext cx="576" cy="19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6" name="Line 64"/>
            <p:cNvSpPr/>
            <p:nvPr/>
          </p:nvSpPr>
          <p:spPr>
            <a:xfrm flipH="1">
              <a:off x="1440" y="720"/>
              <a:ext cx="624" cy="33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7" name="Line 65"/>
            <p:cNvSpPr/>
            <p:nvPr/>
          </p:nvSpPr>
          <p:spPr>
            <a:xfrm flipH="1">
              <a:off x="288" y="960"/>
              <a:ext cx="96" cy="38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77218" name="Line 66"/>
          <p:cNvSpPr/>
          <p:nvPr/>
        </p:nvSpPr>
        <p:spPr>
          <a:xfrm flipH="1">
            <a:off x="700088" y="2259013"/>
            <a:ext cx="1524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19" name="Line 67"/>
          <p:cNvSpPr/>
          <p:nvPr/>
        </p:nvSpPr>
        <p:spPr>
          <a:xfrm>
            <a:off x="700088" y="3402013"/>
            <a:ext cx="6096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0" name="Line 68"/>
          <p:cNvSpPr/>
          <p:nvPr/>
        </p:nvSpPr>
        <p:spPr>
          <a:xfrm flipH="1">
            <a:off x="1766888" y="3783013"/>
            <a:ext cx="228600" cy="381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1" name="Line 69"/>
          <p:cNvSpPr/>
          <p:nvPr/>
        </p:nvSpPr>
        <p:spPr>
          <a:xfrm flipH="1">
            <a:off x="2147888" y="2868613"/>
            <a:ext cx="228600" cy="5334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2" name="Line 70"/>
          <p:cNvSpPr/>
          <p:nvPr/>
        </p:nvSpPr>
        <p:spPr>
          <a:xfrm>
            <a:off x="2605088" y="2716213"/>
            <a:ext cx="533400" cy="304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3" name="Line 71"/>
          <p:cNvSpPr/>
          <p:nvPr/>
        </p:nvSpPr>
        <p:spPr>
          <a:xfrm>
            <a:off x="3595688" y="3402013"/>
            <a:ext cx="609600" cy="304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4" name="Line 72"/>
          <p:cNvSpPr/>
          <p:nvPr/>
        </p:nvSpPr>
        <p:spPr>
          <a:xfrm>
            <a:off x="1309688" y="2182813"/>
            <a:ext cx="914400" cy="304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5" name="Line 73"/>
          <p:cNvSpPr/>
          <p:nvPr/>
        </p:nvSpPr>
        <p:spPr>
          <a:xfrm>
            <a:off x="2605088" y="2640013"/>
            <a:ext cx="685800" cy="381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6" name="Line 74"/>
          <p:cNvSpPr/>
          <p:nvPr/>
        </p:nvSpPr>
        <p:spPr>
          <a:xfrm>
            <a:off x="3595688" y="3325813"/>
            <a:ext cx="609600" cy="304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7" name="Text Box 75"/>
          <p:cNvSpPr txBox="1"/>
          <p:nvPr/>
        </p:nvSpPr>
        <p:spPr>
          <a:xfrm>
            <a:off x="4716463" y="1268413"/>
            <a:ext cx="4184650" cy="230695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深度优先搜索访问顶点的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次序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取决于图的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存储结构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，而广度优先搜索访问顶点的次序是按“路径长度”渐增的次序。</a:t>
            </a:r>
          </a:p>
        </p:txBody>
      </p:sp>
      <p:sp>
        <p:nvSpPr>
          <p:cNvPr id="177228" name="Line 76"/>
          <p:cNvSpPr/>
          <p:nvPr/>
        </p:nvSpPr>
        <p:spPr>
          <a:xfrm flipV="1">
            <a:off x="1233488" y="1497013"/>
            <a:ext cx="914400" cy="4572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9" name="Line 77"/>
          <p:cNvSpPr/>
          <p:nvPr/>
        </p:nvSpPr>
        <p:spPr>
          <a:xfrm>
            <a:off x="2681288" y="1497013"/>
            <a:ext cx="838200" cy="2286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30" name="Line 78"/>
          <p:cNvSpPr/>
          <p:nvPr/>
        </p:nvSpPr>
        <p:spPr>
          <a:xfrm flipH="1">
            <a:off x="3519488" y="2030413"/>
            <a:ext cx="304800" cy="10668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31" name="Line 79"/>
          <p:cNvSpPr/>
          <p:nvPr/>
        </p:nvSpPr>
        <p:spPr>
          <a:xfrm>
            <a:off x="3595688" y="3249613"/>
            <a:ext cx="609600" cy="3048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94" grpId="0"/>
      <p:bldP spid="1772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/>
          <p:nvPr/>
        </p:nvSpPr>
        <p:spPr>
          <a:xfrm>
            <a:off x="611188" y="836613"/>
            <a:ext cx="3382962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求右图中顶点 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至顶点 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的一条最短路径。</a:t>
            </a:r>
          </a:p>
        </p:txBody>
      </p:sp>
      <p:sp>
        <p:nvSpPr>
          <p:cNvPr id="178181" name="Text Box 5"/>
          <p:cNvSpPr txBox="1"/>
          <p:nvPr/>
        </p:nvSpPr>
        <p:spPr>
          <a:xfrm>
            <a:off x="395288" y="2708275"/>
            <a:ext cx="3352800" cy="53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链队列的状态如下所示</a:t>
            </a:r>
            <a:r>
              <a:rPr lang="en-US" altLang="zh-CN" sz="2400" b="1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:</a:t>
            </a: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124200" y="4876800"/>
            <a:ext cx="3581400" cy="1676400"/>
            <a:chOff x="1968" y="3072"/>
            <a:chExt cx="2256" cy="1056"/>
          </a:xfrm>
        </p:grpSpPr>
        <p:sp>
          <p:nvSpPr>
            <p:cNvPr id="36870" name="Line 7"/>
            <p:cNvSpPr/>
            <p:nvPr/>
          </p:nvSpPr>
          <p:spPr>
            <a:xfrm>
              <a:off x="4224" y="3072"/>
              <a:ext cx="0" cy="105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1" name="Line 8"/>
            <p:cNvSpPr/>
            <p:nvPr/>
          </p:nvSpPr>
          <p:spPr>
            <a:xfrm flipH="1">
              <a:off x="1968" y="4128"/>
              <a:ext cx="225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2" name="Line 9"/>
            <p:cNvSpPr/>
            <p:nvPr/>
          </p:nvSpPr>
          <p:spPr>
            <a:xfrm flipV="1">
              <a:off x="1968" y="3072"/>
              <a:ext cx="0" cy="105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1981200" y="4876800"/>
            <a:ext cx="2133600" cy="914400"/>
            <a:chOff x="1248" y="3072"/>
            <a:chExt cx="1344" cy="576"/>
          </a:xfrm>
        </p:grpSpPr>
        <p:sp>
          <p:nvSpPr>
            <p:cNvPr id="36874" name="Line 11"/>
            <p:cNvSpPr/>
            <p:nvPr/>
          </p:nvSpPr>
          <p:spPr>
            <a:xfrm>
              <a:off x="2592" y="3072"/>
              <a:ext cx="0" cy="57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5" name="Line 12"/>
            <p:cNvSpPr/>
            <p:nvPr/>
          </p:nvSpPr>
          <p:spPr>
            <a:xfrm flipH="1">
              <a:off x="1248" y="3648"/>
              <a:ext cx="13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6" name="Line 13"/>
            <p:cNvSpPr/>
            <p:nvPr/>
          </p:nvSpPr>
          <p:spPr>
            <a:xfrm flipV="1">
              <a:off x="1248" y="3072"/>
              <a:ext cx="0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0" y="3382963"/>
            <a:ext cx="5638800" cy="1044575"/>
            <a:chOff x="0" y="1886"/>
            <a:chExt cx="3552" cy="658"/>
          </a:xfrm>
        </p:grpSpPr>
        <p:sp>
          <p:nvSpPr>
            <p:cNvPr id="36878" name="Line 15"/>
            <p:cNvSpPr/>
            <p:nvPr/>
          </p:nvSpPr>
          <p:spPr>
            <a:xfrm>
              <a:off x="0" y="2304"/>
              <a:ext cx="3552" cy="0"/>
            </a:xfrm>
            <a:prstGeom prst="line">
              <a:avLst/>
            </a:prstGeom>
            <a:ln w="38100" cap="sq" cmpd="sng">
              <a:solidFill>
                <a:srgbClr val="3333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9" name="Line 16"/>
            <p:cNvSpPr/>
            <p:nvPr/>
          </p:nvSpPr>
          <p:spPr>
            <a:xfrm>
              <a:off x="3552" y="2304"/>
              <a:ext cx="0" cy="240"/>
            </a:xfrm>
            <a:prstGeom prst="line">
              <a:avLst/>
            </a:prstGeom>
            <a:ln w="38100" cap="sq" cmpd="sng">
              <a:solidFill>
                <a:srgbClr val="3333FF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6880" name="Text Box 17"/>
            <p:cNvSpPr txBox="1"/>
            <p:nvPr/>
          </p:nvSpPr>
          <p:spPr>
            <a:xfrm>
              <a:off x="100" y="1886"/>
              <a:ext cx="77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3333FF"/>
                  </a:solidFill>
                  <a:latin typeface="Times New Roman" panose="02020503050405090304" pitchFamily="18" charset="0"/>
                  <a:ea typeface="宋体" charset="-122"/>
                </a:rPr>
                <a:t>Q.front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4876800"/>
            <a:ext cx="990600" cy="1295400"/>
            <a:chOff x="480" y="3072"/>
            <a:chExt cx="624" cy="816"/>
          </a:xfrm>
        </p:grpSpPr>
        <p:sp>
          <p:nvSpPr>
            <p:cNvPr id="36882" name="Line 19"/>
            <p:cNvSpPr/>
            <p:nvPr/>
          </p:nvSpPr>
          <p:spPr>
            <a:xfrm>
              <a:off x="1104" y="3072"/>
              <a:ext cx="0" cy="81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3" name="Line 20"/>
            <p:cNvSpPr/>
            <p:nvPr/>
          </p:nvSpPr>
          <p:spPr>
            <a:xfrm flipH="1">
              <a:off x="480" y="3888"/>
              <a:ext cx="62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4" name="Line 21"/>
            <p:cNvSpPr/>
            <p:nvPr/>
          </p:nvSpPr>
          <p:spPr>
            <a:xfrm flipV="1">
              <a:off x="480" y="3072"/>
              <a:ext cx="0" cy="81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6" name="Group 22"/>
          <p:cNvGrpSpPr/>
          <p:nvPr/>
        </p:nvGrpSpPr>
        <p:grpSpPr>
          <a:xfrm>
            <a:off x="5638800" y="4876800"/>
            <a:ext cx="2286000" cy="457200"/>
            <a:chOff x="3552" y="3072"/>
            <a:chExt cx="1440" cy="288"/>
          </a:xfrm>
        </p:grpSpPr>
        <p:sp>
          <p:nvSpPr>
            <p:cNvPr id="36886" name="Line 23"/>
            <p:cNvSpPr/>
            <p:nvPr/>
          </p:nvSpPr>
          <p:spPr>
            <a:xfrm>
              <a:off x="4992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7" name="Line 24"/>
            <p:cNvSpPr/>
            <p:nvPr/>
          </p:nvSpPr>
          <p:spPr>
            <a:xfrm flipH="1">
              <a:off x="3552" y="3360"/>
              <a:ext cx="1440" cy="0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8" name="Line 25"/>
            <p:cNvSpPr/>
            <p:nvPr/>
          </p:nvSpPr>
          <p:spPr>
            <a:xfrm flipV="1">
              <a:off x="3552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533400" y="4311650"/>
            <a:ext cx="8153400" cy="641350"/>
            <a:chOff x="336" y="2716"/>
            <a:chExt cx="5136" cy="404"/>
          </a:xfrm>
        </p:grpSpPr>
        <p:sp>
          <p:nvSpPr>
            <p:cNvPr id="36890" name="Text Box 27"/>
            <p:cNvSpPr txBox="1"/>
            <p:nvPr/>
          </p:nvSpPr>
          <p:spPr>
            <a:xfrm>
              <a:off x="1056" y="2716"/>
              <a:ext cx="4320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</a:t>
              </a:r>
              <a:r>
                <a:rPr lang="en-US" altLang="zh-CN" sz="3600" b="1" dirty="0">
                  <a:solidFill>
                    <a:srgbClr val="000082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3        1         2         4         7         5</a:t>
              </a:r>
              <a:r>
                <a:rPr lang="en-US" altLang="zh-CN" sz="3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6891" name="Line 28"/>
            <p:cNvSpPr/>
            <p:nvPr/>
          </p:nvSpPr>
          <p:spPr>
            <a:xfrm>
              <a:off x="139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2" name="Line 29"/>
            <p:cNvSpPr/>
            <p:nvPr/>
          </p:nvSpPr>
          <p:spPr>
            <a:xfrm>
              <a:off x="158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3" name="Line 30"/>
            <p:cNvSpPr/>
            <p:nvPr/>
          </p:nvSpPr>
          <p:spPr>
            <a:xfrm>
              <a:off x="110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4" name="Line 31"/>
            <p:cNvSpPr/>
            <p:nvPr/>
          </p:nvSpPr>
          <p:spPr>
            <a:xfrm>
              <a:off x="1104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5" name="Line 32"/>
            <p:cNvSpPr/>
            <p:nvPr/>
          </p:nvSpPr>
          <p:spPr>
            <a:xfrm>
              <a:off x="1104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6" name="Line 33"/>
            <p:cNvSpPr/>
            <p:nvPr/>
          </p:nvSpPr>
          <p:spPr>
            <a:xfrm>
              <a:off x="211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7" name="Line 34"/>
            <p:cNvSpPr/>
            <p:nvPr/>
          </p:nvSpPr>
          <p:spPr>
            <a:xfrm>
              <a:off x="230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8" name="Line 35"/>
            <p:cNvSpPr/>
            <p:nvPr/>
          </p:nvSpPr>
          <p:spPr>
            <a:xfrm>
              <a:off x="182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9" name="Line 36"/>
            <p:cNvSpPr/>
            <p:nvPr/>
          </p:nvSpPr>
          <p:spPr>
            <a:xfrm>
              <a:off x="1824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0" name="Line 37"/>
            <p:cNvSpPr/>
            <p:nvPr/>
          </p:nvSpPr>
          <p:spPr>
            <a:xfrm>
              <a:off x="1824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1" name="Line 38"/>
            <p:cNvSpPr/>
            <p:nvPr/>
          </p:nvSpPr>
          <p:spPr>
            <a:xfrm>
              <a:off x="2880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2" name="Line 39"/>
            <p:cNvSpPr/>
            <p:nvPr/>
          </p:nvSpPr>
          <p:spPr>
            <a:xfrm>
              <a:off x="307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3" name="Line 40"/>
            <p:cNvSpPr/>
            <p:nvPr/>
          </p:nvSpPr>
          <p:spPr>
            <a:xfrm>
              <a:off x="259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4" name="Line 41"/>
            <p:cNvSpPr/>
            <p:nvPr/>
          </p:nvSpPr>
          <p:spPr>
            <a:xfrm>
              <a:off x="2592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5" name="Line 42"/>
            <p:cNvSpPr/>
            <p:nvPr/>
          </p:nvSpPr>
          <p:spPr>
            <a:xfrm>
              <a:off x="2592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6" name="Line 43"/>
            <p:cNvSpPr/>
            <p:nvPr/>
          </p:nvSpPr>
          <p:spPr>
            <a:xfrm>
              <a:off x="3696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7" name="Line 44"/>
            <p:cNvSpPr/>
            <p:nvPr/>
          </p:nvSpPr>
          <p:spPr>
            <a:xfrm>
              <a:off x="3888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8" name="Line 45"/>
            <p:cNvSpPr/>
            <p:nvPr/>
          </p:nvSpPr>
          <p:spPr>
            <a:xfrm>
              <a:off x="3408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9" name="Line 46"/>
            <p:cNvSpPr/>
            <p:nvPr/>
          </p:nvSpPr>
          <p:spPr>
            <a:xfrm>
              <a:off x="3408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0" name="Line 47"/>
            <p:cNvSpPr/>
            <p:nvPr/>
          </p:nvSpPr>
          <p:spPr>
            <a:xfrm>
              <a:off x="3408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1" name="Line 48"/>
            <p:cNvSpPr/>
            <p:nvPr/>
          </p:nvSpPr>
          <p:spPr>
            <a:xfrm>
              <a:off x="451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2" name="Line 49"/>
            <p:cNvSpPr/>
            <p:nvPr/>
          </p:nvSpPr>
          <p:spPr>
            <a:xfrm>
              <a:off x="470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3" name="Line 50"/>
            <p:cNvSpPr/>
            <p:nvPr/>
          </p:nvSpPr>
          <p:spPr>
            <a:xfrm>
              <a:off x="422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4" name="Line 51"/>
            <p:cNvSpPr/>
            <p:nvPr/>
          </p:nvSpPr>
          <p:spPr>
            <a:xfrm>
              <a:off x="4224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5" name="Line 52"/>
            <p:cNvSpPr/>
            <p:nvPr/>
          </p:nvSpPr>
          <p:spPr>
            <a:xfrm>
              <a:off x="4224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6" name="Line 53"/>
            <p:cNvSpPr/>
            <p:nvPr/>
          </p:nvSpPr>
          <p:spPr>
            <a:xfrm>
              <a:off x="5280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7" name="Line 54"/>
            <p:cNvSpPr/>
            <p:nvPr/>
          </p:nvSpPr>
          <p:spPr>
            <a:xfrm>
              <a:off x="547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8" name="Line 55"/>
            <p:cNvSpPr/>
            <p:nvPr/>
          </p:nvSpPr>
          <p:spPr>
            <a:xfrm>
              <a:off x="499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9" name="Line 56"/>
            <p:cNvSpPr/>
            <p:nvPr/>
          </p:nvSpPr>
          <p:spPr>
            <a:xfrm>
              <a:off x="4992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0" name="Line 57"/>
            <p:cNvSpPr/>
            <p:nvPr/>
          </p:nvSpPr>
          <p:spPr>
            <a:xfrm>
              <a:off x="4992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1" name="Line 58"/>
            <p:cNvSpPr/>
            <p:nvPr/>
          </p:nvSpPr>
          <p:spPr>
            <a:xfrm>
              <a:off x="816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2" name="Line 59"/>
            <p:cNvSpPr/>
            <p:nvPr/>
          </p:nvSpPr>
          <p:spPr>
            <a:xfrm>
              <a:off x="336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3" name="Line 60"/>
            <p:cNvSpPr/>
            <p:nvPr/>
          </p:nvSpPr>
          <p:spPr>
            <a:xfrm>
              <a:off x="336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4" name="Line 61"/>
            <p:cNvSpPr/>
            <p:nvPr/>
          </p:nvSpPr>
          <p:spPr>
            <a:xfrm>
              <a:off x="336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5" name="Rectangle 62"/>
            <p:cNvSpPr/>
            <p:nvPr/>
          </p:nvSpPr>
          <p:spPr>
            <a:xfrm>
              <a:off x="336" y="2784"/>
              <a:ext cx="480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26" name="Line 63"/>
            <p:cNvSpPr/>
            <p:nvPr/>
          </p:nvSpPr>
          <p:spPr>
            <a:xfrm>
              <a:off x="62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7" name="Line 64"/>
            <p:cNvSpPr/>
            <p:nvPr/>
          </p:nvSpPr>
          <p:spPr>
            <a:xfrm>
              <a:off x="720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28" name="Line 65"/>
            <p:cNvSpPr/>
            <p:nvPr/>
          </p:nvSpPr>
          <p:spPr>
            <a:xfrm>
              <a:off x="1488" y="2928"/>
              <a:ext cx="33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29" name="Line 66"/>
            <p:cNvSpPr/>
            <p:nvPr/>
          </p:nvSpPr>
          <p:spPr>
            <a:xfrm>
              <a:off x="2208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30" name="Line 67"/>
            <p:cNvSpPr/>
            <p:nvPr/>
          </p:nvSpPr>
          <p:spPr>
            <a:xfrm>
              <a:off x="2976" y="2928"/>
              <a:ext cx="4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31" name="Line 68"/>
            <p:cNvSpPr/>
            <p:nvPr/>
          </p:nvSpPr>
          <p:spPr>
            <a:xfrm>
              <a:off x="3792" y="2928"/>
              <a:ext cx="4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32" name="Line 69"/>
            <p:cNvSpPr/>
            <p:nvPr/>
          </p:nvSpPr>
          <p:spPr>
            <a:xfrm>
              <a:off x="4608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8" name="Group 70"/>
          <p:cNvGrpSpPr/>
          <p:nvPr/>
        </p:nvGrpSpPr>
        <p:grpSpPr>
          <a:xfrm>
            <a:off x="4495800" y="304800"/>
            <a:ext cx="4191000" cy="2362200"/>
            <a:chOff x="2832" y="192"/>
            <a:chExt cx="2640" cy="1488"/>
          </a:xfrm>
        </p:grpSpPr>
        <p:sp>
          <p:nvSpPr>
            <p:cNvPr id="36934" name="Line 71"/>
            <p:cNvSpPr/>
            <p:nvPr/>
          </p:nvSpPr>
          <p:spPr>
            <a:xfrm>
              <a:off x="3696" y="288"/>
              <a:ext cx="960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5" name="Line 72"/>
            <p:cNvSpPr/>
            <p:nvPr/>
          </p:nvSpPr>
          <p:spPr>
            <a:xfrm flipH="1">
              <a:off x="4320" y="384"/>
              <a:ext cx="336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6" name="Line 73"/>
            <p:cNvSpPr/>
            <p:nvPr/>
          </p:nvSpPr>
          <p:spPr>
            <a:xfrm>
              <a:off x="3648" y="384"/>
              <a:ext cx="480" cy="288"/>
            </a:xfrm>
            <a:prstGeom prst="line">
              <a:avLst/>
            </a:prstGeom>
            <a:ln w="762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7" name="Line 74"/>
            <p:cNvSpPr/>
            <p:nvPr/>
          </p:nvSpPr>
          <p:spPr>
            <a:xfrm flipH="1">
              <a:off x="3504" y="768"/>
              <a:ext cx="624" cy="336"/>
            </a:xfrm>
            <a:prstGeom prst="line">
              <a:avLst/>
            </a:prstGeom>
            <a:ln w="762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8" name="Line 75"/>
            <p:cNvSpPr/>
            <p:nvPr/>
          </p:nvSpPr>
          <p:spPr>
            <a:xfrm>
              <a:off x="4320" y="816"/>
              <a:ext cx="528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9" name="Line 76"/>
            <p:cNvSpPr/>
            <p:nvPr/>
          </p:nvSpPr>
          <p:spPr>
            <a:xfrm flipH="1">
              <a:off x="4608" y="1200"/>
              <a:ext cx="240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0" name="Line 77"/>
            <p:cNvSpPr/>
            <p:nvPr/>
          </p:nvSpPr>
          <p:spPr>
            <a:xfrm>
              <a:off x="5088" y="1152"/>
              <a:ext cx="240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1" name="Line 78"/>
            <p:cNvSpPr/>
            <p:nvPr/>
          </p:nvSpPr>
          <p:spPr>
            <a:xfrm flipH="1">
              <a:off x="3024" y="1248"/>
              <a:ext cx="288" cy="240"/>
            </a:xfrm>
            <a:prstGeom prst="line">
              <a:avLst/>
            </a:prstGeom>
            <a:ln w="762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2" name="Line 79"/>
            <p:cNvSpPr/>
            <p:nvPr/>
          </p:nvSpPr>
          <p:spPr>
            <a:xfrm>
              <a:off x="3072" y="1584"/>
              <a:ext cx="624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3" name="Line 80"/>
            <p:cNvSpPr/>
            <p:nvPr/>
          </p:nvSpPr>
          <p:spPr>
            <a:xfrm>
              <a:off x="3888" y="1584"/>
              <a:ext cx="528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4" name="Line 81"/>
            <p:cNvSpPr/>
            <p:nvPr/>
          </p:nvSpPr>
          <p:spPr>
            <a:xfrm>
              <a:off x="4656" y="1584"/>
              <a:ext cx="576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5" name="Line 82"/>
            <p:cNvSpPr/>
            <p:nvPr/>
          </p:nvSpPr>
          <p:spPr>
            <a:xfrm>
              <a:off x="3504" y="1152"/>
              <a:ext cx="240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6" name="Oval 83"/>
            <p:cNvSpPr/>
            <p:nvPr/>
          </p:nvSpPr>
          <p:spPr>
            <a:xfrm>
              <a:off x="3456" y="192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47" name="Oval 84"/>
            <p:cNvSpPr/>
            <p:nvPr/>
          </p:nvSpPr>
          <p:spPr>
            <a:xfrm>
              <a:off x="4656" y="192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48" name="Oval 85"/>
            <p:cNvSpPr/>
            <p:nvPr/>
          </p:nvSpPr>
          <p:spPr>
            <a:xfrm>
              <a:off x="4080" y="624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49" name="Oval 86"/>
            <p:cNvSpPr/>
            <p:nvPr/>
          </p:nvSpPr>
          <p:spPr>
            <a:xfrm>
              <a:off x="3264" y="1008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0" name="Oval 87"/>
            <p:cNvSpPr/>
            <p:nvPr/>
          </p:nvSpPr>
          <p:spPr>
            <a:xfrm>
              <a:off x="4848" y="1008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1" name="Oval 88"/>
            <p:cNvSpPr/>
            <p:nvPr/>
          </p:nvSpPr>
          <p:spPr>
            <a:xfrm>
              <a:off x="2832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2" name="Oval 89"/>
            <p:cNvSpPr/>
            <p:nvPr/>
          </p:nvSpPr>
          <p:spPr>
            <a:xfrm>
              <a:off x="3648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3" name="Oval 90"/>
            <p:cNvSpPr/>
            <p:nvPr/>
          </p:nvSpPr>
          <p:spPr>
            <a:xfrm>
              <a:off x="4416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4" name="Oval 91"/>
            <p:cNvSpPr/>
            <p:nvPr/>
          </p:nvSpPr>
          <p:spPr>
            <a:xfrm>
              <a:off x="5232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9" name="Group 92"/>
          <p:cNvGrpSpPr/>
          <p:nvPr/>
        </p:nvGrpSpPr>
        <p:grpSpPr>
          <a:xfrm>
            <a:off x="7804150" y="3375025"/>
            <a:ext cx="1339850" cy="1044575"/>
            <a:chOff x="4916" y="1790"/>
            <a:chExt cx="844" cy="658"/>
          </a:xfrm>
        </p:grpSpPr>
        <p:sp>
          <p:nvSpPr>
            <p:cNvPr id="36956" name="Line 93"/>
            <p:cNvSpPr/>
            <p:nvPr/>
          </p:nvSpPr>
          <p:spPr>
            <a:xfrm>
              <a:off x="5088" y="2160"/>
              <a:ext cx="672" cy="0"/>
            </a:xfrm>
            <a:prstGeom prst="line">
              <a:avLst/>
            </a:prstGeom>
            <a:ln w="38100" cap="sq" cmpd="sng">
              <a:solidFill>
                <a:srgbClr val="7800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57" name="Line 94"/>
            <p:cNvSpPr/>
            <p:nvPr/>
          </p:nvSpPr>
          <p:spPr>
            <a:xfrm>
              <a:off x="5088" y="2160"/>
              <a:ext cx="0" cy="288"/>
            </a:xfrm>
            <a:prstGeom prst="line">
              <a:avLst/>
            </a:prstGeom>
            <a:ln w="38100" cap="sq" cmpd="sng">
              <a:solidFill>
                <a:srgbClr val="7800EE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36958" name="Rectangle 95"/>
            <p:cNvSpPr/>
            <p:nvPr/>
          </p:nvSpPr>
          <p:spPr>
            <a:xfrm>
              <a:off x="4916" y="1790"/>
              <a:ext cx="6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7800EE"/>
                  </a:solidFill>
                  <a:latin typeface="Times New Roman" panose="02020503050405090304" pitchFamily="18" charset="0"/>
                  <a:ea typeface="宋体" charset="-122"/>
                </a:rPr>
                <a:t>Q.rear</a:t>
              </a:r>
            </a:p>
          </p:txBody>
        </p:sp>
      </p:grpSp>
      <p:grpSp>
        <p:nvGrpSpPr>
          <p:cNvPr id="10" name="Group 96"/>
          <p:cNvGrpSpPr/>
          <p:nvPr/>
        </p:nvGrpSpPr>
        <p:grpSpPr>
          <a:xfrm>
            <a:off x="1981200" y="4876800"/>
            <a:ext cx="914400" cy="457200"/>
            <a:chOff x="1248" y="3072"/>
            <a:chExt cx="576" cy="288"/>
          </a:xfrm>
        </p:grpSpPr>
        <p:sp>
          <p:nvSpPr>
            <p:cNvPr id="36960" name="Line 97"/>
            <p:cNvSpPr/>
            <p:nvPr/>
          </p:nvSpPr>
          <p:spPr>
            <a:xfrm>
              <a:off x="1824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61" name="Line 98"/>
            <p:cNvSpPr/>
            <p:nvPr/>
          </p:nvSpPr>
          <p:spPr>
            <a:xfrm flipH="1">
              <a:off x="1248" y="3360"/>
              <a:ext cx="576" cy="0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62" name="Line 99"/>
            <p:cNvSpPr/>
            <p:nvPr/>
          </p:nvSpPr>
          <p:spPr>
            <a:xfrm flipV="1">
              <a:off x="1248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11" name="Group 100"/>
          <p:cNvGrpSpPr/>
          <p:nvPr/>
        </p:nvGrpSpPr>
        <p:grpSpPr>
          <a:xfrm>
            <a:off x="3124200" y="4876800"/>
            <a:ext cx="2286000" cy="1295400"/>
            <a:chOff x="1968" y="3072"/>
            <a:chExt cx="1440" cy="816"/>
          </a:xfrm>
        </p:grpSpPr>
        <p:sp>
          <p:nvSpPr>
            <p:cNvPr id="36964" name="Line 101"/>
            <p:cNvSpPr/>
            <p:nvPr/>
          </p:nvSpPr>
          <p:spPr>
            <a:xfrm>
              <a:off x="3408" y="3072"/>
              <a:ext cx="0" cy="816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65" name="Line 102"/>
            <p:cNvSpPr/>
            <p:nvPr/>
          </p:nvSpPr>
          <p:spPr>
            <a:xfrm flipH="1">
              <a:off x="1968" y="3888"/>
              <a:ext cx="1440" cy="0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36966" name="Line 103"/>
            <p:cNvSpPr/>
            <p:nvPr/>
          </p:nvSpPr>
          <p:spPr>
            <a:xfrm flipV="1">
              <a:off x="1968" y="3072"/>
              <a:ext cx="0" cy="816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781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/>
          <p:nvPr/>
        </p:nvSpPr>
        <p:spPr>
          <a:xfrm>
            <a:off x="900113" y="981075"/>
            <a:ext cx="7343775" cy="432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buAutoNum type="arabicParenR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将链队列的结点改为“双链”结点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即结点中包含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next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prior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两个指针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</a:t>
            </a:r>
          </a:p>
          <a:p>
            <a:pPr marL="1371600" lvl="2" indent="-457200" algn="l" eaLnBrk="1" fontAlgn="base" hangingPunct="1">
              <a:spcBef>
                <a:spcPct val="50000"/>
              </a:spcBef>
              <a:spcAft>
                <a:spcPct val="0"/>
              </a:spcAft>
              <a:buAutoNum type="arabicParenR"/>
            </a:pP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修改入队列的操作。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插入新的队尾结点时，令其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prior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域的指针指向刚刚出队列的结点，即当前的队头指针所指结点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</a:t>
            </a:r>
          </a:p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修改出队列的操作。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出队列时，仅移 动队头指针，而不将队头结点从链表中删除。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/>
          <p:nvPr/>
        </p:nvSpPr>
        <p:spPr>
          <a:xfrm>
            <a:off x="693103" y="295275"/>
            <a:ext cx="6985000" cy="60928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typedef  DuLinkList QueuePtr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InitQueue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(LinkQueue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Q)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Q.front = Q.rear =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new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QNode;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Q.front-&gt;next = Q.rear-&gt;next = NULL;</a:t>
            </a:r>
            <a:endParaRPr lang="en-US" altLang="zh-CN" sz="2000" dirty="0">
              <a:solidFill>
                <a:srgbClr val="FF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EnQueue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 LinkQueue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Q, QelemType e )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p =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new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QNode;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p-&gt;data = e;  p-&gt;next =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NULL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p-&gt;prior = Q.front;</a:t>
            </a:r>
            <a:endParaRPr lang="en-US" altLang="zh-CN" sz="2000" dirty="0">
              <a:solidFill>
                <a:srgbClr val="FF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Q.rear-&gt;next = p;  Q.rear = p;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DeQueue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 LinkQueue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Q, QelemType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e )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Q.front = Q.front-&gt;next;  e = Q.front-&gt;data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7.4  </a:t>
            </a:r>
            <a:r>
              <a:rPr lang="zh-CN" altLang="en-US" sz="2800" b="1" dirty="0">
                <a:solidFill>
                  <a:srgbClr val="800000"/>
                </a:solidFill>
              </a:rPr>
              <a:t>图的连通性问题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2098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7.4.1 </a:t>
            </a:r>
            <a:r>
              <a:rPr lang="zh-CN" altLang="en-US" sz="2400" b="1" dirty="0">
                <a:solidFill>
                  <a:srgbClr val="800000"/>
                </a:solidFill>
              </a:rPr>
              <a:t>无向图的连通分量和生成树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(1) </a:t>
            </a:r>
            <a:r>
              <a:rPr lang="zh-CN" altLang="en-US" sz="2000" b="1" dirty="0">
                <a:solidFill>
                  <a:srgbClr val="996600"/>
                </a:solidFill>
              </a:rPr>
              <a:t>连通图的生成树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生成树</a:t>
            </a:r>
            <a:r>
              <a:rPr lang="zh-CN" altLang="en-US" sz="2000" dirty="0"/>
              <a:t>是图</a:t>
            </a:r>
            <a:r>
              <a:rPr lang="en-US" altLang="zh-CN" sz="2000" dirty="0"/>
              <a:t>G</a:t>
            </a:r>
            <a:r>
              <a:rPr lang="zh-CN" altLang="en-US" sz="2000" dirty="0"/>
              <a:t>的一个子图，该子图是</a:t>
            </a:r>
            <a:r>
              <a:rPr lang="zh-CN" altLang="en-US" sz="2000" dirty="0">
                <a:solidFill>
                  <a:srgbClr val="FF0000"/>
                </a:solidFill>
              </a:rPr>
              <a:t>包含</a:t>
            </a:r>
            <a:r>
              <a:rPr lang="en-US" altLang="zh-CN" sz="2000" dirty="0">
                <a:solidFill>
                  <a:srgbClr val="FF0000"/>
                </a:solidFill>
              </a:rPr>
              <a:t>G</a:t>
            </a:r>
            <a:r>
              <a:rPr lang="zh-CN" altLang="en-US" sz="2000" dirty="0">
                <a:solidFill>
                  <a:srgbClr val="FF0000"/>
                </a:solidFill>
              </a:rPr>
              <a:t>的所有顶点的树</a:t>
            </a:r>
            <a:r>
              <a:rPr lang="en-US" altLang="zh-CN" sz="2000" dirty="0"/>
              <a:t>(</a:t>
            </a:r>
            <a:r>
              <a:rPr lang="zh-CN" altLang="en-US" sz="2000" dirty="0"/>
              <a:t>或者是自由树</a:t>
            </a:r>
            <a:r>
              <a:rPr lang="en-US" altLang="zh-CN" sz="2000" dirty="0"/>
              <a:t>—</a:t>
            </a:r>
            <a:r>
              <a:rPr lang="zh-CN" altLang="en-US" sz="2000" dirty="0"/>
              <a:t>未确定根结点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</p:txBody>
      </p:sp>
      <p:grpSp>
        <p:nvGrpSpPr>
          <p:cNvPr id="39941" name="Group 6"/>
          <p:cNvGrpSpPr/>
          <p:nvPr/>
        </p:nvGrpSpPr>
        <p:grpSpPr>
          <a:xfrm>
            <a:off x="605155" y="3218180"/>
            <a:ext cx="7924800" cy="2667000"/>
            <a:chOff x="336" y="2208"/>
            <a:chExt cx="4992" cy="1680"/>
          </a:xfrm>
        </p:grpSpPr>
        <p:sp>
          <p:nvSpPr>
            <p:cNvPr id="39942" name="Rectangle 7"/>
            <p:cNvSpPr/>
            <p:nvPr/>
          </p:nvSpPr>
          <p:spPr>
            <a:xfrm>
              <a:off x="336" y="2208"/>
              <a:ext cx="4992" cy="1680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3" name="Oval 8"/>
            <p:cNvSpPr/>
            <p:nvPr/>
          </p:nvSpPr>
          <p:spPr>
            <a:xfrm>
              <a:off x="72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4" name="Oval 9"/>
            <p:cNvSpPr/>
            <p:nvPr/>
          </p:nvSpPr>
          <p:spPr>
            <a:xfrm>
              <a:off x="115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5" name="Oval 10"/>
            <p:cNvSpPr/>
            <p:nvPr/>
          </p:nvSpPr>
          <p:spPr>
            <a:xfrm>
              <a:off x="72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6" name="Oval 11"/>
            <p:cNvSpPr/>
            <p:nvPr/>
          </p:nvSpPr>
          <p:spPr>
            <a:xfrm>
              <a:off x="115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7" name="Oval 12"/>
            <p:cNvSpPr/>
            <p:nvPr/>
          </p:nvSpPr>
          <p:spPr>
            <a:xfrm>
              <a:off x="163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8" name="Line 13"/>
            <p:cNvSpPr/>
            <p:nvPr/>
          </p:nvSpPr>
          <p:spPr>
            <a:xfrm>
              <a:off x="1200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Text Box 14"/>
            <p:cNvSpPr txBox="1"/>
            <p:nvPr/>
          </p:nvSpPr>
          <p:spPr>
            <a:xfrm>
              <a:off x="576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0" name="Text Box 15"/>
            <p:cNvSpPr txBox="1"/>
            <p:nvPr/>
          </p:nvSpPr>
          <p:spPr>
            <a:xfrm>
              <a:off x="528" y="297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1" name="Text Box 16"/>
            <p:cNvSpPr txBox="1"/>
            <p:nvPr/>
          </p:nvSpPr>
          <p:spPr>
            <a:xfrm>
              <a:off x="1152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2" name="Text Box 17"/>
            <p:cNvSpPr txBox="1"/>
            <p:nvPr/>
          </p:nvSpPr>
          <p:spPr>
            <a:xfrm>
              <a:off x="1200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3" name="Text Box 18"/>
            <p:cNvSpPr txBox="1"/>
            <p:nvPr/>
          </p:nvSpPr>
          <p:spPr>
            <a:xfrm>
              <a:off x="1680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4" name="Oval 19"/>
            <p:cNvSpPr/>
            <p:nvPr/>
          </p:nvSpPr>
          <p:spPr>
            <a:xfrm>
              <a:off x="720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5" name="Oval 20"/>
            <p:cNvSpPr/>
            <p:nvPr/>
          </p:nvSpPr>
          <p:spPr>
            <a:xfrm>
              <a:off x="115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6" name="Text Box 21"/>
            <p:cNvSpPr txBox="1"/>
            <p:nvPr/>
          </p:nvSpPr>
          <p:spPr>
            <a:xfrm>
              <a:off x="576" y="35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7" name="Text Box 22"/>
            <p:cNvSpPr txBox="1"/>
            <p:nvPr/>
          </p:nvSpPr>
          <p:spPr>
            <a:xfrm>
              <a:off x="1104" y="355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8" name="Oval 23"/>
            <p:cNvSpPr/>
            <p:nvPr/>
          </p:nvSpPr>
          <p:spPr>
            <a:xfrm>
              <a:off x="163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9" name="Text Box 24"/>
            <p:cNvSpPr txBox="1"/>
            <p:nvPr/>
          </p:nvSpPr>
          <p:spPr>
            <a:xfrm>
              <a:off x="1680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60" name="Line 25"/>
            <p:cNvSpPr/>
            <p:nvPr/>
          </p:nvSpPr>
          <p:spPr>
            <a:xfrm>
              <a:off x="816" y="249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1" name="Line 26"/>
            <p:cNvSpPr/>
            <p:nvPr/>
          </p:nvSpPr>
          <p:spPr>
            <a:xfrm>
              <a:off x="1248" y="249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2" name="Line 27"/>
            <p:cNvSpPr/>
            <p:nvPr/>
          </p:nvSpPr>
          <p:spPr>
            <a:xfrm>
              <a:off x="768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3" name="Line 28"/>
            <p:cNvSpPr/>
            <p:nvPr/>
          </p:nvSpPr>
          <p:spPr>
            <a:xfrm>
              <a:off x="768" y="307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4" name="Line 29"/>
            <p:cNvSpPr/>
            <p:nvPr/>
          </p:nvSpPr>
          <p:spPr>
            <a:xfrm>
              <a:off x="816" y="355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5" name="Line 30"/>
            <p:cNvSpPr/>
            <p:nvPr/>
          </p:nvSpPr>
          <p:spPr>
            <a:xfrm>
              <a:off x="1680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6" name="Line 31"/>
            <p:cNvSpPr/>
            <p:nvPr/>
          </p:nvSpPr>
          <p:spPr>
            <a:xfrm flipV="1">
              <a:off x="816" y="3072"/>
              <a:ext cx="33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7" name="Line 32"/>
            <p:cNvSpPr/>
            <p:nvPr/>
          </p:nvSpPr>
          <p:spPr>
            <a:xfrm>
              <a:off x="816" y="2496"/>
              <a:ext cx="33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8" name="Oval 33"/>
            <p:cNvSpPr/>
            <p:nvPr/>
          </p:nvSpPr>
          <p:spPr>
            <a:xfrm>
              <a:off x="235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69" name="Oval 34"/>
            <p:cNvSpPr/>
            <p:nvPr/>
          </p:nvSpPr>
          <p:spPr>
            <a:xfrm>
              <a:off x="2784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0" name="Oval 35"/>
            <p:cNvSpPr/>
            <p:nvPr/>
          </p:nvSpPr>
          <p:spPr>
            <a:xfrm>
              <a:off x="235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1" name="Oval 36"/>
            <p:cNvSpPr/>
            <p:nvPr/>
          </p:nvSpPr>
          <p:spPr>
            <a:xfrm>
              <a:off x="278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2" name="Oval 37"/>
            <p:cNvSpPr/>
            <p:nvPr/>
          </p:nvSpPr>
          <p:spPr>
            <a:xfrm>
              <a:off x="3264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3" name="Line 38"/>
            <p:cNvSpPr/>
            <p:nvPr/>
          </p:nvSpPr>
          <p:spPr>
            <a:xfrm>
              <a:off x="2832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4" name="Text Box 39"/>
            <p:cNvSpPr txBox="1"/>
            <p:nvPr/>
          </p:nvSpPr>
          <p:spPr>
            <a:xfrm>
              <a:off x="2208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5" name="Text Box 40"/>
            <p:cNvSpPr txBox="1"/>
            <p:nvPr/>
          </p:nvSpPr>
          <p:spPr>
            <a:xfrm>
              <a:off x="2160" y="297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6" name="Text Box 41"/>
            <p:cNvSpPr txBox="1"/>
            <p:nvPr/>
          </p:nvSpPr>
          <p:spPr>
            <a:xfrm>
              <a:off x="2784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7" name="Text Box 42"/>
            <p:cNvSpPr txBox="1"/>
            <p:nvPr/>
          </p:nvSpPr>
          <p:spPr>
            <a:xfrm>
              <a:off x="2832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8" name="Text Box 43"/>
            <p:cNvSpPr txBox="1"/>
            <p:nvPr/>
          </p:nvSpPr>
          <p:spPr>
            <a:xfrm>
              <a:off x="3312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9" name="Oval 44"/>
            <p:cNvSpPr/>
            <p:nvPr/>
          </p:nvSpPr>
          <p:spPr>
            <a:xfrm>
              <a:off x="235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0" name="Oval 45"/>
            <p:cNvSpPr/>
            <p:nvPr/>
          </p:nvSpPr>
          <p:spPr>
            <a:xfrm>
              <a:off x="2784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1" name="Text Box 46"/>
            <p:cNvSpPr txBox="1"/>
            <p:nvPr/>
          </p:nvSpPr>
          <p:spPr>
            <a:xfrm>
              <a:off x="2208" y="35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2" name="Text Box 47"/>
            <p:cNvSpPr txBox="1"/>
            <p:nvPr/>
          </p:nvSpPr>
          <p:spPr>
            <a:xfrm>
              <a:off x="2736" y="355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3" name="Oval 48"/>
            <p:cNvSpPr/>
            <p:nvPr/>
          </p:nvSpPr>
          <p:spPr>
            <a:xfrm>
              <a:off x="326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4" name="Text Box 49"/>
            <p:cNvSpPr txBox="1"/>
            <p:nvPr/>
          </p:nvSpPr>
          <p:spPr>
            <a:xfrm>
              <a:off x="3312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5" name="Line 50"/>
            <p:cNvSpPr/>
            <p:nvPr/>
          </p:nvSpPr>
          <p:spPr>
            <a:xfrm>
              <a:off x="2448" y="249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6" name="Line 51"/>
            <p:cNvSpPr/>
            <p:nvPr/>
          </p:nvSpPr>
          <p:spPr>
            <a:xfrm>
              <a:off x="2880" y="249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7" name="Line 52"/>
            <p:cNvSpPr/>
            <p:nvPr/>
          </p:nvSpPr>
          <p:spPr>
            <a:xfrm>
              <a:off x="2400" y="307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8" name="Line 53"/>
            <p:cNvSpPr/>
            <p:nvPr/>
          </p:nvSpPr>
          <p:spPr>
            <a:xfrm>
              <a:off x="2448" y="355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9" name="Line 54"/>
            <p:cNvSpPr/>
            <p:nvPr/>
          </p:nvSpPr>
          <p:spPr>
            <a:xfrm>
              <a:off x="3312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0" name="Line 55"/>
            <p:cNvSpPr/>
            <p:nvPr/>
          </p:nvSpPr>
          <p:spPr>
            <a:xfrm flipV="1">
              <a:off x="2448" y="3072"/>
              <a:ext cx="33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1" name="Oval 56"/>
            <p:cNvSpPr/>
            <p:nvPr/>
          </p:nvSpPr>
          <p:spPr>
            <a:xfrm>
              <a:off x="3840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2" name="Oval 57"/>
            <p:cNvSpPr/>
            <p:nvPr/>
          </p:nvSpPr>
          <p:spPr>
            <a:xfrm>
              <a:off x="427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3" name="Oval 58"/>
            <p:cNvSpPr/>
            <p:nvPr/>
          </p:nvSpPr>
          <p:spPr>
            <a:xfrm>
              <a:off x="3840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4" name="Oval 59"/>
            <p:cNvSpPr/>
            <p:nvPr/>
          </p:nvSpPr>
          <p:spPr>
            <a:xfrm>
              <a:off x="427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5" name="Oval 60"/>
            <p:cNvSpPr/>
            <p:nvPr/>
          </p:nvSpPr>
          <p:spPr>
            <a:xfrm>
              <a:off x="47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6" name="Text Box 61"/>
            <p:cNvSpPr txBox="1"/>
            <p:nvPr/>
          </p:nvSpPr>
          <p:spPr>
            <a:xfrm>
              <a:off x="3696" y="220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7" name="Text Box 62"/>
            <p:cNvSpPr txBox="1"/>
            <p:nvPr/>
          </p:nvSpPr>
          <p:spPr>
            <a:xfrm>
              <a:off x="3648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8" name="Text Box 63"/>
            <p:cNvSpPr txBox="1"/>
            <p:nvPr/>
          </p:nvSpPr>
          <p:spPr>
            <a:xfrm>
              <a:off x="4272" y="220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9" name="Text Box 64"/>
            <p:cNvSpPr txBox="1"/>
            <p:nvPr/>
          </p:nvSpPr>
          <p:spPr>
            <a:xfrm>
              <a:off x="4320" y="288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0" name="Text Box 65"/>
            <p:cNvSpPr txBox="1"/>
            <p:nvPr/>
          </p:nvSpPr>
          <p:spPr>
            <a:xfrm>
              <a:off x="4800" y="220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1" name="Oval 66"/>
            <p:cNvSpPr/>
            <p:nvPr/>
          </p:nvSpPr>
          <p:spPr>
            <a:xfrm>
              <a:off x="3840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2" name="Oval 67"/>
            <p:cNvSpPr/>
            <p:nvPr/>
          </p:nvSpPr>
          <p:spPr>
            <a:xfrm>
              <a:off x="427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3" name="Text Box 68"/>
            <p:cNvSpPr txBox="1"/>
            <p:nvPr/>
          </p:nvSpPr>
          <p:spPr>
            <a:xfrm>
              <a:off x="3696" y="34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4" name="Text Box 69"/>
            <p:cNvSpPr txBox="1"/>
            <p:nvPr/>
          </p:nvSpPr>
          <p:spPr>
            <a:xfrm>
              <a:off x="4224" y="35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5" name="Oval 70"/>
            <p:cNvSpPr/>
            <p:nvPr/>
          </p:nvSpPr>
          <p:spPr>
            <a:xfrm>
              <a:off x="475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6" name="Text Box 71"/>
            <p:cNvSpPr txBox="1"/>
            <p:nvPr/>
          </p:nvSpPr>
          <p:spPr>
            <a:xfrm>
              <a:off x="4800" y="288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7" name="Line 72"/>
            <p:cNvSpPr/>
            <p:nvPr/>
          </p:nvSpPr>
          <p:spPr>
            <a:xfrm>
              <a:off x="3936" y="244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8" name="Line 73"/>
            <p:cNvSpPr/>
            <p:nvPr/>
          </p:nvSpPr>
          <p:spPr>
            <a:xfrm>
              <a:off x="4368" y="244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9" name="Line 74"/>
            <p:cNvSpPr/>
            <p:nvPr/>
          </p:nvSpPr>
          <p:spPr>
            <a:xfrm>
              <a:off x="3888" y="249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0" name="Line 75"/>
            <p:cNvSpPr/>
            <p:nvPr/>
          </p:nvSpPr>
          <p:spPr>
            <a:xfrm>
              <a:off x="3888" y="302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1" name="Line 76"/>
            <p:cNvSpPr/>
            <p:nvPr/>
          </p:nvSpPr>
          <p:spPr>
            <a:xfrm>
              <a:off x="3936" y="350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2" name="Line 77"/>
            <p:cNvSpPr/>
            <p:nvPr/>
          </p:nvSpPr>
          <p:spPr>
            <a:xfrm>
              <a:off x="4800" y="249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3" name="Line 78"/>
            <p:cNvSpPr/>
            <p:nvPr/>
          </p:nvSpPr>
          <p:spPr>
            <a:xfrm>
              <a:off x="3936" y="2448"/>
              <a:ext cx="33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4" name="Line 79"/>
            <p:cNvSpPr/>
            <p:nvPr/>
          </p:nvSpPr>
          <p:spPr>
            <a:xfrm>
              <a:off x="2064" y="2256"/>
              <a:ext cx="0" cy="158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5780" y="362268"/>
            <a:ext cx="7777163" cy="540067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G=(</a:t>
            </a:r>
            <a:r>
              <a:rPr lang="en-US" altLang="zh-CN" sz="2000" dirty="0" err="1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Vn,En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  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，则从图中任一顶点进行遍历图时，必定将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En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分成两个集合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B(G)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，其中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是遍历时经过的边的集合，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B(G)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是剩余边的集合。显然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和所有顶点一起构成连通图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极小连通子图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，也就是连通图的一棵生成树。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00438" y="28724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867238" y="28724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934038" y="28724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00438" y="50060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34038" y="39392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867238" y="39392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00438" y="39392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867238" y="50060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181438" y="3024826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248238" y="3024826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162638" y="3253426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934038" y="50060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172038" y="4244026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52838" y="4320226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019638" y="3253426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52838" y="3253426"/>
            <a:ext cx="1066800" cy="1752600"/>
            <a:chOff x="3352800" y="4295796"/>
            <a:chExt cx="1066800" cy="17526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352800" y="429579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19600" y="536259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248238" y="5234626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1105238" y="4244026"/>
            <a:ext cx="762000" cy="838200"/>
          </a:xfrm>
          <a:prstGeom prst="lin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34"/>
          <p:cNvGrpSpPr/>
          <p:nvPr/>
        </p:nvGrpSpPr>
        <p:grpSpPr bwMode="auto">
          <a:xfrm>
            <a:off x="4229418" y="1999298"/>
            <a:ext cx="4267200" cy="1800225"/>
            <a:chOff x="1383" y="981"/>
            <a:chExt cx="2688" cy="1134"/>
          </a:xfrm>
        </p:grpSpPr>
        <p:graphicFrame>
          <p:nvGraphicFramePr>
            <p:cNvPr id="39942" name="Object 1027"/>
            <p:cNvGraphicFramePr>
              <a:graphicFrameLocks noChangeAspect="1"/>
            </p:cNvGraphicFramePr>
            <p:nvPr/>
          </p:nvGraphicFramePr>
          <p:xfrm>
            <a:off x="1383" y="981"/>
            <a:ext cx="2688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92" name="位图图像" r:id="rId3" imgW="3038475" imgH="1704975" progId="PBrush">
                    <p:embed/>
                  </p:oleObj>
                </mc:Choice>
                <mc:Fallback>
                  <p:oleObj name="位图图像" r:id="rId3" imgW="3038475" imgH="1704975" progId="PBrush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6328" b="7840"/>
                        <a:stretch>
                          <a:fillRect/>
                        </a:stretch>
                      </p:blipFill>
                      <p:spPr bwMode="auto">
                        <a:xfrm>
                          <a:off x="1383" y="981"/>
                          <a:ext cx="2688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9943" name="Picture 103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29" y="1979"/>
              <a:ext cx="10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9940" name="Object 1029"/>
          <p:cNvGraphicFramePr>
            <a:graphicFrameLocks noChangeAspect="1"/>
          </p:cNvGraphicFramePr>
          <p:nvPr/>
        </p:nvGraphicFramePr>
        <p:xfrm>
          <a:off x="3684270" y="4015740"/>
          <a:ext cx="5205730" cy="237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" name="位图图像" r:id="rId6" imgW="4362450" imgH="1990725" progId="PBrush">
                  <p:embed/>
                </p:oleObj>
              </mc:Choice>
              <mc:Fallback>
                <p:oleObj name="位图图像" r:id="rId6" imgW="4362450" imgH="1990725" progId="PBrush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270" y="4015740"/>
                        <a:ext cx="5205730" cy="2376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615950" y="268605"/>
            <a:ext cx="7772400" cy="532066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若图</a:t>
            </a:r>
            <a:r>
              <a:rPr lang="en-US" altLang="zh-CN" sz="2000" dirty="0"/>
              <a:t>G</a:t>
            </a: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个顶点，则其生成树必具有</a:t>
            </a:r>
            <a:r>
              <a:rPr lang="en-US" altLang="zh-CN" sz="2000" dirty="0">
                <a:solidFill>
                  <a:srgbClr val="FF0000"/>
                </a:solidFill>
              </a:rPr>
              <a:t>n-1</a:t>
            </a:r>
            <a:r>
              <a:rPr lang="zh-CN" altLang="en-US" sz="2000" dirty="0"/>
              <a:t>条边。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生成树是包含图中所有顶点的</a:t>
            </a:r>
            <a:r>
              <a:rPr lang="zh-CN" altLang="en-US" sz="2000" dirty="0">
                <a:solidFill>
                  <a:srgbClr val="FF0000"/>
                </a:solidFill>
              </a:rPr>
              <a:t>极小连通子图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生成树可以通过对图的深度</a:t>
            </a:r>
            <a:r>
              <a:rPr lang="en-US" altLang="zh-CN" sz="2000" dirty="0"/>
              <a:t>/</a:t>
            </a:r>
            <a:r>
              <a:rPr lang="zh-CN" altLang="en-US" sz="2000" dirty="0"/>
              <a:t>广度优先遍历而得到，称之为</a:t>
            </a:r>
            <a:r>
              <a:rPr lang="zh-CN" altLang="en-US" sz="2000" dirty="0">
                <a:solidFill>
                  <a:srgbClr val="FF0000"/>
                </a:solidFill>
              </a:rPr>
              <a:t>深度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广度优先生成树。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在算法中，访问一个结点时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，同时记录它的父结点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,v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是生成树的一条边。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一般情况，</a:t>
            </a:r>
            <a:r>
              <a:rPr lang="en-US" altLang="zh-CN" sz="2000" dirty="0"/>
              <a:t>BFS(</a:t>
            </a:r>
            <a:r>
              <a:rPr lang="zh-CN" altLang="en-US" sz="2000" dirty="0"/>
              <a:t>广度优先搜索</a:t>
            </a:r>
            <a:r>
              <a:rPr lang="en-US" altLang="zh-CN" sz="2000" dirty="0"/>
              <a:t>)</a:t>
            </a:r>
            <a:r>
              <a:rPr lang="zh-CN" altLang="en-US" sz="2000" dirty="0"/>
              <a:t>生成树的树高小于</a:t>
            </a:r>
            <a:r>
              <a:rPr lang="en-US" altLang="zh-CN" sz="2000" dirty="0"/>
              <a:t>DFS(</a:t>
            </a:r>
            <a:r>
              <a:rPr lang="zh-CN" altLang="en-US" sz="2000" dirty="0"/>
              <a:t>深度优先搜索</a:t>
            </a:r>
            <a:r>
              <a:rPr lang="en-US" altLang="zh-CN" sz="2000" dirty="0"/>
              <a:t>)</a:t>
            </a:r>
            <a:r>
              <a:rPr lang="zh-CN" altLang="en-US" sz="2000" dirty="0"/>
              <a:t>生成树的高度。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一个图的生成树是不唯一的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从不同的顶点出发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采用不同的存储结构和存储顺序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651500" y="3357563"/>
            <a:ext cx="3024188" cy="3167062"/>
            <a:chOff x="3560" y="2115"/>
            <a:chExt cx="1905" cy="1995"/>
          </a:xfrm>
        </p:grpSpPr>
        <p:sp>
          <p:nvSpPr>
            <p:cNvPr id="40965" name="Oval 6"/>
            <p:cNvSpPr/>
            <p:nvPr/>
          </p:nvSpPr>
          <p:spPr>
            <a:xfrm>
              <a:off x="4422" y="216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6" name="Oval 7"/>
            <p:cNvSpPr/>
            <p:nvPr/>
          </p:nvSpPr>
          <p:spPr>
            <a:xfrm>
              <a:off x="4105" y="247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7" name="Oval 8"/>
            <p:cNvSpPr/>
            <p:nvPr/>
          </p:nvSpPr>
          <p:spPr>
            <a:xfrm>
              <a:off x="4830" y="247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8" name="Oval 9"/>
            <p:cNvSpPr/>
            <p:nvPr/>
          </p:nvSpPr>
          <p:spPr>
            <a:xfrm>
              <a:off x="4286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9" name="Oval 10"/>
            <p:cNvSpPr/>
            <p:nvPr/>
          </p:nvSpPr>
          <p:spPr>
            <a:xfrm>
              <a:off x="4694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70" name="Line 11"/>
            <p:cNvSpPr/>
            <p:nvPr/>
          </p:nvSpPr>
          <p:spPr>
            <a:xfrm flipH="1">
              <a:off x="4195" y="2251"/>
              <a:ext cx="22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1" name="Line 12"/>
            <p:cNvSpPr/>
            <p:nvPr/>
          </p:nvSpPr>
          <p:spPr>
            <a:xfrm>
              <a:off x="4241" y="2614"/>
              <a:ext cx="91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2" name="Line 13"/>
            <p:cNvSpPr/>
            <p:nvPr/>
          </p:nvSpPr>
          <p:spPr>
            <a:xfrm>
              <a:off x="4422" y="288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3" name="Line 14"/>
            <p:cNvSpPr/>
            <p:nvPr/>
          </p:nvSpPr>
          <p:spPr>
            <a:xfrm flipH="1" flipV="1">
              <a:off x="4241" y="2523"/>
              <a:ext cx="499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4" name="Line 15"/>
            <p:cNvSpPr/>
            <p:nvPr/>
          </p:nvSpPr>
          <p:spPr>
            <a:xfrm flipV="1">
              <a:off x="4377" y="2568"/>
              <a:ext cx="453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5" name="Text Box 16"/>
            <p:cNvSpPr txBox="1"/>
            <p:nvPr/>
          </p:nvSpPr>
          <p:spPr>
            <a:xfrm>
              <a:off x="4558" y="2115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0976" name="Text Box 17"/>
            <p:cNvSpPr txBox="1"/>
            <p:nvPr/>
          </p:nvSpPr>
          <p:spPr>
            <a:xfrm>
              <a:off x="3923" y="2432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0977" name="Text Box 18"/>
            <p:cNvSpPr txBox="1"/>
            <p:nvPr/>
          </p:nvSpPr>
          <p:spPr>
            <a:xfrm>
              <a:off x="4967" y="2432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0978" name="Text Box 19"/>
            <p:cNvSpPr txBox="1"/>
            <p:nvPr/>
          </p:nvSpPr>
          <p:spPr>
            <a:xfrm>
              <a:off x="4105" y="2795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0979" name="Text Box 20"/>
            <p:cNvSpPr txBox="1"/>
            <p:nvPr/>
          </p:nvSpPr>
          <p:spPr>
            <a:xfrm>
              <a:off x="4830" y="2750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0980" name="Oval 21"/>
            <p:cNvSpPr/>
            <p:nvPr/>
          </p:nvSpPr>
          <p:spPr>
            <a:xfrm>
              <a:off x="3923" y="315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1" name="Oval 22"/>
            <p:cNvSpPr/>
            <p:nvPr/>
          </p:nvSpPr>
          <p:spPr>
            <a:xfrm>
              <a:off x="3787" y="343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2" name="Oval 23"/>
            <p:cNvSpPr/>
            <p:nvPr/>
          </p:nvSpPr>
          <p:spPr>
            <a:xfrm>
              <a:off x="3787" y="370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3" name="Oval 24"/>
            <p:cNvSpPr/>
            <p:nvPr/>
          </p:nvSpPr>
          <p:spPr>
            <a:xfrm>
              <a:off x="3696" y="397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4" name="Oval 25"/>
            <p:cNvSpPr/>
            <p:nvPr/>
          </p:nvSpPr>
          <p:spPr>
            <a:xfrm>
              <a:off x="3969" y="397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5" name="Line 26"/>
            <p:cNvSpPr/>
            <p:nvPr/>
          </p:nvSpPr>
          <p:spPr>
            <a:xfrm flipH="1">
              <a:off x="3878" y="3294"/>
              <a:ext cx="91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6" name="Line 27"/>
            <p:cNvSpPr/>
            <p:nvPr/>
          </p:nvSpPr>
          <p:spPr>
            <a:xfrm>
              <a:off x="3878" y="356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7" name="Line 28"/>
            <p:cNvSpPr/>
            <p:nvPr/>
          </p:nvSpPr>
          <p:spPr>
            <a:xfrm flipH="1">
              <a:off x="3787" y="3838"/>
              <a:ext cx="4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8" name="Line 29"/>
            <p:cNvSpPr/>
            <p:nvPr/>
          </p:nvSpPr>
          <p:spPr>
            <a:xfrm>
              <a:off x="3923" y="3838"/>
              <a:ext cx="13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9" name="Text Box 30"/>
            <p:cNvSpPr txBox="1"/>
            <p:nvPr/>
          </p:nvSpPr>
          <p:spPr>
            <a:xfrm>
              <a:off x="3787" y="3158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0990" name="Text Box 31"/>
            <p:cNvSpPr txBox="1"/>
            <p:nvPr/>
          </p:nvSpPr>
          <p:spPr>
            <a:xfrm>
              <a:off x="3560" y="3385"/>
              <a:ext cx="3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0991" name="Text Box 32"/>
            <p:cNvSpPr txBox="1"/>
            <p:nvPr/>
          </p:nvSpPr>
          <p:spPr>
            <a:xfrm>
              <a:off x="3606" y="3657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0992" name="Text Box 33"/>
            <p:cNvSpPr txBox="1"/>
            <p:nvPr/>
          </p:nvSpPr>
          <p:spPr>
            <a:xfrm>
              <a:off x="3560" y="3884"/>
              <a:ext cx="7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3              5</a:t>
              </a:r>
            </a:p>
          </p:txBody>
        </p:sp>
        <p:sp>
          <p:nvSpPr>
            <p:cNvPr id="40993" name="Oval 34"/>
            <p:cNvSpPr/>
            <p:nvPr/>
          </p:nvSpPr>
          <p:spPr>
            <a:xfrm>
              <a:off x="4876" y="311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4" name="Oval 35"/>
            <p:cNvSpPr/>
            <p:nvPr/>
          </p:nvSpPr>
          <p:spPr>
            <a:xfrm>
              <a:off x="4695" y="338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5" name="Oval 36"/>
            <p:cNvSpPr/>
            <p:nvPr/>
          </p:nvSpPr>
          <p:spPr>
            <a:xfrm>
              <a:off x="5103" y="338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6" name="Oval 37"/>
            <p:cNvSpPr/>
            <p:nvPr/>
          </p:nvSpPr>
          <p:spPr>
            <a:xfrm>
              <a:off x="4513" y="370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7" name="Line 38"/>
            <p:cNvSpPr/>
            <p:nvPr/>
          </p:nvSpPr>
          <p:spPr>
            <a:xfrm>
              <a:off x="4558" y="2251"/>
              <a:ext cx="318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8" name="Oval 39"/>
            <p:cNvSpPr/>
            <p:nvPr/>
          </p:nvSpPr>
          <p:spPr>
            <a:xfrm>
              <a:off x="4785" y="370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9" name="Line 40"/>
            <p:cNvSpPr/>
            <p:nvPr/>
          </p:nvSpPr>
          <p:spPr>
            <a:xfrm flipH="1">
              <a:off x="4785" y="3203"/>
              <a:ext cx="91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0" name="Line 41"/>
            <p:cNvSpPr/>
            <p:nvPr/>
          </p:nvSpPr>
          <p:spPr>
            <a:xfrm>
              <a:off x="5012" y="3203"/>
              <a:ext cx="136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1" name="Line 42"/>
            <p:cNvSpPr/>
            <p:nvPr/>
          </p:nvSpPr>
          <p:spPr>
            <a:xfrm flipH="1">
              <a:off x="4558" y="3521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2" name="Line 43"/>
            <p:cNvSpPr/>
            <p:nvPr/>
          </p:nvSpPr>
          <p:spPr>
            <a:xfrm>
              <a:off x="4830" y="3521"/>
              <a:ext cx="4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3" name="Text Box 44"/>
            <p:cNvSpPr txBox="1"/>
            <p:nvPr/>
          </p:nvSpPr>
          <p:spPr>
            <a:xfrm>
              <a:off x="5012" y="3067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1004" name="Text Box 45"/>
            <p:cNvSpPr txBox="1"/>
            <p:nvPr/>
          </p:nvSpPr>
          <p:spPr>
            <a:xfrm>
              <a:off x="4558" y="3339"/>
              <a:ext cx="90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2                  3</a:t>
              </a:r>
            </a:p>
          </p:txBody>
        </p:sp>
        <p:sp>
          <p:nvSpPr>
            <p:cNvPr id="41005" name="Text Box 46"/>
            <p:cNvSpPr txBox="1"/>
            <p:nvPr/>
          </p:nvSpPr>
          <p:spPr>
            <a:xfrm>
              <a:off x="4422" y="3793"/>
              <a:ext cx="63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4            5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(2) </a:t>
            </a:r>
            <a:r>
              <a:rPr lang="zh-CN" altLang="en-US" sz="2400" b="1" dirty="0">
                <a:solidFill>
                  <a:srgbClr val="996600"/>
                </a:solidFill>
              </a:rPr>
              <a:t>非连通图的生成森林</a:t>
            </a:r>
            <a:endParaRPr lang="zh-CN" altLang="en-US" sz="4000" b="1" dirty="0">
              <a:solidFill>
                <a:srgbClr val="996600"/>
              </a:solidFill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一个连通分量及其遍历时走过的边构成一棵生成树。</a:t>
            </a:r>
          </a:p>
          <a:p>
            <a:pPr eaLnBrk="1" hangingPunct="1"/>
            <a:r>
              <a:rPr lang="zh-CN" altLang="en-US" sz="2400" dirty="0"/>
              <a:t>非连通图的各连通分量的生成树组成</a:t>
            </a:r>
            <a:r>
              <a:rPr lang="zh-CN" altLang="en-US" sz="2400" b="1" dirty="0">
                <a:solidFill>
                  <a:srgbClr val="FF3300"/>
                </a:solidFill>
              </a:rPr>
              <a:t>生成森林</a:t>
            </a:r>
            <a:r>
              <a:rPr lang="zh-CN" altLang="en-US" sz="2800" dirty="0"/>
              <a:t>。</a:t>
            </a:r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pSp>
        <p:nvGrpSpPr>
          <p:cNvPr id="41989" name="Group 32"/>
          <p:cNvGrpSpPr/>
          <p:nvPr/>
        </p:nvGrpSpPr>
        <p:grpSpPr>
          <a:xfrm>
            <a:off x="381000" y="2286000"/>
            <a:ext cx="8001000" cy="3581400"/>
            <a:chOff x="240" y="1440"/>
            <a:chExt cx="5040" cy="2256"/>
          </a:xfrm>
        </p:grpSpPr>
        <p:sp>
          <p:nvSpPr>
            <p:cNvPr id="41990" name="Rectangle 33"/>
            <p:cNvSpPr/>
            <p:nvPr/>
          </p:nvSpPr>
          <p:spPr>
            <a:xfrm>
              <a:off x="240" y="1440"/>
              <a:ext cx="5040" cy="225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41991" name="Group 34"/>
            <p:cNvGrpSpPr/>
            <p:nvPr/>
          </p:nvGrpSpPr>
          <p:grpSpPr>
            <a:xfrm>
              <a:off x="480" y="1536"/>
              <a:ext cx="2304" cy="1066"/>
              <a:chOff x="480" y="1536"/>
              <a:chExt cx="2304" cy="1066"/>
            </a:xfrm>
          </p:grpSpPr>
          <p:sp>
            <p:nvSpPr>
              <p:cNvPr id="41992" name="Oval 35"/>
              <p:cNvSpPr/>
              <p:nvPr/>
            </p:nvSpPr>
            <p:spPr>
              <a:xfrm>
                <a:off x="110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3" name="Text Box 36"/>
              <p:cNvSpPr txBox="1"/>
              <p:nvPr/>
            </p:nvSpPr>
            <p:spPr>
              <a:xfrm>
                <a:off x="864" y="153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4" name="Oval 37"/>
              <p:cNvSpPr/>
              <p:nvPr/>
            </p:nvSpPr>
            <p:spPr>
              <a:xfrm>
                <a:off x="67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5" name="Oval 38"/>
              <p:cNvSpPr/>
              <p:nvPr/>
            </p:nvSpPr>
            <p:spPr>
              <a:xfrm>
                <a:off x="1104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6" name="Text Box 39"/>
              <p:cNvSpPr txBox="1"/>
              <p:nvPr/>
            </p:nvSpPr>
            <p:spPr>
              <a:xfrm>
                <a:off x="480" y="196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7" name="Text Box 40"/>
              <p:cNvSpPr txBox="1"/>
              <p:nvPr/>
            </p:nvSpPr>
            <p:spPr>
              <a:xfrm>
                <a:off x="1152" y="196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8" name="Oval 41"/>
              <p:cNvSpPr/>
              <p:nvPr/>
            </p:nvSpPr>
            <p:spPr>
              <a:xfrm>
                <a:off x="1584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9" name="Text Box 42"/>
              <p:cNvSpPr txBox="1"/>
              <p:nvPr/>
            </p:nvSpPr>
            <p:spPr>
              <a:xfrm>
                <a:off x="1632" y="192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0" name="Oval 43"/>
              <p:cNvSpPr/>
              <p:nvPr/>
            </p:nvSpPr>
            <p:spPr>
              <a:xfrm>
                <a:off x="864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1" name="Oval 44"/>
              <p:cNvSpPr/>
              <p:nvPr/>
            </p:nvSpPr>
            <p:spPr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2" name="Text Box 45"/>
              <p:cNvSpPr txBox="1"/>
              <p:nvPr/>
            </p:nvSpPr>
            <p:spPr>
              <a:xfrm>
                <a:off x="720" y="2352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4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3" name="Text Box 46"/>
              <p:cNvSpPr txBox="1"/>
              <p:nvPr/>
            </p:nvSpPr>
            <p:spPr>
              <a:xfrm>
                <a:off x="1296" y="2352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5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4" name="Line 47"/>
              <p:cNvSpPr/>
              <p:nvPr/>
            </p:nvSpPr>
            <p:spPr>
              <a:xfrm>
                <a:off x="960" y="2400"/>
                <a:ext cx="33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5" name="Line 48"/>
              <p:cNvSpPr/>
              <p:nvPr/>
            </p:nvSpPr>
            <p:spPr>
              <a:xfrm flipV="1">
                <a:off x="720" y="1728"/>
                <a:ext cx="43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6" name="Line 49"/>
              <p:cNvSpPr/>
              <p:nvPr/>
            </p:nvSpPr>
            <p:spPr>
              <a:xfrm>
                <a:off x="1200" y="1680"/>
                <a:ext cx="43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7" name="Line 50"/>
              <p:cNvSpPr/>
              <p:nvPr/>
            </p:nvSpPr>
            <p:spPr>
              <a:xfrm>
                <a:off x="1152" y="1728"/>
                <a:ext cx="1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8" name="Line 51"/>
              <p:cNvSpPr/>
              <p:nvPr/>
            </p:nvSpPr>
            <p:spPr>
              <a:xfrm>
                <a:off x="768" y="2016"/>
                <a:ext cx="33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9" name="Line 52"/>
              <p:cNvSpPr/>
              <p:nvPr/>
            </p:nvSpPr>
            <p:spPr>
              <a:xfrm>
                <a:off x="1200" y="2016"/>
                <a:ext cx="384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0" name="Line 53"/>
              <p:cNvSpPr/>
              <p:nvPr/>
            </p:nvSpPr>
            <p:spPr>
              <a:xfrm>
                <a:off x="720" y="2064"/>
                <a:ext cx="19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1" name="Line 54"/>
              <p:cNvSpPr/>
              <p:nvPr/>
            </p:nvSpPr>
            <p:spPr>
              <a:xfrm>
                <a:off x="1104" y="2064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2" name="Line 55"/>
              <p:cNvSpPr/>
              <p:nvPr/>
            </p:nvSpPr>
            <p:spPr>
              <a:xfrm flipH="1">
                <a:off x="912" y="2064"/>
                <a:ext cx="19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3" name="Oval 56"/>
              <p:cNvSpPr/>
              <p:nvPr/>
            </p:nvSpPr>
            <p:spPr>
              <a:xfrm>
                <a:off x="235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4" name="Text Box 57"/>
              <p:cNvSpPr txBox="1"/>
              <p:nvPr/>
            </p:nvSpPr>
            <p:spPr>
              <a:xfrm>
                <a:off x="2448" y="153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6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5" name="Oval 58"/>
              <p:cNvSpPr/>
              <p:nvPr/>
            </p:nvSpPr>
            <p:spPr>
              <a:xfrm>
                <a:off x="211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6" name="Oval 59"/>
              <p:cNvSpPr/>
              <p:nvPr/>
            </p:nvSpPr>
            <p:spPr>
              <a:xfrm>
                <a:off x="2544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7" name="Text Box 60"/>
              <p:cNvSpPr txBox="1"/>
              <p:nvPr/>
            </p:nvSpPr>
            <p:spPr>
              <a:xfrm>
                <a:off x="1968" y="216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7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8" name="Text Box 61"/>
              <p:cNvSpPr txBox="1"/>
              <p:nvPr/>
            </p:nvSpPr>
            <p:spPr>
              <a:xfrm>
                <a:off x="2496" y="220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8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9" name="Line 62"/>
              <p:cNvSpPr/>
              <p:nvPr/>
            </p:nvSpPr>
            <p:spPr>
              <a:xfrm>
                <a:off x="2208" y="2208"/>
                <a:ext cx="33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20" name="Line 63"/>
              <p:cNvSpPr/>
              <p:nvPr/>
            </p:nvSpPr>
            <p:spPr>
              <a:xfrm flipH="1">
                <a:off x="2160" y="1776"/>
                <a:ext cx="192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21" name="Line 64"/>
              <p:cNvSpPr/>
              <p:nvPr/>
            </p:nvSpPr>
            <p:spPr>
              <a:xfrm>
                <a:off x="2400" y="1776"/>
                <a:ext cx="144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022" name="Oval 65"/>
            <p:cNvSpPr/>
            <p:nvPr/>
          </p:nvSpPr>
          <p:spPr>
            <a:xfrm>
              <a:off x="29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3" name="Text Box 66"/>
            <p:cNvSpPr txBox="1"/>
            <p:nvPr/>
          </p:nvSpPr>
          <p:spPr>
            <a:xfrm>
              <a:off x="2736" y="249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4" name="Oval 67"/>
            <p:cNvSpPr/>
            <p:nvPr/>
          </p:nvSpPr>
          <p:spPr>
            <a:xfrm>
              <a:off x="2544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5" name="Oval 68"/>
            <p:cNvSpPr/>
            <p:nvPr/>
          </p:nvSpPr>
          <p:spPr>
            <a:xfrm>
              <a:off x="29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6" name="Text Box 69"/>
            <p:cNvSpPr txBox="1"/>
            <p:nvPr/>
          </p:nvSpPr>
          <p:spPr>
            <a:xfrm>
              <a:off x="2352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7" name="Text Box 70"/>
            <p:cNvSpPr txBox="1"/>
            <p:nvPr/>
          </p:nvSpPr>
          <p:spPr>
            <a:xfrm>
              <a:off x="3024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8" name="Oval 71"/>
            <p:cNvSpPr/>
            <p:nvPr/>
          </p:nvSpPr>
          <p:spPr>
            <a:xfrm>
              <a:off x="345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9" name="Text Box 72"/>
            <p:cNvSpPr txBox="1"/>
            <p:nvPr/>
          </p:nvSpPr>
          <p:spPr>
            <a:xfrm>
              <a:off x="3504" y="288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0" name="Oval 73"/>
            <p:cNvSpPr/>
            <p:nvPr/>
          </p:nvSpPr>
          <p:spPr>
            <a:xfrm>
              <a:off x="2736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1" name="Oval 74"/>
            <p:cNvSpPr/>
            <p:nvPr/>
          </p:nvSpPr>
          <p:spPr>
            <a:xfrm>
              <a:off x="3168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2" name="Text Box 75"/>
            <p:cNvSpPr txBox="1"/>
            <p:nvPr/>
          </p:nvSpPr>
          <p:spPr>
            <a:xfrm>
              <a:off x="2592" y="331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3" name="Text Box 76"/>
            <p:cNvSpPr txBox="1"/>
            <p:nvPr/>
          </p:nvSpPr>
          <p:spPr>
            <a:xfrm>
              <a:off x="3168" y="331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4" name="Line 77"/>
            <p:cNvSpPr/>
            <p:nvPr/>
          </p:nvSpPr>
          <p:spPr>
            <a:xfrm>
              <a:off x="2832" y="336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5" name="Line 78"/>
            <p:cNvSpPr/>
            <p:nvPr/>
          </p:nvSpPr>
          <p:spPr>
            <a:xfrm flipV="1">
              <a:off x="2592" y="268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6" name="Line 79"/>
            <p:cNvSpPr/>
            <p:nvPr/>
          </p:nvSpPr>
          <p:spPr>
            <a:xfrm>
              <a:off x="2640" y="297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7" name="Line 80"/>
            <p:cNvSpPr/>
            <p:nvPr/>
          </p:nvSpPr>
          <p:spPr>
            <a:xfrm>
              <a:off x="3072" y="29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8" name="Line 81"/>
            <p:cNvSpPr/>
            <p:nvPr/>
          </p:nvSpPr>
          <p:spPr>
            <a:xfrm flipH="1">
              <a:off x="2784" y="302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9" name="Oval 82"/>
            <p:cNvSpPr/>
            <p:nvPr/>
          </p:nvSpPr>
          <p:spPr>
            <a:xfrm>
              <a:off x="42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0" name="Text Box 83"/>
            <p:cNvSpPr txBox="1"/>
            <p:nvPr/>
          </p:nvSpPr>
          <p:spPr>
            <a:xfrm>
              <a:off x="4320" y="249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1" name="Oval 84"/>
            <p:cNvSpPr/>
            <p:nvPr/>
          </p:nvSpPr>
          <p:spPr>
            <a:xfrm>
              <a:off x="3984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2" name="Oval 85"/>
            <p:cNvSpPr/>
            <p:nvPr/>
          </p:nvSpPr>
          <p:spPr>
            <a:xfrm>
              <a:off x="4416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3" name="Text Box 86"/>
            <p:cNvSpPr txBox="1"/>
            <p:nvPr/>
          </p:nvSpPr>
          <p:spPr>
            <a:xfrm>
              <a:off x="3840" y="312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4" name="Text Box 87"/>
            <p:cNvSpPr txBox="1"/>
            <p:nvPr/>
          </p:nvSpPr>
          <p:spPr>
            <a:xfrm>
              <a:off x="4368" y="316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5" name="Line 88"/>
            <p:cNvSpPr/>
            <p:nvPr/>
          </p:nvSpPr>
          <p:spPr>
            <a:xfrm>
              <a:off x="4080" y="316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6" name="Line 89"/>
            <p:cNvSpPr/>
            <p:nvPr/>
          </p:nvSpPr>
          <p:spPr>
            <a:xfrm flipH="1">
              <a:off x="4032" y="2736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7" name="Line 90"/>
            <p:cNvSpPr/>
            <p:nvPr/>
          </p:nvSpPr>
          <p:spPr>
            <a:xfrm flipV="1">
              <a:off x="240" y="1488"/>
              <a:ext cx="5040" cy="216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7.4.2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最小生成树</a:t>
            </a:r>
            <a:endParaRPr lang="zh-CN" altLang="en-US" sz="4400" b="1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2" name="Rectangle 3"/>
          <p:cNvSpPr/>
          <p:nvPr/>
        </p:nvSpPr>
        <p:spPr>
          <a:xfrm>
            <a:off x="685800" y="1228090"/>
            <a:ext cx="78486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503050405090304" pitchFamily="18" charset="0"/>
                <a:ea typeface="宋体" charset="-122"/>
              </a:rPr>
              <a:t>最小生成树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由一个网络生成的各边的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权数总和最小的生成树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，记为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MST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(Minimum Cost Spanning Tree)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</a:rPr>
              <a:t>MST</a:t>
            </a:r>
            <a:r>
              <a:rPr lang="zh-CN" altLang="en-US" sz="2000" b="1" dirty="0">
                <a:latin typeface="Times New Roman" panose="02020503050405090304" pitchFamily="18" charset="0"/>
                <a:ea typeface="宋体" charset="-122"/>
              </a:rPr>
              <a:t>性质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N=(V,{E})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是一个连通的网络，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的真子集，若边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(u,v)[u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U,vV-U]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中所有一个端点在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U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内，一个端点不在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U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内的边中权值最小的一条边(轻边)，则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一定存在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G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的一棵生成树包括此边。</a:t>
            </a:r>
          </a:p>
        </p:txBody>
      </p:sp>
      <p:sp>
        <p:nvSpPr>
          <p:cNvPr id="43013" name="Oval 4"/>
          <p:cNvSpPr/>
          <p:nvPr/>
        </p:nvSpPr>
        <p:spPr>
          <a:xfrm>
            <a:off x="796925" y="5235575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4" name="Oval 5"/>
          <p:cNvSpPr/>
          <p:nvPr/>
        </p:nvSpPr>
        <p:spPr>
          <a:xfrm>
            <a:off x="3463925" y="5235575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5" name="Rectangle 6"/>
          <p:cNvSpPr/>
          <p:nvPr/>
        </p:nvSpPr>
        <p:spPr>
          <a:xfrm>
            <a:off x="415925" y="4854575"/>
            <a:ext cx="12192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6" name="Rectangle 7"/>
          <p:cNvSpPr/>
          <p:nvPr/>
        </p:nvSpPr>
        <p:spPr>
          <a:xfrm>
            <a:off x="3235325" y="4854575"/>
            <a:ext cx="12192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7" name="Text Box 8"/>
          <p:cNvSpPr txBox="1"/>
          <p:nvPr/>
        </p:nvSpPr>
        <p:spPr>
          <a:xfrm>
            <a:off x="720725" y="44735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U</a:t>
            </a:r>
          </a:p>
        </p:txBody>
      </p:sp>
      <p:sp>
        <p:nvSpPr>
          <p:cNvPr id="43018" name="Text Box 9"/>
          <p:cNvSpPr txBox="1"/>
          <p:nvPr/>
        </p:nvSpPr>
        <p:spPr>
          <a:xfrm>
            <a:off x="3463925" y="43973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V-U</a:t>
            </a:r>
          </a:p>
        </p:txBody>
      </p:sp>
      <p:sp>
        <p:nvSpPr>
          <p:cNvPr id="43019" name="Line 10"/>
          <p:cNvSpPr/>
          <p:nvPr/>
        </p:nvSpPr>
        <p:spPr>
          <a:xfrm>
            <a:off x="1025525" y="5387975"/>
            <a:ext cx="24384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0" name="Text Box 11"/>
          <p:cNvSpPr txBox="1"/>
          <p:nvPr/>
        </p:nvSpPr>
        <p:spPr>
          <a:xfrm>
            <a:off x="568325" y="50069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u</a:t>
            </a:r>
          </a:p>
        </p:txBody>
      </p:sp>
      <p:sp>
        <p:nvSpPr>
          <p:cNvPr id="43021" name="Text Box 12"/>
          <p:cNvSpPr txBox="1"/>
          <p:nvPr/>
        </p:nvSpPr>
        <p:spPr>
          <a:xfrm>
            <a:off x="3616325" y="500697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</a:p>
        </p:txBody>
      </p:sp>
      <p:sp>
        <p:nvSpPr>
          <p:cNvPr id="43022" name="Text Box 13"/>
          <p:cNvSpPr txBox="1"/>
          <p:nvPr/>
        </p:nvSpPr>
        <p:spPr>
          <a:xfrm>
            <a:off x="2016125" y="500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w</a:t>
            </a:r>
            <a:endParaRPr lang="en-US" altLang="zh-CN" sz="24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23" name="Freeform 14"/>
          <p:cNvSpPr/>
          <p:nvPr/>
        </p:nvSpPr>
        <p:spPr>
          <a:xfrm>
            <a:off x="1101725" y="4765675"/>
            <a:ext cx="2514600" cy="317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84" h="200">
                <a:moveTo>
                  <a:pt x="0" y="200"/>
                </a:moveTo>
                <a:cubicBezTo>
                  <a:pt x="180" y="108"/>
                  <a:pt x="360" y="16"/>
                  <a:pt x="624" y="8"/>
                </a:cubicBezTo>
                <a:cubicBezTo>
                  <a:pt x="888" y="0"/>
                  <a:pt x="1424" y="128"/>
                  <a:pt x="1584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5"/>
          <p:cNvSpPr/>
          <p:nvPr/>
        </p:nvSpPr>
        <p:spPr>
          <a:xfrm>
            <a:off x="1101725" y="5692775"/>
            <a:ext cx="25146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584" h="256">
                <a:moveTo>
                  <a:pt x="0" y="96"/>
                </a:moveTo>
                <a:cubicBezTo>
                  <a:pt x="180" y="176"/>
                  <a:pt x="360" y="256"/>
                  <a:pt x="624" y="240"/>
                </a:cubicBezTo>
                <a:cubicBezTo>
                  <a:pt x="888" y="224"/>
                  <a:pt x="1236" y="112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80" name="Text Box 16"/>
          <p:cNvSpPr txBox="1"/>
          <p:nvPr/>
        </p:nvSpPr>
        <p:spPr>
          <a:xfrm>
            <a:off x="4605973" y="5692775"/>
            <a:ext cx="4319587" cy="89154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503050405090304" pitchFamily="18" charset="0"/>
                <a:ea typeface="楷体_GB2312" pitchFamily="49" charset="-122"/>
              </a:rPr>
              <a:t>如何在最节省经费的前提下建立</a:t>
            </a:r>
            <a:r>
              <a:rPr lang="zh-CN" altLang="en-US" sz="20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这个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503050405090304" pitchFamily="18" charset="0"/>
                <a:ea typeface="楷体_GB2312" pitchFamily="49" charset="-122"/>
              </a:rPr>
              <a:t>通讯网</a:t>
            </a:r>
            <a:r>
              <a:rPr lang="zh-CN" altLang="en-US" sz="20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？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660" y="3662045"/>
            <a:ext cx="245364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85800" y="1071546"/>
            <a:ext cx="7772400" cy="3928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30000"/>
              </a:lnSpc>
              <a:buClr>
                <a:schemeClr val="tx2"/>
              </a:buClr>
              <a:buFontTx/>
              <a:buChar char="•"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算法可用下述过程描述，其中用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Wuv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表示顶点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与顶点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边上的权值。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⑴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{u1},T={};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⑵ while (U≠V)do</a:t>
            </a:r>
          </a:p>
          <a:p>
            <a:pPr marL="381000" lvl="2" algn="just" eaLnBrk="0" hangingPunct="0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(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min{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Wuv|u∈U,v∈V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 } //(u,v)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是最轻边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algn="just" eaLnBrk="0" hangingPunct="0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T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)}  //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(u,v)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加入边集合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algn="just" eaLnBrk="0" hangingPunct="0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U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{v}   //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加入顶点集合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⑶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结束。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5039995"/>
            <a:ext cx="1677035" cy="1640205"/>
          </a:xfrm>
          <a:prstGeom prst="rect">
            <a:avLst/>
          </a:prstGeom>
        </p:spPr>
      </p:pic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7.1.2 </a:t>
            </a:r>
            <a:r>
              <a:rPr lang="zh-CN" altLang="en-US" sz="2400" b="1" dirty="0">
                <a:solidFill>
                  <a:srgbClr val="800000"/>
                </a:solidFill>
              </a:rPr>
              <a:t>图的相关术语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61645" y="1066800"/>
            <a:ext cx="8229600" cy="50292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顶点</a:t>
            </a:r>
            <a:r>
              <a:rPr lang="en-US" altLang="zh-CN" sz="2000" dirty="0">
                <a:solidFill>
                  <a:srgbClr val="FF3300"/>
                </a:solidFill>
              </a:rPr>
              <a:t>(Vertex)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  <a:r>
              <a:rPr lang="zh-CN" altLang="en-US" sz="2000" dirty="0"/>
              <a:t>   数据元素所构成的结点。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有向图</a:t>
            </a:r>
            <a:r>
              <a:rPr lang="en-US" altLang="zh-CN" sz="2000" dirty="0">
                <a:solidFill>
                  <a:srgbClr val="FF3300"/>
                </a:solidFill>
              </a:rPr>
              <a:t>(Digraph):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弧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Arc</a:t>
            </a:r>
            <a:r>
              <a:rPr lang="en-US" altLang="zh-CN" sz="2000" dirty="0"/>
              <a:t>)</a:t>
            </a:r>
            <a:r>
              <a:rPr lang="zh-CN" altLang="en-US" sz="2000" dirty="0"/>
              <a:t>的顶点偶对是有序的。对弧</a:t>
            </a:r>
            <a:r>
              <a:rPr lang="en-US" altLang="zh-CN" sz="2000" dirty="0"/>
              <a:t>&lt; 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 &gt;</a:t>
            </a:r>
            <a:r>
              <a:rPr lang="zh-CN" altLang="en-US" sz="2000" dirty="0"/>
              <a:t>而言， 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3300"/>
                </a:solidFill>
              </a:rPr>
              <a:t>弧尾</a:t>
            </a:r>
            <a:r>
              <a:rPr lang="en-US" altLang="zh-CN" sz="2000" dirty="0">
                <a:solidFill>
                  <a:srgbClr val="FF3300"/>
                </a:solidFill>
              </a:rPr>
              <a:t>(Tail)</a:t>
            </a:r>
            <a:r>
              <a:rPr lang="en-US" altLang="zh-CN" sz="2000" dirty="0"/>
              <a:t>/</a:t>
            </a:r>
            <a:r>
              <a:rPr lang="zh-CN" altLang="en-US" sz="2000" dirty="0"/>
              <a:t>初始点；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3300"/>
                </a:solidFill>
              </a:rPr>
              <a:t>弧头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en-US" altLang="zh-CN" sz="2000" dirty="0">
                <a:solidFill>
                  <a:srgbClr val="FF3300"/>
                </a:solidFill>
              </a:rPr>
              <a:t>Head</a:t>
            </a:r>
            <a:r>
              <a:rPr lang="en-US" altLang="zh-CN" sz="2000" b="1" dirty="0">
                <a:solidFill>
                  <a:srgbClr val="FF3300"/>
                </a:solidFill>
              </a:rPr>
              <a:t>)</a:t>
            </a:r>
            <a:r>
              <a:rPr lang="en-US" altLang="zh-CN" sz="2000" dirty="0"/>
              <a:t>/</a:t>
            </a:r>
            <a:r>
              <a:rPr lang="zh-CN" altLang="en-US" sz="2000" dirty="0"/>
              <a:t>终端点。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无向图</a:t>
            </a:r>
            <a:r>
              <a:rPr lang="en-US" altLang="zh-CN" sz="2000" dirty="0">
                <a:solidFill>
                  <a:srgbClr val="FF3300"/>
                </a:solidFill>
              </a:rPr>
              <a:t>(Undigraph)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弧的顶点偶对是无序的。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)</a:t>
            </a:r>
            <a:r>
              <a:rPr lang="zh-CN" altLang="zh-CN" sz="2000" dirty="0"/>
              <a:t>和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代表同一条</a:t>
            </a:r>
            <a:r>
              <a:rPr lang="zh-CN" altLang="en-US" sz="2000" b="1" dirty="0">
                <a:solidFill>
                  <a:srgbClr val="FF3300"/>
                </a:solidFill>
              </a:rPr>
              <a:t>边</a:t>
            </a:r>
            <a:r>
              <a:rPr lang="en-US" altLang="zh-CN" sz="2000" dirty="0">
                <a:solidFill>
                  <a:srgbClr val="FF3300"/>
                </a:solidFill>
              </a:rPr>
              <a:t>(Edge)</a:t>
            </a:r>
            <a:r>
              <a:rPr lang="en-US" altLang="zh-CN" sz="2000" dirty="0"/>
              <a:t>(i</a:t>
            </a:r>
            <a:r>
              <a:rPr lang="en-US" altLang="zh-CN" sz="2000" dirty="0">
                <a:sym typeface="Symbol" pitchFamily="18" charset="2"/>
              </a:rPr>
              <a:t></a:t>
            </a:r>
            <a:r>
              <a:rPr lang="en-US" altLang="zh-CN" sz="2000" dirty="0"/>
              <a:t>j)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</a:rPr>
              <a:t>无向</a:t>
            </a:r>
            <a:r>
              <a:rPr lang="en-US" altLang="zh-CN" sz="2000" b="1" dirty="0">
                <a:solidFill>
                  <a:srgbClr val="FF3300"/>
                </a:solidFill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</a:rPr>
              <a:t>完全图   </a:t>
            </a:r>
            <a:r>
              <a:rPr lang="zh-CN" altLang="en-US" sz="2000" dirty="0"/>
              <a:t>每个顶点与其余顶点都有边的无向图。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 顶点数为</a:t>
            </a:r>
            <a:r>
              <a:rPr lang="en-US" altLang="zh-CN" sz="2000" dirty="0"/>
              <a:t>n</a:t>
            </a:r>
            <a:r>
              <a:rPr lang="zh-CN" altLang="en-US" sz="2000" dirty="0"/>
              <a:t>时，边数 </a:t>
            </a:r>
            <a:r>
              <a:rPr lang="en-US" altLang="zh-CN" sz="2000" b="1" i="1" dirty="0"/>
              <a:t>e=n(n-1)/2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有向完全图   </a:t>
            </a:r>
            <a:r>
              <a:rPr lang="zh-CN" altLang="en-US" sz="2000" dirty="0"/>
              <a:t>每个顶点与其余顶点都有弧的有向图。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 顶点数为</a:t>
            </a:r>
            <a:r>
              <a:rPr lang="en-US" altLang="zh-CN" sz="2000" dirty="0"/>
              <a:t>n</a:t>
            </a:r>
            <a:r>
              <a:rPr lang="zh-CN" altLang="en-US" sz="2000" dirty="0"/>
              <a:t>时，弧数 </a:t>
            </a:r>
            <a:r>
              <a:rPr lang="en-US" altLang="zh-CN" sz="2000" b="1" i="1" dirty="0"/>
              <a:t>e=n(n-1)</a:t>
            </a:r>
            <a:endParaRPr lang="zh-CN" altLang="en-US" sz="2000" dirty="0"/>
          </a:p>
        </p:txBody>
      </p:sp>
      <p:grpSp>
        <p:nvGrpSpPr>
          <p:cNvPr id="7173" name="Group 10"/>
          <p:cNvGrpSpPr/>
          <p:nvPr/>
        </p:nvGrpSpPr>
        <p:grpSpPr>
          <a:xfrm>
            <a:off x="7185025" y="2748280"/>
            <a:ext cx="1295400" cy="603250"/>
            <a:chOff x="4752" y="1008"/>
            <a:chExt cx="816" cy="380"/>
          </a:xfrm>
        </p:grpSpPr>
        <p:sp>
          <p:nvSpPr>
            <p:cNvPr id="7174" name="Oval 5"/>
            <p:cNvSpPr/>
            <p:nvPr/>
          </p:nvSpPr>
          <p:spPr>
            <a:xfrm>
              <a:off x="4848" y="1296"/>
              <a:ext cx="84" cy="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75" name="Oval 6"/>
            <p:cNvSpPr/>
            <p:nvPr/>
          </p:nvSpPr>
          <p:spPr>
            <a:xfrm>
              <a:off x="5424" y="1296"/>
              <a:ext cx="84" cy="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76" name="Line 7"/>
            <p:cNvSpPr/>
            <p:nvPr/>
          </p:nvSpPr>
          <p:spPr>
            <a:xfrm>
              <a:off x="4944" y="134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7" name="Text Box 8"/>
            <p:cNvSpPr txBox="1"/>
            <p:nvPr/>
          </p:nvSpPr>
          <p:spPr>
            <a:xfrm>
              <a:off x="4752" y="1008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     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</p:grpSp>
      <p:sp>
        <p:nvSpPr>
          <p:cNvPr id="7178" name="Oval 12"/>
          <p:cNvSpPr/>
          <p:nvPr/>
        </p:nvSpPr>
        <p:spPr>
          <a:xfrm>
            <a:off x="7337425" y="4196080"/>
            <a:ext cx="133350" cy="1460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79" name="Oval 13"/>
          <p:cNvSpPr/>
          <p:nvPr/>
        </p:nvSpPr>
        <p:spPr>
          <a:xfrm>
            <a:off x="8251825" y="4196080"/>
            <a:ext cx="133350" cy="1460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80" name="Text Box 15"/>
          <p:cNvSpPr txBox="1"/>
          <p:nvPr/>
        </p:nvSpPr>
        <p:spPr>
          <a:xfrm>
            <a:off x="7185025" y="373888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7181" name="Line 16"/>
          <p:cNvSpPr/>
          <p:nvPr/>
        </p:nvSpPr>
        <p:spPr>
          <a:xfrm>
            <a:off x="7489825" y="427228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51555" y="2241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465955" y="147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19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465955" y="1290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8469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0623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542155" y="528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123440" y="1700530"/>
            <a:ext cx="3744595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5796280" y="1793875"/>
            <a:ext cx="57150" cy="98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97525" y="1002030"/>
            <a:ext cx="1893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各个顶点和集合</a:t>
            </a:r>
            <a:r>
              <a:rPr lang="en-US" altLang="zh-CN" sz="1600"/>
              <a:t>U</a:t>
            </a:r>
            <a:r>
              <a:rPr lang="zh-CN" altLang="en-US" sz="1600"/>
              <a:t>中的顶点连通的最小</a:t>
            </a:r>
            <a:r>
              <a:rPr lang="en-US" altLang="zh-CN" sz="1600"/>
              <a:t>cost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8460105" y="1714500"/>
            <a:ext cx="155575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647305" y="1036955"/>
            <a:ext cx="1496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将本轮最小</a:t>
            </a:r>
            <a:r>
              <a:rPr lang="en-US" altLang="zh-CN" sz="1600"/>
              <a:t>cost</a:t>
            </a:r>
            <a:r>
              <a:rPr lang="zh-CN" altLang="en-US" sz="1600"/>
              <a:t>的顶点加入</a:t>
            </a:r>
            <a:r>
              <a:rPr lang="en-US" altLang="zh-CN" sz="1600"/>
              <a:t>U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rgbClr val="FF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465955" y="147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19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465955" y="1290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8469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542155" y="528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70C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70C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465955" y="147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19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465955" y="1290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8469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542155" y="5289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108835" y="1772285"/>
            <a:ext cx="3615690" cy="207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5724525" y="1793875"/>
            <a:ext cx="128905" cy="185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97525" y="1002030"/>
            <a:ext cx="1893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各个顶点和集合</a:t>
            </a:r>
            <a:r>
              <a:rPr lang="en-US" altLang="zh-CN" sz="1600"/>
              <a:t>U</a:t>
            </a:r>
            <a:r>
              <a:rPr lang="zh-CN" altLang="en-US" sz="1600"/>
              <a:t>中的顶点连通的最小</a:t>
            </a:r>
            <a:r>
              <a:rPr lang="en-US" altLang="zh-CN" sz="1600"/>
              <a:t>cost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8316595" y="1714500"/>
            <a:ext cx="299085" cy="193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647305" y="1036955"/>
            <a:ext cx="1496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将本轮最小</a:t>
            </a:r>
            <a:r>
              <a:rPr lang="en-US" altLang="zh-CN" sz="1600"/>
              <a:t>cost</a:t>
            </a:r>
            <a:r>
              <a:rPr lang="zh-CN" altLang="en-US" sz="1600"/>
              <a:t>的顶点加入</a:t>
            </a:r>
            <a:r>
              <a:rPr lang="en-US" altLang="zh-CN" sz="1600"/>
              <a:t>U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8469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70C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8469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97525" y="1002030"/>
            <a:ext cx="1893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各个顶点和集合</a:t>
            </a:r>
            <a:r>
              <a:rPr lang="en-US" altLang="zh-CN" sz="1600"/>
              <a:t>U</a:t>
            </a:r>
            <a:r>
              <a:rPr lang="zh-CN" altLang="en-US" sz="1600"/>
              <a:t>中的顶点连通的最小</a:t>
            </a:r>
            <a:r>
              <a:rPr lang="en-US" altLang="zh-CN" sz="1600"/>
              <a:t>cost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647305" y="1036955"/>
            <a:ext cx="1496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将本轮最小</a:t>
            </a:r>
            <a:r>
              <a:rPr lang="en-US" altLang="zh-CN" sz="1600"/>
              <a:t>cost</a:t>
            </a:r>
            <a:r>
              <a:rPr lang="zh-CN" altLang="en-US" sz="1600"/>
              <a:t>的顶点加入</a:t>
            </a:r>
            <a:r>
              <a:rPr lang="en-US" altLang="zh-CN" sz="1600"/>
              <a:t>U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907540" y="1868170"/>
            <a:ext cx="4068445" cy="249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5939790" y="1861820"/>
            <a:ext cx="339090" cy="243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v3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917440" y="1138555"/>
            <a:ext cx="3867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v3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917440" y="1138555"/>
            <a:ext cx="3867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97525" y="1002030"/>
            <a:ext cx="1893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各个顶点和集合</a:t>
            </a:r>
            <a:r>
              <a:rPr lang="en-US" altLang="zh-CN" sz="1600"/>
              <a:t>U</a:t>
            </a:r>
            <a:r>
              <a:rPr lang="zh-CN" altLang="en-US" sz="1600"/>
              <a:t>中的顶点连通的最小</a:t>
            </a:r>
            <a:r>
              <a:rPr lang="en-US" altLang="zh-CN" sz="1600"/>
              <a:t>cost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647305" y="1036955"/>
            <a:ext cx="1496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将本轮最小</a:t>
            </a:r>
            <a:r>
              <a:rPr lang="en-US" altLang="zh-CN" sz="1600"/>
              <a:t>cost</a:t>
            </a:r>
            <a:r>
              <a:rPr lang="zh-CN" altLang="en-US" sz="1600"/>
              <a:t>的顶点加入</a:t>
            </a:r>
            <a:r>
              <a:rPr lang="en-US" altLang="zh-CN" sz="1600"/>
              <a:t>U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124075" y="1868170"/>
            <a:ext cx="3851910" cy="328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5724525" y="1861820"/>
            <a:ext cx="554355" cy="336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v3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v2,v5,v3,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v1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917440" y="1138555"/>
            <a:ext cx="3867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v3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70C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v2,v5,v3,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v1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917440" y="1138555"/>
            <a:ext cx="3867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97525" y="1002030"/>
            <a:ext cx="1893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各个顶点和集合</a:t>
            </a:r>
            <a:r>
              <a:rPr lang="en-US" altLang="zh-CN" sz="1600"/>
              <a:t>U</a:t>
            </a:r>
            <a:r>
              <a:rPr lang="zh-CN" altLang="en-US" sz="1600"/>
              <a:t>中的顶点连通的最小</a:t>
            </a:r>
            <a:r>
              <a:rPr lang="en-US" altLang="zh-CN" sz="1600"/>
              <a:t>cost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647305" y="1036955"/>
            <a:ext cx="1496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将本轮最小</a:t>
            </a:r>
            <a:r>
              <a:rPr lang="en-US" altLang="zh-CN" sz="1600"/>
              <a:t>cost</a:t>
            </a:r>
            <a:r>
              <a:rPr lang="zh-CN" altLang="en-US" sz="1600"/>
              <a:t>的顶点加入</a:t>
            </a:r>
            <a:r>
              <a:rPr lang="en-US" altLang="zh-CN" sz="1600"/>
              <a:t>U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124075" y="1868170"/>
            <a:ext cx="3851910" cy="328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5724525" y="1861820"/>
            <a:ext cx="554355" cy="336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35000" y="2340610"/>
          <a:ext cx="8195310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         i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V-U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{v1, v2,v3,v4,v5}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{v0, v2}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v3,v4,v5}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v5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v3,v4}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v3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{v1, 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adjvex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v1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v2,v5,v3,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v1</a:t>
                      </a: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{v4}</a:t>
                      </a: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lowcost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{v0, v2,v5, v3,v1,v4}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{}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 Box 254"/>
          <p:cNvSpPr txBox="1"/>
          <p:nvPr/>
        </p:nvSpPr>
        <p:spPr>
          <a:xfrm>
            <a:off x="2256155" y="105918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3" name="Oval 255"/>
          <p:cNvSpPr/>
          <p:nvPr/>
        </p:nvSpPr>
        <p:spPr>
          <a:xfrm>
            <a:off x="1646555" y="22098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" name="Oval 256"/>
          <p:cNvSpPr/>
          <p:nvPr/>
        </p:nvSpPr>
        <p:spPr>
          <a:xfrm>
            <a:off x="8083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" name="Oval 257"/>
          <p:cNvSpPr/>
          <p:nvPr/>
        </p:nvSpPr>
        <p:spPr>
          <a:xfrm>
            <a:off x="2256155" y="69564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" name="Oval 258"/>
          <p:cNvSpPr/>
          <p:nvPr/>
        </p:nvSpPr>
        <p:spPr>
          <a:xfrm>
            <a:off x="1570355" y="124968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" name="Oval 259"/>
          <p:cNvSpPr/>
          <p:nvPr/>
        </p:nvSpPr>
        <p:spPr>
          <a:xfrm>
            <a:off x="732155" y="166020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" name="Oval 260"/>
          <p:cNvSpPr/>
          <p:nvPr/>
        </p:nvSpPr>
        <p:spPr>
          <a:xfrm>
            <a:off x="2332355" y="1588453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" name="Text Box 261"/>
          <p:cNvSpPr txBox="1"/>
          <p:nvPr/>
        </p:nvSpPr>
        <p:spPr>
          <a:xfrm>
            <a:off x="1646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20" name="Line 262"/>
          <p:cNvSpPr/>
          <p:nvPr/>
        </p:nvSpPr>
        <p:spPr>
          <a:xfrm flipV="1">
            <a:off x="1113155" y="45910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63"/>
          <p:cNvSpPr/>
          <p:nvPr/>
        </p:nvSpPr>
        <p:spPr>
          <a:xfrm>
            <a:off x="965200" y="102679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4"/>
          <p:cNvSpPr/>
          <p:nvPr/>
        </p:nvSpPr>
        <p:spPr>
          <a:xfrm>
            <a:off x="2027555" y="45910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65"/>
          <p:cNvSpPr/>
          <p:nvPr/>
        </p:nvSpPr>
        <p:spPr>
          <a:xfrm>
            <a:off x="1113155" y="1938655"/>
            <a:ext cx="1295400" cy="400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66"/>
          <p:cNvSpPr/>
          <p:nvPr/>
        </p:nvSpPr>
        <p:spPr>
          <a:xfrm>
            <a:off x="2484755" y="1090930"/>
            <a:ext cx="2413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67"/>
          <p:cNvSpPr/>
          <p:nvPr/>
        </p:nvSpPr>
        <p:spPr>
          <a:xfrm flipV="1">
            <a:off x="1113155" y="156718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268"/>
          <p:cNvSpPr/>
          <p:nvPr/>
        </p:nvSpPr>
        <p:spPr>
          <a:xfrm>
            <a:off x="1951355" y="156718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269"/>
          <p:cNvSpPr/>
          <p:nvPr/>
        </p:nvSpPr>
        <p:spPr>
          <a:xfrm>
            <a:off x="1189355" y="93376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270"/>
          <p:cNvSpPr/>
          <p:nvPr/>
        </p:nvSpPr>
        <p:spPr>
          <a:xfrm flipH="1">
            <a:off x="1875155" y="109093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271"/>
          <p:cNvSpPr/>
          <p:nvPr/>
        </p:nvSpPr>
        <p:spPr>
          <a:xfrm>
            <a:off x="1798955" y="61626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272"/>
          <p:cNvSpPr txBox="1"/>
          <p:nvPr/>
        </p:nvSpPr>
        <p:spPr>
          <a:xfrm>
            <a:off x="1189355" y="3003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1" name="Text Box 273"/>
          <p:cNvSpPr txBox="1"/>
          <p:nvPr/>
        </p:nvSpPr>
        <p:spPr>
          <a:xfrm>
            <a:off x="2027555" y="220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2" name="Text Box 274"/>
          <p:cNvSpPr txBox="1"/>
          <p:nvPr/>
        </p:nvSpPr>
        <p:spPr>
          <a:xfrm>
            <a:off x="1265555" y="775018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3" name="Text Box 275"/>
          <p:cNvSpPr txBox="1"/>
          <p:nvPr/>
        </p:nvSpPr>
        <p:spPr>
          <a:xfrm>
            <a:off x="1722755" y="616268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4" name="Text Box 276"/>
          <p:cNvSpPr txBox="1"/>
          <p:nvPr/>
        </p:nvSpPr>
        <p:spPr>
          <a:xfrm>
            <a:off x="1951355" y="854393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35" name="Text Box 277"/>
          <p:cNvSpPr txBox="1"/>
          <p:nvPr/>
        </p:nvSpPr>
        <p:spPr>
          <a:xfrm>
            <a:off x="736600" y="110617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6" name="Text Box 278"/>
          <p:cNvSpPr txBox="1"/>
          <p:nvPr/>
        </p:nvSpPr>
        <p:spPr>
          <a:xfrm>
            <a:off x="1189355" y="140843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7" name="Text Box 279"/>
          <p:cNvSpPr txBox="1"/>
          <p:nvPr/>
        </p:nvSpPr>
        <p:spPr>
          <a:xfrm>
            <a:off x="1570355" y="1718310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38" name="Text Box 280"/>
          <p:cNvSpPr txBox="1"/>
          <p:nvPr/>
        </p:nvSpPr>
        <p:spPr>
          <a:xfrm>
            <a:off x="2103755" y="1408430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0" name="Text Box 282"/>
          <p:cNvSpPr txBox="1"/>
          <p:nvPr/>
        </p:nvSpPr>
        <p:spPr>
          <a:xfrm>
            <a:off x="808355" y="6781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1" name="Text Box 283"/>
          <p:cNvSpPr txBox="1"/>
          <p:nvPr/>
        </p:nvSpPr>
        <p:spPr>
          <a:xfrm>
            <a:off x="1570355" y="12115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2" name="Text Box 284"/>
          <p:cNvSpPr txBox="1"/>
          <p:nvPr/>
        </p:nvSpPr>
        <p:spPr>
          <a:xfrm>
            <a:off x="2256155" y="66484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3" name="Text Box 285"/>
          <p:cNvSpPr txBox="1"/>
          <p:nvPr/>
        </p:nvSpPr>
        <p:spPr>
          <a:xfrm>
            <a:off x="732155" y="174498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65" name="Text Box 309"/>
          <p:cNvSpPr txBox="1"/>
          <p:nvPr/>
        </p:nvSpPr>
        <p:spPr>
          <a:xfrm>
            <a:off x="2327910" y="1601470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67" name="Oval 311"/>
          <p:cNvSpPr/>
          <p:nvPr/>
        </p:nvSpPr>
        <p:spPr>
          <a:xfrm>
            <a:off x="4008755" y="14795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" name="Oval 312"/>
          <p:cNvSpPr/>
          <p:nvPr/>
        </p:nvSpPr>
        <p:spPr>
          <a:xfrm>
            <a:off x="31705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9" name="Oval 313"/>
          <p:cNvSpPr/>
          <p:nvPr/>
        </p:nvSpPr>
        <p:spPr>
          <a:xfrm>
            <a:off x="4618355" y="6051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0" name="Oval 314"/>
          <p:cNvSpPr/>
          <p:nvPr/>
        </p:nvSpPr>
        <p:spPr>
          <a:xfrm>
            <a:off x="3932555" y="11385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" name="Oval 315"/>
          <p:cNvSpPr/>
          <p:nvPr/>
        </p:nvSpPr>
        <p:spPr>
          <a:xfrm>
            <a:off x="3094355" y="1671955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" name="Oval 316"/>
          <p:cNvSpPr/>
          <p:nvPr/>
        </p:nvSpPr>
        <p:spPr>
          <a:xfrm>
            <a:off x="4694555" y="1671955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sz="1600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" name="Line 317"/>
          <p:cNvSpPr/>
          <p:nvPr/>
        </p:nvSpPr>
        <p:spPr>
          <a:xfrm flipV="1">
            <a:off x="3475355" y="376555"/>
            <a:ext cx="5334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4" name="Line 318"/>
          <p:cNvSpPr/>
          <p:nvPr/>
        </p:nvSpPr>
        <p:spPr>
          <a:xfrm>
            <a:off x="3322955" y="986155"/>
            <a:ext cx="0" cy="685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75" name="Line 319"/>
          <p:cNvSpPr/>
          <p:nvPr/>
        </p:nvSpPr>
        <p:spPr>
          <a:xfrm>
            <a:off x="4389755" y="376555"/>
            <a:ext cx="3048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Line 320"/>
          <p:cNvSpPr/>
          <p:nvPr/>
        </p:nvSpPr>
        <p:spPr>
          <a:xfrm>
            <a:off x="3475355" y="190055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321"/>
          <p:cNvSpPr/>
          <p:nvPr/>
        </p:nvSpPr>
        <p:spPr>
          <a:xfrm>
            <a:off x="4846955" y="986155"/>
            <a:ext cx="0" cy="685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8" name="Line 322"/>
          <p:cNvSpPr/>
          <p:nvPr/>
        </p:nvSpPr>
        <p:spPr>
          <a:xfrm flipV="1">
            <a:off x="3475355" y="1443355"/>
            <a:ext cx="5334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9" name="Line 323"/>
          <p:cNvSpPr/>
          <p:nvPr/>
        </p:nvSpPr>
        <p:spPr>
          <a:xfrm>
            <a:off x="4313555" y="1443355"/>
            <a:ext cx="457200" cy="3048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0" name="Line 324"/>
          <p:cNvSpPr/>
          <p:nvPr/>
        </p:nvSpPr>
        <p:spPr>
          <a:xfrm>
            <a:off x="3551555" y="833755"/>
            <a:ext cx="381000" cy="3810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81" name="Line 325"/>
          <p:cNvSpPr/>
          <p:nvPr/>
        </p:nvSpPr>
        <p:spPr>
          <a:xfrm flipH="1">
            <a:off x="4237355" y="98615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Line 326"/>
          <p:cNvSpPr/>
          <p:nvPr/>
        </p:nvSpPr>
        <p:spPr>
          <a:xfrm>
            <a:off x="4161155" y="528955"/>
            <a:ext cx="0" cy="6096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Text Box 327"/>
          <p:cNvSpPr txBox="1"/>
          <p:nvPr/>
        </p:nvSpPr>
        <p:spPr>
          <a:xfrm>
            <a:off x="3576955" y="279400"/>
            <a:ext cx="330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84" name="Text Box 328"/>
          <p:cNvSpPr txBox="1"/>
          <p:nvPr/>
        </p:nvSpPr>
        <p:spPr>
          <a:xfrm>
            <a:off x="4542155" y="147955"/>
            <a:ext cx="533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5" name="Text Box 329"/>
          <p:cNvSpPr txBox="1"/>
          <p:nvPr/>
        </p:nvSpPr>
        <p:spPr>
          <a:xfrm>
            <a:off x="3627755" y="681355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6" name="Text Box 330"/>
          <p:cNvSpPr txBox="1"/>
          <p:nvPr/>
        </p:nvSpPr>
        <p:spPr>
          <a:xfrm>
            <a:off x="4084955" y="528955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87" name="Text Box 331"/>
          <p:cNvSpPr txBox="1"/>
          <p:nvPr/>
        </p:nvSpPr>
        <p:spPr>
          <a:xfrm>
            <a:off x="4313555" y="757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88" name="Text Box 332"/>
          <p:cNvSpPr txBox="1"/>
          <p:nvPr/>
        </p:nvSpPr>
        <p:spPr>
          <a:xfrm>
            <a:off x="30181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89" name="Text Box 333"/>
          <p:cNvSpPr txBox="1"/>
          <p:nvPr/>
        </p:nvSpPr>
        <p:spPr>
          <a:xfrm>
            <a:off x="35515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0" name="Text Box 334"/>
          <p:cNvSpPr txBox="1"/>
          <p:nvPr/>
        </p:nvSpPr>
        <p:spPr>
          <a:xfrm>
            <a:off x="3932555" y="1567180"/>
            <a:ext cx="304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91" name="Text Box 335"/>
          <p:cNvSpPr txBox="1"/>
          <p:nvPr/>
        </p:nvSpPr>
        <p:spPr>
          <a:xfrm>
            <a:off x="4542155" y="1290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95" name="Text Box 339"/>
          <p:cNvSpPr txBox="1"/>
          <p:nvPr/>
        </p:nvSpPr>
        <p:spPr>
          <a:xfrm>
            <a:off x="4917440" y="1138555"/>
            <a:ext cx="3867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6" name="Text Box 340"/>
          <p:cNvSpPr txBox="1"/>
          <p:nvPr/>
        </p:nvSpPr>
        <p:spPr>
          <a:xfrm>
            <a:off x="4008755" y="71755"/>
            <a:ext cx="458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97" name="Text Box 341"/>
          <p:cNvSpPr txBox="1"/>
          <p:nvPr/>
        </p:nvSpPr>
        <p:spPr>
          <a:xfrm>
            <a:off x="3170555" y="5289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98" name="Text Box 342"/>
          <p:cNvSpPr txBox="1"/>
          <p:nvPr/>
        </p:nvSpPr>
        <p:spPr>
          <a:xfrm>
            <a:off x="3932555" y="1138555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99" name="Text Box 343"/>
          <p:cNvSpPr txBox="1"/>
          <p:nvPr/>
        </p:nvSpPr>
        <p:spPr>
          <a:xfrm>
            <a:off x="4695190" y="528955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00" name="Text Box 344"/>
          <p:cNvSpPr txBox="1"/>
          <p:nvPr/>
        </p:nvSpPr>
        <p:spPr>
          <a:xfrm>
            <a:off x="3094355" y="1595755"/>
            <a:ext cx="4267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101" name="Text Box 345"/>
          <p:cNvSpPr txBox="1"/>
          <p:nvPr/>
        </p:nvSpPr>
        <p:spPr>
          <a:xfrm>
            <a:off x="4694555" y="1595755"/>
            <a:ext cx="6096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37540" y="2479675"/>
            <a:ext cx="628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closedge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7.1.2 </a:t>
            </a:r>
            <a:r>
              <a:rPr lang="zh-CN" altLang="en-US" sz="2400" b="1" dirty="0">
                <a:solidFill>
                  <a:srgbClr val="800000"/>
                </a:solidFill>
              </a:rPr>
              <a:t>图的相关术语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endParaRPr lang="en-US" altLang="zh-CN" sz="2000" b="1" i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稀疏图</a:t>
            </a:r>
            <a:r>
              <a:rPr lang="en-US" altLang="zh-CN" sz="2000" dirty="0">
                <a:solidFill>
                  <a:srgbClr val="FF3300"/>
                </a:solidFill>
              </a:rPr>
              <a:t>(Sparse graph)</a:t>
            </a:r>
            <a:r>
              <a:rPr lang="zh-CN" altLang="en-US" sz="2000" dirty="0">
                <a:solidFill>
                  <a:srgbClr val="FF3300"/>
                </a:solidFill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</a:rPr>
              <a:t>  </a:t>
            </a:r>
            <a:r>
              <a:rPr lang="zh-CN" altLang="en-US" sz="2000" dirty="0"/>
              <a:t>有很少边或弧的图。（</a:t>
            </a:r>
            <a:r>
              <a:rPr lang="en-US" altLang="zh-CN" sz="2000" dirty="0"/>
              <a:t>e&lt;nlogn</a:t>
            </a:r>
            <a:r>
              <a:rPr lang="zh-CN" altLang="en-US" sz="2000" dirty="0"/>
              <a:t>）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稠密图</a:t>
            </a:r>
            <a:r>
              <a:rPr lang="en-US" altLang="zh-CN" sz="2000" dirty="0">
                <a:solidFill>
                  <a:srgbClr val="FF3300"/>
                </a:solidFill>
              </a:rPr>
              <a:t>(Dense graph)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有较多边或弧的图。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9" y="3548100"/>
            <a:ext cx="8073628" cy="26195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1167" y="2927494"/>
            <a:ext cx="36724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实际的图大多数是</a:t>
            </a:r>
            <a:r>
              <a:rPr lang="zh-CN" altLang="en-US" sz="2400" dirty="0">
                <a:solidFill>
                  <a:srgbClr val="FF0000"/>
                </a:solidFill>
              </a:rPr>
              <a:t>稀疏</a:t>
            </a:r>
            <a:r>
              <a:rPr lang="zh-CN" altLang="en-US" sz="2400" dirty="0"/>
              <a:t>的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存储结构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4953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主：带权邻接矩阵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G.arcs[n][n]—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记录图</a:t>
            </a:r>
          </a:p>
          <a:p>
            <a:pPr eaLnBrk="1" hangingPunct="1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辅：数组</a:t>
            </a:r>
            <a:r>
              <a:rPr lang="en-US" altLang="zh-CN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[i](i=0..n-1)—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记录候选边</a:t>
            </a:r>
          </a:p>
          <a:p>
            <a:pPr lvl="1" eaLnBrk="1" hangingPunct="1"/>
            <a:r>
              <a:rPr lang="en-US" altLang="zh-CN" sz="2400" b="1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lowcost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当前关联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en-US" altLang="zh-CN" sz="2400" baseline="-25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的轻边权值</a:t>
            </a:r>
          </a:p>
          <a:p>
            <a:pPr lvl="1" eaLnBrk="1" hangingPunct="1"/>
            <a:r>
              <a:rPr lang="en-US" altLang="zh-CN" sz="2400" b="1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adjvex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该边依附的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U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集合中的顶点下标</a:t>
            </a:r>
          </a:p>
          <a:p>
            <a:pPr eaLnBrk="1" hangingPunct="1">
              <a:buNone/>
            </a:pP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示例初值  </a:t>
            </a:r>
            <a:r>
              <a:rPr lang="en-US" altLang="zh-CN" sz="2800" i="1" dirty="0">
                <a:latin typeface="Bahnschrift SemiCondensed" panose="020B0502040204020203" pitchFamily="34" charset="0"/>
                <a:ea typeface="宋体" charset="0"/>
                <a:cs typeface="宋体" charset="0"/>
              </a:rPr>
              <a:t>0   1   2   3   4   5</a:t>
            </a:r>
            <a:endParaRPr lang="en-US" altLang="zh-CN" sz="2800" dirty="0">
              <a:latin typeface="Bahnschrift SemiCondensed" panose="020B0502040204020203" pitchFamily="34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Bahnschrift SemiCondensed" panose="020B0502040204020203" pitchFamily="34" charset="0"/>
                <a:ea typeface="宋体" charset="0"/>
                <a:cs typeface="宋体" charset="0"/>
              </a:rPr>
              <a:t>     lowcost        0   6   </a:t>
            </a:r>
            <a:r>
              <a:rPr lang="en-US" altLang="zh-CN" sz="2800" dirty="0">
                <a:solidFill>
                  <a:schemeClr val="accent2"/>
                </a:solidFill>
                <a:latin typeface="Bahnschrift SemiCondensed" panose="020B0502040204020203" pitchFamily="34" charset="0"/>
                <a:ea typeface="宋体" charset="0"/>
                <a:cs typeface="宋体" charset="0"/>
              </a:rPr>
              <a:t>1</a:t>
            </a:r>
            <a:r>
              <a:rPr lang="en-US" altLang="zh-CN" sz="2800" dirty="0">
                <a:latin typeface="Bahnschrift SemiCondensed" panose="020B0502040204020203" pitchFamily="34" charset="0"/>
                <a:ea typeface="宋体" charset="0"/>
                <a:cs typeface="宋体" charset="0"/>
              </a:rPr>
              <a:t>   5   </a:t>
            </a:r>
            <a:r>
              <a:rPr lang="en-US" altLang="zh-CN" sz="2800" dirty="0">
                <a:latin typeface="Bahnschrift SemiCondensed" panose="020B0502040204020203" pitchFamily="34" charset="0"/>
                <a:ea typeface="宋体" charset="0"/>
                <a:cs typeface="宋体" charset="0"/>
                <a:sym typeface="Symbol" pitchFamily="18" charset="2"/>
              </a:rPr>
              <a:t>  </a:t>
            </a:r>
            <a:endParaRPr lang="en-US" altLang="zh-CN" sz="2800" dirty="0">
              <a:latin typeface="Bahnschrift SemiCondensed" panose="020B0502040204020203" pitchFamily="34" charset="0"/>
              <a:ea typeface="宋体" charset="0"/>
              <a:cs typeface="宋体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Bahnschrift SemiCondensed" panose="020B0502040204020203" pitchFamily="34" charset="0"/>
                <a:ea typeface="宋体" charset="0"/>
                <a:cs typeface="宋体" charset="0"/>
              </a:rPr>
              <a:t>      adjvex   </a:t>
            </a:r>
            <a:r>
              <a:rPr lang="en-US" altLang="zh-CN" sz="2800" dirty="0">
                <a:latin typeface="Bahnschrift SemiCondensed" panose="020B0502040204020203" pitchFamily="34" charset="0"/>
                <a:ea typeface="Songti SC Regular" panose="02010800040101010101" charset="-122"/>
                <a:cs typeface="Times New Roman Regular" panose="02020503050405090304" charset="0"/>
              </a:rPr>
              <a:t>      0   0   0   0   0   0</a:t>
            </a:r>
          </a:p>
        </p:txBody>
      </p:sp>
      <p:sp>
        <p:nvSpPr>
          <p:cNvPr id="45061" name="Rectangle 4"/>
          <p:cNvSpPr/>
          <p:nvPr/>
        </p:nvSpPr>
        <p:spPr>
          <a:xfrm>
            <a:off x="2590800" y="4199890"/>
            <a:ext cx="27432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45062" name="Line 5"/>
          <p:cNvSpPr/>
          <p:nvPr/>
        </p:nvSpPr>
        <p:spPr>
          <a:xfrm>
            <a:off x="2590800" y="4661535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5063" name="Group 12"/>
          <p:cNvGrpSpPr/>
          <p:nvPr/>
        </p:nvGrpSpPr>
        <p:grpSpPr>
          <a:xfrm>
            <a:off x="6400800" y="990600"/>
            <a:ext cx="2514600" cy="2590800"/>
            <a:chOff x="4176" y="624"/>
            <a:chExt cx="1584" cy="1632"/>
          </a:xfrm>
        </p:grpSpPr>
        <p:sp>
          <p:nvSpPr>
            <p:cNvPr id="45064" name="Rectangle 11"/>
            <p:cNvSpPr/>
            <p:nvPr/>
          </p:nvSpPr>
          <p:spPr>
            <a:xfrm>
              <a:off x="4176" y="624"/>
              <a:ext cx="1584" cy="1632"/>
            </a:xfrm>
            <a:prstGeom prst="rect">
              <a:avLst/>
            </a:prstGeom>
            <a:solidFill>
              <a:srgbClr val="FFFF66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  <p:sp>
          <p:nvSpPr>
            <p:cNvPr id="45065" name="Text Box 8"/>
            <p:cNvSpPr txBox="1"/>
            <p:nvPr/>
          </p:nvSpPr>
          <p:spPr>
            <a:xfrm>
              <a:off x="4272" y="768"/>
              <a:ext cx="1344" cy="1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Songti SC Regular" panose="02010800040101010101" charset="-122"/>
                  <a:ea typeface="Songti SC Regular" panose="02010800040101010101" charset="-122"/>
                  <a:cs typeface="Songti SC Regular" panose="02010800040101010101" charset="-122"/>
                </a:rPr>
                <a:t>       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0   1   2   3    4   5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0      0   6   1   5  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  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6   0   5  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  3   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1   5   0   5  6    4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5  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  5   0     2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  3   6     0   6</a:t>
              </a:r>
              <a:endParaRPr lang="en-US" altLang="zh-CN" sz="1600" dirty="0">
                <a:solidFill>
                  <a:schemeClr val="tx1"/>
                </a:solidFill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endParaRPr>
            </a:p>
            <a:p>
              <a:pPr marL="457200" indent="-457200"/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5      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    4   2   6   0</a:t>
              </a:r>
            </a:p>
          </p:txBody>
        </p:sp>
        <p:sp>
          <p:nvSpPr>
            <p:cNvPr id="45066" name="Line 9"/>
            <p:cNvSpPr/>
            <p:nvPr/>
          </p:nvSpPr>
          <p:spPr>
            <a:xfrm>
              <a:off x="4512" y="100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Line 10"/>
            <p:cNvSpPr/>
            <p:nvPr/>
          </p:nvSpPr>
          <p:spPr>
            <a:xfrm>
              <a:off x="5568" y="100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3020" name="Text Box 14"/>
          <p:cNvSpPr txBox="1"/>
          <p:nvPr/>
        </p:nvSpPr>
        <p:spPr>
          <a:xfrm>
            <a:off x="3505200" y="541020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Songti SC Regular" panose="02010800040101010101" charset="-122"/>
                <a:ea typeface="Songti SC Regular" panose="02010800040101010101" charset="-122"/>
              </a:rPr>
              <a:t>k=</a:t>
            </a:r>
            <a:r>
              <a:rPr lang="en-US" altLang="zh-CN" sz="2400" b="1" i="1" dirty="0">
                <a:latin typeface="Songti SC Bold" panose="02010800040101010101" charset="-122"/>
                <a:ea typeface="Songti SC Bold" panose="02010800040101010101" charset="-122"/>
              </a:rPr>
              <a:t>2</a:t>
            </a:r>
          </a:p>
        </p:txBody>
      </p:sp>
      <p:sp>
        <p:nvSpPr>
          <p:cNvPr id="43021" name="Text Box 15"/>
          <p:cNvSpPr txBox="1"/>
          <p:nvPr/>
        </p:nvSpPr>
        <p:spPr>
          <a:xfrm>
            <a:off x="6705600" y="5490845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Songti SC Regular" panose="02010800040101010101" charset="-122"/>
                <a:ea typeface="Songti SC Regular" panose="02010800040101010101" charset="-122"/>
              </a:rPr>
              <a:t>k=</a:t>
            </a:r>
            <a:r>
              <a:rPr lang="en-US" altLang="zh-CN" sz="2400" b="1" i="1" dirty="0">
                <a:latin typeface="Songti SC Bold" panose="02010800040101010101" charset="-122"/>
                <a:ea typeface="Songti SC Bold" panose="02010800040101010101" charset="-122"/>
              </a:rPr>
              <a:t>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10200" y="3810000"/>
            <a:ext cx="3200400" cy="1454422"/>
            <a:chOff x="5410200" y="3810000"/>
            <a:chExt cx="3200400" cy="1547595"/>
          </a:xfrm>
        </p:grpSpPr>
        <p:sp>
          <p:nvSpPr>
            <p:cNvPr id="45071" name="Text Box 6"/>
            <p:cNvSpPr txBox="1"/>
            <p:nvPr/>
          </p:nvSpPr>
          <p:spPr>
            <a:xfrm>
              <a:off x="5867400" y="4343400"/>
              <a:ext cx="2667000" cy="10141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8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0   5   </a:t>
              </a:r>
              <a:r>
                <a:rPr lang="en-US" altLang="zh-CN" sz="2800" dirty="0">
                  <a:solidFill>
                    <a:srgbClr val="FF3300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0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   5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6  </a:t>
              </a:r>
              <a:r>
                <a:rPr lang="en-US" altLang="zh-CN" sz="2800" dirty="0"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  <a:sym typeface="Symbol" pitchFamily="18" charset="2"/>
                </a:rPr>
                <a:t>4</a:t>
              </a:r>
              <a:endParaRPr lang="en-US" altLang="zh-CN" sz="28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endParaRPr>
            </a:p>
            <a:p>
              <a:pPr indent="0"/>
              <a:r>
                <a:rPr lang="en-US" altLang="zh-CN" sz="28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0   </a:t>
              </a:r>
              <a:r>
                <a:rPr lang="en-US" altLang="zh-CN" sz="2800" dirty="0">
                  <a:solidFill>
                    <a:srgbClr val="FF3300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   0   0   </a:t>
              </a:r>
              <a:r>
                <a:rPr lang="en-US" altLang="zh-CN" sz="2800" dirty="0">
                  <a:solidFill>
                    <a:srgbClr val="FF3300"/>
                  </a:solidFill>
                  <a:latin typeface="Times New Roman Regular" panose="02020503050405090304" charset="0"/>
                  <a:ea typeface="Songti SC Regular" panose="02010800040101010101" charset="-122"/>
                  <a:cs typeface="Times New Roman Regular" panose="02020503050405090304" charset="0"/>
                </a:rPr>
                <a:t>2  2</a:t>
              </a:r>
            </a:p>
          </p:txBody>
        </p:sp>
        <p:sp>
          <p:nvSpPr>
            <p:cNvPr id="45072" name="Text Box 7"/>
            <p:cNvSpPr txBox="1"/>
            <p:nvPr/>
          </p:nvSpPr>
          <p:spPr>
            <a:xfrm>
              <a:off x="5867400" y="3810000"/>
              <a:ext cx="2743200" cy="555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800" dirty="0">
                  <a:solidFill>
                    <a:schemeClr val="tx1"/>
                  </a:solidFill>
                  <a:latin typeface="Times New Roman Regular" panose="02020503050405090304" charset="0"/>
                  <a:ea typeface="Songti SC" panose="02010800040101010101" charset="-122"/>
                  <a:cs typeface="Times New Roman Regular" panose="02020503050405090304" charset="0"/>
                </a:rPr>
                <a:t>0   1   2   3   4   5</a:t>
              </a:r>
            </a:p>
          </p:txBody>
        </p:sp>
        <p:sp>
          <p:nvSpPr>
            <p:cNvPr id="45073" name="AutoShape 13"/>
            <p:cNvSpPr/>
            <p:nvPr/>
          </p:nvSpPr>
          <p:spPr>
            <a:xfrm>
              <a:off x="5410200" y="48006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  <p:sp>
          <p:nvSpPr>
            <p:cNvPr id="45074" name="Line 16"/>
            <p:cNvSpPr/>
            <p:nvPr/>
          </p:nvSpPr>
          <p:spPr>
            <a:xfrm>
              <a:off x="5867400" y="4876800"/>
              <a:ext cx="2667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075" name="Line 17"/>
          <p:cNvSpPr/>
          <p:nvPr/>
        </p:nvSpPr>
        <p:spPr>
          <a:xfrm>
            <a:off x="7091680" y="1844993"/>
            <a:ext cx="1512888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Line 17"/>
          <p:cNvSpPr/>
          <p:nvPr/>
        </p:nvSpPr>
        <p:spPr>
          <a:xfrm>
            <a:off x="7075170" y="2402523"/>
            <a:ext cx="1512888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/>
      <p:bldP spid="4302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723900" y="914400"/>
            <a:ext cx="8001000" cy="5181600"/>
          </a:xfrm>
        </p:spPr>
        <p:txBody>
          <a:bodyPr vert="horz" wrap="square" lIns="91440" tIns="45720" rIns="91440" bIns="45720" anchor="t">
            <a:normAutofit fontScale="90000" lnSpcReduction="200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closedge[j](j=0..n-1)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重复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n-1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次以下操作：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2.1)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在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closedge[j](j=0..n-1)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</a:t>
            </a:r>
            <a:r>
              <a:rPr lang="zh-CN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选择最小且非0的</a:t>
            </a:r>
            <a:r>
              <a:rPr lang="en-US" altLang="zh-CN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lowcost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，记录其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j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值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设为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k)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和相应的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adjvex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2.2)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输出该边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(adjvex,k)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2.3)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顶点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k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并入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集：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closedge[k].lowcost=0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2.4)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调整候选边集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closedge[j](j=0..n-1)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</a:t>
            </a:r>
            <a:r>
              <a:rPr lang="zh-CN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G.arcs[k][j] &lt; closedge[j].lowcost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则更改</a:t>
            </a:r>
            <a:r>
              <a:rPr lang="en-US" altLang="zh-CN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</a:t>
            </a:r>
            <a:r>
              <a:rPr lang="zh-CN" altLang="en-US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adjvex=k, lowcost=G.arcs[k][j]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                                                    </a:t>
            </a:r>
            <a:r>
              <a:rPr lang="en-US" altLang="zh-CN" sz="28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8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sp>
        <p:nvSpPr>
          <p:cNvPr id="46085" name="Line 4"/>
          <p:cNvSpPr/>
          <p:nvPr/>
        </p:nvSpPr>
        <p:spPr>
          <a:xfrm flipV="1">
            <a:off x="914400" y="5455285"/>
            <a:ext cx="7696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838200" y="404813"/>
            <a:ext cx="4165600" cy="509587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707390" y="1052195"/>
            <a:ext cx="7729220" cy="518477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Prim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(MGraph G, VertexType u 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k=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LocateVex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(G,u);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(j=0; j&lt;G.vexnum; ++j)    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初始化辅助数组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closedge[j]={k, G.arcs[k][j].adj};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(i=1; i&lt;G.vexnum; ++i)  {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进行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G.vexnum-1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次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k=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minium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(closedge);        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选择顶点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printf(closedge[k].adjvex, k);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closedge[k].lowcost=0;     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顶点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并入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集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(j=0; j&lt;G.vexnum; ++j)  //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调整候选边集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if (G.arcs[k][j].adj&lt;closedge[j].lowcost)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 closedge[j]={k, G.arcs[k][j].adj}; //cost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可以减小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}//Prim</a:t>
            </a:r>
          </a:p>
        </p:txBody>
      </p:sp>
      <p:sp>
        <p:nvSpPr>
          <p:cNvPr id="47109" name="TextBox 8"/>
          <p:cNvSpPr txBox="1"/>
          <p:nvPr/>
        </p:nvSpPr>
        <p:spPr>
          <a:xfrm>
            <a:off x="5766753" y="102870"/>
            <a:ext cx="3240087" cy="1308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indent="0">
              <a:spcBef>
                <a:spcPts val="600"/>
              </a:spcBef>
            </a:pPr>
            <a:r>
              <a:rPr lang="en-US" altLang="zh-CN" sz="1600" dirty="0">
                <a:latin typeface="Times New Roman" panose="02020503050405090304" pitchFamily="18" charset="0"/>
                <a:ea typeface="宋体" charset="-122"/>
              </a:rPr>
              <a:t>struct {</a:t>
            </a:r>
          </a:p>
          <a:p>
            <a:pPr lvl="1" indent="0" algn="l" eaLnBrk="1" fontAlgn="base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rPr>
              <a:t>int               adjvex;</a:t>
            </a:r>
          </a:p>
          <a:p>
            <a:pPr lvl="1" indent="0" algn="l" eaLnBrk="1" fontAlgn="base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rPr>
              <a:t>VRType      lowcost;</a:t>
            </a:r>
          </a:p>
          <a:p>
            <a:pPr indent="0">
              <a:spcBef>
                <a:spcPts val="600"/>
              </a:spcBef>
            </a:pPr>
            <a:r>
              <a:rPr lang="en-US" altLang="zh-CN" sz="1600" dirty="0">
                <a:latin typeface="Times New Roman" panose="02020503050405090304" pitchFamily="18" charset="0"/>
                <a:ea typeface="宋体" charset="-122"/>
              </a:rPr>
              <a:t>}closedge[MAX_VERTEX_NUM];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7.4.2.2 Kruskal</a:t>
            </a:r>
            <a:r>
              <a:rPr lang="zh-CN" altLang="en-US" sz="2400" b="1" dirty="0">
                <a:solidFill>
                  <a:srgbClr val="996600"/>
                </a:solidFill>
              </a:rPr>
              <a:t>算法</a:t>
            </a:r>
            <a:endParaRPr lang="zh-CN" altLang="en-US" sz="4000" b="1" dirty="0">
              <a:solidFill>
                <a:srgbClr val="996600"/>
              </a:solidFill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724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示例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  n=6</a:t>
            </a:r>
          </a:p>
        </p:txBody>
      </p:sp>
      <p:sp>
        <p:nvSpPr>
          <p:cNvPr id="48133" name="Oval 4"/>
          <p:cNvSpPr/>
          <p:nvPr/>
        </p:nvSpPr>
        <p:spPr>
          <a:xfrm>
            <a:off x="167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4" name="Oval 5"/>
          <p:cNvSpPr/>
          <p:nvPr/>
        </p:nvSpPr>
        <p:spPr>
          <a:xfrm>
            <a:off x="990600" y="2514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5" name="Oval 6"/>
          <p:cNvSpPr/>
          <p:nvPr/>
        </p:nvSpPr>
        <p:spPr>
          <a:xfrm>
            <a:off x="2362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6" name="Oval 7"/>
          <p:cNvSpPr/>
          <p:nvPr/>
        </p:nvSpPr>
        <p:spPr>
          <a:xfrm>
            <a:off x="1752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7" name="Oval 8"/>
          <p:cNvSpPr/>
          <p:nvPr/>
        </p:nvSpPr>
        <p:spPr>
          <a:xfrm>
            <a:off x="9906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8" name="Oval 9"/>
          <p:cNvSpPr/>
          <p:nvPr/>
        </p:nvSpPr>
        <p:spPr>
          <a:xfrm>
            <a:off x="2362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9" name="Line 10"/>
          <p:cNvSpPr/>
          <p:nvPr/>
        </p:nvSpPr>
        <p:spPr>
          <a:xfrm flipV="1">
            <a:off x="1219200" y="2209800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0" name="Line 11"/>
          <p:cNvSpPr/>
          <p:nvPr/>
        </p:nvSpPr>
        <p:spPr>
          <a:xfrm>
            <a:off x="2057400" y="22860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1" name="Line 12"/>
          <p:cNvSpPr/>
          <p:nvPr/>
        </p:nvSpPr>
        <p:spPr>
          <a:xfrm>
            <a:off x="1219200" y="28956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2" name="Line 13"/>
          <p:cNvSpPr/>
          <p:nvPr/>
        </p:nvSpPr>
        <p:spPr>
          <a:xfrm>
            <a:off x="1371600" y="38862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3" name="Line 14"/>
          <p:cNvSpPr/>
          <p:nvPr/>
        </p:nvSpPr>
        <p:spPr>
          <a:xfrm>
            <a:off x="2590800" y="2819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4" name="Line 15"/>
          <p:cNvSpPr/>
          <p:nvPr/>
        </p:nvSpPr>
        <p:spPr>
          <a:xfrm>
            <a:off x="1905000" y="23622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5" name="Line 16"/>
          <p:cNvSpPr/>
          <p:nvPr/>
        </p:nvSpPr>
        <p:spPr>
          <a:xfrm>
            <a:off x="1371600" y="28194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6" name="Line 17"/>
          <p:cNvSpPr/>
          <p:nvPr/>
        </p:nvSpPr>
        <p:spPr>
          <a:xfrm flipV="1">
            <a:off x="2133600" y="28194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7" name="Line 18"/>
          <p:cNvSpPr/>
          <p:nvPr/>
        </p:nvSpPr>
        <p:spPr>
          <a:xfrm flipH="1">
            <a:off x="1371600" y="33528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8" name="Line 19"/>
          <p:cNvSpPr/>
          <p:nvPr/>
        </p:nvSpPr>
        <p:spPr>
          <a:xfrm>
            <a:off x="2133600" y="33528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9" name="Text Box 20"/>
          <p:cNvSpPr txBox="1"/>
          <p:nvPr/>
        </p:nvSpPr>
        <p:spPr>
          <a:xfrm>
            <a:off x="1676400" y="1981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8150" name="Text Box 21"/>
          <p:cNvSpPr txBox="1"/>
          <p:nvPr/>
        </p:nvSpPr>
        <p:spPr>
          <a:xfrm>
            <a:off x="990600" y="2514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8151" name="Text Box 22"/>
          <p:cNvSpPr txBox="1"/>
          <p:nvPr/>
        </p:nvSpPr>
        <p:spPr>
          <a:xfrm>
            <a:off x="1752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8152" name="Text Box 23"/>
          <p:cNvSpPr txBox="1"/>
          <p:nvPr/>
        </p:nvSpPr>
        <p:spPr>
          <a:xfrm>
            <a:off x="2362200" y="2438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8153" name="Text Box 24"/>
          <p:cNvSpPr txBox="1"/>
          <p:nvPr/>
        </p:nvSpPr>
        <p:spPr>
          <a:xfrm>
            <a:off x="1066800" y="3581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54" name="Text Box 25"/>
          <p:cNvSpPr txBox="1"/>
          <p:nvPr/>
        </p:nvSpPr>
        <p:spPr>
          <a:xfrm>
            <a:off x="2362200" y="3581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55" name="Text Box 26"/>
          <p:cNvSpPr txBox="1"/>
          <p:nvPr/>
        </p:nvSpPr>
        <p:spPr>
          <a:xfrm>
            <a:off x="1143000" y="2057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56" name="Text Box 27"/>
          <p:cNvSpPr txBox="1"/>
          <p:nvPr/>
        </p:nvSpPr>
        <p:spPr>
          <a:xfrm>
            <a:off x="2133600" y="2057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57" name="Text Box 28"/>
          <p:cNvSpPr txBox="1"/>
          <p:nvPr/>
        </p:nvSpPr>
        <p:spPr>
          <a:xfrm>
            <a:off x="1905000" y="2514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8158" name="Text Box 29"/>
          <p:cNvSpPr txBox="1"/>
          <p:nvPr/>
        </p:nvSpPr>
        <p:spPr>
          <a:xfrm>
            <a:off x="1447800" y="2743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59" name="Text Box 30"/>
          <p:cNvSpPr txBox="1"/>
          <p:nvPr/>
        </p:nvSpPr>
        <p:spPr>
          <a:xfrm>
            <a:off x="2209800" y="2819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60" name="Text Box 31"/>
          <p:cNvSpPr txBox="1"/>
          <p:nvPr/>
        </p:nvSpPr>
        <p:spPr>
          <a:xfrm>
            <a:off x="914400" y="2895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8161" name="Text Box 32"/>
          <p:cNvSpPr txBox="1"/>
          <p:nvPr/>
        </p:nvSpPr>
        <p:spPr>
          <a:xfrm>
            <a:off x="1295400" y="3200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62" name="Text Box 33"/>
          <p:cNvSpPr txBox="1"/>
          <p:nvPr/>
        </p:nvSpPr>
        <p:spPr>
          <a:xfrm>
            <a:off x="17526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63" name="Text Box 34"/>
          <p:cNvSpPr txBox="1"/>
          <p:nvPr/>
        </p:nvSpPr>
        <p:spPr>
          <a:xfrm>
            <a:off x="2057400" y="33528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8164" name="Text Box 35"/>
          <p:cNvSpPr txBox="1"/>
          <p:nvPr/>
        </p:nvSpPr>
        <p:spPr>
          <a:xfrm>
            <a:off x="2590800" y="2895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grpSp>
        <p:nvGrpSpPr>
          <p:cNvPr id="2" name="Group 221"/>
          <p:cNvGrpSpPr/>
          <p:nvPr/>
        </p:nvGrpSpPr>
        <p:grpSpPr>
          <a:xfrm>
            <a:off x="3429000" y="1981200"/>
            <a:ext cx="1828800" cy="2057400"/>
            <a:chOff x="2160" y="1248"/>
            <a:chExt cx="1152" cy="1296"/>
          </a:xfrm>
        </p:grpSpPr>
        <p:sp>
          <p:nvSpPr>
            <p:cNvPr id="48166" name="Oval 38"/>
            <p:cNvSpPr/>
            <p:nvPr/>
          </p:nvSpPr>
          <p:spPr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67" name="Oval 39"/>
            <p:cNvSpPr/>
            <p:nvPr/>
          </p:nvSpPr>
          <p:spPr>
            <a:xfrm>
              <a:off x="2160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68" name="Oval 40"/>
            <p:cNvSpPr/>
            <p:nvPr/>
          </p:nvSpPr>
          <p:spPr>
            <a:xfrm>
              <a:off x="3024" y="15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69" name="Oval 41"/>
            <p:cNvSpPr/>
            <p:nvPr/>
          </p:nvSpPr>
          <p:spPr>
            <a:xfrm>
              <a:off x="2640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70" name="Oval 42"/>
            <p:cNvSpPr/>
            <p:nvPr/>
          </p:nvSpPr>
          <p:spPr>
            <a:xfrm>
              <a:off x="2160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71" name="Oval 43"/>
            <p:cNvSpPr/>
            <p:nvPr/>
          </p:nvSpPr>
          <p:spPr>
            <a:xfrm>
              <a:off x="3024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72" name="Line 49"/>
            <p:cNvSpPr/>
            <p:nvPr/>
          </p:nvSpPr>
          <p:spPr>
            <a:xfrm>
              <a:off x="2736" y="1488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73" name="Text Box 54"/>
            <p:cNvSpPr txBox="1"/>
            <p:nvPr/>
          </p:nvSpPr>
          <p:spPr>
            <a:xfrm>
              <a:off x="2592" y="12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174" name="Text Box 55"/>
            <p:cNvSpPr txBox="1"/>
            <p:nvPr/>
          </p:nvSpPr>
          <p:spPr>
            <a:xfrm>
              <a:off x="2160" y="15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175" name="Text Box 56"/>
            <p:cNvSpPr txBox="1"/>
            <p:nvPr/>
          </p:nvSpPr>
          <p:spPr>
            <a:xfrm>
              <a:off x="2640" y="19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176" name="Text Box 57"/>
            <p:cNvSpPr txBox="1"/>
            <p:nvPr/>
          </p:nvSpPr>
          <p:spPr>
            <a:xfrm>
              <a:off x="3072" y="15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177" name="Text Box 58"/>
            <p:cNvSpPr txBox="1"/>
            <p:nvPr/>
          </p:nvSpPr>
          <p:spPr>
            <a:xfrm>
              <a:off x="2160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178" name="Text Box 59"/>
            <p:cNvSpPr txBox="1"/>
            <p:nvPr/>
          </p:nvSpPr>
          <p:spPr>
            <a:xfrm>
              <a:off x="3024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179" name="Text Box 62"/>
            <p:cNvSpPr txBox="1"/>
            <p:nvPr/>
          </p:nvSpPr>
          <p:spPr>
            <a:xfrm>
              <a:off x="2736" y="15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" name="Group 223"/>
          <p:cNvGrpSpPr/>
          <p:nvPr/>
        </p:nvGrpSpPr>
        <p:grpSpPr>
          <a:xfrm>
            <a:off x="838200" y="4191000"/>
            <a:ext cx="2057400" cy="2057400"/>
            <a:chOff x="528" y="2640"/>
            <a:chExt cx="1296" cy="1296"/>
          </a:xfrm>
        </p:grpSpPr>
        <p:sp>
          <p:nvSpPr>
            <p:cNvPr id="48181" name="Oval 72"/>
            <p:cNvSpPr/>
            <p:nvPr/>
          </p:nvSpPr>
          <p:spPr>
            <a:xfrm>
              <a:off x="10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2" name="Oval 73"/>
            <p:cNvSpPr/>
            <p:nvPr/>
          </p:nvSpPr>
          <p:spPr>
            <a:xfrm>
              <a:off x="576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3" name="Oval 74"/>
            <p:cNvSpPr/>
            <p:nvPr/>
          </p:nvSpPr>
          <p:spPr>
            <a:xfrm>
              <a:off x="144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4" name="Oval 75"/>
            <p:cNvSpPr/>
            <p:nvPr/>
          </p:nvSpPr>
          <p:spPr>
            <a:xfrm>
              <a:off x="105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5" name="Oval 76"/>
            <p:cNvSpPr/>
            <p:nvPr/>
          </p:nvSpPr>
          <p:spPr>
            <a:xfrm>
              <a:off x="576" y="36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6" name="Oval 77"/>
            <p:cNvSpPr/>
            <p:nvPr/>
          </p:nvSpPr>
          <p:spPr>
            <a:xfrm>
              <a:off x="1440" y="36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7" name="Line 80"/>
            <p:cNvSpPr/>
            <p:nvPr/>
          </p:nvSpPr>
          <p:spPr>
            <a:xfrm>
              <a:off x="720" y="3216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88" name="Line 82"/>
            <p:cNvSpPr/>
            <p:nvPr/>
          </p:nvSpPr>
          <p:spPr>
            <a:xfrm>
              <a:off x="1584" y="3168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89" name="Line 83"/>
            <p:cNvSpPr/>
            <p:nvPr/>
          </p:nvSpPr>
          <p:spPr>
            <a:xfrm>
              <a:off x="1152" y="2880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90" name="Text Box 88"/>
            <p:cNvSpPr txBox="1"/>
            <p:nvPr/>
          </p:nvSpPr>
          <p:spPr>
            <a:xfrm>
              <a:off x="1008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191" name="Text Box 89"/>
            <p:cNvSpPr txBox="1"/>
            <p:nvPr/>
          </p:nvSpPr>
          <p:spPr>
            <a:xfrm>
              <a:off x="624" y="29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192" name="Text Box 90"/>
            <p:cNvSpPr txBox="1"/>
            <p:nvPr/>
          </p:nvSpPr>
          <p:spPr>
            <a:xfrm>
              <a:off x="1056" y="33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193" name="Text Box 91"/>
            <p:cNvSpPr txBox="1"/>
            <p:nvPr/>
          </p:nvSpPr>
          <p:spPr>
            <a:xfrm>
              <a:off x="1440" y="29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194" name="Text Box 92"/>
            <p:cNvSpPr txBox="1"/>
            <p:nvPr/>
          </p:nvSpPr>
          <p:spPr>
            <a:xfrm>
              <a:off x="624" y="36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195" name="Text Box 93"/>
            <p:cNvSpPr txBox="1"/>
            <p:nvPr/>
          </p:nvSpPr>
          <p:spPr>
            <a:xfrm>
              <a:off x="1440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196" name="Text Box 96"/>
            <p:cNvSpPr txBox="1"/>
            <p:nvPr/>
          </p:nvSpPr>
          <p:spPr>
            <a:xfrm>
              <a:off x="1152" y="29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197" name="Text Box 99"/>
            <p:cNvSpPr txBox="1"/>
            <p:nvPr/>
          </p:nvSpPr>
          <p:spPr>
            <a:xfrm>
              <a:off x="528" y="32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198" name="Text Box 103"/>
            <p:cNvSpPr txBox="1"/>
            <p:nvPr/>
          </p:nvSpPr>
          <p:spPr>
            <a:xfrm>
              <a:off x="1584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4" name="Group 222"/>
          <p:cNvGrpSpPr/>
          <p:nvPr/>
        </p:nvGrpSpPr>
        <p:grpSpPr>
          <a:xfrm>
            <a:off x="6324600" y="2133600"/>
            <a:ext cx="1981200" cy="1981200"/>
            <a:chOff x="3984" y="1344"/>
            <a:chExt cx="1248" cy="1248"/>
          </a:xfrm>
        </p:grpSpPr>
        <p:sp>
          <p:nvSpPr>
            <p:cNvPr id="48200" name="Oval 106"/>
            <p:cNvSpPr/>
            <p:nvPr/>
          </p:nvSpPr>
          <p:spPr>
            <a:xfrm>
              <a:off x="4416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1" name="Oval 107"/>
            <p:cNvSpPr/>
            <p:nvPr/>
          </p:nvSpPr>
          <p:spPr>
            <a:xfrm>
              <a:off x="3984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2" name="Oval 108"/>
            <p:cNvSpPr/>
            <p:nvPr/>
          </p:nvSpPr>
          <p:spPr>
            <a:xfrm>
              <a:off x="4848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3" name="Oval 109"/>
            <p:cNvSpPr/>
            <p:nvPr/>
          </p:nvSpPr>
          <p:spPr>
            <a:xfrm>
              <a:off x="4464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4" name="Oval 110"/>
            <p:cNvSpPr/>
            <p:nvPr/>
          </p:nvSpPr>
          <p:spPr>
            <a:xfrm>
              <a:off x="3984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5" name="Oval 111"/>
            <p:cNvSpPr/>
            <p:nvPr/>
          </p:nvSpPr>
          <p:spPr>
            <a:xfrm>
              <a:off x="489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6" name="Line 116"/>
            <p:cNvSpPr/>
            <p:nvPr/>
          </p:nvSpPr>
          <p:spPr>
            <a:xfrm>
              <a:off x="4992" y="1872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07" name="Line 117"/>
            <p:cNvSpPr/>
            <p:nvPr/>
          </p:nvSpPr>
          <p:spPr>
            <a:xfrm>
              <a:off x="4560" y="1584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08" name="Text Box 122"/>
            <p:cNvSpPr txBox="1"/>
            <p:nvPr/>
          </p:nvSpPr>
          <p:spPr>
            <a:xfrm>
              <a:off x="4416" y="134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09" name="Text Box 123"/>
            <p:cNvSpPr txBox="1"/>
            <p:nvPr/>
          </p:nvSpPr>
          <p:spPr>
            <a:xfrm>
              <a:off x="4032" y="16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210" name="Text Box 124"/>
            <p:cNvSpPr txBox="1"/>
            <p:nvPr/>
          </p:nvSpPr>
          <p:spPr>
            <a:xfrm>
              <a:off x="4464" y="20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11" name="Text Box 125"/>
            <p:cNvSpPr txBox="1"/>
            <p:nvPr/>
          </p:nvSpPr>
          <p:spPr>
            <a:xfrm>
              <a:off x="4896" y="16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12" name="Text Box 126"/>
            <p:cNvSpPr txBox="1"/>
            <p:nvPr/>
          </p:nvSpPr>
          <p:spPr>
            <a:xfrm>
              <a:off x="3984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13" name="Text Box 127"/>
            <p:cNvSpPr txBox="1"/>
            <p:nvPr/>
          </p:nvSpPr>
          <p:spPr>
            <a:xfrm>
              <a:off x="4944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214" name="Text Box 130"/>
            <p:cNvSpPr txBox="1"/>
            <p:nvPr/>
          </p:nvSpPr>
          <p:spPr>
            <a:xfrm>
              <a:off x="4560" y="16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15" name="Text Box 137"/>
            <p:cNvSpPr txBox="1"/>
            <p:nvPr/>
          </p:nvSpPr>
          <p:spPr>
            <a:xfrm>
              <a:off x="4992" y="19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5" name="Group 224"/>
          <p:cNvGrpSpPr/>
          <p:nvPr/>
        </p:nvGrpSpPr>
        <p:grpSpPr>
          <a:xfrm>
            <a:off x="3429000" y="4191000"/>
            <a:ext cx="2057400" cy="1981200"/>
            <a:chOff x="2160" y="2640"/>
            <a:chExt cx="1296" cy="1248"/>
          </a:xfrm>
        </p:grpSpPr>
        <p:sp>
          <p:nvSpPr>
            <p:cNvPr id="48217" name="Oval 140"/>
            <p:cNvSpPr/>
            <p:nvPr/>
          </p:nvSpPr>
          <p:spPr>
            <a:xfrm>
              <a:off x="268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18" name="Oval 141"/>
            <p:cNvSpPr/>
            <p:nvPr/>
          </p:nvSpPr>
          <p:spPr>
            <a:xfrm>
              <a:off x="2208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19" name="Oval 142"/>
            <p:cNvSpPr/>
            <p:nvPr/>
          </p:nvSpPr>
          <p:spPr>
            <a:xfrm>
              <a:off x="307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0" name="Oval 143"/>
            <p:cNvSpPr/>
            <p:nvPr/>
          </p:nvSpPr>
          <p:spPr>
            <a:xfrm>
              <a:off x="2688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1" name="Oval 144"/>
            <p:cNvSpPr/>
            <p:nvPr/>
          </p:nvSpPr>
          <p:spPr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2" name="Oval 145"/>
            <p:cNvSpPr/>
            <p:nvPr/>
          </p:nvSpPr>
          <p:spPr>
            <a:xfrm>
              <a:off x="3072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3" name="Line 148"/>
            <p:cNvSpPr/>
            <p:nvPr/>
          </p:nvSpPr>
          <p:spPr>
            <a:xfrm>
              <a:off x="2352" y="3168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4" name="Line 150"/>
            <p:cNvSpPr/>
            <p:nvPr/>
          </p:nvSpPr>
          <p:spPr>
            <a:xfrm>
              <a:off x="3216" y="3120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5" name="Line 151"/>
            <p:cNvSpPr/>
            <p:nvPr/>
          </p:nvSpPr>
          <p:spPr>
            <a:xfrm>
              <a:off x="2784" y="2880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6" name="Line 155"/>
            <p:cNvSpPr/>
            <p:nvPr/>
          </p:nvSpPr>
          <p:spPr>
            <a:xfrm>
              <a:off x="2928" y="3456"/>
              <a:ext cx="144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7" name="Text Box 156"/>
            <p:cNvSpPr txBox="1"/>
            <p:nvPr/>
          </p:nvSpPr>
          <p:spPr>
            <a:xfrm>
              <a:off x="2736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28" name="Text Box 157"/>
            <p:cNvSpPr txBox="1"/>
            <p:nvPr/>
          </p:nvSpPr>
          <p:spPr>
            <a:xfrm>
              <a:off x="2256" y="29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229" name="Text Box 158"/>
            <p:cNvSpPr txBox="1"/>
            <p:nvPr/>
          </p:nvSpPr>
          <p:spPr>
            <a:xfrm>
              <a:off x="2688" y="32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30" name="Text Box 159"/>
            <p:cNvSpPr txBox="1"/>
            <p:nvPr/>
          </p:nvSpPr>
          <p:spPr>
            <a:xfrm>
              <a:off x="3120" y="28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31" name="Text Box 160"/>
            <p:cNvSpPr txBox="1"/>
            <p:nvPr/>
          </p:nvSpPr>
          <p:spPr>
            <a:xfrm>
              <a:off x="2256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32" name="Text Box 161"/>
            <p:cNvSpPr txBox="1"/>
            <p:nvPr/>
          </p:nvSpPr>
          <p:spPr>
            <a:xfrm>
              <a:off x="3072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233" name="Text Box 164"/>
            <p:cNvSpPr txBox="1"/>
            <p:nvPr/>
          </p:nvSpPr>
          <p:spPr>
            <a:xfrm>
              <a:off x="2784" y="29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34" name="Text Box 167"/>
            <p:cNvSpPr txBox="1"/>
            <p:nvPr/>
          </p:nvSpPr>
          <p:spPr>
            <a:xfrm>
              <a:off x="2160" y="316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35" name="Text Box 170"/>
            <p:cNvSpPr txBox="1"/>
            <p:nvPr/>
          </p:nvSpPr>
          <p:spPr>
            <a:xfrm>
              <a:off x="2880" y="345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36" name="Text Box 171"/>
            <p:cNvSpPr txBox="1"/>
            <p:nvPr/>
          </p:nvSpPr>
          <p:spPr>
            <a:xfrm>
              <a:off x="3216" y="31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6" name="Group 225"/>
          <p:cNvGrpSpPr/>
          <p:nvPr/>
        </p:nvGrpSpPr>
        <p:grpSpPr>
          <a:xfrm>
            <a:off x="6096000" y="4267200"/>
            <a:ext cx="2057400" cy="2057400"/>
            <a:chOff x="3840" y="2688"/>
            <a:chExt cx="1296" cy="1296"/>
          </a:xfrm>
        </p:grpSpPr>
        <p:sp>
          <p:nvSpPr>
            <p:cNvPr id="48238" name="Oval 174"/>
            <p:cNvSpPr/>
            <p:nvPr/>
          </p:nvSpPr>
          <p:spPr>
            <a:xfrm>
              <a:off x="432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39" name="Oval 175"/>
            <p:cNvSpPr/>
            <p:nvPr/>
          </p:nvSpPr>
          <p:spPr>
            <a:xfrm>
              <a:off x="388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0" name="Oval 176"/>
            <p:cNvSpPr/>
            <p:nvPr/>
          </p:nvSpPr>
          <p:spPr>
            <a:xfrm>
              <a:off x="4752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1" name="Oval 177"/>
            <p:cNvSpPr/>
            <p:nvPr/>
          </p:nvSpPr>
          <p:spPr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2" name="Oval 178"/>
            <p:cNvSpPr/>
            <p:nvPr/>
          </p:nvSpPr>
          <p:spPr>
            <a:xfrm>
              <a:off x="3888" y="3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3" name="Oval 179"/>
            <p:cNvSpPr/>
            <p:nvPr/>
          </p:nvSpPr>
          <p:spPr>
            <a:xfrm>
              <a:off x="4752" y="3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4" name="Line 182"/>
            <p:cNvSpPr/>
            <p:nvPr/>
          </p:nvSpPr>
          <p:spPr>
            <a:xfrm>
              <a:off x="4032" y="3264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5" name="Line 184"/>
            <p:cNvSpPr/>
            <p:nvPr/>
          </p:nvSpPr>
          <p:spPr>
            <a:xfrm>
              <a:off x="4896" y="3216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6" name="Line 185"/>
            <p:cNvSpPr/>
            <p:nvPr/>
          </p:nvSpPr>
          <p:spPr>
            <a:xfrm>
              <a:off x="4464" y="2928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7" name="Line 186"/>
            <p:cNvSpPr/>
            <p:nvPr/>
          </p:nvSpPr>
          <p:spPr>
            <a:xfrm>
              <a:off x="4128" y="3216"/>
              <a:ext cx="240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8" name="Line 189"/>
            <p:cNvSpPr/>
            <p:nvPr/>
          </p:nvSpPr>
          <p:spPr>
            <a:xfrm>
              <a:off x="4608" y="3552"/>
              <a:ext cx="144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9" name="Text Box 190"/>
            <p:cNvSpPr txBox="1"/>
            <p:nvPr/>
          </p:nvSpPr>
          <p:spPr>
            <a:xfrm>
              <a:off x="4320" y="268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50" name="Text Box 191"/>
            <p:cNvSpPr txBox="1"/>
            <p:nvPr/>
          </p:nvSpPr>
          <p:spPr>
            <a:xfrm>
              <a:off x="3936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251" name="Text Box 192"/>
            <p:cNvSpPr txBox="1"/>
            <p:nvPr/>
          </p:nvSpPr>
          <p:spPr>
            <a:xfrm>
              <a:off x="4368" y="33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52" name="Text Box 193"/>
            <p:cNvSpPr txBox="1"/>
            <p:nvPr/>
          </p:nvSpPr>
          <p:spPr>
            <a:xfrm>
              <a:off x="4752" y="29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53" name="Text Box 194"/>
            <p:cNvSpPr txBox="1"/>
            <p:nvPr/>
          </p:nvSpPr>
          <p:spPr>
            <a:xfrm>
              <a:off x="3936" y="36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54" name="Text Box 195"/>
            <p:cNvSpPr txBox="1"/>
            <p:nvPr/>
          </p:nvSpPr>
          <p:spPr>
            <a:xfrm>
              <a:off x="4800" y="36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255" name="Text Box 198"/>
            <p:cNvSpPr txBox="1"/>
            <p:nvPr/>
          </p:nvSpPr>
          <p:spPr>
            <a:xfrm>
              <a:off x="4464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56" name="Text Box 199"/>
            <p:cNvSpPr txBox="1"/>
            <p:nvPr/>
          </p:nvSpPr>
          <p:spPr>
            <a:xfrm>
              <a:off x="4128" y="312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57" name="Text Box 201"/>
            <p:cNvSpPr txBox="1"/>
            <p:nvPr/>
          </p:nvSpPr>
          <p:spPr>
            <a:xfrm>
              <a:off x="3840" y="326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58" name="Text Box 204"/>
            <p:cNvSpPr txBox="1"/>
            <p:nvPr/>
          </p:nvSpPr>
          <p:spPr>
            <a:xfrm>
              <a:off x="4512" y="3504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59" name="Text Box 205"/>
            <p:cNvSpPr txBox="1"/>
            <p:nvPr/>
          </p:nvSpPr>
          <p:spPr>
            <a:xfrm>
              <a:off x="4896" y="326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sp>
        <p:nvSpPr>
          <p:cNvPr id="48260" name="Line 206"/>
          <p:cNvSpPr/>
          <p:nvPr/>
        </p:nvSpPr>
        <p:spPr>
          <a:xfrm>
            <a:off x="609600" y="4114800"/>
            <a:ext cx="78486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1" name="Line 207"/>
          <p:cNvSpPr/>
          <p:nvPr/>
        </p:nvSpPr>
        <p:spPr>
          <a:xfrm>
            <a:off x="3124200" y="1828800"/>
            <a:ext cx="0" cy="4419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2" name="Line 208"/>
          <p:cNvSpPr/>
          <p:nvPr/>
        </p:nvSpPr>
        <p:spPr>
          <a:xfrm>
            <a:off x="5791200" y="1752600"/>
            <a:ext cx="0" cy="4419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3" name="Text Box 209"/>
          <p:cNvSpPr txBox="1"/>
          <p:nvPr/>
        </p:nvSpPr>
        <p:spPr>
          <a:xfrm>
            <a:off x="4267200" y="381000"/>
            <a:ext cx="685800" cy="1192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v1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v2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w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264" name="Text Box 210"/>
          <p:cNvSpPr txBox="1"/>
          <p:nvPr/>
        </p:nvSpPr>
        <p:spPr>
          <a:xfrm>
            <a:off x="4724400" y="381000"/>
            <a:ext cx="3810000" cy="92202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1    4    2     3    3    2    1    5    3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3    6    5     6    4    3    2    6    5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1    2    3     4    5    5    6    6    6</a:t>
            </a:r>
          </a:p>
        </p:txBody>
      </p:sp>
      <p:sp>
        <p:nvSpPr>
          <p:cNvPr id="48265" name="Line 211"/>
          <p:cNvSpPr/>
          <p:nvPr/>
        </p:nvSpPr>
        <p:spPr>
          <a:xfrm>
            <a:off x="5029200" y="381000"/>
            <a:ext cx="63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6" name="Line 212"/>
          <p:cNvSpPr/>
          <p:nvPr/>
        </p:nvSpPr>
        <p:spPr>
          <a:xfrm>
            <a:off x="5334000" y="381000"/>
            <a:ext cx="63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7" name="Line 213"/>
          <p:cNvSpPr/>
          <p:nvPr/>
        </p:nvSpPr>
        <p:spPr>
          <a:xfrm flipH="1">
            <a:off x="5708650" y="381000"/>
            <a:ext cx="635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8" name="Line 214"/>
          <p:cNvSpPr/>
          <p:nvPr/>
        </p:nvSpPr>
        <p:spPr>
          <a:xfrm>
            <a:off x="6096000" y="381000"/>
            <a:ext cx="635" cy="9220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9" name="Line 215"/>
          <p:cNvSpPr/>
          <p:nvPr/>
        </p:nvSpPr>
        <p:spPr>
          <a:xfrm>
            <a:off x="6462395" y="381000"/>
            <a:ext cx="1524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0" name="Line 216"/>
          <p:cNvSpPr/>
          <p:nvPr/>
        </p:nvSpPr>
        <p:spPr>
          <a:xfrm>
            <a:off x="6781800" y="381000"/>
            <a:ext cx="63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1" name="Line 217"/>
          <p:cNvSpPr/>
          <p:nvPr/>
        </p:nvSpPr>
        <p:spPr>
          <a:xfrm>
            <a:off x="7162800" y="381000"/>
            <a:ext cx="635" cy="9220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2" name="Line 218"/>
          <p:cNvSpPr/>
          <p:nvPr/>
        </p:nvSpPr>
        <p:spPr>
          <a:xfrm>
            <a:off x="7543800" y="381000"/>
            <a:ext cx="635" cy="9220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3" name="Line 219"/>
          <p:cNvSpPr/>
          <p:nvPr/>
        </p:nvSpPr>
        <p:spPr>
          <a:xfrm>
            <a:off x="7848600" y="381000"/>
            <a:ext cx="635" cy="9220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4" name="Text Box 220"/>
          <p:cNvSpPr txBox="1"/>
          <p:nvPr/>
        </p:nvSpPr>
        <p:spPr>
          <a:xfrm>
            <a:off x="3733800" y="2286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边表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422275" y="33528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22275" y="1021715"/>
            <a:ext cx="8340725" cy="507428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：顶点集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=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所有顶点，每个独立的顶点作为一棵树，边集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=ø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                                                </a:t>
            </a: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                   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依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权值递增序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对图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的边排序，结果为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E[0..e-1]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O(eloge)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依次检测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中的各边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(u,v)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O(eloge)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3.1)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分属于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中两棵不同的树，则将该边加入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，并合并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分属的两棵树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3.2)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中所有顶点尚未属于一棵树，转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其中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）可参阅教材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139</a:t>
            </a:r>
            <a:r>
              <a:rPr lang="zh-CN" altLang="en-US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页“树与等价问题”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20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算法特点</a:t>
            </a:r>
            <a:r>
              <a:rPr lang="en-US" altLang="zh-CN" sz="20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适用于稀疏图</a:t>
            </a:r>
          </a:p>
        </p:txBody>
      </p:sp>
      <p:sp>
        <p:nvSpPr>
          <p:cNvPr id="49157" name="Line 4"/>
          <p:cNvSpPr/>
          <p:nvPr/>
        </p:nvSpPr>
        <p:spPr>
          <a:xfrm>
            <a:off x="838200" y="4419600"/>
            <a:ext cx="7543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8" name="Text Box 5"/>
          <p:cNvSpPr txBox="1"/>
          <p:nvPr/>
        </p:nvSpPr>
        <p:spPr>
          <a:xfrm>
            <a:off x="6578600" y="4526280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O(eloge)</a:t>
            </a:r>
            <a:endParaRPr lang="en-US" altLang="zh-CN" sz="28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6" name="Rectangle 6"/>
          <p:cNvSpPr/>
          <p:nvPr/>
        </p:nvSpPr>
        <p:spPr>
          <a:xfrm>
            <a:off x="900113" y="3573463"/>
            <a:ext cx="78486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503050405090304" pitchFamily="18" charset="0"/>
                <a:ea typeface="楷体_GB2312" pitchFamily="49" charset="-122"/>
              </a:rPr>
              <a:t>时间复杂度           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O(n</a:t>
            </a:r>
            <a:r>
              <a:rPr lang="en-US" altLang="zh-CN" sz="2400" b="1" i="1" baseline="30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)                          O(eloge)</a:t>
            </a:r>
            <a:endParaRPr lang="en-US" altLang="zh-CN" sz="2400" b="1" i="1" dirty="0">
              <a:solidFill>
                <a:srgbClr val="FF33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50181" name="Rectangle 7"/>
          <p:cNvSpPr/>
          <p:nvPr/>
        </p:nvSpPr>
        <p:spPr>
          <a:xfrm>
            <a:off x="971550" y="1773238"/>
            <a:ext cx="745172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算法名      普里姆算法    克鲁斯卡尔算法</a:t>
            </a:r>
          </a:p>
        </p:txBody>
      </p:sp>
      <p:sp>
        <p:nvSpPr>
          <p:cNvPr id="168968" name="Text Box 8"/>
          <p:cNvSpPr txBox="1"/>
          <p:nvPr/>
        </p:nvSpPr>
        <p:spPr>
          <a:xfrm>
            <a:off x="1042988" y="4508500"/>
            <a:ext cx="72009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503050405090304" pitchFamily="18" charset="0"/>
                <a:ea typeface="楷体_GB2312" pitchFamily="49" charset="-122"/>
              </a:rPr>
              <a:t>适应范围        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稠密图                          稀疏图</a:t>
            </a:r>
            <a:endParaRPr lang="zh-CN" altLang="en-US" sz="2400" dirty="0">
              <a:solidFill>
                <a:srgbClr val="FF33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0183" name="Text Box 9"/>
          <p:cNvSpPr txBox="1"/>
          <p:nvPr/>
        </p:nvSpPr>
        <p:spPr>
          <a:xfrm>
            <a:off x="3460750" y="703263"/>
            <a:ext cx="2622550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3200" dirty="0">
                <a:solidFill>
                  <a:srgbClr val="800000"/>
                </a:solidFill>
                <a:latin typeface="Times New Roman" panose="02020503050405090304" pitchFamily="18" charset="0"/>
                <a:ea typeface="隶书" pitchFamily="49" charset="-122"/>
              </a:rPr>
              <a:t>比较两种算法</a:t>
            </a:r>
            <a:endParaRPr lang="zh-CN" altLang="en-US" sz="3200" dirty="0">
              <a:solidFill>
                <a:schemeClr val="tx1"/>
              </a:solidFill>
              <a:latin typeface="Times New Roman" panose="02020503050405090304" pitchFamily="18" charset="0"/>
              <a:ea typeface="隶书" pitchFamily="49" charset="-122"/>
            </a:endParaRPr>
          </a:p>
        </p:txBody>
      </p:sp>
      <p:sp>
        <p:nvSpPr>
          <p:cNvPr id="168970" name="Rectangle 10"/>
          <p:cNvSpPr/>
          <p:nvPr/>
        </p:nvSpPr>
        <p:spPr>
          <a:xfrm>
            <a:off x="1042988" y="2708275"/>
            <a:ext cx="745172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503050405090304" pitchFamily="18" charset="0"/>
                <a:ea typeface="楷体_GB2312" pitchFamily="49" charset="-122"/>
              </a:rPr>
              <a:t>方法                 </a:t>
            </a:r>
            <a:r>
              <a:rPr lang="zh-CN" altLang="en-US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基于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MST</a:t>
            </a:r>
            <a:r>
              <a:rPr lang="zh-CN" altLang="en-US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性质          加边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168968" grpId="0"/>
      <p:bldP spid="1689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4675" y="480060"/>
            <a:ext cx="820928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关节点和重连通分量</a:t>
            </a:r>
          </a:p>
          <a:p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如果删去顶点</a:t>
            </a:r>
            <a:r>
              <a:rPr lang="en-US" altLang="zh-CN" sz="2000"/>
              <a:t>v</a:t>
            </a:r>
            <a:r>
              <a:rPr lang="zh-CN" altLang="en-US" sz="2000"/>
              <a:t>及和</a:t>
            </a:r>
            <a:r>
              <a:rPr lang="en-US" altLang="zh-CN" sz="2000"/>
              <a:t>v</a:t>
            </a:r>
            <a:r>
              <a:rPr lang="zh-CN" altLang="en-US" sz="2000"/>
              <a:t>相关联的各边之后，将图的一个连通分量分割成两个或两个以上的连通分量，则称顶点</a:t>
            </a:r>
            <a:r>
              <a:rPr lang="en-US" altLang="zh-CN" sz="2000"/>
              <a:t>v</a:t>
            </a:r>
            <a:r>
              <a:rPr lang="zh-CN" altLang="en-US" sz="2000"/>
              <a:t>为该图的一个</a:t>
            </a:r>
            <a:r>
              <a:rPr lang="zh-CN" altLang="en-US" sz="2000">
                <a:solidFill>
                  <a:srgbClr val="FF0000"/>
                </a:solidFill>
              </a:rPr>
              <a:t>关节点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一个没有关节的点连通图称为</a:t>
            </a:r>
            <a:r>
              <a:rPr lang="zh-CN" altLang="en-US" sz="2000">
                <a:solidFill>
                  <a:srgbClr val="FF0000"/>
                </a:solidFill>
              </a:rPr>
              <a:t>重连通图</a:t>
            </a:r>
            <a:r>
              <a:rPr lang="zh-CN" altLang="en-US" sz="2000"/>
              <a:t>。在重连通图上，任意一对顶点之间至少有两条路径。若在连通图上至少</a:t>
            </a:r>
            <a:r>
              <a:rPr lang="zh-CN" altLang="en-US" sz="2000">
                <a:solidFill>
                  <a:srgbClr val="FF0000"/>
                </a:solidFill>
              </a:rPr>
              <a:t>删去</a:t>
            </a:r>
            <a:r>
              <a:rPr lang="en-US" altLang="zh-CN" sz="2000">
                <a:solidFill>
                  <a:srgbClr val="FF0000"/>
                </a:solidFill>
              </a:rPr>
              <a:t>k</a:t>
            </a:r>
            <a:r>
              <a:rPr lang="zh-CN" altLang="en-US" sz="2000">
                <a:solidFill>
                  <a:srgbClr val="FF0000"/>
                </a:solidFill>
              </a:rPr>
              <a:t>个</a:t>
            </a:r>
            <a:r>
              <a:rPr lang="zh-CN" altLang="en-US" sz="2000"/>
              <a:t>顶点才能破坏图的连通性，则称此图的</a:t>
            </a:r>
            <a:r>
              <a:rPr lang="zh-CN" altLang="en-US" sz="2000">
                <a:solidFill>
                  <a:srgbClr val="FF0000"/>
                </a:solidFill>
              </a:rPr>
              <a:t>连通度为</a:t>
            </a:r>
            <a:r>
              <a:rPr lang="en-US" altLang="zh-CN" sz="2000">
                <a:solidFill>
                  <a:srgbClr val="FF0000"/>
                </a:solidFill>
              </a:rPr>
              <a:t>k</a:t>
            </a:r>
            <a:r>
              <a:rPr lang="zh-CN" altLang="en-US" sz="200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727450"/>
            <a:ext cx="3058160" cy="2788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225" y="4498975"/>
            <a:ext cx="40963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左图中有</a:t>
            </a:r>
            <a:r>
              <a:rPr lang="en-US" altLang="zh-CN" sz="2000"/>
              <a:t>4</a:t>
            </a:r>
            <a:r>
              <a:rPr lang="zh-CN" altLang="en-US" sz="2000"/>
              <a:t>个关节点，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、</a:t>
            </a:r>
            <a:r>
              <a:rPr lang="en-US" altLang="zh-CN" sz="2000"/>
              <a:t>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79FE0A-A4F5-4726-B5C4-95A82251B5B8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2021年12月28日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Perpetua"/>
              <a:ea typeface="宋体" charset="-122"/>
              <a:cs typeface="+mn-cs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898525" y="1604010"/>
          <a:ext cx="7559675" cy="266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位图图像" r:id="rId3" imgW="5381625" imgH="1666875" progId="PBrush">
                  <p:embed/>
                </p:oleObj>
              </mc:Choice>
              <mc:Fallback>
                <p:oleObj name="位图图像" r:id="rId3" imgW="5381625" imgH="166687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04010"/>
                        <a:ext cx="7559675" cy="2667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800000"/>
                </a:solidFill>
              </a:rPr>
              <a:t>7.5 </a:t>
            </a:r>
            <a:r>
              <a:rPr lang="zh-CN" altLang="en-US" sz="2800" b="1" dirty="0">
                <a:solidFill>
                  <a:srgbClr val="800000"/>
                </a:solidFill>
              </a:rPr>
              <a:t>有向无环图及其应用</a:t>
            </a:r>
            <a:br>
              <a:rPr lang="en-US" altLang="zh-CN" sz="2800" b="1" dirty="0">
                <a:solidFill>
                  <a:srgbClr val="800000"/>
                </a:solidFill>
              </a:rPr>
            </a:br>
            <a:r>
              <a:rPr lang="en-US" altLang="zh-CN" sz="2800" b="1" dirty="0">
                <a:solidFill>
                  <a:srgbClr val="800000"/>
                </a:solidFill>
              </a:rPr>
              <a:t>   </a:t>
            </a:r>
            <a:r>
              <a:rPr lang="zh-CN" altLang="en-US" sz="2800" b="1" dirty="0">
                <a:solidFill>
                  <a:srgbClr val="800000"/>
                </a:solidFill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</a:rPr>
              <a:t>DAG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en-US" altLang="zh-CN" sz="2800" dirty="0"/>
              <a:t>irected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cyclic 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en-US" altLang="zh-CN" sz="2800" dirty="0"/>
              <a:t>raph </a:t>
            </a:r>
            <a:r>
              <a:rPr lang="zh-CN" altLang="en-US" sz="2800" b="1" dirty="0">
                <a:solidFill>
                  <a:srgbClr val="800000"/>
                </a:solidFill>
              </a:rPr>
              <a:t>）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65541" name="Text Box 5"/>
          <p:cNvSpPr txBox="1"/>
          <p:nvPr/>
        </p:nvSpPr>
        <p:spPr>
          <a:xfrm>
            <a:off x="1050925" y="4886325"/>
            <a:ext cx="7261860" cy="9772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假设以有向图表示一个工程的施工图或程序的数据流图，则图中不允许出现回路。</a:t>
            </a:r>
            <a:endParaRPr lang="en-US" altLang="zh-CN" sz="24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735" y="4326890"/>
            <a:ext cx="2263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有向树是</a:t>
            </a:r>
            <a:r>
              <a:rPr lang="en-US" altLang="zh-CN"/>
              <a:t>DAG</a:t>
            </a:r>
            <a:r>
              <a:rPr lang="zh-CN" altLang="en-US"/>
              <a:t>的特例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DF3BE8-55E5-4B21-9EBE-5A89447B2660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2021年12月28日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Perpetua"/>
              <a:ea typeface="宋体" charset="-122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10" y="441309"/>
            <a:ext cx="6661150" cy="70167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Songti SC Regular" panose="02010800040101010101" charset="-122"/>
                <a:ea typeface="Songti SC Regular" panose="02010800040101010101" charset="-122"/>
              </a:rPr>
              <a:t>AOV</a:t>
            </a:r>
            <a:r>
              <a:rPr lang="zh-CN" altLang="en-US" sz="2800">
                <a:latin typeface="隶书" pitchFamily="49" charset="-122"/>
              </a:rPr>
              <a:t>网与拓扑排序</a:t>
            </a:r>
          </a:p>
        </p:txBody>
      </p:sp>
      <p:sp>
        <p:nvSpPr>
          <p:cNvPr id="563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5786" y="1357298"/>
            <a:ext cx="7862914" cy="46799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</a:rPr>
              <a:t>．</a:t>
            </a:r>
            <a:r>
              <a:rPr lang="en-US" altLang="zh-CN" sz="24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</a:rPr>
              <a:t>AOV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</a:rPr>
              <a:t>网 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ctivity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n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ertex Network,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</a:rPr>
              <a:t>顶点表示活动的网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</a:rPr>
              <a:t>)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AOV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概念：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顶点表示活动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弧表示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活动之间存在的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制约关系网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AOV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AOV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表示一个工程：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</p:spTree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058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例如：计算机专业的学生必须完成一系列规定的基础课和专业课才能毕业。</a:t>
            </a: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1065530" y="1433195"/>
          <a:ext cx="7012305" cy="225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4" name="位图图像" r:id="rId3" imgW="5838825" imgH="2019300" progId="PBrush">
                  <p:embed/>
                </p:oleObj>
              </mc:Choice>
              <mc:Fallback>
                <p:oleObj name="位图图像" r:id="rId3" imgW="5838825" imgH="201930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30" y="1433195"/>
                        <a:ext cx="7012305" cy="2252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351915" y="3839210"/>
          <a:ext cx="6187440" cy="266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5" name="位图图像" r:id="rId5" imgW="3876675" imgH="1905000" progId="PBrush">
                  <p:embed/>
                </p:oleObj>
              </mc:Choice>
              <mc:Fallback>
                <p:oleObj name="位图图像" r:id="rId5" imgW="3876675" imgH="19050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915" y="3839210"/>
                        <a:ext cx="6187440" cy="2665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528320" y="346393"/>
            <a:ext cx="7848600" cy="4968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sz="2400" baseline="-25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顶点的度</a:t>
            </a:r>
            <a:r>
              <a:rPr lang="en-US" altLang="zh-CN" sz="2000" dirty="0">
                <a:solidFill>
                  <a:srgbClr val="FF3300"/>
                </a:solidFill>
              </a:rPr>
              <a:t>(Degree)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与该顶点相关联的边的数目，记为</a:t>
            </a:r>
            <a:r>
              <a:rPr lang="en-US" altLang="zh-CN" sz="2000" dirty="0"/>
              <a:t>D(v)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</a:t>
            </a:r>
            <a:r>
              <a:rPr lang="zh-CN" altLang="en-US" sz="2000" b="1" dirty="0">
                <a:solidFill>
                  <a:srgbClr val="FF3300"/>
                </a:solidFill>
              </a:rPr>
              <a:t>入度</a:t>
            </a:r>
            <a:r>
              <a:rPr lang="en-US" altLang="zh-CN" sz="2000" dirty="0"/>
              <a:t>ID(v)</a:t>
            </a:r>
            <a:r>
              <a:rPr lang="zh-CN" altLang="en-US" sz="2000" dirty="0"/>
              <a:t>：有向图中，以该顶点为弧头的弧数目。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</a:t>
            </a:r>
            <a:r>
              <a:rPr lang="zh-CN" altLang="en-US" sz="2000" b="1" dirty="0">
                <a:solidFill>
                  <a:srgbClr val="FF3300"/>
                </a:solidFill>
              </a:rPr>
              <a:t>出度</a:t>
            </a:r>
            <a:r>
              <a:rPr lang="en-US" altLang="zh-CN" sz="2000" dirty="0"/>
              <a:t>OD(v)</a:t>
            </a:r>
            <a:r>
              <a:rPr lang="zh-CN" altLang="en-US" sz="2000" dirty="0"/>
              <a:t>：有向图中，以该顶点为弧尾的弧数目</a:t>
            </a:r>
            <a:r>
              <a:rPr lang="zh-CN" altLang="en-US" sz="2400" dirty="0"/>
              <a:t>。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顶点数</a:t>
            </a:r>
            <a:r>
              <a:rPr lang="en-US" altLang="zh-CN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、边数</a:t>
            </a:r>
            <a:r>
              <a:rPr lang="en-US" altLang="zh-CN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和度数之间的关系：</a:t>
            </a:r>
          </a:p>
        </p:txBody>
      </p:sp>
      <p:graphicFrame>
        <p:nvGraphicFramePr>
          <p:cNvPr id="8207" name="Object 5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8648" y="3158173"/>
          <a:ext cx="21605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862965" imgH="431800" progId="Equation.3">
                  <p:embed/>
                </p:oleObj>
              </mc:Choice>
              <mc:Fallback>
                <p:oleObj r:id="rId3" imgW="8629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8648" y="3158173"/>
                        <a:ext cx="2160587" cy="971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1321435" y="3689985"/>
            <a:ext cx="2209800" cy="2289175"/>
            <a:chOff x="1008" y="1248"/>
            <a:chExt cx="1392" cy="1442"/>
          </a:xfrm>
        </p:grpSpPr>
        <p:sp>
          <p:nvSpPr>
            <p:cNvPr id="10258" name="Oval 4"/>
            <p:cNvSpPr>
              <a:spLocks noChangeArrowheads="1"/>
            </p:cNvSpPr>
            <p:nvPr/>
          </p:nvSpPr>
          <p:spPr bwMode="auto">
            <a:xfrm>
              <a:off x="1584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Oval 5"/>
            <p:cNvSpPr>
              <a:spLocks noChangeArrowheads="1"/>
            </p:cNvSpPr>
            <p:nvPr/>
          </p:nvSpPr>
          <p:spPr bwMode="auto">
            <a:xfrm>
              <a:off x="1584" y="242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6"/>
            <p:cNvSpPr>
              <a:spLocks noChangeArrowheads="1"/>
            </p:cNvSpPr>
            <p:nvPr/>
          </p:nvSpPr>
          <p:spPr bwMode="auto">
            <a:xfrm>
              <a:off x="2160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Oval 7"/>
            <p:cNvSpPr>
              <a:spLocks noChangeArrowheads="1"/>
            </p:cNvSpPr>
            <p:nvPr/>
          </p:nvSpPr>
          <p:spPr bwMode="auto">
            <a:xfrm>
              <a:off x="1008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1200" y="203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 flipV="1">
              <a:off x="1776" y="208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 flipV="1">
              <a:off x="1200" y="146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11"/>
            <p:cNvSpPr txBox="1">
              <a:spLocks noChangeArrowheads="1"/>
            </p:cNvSpPr>
            <p:nvPr/>
          </p:nvSpPr>
          <p:spPr bwMode="auto">
            <a:xfrm>
              <a:off x="1584" y="1248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10266" name="Text Box 12"/>
            <p:cNvSpPr txBox="1">
              <a:spLocks noChangeArrowheads="1"/>
            </p:cNvSpPr>
            <p:nvPr/>
          </p:nvSpPr>
          <p:spPr bwMode="auto">
            <a:xfrm>
              <a:off x="1584" y="240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10267" name="Text Box 13"/>
            <p:cNvSpPr txBox="1">
              <a:spLocks noChangeArrowheads="1"/>
            </p:cNvSpPr>
            <p:nvPr/>
          </p:nvSpPr>
          <p:spPr bwMode="auto">
            <a:xfrm>
              <a:off x="2198" y="1824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10268" name="Line 14"/>
            <p:cNvSpPr>
              <a:spLocks noChangeShapeType="1"/>
            </p:cNvSpPr>
            <p:nvPr/>
          </p:nvSpPr>
          <p:spPr bwMode="auto">
            <a:xfrm>
              <a:off x="1680" y="151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15"/>
            <p:cNvSpPr>
              <a:spLocks noChangeShapeType="1"/>
            </p:cNvSpPr>
            <p:nvPr/>
          </p:nvSpPr>
          <p:spPr bwMode="auto">
            <a:xfrm>
              <a:off x="1248" y="19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499100" y="3842385"/>
            <a:ext cx="2209800" cy="1908175"/>
            <a:chOff x="3408" y="1200"/>
            <a:chExt cx="1392" cy="1202"/>
          </a:xfrm>
        </p:grpSpPr>
        <p:sp>
          <p:nvSpPr>
            <p:cNvPr id="10249" name="Oval 17"/>
            <p:cNvSpPr>
              <a:spLocks noChangeArrowheads="1"/>
            </p:cNvSpPr>
            <p:nvPr/>
          </p:nvSpPr>
          <p:spPr bwMode="auto">
            <a:xfrm>
              <a:off x="3984" y="122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Oval 18"/>
            <p:cNvSpPr>
              <a:spLocks noChangeArrowheads="1"/>
            </p:cNvSpPr>
            <p:nvPr/>
          </p:nvSpPr>
          <p:spPr bwMode="auto">
            <a:xfrm>
              <a:off x="4560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Oval 19"/>
            <p:cNvSpPr>
              <a:spLocks noChangeArrowheads="1"/>
            </p:cNvSpPr>
            <p:nvPr/>
          </p:nvSpPr>
          <p:spPr bwMode="auto">
            <a:xfrm>
              <a:off x="3408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10252" name="Text Box 20"/>
            <p:cNvSpPr txBox="1">
              <a:spLocks noChangeArrowheads="1"/>
            </p:cNvSpPr>
            <p:nvPr/>
          </p:nvSpPr>
          <p:spPr bwMode="auto">
            <a:xfrm>
              <a:off x="3984" y="1200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10253" name="Text Box 21"/>
            <p:cNvSpPr txBox="1">
              <a:spLocks noChangeArrowheads="1"/>
            </p:cNvSpPr>
            <p:nvPr/>
          </p:nvSpPr>
          <p:spPr bwMode="auto">
            <a:xfrm>
              <a:off x="4598" y="2112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10254" name="Line 22"/>
            <p:cNvSpPr>
              <a:spLocks noChangeShapeType="1"/>
            </p:cNvSpPr>
            <p:nvPr/>
          </p:nvSpPr>
          <p:spPr bwMode="auto">
            <a:xfrm>
              <a:off x="364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23"/>
            <p:cNvSpPr>
              <a:spLocks noChangeShapeType="1"/>
            </p:cNvSpPr>
            <p:nvPr/>
          </p:nvSpPr>
          <p:spPr bwMode="auto">
            <a:xfrm flipH="1" flipV="1">
              <a:off x="4176" y="1440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Freeform 24"/>
            <p:cNvSpPr/>
            <p:nvPr/>
          </p:nvSpPr>
          <p:spPr bwMode="auto">
            <a:xfrm>
              <a:off x="3504" y="1392"/>
              <a:ext cx="480" cy="768"/>
            </a:xfrm>
            <a:custGeom>
              <a:avLst/>
              <a:gdLst>
                <a:gd name="T0" fmla="*/ 480 w 480"/>
                <a:gd name="T1" fmla="*/ 0 h 768"/>
                <a:gd name="T2" fmla="*/ 240 w 480"/>
                <a:gd name="T3" fmla="*/ 240 h 768"/>
                <a:gd name="T4" fmla="*/ 96 w 480"/>
                <a:gd name="T5" fmla="*/ 480 h 768"/>
                <a:gd name="T6" fmla="*/ 0 w 480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480" y="0"/>
                  </a:moveTo>
                  <a:cubicBezTo>
                    <a:pt x="392" y="80"/>
                    <a:pt x="304" y="160"/>
                    <a:pt x="240" y="240"/>
                  </a:cubicBezTo>
                  <a:cubicBezTo>
                    <a:pt x="176" y="320"/>
                    <a:pt x="136" y="392"/>
                    <a:pt x="96" y="480"/>
                  </a:cubicBezTo>
                  <a:cubicBezTo>
                    <a:pt x="56" y="568"/>
                    <a:pt x="28" y="668"/>
                    <a:pt x="0" y="7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Freeform 25"/>
            <p:cNvSpPr/>
            <p:nvPr/>
          </p:nvSpPr>
          <p:spPr bwMode="auto">
            <a:xfrm>
              <a:off x="3600" y="1488"/>
              <a:ext cx="432" cy="672"/>
            </a:xfrm>
            <a:custGeom>
              <a:avLst/>
              <a:gdLst>
                <a:gd name="T0" fmla="*/ 0 w 432"/>
                <a:gd name="T1" fmla="*/ 672 h 672"/>
                <a:gd name="T2" fmla="*/ 192 w 432"/>
                <a:gd name="T3" fmla="*/ 480 h 672"/>
                <a:gd name="T4" fmla="*/ 384 w 432"/>
                <a:gd name="T5" fmla="*/ 192 h 672"/>
                <a:gd name="T6" fmla="*/ 432 w 432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72"/>
                <a:gd name="T14" fmla="*/ 432 w 432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72">
                  <a:moveTo>
                    <a:pt x="0" y="672"/>
                  </a:moveTo>
                  <a:cubicBezTo>
                    <a:pt x="64" y="616"/>
                    <a:pt x="128" y="560"/>
                    <a:pt x="192" y="480"/>
                  </a:cubicBezTo>
                  <a:cubicBezTo>
                    <a:pt x="256" y="400"/>
                    <a:pt x="344" y="272"/>
                    <a:pt x="384" y="192"/>
                  </a:cubicBezTo>
                  <a:cubicBezTo>
                    <a:pt x="424" y="112"/>
                    <a:pt x="428" y="56"/>
                    <a:pt x="4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1686560" y="6301423"/>
            <a:ext cx="1097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无向图</a:t>
            </a:r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00750" y="6280785"/>
            <a:ext cx="1097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有向图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88480" y="3689985"/>
            <a:ext cx="2138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a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的入度为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2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，出度为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1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，度为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3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6285" y="3903980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a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的度为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542290" y="217170"/>
            <a:ext cx="7772400" cy="5228590"/>
          </a:xfrm>
        </p:spPr>
        <p:txBody>
          <a:bodyPr vert="horz" wrap="square" lIns="91440" tIns="45720" rIns="91440" bIns="45720" anchor="t">
            <a:normAutofit fontScale="75000"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endParaRPr lang="zh-CN" altLang="en-US" sz="24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问题目标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当一个任务可以划分为若干个子任务</a:t>
            </a: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/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子活动</a:t>
            </a: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/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子事件，其中的任何子任务可能又以另外的一些子任务作为先决条件时，</a:t>
            </a:r>
            <a:r>
              <a:rPr lang="zh-CN" altLang="en-US" sz="32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如何排定子任务的执行顺序，达到整体任务的完成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什么是拓扑排序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按照有向图给出的次序关系，将图中顶点排成一个</a:t>
            </a:r>
            <a:r>
              <a:rPr lang="zh-CN" altLang="en-US" sz="3200" b="1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线性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序列。</a:t>
            </a:r>
            <a:endParaRPr lang="en-US" altLang="zh-CN" sz="32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0099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检查有向图中是否存在回路的方法之一，是对有向图进行</a:t>
            </a:r>
            <a:r>
              <a:rPr lang="zh-CN" altLang="en-US" sz="3200" b="1" dirty="0">
                <a:solidFill>
                  <a:srgbClr val="8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拓扑排序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3200" b="1" dirty="0">
              <a:solidFill>
                <a:srgbClr val="8000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grpSp>
        <p:nvGrpSpPr>
          <p:cNvPr id="53251" name="Group 4"/>
          <p:cNvGrpSpPr/>
          <p:nvPr/>
        </p:nvGrpSpPr>
        <p:grpSpPr>
          <a:xfrm>
            <a:off x="755015" y="4065270"/>
            <a:ext cx="3048000" cy="1587500"/>
            <a:chOff x="864" y="1832"/>
            <a:chExt cx="1920" cy="1000"/>
          </a:xfrm>
        </p:grpSpPr>
        <p:sp>
          <p:nvSpPr>
            <p:cNvPr id="53252" name="Oval 5"/>
            <p:cNvSpPr/>
            <p:nvPr/>
          </p:nvSpPr>
          <p:spPr>
            <a:xfrm>
              <a:off x="1680" y="1832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3" name="Oval 6"/>
            <p:cNvSpPr/>
            <p:nvPr/>
          </p:nvSpPr>
          <p:spPr>
            <a:xfrm>
              <a:off x="2496" y="2208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4" name="Oval 7"/>
            <p:cNvSpPr/>
            <p:nvPr/>
          </p:nvSpPr>
          <p:spPr>
            <a:xfrm>
              <a:off x="864" y="2208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5" name="Oval 8"/>
            <p:cNvSpPr/>
            <p:nvPr/>
          </p:nvSpPr>
          <p:spPr>
            <a:xfrm>
              <a:off x="1680" y="2544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6" name="Line 9"/>
            <p:cNvSpPr/>
            <p:nvPr/>
          </p:nvSpPr>
          <p:spPr>
            <a:xfrm flipV="1">
              <a:off x="1152" y="1968"/>
              <a:ext cx="528" cy="288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57" name="Line 10"/>
            <p:cNvSpPr/>
            <p:nvPr/>
          </p:nvSpPr>
          <p:spPr>
            <a:xfrm>
              <a:off x="1104" y="2448"/>
              <a:ext cx="576" cy="240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58" name="Line 11"/>
            <p:cNvSpPr/>
            <p:nvPr/>
          </p:nvSpPr>
          <p:spPr>
            <a:xfrm>
              <a:off x="1968" y="2016"/>
              <a:ext cx="576" cy="240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59" name="Line 12"/>
            <p:cNvSpPr/>
            <p:nvPr/>
          </p:nvSpPr>
          <p:spPr>
            <a:xfrm flipV="1">
              <a:off x="1968" y="2448"/>
              <a:ext cx="576" cy="240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sp>
        <p:nvSpPr>
          <p:cNvPr id="169997" name="Text Box 13"/>
          <p:cNvSpPr txBox="1"/>
          <p:nvPr/>
        </p:nvSpPr>
        <p:spPr>
          <a:xfrm>
            <a:off x="107315" y="5722303"/>
            <a:ext cx="4262438" cy="10048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可求得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503050405090304" pitchFamily="18" charset="0"/>
                <a:ea typeface="楷体_GB2312" pitchFamily="49" charset="-122"/>
              </a:rPr>
              <a:t>拓扑有序序列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：</a:t>
            </a:r>
          </a:p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  <a:ea typeface="宋体" charset="-122"/>
              </a:rPr>
              <a:t>A B C 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503050405090304" pitchFamily="18" charset="0"/>
                <a:ea typeface="宋体" charset="-122"/>
              </a:rPr>
              <a:t>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  <a:ea typeface="宋体" charset="-122"/>
              </a:rPr>
              <a:t>A C B D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5003800" y="4142105"/>
            <a:ext cx="3048000" cy="1524000"/>
            <a:chOff x="960" y="1104"/>
            <a:chExt cx="1920" cy="960"/>
          </a:xfrm>
        </p:grpSpPr>
        <p:sp>
          <p:nvSpPr>
            <p:cNvPr id="53262" name="Oval 15"/>
            <p:cNvSpPr/>
            <p:nvPr/>
          </p:nvSpPr>
          <p:spPr>
            <a:xfrm>
              <a:off x="1776" y="1104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63" name="Oval 16"/>
            <p:cNvSpPr/>
            <p:nvPr/>
          </p:nvSpPr>
          <p:spPr>
            <a:xfrm>
              <a:off x="2592" y="1440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64" name="Oval 17"/>
            <p:cNvSpPr/>
            <p:nvPr/>
          </p:nvSpPr>
          <p:spPr>
            <a:xfrm>
              <a:off x="960" y="1440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53265" name="Oval 18"/>
            <p:cNvSpPr/>
            <p:nvPr/>
          </p:nvSpPr>
          <p:spPr>
            <a:xfrm>
              <a:off x="1776" y="1776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66" name="Line 19"/>
            <p:cNvSpPr/>
            <p:nvPr/>
          </p:nvSpPr>
          <p:spPr>
            <a:xfrm flipV="1">
              <a:off x="1248" y="1296"/>
              <a:ext cx="528" cy="192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67" name="Line 20"/>
            <p:cNvSpPr/>
            <p:nvPr/>
          </p:nvSpPr>
          <p:spPr>
            <a:xfrm>
              <a:off x="1200" y="1680"/>
              <a:ext cx="576" cy="24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68" name="Line 21"/>
            <p:cNvSpPr/>
            <p:nvPr/>
          </p:nvSpPr>
          <p:spPr>
            <a:xfrm flipV="1">
              <a:off x="2064" y="1680"/>
              <a:ext cx="576" cy="24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69" name="Line 22"/>
            <p:cNvSpPr/>
            <p:nvPr/>
          </p:nvSpPr>
          <p:spPr>
            <a:xfrm flipH="1" flipV="1">
              <a:off x="2064" y="1248"/>
              <a:ext cx="576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70" name="Line 23"/>
            <p:cNvSpPr/>
            <p:nvPr/>
          </p:nvSpPr>
          <p:spPr>
            <a:xfrm>
              <a:off x="1920" y="1392"/>
              <a:ext cx="0" cy="384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sp>
        <p:nvSpPr>
          <p:cNvPr id="170008" name="Text Box 24"/>
          <p:cNvSpPr txBox="1"/>
          <p:nvPr/>
        </p:nvSpPr>
        <p:spPr>
          <a:xfrm>
            <a:off x="4385945" y="5727700"/>
            <a:ext cx="4756150" cy="822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不能求得它的拓扑有序序列。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因为图中存在一个回路 </a:t>
            </a:r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{B, C, D}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7" grpId="0"/>
      <p:bldP spid="17000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4213" y="603250"/>
            <a:ext cx="4319587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无前趋的顶点优先算法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3600" b="1" dirty="0">
              <a:solidFill>
                <a:srgbClr val="996600"/>
              </a:solidFill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11111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996600"/>
                </a:solidFill>
                <a:ea typeface="隶书" pitchFamily="49" charset="-122"/>
              </a:rPr>
              <a:t>算法原理</a:t>
            </a:r>
            <a:endParaRPr lang="zh-CN" altLang="en-US" sz="2000" dirty="0">
              <a:ea typeface="隶书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在一个拓扑序列中，每个顶点必定出现在它的所有前趋顶点之后。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996600"/>
                </a:solidFill>
                <a:ea typeface="隶书" pitchFamily="49" charset="-122"/>
              </a:rPr>
              <a:t>算法思想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1. </a:t>
            </a:r>
            <a:r>
              <a:rPr lang="zh-CN" altLang="en-US" sz="2000" dirty="0"/>
              <a:t>选择一个</a:t>
            </a:r>
            <a:r>
              <a:rPr lang="zh-CN" altLang="en-US" sz="2000" dirty="0">
                <a:solidFill>
                  <a:srgbClr val="FF0000"/>
                </a:solidFill>
              </a:rPr>
              <a:t>入度为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/>
              <a:t>的顶点</a:t>
            </a:r>
            <a:r>
              <a:rPr lang="en-US" altLang="zh-CN" sz="2000" dirty="0"/>
              <a:t>(</a:t>
            </a:r>
            <a:r>
              <a:rPr lang="zh-CN" altLang="en-US" sz="2000" dirty="0"/>
              <a:t>无前趋的顶点</a:t>
            </a:r>
            <a:r>
              <a:rPr lang="en-US" altLang="zh-CN" sz="2000" dirty="0"/>
              <a:t>)</a:t>
            </a:r>
            <a:r>
              <a:rPr lang="zh-CN" altLang="en-US" sz="2000" dirty="0"/>
              <a:t>，输出它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 </a:t>
            </a:r>
            <a:r>
              <a:rPr lang="zh-CN" altLang="en-US" sz="2000" dirty="0"/>
              <a:t>删去该顶点及其关联的所有出边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重复上述两步，直至图中不再有入度为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的顶点为止。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若所有顶点均被输出，则排序成功，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否则图中存在有向环。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lang="zh-CN" altLang="en-US" sz="20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4277" name="椭圆 1"/>
          <p:cNvSpPr/>
          <p:nvPr/>
        </p:nvSpPr>
        <p:spPr>
          <a:xfrm>
            <a:off x="5867400" y="692150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4278" name="椭圆 6"/>
          <p:cNvSpPr/>
          <p:nvPr/>
        </p:nvSpPr>
        <p:spPr>
          <a:xfrm>
            <a:off x="7308850" y="692150"/>
            <a:ext cx="215900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cxnSp>
        <p:nvCxnSpPr>
          <p:cNvPr id="54279" name="直接箭头连接符 3"/>
          <p:cNvCxnSpPr>
            <a:stCxn id="54277" idx="6"/>
            <a:endCxn id="54278" idx="2"/>
          </p:cNvCxnSpPr>
          <p:nvPr/>
        </p:nvCxnSpPr>
        <p:spPr>
          <a:xfrm>
            <a:off x="6084888" y="800100"/>
            <a:ext cx="12239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例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 </a:t>
            </a:r>
          </a:p>
        </p:txBody>
      </p:sp>
      <p:grpSp>
        <p:nvGrpSpPr>
          <p:cNvPr id="2" name="Group 74"/>
          <p:cNvGrpSpPr/>
          <p:nvPr/>
        </p:nvGrpSpPr>
        <p:grpSpPr>
          <a:xfrm>
            <a:off x="1676400" y="3581400"/>
            <a:ext cx="1371600" cy="1600200"/>
            <a:chOff x="1056" y="2256"/>
            <a:chExt cx="864" cy="1008"/>
          </a:xfrm>
        </p:grpSpPr>
        <p:sp>
          <p:nvSpPr>
            <p:cNvPr id="55302" name="Oval 6"/>
            <p:cNvSpPr/>
            <p:nvPr/>
          </p:nvSpPr>
          <p:spPr>
            <a:xfrm>
              <a:off x="1536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3" name="Text Box 20"/>
            <p:cNvSpPr txBox="1"/>
            <p:nvPr/>
          </p:nvSpPr>
          <p:spPr>
            <a:xfrm>
              <a:off x="1536" y="22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4" name="Oval 9"/>
            <p:cNvSpPr/>
            <p:nvPr/>
          </p:nvSpPr>
          <p:spPr>
            <a:xfrm>
              <a:off x="1056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5" name="Oval 10"/>
            <p:cNvSpPr/>
            <p:nvPr/>
          </p:nvSpPr>
          <p:spPr>
            <a:xfrm>
              <a:off x="1632" y="297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6" name="Line 14"/>
            <p:cNvSpPr/>
            <p:nvPr/>
          </p:nvSpPr>
          <p:spPr>
            <a:xfrm>
              <a:off x="1344" y="292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7" name="Text Box 18"/>
            <p:cNvSpPr txBox="1"/>
            <p:nvPr/>
          </p:nvSpPr>
          <p:spPr>
            <a:xfrm>
              <a:off x="1056" y="278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8" name="Text Box 19"/>
            <p:cNvSpPr txBox="1"/>
            <p:nvPr/>
          </p:nvSpPr>
          <p:spPr>
            <a:xfrm>
              <a:off x="1632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25" name="Text Box 21"/>
          <p:cNvSpPr txBox="1"/>
          <p:nvPr/>
        </p:nvSpPr>
        <p:spPr>
          <a:xfrm>
            <a:off x="1447800" y="5105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grpSp>
        <p:nvGrpSpPr>
          <p:cNvPr id="55310" name="Group 72"/>
          <p:cNvGrpSpPr/>
          <p:nvPr/>
        </p:nvGrpSpPr>
        <p:grpSpPr>
          <a:xfrm>
            <a:off x="1447800" y="1295400"/>
            <a:ext cx="2286000" cy="1600200"/>
            <a:chOff x="912" y="816"/>
            <a:chExt cx="1440" cy="1008"/>
          </a:xfrm>
        </p:grpSpPr>
        <p:sp>
          <p:nvSpPr>
            <p:cNvPr id="55311" name="Oval 25"/>
            <p:cNvSpPr/>
            <p:nvPr/>
          </p:nvSpPr>
          <p:spPr>
            <a:xfrm>
              <a:off x="96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2" name="Oval 26"/>
            <p:cNvSpPr/>
            <p:nvPr/>
          </p:nvSpPr>
          <p:spPr>
            <a:xfrm>
              <a:off x="1968" y="81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3" name="Oval 27"/>
            <p:cNvSpPr/>
            <p:nvPr/>
          </p:nvSpPr>
          <p:spPr>
            <a:xfrm>
              <a:off x="912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4" name="Oval 28"/>
            <p:cNvSpPr/>
            <p:nvPr/>
          </p:nvSpPr>
          <p:spPr>
            <a:xfrm>
              <a:off x="1488" y="139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5" name="Oval 29"/>
            <p:cNvSpPr/>
            <p:nvPr/>
          </p:nvSpPr>
          <p:spPr>
            <a:xfrm>
              <a:off x="2064" y="15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6" name="Line 30"/>
            <p:cNvSpPr/>
            <p:nvPr/>
          </p:nvSpPr>
          <p:spPr>
            <a:xfrm>
              <a:off x="1248" y="96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7" name="Line 31"/>
            <p:cNvSpPr/>
            <p:nvPr/>
          </p:nvSpPr>
          <p:spPr>
            <a:xfrm flipV="1">
              <a:off x="1104" y="1056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8" name="Line 32"/>
            <p:cNvSpPr/>
            <p:nvPr/>
          </p:nvSpPr>
          <p:spPr>
            <a:xfrm flipV="1">
              <a:off x="1200" y="153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9" name="Line 33"/>
            <p:cNvSpPr/>
            <p:nvPr/>
          </p:nvSpPr>
          <p:spPr>
            <a:xfrm>
              <a:off x="1776" y="148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20" name="Line 34"/>
            <p:cNvSpPr/>
            <p:nvPr/>
          </p:nvSpPr>
          <p:spPr>
            <a:xfrm>
              <a:off x="1200" y="17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21" name="Text Box 35"/>
            <p:cNvSpPr txBox="1"/>
            <p:nvPr/>
          </p:nvSpPr>
          <p:spPr>
            <a:xfrm>
              <a:off x="960" y="8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2" name="Text Box 36"/>
            <p:cNvSpPr txBox="1"/>
            <p:nvPr/>
          </p:nvSpPr>
          <p:spPr>
            <a:xfrm>
              <a:off x="912" y="15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3" name="Text Box 37"/>
            <p:cNvSpPr txBox="1"/>
            <p:nvPr/>
          </p:nvSpPr>
          <p:spPr>
            <a:xfrm>
              <a:off x="1488" y="139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4" name="Text Box 38"/>
            <p:cNvSpPr txBox="1"/>
            <p:nvPr/>
          </p:nvSpPr>
          <p:spPr>
            <a:xfrm>
              <a:off x="2064" y="15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5" name="Text Box 39"/>
            <p:cNvSpPr txBox="1"/>
            <p:nvPr/>
          </p:nvSpPr>
          <p:spPr>
            <a:xfrm>
              <a:off x="1968" y="8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44" name="Text Box 40"/>
          <p:cNvSpPr txBox="1"/>
          <p:nvPr/>
        </p:nvSpPr>
        <p:spPr>
          <a:xfrm>
            <a:off x="2209800" y="2819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4" name="Group 73"/>
          <p:cNvGrpSpPr/>
          <p:nvPr/>
        </p:nvGrpSpPr>
        <p:grpSpPr>
          <a:xfrm>
            <a:off x="4343400" y="1295400"/>
            <a:ext cx="2286000" cy="1600200"/>
            <a:chOff x="2736" y="816"/>
            <a:chExt cx="1440" cy="1008"/>
          </a:xfrm>
        </p:grpSpPr>
        <p:sp>
          <p:nvSpPr>
            <p:cNvPr id="55328" name="Oval 44"/>
            <p:cNvSpPr/>
            <p:nvPr/>
          </p:nvSpPr>
          <p:spPr>
            <a:xfrm>
              <a:off x="3792" y="81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9" name="Oval 45"/>
            <p:cNvSpPr/>
            <p:nvPr/>
          </p:nvSpPr>
          <p:spPr>
            <a:xfrm>
              <a:off x="273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0" name="Oval 46"/>
            <p:cNvSpPr/>
            <p:nvPr/>
          </p:nvSpPr>
          <p:spPr>
            <a:xfrm>
              <a:off x="3312" y="139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1" name="Oval 47"/>
            <p:cNvSpPr/>
            <p:nvPr/>
          </p:nvSpPr>
          <p:spPr>
            <a:xfrm>
              <a:off x="3888" y="15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2" name="Line 48"/>
            <p:cNvSpPr/>
            <p:nvPr/>
          </p:nvSpPr>
          <p:spPr>
            <a:xfrm flipV="1">
              <a:off x="2928" y="1056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3" name="Line 49"/>
            <p:cNvSpPr/>
            <p:nvPr/>
          </p:nvSpPr>
          <p:spPr>
            <a:xfrm flipV="1">
              <a:off x="3024" y="153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4" name="Line 50"/>
            <p:cNvSpPr/>
            <p:nvPr/>
          </p:nvSpPr>
          <p:spPr>
            <a:xfrm>
              <a:off x="3600" y="148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5" name="Line 51"/>
            <p:cNvSpPr/>
            <p:nvPr/>
          </p:nvSpPr>
          <p:spPr>
            <a:xfrm>
              <a:off x="3024" y="17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6" name="Text Box 52"/>
            <p:cNvSpPr txBox="1"/>
            <p:nvPr/>
          </p:nvSpPr>
          <p:spPr>
            <a:xfrm>
              <a:off x="2736" y="15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7" name="Text Box 53"/>
            <p:cNvSpPr txBox="1"/>
            <p:nvPr/>
          </p:nvSpPr>
          <p:spPr>
            <a:xfrm>
              <a:off x="3312" y="139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8" name="Text Box 54"/>
            <p:cNvSpPr txBox="1"/>
            <p:nvPr/>
          </p:nvSpPr>
          <p:spPr>
            <a:xfrm>
              <a:off x="3888" y="15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9" name="Text Box 55"/>
            <p:cNvSpPr txBox="1"/>
            <p:nvPr/>
          </p:nvSpPr>
          <p:spPr>
            <a:xfrm>
              <a:off x="3792" y="8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60" name="Text Box 56"/>
          <p:cNvSpPr txBox="1"/>
          <p:nvPr/>
        </p:nvSpPr>
        <p:spPr>
          <a:xfrm>
            <a:off x="5029200" y="2819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en-US" altLang="zh-CN" sz="2400" baseline="-25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5" name="Group 75"/>
          <p:cNvGrpSpPr/>
          <p:nvPr/>
        </p:nvGrpSpPr>
        <p:grpSpPr>
          <a:xfrm>
            <a:off x="3962400" y="4419600"/>
            <a:ext cx="1371600" cy="685800"/>
            <a:chOff x="2496" y="2784"/>
            <a:chExt cx="864" cy="432"/>
          </a:xfrm>
        </p:grpSpPr>
        <p:sp>
          <p:nvSpPr>
            <p:cNvPr id="55342" name="Oval 60"/>
            <p:cNvSpPr/>
            <p:nvPr/>
          </p:nvSpPr>
          <p:spPr>
            <a:xfrm>
              <a:off x="2496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43" name="Oval 61"/>
            <p:cNvSpPr/>
            <p:nvPr/>
          </p:nvSpPr>
          <p:spPr>
            <a:xfrm>
              <a:off x="3072" y="292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44" name="Line 62"/>
            <p:cNvSpPr/>
            <p:nvPr/>
          </p:nvSpPr>
          <p:spPr>
            <a:xfrm>
              <a:off x="2784" y="2880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45" name="Text Box 63"/>
            <p:cNvSpPr txBox="1"/>
            <p:nvPr/>
          </p:nvSpPr>
          <p:spPr>
            <a:xfrm>
              <a:off x="2496" y="278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46" name="Text Box 64"/>
            <p:cNvSpPr txBox="1"/>
            <p:nvPr/>
          </p:nvSpPr>
          <p:spPr>
            <a:xfrm>
              <a:off x="3072" y="292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69" name="Text Box 65"/>
          <p:cNvSpPr txBox="1"/>
          <p:nvPr/>
        </p:nvSpPr>
        <p:spPr>
          <a:xfrm>
            <a:off x="3733800" y="50292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grpSp>
        <p:nvGrpSpPr>
          <p:cNvPr id="6" name="Group 76"/>
          <p:cNvGrpSpPr/>
          <p:nvPr/>
        </p:nvGrpSpPr>
        <p:grpSpPr>
          <a:xfrm>
            <a:off x="6858000" y="4648200"/>
            <a:ext cx="685800" cy="457200"/>
            <a:chOff x="4320" y="2928"/>
            <a:chExt cx="432" cy="288"/>
          </a:xfrm>
        </p:grpSpPr>
        <p:sp>
          <p:nvSpPr>
            <p:cNvPr id="55349" name="Oval 68"/>
            <p:cNvSpPr/>
            <p:nvPr/>
          </p:nvSpPr>
          <p:spPr>
            <a:xfrm>
              <a:off x="4320" y="292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50" name="Text Box 69"/>
            <p:cNvSpPr txBox="1"/>
            <p:nvPr/>
          </p:nvSpPr>
          <p:spPr>
            <a:xfrm>
              <a:off x="4368" y="292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  <p:sp>
        <p:nvSpPr>
          <p:cNvPr id="72774" name="Text Box 70"/>
          <p:cNvSpPr txBox="1"/>
          <p:nvPr/>
        </p:nvSpPr>
        <p:spPr>
          <a:xfrm>
            <a:off x="6324600" y="5029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775" name="Text Box 71"/>
          <p:cNvSpPr txBox="1"/>
          <p:nvPr/>
        </p:nvSpPr>
        <p:spPr>
          <a:xfrm>
            <a:off x="2195513" y="573405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latin typeface="Times New Roman" panose="02020503050405090304" pitchFamily="18" charset="0"/>
                <a:ea typeface="楷体_GB2312" pitchFamily="49" charset="-122"/>
              </a:rPr>
              <a:t>有向无环图的拓扑序列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不唯一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/>
      <p:bldP spid="72744" grpId="0"/>
      <p:bldP spid="72760" grpId="0"/>
      <p:bldP spid="72769" grpId="0"/>
      <p:bldP spid="72774" grpId="0"/>
      <p:bldP spid="7277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数据结构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主：邻接表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（或者邻接矩阵）</a:t>
            </a:r>
          </a:p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辅：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indegree[0..n-1]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：记录每个顶点的当前入度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栈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（或者队列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Q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）：暂存当前所有待输出的入度为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的顶点。作用是避免每次扫描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，提高算法效率。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例中各辅助数据结构初值如下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8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indegree   0    0                      S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1     0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2     1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    3      2                              1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ea typeface="Songti SC Regular" panose="02010800040101010101" charset="-122"/>
                <a:cs typeface="Times New Roman Regular" panose="02020503050405090304" charset="0"/>
              </a:rPr>
              <a:t>                    4     2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                          0</a:t>
            </a:r>
          </a:p>
        </p:txBody>
      </p:sp>
      <p:sp>
        <p:nvSpPr>
          <p:cNvPr id="56325" name="Rectangle 35"/>
          <p:cNvSpPr/>
          <p:nvPr/>
        </p:nvSpPr>
        <p:spPr>
          <a:xfrm>
            <a:off x="2743200" y="3810000"/>
            <a:ext cx="533400" cy="213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26" name="Line 36"/>
          <p:cNvSpPr/>
          <p:nvPr/>
        </p:nvSpPr>
        <p:spPr>
          <a:xfrm>
            <a:off x="2743200" y="4191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7" name="Line 37"/>
          <p:cNvSpPr/>
          <p:nvPr/>
        </p:nvSpPr>
        <p:spPr>
          <a:xfrm>
            <a:off x="2743200" y="4572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8" name="Line 38"/>
          <p:cNvSpPr/>
          <p:nvPr/>
        </p:nvSpPr>
        <p:spPr>
          <a:xfrm>
            <a:off x="2743200" y="5029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9" name="Line 39"/>
          <p:cNvSpPr/>
          <p:nvPr/>
        </p:nvSpPr>
        <p:spPr>
          <a:xfrm>
            <a:off x="2743200" y="54864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0" name="Line 40"/>
          <p:cNvSpPr/>
          <p:nvPr/>
        </p:nvSpPr>
        <p:spPr>
          <a:xfrm>
            <a:off x="5181600" y="39624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1" name="Line 41"/>
          <p:cNvSpPr/>
          <p:nvPr/>
        </p:nvSpPr>
        <p:spPr>
          <a:xfrm>
            <a:off x="5181600" y="5943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2" name="Line 42"/>
          <p:cNvSpPr/>
          <p:nvPr/>
        </p:nvSpPr>
        <p:spPr>
          <a:xfrm>
            <a:off x="5943600" y="39624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3" name="Line 43"/>
          <p:cNvSpPr/>
          <p:nvPr/>
        </p:nvSpPr>
        <p:spPr>
          <a:xfrm>
            <a:off x="5181600" y="5486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4" name="Line 44"/>
          <p:cNvSpPr/>
          <p:nvPr/>
        </p:nvSpPr>
        <p:spPr>
          <a:xfrm>
            <a:off x="5181600" y="50292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5" name="Oval 45"/>
          <p:cNvSpPr/>
          <p:nvPr/>
        </p:nvSpPr>
        <p:spPr>
          <a:xfrm>
            <a:off x="6400800" y="3810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6" name="Oval 46"/>
          <p:cNvSpPr/>
          <p:nvPr/>
        </p:nvSpPr>
        <p:spPr>
          <a:xfrm>
            <a:off x="8001000" y="3810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7" name="Oval 47"/>
          <p:cNvSpPr/>
          <p:nvPr/>
        </p:nvSpPr>
        <p:spPr>
          <a:xfrm>
            <a:off x="6324600" y="4953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8" name="Oval 48"/>
          <p:cNvSpPr/>
          <p:nvPr/>
        </p:nvSpPr>
        <p:spPr>
          <a:xfrm>
            <a:off x="7239000" y="47244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9" name="Oval 49"/>
          <p:cNvSpPr/>
          <p:nvPr/>
        </p:nvSpPr>
        <p:spPr>
          <a:xfrm>
            <a:off x="8153400" y="4953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0" name="Line 50"/>
          <p:cNvSpPr/>
          <p:nvPr/>
        </p:nvSpPr>
        <p:spPr>
          <a:xfrm>
            <a:off x="6858000" y="4038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1" name="Line 51"/>
          <p:cNvSpPr/>
          <p:nvPr/>
        </p:nvSpPr>
        <p:spPr>
          <a:xfrm flipV="1">
            <a:off x="6629400" y="4191000"/>
            <a:ext cx="1447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2" name="Line 52"/>
          <p:cNvSpPr/>
          <p:nvPr/>
        </p:nvSpPr>
        <p:spPr>
          <a:xfrm flipV="1">
            <a:off x="6781800" y="49530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3" name="Line 53"/>
          <p:cNvSpPr/>
          <p:nvPr/>
        </p:nvSpPr>
        <p:spPr>
          <a:xfrm>
            <a:off x="7696200" y="48768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4" name="Line 54"/>
          <p:cNvSpPr/>
          <p:nvPr/>
        </p:nvSpPr>
        <p:spPr>
          <a:xfrm>
            <a:off x="6781800" y="5257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5" name="Text Box 55"/>
          <p:cNvSpPr txBox="1"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6" name="Text Box 56"/>
          <p:cNvSpPr txBox="1"/>
          <p:nvPr/>
        </p:nvSpPr>
        <p:spPr>
          <a:xfrm>
            <a:off x="6324600" y="4953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7" name="Text Box 57"/>
          <p:cNvSpPr txBox="1"/>
          <p:nvPr/>
        </p:nvSpPr>
        <p:spPr>
          <a:xfrm>
            <a:off x="7239000" y="4724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8" name="Text Box 58"/>
          <p:cNvSpPr txBox="1"/>
          <p:nvPr/>
        </p:nvSpPr>
        <p:spPr>
          <a:xfrm>
            <a:off x="81534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9" name="Text Box 59"/>
          <p:cNvSpPr txBox="1"/>
          <p:nvPr/>
        </p:nvSpPr>
        <p:spPr>
          <a:xfrm>
            <a:off x="80010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50" name="Text Box 60"/>
          <p:cNvSpPr txBox="1"/>
          <p:nvPr/>
        </p:nvSpPr>
        <p:spPr>
          <a:xfrm>
            <a:off x="6172200" y="36576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56351" name="Text Box 61"/>
          <p:cNvSpPr txBox="1"/>
          <p:nvPr/>
        </p:nvSpPr>
        <p:spPr>
          <a:xfrm>
            <a:off x="6172200" y="47244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56352" name="Text Box 62"/>
          <p:cNvSpPr txBox="1"/>
          <p:nvPr/>
        </p:nvSpPr>
        <p:spPr>
          <a:xfrm>
            <a:off x="7543800" y="44958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56353" name="Text Box 63"/>
          <p:cNvSpPr txBox="1"/>
          <p:nvPr/>
        </p:nvSpPr>
        <p:spPr>
          <a:xfrm>
            <a:off x="8382000" y="46482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56354" name="Text Box 64"/>
          <p:cNvSpPr txBox="1"/>
          <p:nvPr/>
        </p:nvSpPr>
        <p:spPr>
          <a:xfrm>
            <a:off x="8382000" y="36576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73793" name="Rectangle 65"/>
          <p:cNvSpPr/>
          <p:nvPr/>
        </p:nvSpPr>
        <p:spPr>
          <a:xfrm>
            <a:off x="5292725" y="5157788"/>
            <a:ext cx="431800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794" name="Text Box 66"/>
          <p:cNvSpPr txBox="1"/>
          <p:nvPr/>
        </p:nvSpPr>
        <p:spPr>
          <a:xfrm>
            <a:off x="6443663" y="5661025"/>
            <a:ext cx="4333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73795" name="Text Box 67"/>
          <p:cNvSpPr txBox="1"/>
          <p:nvPr/>
        </p:nvSpPr>
        <p:spPr>
          <a:xfrm>
            <a:off x="2771775" y="4652963"/>
            <a:ext cx="431800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796" name="Text Box 68"/>
          <p:cNvSpPr txBox="1"/>
          <p:nvPr/>
        </p:nvSpPr>
        <p:spPr>
          <a:xfrm>
            <a:off x="5292725" y="5013325"/>
            <a:ext cx="5032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73797" name="Text Box 69"/>
          <p:cNvSpPr txBox="1"/>
          <p:nvPr/>
        </p:nvSpPr>
        <p:spPr>
          <a:xfrm>
            <a:off x="2771775" y="5084763"/>
            <a:ext cx="4318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73798" name="Text Box 70"/>
          <p:cNvSpPr txBox="1"/>
          <p:nvPr/>
        </p:nvSpPr>
        <p:spPr>
          <a:xfrm>
            <a:off x="2843213" y="5516563"/>
            <a:ext cx="360362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73799" name="Text Box 71"/>
          <p:cNvSpPr txBox="1"/>
          <p:nvPr/>
        </p:nvSpPr>
        <p:spPr>
          <a:xfrm>
            <a:off x="6732588" y="5661025"/>
            <a:ext cx="503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73800" name="Rectangle 72"/>
          <p:cNvSpPr/>
          <p:nvPr/>
        </p:nvSpPr>
        <p:spPr>
          <a:xfrm>
            <a:off x="5219700" y="5084763"/>
            <a:ext cx="504825" cy="288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01" name="Text Box 73"/>
          <p:cNvSpPr txBox="1"/>
          <p:nvPr/>
        </p:nvSpPr>
        <p:spPr>
          <a:xfrm>
            <a:off x="2771775" y="5084763"/>
            <a:ext cx="4318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802" name="Text Box 74"/>
          <p:cNvSpPr txBox="1"/>
          <p:nvPr/>
        </p:nvSpPr>
        <p:spPr>
          <a:xfrm>
            <a:off x="5364163" y="5084763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73803" name="Rectangle 75"/>
          <p:cNvSpPr/>
          <p:nvPr/>
        </p:nvSpPr>
        <p:spPr>
          <a:xfrm>
            <a:off x="5364163" y="5157788"/>
            <a:ext cx="360362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04" name="Text Box 76"/>
          <p:cNvSpPr txBox="1"/>
          <p:nvPr/>
        </p:nvSpPr>
        <p:spPr>
          <a:xfrm>
            <a:off x="7092950" y="5661025"/>
            <a:ext cx="5032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73805" name="Rectangle 77"/>
          <p:cNvSpPr/>
          <p:nvPr/>
        </p:nvSpPr>
        <p:spPr>
          <a:xfrm>
            <a:off x="5364163" y="5516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06" name="Text Box 78"/>
          <p:cNvSpPr txBox="1"/>
          <p:nvPr/>
        </p:nvSpPr>
        <p:spPr>
          <a:xfrm>
            <a:off x="7451725" y="5661025"/>
            <a:ext cx="4333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807" name="Text Box 79"/>
          <p:cNvSpPr txBox="1"/>
          <p:nvPr/>
        </p:nvSpPr>
        <p:spPr>
          <a:xfrm>
            <a:off x="2843213" y="5516563"/>
            <a:ext cx="360362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808" name="Text Box 80"/>
          <p:cNvSpPr txBox="1"/>
          <p:nvPr/>
        </p:nvSpPr>
        <p:spPr>
          <a:xfrm>
            <a:off x="5364163" y="5516563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73809" name="Rectangle 81"/>
          <p:cNvSpPr/>
          <p:nvPr/>
        </p:nvSpPr>
        <p:spPr>
          <a:xfrm>
            <a:off x="5364163" y="5589588"/>
            <a:ext cx="287337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10" name="Text Box 82"/>
          <p:cNvSpPr txBox="1"/>
          <p:nvPr/>
        </p:nvSpPr>
        <p:spPr>
          <a:xfrm>
            <a:off x="7812088" y="5661025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93" grpId="0" bldLvl="0" animBg="1"/>
      <p:bldP spid="73795" grpId="0" bldLvl="0" animBg="1"/>
      <p:bldP spid="73796" grpId="0"/>
      <p:bldP spid="73797" grpId="0" bldLvl="0" animBg="1"/>
      <p:bldP spid="73798" grpId="0" bldLvl="0" animBg="1"/>
      <p:bldP spid="73799" grpId="0"/>
      <p:bldP spid="73800" grpId="0" bldLvl="0" animBg="1"/>
      <p:bldP spid="73801" grpId="0" bldLvl="0" animBg="1"/>
      <p:bldP spid="73802" grpId="0"/>
      <p:bldP spid="73803" grpId="0" bldLvl="0" animBg="1"/>
      <p:bldP spid="73804" grpId="0"/>
      <p:bldP spid="73805" grpId="0" bldLvl="0" animBg="1"/>
      <p:bldP spid="73806" grpId="0"/>
      <p:bldP spid="73807" grpId="0" bldLvl="0" animBg="1"/>
      <p:bldP spid="73808" grpId="0"/>
      <p:bldP spid="73809" grpId="0" bldLvl="0" animBg="1"/>
      <p:bldP spid="738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4572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算法步骤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初始化辅助数据结构：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1.1)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扫描邻接表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的各出边表，在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中计数；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O(n+e)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1.2)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检查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数组，将入度为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的顶点入栈；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1.3)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设置顶点计数器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count = 0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O(1)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若栈不空，反复执行以下操作：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2.1)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栈顶元素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出栈；        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2.2)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输出顶点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count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加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2.3)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扫描顶点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的出边表：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O(n+e)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修改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，将出边表上顶点的入度减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若其入度为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，则令其入栈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="" xmlns:wpsdc="http://www.wps.cn/officeDocument/2017/drawingmlCustomData" val="-76" checksum="98630134"/>
                  <wpsdc:marlchars xmlns="" xmlns:wpsdc="http://www.wps.cn/officeDocument/2017/drawingmlCustomData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count&lt;</a:t>
            </a:r>
            <a:r>
              <a:rPr lang="zh-CN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顶点数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vexnum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write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（“</a:t>
            </a:r>
            <a:r>
              <a:rPr lang="zh-CN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排序失败！”）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O(1)</a:t>
            </a:r>
          </a:p>
        </p:txBody>
      </p:sp>
      <p:sp>
        <p:nvSpPr>
          <p:cNvPr id="57349" name="Line 4"/>
          <p:cNvSpPr/>
          <p:nvPr/>
        </p:nvSpPr>
        <p:spPr>
          <a:xfrm>
            <a:off x="457200" y="6002020"/>
            <a:ext cx="800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0" name="Text Box 5"/>
          <p:cNvSpPr txBox="1"/>
          <p:nvPr/>
        </p:nvSpPr>
        <p:spPr>
          <a:xfrm>
            <a:off x="6162675" y="607822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O(n+e)</a:t>
            </a:r>
            <a:endParaRPr lang="en-US" altLang="zh-CN" sz="18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57351" name="Group 23"/>
          <p:cNvGrpSpPr/>
          <p:nvPr/>
        </p:nvGrpSpPr>
        <p:grpSpPr>
          <a:xfrm>
            <a:off x="5867400" y="333375"/>
            <a:ext cx="2881313" cy="863600"/>
            <a:chOff x="3696" y="210"/>
            <a:chExt cx="1815" cy="544"/>
          </a:xfrm>
        </p:grpSpPr>
        <p:sp>
          <p:nvSpPr>
            <p:cNvPr id="57352" name="Rectangle 6"/>
            <p:cNvSpPr/>
            <p:nvPr/>
          </p:nvSpPr>
          <p:spPr>
            <a:xfrm>
              <a:off x="3833" y="210"/>
              <a:ext cx="317" cy="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7353" name="Line 7"/>
            <p:cNvSpPr/>
            <p:nvPr/>
          </p:nvSpPr>
          <p:spPr>
            <a:xfrm>
              <a:off x="3969" y="210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4" name="Line 8"/>
            <p:cNvSpPr/>
            <p:nvPr/>
          </p:nvSpPr>
          <p:spPr>
            <a:xfrm>
              <a:off x="3833" y="391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5" name="Line 11"/>
            <p:cNvSpPr/>
            <p:nvPr/>
          </p:nvSpPr>
          <p:spPr>
            <a:xfrm>
              <a:off x="4105" y="43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7356" name="Line 20"/>
            <p:cNvSpPr/>
            <p:nvPr/>
          </p:nvSpPr>
          <p:spPr>
            <a:xfrm>
              <a:off x="3833" y="48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7" name="Text Box 21"/>
            <p:cNvSpPr txBox="1"/>
            <p:nvPr/>
          </p:nvSpPr>
          <p:spPr>
            <a:xfrm>
              <a:off x="3696" y="300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57358" name="Text Box 22"/>
            <p:cNvSpPr txBox="1"/>
            <p:nvPr/>
          </p:nvSpPr>
          <p:spPr>
            <a:xfrm>
              <a:off x="4332" y="300"/>
              <a:ext cx="11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i="1" dirty="0">
                  <a:latin typeface="Times New Roman" panose="02020503050405090304" pitchFamily="18" charset="0"/>
                  <a:ea typeface="宋体" charset="-122"/>
                </a:rPr>
                <a:t>k1</a:t>
              </a:r>
              <a:r>
                <a:rPr lang="zh-CN" altLang="en-US" b="1" i="1" dirty="0">
                  <a:latin typeface="Times New Roman" panose="02020503050405090304" pitchFamily="18" charset="0"/>
                  <a:ea typeface="宋体" charset="-122"/>
                </a:rPr>
                <a:t>，</a:t>
              </a:r>
              <a:r>
                <a:rPr lang="en-US" altLang="zh-CN" b="1" i="1" dirty="0">
                  <a:latin typeface="Times New Roman" panose="02020503050405090304" pitchFamily="18" charset="0"/>
                  <a:ea typeface="宋体" charset="-122"/>
                </a:rPr>
                <a:t>k2</a:t>
              </a:r>
              <a:r>
                <a:rPr lang="zh-CN" altLang="en-US" b="1" i="1" dirty="0">
                  <a:latin typeface="Times New Roman" panose="02020503050405090304" pitchFamily="18" charset="0"/>
                  <a:ea typeface="宋体" charset="-122"/>
                </a:rPr>
                <a:t>，</a:t>
              </a:r>
              <a:r>
                <a:rPr lang="en-US" altLang="zh-CN" b="1" i="1" dirty="0">
                  <a:latin typeface="Times New Roman" panose="02020503050405090304" pitchFamily="18" charset="0"/>
                  <a:ea typeface="宋体" charset="-122"/>
                </a:rPr>
                <a:t>……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 txBox="1"/>
          <p:nvPr/>
        </p:nvSpPr>
        <p:spPr>
          <a:xfrm>
            <a:off x="323850" y="260350"/>
            <a:ext cx="4165600" cy="509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91440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8373" name="Text Box 4"/>
          <p:cNvSpPr txBox="1"/>
          <p:nvPr/>
        </p:nvSpPr>
        <p:spPr>
          <a:xfrm>
            <a:off x="250825" y="620395"/>
            <a:ext cx="8642350" cy="526224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Status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TopologicalSort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(ALGraph G)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FindInDegree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 indegree);//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求各顶点入度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indegree[G.vexnum]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InitStack(S);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(i=0; i&lt;G.vexnum; ++i)  if (! indegree[i])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push(S, i)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         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count=0;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while (!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StackEmpty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(S)) {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pop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(S, i); printf(i, G.vertices[i].data); ++count;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(p=G.vertices[i].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firstarc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p; p=p-&gt;nextarc){ //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修改入度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k=p-&gt;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(! (--indegree[k]))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push(S,k)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 //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若入度为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则入栈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if (count&lt;G.vexnum) return ERROR;  else return OK;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}//TopologicalSort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无后继的顶点优先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4000" b="1" dirty="0">
              <a:solidFill>
                <a:srgbClr val="996600"/>
              </a:solidFill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996600"/>
                </a:solidFill>
                <a:ea typeface="隶书" pitchFamily="49" charset="-122"/>
              </a:rPr>
              <a:t>算法原理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在一个拓扑序列中，每个顶点必定出现在它的所有后继顶点之前。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996600"/>
                </a:solidFill>
                <a:ea typeface="隶书" pitchFamily="49" charset="-122"/>
              </a:rPr>
              <a:t>方法一</a:t>
            </a:r>
            <a:r>
              <a:rPr lang="zh-CN" altLang="en-US" sz="2000" b="1" dirty="0">
                <a:solidFill>
                  <a:srgbClr val="99660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（按逆拓扑次序生成顶点序列）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选择一个</a:t>
            </a:r>
            <a:r>
              <a:rPr lang="zh-CN" altLang="en-US" sz="2000" dirty="0">
                <a:solidFill>
                  <a:srgbClr val="FF0000"/>
                </a:solidFill>
              </a:rPr>
              <a:t>出度为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的顶点</a:t>
            </a:r>
            <a:r>
              <a:rPr lang="en-US" altLang="zh-CN" sz="2000" dirty="0"/>
              <a:t>(</a:t>
            </a:r>
            <a:r>
              <a:rPr lang="zh-CN" altLang="en-US" sz="2000" dirty="0"/>
              <a:t>无后继的顶点</a:t>
            </a:r>
            <a:r>
              <a:rPr lang="en-US" altLang="zh-CN" sz="2000" dirty="0"/>
              <a:t>)</a:t>
            </a:r>
            <a:r>
              <a:rPr lang="zh-CN" altLang="en-US" sz="2000" dirty="0"/>
              <a:t>，输出它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2. </a:t>
            </a:r>
            <a:r>
              <a:rPr lang="zh-CN" altLang="en-US" sz="2000" dirty="0">
                <a:solidFill>
                  <a:srgbClr val="FF0000"/>
                </a:solidFill>
              </a:rPr>
              <a:t>删去</a:t>
            </a:r>
            <a:r>
              <a:rPr lang="zh-CN" altLang="en-US" sz="2000" dirty="0"/>
              <a:t>该</a:t>
            </a:r>
            <a:r>
              <a:rPr lang="zh-CN" altLang="en-US" sz="2000" dirty="0">
                <a:solidFill>
                  <a:srgbClr val="FF0000"/>
                </a:solidFill>
              </a:rPr>
              <a:t>顶点及</a:t>
            </a:r>
            <a:r>
              <a:rPr lang="zh-CN" altLang="en-US" sz="2000" dirty="0"/>
              <a:t>其关联的所有</a:t>
            </a:r>
            <a:r>
              <a:rPr lang="zh-CN" altLang="en-US" sz="2000" dirty="0">
                <a:solidFill>
                  <a:srgbClr val="FF0000"/>
                </a:solidFill>
              </a:rPr>
              <a:t>入边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重复上述两步，直至图中不再有出度为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的顶点为止。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若所有顶点均被输出，则排序成功，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否则图中存在有向环。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例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76812" name="Text Box 12"/>
          <p:cNvSpPr txBox="1"/>
          <p:nvPr/>
        </p:nvSpPr>
        <p:spPr>
          <a:xfrm>
            <a:off x="1447800" y="5486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grpSp>
        <p:nvGrpSpPr>
          <p:cNvPr id="60422" name="Group 53"/>
          <p:cNvGrpSpPr/>
          <p:nvPr/>
        </p:nvGrpSpPr>
        <p:grpSpPr>
          <a:xfrm>
            <a:off x="1447800" y="1676400"/>
            <a:ext cx="2286000" cy="1600200"/>
            <a:chOff x="912" y="1056"/>
            <a:chExt cx="1440" cy="1008"/>
          </a:xfrm>
        </p:grpSpPr>
        <p:sp>
          <p:nvSpPr>
            <p:cNvPr id="60423" name="Oval 13"/>
            <p:cNvSpPr/>
            <p:nvPr/>
          </p:nvSpPr>
          <p:spPr>
            <a:xfrm>
              <a:off x="960" y="105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4" name="Oval 14"/>
            <p:cNvSpPr/>
            <p:nvPr/>
          </p:nvSpPr>
          <p:spPr>
            <a:xfrm>
              <a:off x="1968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5" name="Oval 15"/>
            <p:cNvSpPr/>
            <p:nvPr/>
          </p:nvSpPr>
          <p:spPr>
            <a:xfrm>
              <a:off x="912" y="177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6" name="Oval 16"/>
            <p:cNvSpPr/>
            <p:nvPr/>
          </p:nvSpPr>
          <p:spPr>
            <a:xfrm>
              <a:off x="1488" y="163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7" name="Oval 17"/>
            <p:cNvSpPr/>
            <p:nvPr/>
          </p:nvSpPr>
          <p:spPr>
            <a:xfrm>
              <a:off x="2064" y="17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8" name="Line 18"/>
            <p:cNvSpPr/>
            <p:nvPr/>
          </p:nvSpPr>
          <p:spPr>
            <a:xfrm>
              <a:off x="1248" y="120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29" name="Line 19"/>
            <p:cNvSpPr/>
            <p:nvPr/>
          </p:nvSpPr>
          <p:spPr>
            <a:xfrm flipV="1">
              <a:off x="1104" y="1296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0" name="Line 20"/>
            <p:cNvSpPr/>
            <p:nvPr/>
          </p:nvSpPr>
          <p:spPr>
            <a:xfrm flipV="1">
              <a:off x="1200" y="177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1" name="Line 21"/>
            <p:cNvSpPr/>
            <p:nvPr/>
          </p:nvSpPr>
          <p:spPr>
            <a:xfrm>
              <a:off x="1776" y="172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2" name="Line 22"/>
            <p:cNvSpPr/>
            <p:nvPr/>
          </p:nvSpPr>
          <p:spPr>
            <a:xfrm>
              <a:off x="1200" y="196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3" name="Text Box 23"/>
            <p:cNvSpPr txBox="1"/>
            <p:nvPr/>
          </p:nvSpPr>
          <p:spPr>
            <a:xfrm>
              <a:off x="960" y="105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4" name="Text Box 24"/>
            <p:cNvSpPr txBox="1"/>
            <p:nvPr/>
          </p:nvSpPr>
          <p:spPr>
            <a:xfrm>
              <a:off x="912" y="177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5" name="Text Box 25"/>
            <p:cNvSpPr txBox="1"/>
            <p:nvPr/>
          </p:nvSpPr>
          <p:spPr>
            <a:xfrm>
              <a:off x="1488" y="163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6" name="Text Box 26"/>
            <p:cNvSpPr txBox="1"/>
            <p:nvPr/>
          </p:nvSpPr>
          <p:spPr>
            <a:xfrm>
              <a:off x="2064" y="17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7" name="Text Box 27"/>
            <p:cNvSpPr txBox="1"/>
            <p:nvPr/>
          </p:nvSpPr>
          <p:spPr>
            <a:xfrm>
              <a:off x="1968" y="10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6828" name="Text Box 28"/>
          <p:cNvSpPr txBox="1"/>
          <p:nvPr/>
        </p:nvSpPr>
        <p:spPr>
          <a:xfrm>
            <a:off x="2209800" y="3200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endParaRPr lang="en-US" altLang="zh-CN" sz="24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54"/>
          <p:cNvGrpSpPr/>
          <p:nvPr/>
        </p:nvGrpSpPr>
        <p:grpSpPr>
          <a:xfrm>
            <a:off x="4343400" y="1676400"/>
            <a:ext cx="2286000" cy="1600200"/>
            <a:chOff x="2736" y="1056"/>
            <a:chExt cx="1440" cy="1008"/>
          </a:xfrm>
        </p:grpSpPr>
        <p:sp>
          <p:nvSpPr>
            <p:cNvPr id="60440" name="Oval 29"/>
            <p:cNvSpPr/>
            <p:nvPr/>
          </p:nvSpPr>
          <p:spPr>
            <a:xfrm>
              <a:off x="2880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1" name="Oval 30"/>
            <p:cNvSpPr/>
            <p:nvPr/>
          </p:nvSpPr>
          <p:spPr>
            <a:xfrm>
              <a:off x="2736" y="177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2" name="Oval 31"/>
            <p:cNvSpPr/>
            <p:nvPr/>
          </p:nvSpPr>
          <p:spPr>
            <a:xfrm>
              <a:off x="3312" y="163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3" name="Oval 32"/>
            <p:cNvSpPr/>
            <p:nvPr/>
          </p:nvSpPr>
          <p:spPr>
            <a:xfrm>
              <a:off x="3888" y="17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4" name="Line 34"/>
            <p:cNvSpPr/>
            <p:nvPr/>
          </p:nvSpPr>
          <p:spPr>
            <a:xfrm flipV="1">
              <a:off x="3024" y="177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45" name="Line 35"/>
            <p:cNvSpPr/>
            <p:nvPr/>
          </p:nvSpPr>
          <p:spPr>
            <a:xfrm>
              <a:off x="3600" y="172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46" name="Line 36"/>
            <p:cNvSpPr/>
            <p:nvPr/>
          </p:nvSpPr>
          <p:spPr>
            <a:xfrm>
              <a:off x="3024" y="196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47" name="Text Box 37"/>
            <p:cNvSpPr txBox="1"/>
            <p:nvPr/>
          </p:nvSpPr>
          <p:spPr>
            <a:xfrm>
              <a:off x="2736" y="177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8" name="Text Box 38"/>
            <p:cNvSpPr txBox="1"/>
            <p:nvPr/>
          </p:nvSpPr>
          <p:spPr>
            <a:xfrm>
              <a:off x="3312" y="163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9" name="Text Box 39"/>
            <p:cNvSpPr txBox="1"/>
            <p:nvPr/>
          </p:nvSpPr>
          <p:spPr>
            <a:xfrm>
              <a:off x="3888" y="17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0" name="Text Box 40"/>
            <p:cNvSpPr txBox="1"/>
            <p:nvPr/>
          </p:nvSpPr>
          <p:spPr>
            <a:xfrm>
              <a:off x="2880" y="10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6841" name="Text Box 41"/>
          <p:cNvSpPr txBox="1"/>
          <p:nvPr/>
        </p:nvSpPr>
        <p:spPr>
          <a:xfrm>
            <a:off x="5029200" y="3200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en-US" altLang="zh-CN" sz="2400" baseline="-25000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4" name="Group 56"/>
          <p:cNvGrpSpPr/>
          <p:nvPr/>
        </p:nvGrpSpPr>
        <p:grpSpPr>
          <a:xfrm>
            <a:off x="3962400" y="3810000"/>
            <a:ext cx="914400" cy="1447800"/>
            <a:chOff x="2496" y="2400"/>
            <a:chExt cx="576" cy="912"/>
          </a:xfrm>
        </p:grpSpPr>
        <p:sp>
          <p:nvSpPr>
            <p:cNvPr id="60453" name="Oval 42"/>
            <p:cNvSpPr/>
            <p:nvPr/>
          </p:nvSpPr>
          <p:spPr>
            <a:xfrm>
              <a:off x="24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4" name="Oval 43"/>
            <p:cNvSpPr/>
            <p:nvPr/>
          </p:nvSpPr>
          <p:spPr>
            <a:xfrm>
              <a:off x="278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5" name="Text Box 45"/>
            <p:cNvSpPr txBox="1"/>
            <p:nvPr/>
          </p:nvSpPr>
          <p:spPr>
            <a:xfrm>
              <a:off x="2496" y="302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6" name="Text Box 46"/>
            <p:cNvSpPr txBox="1"/>
            <p:nvPr/>
          </p:nvSpPr>
          <p:spPr>
            <a:xfrm>
              <a:off x="2784" y="24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6847" name="Text Box 47"/>
          <p:cNvSpPr txBox="1"/>
          <p:nvPr/>
        </p:nvSpPr>
        <p:spPr>
          <a:xfrm>
            <a:off x="3733800" y="54102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en-US" altLang="zh-CN" sz="2400" baseline="-25000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5" name="Group 57"/>
          <p:cNvGrpSpPr/>
          <p:nvPr/>
        </p:nvGrpSpPr>
        <p:grpSpPr>
          <a:xfrm>
            <a:off x="6553200" y="3886200"/>
            <a:ext cx="685800" cy="457200"/>
            <a:chOff x="4128" y="2448"/>
            <a:chExt cx="432" cy="288"/>
          </a:xfrm>
        </p:grpSpPr>
        <p:sp>
          <p:nvSpPr>
            <p:cNvPr id="60459" name="Oval 48"/>
            <p:cNvSpPr/>
            <p:nvPr/>
          </p:nvSpPr>
          <p:spPr>
            <a:xfrm>
              <a:off x="4128" y="244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0" name="Text Box 49"/>
            <p:cNvSpPr txBox="1"/>
            <p:nvPr/>
          </p:nvSpPr>
          <p:spPr>
            <a:xfrm>
              <a:off x="4176" y="244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</p:grpSp>
      <p:sp>
        <p:nvSpPr>
          <p:cNvPr id="76850" name="Text Box 50"/>
          <p:cNvSpPr txBox="1"/>
          <p:nvPr/>
        </p:nvSpPr>
        <p:spPr>
          <a:xfrm>
            <a:off x="6324600" y="5410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grpSp>
        <p:nvGrpSpPr>
          <p:cNvPr id="6" name="Group 55"/>
          <p:cNvGrpSpPr/>
          <p:nvPr/>
        </p:nvGrpSpPr>
        <p:grpSpPr>
          <a:xfrm>
            <a:off x="1295400" y="3886200"/>
            <a:ext cx="1447800" cy="1600200"/>
            <a:chOff x="816" y="2448"/>
            <a:chExt cx="912" cy="1008"/>
          </a:xfrm>
        </p:grpSpPr>
        <p:sp>
          <p:nvSpPr>
            <p:cNvPr id="60463" name="Oval 4"/>
            <p:cNvSpPr/>
            <p:nvPr/>
          </p:nvSpPr>
          <p:spPr>
            <a:xfrm>
              <a:off x="105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4" name="Text Box 5"/>
            <p:cNvSpPr txBox="1"/>
            <p:nvPr/>
          </p:nvSpPr>
          <p:spPr>
            <a:xfrm>
              <a:off x="1104" y="244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5" name="Oval 7"/>
            <p:cNvSpPr/>
            <p:nvPr/>
          </p:nvSpPr>
          <p:spPr>
            <a:xfrm>
              <a:off x="1344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6" name="Oval 8"/>
            <p:cNvSpPr/>
            <p:nvPr/>
          </p:nvSpPr>
          <p:spPr>
            <a:xfrm>
              <a:off x="816" y="31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7" name="Text Box 10"/>
            <p:cNvSpPr txBox="1"/>
            <p:nvPr/>
          </p:nvSpPr>
          <p:spPr>
            <a:xfrm>
              <a:off x="1344" y="297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8" name="Text Box 11"/>
            <p:cNvSpPr txBox="1"/>
            <p:nvPr/>
          </p:nvSpPr>
          <p:spPr>
            <a:xfrm>
              <a:off x="864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9" name="Line 51"/>
            <p:cNvSpPr/>
            <p:nvPr/>
          </p:nvSpPr>
          <p:spPr>
            <a:xfrm flipV="1">
              <a:off x="1104" y="312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6852" name="Line 52"/>
          <p:cNvSpPr/>
          <p:nvPr/>
        </p:nvSpPr>
        <p:spPr>
          <a:xfrm flipH="1">
            <a:off x="6477000" y="5943600"/>
            <a:ext cx="1447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/>
      <p:bldP spid="76828" grpId="0"/>
      <p:bldP spid="76841" grpId="0"/>
      <p:bldP spid="76847" grpId="0"/>
      <p:bldP spid="7685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2075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方法二    </a:t>
            </a:r>
            <a:r>
              <a:rPr lang="zh-CN" altLang="en-US" sz="2800" dirty="0"/>
              <a:t>利用深度优先遍历</a:t>
            </a:r>
            <a:br>
              <a:rPr lang="en-US" altLang="zh-CN" sz="2800" dirty="0"/>
            </a:br>
            <a:r>
              <a:rPr lang="zh-CN" altLang="en-US" sz="2800" dirty="0"/>
              <a:t>        （从入度为</a:t>
            </a:r>
            <a:r>
              <a:rPr lang="en-US" altLang="zh-CN" sz="2800" dirty="0"/>
              <a:t>0</a:t>
            </a:r>
            <a:r>
              <a:rPr lang="zh-CN" altLang="en-US" sz="2800" dirty="0"/>
              <a:t>的顶点出发）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603885" y="1953260"/>
            <a:ext cx="8077200" cy="4167188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1)</a:t>
            </a:r>
            <a:r>
              <a:rPr lang="zh-CN" altLang="en-US" sz="2000" dirty="0"/>
              <a:t>访问顶点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，并记录</a:t>
            </a:r>
            <a:r>
              <a:rPr lang="en-US" altLang="zh-CN" sz="2000" dirty="0"/>
              <a:t>v</a:t>
            </a:r>
            <a:r>
              <a:rPr lang="zh-CN" altLang="en-US" sz="2000" dirty="0"/>
              <a:t>已被访问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2)</a:t>
            </a:r>
            <a:r>
              <a:rPr lang="zh-CN" altLang="en-US" sz="2000" dirty="0"/>
              <a:t>依次从</a:t>
            </a:r>
            <a:r>
              <a:rPr lang="en-US" altLang="zh-CN" sz="2000" dirty="0"/>
              <a:t>v</a:t>
            </a:r>
            <a:r>
              <a:rPr lang="zh-CN" altLang="en-US" sz="2000" dirty="0"/>
              <a:t>的未访问的邻接点出发，深度优先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拓扑排序图</a:t>
            </a:r>
            <a:r>
              <a:rPr lang="en-US" altLang="zh-CN" sz="2000" dirty="0"/>
              <a:t>G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3)</a:t>
            </a:r>
            <a:r>
              <a:rPr lang="zh-CN" altLang="en-US" sz="2000" dirty="0"/>
              <a:t>输出顶点</a:t>
            </a:r>
            <a:r>
              <a:rPr lang="en-US" altLang="zh-CN" sz="2000" dirty="0"/>
              <a:t>v</a:t>
            </a:r>
            <a:r>
              <a:rPr lang="zh-CN" altLang="en-US" sz="2000" dirty="0"/>
              <a:t>（此时</a:t>
            </a:r>
            <a:r>
              <a:rPr lang="en-US" altLang="zh-CN" sz="2000" dirty="0"/>
              <a:t>v</a:t>
            </a:r>
            <a:r>
              <a:rPr lang="zh-CN" altLang="en-US" sz="2000" dirty="0"/>
              <a:t>相当于无后继的顶点）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b="1" dirty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>
              <a:solidFill>
                <a:srgbClr val="9966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   </a:t>
            </a:r>
            <a:endParaRPr lang="zh-CN" altLang="en-US" dirty="0"/>
          </a:p>
        </p:txBody>
      </p:sp>
      <p:grpSp>
        <p:nvGrpSpPr>
          <p:cNvPr id="61445" name="组合 3"/>
          <p:cNvGrpSpPr/>
          <p:nvPr/>
        </p:nvGrpSpPr>
        <p:grpSpPr>
          <a:xfrm>
            <a:off x="4261485" y="4008755"/>
            <a:ext cx="4724400" cy="2105025"/>
            <a:chOff x="4191000" y="3657600"/>
            <a:chExt cx="4724400" cy="2105025"/>
          </a:xfrm>
        </p:grpSpPr>
        <p:sp>
          <p:nvSpPr>
            <p:cNvPr id="61446" name="Text Box 10"/>
            <p:cNvSpPr txBox="1"/>
            <p:nvPr/>
          </p:nvSpPr>
          <p:spPr>
            <a:xfrm>
              <a:off x="4191000" y="3657600"/>
              <a:ext cx="457200" cy="1557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</p:txBody>
        </p:sp>
        <p:sp>
          <p:nvSpPr>
            <p:cNvPr id="61447" name="Text Box 11"/>
            <p:cNvSpPr txBox="1"/>
            <p:nvPr/>
          </p:nvSpPr>
          <p:spPr>
            <a:xfrm>
              <a:off x="5105400" y="3657600"/>
              <a:ext cx="838200" cy="1557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</p:txBody>
        </p:sp>
        <p:sp>
          <p:nvSpPr>
            <p:cNvPr id="61448" name="Line 14"/>
            <p:cNvSpPr/>
            <p:nvPr/>
          </p:nvSpPr>
          <p:spPr>
            <a:xfrm>
              <a:off x="4572000" y="4191000"/>
              <a:ext cx="0" cy="381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49" name="Line 15"/>
            <p:cNvSpPr/>
            <p:nvPr/>
          </p:nvSpPr>
          <p:spPr>
            <a:xfrm flipV="1">
              <a:off x="4572000" y="4254500"/>
              <a:ext cx="548640" cy="3937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0" name="Line 17"/>
            <p:cNvSpPr/>
            <p:nvPr/>
          </p:nvSpPr>
          <p:spPr>
            <a:xfrm flipH="1" flipV="1">
              <a:off x="4572000" y="4648200"/>
              <a:ext cx="896620" cy="187325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1" name="Line 18"/>
            <p:cNvSpPr/>
            <p:nvPr/>
          </p:nvSpPr>
          <p:spPr>
            <a:xfrm flipH="1">
              <a:off x="4572000" y="4876800"/>
              <a:ext cx="0" cy="381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2" name="Text Box 19"/>
            <p:cNvSpPr txBox="1"/>
            <p:nvPr/>
          </p:nvSpPr>
          <p:spPr>
            <a:xfrm>
              <a:off x="5334000" y="4953000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1453" name="Text Box 20"/>
            <p:cNvSpPr txBox="1"/>
            <p:nvPr/>
          </p:nvSpPr>
          <p:spPr>
            <a:xfrm>
              <a:off x="4495800" y="5029200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1454" name="Line 39"/>
            <p:cNvSpPr/>
            <p:nvPr/>
          </p:nvSpPr>
          <p:spPr>
            <a:xfrm>
              <a:off x="5486400" y="4191000"/>
              <a:ext cx="0" cy="3048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5" name="Text Box 40"/>
            <p:cNvSpPr txBox="1"/>
            <p:nvPr/>
          </p:nvSpPr>
          <p:spPr>
            <a:xfrm>
              <a:off x="5943600" y="3657600"/>
              <a:ext cx="685800" cy="1557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</p:txBody>
        </p:sp>
        <p:sp>
          <p:nvSpPr>
            <p:cNvPr id="61456" name="Line 41"/>
            <p:cNvSpPr/>
            <p:nvPr/>
          </p:nvSpPr>
          <p:spPr>
            <a:xfrm flipV="1">
              <a:off x="5486400" y="4191000"/>
              <a:ext cx="548005" cy="381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7" name="Line 42"/>
            <p:cNvSpPr/>
            <p:nvPr/>
          </p:nvSpPr>
          <p:spPr>
            <a:xfrm flipH="1">
              <a:off x="6310630" y="4114800"/>
              <a:ext cx="13970" cy="762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8" name="Text Box 44"/>
            <p:cNvSpPr txBox="1"/>
            <p:nvPr/>
          </p:nvSpPr>
          <p:spPr>
            <a:xfrm>
              <a:off x="6172200" y="4953000"/>
              <a:ext cx="762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baseline="-250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59" name="Line 45"/>
            <p:cNvSpPr/>
            <p:nvPr/>
          </p:nvSpPr>
          <p:spPr>
            <a:xfrm flipH="1" flipV="1">
              <a:off x="5486400" y="4675505"/>
              <a:ext cx="635000" cy="1397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0" name="Line 46"/>
            <p:cNvSpPr/>
            <p:nvPr/>
          </p:nvSpPr>
          <p:spPr>
            <a:xfrm>
              <a:off x="5472430" y="4724400"/>
              <a:ext cx="10795" cy="1524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1" name="Line 47"/>
            <p:cNvSpPr/>
            <p:nvPr/>
          </p:nvSpPr>
          <p:spPr>
            <a:xfrm flipV="1">
              <a:off x="4572000" y="4254500"/>
              <a:ext cx="2348865" cy="5461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2" name="Text Box 48"/>
            <p:cNvSpPr txBox="1"/>
            <p:nvPr/>
          </p:nvSpPr>
          <p:spPr>
            <a:xfrm>
              <a:off x="6858000" y="3657600"/>
              <a:ext cx="685800" cy="21050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  <a:p>
              <a:pPr indent="0"/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63" name="Text Box 49"/>
            <p:cNvSpPr txBox="1"/>
            <p:nvPr/>
          </p:nvSpPr>
          <p:spPr>
            <a:xfrm>
              <a:off x="7162800" y="4876800"/>
              <a:ext cx="457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baseline="-250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64" name="Line 50"/>
            <p:cNvSpPr/>
            <p:nvPr/>
          </p:nvSpPr>
          <p:spPr>
            <a:xfrm>
              <a:off x="7279640" y="4191000"/>
              <a:ext cx="0" cy="8382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5" name="Line 51"/>
            <p:cNvSpPr/>
            <p:nvPr/>
          </p:nvSpPr>
          <p:spPr>
            <a:xfrm flipH="1" flipV="1">
              <a:off x="4572000" y="4877435"/>
              <a:ext cx="2585085" cy="29083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6" name="Text Box 52"/>
            <p:cNvSpPr txBox="1"/>
            <p:nvPr/>
          </p:nvSpPr>
          <p:spPr>
            <a:xfrm>
              <a:off x="7543800" y="4191000"/>
              <a:ext cx="1371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4 </a:t>
              </a:r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2 </a:t>
              </a:r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3 </a:t>
              </a:r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1467" name="Line 53"/>
            <p:cNvSpPr/>
            <p:nvPr/>
          </p:nvSpPr>
          <p:spPr>
            <a:xfrm flipH="1">
              <a:off x="7696200" y="4724400"/>
              <a:ext cx="99060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11670" name="Text Box 54"/>
          <p:cNvSpPr txBox="1"/>
          <p:nvPr/>
        </p:nvSpPr>
        <p:spPr>
          <a:xfrm>
            <a:off x="756285" y="4219575"/>
            <a:ext cx="2735263" cy="210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注意：此方法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仅适用于有向无环图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（此算法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不能检测出有向环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，得到虚假拓扑序列）</a:t>
            </a:r>
          </a:p>
        </p:txBody>
      </p:sp>
      <p:sp>
        <p:nvSpPr>
          <p:cNvPr id="61469" name="Text Box 28"/>
          <p:cNvSpPr txBox="1"/>
          <p:nvPr/>
        </p:nvSpPr>
        <p:spPr>
          <a:xfrm>
            <a:off x="7562850" y="2589213"/>
            <a:ext cx="609600" cy="485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61470" name="组合 3"/>
          <p:cNvGrpSpPr/>
          <p:nvPr/>
        </p:nvGrpSpPr>
        <p:grpSpPr>
          <a:xfrm>
            <a:off x="6191250" y="887413"/>
            <a:ext cx="2209800" cy="1458912"/>
            <a:chOff x="6191250" y="887413"/>
            <a:chExt cx="2209800" cy="1458384"/>
          </a:xfrm>
        </p:grpSpPr>
        <p:sp>
          <p:nvSpPr>
            <p:cNvPr id="61471" name="Oval 21"/>
            <p:cNvSpPr/>
            <p:nvPr/>
          </p:nvSpPr>
          <p:spPr>
            <a:xfrm>
              <a:off x="6191250" y="1454562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2" name="Oval 22"/>
            <p:cNvSpPr/>
            <p:nvPr/>
          </p:nvSpPr>
          <p:spPr>
            <a:xfrm>
              <a:off x="6953250" y="968434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3" name="Oval 23"/>
            <p:cNvSpPr/>
            <p:nvPr/>
          </p:nvSpPr>
          <p:spPr>
            <a:xfrm>
              <a:off x="7029450" y="1940690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4" name="Oval 24"/>
            <p:cNvSpPr/>
            <p:nvPr/>
          </p:nvSpPr>
          <p:spPr>
            <a:xfrm>
              <a:off x="7943850" y="1373541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5" name="Text Box 25"/>
            <p:cNvSpPr txBox="1"/>
            <p:nvPr/>
          </p:nvSpPr>
          <p:spPr>
            <a:xfrm>
              <a:off x="6191250" y="1373541"/>
              <a:ext cx="5334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1476" name="Text Box 26"/>
            <p:cNvSpPr txBox="1"/>
            <p:nvPr/>
          </p:nvSpPr>
          <p:spPr>
            <a:xfrm>
              <a:off x="6953250" y="887413"/>
              <a:ext cx="5334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1477" name="Text Box 32"/>
            <p:cNvSpPr txBox="1"/>
            <p:nvPr/>
          </p:nvSpPr>
          <p:spPr>
            <a:xfrm>
              <a:off x="7029450" y="1859669"/>
              <a:ext cx="5334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1478" name="Text Box 33"/>
            <p:cNvSpPr txBox="1"/>
            <p:nvPr/>
          </p:nvSpPr>
          <p:spPr>
            <a:xfrm>
              <a:off x="7943850" y="1292519"/>
              <a:ext cx="4572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1479" name="Line 34"/>
            <p:cNvSpPr/>
            <p:nvPr/>
          </p:nvSpPr>
          <p:spPr>
            <a:xfrm flipV="1">
              <a:off x="6496050" y="1211498"/>
              <a:ext cx="457200" cy="243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0" name="Line 35"/>
            <p:cNvSpPr/>
            <p:nvPr/>
          </p:nvSpPr>
          <p:spPr>
            <a:xfrm>
              <a:off x="6496050" y="1859669"/>
              <a:ext cx="533400" cy="243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1" name="Line 36"/>
            <p:cNvSpPr/>
            <p:nvPr/>
          </p:nvSpPr>
          <p:spPr>
            <a:xfrm>
              <a:off x="7334250" y="1211498"/>
              <a:ext cx="685800" cy="243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2" name="Line 37"/>
            <p:cNvSpPr/>
            <p:nvPr/>
          </p:nvSpPr>
          <p:spPr>
            <a:xfrm flipV="1">
              <a:off x="7410450" y="1778647"/>
              <a:ext cx="685800" cy="3240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cxnSp>
        <p:nvCxnSpPr>
          <p:cNvPr id="2" name="曲线连接符 63"/>
          <p:cNvCxnSpPr/>
          <p:nvPr/>
        </p:nvCxnSpPr>
        <p:spPr>
          <a:xfrm flipH="1" flipV="1">
            <a:off x="7258050" y="993775"/>
            <a:ext cx="1046163" cy="547688"/>
          </a:xfrm>
          <a:prstGeom prst="curvedConnector4">
            <a:avLst>
              <a:gd name="adj1" fmla="val -21847"/>
              <a:gd name="adj2" fmla="val 155148"/>
            </a:avLst>
          </a:prstGeom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7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340768"/>
            <a:ext cx="5793032" cy="39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1720" y="567485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小学数学：合理安排时间</a:t>
            </a: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7.5.2 </a:t>
            </a:r>
            <a:r>
              <a:rPr lang="zh-CN" altLang="en-US" sz="2400" b="1" dirty="0">
                <a:solidFill>
                  <a:srgbClr val="800000"/>
                </a:solidFill>
              </a:rPr>
              <a:t>关键路径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b7c902-47fb-4dc0-9dcb-3ff0adc76544}"/>
  <p:tag name="TABLE_ENDDRAG_ORIGIN_RECT" val="108*316"/>
  <p:tag name="TABLE_ENDDRAG_RECT" val="83*179*108*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28"/>
  <p:tag name="TABLE_ENDDRAG_RECT" val="50*184*645*3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60"/>
  <p:tag name="TABLE_ENDDRAG_RECT" val="50*184*645*3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38"/>
  <p:tag name="TABLE_ENDDRAG_RECT" val="50*184*645*3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38"/>
  <p:tag name="TABLE_ENDDRAG_RECT" val="50*184*645*3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38"/>
  <p:tag name="TABLE_ENDDRAG_RECT" val="50*184*645*3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38"/>
  <p:tag name="TABLE_ENDDRAG_RECT" val="50*184*645*3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38"/>
  <p:tag name="TABLE_ENDDRAG_RECT" val="50*184*645*3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28"/>
  <p:tag name="TABLE_ENDDRAG_RECT" val="50*184*645*3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28"/>
  <p:tag name="TABLE_ENDDRAG_RECT" val="50*184*645*3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be665e-7e7a-4859-b91a-9c1163f292ec}"/>
  <p:tag name="TABLE_ENDDRAG_ORIGIN_RECT" val="645*328"/>
  <p:tag name="TABLE_ENDDRAG_RECT" val="50*184*645*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145</TotalTime>
  <Words>14911</Words>
  <Application>Microsoft Office PowerPoint</Application>
  <PresentationFormat>全屏显示(4:3)</PresentationFormat>
  <Paragraphs>2978</Paragraphs>
  <Slides>132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132</vt:i4>
      </vt:variant>
    </vt:vector>
  </HeadingPairs>
  <TitlesOfParts>
    <vt:vector size="154" baseType="lpstr">
      <vt:lpstr>Songti SC Bold</vt:lpstr>
      <vt:lpstr>Songti SC Regular</vt:lpstr>
      <vt:lpstr>Times New Roman Regular</vt:lpstr>
      <vt:lpstr>楷体</vt:lpstr>
      <vt:lpstr>楷体_GB2312</vt:lpstr>
      <vt:lpstr>隶书</vt:lpstr>
      <vt:lpstr>宋体</vt:lpstr>
      <vt:lpstr>Arial</vt:lpstr>
      <vt:lpstr>Bahnschrift SemiCondensed</vt:lpstr>
      <vt:lpstr>Baskerville Old Face</vt:lpstr>
      <vt:lpstr>Calibri</vt:lpstr>
      <vt:lpstr>Franklin Gothic Book</vt:lpstr>
      <vt:lpstr>Perpetua</vt:lpstr>
      <vt:lpstr>Sitka Banner</vt:lpstr>
      <vt:lpstr>Times New Roman</vt:lpstr>
      <vt:lpstr>Times New Roman Bold Italic</vt:lpstr>
      <vt:lpstr>Verdana</vt:lpstr>
      <vt:lpstr>Wingdings</vt:lpstr>
      <vt:lpstr>Wingdings 2</vt:lpstr>
      <vt:lpstr>平衡</vt:lpstr>
      <vt:lpstr>Equation.3</vt:lpstr>
      <vt:lpstr>位图图像</vt:lpstr>
      <vt:lpstr>数据结构</vt:lpstr>
      <vt:lpstr>第7章 图结构</vt:lpstr>
      <vt:lpstr>PowerPoint 演示文稿</vt:lpstr>
      <vt:lpstr>PowerPoint 演示文稿</vt:lpstr>
      <vt:lpstr>7.1 图的基本概念</vt:lpstr>
      <vt:lpstr>PowerPoint 演示文稿</vt:lpstr>
      <vt:lpstr>7.1.2 图的相关术语</vt:lpstr>
      <vt:lpstr>7.1.2 图的相关术语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7.1.3 图的基本操作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[存储结构定义]</vt:lpstr>
      <vt:lpstr>[算法示例]   建立无向网的邻接表表示</vt:lpstr>
      <vt:lpstr>[两种常用存储结构的比较]</vt:lpstr>
      <vt:lpstr>PowerPoint 演示文稿</vt:lpstr>
      <vt:lpstr>PowerPoint 演示文稿</vt:lpstr>
      <vt:lpstr> </vt:lpstr>
      <vt:lpstr>PowerPoint 演示文稿</vt:lpstr>
      <vt:lpstr>7.3  图的遍历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广度(宽度)优先遍历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图的连通性问题</vt:lpstr>
      <vt:lpstr>PowerPoint 演示文稿</vt:lpstr>
      <vt:lpstr>PowerPoint 演示文稿</vt:lpstr>
      <vt:lpstr>(2) 非连通图的生成森林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[存储结构]</vt:lpstr>
      <vt:lpstr>[算法步骤]</vt:lpstr>
      <vt:lpstr>[算法描述]</vt:lpstr>
      <vt:lpstr>7.4.2.2 Kruskal算法</vt:lpstr>
      <vt:lpstr>[算法步骤]</vt:lpstr>
      <vt:lpstr>PowerPoint 演示文稿</vt:lpstr>
      <vt:lpstr>PowerPoint 演示文稿</vt:lpstr>
      <vt:lpstr>7.5 有向无环图及其应用    （DAG, Directed Acyclic Graph ）</vt:lpstr>
      <vt:lpstr>AOV网与拓扑排序</vt:lpstr>
      <vt:lpstr>PowerPoint 演示文稿</vt:lpstr>
      <vt:lpstr>PowerPoint 演示文稿</vt:lpstr>
      <vt:lpstr>[无前趋的顶点优先算法]</vt:lpstr>
      <vt:lpstr>例</vt:lpstr>
      <vt:lpstr>数据结构</vt:lpstr>
      <vt:lpstr>算法步骤</vt:lpstr>
      <vt:lpstr>PowerPoint 演示文稿</vt:lpstr>
      <vt:lpstr>[无后继的顶点优先]</vt:lpstr>
      <vt:lpstr>例</vt:lpstr>
      <vt:lpstr>方法二    利用深度优先遍历         （从入度为0的顶点出发）</vt:lpstr>
      <vt:lpstr>7.5.2 关键路径</vt:lpstr>
      <vt:lpstr>7.5.2 关键路径</vt:lpstr>
      <vt:lpstr>7.5.2 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[求关键路径算法步骤]</vt:lpstr>
      <vt:lpstr>PowerPoint 演示文稿</vt:lpstr>
      <vt:lpstr>PowerPoint 演示文稿</vt:lpstr>
      <vt:lpstr>7.6 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[数据结构]  设图中的顶点个数为n</vt:lpstr>
      <vt:lpstr>[算法步骤]</vt:lpstr>
      <vt:lpstr>PowerPoint 演示文稿</vt:lpstr>
      <vt:lpstr>PowerPoint 演示文稿</vt:lpstr>
      <vt:lpstr>7.6.3  每一对顶点之间的最短路径</vt:lpstr>
      <vt:lpstr>PowerPoint 演示文稿</vt:lpstr>
      <vt:lpstr>PowerPoint 演示文稿</vt:lpstr>
      <vt:lpstr>[例续]</vt:lpstr>
      <vt:lpstr>[数据结构]   设图中的顶点个数为n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付 容天</cp:lastModifiedBy>
  <cp:revision>326</cp:revision>
  <dcterms:created xsi:type="dcterms:W3CDTF">2021-12-07T05:40:29Z</dcterms:created>
  <dcterms:modified xsi:type="dcterms:W3CDTF">2021-12-28T08:48:18Z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