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0"/>
  </p:notesMasterIdLst>
  <p:sldIdLst>
    <p:sldId id="861" r:id="rId2"/>
    <p:sldId id="862" r:id="rId3"/>
    <p:sldId id="911" r:id="rId4"/>
    <p:sldId id="863" r:id="rId5"/>
    <p:sldId id="916" r:id="rId6"/>
    <p:sldId id="864" r:id="rId7"/>
    <p:sldId id="917" r:id="rId8"/>
    <p:sldId id="918" r:id="rId9"/>
    <p:sldId id="919" r:id="rId10"/>
    <p:sldId id="866" r:id="rId11"/>
    <p:sldId id="868" r:id="rId12"/>
    <p:sldId id="865" r:id="rId13"/>
    <p:sldId id="869" r:id="rId14"/>
    <p:sldId id="867" r:id="rId15"/>
    <p:sldId id="912" r:id="rId16"/>
    <p:sldId id="923" r:id="rId17"/>
    <p:sldId id="930" r:id="rId18"/>
    <p:sldId id="870" r:id="rId19"/>
    <p:sldId id="931" r:id="rId20"/>
    <p:sldId id="932" r:id="rId21"/>
    <p:sldId id="871" r:id="rId22"/>
    <p:sldId id="963" r:id="rId23"/>
    <p:sldId id="925" r:id="rId24"/>
    <p:sldId id="924" r:id="rId25"/>
    <p:sldId id="872" r:id="rId26"/>
    <p:sldId id="926" r:id="rId27"/>
    <p:sldId id="927" r:id="rId28"/>
    <p:sldId id="875" r:id="rId29"/>
    <p:sldId id="873" r:id="rId30"/>
    <p:sldId id="877" r:id="rId31"/>
    <p:sldId id="928" r:id="rId32"/>
    <p:sldId id="878" r:id="rId33"/>
    <p:sldId id="949" r:id="rId34"/>
    <p:sldId id="953" r:id="rId35"/>
    <p:sldId id="936" r:id="rId36"/>
    <p:sldId id="920" r:id="rId37"/>
    <p:sldId id="913" r:id="rId38"/>
    <p:sldId id="880" r:id="rId39"/>
    <p:sldId id="966" r:id="rId40"/>
    <p:sldId id="881" r:id="rId41"/>
    <p:sldId id="882" r:id="rId42"/>
    <p:sldId id="883" r:id="rId43"/>
    <p:sldId id="884" r:id="rId44"/>
    <p:sldId id="887" r:id="rId45"/>
    <p:sldId id="885" r:id="rId46"/>
    <p:sldId id="888" r:id="rId47"/>
    <p:sldId id="889" r:id="rId48"/>
    <p:sldId id="890" r:id="rId49"/>
    <p:sldId id="967" r:id="rId50"/>
    <p:sldId id="914" r:id="rId51"/>
    <p:sldId id="892" r:id="rId52"/>
    <p:sldId id="933" r:id="rId53"/>
    <p:sldId id="968" r:id="rId54"/>
    <p:sldId id="893" r:id="rId55"/>
    <p:sldId id="894" r:id="rId56"/>
    <p:sldId id="943" r:id="rId57"/>
    <p:sldId id="921" r:id="rId58"/>
    <p:sldId id="955" r:id="rId59"/>
    <p:sldId id="956" r:id="rId60"/>
    <p:sldId id="954" r:id="rId61"/>
    <p:sldId id="896" r:id="rId62"/>
    <p:sldId id="970" r:id="rId63"/>
    <p:sldId id="897" r:id="rId64"/>
    <p:sldId id="944" r:id="rId65"/>
    <p:sldId id="945" r:id="rId66"/>
    <p:sldId id="898" r:id="rId67"/>
    <p:sldId id="934" r:id="rId68"/>
    <p:sldId id="935" r:id="rId69"/>
    <p:sldId id="899" r:id="rId70"/>
    <p:sldId id="959" r:id="rId71"/>
    <p:sldId id="960" r:id="rId72"/>
    <p:sldId id="961" r:id="rId73"/>
    <p:sldId id="901" r:id="rId74"/>
    <p:sldId id="946" r:id="rId75"/>
    <p:sldId id="904" r:id="rId76"/>
    <p:sldId id="905" r:id="rId77"/>
    <p:sldId id="906" r:id="rId78"/>
    <p:sldId id="947" r:id="rId79"/>
    <p:sldId id="948" r:id="rId80"/>
    <p:sldId id="907" r:id="rId81"/>
    <p:sldId id="908" r:id="rId82"/>
    <p:sldId id="941" r:id="rId83"/>
    <p:sldId id="942" r:id="rId84"/>
    <p:sldId id="909" r:id="rId85"/>
    <p:sldId id="910" r:id="rId86"/>
    <p:sldId id="957" r:id="rId87"/>
    <p:sldId id="958" r:id="rId88"/>
    <p:sldId id="922" r:id="rId89"/>
  </p:sldIdLst>
  <p:sldSz cx="9144000" cy="6858000" type="screen4x3"/>
  <p:notesSz cx="6858000" cy="9144000"/>
  <p:defaultTextStyle>
    <a:defPPr>
      <a:defRPr lang="en-GB"/>
    </a:defPPr>
    <a:lvl1pPr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1pPr>
    <a:lvl2pPr marL="742950" indent="-28575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2pPr>
    <a:lvl3pPr marL="11430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3pPr>
    <a:lvl4pPr marL="16002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4pPr>
    <a:lvl5pPr marL="2057400" indent="-228600" algn="l" defTabSz="449263" rtl="0" fontAlgn="base">
      <a:spcBef>
        <a:spcPct val="0"/>
      </a:spcBef>
      <a:spcAft>
        <a:spcPct val="0"/>
      </a:spcAft>
      <a:buSzPct val="100000"/>
      <a:buFont typeface="Times New Roman" pitchFamily="18" charset="0"/>
      <a:defRPr b="1" kern="1200">
        <a:solidFill>
          <a:schemeClr val="bg1"/>
        </a:solidFill>
        <a:latin typeface="黑体" pitchFamily="49" charset="-122"/>
        <a:ea typeface="宋体" pitchFamily="2" charset="-122"/>
        <a:cs typeface="+mn-cs"/>
      </a:defRPr>
    </a:lvl5pPr>
    <a:lvl6pPr marL="2286000" algn="l" defTabSz="914400" rtl="0" eaLnBrk="1" latinLnBrk="0" hangingPunct="1">
      <a:defRPr b="1" kern="1200">
        <a:solidFill>
          <a:schemeClr val="bg1"/>
        </a:solidFill>
        <a:latin typeface="黑体" pitchFamily="49" charset="-122"/>
        <a:ea typeface="宋体" pitchFamily="2" charset="-122"/>
        <a:cs typeface="+mn-cs"/>
      </a:defRPr>
    </a:lvl6pPr>
    <a:lvl7pPr marL="2743200" algn="l" defTabSz="914400" rtl="0" eaLnBrk="1" latinLnBrk="0" hangingPunct="1">
      <a:defRPr b="1" kern="1200">
        <a:solidFill>
          <a:schemeClr val="bg1"/>
        </a:solidFill>
        <a:latin typeface="黑体" pitchFamily="49" charset="-122"/>
        <a:ea typeface="宋体" pitchFamily="2" charset="-122"/>
        <a:cs typeface="+mn-cs"/>
      </a:defRPr>
    </a:lvl7pPr>
    <a:lvl8pPr marL="3200400" algn="l" defTabSz="914400" rtl="0" eaLnBrk="1" latinLnBrk="0" hangingPunct="1">
      <a:defRPr b="1" kern="1200">
        <a:solidFill>
          <a:schemeClr val="bg1"/>
        </a:solidFill>
        <a:latin typeface="黑体" pitchFamily="49" charset="-122"/>
        <a:ea typeface="宋体" pitchFamily="2" charset="-122"/>
        <a:cs typeface="+mn-cs"/>
      </a:defRPr>
    </a:lvl8pPr>
    <a:lvl9pPr marL="3657600" algn="l" defTabSz="914400" rtl="0" eaLnBrk="1" latinLnBrk="0" hangingPunct="1">
      <a:defRPr b="1" kern="1200">
        <a:solidFill>
          <a:schemeClr val="bg1"/>
        </a:solidFill>
        <a:latin typeface="黑体" pitchFamily="49" charset="-122"/>
        <a:ea typeface="宋体" pitchFamily="2" charset="-122"/>
        <a:cs typeface="+mn-cs"/>
      </a:defRPr>
    </a:lvl9pPr>
  </p:defaultTextStyle>
  <p:extLst>
    <p:ext uri="{521415D9-36F7-43E2-AB2F-B90AF26B5E84}">
      <p14:sectionLst xmlns:p14="http://schemas.microsoft.com/office/powerpoint/2010/main">
        <p14:section name="默认节" id="{5048E049-857A-4881-A597-F86E415B00ED}">
          <p14:sldIdLst>
            <p14:sldId id="861"/>
            <p14:sldId id="862"/>
            <p14:sldId id="911"/>
            <p14:sldId id="863"/>
            <p14:sldId id="916"/>
            <p14:sldId id="864"/>
            <p14:sldId id="917"/>
            <p14:sldId id="918"/>
            <p14:sldId id="919"/>
            <p14:sldId id="866"/>
            <p14:sldId id="868"/>
            <p14:sldId id="865"/>
            <p14:sldId id="869"/>
            <p14:sldId id="867"/>
            <p14:sldId id="912"/>
            <p14:sldId id="923"/>
            <p14:sldId id="930"/>
            <p14:sldId id="870"/>
            <p14:sldId id="931"/>
            <p14:sldId id="932"/>
            <p14:sldId id="871"/>
            <p14:sldId id="963"/>
            <p14:sldId id="925"/>
            <p14:sldId id="924"/>
            <p14:sldId id="872"/>
            <p14:sldId id="926"/>
            <p14:sldId id="927"/>
            <p14:sldId id="875"/>
            <p14:sldId id="873"/>
            <p14:sldId id="877"/>
            <p14:sldId id="928"/>
            <p14:sldId id="878"/>
            <p14:sldId id="949"/>
            <p14:sldId id="953"/>
            <p14:sldId id="936"/>
            <p14:sldId id="920"/>
            <p14:sldId id="913"/>
            <p14:sldId id="880"/>
            <p14:sldId id="966"/>
            <p14:sldId id="881"/>
            <p14:sldId id="882"/>
            <p14:sldId id="883"/>
            <p14:sldId id="884"/>
            <p14:sldId id="887"/>
            <p14:sldId id="885"/>
            <p14:sldId id="888"/>
            <p14:sldId id="889"/>
            <p14:sldId id="890"/>
            <p14:sldId id="967"/>
            <p14:sldId id="914"/>
            <p14:sldId id="892"/>
            <p14:sldId id="933"/>
            <p14:sldId id="968"/>
            <p14:sldId id="893"/>
            <p14:sldId id="894"/>
            <p14:sldId id="943"/>
            <p14:sldId id="921"/>
            <p14:sldId id="955"/>
            <p14:sldId id="956"/>
            <p14:sldId id="954"/>
            <p14:sldId id="896"/>
            <p14:sldId id="970"/>
            <p14:sldId id="897"/>
            <p14:sldId id="944"/>
            <p14:sldId id="945"/>
            <p14:sldId id="898"/>
            <p14:sldId id="934"/>
            <p14:sldId id="935"/>
            <p14:sldId id="899"/>
            <p14:sldId id="959"/>
            <p14:sldId id="960"/>
            <p14:sldId id="961"/>
            <p14:sldId id="901"/>
            <p14:sldId id="946"/>
            <p14:sldId id="904"/>
            <p14:sldId id="905"/>
            <p14:sldId id="906"/>
            <p14:sldId id="947"/>
            <p14:sldId id="948"/>
            <p14:sldId id="907"/>
            <p14:sldId id="908"/>
            <p14:sldId id="941"/>
            <p14:sldId id="942"/>
            <p14:sldId id="909"/>
            <p14:sldId id="910"/>
            <p14:sldId id="957"/>
            <p14:sldId id="958"/>
            <p14:sldId id="922"/>
          </p14:sldIdLst>
        </p14:section>
      </p14:sectionLst>
    </p:ext>
    <p:ext uri="{EFAFB233-063F-42B5-8137-9DF3F51BA10A}">
      <p15:sldGuideLst xmlns:p15="http://schemas.microsoft.com/office/powerpoint/2012/main">
        <p15:guide id="1" orient="horz" pos="2188">
          <p15:clr>
            <a:srgbClr val="A4A3A4"/>
          </p15:clr>
        </p15:guide>
        <p15:guide id="2" pos="28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FF00"/>
    <a:srgbClr val="9A0C02"/>
    <a:srgbClr val="00FFCC"/>
    <a:srgbClr val="FFFF00"/>
    <a:srgbClr val="FF99FF"/>
    <a:srgbClr val="FF9900"/>
    <a:srgbClr val="C4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1408" autoAdjust="0"/>
  </p:normalViewPr>
  <p:slideViewPr>
    <p:cSldViewPr>
      <p:cViewPr varScale="1">
        <p:scale>
          <a:sx n="81" d="100"/>
          <a:sy n="81" d="100"/>
        </p:scale>
        <p:origin x="1474" y="48"/>
      </p:cViewPr>
      <p:guideLst>
        <p:guide orient="horz" pos="2188"/>
        <p:guide pos="2858"/>
      </p:guideLst>
    </p:cSldViewPr>
  </p:slideViewPr>
  <p:notesTextViewPr>
    <p:cViewPr>
      <p:scale>
        <a:sx n="100" d="100"/>
        <a:sy n="100" d="100"/>
      </p:scale>
      <p:origin x="0" y="0"/>
    </p:cViewPr>
  </p:notesTextViewPr>
  <p:sorterViewPr>
    <p:cViewPr>
      <p:scale>
        <a:sx n="100" d="100"/>
        <a:sy n="100" d="100"/>
      </p:scale>
      <p:origin x="0" y="5646"/>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image" Target="../media/image72.emf"/><Relationship Id="rId1" Type="http://schemas.openxmlformats.org/officeDocument/2006/relationships/image" Target="../media/image71.emf"/><Relationship Id="rId6" Type="http://schemas.openxmlformats.org/officeDocument/2006/relationships/image" Target="../media/image76.emf"/><Relationship Id="rId11" Type="http://schemas.openxmlformats.org/officeDocument/2006/relationships/image" Target="../media/image81.emf"/><Relationship Id="rId5" Type="http://schemas.openxmlformats.org/officeDocument/2006/relationships/image" Target="../media/image75.emf"/><Relationship Id="rId10" Type="http://schemas.openxmlformats.org/officeDocument/2006/relationships/image" Target="../media/image80.emf"/><Relationship Id="rId4" Type="http://schemas.openxmlformats.org/officeDocument/2006/relationships/image" Target="../media/image74.emf"/><Relationship Id="rId9" Type="http://schemas.openxmlformats.org/officeDocument/2006/relationships/image" Target="../media/image79.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image" Target="../media/image84.emf"/><Relationship Id="rId7" Type="http://schemas.openxmlformats.org/officeDocument/2006/relationships/image" Target="../media/image88.emf"/><Relationship Id="rId2" Type="http://schemas.openxmlformats.org/officeDocument/2006/relationships/image" Target="../media/image83.emf"/><Relationship Id="rId1" Type="http://schemas.openxmlformats.org/officeDocument/2006/relationships/image" Target="../media/image82.emf"/><Relationship Id="rId6" Type="http://schemas.openxmlformats.org/officeDocument/2006/relationships/image" Target="../media/image87.emf"/><Relationship Id="rId11" Type="http://schemas.openxmlformats.org/officeDocument/2006/relationships/image" Target="../media/image92.emf"/><Relationship Id="rId5" Type="http://schemas.openxmlformats.org/officeDocument/2006/relationships/image" Target="../media/image86.emf"/><Relationship Id="rId10" Type="http://schemas.openxmlformats.org/officeDocument/2006/relationships/image" Target="../media/image91.emf"/><Relationship Id="rId4" Type="http://schemas.openxmlformats.org/officeDocument/2006/relationships/image" Target="../media/image85.emf"/><Relationship Id="rId9" Type="http://schemas.openxmlformats.org/officeDocument/2006/relationships/image" Target="../media/image9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 Id="rId9" Type="http://schemas.openxmlformats.org/officeDocument/2006/relationships/image" Target="../media/image10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image" Target="../media/image112.emf"/><Relationship Id="rId5" Type="http://schemas.openxmlformats.org/officeDocument/2006/relationships/image" Target="../media/image116.emf"/><Relationship Id="rId4" Type="http://schemas.openxmlformats.org/officeDocument/2006/relationships/image" Target="../media/image115.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17.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4.emf"/><Relationship Id="rId3" Type="http://schemas.openxmlformats.org/officeDocument/2006/relationships/image" Target="../media/image119.emf"/><Relationship Id="rId7" Type="http://schemas.openxmlformats.org/officeDocument/2006/relationships/image" Target="../media/image123.emf"/><Relationship Id="rId12" Type="http://schemas.openxmlformats.org/officeDocument/2006/relationships/image" Target="../media/image128.emf"/><Relationship Id="rId2" Type="http://schemas.openxmlformats.org/officeDocument/2006/relationships/image" Target="../media/image118.emf"/><Relationship Id="rId1" Type="http://schemas.openxmlformats.org/officeDocument/2006/relationships/image" Target="../media/image117.emf"/><Relationship Id="rId6" Type="http://schemas.openxmlformats.org/officeDocument/2006/relationships/image" Target="../media/image122.emf"/><Relationship Id="rId11" Type="http://schemas.openxmlformats.org/officeDocument/2006/relationships/image" Target="../media/image127.emf"/><Relationship Id="rId5" Type="http://schemas.openxmlformats.org/officeDocument/2006/relationships/image" Target="../media/image121.wmf"/><Relationship Id="rId10" Type="http://schemas.openxmlformats.org/officeDocument/2006/relationships/image" Target="../media/image126.emf"/><Relationship Id="rId4" Type="http://schemas.openxmlformats.org/officeDocument/2006/relationships/image" Target="../media/image120.wmf"/><Relationship Id="rId9" Type="http://schemas.openxmlformats.org/officeDocument/2006/relationships/image" Target="../media/image1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9.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29.emf"/><Relationship Id="rId3" Type="http://schemas.openxmlformats.org/officeDocument/2006/relationships/image" Target="../media/image134.emf"/><Relationship Id="rId7" Type="http://schemas.openxmlformats.org/officeDocument/2006/relationships/image" Target="../media/image138.emf"/><Relationship Id="rId2" Type="http://schemas.openxmlformats.org/officeDocument/2006/relationships/image" Target="../media/image133.emf"/><Relationship Id="rId1" Type="http://schemas.openxmlformats.org/officeDocument/2006/relationships/image" Target="../media/image132.emf"/><Relationship Id="rId6" Type="http://schemas.openxmlformats.org/officeDocument/2006/relationships/image" Target="../media/image137.emf"/><Relationship Id="rId5" Type="http://schemas.openxmlformats.org/officeDocument/2006/relationships/image" Target="../media/image136.emf"/><Relationship Id="rId4" Type="http://schemas.openxmlformats.org/officeDocument/2006/relationships/image" Target="../media/image13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39.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5.emf"/><Relationship Id="rId7" Type="http://schemas.openxmlformats.org/officeDocument/2006/relationships/image" Target="../media/image149.wmf"/><Relationship Id="rId2" Type="http://schemas.openxmlformats.org/officeDocument/2006/relationships/image" Target="../media/image144.emf"/><Relationship Id="rId1" Type="http://schemas.openxmlformats.org/officeDocument/2006/relationships/image" Target="../media/image143.emf"/><Relationship Id="rId6" Type="http://schemas.openxmlformats.org/officeDocument/2006/relationships/image" Target="../media/image148.wmf"/><Relationship Id="rId5" Type="http://schemas.openxmlformats.org/officeDocument/2006/relationships/image" Target="../media/image147.wmf"/><Relationship Id="rId4" Type="http://schemas.openxmlformats.org/officeDocument/2006/relationships/image" Target="../media/image14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 Id="rId6" Type="http://schemas.openxmlformats.org/officeDocument/2006/relationships/image" Target="../media/image155.emf"/><Relationship Id="rId5" Type="http://schemas.openxmlformats.org/officeDocument/2006/relationships/image" Target="../media/image154.emf"/><Relationship Id="rId4" Type="http://schemas.openxmlformats.org/officeDocument/2006/relationships/image" Target="../media/image15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5" Type="http://schemas.openxmlformats.org/officeDocument/2006/relationships/image" Target="../media/image161.wmf"/><Relationship Id="rId4" Type="http://schemas.openxmlformats.org/officeDocument/2006/relationships/image" Target="../media/image16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63.emf"/><Relationship Id="rId1" Type="http://schemas.openxmlformats.org/officeDocument/2006/relationships/image" Target="../media/image162.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65.emf"/><Relationship Id="rId1" Type="http://schemas.openxmlformats.org/officeDocument/2006/relationships/image" Target="../media/image164.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8.emf"/><Relationship Id="rId2" Type="http://schemas.openxmlformats.org/officeDocument/2006/relationships/image" Target="../media/image167.emf"/><Relationship Id="rId1" Type="http://schemas.openxmlformats.org/officeDocument/2006/relationships/image" Target="../media/image166.emf"/><Relationship Id="rId5" Type="http://schemas.openxmlformats.org/officeDocument/2006/relationships/image" Target="../media/image170.emf"/><Relationship Id="rId4" Type="http://schemas.openxmlformats.org/officeDocument/2006/relationships/image" Target="../media/image169.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3.emf"/><Relationship Id="rId7" Type="http://schemas.openxmlformats.org/officeDocument/2006/relationships/image" Target="../media/image177.wmf"/><Relationship Id="rId2" Type="http://schemas.openxmlformats.org/officeDocument/2006/relationships/image" Target="../media/image172.emf"/><Relationship Id="rId1" Type="http://schemas.openxmlformats.org/officeDocument/2006/relationships/image" Target="../media/image171.emf"/><Relationship Id="rId6" Type="http://schemas.openxmlformats.org/officeDocument/2006/relationships/image" Target="../media/image176.emf"/><Relationship Id="rId5" Type="http://schemas.openxmlformats.org/officeDocument/2006/relationships/image" Target="../media/image175.emf"/><Relationship Id="rId4" Type="http://schemas.openxmlformats.org/officeDocument/2006/relationships/image" Target="../media/image174.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image" Target="../media/image178.e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3.emf"/><Relationship Id="rId2" Type="http://schemas.openxmlformats.org/officeDocument/2006/relationships/image" Target="../media/image182.emf"/><Relationship Id="rId1" Type="http://schemas.openxmlformats.org/officeDocument/2006/relationships/image" Target="../media/image18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8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zh-CN" altLang="en-US"/>
          </a:p>
        </p:txBody>
      </p:sp>
      <p:sp>
        <p:nvSpPr>
          <p:cNvPr id="17411" name="Text Box 3"/>
          <p:cNvSpPr txBox="1">
            <a:spLocks noChangeArrowheads="1"/>
          </p:cNvSpPr>
          <p:nvPr/>
        </p:nvSpPr>
        <p:spPr bwMode="auto">
          <a:xfrm>
            <a:off x="0" y="0"/>
            <a:ext cx="2970213" cy="454025"/>
          </a:xfrm>
          <a:prstGeom prst="rect">
            <a:avLst/>
          </a:prstGeom>
          <a:noFill/>
          <a:ln w="9525">
            <a:noFill/>
            <a:miter lim="800000"/>
            <a:headEnd/>
            <a:tailEnd/>
          </a:ln>
        </p:spPr>
        <p:txBody>
          <a:bodyPr wrap="none" anchor="ctr"/>
          <a:lstStyle/>
          <a:p>
            <a:pPr>
              <a:defRPr/>
            </a:pPr>
            <a:endParaRPr lang="zh-CN" altLang="en-US"/>
          </a:p>
        </p:txBody>
      </p:sp>
      <p:sp>
        <p:nvSpPr>
          <p:cNvPr id="11268" name="Rectangle 4"/>
          <p:cNvSpPr>
            <a:spLocks noGrp="1" noChangeArrowheads="1"/>
          </p:cNvSpPr>
          <p:nvPr>
            <p:ph type="dt"/>
          </p:nvPr>
        </p:nvSpPr>
        <p:spPr bwMode="auto">
          <a:xfrm>
            <a:off x="3883025" y="0"/>
            <a:ext cx="2971800" cy="454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lvl1pPr algn="r">
              <a:buFontTx/>
              <a:buNone/>
              <a:tabLst>
                <a:tab pos="723900" algn="l"/>
                <a:tab pos="1447800" algn="l"/>
                <a:tab pos="2171700" algn="l"/>
                <a:tab pos="2895600" algn="l"/>
              </a:tabLst>
              <a:defRPr sz="1200" b="0">
                <a:latin typeface="Calibri" pitchFamily="34" charset="0"/>
                <a:ea typeface="宋体" pitchFamily="2" charset="-122"/>
              </a:defRPr>
            </a:lvl1pPr>
          </a:lstStyle>
          <a:p>
            <a:pPr>
              <a:defRPr/>
            </a:pPr>
            <a:endParaRPr lang="en-US"/>
          </a:p>
        </p:txBody>
      </p:sp>
      <p:sp>
        <p:nvSpPr>
          <p:cNvPr id="17413" name="Rectangle 5"/>
          <p:cNvSpPr>
            <a:spLocks noGrp="1" noRot="1" noChangeAspect="1" noChangeArrowheads="1"/>
          </p:cNvSpPr>
          <p:nvPr>
            <p:ph type="sldImg"/>
          </p:nvPr>
        </p:nvSpPr>
        <p:spPr bwMode="auto">
          <a:xfrm>
            <a:off x="1143000" y="682625"/>
            <a:ext cx="4570413"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70" name="Rectangle 6"/>
          <p:cNvSpPr>
            <a:spLocks noGrp="1" noChangeArrowheads="1"/>
          </p:cNvSpPr>
          <p:nvPr>
            <p:ph type="body"/>
          </p:nvPr>
        </p:nvSpPr>
        <p:spPr bwMode="auto">
          <a:xfrm>
            <a:off x="684213" y="4341813"/>
            <a:ext cx="5483225" cy="41116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endParaRPr lang="zh-CN" altLang="en-US" noProof="0"/>
          </a:p>
        </p:txBody>
      </p:sp>
      <p:sp>
        <p:nvSpPr>
          <p:cNvPr id="17415" name="Text Box 7"/>
          <p:cNvSpPr txBox="1">
            <a:spLocks noChangeArrowheads="1"/>
          </p:cNvSpPr>
          <p:nvPr/>
        </p:nvSpPr>
        <p:spPr bwMode="auto">
          <a:xfrm>
            <a:off x="0" y="8682038"/>
            <a:ext cx="2970213" cy="460375"/>
          </a:xfrm>
          <a:prstGeom prst="rect">
            <a:avLst/>
          </a:prstGeom>
          <a:noFill/>
          <a:ln w="9525">
            <a:noFill/>
            <a:miter lim="800000"/>
            <a:headEnd/>
            <a:tailEnd/>
          </a:ln>
        </p:spPr>
        <p:txBody>
          <a:bodyPr wrap="none" anchor="ctr"/>
          <a:lstStyle/>
          <a:p>
            <a:pPr>
              <a:defRPr/>
            </a:pPr>
            <a:endParaRPr lang="zh-CN" altLang="en-US"/>
          </a:p>
        </p:txBody>
      </p:sp>
      <p:sp>
        <p:nvSpPr>
          <p:cNvPr id="11272" name="Rectangle 8"/>
          <p:cNvSpPr>
            <a:spLocks noGrp="1" noChangeArrowheads="1"/>
          </p:cNvSpPr>
          <p:nvPr>
            <p:ph type="sldNum"/>
          </p:nvPr>
        </p:nvSpPr>
        <p:spPr bwMode="auto">
          <a:xfrm>
            <a:off x="3883025" y="8682038"/>
            <a:ext cx="2971800" cy="458787"/>
          </a:xfrm>
          <a:prstGeom prst="rect">
            <a:avLst/>
          </a:prstGeom>
          <a:noFill/>
          <a:ln w="9525">
            <a:noFill/>
            <a:miter lim="800000"/>
            <a:headEnd/>
            <a:tailEnd/>
          </a:ln>
        </p:spPr>
        <p:txBody>
          <a:bodyPr vert="horz" wrap="square" lIns="90000" tIns="46800" rIns="90000" bIns="46800" numCol="1" anchor="b" anchorCtr="0" compatLnSpc="1">
            <a:prstTxWarp prst="textNoShape">
              <a:avLst/>
            </a:prstTxWarp>
          </a:bodyPr>
          <a:lstStyle>
            <a:lvl1pPr algn="r">
              <a:buFontTx/>
              <a:buNone/>
              <a:tabLst>
                <a:tab pos="723900" algn="l"/>
                <a:tab pos="1447800" algn="l"/>
                <a:tab pos="2171700" algn="l"/>
                <a:tab pos="2895600" algn="l"/>
              </a:tabLst>
              <a:defRPr sz="1200" b="0">
                <a:latin typeface="Calibri" pitchFamily="34" charset="0"/>
                <a:ea typeface="宋体" pitchFamily="2" charset="-122"/>
              </a:defRPr>
            </a:lvl1pPr>
          </a:lstStyle>
          <a:p>
            <a:pPr>
              <a:defRPr/>
            </a:pPr>
            <a:fld id="{B6134F19-AE25-47C3-BDDD-CE780F2561B0}" type="slidenum">
              <a:rPr lang="en-US"/>
              <a:pPr>
                <a:defRPr/>
              </a:pPr>
              <a:t>‹#›</a:t>
            </a:fld>
            <a:endParaRPr lang="en-US"/>
          </a:p>
        </p:txBody>
      </p:sp>
    </p:spTree>
    <p:extLst>
      <p:ext uri="{BB962C8B-B14F-4D97-AF65-F5344CB8AC3E}">
        <p14:creationId xmlns:p14="http://schemas.microsoft.com/office/powerpoint/2010/main" val="130406862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1pPr>
    <a:lvl2pPr marL="742950" indent="-28575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2pPr>
    <a:lvl3pPr marL="11430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3pPr>
    <a:lvl4pPr marL="16002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4pPr>
    <a:lvl5pPr marL="2057400" indent="-228600" algn="l" defTabSz="449263" rtl="0" eaLnBrk="0" fontAlgn="base" hangingPunct="0">
      <a:spcBef>
        <a:spcPct val="30000"/>
      </a:spcBef>
      <a:spcAft>
        <a:spcPct val="0"/>
      </a:spcAft>
      <a:buSzPct val="100000"/>
      <a:buFont typeface="Times New Roman" pitchFamily="18" charset="0"/>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pic>
        <p:nvPicPr>
          <p:cNvPr id="4"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18165" y="434442"/>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652072" y="5983112"/>
            <a:ext cx="2131717" cy="4385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12183"/>
            <a:ext cx="91408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091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2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8150" y="758825"/>
            <a:ext cx="2019300" cy="5565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0250" y="758825"/>
            <a:ext cx="5905500" cy="5565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639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396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pic>
        <p:nvPicPr>
          <p:cNvPr id="5"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76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30250" y="1447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45050" y="1447800"/>
            <a:ext cx="3962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273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1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pic>
        <p:nvPicPr>
          <p:cNvPr id="4"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46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41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531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pic>
        <p:nvPicPr>
          <p:cNvPr id="6" name="Picture 114" descr="Content_Botto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flipV="1">
            <a:off x="-3740" y="411160"/>
            <a:ext cx="9140825"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logo.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2283" y="32160"/>
            <a:ext cx="2131717" cy="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91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Picture 114" descr="Content_Bottom"/>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46838"/>
            <a:ext cx="91408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title"/>
          </p:nvPr>
        </p:nvSpPr>
        <p:spPr bwMode="auto">
          <a:xfrm>
            <a:off x="730250" y="758825"/>
            <a:ext cx="7848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GB" altLang="zh-CN"/>
              <a:t>Click to edit Master title style</a:t>
            </a:r>
          </a:p>
        </p:txBody>
      </p:sp>
      <p:sp>
        <p:nvSpPr>
          <p:cNvPr id="5124" name="Rectangle 4"/>
          <p:cNvSpPr>
            <a:spLocks noGrp="1" noChangeArrowheads="1"/>
          </p:cNvSpPr>
          <p:nvPr>
            <p:ph type="body" idx="1"/>
          </p:nvPr>
        </p:nvSpPr>
        <p:spPr bwMode="auto">
          <a:xfrm>
            <a:off x="730250" y="14478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9" name="Rectangle 36"/>
          <p:cNvSpPr>
            <a:spLocks noChangeArrowheads="1"/>
          </p:cNvSpPr>
          <p:nvPr/>
        </p:nvSpPr>
        <p:spPr bwMode="auto">
          <a:xfrm>
            <a:off x="8534400" y="6553200"/>
            <a:ext cx="228600" cy="122238"/>
          </a:xfrm>
          <a:prstGeom prst="rect">
            <a:avLst/>
          </a:prstGeom>
          <a:noFill/>
          <a:ln w="9525">
            <a:noFill/>
            <a:miter lim="800000"/>
            <a:headEnd/>
            <a:tailEnd/>
          </a:ln>
        </p:spPr>
        <p:txBody>
          <a:bodyPr wrap="none" lIns="0" tIns="0" rIns="0" bIns="0" anchor="ctr"/>
          <a:lstStyle/>
          <a:p>
            <a:pPr algn="r">
              <a:buFontTx/>
              <a:buNone/>
              <a:defRPr/>
            </a:pPr>
            <a:fld id="{1D47873D-12B0-4F01-A9BE-86A86A18ACBC}" type="slidenum">
              <a:rPr lang="zh-CN" altLang="en-US" sz="700">
                <a:latin typeface="Verdana" pitchFamily="34" charset="0"/>
              </a:rPr>
              <a:pPr algn="r">
                <a:buFontTx/>
                <a:buNone/>
                <a:defRPr/>
              </a:pPr>
              <a:t>‹#›</a:t>
            </a:fld>
            <a:endParaRPr lang="en-US" altLang="zh-CN" sz="700">
              <a:latin typeface="Verdana" pitchFamily="34" charset="0"/>
            </a:endParaRPr>
          </a:p>
        </p:txBody>
      </p:sp>
      <p:sp>
        <p:nvSpPr>
          <p:cNvPr id="3079" name="Text Box 7"/>
          <p:cNvSpPr txBox="1">
            <a:spLocks noChangeArrowheads="1"/>
          </p:cNvSpPr>
          <p:nvPr userDrawn="1"/>
        </p:nvSpPr>
        <p:spPr bwMode="auto">
          <a:xfrm>
            <a:off x="398464" y="6532791"/>
            <a:ext cx="8077200" cy="215444"/>
          </a:xfrm>
          <a:prstGeom prst="rect">
            <a:avLst/>
          </a:prstGeom>
          <a:noFill/>
          <a:ln>
            <a:noFill/>
          </a:ln>
          <a:extLst/>
        </p:spPr>
        <p:txBody>
          <a:bodyPr wrap="square" lIns="0" tIns="0" rIns="0" bIns="0" anchor="ctr">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5pPr>
            <a:lvl6pPr marL="25146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6pPr>
            <a:lvl7pPr marL="29718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7pPr>
            <a:lvl8pPr marL="34290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8pPr>
            <a:lvl9pPr marL="3886200" indent="-228600" defTabSz="449263" eaLnBrk="0" fontAlgn="base" hangingPunct="0">
              <a:spcBef>
                <a:spcPct val="0"/>
              </a:spcBef>
              <a:spcAft>
                <a:spcPct val="0"/>
              </a:spcAft>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黑体" pitchFamily="49" charset="-122"/>
                <a:ea typeface="宋体" pitchFamily="2" charset="-122"/>
              </a:defRPr>
            </a:lvl9pPr>
          </a:lstStyle>
          <a:p>
            <a:pPr algn="r" eaLnBrk="1" hangingPunct="1">
              <a:buFontTx/>
              <a:buNone/>
              <a:defRPr/>
            </a:pPr>
            <a:r>
              <a:rPr lang="zh-CN" altLang="en-US" sz="1400" dirty="0">
                <a:solidFill>
                  <a:srgbClr val="FFC726"/>
                </a:solidFill>
                <a:latin typeface="黑体" pitchFamily="49" charset="-122"/>
                <a:ea typeface="宋体" pitchFamily="2" charset="-122"/>
              </a:rPr>
              <a:t>北京邮电大学计算机学院（国家示范性软件学院）</a:t>
            </a:r>
            <a:r>
              <a:rPr lang="en-US" altLang="zh-CN" sz="1400" dirty="0">
                <a:solidFill>
                  <a:srgbClr val="FFC726"/>
                </a:solidFill>
                <a:latin typeface="黑体" pitchFamily="49" charset="-122"/>
                <a:ea typeface="宋体" pitchFamily="2" charset="-122"/>
              </a:rPr>
              <a:t>----</a:t>
            </a:r>
            <a:r>
              <a:rPr lang="zh-CN" altLang="en-US" sz="1400" dirty="0">
                <a:solidFill>
                  <a:srgbClr val="FFC726"/>
                </a:solidFill>
                <a:latin typeface="黑体" pitchFamily="49" charset="-122"/>
                <a:ea typeface="宋体" pitchFamily="2" charset="-122"/>
              </a:rPr>
              <a:t>计算智能与可视化实验组</a:t>
            </a:r>
            <a:r>
              <a:rPr lang="en-US" altLang="zh-CN" sz="1400" dirty="0">
                <a:solidFill>
                  <a:srgbClr val="FFC726"/>
                </a:solidFill>
                <a:latin typeface="Verdana" pitchFamily="34" charset="0"/>
                <a:ea typeface="黑体" pitchFamily="49" charset="-122"/>
              </a:rPr>
              <a:t>© 2021Fall</a:t>
            </a:r>
          </a:p>
        </p:txBody>
      </p:sp>
      <p:sp>
        <p:nvSpPr>
          <p:cNvPr id="6" name="TextBox 5"/>
          <p:cNvSpPr txBox="1"/>
          <p:nvPr userDrawn="1"/>
        </p:nvSpPr>
        <p:spPr>
          <a:xfrm>
            <a:off x="21821" y="6477603"/>
            <a:ext cx="1120820" cy="369332"/>
          </a:xfrm>
          <a:prstGeom prst="rect">
            <a:avLst/>
          </a:prstGeom>
          <a:noFill/>
        </p:spPr>
        <p:txBody>
          <a:bodyPr wrap="none" rtlCol="0">
            <a:spAutoFit/>
          </a:bodyPr>
          <a:lstStyle/>
          <a:p>
            <a:fld id="{8788D7FC-694D-4976-9866-54E717C9E473}" type="datetime11">
              <a:rPr lang="zh-CN" altLang="en-US" smtClean="0">
                <a:solidFill>
                  <a:schemeClr val="bg1">
                    <a:lumMod val="50000"/>
                  </a:schemeClr>
                </a:solidFill>
              </a:rPr>
              <a:t>21:17:38</a:t>
            </a:fld>
            <a:endParaRPr lang="zh-CN" altLang="en-US" dirty="0">
              <a:solidFill>
                <a:schemeClr val="bg1">
                  <a:lumMod val="50000"/>
                </a:schemeClr>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p:txStyles>
    <p:title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p:titleStyle>
    <p:body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1.wmf"/><Relationship Id="rId5" Type="http://schemas.openxmlformats.org/officeDocument/2006/relationships/oleObject" Target="../embeddings/oleObject5.bin"/><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3.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41.wmf"/><Relationship Id="rId2" Type="http://schemas.openxmlformats.org/officeDocument/2006/relationships/slideLayout" Target="../slideLayouts/slideLayout2.xml"/><Relationship Id="rId16" Type="http://schemas.openxmlformats.org/officeDocument/2006/relationships/image" Target="../media/image43.wmf"/><Relationship Id="rId1" Type="http://schemas.openxmlformats.org/officeDocument/2006/relationships/vmlDrawing" Target="../drawings/vmlDrawing8.vml"/><Relationship Id="rId6" Type="http://schemas.openxmlformats.org/officeDocument/2006/relationships/image" Target="../media/image38.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0.bin"/><Relationship Id="rId14" Type="http://schemas.openxmlformats.org/officeDocument/2006/relationships/image" Target="../media/image4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3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38.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51.png"/><Relationship Id="rId4" Type="http://schemas.openxmlformats.org/officeDocument/2006/relationships/image" Target="../media/image5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52.png"/><Relationship Id="rId4" Type="http://schemas.openxmlformats.org/officeDocument/2006/relationships/image" Target="../media/image42.wmf"/></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3.w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2.png"/><Relationship Id="rId1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oleObject" Target="../embeddings/oleObject30.bin"/><Relationship Id="rId12" Type="http://schemas.openxmlformats.org/officeDocument/2006/relationships/image" Target="../media/image57.wmf"/><Relationship Id="rId17" Type="http://schemas.openxmlformats.org/officeDocument/2006/relationships/image" Target="../media/image63.png"/><Relationship Id="rId2" Type="http://schemas.openxmlformats.org/officeDocument/2006/relationships/slideLayout" Target="../slideLayouts/slideLayout2.xml"/><Relationship Id="rId16" Type="http://schemas.openxmlformats.org/officeDocument/2006/relationships/image" Target="../media/image58.wmf"/><Relationship Id="rId1" Type="http://schemas.openxmlformats.org/officeDocument/2006/relationships/vmlDrawing" Target="../drawings/vmlDrawing14.vml"/><Relationship Id="rId6" Type="http://schemas.openxmlformats.org/officeDocument/2006/relationships/image" Target="../media/image55.wmf"/><Relationship Id="rId11" Type="http://schemas.openxmlformats.org/officeDocument/2006/relationships/oleObject" Target="../embeddings/oleObject31.bin"/><Relationship Id="rId5" Type="http://schemas.openxmlformats.org/officeDocument/2006/relationships/oleObject" Target="../embeddings/oleObject29.bin"/><Relationship Id="rId15" Type="http://schemas.openxmlformats.org/officeDocument/2006/relationships/oleObject" Target="../embeddings/oleObject32.bin"/><Relationship Id="rId10" Type="http://schemas.microsoft.com/office/2007/relationships/hdphoto" Target="../media/hdphoto1.wdp"/><Relationship Id="rId4" Type="http://schemas.openxmlformats.org/officeDocument/2006/relationships/image" Target="../media/image60.png"/><Relationship Id="rId9" Type="http://schemas.openxmlformats.org/officeDocument/2006/relationships/image" Target="../media/image61.png"/><Relationship Id="rId1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4.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oleObject" Target="../embeddings/oleObject38.bin"/><Relationship Id="rId18" Type="http://schemas.openxmlformats.org/officeDocument/2006/relationships/image" Target="../media/image78.emf"/><Relationship Id="rId3" Type="http://schemas.openxmlformats.org/officeDocument/2006/relationships/oleObject" Target="../embeddings/oleObject33.bin"/><Relationship Id="rId21" Type="http://schemas.openxmlformats.org/officeDocument/2006/relationships/oleObject" Target="../embeddings/oleObject42.bin"/><Relationship Id="rId7" Type="http://schemas.openxmlformats.org/officeDocument/2006/relationships/oleObject" Target="../embeddings/oleObject35.bin"/><Relationship Id="rId12" Type="http://schemas.openxmlformats.org/officeDocument/2006/relationships/image" Target="../media/image75.emf"/><Relationship Id="rId17"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77.emf"/><Relationship Id="rId20" Type="http://schemas.openxmlformats.org/officeDocument/2006/relationships/image" Target="../media/image79.emf"/><Relationship Id="rId1" Type="http://schemas.openxmlformats.org/officeDocument/2006/relationships/vmlDrawing" Target="../drawings/vmlDrawing15.vml"/><Relationship Id="rId6" Type="http://schemas.openxmlformats.org/officeDocument/2006/relationships/image" Target="../media/image72.emf"/><Relationship Id="rId11" Type="http://schemas.openxmlformats.org/officeDocument/2006/relationships/oleObject" Target="../embeddings/oleObject37.bin"/><Relationship Id="rId24" Type="http://schemas.openxmlformats.org/officeDocument/2006/relationships/image" Target="../media/image81.emf"/><Relationship Id="rId5" Type="http://schemas.openxmlformats.org/officeDocument/2006/relationships/oleObject" Target="../embeddings/oleObject34.bin"/><Relationship Id="rId15" Type="http://schemas.openxmlformats.org/officeDocument/2006/relationships/oleObject" Target="../embeddings/oleObject39.bin"/><Relationship Id="rId23" Type="http://schemas.openxmlformats.org/officeDocument/2006/relationships/oleObject" Target="../embeddings/oleObject43.bin"/><Relationship Id="rId10" Type="http://schemas.openxmlformats.org/officeDocument/2006/relationships/image" Target="../media/image74.emf"/><Relationship Id="rId19" Type="http://schemas.openxmlformats.org/officeDocument/2006/relationships/oleObject" Target="../embeddings/oleObject41.bin"/><Relationship Id="rId4" Type="http://schemas.openxmlformats.org/officeDocument/2006/relationships/image" Target="../media/image71.emf"/><Relationship Id="rId9" Type="http://schemas.openxmlformats.org/officeDocument/2006/relationships/oleObject" Target="../embeddings/oleObject36.bin"/><Relationship Id="rId14" Type="http://schemas.openxmlformats.org/officeDocument/2006/relationships/image" Target="../media/image76.emf"/><Relationship Id="rId22" Type="http://schemas.openxmlformats.org/officeDocument/2006/relationships/image" Target="../media/image80.emf"/></Relationships>
</file>

<file path=ppt/slides/_rels/slide55.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oleObject" Target="../embeddings/oleObject49.bin"/><Relationship Id="rId18" Type="http://schemas.openxmlformats.org/officeDocument/2006/relationships/image" Target="../media/image89.e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86.e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88.emf"/><Relationship Id="rId20" Type="http://schemas.openxmlformats.org/officeDocument/2006/relationships/image" Target="../media/image90.emf"/><Relationship Id="rId1" Type="http://schemas.openxmlformats.org/officeDocument/2006/relationships/vmlDrawing" Target="../drawings/vmlDrawing16.vml"/><Relationship Id="rId6" Type="http://schemas.openxmlformats.org/officeDocument/2006/relationships/image" Target="../media/image83.emf"/><Relationship Id="rId11" Type="http://schemas.openxmlformats.org/officeDocument/2006/relationships/oleObject" Target="../embeddings/oleObject48.bin"/><Relationship Id="rId24" Type="http://schemas.openxmlformats.org/officeDocument/2006/relationships/image" Target="../media/image92.e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85.emf"/><Relationship Id="rId19" Type="http://schemas.openxmlformats.org/officeDocument/2006/relationships/oleObject" Target="../embeddings/oleObject52.bin"/><Relationship Id="rId4" Type="http://schemas.openxmlformats.org/officeDocument/2006/relationships/image" Target="../media/image82.emf"/><Relationship Id="rId9" Type="http://schemas.openxmlformats.org/officeDocument/2006/relationships/oleObject" Target="../embeddings/oleObject47.bin"/><Relationship Id="rId14" Type="http://schemas.openxmlformats.org/officeDocument/2006/relationships/image" Target="../media/image87.emf"/><Relationship Id="rId22" Type="http://schemas.openxmlformats.org/officeDocument/2006/relationships/image" Target="../media/image9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94.wmf"/><Relationship Id="rId5" Type="http://schemas.openxmlformats.org/officeDocument/2006/relationships/oleObject" Target="../embeddings/oleObject56.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58.bin"/></Relationships>
</file>

<file path=ppt/slides/_rels/slide59.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98.wmf"/><Relationship Id="rId5" Type="http://schemas.openxmlformats.org/officeDocument/2006/relationships/oleObject" Target="../embeddings/oleObject60.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62.bin"/></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oleObject" Target="../embeddings/oleObject68.bin"/><Relationship Id="rId18" Type="http://schemas.openxmlformats.org/officeDocument/2006/relationships/image" Target="../media/image108.e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105.emf"/><Relationship Id="rId17"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107.emf"/><Relationship Id="rId20" Type="http://schemas.openxmlformats.org/officeDocument/2006/relationships/image" Target="../media/image109.emf"/><Relationship Id="rId1" Type="http://schemas.openxmlformats.org/officeDocument/2006/relationships/vmlDrawing" Target="../drawings/vmlDrawing19.vml"/><Relationship Id="rId6" Type="http://schemas.openxmlformats.org/officeDocument/2006/relationships/image" Target="../media/image102.e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104.emf"/><Relationship Id="rId19" Type="http://schemas.openxmlformats.org/officeDocument/2006/relationships/oleObject" Target="../embeddings/oleObject71.bin"/><Relationship Id="rId4" Type="http://schemas.openxmlformats.org/officeDocument/2006/relationships/image" Target="../media/image101.emf"/><Relationship Id="rId9" Type="http://schemas.openxmlformats.org/officeDocument/2006/relationships/oleObject" Target="../embeddings/oleObject66.bin"/><Relationship Id="rId14" Type="http://schemas.openxmlformats.org/officeDocument/2006/relationships/image" Target="../media/image106.emf"/></Relationships>
</file>

<file path=ppt/slides/_rels/slide6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14.e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116.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13.e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115.emf"/><Relationship Id="rId4" Type="http://schemas.openxmlformats.org/officeDocument/2006/relationships/image" Target="../media/image112.emf"/><Relationship Id="rId9" Type="http://schemas.openxmlformats.org/officeDocument/2006/relationships/oleObject" Target="../embeddings/oleObject75.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18.emf"/><Relationship Id="rId5" Type="http://schemas.openxmlformats.org/officeDocument/2006/relationships/oleObject" Target="../embeddings/oleObject78.bin"/><Relationship Id="rId4" Type="http://schemas.openxmlformats.org/officeDocument/2006/relationships/image" Target="../media/image117.emf"/></Relationships>
</file>

<file path=ppt/slides/_rels/slide65.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oleObject" Target="../embeddings/oleObject84.bin"/><Relationship Id="rId18" Type="http://schemas.openxmlformats.org/officeDocument/2006/relationships/image" Target="../media/image124.emf"/><Relationship Id="rId26" Type="http://schemas.openxmlformats.org/officeDocument/2006/relationships/image" Target="../media/image128.emf"/><Relationship Id="rId3" Type="http://schemas.openxmlformats.org/officeDocument/2006/relationships/oleObject" Target="../embeddings/oleObject79.bin"/><Relationship Id="rId21" Type="http://schemas.openxmlformats.org/officeDocument/2006/relationships/oleObject" Target="../embeddings/oleObject88.bin"/><Relationship Id="rId7" Type="http://schemas.openxmlformats.org/officeDocument/2006/relationships/oleObject" Target="../embeddings/oleObject81.bin"/><Relationship Id="rId12" Type="http://schemas.openxmlformats.org/officeDocument/2006/relationships/image" Target="../media/image121.wmf"/><Relationship Id="rId17" Type="http://schemas.openxmlformats.org/officeDocument/2006/relationships/oleObject" Target="../embeddings/oleObject86.bin"/><Relationship Id="rId25" Type="http://schemas.openxmlformats.org/officeDocument/2006/relationships/oleObject" Target="../embeddings/oleObject90.bin"/><Relationship Id="rId2" Type="http://schemas.openxmlformats.org/officeDocument/2006/relationships/slideLayout" Target="../slideLayouts/slideLayout2.xml"/><Relationship Id="rId16" Type="http://schemas.openxmlformats.org/officeDocument/2006/relationships/image" Target="../media/image123.emf"/><Relationship Id="rId20" Type="http://schemas.openxmlformats.org/officeDocument/2006/relationships/image" Target="../media/image125.emf"/><Relationship Id="rId1" Type="http://schemas.openxmlformats.org/officeDocument/2006/relationships/vmlDrawing" Target="../drawings/vmlDrawing22.vml"/><Relationship Id="rId6" Type="http://schemas.openxmlformats.org/officeDocument/2006/relationships/image" Target="../media/image118.emf"/><Relationship Id="rId11" Type="http://schemas.openxmlformats.org/officeDocument/2006/relationships/oleObject" Target="../embeddings/oleObject83.bin"/><Relationship Id="rId24" Type="http://schemas.openxmlformats.org/officeDocument/2006/relationships/image" Target="../media/image127.emf"/><Relationship Id="rId5" Type="http://schemas.openxmlformats.org/officeDocument/2006/relationships/oleObject" Target="../embeddings/oleObject80.bin"/><Relationship Id="rId15" Type="http://schemas.openxmlformats.org/officeDocument/2006/relationships/oleObject" Target="../embeddings/oleObject85.bin"/><Relationship Id="rId23" Type="http://schemas.openxmlformats.org/officeDocument/2006/relationships/oleObject" Target="../embeddings/oleObject89.bin"/><Relationship Id="rId10" Type="http://schemas.openxmlformats.org/officeDocument/2006/relationships/image" Target="../media/image120.wmf"/><Relationship Id="rId19" Type="http://schemas.openxmlformats.org/officeDocument/2006/relationships/oleObject" Target="../embeddings/oleObject87.bin"/><Relationship Id="rId4" Type="http://schemas.openxmlformats.org/officeDocument/2006/relationships/image" Target="../media/image117.emf"/><Relationship Id="rId9" Type="http://schemas.openxmlformats.org/officeDocument/2006/relationships/oleObject" Target="../embeddings/oleObject82.bin"/><Relationship Id="rId14" Type="http://schemas.openxmlformats.org/officeDocument/2006/relationships/image" Target="../media/image122.emf"/><Relationship Id="rId22" Type="http://schemas.openxmlformats.org/officeDocument/2006/relationships/image" Target="../media/image126.emf"/></Relationships>
</file>

<file path=ppt/slides/_rels/slide66.xml.rels><?xml version="1.0" encoding="UTF-8" standalone="yes"?>
<Relationships xmlns="http://schemas.openxmlformats.org/package/2006/relationships"><Relationship Id="rId3" Type="http://schemas.openxmlformats.org/officeDocument/2006/relationships/hyperlink" Target="http://sourceforge.net/projects/k-map/files/k-map/0.4/kmap-04-source.zip/download" TargetMode="Externa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129.emf"/><Relationship Id="rId4" Type="http://schemas.openxmlformats.org/officeDocument/2006/relationships/oleObject" Target="../embeddings/oleObject91.bin"/></Relationships>
</file>

<file path=ppt/slides/_rels/slide67.xml.rels><?xml version="1.0" encoding="UTF-8" standalone="yes"?>
<Relationships xmlns="http://schemas.openxmlformats.org/package/2006/relationships"><Relationship Id="rId3" Type="http://schemas.openxmlformats.org/officeDocument/2006/relationships/image" Target="../media/image131.gif"/><Relationship Id="rId2" Type="http://schemas.openxmlformats.org/officeDocument/2006/relationships/image" Target="../media/image130.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34.emf"/><Relationship Id="rId13" Type="http://schemas.openxmlformats.org/officeDocument/2006/relationships/oleObject" Target="../embeddings/oleObject97.bin"/><Relationship Id="rId18" Type="http://schemas.openxmlformats.org/officeDocument/2006/relationships/image" Target="../media/image129.e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136.emf"/><Relationship Id="rId17" Type="http://schemas.openxmlformats.org/officeDocument/2006/relationships/oleObject" Target="../embeddings/oleObject99.bin"/><Relationship Id="rId2" Type="http://schemas.openxmlformats.org/officeDocument/2006/relationships/slideLayout" Target="../slideLayouts/slideLayout2.xml"/><Relationship Id="rId16" Type="http://schemas.openxmlformats.org/officeDocument/2006/relationships/image" Target="../media/image138.emf"/><Relationship Id="rId1" Type="http://schemas.openxmlformats.org/officeDocument/2006/relationships/vmlDrawing" Target="../drawings/vmlDrawing24.vml"/><Relationship Id="rId6" Type="http://schemas.openxmlformats.org/officeDocument/2006/relationships/image" Target="../media/image133.e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135.emf"/><Relationship Id="rId4" Type="http://schemas.openxmlformats.org/officeDocument/2006/relationships/image" Target="../media/image132.emf"/><Relationship Id="rId9" Type="http://schemas.openxmlformats.org/officeDocument/2006/relationships/oleObject" Target="../embeddings/oleObject95.bin"/><Relationship Id="rId14" Type="http://schemas.openxmlformats.org/officeDocument/2006/relationships/image" Target="../media/image137.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39.png"/></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14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42.wmf"/><Relationship Id="rId5" Type="http://schemas.openxmlformats.org/officeDocument/2006/relationships/oleObject" Target="../embeddings/oleObject103.bin"/><Relationship Id="rId4" Type="http://schemas.openxmlformats.org/officeDocument/2006/relationships/image" Target="../media/image141.wmf"/></Relationships>
</file>

<file path=ppt/slides/_rels/slide73.xml.rels><?xml version="1.0" encoding="UTF-8" standalone="yes"?>
<Relationships xmlns="http://schemas.openxmlformats.org/package/2006/relationships"><Relationship Id="rId8" Type="http://schemas.openxmlformats.org/officeDocument/2006/relationships/image" Target="../media/image145.e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47.wmf"/><Relationship Id="rId2" Type="http://schemas.openxmlformats.org/officeDocument/2006/relationships/slideLayout" Target="../slideLayouts/slideLayout2.xml"/><Relationship Id="rId16" Type="http://schemas.openxmlformats.org/officeDocument/2006/relationships/image" Target="../media/image149.wmf"/><Relationship Id="rId1" Type="http://schemas.openxmlformats.org/officeDocument/2006/relationships/vmlDrawing" Target="../drawings/vmlDrawing28.vml"/><Relationship Id="rId6" Type="http://schemas.openxmlformats.org/officeDocument/2006/relationships/image" Target="../media/image144.e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146.wmf"/><Relationship Id="rId4" Type="http://schemas.openxmlformats.org/officeDocument/2006/relationships/image" Target="../media/image143.emf"/><Relationship Id="rId9" Type="http://schemas.openxmlformats.org/officeDocument/2006/relationships/oleObject" Target="../embeddings/oleObject107.bin"/><Relationship Id="rId14" Type="http://schemas.openxmlformats.org/officeDocument/2006/relationships/image" Target="../media/image148.wmf"/></Relationships>
</file>

<file path=ppt/slides/_rels/slide74.xml.rels><?xml version="1.0" encoding="UTF-8" standalone="yes"?>
<Relationships xmlns="http://schemas.openxmlformats.org/package/2006/relationships"><Relationship Id="rId8" Type="http://schemas.openxmlformats.org/officeDocument/2006/relationships/image" Target="../media/image152.e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54.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51.emf"/><Relationship Id="rId11" Type="http://schemas.openxmlformats.org/officeDocument/2006/relationships/oleObject" Target="../embeddings/oleObject115.bin"/><Relationship Id="rId5" Type="http://schemas.openxmlformats.org/officeDocument/2006/relationships/oleObject" Target="../embeddings/oleObject112.bin"/><Relationship Id="rId15" Type="http://schemas.openxmlformats.org/officeDocument/2006/relationships/image" Target="../media/image156.emf"/><Relationship Id="rId10" Type="http://schemas.openxmlformats.org/officeDocument/2006/relationships/image" Target="../media/image153.emf"/><Relationship Id="rId4" Type="http://schemas.openxmlformats.org/officeDocument/2006/relationships/image" Target="../media/image150.emf"/><Relationship Id="rId9" Type="http://schemas.openxmlformats.org/officeDocument/2006/relationships/oleObject" Target="../embeddings/oleObject114.bin"/><Relationship Id="rId14" Type="http://schemas.openxmlformats.org/officeDocument/2006/relationships/image" Target="../media/image155.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61.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58.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60.wmf"/><Relationship Id="rId4" Type="http://schemas.openxmlformats.org/officeDocument/2006/relationships/image" Target="../media/image157.wmf"/><Relationship Id="rId9" Type="http://schemas.openxmlformats.org/officeDocument/2006/relationships/oleObject" Target="../embeddings/oleObject120.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63.emf"/><Relationship Id="rId5" Type="http://schemas.openxmlformats.org/officeDocument/2006/relationships/oleObject" Target="../embeddings/oleObject123.bin"/><Relationship Id="rId4" Type="http://schemas.openxmlformats.org/officeDocument/2006/relationships/image" Target="../media/image162.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65.emf"/><Relationship Id="rId5" Type="http://schemas.openxmlformats.org/officeDocument/2006/relationships/oleObject" Target="../embeddings/oleObject125.bin"/><Relationship Id="rId4" Type="http://schemas.openxmlformats.org/officeDocument/2006/relationships/image" Target="../media/image164.emf"/></Relationships>
</file>

<file path=ppt/slides/_rels/slide81.xml.rels><?xml version="1.0" encoding="UTF-8" standalone="yes"?>
<Relationships xmlns="http://schemas.openxmlformats.org/package/2006/relationships"><Relationship Id="rId8" Type="http://schemas.openxmlformats.org/officeDocument/2006/relationships/image" Target="../media/image168.emf"/><Relationship Id="rId3" Type="http://schemas.openxmlformats.org/officeDocument/2006/relationships/oleObject" Target="../embeddings/oleObject126.bin"/><Relationship Id="rId7" Type="http://schemas.openxmlformats.org/officeDocument/2006/relationships/oleObject" Target="../embeddings/oleObject128.bin"/><Relationship Id="rId12" Type="http://schemas.openxmlformats.org/officeDocument/2006/relationships/image" Target="../media/image170.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67.emf"/><Relationship Id="rId11" Type="http://schemas.openxmlformats.org/officeDocument/2006/relationships/oleObject" Target="../embeddings/oleObject130.bin"/><Relationship Id="rId5" Type="http://schemas.openxmlformats.org/officeDocument/2006/relationships/oleObject" Target="../embeddings/oleObject127.bin"/><Relationship Id="rId10" Type="http://schemas.openxmlformats.org/officeDocument/2006/relationships/image" Target="../media/image169.emf"/><Relationship Id="rId4" Type="http://schemas.openxmlformats.org/officeDocument/2006/relationships/image" Target="../media/image166.emf"/><Relationship Id="rId9" Type="http://schemas.openxmlformats.org/officeDocument/2006/relationships/oleObject" Target="../embeddings/oleObject129.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173.emf"/><Relationship Id="rId13"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75.emf"/><Relationship Id="rId2" Type="http://schemas.openxmlformats.org/officeDocument/2006/relationships/slideLayout" Target="../slideLayouts/slideLayout2.xml"/><Relationship Id="rId16" Type="http://schemas.openxmlformats.org/officeDocument/2006/relationships/image" Target="../media/image177.wmf"/><Relationship Id="rId1" Type="http://schemas.openxmlformats.org/officeDocument/2006/relationships/vmlDrawing" Target="../drawings/vmlDrawing34.vml"/><Relationship Id="rId6" Type="http://schemas.openxmlformats.org/officeDocument/2006/relationships/image" Target="../media/image172.e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oleObject" Target="../embeddings/oleObject137.bin"/><Relationship Id="rId10" Type="http://schemas.openxmlformats.org/officeDocument/2006/relationships/image" Target="../media/image174.emf"/><Relationship Id="rId4" Type="http://schemas.openxmlformats.org/officeDocument/2006/relationships/image" Target="../media/image171.emf"/><Relationship Id="rId9" Type="http://schemas.openxmlformats.org/officeDocument/2006/relationships/oleObject" Target="../embeddings/oleObject134.bin"/><Relationship Id="rId14" Type="http://schemas.openxmlformats.org/officeDocument/2006/relationships/image" Target="../media/image176.emf"/></Relationships>
</file>

<file path=ppt/slides/_rels/slide84.xml.rels><?xml version="1.0" encoding="UTF-8" standalone="yes"?>
<Relationships xmlns="http://schemas.openxmlformats.org/package/2006/relationships"><Relationship Id="rId8" Type="http://schemas.openxmlformats.org/officeDocument/2006/relationships/image" Target="../media/image180.emf"/><Relationship Id="rId3" Type="http://schemas.openxmlformats.org/officeDocument/2006/relationships/oleObject" Target="../embeddings/oleObject138.bin"/><Relationship Id="rId7"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79.emf"/><Relationship Id="rId5" Type="http://schemas.openxmlformats.org/officeDocument/2006/relationships/oleObject" Target="../embeddings/oleObject139.bin"/><Relationship Id="rId4" Type="http://schemas.openxmlformats.org/officeDocument/2006/relationships/image" Target="../media/image178.emf"/></Relationships>
</file>

<file path=ppt/slides/_rels/slide85.xml.rels><?xml version="1.0" encoding="UTF-8" standalone="yes"?>
<Relationships xmlns="http://schemas.openxmlformats.org/package/2006/relationships"><Relationship Id="rId8" Type="http://schemas.openxmlformats.org/officeDocument/2006/relationships/image" Target="../media/image183.e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82.emf"/><Relationship Id="rId5" Type="http://schemas.openxmlformats.org/officeDocument/2006/relationships/oleObject" Target="../embeddings/oleObject142.bin"/><Relationship Id="rId4" Type="http://schemas.openxmlformats.org/officeDocument/2006/relationships/image" Target="../media/image181.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44.bin"/><Relationship Id="rId7" Type="http://schemas.openxmlformats.org/officeDocument/2006/relationships/image" Target="../media/image187.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86.emf"/><Relationship Id="rId5" Type="http://schemas.openxmlformats.org/officeDocument/2006/relationships/image" Target="../media/image185.emf"/><Relationship Id="rId4" Type="http://schemas.openxmlformats.org/officeDocument/2006/relationships/image" Target="../media/image184.wmf"/></Relationships>
</file>

<file path=ppt/slides/_rels/slide87.x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slideLayout" Target="../slideLayouts/slideLayout2.xml"/><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700" y="593811"/>
            <a:ext cx="8955597" cy="1218795"/>
          </a:xfrm>
          <a:prstGeom prst="rect">
            <a:avLst/>
          </a:prstGeom>
          <a:noFill/>
          <a:ln w="9525">
            <a:noFill/>
            <a:miter lim="800000"/>
            <a:headEnd/>
            <a:tailEnd/>
          </a:ln>
        </p:spPr>
        <p:txBody>
          <a:bodyPr wrap="square" lIns="0" tIns="0" rIns="0" bIns="0" anchor="b">
            <a:spAutoFit/>
          </a:bodyPr>
          <a:lstStyle>
            <a:lvl1pPr marL="342900" indent="-342900" eaLnBrk="0" hangingPunct="0">
              <a:defRPr b="1">
                <a:solidFill>
                  <a:schemeClr val="bg1"/>
                </a:solidFill>
                <a:latin typeface="黑体" pitchFamily="49" charset="-122"/>
                <a:ea typeface="宋体" pitchFamily="2" charset="-122"/>
              </a:defRPr>
            </a:lvl1pPr>
            <a:lvl2pPr eaLnBrk="0" hangingPunct="0">
              <a:defRPr b="1">
                <a:solidFill>
                  <a:schemeClr val="bg1"/>
                </a:solidFill>
                <a:latin typeface="黑体" pitchFamily="49" charset="-122"/>
                <a:ea typeface="宋体" pitchFamily="2" charset="-122"/>
              </a:defRPr>
            </a:lvl2pPr>
            <a:lvl3pPr eaLnBrk="0" hangingPunct="0">
              <a:defRPr b="1">
                <a:solidFill>
                  <a:schemeClr val="bg1"/>
                </a:solidFill>
                <a:latin typeface="黑体" pitchFamily="49" charset="-122"/>
                <a:ea typeface="宋体" pitchFamily="2" charset="-122"/>
              </a:defRPr>
            </a:lvl3pPr>
            <a:lvl4pPr eaLnBrk="0" hangingPunct="0">
              <a:defRPr b="1">
                <a:solidFill>
                  <a:schemeClr val="bg1"/>
                </a:solidFill>
                <a:latin typeface="黑体" pitchFamily="49" charset="-122"/>
                <a:ea typeface="宋体" pitchFamily="2" charset="-122"/>
              </a:defRPr>
            </a:lvl4pPr>
            <a:lvl5pPr eaLnBrk="0" hangingPunct="0">
              <a:defRPr b="1">
                <a:solidFill>
                  <a:schemeClr val="bg1"/>
                </a:solidFill>
                <a:latin typeface="黑体" pitchFamily="49" charset="-122"/>
                <a:ea typeface="宋体" pitchFamily="2" charset="-122"/>
              </a:defRPr>
            </a:lvl5pPr>
            <a:lvl6pPr marL="25146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6pPr>
            <a:lvl7pPr marL="29718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7pPr>
            <a:lvl8pPr marL="34290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8pPr>
            <a:lvl9pPr marL="3886200" indent="-228600" defTabSz="449263" eaLnBrk="0" fontAlgn="base" hangingPunct="0">
              <a:spcBef>
                <a:spcPct val="0"/>
              </a:spcBef>
              <a:spcAft>
                <a:spcPct val="0"/>
              </a:spcAft>
              <a:buSzPct val="100000"/>
              <a:buFont typeface="Times New Roman" pitchFamily="18" charset="0"/>
              <a:defRPr b="1">
                <a:solidFill>
                  <a:schemeClr val="bg1"/>
                </a:solidFill>
                <a:latin typeface="黑体" pitchFamily="49" charset="-122"/>
                <a:ea typeface="宋体" pitchFamily="2" charset="-122"/>
              </a:defRPr>
            </a:lvl9pPr>
          </a:lstStyle>
          <a:p>
            <a:pPr lvl="1" eaLnBrk="1" hangingPunct="1">
              <a:lnSpc>
                <a:spcPct val="110000"/>
              </a:lnSpc>
              <a:buClr>
                <a:srgbClr val="FF9900"/>
              </a:buClr>
            </a:pPr>
            <a:r>
              <a:rPr lang="zh-CN" altLang="en-US" sz="7200" dirty="0">
                <a:solidFill>
                  <a:srgbClr val="00529B"/>
                </a:solidFill>
                <a:effectLst>
                  <a:outerShdw blurRad="38100" dist="38100" dir="2700000" algn="tl">
                    <a:srgbClr val="C0C0C0"/>
                  </a:outerShdw>
                </a:effectLst>
                <a:latin typeface="Times New Roman" pitchFamily="18" charset="0"/>
                <a:ea typeface="黑体" pitchFamily="49" charset="-122"/>
                <a:sym typeface="Arial" charset="0"/>
              </a:rPr>
              <a:t>数字逻辑与数字系统</a:t>
            </a:r>
            <a:endParaRPr lang="en-US" altLang="zh-CN" sz="7200" dirty="0">
              <a:solidFill>
                <a:srgbClr val="00529B"/>
              </a:solidFill>
              <a:effectLst>
                <a:outerShdw blurRad="38100" dist="38100" dir="2700000" algn="tl">
                  <a:srgbClr val="C0C0C0"/>
                </a:outerShdw>
              </a:effectLst>
              <a:latin typeface="Times New Roman" pitchFamily="18" charset="0"/>
              <a:ea typeface="黑体" pitchFamily="49" charset="-122"/>
              <a:sym typeface="Arial" charset="0"/>
            </a:endParaRPr>
          </a:p>
        </p:txBody>
      </p:sp>
      <p:sp>
        <p:nvSpPr>
          <p:cNvPr id="5" name="副标题 1"/>
          <p:cNvSpPr txBox="1">
            <a:spLocks/>
          </p:cNvSpPr>
          <p:nvPr/>
        </p:nvSpPr>
        <p:spPr>
          <a:xfrm>
            <a:off x="1241778" y="2076982"/>
            <a:ext cx="7241955" cy="537391"/>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defTabSz="449263">
              <a:spcBef>
                <a:spcPct val="0"/>
              </a:spcBef>
              <a:spcAft>
                <a:spcPct val="0"/>
              </a:spcAft>
              <a:buSzPct val="100000"/>
              <a:buNone/>
            </a:pPr>
            <a:r>
              <a:rPr lang="en-US" altLang="zh-CN"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( 2021-2022</a:t>
            </a:r>
            <a:r>
              <a:rPr lang="zh-CN" altLang="en-US"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第一学期（秋季）</a:t>
            </a:r>
            <a:r>
              <a:rPr lang="en-US" altLang="zh-CN" sz="36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a:t>
            </a:r>
          </a:p>
        </p:txBody>
      </p:sp>
      <p:sp>
        <p:nvSpPr>
          <p:cNvPr id="7" name="副标题 1"/>
          <p:cNvSpPr txBox="1">
            <a:spLocks/>
          </p:cNvSpPr>
          <p:nvPr/>
        </p:nvSpPr>
        <p:spPr>
          <a:xfrm>
            <a:off x="72932" y="154822"/>
            <a:ext cx="5444131" cy="238848"/>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defTabSz="449263">
              <a:spcBef>
                <a:spcPct val="0"/>
              </a:spcBef>
              <a:spcAft>
                <a:spcPct val="0"/>
              </a:spcAft>
              <a:buSzPct val="100000"/>
              <a:buNone/>
            </a:pP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计算机类本科生授课内容</a:t>
            </a:r>
            <a:endPar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24" y="4743158"/>
            <a:ext cx="2251874" cy="14651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313" y="4685284"/>
            <a:ext cx="2614370" cy="13751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117" y="4673162"/>
            <a:ext cx="2516640" cy="153515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副标题 1"/>
          <p:cNvSpPr txBox="1">
            <a:spLocks/>
          </p:cNvSpPr>
          <p:nvPr/>
        </p:nvSpPr>
        <p:spPr>
          <a:xfrm>
            <a:off x="1743854" y="3941391"/>
            <a:ext cx="3965433" cy="477695"/>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spcBef>
                <a:spcPct val="0"/>
              </a:spcBef>
              <a:spcAft>
                <a:spcPct val="0"/>
              </a:spcAft>
              <a:buNone/>
            </a:pPr>
            <a:r>
              <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联系方式：</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QQ</a:t>
            </a: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群：</a:t>
            </a: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558608839</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a:t>
            </a:r>
          </a:p>
          <a:p>
            <a:pPr marL="0" indent="0" defTabSz="449263">
              <a:spcBef>
                <a:spcPct val="0"/>
              </a:spcBef>
              <a:spcAft>
                <a:spcPct val="0"/>
              </a:spcAft>
              <a:buSzPct val="100000"/>
              <a:buNone/>
            </a:pPr>
            <a:r>
              <a:rPr lang="zh-CN" altLang="en-US"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          教三楼</a:t>
            </a:r>
            <a:r>
              <a:rPr lang="en-US" altLang="zh-CN"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1017</a:t>
            </a:r>
          </a:p>
        </p:txBody>
      </p:sp>
      <p:sp>
        <p:nvSpPr>
          <p:cNvPr id="12" name="副标题 1">
            <a:extLst>
              <a:ext uri="{FF2B5EF4-FFF2-40B4-BE49-F238E27FC236}">
                <a16:creationId xmlns:a16="http://schemas.microsoft.com/office/drawing/2014/main" id="{B5012840-1971-4AD1-B10C-616BB3353D98}"/>
              </a:ext>
            </a:extLst>
          </p:cNvPr>
          <p:cNvSpPr txBox="1">
            <a:spLocks/>
          </p:cNvSpPr>
          <p:nvPr/>
        </p:nvSpPr>
        <p:spPr>
          <a:xfrm>
            <a:off x="1743854" y="2970804"/>
            <a:ext cx="6237799" cy="880690"/>
          </a:xfrm>
          <a:prstGeom prst="rect">
            <a:avLst/>
          </a:prstGeom>
          <a:noFill/>
          <a:ln w="9525">
            <a:noFill/>
            <a:miter lim="800000"/>
            <a:headEnd/>
            <a:tailEnd/>
          </a:ln>
        </p:spPr>
        <p:txBody>
          <a:bodyPr wrap="square" lIns="0" tIns="0" rIns="0" bIns="0" anchor="b">
            <a:spAutoFit/>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lgn="ctr" defTabSz="449263">
              <a:spcBef>
                <a:spcPct val="0"/>
              </a:spcBef>
              <a:spcAft>
                <a:spcPct val="0"/>
              </a:spcAft>
              <a:buSzPct val="100000"/>
              <a:buNone/>
            </a:pPr>
            <a:r>
              <a:rPr lang="zh-CN" altLang="en-US" sz="28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主讲：黄智濒</a:t>
            </a:r>
            <a:endParaRPr lang="en-US" altLang="zh-CN" sz="28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a:p>
            <a:pPr marL="0" indent="0" algn="ctr" defTabSz="449263">
              <a:spcBef>
                <a:spcPct val="0"/>
              </a:spcBef>
              <a:spcAft>
                <a:spcPct val="0"/>
              </a:spcAft>
              <a:buSzPct val="100000"/>
              <a:buNone/>
            </a:pPr>
            <a:endParaRPr lang="en-US" altLang="zh-CN" sz="11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a:p>
            <a:pPr marL="0" indent="0">
              <a:spcBef>
                <a:spcPct val="0"/>
              </a:spcBef>
              <a:spcAft>
                <a:spcPct val="0"/>
              </a:spcAft>
              <a:buNone/>
            </a:pPr>
            <a:r>
              <a:rPr lang="zh-CN" alt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rPr>
              <a:t>北京邮电大学计算机学院（国家示范性软件学院）</a:t>
            </a:r>
            <a:endParaRPr lang="en-US" altLang="zh-CN" sz="2000" kern="12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黑体" pitchFamily="49" charset="-122"/>
              <a:ea typeface="宋体" pitchFamily="2" charset="-122"/>
            </a:endParaRPr>
          </a:p>
        </p:txBody>
      </p:sp>
    </p:spTree>
    <p:extLst>
      <p:ext uri="{BB962C8B-B14F-4D97-AF65-F5344CB8AC3E}">
        <p14:creationId xmlns:p14="http://schemas.microsoft.com/office/powerpoint/2010/main" val="179700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16702" y="580197"/>
            <a:ext cx="8865591" cy="5355356"/>
          </a:xfrm>
        </p:spPr>
        <p:txBody>
          <a:bodyPr/>
          <a:lstStyle/>
          <a:p>
            <a:r>
              <a:rPr lang="zh-CN" altLang="en-US" sz="2400" dirty="0"/>
              <a:t>二进制基本算符</a:t>
            </a:r>
            <a:r>
              <a:rPr lang="en-US" altLang="zh-CN" sz="2400" dirty="0"/>
              <a:t>0</a:t>
            </a:r>
            <a:r>
              <a:rPr lang="zh-CN" altLang="en-US" sz="2400" dirty="0"/>
              <a:t>和</a:t>
            </a:r>
            <a:r>
              <a:rPr lang="en-US" altLang="zh-CN" sz="2400" dirty="0"/>
              <a:t>1</a:t>
            </a:r>
            <a:r>
              <a:rPr lang="zh-CN" altLang="en-US" sz="2400" dirty="0"/>
              <a:t>的表达</a:t>
            </a:r>
            <a:endParaRPr lang="en-US" altLang="zh-CN" sz="2400" dirty="0"/>
          </a:p>
          <a:p>
            <a:pPr lvl="1"/>
            <a:r>
              <a:rPr lang="zh-CN" altLang="en-US" sz="2400" dirty="0"/>
              <a:t>数字电路系统中表达</a:t>
            </a:r>
            <a:endParaRPr lang="en-US" altLang="zh-CN" sz="2400" dirty="0"/>
          </a:p>
          <a:p>
            <a:pPr lvl="2"/>
            <a:r>
              <a:rPr lang="zh-CN" altLang="en-US" sz="2400" dirty="0"/>
              <a:t>脉冲分类</a:t>
            </a:r>
            <a:endParaRPr lang="en-US" altLang="zh-CN" sz="2400" dirty="0"/>
          </a:p>
          <a:p>
            <a:pPr lvl="2"/>
            <a:endParaRPr lang="zh-CN" altLang="en-US" sz="2400" dirty="0"/>
          </a:p>
        </p:txBody>
      </p:sp>
      <p:sp>
        <p:nvSpPr>
          <p:cNvPr id="6" name="文本占位符 2"/>
          <p:cNvSpPr txBox="1">
            <a:spLocks/>
          </p:cNvSpPr>
          <p:nvPr/>
        </p:nvSpPr>
        <p:spPr bwMode="auto">
          <a:xfrm>
            <a:off x="10508" y="27224"/>
            <a:ext cx="4839753" cy="34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第一章 开关理论基础</a:t>
            </a:r>
            <a:r>
              <a:rPr lang="en-US" altLang="zh-CN" sz="2000" dirty="0"/>
              <a:t>/</a:t>
            </a:r>
            <a:r>
              <a:rPr lang="zh-CN" altLang="en-US" sz="2000" dirty="0"/>
              <a:t>第一节  数字与模拟</a:t>
            </a:r>
          </a:p>
        </p:txBody>
      </p:sp>
      <p:grpSp>
        <p:nvGrpSpPr>
          <p:cNvPr id="30" name="Group 114"/>
          <p:cNvGrpSpPr>
            <a:grpSpLocks/>
          </p:cNvGrpSpPr>
          <p:nvPr/>
        </p:nvGrpSpPr>
        <p:grpSpPr bwMode="auto">
          <a:xfrm>
            <a:off x="3399354" y="2044846"/>
            <a:ext cx="1331913" cy="1262062"/>
            <a:chOff x="3039" y="1003"/>
            <a:chExt cx="839" cy="795"/>
          </a:xfrm>
        </p:grpSpPr>
        <p:grpSp>
          <p:nvGrpSpPr>
            <p:cNvPr id="31" name="Group 101"/>
            <p:cNvGrpSpPr>
              <a:grpSpLocks/>
            </p:cNvGrpSpPr>
            <p:nvPr/>
          </p:nvGrpSpPr>
          <p:grpSpPr bwMode="auto">
            <a:xfrm>
              <a:off x="3039" y="1003"/>
              <a:ext cx="839" cy="437"/>
              <a:chOff x="3039" y="1003"/>
              <a:chExt cx="839" cy="437"/>
            </a:xfrm>
          </p:grpSpPr>
          <p:sp>
            <p:nvSpPr>
              <p:cNvPr id="33" name="Line 94"/>
              <p:cNvSpPr>
                <a:spLocks noChangeShapeType="1"/>
              </p:cNvSpPr>
              <p:nvPr/>
            </p:nvSpPr>
            <p:spPr bwMode="auto">
              <a:xfrm>
                <a:off x="3039" y="143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Line 95"/>
              <p:cNvSpPr>
                <a:spLocks noChangeShapeType="1"/>
              </p:cNvSpPr>
              <p:nvPr/>
            </p:nvSpPr>
            <p:spPr bwMode="auto">
              <a:xfrm flipV="1">
                <a:off x="3310" y="1003"/>
                <a:ext cx="1" cy="437"/>
              </a:xfrm>
              <a:prstGeom prst="line">
                <a:avLst/>
              </a:prstGeom>
              <a:ln>
                <a:solidFill>
                  <a:srgbClr val="FF0000"/>
                </a:solidFill>
                <a:headEnd type="none" w="med" len="med"/>
                <a:tailEnd type="arrow" w="med" len="med"/>
              </a:ln>
              <a:extLst/>
            </p:spPr>
            <p:style>
              <a:lnRef idx="3">
                <a:schemeClr val="accent4"/>
              </a:lnRef>
              <a:fillRef idx="0">
                <a:schemeClr val="accent4"/>
              </a:fillRef>
              <a:effectRef idx="2">
                <a:schemeClr val="accent4"/>
              </a:effectRef>
              <a:fontRef idx="minor">
                <a:schemeClr val="tx1"/>
              </a:fontRef>
            </p:style>
            <p:txBody>
              <a:bodyPr wrap="none" lIns="90000" tIns="46800" rIns="90000" bIns="46800" anchor="ctr"/>
              <a:lstStyle/>
              <a:p>
                <a:endParaRPr lang="zh-CN" altLang="en-US"/>
              </a:p>
            </p:txBody>
          </p:sp>
          <p:sp>
            <p:nvSpPr>
              <p:cNvPr id="35" name="Line 96"/>
              <p:cNvSpPr>
                <a:spLocks noChangeShapeType="1"/>
              </p:cNvSpPr>
              <p:nvPr/>
            </p:nvSpPr>
            <p:spPr bwMode="auto">
              <a:xfrm flipH="1" flipV="1">
                <a:off x="3606" y="1009"/>
                <a:ext cx="5"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97"/>
              <p:cNvSpPr>
                <a:spLocks noChangeShapeType="1"/>
              </p:cNvSpPr>
              <p:nvPr/>
            </p:nvSpPr>
            <p:spPr bwMode="auto">
              <a:xfrm>
                <a:off x="3606" y="143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00"/>
              <p:cNvSpPr>
                <a:spLocks noChangeShapeType="1"/>
              </p:cNvSpPr>
              <p:nvPr/>
            </p:nvSpPr>
            <p:spPr bwMode="auto">
              <a:xfrm>
                <a:off x="3311" y="1003"/>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2" name="Text Box 108"/>
            <p:cNvSpPr txBox="1">
              <a:spLocks noChangeArrowheads="1"/>
            </p:cNvSpPr>
            <p:nvPr/>
          </p:nvSpPr>
          <p:spPr bwMode="auto">
            <a:xfrm>
              <a:off x="3152" y="1548"/>
              <a:ext cx="6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a:latin typeface="Arial" charset="0"/>
                </a:rPr>
                <a:t>正脉冲</a:t>
              </a:r>
            </a:p>
          </p:txBody>
        </p:sp>
      </p:grpSp>
      <p:grpSp>
        <p:nvGrpSpPr>
          <p:cNvPr id="38" name="Group 115"/>
          <p:cNvGrpSpPr>
            <a:grpSpLocks/>
          </p:cNvGrpSpPr>
          <p:nvPr/>
        </p:nvGrpSpPr>
        <p:grpSpPr bwMode="auto">
          <a:xfrm>
            <a:off x="6388617" y="2044846"/>
            <a:ext cx="1331912" cy="1262062"/>
            <a:chOff x="4218" y="1003"/>
            <a:chExt cx="839" cy="795"/>
          </a:xfrm>
        </p:grpSpPr>
        <p:grpSp>
          <p:nvGrpSpPr>
            <p:cNvPr id="39" name="Group 102"/>
            <p:cNvGrpSpPr>
              <a:grpSpLocks/>
            </p:cNvGrpSpPr>
            <p:nvPr/>
          </p:nvGrpSpPr>
          <p:grpSpPr bwMode="auto">
            <a:xfrm flipV="1">
              <a:off x="4218" y="1003"/>
              <a:ext cx="839" cy="437"/>
              <a:chOff x="3039" y="1003"/>
              <a:chExt cx="839" cy="437"/>
            </a:xfrm>
          </p:grpSpPr>
          <p:sp>
            <p:nvSpPr>
              <p:cNvPr id="41" name="Line 103"/>
              <p:cNvSpPr>
                <a:spLocks noChangeShapeType="1"/>
              </p:cNvSpPr>
              <p:nvPr/>
            </p:nvSpPr>
            <p:spPr bwMode="auto">
              <a:xfrm>
                <a:off x="3039" y="143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2" name="Line 104"/>
              <p:cNvSpPr>
                <a:spLocks noChangeShapeType="1"/>
              </p:cNvSpPr>
              <p:nvPr/>
            </p:nvSpPr>
            <p:spPr bwMode="auto">
              <a:xfrm flipV="1">
                <a:off x="3310" y="1003"/>
                <a:ext cx="1" cy="437"/>
              </a:xfrm>
              <a:prstGeom prst="line">
                <a:avLst/>
              </a:prstGeom>
              <a:ln>
                <a:solidFill>
                  <a:srgbClr val="FF0000"/>
                </a:solidFill>
                <a:headEnd type="none" w="med" len="med"/>
                <a:tailEnd type="arrow" w="med" len="med"/>
              </a:ln>
              <a:extLst/>
            </p:spPr>
            <p:style>
              <a:lnRef idx="3">
                <a:schemeClr val="accent4"/>
              </a:lnRef>
              <a:fillRef idx="0">
                <a:schemeClr val="accent4"/>
              </a:fillRef>
              <a:effectRef idx="2">
                <a:schemeClr val="accent4"/>
              </a:effectRef>
              <a:fontRef idx="minor">
                <a:schemeClr val="tx1"/>
              </a:fontRef>
            </p:style>
            <p:txBody>
              <a:bodyPr wrap="none" lIns="90000" tIns="46800" rIns="90000" bIns="46800" anchor="ctr"/>
              <a:lstStyle/>
              <a:p>
                <a:endParaRPr lang="zh-CN" altLang="en-US"/>
              </a:p>
            </p:txBody>
          </p:sp>
          <p:sp>
            <p:nvSpPr>
              <p:cNvPr id="43" name="Line 105"/>
              <p:cNvSpPr>
                <a:spLocks noChangeShapeType="1"/>
              </p:cNvSpPr>
              <p:nvPr/>
            </p:nvSpPr>
            <p:spPr bwMode="auto">
              <a:xfrm flipH="1" flipV="1">
                <a:off x="3606" y="1009"/>
                <a:ext cx="5"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Line 106"/>
              <p:cNvSpPr>
                <a:spLocks noChangeShapeType="1"/>
              </p:cNvSpPr>
              <p:nvPr/>
            </p:nvSpPr>
            <p:spPr bwMode="auto">
              <a:xfrm>
                <a:off x="3606" y="143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5" name="Line 107"/>
              <p:cNvSpPr>
                <a:spLocks noChangeShapeType="1"/>
              </p:cNvSpPr>
              <p:nvPr/>
            </p:nvSpPr>
            <p:spPr bwMode="auto">
              <a:xfrm>
                <a:off x="3311" y="1003"/>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40" name="Text Box 109"/>
            <p:cNvSpPr txBox="1">
              <a:spLocks noChangeArrowheads="1"/>
            </p:cNvSpPr>
            <p:nvPr/>
          </p:nvSpPr>
          <p:spPr bwMode="auto">
            <a:xfrm>
              <a:off x="4354" y="1548"/>
              <a:ext cx="6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a:latin typeface="Arial" charset="0"/>
                </a:rPr>
                <a:t>负脉冲</a:t>
              </a:r>
            </a:p>
          </p:txBody>
        </p:sp>
      </p:grpSp>
      <p:grpSp>
        <p:nvGrpSpPr>
          <p:cNvPr id="46" name="Group 117"/>
          <p:cNvGrpSpPr>
            <a:grpSpLocks/>
          </p:cNvGrpSpPr>
          <p:nvPr/>
        </p:nvGrpSpPr>
        <p:grpSpPr bwMode="auto">
          <a:xfrm>
            <a:off x="2859604" y="1828946"/>
            <a:ext cx="1042988" cy="576262"/>
            <a:chOff x="2699" y="867"/>
            <a:chExt cx="657" cy="363"/>
          </a:xfrm>
        </p:grpSpPr>
        <p:sp>
          <p:nvSpPr>
            <p:cNvPr id="47" name="Line 110"/>
            <p:cNvSpPr>
              <a:spLocks noChangeShapeType="1"/>
            </p:cNvSpPr>
            <p:nvPr/>
          </p:nvSpPr>
          <p:spPr bwMode="auto">
            <a:xfrm>
              <a:off x="3152" y="1049"/>
              <a:ext cx="136" cy="18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Text Box 111"/>
            <p:cNvSpPr txBox="1">
              <a:spLocks noChangeArrowheads="1"/>
            </p:cNvSpPr>
            <p:nvPr/>
          </p:nvSpPr>
          <p:spPr bwMode="auto">
            <a:xfrm rot="-2106047">
              <a:off x="2699" y="86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800">
                  <a:solidFill>
                    <a:srgbClr val="FF0066"/>
                  </a:solidFill>
                  <a:latin typeface="Arial" charset="0"/>
                  <a:ea typeface="楷体_GB2312" charset="-122"/>
                </a:rPr>
                <a:t>上升</a:t>
              </a:r>
              <a:r>
                <a:rPr lang="zh-CN" altLang="en-US" sz="1800">
                  <a:solidFill>
                    <a:srgbClr val="FF0000"/>
                  </a:solidFill>
                  <a:latin typeface="Arial" charset="0"/>
                  <a:ea typeface="楷体_GB2312" charset="-122"/>
                </a:rPr>
                <a:t>沿</a:t>
              </a:r>
            </a:p>
          </p:txBody>
        </p:sp>
      </p:grpSp>
      <p:grpSp>
        <p:nvGrpSpPr>
          <p:cNvPr id="49" name="Group 116"/>
          <p:cNvGrpSpPr>
            <a:grpSpLocks/>
          </p:cNvGrpSpPr>
          <p:nvPr/>
        </p:nvGrpSpPr>
        <p:grpSpPr bwMode="auto">
          <a:xfrm>
            <a:off x="4334392" y="1684483"/>
            <a:ext cx="1079500" cy="684213"/>
            <a:chOff x="3651" y="822"/>
            <a:chExt cx="680" cy="431"/>
          </a:xfrm>
        </p:grpSpPr>
        <p:sp>
          <p:nvSpPr>
            <p:cNvPr id="50" name="Text Box 112"/>
            <p:cNvSpPr txBox="1">
              <a:spLocks noChangeArrowheads="1"/>
            </p:cNvSpPr>
            <p:nvPr/>
          </p:nvSpPr>
          <p:spPr bwMode="auto">
            <a:xfrm rot="-2106047">
              <a:off x="3674" y="822"/>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800">
                  <a:solidFill>
                    <a:srgbClr val="FF0000"/>
                  </a:solidFill>
                  <a:latin typeface="Arial" charset="0"/>
                  <a:ea typeface="楷体_GB2312" charset="-122"/>
                </a:rPr>
                <a:t>下降沿</a:t>
              </a:r>
            </a:p>
          </p:txBody>
        </p:sp>
        <p:sp>
          <p:nvSpPr>
            <p:cNvPr id="51" name="Line 113"/>
            <p:cNvSpPr>
              <a:spLocks noChangeShapeType="1"/>
            </p:cNvSpPr>
            <p:nvPr/>
          </p:nvSpPr>
          <p:spPr bwMode="auto">
            <a:xfrm flipH="1">
              <a:off x="3651" y="1117"/>
              <a:ext cx="114" cy="1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52" name="Group 126"/>
          <p:cNvGrpSpPr>
            <a:grpSpLocks/>
          </p:cNvGrpSpPr>
          <p:nvPr/>
        </p:nvGrpSpPr>
        <p:grpSpPr bwMode="auto">
          <a:xfrm>
            <a:off x="7288729" y="2260746"/>
            <a:ext cx="1185863" cy="403225"/>
            <a:chOff x="3538" y="2024"/>
            <a:chExt cx="747" cy="254"/>
          </a:xfrm>
        </p:grpSpPr>
        <p:sp>
          <p:nvSpPr>
            <p:cNvPr id="53" name="Line 119"/>
            <p:cNvSpPr>
              <a:spLocks noChangeShapeType="1"/>
            </p:cNvSpPr>
            <p:nvPr/>
          </p:nvSpPr>
          <p:spPr bwMode="auto">
            <a:xfrm flipH="1" flipV="1">
              <a:off x="3538" y="2024"/>
              <a:ext cx="249" cy="15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Text Box 120"/>
            <p:cNvSpPr txBox="1">
              <a:spLocks noChangeArrowheads="1"/>
            </p:cNvSpPr>
            <p:nvPr/>
          </p:nvSpPr>
          <p:spPr bwMode="auto">
            <a:xfrm rot="-2106047">
              <a:off x="3628" y="2047"/>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800">
                  <a:solidFill>
                    <a:srgbClr val="FF0066"/>
                  </a:solidFill>
                  <a:latin typeface="Arial" charset="0"/>
                  <a:ea typeface="楷体_GB2312" charset="-122"/>
                </a:rPr>
                <a:t>上升</a:t>
              </a:r>
              <a:r>
                <a:rPr lang="zh-CN" altLang="en-US" sz="1800">
                  <a:solidFill>
                    <a:srgbClr val="FF0000"/>
                  </a:solidFill>
                  <a:latin typeface="Arial" charset="0"/>
                  <a:ea typeface="楷体_GB2312" charset="-122"/>
                </a:rPr>
                <a:t>沿</a:t>
              </a:r>
            </a:p>
          </p:txBody>
        </p:sp>
      </p:grpSp>
      <p:grpSp>
        <p:nvGrpSpPr>
          <p:cNvPr id="55" name="Group 125"/>
          <p:cNvGrpSpPr>
            <a:grpSpLocks/>
          </p:cNvGrpSpPr>
          <p:nvPr/>
        </p:nvGrpSpPr>
        <p:grpSpPr bwMode="auto">
          <a:xfrm>
            <a:off x="5704404" y="2260746"/>
            <a:ext cx="1116013" cy="582612"/>
            <a:chOff x="2540" y="2024"/>
            <a:chExt cx="703" cy="367"/>
          </a:xfrm>
        </p:grpSpPr>
        <p:sp>
          <p:nvSpPr>
            <p:cNvPr id="56" name="Text Box 122"/>
            <p:cNvSpPr txBox="1">
              <a:spLocks noChangeArrowheads="1"/>
            </p:cNvSpPr>
            <p:nvPr/>
          </p:nvSpPr>
          <p:spPr bwMode="auto">
            <a:xfrm rot="-2106047">
              <a:off x="2540" y="2160"/>
              <a:ext cx="6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800">
                  <a:solidFill>
                    <a:srgbClr val="FF0000"/>
                  </a:solidFill>
                  <a:latin typeface="Arial" charset="0"/>
                  <a:ea typeface="楷体_GB2312" charset="-122"/>
                </a:rPr>
                <a:t>下降沿</a:t>
              </a:r>
            </a:p>
          </p:txBody>
        </p:sp>
        <p:sp>
          <p:nvSpPr>
            <p:cNvPr id="57" name="Line 123"/>
            <p:cNvSpPr>
              <a:spLocks noChangeShapeType="1"/>
            </p:cNvSpPr>
            <p:nvPr/>
          </p:nvSpPr>
          <p:spPr bwMode="auto">
            <a:xfrm flipV="1">
              <a:off x="3061" y="2024"/>
              <a:ext cx="182" cy="13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58" name="Group 177"/>
          <p:cNvGrpSpPr>
            <a:grpSpLocks/>
          </p:cNvGrpSpPr>
          <p:nvPr/>
        </p:nvGrpSpPr>
        <p:grpSpPr bwMode="auto">
          <a:xfrm>
            <a:off x="3381098" y="3833457"/>
            <a:ext cx="5653087" cy="1524000"/>
            <a:chOff x="1429" y="2772"/>
            <a:chExt cx="3561" cy="960"/>
          </a:xfrm>
        </p:grpSpPr>
        <p:grpSp>
          <p:nvGrpSpPr>
            <p:cNvPr id="59" name="Group 172"/>
            <p:cNvGrpSpPr>
              <a:grpSpLocks/>
            </p:cNvGrpSpPr>
            <p:nvPr/>
          </p:nvGrpSpPr>
          <p:grpSpPr bwMode="auto">
            <a:xfrm>
              <a:off x="1429" y="2772"/>
              <a:ext cx="3561" cy="960"/>
              <a:chOff x="1224" y="3045"/>
              <a:chExt cx="3561" cy="960"/>
            </a:xfrm>
          </p:grpSpPr>
          <p:grpSp>
            <p:nvGrpSpPr>
              <p:cNvPr id="62" name="Group 143"/>
              <p:cNvGrpSpPr>
                <a:grpSpLocks/>
              </p:cNvGrpSpPr>
              <p:nvPr/>
            </p:nvGrpSpPr>
            <p:grpSpPr bwMode="auto">
              <a:xfrm>
                <a:off x="1882" y="3090"/>
                <a:ext cx="2064" cy="636"/>
                <a:chOff x="1338" y="3045"/>
                <a:chExt cx="2721" cy="636"/>
              </a:xfrm>
            </p:grpSpPr>
            <p:sp>
              <p:nvSpPr>
                <p:cNvPr id="89" name="Line 130"/>
                <p:cNvSpPr>
                  <a:spLocks noChangeShapeType="1"/>
                </p:cNvSpPr>
                <p:nvPr/>
              </p:nvSpPr>
              <p:spPr bwMode="auto">
                <a:xfrm>
                  <a:off x="2290" y="3045"/>
                  <a:ext cx="77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131"/>
                <p:cNvSpPr>
                  <a:spLocks noChangeShapeType="1"/>
                </p:cNvSpPr>
                <p:nvPr/>
              </p:nvSpPr>
              <p:spPr bwMode="auto">
                <a:xfrm>
                  <a:off x="3198" y="3135"/>
                  <a:ext cx="340" cy="4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133"/>
                <p:cNvSpPr>
                  <a:spLocks noChangeShapeType="1"/>
                </p:cNvSpPr>
                <p:nvPr/>
              </p:nvSpPr>
              <p:spPr bwMode="auto">
                <a:xfrm flipH="1">
                  <a:off x="1859" y="3135"/>
                  <a:ext cx="340" cy="4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134"/>
                <p:cNvSpPr>
                  <a:spLocks noChangeShapeType="1"/>
                </p:cNvSpPr>
                <p:nvPr/>
              </p:nvSpPr>
              <p:spPr bwMode="auto">
                <a:xfrm>
                  <a:off x="1338" y="3680"/>
                  <a:ext cx="4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136"/>
                <p:cNvSpPr>
                  <a:spLocks noChangeShapeType="1"/>
                </p:cNvSpPr>
                <p:nvPr/>
              </p:nvSpPr>
              <p:spPr bwMode="auto">
                <a:xfrm>
                  <a:off x="3651" y="3680"/>
                  <a:ext cx="4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Arc 139"/>
                <p:cNvSpPr>
                  <a:spLocks/>
                </p:cNvSpPr>
                <p:nvPr/>
              </p:nvSpPr>
              <p:spPr bwMode="auto">
                <a:xfrm>
                  <a:off x="3061" y="3049"/>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5" name="Arc 140"/>
                <p:cNvSpPr>
                  <a:spLocks/>
                </p:cNvSpPr>
                <p:nvPr/>
              </p:nvSpPr>
              <p:spPr bwMode="auto">
                <a:xfrm flipH="1">
                  <a:off x="2200" y="3045"/>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6" name="Arc 141"/>
                <p:cNvSpPr>
                  <a:spLocks/>
                </p:cNvSpPr>
                <p:nvPr/>
              </p:nvSpPr>
              <p:spPr bwMode="auto">
                <a:xfrm flipV="1">
                  <a:off x="1735" y="3549"/>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7" name="Arc 142"/>
                <p:cNvSpPr>
                  <a:spLocks/>
                </p:cNvSpPr>
                <p:nvPr/>
              </p:nvSpPr>
              <p:spPr bwMode="auto">
                <a:xfrm flipH="1" flipV="1">
                  <a:off x="3527" y="3549"/>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63" name="Line 144"/>
              <p:cNvSpPr>
                <a:spLocks noChangeShapeType="1"/>
              </p:cNvSpPr>
              <p:nvPr/>
            </p:nvSpPr>
            <p:spPr bwMode="auto">
              <a:xfrm flipH="1">
                <a:off x="1224" y="3725"/>
                <a:ext cx="65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4" name="Line 145"/>
              <p:cNvSpPr>
                <a:spLocks noChangeShapeType="1"/>
              </p:cNvSpPr>
              <p:nvPr/>
            </p:nvSpPr>
            <p:spPr bwMode="auto">
              <a:xfrm flipH="1">
                <a:off x="1247" y="3090"/>
                <a:ext cx="1406"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5" name="Line 146"/>
              <p:cNvSpPr>
                <a:spLocks noChangeShapeType="1"/>
              </p:cNvSpPr>
              <p:nvPr/>
            </p:nvSpPr>
            <p:spPr bwMode="auto">
              <a:xfrm flipV="1">
                <a:off x="1587" y="3090"/>
                <a:ext cx="0" cy="63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6" name="Text Box 147"/>
              <p:cNvSpPr txBox="1">
                <a:spLocks noChangeArrowheads="1"/>
              </p:cNvSpPr>
              <p:nvPr/>
            </p:nvSpPr>
            <p:spPr bwMode="auto">
              <a:xfrm>
                <a:off x="1247" y="3294"/>
                <a:ext cx="658" cy="212"/>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latin typeface="Arial" charset="0"/>
                    <a:ea typeface="楷体_GB2312" charset="-122"/>
                  </a:rPr>
                  <a:t>脉冲幅度</a:t>
                </a:r>
              </a:p>
            </p:txBody>
          </p:sp>
          <p:sp>
            <p:nvSpPr>
              <p:cNvPr id="67" name="Oval 148"/>
              <p:cNvSpPr>
                <a:spLocks noChangeArrowheads="1"/>
              </p:cNvSpPr>
              <p:nvPr/>
            </p:nvSpPr>
            <p:spPr bwMode="auto">
              <a:xfrm>
                <a:off x="2517" y="3158"/>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68" name="Oval 149"/>
              <p:cNvSpPr>
                <a:spLocks noChangeArrowheads="1"/>
              </p:cNvSpPr>
              <p:nvPr/>
            </p:nvSpPr>
            <p:spPr bwMode="auto">
              <a:xfrm>
                <a:off x="2381" y="3407"/>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69" name="Oval 150"/>
              <p:cNvSpPr>
                <a:spLocks noChangeArrowheads="1"/>
              </p:cNvSpPr>
              <p:nvPr/>
            </p:nvSpPr>
            <p:spPr bwMode="auto">
              <a:xfrm>
                <a:off x="2272" y="3612"/>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70" name="Line 151"/>
              <p:cNvSpPr>
                <a:spLocks noChangeShapeType="1"/>
              </p:cNvSpPr>
              <p:nvPr/>
            </p:nvSpPr>
            <p:spPr bwMode="auto">
              <a:xfrm rot="16200000" flipV="1">
                <a:off x="2919" y="2942"/>
                <a:ext cx="0" cy="9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1" name="Oval 152"/>
              <p:cNvSpPr>
                <a:spLocks noChangeArrowheads="1"/>
              </p:cNvSpPr>
              <p:nvPr/>
            </p:nvSpPr>
            <p:spPr bwMode="auto">
              <a:xfrm>
                <a:off x="3416" y="3413"/>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72" name="Text Box 153"/>
              <p:cNvSpPr txBox="1">
                <a:spLocks noChangeArrowheads="1"/>
              </p:cNvSpPr>
              <p:nvPr/>
            </p:nvSpPr>
            <p:spPr bwMode="auto">
              <a:xfrm>
                <a:off x="2608" y="3407"/>
                <a:ext cx="6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latin typeface="Arial" charset="0"/>
                    <a:ea typeface="楷体_GB2312" charset="-122"/>
                  </a:rPr>
                  <a:t>脉冲宽度</a:t>
                </a:r>
              </a:p>
            </p:txBody>
          </p:sp>
          <p:sp>
            <p:nvSpPr>
              <p:cNvPr id="73" name="Text Box 154"/>
              <p:cNvSpPr txBox="1">
                <a:spLocks noChangeArrowheads="1"/>
              </p:cNvSpPr>
              <p:nvPr/>
            </p:nvSpPr>
            <p:spPr bwMode="auto">
              <a:xfrm>
                <a:off x="2789" y="3226"/>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W</a:t>
                </a:r>
              </a:p>
            </p:txBody>
          </p:sp>
          <p:sp>
            <p:nvSpPr>
              <p:cNvPr id="74" name="Line 156"/>
              <p:cNvSpPr>
                <a:spLocks noChangeShapeType="1"/>
              </p:cNvSpPr>
              <p:nvPr/>
            </p:nvSpPr>
            <p:spPr bwMode="auto">
              <a:xfrm>
                <a:off x="2290" y="3657"/>
                <a:ext cx="0" cy="31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5" name="Line 157"/>
              <p:cNvSpPr>
                <a:spLocks noChangeShapeType="1"/>
              </p:cNvSpPr>
              <p:nvPr/>
            </p:nvSpPr>
            <p:spPr bwMode="auto">
              <a:xfrm>
                <a:off x="2540" y="3226"/>
                <a:ext cx="0" cy="72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Text Box 158"/>
              <p:cNvSpPr txBox="1">
                <a:spLocks noChangeArrowheads="1"/>
              </p:cNvSpPr>
              <p:nvPr/>
            </p:nvSpPr>
            <p:spPr bwMode="auto">
              <a:xfrm>
                <a:off x="1791" y="3793"/>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dirty="0">
                    <a:solidFill>
                      <a:srgbClr val="FF0000"/>
                    </a:solidFill>
                    <a:latin typeface="Arial" charset="0"/>
                    <a:ea typeface="楷体_GB2312" charset="-122"/>
                  </a:rPr>
                  <a:t>上升沿</a:t>
                </a:r>
                <a:endParaRPr lang="zh-CN" altLang="en-US" sz="1600" baseline="-25000" dirty="0">
                  <a:solidFill>
                    <a:srgbClr val="FF0000"/>
                  </a:solidFill>
                  <a:latin typeface="Arial" charset="0"/>
                  <a:ea typeface="楷体_GB2312" charset="-122"/>
                </a:endParaRPr>
              </a:p>
            </p:txBody>
          </p:sp>
          <p:sp>
            <p:nvSpPr>
              <p:cNvPr id="77" name="Line 159"/>
              <p:cNvSpPr>
                <a:spLocks noChangeShapeType="1"/>
              </p:cNvSpPr>
              <p:nvPr/>
            </p:nvSpPr>
            <p:spPr bwMode="auto">
              <a:xfrm rot="16200000" flipV="1">
                <a:off x="3402" y="3770"/>
                <a:ext cx="0" cy="27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Text Box 160"/>
              <p:cNvSpPr txBox="1">
                <a:spLocks noChangeArrowheads="1"/>
              </p:cNvSpPr>
              <p:nvPr/>
            </p:nvSpPr>
            <p:spPr bwMode="auto">
              <a:xfrm>
                <a:off x="3311" y="3680"/>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f</a:t>
                </a:r>
              </a:p>
            </p:txBody>
          </p:sp>
          <p:sp>
            <p:nvSpPr>
              <p:cNvPr id="79" name="Line 161"/>
              <p:cNvSpPr>
                <a:spLocks noChangeShapeType="1"/>
              </p:cNvSpPr>
              <p:nvPr/>
            </p:nvSpPr>
            <p:spPr bwMode="auto">
              <a:xfrm>
                <a:off x="3288" y="3226"/>
                <a:ext cx="0" cy="72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163"/>
              <p:cNvSpPr>
                <a:spLocks noChangeShapeType="1"/>
              </p:cNvSpPr>
              <p:nvPr/>
            </p:nvSpPr>
            <p:spPr bwMode="auto">
              <a:xfrm>
                <a:off x="3538" y="3612"/>
                <a:ext cx="0" cy="31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Oval 164"/>
              <p:cNvSpPr>
                <a:spLocks noChangeArrowheads="1"/>
              </p:cNvSpPr>
              <p:nvPr/>
            </p:nvSpPr>
            <p:spPr bwMode="auto">
              <a:xfrm>
                <a:off x="3288" y="3181"/>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82" name="Oval 165"/>
              <p:cNvSpPr>
                <a:spLocks noChangeArrowheads="1"/>
              </p:cNvSpPr>
              <p:nvPr/>
            </p:nvSpPr>
            <p:spPr bwMode="auto">
              <a:xfrm>
                <a:off x="3515" y="3634"/>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83" name="Text Box 166"/>
              <p:cNvSpPr txBox="1">
                <a:spLocks noChangeArrowheads="1"/>
              </p:cNvSpPr>
              <p:nvPr/>
            </p:nvSpPr>
            <p:spPr bwMode="auto">
              <a:xfrm>
                <a:off x="2336" y="3748"/>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r</a:t>
                </a:r>
              </a:p>
            </p:txBody>
          </p:sp>
          <p:sp>
            <p:nvSpPr>
              <p:cNvPr id="84" name="Line 167"/>
              <p:cNvSpPr>
                <a:spLocks noChangeShapeType="1"/>
              </p:cNvSpPr>
              <p:nvPr/>
            </p:nvSpPr>
            <p:spPr bwMode="auto">
              <a:xfrm rot="16200000" flipV="1">
                <a:off x="2404" y="3793"/>
                <a:ext cx="0" cy="27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Text Box 168"/>
              <p:cNvSpPr txBox="1">
                <a:spLocks noChangeArrowheads="1"/>
              </p:cNvSpPr>
              <p:nvPr/>
            </p:nvSpPr>
            <p:spPr bwMode="auto">
              <a:xfrm>
                <a:off x="3538" y="3770"/>
                <a:ext cx="5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solidFill>
                      <a:srgbClr val="FF0000"/>
                    </a:solidFill>
                    <a:latin typeface="Arial" charset="0"/>
                    <a:ea typeface="楷体_GB2312" charset="-122"/>
                  </a:rPr>
                  <a:t>下降沿</a:t>
                </a:r>
                <a:endParaRPr lang="zh-CN" altLang="en-US" sz="1600" baseline="-25000">
                  <a:solidFill>
                    <a:srgbClr val="FF0000"/>
                  </a:solidFill>
                  <a:latin typeface="Arial" charset="0"/>
                  <a:ea typeface="楷体_GB2312" charset="-122"/>
                </a:endParaRPr>
              </a:p>
            </p:txBody>
          </p:sp>
          <p:sp>
            <p:nvSpPr>
              <p:cNvPr id="86" name="Text Box 169"/>
              <p:cNvSpPr txBox="1">
                <a:spLocks noChangeArrowheads="1"/>
              </p:cNvSpPr>
              <p:nvPr/>
            </p:nvSpPr>
            <p:spPr bwMode="auto">
              <a:xfrm>
                <a:off x="3946" y="3045"/>
                <a:ext cx="8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latin typeface="Arial" charset="0"/>
                    <a:ea typeface="楷体_GB2312" charset="-122"/>
                  </a:rPr>
                  <a:t>非线性部分</a:t>
                </a:r>
                <a:endParaRPr lang="zh-CN" altLang="en-US" sz="1600" baseline="-25000">
                  <a:latin typeface="Arial" charset="0"/>
                  <a:ea typeface="楷体_GB2312" charset="-122"/>
                </a:endParaRPr>
              </a:p>
            </p:txBody>
          </p:sp>
          <p:sp>
            <p:nvSpPr>
              <p:cNvPr id="87" name="Line 170"/>
              <p:cNvSpPr>
                <a:spLocks noChangeShapeType="1"/>
              </p:cNvSpPr>
              <p:nvPr/>
            </p:nvSpPr>
            <p:spPr bwMode="auto">
              <a:xfrm rot="10800000">
                <a:off x="3288" y="3113"/>
                <a:ext cx="681" cy="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 name="Line 171"/>
              <p:cNvSpPr>
                <a:spLocks noChangeShapeType="1"/>
              </p:cNvSpPr>
              <p:nvPr/>
            </p:nvSpPr>
            <p:spPr bwMode="auto">
              <a:xfrm rot="10800000" flipV="1">
                <a:off x="3651" y="3226"/>
                <a:ext cx="386" cy="45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60" name="Text Box 174"/>
            <p:cNvSpPr txBox="1">
              <a:spLocks noChangeArrowheads="1"/>
            </p:cNvSpPr>
            <p:nvPr/>
          </p:nvSpPr>
          <p:spPr bwMode="auto">
            <a:xfrm>
              <a:off x="2336" y="2772"/>
              <a:ext cx="45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a:t>90%</a:t>
              </a:r>
            </a:p>
          </p:txBody>
        </p:sp>
        <p:sp>
          <p:nvSpPr>
            <p:cNvPr id="61" name="Text Box 176"/>
            <p:cNvSpPr txBox="1">
              <a:spLocks noChangeArrowheads="1"/>
            </p:cNvSpPr>
            <p:nvPr/>
          </p:nvSpPr>
          <p:spPr bwMode="auto">
            <a:xfrm>
              <a:off x="2154" y="3158"/>
              <a:ext cx="45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a:t>10%</a:t>
              </a:r>
            </a:p>
          </p:txBody>
        </p:sp>
      </p:grpSp>
      <p:sp>
        <p:nvSpPr>
          <p:cNvPr id="3" name="矩形 2"/>
          <p:cNvSpPr/>
          <p:nvPr/>
        </p:nvSpPr>
        <p:spPr>
          <a:xfrm>
            <a:off x="163961" y="2037804"/>
            <a:ext cx="2556418" cy="1477328"/>
          </a:xfrm>
          <a:prstGeom prst="rect">
            <a:avLst/>
          </a:prstGeom>
        </p:spPr>
        <p:txBody>
          <a:bodyPr wrap="square">
            <a:spAutoFit/>
          </a:bodyPr>
          <a:lstStyle/>
          <a:p>
            <a:r>
              <a:rPr lang="zh-CN" altLang="en-US" dirty="0">
                <a:solidFill>
                  <a:schemeClr val="tx1"/>
                </a:solidFill>
              </a:rPr>
              <a:t>正负脉冲的区别主要是看在脉冲到来时，是向上跳变还是向下跳变。向上跳的就是正脉冲，反之就是负脉冲。</a:t>
            </a:r>
          </a:p>
        </p:txBody>
      </p:sp>
    </p:spTree>
    <p:extLst>
      <p:ext uri="{BB962C8B-B14F-4D97-AF65-F5344CB8AC3E}">
        <p14:creationId xmlns:p14="http://schemas.microsoft.com/office/powerpoint/2010/main" val="99995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脉冲波形"/>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5280953" y="434336"/>
            <a:ext cx="3810000" cy="3009901"/>
          </a:xfrm>
          <a:prstGeom prst="rect">
            <a:avLst/>
          </a:prstGeom>
          <a:noFill/>
          <a:extLst>
            <a:ext uri="{909E8E84-426E-40DD-AFC4-6F175D3DCCD1}">
              <a14:hiddenFill xmlns:a14="http://schemas.microsoft.com/office/drawing/2010/main">
                <a:solidFill>
                  <a:srgbClr val="FFFFFF"/>
                </a:solidFill>
              </a14:hiddenFill>
            </a:ext>
          </a:extLst>
        </p:spPr>
      </p:pic>
      <p:sp>
        <p:nvSpPr>
          <p:cNvPr id="6" name="文本占位符 2"/>
          <p:cNvSpPr txBox="1">
            <a:spLocks/>
          </p:cNvSpPr>
          <p:nvPr/>
        </p:nvSpPr>
        <p:spPr bwMode="auto">
          <a:xfrm>
            <a:off x="10508" y="27224"/>
            <a:ext cx="4839753" cy="34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第一章 开关理论基础</a:t>
            </a:r>
            <a:r>
              <a:rPr lang="en-US" altLang="zh-CN" sz="2000" dirty="0"/>
              <a:t>/</a:t>
            </a:r>
            <a:r>
              <a:rPr lang="zh-CN" altLang="en-US" sz="2000" dirty="0"/>
              <a:t>第一节  数字与模拟</a:t>
            </a:r>
          </a:p>
        </p:txBody>
      </p:sp>
      <p:sp>
        <p:nvSpPr>
          <p:cNvPr id="7" name="内容占位符 4"/>
          <p:cNvSpPr txBox="1">
            <a:spLocks/>
          </p:cNvSpPr>
          <p:nvPr/>
        </p:nvSpPr>
        <p:spPr bwMode="auto">
          <a:xfrm>
            <a:off x="71701" y="548809"/>
            <a:ext cx="8955596" cy="3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dirty="0"/>
              <a:t>非理想状态下的脉冲波形及参数</a:t>
            </a:r>
            <a:endParaRPr lang="en-US" altLang="zh-CN" dirty="0"/>
          </a:p>
        </p:txBody>
      </p:sp>
      <p:grpSp>
        <p:nvGrpSpPr>
          <p:cNvPr id="60" name="Group 177"/>
          <p:cNvGrpSpPr>
            <a:grpSpLocks/>
          </p:cNvGrpSpPr>
          <p:nvPr/>
        </p:nvGrpSpPr>
        <p:grpSpPr bwMode="auto">
          <a:xfrm>
            <a:off x="618755" y="1128868"/>
            <a:ext cx="5653087" cy="1524000"/>
            <a:chOff x="1429" y="2772"/>
            <a:chExt cx="3561" cy="960"/>
          </a:xfrm>
        </p:grpSpPr>
        <p:grpSp>
          <p:nvGrpSpPr>
            <p:cNvPr id="61" name="Group 172"/>
            <p:cNvGrpSpPr>
              <a:grpSpLocks/>
            </p:cNvGrpSpPr>
            <p:nvPr/>
          </p:nvGrpSpPr>
          <p:grpSpPr bwMode="auto">
            <a:xfrm>
              <a:off x="1429" y="2772"/>
              <a:ext cx="3561" cy="960"/>
              <a:chOff x="1224" y="3045"/>
              <a:chExt cx="3561" cy="960"/>
            </a:xfrm>
          </p:grpSpPr>
          <p:grpSp>
            <p:nvGrpSpPr>
              <p:cNvPr id="64" name="Group 143"/>
              <p:cNvGrpSpPr>
                <a:grpSpLocks/>
              </p:cNvGrpSpPr>
              <p:nvPr/>
            </p:nvGrpSpPr>
            <p:grpSpPr bwMode="auto">
              <a:xfrm>
                <a:off x="1882" y="3090"/>
                <a:ext cx="2064" cy="636"/>
                <a:chOff x="1338" y="3045"/>
                <a:chExt cx="2721" cy="636"/>
              </a:xfrm>
            </p:grpSpPr>
            <p:sp>
              <p:nvSpPr>
                <p:cNvPr id="91" name="Line 130"/>
                <p:cNvSpPr>
                  <a:spLocks noChangeShapeType="1"/>
                </p:cNvSpPr>
                <p:nvPr/>
              </p:nvSpPr>
              <p:spPr bwMode="auto">
                <a:xfrm>
                  <a:off x="2290" y="3045"/>
                  <a:ext cx="77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131"/>
                <p:cNvSpPr>
                  <a:spLocks noChangeShapeType="1"/>
                </p:cNvSpPr>
                <p:nvPr/>
              </p:nvSpPr>
              <p:spPr bwMode="auto">
                <a:xfrm>
                  <a:off x="3198" y="3135"/>
                  <a:ext cx="340" cy="4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133"/>
                <p:cNvSpPr>
                  <a:spLocks noChangeShapeType="1"/>
                </p:cNvSpPr>
                <p:nvPr/>
              </p:nvSpPr>
              <p:spPr bwMode="auto">
                <a:xfrm flipH="1">
                  <a:off x="1859" y="3135"/>
                  <a:ext cx="340" cy="4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Line 134"/>
                <p:cNvSpPr>
                  <a:spLocks noChangeShapeType="1"/>
                </p:cNvSpPr>
                <p:nvPr/>
              </p:nvSpPr>
              <p:spPr bwMode="auto">
                <a:xfrm>
                  <a:off x="1338" y="3680"/>
                  <a:ext cx="4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5" name="Line 136"/>
                <p:cNvSpPr>
                  <a:spLocks noChangeShapeType="1"/>
                </p:cNvSpPr>
                <p:nvPr/>
              </p:nvSpPr>
              <p:spPr bwMode="auto">
                <a:xfrm>
                  <a:off x="3651" y="3680"/>
                  <a:ext cx="40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6" name="Arc 139"/>
                <p:cNvSpPr>
                  <a:spLocks/>
                </p:cNvSpPr>
                <p:nvPr/>
              </p:nvSpPr>
              <p:spPr bwMode="auto">
                <a:xfrm>
                  <a:off x="3061" y="3049"/>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7" name="Arc 140"/>
                <p:cNvSpPr>
                  <a:spLocks/>
                </p:cNvSpPr>
                <p:nvPr/>
              </p:nvSpPr>
              <p:spPr bwMode="auto">
                <a:xfrm flipH="1">
                  <a:off x="2200" y="3045"/>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8" name="Arc 141"/>
                <p:cNvSpPr>
                  <a:spLocks/>
                </p:cNvSpPr>
                <p:nvPr/>
              </p:nvSpPr>
              <p:spPr bwMode="auto">
                <a:xfrm flipV="1">
                  <a:off x="1735" y="3549"/>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9" name="Arc 142"/>
                <p:cNvSpPr>
                  <a:spLocks/>
                </p:cNvSpPr>
                <p:nvPr/>
              </p:nvSpPr>
              <p:spPr bwMode="auto">
                <a:xfrm flipH="1" flipV="1">
                  <a:off x="3527" y="3549"/>
                  <a:ext cx="137" cy="132"/>
                </a:xfrm>
                <a:custGeom>
                  <a:avLst/>
                  <a:gdLst>
                    <a:gd name="T0" fmla="*/ 0 w 20714"/>
                    <a:gd name="T1" fmla="*/ 0 h 21600"/>
                    <a:gd name="T2" fmla="*/ 0 w 20714"/>
                    <a:gd name="T3" fmla="*/ 0 h 21600"/>
                    <a:gd name="T4" fmla="*/ 0 w 20714"/>
                    <a:gd name="T5" fmla="*/ 0 h 21600"/>
                    <a:gd name="T6" fmla="*/ 0 60000 65536"/>
                    <a:gd name="T7" fmla="*/ 0 60000 65536"/>
                    <a:gd name="T8" fmla="*/ 0 60000 65536"/>
                    <a:gd name="T9" fmla="*/ 0 w 20714"/>
                    <a:gd name="T10" fmla="*/ 0 h 21600"/>
                    <a:gd name="T11" fmla="*/ 20714 w 20714"/>
                    <a:gd name="T12" fmla="*/ 21600 h 21600"/>
                  </a:gdLst>
                  <a:ahLst/>
                  <a:cxnLst>
                    <a:cxn ang="T6">
                      <a:pos x="T0" y="T1"/>
                    </a:cxn>
                    <a:cxn ang="T7">
                      <a:pos x="T2" y="T3"/>
                    </a:cxn>
                    <a:cxn ang="T8">
                      <a:pos x="T4" y="T5"/>
                    </a:cxn>
                  </a:cxnLst>
                  <a:rect l="T9" t="T10" r="T11" b="T12"/>
                  <a:pathLst>
                    <a:path w="20714" h="21600" fill="none" extrusionOk="0">
                      <a:moveTo>
                        <a:pt x="-1" y="0"/>
                      </a:moveTo>
                      <a:cubicBezTo>
                        <a:pt x="9570" y="0"/>
                        <a:pt x="18000" y="6298"/>
                        <a:pt x="20713" y="15476"/>
                      </a:cubicBezTo>
                    </a:path>
                    <a:path w="20714" h="21600" stroke="0" extrusionOk="0">
                      <a:moveTo>
                        <a:pt x="-1" y="0"/>
                      </a:moveTo>
                      <a:cubicBezTo>
                        <a:pt x="9570" y="0"/>
                        <a:pt x="18000" y="6298"/>
                        <a:pt x="20713" y="15476"/>
                      </a:cubicBezTo>
                      <a:lnTo>
                        <a:pt x="0" y="21600"/>
                      </a:lnTo>
                      <a:lnTo>
                        <a:pt x="-1" y="0"/>
                      </a:ln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65" name="Line 144"/>
              <p:cNvSpPr>
                <a:spLocks noChangeShapeType="1"/>
              </p:cNvSpPr>
              <p:nvPr/>
            </p:nvSpPr>
            <p:spPr bwMode="auto">
              <a:xfrm flipH="1">
                <a:off x="1224" y="3725"/>
                <a:ext cx="65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6" name="Line 145"/>
              <p:cNvSpPr>
                <a:spLocks noChangeShapeType="1"/>
              </p:cNvSpPr>
              <p:nvPr/>
            </p:nvSpPr>
            <p:spPr bwMode="auto">
              <a:xfrm flipH="1">
                <a:off x="1247" y="3090"/>
                <a:ext cx="1406"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7" name="Line 146"/>
              <p:cNvSpPr>
                <a:spLocks noChangeShapeType="1"/>
              </p:cNvSpPr>
              <p:nvPr/>
            </p:nvSpPr>
            <p:spPr bwMode="auto">
              <a:xfrm flipV="1">
                <a:off x="1587" y="3090"/>
                <a:ext cx="0" cy="635"/>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8" name="Text Box 147"/>
              <p:cNvSpPr txBox="1">
                <a:spLocks noChangeArrowheads="1"/>
              </p:cNvSpPr>
              <p:nvPr/>
            </p:nvSpPr>
            <p:spPr bwMode="auto">
              <a:xfrm>
                <a:off x="1247" y="3294"/>
                <a:ext cx="658" cy="212"/>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latin typeface="Arial" charset="0"/>
                    <a:ea typeface="楷体_GB2312" charset="-122"/>
                  </a:rPr>
                  <a:t>脉冲幅度</a:t>
                </a:r>
              </a:p>
            </p:txBody>
          </p:sp>
          <p:sp>
            <p:nvSpPr>
              <p:cNvPr id="69" name="Oval 148"/>
              <p:cNvSpPr>
                <a:spLocks noChangeArrowheads="1"/>
              </p:cNvSpPr>
              <p:nvPr/>
            </p:nvSpPr>
            <p:spPr bwMode="auto">
              <a:xfrm>
                <a:off x="2517" y="3158"/>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70" name="Oval 149"/>
              <p:cNvSpPr>
                <a:spLocks noChangeArrowheads="1"/>
              </p:cNvSpPr>
              <p:nvPr/>
            </p:nvSpPr>
            <p:spPr bwMode="auto">
              <a:xfrm>
                <a:off x="2381" y="3407"/>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71" name="Oval 150"/>
              <p:cNvSpPr>
                <a:spLocks noChangeArrowheads="1"/>
              </p:cNvSpPr>
              <p:nvPr/>
            </p:nvSpPr>
            <p:spPr bwMode="auto">
              <a:xfrm>
                <a:off x="2272" y="3612"/>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72" name="Line 151"/>
              <p:cNvSpPr>
                <a:spLocks noChangeShapeType="1"/>
              </p:cNvSpPr>
              <p:nvPr/>
            </p:nvSpPr>
            <p:spPr bwMode="auto">
              <a:xfrm rot="16200000" flipV="1">
                <a:off x="2919" y="2942"/>
                <a:ext cx="0" cy="9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3" name="Oval 152"/>
              <p:cNvSpPr>
                <a:spLocks noChangeArrowheads="1"/>
              </p:cNvSpPr>
              <p:nvPr/>
            </p:nvSpPr>
            <p:spPr bwMode="auto">
              <a:xfrm>
                <a:off x="3416" y="3413"/>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74" name="Text Box 153"/>
              <p:cNvSpPr txBox="1">
                <a:spLocks noChangeArrowheads="1"/>
              </p:cNvSpPr>
              <p:nvPr/>
            </p:nvSpPr>
            <p:spPr bwMode="auto">
              <a:xfrm>
                <a:off x="2608" y="3407"/>
                <a:ext cx="6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latin typeface="Arial" charset="0"/>
                    <a:ea typeface="楷体_GB2312" charset="-122"/>
                  </a:rPr>
                  <a:t>脉冲宽度</a:t>
                </a:r>
              </a:p>
            </p:txBody>
          </p:sp>
          <p:sp>
            <p:nvSpPr>
              <p:cNvPr id="75" name="Text Box 154"/>
              <p:cNvSpPr txBox="1">
                <a:spLocks noChangeArrowheads="1"/>
              </p:cNvSpPr>
              <p:nvPr/>
            </p:nvSpPr>
            <p:spPr bwMode="auto">
              <a:xfrm>
                <a:off x="2789" y="3226"/>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W</a:t>
                </a:r>
              </a:p>
            </p:txBody>
          </p:sp>
          <p:sp>
            <p:nvSpPr>
              <p:cNvPr id="76" name="Line 156"/>
              <p:cNvSpPr>
                <a:spLocks noChangeShapeType="1"/>
              </p:cNvSpPr>
              <p:nvPr/>
            </p:nvSpPr>
            <p:spPr bwMode="auto">
              <a:xfrm>
                <a:off x="2290" y="3657"/>
                <a:ext cx="0" cy="31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157"/>
              <p:cNvSpPr>
                <a:spLocks noChangeShapeType="1"/>
              </p:cNvSpPr>
              <p:nvPr/>
            </p:nvSpPr>
            <p:spPr bwMode="auto">
              <a:xfrm>
                <a:off x="2540" y="3226"/>
                <a:ext cx="0" cy="72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Text Box 158"/>
              <p:cNvSpPr txBox="1">
                <a:spLocks noChangeArrowheads="1"/>
              </p:cNvSpPr>
              <p:nvPr/>
            </p:nvSpPr>
            <p:spPr bwMode="auto">
              <a:xfrm>
                <a:off x="1791" y="3793"/>
                <a:ext cx="5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solidFill>
                      <a:srgbClr val="FF0000"/>
                    </a:solidFill>
                    <a:latin typeface="Arial" charset="0"/>
                    <a:ea typeface="楷体_GB2312" charset="-122"/>
                  </a:rPr>
                  <a:t>上升沿</a:t>
                </a:r>
                <a:endParaRPr lang="zh-CN" altLang="en-US" sz="1600" baseline="-25000">
                  <a:solidFill>
                    <a:srgbClr val="FF0000"/>
                  </a:solidFill>
                  <a:latin typeface="Arial" charset="0"/>
                  <a:ea typeface="楷体_GB2312" charset="-122"/>
                </a:endParaRPr>
              </a:p>
            </p:txBody>
          </p:sp>
          <p:sp>
            <p:nvSpPr>
              <p:cNvPr id="79" name="Line 159"/>
              <p:cNvSpPr>
                <a:spLocks noChangeShapeType="1"/>
              </p:cNvSpPr>
              <p:nvPr/>
            </p:nvSpPr>
            <p:spPr bwMode="auto">
              <a:xfrm rot="16200000" flipV="1">
                <a:off x="3402" y="3770"/>
                <a:ext cx="0" cy="27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Text Box 160"/>
              <p:cNvSpPr txBox="1">
                <a:spLocks noChangeArrowheads="1"/>
              </p:cNvSpPr>
              <p:nvPr/>
            </p:nvSpPr>
            <p:spPr bwMode="auto">
              <a:xfrm>
                <a:off x="3311" y="3680"/>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f</a:t>
                </a:r>
              </a:p>
            </p:txBody>
          </p:sp>
          <p:sp>
            <p:nvSpPr>
              <p:cNvPr id="81" name="Line 161"/>
              <p:cNvSpPr>
                <a:spLocks noChangeShapeType="1"/>
              </p:cNvSpPr>
              <p:nvPr/>
            </p:nvSpPr>
            <p:spPr bwMode="auto">
              <a:xfrm>
                <a:off x="3288" y="3226"/>
                <a:ext cx="0" cy="72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163"/>
              <p:cNvSpPr>
                <a:spLocks noChangeShapeType="1"/>
              </p:cNvSpPr>
              <p:nvPr/>
            </p:nvSpPr>
            <p:spPr bwMode="auto">
              <a:xfrm>
                <a:off x="3538" y="3612"/>
                <a:ext cx="0" cy="31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Oval 164"/>
              <p:cNvSpPr>
                <a:spLocks noChangeArrowheads="1"/>
              </p:cNvSpPr>
              <p:nvPr/>
            </p:nvSpPr>
            <p:spPr bwMode="auto">
              <a:xfrm>
                <a:off x="3288" y="3181"/>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84" name="Oval 165"/>
              <p:cNvSpPr>
                <a:spLocks noChangeArrowheads="1"/>
              </p:cNvSpPr>
              <p:nvPr/>
            </p:nvSpPr>
            <p:spPr bwMode="auto">
              <a:xfrm>
                <a:off x="3515" y="3634"/>
                <a:ext cx="45" cy="45"/>
              </a:xfrm>
              <a:prstGeom prst="ellipse">
                <a:avLst/>
              </a:prstGeom>
              <a:solidFill>
                <a:schemeClr val="accent1"/>
              </a:solidFill>
              <a:ln w="19050">
                <a:solidFill>
                  <a:schemeClr val="tx1"/>
                </a:solidFill>
                <a:round/>
                <a:headEnd/>
                <a:tailEnd/>
              </a:ln>
            </p:spPr>
            <p:txBody>
              <a:bodyPr wrap="none" lIns="90000" tIns="46800" rIns="90000" bIns="46800" anchor="ctr"/>
              <a:lstStyle/>
              <a:p>
                <a:endParaRPr lang="zh-CN" altLang="en-US"/>
              </a:p>
            </p:txBody>
          </p:sp>
          <p:sp>
            <p:nvSpPr>
              <p:cNvPr id="85" name="Text Box 166"/>
              <p:cNvSpPr txBox="1">
                <a:spLocks noChangeArrowheads="1"/>
              </p:cNvSpPr>
              <p:nvPr/>
            </p:nvSpPr>
            <p:spPr bwMode="auto">
              <a:xfrm>
                <a:off x="2336" y="3748"/>
                <a:ext cx="2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r</a:t>
                </a:r>
              </a:p>
            </p:txBody>
          </p:sp>
          <p:sp>
            <p:nvSpPr>
              <p:cNvPr id="86" name="Line 167"/>
              <p:cNvSpPr>
                <a:spLocks noChangeShapeType="1"/>
              </p:cNvSpPr>
              <p:nvPr/>
            </p:nvSpPr>
            <p:spPr bwMode="auto">
              <a:xfrm rot="16200000" flipV="1">
                <a:off x="2404" y="3793"/>
                <a:ext cx="0" cy="272"/>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7" name="Text Box 168"/>
              <p:cNvSpPr txBox="1">
                <a:spLocks noChangeArrowheads="1"/>
              </p:cNvSpPr>
              <p:nvPr/>
            </p:nvSpPr>
            <p:spPr bwMode="auto">
              <a:xfrm>
                <a:off x="3538" y="3770"/>
                <a:ext cx="5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solidFill>
                      <a:srgbClr val="FF0000"/>
                    </a:solidFill>
                    <a:latin typeface="Arial" charset="0"/>
                    <a:ea typeface="楷体_GB2312" charset="-122"/>
                  </a:rPr>
                  <a:t>下降沿</a:t>
                </a:r>
                <a:endParaRPr lang="zh-CN" altLang="en-US" sz="1600" baseline="-25000">
                  <a:solidFill>
                    <a:srgbClr val="FF0000"/>
                  </a:solidFill>
                  <a:latin typeface="Arial" charset="0"/>
                  <a:ea typeface="楷体_GB2312" charset="-122"/>
                </a:endParaRPr>
              </a:p>
            </p:txBody>
          </p:sp>
          <p:sp>
            <p:nvSpPr>
              <p:cNvPr id="88" name="Text Box 169"/>
              <p:cNvSpPr txBox="1">
                <a:spLocks noChangeArrowheads="1"/>
              </p:cNvSpPr>
              <p:nvPr/>
            </p:nvSpPr>
            <p:spPr bwMode="auto">
              <a:xfrm>
                <a:off x="3946" y="3045"/>
                <a:ext cx="83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600">
                    <a:latin typeface="Arial" charset="0"/>
                    <a:ea typeface="楷体_GB2312" charset="-122"/>
                  </a:rPr>
                  <a:t>非线性部分</a:t>
                </a:r>
                <a:endParaRPr lang="zh-CN" altLang="en-US" sz="1600" baseline="-25000">
                  <a:latin typeface="Arial" charset="0"/>
                  <a:ea typeface="楷体_GB2312" charset="-122"/>
                </a:endParaRPr>
              </a:p>
            </p:txBody>
          </p:sp>
          <p:sp>
            <p:nvSpPr>
              <p:cNvPr id="89" name="Line 170"/>
              <p:cNvSpPr>
                <a:spLocks noChangeShapeType="1"/>
              </p:cNvSpPr>
              <p:nvPr/>
            </p:nvSpPr>
            <p:spPr bwMode="auto">
              <a:xfrm rot="10800000">
                <a:off x="3288" y="3113"/>
                <a:ext cx="681" cy="4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171"/>
              <p:cNvSpPr>
                <a:spLocks noChangeShapeType="1"/>
              </p:cNvSpPr>
              <p:nvPr/>
            </p:nvSpPr>
            <p:spPr bwMode="auto">
              <a:xfrm rot="10800000" flipV="1">
                <a:off x="3651" y="3226"/>
                <a:ext cx="386" cy="45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62" name="Text Box 174"/>
            <p:cNvSpPr txBox="1">
              <a:spLocks noChangeArrowheads="1"/>
            </p:cNvSpPr>
            <p:nvPr/>
          </p:nvSpPr>
          <p:spPr bwMode="auto">
            <a:xfrm>
              <a:off x="2336" y="2772"/>
              <a:ext cx="45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a:t>90%</a:t>
              </a:r>
            </a:p>
          </p:txBody>
        </p:sp>
        <p:sp>
          <p:nvSpPr>
            <p:cNvPr id="63" name="Text Box 176"/>
            <p:cNvSpPr txBox="1">
              <a:spLocks noChangeArrowheads="1"/>
            </p:cNvSpPr>
            <p:nvPr/>
          </p:nvSpPr>
          <p:spPr bwMode="auto">
            <a:xfrm>
              <a:off x="2154" y="3158"/>
              <a:ext cx="45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a:t>10%</a:t>
              </a:r>
            </a:p>
          </p:txBody>
        </p:sp>
      </p:grpSp>
      <p:grpSp>
        <p:nvGrpSpPr>
          <p:cNvPr id="100" name="Group 180"/>
          <p:cNvGrpSpPr>
            <a:grpSpLocks/>
          </p:cNvGrpSpPr>
          <p:nvPr/>
        </p:nvGrpSpPr>
        <p:grpSpPr bwMode="auto">
          <a:xfrm>
            <a:off x="194892" y="1732118"/>
            <a:ext cx="2276474" cy="1735138"/>
            <a:chOff x="1106" y="3091"/>
            <a:chExt cx="1434" cy="1093"/>
          </a:xfrm>
        </p:grpSpPr>
        <p:sp>
          <p:nvSpPr>
            <p:cNvPr id="101" name="Text Box 178"/>
            <p:cNvSpPr txBox="1">
              <a:spLocks noChangeArrowheads="1"/>
            </p:cNvSpPr>
            <p:nvPr/>
          </p:nvSpPr>
          <p:spPr bwMode="auto">
            <a:xfrm>
              <a:off x="1106" y="3737"/>
              <a:ext cx="1344" cy="447"/>
            </a:xfrm>
            <a:prstGeom prst="rect">
              <a:avLst/>
            </a:prstGeom>
            <a:noFill/>
            <a:ln w="19050" algn="ctr">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dirty="0"/>
                <a:t>从低电平到高电平需要过程</a:t>
              </a:r>
            </a:p>
          </p:txBody>
        </p:sp>
        <p:sp>
          <p:nvSpPr>
            <p:cNvPr id="102" name="Freeform 179"/>
            <p:cNvSpPr>
              <a:spLocks/>
            </p:cNvSpPr>
            <p:nvPr/>
          </p:nvSpPr>
          <p:spPr bwMode="auto">
            <a:xfrm>
              <a:off x="1451" y="3091"/>
              <a:ext cx="1089" cy="702"/>
            </a:xfrm>
            <a:custGeom>
              <a:avLst/>
              <a:gdLst>
                <a:gd name="T0" fmla="*/ 0 w 1089"/>
                <a:gd name="T1" fmla="*/ 702 h 702"/>
                <a:gd name="T2" fmla="*/ 186 w 1089"/>
                <a:gd name="T3" fmla="*/ 374 h 702"/>
                <a:gd name="T4" fmla="*/ 551 w 1089"/>
                <a:gd name="T5" fmla="*/ 91 h 702"/>
                <a:gd name="T6" fmla="*/ 871 w 1089"/>
                <a:gd name="T7" fmla="*/ 8 h 702"/>
                <a:gd name="T8" fmla="*/ 1089 w 1089"/>
                <a:gd name="T9" fmla="*/ 44 h 702"/>
                <a:gd name="T10" fmla="*/ 0 60000 65536"/>
                <a:gd name="T11" fmla="*/ 0 60000 65536"/>
                <a:gd name="T12" fmla="*/ 0 60000 65536"/>
                <a:gd name="T13" fmla="*/ 0 60000 65536"/>
                <a:gd name="T14" fmla="*/ 0 60000 65536"/>
                <a:gd name="T15" fmla="*/ 0 w 1089"/>
                <a:gd name="T16" fmla="*/ 0 h 702"/>
                <a:gd name="T17" fmla="*/ 1089 w 1089"/>
                <a:gd name="T18" fmla="*/ 702 h 702"/>
              </a:gdLst>
              <a:ahLst/>
              <a:cxnLst>
                <a:cxn ang="T10">
                  <a:pos x="T0" y="T1"/>
                </a:cxn>
                <a:cxn ang="T11">
                  <a:pos x="T2" y="T3"/>
                </a:cxn>
                <a:cxn ang="T12">
                  <a:pos x="T4" y="T5"/>
                </a:cxn>
                <a:cxn ang="T13">
                  <a:pos x="T6" y="T7"/>
                </a:cxn>
                <a:cxn ang="T14">
                  <a:pos x="T8" y="T9"/>
                </a:cxn>
              </a:cxnLst>
              <a:rect l="T15" t="T16" r="T17" b="T18"/>
              <a:pathLst>
                <a:path w="1089" h="702">
                  <a:moveTo>
                    <a:pt x="0" y="702"/>
                  </a:moveTo>
                  <a:cubicBezTo>
                    <a:pt x="31" y="647"/>
                    <a:pt x="94" y="476"/>
                    <a:pt x="186" y="374"/>
                  </a:cubicBezTo>
                  <a:cubicBezTo>
                    <a:pt x="278" y="272"/>
                    <a:pt x="437" y="152"/>
                    <a:pt x="551" y="91"/>
                  </a:cubicBezTo>
                  <a:cubicBezTo>
                    <a:pt x="665" y="30"/>
                    <a:pt x="781" y="16"/>
                    <a:pt x="871" y="8"/>
                  </a:cubicBezTo>
                  <a:cubicBezTo>
                    <a:pt x="961" y="0"/>
                    <a:pt x="1044" y="37"/>
                    <a:pt x="1089" y="44"/>
                  </a:cubicBezTo>
                </a:path>
              </a:pathLst>
            </a:custGeom>
            <a:noFill/>
            <a:ln w="19050" cap="flat" cmpd="sng">
              <a:solidFill>
                <a:schemeClr val="hlink"/>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zh-CN" altLang="en-US"/>
            </a:p>
          </p:txBody>
        </p:sp>
      </p:grpSp>
      <p:sp>
        <p:nvSpPr>
          <p:cNvPr id="123" name="矩形 122"/>
          <p:cNvSpPr/>
          <p:nvPr/>
        </p:nvSpPr>
        <p:spPr>
          <a:xfrm>
            <a:off x="1632298" y="3459504"/>
            <a:ext cx="2765501" cy="400110"/>
          </a:xfrm>
          <a:prstGeom prst="rect">
            <a:avLst/>
          </a:prstGeom>
        </p:spPr>
        <p:txBody>
          <a:bodyPr wrap="none">
            <a:spAutoFit/>
          </a:bodyPr>
          <a:lstStyle/>
          <a:p>
            <a:r>
              <a:rPr lang="zh-CN" altLang="en-US" sz="2000" dirty="0">
                <a:solidFill>
                  <a:schemeClr val="tx1"/>
                </a:solidFill>
              </a:rPr>
              <a:t>非理想状态下脉冲参数</a:t>
            </a:r>
          </a:p>
        </p:txBody>
      </p:sp>
      <p:sp>
        <p:nvSpPr>
          <p:cNvPr id="125" name="矩形 124"/>
          <p:cNvSpPr/>
          <p:nvPr/>
        </p:nvSpPr>
        <p:spPr>
          <a:xfrm>
            <a:off x="389753" y="4059042"/>
            <a:ext cx="8701200" cy="1938992"/>
          </a:xfrm>
          <a:prstGeom prst="rect">
            <a:avLst/>
          </a:prstGeom>
        </p:spPr>
        <p:txBody>
          <a:bodyPr wrap="square">
            <a:spAutoFit/>
          </a:bodyPr>
          <a:lstStyle/>
          <a:p>
            <a:pPr marL="342900" indent="-342900">
              <a:buFont typeface="Arial" pitchFamily="34" charset="0"/>
              <a:buChar char="•"/>
            </a:pPr>
            <a:r>
              <a:rPr lang="zh-CN" altLang="en-US" sz="2400" dirty="0">
                <a:solidFill>
                  <a:schemeClr val="tx1"/>
                </a:solidFill>
              </a:rPr>
              <a:t>脉冲幅度：从基准线到高电平的电压值</a:t>
            </a:r>
            <a:endParaRPr lang="en-US" altLang="zh-CN" sz="2400" dirty="0">
              <a:solidFill>
                <a:schemeClr val="tx1"/>
              </a:solidFill>
            </a:endParaRPr>
          </a:p>
          <a:p>
            <a:pPr marL="342900" indent="-342900">
              <a:buFont typeface="Arial" pitchFamily="34" charset="0"/>
              <a:buChar char="•"/>
            </a:pPr>
            <a:r>
              <a:rPr lang="en-US" altLang="zh-CN" sz="2400" dirty="0" err="1">
                <a:solidFill>
                  <a:schemeClr val="tx1"/>
                </a:solidFill>
              </a:rPr>
              <a:t>t</a:t>
            </a:r>
            <a:r>
              <a:rPr lang="en-US" altLang="zh-CN" sz="2400" baseline="-25000" dirty="0" err="1">
                <a:solidFill>
                  <a:schemeClr val="tx1"/>
                </a:solidFill>
              </a:rPr>
              <a:t>r</a:t>
            </a:r>
            <a:r>
              <a:rPr lang="en-US" altLang="zh-CN" sz="2400" dirty="0">
                <a:solidFill>
                  <a:schemeClr val="tx1"/>
                </a:solidFill>
              </a:rPr>
              <a:t>:</a:t>
            </a:r>
            <a:r>
              <a:rPr lang="zh-CN" altLang="en-US" sz="2400" dirty="0">
                <a:solidFill>
                  <a:schemeClr val="tx1"/>
                </a:solidFill>
              </a:rPr>
              <a:t>上升时间，从脉冲幅度的</a:t>
            </a:r>
            <a:r>
              <a:rPr lang="en-US" altLang="zh-CN" sz="2400" dirty="0">
                <a:solidFill>
                  <a:schemeClr val="tx1"/>
                </a:solidFill>
              </a:rPr>
              <a:t>10%</a:t>
            </a:r>
            <a:r>
              <a:rPr lang="zh-CN" altLang="en-US" sz="2400" dirty="0">
                <a:solidFill>
                  <a:schemeClr val="tx1"/>
                </a:solidFill>
              </a:rPr>
              <a:t>到</a:t>
            </a:r>
            <a:r>
              <a:rPr lang="en-US" altLang="zh-CN" sz="2400" dirty="0">
                <a:solidFill>
                  <a:schemeClr val="tx1"/>
                </a:solidFill>
              </a:rPr>
              <a:t>90%</a:t>
            </a:r>
            <a:r>
              <a:rPr lang="zh-CN" altLang="en-US" sz="2400" dirty="0">
                <a:solidFill>
                  <a:schemeClr val="tx1"/>
                </a:solidFill>
              </a:rPr>
              <a:t>的时间</a:t>
            </a:r>
            <a:endParaRPr lang="en-US" altLang="zh-CN" sz="2400" dirty="0">
              <a:solidFill>
                <a:schemeClr val="tx1"/>
              </a:solidFill>
            </a:endParaRPr>
          </a:p>
          <a:p>
            <a:pPr marL="342900" indent="-342900">
              <a:buFont typeface="Arial" pitchFamily="34" charset="0"/>
              <a:buChar char="•"/>
            </a:pPr>
            <a:r>
              <a:rPr lang="en-US" altLang="zh-CN" sz="2400" dirty="0" err="1">
                <a:solidFill>
                  <a:schemeClr val="tx1"/>
                </a:solidFill>
              </a:rPr>
              <a:t>t</a:t>
            </a:r>
            <a:r>
              <a:rPr lang="en-US" altLang="zh-CN" sz="2400" baseline="-25000" dirty="0" err="1">
                <a:solidFill>
                  <a:schemeClr val="tx1"/>
                </a:solidFill>
              </a:rPr>
              <a:t>f</a:t>
            </a:r>
            <a:r>
              <a:rPr lang="en-US" altLang="zh-CN" sz="2400" dirty="0">
                <a:solidFill>
                  <a:schemeClr val="tx1"/>
                </a:solidFill>
              </a:rPr>
              <a:t>:</a:t>
            </a:r>
            <a:r>
              <a:rPr lang="zh-CN" altLang="en-US" sz="2400" dirty="0">
                <a:solidFill>
                  <a:schemeClr val="tx1"/>
                </a:solidFill>
              </a:rPr>
              <a:t>下降时间，从脉冲幅度的</a:t>
            </a:r>
            <a:r>
              <a:rPr lang="en-US" altLang="zh-CN" sz="2400" dirty="0">
                <a:solidFill>
                  <a:schemeClr val="tx1"/>
                </a:solidFill>
              </a:rPr>
              <a:t>90%</a:t>
            </a:r>
            <a:r>
              <a:rPr lang="zh-CN" altLang="en-US" sz="2400" dirty="0">
                <a:solidFill>
                  <a:schemeClr val="tx1"/>
                </a:solidFill>
              </a:rPr>
              <a:t>到</a:t>
            </a:r>
            <a:r>
              <a:rPr lang="en-US" altLang="zh-CN" sz="2400" dirty="0">
                <a:solidFill>
                  <a:schemeClr val="tx1"/>
                </a:solidFill>
              </a:rPr>
              <a:t>10%</a:t>
            </a:r>
            <a:r>
              <a:rPr lang="zh-CN" altLang="en-US" sz="2400" dirty="0">
                <a:solidFill>
                  <a:schemeClr val="tx1"/>
                </a:solidFill>
              </a:rPr>
              <a:t>的时间</a:t>
            </a:r>
            <a:endParaRPr lang="en-US" altLang="zh-CN" sz="2400" dirty="0">
              <a:solidFill>
                <a:schemeClr val="tx1"/>
              </a:solidFill>
            </a:endParaRPr>
          </a:p>
          <a:p>
            <a:pPr marL="342900" indent="-342900">
              <a:buFont typeface="Arial" pitchFamily="34" charset="0"/>
              <a:buChar char="•"/>
            </a:pPr>
            <a:r>
              <a:rPr lang="en-US" altLang="zh-CN" sz="2400" dirty="0" err="1">
                <a:solidFill>
                  <a:schemeClr val="tx1"/>
                </a:solidFill>
              </a:rPr>
              <a:t>t</a:t>
            </a:r>
            <a:r>
              <a:rPr lang="en-US" altLang="zh-CN" sz="2400" baseline="-25000" dirty="0" err="1">
                <a:solidFill>
                  <a:schemeClr val="tx1"/>
                </a:solidFill>
              </a:rPr>
              <a:t>w</a:t>
            </a:r>
            <a:r>
              <a:rPr lang="en-US" altLang="zh-CN" sz="2400" dirty="0">
                <a:solidFill>
                  <a:schemeClr val="tx1"/>
                </a:solidFill>
              </a:rPr>
              <a:t>:</a:t>
            </a:r>
            <a:r>
              <a:rPr lang="zh-CN" altLang="en-US" sz="2400" dirty="0">
                <a:solidFill>
                  <a:schemeClr val="tx1"/>
                </a:solidFill>
              </a:rPr>
              <a:t>脉冲宽度，上升沿</a:t>
            </a:r>
            <a:r>
              <a:rPr lang="en-US" altLang="zh-CN" sz="2400" dirty="0">
                <a:solidFill>
                  <a:schemeClr val="tx1"/>
                </a:solidFill>
              </a:rPr>
              <a:t>50%</a:t>
            </a:r>
            <a:r>
              <a:rPr lang="zh-CN" altLang="en-US" sz="2400" dirty="0">
                <a:solidFill>
                  <a:schemeClr val="tx1"/>
                </a:solidFill>
              </a:rPr>
              <a:t>到下降沿</a:t>
            </a:r>
            <a:r>
              <a:rPr lang="en-US" altLang="zh-CN" sz="2400" dirty="0">
                <a:solidFill>
                  <a:schemeClr val="tx1"/>
                </a:solidFill>
              </a:rPr>
              <a:t>50%</a:t>
            </a:r>
            <a:r>
              <a:rPr lang="zh-CN" altLang="en-US" sz="2400" dirty="0">
                <a:solidFill>
                  <a:schemeClr val="tx1"/>
                </a:solidFill>
              </a:rPr>
              <a:t>的时间，它是脉冲持续时间的度量</a:t>
            </a:r>
          </a:p>
        </p:txBody>
      </p:sp>
      <p:sp>
        <p:nvSpPr>
          <p:cNvPr id="51" name="矩形 50"/>
          <p:cNvSpPr/>
          <p:nvPr/>
        </p:nvSpPr>
        <p:spPr>
          <a:xfrm>
            <a:off x="6338112" y="3444237"/>
            <a:ext cx="2765501" cy="400110"/>
          </a:xfrm>
          <a:prstGeom prst="rect">
            <a:avLst/>
          </a:prstGeom>
        </p:spPr>
        <p:txBody>
          <a:bodyPr wrap="none">
            <a:spAutoFit/>
          </a:bodyPr>
          <a:lstStyle/>
          <a:p>
            <a:r>
              <a:rPr lang="zh-CN" altLang="en-US" sz="2000" dirty="0">
                <a:solidFill>
                  <a:schemeClr val="tx1"/>
                </a:solidFill>
              </a:rPr>
              <a:t>实际测量中脉冲波形图</a:t>
            </a:r>
          </a:p>
        </p:txBody>
      </p:sp>
    </p:spTree>
    <p:extLst>
      <p:ext uri="{BB962C8B-B14F-4D97-AF65-F5344CB8AC3E}">
        <p14:creationId xmlns:p14="http://schemas.microsoft.com/office/powerpoint/2010/main" val="31874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26" y="6453937"/>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3" name="文本占位符 2"/>
          <p:cNvSpPr>
            <a:spLocks noGrp="1"/>
          </p:cNvSpPr>
          <p:nvPr>
            <p:ph type="body" idx="1"/>
          </p:nvPr>
        </p:nvSpPr>
        <p:spPr>
          <a:xfrm>
            <a:off x="10508" y="0"/>
            <a:ext cx="4839753" cy="347858"/>
          </a:xfrm>
        </p:spPr>
        <p:txBody>
          <a:bodyPr/>
          <a:lstStyle/>
          <a:p>
            <a:r>
              <a:rPr lang="zh-CN" altLang="en-US" dirty="0"/>
              <a:t>第一章 开关理论基础</a:t>
            </a:r>
            <a:r>
              <a:rPr lang="en-US" altLang="zh-CN" dirty="0"/>
              <a:t>/</a:t>
            </a:r>
            <a:r>
              <a:rPr lang="zh-CN" altLang="en-US" dirty="0"/>
              <a:t>第一节  数字与模拟</a:t>
            </a:r>
          </a:p>
        </p:txBody>
      </p:sp>
      <p:sp>
        <p:nvSpPr>
          <p:cNvPr id="4" name="内容占位符 4"/>
          <p:cNvSpPr txBox="1">
            <a:spLocks/>
          </p:cNvSpPr>
          <p:nvPr/>
        </p:nvSpPr>
        <p:spPr bwMode="auto">
          <a:xfrm>
            <a:off x="17354" y="406966"/>
            <a:ext cx="8955596" cy="3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二</a:t>
            </a:r>
            <a:r>
              <a:rPr lang="en-US" altLang="zh-CN" sz="2800" dirty="0"/>
              <a:t>.</a:t>
            </a:r>
            <a:r>
              <a:rPr lang="zh-CN" altLang="en-US" sz="2800" dirty="0"/>
              <a:t>开关量</a:t>
            </a:r>
            <a:endParaRPr lang="en-US" altLang="zh-CN" sz="2800" dirty="0"/>
          </a:p>
        </p:txBody>
      </p:sp>
      <p:sp>
        <p:nvSpPr>
          <p:cNvPr id="5" name="内容占位符 4"/>
          <p:cNvSpPr txBox="1">
            <a:spLocks/>
          </p:cNvSpPr>
          <p:nvPr/>
        </p:nvSpPr>
        <p:spPr bwMode="auto">
          <a:xfrm>
            <a:off x="341717" y="824716"/>
            <a:ext cx="8685579" cy="5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Arial" pitchFamily="34" charset="0"/>
              <a:buChar char="•"/>
            </a:pPr>
            <a:r>
              <a:rPr lang="zh-CN" altLang="en-US" sz="3200" dirty="0">
                <a:solidFill>
                  <a:srgbClr val="FF0000"/>
                </a:solidFill>
              </a:rPr>
              <a:t>码（码制：</a:t>
            </a:r>
            <a:r>
              <a:rPr lang="en-US" altLang="zh-CN" sz="3200" dirty="0">
                <a:solidFill>
                  <a:srgbClr val="FF0000"/>
                </a:solidFill>
              </a:rPr>
              <a:t>code order</a:t>
            </a:r>
            <a:r>
              <a:rPr lang="zh-CN" altLang="en-US" sz="3200" dirty="0">
                <a:solidFill>
                  <a:srgbClr val="FF0000"/>
                </a:solidFill>
              </a:rPr>
              <a:t>）的概念</a:t>
            </a:r>
            <a:r>
              <a:rPr lang="zh-CN" altLang="en-US" sz="3200" dirty="0"/>
              <a:t>：</a:t>
            </a:r>
            <a:endParaRPr lang="en-US" altLang="zh-CN" sz="3200" dirty="0"/>
          </a:p>
          <a:p>
            <a:pPr marL="800100" lvl="1" indent="-342900">
              <a:buFont typeface="Arial" pitchFamily="34" charset="0"/>
              <a:buChar char="•"/>
            </a:pPr>
            <a:r>
              <a:rPr lang="zh-CN" altLang="en-US" sz="2400" dirty="0"/>
              <a:t>由数字</a:t>
            </a:r>
            <a:r>
              <a:rPr lang="zh-CN" altLang="en-US" sz="2400" dirty="0">
                <a:solidFill>
                  <a:srgbClr val="FF0000"/>
                </a:solidFill>
              </a:rPr>
              <a:t>状态</a:t>
            </a:r>
            <a:r>
              <a:rPr lang="zh-CN" altLang="en-US" sz="2400" dirty="0"/>
              <a:t>（如二进制系统中的基本算符</a:t>
            </a:r>
            <a:r>
              <a:rPr lang="en-US" altLang="zh-CN" sz="2400" dirty="0"/>
              <a:t>0</a:t>
            </a:r>
            <a:r>
              <a:rPr lang="zh-CN" altLang="en-US" sz="2400" dirty="0"/>
              <a:t>和</a:t>
            </a:r>
            <a:r>
              <a:rPr lang="en-US" altLang="zh-CN" sz="2400" dirty="0"/>
              <a:t>1</a:t>
            </a:r>
            <a:r>
              <a:rPr lang="zh-CN" altLang="en-US" sz="2400" dirty="0"/>
              <a:t>）的</a:t>
            </a:r>
            <a:r>
              <a:rPr lang="zh-CN" altLang="en-US" sz="2400" dirty="0">
                <a:solidFill>
                  <a:srgbClr val="FF0000"/>
                </a:solidFill>
              </a:rPr>
              <a:t>组合序列</a:t>
            </a:r>
            <a:r>
              <a:rPr lang="zh-CN" altLang="en-US" sz="2400" dirty="0"/>
              <a:t>称为码。</a:t>
            </a:r>
            <a:endParaRPr lang="en-US" altLang="zh-CN" sz="2400" dirty="0"/>
          </a:p>
          <a:p>
            <a:pPr marL="800100" lvl="1" indent="-342900">
              <a:buFont typeface="Arial" pitchFamily="34" charset="0"/>
              <a:buChar char="•"/>
            </a:pPr>
            <a:r>
              <a:rPr lang="zh-CN" altLang="en-US" sz="2400" dirty="0"/>
              <a:t>如何组合？</a:t>
            </a:r>
            <a:endParaRPr lang="en-US" altLang="zh-CN" sz="2400" dirty="0"/>
          </a:p>
          <a:p>
            <a:pPr marL="1257300" lvl="2" indent="-342900">
              <a:buFont typeface="Arial" pitchFamily="34" charset="0"/>
              <a:buChar char="•"/>
            </a:pPr>
            <a:r>
              <a:rPr lang="zh-CN" altLang="en-US" sz="4800" dirty="0">
                <a:solidFill>
                  <a:srgbClr val="FF0000"/>
                </a:solidFill>
              </a:rPr>
              <a:t>算符</a:t>
            </a:r>
            <a:r>
              <a:rPr lang="zh-CN" altLang="en-US" sz="2200" dirty="0"/>
              <a:t>、位置、关系</a:t>
            </a:r>
            <a:endParaRPr lang="en-US" altLang="zh-CN" sz="2200" dirty="0"/>
          </a:p>
          <a:p>
            <a:pPr marL="800100" lvl="1" indent="-342900">
              <a:buFont typeface="Arial" pitchFamily="34" charset="0"/>
              <a:buChar char="•"/>
            </a:pPr>
            <a:r>
              <a:rPr lang="en-US" altLang="zh-CN" sz="4800" dirty="0">
                <a:solidFill>
                  <a:srgbClr val="FF0000"/>
                </a:solidFill>
                <a:latin typeface="Arial" pitchFamily="34" charset="0"/>
              </a:rPr>
              <a:t>(</a:t>
            </a:r>
            <a:r>
              <a:rPr lang="zh-CN" altLang="en-US" sz="4800" dirty="0">
                <a:solidFill>
                  <a:srgbClr val="FF0000"/>
                </a:solidFill>
                <a:latin typeface="Arial" pitchFamily="34" charset="0"/>
              </a:rPr>
              <a:t>编</a:t>
            </a:r>
            <a:r>
              <a:rPr lang="en-US" altLang="zh-CN" sz="4800" dirty="0">
                <a:solidFill>
                  <a:srgbClr val="FF0000"/>
                </a:solidFill>
                <a:latin typeface="Arial" pitchFamily="34" charset="0"/>
              </a:rPr>
              <a:t>)</a:t>
            </a:r>
            <a:r>
              <a:rPr lang="zh-CN" altLang="en-US" sz="4800" dirty="0">
                <a:solidFill>
                  <a:srgbClr val="FF0000"/>
                </a:solidFill>
                <a:latin typeface="Arial" pitchFamily="34" charset="0"/>
              </a:rPr>
              <a:t>码</a:t>
            </a:r>
            <a:endParaRPr lang="en-US" altLang="zh-CN" sz="4800" dirty="0">
              <a:solidFill>
                <a:srgbClr val="FF0000"/>
              </a:solidFill>
              <a:latin typeface="Arial" pitchFamily="34" charset="0"/>
            </a:endParaRPr>
          </a:p>
          <a:p>
            <a:pPr marL="800100" lvl="1" indent="-342900">
              <a:buFont typeface="Arial" pitchFamily="34" charset="0"/>
              <a:buChar char="•"/>
            </a:pPr>
            <a:r>
              <a:rPr lang="zh-CN" altLang="en-US" sz="5000" dirty="0">
                <a:solidFill>
                  <a:srgbClr val="FF0000"/>
                </a:solidFill>
              </a:rPr>
              <a:t>数  码</a:t>
            </a:r>
            <a:r>
              <a:rPr lang="en-US" altLang="zh-CN" sz="5000" dirty="0">
                <a:solidFill>
                  <a:srgbClr val="FF0000"/>
                </a:solidFill>
                <a:sym typeface="Wingdings" panose="05000000000000000000" pitchFamily="2" charset="2"/>
              </a:rPr>
              <a:t></a:t>
            </a:r>
            <a:r>
              <a:rPr lang="zh-CN" altLang="en-US" sz="5000" dirty="0">
                <a:solidFill>
                  <a:srgbClr val="FF0000"/>
                </a:solidFill>
                <a:sym typeface="Wingdings" panose="05000000000000000000" pitchFamily="2" charset="2"/>
              </a:rPr>
              <a:t>数制</a:t>
            </a:r>
            <a:endParaRPr lang="en-US" altLang="zh-CN" sz="5000" dirty="0">
              <a:solidFill>
                <a:srgbClr val="FF0000"/>
              </a:solidFill>
            </a:endParaRPr>
          </a:p>
          <a:p>
            <a:pPr marL="800100" lvl="1" indent="-342900">
              <a:buFont typeface="Arial" pitchFamily="34" charset="0"/>
              <a:buChar char="•"/>
            </a:pPr>
            <a:r>
              <a:rPr lang="zh-CN" altLang="en-US" sz="5000" dirty="0">
                <a:solidFill>
                  <a:srgbClr val="FF0000"/>
                </a:solidFill>
              </a:rPr>
              <a:t>代  码</a:t>
            </a:r>
            <a:endParaRPr lang="en-US" altLang="zh-CN" sz="5000" dirty="0">
              <a:solidFill>
                <a:srgbClr val="FF0000"/>
              </a:solidFill>
            </a:endParaRPr>
          </a:p>
          <a:p>
            <a:endParaRPr lang="zh-CN" altLang="en-US" sz="3200" dirty="0">
              <a:solidFill>
                <a:srgbClr val="FF0000"/>
              </a:solidFill>
            </a:endParaRPr>
          </a:p>
        </p:txBody>
      </p:sp>
      <p:sp>
        <p:nvSpPr>
          <p:cNvPr id="2" name="矩形 1">
            <a:extLst>
              <a:ext uri="{FF2B5EF4-FFF2-40B4-BE49-F238E27FC236}">
                <a16:creationId xmlns:a16="http://schemas.microsoft.com/office/drawing/2014/main" id="{BFD807D0-0A9C-45D4-B12F-30209A0F32C9}"/>
              </a:ext>
            </a:extLst>
          </p:cNvPr>
          <p:cNvSpPr/>
          <p:nvPr/>
        </p:nvSpPr>
        <p:spPr bwMode="auto">
          <a:xfrm>
            <a:off x="2092861" y="3898074"/>
            <a:ext cx="675045" cy="2925195"/>
          </a:xfrm>
          <a:prstGeom prst="rect">
            <a:avLst/>
          </a:prstGeom>
          <a:noFill/>
          <a:ln w="254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Tree>
    <p:extLst>
      <p:ext uri="{BB962C8B-B14F-4D97-AF65-F5344CB8AC3E}">
        <p14:creationId xmlns:p14="http://schemas.microsoft.com/office/powerpoint/2010/main" val="30710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16702" y="998838"/>
            <a:ext cx="8865591" cy="5355356"/>
          </a:xfrm>
        </p:spPr>
        <p:txBody>
          <a:bodyPr/>
          <a:lstStyle/>
          <a:p>
            <a:r>
              <a:rPr lang="zh-CN" altLang="en-US" sz="2400" dirty="0"/>
              <a:t>码的波形</a:t>
            </a:r>
            <a:endParaRPr lang="en-US" altLang="zh-CN" sz="2400" dirty="0"/>
          </a:p>
          <a:p>
            <a:pPr lvl="1"/>
            <a:r>
              <a:rPr lang="zh-CN" altLang="en-US" sz="2000" dirty="0"/>
              <a:t>非周期性波形</a:t>
            </a:r>
            <a:endParaRPr lang="en-US" altLang="zh-CN" sz="2000" dirty="0"/>
          </a:p>
          <a:p>
            <a:pPr lvl="1"/>
            <a:endParaRPr lang="en-US" altLang="zh-CN" dirty="0"/>
          </a:p>
          <a:p>
            <a:pPr lvl="1"/>
            <a:endParaRPr lang="en-US" altLang="zh-CN" dirty="0"/>
          </a:p>
          <a:p>
            <a:pPr lvl="1"/>
            <a:endParaRPr lang="en-US" altLang="zh-CN" dirty="0"/>
          </a:p>
          <a:p>
            <a:pPr lvl="1"/>
            <a:r>
              <a:rPr lang="zh-CN" altLang="en-US" sz="2000" dirty="0"/>
              <a:t>周期性波形</a:t>
            </a:r>
            <a:endParaRPr lang="en-US" altLang="zh-CN" sz="2000" dirty="0"/>
          </a:p>
          <a:p>
            <a:pPr lvl="1"/>
            <a:endParaRPr lang="en-US" altLang="zh-CN" dirty="0"/>
          </a:p>
          <a:p>
            <a:pPr lvl="1"/>
            <a:endParaRPr lang="en-US" altLang="zh-CN" dirty="0"/>
          </a:p>
          <a:p>
            <a:pPr lvl="1"/>
            <a:endParaRPr lang="en-US" altLang="zh-CN" dirty="0"/>
          </a:p>
          <a:p>
            <a:pPr lvl="1"/>
            <a:r>
              <a:rPr lang="zh-CN" altLang="en-US" sz="2000" dirty="0"/>
              <a:t>如何产生周期性波形？时钟发生器（</a:t>
            </a:r>
            <a:r>
              <a:rPr lang="en-US" altLang="zh-CN" sz="2000" dirty="0"/>
              <a:t>Clock generator</a:t>
            </a:r>
            <a:r>
              <a:rPr lang="zh-CN" altLang="en-US" sz="2000" dirty="0"/>
              <a:t>）</a:t>
            </a:r>
            <a:endParaRPr lang="en-US" altLang="zh-CN" sz="2000" dirty="0"/>
          </a:p>
          <a:p>
            <a:pPr lvl="1"/>
            <a:endParaRPr lang="en-US" altLang="zh-CN" dirty="0"/>
          </a:p>
          <a:p>
            <a:pPr lvl="2"/>
            <a:endParaRPr lang="zh-CN" altLang="en-US" dirty="0"/>
          </a:p>
        </p:txBody>
      </p:sp>
      <p:sp>
        <p:nvSpPr>
          <p:cNvPr id="6" name="文本占位符 2"/>
          <p:cNvSpPr txBox="1">
            <a:spLocks/>
          </p:cNvSpPr>
          <p:nvPr/>
        </p:nvSpPr>
        <p:spPr bwMode="auto">
          <a:xfrm>
            <a:off x="10508" y="27224"/>
            <a:ext cx="4839753" cy="34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第一章 开关理论基础</a:t>
            </a:r>
            <a:r>
              <a:rPr lang="en-US" altLang="zh-CN" sz="2000" dirty="0"/>
              <a:t>/</a:t>
            </a:r>
            <a:r>
              <a:rPr lang="zh-CN" altLang="en-US" sz="2000" dirty="0"/>
              <a:t>第一节  数字与模拟</a:t>
            </a:r>
          </a:p>
        </p:txBody>
      </p:sp>
      <p:sp>
        <p:nvSpPr>
          <p:cNvPr id="7" name="内容占位符 4"/>
          <p:cNvSpPr txBox="1">
            <a:spLocks/>
          </p:cNvSpPr>
          <p:nvPr/>
        </p:nvSpPr>
        <p:spPr bwMode="auto">
          <a:xfrm>
            <a:off x="71701" y="548809"/>
            <a:ext cx="8955596" cy="3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三</a:t>
            </a:r>
            <a:r>
              <a:rPr lang="en-US" altLang="zh-CN" sz="2800" dirty="0"/>
              <a:t>.</a:t>
            </a:r>
            <a:r>
              <a:rPr lang="zh-CN" altLang="en-US" sz="2800" dirty="0"/>
              <a:t>码的波形表达方法  </a:t>
            </a:r>
            <a:endParaRPr lang="en-US" altLang="zh-CN" sz="2800" dirty="0"/>
          </a:p>
        </p:txBody>
      </p:sp>
      <p:grpSp>
        <p:nvGrpSpPr>
          <p:cNvPr id="50" name="Group 173"/>
          <p:cNvGrpSpPr>
            <a:grpSpLocks/>
          </p:cNvGrpSpPr>
          <p:nvPr/>
        </p:nvGrpSpPr>
        <p:grpSpPr bwMode="auto">
          <a:xfrm>
            <a:off x="2432266" y="1358862"/>
            <a:ext cx="4678362" cy="465138"/>
            <a:chOff x="1657" y="1329"/>
            <a:chExt cx="2947" cy="293"/>
          </a:xfrm>
        </p:grpSpPr>
        <p:sp>
          <p:nvSpPr>
            <p:cNvPr id="51" name="Line 139"/>
            <p:cNvSpPr>
              <a:spLocks noChangeShapeType="1"/>
            </p:cNvSpPr>
            <p:nvPr/>
          </p:nvSpPr>
          <p:spPr bwMode="auto">
            <a:xfrm>
              <a:off x="1657" y="1608"/>
              <a:ext cx="11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Line 140"/>
            <p:cNvSpPr>
              <a:spLocks noChangeShapeType="1"/>
            </p:cNvSpPr>
            <p:nvPr/>
          </p:nvSpPr>
          <p:spPr bwMode="auto">
            <a:xfrm flipV="1">
              <a:off x="1768" y="1335"/>
              <a:ext cx="1"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 name="Line 141"/>
            <p:cNvSpPr>
              <a:spLocks noChangeShapeType="1"/>
            </p:cNvSpPr>
            <p:nvPr/>
          </p:nvSpPr>
          <p:spPr bwMode="auto">
            <a:xfrm flipH="1" flipV="1">
              <a:off x="1870" y="1329"/>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Line 142"/>
            <p:cNvSpPr>
              <a:spLocks noChangeShapeType="1"/>
            </p:cNvSpPr>
            <p:nvPr/>
          </p:nvSpPr>
          <p:spPr bwMode="auto">
            <a:xfrm>
              <a:off x="1866" y="160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5" name="Line 143"/>
            <p:cNvSpPr>
              <a:spLocks noChangeShapeType="1"/>
            </p:cNvSpPr>
            <p:nvPr/>
          </p:nvSpPr>
          <p:spPr bwMode="auto">
            <a:xfrm>
              <a:off x="3143" y="1341"/>
              <a:ext cx="102"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56" name="Group 144"/>
            <p:cNvGrpSpPr>
              <a:grpSpLocks/>
            </p:cNvGrpSpPr>
            <p:nvPr/>
          </p:nvGrpSpPr>
          <p:grpSpPr bwMode="auto">
            <a:xfrm>
              <a:off x="2318" y="1333"/>
              <a:ext cx="839" cy="278"/>
              <a:chOff x="1814" y="368"/>
              <a:chExt cx="839" cy="437"/>
            </a:xfrm>
          </p:grpSpPr>
          <p:sp>
            <p:nvSpPr>
              <p:cNvPr id="116" name="Line 145"/>
              <p:cNvSpPr>
                <a:spLocks noChangeShapeType="1"/>
              </p:cNvSpPr>
              <p:nvPr/>
            </p:nvSpPr>
            <p:spPr bwMode="auto">
              <a:xfrm>
                <a:off x="1814"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 name="Line 146"/>
              <p:cNvSpPr>
                <a:spLocks noChangeShapeType="1"/>
              </p:cNvSpPr>
              <p:nvPr/>
            </p:nvSpPr>
            <p:spPr bwMode="auto">
              <a:xfrm flipV="1">
                <a:off x="2085" y="368"/>
                <a:ext cx="1" cy="4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 name="Line 147"/>
              <p:cNvSpPr>
                <a:spLocks noChangeShapeType="1"/>
              </p:cNvSpPr>
              <p:nvPr/>
            </p:nvSpPr>
            <p:spPr bwMode="auto">
              <a:xfrm flipH="1" flipV="1">
                <a:off x="2381" y="374"/>
                <a:ext cx="5"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9" name="Line 148"/>
              <p:cNvSpPr>
                <a:spLocks noChangeShapeType="1"/>
              </p:cNvSpPr>
              <p:nvPr/>
            </p:nvSpPr>
            <p:spPr bwMode="auto">
              <a:xfrm>
                <a:off x="2381"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Line 149"/>
              <p:cNvSpPr>
                <a:spLocks noChangeShapeType="1"/>
              </p:cNvSpPr>
              <p:nvPr/>
            </p:nvSpPr>
            <p:spPr bwMode="auto">
              <a:xfrm>
                <a:off x="2086" y="368"/>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57" name="Group 150"/>
            <p:cNvGrpSpPr>
              <a:grpSpLocks/>
            </p:cNvGrpSpPr>
            <p:nvPr/>
          </p:nvGrpSpPr>
          <p:grpSpPr bwMode="auto">
            <a:xfrm>
              <a:off x="3765" y="1344"/>
              <a:ext cx="839" cy="278"/>
              <a:chOff x="1814" y="368"/>
              <a:chExt cx="839" cy="437"/>
            </a:xfrm>
          </p:grpSpPr>
          <p:sp>
            <p:nvSpPr>
              <p:cNvPr id="111" name="Line 151"/>
              <p:cNvSpPr>
                <a:spLocks noChangeShapeType="1"/>
              </p:cNvSpPr>
              <p:nvPr/>
            </p:nvSpPr>
            <p:spPr bwMode="auto">
              <a:xfrm>
                <a:off x="1814"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152"/>
              <p:cNvSpPr>
                <a:spLocks noChangeShapeType="1"/>
              </p:cNvSpPr>
              <p:nvPr/>
            </p:nvSpPr>
            <p:spPr bwMode="auto">
              <a:xfrm flipV="1">
                <a:off x="2085" y="368"/>
                <a:ext cx="1" cy="4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153"/>
              <p:cNvSpPr>
                <a:spLocks noChangeShapeType="1"/>
              </p:cNvSpPr>
              <p:nvPr/>
            </p:nvSpPr>
            <p:spPr bwMode="auto">
              <a:xfrm flipH="1" flipV="1">
                <a:off x="2381" y="374"/>
                <a:ext cx="5"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Line 154"/>
              <p:cNvSpPr>
                <a:spLocks noChangeShapeType="1"/>
              </p:cNvSpPr>
              <p:nvPr/>
            </p:nvSpPr>
            <p:spPr bwMode="auto">
              <a:xfrm>
                <a:off x="2381"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Line 155"/>
              <p:cNvSpPr>
                <a:spLocks noChangeShapeType="1"/>
              </p:cNvSpPr>
              <p:nvPr/>
            </p:nvSpPr>
            <p:spPr bwMode="auto">
              <a:xfrm>
                <a:off x="2086" y="368"/>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58" name="Line 156"/>
            <p:cNvSpPr>
              <a:spLocks noChangeShapeType="1"/>
            </p:cNvSpPr>
            <p:nvPr/>
          </p:nvSpPr>
          <p:spPr bwMode="auto">
            <a:xfrm flipH="1" flipV="1">
              <a:off x="2126" y="1341"/>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Line 157"/>
            <p:cNvSpPr>
              <a:spLocks noChangeShapeType="1"/>
            </p:cNvSpPr>
            <p:nvPr/>
          </p:nvSpPr>
          <p:spPr bwMode="auto">
            <a:xfrm flipV="1">
              <a:off x="2130" y="1341"/>
              <a:ext cx="183"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3" name="Line 159"/>
            <p:cNvSpPr>
              <a:spLocks noChangeShapeType="1"/>
            </p:cNvSpPr>
            <p:nvPr/>
          </p:nvSpPr>
          <p:spPr bwMode="auto">
            <a:xfrm flipH="1" flipV="1">
              <a:off x="2316" y="1331"/>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160"/>
            <p:cNvSpPr>
              <a:spLocks noChangeShapeType="1"/>
            </p:cNvSpPr>
            <p:nvPr/>
          </p:nvSpPr>
          <p:spPr bwMode="auto">
            <a:xfrm flipH="1" flipV="1">
              <a:off x="3152" y="1339"/>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161"/>
            <p:cNvSpPr>
              <a:spLocks noChangeShapeType="1"/>
            </p:cNvSpPr>
            <p:nvPr/>
          </p:nvSpPr>
          <p:spPr bwMode="auto">
            <a:xfrm>
              <a:off x="3338" y="1344"/>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Line 162"/>
            <p:cNvSpPr>
              <a:spLocks noChangeShapeType="1"/>
            </p:cNvSpPr>
            <p:nvPr/>
          </p:nvSpPr>
          <p:spPr bwMode="auto">
            <a:xfrm flipH="1" flipV="1">
              <a:off x="3239" y="1339"/>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 name="Line 163"/>
            <p:cNvSpPr>
              <a:spLocks noChangeShapeType="1"/>
            </p:cNvSpPr>
            <p:nvPr/>
          </p:nvSpPr>
          <p:spPr bwMode="auto">
            <a:xfrm>
              <a:off x="1769" y="1333"/>
              <a:ext cx="102"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8" name="Line 164"/>
            <p:cNvSpPr>
              <a:spLocks noChangeShapeType="1"/>
            </p:cNvSpPr>
            <p:nvPr/>
          </p:nvSpPr>
          <p:spPr bwMode="auto">
            <a:xfrm>
              <a:off x="3243" y="1616"/>
              <a:ext cx="102"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 name="Line 171"/>
            <p:cNvSpPr>
              <a:spLocks noChangeShapeType="1"/>
            </p:cNvSpPr>
            <p:nvPr/>
          </p:nvSpPr>
          <p:spPr bwMode="auto">
            <a:xfrm flipH="1" flipV="1">
              <a:off x="3334" y="1344"/>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0" name="Line 172"/>
            <p:cNvSpPr>
              <a:spLocks noChangeShapeType="1"/>
            </p:cNvSpPr>
            <p:nvPr/>
          </p:nvSpPr>
          <p:spPr bwMode="auto">
            <a:xfrm flipH="1" flipV="1">
              <a:off x="3765" y="1344"/>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21" name="Text Box 234"/>
          <p:cNvSpPr txBox="1">
            <a:spLocks noChangeArrowheads="1"/>
          </p:cNvSpPr>
          <p:nvPr/>
        </p:nvSpPr>
        <p:spPr bwMode="auto">
          <a:xfrm>
            <a:off x="2432266" y="1943901"/>
            <a:ext cx="5472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dirty="0">
                <a:solidFill>
                  <a:srgbClr val="FF6600"/>
                </a:solidFill>
              </a:rPr>
              <a:t>特点：</a:t>
            </a:r>
            <a:r>
              <a:rPr lang="zh-CN" altLang="en-US" dirty="0"/>
              <a:t>波形不在固定的时间间隔内重复。</a:t>
            </a:r>
          </a:p>
        </p:txBody>
      </p:sp>
      <p:grpSp>
        <p:nvGrpSpPr>
          <p:cNvPr id="122" name="Group 119"/>
          <p:cNvGrpSpPr>
            <a:grpSpLocks/>
          </p:cNvGrpSpPr>
          <p:nvPr/>
        </p:nvGrpSpPr>
        <p:grpSpPr bwMode="auto">
          <a:xfrm>
            <a:off x="2376488" y="2547794"/>
            <a:ext cx="4932363" cy="463550"/>
            <a:chOff x="1814" y="513"/>
            <a:chExt cx="3107" cy="292"/>
          </a:xfrm>
        </p:grpSpPr>
        <p:sp>
          <p:nvSpPr>
            <p:cNvPr id="124" name="Line 33"/>
            <p:cNvSpPr>
              <a:spLocks noChangeShapeType="1"/>
            </p:cNvSpPr>
            <p:nvPr/>
          </p:nvSpPr>
          <p:spPr bwMode="auto">
            <a:xfrm>
              <a:off x="1814" y="801"/>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6" name="Line 34"/>
            <p:cNvSpPr>
              <a:spLocks noChangeShapeType="1"/>
            </p:cNvSpPr>
            <p:nvPr/>
          </p:nvSpPr>
          <p:spPr bwMode="auto">
            <a:xfrm flipV="1">
              <a:off x="2085" y="527"/>
              <a:ext cx="1"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35"/>
            <p:cNvSpPr>
              <a:spLocks noChangeShapeType="1"/>
            </p:cNvSpPr>
            <p:nvPr/>
          </p:nvSpPr>
          <p:spPr bwMode="auto">
            <a:xfrm flipH="1" flipV="1">
              <a:off x="2381" y="531"/>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36"/>
            <p:cNvSpPr>
              <a:spLocks noChangeShapeType="1"/>
            </p:cNvSpPr>
            <p:nvPr/>
          </p:nvSpPr>
          <p:spPr bwMode="auto">
            <a:xfrm>
              <a:off x="2381" y="801"/>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Line 37"/>
            <p:cNvSpPr>
              <a:spLocks noChangeShapeType="1"/>
            </p:cNvSpPr>
            <p:nvPr/>
          </p:nvSpPr>
          <p:spPr bwMode="auto">
            <a:xfrm>
              <a:off x="2086" y="527"/>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30" name="Group 100"/>
            <p:cNvGrpSpPr>
              <a:grpSpLocks/>
            </p:cNvGrpSpPr>
            <p:nvPr/>
          </p:nvGrpSpPr>
          <p:grpSpPr bwMode="auto">
            <a:xfrm>
              <a:off x="2948" y="527"/>
              <a:ext cx="839" cy="278"/>
              <a:chOff x="1814" y="368"/>
              <a:chExt cx="839" cy="437"/>
            </a:xfrm>
          </p:grpSpPr>
          <p:sp>
            <p:nvSpPr>
              <p:cNvPr id="144" name="Line 101"/>
              <p:cNvSpPr>
                <a:spLocks noChangeShapeType="1"/>
              </p:cNvSpPr>
              <p:nvPr/>
            </p:nvSpPr>
            <p:spPr bwMode="auto">
              <a:xfrm>
                <a:off x="1814"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 name="Line 102"/>
              <p:cNvSpPr>
                <a:spLocks noChangeShapeType="1"/>
              </p:cNvSpPr>
              <p:nvPr/>
            </p:nvSpPr>
            <p:spPr bwMode="auto">
              <a:xfrm flipV="1">
                <a:off x="2085" y="368"/>
                <a:ext cx="1" cy="4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103"/>
              <p:cNvSpPr>
                <a:spLocks noChangeShapeType="1"/>
              </p:cNvSpPr>
              <p:nvPr/>
            </p:nvSpPr>
            <p:spPr bwMode="auto">
              <a:xfrm flipH="1" flipV="1">
                <a:off x="2381" y="374"/>
                <a:ext cx="5"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104"/>
              <p:cNvSpPr>
                <a:spLocks noChangeShapeType="1"/>
              </p:cNvSpPr>
              <p:nvPr/>
            </p:nvSpPr>
            <p:spPr bwMode="auto">
              <a:xfrm>
                <a:off x="2381"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8" name="Line 105"/>
              <p:cNvSpPr>
                <a:spLocks noChangeShapeType="1"/>
              </p:cNvSpPr>
              <p:nvPr/>
            </p:nvSpPr>
            <p:spPr bwMode="auto">
              <a:xfrm>
                <a:off x="2086" y="368"/>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31" name="Group 106"/>
            <p:cNvGrpSpPr>
              <a:grpSpLocks/>
            </p:cNvGrpSpPr>
            <p:nvPr/>
          </p:nvGrpSpPr>
          <p:grpSpPr bwMode="auto">
            <a:xfrm>
              <a:off x="4082" y="527"/>
              <a:ext cx="839" cy="278"/>
              <a:chOff x="1814" y="368"/>
              <a:chExt cx="839" cy="437"/>
            </a:xfrm>
          </p:grpSpPr>
          <p:sp>
            <p:nvSpPr>
              <p:cNvPr id="139" name="Line 107"/>
              <p:cNvSpPr>
                <a:spLocks noChangeShapeType="1"/>
              </p:cNvSpPr>
              <p:nvPr/>
            </p:nvSpPr>
            <p:spPr bwMode="auto">
              <a:xfrm>
                <a:off x="1814"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Line 108"/>
              <p:cNvSpPr>
                <a:spLocks noChangeShapeType="1"/>
              </p:cNvSpPr>
              <p:nvPr/>
            </p:nvSpPr>
            <p:spPr bwMode="auto">
              <a:xfrm flipV="1">
                <a:off x="2085" y="368"/>
                <a:ext cx="1" cy="4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1" name="Line 109"/>
              <p:cNvSpPr>
                <a:spLocks noChangeShapeType="1"/>
              </p:cNvSpPr>
              <p:nvPr/>
            </p:nvSpPr>
            <p:spPr bwMode="auto">
              <a:xfrm flipH="1" flipV="1">
                <a:off x="2381" y="374"/>
                <a:ext cx="5" cy="4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Line 110"/>
              <p:cNvSpPr>
                <a:spLocks noChangeShapeType="1"/>
              </p:cNvSpPr>
              <p:nvPr/>
            </p:nvSpPr>
            <p:spPr bwMode="auto">
              <a:xfrm>
                <a:off x="2381"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Line 111"/>
              <p:cNvSpPr>
                <a:spLocks noChangeShapeType="1"/>
              </p:cNvSpPr>
              <p:nvPr/>
            </p:nvSpPr>
            <p:spPr bwMode="auto">
              <a:xfrm>
                <a:off x="2086" y="368"/>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32" name="Line 112"/>
            <p:cNvSpPr>
              <a:spLocks noChangeShapeType="1"/>
            </p:cNvSpPr>
            <p:nvPr/>
          </p:nvSpPr>
          <p:spPr bwMode="auto">
            <a:xfrm flipH="1" flipV="1">
              <a:off x="2653" y="527"/>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Line 113"/>
            <p:cNvSpPr>
              <a:spLocks noChangeShapeType="1"/>
            </p:cNvSpPr>
            <p:nvPr/>
          </p:nvSpPr>
          <p:spPr bwMode="auto">
            <a:xfrm>
              <a:off x="2653" y="527"/>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114"/>
            <p:cNvSpPr>
              <a:spLocks noChangeShapeType="1"/>
            </p:cNvSpPr>
            <p:nvPr/>
          </p:nvSpPr>
          <p:spPr bwMode="auto">
            <a:xfrm>
              <a:off x="2381" y="799"/>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5" name="Line 115"/>
            <p:cNvSpPr>
              <a:spLocks noChangeShapeType="1"/>
            </p:cNvSpPr>
            <p:nvPr/>
          </p:nvSpPr>
          <p:spPr bwMode="auto">
            <a:xfrm flipH="1" flipV="1">
              <a:off x="2939" y="523"/>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Line 116"/>
            <p:cNvSpPr>
              <a:spLocks noChangeShapeType="1"/>
            </p:cNvSpPr>
            <p:nvPr/>
          </p:nvSpPr>
          <p:spPr bwMode="auto">
            <a:xfrm flipH="1" flipV="1">
              <a:off x="3792" y="517"/>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7" name="Line 117"/>
            <p:cNvSpPr>
              <a:spLocks noChangeShapeType="1"/>
            </p:cNvSpPr>
            <p:nvPr/>
          </p:nvSpPr>
          <p:spPr bwMode="auto">
            <a:xfrm>
              <a:off x="3792" y="517"/>
              <a:ext cx="29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118"/>
            <p:cNvSpPr>
              <a:spLocks noChangeShapeType="1"/>
            </p:cNvSpPr>
            <p:nvPr/>
          </p:nvSpPr>
          <p:spPr bwMode="auto">
            <a:xfrm flipH="1" flipV="1">
              <a:off x="4078" y="513"/>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49" name="Group 229"/>
          <p:cNvGrpSpPr>
            <a:grpSpLocks/>
          </p:cNvGrpSpPr>
          <p:nvPr/>
        </p:nvGrpSpPr>
        <p:grpSpPr bwMode="auto">
          <a:xfrm>
            <a:off x="2771776" y="3195494"/>
            <a:ext cx="900112" cy="395288"/>
            <a:chOff x="1723" y="550"/>
            <a:chExt cx="567" cy="249"/>
          </a:xfrm>
        </p:grpSpPr>
        <p:sp>
          <p:nvSpPr>
            <p:cNvPr id="150" name="Line 120"/>
            <p:cNvSpPr>
              <a:spLocks noChangeShapeType="1"/>
            </p:cNvSpPr>
            <p:nvPr/>
          </p:nvSpPr>
          <p:spPr bwMode="auto">
            <a:xfrm>
              <a:off x="1723" y="550"/>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1" name="Line 121"/>
            <p:cNvSpPr>
              <a:spLocks noChangeShapeType="1"/>
            </p:cNvSpPr>
            <p:nvPr/>
          </p:nvSpPr>
          <p:spPr bwMode="auto">
            <a:xfrm>
              <a:off x="2290" y="550"/>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2" name="Line 129"/>
            <p:cNvSpPr>
              <a:spLocks noChangeShapeType="1"/>
            </p:cNvSpPr>
            <p:nvPr/>
          </p:nvSpPr>
          <p:spPr bwMode="auto">
            <a:xfrm>
              <a:off x="1746" y="663"/>
              <a:ext cx="52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3" name="Text Box 82"/>
            <p:cNvSpPr txBox="1">
              <a:spLocks noChangeArrowheads="1"/>
            </p:cNvSpPr>
            <p:nvPr/>
          </p:nvSpPr>
          <p:spPr bwMode="auto">
            <a:xfrm>
              <a:off x="1886" y="550"/>
              <a:ext cx="246" cy="212"/>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dirty="0">
                  <a:latin typeface="Arial" charset="0"/>
                  <a:ea typeface="楷体_GB2312" charset="-122"/>
                </a:rPr>
                <a:t>T</a:t>
              </a:r>
              <a:r>
                <a:rPr lang="en-US" altLang="zh-CN" sz="1600" baseline="-25000" dirty="0">
                  <a:latin typeface="Arial" charset="0"/>
                  <a:ea typeface="楷体_GB2312" charset="-122"/>
                </a:rPr>
                <a:t>1</a:t>
              </a:r>
            </a:p>
          </p:txBody>
        </p:sp>
      </p:grpSp>
      <p:grpSp>
        <p:nvGrpSpPr>
          <p:cNvPr id="154" name="Group 230"/>
          <p:cNvGrpSpPr>
            <a:grpSpLocks/>
          </p:cNvGrpSpPr>
          <p:nvPr/>
        </p:nvGrpSpPr>
        <p:grpSpPr bwMode="auto">
          <a:xfrm>
            <a:off x="3702051" y="3195494"/>
            <a:ext cx="869950" cy="395288"/>
            <a:chOff x="2309" y="550"/>
            <a:chExt cx="548" cy="249"/>
          </a:xfrm>
        </p:grpSpPr>
        <p:sp>
          <p:nvSpPr>
            <p:cNvPr id="155" name="Line 124"/>
            <p:cNvSpPr>
              <a:spLocks noChangeShapeType="1"/>
            </p:cNvSpPr>
            <p:nvPr/>
          </p:nvSpPr>
          <p:spPr bwMode="auto">
            <a:xfrm>
              <a:off x="2857" y="550"/>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6" name="Line 130"/>
            <p:cNvSpPr>
              <a:spLocks noChangeShapeType="1"/>
            </p:cNvSpPr>
            <p:nvPr/>
          </p:nvSpPr>
          <p:spPr bwMode="auto">
            <a:xfrm>
              <a:off x="2309" y="663"/>
              <a:ext cx="52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7" name="Text Box 131"/>
            <p:cNvSpPr txBox="1">
              <a:spLocks noChangeArrowheads="1"/>
            </p:cNvSpPr>
            <p:nvPr/>
          </p:nvSpPr>
          <p:spPr bwMode="auto">
            <a:xfrm>
              <a:off x="2426" y="550"/>
              <a:ext cx="250" cy="212"/>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2</a:t>
              </a:r>
            </a:p>
          </p:txBody>
        </p:sp>
      </p:grpSp>
      <p:grpSp>
        <p:nvGrpSpPr>
          <p:cNvPr id="158" name="Group 231"/>
          <p:cNvGrpSpPr>
            <a:grpSpLocks/>
          </p:cNvGrpSpPr>
          <p:nvPr/>
        </p:nvGrpSpPr>
        <p:grpSpPr bwMode="auto">
          <a:xfrm>
            <a:off x="4645026" y="3195494"/>
            <a:ext cx="828675" cy="395288"/>
            <a:chOff x="2903" y="550"/>
            <a:chExt cx="522" cy="249"/>
          </a:xfrm>
        </p:grpSpPr>
        <p:sp>
          <p:nvSpPr>
            <p:cNvPr id="159" name="Line 125"/>
            <p:cNvSpPr>
              <a:spLocks noChangeShapeType="1"/>
            </p:cNvSpPr>
            <p:nvPr/>
          </p:nvSpPr>
          <p:spPr bwMode="auto">
            <a:xfrm>
              <a:off x="3424" y="550"/>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0" name="Line 132"/>
            <p:cNvSpPr>
              <a:spLocks noChangeShapeType="1"/>
            </p:cNvSpPr>
            <p:nvPr/>
          </p:nvSpPr>
          <p:spPr bwMode="auto">
            <a:xfrm>
              <a:off x="2903" y="663"/>
              <a:ext cx="52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1" name="Text Box 133"/>
            <p:cNvSpPr txBox="1">
              <a:spLocks noChangeArrowheads="1"/>
            </p:cNvSpPr>
            <p:nvPr/>
          </p:nvSpPr>
          <p:spPr bwMode="auto">
            <a:xfrm>
              <a:off x="3016" y="550"/>
              <a:ext cx="250" cy="212"/>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3</a:t>
              </a:r>
            </a:p>
          </p:txBody>
        </p:sp>
      </p:grpSp>
      <p:grpSp>
        <p:nvGrpSpPr>
          <p:cNvPr id="162" name="Group 232"/>
          <p:cNvGrpSpPr>
            <a:grpSpLocks/>
          </p:cNvGrpSpPr>
          <p:nvPr/>
        </p:nvGrpSpPr>
        <p:grpSpPr bwMode="auto">
          <a:xfrm>
            <a:off x="5502276" y="3158982"/>
            <a:ext cx="869950" cy="395287"/>
            <a:chOff x="3443" y="527"/>
            <a:chExt cx="548" cy="249"/>
          </a:xfrm>
        </p:grpSpPr>
        <p:sp>
          <p:nvSpPr>
            <p:cNvPr id="163" name="Line 127"/>
            <p:cNvSpPr>
              <a:spLocks noChangeShapeType="1"/>
            </p:cNvSpPr>
            <p:nvPr/>
          </p:nvSpPr>
          <p:spPr bwMode="auto">
            <a:xfrm>
              <a:off x="3991" y="527"/>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 name="Line 134"/>
            <p:cNvSpPr>
              <a:spLocks noChangeShapeType="1"/>
            </p:cNvSpPr>
            <p:nvPr/>
          </p:nvSpPr>
          <p:spPr bwMode="auto">
            <a:xfrm>
              <a:off x="3443" y="663"/>
              <a:ext cx="52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5" name="Text Box 135"/>
            <p:cNvSpPr txBox="1">
              <a:spLocks noChangeArrowheads="1"/>
            </p:cNvSpPr>
            <p:nvPr/>
          </p:nvSpPr>
          <p:spPr bwMode="auto">
            <a:xfrm>
              <a:off x="3583" y="550"/>
              <a:ext cx="250" cy="212"/>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4</a:t>
              </a:r>
            </a:p>
          </p:txBody>
        </p:sp>
      </p:grpSp>
      <p:grpSp>
        <p:nvGrpSpPr>
          <p:cNvPr id="166" name="Group 233"/>
          <p:cNvGrpSpPr>
            <a:grpSpLocks/>
          </p:cNvGrpSpPr>
          <p:nvPr/>
        </p:nvGrpSpPr>
        <p:grpSpPr bwMode="auto">
          <a:xfrm>
            <a:off x="6402388" y="3158982"/>
            <a:ext cx="869950" cy="395287"/>
            <a:chOff x="4010" y="527"/>
            <a:chExt cx="548" cy="249"/>
          </a:xfrm>
        </p:grpSpPr>
        <p:sp>
          <p:nvSpPr>
            <p:cNvPr id="167" name="Line 128"/>
            <p:cNvSpPr>
              <a:spLocks noChangeShapeType="1"/>
            </p:cNvSpPr>
            <p:nvPr/>
          </p:nvSpPr>
          <p:spPr bwMode="auto">
            <a:xfrm>
              <a:off x="4558" y="527"/>
              <a:ext cx="0" cy="24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8" name="Line 136"/>
            <p:cNvSpPr>
              <a:spLocks noChangeShapeType="1"/>
            </p:cNvSpPr>
            <p:nvPr/>
          </p:nvSpPr>
          <p:spPr bwMode="auto">
            <a:xfrm>
              <a:off x="4010" y="663"/>
              <a:ext cx="52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9" name="Text Box 137"/>
            <p:cNvSpPr txBox="1">
              <a:spLocks noChangeArrowheads="1"/>
            </p:cNvSpPr>
            <p:nvPr/>
          </p:nvSpPr>
          <p:spPr bwMode="auto">
            <a:xfrm>
              <a:off x="4150" y="550"/>
              <a:ext cx="250" cy="212"/>
            </a:xfrm>
            <a:prstGeom prst="rect">
              <a:avLst/>
            </a:prstGeom>
            <a:solidFill>
              <a:srgbClr val="DDDDDD"/>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5</a:t>
              </a:r>
            </a:p>
          </p:txBody>
        </p:sp>
      </p:grpSp>
      <p:sp>
        <p:nvSpPr>
          <p:cNvPr id="170" name="Text Box 235"/>
          <p:cNvSpPr txBox="1">
            <a:spLocks noChangeArrowheads="1"/>
          </p:cNvSpPr>
          <p:nvPr/>
        </p:nvSpPr>
        <p:spPr bwMode="auto">
          <a:xfrm>
            <a:off x="1151732" y="3699018"/>
            <a:ext cx="54721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dirty="0">
                <a:solidFill>
                  <a:srgbClr val="FF6600"/>
                </a:solidFill>
              </a:rPr>
              <a:t>特点：</a:t>
            </a:r>
            <a:r>
              <a:rPr lang="zh-CN" altLang="en-US" dirty="0"/>
              <a:t>波形在固定的时间间隔内重复。</a:t>
            </a:r>
          </a:p>
        </p:txBody>
      </p:sp>
      <p:pic>
        <p:nvPicPr>
          <p:cNvPr id="1026" name="Picture 2" descr="ICS 9LPRS时钟发生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5710" y="4599078"/>
            <a:ext cx="2077365" cy="150401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732101" y="6126816"/>
            <a:ext cx="2156360" cy="338554"/>
          </a:xfrm>
          <a:prstGeom prst="rect">
            <a:avLst/>
          </a:prstGeom>
        </p:spPr>
        <p:txBody>
          <a:bodyPr wrap="none">
            <a:spAutoFit/>
          </a:bodyPr>
          <a:lstStyle/>
          <a:p>
            <a:r>
              <a:rPr lang="en-US" altLang="zh-CN" sz="1600" dirty="0">
                <a:solidFill>
                  <a:schemeClr val="tx1"/>
                </a:solidFill>
              </a:rPr>
              <a:t>ICS 9LPRS</a:t>
            </a:r>
            <a:r>
              <a:rPr lang="zh-CN" altLang="en-US" sz="1600" dirty="0">
                <a:solidFill>
                  <a:schemeClr val="tx1"/>
                </a:solidFill>
              </a:rPr>
              <a:t>时钟发生器</a:t>
            </a:r>
          </a:p>
        </p:txBody>
      </p:sp>
      <p:pic>
        <p:nvPicPr>
          <p:cNvPr id="1033" name="Picture 9" descr="C:\RS_北邮事务\数字逻辑教学\webres\ddd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655" y="4601797"/>
            <a:ext cx="2253748" cy="150401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73342" y="6107913"/>
            <a:ext cx="3557384" cy="646331"/>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en-US" altLang="zh-CN" dirty="0">
                <a:solidFill>
                  <a:schemeClr val="tx1"/>
                </a:solidFill>
              </a:rPr>
              <a:t>Realtek880N-790</a:t>
            </a:r>
            <a:r>
              <a:rPr lang="zh-CN" altLang="en-US" dirty="0">
                <a:solidFill>
                  <a:schemeClr val="tx1"/>
                </a:solidFill>
              </a:rPr>
              <a:t>时钟发生器</a:t>
            </a:r>
            <a:endParaRPr lang="en-US" altLang="zh-CN" dirty="0">
              <a:solidFill>
                <a:schemeClr val="tx1"/>
              </a:solidFill>
            </a:endParaRPr>
          </a:p>
          <a:p>
            <a:r>
              <a:rPr lang="zh-CN" altLang="en-US" dirty="0">
                <a:solidFill>
                  <a:schemeClr val="tx1"/>
                </a:solidFill>
              </a:rPr>
              <a:t>可以替代</a:t>
            </a:r>
            <a:r>
              <a:rPr lang="en-US" altLang="zh-CN" dirty="0">
                <a:solidFill>
                  <a:schemeClr val="tx1"/>
                </a:solidFill>
              </a:rPr>
              <a:t>APU</a:t>
            </a:r>
            <a:r>
              <a:rPr lang="zh-CN" altLang="en-US" dirty="0">
                <a:solidFill>
                  <a:schemeClr val="tx1"/>
                </a:solidFill>
              </a:rPr>
              <a:t>内部集成时钟发生器</a:t>
            </a:r>
          </a:p>
        </p:txBody>
      </p:sp>
      <p:sp>
        <p:nvSpPr>
          <p:cNvPr id="171" name="Text Box 38"/>
          <p:cNvSpPr txBox="1">
            <a:spLocks noChangeArrowheads="1"/>
          </p:cNvSpPr>
          <p:nvPr/>
        </p:nvSpPr>
        <p:spPr bwMode="auto">
          <a:xfrm>
            <a:off x="5521438" y="3699018"/>
            <a:ext cx="306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dirty="0">
                <a:latin typeface="Arial" charset="0"/>
              </a:rPr>
              <a:t>周期</a:t>
            </a:r>
            <a:r>
              <a:rPr lang="en-US" altLang="zh-CN" dirty="0">
                <a:latin typeface="Arial" charset="0"/>
              </a:rPr>
              <a:t>T =T</a:t>
            </a:r>
            <a:r>
              <a:rPr lang="en-US" altLang="zh-CN" baseline="-25000" dirty="0">
                <a:latin typeface="Arial" charset="0"/>
              </a:rPr>
              <a:t>1</a:t>
            </a:r>
            <a:r>
              <a:rPr lang="en-US" altLang="zh-CN" dirty="0">
                <a:latin typeface="Arial" charset="0"/>
              </a:rPr>
              <a:t>=T</a:t>
            </a:r>
            <a:r>
              <a:rPr lang="en-US" altLang="zh-CN" baseline="-25000" dirty="0">
                <a:latin typeface="Arial" charset="0"/>
              </a:rPr>
              <a:t>2</a:t>
            </a:r>
            <a:r>
              <a:rPr lang="en-US" altLang="zh-CN" dirty="0">
                <a:latin typeface="Arial" charset="0"/>
              </a:rPr>
              <a:t>=T</a:t>
            </a:r>
            <a:r>
              <a:rPr lang="en-US" altLang="zh-CN" baseline="-25000" dirty="0">
                <a:latin typeface="Arial" charset="0"/>
              </a:rPr>
              <a:t>3</a:t>
            </a:r>
            <a:r>
              <a:rPr lang="en-US" altLang="zh-CN" dirty="0">
                <a:latin typeface="Arial" charset="0"/>
              </a:rPr>
              <a:t>=T</a:t>
            </a:r>
            <a:r>
              <a:rPr lang="en-US" altLang="zh-CN" baseline="-25000" dirty="0">
                <a:latin typeface="Arial" charset="0"/>
              </a:rPr>
              <a:t>4</a:t>
            </a:r>
            <a:r>
              <a:rPr lang="en-US" altLang="zh-CN" dirty="0">
                <a:latin typeface="Arial" charset="0"/>
              </a:rPr>
              <a:t>=T</a:t>
            </a:r>
            <a:r>
              <a:rPr lang="en-US" altLang="zh-CN" baseline="-25000" dirty="0">
                <a:latin typeface="Arial" charset="0"/>
              </a:rPr>
              <a:t>5</a:t>
            </a:r>
          </a:p>
        </p:txBody>
      </p:sp>
    </p:spTree>
    <p:extLst>
      <p:ext uri="{BB962C8B-B14F-4D97-AF65-F5344CB8AC3E}">
        <p14:creationId xmlns:p14="http://schemas.microsoft.com/office/powerpoint/2010/main" val="352436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2"/>
          <p:cNvSpPr txBox="1">
            <a:spLocks/>
          </p:cNvSpPr>
          <p:nvPr/>
        </p:nvSpPr>
        <p:spPr bwMode="auto">
          <a:xfrm>
            <a:off x="10508" y="0"/>
            <a:ext cx="4839753" cy="34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第一章 开关理论基础</a:t>
            </a:r>
            <a:r>
              <a:rPr lang="en-US" altLang="zh-CN" sz="2000" dirty="0"/>
              <a:t>/</a:t>
            </a:r>
            <a:r>
              <a:rPr lang="zh-CN" altLang="en-US" sz="2000" dirty="0"/>
              <a:t>第一节  数字与模拟</a:t>
            </a:r>
          </a:p>
        </p:txBody>
      </p:sp>
      <p:sp>
        <p:nvSpPr>
          <p:cNvPr id="4" name="内容占位符 4"/>
          <p:cNvSpPr txBox="1">
            <a:spLocks/>
          </p:cNvSpPr>
          <p:nvPr/>
        </p:nvSpPr>
        <p:spPr bwMode="auto">
          <a:xfrm>
            <a:off x="0" y="436366"/>
            <a:ext cx="8955596" cy="3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三</a:t>
            </a:r>
            <a:r>
              <a:rPr lang="en-US" altLang="zh-CN" sz="2800" dirty="0"/>
              <a:t>.</a:t>
            </a:r>
            <a:r>
              <a:rPr lang="zh-CN" altLang="en-US" sz="2800" dirty="0"/>
              <a:t>码的波形表达方法  </a:t>
            </a:r>
            <a:endParaRPr lang="en-US" altLang="zh-CN" sz="2800" dirty="0"/>
          </a:p>
        </p:txBody>
      </p:sp>
      <p:sp>
        <p:nvSpPr>
          <p:cNvPr id="7" name="内容占位符 4"/>
          <p:cNvSpPr txBox="1">
            <a:spLocks/>
          </p:cNvSpPr>
          <p:nvPr/>
        </p:nvSpPr>
        <p:spPr bwMode="auto">
          <a:xfrm>
            <a:off x="161706" y="891389"/>
            <a:ext cx="8865591" cy="535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r>
              <a:rPr lang="zh-CN" altLang="en-US" sz="2000" dirty="0"/>
              <a:t>码的波形</a:t>
            </a:r>
            <a:endParaRPr lang="en-US" altLang="zh-CN" sz="2000" dirty="0"/>
          </a:p>
          <a:p>
            <a:pPr lvl="1"/>
            <a:r>
              <a:rPr lang="zh-CN" altLang="en-US" sz="2000" dirty="0"/>
              <a:t>周期性波形的参数化描述：</a:t>
            </a:r>
            <a:endParaRPr lang="en-US" altLang="zh-CN" sz="2000" dirty="0"/>
          </a:p>
          <a:p>
            <a:pPr lvl="2"/>
            <a:endParaRPr lang="zh-CN" altLang="en-US" b="0" dirty="0"/>
          </a:p>
        </p:txBody>
      </p:sp>
      <p:sp>
        <p:nvSpPr>
          <p:cNvPr id="9" name="Text Box 174"/>
          <p:cNvSpPr txBox="1">
            <a:spLocks noChangeArrowheads="1"/>
          </p:cNvSpPr>
          <p:nvPr/>
        </p:nvSpPr>
        <p:spPr bwMode="auto">
          <a:xfrm>
            <a:off x="395288" y="2640947"/>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a:latin typeface="Arial" charset="0"/>
              </a:rPr>
              <a:t>三个重要参数</a:t>
            </a:r>
          </a:p>
        </p:txBody>
      </p:sp>
      <p:sp>
        <p:nvSpPr>
          <p:cNvPr id="10" name="AutoShape 175"/>
          <p:cNvSpPr>
            <a:spLocks/>
          </p:cNvSpPr>
          <p:nvPr/>
        </p:nvSpPr>
        <p:spPr bwMode="auto">
          <a:xfrm>
            <a:off x="2195513" y="2245660"/>
            <a:ext cx="71438" cy="1187450"/>
          </a:xfrm>
          <a:prstGeom prst="leftBrace">
            <a:avLst>
              <a:gd name="adj1" fmla="val 138518"/>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 name="Text Box 176"/>
          <p:cNvSpPr txBox="1">
            <a:spLocks noChangeArrowheads="1"/>
          </p:cNvSpPr>
          <p:nvPr/>
        </p:nvSpPr>
        <p:spPr bwMode="auto">
          <a:xfrm>
            <a:off x="2303463" y="1993247"/>
            <a:ext cx="378165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dirty="0">
                <a:latin typeface="Arial" charset="0"/>
              </a:rPr>
              <a:t>脉冲周期 </a:t>
            </a:r>
            <a:r>
              <a:rPr lang="en-US" altLang="zh-CN" dirty="0">
                <a:latin typeface="Arial" charset="0"/>
              </a:rPr>
              <a:t>T</a:t>
            </a:r>
            <a:r>
              <a:rPr lang="zh-CN" altLang="en-US" dirty="0">
                <a:latin typeface="Arial" charset="0"/>
              </a:rPr>
              <a:t>，单位是秒</a:t>
            </a:r>
            <a:r>
              <a:rPr lang="en-US" altLang="zh-CN" dirty="0">
                <a:latin typeface="Arial" charset="0"/>
              </a:rPr>
              <a:t>(s)</a:t>
            </a:r>
          </a:p>
        </p:txBody>
      </p:sp>
      <p:sp>
        <p:nvSpPr>
          <p:cNvPr id="12" name="Text Box 177"/>
          <p:cNvSpPr txBox="1">
            <a:spLocks noChangeArrowheads="1"/>
          </p:cNvSpPr>
          <p:nvPr/>
        </p:nvSpPr>
        <p:spPr bwMode="auto">
          <a:xfrm>
            <a:off x="2311401" y="2569510"/>
            <a:ext cx="358457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dirty="0">
                <a:latin typeface="Arial" charset="0"/>
              </a:rPr>
              <a:t>脉冲频率 </a:t>
            </a:r>
            <a:r>
              <a:rPr lang="en-US" altLang="zh-CN" dirty="0">
                <a:latin typeface="Arial" charset="0"/>
              </a:rPr>
              <a:t>f</a:t>
            </a:r>
            <a:r>
              <a:rPr lang="zh-CN" altLang="en-US" dirty="0">
                <a:latin typeface="Arial" charset="0"/>
              </a:rPr>
              <a:t>，单位是赫兹</a:t>
            </a:r>
            <a:r>
              <a:rPr lang="en-US" altLang="zh-CN" dirty="0">
                <a:latin typeface="Arial" charset="0"/>
              </a:rPr>
              <a:t>(HZ)</a:t>
            </a:r>
          </a:p>
        </p:txBody>
      </p:sp>
      <p:sp>
        <p:nvSpPr>
          <p:cNvPr id="13" name="Text Box 178"/>
          <p:cNvSpPr txBox="1">
            <a:spLocks noChangeArrowheads="1"/>
          </p:cNvSpPr>
          <p:nvPr/>
        </p:nvSpPr>
        <p:spPr bwMode="auto">
          <a:xfrm>
            <a:off x="2376488" y="3037822"/>
            <a:ext cx="3888645"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dirty="0">
                <a:latin typeface="Arial" charset="0"/>
              </a:rPr>
              <a:t>频宽比 </a:t>
            </a:r>
            <a:r>
              <a:rPr lang="en-US" altLang="zh-CN" dirty="0">
                <a:latin typeface="Arial" charset="0"/>
              </a:rPr>
              <a:t>D</a:t>
            </a:r>
            <a:r>
              <a:rPr lang="zh-CN" altLang="en-US" dirty="0">
                <a:latin typeface="Arial" charset="0"/>
              </a:rPr>
              <a:t>，脉冲宽度和脉冲周期之比的百分数</a:t>
            </a:r>
            <a:endParaRPr lang="en-US" altLang="zh-CN" dirty="0">
              <a:latin typeface="Arial" charset="0"/>
            </a:endParaRPr>
          </a:p>
        </p:txBody>
      </p:sp>
      <p:graphicFrame>
        <p:nvGraphicFramePr>
          <p:cNvPr id="14" name="Object 179"/>
          <p:cNvGraphicFramePr>
            <a:graphicFrameLocks noGrp="1" noChangeAspect="1"/>
          </p:cNvGraphicFramePr>
          <p:nvPr>
            <p:ph idx="1"/>
            <p:extLst>
              <p:ext uri="{D42A27DB-BD31-4B8C-83A1-F6EECF244321}">
                <p14:modId xmlns:p14="http://schemas.microsoft.com/office/powerpoint/2010/main" val="45112862"/>
              </p:ext>
            </p:extLst>
          </p:nvPr>
        </p:nvGraphicFramePr>
        <p:xfrm>
          <a:off x="6310136" y="2013885"/>
          <a:ext cx="827087" cy="754062"/>
        </p:xfrm>
        <a:graphic>
          <a:graphicData uri="http://schemas.openxmlformats.org/presentationml/2006/ole">
            <mc:AlternateContent xmlns:mc="http://schemas.openxmlformats.org/markup-compatibility/2006">
              <mc:Choice xmlns:v="urn:schemas-microsoft-com:vml" Requires="v">
                <p:oleObj spid="_x0000_s124360" name="公式" r:id="rId3" imgW="438049" imgH="400185" progId="Equation.3">
                  <p:embed/>
                </p:oleObj>
              </mc:Choice>
              <mc:Fallback>
                <p:oleObj name="公式" r:id="rId3" imgW="438049" imgH="4001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136" y="2013885"/>
                        <a:ext cx="827087"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81"/>
          <p:cNvGraphicFramePr>
            <a:graphicFrameLocks noChangeAspect="1"/>
          </p:cNvGraphicFramePr>
          <p:nvPr>
            <p:extLst>
              <p:ext uri="{D42A27DB-BD31-4B8C-83A1-F6EECF244321}">
                <p14:modId xmlns:p14="http://schemas.microsoft.com/office/powerpoint/2010/main" val="263745330"/>
              </p:ext>
            </p:extLst>
          </p:nvPr>
        </p:nvGraphicFramePr>
        <p:xfrm>
          <a:off x="6310136" y="2984641"/>
          <a:ext cx="2079625" cy="754062"/>
        </p:xfrm>
        <a:graphic>
          <a:graphicData uri="http://schemas.openxmlformats.org/presentationml/2006/ole">
            <mc:AlternateContent xmlns:mc="http://schemas.openxmlformats.org/markup-compatibility/2006">
              <mc:Choice xmlns:v="urn:schemas-microsoft-com:vml" Requires="v">
                <p:oleObj spid="_x0000_s124361" name="公式" r:id="rId5" imgW="1104833" imgH="400185" progId="Equation.3">
                  <p:embed/>
                </p:oleObj>
              </mc:Choice>
              <mc:Fallback>
                <p:oleObj name="公式" r:id="rId5" imgW="1104833" imgH="4001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0136" y="2984641"/>
                        <a:ext cx="2079625" cy="754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225"/>
          <p:cNvGrpSpPr>
            <a:grpSpLocks/>
          </p:cNvGrpSpPr>
          <p:nvPr/>
        </p:nvGrpSpPr>
        <p:grpSpPr bwMode="auto">
          <a:xfrm>
            <a:off x="1513759" y="3857599"/>
            <a:ext cx="4806950" cy="1200150"/>
            <a:chOff x="1406" y="1911"/>
            <a:chExt cx="3028" cy="756"/>
          </a:xfrm>
        </p:grpSpPr>
        <p:grpSp>
          <p:nvGrpSpPr>
            <p:cNvPr id="17" name="Group 218"/>
            <p:cNvGrpSpPr>
              <a:grpSpLocks/>
            </p:cNvGrpSpPr>
            <p:nvPr/>
          </p:nvGrpSpPr>
          <p:grpSpPr bwMode="auto">
            <a:xfrm>
              <a:off x="1406" y="2137"/>
              <a:ext cx="3028" cy="287"/>
              <a:chOff x="1565" y="2112"/>
              <a:chExt cx="3028" cy="287"/>
            </a:xfrm>
          </p:grpSpPr>
          <p:sp>
            <p:nvSpPr>
              <p:cNvPr id="24" name="Line 183"/>
              <p:cNvSpPr>
                <a:spLocks noChangeShapeType="1"/>
              </p:cNvSpPr>
              <p:nvPr/>
            </p:nvSpPr>
            <p:spPr bwMode="auto">
              <a:xfrm>
                <a:off x="1565" y="2394"/>
                <a:ext cx="11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Line 184"/>
              <p:cNvSpPr>
                <a:spLocks noChangeShapeType="1"/>
              </p:cNvSpPr>
              <p:nvPr/>
            </p:nvSpPr>
            <p:spPr bwMode="auto">
              <a:xfrm flipV="1">
                <a:off x="1676" y="2121"/>
                <a:ext cx="1"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 name="Line 185"/>
              <p:cNvSpPr>
                <a:spLocks noChangeShapeType="1"/>
              </p:cNvSpPr>
              <p:nvPr/>
            </p:nvSpPr>
            <p:spPr bwMode="auto">
              <a:xfrm flipH="1" flipV="1">
                <a:off x="1882" y="2115"/>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186"/>
              <p:cNvSpPr>
                <a:spLocks noChangeShapeType="1"/>
              </p:cNvSpPr>
              <p:nvPr/>
            </p:nvSpPr>
            <p:spPr bwMode="auto">
              <a:xfrm>
                <a:off x="1886" y="2399"/>
                <a:ext cx="7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206"/>
              <p:cNvSpPr>
                <a:spLocks noChangeShapeType="1"/>
              </p:cNvSpPr>
              <p:nvPr/>
            </p:nvSpPr>
            <p:spPr bwMode="auto">
              <a:xfrm flipV="1">
                <a:off x="1677" y="2115"/>
                <a:ext cx="205"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210"/>
              <p:cNvSpPr>
                <a:spLocks noChangeShapeType="1"/>
              </p:cNvSpPr>
              <p:nvPr/>
            </p:nvSpPr>
            <p:spPr bwMode="auto">
              <a:xfrm flipV="1">
                <a:off x="2640" y="2115"/>
                <a:ext cx="1"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Line 211"/>
              <p:cNvSpPr>
                <a:spLocks noChangeShapeType="1"/>
              </p:cNvSpPr>
              <p:nvPr/>
            </p:nvSpPr>
            <p:spPr bwMode="auto">
              <a:xfrm flipH="1" flipV="1">
                <a:off x="2844" y="2115"/>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Line 212"/>
              <p:cNvSpPr>
                <a:spLocks noChangeShapeType="1"/>
              </p:cNvSpPr>
              <p:nvPr/>
            </p:nvSpPr>
            <p:spPr bwMode="auto">
              <a:xfrm>
                <a:off x="2857" y="2399"/>
                <a:ext cx="7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Line 213"/>
              <p:cNvSpPr>
                <a:spLocks noChangeShapeType="1"/>
              </p:cNvSpPr>
              <p:nvPr/>
            </p:nvSpPr>
            <p:spPr bwMode="auto">
              <a:xfrm flipV="1">
                <a:off x="2639" y="2115"/>
                <a:ext cx="205"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 name="Line 214"/>
              <p:cNvSpPr>
                <a:spLocks noChangeShapeType="1"/>
              </p:cNvSpPr>
              <p:nvPr/>
            </p:nvSpPr>
            <p:spPr bwMode="auto">
              <a:xfrm flipV="1">
                <a:off x="3616" y="2112"/>
                <a:ext cx="1"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Line 215"/>
              <p:cNvSpPr>
                <a:spLocks noChangeShapeType="1"/>
              </p:cNvSpPr>
              <p:nvPr/>
            </p:nvSpPr>
            <p:spPr bwMode="auto">
              <a:xfrm flipH="1" flipV="1">
                <a:off x="3820" y="2112"/>
                <a:ext cx="5" cy="2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 name="Line 216"/>
              <p:cNvSpPr>
                <a:spLocks noChangeShapeType="1"/>
              </p:cNvSpPr>
              <p:nvPr/>
            </p:nvSpPr>
            <p:spPr bwMode="auto">
              <a:xfrm>
                <a:off x="3833" y="2396"/>
                <a:ext cx="7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217"/>
              <p:cNvSpPr>
                <a:spLocks noChangeShapeType="1"/>
              </p:cNvSpPr>
              <p:nvPr/>
            </p:nvSpPr>
            <p:spPr bwMode="auto">
              <a:xfrm flipV="1">
                <a:off x="3615" y="2112"/>
                <a:ext cx="205"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 name="Group 219"/>
            <p:cNvGrpSpPr>
              <a:grpSpLocks/>
            </p:cNvGrpSpPr>
            <p:nvPr/>
          </p:nvGrpSpPr>
          <p:grpSpPr bwMode="auto">
            <a:xfrm>
              <a:off x="1519" y="2478"/>
              <a:ext cx="975" cy="158"/>
              <a:chOff x="1723" y="482"/>
              <a:chExt cx="567" cy="317"/>
            </a:xfrm>
          </p:grpSpPr>
          <p:sp>
            <p:nvSpPr>
              <p:cNvPr id="22" name="Line 220"/>
              <p:cNvSpPr>
                <a:spLocks noChangeShapeType="1"/>
              </p:cNvSpPr>
              <p:nvPr/>
            </p:nvSpPr>
            <p:spPr bwMode="auto">
              <a:xfrm>
                <a:off x="1723" y="482"/>
                <a:ext cx="0" cy="3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221"/>
              <p:cNvSpPr>
                <a:spLocks noChangeShapeType="1"/>
              </p:cNvSpPr>
              <p:nvPr/>
            </p:nvSpPr>
            <p:spPr bwMode="auto">
              <a:xfrm>
                <a:off x="2290" y="482"/>
                <a:ext cx="0" cy="31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 name="Line 222"/>
            <p:cNvSpPr>
              <a:spLocks noChangeShapeType="1"/>
            </p:cNvSpPr>
            <p:nvPr/>
          </p:nvSpPr>
          <p:spPr bwMode="auto">
            <a:xfrm flipV="1">
              <a:off x="1542" y="2568"/>
              <a:ext cx="952" cy="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Text Box 223"/>
            <p:cNvSpPr txBox="1">
              <a:spLocks noChangeArrowheads="1"/>
            </p:cNvSpPr>
            <p:nvPr/>
          </p:nvSpPr>
          <p:spPr bwMode="auto">
            <a:xfrm>
              <a:off x="1973" y="2455"/>
              <a:ext cx="246" cy="212"/>
            </a:xfrm>
            <a:prstGeom prst="rect">
              <a:avLst/>
            </a:prstGeom>
            <a:solidFill>
              <a:srgbClr val="EAEAEA"/>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endParaRPr lang="en-US" altLang="zh-CN" sz="1600" baseline="-25000">
                <a:latin typeface="Arial" charset="0"/>
                <a:ea typeface="楷体_GB2312" charset="-122"/>
              </a:endParaRPr>
            </a:p>
          </p:txBody>
        </p:sp>
        <p:sp>
          <p:nvSpPr>
            <p:cNvPr id="21" name="Text Box 224"/>
            <p:cNvSpPr txBox="1">
              <a:spLocks noChangeArrowheads="1"/>
            </p:cNvSpPr>
            <p:nvPr/>
          </p:nvSpPr>
          <p:spPr bwMode="auto">
            <a:xfrm>
              <a:off x="1451" y="1911"/>
              <a:ext cx="3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a:latin typeface="Arial" charset="0"/>
                  <a:ea typeface="楷体_GB2312" charset="-122"/>
                </a:rPr>
                <a:t>t</a:t>
              </a:r>
              <a:r>
                <a:rPr lang="en-US" altLang="zh-CN" sz="1600" baseline="-25000">
                  <a:latin typeface="Arial" charset="0"/>
                  <a:ea typeface="楷体_GB2312" charset="-122"/>
                </a:rPr>
                <a:t>W</a:t>
              </a:r>
            </a:p>
          </p:txBody>
        </p:sp>
      </p:grpSp>
      <p:sp>
        <p:nvSpPr>
          <p:cNvPr id="37" name="Text Box 226"/>
          <p:cNvSpPr txBox="1">
            <a:spLocks noChangeArrowheads="1"/>
          </p:cNvSpPr>
          <p:nvPr/>
        </p:nvSpPr>
        <p:spPr bwMode="auto">
          <a:xfrm>
            <a:off x="2249303" y="3672784"/>
            <a:ext cx="14398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zh-CN" altLang="en-US" sz="1800" dirty="0">
                <a:latin typeface="Arial" charset="0"/>
              </a:rPr>
              <a:t>（占空系数）</a:t>
            </a:r>
          </a:p>
        </p:txBody>
      </p:sp>
      <p:pic>
        <p:nvPicPr>
          <p:cNvPr id="51251" name="Picture 1075" descr="赫兹"/>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0939" y="4735755"/>
            <a:ext cx="1458401" cy="168926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95287" y="5224694"/>
            <a:ext cx="7101907" cy="1200329"/>
          </a:xfrm>
          <a:prstGeom prst="rect">
            <a:avLst/>
          </a:prstGeom>
        </p:spPr>
        <p:txBody>
          <a:bodyPr wrap="square">
            <a:spAutoFit/>
          </a:bodyPr>
          <a:lstStyle/>
          <a:p>
            <a:pPr marL="285750" indent="-285750">
              <a:buFont typeface="Wingdings" pitchFamily="2" charset="2"/>
              <a:buChar char="Ø"/>
            </a:pPr>
            <a:r>
              <a:rPr lang="en-US" altLang="zh-CN" dirty="0">
                <a:solidFill>
                  <a:schemeClr val="tx1"/>
                </a:solidFill>
              </a:rPr>
              <a:t>1</a:t>
            </a:r>
            <a:r>
              <a:rPr lang="zh-CN" altLang="en-US" dirty="0">
                <a:solidFill>
                  <a:schemeClr val="tx1"/>
                </a:solidFill>
              </a:rPr>
              <a:t>赫兹表示事件每一秒发生一次。</a:t>
            </a:r>
            <a:endParaRPr lang="en-US" altLang="zh-CN" dirty="0">
              <a:solidFill>
                <a:schemeClr val="tx1"/>
              </a:solidFill>
            </a:endParaRPr>
          </a:p>
          <a:p>
            <a:pPr marL="285750" indent="-285750">
              <a:buFont typeface="Wingdings" pitchFamily="2" charset="2"/>
              <a:buChar char="Ø"/>
            </a:pPr>
            <a:r>
              <a:rPr lang="zh-CN" altLang="en-US" dirty="0">
                <a:solidFill>
                  <a:schemeClr val="tx1"/>
                </a:solidFill>
              </a:rPr>
              <a:t>赫兹（海因里希</a:t>
            </a:r>
            <a:r>
              <a:rPr lang="en-US" altLang="zh-CN" dirty="0">
                <a:solidFill>
                  <a:schemeClr val="tx1"/>
                </a:solidFill>
              </a:rPr>
              <a:t>·</a:t>
            </a:r>
            <a:r>
              <a:rPr lang="zh-CN" altLang="en-US" dirty="0">
                <a:solidFill>
                  <a:schemeClr val="tx1"/>
                </a:solidFill>
              </a:rPr>
              <a:t>鲁道夫</a:t>
            </a:r>
            <a:r>
              <a:rPr lang="en-US" altLang="zh-CN" dirty="0">
                <a:solidFill>
                  <a:schemeClr val="tx1"/>
                </a:solidFill>
              </a:rPr>
              <a:t>·</a:t>
            </a:r>
            <a:r>
              <a:rPr lang="zh-CN" altLang="en-US" dirty="0">
                <a:solidFill>
                  <a:schemeClr val="tx1"/>
                </a:solidFill>
              </a:rPr>
              <a:t>赫兹，</a:t>
            </a:r>
            <a:r>
              <a:rPr lang="en-US" altLang="zh-CN" dirty="0">
                <a:solidFill>
                  <a:schemeClr val="tx1"/>
                </a:solidFill>
              </a:rPr>
              <a:t>Heinrich Rudolf Hertz</a:t>
            </a:r>
            <a:r>
              <a:rPr lang="zh-CN" altLang="en-US" dirty="0">
                <a:solidFill>
                  <a:schemeClr val="tx1"/>
                </a:solidFill>
              </a:rPr>
              <a:t>，</a:t>
            </a:r>
            <a:r>
              <a:rPr lang="en-US" altLang="zh-CN" dirty="0">
                <a:solidFill>
                  <a:schemeClr val="tx1"/>
                </a:solidFill>
              </a:rPr>
              <a:t>1857-1894</a:t>
            </a:r>
            <a:r>
              <a:rPr lang="zh-CN" altLang="en-US" dirty="0">
                <a:solidFill>
                  <a:schemeClr val="tx1"/>
                </a:solidFill>
              </a:rPr>
              <a:t>年），德国物理学家，于</a:t>
            </a:r>
            <a:r>
              <a:rPr lang="en-US" altLang="zh-CN" dirty="0">
                <a:solidFill>
                  <a:schemeClr val="tx1"/>
                </a:solidFill>
              </a:rPr>
              <a:t>1888</a:t>
            </a:r>
            <a:r>
              <a:rPr lang="zh-CN" altLang="en-US" dirty="0">
                <a:solidFill>
                  <a:schemeClr val="tx1"/>
                </a:solidFill>
              </a:rPr>
              <a:t>年用实验证实了电磁波的存在。电磁辐射先被麦克斯韦方程组预测，而后由赫兹证实。</a:t>
            </a:r>
          </a:p>
        </p:txBody>
      </p:sp>
    </p:spTree>
    <p:extLst>
      <p:ext uri="{BB962C8B-B14F-4D97-AF65-F5344CB8AC3E}">
        <p14:creationId xmlns:p14="http://schemas.microsoft.com/office/powerpoint/2010/main" val="3697552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5723750" cy="1791260"/>
          </a:xfrm>
        </p:spPr>
        <p:txBody>
          <a:bodyPr/>
          <a:lstStyle/>
          <a:p>
            <a:r>
              <a:rPr lang="zh-CN" altLang="en-US" dirty="0"/>
              <a:t>第二节 数制与</a:t>
            </a:r>
            <a:r>
              <a:rPr lang="zh-CN" altLang="en-US" dirty="0">
                <a:solidFill>
                  <a:srgbClr val="FF0000"/>
                </a:solidFill>
              </a:rPr>
              <a:t>码</a:t>
            </a:r>
            <a:r>
              <a:rPr lang="zh-CN" altLang="en-US" dirty="0"/>
              <a:t>制</a:t>
            </a:r>
            <a:br>
              <a:rPr lang="zh-CN" altLang="en-US" dirty="0"/>
            </a:br>
            <a:br>
              <a:rPr lang="en-US" altLang="zh-CN" dirty="0"/>
            </a:br>
            <a:endParaRPr lang="zh-CN" altLang="en-US" dirty="0"/>
          </a:p>
        </p:txBody>
      </p:sp>
      <p:sp>
        <p:nvSpPr>
          <p:cNvPr id="4" name="标题 3"/>
          <p:cNvSpPr txBox="1">
            <a:spLocks/>
          </p:cNvSpPr>
          <p:nvPr/>
        </p:nvSpPr>
        <p:spPr bwMode="auto">
          <a:xfrm>
            <a:off x="386722" y="593811"/>
            <a:ext cx="859557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pPr algn="ctr"/>
            <a:r>
              <a:rPr lang="zh-CN" altLang="en-US" sz="6000" dirty="0"/>
              <a:t>第</a:t>
            </a:r>
            <a:r>
              <a:rPr lang="en-US" altLang="zh-CN" sz="6000" dirty="0"/>
              <a:t>1</a:t>
            </a:r>
            <a:r>
              <a:rPr lang="zh-CN" altLang="en-US" sz="6000" dirty="0"/>
              <a:t>章：开关理论基础</a:t>
            </a:r>
          </a:p>
        </p:txBody>
      </p:sp>
      <p:sp>
        <p:nvSpPr>
          <p:cNvPr id="5" name="内容占位符 4"/>
          <p:cNvSpPr txBox="1">
            <a:spLocks/>
          </p:cNvSpPr>
          <p:nvPr/>
        </p:nvSpPr>
        <p:spPr bwMode="auto">
          <a:xfrm>
            <a:off x="2186841" y="2663949"/>
            <a:ext cx="5670378"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数制：进位计数制度</a:t>
            </a:r>
            <a:endParaRPr lang="en-US" altLang="zh-CN" sz="2800" dirty="0"/>
          </a:p>
          <a:p>
            <a:pPr marL="342900" indent="-342900">
              <a:buFont typeface="Wingdings" pitchFamily="2" charset="2"/>
              <a:buChar char="Ø"/>
            </a:pPr>
            <a:r>
              <a:rPr lang="zh-CN" altLang="en-US" sz="2800" dirty="0"/>
              <a:t>码制：编码解码的规制</a:t>
            </a:r>
            <a:endParaRPr lang="en-US" altLang="zh-CN" sz="2800" dirty="0"/>
          </a:p>
          <a:p>
            <a:pPr marL="342900" indent="-342900">
              <a:buFont typeface="Wingdings" pitchFamily="2" charset="2"/>
              <a:buChar char="Ø"/>
            </a:pPr>
            <a:r>
              <a:rPr lang="zh-CN" altLang="en-US" sz="2800" dirty="0"/>
              <a:t>基于</a:t>
            </a:r>
            <a:r>
              <a:rPr lang="en-US" altLang="zh-CN" sz="2800" dirty="0"/>
              <a:t>2</a:t>
            </a:r>
            <a:r>
              <a:rPr lang="zh-CN" altLang="en-US" sz="2800" dirty="0"/>
              <a:t>进制计算的计算机码制</a:t>
            </a:r>
            <a:endParaRPr lang="en-US" altLang="zh-CN" sz="2800" dirty="0"/>
          </a:p>
          <a:p>
            <a:pPr marL="342900" indent="-342900">
              <a:buFont typeface="Wingdings" pitchFamily="2" charset="2"/>
              <a:buChar char="Ø"/>
            </a:pPr>
            <a:r>
              <a:rPr lang="zh-CN" altLang="en-US" sz="2800" dirty="0"/>
              <a:t>基于二</a:t>
            </a:r>
            <a:r>
              <a:rPr lang="en-US" altLang="zh-CN" sz="2800" dirty="0"/>
              <a:t>-</a:t>
            </a:r>
            <a:r>
              <a:rPr lang="zh-CN" altLang="en-US" sz="2800" dirty="0"/>
              <a:t>十进制的计算机码制</a:t>
            </a:r>
            <a:endParaRPr lang="en-US" altLang="zh-CN" sz="2800" dirty="0"/>
          </a:p>
          <a:p>
            <a:pPr marL="342900" indent="-342900">
              <a:buFont typeface="Wingdings" pitchFamily="2" charset="2"/>
              <a:buChar char="Ø"/>
            </a:pPr>
            <a:r>
              <a:rPr lang="zh-CN" altLang="en-US" sz="2800" dirty="0"/>
              <a:t>自然二进制码在计算机中的表示</a:t>
            </a: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2014251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760385"/>
          </a:xfrm>
        </p:spPr>
        <p:txBody>
          <a:bodyPr/>
          <a:lstStyle/>
          <a:p>
            <a:r>
              <a:rPr lang="zh-CN" altLang="en-US" sz="2800" dirty="0"/>
              <a:t>数制：进位计数制度</a:t>
            </a:r>
            <a:endParaRPr lang="en-US" altLang="zh-CN" sz="2800" dirty="0"/>
          </a:p>
          <a:p>
            <a:pPr lvl="1"/>
            <a:r>
              <a:rPr lang="zh-CN" altLang="en-US" sz="2400" dirty="0"/>
              <a:t>按进位的原则进行计数，称为进位计数制，简称数制。不论是哪一种数制，其计数和运算都有共同的规律和特点。</a:t>
            </a:r>
            <a:endParaRPr lang="en-US" altLang="zh-CN" sz="2400" dirty="0"/>
          </a:p>
          <a:p>
            <a:pPr lvl="1"/>
            <a:endParaRPr lang="en-US" altLang="zh-CN" dirty="0"/>
          </a:p>
          <a:p>
            <a:pPr lvl="1"/>
            <a:endParaRPr lang="en-US" altLang="zh-CN" dirty="0"/>
          </a:p>
          <a:p>
            <a:pPr lvl="1"/>
            <a:endParaRPr lang="en-US" altLang="zh-CN" dirty="0"/>
          </a:p>
          <a:p>
            <a:pPr lvl="1"/>
            <a:r>
              <a:rPr lang="zh-CN" altLang="en-US" sz="2400" dirty="0"/>
              <a:t>位权表示法</a:t>
            </a:r>
            <a:endParaRPr lang="en-US" altLang="zh-CN" sz="2400" dirty="0"/>
          </a:p>
          <a:p>
            <a:pPr lvl="1"/>
            <a:endParaRPr lang="en-US" altLang="zh-CN" dirty="0"/>
          </a:p>
          <a:p>
            <a:pPr lvl="1"/>
            <a:endParaRPr lang="en-US" altLang="zh-CN" dirty="0"/>
          </a:p>
          <a:p>
            <a:pPr lvl="1"/>
            <a:endParaRPr lang="en-US" altLang="zh-CN" dirty="0"/>
          </a:p>
          <a:p>
            <a:pPr marL="396875" lvl="1" indent="0">
              <a:buNone/>
            </a:pPr>
            <a:r>
              <a:rPr lang="zh-CN" altLang="en-US" dirty="0"/>
              <a:t>    </a:t>
            </a:r>
            <a:r>
              <a:rPr lang="zh-CN" altLang="en-US" sz="2400" dirty="0"/>
              <a:t>例如，十进制数</a:t>
            </a:r>
            <a:r>
              <a:rPr lang="en-US" altLang="zh-CN" sz="2400" dirty="0"/>
              <a:t>803.77</a:t>
            </a:r>
            <a:r>
              <a:rPr lang="zh-CN" altLang="en-US" sz="2400" dirty="0"/>
              <a:t>可以表示为：</a:t>
            </a:r>
          </a:p>
          <a:p>
            <a:pPr lvl="1"/>
            <a:r>
              <a:rPr lang="zh-CN" altLang="en-US" sz="2000" dirty="0"/>
              <a:t>     </a:t>
            </a:r>
            <a:r>
              <a:rPr lang="en-US" altLang="zh-CN" sz="2000" dirty="0"/>
              <a:t>(803.77)</a:t>
            </a:r>
            <a:r>
              <a:rPr lang="en-US" altLang="zh-CN" sz="2000" baseline="-25000" dirty="0"/>
              <a:t>10 </a:t>
            </a:r>
            <a:r>
              <a:rPr lang="en-US" altLang="zh-CN" sz="2000" dirty="0"/>
              <a:t>= 8×(10)</a:t>
            </a:r>
            <a:r>
              <a:rPr lang="en-US" altLang="zh-CN" sz="2000" baseline="30000" dirty="0"/>
              <a:t>2</a:t>
            </a:r>
            <a:r>
              <a:rPr lang="en-US" altLang="zh-CN" sz="2000" dirty="0"/>
              <a:t> </a:t>
            </a:r>
            <a:r>
              <a:rPr lang="zh-CN" altLang="en-US" sz="2000" dirty="0"/>
              <a:t>＋ </a:t>
            </a:r>
            <a:r>
              <a:rPr lang="en-US" altLang="zh-CN" sz="2000" dirty="0"/>
              <a:t>0×(10)</a:t>
            </a:r>
            <a:r>
              <a:rPr lang="en-US" altLang="zh-CN" sz="2000" baseline="30000" dirty="0"/>
              <a:t>1 </a:t>
            </a:r>
            <a:r>
              <a:rPr lang="zh-CN" altLang="en-US" sz="2000" dirty="0"/>
              <a:t>＋ </a:t>
            </a:r>
            <a:r>
              <a:rPr lang="en-US" altLang="zh-CN" sz="2000" dirty="0"/>
              <a:t>3×(10)</a:t>
            </a:r>
            <a:r>
              <a:rPr lang="en-US" altLang="zh-CN" sz="2000" baseline="30000" dirty="0"/>
              <a:t>0 </a:t>
            </a:r>
            <a:r>
              <a:rPr lang="zh-CN" altLang="en-US" sz="2000" dirty="0"/>
              <a:t>＋ </a:t>
            </a:r>
            <a:r>
              <a:rPr lang="en-US" altLang="zh-CN" sz="2000" dirty="0"/>
              <a:t>7×(10)</a:t>
            </a:r>
            <a:r>
              <a:rPr lang="en-US" altLang="zh-CN" sz="2000" baseline="30000" dirty="0"/>
              <a:t>-1 </a:t>
            </a:r>
            <a:r>
              <a:rPr lang="zh-CN" altLang="en-US" sz="2000" dirty="0"/>
              <a:t>＋ </a:t>
            </a:r>
            <a:r>
              <a:rPr lang="en-US" altLang="zh-CN" sz="2000" dirty="0"/>
              <a:t>7×(10)</a:t>
            </a:r>
            <a:r>
              <a:rPr lang="en-US" altLang="zh-CN" sz="2000" baseline="30000" dirty="0"/>
              <a:t>-2</a:t>
            </a:r>
          </a:p>
          <a:p>
            <a:pPr marL="0" indent="0">
              <a:buNone/>
            </a:pPr>
            <a:endParaRPr lang="zh-CN" altLang="en-US" dirty="0"/>
          </a:p>
        </p:txBody>
      </p:sp>
      <p:sp>
        <p:nvSpPr>
          <p:cNvPr id="4" name="Text Box 11"/>
          <p:cNvSpPr txBox="1">
            <a:spLocks noChangeArrowheads="1"/>
          </p:cNvSpPr>
          <p:nvPr/>
        </p:nvSpPr>
        <p:spPr bwMode="auto">
          <a:xfrm>
            <a:off x="4648200" y="1892455"/>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计数制中所用到的数码个数  </a:t>
            </a:r>
            <a:r>
              <a:rPr kumimoji="1" lang="en-US" altLang="zh-CN">
                <a:latin typeface="Times New Roman" pitchFamily="18" charset="0"/>
              </a:rPr>
              <a:t>R</a:t>
            </a:r>
          </a:p>
        </p:txBody>
      </p:sp>
      <p:sp>
        <p:nvSpPr>
          <p:cNvPr id="5" name="AutoShape 12"/>
          <p:cNvSpPr>
            <a:spLocks/>
          </p:cNvSpPr>
          <p:nvPr/>
        </p:nvSpPr>
        <p:spPr bwMode="auto">
          <a:xfrm>
            <a:off x="3721100" y="2041680"/>
            <a:ext cx="107950" cy="609600"/>
          </a:xfrm>
          <a:prstGeom prst="leftBrace">
            <a:avLst>
              <a:gd name="adj1" fmla="val 470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 name="Text Box 14"/>
          <p:cNvSpPr txBox="1">
            <a:spLocks noChangeArrowheads="1"/>
          </p:cNvSpPr>
          <p:nvPr/>
        </p:nvSpPr>
        <p:spPr bwMode="auto">
          <a:xfrm>
            <a:off x="587375" y="204168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进位计数的两个基本因素</a:t>
            </a:r>
          </a:p>
        </p:txBody>
      </p:sp>
      <p:sp>
        <p:nvSpPr>
          <p:cNvPr id="7" name="Text Box 15"/>
          <p:cNvSpPr txBox="1">
            <a:spLocks noChangeArrowheads="1"/>
          </p:cNvSpPr>
          <p:nvPr/>
        </p:nvSpPr>
        <p:spPr bwMode="auto">
          <a:xfrm>
            <a:off x="3886200" y="189245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基数</a:t>
            </a:r>
          </a:p>
        </p:txBody>
      </p:sp>
      <p:sp>
        <p:nvSpPr>
          <p:cNvPr id="8" name="Text Box 16"/>
          <p:cNvSpPr txBox="1">
            <a:spLocks noChangeArrowheads="1"/>
          </p:cNvSpPr>
          <p:nvPr/>
        </p:nvSpPr>
        <p:spPr bwMode="auto">
          <a:xfrm>
            <a:off x="3886200" y="234965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位权</a:t>
            </a:r>
          </a:p>
        </p:txBody>
      </p:sp>
      <p:sp>
        <p:nvSpPr>
          <p:cNvPr id="9" name="Text Box 17"/>
          <p:cNvSpPr txBox="1">
            <a:spLocks noChangeArrowheads="1"/>
          </p:cNvSpPr>
          <p:nvPr/>
        </p:nvSpPr>
        <p:spPr bwMode="auto">
          <a:xfrm>
            <a:off x="4648200" y="2349655"/>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数码所处的位置</a:t>
            </a:r>
          </a:p>
        </p:txBody>
      </p:sp>
      <p:graphicFrame>
        <p:nvGraphicFramePr>
          <p:cNvPr id="14" name="Object 22"/>
          <p:cNvGraphicFramePr>
            <a:graphicFrameLocks noChangeAspect="1"/>
          </p:cNvGraphicFramePr>
          <p:nvPr>
            <p:extLst>
              <p:ext uri="{D42A27DB-BD31-4B8C-83A1-F6EECF244321}">
                <p14:modId xmlns:p14="http://schemas.microsoft.com/office/powerpoint/2010/main" val="2828968505"/>
              </p:ext>
            </p:extLst>
          </p:nvPr>
        </p:nvGraphicFramePr>
        <p:xfrm>
          <a:off x="265906" y="3609012"/>
          <a:ext cx="8764587" cy="457200"/>
        </p:xfrm>
        <a:graphic>
          <a:graphicData uri="http://schemas.openxmlformats.org/presentationml/2006/ole">
            <mc:AlternateContent xmlns:mc="http://schemas.openxmlformats.org/markup-compatibility/2006">
              <mc:Choice xmlns:v="urn:schemas-microsoft-com:vml" Requires="v">
                <p:oleObj spid="_x0000_s54981" name="公式" r:id="rId3" imgW="4448192" imgH="228600" progId="Equation.3">
                  <p:embed/>
                </p:oleObj>
              </mc:Choice>
              <mc:Fallback>
                <p:oleObj name="公式" r:id="rId3" imgW="4448192"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 y="3609012"/>
                        <a:ext cx="8764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Text Box 36"/>
          <p:cNvSpPr txBox="1">
            <a:spLocks noChangeArrowheads="1"/>
          </p:cNvSpPr>
          <p:nvPr/>
        </p:nvSpPr>
        <p:spPr bwMode="auto">
          <a:xfrm>
            <a:off x="4305300" y="3157070"/>
            <a:ext cx="4258428" cy="402291"/>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K</a:t>
            </a:r>
            <a:r>
              <a:rPr kumimoji="1" lang="zh-CN" altLang="en-US" dirty="0">
                <a:latin typeface="Times New Roman" pitchFamily="18" charset="0"/>
              </a:rPr>
              <a:t>是任意进制数码所允许数中的一个</a:t>
            </a:r>
          </a:p>
        </p:txBody>
      </p:sp>
    </p:spTree>
    <p:extLst>
      <p:ext uri="{BB962C8B-B14F-4D97-AF65-F5344CB8AC3E}">
        <p14:creationId xmlns:p14="http://schemas.microsoft.com/office/powerpoint/2010/main" val="1250302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760385"/>
          </a:xfrm>
        </p:spPr>
        <p:txBody>
          <a:bodyPr/>
          <a:lstStyle/>
          <a:p>
            <a:r>
              <a:rPr lang="zh-CN" altLang="en-US" sz="2800" dirty="0"/>
              <a:t>数制：进位计数制度</a:t>
            </a:r>
            <a:endParaRPr lang="en-US" altLang="zh-CN" sz="2800" dirty="0"/>
          </a:p>
          <a:p>
            <a:r>
              <a:rPr lang="zh-CN" altLang="en-US" sz="2800" dirty="0"/>
              <a:t>常用的进制有：</a:t>
            </a:r>
            <a:endParaRPr lang="en-US" altLang="zh-CN" sz="2800" dirty="0"/>
          </a:p>
          <a:p>
            <a:pPr lvl="1"/>
            <a:r>
              <a:rPr lang="zh-CN" altLang="en-US" sz="2400" dirty="0"/>
              <a:t>十进制（</a:t>
            </a:r>
            <a:r>
              <a:rPr lang="en-US" altLang="zh-CN" sz="2400" dirty="0">
                <a:latin typeface="Arial Unicode MS" pitchFamily="34" charset="-122"/>
                <a:ea typeface="Arial Unicode MS" pitchFamily="34" charset="-122"/>
                <a:cs typeface="Arial Unicode MS" pitchFamily="34" charset="-122"/>
              </a:rPr>
              <a:t>Decimal notation</a:t>
            </a:r>
            <a:r>
              <a:rPr lang="zh-CN" altLang="en-US" sz="2400" dirty="0"/>
              <a:t>）</a:t>
            </a:r>
            <a:endParaRPr lang="en-US" altLang="zh-CN" sz="2400" dirty="0"/>
          </a:p>
          <a:p>
            <a:pPr lvl="1"/>
            <a:r>
              <a:rPr lang="zh-CN" altLang="en-US" sz="2400" dirty="0"/>
              <a:t>八进制 </a:t>
            </a:r>
            <a:r>
              <a:rPr lang="en-US" altLang="zh-CN" sz="2400" dirty="0"/>
              <a:t>(</a:t>
            </a:r>
            <a:r>
              <a:rPr lang="en-US" altLang="zh-CN" sz="2400" dirty="0">
                <a:latin typeface="Arial Unicode MS" pitchFamily="34" charset="-122"/>
                <a:ea typeface="Arial Unicode MS" pitchFamily="34" charset="-122"/>
                <a:cs typeface="Arial Unicode MS" pitchFamily="34" charset="-122"/>
              </a:rPr>
              <a:t>Octal notation</a:t>
            </a:r>
            <a:r>
              <a:rPr lang="en-US" altLang="zh-CN" sz="2400" dirty="0"/>
              <a:t>)</a:t>
            </a:r>
          </a:p>
          <a:p>
            <a:pPr lvl="1"/>
            <a:r>
              <a:rPr lang="zh-CN" altLang="en-US" sz="2400" dirty="0"/>
              <a:t>二进制  </a:t>
            </a:r>
            <a:r>
              <a:rPr lang="en-US" altLang="zh-CN" sz="2400" dirty="0"/>
              <a:t>(</a:t>
            </a:r>
            <a:r>
              <a:rPr lang="en-US" altLang="zh-CN" sz="2400" dirty="0">
                <a:latin typeface="Arial Unicode MS" pitchFamily="34" charset="-122"/>
                <a:ea typeface="Arial Unicode MS" pitchFamily="34" charset="-122"/>
                <a:cs typeface="Arial Unicode MS" pitchFamily="34" charset="-122"/>
              </a:rPr>
              <a:t>Binary notation</a:t>
            </a:r>
            <a:r>
              <a:rPr lang="en-US" altLang="zh-CN" sz="2400" dirty="0"/>
              <a:t>)</a:t>
            </a:r>
          </a:p>
          <a:p>
            <a:pPr lvl="1"/>
            <a:r>
              <a:rPr lang="zh-CN" altLang="en-US" sz="2400" dirty="0"/>
              <a:t>十六进制  </a:t>
            </a:r>
            <a:r>
              <a:rPr lang="en-US" altLang="zh-CN" sz="2400" dirty="0"/>
              <a:t>(</a:t>
            </a:r>
            <a:r>
              <a:rPr lang="en-US" altLang="zh-CN" sz="2400" dirty="0">
                <a:latin typeface="Arial Unicode MS" pitchFamily="34" charset="-122"/>
                <a:ea typeface="Arial Unicode MS" pitchFamily="34" charset="-122"/>
                <a:cs typeface="Arial Unicode MS" pitchFamily="34" charset="-122"/>
              </a:rPr>
              <a:t>Hexadecimal notation</a:t>
            </a:r>
            <a:r>
              <a:rPr lang="en-US" altLang="zh-CN" sz="2400" dirty="0"/>
              <a:t>)</a:t>
            </a:r>
          </a:p>
          <a:p>
            <a:r>
              <a:rPr lang="zh-CN" altLang="en-US" sz="2800" dirty="0"/>
              <a:t>数制之间的转换</a:t>
            </a:r>
            <a:endParaRPr lang="en-US" altLang="zh-CN" sz="2800" dirty="0"/>
          </a:p>
          <a:p>
            <a:pPr marL="0" indent="0">
              <a:buNone/>
            </a:pPr>
            <a:endParaRPr lang="zh-CN" altLang="en-US" dirty="0"/>
          </a:p>
        </p:txBody>
      </p:sp>
      <p:sp>
        <p:nvSpPr>
          <p:cNvPr id="10" name="矩形 9"/>
          <p:cNvSpPr/>
          <p:nvPr/>
        </p:nvSpPr>
        <p:spPr>
          <a:xfrm>
            <a:off x="495996" y="4299876"/>
            <a:ext cx="2350323" cy="461665"/>
          </a:xfrm>
          <a:prstGeom prst="rect">
            <a:avLst/>
          </a:prstGeom>
        </p:spPr>
        <p:txBody>
          <a:bodyPr wrap="none">
            <a:spAutoFit/>
          </a:bodyPr>
          <a:lstStyle/>
          <a:p>
            <a:pPr>
              <a:buFontTx/>
              <a:buNone/>
            </a:pPr>
            <a:r>
              <a:rPr lang="zh-CN" altLang="en-US" sz="2400" dirty="0">
                <a:solidFill>
                  <a:schemeClr val="tx1"/>
                </a:solidFill>
              </a:rPr>
              <a:t>一、二</a:t>
            </a:r>
            <a:r>
              <a:rPr lang="en-US" altLang="zh-CN" sz="2400" dirty="0">
                <a:solidFill>
                  <a:schemeClr val="tx1"/>
                </a:solidFill>
              </a:rPr>
              <a:t>－</a:t>
            </a:r>
            <a:r>
              <a:rPr lang="zh-CN" altLang="en-US" sz="2400" dirty="0">
                <a:solidFill>
                  <a:schemeClr val="tx1"/>
                </a:solidFill>
              </a:rPr>
              <a:t>十转换</a:t>
            </a:r>
          </a:p>
        </p:txBody>
      </p:sp>
      <p:graphicFrame>
        <p:nvGraphicFramePr>
          <p:cNvPr id="11" name="对象 10"/>
          <p:cNvGraphicFramePr>
            <a:graphicFrameLocks noChangeAspect="1"/>
          </p:cNvGraphicFramePr>
          <p:nvPr>
            <p:extLst>
              <p:ext uri="{D42A27DB-BD31-4B8C-83A1-F6EECF244321}">
                <p14:modId xmlns:p14="http://schemas.microsoft.com/office/powerpoint/2010/main" val="362040876"/>
              </p:ext>
            </p:extLst>
          </p:nvPr>
        </p:nvGraphicFramePr>
        <p:xfrm>
          <a:off x="656739" y="5094111"/>
          <a:ext cx="7848600" cy="1174750"/>
        </p:xfrm>
        <a:graphic>
          <a:graphicData uri="http://schemas.openxmlformats.org/presentationml/2006/ole">
            <mc:AlternateContent xmlns:mc="http://schemas.openxmlformats.org/markup-compatibility/2006">
              <mc:Choice xmlns:v="urn:schemas-microsoft-com:vml" Requires="v">
                <p:oleObj spid="_x0000_s150682" name="Equation" r:id="rId3" imgW="3224401" imgH="482391" progId="Equation.DSMT4">
                  <p:embed/>
                </p:oleObj>
              </mc:Choice>
              <mc:Fallback>
                <p:oleObj name="Equation" r:id="rId3" imgW="3224401"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739" y="5094111"/>
                        <a:ext cx="7848600"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09057063"/>
              </p:ext>
            </p:extLst>
          </p:nvPr>
        </p:nvGraphicFramePr>
        <p:xfrm>
          <a:off x="3221910" y="4299876"/>
          <a:ext cx="4465638" cy="633413"/>
        </p:xfrm>
        <a:graphic>
          <a:graphicData uri="http://schemas.openxmlformats.org/presentationml/2006/ole">
            <mc:AlternateContent xmlns:mc="http://schemas.openxmlformats.org/markup-compatibility/2006">
              <mc:Choice xmlns:v="urn:schemas-microsoft-com:vml" Requires="v">
                <p:oleObj spid="_x0000_s150683" r:id="rId5" imgW="1789923" imgH="253890" progId="Equation.3">
                  <p:embed/>
                </p:oleObj>
              </mc:Choice>
              <mc:Fallback>
                <p:oleObj r:id="rId5" imgW="1789923"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1910" y="4299876"/>
                        <a:ext cx="4465638"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2187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760385"/>
          </a:xfrm>
        </p:spPr>
        <p:txBody>
          <a:bodyPr/>
          <a:lstStyle/>
          <a:p>
            <a:r>
              <a:rPr lang="zh-CN" altLang="en-US" sz="2800" dirty="0"/>
              <a:t>数制之间的转换</a:t>
            </a:r>
            <a:endParaRPr lang="en-US" altLang="zh-CN" sz="2800" dirty="0"/>
          </a:p>
          <a:p>
            <a:pPr marL="0" indent="0">
              <a:buNone/>
            </a:pPr>
            <a:endParaRPr lang="zh-CN" altLang="en-US" dirty="0"/>
          </a:p>
        </p:txBody>
      </p:sp>
      <p:sp>
        <p:nvSpPr>
          <p:cNvPr id="13" name="矩形 12"/>
          <p:cNvSpPr/>
          <p:nvPr/>
        </p:nvSpPr>
        <p:spPr>
          <a:xfrm>
            <a:off x="309620" y="1010473"/>
            <a:ext cx="2350323" cy="461665"/>
          </a:xfrm>
          <a:prstGeom prst="rect">
            <a:avLst/>
          </a:prstGeom>
        </p:spPr>
        <p:txBody>
          <a:bodyPr wrap="none">
            <a:spAutoFit/>
          </a:bodyPr>
          <a:lstStyle/>
          <a:p>
            <a:r>
              <a:rPr lang="zh-CN" altLang="en-US" sz="2400" dirty="0">
                <a:solidFill>
                  <a:schemeClr val="tx1"/>
                </a:solidFill>
              </a:rPr>
              <a:t>二、十</a:t>
            </a:r>
            <a:r>
              <a:rPr lang="en-US" altLang="zh-CN" sz="2400" dirty="0">
                <a:solidFill>
                  <a:schemeClr val="tx1"/>
                </a:solidFill>
              </a:rPr>
              <a:t>－</a:t>
            </a:r>
            <a:r>
              <a:rPr lang="zh-CN" altLang="en-US" sz="2400" dirty="0">
                <a:solidFill>
                  <a:schemeClr val="tx1"/>
                </a:solidFill>
              </a:rPr>
              <a:t>二转换</a:t>
            </a:r>
          </a:p>
        </p:txBody>
      </p:sp>
      <p:sp>
        <p:nvSpPr>
          <p:cNvPr id="16" name="Rectangle 3"/>
          <p:cNvSpPr txBox="1">
            <a:spLocks noChangeArrowheads="1"/>
          </p:cNvSpPr>
          <p:nvPr/>
        </p:nvSpPr>
        <p:spPr bwMode="auto">
          <a:xfrm>
            <a:off x="381237" y="1628880"/>
            <a:ext cx="3992563" cy="64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buFontTx/>
              <a:buNone/>
            </a:pPr>
            <a:r>
              <a:rPr lang="zh-CN" altLang="en-US" sz="2000" dirty="0"/>
              <a:t>整数部分</a:t>
            </a:r>
            <a:r>
              <a:rPr lang="en-US" altLang="zh-CN" sz="2000" dirty="0"/>
              <a:t>:</a:t>
            </a:r>
          </a:p>
          <a:p>
            <a:pPr>
              <a:buFontTx/>
              <a:buNone/>
            </a:pPr>
            <a:endParaRPr lang="en-US" altLang="zh-CN" sz="2000" dirty="0"/>
          </a:p>
          <a:p>
            <a:pPr>
              <a:buFontTx/>
              <a:buNone/>
            </a:pPr>
            <a:endParaRPr lang="en-US" altLang="zh-CN" sz="2000" dirty="0"/>
          </a:p>
          <a:p>
            <a:pPr>
              <a:buFontTx/>
              <a:buNone/>
            </a:pPr>
            <a:endParaRPr lang="en-US" altLang="zh-CN" sz="2000" dirty="0"/>
          </a:p>
          <a:p>
            <a:pPr>
              <a:buFontTx/>
              <a:buNone/>
            </a:pPr>
            <a:endParaRPr lang="en-US" altLang="zh-CN" sz="2000" dirty="0"/>
          </a:p>
          <a:p>
            <a:pPr>
              <a:buFontTx/>
              <a:buNone/>
            </a:pPr>
            <a:r>
              <a:rPr lang="zh-CN" altLang="en-US" sz="2000" dirty="0"/>
              <a:t>例：</a:t>
            </a:r>
          </a:p>
          <a:p>
            <a:pPr>
              <a:buFontTx/>
              <a:buNone/>
            </a:pPr>
            <a:endParaRPr lang="zh-CN" altLang="en-US" sz="2800" dirty="0"/>
          </a:p>
        </p:txBody>
      </p:sp>
      <p:graphicFrame>
        <p:nvGraphicFramePr>
          <p:cNvPr id="17" name="Object 4"/>
          <p:cNvGraphicFramePr>
            <a:graphicFrameLocks noChangeAspect="1"/>
          </p:cNvGraphicFramePr>
          <p:nvPr>
            <p:extLst>
              <p:ext uri="{D42A27DB-BD31-4B8C-83A1-F6EECF244321}">
                <p14:modId xmlns:p14="http://schemas.microsoft.com/office/powerpoint/2010/main" val="733729444"/>
              </p:ext>
            </p:extLst>
          </p:nvPr>
        </p:nvGraphicFramePr>
        <p:xfrm>
          <a:off x="1601802" y="1416295"/>
          <a:ext cx="6624638" cy="1711325"/>
        </p:xfrm>
        <a:graphic>
          <a:graphicData uri="http://schemas.openxmlformats.org/presentationml/2006/ole">
            <mc:AlternateContent xmlns:mc="http://schemas.openxmlformats.org/markup-compatibility/2006">
              <mc:Choice xmlns:v="urn:schemas-microsoft-com:vml" Requires="v">
                <p:oleObj spid="_x0000_s139633" r:id="rId3" imgW="3734117" imgH="965517" progId="Equation.3">
                  <p:embed/>
                </p:oleObj>
              </mc:Choice>
              <mc:Fallback>
                <p:oleObj r:id="rId3" imgW="3734117" imgH="9655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802" y="1416295"/>
                        <a:ext cx="6624638" cy="171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 name="Group 5"/>
          <p:cNvGrpSpPr>
            <a:grpSpLocks/>
          </p:cNvGrpSpPr>
          <p:nvPr/>
        </p:nvGrpSpPr>
        <p:grpSpPr bwMode="auto">
          <a:xfrm>
            <a:off x="486012" y="2978970"/>
            <a:ext cx="3887788" cy="3554412"/>
            <a:chOff x="0" y="0"/>
            <a:chExt cx="2449" cy="2239"/>
          </a:xfrm>
        </p:grpSpPr>
        <p:graphicFrame>
          <p:nvGraphicFramePr>
            <p:cNvPr id="20" name="Object 6"/>
            <p:cNvGraphicFramePr>
              <a:graphicFrameLocks noChangeAspect="1"/>
            </p:cNvGraphicFramePr>
            <p:nvPr/>
          </p:nvGraphicFramePr>
          <p:xfrm>
            <a:off x="0" y="127"/>
            <a:ext cx="2449" cy="2112"/>
          </p:xfrm>
          <a:graphic>
            <a:graphicData uri="http://schemas.openxmlformats.org/presentationml/2006/ole">
              <mc:AlternateContent xmlns:mc="http://schemas.openxmlformats.org/markup-compatibility/2006">
                <mc:Choice xmlns:v="urn:schemas-microsoft-com:vml" Requires="v">
                  <p:oleObj spid="_x0000_s139634" r:id="rId5" imgW="2489517" imgH="2146617" progId="Equation.3">
                    <p:embed/>
                  </p:oleObj>
                </mc:Choice>
                <mc:Fallback>
                  <p:oleObj r:id="rId5" imgW="2489517" imgH="21466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7"/>
                          <a:ext cx="2449" cy="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7"/>
            <p:cNvSpPr>
              <a:spLocks noChangeArrowheads="1"/>
            </p:cNvSpPr>
            <p:nvPr/>
          </p:nvSpPr>
          <p:spPr bwMode="auto">
            <a:xfrm>
              <a:off x="907" y="0"/>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t>∟</a:t>
              </a:r>
            </a:p>
          </p:txBody>
        </p:sp>
        <p:sp>
          <p:nvSpPr>
            <p:cNvPr id="22" name="Rectangle 8"/>
            <p:cNvSpPr>
              <a:spLocks noChangeArrowheads="1"/>
            </p:cNvSpPr>
            <p:nvPr/>
          </p:nvSpPr>
          <p:spPr bwMode="auto">
            <a:xfrm>
              <a:off x="952" y="454"/>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t>∟</a:t>
              </a:r>
            </a:p>
          </p:txBody>
        </p:sp>
        <p:sp>
          <p:nvSpPr>
            <p:cNvPr id="23" name="Rectangle 9"/>
            <p:cNvSpPr>
              <a:spLocks noChangeArrowheads="1"/>
            </p:cNvSpPr>
            <p:nvPr/>
          </p:nvSpPr>
          <p:spPr bwMode="auto">
            <a:xfrm>
              <a:off x="952" y="227"/>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t>∟</a:t>
              </a:r>
            </a:p>
          </p:txBody>
        </p:sp>
        <p:sp>
          <p:nvSpPr>
            <p:cNvPr id="24" name="Rectangle 10"/>
            <p:cNvSpPr>
              <a:spLocks noChangeArrowheads="1"/>
            </p:cNvSpPr>
            <p:nvPr/>
          </p:nvSpPr>
          <p:spPr bwMode="auto">
            <a:xfrm>
              <a:off x="952" y="681"/>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dirty="0"/>
                <a:t>∟</a:t>
              </a:r>
            </a:p>
          </p:txBody>
        </p:sp>
        <p:sp>
          <p:nvSpPr>
            <p:cNvPr id="25" name="Rectangle 11"/>
            <p:cNvSpPr>
              <a:spLocks noChangeArrowheads="1"/>
            </p:cNvSpPr>
            <p:nvPr/>
          </p:nvSpPr>
          <p:spPr bwMode="auto">
            <a:xfrm>
              <a:off x="952" y="907"/>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t>∟</a:t>
              </a:r>
            </a:p>
          </p:txBody>
        </p:sp>
        <p:sp>
          <p:nvSpPr>
            <p:cNvPr id="26" name="Rectangle 12"/>
            <p:cNvSpPr>
              <a:spLocks noChangeArrowheads="1"/>
            </p:cNvSpPr>
            <p:nvPr/>
          </p:nvSpPr>
          <p:spPr bwMode="auto">
            <a:xfrm>
              <a:off x="952" y="1134"/>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t>∟</a:t>
              </a:r>
            </a:p>
          </p:txBody>
        </p:sp>
        <p:sp>
          <p:nvSpPr>
            <p:cNvPr id="27" name="Rectangle 13"/>
            <p:cNvSpPr>
              <a:spLocks noChangeArrowheads="1"/>
            </p:cNvSpPr>
            <p:nvPr/>
          </p:nvSpPr>
          <p:spPr bwMode="auto">
            <a:xfrm>
              <a:off x="952" y="1361"/>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t>∟</a:t>
              </a:r>
            </a:p>
          </p:txBody>
        </p:sp>
        <p:sp>
          <p:nvSpPr>
            <p:cNvPr id="28" name="Rectangle 14"/>
            <p:cNvSpPr>
              <a:spLocks noChangeArrowheads="1"/>
            </p:cNvSpPr>
            <p:nvPr/>
          </p:nvSpPr>
          <p:spPr bwMode="auto">
            <a:xfrm rot="10800000" flipV="1">
              <a:off x="952" y="1633"/>
              <a:ext cx="45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4400"/>
                <a:t>∟</a:t>
              </a:r>
            </a:p>
          </p:txBody>
        </p:sp>
      </p:grpSp>
      <p:graphicFrame>
        <p:nvGraphicFramePr>
          <p:cNvPr id="29" name="Object 15"/>
          <p:cNvGraphicFramePr>
            <a:graphicFrameLocks noChangeAspect="1"/>
          </p:cNvGraphicFramePr>
          <p:nvPr>
            <p:extLst>
              <p:ext uri="{D42A27DB-BD31-4B8C-83A1-F6EECF244321}">
                <p14:modId xmlns:p14="http://schemas.microsoft.com/office/powerpoint/2010/main" val="2387056961"/>
              </p:ext>
            </p:extLst>
          </p:nvPr>
        </p:nvGraphicFramePr>
        <p:xfrm>
          <a:off x="4526997" y="4184676"/>
          <a:ext cx="3621088" cy="512762"/>
        </p:xfrm>
        <a:graphic>
          <a:graphicData uri="http://schemas.openxmlformats.org/presentationml/2006/ole">
            <mc:AlternateContent xmlns:mc="http://schemas.openxmlformats.org/markup-compatibility/2006">
              <mc:Choice xmlns:v="urn:schemas-microsoft-com:vml" Requires="v">
                <p:oleObj spid="_x0000_s139635" r:id="rId7" imgW="1613217" imgH="228917" progId="Equation.3">
                  <p:embed/>
                </p:oleObj>
              </mc:Choice>
              <mc:Fallback>
                <p:oleObj r:id="rId7" imgW="1613217" imgH="2289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26997" y="4184676"/>
                        <a:ext cx="36210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 name="直接箭头连接符 4"/>
          <p:cNvCxnSpPr/>
          <p:nvPr/>
        </p:nvCxnSpPr>
        <p:spPr bwMode="auto">
          <a:xfrm flipH="1">
            <a:off x="6372120" y="4779195"/>
            <a:ext cx="1890126" cy="20637"/>
          </a:xfrm>
          <a:prstGeom prst="straightConnector1">
            <a:avLst/>
          </a:prstGeom>
          <a:solidFill>
            <a:srgbClr val="000000"/>
          </a:solidFill>
          <a:ln w="762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354134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2326" y="6453937"/>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760385"/>
          </a:xfrm>
        </p:spPr>
        <p:txBody>
          <a:bodyPr/>
          <a:lstStyle/>
          <a:p>
            <a:r>
              <a:rPr lang="zh-CN" altLang="en-US" sz="2800" dirty="0"/>
              <a:t>数制之间的转换</a:t>
            </a:r>
            <a:endParaRPr lang="en-US" altLang="zh-CN" sz="2800" dirty="0"/>
          </a:p>
          <a:p>
            <a:pPr marL="0" indent="0">
              <a:buNone/>
            </a:pPr>
            <a:endParaRPr lang="zh-CN" altLang="en-US" dirty="0"/>
          </a:p>
        </p:txBody>
      </p:sp>
      <p:sp>
        <p:nvSpPr>
          <p:cNvPr id="13" name="矩形 12"/>
          <p:cNvSpPr/>
          <p:nvPr/>
        </p:nvSpPr>
        <p:spPr>
          <a:xfrm>
            <a:off x="309620" y="1010473"/>
            <a:ext cx="2350323" cy="461665"/>
          </a:xfrm>
          <a:prstGeom prst="rect">
            <a:avLst/>
          </a:prstGeom>
        </p:spPr>
        <p:txBody>
          <a:bodyPr wrap="none">
            <a:spAutoFit/>
          </a:bodyPr>
          <a:lstStyle/>
          <a:p>
            <a:r>
              <a:rPr lang="zh-CN" altLang="en-US" sz="2400" dirty="0">
                <a:solidFill>
                  <a:schemeClr val="tx1"/>
                </a:solidFill>
              </a:rPr>
              <a:t>二、十</a:t>
            </a:r>
            <a:r>
              <a:rPr lang="en-US" altLang="zh-CN" sz="2400" dirty="0">
                <a:solidFill>
                  <a:schemeClr val="tx1"/>
                </a:solidFill>
              </a:rPr>
              <a:t>－</a:t>
            </a:r>
            <a:r>
              <a:rPr lang="zh-CN" altLang="en-US" sz="2400" dirty="0">
                <a:solidFill>
                  <a:schemeClr val="tx1"/>
                </a:solidFill>
              </a:rPr>
              <a:t>二转换</a:t>
            </a:r>
          </a:p>
        </p:txBody>
      </p:sp>
      <p:sp>
        <p:nvSpPr>
          <p:cNvPr id="18" name="Rectangle 3"/>
          <p:cNvSpPr txBox="1">
            <a:spLocks noChangeArrowheads="1"/>
          </p:cNvSpPr>
          <p:nvPr/>
        </p:nvSpPr>
        <p:spPr bwMode="auto">
          <a:xfrm>
            <a:off x="333736" y="1494662"/>
            <a:ext cx="39925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buFontTx/>
              <a:buNone/>
            </a:pPr>
            <a:r>
              <a:rPr lang="zh-CN" altLang="en-US" sz="2000" dirty="0"/>
              <a:t>小数部分</a:t>
            </a:r>
            <a:r>
              <a:rPr lang="en-US" altLang="zh-CN" sz="2000" dirty="0"/>
              <a:t>:</a:t>
            </a:r>
          </a:p>
          <a:p>
            <a:pPr>
              <a:buFontTx/>
              <a:buNone/>
            </a:pPr>
            <a:endParaRPr lang="en-US" altLang="zh-CN" sz="2000" dirty="0"/>
          </a:p>
          <a:p>
            <a:pPr>
              <a:buFontTx/>
              <a:buNone/>
            </a:pPr>
            <a:endParaRPr lang="en-US" altLang="zh-CN" sz="2000" dirty="0"/>
          </a:p>
          <a:p>
            <a:pPr>
              <a:buFontTx/>
              <a:buNone/>
            </a:pPr>
            <a:endParaRPr lang="en-US" altLang="zh-CN" sz="2000" dirty="0"/>
          </a:p>
          <a:p>
            <a:pPr>
              <a:buFontTx/>
              <a:buNone/>
            </a:pPr>
            <a:endParaRPr lang="en-US" altLang="zh-CN" sz="2000" dirty="0"/>
          </a:p>
          <a:p>
            <a:pPr>
              <a:buFontTx/>
              <a:buNone/>
            </a:pPr>
            <a:r>
              <a:rPr lang="zh-CN" altLang="en-US" sz="2000" dirty="0"/>
              <a:t>例：</a:t>
            </a:r>
          </a:p>
          <a:p>
            <a:pPr>
              <a:buFontTx/>
              <a:buNone/>
            </a:pP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2531098209"/>
              </p:ext>
            </p:extLst>
          </p:nvPr>
        </p:nvGraphicFramePr>
        <p:xfrm>
          <a:off x="2519362" y="1403865"/>
          <a:ext cx="6624638" cy="2051050"/>
        </p:xfrm>
        <a:graphic>
          <a:graphicData uri="http://schemas.openxmlformats.org/presentationml/2006/ole">
            <mc:AlternateContent xmlns:mc="http://schemas.openxmlformats.org/markup-compatibility/2006">
              <mc:Choice xmlns:v="urn:schemas-microsoft-com:vml" Requires="v">
                <p:oleObj spid="_x0000_s122597" r:id="rId3" imgW="3937000" imgH="1219200" progId="Equation.3">
                  <p:embed/>
                </p:oleObj>
              </mc:Choice>
              <mc:Fallback>
                <p:oleObj r:id="rId3" imgW="3937000" imgH="1219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362" y="1403865"/>
                        <a:ext cx="6624638" cy="205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96352772"/>
              </p:ext>
            </p:extLst>
          </p:nvPr>
        </p:nvGraphicFramePr>
        <p:xfrm>
          <a:off x="787487" y="3187700"/>
          <a:ext cx="3744912" cy="3670300"/>
        </p:xfrm>
        <a:graphic>
          <a:graphicData uri="http://schemas.openxmlformats.org/presentationml/2006/ole">
            <mc:AlternateContent xmlns:mc="http://schemas.openxmlformats.org/markup-compatibility/2006">
              <mc:Choice xmlns:v="urn:schemas-microsoft-com:vml" Requires="v">
                <p:oleObj spid="_x0000_s122598" r:id="rId5" imgW="2590800" imgH="2540000" progId="Equation.3">
                  <p:embed/>
                </p:oleObj>
              </mc:Choice>
              <mc:Fallback>
                <p:oleObj r:id="rId5" imgW="2590800" imgH="2540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87" y="3187700"/>
                        <a:ext cx="3744912" cy="367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76577757"/>
              </p:ext>
            </p:extLst>
          </p:nvPr>
        </p:nvGraphicFramePr>
        <p:xfrm>
          <a:off x="5157039" y="5004105"/>
          <a:ext cx="3678238" cy="512763"/>
        </p:xfrm>
        <a:graphic>
          <a:graphicData uri="http://schemas.openxmlformats.org/presentationml/2006/ole">
            <mc:AlternateContent xmlns:mc="http://schemas.openxmlformats.org/markup-compatibility/2006">
              <mc:Choice xmlns:v="urn:schemas-microsoft-com:vml" Requires="v">
                <p:oleObj spid="_x0000_s122599" r:id="rId7" imgW="1639011" imgH="228699" progId="Equation.3">
                  <p:embed/>
                </p:oleObj>
              </mc:Choice>
              <mc:Fallback>
                <p:oleObj r:id="rId7" imgW="1639011" imgH="22869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7039" y="5004105"/>
                        <a:ext cx="3678238"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 name="直接箭头连接符 9"/>
          <p:cNvCxnSpPr/>
          <p:nvPr/>
        </p:nvCxnSpPr>
        <p:spPr bwMode="auto">
          <a:xfrm>
            <a:off x="7137171" y="5661057"/>
            <a:ext cx="1845123" cy="10318"/>
          </a:xfrm>
          <a:prstGeom prst="straightConnector1">
            <a:avLst/>
          </a:prstGeom>
          <a:solidFill>
            <a:srgbClr val="000000"/>
          </a:solidFill>
          <a:ln w="762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4956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11736" y="593811"/>
            <a:ext cx="8325555" cy="1791260"/>
          </a:xfrm>
        </p:spPr>
        <p:txBody>
          <a:bodyPr/>
          <a:lstStyle/>
          <a:p>
            <a:r>
              <a:rPr lang="zh-CN" altLang="en-US" sz="6000" dirty="0"/>
              <a:t>第</a:t>
            </a:r>
            <a:r>
              <a:rPr lang="en-US" altLang="zh-CN" sz="6000" dirty="0"/>
              <a:t>1</a:t>
            </a:r>
            <a:r>
              <a:rPr lang="zh-CN" altLang="en-US" sz="6000" dirty="0"/>
              <a:t>章：开关理论基础</a:t>
            </a:r>
          </a:p>
        </p:txBody>
      </p:sp>
      <p:sp>
        <p:nvSpPr>
          <p:cNvPr id="6" name="内容占位符 4"/>
          <p:cNvSpPr txBox="1">
            <a:spLocks/>
          </p:cNvSpPr>
          <p:nvPr/>
        </p:nvSpPr>
        <p:spPr bwMode="auto">
          <a:xfrm>
            <a:off x="2591867" y="1763889"/>
            <a:ext cx="4950331" cy="297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第一节  数字与模拟</a:t>
            </a:r>
          </a:p>
          <a:p>
            <a:r>
              <a:rPr lang="zh-CN" altLang="en-US" sz="2800" dirty="0"/>
              <a:t>第二节  数制与码制</a:t>
            </a:r>
          </a:p>
          <a:p>
            <a:r>
              <a:rPr lang="zh-CN" altLang="en-US" sz="2800" dirty="0"/>
              <a:t>第三节  逻辑函数及其描述</a:t>
            </a:r>
          </a:p>
          <a:p>
            <a:r>
              <a:rPr lang="zh-CN" altLang="en-US" sz="2800" dirty="0"/>
              <a:t>第四节  布尔代数</a:t>
            </a:r>
          </a:p>
          <a:p>
            <a:r>
              <a:rPr lang="zh-CN" altLang="en-US" sz="2800" dirty="0"/>
              <a:t>第五节  卡诺图</a:t>
            </a:r>
            <a:endParaRPr lang="en-US" altLang="zh-CN" sz="2800" dirty="0"/>
          </a:p>
        </p:txBody>
      </p:sp>
    </p:spTree>
    <p:extLst>
      <p:ext uri="{BB962C8B-B14F-4D97-AF65-F5344CB8AC3E}">
        <p14:creationId xmlns:p14="http://schemas.microsoft.com/office/powerpoint/2010/main" val="3627373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760385"/>
          </a:xfrm>
        </p:spPr>
        <p:txBody>
          <a:bodyPr/>
          <a:lstStyle/>
          <a:p>
            <a:r>
              <a:rPr lang="zh-CN" altLang="en-US" sz="2800" dirty="0"/>
              <a:t>数制之间的转换</a:t>
            </a:r>
            <a:endParaRPr lang="en-US" altLang="zh-CN" sz="2800" dirty="0"/>
          </a:p>
          <a:p>
            <a:pPr marL="0" indent="0">
              <a:buNone/>
            </a:pPr>
            <a:endParaRPr lang="zh-CN" altLang="en-US" dirty="0"/>
          </a:p>
        </p:txBody>
      </p:sp>
      <p:sp>
        <p:nvSpPr>
          <p:cNvPr id="13" name="矩形 12"/>
          <p:cNvSpPr/>
          <p:nvPr/>
        </p:nvSpPr>
        <p:spPr>
          <a:xfrm>
            <a:off x="309620" y="1010473"/>
            <a:ext cx="2659702" cy="461665"/>
          </a:xfrm>
          <a:prstGeom prst="rect">
            <a:avLst/>
          </a:prstGeom>
        </p:spPr>
        <p:txBody>
          <a:bodyPr wrap="none">
            <a:spAutoFit/>
          </a:bodyPr>
          <a:lstStyle/>
          <a:p>
            <a:r>
              <a:rPr lang="zh-CN" altLang="en-US" sz="2400" dirty="0">
                <a:solidFill>
                  <a:schemeClr val="tx1"/>
                </a:solidFill>
              </a:rPr>
              <a:t>三、二－十六转换</a:t>
            </a:r>
          </a:p>
        </p:txBody>
      </p:sp>
      <p:sp>
        <p:nvSpPr>
          <p:cNvPr id="10" name="Rectangle 3"/>
          <p:cNvSpPr txBox="1">
            <a:spLocks noChangeArrowheads="1"/>
          </p:cNvSpPr>
          <p:nvPr/>
        </p:nvSpPr>
        <p:spPr bwMode="auto">
          <a:xfrm>
            <a:off x="579962" y="1583877"/>
            <a:ext cx="76327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a:buFontTx/>
              <a:buNone/>
            </a:pPr>
            <a:r>
              <a:rPr lang="zh-CN" altLang="en-US" sz="2800" dirty="0"/>
              <a:t>例：将</a:t>
            </a:r>
            <a:r>
              <a:rPr lang="en-US" altLang="zh-CN" sz="2800" dirty="0"/>
              <a:t>(01011110.10110010)</a:t>
            </a:r>
            <a:r>
              <a:rPr lang="en-US" altLang="zh-CN" dirty="0"/>
              <a:t>2</a:t>
            </a:r>
            <a:r>
              <a:rPr lang="zh-CN" altLang="en-US" sz="2800" dirty="0"/>
              <a:t>化为十六进制</a:t>
            </a:r>
            <a:endParaRPr lang="zh-CN" altLang="en-US" dirty="0"/>
          </a:p>
          <a:p>
            <a:pPr>
              <a:buFontTx/>
              <a:buNone/>
            </a:pPr>
            <a:endParaRPr lang="zh-CN" altLang="en-US" sz="2800" dirty="0"/>
          </a:p>
        </p:txBody>
      </p:sp>
      <p:grpSp>
        <p:nvGrpSpPr>
          <p:cNvPr id="11" name="Group 4"/>
          <p:cNvGrpSpPr>
            <a:grpSpLocks/>
          </p:cNvGrpSpPr>
          <p:nvPr/>
        </p:nvGrpSpPr>
        <p:grpSpPr bwMode="auto">
          <a:xfrm>
            <a:off x="1588025" y="2088702"/>
            <a:ext cx="4897437" cy="1368425"/>
            <a:chOff x="0" y="0"/>
            <a:chExt cx="3085" cy="862"/>
          </a:xfrm>
        </p:grpSpPr>
        <p:graphicFrame>
          <p:nvGraphicFramePr>
            <p:cNvPr id="12" name="Object 5"/>
            <p:cNvGraphicFramePr>
              <a:graphicFrameLocks noChangeAspect="1"/>
            </p:cNvGraphicFramePr>
            <p:nvPr/>
          </p:nvGraphicFramePr>
          <p:xfrm>
            <a:off x="343" y="0"/>
            <a:ext cx="2666" cy="297"/>
          </p:xfrm>
          <a:graphic>
            <a:graphicData uri="http://schemas.openxmlformats.org/presentationml/2006/ole">
              <mc:AlternateContent xmlns:mc="http://schemas.openxmlformats.org/markup-compatibility/2006">
                <mc:Choice xmlns:v="urn:schemas-microsoft-com:vml" Requires="v">
                  <p:oleObj spid="_x0000_s152862" r:id="rId3" imgW="1496968" imgH="215936" progId="Equation.3">
                    <p:embed/>
                  </p:oleObj>
                </mc:Choice>
                <mc:Fallback>
                  <p:oleObj r:id="rId3" imgW="1496968" imgH="21593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 y="0"/>
                          <a:ext cx="2666"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6"/>
            <p:cNvGraphicFramePr>
              <a:graphicFrameLocks noChangeAspect="1"/>
            </p:cNvGraphicFramePr>
            <p:nvPr/>
          </p:nvGraphicFramePr>
          <p:xfrm>
            <a:off x="0" y="560"/>
            <a:ext cx="3085" cy="302"/>
          </p:xfrm>
          <a:graphic>
            <a:graphicData uri="http://schemas.openxmlformats.org/presentationml/2006/ole">
              <mc:AlternateContent xmlns:mc="http://schemas.openxmlformats.org/markup-compatibility/2006">
                <mc:Choice xmlns:v="urn:schemas-microsoft-com:vml" Requires="v">
                  <p:oleObj spid="_x0000_s152863" r:id="rId5" imgW="1803717" imgH="228917" progId="Equation.3">
                    <p:embed/>
                  </p:oleObj>
                </mc:Choice>
                <mc:Fallback>
                  <p:oleObj r:id="rId5" imgW="1803717" imgH="2289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60"/>
                          <a:ext cx="3085"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7"/>
            <p:cNvSpPr>
              <a:spLocks noChangeShapeType="1"/>
            </p:cNvSpPr>
            <p:nvPr/>
          </p:nvSpPr>
          <p:spPr bwMode="auto">
            <a:xfrm>
              <a:off x="610" y="265"/>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6" name="Line 8"/>
            <p:cNvSpPr>
              <a:spLocks noChangeShapeType="1"/>
            </p:cNvSpPr>
            <p:nvPr/>
          </p:nvSpPr>
          <p:spPr bwMode="auto">
            <a:xfrm>
              <a:off x="1296" y="265"/>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7" name="Line 9"/>
            <p:cNvSpPr>
              <a:spLocks noChangeShapeType="1"/>
            </p:cNvSpPr>
            <p:nvPr/>
          </p:nvSpPr>
          <p:spPr bwMode="auto">
            <a:xfrm>
              <a:off x="2019" y="265"/>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19" name="Line 10"/>
            <p:cNvSpPr>
              <a:spLocks noChangeShapeType="1"/>
            </p:cNvSpPr>
            <p:nvPr/>
          </p:nvSpPr>
          <p:spPr bwMode="auto">
            <a:xfrm>
              <a:off x="2628" y="265"/>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sp>
        <p:nvSpPr>
          <p:cNvPr id="20" name="Rectangle 11"/>
          <p:cNvSpPr>
            <a:spLocks noChangeArrowheads="1"/>
          </p:cNvSpPr>
          <p:nvPr/>
        </p:nvSpPr>
        <p:spPr bwMode="auto">
          <a:xfrm>
            <a:off x="313866" y="3441400"/>
            <a:ext cx="2659702" cy="461665"/>
          </a:xfrm>
          <a:prstGeom prst="rect">
            <a:avLst/>
          </a:prstGeom>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solidFill>
                  <a:schemeClr val="tx1"/>
                </a:solidFill>
              </a:rPr>
              <a:t>四、十六</a:t>
            </a:r>
            <a:r>
              <a:rPr lang="en-US" sz="2400" dirty="0">
                <a:solidFill>
                  <a:schemeClr val="tx1"/>
                </a:solidFill>
              </a:rPr>
              <a:t>－</a:t>
            </a:r>
            <a:r>
              <a:rPr lang="zh-CN" altLang="en-US" sz="2400" dirty="0">
                <a:solidFill>
                  <a:schemeClr val="tx1"/>
                </a:solidFill>
              </a:rPr>
              <a:t>二转换</a:t>
            </a:r>
          </a:p>
        </p:txBody>
      </p:sp>
      <p:grpSp>
        <p:nvGrpSpPr>
          <p:cNvPr id="21" name="Group 12"/>
          <p:cNvGrpSpPr>
            <a:grpSpLocks/>
          </p:cNvGrpSpPr>
          <p:nvPr/>
        </p:nvGrpSpPr>
        <p:grpSpPr bwMode="auto">
          <a:xfrm>
            <a:off x="1080762" y="4554075"/>
            <a:ext cx="7126287" cy="1689100"/>
            <a:chOff x="0" y="0"/>
            <a:chExt cx="4031" cy="1064"/>
          </a:xfrm>
        </p:grpSpPr>
        <p:graphicFrame>
          <p:nvGraphicFramePr>
            <p:cNvPr id="22" name="Object 13"/>
            <p:cNvGraphicFramePr>
              <a:graphicFrameLocks noChangeAspect="1"/>
            </p:cNvGraphicFramePr>
            <p:nvPr/>
          </p:nvGraphicFramePr>
          <p:xfrm>
            <a:off x="178" y="0"/>
            <a:ext cx="3433" cy="302"/>
          </p:xfrm>
          <a:graphic>
            <a:graphicData uri="http://schemas.openxmlformats.org/presentationml/2006/ole">
              <mc:AlternateContent xmlns:mc="http://schemas.openxmlformats.org/markup-compatibility/2006">
                <mc:Choice xmlns:v="urn:schemas-microsoft-com:vml" Requires="v">
                  <p:oleObj spid="_x0000_s152864" r:id="rId7" imgW="2006917" imgH="228917" progId="Equation.3">
                    <p:embed/>
                  </p:oleObj>
                </mc:Choice>
                <mc:Fallback>
                  <p:oleObj r:id="rId7" imgW="2006917" imgH="2289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 y="0"/>
                          <a:ext cx="3433"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Group 14"/>
            <p:cNvGrpSpPr>
              <a:grpSpLocks/>
            </p:cNvGrpSpPr>
            <p:nvPr/>
          </p:nvGrpSpPr>
          <p:grpSpPr bwMode="auto">
            <a:xfrm>
              <a:off x="0" y="363"/>
              <a:ext cx="4031" cy="701"/>
              <a:chOff x="0" y="0"/>
              <a:chExt cx="4031" cy="701"/>
            </a:xfrm>
          </p:grpSpPr>
          <p:graphicFrame>
            <p:nvGraphicFramePr>
              <p:cNvPr id="24" name="Object 15"/>
              <p:cNvGraphicFramePr>
                <a:graphicFrameLocks noChangeAspect="1"/>
              </p:cNvGraphicFramePr>
              <p:nvPr/>
            </p:nvGraphicFramePr>
            <p:xfrm>
              <a:off x="0" y="363"/>
              <a:ext cx="4031" cy="338"/>
            </p:xfrm>
            <a:graphic>
              <a:graphicData uri="http://schemas.openxmlformats.org/presentationml/2006/ole">
                <mc:AlternateContent xmlns:mc="http://schemas.openxmlformats.org/markup-compatibility/2006">
                  <mc:Choice xmlns:v="urn:schemas-microsoft-com:vml" Requires="v">
                    <p:oleObj spid="_x0000_s152865" r:id="rId9" imgW="2093092" imgH="215936" progId="Equation.3">
                      <p:embed/>
                    </p:oleObj>
                  </mc:Choice>
                  <mc:Fallback>
                    <p:oleObj r:id="rId9" imgW="2093092" imgH="21593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363"/>
                            <a:ext cx="4031"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16"/>
              <p:cNvSpPr>
                <a:spLocks noChangeShapeType="1"/>
              </p:cNvSpPr>
              <p:nvPr/>
            </p:nvSpPr>
            <p:spPr bwMode="auto">
              <a:xfrm>
                <a:off x="995" y="0"/>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6" name="Line 17"/>
              <p:cNvSpPr>
                <a:spLocks noChangeShapeType="1"/>
              </p:cNvSpPr>
              <p:nvPr/>
            </p:nvSpPr>
            <p:spPr bwMode="auto">
              <a:xfrm>
                <a:off x="1811" y="0"/>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7" name="Line 18"/>
              <p:cNvSpPr>
                <a:spLocks noChangeShapeType="1"/>
              </p:cNvSpPr>
              <p:nvPr/>
            </p:nvSpPr>
            <p:spPr bwMode="auto">
              <a:xfrm>
                <a:off x="2537" y="0"/>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Line 19"/>
              <p:cNvSpPr>
                <a:spLocks noChangeShapeType="1"/>
              </p:cNvSpPr>
              <p:nvPr/>
            </p:nvSpPr>
            <p:spPr bwMode="auto">
              <a:xfrm>
                <a:off x="360" y="0"/>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9" name="Line 20"/>
              <p:cNvSpPr>
                <a:spLocks noChangeShapeType="1"/>
              </p:cNvSpPr>
              <p:nvPr/>
            </p:nvSpPr>
            <p:spPr bwMode="auto">
              <a:xfrm>
                <a:off x="3263" y="0"/>
                <a:ext cx="0"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pSp>
      </p:grpSp>
      <p:sp>
        <p:nvSpPr>
          <p:cNvPr id="31" name="Rectangle 21"/>
          <p:cNvSpPr>
            <a:spLocks noChangeArrowheads="1"/>
          </p:cNvSpPr>
          <p:nvPr/>
        </p:nvSpPr>
        <p:spPr bwMode="auto">
          <a:xfrm>
            <a:off x="508525" y="3935292"/>
            <a:ext cx="46730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dirty="0">
                <a:solidFill>
                  <a:schemeClr val="tx1"/>
                </a:solidFill>
              </a:rPr>
              <a:t>例：将</a:t>
            </a:r>
            <a:r>
              <a:rPr lang="en-US" altLang="zh-CN" sz="2800" dirty="0">
                <a:solidFill>
                  <a:schemeClr val="tx1"/>
                </a:solidFill>
              </a:rPr>
              <a:t>(8FAC6)16</a:t>
            </a:r>
            <a:r>
              <a:rPr lang="zh-CN" altLang="en-US" sz="2800" dirty="0">
                <a:solidFill>
                  <a:schemeClr val="tx1"/>
                </a:solidFill>
              </a:rPr>
              <a:t>化为二进制</a:t>
            </a:r>
          </a:p>
        </p:txBody>
      </p:sp>
      <p:cxnSp>
        <p:nvCxnSpPr>
          <p:cNvPr id="5" name="直接连接符 4"/>
          <p:cNvCxnSpPr/>
          <p:nvPr/>
        </p:nvCxnSpPr>
        <p:spPr bwMode="auto">
          <a:xfrm>
            <a:off x="1806548" y="1988904"/>
            <a:ext cx="760679" cy="0"/>
          </a:xfrm>
          <a:prstGeom prst="line">
            <a:avLst/>
          </a:prstGeom>
          <a:solidFill>
            <a:srgbClr val="000000"/>
          </a:solidFill>
          <a:ln w="57150" cap="flat" cmpd="sng" algn="ctr">
            <a:solidFill>
              <a:srgbClr val="FF0000"/>
            </a:solidFill>
            <a:prstDash val="solid"/>
            <a:round/>
            <a:headEnd type="none" w="med" len="med"/>
            <a:tailEnd type="none" w="med" len="med"/>
          </a:ln>
          <a:effectLst/>
        </p:spPr>
      </p:cxnSp>
      <p:cxnSp>
        <p:nvCxnSpPr>
          <p:cNvPr id="30" name="直接连接符 29"/>
          <p:cNvCxnSpPr/>
          <p:nvPr/>
        </p:nvCxnSpPr>
        <p:spPr bwMode="auto">
          <a:xfrm>
            <a:off x="2660083" y="1988904"/>
            <a:ext cx="760679" cy="0"/>
          </a:xfrm>
          <a:prstGeom prst="line">
            <a:avLst/>
          </a:prstGeom>
          <a:solidFill>
            <a:srgbClr val="000000"/>
          </a:solidFill>
          <a:ln w="57150" cap="flat" cmpd="sng" algn="ctr">
            <a:solidFill>
              <a:srgbClr val="FF0000"/>
            </a:solidFill>
            <a:prstDash val="solid"/>
            <a:round/>
            <a:headEnd type="none" w="med" len="med"/>
            <a:tailEnd type="none" w="med" len="med"/>
          </a:ln>
          <a:effectLst/>
        </p:spPr>
      </p:cxnSp>
      <p:cxnSp>
        <p:nvCxnSpPr>
          <p:cNvPr id="32" name="直接连接符 31"/>
          <p:cNvCxnSpPr/>
          <p:nvPr/>
        </p:nvCxnSpPr>
        <p:spPr bwMode="auto">
          <a:xfrm>
            <a:off x="3521697" y="1988904"/>
            <a:ext cx="760679" cy="0"/>
          </a:xfrm>
          <a:prstGeom prst="line">
            <a:avLst/>
          </a:prstGeom>
          <a:solidFill>
            <a:srgbClr val="000000"/>
          </a:solidFill>
          <a:ln w="57150" cap="flat" cmpd="sng" algn="ctr">
            <a:solidFill>
              <a:srgbClr val="FF0000"/>
            </a:solidFill>
            <a:prstDash val="solid"/>
            <a:round/>
            <a:headEnd type="none" w="med" len="med"/>
            <a:tailEnd type="none" w="med" len="med"/>
          </a:ln>
          <a:effectLst/>
        </p:spPr>
      </p:cxnSp>
      <p:cxnSp>
        <p:nvCxnSpPr>
          <p:cNvPr id="33" name="直接连接符 32"/>
          <p:cNvCxnSpPr/>
          <p:nvPr/>
        </p:nvCxnSpPr>
        <p:spPr bwMode="auto">
          <a:xfrm>
            <a:off x="4412847" y="1992650"/>
            <a:ext cx="760679" cy="0"/>
          </a:xfrm>
          <a:prstGeom prst="line">
            <a:avLst/>
          </a:prstGeom>
          <a:solidFill>
            <a:srgbClr val="000000"/>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942742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895394"/>
          </a:xfrm>
        </p:spPr>
        <p:txBody>
          <a:bodyPr/>
          <a:lstStyle/>
          <a:p>
            <a:r>
              <a:rPr lang="zh-CN" altLang="en-US" sz="2800" dirty="0"/>
              <a:t>码制：编码解码的规制</a:t>
            </a:r>
            <a:endParaRPr lang="en-US" altLang="zh-CN" sz="2800" dirty="0"/>
          </a:p>
          <a:p>
            <a:pPr lvl="1"/>
            <a:r>
              <a:rPr lang="zh-CN" altLang="en-US" sz="2800" dirty="0">
                <a:solidFill>
                  <a:srgbClr val="FF0000"/>
                </a:solidFill>
              </a:rPr>
              <a:t>代码</a:t>
            </a:r>
            <a:r>
              <a:rPr lang="zh-CN" altLang="en-US" sz="2800" dirty="0"/>
              <a:t>：为了表示文字符号</a:t>
            </a:r>
            <a:r>
              <a:rPr lang="en-US" altLang="zh-CN" sz="2800" dirty="0"/>
              <a:t>(</a:t>
            </a:r>
            <a:r>
              <a:rPr lang="zh-CN" altLang="en-US" sz="2800" dirty="0"/>
              <a:t>包括控制符</a:t>
            </a:r>
            <a:r>
              <a:rPr lang="en-US" altLang="zh-CN" sz="2800" dirty="0"/>
              <a:t>)</a:t>
            </a:r>
            <a:r>
              <a:rPr lang="zh-CN" altLang="en-US" sz="2800" dirty="0"/>
              <a:t>等被处理的信息，需用一定位数的二进制基本符号序列码与每一项信息建立一一对应关系，这些编码称为代码。</a:t>
            </a:r>
            <a:endParaRPr lang="en-US" altLang="zh-CN" sz="2800" dirty="0"/>
          </a:p>
          <a:p>
            <a:pPr lvl="2"/>
            <a:r>
              <a:rPr lang="zh-CN" altLang="en-US" sz="2800" dirty="0"/>
              <a:t>各个代码之间没有显式的数值验算关系。如邮政编码，北邮的班级编码，学号编码等。</a:t>
            </a:r>
            <a:endParaRPr lang="en-US" altLang="zh-CN" sz="2800" dirty="0"/>
          </a:p>
          <a:p>
            <a:pPr lvl="2"/>
            <a:r>
              <a:rPr lang="zh-CN" altLang="en-US" sz="2800" dirty="0"/>
              <a:t>往往可以作为唯一的标识使用。</a:t>
            </a:r>
            <a:endParaRPr lang="en-US" altLang="zh-CN" sz="2800" dirty="0"/>
          </a:p>
          <a:p>
            <a:pPr lvl="2"/>
            <a:r>
              <a:rPr kumimoji="1" lang="zh-CN" altLang="en-US" sz="2800" dirty="0">
                <a:latin typeface="Times New Roman" pitchFamily="18" charset="0"/>
              </a:rPr>
              <a:t>若对</a:t>
            </a:r>
            <a:r>
              <a:rPr kumimoji="1" lang="en-US" altLang="zh-CN" sz="2800" dirty="0">
                <a:latin typeface="Times New Roman" pitchFamily="18" charset="0"/>
              </a:rPr>
              <a:t>N</a:t>
            </a:r>
            <a:r>
              <a:rPr kumimoji="1" lang="zh-CN" altLang="en-US" sz="2800" dirty="0">
                <a:latin typeface="Times New Roman" pitchFamily="18" charset="0"/>
              </a:rPr>
              <a:t>项信息进行编码，要求二进制代码的位数</a:t>
            </a:r>
            <a:r>
              <a:rPr kumimoji="1" lang="en-US" altLang="zh-CN" sz="2800" dirty="0">
                <a:latin typeface="Times New Roman" pitchFamily="18" charset="0"/>
              </a:rPr>
              <a:t>n</a:t>
            </a:r>
            <a:r>
              <a:rPr kumimoji="1" lang="zh-CN" altLang="en-US" sz="2800" dirty="0">
                <a:latin typeface="Times New Roman" pitchFamily="18" charset="0"/>
              </a:rPr>
              <a:t>应满足</a:t>
            </a:r>
          </a:p>
          <a:p>
            <a:pPr lvl="2"/>
            <a:r>
              <a:rPr lang="zh-CN" altLang="en-US" sz="2800" dirty="0"/>
              <a:t>例如，</a:t>
            </a:r>
            <a:r>
              <a:rPr lang="en-US" altLang="zh-CN" sz="2800" dirty="0"/>
              <a:t>ASCII</a:t>
            </a:r>
            <a:r>
              <a:rPr lang="zh-CN" altLang="en-US" sz="2800" dirty="0"/>
              <a:t>码，汉字编码</a:t>
            </a:r>
            <a:r>
              <a:rPr lang="en-US" altLang="zh-CN" sz="2800" dirty="0"/>
              <a:t>(GB2312,GBK)</a:t>
            </a:r>
            <a:r>
              <a:rPr lang="zh-CN" altLang="en-US" sz="2800" dirty="0"/>
              <a:t>等</a:t>
            </a:r>
            <a:endParaRPr lang="en-US" altLang="zh-CN" sz="2800" dirty="0"/>
          </a:p>
        </p:txBody>
      </p:sp>
      <p:graphicFrame>
        <p:nvGraphicFramePr>
          <p:cNvPr id="10" name="对象 9"/>
          <p:cNvGraphicFramePr>
            <a:graphicFrameLocks noChangeAspect="1"/>
          </p:cNvGraphicFramePr>
          <p:nvPr>
            <p:extLst>
              <p:ext uri="{D42A27DB-BD31-4B8C-83A1-F6EECF244321}">
                <p14:modId xmlns:p14="http://schemas.microsoft.com/office/powerpoint/2010/main" val="1769163293"/>
              </p:ext>
            </p:extLst>
          </p:nvPr>
        </p:nvGraphicFramePr>
        <p:xfrm>
          <a:off x="2321850" y="4599078"/>
          <a:ext cx="1012825" cy="400050"/>
        </p:xfrm>
        <a:graphic>
          <a:graphicData uri="http://schemas.openxmlformats.org/presentationml/2006/ole">
            <mc:AlternateContent xmlns:mc="http://schemas.openxmlformats.org/markup-compatibility/2006">
              <mc:Choice xmlns:v="urn:schemas-microsoft-com:vml" Requires="v">
                <p:oleObj spid="_x0000_s130236" name="公式" r:id="rId3" imgW="476280" imgH="171450" progId="Equation.3">
                  <p:embed/>
                </p:oleObj>
              </mc:Choice>
              <mc:Fallback>
                <p:oleObj name="公式" r:id="rId3" imgW="476280" imgH="17145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850" y="4599078"/>
                        <a:ext cx="1012825" cy="4000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矩形 3"/>
          <p:cNvSpPr/>
          <p:nvPr/>
        </p:nvSpPr>
        <p:spPr>
          <a:xfrm>
            <a:off x="3401922" y="4599078"/>
            <a:ext cx="5850390" cy="369332"/>
          </a:xfrm>
          <a:prstGeom prst="rect">
            <a:avLst/>
          </a:prstGeom>
        </p:spPr>
        <p:txBody>
          <a:bodyPr wrap="square">
            <a:spAutoFit/>
          </a:bodyPr>
          <a:lstStyle/>
          <a:p>
            <a:r>
              <a:rPr lang="en-US" altLang="zh-CN" dirty="0">
                <a:solidFill>
                  <a:srgbClr val="FF0000"/>
                </a:solidFill>
              </a:rPr>
              <a:t>WHY?</a:t>
            </a:r>
            <a:r>
              <a:rPr lang="zh-CN" altLang="en-US" dirty="0">
                <a:solidFill>
                  <a:srgbClr val="FF0000"/>
                </a:solidFill>
              </a:rPr>
              <a:t>编码还需要考虑其他一些因素，例如容错，开销等</a:t>
            </a:r>
          </a:p>
        </p:txBody>
      </p:sp>
    </p:spTree>
    <p:extLst>
      <p:ext uri="{BB962C8B-B14F-4D97-AF65-F5344CB8AC3E}">
        <p14:creationId xmlns:p14="http://schemas.microsoft.com/office/powerpoint/2010/main" val="259320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895394"/>
          </a:xfrm>
        </p:spPr>
        <p:txBody>
          <a:bodyPr/>
          <a:lstStyle/>
          <a:p>
            <a:r>
              <a:rPr lang="zh-CN" altLang="en-US" sz="2800" dirty="0"/>
              <a:t>码制：编码解码的规制</a:t>
            </a:r>
            <a:endParaRPr lang="en-US" altLang="zh-CN" sz="2800" dirty="0"/>
          </a:p>
          <a:p>
            <a:pPr lvl="1"/>
            <a:r>
              <a:rPr lang="zh-CN" altLang="en-US" sz="2800" dirty="0"/>
              <a:t>美国信息交换标准代码</a:t>
            </a:r>
            <a:r>
              <a:rPr lang="en-US" altLang="zh-CN" sz="2800" dirty="0"/>
              <a:t>(ASCII)</a:t>
            </a:r>
          </a:p>
          <a:p>
            <a:pPr lvl="2"/>
            <a:r>
              <a:rPr lang="zh-CN" altLang="en-US" sz="2400" dirty="0"/>
              <a:t>美国信息交换标准代码（</a:t>
            </a:r>
            <a:r>
              <a:rPr lang="en-US" altLang="zh-CN" sz="2400" dirty="0"/>
              <a:t>American Standard Code for Information Interchange</a:t>
            </a:r>
            <a:r>
              <a:rPr lang="zh-CN" altLang="en-US" sz="2400" dirty="0"/>
              <a:t>，简称</a:t>
            </a:r>
            <a:r>
              <a:rPr lang="en-US" altLang="zh-CN" sz="2400" dirty="0"/>
              <a:t>ASCII</a:t>
            </a:r>
            <a:r>
              <a:rPr lang="zh-CN" altLang="en-US" sz="2400" dirty="0"/>
              <a:t>码</a:t>
            </a:r>
            <a:r>
              <a:rPr lang="en-US" altLang="zh-CN" sz="2400" dirty="0"/>
              <a:t>)</a:t>
            </a:r>
            <a:r>
              <a:rPr lang="zh-CN" altLang="en-US" sz="2400" dirty="0"/>
              <a:t>是由美国国家标准化协会（</a:t>
            </a:r>
            <a:r>
              <a:rPr lang="en-US" altLang="zh-CN" sz="2400" dirty="0"/>
              <a:t>ANSI)</a:t>
            </a:r>
            <a:r>
              <a:rPr lang="zh-CN" altLang="en-US" sz="2400" dirty="0"/>
              <a:t>制定的一种信息代码，广泛地用于计算机和通信领域中。</a:t>
            </a:r>
          </a:p>
          <a:p>
            <a:pPr lvl="2"/>
            <a:r>
              <a:rPr lang="zh-CN" altLang="en-US" sz="2400" dirty="0"/>
              <a:t> </a:t>
            </a:r>
            <a:r>
              <a:rPr lang="en-US" altLang="zh-CN" sz="2400" dirty="0"/>
              <a:t>ASCII</a:t>
            </a:r>
            <a:r>
              <a:rPr lang="zh-CN" altLang="en-US" sz="2400" dirty="0"/>
              <a:t>码已经由国际标准化组织（</a:t>
            </a:r>
            <a:r>
              <a:rPr lang="en-US" altLang="zh-CN" sz="2400" dirty="0"/>
              <a:t>ISO)</a:t>
            </a:r>
            <a:r>
              <a:rPr lang="zh-CN" altLang="en-US" sz="2400" dirty="0"/>
              <a:t>认定为国际通用的标准代码。</a:t>
            </a:r>
          </a:p>
          <a:p>
            <a:pPr lvl="2"/>
            <a:r>
              <a:rPr lang="en-US" altLang="zh-CN" sz="2400" dirty="0"/>
              <a:t>ASCII</a:t>
            </a:r>
            <a:r>
              <a:rPr lang="zh-CN" altLang="en-US" sz="2400" dirty="0"/>
              <a:t>码是一组</a:t>
            </a:r>
            <a:r>
              <a:rPr lang="en-US" altLang="zh-CN" sz="2400" dirty="0">
                <a:solidFill>
                  <a:srgbClr val="FF0000"/>
                </a:solidFill>
              </a:rPr>
              <a:t>7</a:t>
            </a:r>
            <a:r>
              <a:rPr lang="zh-CN" altLang="en-US" sz="2400" dirty="0">
                <a:solidFill>
                  <a:srgbClr val="FF0000"/>
                </a:solidFill>
              </a:rPr>
              <a:t>位二进制代码</a:t>
            </a:r>
            <a:r>
              <a:rPr lang="zh-CN" altLang="en-US" sz="2400" dirty="0"/>
              <a:t>（</a:t>
            </a:r>
            <a:r>
              <a:rPr lang="en-US" altLang="zh-CN" sz="2400" dirty="0"/>
              <a:t>b7 b6 b5 b4 b3b2 b1),</a:t>
            </a:r>
            <a:r>
              <a:rPr lang="zh-CN" altLang="en-US" sz="2400" dirty="0"/>
              <a:t>共</a:t>
            </a:r>
            <a:r>
              <a:rPr lang="en-US" altLang="zh-CN" sz="2400" dirty="0"/>
              <a:t>128</a:t>
            </a:r>
            <a:r>
              <a:rPr lang="zh-CN" altLang="en-US" sz="2400" dirty="0"/>
              <a:t>个，其中包括表示</a:t>
            </a:r>
            <a:r>
              <a:rPr lang="en-US" altLang="zh-CN" sz="2400" dirty="0"/>
              <a:t>0~9</a:t>
            </a:r>
            <a:r>
              <a:rPr lang="zh-CN" altLang="en-US" sz="2400" dirty="0"/>
              <a:t>的十个代码，表示大、小写英文字母的</a:t>
            </a:r>
            <a:r>
              <a:rPr lang="en-US" altLang="zh-CN" sz="2400" dirty="0"/>
              <a:t>52</a:t>
            </a:r>
            <a:r>
              <a:rPr lang="zh-CN" altLang="en-US" sz="2400" dirty="0"/>
              <a:t>个代码，</a:t>
            </a:r>
            <a:r>
              <a:rPr lang="en-US" altLang="zh-CN" sz="2400" dirty="0"/>
              <a:t>32</a:t>
            </a:r>
            <a:r>
              <a:rPr lang="zh-CN" altLang="en-US" sz="2400" dirty="0"/>
              <a:t>个表示各种符号的代码以及</a:t>
            </a:r>
            <a:r>
              <a:rPr lang="en-US" altLang="zh-CN" sz="2400" dirty="0"/>
              <a:t>34</a:t>
            </a:r>
            <a:r>
              <a:rPr lang="zh-CN" altLang="en-US" sz="2400" dirty="0"/>
              <a:t>个控制码。使用计算机时，从键盘键入的各种字符由计算机自动转换后，以</a:t>
            </a:r>
            <a:r>
              <a:rPr lang="en-US" altLang="zh-CN" sz="2400" dirty="0"/>
              <a:t>ASCII</a:t>
            </a:r>
            <a:r>
              <a:rPr lang="zh-CN" altLang="en-US" sz="2400" dirty="0"/>
              <a:t>码形式输入到计算机中。</a:t>
            </a:r>
            <a:endParaRPr lang="en-US" altLang="zh-CN" sz="2400" dirty="0"/>
          </a:p>
        </p:txBody>
      </p:sp>
    </p:spTree>
    <p:extLst>
      <p:ext uri="{BB962C8B-B14F-4D97-AF65-F5344CB8AC3E}">
        <p14:creationId xmlns:p14="http://schemas.microsoft.com/office/powerpoint/2010/main" val="374016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91" y="6342669"/>
            <a:ext cx="9135609"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895394"/>
          </a:xfrm>
        </p:spPr>
        <p:txBody>
          <a:bodyPr/>
          <a:lstStyle/>
          <a:p>
            <a:r>
              <a:rPr lang="zh-CN" altLang="en-US" sz="2800" dirty="0"/>
              <a:t>码制：编码解码的规制</a:t>
            </a:r>
            <a:endParaRPr lang="en-US" altLang="zh-CN" sz="2800" dirty="0"/>
          </a:p>
          <a:p>
            <a:pPr marL="396875" lvl="1" indent="0">
              <a:buNone/>
            </a:pPr>
            <a:endParaRPr lang="en-US" altLang="zh-CN" sz="1800" dirty="0"/>
          </a:p>
        </p:txBody>
      </p:sp>
      <p:graphicFrame>
        <p:nvGraphicFramePr>
          <p:cNvPr id="5" name="Group 5"/>
          <p:cNvGraphicFramePr>
            <a:graphicFrameLocks/>
          </p:cNvGraphicFramePr>
          <p:nvPr>
            <p:extLst>
              <p:ext uri="{D42A27DB-BD31-4B8C-83A1-F6EECF244321}">
                <p14:modId xmlns:p14="http://schemas.microsoft.com/office/powerpoint/2010/main" val="1225095793"/>
              </p:ext>
            </p:extLst>
          </p:nvPr>
        </p:nvGraphicFramePr>
        <p:xfrm>
          <a:off x="637923" y="1117600"/>
          <a:ext cx="7966075" cy="5473383"/>
        </p:xfrm>
        <a:graphic>
          <a:graphicData uri="http://schemas.openxmlformats.org/drawingml/2006/table">
            <a:tbl>
              <a:tblPr/>
              <a:tblGrid>
                <a:gridCol w="110172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874712">
                  <a:extLst>
                    <a:ext uri="{9D8B030D-6E8A-4147-A177-3AD203B41FA5}">
                      <a16:colId xmlns:a16="http://schemas.microsoft.com/office/drawing/2014/main" val="20002"/>
                    </a:ext>
                  </a:extLst>
                </a:gridCol>
                <a:gridCol w="900113">
                  <a:extLst>
                    <a:ext uri="{9D8B030D-6E8A-4147-A177-3AD203B41FA5}">
                      <a16:colId xmlns:a16="http://schemas.microsoft.com/office/drawing/2014/main" val="20003"/>
                    </a:ext>
                  </a:extLst>
                </a:gridCol>
                <a:gridCol w="885825">
                  <a:extLst>
                    <a:ext uri="{9D8B030D-6E8A-4147-A177-3AD203B41FA5}">
                      <a16:colId xmlns:a16="http://schemas.microsoft.com/office/drawing/2014/main" val="20004"/>
                    </a:ext>
                  </a:extLst>
                </a:gridCol>
                <a:gridCol w="858837">
                  <a:extLst>
                    <a:ext uri="{9D8B030D-6E8A-4147-A177-3AD203B41FA5}">
                      <a16:colId xmlns:a16="http://schemas.microsoft.com/office/drawing/2014/main" val="20005"/>
                    </a:ext>
                  </a:extLst>
                </a:gridCol>
                <a:gridCol w="900113">
                  <a:extLst>
                    <a:ext uri="{9D8B030D-6E8A-4147-A177-3AD203B41FA5}">
                      <a16:colId xmlns:a16="http://schemas.microsoft.com/office/drawing/2014/main" val="20006"/>
                    </a:ext>
                  </a:extLst>
                </a:gridCol>
                <a:gridCol w="1603375">
                  <a:extLst>
                    <a:ext uri="{9D8B030D-6E8A-4147-A177-3AD203B41FA5}">
                      <a16:colId xmlns:a16="http://schemas.microsoft.com/office/drawing/2014/main" val="20007"/>
                    </a:ext>
                  </a:extLst>
                </a:gridCol>
              </a:tblGrid>
              <a:tr h="32067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b</a:t>
                      </a:r>
                      <a:r>
                        <a:rPr kumimoji="0" lang="en-US" altLang="zh-CN" sz="1800" b="1" i="0" u="none" strike="noStrike" cap="none" normalizeH="0" baseline="-2500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4 </a:t>
                      </a:r>
                      <a:r>
                        <a:rPr kumimoji="0" lang="en-US" altLang="zh-CN" sz="1800" b="1" i="1" u="none" strike="noStrike" cap="none" normalizeH="0" baseline="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b</a:t>
                      </a:r>
                      <a:r>
                        <a:rPr kumimoji="0" lang="en-US" altLang="zh-CN" sz="1800" b="1" i="0" u="none" strike="noStrike" cap="none" normalizeH="0" baseline="-2500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3</a:t>
                      </a:r>
                      <a:r>
                        <a:rPr kumimoji="0" lang="en-US" altLang="zh-CN" sz="1800" b="1" i="1" u="none" strike="noStrike" cap="none" normalizeH="0" baseline="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b</a:t>
                      </a:r>
                      <a:r>
                        <a:rPr kumimoji="0" lang="en-US" altLang="zh-CN" sz="1800" b="1" i="0" u="none" strike="noStrike" cap="none" normalizeH="0" baseline="-2500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2 </a:t>
                      </a:r>
                      <a:r>
                        <a:rPr kumimoji="0" lang="en-US" altLang="zh-CN" sz="1800" b="1" i="1" u="none" strike="noStrike" cap="none" normalizeH="0" baseline="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b</a:t>
                      </a:r>
                      <a:r>
                        <a:rPr kumimoji="0" lang="en-US" altLang="zh-CN" sz="1800" b="1" i="0" u="none" strike="noStrike" cap="none" normalizeH="0" baseline="-2500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1</a:t>
                      </a:r>
                    </a:p>
                  </a:txBody>
                  <a:tcPr marL="90000" marR="90000" marT="46800" marB="46800" anchor="ctr" horzOverflow="overflow">
                    <a:lnL cap="flat">
                      <a:noFill/>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b</a:t>
                      </a:r>
                      <a:r>
                        <a:rPr kumimoji="0" lang="en-US" altLang="zh-CN" sz="1800" b="1" i="0" u="none" strike="noStrike" cap="none" normalizeH="0" baseline="-2500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7 </a:t>
                      </a:r>
                      <a:r>
                        <a:rPr kumimoji="0" lang="en-US" altLang="zh-CN" sz="1800" b="1" i="1" u="none" strike="noStrike" cap="none" normalizeH="0" baseline="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b</a:t>
                      </a:r>
                      <a:r>
                        <a:rPr kumimoji="0" lang="en-US" altLang="zh-CN" sz="1800" b="1" i="0" u="none" strike="noStrike" cap="none" normalizeH="0" baseline="-2500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6</a:t>
                      </a:r>
                      <a:r>
                        <a:rPr kumimoji="0" lang="en-US" altLang="zh-CN" sz="1800" b="1" i="1" u="none" strike="noStrike" cap="none" normalizeH="0" baseline="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b</a:t>
                      </a:r>
                      <a:r>
                        <a:rPr kumimoji="0" lang="en-US" altLang="zh-CN" sz="1800" b="1" i="0" u="none" strike="noStrike" cap="none" normalizeH="0" baseline="-25000" dirty="0">
                          <a:ln>
                            <a:noFill/>
                          </a:ln>
                          <a:solidFill>
                            <a:srgbClr val="A50021"/>
                          </a:solidFill>
                          <a:effectLst>
                            <a:outerShdw blurRad="38100" dist="38100" dir="2700000" algn="tl">
                              <a:srgbClr val="C0C0C0"/>
                            </a:outerShdw>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cap="flat">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36550">
                <a:tc vMerge="1">
                  <a:txBody>
                    <a:bodyPr/>
                    <a:lstStyle/>
                    <a:p>
                      <a:endParaRPr lang="zh-CN" altLang="en-US"/>
                    </a:p>
                  </a:txBody>
                  <a:tcPr/>
                </a:tc>
                <a:tc grid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a:ln>
                            <a:noFill/>
                          </a:ln>
                          <a:effectLst>
                            <a:outerShdw blurRad="38100" dist="38100" dir="2700000" algn="tl">
                              <a:srgbClr val="C0C0C0"/>
                            </a:outerShdw>
                          </a:effectLst>
                          <a:latin typeface="Times New Roman" pitchFamily="18" charset="0"/>
                          <a:ea typeface="楷体_GB2312" pitchFamily="49" charset="-122"/>
                        </a:rPr>
                        <a:t>   </a:t>
                      </a:r>
                      <a:r>
                        <a:rPr kumimoji="0" lang="en-US" altLang="zh-CN" sz="1800" b="1" i="0" u="none" strike="noStrike" cap="none" normalizeH="0" baseline="0">
                          <a:ln>
                            <a:noFill/>
                          </a:ln>
                          <a:solidFill>
                            <a:srgbClr val="660066"/>
                          </a:solidFill>
                          <a:effectLst>
                            <a:outerShdw blurRad="38100" dist="38100" dir="2700000" algn="tl">
                              <a:srgbClr val="C0C0C0"/>
                            </a:outerShdw>
                          </a:effectLst>
                          <a:latin typeface="Times New Roman" pitchFamily="18" charset="0"/>
                          <a:ea typeface="楷体_GB2312" pitchFamily="49" charset="-122"/>
                        </a:rPr>
                        <a:t>000        001          010          011         100         101         110        111</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741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0000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0001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0010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0011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0101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0110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0111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1000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1001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1010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1011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1101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1110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rgbClr val="660066"/>
                          </a:solidFill>
                          <a:effectLst>
                            <a:outerShdw blurRad="38100" dist="38100" dir="2700000" algn="tl">
                              <a:srgbClr val="C0C0C0"/>
                            </a:outerShdw>
                          </a:effectLst>
                          <a:latin typeface="Times New Roman" pitchFamily="18" charset="0"/>
                          <a:ea typeface="楷体_GB2312" pitchFamily="49" charset="-122"/>
                        </a:rPr>
                        <a:t>1111</a:t>
                      </a:r>
                    </a:p>
                  </a:txBody>
                  <a:tcP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NUL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SOH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STX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ETX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EOT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ENQ</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ACK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BEL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BS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HT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LF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VT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FF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CR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SO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SI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DEL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DC1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DC2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DC3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DC4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NAK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SYN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ETB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CAN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EM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SUB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ESC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FS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GS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RS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US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SP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&amp;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6</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8</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9</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&lt;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&gt;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D</a:t>
                      </a:r>
                      <a:b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b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H</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I</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J</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L</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O</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P</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Q</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R</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S</a:t>
                      </a:r>
                      <a:b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b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U</a:t>
                      </a:r>
                      <a:b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b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V</a:t>
                      </a:r>
                      <a:b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b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W</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Y</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Z</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楷体_GB2312" pitchFamily="49" charset="-122"/>
                        </a:rPr>
                        <a:t>_</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a             q</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b             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c             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d             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e             u</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f              v</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g             w</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h             x</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i              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j              z</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a:t>
                      </a: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l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m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n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楷体_GB2312" pitchFamily="49" charset="-122"/>
                        </a:rPr>
                        <a:t>     o           DEL   </a:t>
                      </a:r>
                    </a:p>
                  </a:txBody>
                  <a:tcPr horzOverflow="overflow">
                    <a:lnL w="12700" cap="flat" cmpd="sng" algn="ctr">
                      <a:solidFill>
                        <a:schemeClr val="tx1"/>
                      </a:solidFill>
                      <a:prstDash val="solid"/>
                      <a:round/>
                      <a:headEnd type="none" w="sm" len="sm"/>
                      <a:tailEnd type="none" w="sm" len="sm"/>
                    </a:lnL>
                    <a:lnR cap="flat">
                      <a:noFill/>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 Box 33"/>
          <p:cNvSpPr txBox="1">
            <a:spLocks noChangeArrowheads="1"/>
          </p:cNvSpPr>
          <p:nvPr/>
        </p:nvSpPr>
        <p:spPr bwMode="auto">
          <a:xfrm>
            <a:off x="4256979" y="720725"/>
            <a:ext cx="433083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dirty="0">
                <a:solidFill>
                  <a:srgbClr val="660066"/>
                </a:solidFill>
                <a:effectLst>
                  <a:outerShdw blurRad="38100" dist="38100" dir="2700000" algn="tl">
                    <a:srgbClr val="C0C0C0"/>
                  </a:outerShdw>
                </a:effectLst>
                <a:latin typeface="Times New Roman" pitchFamily="18" charset="0"/>
                <a:ea typeface="宋体" pitchFamily="2" charset="-122"/>
              </a:rPr>
              <a:t>美国信息交换标准代码（</a:t>
            </a:r>
            <a:r>
              <a:rPr kumimoji="1" lang="en-US" altLang="zh-CN" sz="2000" dirty="0">
                <a:solidFill>
                  <a:srgbClr val="660066"/>
                </a:solidFill>
                <a:effectLst>
                  <a:outerShdw blurRad="38100" dist="38100" dir="2700000" algn="tl">
                    <a:srgbClr val="C0C0C0"/>
                  </a:outerShdw>
                </a:effectLst>
                <a:latin typeface="Times New Roman" pitchFamily="18" charset="0"/>
                <a:ea typeface="宋体" pitchFamily="2" charset="-122"/>
              </a:rPr>
              <a:t>ASCII</a:t>
            </a:r>
            <a:r>
              <a:rPr kumimoji="1" lang="zh-CN" altLang="en-US" sz="2000" dirty="0">
                <a:solidFill>
                  <a:srgbClr val="660066"/>
                </a:solidFill>
                <a:effectLst>
                  <a:outerShdw blurRad="38100" dist="38100" dir="2700000" algn="tl">
                    <a:srgbClr val="C0C0C0"/>
                  </a:outerShdw>
                </a:effectLst>
                <a:latin typeface="Times New Roman" pitchFamily="18" charset="0"/>
                <a:ea typeface="宋体" pitchFamily="2" charset="-122"/>
              </a:rPr>
              <a:t>码）</a:t>
            </a:r>
          </a:p>
        </p:txBody>
      </p:sp>
    </p:spTree>
    <p:extLst>
      <p:ext uri="{BB962C8B-B14F-4D97-AF65-F5344CB8AC3E}">
        <p14:creationId xmlns:p14="http://schemas.microsoft.com/office/powerpoint/2010/main" val="1810018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895394"/>
          </a:xfrm>
        </p:spPr>
        <p:txBody>
          <a:bodyPr/>
          <a:lstStyle/>
          <a:p>
            <a:r>
              <a:rPr lang="zh-CN" altLang="en-US" sz="2800" dirty="0"/>
              <a:t>码制：编码解码的规制</a:t>
            </a:r>
            <a:endParaRPr lang="en-US" altLang="zh-CN" sz="2800" dirty="0"/>
          </a:p>
          <a:p>
            <a:pPr lvl="1"/>
            <a:r>
              <a:rPr lang="zh-CN" altLang="en-US" sz="3200" dirty="0">
                <a:solidFill>
                  <a:srgbClr val="FF0000"/>
                </a:solidFill>
              </a:rPr>
              <a:t>数码</a:t>
            </a:r>
            <a:r>
              <a:rPr lang="zh-CN" altLang="en-US" sz="3200" dirty="0"/>
              <a:t>：使用一定的数位对进制的基本算符进行编码，可以基于隐式规则在数字系统中进行</a:t>
            </a:r>
            <a:r>
              <a:rPr lang="zh-CN" altLang="en-US" sz="3200" dirty="0">
                <a:solidFill>
                  <a:srgbClr val="FF0000"/>
                </a:solidFill>
              </a:rPr>
              <a:t>运算</a:t>
            </a:r>
            <a:r>
              <a:rPr lang="zh-CN" altLang="en-US" sz="3200" dirty="0"/>
              <a:t>，存储和传输。</a:t>
            </a:r>
            <a:endParaRPr lang="en-US" altLang="zh-CN" sz="3200" dirty="0"/>
          </a:p>
          <a:p>
            <a:pPr lvl="1"/>
            <a:r>
              <a:rPr lang="zh-CN" altLang="en-US" sz="3200" dirty="0"/>
              <a:t>数码的</a:t>
            </a:r>
            <a:r>
              <a:rPr lang="zh-CN" altLang="en-US" sz="3200" dirty="0">
                <a:solidFill>
                  <a:srgbClr val="FF0000"/>
                </a:solidFill>
              </a:rPr>
              <a:t>可验算性</a:t>
            </a:r>
            <a:r>
              <a:rPr lang="zh-CN" altLang="en-US" sz="3200" dirty="0"/>
              <a:t>是其本质特征。</a:t>
            </a:r>
            <a:endParaRPr lang="en-US" altLang="zh-CN" sz="3200" dirty="0"/>
          </a:p>
          <a:p>
            <a:pPr lvl="2"/>
            <a:endParaRPr lang="en-US" altLang="zh-CN" dirty="0"/>
          </a:p>
          <a:p>
            <a:pPr lvl="1"/>
            <a:r>
              <a:rPr lang="zh-CN" altLang="en-US" sz="2800" dirty="0">
                <a:solidFill>
                  <a:srgbClr val="FF0000"/>
                </a:solidFill>
              </a:rPr>
              <a:t>码制如果需要进行计算，往往需要绑定进制。</a:t>
            </a:r>
            <a:endParaRPr lang="en-US" altLang="zh-CN" sz="2800" dirty="0">
              <a:solidFill>
                <a:srgbClr val="FF0000"/>
              </a:solidFill>
            </a:endParaRPr>
          </a:p>
          <a:p>
            <a:pPr lvl="1"/>
            <a:endParaRPr lang="en-US" altLang="zh-CN" dirty="0"/>
          </a:p>
        </p:txBody>
      </p:sp>
    </p:spTree>
    <p:extLst>
      <p:ext uri="{BB962C8B-B14F-4D97-AF65-F5344CB8AC3E}">
        <p14:creationId xmlns:p14="http://schemas.microsoft.com/office/powerpoint/2010/main" val="4105221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23750" y="480055"/>
            <a:ext cx="9048550" cy="5895394"/>
          </a:xfrm>
        </p:spPr>
        <p:txBody>
          <a:bodyPr/>
          <a:lstStyle/>
          <a:p>
            <a:pPr marL="0" indent="0">
              <a:buNone/>
            </a:pPr>
            <a:r>
              <a:rPr lang="zh-CN" altLang="en-US" sz="2800" dirty="0"/>
              <a:t>基于二进制计算的计算机码制</a:t>
            </a:r>
            <a:endParaRPr lang="en-US" altLang="zh-CN" sz="2800" dirty="0"/>
          </a:p>
          <a:p>
            <a:pPr lvl="1"/>
            <a:r>
              <a:rPr lang="zh-CN" altLang="en-US" sz="2400" dirty="0">
                <a:solidFill>
                  <a:srgbClr val="FF0000"/>
                </a:solidFill>
              </a:rPr>
              <a:t>自然二进制码（有权码）</a:t>
            </a:r>
            <a:r>
              <a:rPr lang="en-US" altLang="zh-CN" sz="2000" dirty="0"/>
              <a:t>//Natural Binary Code, NBC</a:t>
            </a:r>
            <a:r>
              <a:rPr lang="zh-CN" altLang="en-US" sz="2000" dirty="0"/>
              <a:t>：结构形式与二进制数完全相同。</a:t>
            </a:r>
            <a:endParaRPr lang="en-US" altLang="zh-CN" sz="2000" dirty="0"/>
          </a:p>
          <a:p>
            <a:pPr lvl="1"/>
            <a:r>
              <a:rPr kumimoji="1" lang="zh-CN" altLang="en-US" sz="2400" dirty="0">
                <a:solidFill>
                  <a:srgbClr val="FF0000"/>
                </a:solidFill>
                <a:latin typeface="Times New Roman" pitchFamily="18" charset="0"/>
              </a:rPr>
              <a:t>格雷码（</a:t>
            </a:r>
            <a:r>
              <a:rPr kumimoji="1" lang="en-US" altLang="zh-CN" sz="2400" dirty="0">
                <a:solidFill>
                  <a:srgbClr val="FF0000"/>
                </a:solidFill>
                <a:latin typeface="Times New Roman" pitchFamily="18" charset="0"/>
              </a:rPr>
              <a:t> Gray Code</a:t>
            </a:r>
            <a:r>
              <a:rPr kumimoji="1" lang="zh-CN" altLang="en-US" sz="2400" dirty="0">
                <a:solidFill>
                  <a:srgbClr val="FF0000"/>
                </a:solidFill>
                <a:latin typeface="Times New Roman" pitchFamily="18" charset="0"/>
              </a:rPr>
              <a:t>），</a:t>
            </a:r>
            <a:r>
              <a:rPr kumimoji="1" lang="zh-CN" altLang="en-US" sz="2000" dirty="0">
                <a:latin typeface="Times New Roman" pitchFamily="18" charset="0"/>
              </a:rPr>
              <a:t>特点：</a:t>
            </a:r>
            <a:endParaRPr kumimoji="1" lang="en-US" altLang="zh-CN" sz="2000" dirty="0">
              <a:latin typeface="Times New Roman" pitchFamily="18" charset="0"/>
            </a:endParaRPr>
          </a:p>
          <a:p>
            <a:pPr lvl="2"/>
            <a:r>
              <a:rPr lang="zh-CN" altLang="en-US" sz="2000" dirty="0"/>
              <a:t>每一位的状态变化都按一定的顺序循环。</a:t>
            </a:r>
            <a:endParaRPr lang="en-US" altLang="zh-CN" sz="2000" dirty="0"/>
          </a:p>
          <a:p>
            <a:pPr lvl="2"/>
            <a:r>
              <a:rPr lang="zh-CN" altLang="en-US" sz="2000" dirty="0"/>
              <a:t>编码顺序依次变化，按表中顺序变化时，相邻代码只有一位改变状态。</a:t>
            </a:r>
            <a:endParaRPr lang="en-US" altLang="zh-CN" sz="2000" dirty="0"/>
          </a:p>
          <a:p>
            <a:pPr lvl="2"/>
            <a:r>
              <a:rPr kumimoji="1" lang="en-US" altLang="zh-CN" sz="2000" dirty="0">
                <a:latin typeface="Times New Roman" pitchFamily="18" charset="0"/>
              </a:rPr>
              <a:t>Gray Code</a:t>
            </a:r>
            <a:r>
              <a:rPr kumimoji="1" lang="zh-CN" altLang="en-US" sz="2000" dirty="0">
                <a:latin typeface="Times New Roman" pitchFamily="18" charset="0"/>
              </a:rPr>
              <a:t>的编码方式不是唯一的</a:t>
            </a:r>
            <a:endParaRPr kumimoji="1" lang="en-US" altLang="zh-CN" sz="2000" dirty="0">
              <a:latin typeface="Times New Roman" pitchFamily="18" charset="0"/>
            </a:endParaRPr>
          </a:p>
          <a:p>
            <a:pPr lvl="2"/>
            <a:r>
              <a:rPr lang="zh-CN" altLang="en-US" sz="2000" dirty="0"/>
              <a:t>格雷码属于可靠性编码，是一种错误最小化的编码方式，避免尖峰电流脉冲（例如从十进制的</a:t>
            </a:r>
            <a:r>
              <a:rPr lang="en-US" altLang="zh-CN" sz="2000" dirty="0"/>
              <a:t>3</a:t>
            </a:r>
            <a:r>
              <a:rPr lang="zh-CN" altLang="en-US" sz="2000" dirty="0"/>
              <a:t>转换成</a:t>
            </a:r>
            <a:r>
              <a:rPr lang="en-US" altLang="zh-CN" sz="2000" dirty="0"/>
              <a:t>4</a:t>
            </a:r>
            <a:r>
              <a:rPr lang="zh-CN" altLang="en-US" sz="2000" dirty="0"/>
              <a:t>时二进制码的每一位都要变）</a:t>
            </a:r>
          </a:p>
          <a:p>
            <a:pPr lvl="2"/>
            <a:r>
              <a:rPr lang="zh-CN" altLang="en-US" sz="2000" dirty="0"/>
              <a:t>因</a:t>
            </a:r>
            <a:r>
              <a:rPr lang="en-US" altLang="zh-CN" sz="2000" dirty="0"/>
              <a:t>1953</a:t>
            </a:r>
            <a:r>
              <a:rPr lang="zh-CN" altLang="en-US" sz="2000" dirty="0"/>
              <a:t>年公开的弗兰克</a:t>
            </a:r>
            <a:r>
              <a:rPr lang="en-US" altLang="zh-CN" sz="2000" dirty="0"/>
              <a:t>·</a:t>
            </a:r>
            <a:r>
              <a:rPr lang="zh-CN" altLang="en-US" sz="2000" dirty="0"/>
              <a:t>格雷（</a:t>
            </a:r>
            <a:r>
              <a:rPr lang="en-US" altLang="zh-CN" sz="2000" dirty="0"/>
              <a:t>Frank Gray</a:t>
            </a:r>
            <a:r>
              <a:rPr lang="zh-CN" altLang="en-US" sz="2000" dirty="0"/>
              <a:t>，</a:t>
            </a:r>
            <a:r>
              <a:rPr lang="en-US" altLang="zh-CN" sz="2000" dirty="0"/>
              <a:t>18870913-19690523</a:t>
            </a:r>
            <a:r>
              <a:rPr lang="zh-CN" altLang="en-US" sz="2000" dirty="0"/>
              <a:t>）专利“</a:t>
            </a:r>
            <a:r>
              <a:rPr lang="en-US" altLang="zh-CN" sz="2000" dirty="0"/>
              <a:t>Pulse Code Communication”</a:t>
            </a:r>
            <a:r>
              <a:rPr lang="zh-CN" altLang="en-US" sz="2000" dirty="0"/>
              <a:t>而得名，当初是为了通信，现在则常用于模拟－数字转换和位置－数字转换中。</a:t>
            </a:r>
          </a:p>
          <a:p>
            <a:pPr lvl="1"/>
            <a:endParaRPr lang="en-US" altLang="zh-CN" sz="2000" dirty="0"/>
          </a:p>
        </p:txBody>
      </p:sp>
    </p:spTree>
    <p:extLst>
      <p:ext uri="{BB962C8B-B14F-4D97-AF65-F5344CB8AC3E}">
        <p14:creationId xmlns:p14="http://schemas.microsoft.com/office/powerpoint/2010/main" val="184039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895394"/>
          </a:xfrm>
        </p:spPr>
        <p:txBody>
          <a:bodyPr/>
          <a:lstStyle/>
          <a:p>
            <a:pPr marL="0" indent="0">
              <a:buNone/>
            </a:pPr>
            <a:r>
              <a:rPr lang="zh-CN" altLang="en-US" sz="2800" dirty="0"/>
              <a:t>基于二进制计算的计算机码制</a:t>
            </a:r>
            <a:endParaRPr lang="en-US" altLang="zh-CN" sz="2800" dirty="0"/>
          </a:p>
          <a:p>
            <a:pPr lvl="1"/>
            <a:r>
              <a:rPr lang="zh-CN" altLang="en-US" sz="2400" dirty="0">
                <a:solidFill>
                  <a:srgbClr val="FF0000"/>
                </a:solidFill>
              </a:rPr>
              <a:t>循环二进制码（无权码）</a:t>
            </a:r>
            <a:r>
              <a:rPr lang="en-US" altLang="zh-CN" sz="2000" dirty="0"/>
              <a:t>//</a:t>
            </a:r>
            <a:r>
              <a:rPr kumimoji="1" lang="zh-CN" altLang="en-US" sz="2000" dirty="0">
                <a:latin typeface="Times New Roman" pitchFamily="18" charset="0"/>
              </a:rPr>
              <a:t>反射二进制码</a:t>
            </a:r>
            <a:r>
              <a:rPr kumimoji="1" lang="en-US" altLang="zh-CN" sz="2000" dirty="0">
                <a:latin typeface="Times New Roman" pitchFamily="18" charset="0"/>
              </a:rPr>
              <a:t>(binary-reflected Gray code (BRGC)),</a:t>
            </a:r>
            <a:r>
              <a:rPr kumimoji="1" lang="zh-CN" altLang="en-US" sz="2000" dirty="0">
                <a:solidFill>
                  <a:srgbClr val="FF0000"/>
                </a:solidFill>
                <a:latin typeface="Times New Roman" pitchFamily="18" charset="0"/>
              </a:rPr>
              <a:t>典型格雷码</a:t>
            </a:r>
            <a:r>
              <a:rPr kumimoji="1" lang="en-US" altLang="zh-CN" sz="2000" dirty="0">
                <a:solidFill>
                  <a:srgbClr val="FF0000"/>
                </a:solidFill>
                <a:latin typeface="Times New Roman" pitchFamily="18" charset="0"/>
              </a:rPr>
              <a:t>, </a:t>
            </a:r>
            <a:r>
              <a:rPr kumimoji="1" lang="en-US" altLang="zh-CN" sz="2000" dirty="0">
                <a:latin typeface="Times New Roman" pitchFamily="18" charset="0"/>
              </a:rPr>
              <a:t>Gray Code</a:t>
            </a:r>
            <a:endParaRPr lang="zh-CN" altLang="en-US" sz="2000" dirty="0"/>
          </a:p>
          <a:p>
            <a:pPr lvl="1"/>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9656018"/>
              </p:ext>
            </p:extLst>
          </p:nvPr>
        </p:nvGraphicFramePr>
        <p:xfrm>
          <a:off x="206709" y="2663949"/>
          <a:ext cx="8820588" cy="3645241"/>
        </p:xfrm>
        <a:graphic>
          <a:graphicData uri="http://schemas.openxmlformats.org/drawingml/2006/table">
            <a:tbl>
              <a:tblPr>
                <a:tableStyleId>{E8B1032C-EA38-4F05-BA0D-38AFFFC7BED3}</a:tableStyleId>
              </a:tblPr>
              <a:tblGrid>
                <a:gridCol w="1277767">
                  <a:extLst>
                    <a:ext uri="{9D8B030D-6E8A-4147-A177-3AD203B41FA5}">
                      <a16:colId xmlns:a16="http://schemas.microsoft.com/office/drawing/2014/main" val="20000"/>
                    </a:ext>
                  </a:extLst>
                </a:gridCol>
                <a:gridCol w="1662429">
                  <a:extLst>
                    <a:ext uri="{9D8B030D-6E8A-4147-A177-3AD203B41FA5}">
                      <a16:colId xmlns:a16="http://schemas.microsoft.com/office/drawing/2014/main" val="20001"/>
                    </a:ext>
                  </a:extLst>
                </a:gridCol>
                <a:gridCol w="1470098">
                  <a:extLst>
                    <a:ext uri="{9D8B030D-6E8A-4147-A177-3AD203B41FA5}">
                      <a16:colId xmlns:a16="http://schemas.microsoft.com/office/drawing/2014/main" val="20002"/>
                    </a:ext>
                  </a:extLst>
                </a:gridCol>
                <a:gridCol w="1388801">
                  <a:extLst>
                    <a:ext uri="{9D8B030D-6E8A-4147-A177-3AD203B41FA5}">
                      <a16:colId xmlns:a16="http://schemas.microsoft.com/office/drawing/2014/main" val="20003"/>
                    </a:ext>
                  </a:extLst>
                </a:gridCol>
                <a:gridCol w="1551395">
                  <a:extLst>
                    <a:ext uri="{9D8B030D-6E8A-4147-A177-3AD203B41FA5}">
                      <a16:colId xmlns:a16="http://schemas.microsoft.com/office/drawing/2014/main" val="20004"/>
                    </a:ext>
                  </a:extLst>
                </a:gridCol>
                <a:gridCol w="1470098">
                  <a:extLst>
                    <a:ext uri="{9D8B030D-6E8A-4147-A177-3AD203B41FA5}">
                      <a16:colId xmlns:a16="http://schemas.microsoft.com/office/drawing/2014/main" val="20005"/>
                    </a:ext>
                  </a:extLst>
                </a:gridCol>
              </a:tblGrid>
              <a:tr h="374745">
                <a:tc>
                  <a:txBody>
                    <a:bodyPr/>
                    <a:lstStyle/>
                    <a:p>
                      <a:r>
                        <a:rPr lang="zh-CN" altLang="en-US" sz="1600" b="1" dirty="0">
                          <a:solidFill>
                            <a:srgbClr val="FF0000"/>
                          </a:solidFill>
                        </a:rPr>
                        <a:t>十进制数</a:t>
                      </a:r>
                    </a:p>
                  </a:txBody>
                  <a:tcPr anchor="ctr"/>
                </a:tc>
                <a:tc>
                  <a:txBody>
                    <a:bodyPr/>
                    <a:lstStyle/>
                    <a:p>
                      <a:r>
                        <a:rPr lang="zh-CN" altLang="en-US" sz="1600" dirty="0"/>
                        <a:t>自然二进制数</a:t>
                      </a:r>
                    </a:p>
                  </a:txBody>
                  <a:tcPr anchor="ctr"/>
                </a:tc>
                <a:tc>
                  <a:txBody>
                    <a:bodyPr/>
                    <a:lstStyle/>
                    <a:p>
                      <a:r>
                        <a:rPr lang="zh-CN" altLang="en-US" sz="1600" dirty="0"/>
                        <a:t>典型格雷码</a:t>
                      </a:r>
                    </a:p>
                  </a:txBody>
                  <a:tcPr anchor="ctr"/>
                </a:tc>
                <a:tc>
                  <a:txBody>
                    <a:bodyPr/>
                    <a:lstStyle/>
                    <a:p>
                      <a:r>
                        <a:rPr lang="zh-CN" altLang="en-US" sz="1600" b="1" dirty="0">
                          <a:solidFill>
                            <a:srgbClr val="FF0000"/>
                          </a:solidFill>
                        </a:rPr>
                        <a:t>十进制数</a:t>
                      </a:r>
                    </a:p>
                  </a:txBody>
                  <a:tcPr anchor="ctr"/>
                </a:tc>
                <a:tc>
                  <a:txBody>
                    <a:bodyPr/>
                    <a:lstStyle/>
                    <a:p>
                      <a:r>
                        <a:rPr lang="zh-CN" altLang="en-US" sz="1600" dirty="0"/>
                        <a:t>自然二进制数</a:t>
                      </a:r>
                    </a:p>
                  </a:txBody>
                  <a:tcPr anchor="ctr"/>
                </a:tc>
                <a:tc>
                  <a:txBody>
                    <a:bodyPr/>
                    <a:lstStyle/>
                    <a:p>
                      <a:r>
                        <a:rPr lang="zh-CN" altLang="en-US" sz="1600" dirty="0"/>
                        <a:t>典型格雷码</a:t>
                      </a:r>
                    </a:p>
                  </a:txBody>
                  <a:tcPr anchor="ctr"/>
                </a:tc>
                <a:extLst>
                  <a:ext uri="{0D108BD9-81ED-4DB2-BD59-A6C34878D82A}">
                    <a16:rowId xmlns:a16="http://schemas.microsoft.com/office/drawing/2014/main" val="10000"/>
                  </a:ext>
                </a:extLst>
              </a:tr>
              <a:tr h="408812">
                <a:tc>
                  <a:txBody>
                    <a:bodyPr/>
                    <a:lstStyle/>
                    <a:p>
                      <a:r>
                        <a:rPr lang="en-US" altLang="zh-CN" b="1">
                          <a:solidFill>
                            <a:srgbClr val="FF0000"/>
                          </a:solidFill>
                        </a:rPr>
                        <a:t>0</a:t>
                      </a:r>
                    </a:p>
                  </a:txBody>
                  <a:tcPr anchor="ctr"/>
                </a:tc>
                <a:tc>
                  <a:txBody>
                    <a:bodyPr/>
                    <a:lstStyle/>
                    <a:p>
                      <a:r>
                        <a:rPr lang="en-US" altLang="zh-CN" dirty="0"/>
                        <a:t>0000 </a:t>
                      </a:r>
                    </a:p>
                  </a:txBody>
                  <a:tcPr anchor="ctr"/>
                </a:tc>
                <a:tc>
                  <a:txBody>
                    <a:bodyPr/>
                    <a:lstStyle/>
                    <a:p>
                      <a:r>
                        <a:rPr lang="en-US" altLang="zh-CN"/>
                        <a:t>0000</a:t>
                      </a:r>
                    </a:p>
                  </a:txBody>
                  <a:tcPr anchor="ctr"/>
                </a:tc>
                <a:tc>
                  <a:txBody>
                    <a:bodyPr/>
                    <a:lstStyle/>
                    <a:p>
                      <a:r>
                        <a:rPr lang="en-US" altLang="zh-CN" b="1">
                          <a:solidFill>
                            <a:srgbClr val="FF0000"/>
                          </a:solidFill>
                        </a:rPr>
                        <a:t>8</a:t>
                      </a:r>
                    </a:p>
                  </a:txBody>
                  <a:tcPr anchor="ctr"/>
                </a:tc>
                <a:tc>
                  <a:txBody>
                    <a:bodyPr/>
                    <a:lstStyle/>
                    <a:p>
                      <a:r>
                        <a:rPr lang="en-US" altLang="zh-CN"/>
                        <a:t>1000</a:t>
                      </a:r>
                    </a:p>
                  </a:txBody>
                  <a:tcPr anchor="ctr"/>
                </a:tc>
                <a:tc>
                  <a:txBody>
                    <a:bodyPr/>
                    <a:lstStyle/>
                    <a:p>
                      <a:r>
                        <a:rPr lang="en-US" altLang="zh-CN"/>
                        <a:t>1100</a:t>
                      </a:r>
                    </a:p>
                  </a:txBody>
                  <a:tcPr anchor="ctr"/>
                </a:tc>
                <a:extLst>
                  <a:ext uri="{0D108BD9-81ED-4DB2-BD59-A6C34878D82A}">
                    <a16:rowId xmlns:a16="http://schemas.microsoft.com/office/drawing/2014/main" val="10001"/>
                  </a:ext>
                </a:extLst>
              </a:tr>
              <a:tr h="408812">
                <a:tc>
                  <a:txBody>
                    <a:bodyPr/>
                    <a:lstStyle/>
                    <a:p>
                      <a:r>
                        <a:rPr lang="en-US" altLang="zh-CN" b="1">
                          <a:solidFill>
                            <a:srgbClr val="FF0000"/>
                          </a:solidFill>
                        </a:rPr>
                        <a:t>1</a:t>
                      </a:r>
                    </a:p>
                  </a:txBody>
                  <a:tcPr anchor="ctr"/>
                </a:tc>
                <a:tc>
                  <a:txBody>
                    <a:bodyPr/>
                    <a:lstStyle/>
                    <a:p>
                      <a:r>
                        <a:rPr lang="en-US" altLang="zh-CN" dirty="0"/>
                        <a:t>0001</a:t>
                      </a:r>
                    </a:p>
                  </a:txBody>
                  <a:tcPr anchor="ctr"/>
                </a:tc>
                <a:tc>
                  <a:txBody>
                    <a:bodyPr/>
                    <a:lstStyle/>
                    <a:p>
                      <a:r>
                        <a:rPr lang="en-US" altLang="zh-CN" dirty="0"/>
                        <a:t>0001</a:t>
                      </a:r>
                    </a:p>
                  </a:txBody>
                  <a:tcPr anchor="ctr"/>
                </a:tc>
                <a:tc>
                  <a:txBody>
                    <a:bodyPr/>
                    <a:lstStyle/>
                    <a:p>
                      <a:r>
                        <a:rPr lang="en-US" altLang="zh-CN" b="1">
                          <a:solidFill>
                            <a:srgbClr val="FF0000"/>
                          </a:solidFill>
                        </a:rPr>
                        <a:t>9</a:t>
                      </a:r>
                    </a:p>
                  </a:txBody>
                  <a:tcPr anchor="ctr"/>
                </a:tc>
                <a:tc>
                  <a:txBody>
                    <a:bodyPr/>
                    <a:lstStyle/>
                    <a:p>
                      <a:r>
                        <a:rPr lang="en-US" altLang="zh-CN"/>
                        <a:t>1001</a:t>
                      </a:r>
                    </a:p>
                  </a:txBody>
                  <a:tcPr anchor="ctr"/>
                </a:tc>
                <a:tc>
                  <a:txBody>
                    <a:bodyPr/>
                    <a:lstStyle/>
                    <a:p>
                      <a:r>
                        <a:rPr lang="en-US" altLang="zh-CN"/>
                        <a:t>1101</a:t>
                      </a:r>
                    </a:p>
                  </a:txBody>
                  <a:tcPr anchor="ctr"/>
                </a:tc>
                <a:extLst>
                  <a:ext uri="{0D108BD9-81ED-4DB2-BD59-A6C34878D82A}">
                    <a16:rowId xmlns:a16="http://schemas.microsoft.com/office/drawing/2014/main" val="10002"/>
                  </a:ext>
                </a:extLst>
              </a:tr>
              <a:tr h="408812">
                <a:tc>
                  <a:txBody>
                    <a:bodyPr/>
                    <a:lstStyle/>
                    <a:p>
                      <a:r>
                        <a:rPr lang="en-US" altLang="zh-CN" b="1">
                          <a:solidFill>
                            <a:srgbClr val="FF0000"/>
                          </a:solidFill>
                        </a:rPr>
                        <a:t>2</a:t>
                      </a:r>
                    </a:p>
                  </a:txBody>
                  <a:tcPr anchor="ctr"/>
                </a:tc>
                <a:tc>
                  <a:txBody>
                    <a:bodyPr/>
                    <a:lstStyle/>
                    <a:p>
                      <a:r>
                        <a:rPr lang="en-US" altLang="zh-CN" dirty="0"/>
                        <a:t>0010</a:t>
                      </a:r>
                    </a:p>
                  </a:txBody>
                  <a:tcPr anchor="ctr"/>
                </a:tc>
                <a:tc>
                  <a:txBody>
                    <a:bodyPr/>
                    <a:lstStyle/>
                    <a:p>
                      <a:r>
                        <a:rPr lang="en-US" altLang="zh-CN" dirty="0"/>
                        <a:t>0011</a:t>
                      </a:r>
                    </a:p>
                  </a:txBody>
                  <a:tcPr anchor="ctr"/>
                </a:tc>
                <a:tc>
                  <a:txBody>
                    <a:bodyPr/>
                    <a:lstStyle/>
                    <a:p>
                      <a:r>
                        <a:rPr lang="en-US" altLang="zh-CN" b="1">
                          <a:solidFill>
                            <a:srgbClr val="FF0000"/>
                          </a:solidFill>
                        </a:rPr>
                        <a:t>10</a:t>
                      </a:r>
                    </a:p>
                  </a:txBody>
                  <a:tcPr anchor="ctr"/>
                </a:tc>
                <a:tc>
                  <a:txBody>
                    <a:bodyPr/>
                    <a:lstStyle/>
                    <a:p>
                      <a:r>
                        <a:rPr lang="en-US" altLang="zh-CN"/>
                        <a:t>1010</a:t>
                      </a:r>
                    </a:p>
                  </a:txBody>
                  <a:tcPr anchor="ctr"/>
                </a:tc>
                <a:tc>
                  <a:txBody>
                    <a:bodyPr/>
                    <a:lstStyle/>
                    <a:p>
                      <a:r>
                        <a:rPr lang="en-US" altLang="zh-CN"/>
                        <a:t>1111</a:t>
                      </a:r>
                    </a:p>
                  </a:txBody>
                  <a:tcPr anchor="ctr"/>
                </a:tc>
                <a:extLst>
                  <a:ext uri="{0D108BD9-81ED-4DB2-BD59-A6C34878D82A}">
                    <a16:rowId xmlns:a16="http://schemas.microsoft.com/office/drawing/2014/main" val="10003"/>
                  </a:ext>
                </a:extLst>
              </a:tr>
              <a:tr h="408812">
                <a:tc>
                  <a:txBody>
                    <a:bodyPr/>
                    <a:lstStyle/>
                    <a:p>
                      <a:r>
                        <a:rPr lang="en-US" altLang="zh-CN" b="1">
                          <a:solidFill>
                            <a:srgbClr val="FF0000"/>
                          </a:solidFill>
                        </a:rPr>
                        <a:t>3</a:t>
                      </a:r>
                    </a:p>
                  </a:txBody>
                  <a:tcPr anchor="ctr"/>
                </a:tc>
                <a:tc>
                  <a:txBody>
                    <a:bodyPr/>
                    <a:lstStyle/>
                    <a:p>
                      <a:r>
                        <a:rPr lang="en-US" altLang="zh-CN"/>
                        <a:t>0011</a:t>
                      </a:r>
                    </a:p>
                  </a:txBody>
                  <a:tcPr anchor="ctr"/>
                </a:tc>
                <a:tc>
                  <a:txBody>
                    <a:bodyPr/>
                    <a:lstStyle/>
                    <a:p>
                      <a:r>
                        <a:rPr lang="en-US" altLang="zh-CN"/>
                        <a:t>0010</a:t>
                      </a:r>
                    </a:p>
                  </a:txBody>
                  <a:tcPr anchor="ctr"/>
                </a:tc>
                <a:tc>
                  <a:txBody>
                    <a:bodyPr/>
                    <a:lstStyle/>
                    <a:p>
                      <a:r>
                        <a:rPr lang="en-US" altLang="zh-CN" b="1">
                          <a:solidFill>
                            <a:srgbClr val="FF0000"/>
                          </a:solidFill>
                        </a:rPr>
                        <a:t>11 </a:t>
                      </a:r>
                    </a:p>
                  </a:txBody>
                  <a:tcPr anchor="ctr"/>
                </a:tc>
                <a:tc>
                  <a:txBody>
                    <a:bodyPr/>
                    <a:lstStyle/>
                    <a:p>
                      <a:r>
                        <a:rPr lang="en-US" altLang="zh-CN"/>
                        <a:t>1011</a:t>
                      </a:r>
                    </a:p>
                  </a:txBody>
                  <a:tcPr anchor="ctr"/>
                </a:tc>
                <a:tc>
                  <a:txBody>
                    <a:bodyPr/>
                    <a:lstStyle/>
                    <a:p>
                      <a:r>
                        <a:rPr lang="en-US" altLang="zh-CN"/>
                        <a:t>1110</a:t>
                      </a:r>
                    </a:p>
                  </a:txBody>
                  <a:tcPr anchor="ctr"/>
                </a:tc>
                <a:extLst>
                  <a:ext uri="{0D108BD9-81ED-4DB2-BD59-A6C34878D82A}">
                    <a16:rowId xmlns:a16="http://schemas.microsoft.com/office/drawing/2014/main" val="10004"/>
                  </a:ext>
                </a:extLst>
              </a:tr>
              <a:tr h="408812">
                <a:tc>
                  <a:txBody>
                    <a:bodyPr/>
                    <a:lstStyle/>
                    <a:p>
                      <a:r>
                        <a:rPr lang="en-US" altLang="zh-CN" b="1">
                          <a:solidFill>
                            <a:srgbClr val="FF0000"/>
                          </a:solidFill>
                        </a:rPr>
                        <a:t>4 </a:t>
                      </a:r>
                    </a:p>
                  </a:txBody>
                  <a:tcPr anchor="ctr"/>
                </a:tc>
                <a:tc>
                  <a:txBody>
                    <a:bodyPr/>
                    <a:lstStyle/>
                    <a:p>
                      <a:r>
                        <a:rPr lang="en-US" altLang="zh-CN"/>
                        <a:t>0100</a:t>
                      </a:r>
                    </a:p>
                  </a:txBody>
                  <a:tcPr anchor="ctr"/>
                </a:tc>
                <a:tc>
                  <a:txBody>
                    <a:bodyPr/>
                    <a:lstStyle/>
                    <a:p>
                      <a:r>
                        <a:rPr lang="en-US" altLang="zh-CN"/>
                        <a:t>0110</a:t>
                      </a:r>
                    </a:p>
                  </a:txBody>
                  <a:tcPr anchor="ctr"/>
                </a:tc>
                <a:tc>
                  <a:txBody>
                    <a:bodyPr/>
                    <a:lstStyle/>
                    <a:p>
                      <a:r>
                        <a:rPr lang="en-US" altLang="zh-CN" b="1">
                          <a:solidFill>
                            <a:srgbClr val="FF0000"/>
                          </a:solidFill>
                        </a:rPr>
                        <a:t>12</a:t>
                      </a:r>
                    </a:p>
                  </a:txBody>
                  <a:tcPr anchor="ctr"/>
                </a:tc>
                <a:tc>
                  <a:txBody>
                    <a:bodyPr/>
                    <a:lstStyle/>
                    <a:p>
                      <a:r>
                        <a:rPr lang="en-US" altLang="zh-CN" dirty="0"/>
                        <a:t>1100</a:t>
                      </a:r>
                    </a:p>
                  </a:txBody>
                  <a:tcPr anchor="ctr"/>
                </a:tc>
                <a:tc>
                  <a:txBody>
                    <a:bodyPr/>
                    <a:lstStyle/>
                    <a:p>
                      <a:r>
                        <a:rPr lang="en-US" altLang="zh-CN"/>
                        <a:t>1010</a:t>
                      </a:r>
                    </a:p>
                  </a:txBody>
                  <a:tcPr anchor="ctr"/>
                </a:tc>
                <a:extLst>
                  <a:ext uri="{0D108BD9-81ED-4DB2-BD59-A6C34878D82A}">
                    <a16:rowId xmlns:a16="http://schemas.microsoft.com/office/drawing/2014/main" val="10005"/>
                  </a:ext>
                </a:extLst>
              </a:tr>
              <a:tr h="408812">
                <a:tc>
                  <a:txBody>
                    <a:bodyPr/>
                    <a:lstStyle/>
                    <a:p>
                      <a:r>
                        <a:rPr lang="en-US" altLang="zh-CN" b="1">
                          <a:solidFill>
                            <a:srgbClr val="FF0000"/>
                          </a:solidFill>
                        </a:rPr>
                        <a:t>5 </a:t>
                      </a:r>
                    </a:p>
                  </a:txBody>
                  <a:tcPr anchor="ctr"/>
                </a:tc>
                <a:tc>
                  <a:txBody>
                    <a:bodyPr/>
                    <a:lstStyle/>
                    <a:p>
                      <a:r>
                        <a:rPr lang="en-US" altLang="zh-CN"/>
                        <a:t>0101</a:t>
                      </a:r>
                    </a:p>
                  </a:txBody>
                  <a:tcPr anchor="ctr"/>
                </a:tc>
                <a:tc>
                  <a:txBody>
                    <a:bodyPr/>
                    <a:lstStyle/>
                    <a:p>
                      <a:r>
                        <a:rPr lang="en-US" altLang="zh-CN"/>
                        <a:t>0111</a:t>
                      </a:r>
                    </a:p>
                  </a:txBody>
                  <a:tcPr anchor="ctr"/>
                </a:tc>
                <a:tc>
                  <a:txBody>
                    <a:bodyPr/>
                    <a:lstStyle/>
                    <a:p>
                      <a:r>
                        <a:rPr lang="en-US" altLang="zh-CN" b="1">
                          <a:solidFill>
                            <a:srgbClr val="FF0000"/>
                          </a:solidFill>
                        </a:rPr>
                        <a:t>13</a:t>
                      </a:r>
                    </a:p>
                  </a:txBody>
                  <a:tcPr anchor="ctr"/>
                </a:tc>
                <a:tc>
                  <a:txBody>
                    <a:bodyPr/>
                    <a:lstStyle/>
                    <a:p>
                      <a:r>
                        <a:rPr lang="en-US" altLang="zh-CN"/>
                        <a:t>1101</a:t>
                      </a:r>
                    </a:p>
                  </a:txBody>
                  <a:tcPr anchor="ctr"/>
                </a:tc>
                <a:tc>
                  <a:txBody>
                    <a:bodyPr/>
                    <a:lstStyle/>
                    <a:p>
                      <a:r>
                        <a:rPr lang="en-US" altLang="zh-CN"/>
                        <a:t>1011 </a:t>
                      </a:r>
                    </a:p>
                  </a:txBody>
                  <a:tcPr anchor="ctr"/>
                </a:tc>
                <a:extLst>
                  <a:ext uri="{0D108BD9-81ED-4DB2-BD59-A6C34878D82A}">
                    <a16:rowId xmlns:a16="http://schemas.microsoft.com/office/drawing/2014/main" val="10006"/>
                  </a:ext>
                </a:extLst>
              </a:tr>
              <a:tr h="408812">
                <a:tc>
                  <a:txBody>
                    <a:bodyPr/>
                    <a:lstStyle/>
                    <a:p>
                      <a:r>
                        <a:rPr lang="en-US" altLang="zh-CN" b="1">
                          <a:solidFill>
                            <a:srgbClr val="FF0000"/>
                          </a:solidFill>
                        </a:rPr>
                        <a:t>6</a:t>
                      </a:r>
                    </a:p>
                  </a:txBody>
                  <a:tcPr anchor="ctr"/>
                </a:tc>
                <a:tc>
                  <a:txBody>
                    <a:bodyPr/>
                    <a:lstStyle/>
                    <a:p>
                      <a:r>
                        <a:rPr lang="en-US" altLang="zh-CN"/>
                        <a:t>0110</a:t>
                      </a:r>
                    </a:p>
                  </a:txBody>
                  <a:tcPr anchor="ctr"/>
                </a:tc>
                <a:tc>
                  <a:txBody>
                    <a:bodyPr/>
                    <a:lstStyle/>
                    <a:p>
                      <a:r>
                        <a:rPr lang="en-US" altLang="zh-CN"/>
                        <a:t>0101</a:t>
                      </a:r>
                    </a:p>
                  </a:txBody>
                  <a:tcPr anchor="ctr"/>
                </a:tc>
                <a:tc>
                  <a:txBody>
                    <a:bodyPr/>
                    <a:lstStyle/>
                    <a:p>
                      <a:r>
                        <a:rPr lang="en-US" altLang="zh-CN" b="1">
                          <a:solidFill>
                            <a:srgbClr val="FF0000"/>
                          </a:solidFill>
                        </a:rPr>
                        <a:t>14</a:t>
                      </a:r>
                    </a:p>
                  </a:txBody>
                  <a:tcPr anchor="ctr"/>
                </a:tc>
                <a:tc>
                  <a:txBody>
                    <a:bodyPr/>
                    <a:lstStyle/>
                    <a:p>
                      <a:r>
                        <a:rPr lang="en-US" altLang="zh-CN"/>
                        <a:t>1110 </a:t>
                      </a:r>
                    </a:p>
                  </a:txBody>
                  <a:tcPr anchor="ctr"/>
                </a:tc>
                <a:tc>
                  <a:txBody>
                    <a:bodyPr/>
                    <a:lstStyle/>
                    <a:p>
                      <a:r>
                        <a:rPr lang="en-US" altLang="zh-CN"/>
                        <a:t>1001</a:t>
                      </a:r>
                    </a:p>
                  </a:txBody>
                  <a:tcPr anchor="ctr"/>
                </a:tc>
                <a:extLst>
                  <a:ext uri="{0D108BD9-81ED-4DB2-BD59-A6C34878D82A}">
                    <a16:rowId xmlns:a16="http://schemas.microsoft.com/office/drawing/2014/main" val="10007"/>
                  </a:ext>
                </a:extLst>
              </a:tr>
              <a:tr h="408812">
                <a:tc>
                  <a:txBody>
                    <a:bodyPr/>
                    <a:lstStyle/>
                    <a:p>
                      <a:r>
                        <a:rPr lang="en-US" altLang="zh-CN" b="1" dirty="0">
                          <a:solidFill>
                            <a:srgbClr val="FF0000"/>
                          </a:solidFill>
                        </a:rPr>
                        <a:t>7</a:t>
                      </a:r>
                    </a:p>
                  </a:txBody>
                  <a:tcPr anchor="ctr"/>
                </a:tc>
                <a:tc>
                  <a:txBody>
                    <a:bodyPr/>
                    <a:lstStyle/>
                    <a:p>
                      <a:r>
                        <a:rPr lang="en-US" altLang="zh-CN"/>
                        <a:t>0111</a:t>
                      </a:r>
                    </a:p>
                  </a:txBody>
                  <a:tcPr anchor="ctr"/>
                </a:tc>
                <a:tc>
                  <a:txBody>
                    <a:bodyPr/>
                    <a:lstStyle/>
                    <a:p>
                      <a:r>
                        <a:rPr lang="en-US" altLang="zh-CN" dirty="0"/>
                        <a:t>0100</a:t>
                      </a:r>
                    </a:p>
                  </a:txBody>
                  <a:tcPr anchor="ctr"/>
                </a:tc>
                <a:tc>
                  <a:txBody>
                    <a:bodyPr/>
                    <a:lstStyle/>
                    <a:p>
                      <a:r>
                        <a:rPr lang="en-US" altLang="zh-CN" b="1" dirty="0">
                          <a:solidFill>
                            <a:srgbClr val="FF0000"/>
                          </a:solidFill>
                        </a:rPr>
                        <a:t>15</a:t>
                      </a:r>
                    </a:p>
                  </a:txBody>
                  <a:tcPr anchor="ctr"/>
                </a:tc>
                <a:tc>
                  <a:txBody>
                    <a:bodyPr/>
                    <a:lstStyle/>
                    <a:p>
                      <a:r>
                        <a:rPr lang="en-US" altLang="zh-CN"/>
                        <a:t>1111</a:t>
                      </a:r>
                    </a:p>
                  </a:txBody>
                  <a:tcPr anchor="ctr"/>
                </a:tc>
                <a:tc>
                  <a:txBody>
                    <a:bodyPr/>
                    <a:lstStyle/>
                    <a:p>
                      <a:r>
                        <a:rPr lang="en-US" altLang="zh-CN" dirty="0"/>
                        <a:t>1000</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5319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895394"/>
          </a:xfrm>
        </p:spPr>
        <p:txBody>
          <a:bodyPr/>
          <a:lstStyle/>
          <a:p>
            <a:pPr marL="0" indent="0">
              <a:buNone/>
            </a:pPr>
            <a:r>
              <a:rPr lang="zh-CN" altLang="en-US" sz="2800" dirty="0"/>
              <a:t>基于二进制计算的计算机码制</a:t>
            </a:r>
            <a:endParaRPr lang="en-US" altLang="zh-CN" sz="2800" dirty="0"/>
          </a:p>
          <a:p>
            <a:pPr marL="396875" lvl="1" indent="0">
              <a:buNone/>
            </a:pPr>
            <a:r>
              <a:rPr lang="zh-CN" altLang="en-US" sz="2400" dirty="0">
                <a:solidFill>
                  <a:srgbClr val="FF0000"/>
                </a:solidFill>
              </a:rPr>
              <a:t>自然二进制码→典型格雷码（编码）</a:t>
            </a:r>
            <a:r>
              <a:rPr lang="zh-CN" altLang="en-US" sz="2000" dirty="0"/>
              <a:t>：</a:t>
            </a:r>
          </a:p>
        </p:txBody>
      </p:sp>
      <p:graphicFrame>
        <p:nvGraphicFramePr>
          <p:cNvPr id="5" name="表格 4"/>
          <p:cNvGraphicFramePr>
            <a:graphicFrameLocks noGrp="1"/>
          </p:cNvGraphicFramePr>
          <p:nvPr>
            <p:extLst>
              <p:ext uri="{D42A27DB-BD31-4B8C-83A1-F6EECF244321}">
                <p14:modId xmlns:p14="http://schemas.microsoft.com/office/powerpoint/2010/main" val="610272377"/>
              </p:ext>
            </p:extLst>
          </p:nvPr>
        </p:nvGraphicFramePr>
        <p:xfrm>
          <a:off x="5472060" y="638814"/>
          <a:ext cx="3539529" cy="4299656"/>
        </p:xfrm>
        <a:graphic>
          <a:graphicData uri="http://schemas.openxmlformats.org/drawingml/2006/table">
            <a:tbl>
              <a:tblPr>
                <a:tableStyleId>{E8B1032C-EA38-4F05-BA0D-38AFFFC7BED3}</a:tableStyleId>
              </a:tblPr>
              <a:tblGrid>
                <a:gridCol w="900060">
                  <a:extLst>
                    <a:ext uri="{9D8B030D-6E8A-4147-A177-3AD203B41FA5}">
                      <a16:colId xmlns:a16="http://schemas.microsoft.com/office/drawing/2014/main" val="20000"/>
                    </a:ext>
                  </a:extLst>
                </a:gridCol>
                <a:gridCol w="1459626">
                  <a:extLst>
                    <a:ext uri="{9D8B030D-6E8A-4147-A177-3AD203B41FA5}">
                      <a16:colId xmlns:a16="http://schemas.microsoft.com/office/drawing/2014/main" val="20001"/>
                    </a:ext>
                  </a:extLst>
                </a:gridCol>
                <a:gridCol w="1179843">
                  <a:extLst>
                    <a:ext uri="{9D8B030D-6E8A-4147-A177-3AD203B41FA5}">
                      <a16:colId xmlns:a16="http://schemas.microsoft.com/office/drawing/2014/main" val="20002"/>
                    </a:ext>
                  </a:extLst>
                </a:gridCol>
              </a:tblGrid>
              <a:tr h="155678">
                <a:tc>
                  <a:txBody>
                    <a:bodyPr/>
                    <a:lstStyle/>
                    <a:p>
                      <a:r>
                        <a:rPr lang="zh-CN" altLang="en-US" sz="1200" dirty="0"/>
                        <a:t>十进制数</a:t>
                      </a:r>
                    </a:p>
                  </a:txBody>
                  <a:tcPr marL="63335" marR="63335" marT="31668" marB="31668" anchor="ctr"/>
                </a:tc>
                <a:tc>
                  <a:txBody>
                    <a:bodyPr/>
                    <a:lstStyle/>
                    <a:p>
                      <a:r>
                        <a:rPr lang="en-US" altLang="zh-CN" sz="1200"/>
                        <a:t>4</a:t>
                      </a:r>
                      <a:r>
                        <a:rPr lang="zh-CN" altLang="en-US" sz="1200"/>
                        <a:t>位自然二进制码</a:t>
                      </a:r>
                    </a:p>
                  </a:txBody>
                  <a:tcPr marL="63335" marR="63335" marT="31668" marB="31668" anchor="ctr"/>
                </a:tc>
                <a:tc>
                  <a:txBody>
                    <a:bodyPr/>
                    <a:lstStyle/>
                    <a:p>
                      <a:r>
                        <a:rPr lang="en-US" altLang="zh-CN" sz="1200"/>
                        <a:t>4</a:t>
                      </a:r>
                      <a:r>
                        <a:rPr lang="zh-CN" altLang="en-US" sz="1200"/>
                        <a:t>位典型格雷码</a:t>
                      </a:r>
                    </a:p>
                  </a:txBody>
                  <a:tcPr marL="63335" marR="63335" marT="31668" marB="31668" anchor="ctr"/>
                </a:tc>
                <a:extLst>
                  <a:ext uri="{0D108BD9-81ED-4DB2-BD59-A6C34878D82A}">
                    <a16:rowId xmlns:a16="http://schemas.microsoft.com/office/drawing/2014/main" val="10000"/>
                  </a:ext>
                </a:extLst>
              </a:tr>
              <a:tr h="253340">
                <a:tc>
                  <a:txBody>
                    <a:bodyPr/>
                    <a:lstStyle/>
                    <a:p>
                      <a:r>
                        <a:rPr lang="en-US" altLang="zh-CN" sz="1200"/>
                        <a:t>0</a:t>
                      </a:r>
                    </a:p>
                  </a:txBody>
                  <a:tcPr marL="63335" marR="63335" marT="31668" marB="31668" anchor="ctr"/>
                </a:tc>
                <a:tc>
                  <a:txBody>
                    <a:bodyPr/>
                    <a:lstStyle/>
                    <a:p>
                      <a:r>
                        <a:rPr lang="en-US" altLang="zh-CN" sz="1200" dirty="0"/>
                        <a:t>0000</a:t>
                      </a:r>
                    </a:p>
                  </a:txBody>
                  <a:tcPr marL="63335" marR="63335" marT="31668" marB="31668" anchor="ctr"/>
                </a:tc>
                <a:tc>
                  <a:txBody>
                    <a:bodyPr/>
                    <a:lstStyle/>
                    <a:p>
                      <a:r>
                        <a:rPr lang="en-US" altLang="zh-CN" sz="1200" dirty="0"/>
                        <a:t>0000</a:t>
                      </a:r>
                    </a:p>
                  </a:txBody>
                  <a:tcPr marL="63335" marR="63335" marT="31668" marB="31668" anchor="ctr"/>
                </a:tc>
                <a:extLst>
                  <a:ext uri="{0D108BD9-81ED-4DB2-BD59-A6C34878D82A}">
                    <a16:rowId xmlns:a16="http://schemas.microsoft.com/office/drawing/2014/main" val="10001"/>
                  </a:ext>
                </a:extLst>
              </a:tr>
              <a:tr h="253340">
                <a:tc>
                  <a:txBody>
                    <a:bodyPr/>
                    <a:lstStyle/>
                    <a:p>
                      <a:r>
                        <a:rPr lang="en-US" altLang="zh-CN" sz="1200"/>
                        <a:t>1</a:t>
                      </a:r>
                    </a:p>
                  </a:txBody>
                  <a:tcPr marL="63335" marR="63335" marT="31668" marB="31668" anchor="ctr"/>
                </a:tc>
                <a:tc>
                  <a:txBody>
                    <a:bodyPr/>
                    <a:lstStyle/>
                    <a:p>
                      <a:r>
                        <a:rPr lang="en-US" altLang="zh-CN" sz="1200"/>
                        <a:t>0001</a:t>
                      </a:r>
                    </a:p>
                  </a:txBody>
                  <a:tcPr marL="63335" marR="63335" marT="31668" marB="31668" anchor="ctr"/>
                </a:tc>
                <a:tc>
                  <a:txBody>
                    <a:bodyPr/>
                    <a:lstStyle/>
                    <a:p>
                      <a:r>
                        <a:rPr lang="en-US" altLang="zh-CN" sz="1200"/>
                        <a:t>0001</a:t>
                      </a:r>
                    </a:p>
                  </a:txBody>
                  <a:tcPr marL="63335" marR="63335" marT="31668" marB="31668" anchor="ctr"/>
                </a:tc>
                <a:extLst>
                  <a:ext uri="{0D108BD9-81ED-4DB2-BD59-A6C34878D82A}">
                    <a16:rowId xmlns:a16="http://schemas.microsoft.com/office/drawing/2014/main" val="10002"/>
                  </a:ext>
                </a:extLst>
              </a:tr>
              <a:tr h="253340">
                <a:tc>
                  <a:txBody>
                    <a:bodyPr/>
                    <a:lstStyle/>
                    <a:p>
                      <a:r>
                        <a:rPr lang="en-US" altLang="zh-CN" sz="1200"/>
                        <a:t>2</a:t>
                      </a:r>
                    </a:p>
                  </a:txBody>
                  <a:tcPr marL="63335" marR="63335" marT="31668" marB="31668" anchor="ctr"/>
                </a:tc>
                <a:tc>
                  <a:txBody>
                    <a:bodyPr/>
                    <a:lstStyle/>
                    <a:p>
                      <a:r>
                        <a:rPr lang="en-US" altLang="zh-CN" sz="1200" b="1" dirty="0">
                          <a:solidFill>
                            <a:srgbClr val="FF0000"/>
                          </a:solidFill>
                        </a:rPr>
                        <a:t>0010</a:t>
                      </a:r>
                    </a:p>
                  </a:txBody>
                  <a:tcPr marL="63335" marR="63335" marT="31668" marB="31668" anchor="ctr"/>
                </a:tc>
                <a:tc>
                  <a:txBody>
                    <a:bodyPr/>
                    <a:lstStyle/>
                    <a:p>
                      <a:r>
                        <a:rPr lang="en-US" altLang="zh-CN" sz="1200" b="1" dirty="0">
                          <a:solidFill>
                            <a:srgbClr val="FF0000"/>
                          </a:solidFill>
                        </a:rPr>
                        <a:t>0011</a:t>
                      </a:r>
                    </a:p>
                  </a:txBody>
                  <a:tcPr marL="63335" marR="63335" marT="31668" marB="31668" anchor="ctr"/>
                </a:tc>
                <a:extLst>
                  <a:ext uri="{0D108BD9-81ED-4DB2-BD59-A6C34878D82A}">
                    <a16:rowId xmlns:a16="http://schemas.microsoft.com/office/drawing/2014/main" val="10003"/>
                  </a:ext>
                </a:extLst>
              </a:tr>
              <a:tr h="253340">
                <a:tc>
                  <a:txBody>
                    <a:bodyPr/>
                    <a:lstStyle/>
                    <a:p>
                      <a:r>
                        <a:rPr lang="en-US" altLang="zh-CN" sz="1200"/>
                        <a:t>3</a:t>
                      </a:r>
                    </a:p>
                  </a:txBody>
                  <a:tcPr marL="63335" marR="63335" marT="31668" marB="31668" anchor="ctr"/>
                </a:tc>
                <a:tc>
                  <a:txBody>
                    <a:bodyPr/>
                    <a:lstStyle/>
                    <a:p>
                      <a:r>
                        <a:rPr lang="en-US" altLang="zh-CN" sz="1200" b="1" dirty="0">
                          <a:solidFill>
                            <a:srgbClr val="FF0000"/>
                          </a:solidFill>
                        </a:rPr>
                        <a:t>0011</a:t>
                      </a:r>
                    </a:p>
                  </a:txBody>
                  <a:tcPr marL="63335" marR="63335" marT="31668" marB="31668" anchor="ctr"/>
                </a:tc>
                <a:tc>
                  <a:txBody>
                    <a:bodyPr/>
                    <a:lstStyle/>
                    <a:p>
                      <a:r>
                        <a:rPr lang="en-US" altLang="zh-CN" sz="1200" b="1" dirty="0">
                          <a:solidFill>
                            <a:srgbClr val="FF0000"/>
                          </a:solidFill>
                        </a:rPr>
                        <a:t>0010</a:t>
                      </a:r>
                    </a:p>
                  </a:txBody>
                  <a:tcPr marL="63335" marR="63335" marT="31668" marB="31668" anchor="ctr"/>
                </a:tc>
                <a:extLst>
                  <a:ext uri="{0D108BD9-81ED-4DB2-BD59-A6C34878D82A}">
                    <a16:rowId xmlns:a16="http://schemas.microsoft.com/office/drawing/2014/main" val="10004"/>
                  </a:ext>
                </a:extLst>
              </a:tr>
              <a:tr h="253340">
                <a:tc>
                  <a:txBody>
                    <a:bodyPr/>
                    <a:lstStyle/>
                    <a:p>
                      <a:r>
                        <a:rPr lang="en-US" altLang="zh-CN" sz="1200"/>
                        <a:t>4</a:t>
                      </a:r>
                    </a:p>
                  </a:txBody>
                  <a:tcPr marL="63335" marR="63335" marT="31668" marB="31668" anchor="ctr"/>
                </a:tc>
                <a:tc>
                  <a:txBody>
                    <a:bodyPr/>
                    <a:lstStyle/>
                    <a:p>
                      <a:r>
                        <a:rPr lang="en-US" altLang="zh-CN" sz="1200"/>
                        <a:t>0100</a:t>
                      </a:r>
                    </a:p>
                  </a:txBody>
                  <a:tcPr marL="63335" marR="63335" marT="31668" marB="31668" anchor="ctr"/>
                </a:tc>
                <a:tc>
                  <a:txBody>
                    <a:bodyPr/>
                    <a:lstStyle/>
                    <a:p>
                      <a:r>
                        <a:rPr lang="en-US" altLang="zh-CN" sz="1200"/>
                        <a:t>0110</a:t>
                      </a:r>
                    </a:p>
                  </a:txBody>
                  <a:tcPr marL="63335" marR="63335" marT="31668" marB="31668" anchor="ctr"/>
                </a:tc>
                <a:extLst>
                  <a:ext uri="{0D108BD9-81ED-4DB2-BD59-A6C34878D82A}">
                    <a16:rowId xmlns:a16="http://schemas.microsoft.com/office/drawing/2014/main" val="10005"/>
                  </a:ext>
                </a:extLst>
              </a:tr>
              <a:tr h="253340">
                <a:tc>
                  <a:txBody>
                    <a:bodyPr/>
                    <a:lstStyle/>
                    <a:p>
                      <a:r>
                        <a:rPr lang="en-US" altLang="zh-CN" sz="1200"/>
                        <a:t>5</a:t>
                      </a:r>
                    </a:p>
                  </a:txBody>
                  <a:tcPr marL="63335" marR="63335" marT="31668" marB="31668" anchor="ctr"/>
                </a:tc>
                <a:tc>
                  <a:txBody>
                    <a:bodyPr/>
                    <a:lstStyle/>
                    <a:p>
                      <a:r>
                        <a:rPr lang="en-US" altLang="zh-CN" sz="1200"/>
                        <a:t>0101</a:t>
                      </a:r>
                    </a:p>
                  </a:txBody>
                  <a:tcPr marL="63335" marR="63335" marT="31668" marB="31668" anchor="ctr"/>
                </a:tc>
                <a:tc>
                  <a:txBody>
                    <a:bodyPr/>
                    <a:lstStyle/>
                    <a:p>
                      <a:r>
                        <a:rPr lang="en-US" altLang="zh-CN" sz="1200"/>
                        <a:t>0111</a:t>
                      </a:r>
                    </a:p>
                  </a:txBody>
                  <a:tcPr marL="63335" marR="63335" marT="31668" marB="31668" anchor="ctr"/>
                </a:tc>
                <a:extLst>
                  <a:ext uri="{0D108BD9-81ED-4DB2-BD59-A6C34878D82A}">
                    <a16:rowId xmlns:a16="http://schemas.microsoft.com/office/drawing/2014/main" val="10006"/>
                  </a:ext>
                </a:extLst>
              </a:tr>
              <a:tr h="253340">
                <a:tc>
                  <a:txBody>
                    <a:bodyPr/>
                    <a:lstStyle/>
                    <a:p>
                      <a:r>
                        <a:rPr lang="en-US" altLang="zh-CN" sz="1200"/>
                        <a:t>6</a:t>
                      </a:r>
                    </a:p>
                  </a:txBody>
                  <a:tcPr marL="63335" marR="63335" marT="31668" marB="31668" anchor="ctr"/>
                </a:tc>
                <a:tc>
                  <a:txBody>
                    <a:bodyPr/>
                    <a:lstStyle/>
                    <a:p>
                      <a:r>
                        <a:rPr lang="en-US" altLang="zh-CN" sz="1200"/>
                        <a:t>0110</a:t>
                      </a:r>
                    </a:p>
                  </a:txBody>
                  <a:tcPr marL="63335" marR="63335" marT="31668" marB="31668" anchor="ctr"/>
                </a:tc>
                <a:tc>
                  <a:txBody>
                    <a:bodyPr/>
                    <a:lstStyle/>
                    <a:p>
                      <a:r>
                        <a:rPr lang="en-US" altLang="zh-CN" sz="1200"/>
                        <a:t>0101</a:t>
                      </a:r>
                    </a:p>
                  </a:txBody>
                  <a:tcPr marL="63335" marR="63335" marT="31668" marB="31668" anchor="ctr"/>
                </a:tc>
                <a:extLst>
                  <a:ext uri="{0D108BD9-81ED-4DB2-BD59-A6C34878D82A}">
                    <a16:rowId xmlns:a16="http://schemas.microsoft.com/office/drawing/2014/main" val="10007"/>
                  </a:ext>
                </a:extLst>
              </a:tr>
              <a:tr h="253340">
                <a:tc>
                  <a:txBody>
                    <a:bodyPr/>
                    <a:lstStyle/>
                    <a:p>
                      <a:r>
                        <a:rPr lang="en-US" altLang="zh-CN" sz="1200"/>
                        <a:t>7</a:t>
                      </a:r>
                    </a:p>
                  </a:txBody>
                  <a:tcPr marL="63335" marR="63335" marT="31668" marB="31668" anchor="ctr"/>
                </a:tc>
                <a:tc>
                  <a:txBody>
                    <a:bodyPr/>
                    <a:lstStyle/>
                    <a:p>
                      <a:r>
                        <a:rPr lang="en-US" altLang="zh-CN" sz="1200"/>
                        <a:t>0111</a:t>
                      </a:r>
                    </a:p>
                  </a:txBody>
                  <a:tcPr marL="63335" marR="63335" marT="31668" marB="31668" anchor="ctr"/>
                </a:tc>
                <a:tc>
                  <a:txBody>
                    <a:bodyPr/>
                    <a:lstStyle/>
                    <a:p>
                      <a:r>
                        <a:rPr lang="en-US" altLang="zh-CN" sz="1200"/>
                        <a:t>0100</a:t>
                      </a:r>
                    </a:p>
                  </a:txBody>
                  <a:tcPr marL="63335" marR="63335" marT="31668" marB="31668" anchor="ctr"/>
                </a:tc>
                <a:extLst>
                  <a:ext uri="{0D108BD9-81ED-4DB2-BD59-A6C34878D82A}">
                    <a16:rowId xmlns:a16="http://schemas.microsoft.com/office/drawing/2014/main" val="10008"/>
                  </a:ext>
                </a:extLst>
              </a:tr>
              <a:tr h="253340">
                <a:tc>
                  <a:txBody>
                    <a:bodyPr/>
                    <a:lstStyle/>
                    <a:p>
                      <a:r>
                        <a:rPr lang="en-US" altLang="zh-CN" sz="1200"/>
                        <a:t>8</a:t>
                      </a:r>
                    </a:p>
                  </a:txBody>
                  <a:tcPr marL="63335" marR="63335" marT="31668" marB="31668" anchor="ctr"/>
                </a:tc>
                <a:tc>
                  <a:txBody>
                    <a:bodyPr/>
                    <a:lstStyle/>
                    <a:p>
                      <a:r>
                        <a:rPr lang="en-US" altLang="zh-CN" sz="1200"/>
                        <a:t>1000</a:t>
                      </a:r>
                    </a:p>
                  </a:txBody>
                  <a:tcPr marL="63335" marR="63335" marT="31668" marB="31668" anchor="ctr"/>
                </a:tc>
                <a:tc>
                  <a:txBody>
                    <a:bodyPr/>
                    <a:lstStyle/>
                    <a:p>
                      <a:r>
                        <a:rPr lang="en-US" altLang="zh-CN" sz="1200"/>
                        <a:t>1100</a:t>
                      </a:r>
                    </a:p>
                  </a:txBody>
                  <a:tcPr marL="63335" marR="63335" marT="31668" marB="31668" anchor="ctr"/>
                </a:tc>
                <a:extLst>
                  <a:ext uri="{0D108BD9-81ED-4DB2-BD59-A6C34878D82A}">
                    <a16:rowId xmlns:a16="http://schemas.microsoft.com/office/drawing/2014/main" val="10009"/>
                  </a:ext>
                </a:extLst>
              </a:tr>
              <a:tr h="253340">
                <a:tc>
                  <a:txBody>
                    <a:bodyPr/>
                    <a:lstStyle/>
                    <a:p>
                      <a:r>
                        <a:rPr lang="en-US" altLang="zh-CN" sz="1200"/>
                        <a:t>9</a:t>
                      </a:r>
                    </a:p>
                  </a:txBody>
                  <a:tcPr marL="63335" marR="63335" marT="31668" marB="31668" anchor="ctr"/>
                </a:tc>
                <a:tc>
                  <a:txBody>
                    <a:bodyPr/>
                    <a:lstStyle/>
                    <a:p>
                      <a:r>
                        <a:rPr lang="en-US" altLang="zh-CN" sz="1200"/>
                        <a:t>1001</a:t>
                      </a:r>
                    </a:p>
                  </a:txBody>
                  <a:tcPr marL="63335" marR="63335" marT="31668" marB="31668" anchor="ctr"/>
                </a:tc>
                <a:tc>
                  <a:txBody>
                    <a:bodyPr/>
                    <a:lstStyle/>
                    <a:p>
                      <a:r>
                        <a:rPr lang="en-US" altLang="zh-CN" sz="1200"/>
                        <a:t>1101</a:t>
                      </a:r>
                    </a:p>
                  </a:txBody>
                  <a:tcPr marL="63335" marR="63335" marT="31668" marB="31668" anchor="ctr"/>
                </a:tc>
                <a:extLst>
                  <a:ext uri="{0D108BD9-81ED-4DB2-BD59-A6C34878D82A}">
                    <a16:rowId xmlns:a16="http://schemas.microsoft.com/office/drawing/2014/main" val="10010"/>
                  </a:ext>
                </a:extLst>
              </a:tr>
              <a:tr h="253340">
                <a:tc>
                  <a:txBody>
                    <a:bodyPr/>
                    <a:lstStyle/>
                    <a:p>
                      <a:r>
                        <a:rPr lang="en-US" altLang="zh-CN" sz="1200"/>
                        <a:t>10</a:t>
                      </a:r>
                    </a:p>
                  </a:txBody>
                  <a:tcPr marL="63335" marR="63335" marT="31668" marB="31668" anchor="ctr"/>
                </a:tc>
                <a:tc>
                  <a:txBody>
                    <a:bodyPr/>
                    <a:lstStyle/>
                    <a:p>
                      <a:r>
                        <a:rPr lang="en-US" altLang="zh-CN" sz="1200"/>
                        <a:t>1010</a:t>
                      </a:r>
                    </a:p>
                  </a:txBody>
                  <a:tcPr marL="63335" marR="63335" marT="31668" marB="31668" anchor="ctr"/>
                </a:tc>
                <a:tc>
                  <a:txBody>
                    <a:bodyPr/>
                    <a:lstStyle/>
                    <a:p>
                      <a:r>
                        <a:rPr lang="en-US" altLang="zh-CN" sz="1200"/>
                        <a:t>1111</a:t>
                      </a:r>
                    </a:p>
                  </a:txBody>
                  <a:tcPr marL="63335" marR="63335" marT="31668" marB="31668" anchor="ctr"/>
                </a:tc>
                <a:extLst>
                  <a:ext uri="{0D108BD9-81ED-4DB2-BD59-A6C34878D82A}">
                    <a16:rowId xmlns:a16="http://schemas.microsoft.com/office/drawing/2014/main" val="10011"/>
                  </a:ext>
                </a:extLst>
              </a:tr>
              <a:tr h="253340">
                <a:tc>
                  <a:txBody>
                    <a:bodyPr/>
                    <a:lstStyle/>
                    <a:p>
                      <a:r>
                        <a:rPr lang="en-US" altLang="zh-CN" sz="1200"/>
                        <a:t>11</a:t>
                      </a:r>
                    </a:p>
                  </a:txBody>
                  <a:tcPr marL="63335" marR="63335" marT="31668" marB="31668" anchor="ctr"/>
                </a:tc>
                <a:tc>
                  <a:txBody>
                    <a:bodyPr/>
                    <a:lstStyle/>
                    <a:p>
                      <a:r>
                        <a:rPr lang="en-US" altLang="zh-CN" sz="1200"/>
                        <a:t>1011</a:t>
                      </a:r>
                    </a:p>
                  </a:txBody>
                  <a:tcPr marL="63335" marR="63335" marT="31668" marB="31668" anchor="ctr"/>
                </a:tc>
                <a:tc>
                  <a:txBody>
                    <a:bodyPr/>
                    <a:lstStyle/>
                    <a:p>
                      <a:r>
                        <a:rPr lang="en-US" altLang="zh-CN" sz="1200"/>
                        <a:t>1110</a:t>
                      </a:r>
                    </a:p>
                  </a:txBody>
                  <a:tcPr marL="63335" marR="63335" marT="31668" marB="31668" anchor="ctr"/>
                </a:tc>
                <a:extLst>
                  <a:ext uri="{0D108BD9-81ED-4DB2-BD59-A6C34878D82A}">
                    <a16:rowId xmlns:a16="http://schemas.microsoft.com/office/drawing/2014/main" val="10012"/>
                  </a:ext>
                </a:extLst>
              </a:tr>
              <a:tr h="253340">
                <a:tc>
                  <a:txBody>
                    <a:bodyPr/>
                    <a:lstStyle/>
                    <a:p>
                      <a:r>
                        <a:rPr lang="en-US" altLang="zh-CN" sz="1200"/>
                        <a:t>12</a:t>
                      </a:r>
                    </a:p>
                  </a:txBody>
                  <a:tcPr marL="63335" marR="63335" marT="31668" marB="31668" anchor="ctr"/>
                </a:tc>
                <a:tc>
                  <a:txBody>
                    <a:bodyPr/>
                    <a:lstStyle/>
                    <a:p>
                      <a:r>
                        <a:rPr lang="en-US" altLang="zh-CN" sz="1200"/>
                        <a:t>1100</a:t>
                      </a:r>
                    </a:p>
                  </a:txBody>
                  <a:tcPr marL="63335" marR="63335" marT="31668" marB="31668" anchor="ctr"/>
                </a:tc>
                <a:tc>
                  <a:txBody>
                    <a:bodyPr/>
                    <a:lstStyle/>
                    <a:p>
                      <a:r>
                        <a:rPr lang="en-US" altLang="zh-CN" sz="1200"/>
                        <a:t>1010</a:t>
                      </a:r>
                    </a:p>
                  </a:txBody>
                  <a:tcPr marL="63335" marR="63335" marT="31668" marB="31668" anchor="ctr"/>
                </a:tc>
                <a:extLst>
                  <a:ext uri="{0D108BD9-81ED-4DB2-BD59-A6C34878D82A}">
                    <a16:rowId xmlns:a16="http://schemas.microsoft.com/office/drawing/2014/main" val="10013"/>
                  </a:ext>
                </a:extLst>
              </a:tr>
              <a:tr h="253340">
                <a:tc>
                  <a:txBody>
                    <a:bodyPr/>
                    <a:lstStyle/>
                    <a:p>
                      <a:r>
                        <a:rPr lang="en-US" altLang="zh-CN" sz="1200"/>
                        <a:t>13</a:t>
                      </a:r>
                    </a:p>
                  </a:txBody>
                  <a:tcPr marL="63335" marR="63335" marT="31668" marB="31668" anchor="ctr"/>
                </a:tc>
                <a:tc>
                  <a:txBody>
                    <a:bodyPr/>
                    <a:lstStyle/>
                    <a:p>
                      <a:r>
                        <a:rPr lang="en-US" altLang="zh-CN" sz="1200"/>
                        <a:t>1101</a:t>
                      </a:r>
                    </a:p>
                  </a:txBody>
                  <a:tcPr marL="63335" marR="63335" marT="31668" marB="31668" anchor="ctr"/>
                </a:tc>
                <a:tc>
                  <a:txBody>
                    <a:bodyPr/>
                    <a:lstStyle/>
                    <a:p>
                      <a:r>
                        <a:rPr lang="en-US" altLang="zh-CN" sz="1200"/>
                        <a:t>1011</a:t>
                      </a:r>
                    </a:p>
                  </a:txBody>
                  <a:tcPr marL="63335" marR="63335" marT="31668" marB="31668" anchor="ctr"/>
                </a:tc>
                <a:extLst>
                  <a:ext uri="{0D108BD9-81ED-4DB2-BD59-A6C34878D82A}">
                    <a16:rowId xmlns:a16="http://schemas.microsoft.com/office/drawing/2014/main" val="10014"/>
                  </a:ext>
                </a:extLst>
              </a:tr>
              <a:tr h="253340">
                <a:tc>
                  <a:txBody>
                    <a:bodyPr/>
                    <a:lstStyle/>
                    <a:p>
                      <a:r>
                        <a:rPr lang="en-US" altLang="zh-CN" sz="1200"/>
                        <a:t>14</a:t>
                      </a:r>
                    </a:p>
                  </a:txBody>
                  <a:tcPr marL="63335" marR="63335" marT="31668" marB="31668" anchor="ctr"/>
                </a:tc>
                <a:tc>
                  <a:txBody>
                    <a:bodyPr/>
                    <a:lstStyle/>
                    <a:p>
                      <a:r>
                        <a:rPr lang="en-US" altLang="zh-CN" sz="1200"/>
                        <a:t>1110</a:t>
                      </a:r>
                    </a:p>
                  </a:txBody>
                  <a:tcPr marL="63335" marR="63335" marT="31668" marB="31668" anchor="ctr"/>
                </a:tc>
                <a:tc>
                  <a:txBody>
                    <a:bodyPr/>
                    <a:lstStyle/>
                    <a:p>
                      <a:r>
                        <a:rPr lang="en-US" altLang="zh-CN" sz="1200" dirty="0"/>
                        <a:t>1001</a:t>
                      </a:r>
                    </a:p>
                  </a:txBody>
                  <a:tcPr marL="63335" marR="63335" marT="31668" marB="31668" anchor="ctr"/>
                </a:tc>
                <a:extLst>
                  <a:ext uri="{0D108BD9-81ED-4DB2-BD59-A6C34878D82A}">
                    <a16:rowId xmlns:a16="http://schemas.microsoft.com/office/drawing/2014/main" val="10015"/>
                  </a:ext>
                </a:extLst>
              </a:tr>
              <a:tr h="253340">
                <a:tc>
                  <a:txBody>
                    <a:bodyPr/>
                    <a:lstStyle/>
                    <a:p>
                      <a:r>
                        <a:rPr lang="en-US" altLang="zh-CN" sz="1200"/>
                        <a:t>15</a:t>
                      </a:r>
                    </a:p>
                  </a:txBody>
                  <a:tcPr marL="63335" marR="63335" marT="31668" marB="31668" anchor="ctr"/>
                </a:tc>
                <a:tc>
                  <a:txBody>
                    <a:bodyPr/>
                    <a:lstStyle/>
                    <a:p>
                      <a:r>
                        <a:rPr lang="en-US" altLang="zh-CN" sz="1200" dirty="0"/>
                        <a:t>1111</a:t>
                      </a:r>
                    </a:p>
                  </a:txBody>
                  <a:tcPr marL="63335" marR="63335" marT="31668" marB="31668" anchor="ctr"/>
                </a:tc>
                <a:tc>
                  <a:txBody>
                    <a:bodyPr/>
                    <a:lstStyle/>
                    <a:p>
                      <a:r>
                        <a:rPr lang="en-US" altLang="zh-CN" sz="1200" dirty="0"/>
                        <a:t>1000</a:t>
                      </a:r>
                    </a:p>
                  </a:txBody>
                  <a:tcPr marL="63335" marR="63335" marT="31668" marB="31668" anchor="ctr"/>
                </a:tc>
                <a:extLst>
                  <a:ext uri="{0D108BD9-81ED-4DB2-BD59-A6C34878D82A}">
                    <a16:rowId xmlns:a16="http://schemas.microsoft.com/office/drawing/2014/main" val="10016"/>
                  </a:ext>
                </a:extLst>
              </a:tr>
            </a:tbl>
          </a:graphicData>
        </a:graphic>
      </p:graphicFrame>
      <p:sp>
        <p:nvSpPr>
          <p:cNvPr id="7" name="矩形 6"/>
          <p:cNvSpPr/>
          <p:nvPr/>
        </p:nvSpPr>
        <p:spPr>
          <a:xfrm>
            <a:off x="71700" y="4914099"/>
            <a:ext cx="8955597" cy="1323439"/>
          </a:xfrm>
          <a:prstGeom prst="rect">
            <a:avLst/>
          </a:prstGeom>
        </p:spPr>
        <p:txBody>
          <a:bodyPr wrap="square">
            <a:spAutoFit/>
          </a:bodyPr>
          <a:lstStyle/>
          <a:p>
            <a:r>
              <a:rPr lang="zh-CN" altLang="en-US" sz="2000" dirty="0">
                <a:solidFill>
                  <a:schemeClr val="tx1"/>
                </a:solidFill>
              </a:rPr>
              <a:t>此方法从对应的</a:t>
            </a:r>
            <a:r>
              <a:rPr lang="en-US" altLang="zh-CN" sz="2000" dirty="0">
                <a:solidFill>
                  <a:schemeClr val="tx1"/>
                </a:solidFill>
              </a:rPr>
              <a:t>n</a:t>
            </a:r>
            <a:r>
              <a:rPr lang="zh-CN" altLang="en-US" sz="2000" dirty="0">
                <a:solidFill>
                  <a:schemeClr val="tx1"/>
                </a:solidFill>
              </a:rPr>
              <a:t>位二进制码字中直接得到</a:t>
            </a:r>
            <a:r>
              <a:rPr lang="en-US" altLang="zh-CN" sz="2000" dirty="0">
                <a:solidFill>
                  <a:schemeClr val="tx1"/>
                </a:solidFill>
              </a:rPr>
              <a:t>n</a:t>
            </a:r>
            <a:r>
              <a:rPr lang="zh-CN" altLang="en-US" sz="2000" dirty="0">
                <a:solidFill>
                  <a:schemeClr val="tx1"/>
                </a:solidFill>
              </a:rPr>
              <a:t>位格雷码码字，步骤如下：</a:t>
            </a:r>
            <a:endParaRPr lang="en-US" altLang="zh-CN" sz="2000" dirty="0">
              <a:solidFill>
                <a:schemeClr val="tx1"/>
              </a:solidFill>
            </a:endParaRPr>
          </a:p>
          <a:p>
            <a:pPr marL="171450" indent="-171450">
              <a:buFont typeface="Arial" pitchFamily="34" charset="0"/>
              <a:buChar char="•"/>
            </a:pPr>
            <a:r>
              <a:rPr lang="zh-CN" altLang="en-US" sz="2000" dirty="0">
                <a:solidFill>
                  <a:schemeClr val="tx1"/>
                </a:solidFill>
              </a:rPr>
              <a:t>对</a:t>
            </a:r>
            <a:r>
              <a:rPr lang="en-US" altLang="zh-CN" sz="2000" dirty="0">
                <a:solidFill>
                  <a:schemeClr val="tx1"/>
                </a:solidFill>
              </a:rPr>
              <a:t>n</a:t>
            </a:r>
            <a:r>
              <a:rPr lang="zh-CN" altLang="en-US" sz="2000" dirty="0">
                <a:solidFill>
                  <a:schemeClr val="tx1"/>
                </a:solidFill>
              </a:rPr>
              <a:t>位二进制的码字，从右到左，以</a:t>
            </a:r>
            <a:r>
              <a:rPr lang="en-US" altLang="zh-CN" sz="2000" dirty="0">
                <a:solidFill>
                  <a:schemeClr val="tx1"/>
                </a:solidFill>
              </a:rPr>
              <a:t>0</a:t>
            </a:r>
            <a:r>
              <a:rPr lang="zh-CN" altLang="en-US" sz="2000" dirty="0">
                <a:solidFill>
                  <a:schemeClr val="tx1"/>
                </a:solidFill>
              </a:rPr>
              <a:t>到</a:t>
            </a:r>
            <a:r>
              <a:rPr lang="en-US" altLang="zh-CN" sz="2000" dirty="0">
                <a:solidFill>
                  <a:schemeClr val="tx1"/>
                </a:solidFill>
              </a:rPr>
              <a:t>n-1</a:t>
            </a:r>
            <a:r>
              <a:rPr lang="zh-CN" altLang="en-US" sz="2000" dirty="0">
                <a:solidFill>
                  <a:schemeClr val="tx1"/>
                </a:solidFill>
              </a:rPr>
              <a:t>编号</a:t>
            </a:r>
          </a:p>
          <a:p>
            <a:pPr marL="171450" indent="-171450">
              <a:buFont typeface="Arial" pitchFamily="34" charset="0"/>
              <a:buChar char="•"/>
            </a:pPr>
            <a:r>
              <a:rPr lang="zh-CN" altLang="en-US" sz="2000" dirty="0">
                <a:solidFill>
                  <a:schemeClr val="tx1"/>
                </a:solidFill>
              </a:rPr>
              <a:t>如果二进制码字的第</a:t>
            </a:r>
            <a:r>
              <a:rPr lang="en-US" altLang="zh-CN" sz="2000" dirty="0">
                <a:solidFill>
                  <a:schemeClr val="tx1"/>
                </a:solidFill>
              </a:rPr>
              <a:t>i</a:t>
            </a:r>
            <a:r>
              <a:rPr lang="zh-CN" altLang="en-US" sz="2000" dirty="0">
                <a:solidFill>
                  <a:schemeClr val="tx1"/>
                </a:solidFill>
              </a:rPr>
              <a:t>位和</a:t>
            </a:r>
            <a:r>
              <a:rPr lang="en-US" altLang="zh-CN" sz="2000" dirty="0">
                <a:solidFill>
                  <a:schemeClr val="tx1"/>
                </a:solidFill>
              </a:rPr>
              <a:t>i+1</a:t>
            </a:r>
            <a:r>
              <a:rPr lang="zh-CN" altLang="en-US" sz="2000" dirty="0">
                <a:solidFill>
                  <a:schemeClr val="tx1"/>
                </a:solidFill>
              </a:rPr>
              <a:t>位相同，则对应的格雷码的第</a:t>
            </a:r>
            <a:r>
              <a:rPr lang="en-US" altLang="zh-CN" sz="2000" dirty="0">
                <a:solidFill>
                  <a:schemeClr val="tx1"/>
                </a:solidFill>
              </a:rPr>
              <a:t>i</a:t>
            </a:r>
            <a:r>
              <a:rPr lang="zh-CN" altLang="en-US" sz="2000" dirty="0">
                <a:solidFill>
                  <a:schemeClr val="tx1"/>
                </a:solidFill>
              </a:rPr>
              <a:t>位为</a:t>
            </a:r>
            <a:r>
              <a:rPr lang="en-US" altLang="zh-CN" sz="2000" dirty="0">
                <a:solidFill>
                  <a:schemeClr val="tx1"/>
                </a:solidFill>
              </a:rPr>
              <a:t>0</a:t>
            </a:r>
            <a:r>
              <a:rPr lang="zh-CN" altLang="en-US" sz="2000" dirty="0">
                <a:solidFill>
                  <a:schemeClr val="tx1"/>
                </a:solidFill>
              </a:rPr>
              <a:t>，否则为</a:t>
            </a:r>
            <a:r>
              <a:rPr lang="en-US" altLang="zh-CN" sz="2000" dirty="0">
                <a:solidFill>
                  <a:schemeClr val="tx1"/>
                </a:solidFill>
              </a:rPr>
              <a:t>1</a:t>
            </a:r>
            <a:r>
              <a:rPr lang="zh-CN" altLang="en-US" sz="2000" dirty="0">
                <a:solidFill>
                  <a:schemeClr val="tx1"/>
                </a:solidFill>
              </a:rPr>
              <a:t>（当</a:t>
            </a:r>
            <a:r>
              <a:rPr lang="en-US" altLang="zh-CN" sz="2000" dirty="0">
                <a:solidFill>
                  <a:schemeClr val="tx1"/>
                </a:solidFill>
              </a:rPr>
              <a:t>i+1=n</a:t>
            </a:r>
            <a:r>
              <a:rPr lang="zh-CN" altLang="en-US" sz="2000" dirty="0">
                <a:solidFill>
                  <a:schemeClr val="tx1"/>
                </a:solidFill>
              </a:rPr>
              <a:t>时，二进制码字的第</a:t>
            </a:r>
            <a:r>
              <a:rPr lang="en-US" altLang="zh-CN" sz="2000" dirty="0">
                <a:solidFill>
                  <a:schemeClr val="tx1"/>
                </a:solidFill>
              </a:rPr>
              <a:t>n</a:t>
            </a:r>
            <a:r>
              <a:rPr lang="zh-CN" altLang="en-US" sz="2000" dirty="0">
                <a:solidFill>
                  <a:schemeClr val="tx1"/>
                </a:solidFill>
              </a:rPr>
              <a:t>位被认为是</a:t>
            </a:r>
            <a:r>
              <a:rPr lang="en-US" altLang="zh-CN" sz="2000" dirty="0">
                <a:solidFill>
                  <a:schemeClr val="tx1"/>
                </a:solidFill>
              </a:rPr>
              <a:t>0</a:t>
            </a:r>
            <a:r>
              <a:rPr lang="zh-CN" altLang="en-US" sz="2000" dirty="0">
                <a:solidFill>
                  <a:schemeClr val="tx1"/>
                </a:solidFill>
              </a:rPr>
              <a:t>，即第</a:t>
            </a:r>
            <a:r>
              <a:rPr lang="en-US" altLang="zh-CN" sz="2000" dirty="0">
                <a:solidFill>
                  <a:schemeClr val="tx1"/>
                </a:solidFill>
              </a:rPr>
              <a:t>n-1</a:t>
            </a:r>
            <a:r>
              <a:rPr lang="zh-CN" altLang="en-US" sz="2000" dirty="0">
                <a:solidFill>
                  <a:schemeClr val="tx1"/>
                </a:solidFill>
              </a:rPr>
              <a:t>位不变）</a:t>
            </a:r>
          </a:p>
        </p:txBody>
      </p:sp>
      <p:pic>
        <p:nvPicPr>
          <p:cNvPr id="61442" name="Picture 2" descr="http://www.vckbase.com/public/uploads/images/8/img_2012062617034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29" y="1538873"/>
            <a:ext cx="4770782" cy="319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763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2" y="548807"/>
            <a:ext cx="8865591" cy="5895394"/>
          </a:xfrm>
        </p:spPr>
        <p:txBody>
          <a:bodyPr/>
          <a:lstStyle/>
          <a:p>
            <a:pPr marL="0" indent="0">
              <a:buNone/>
            </a:pPr>
            <a:r>
              <a:rPr lang="zh-CN" altLang="en-US" sz="2800" dirty="0"/>
              <a:t>基于二进制计算的计算机码制</a:t>
            </a:r>
            <a:endParaRPr lang="en-US" altLang="zh-CN" sz="2800" dirty="0"/>
          </a:p>
          <a:p>
            <a:pPr marL="396875" lvl="1" indent="0">
              <a:buNone/>
            </a:pPr>
            <a:r>
              <a:rPr lang="en-US" altLang="zh-CN" dirty="0"/>
              <a:t> </a:t>
            </a:r>
            <a:r>
              <a:rPr lang="zh-CN" altLang="en-US" sz="2400" dirty="0">
                <a:solidFill>
                  <a:srgbClr val="FF0000"/>
                </a:solidFill>
              </a:rPr>
              <a:t>自然二进制码→典型格雷码（编码）</a:t>
            </a:r>
            <a:endParaRPr lang="en-US" altLang="zh-CN" sz="2400" dirty="0">
              <a:solidFill>
                <a:srgbClr val="FF0000"/>
              </a:solidFill>
            </a:endParaRPr>
          </a:p>
          <a:p>
            <a:pPr marL="396875" lvl="1" indent="0">
              <a:buNone/>
            </a:pPr>
            <a:r>
              <a:rPr lang="zh-CN" altLang="en-US" sz="2400" dirty="0">
                <a:solidFill>
                  <a:srgbClr val="FF0000"/>
                </a:solidFill>
              </a:rPr>
              <a:t> 典型格雷码→自然二进制码（解码）</a:t>
            </a:r>
          </a:p>
        </p:txBody>
      </p:sp>
      <p:sp>
        <p:nvSpPr>
          <p:cNvPr id="4" name="矩形 3"/>
          <p:cNvSpPr/>
          <p:nvPr/>
        </p:nvSpPr>
        <p:spPr>
          <a:xfrm>
            <a:off x="386721" y="5465770"/>
            <a:ext cx="8550570" cy="923330"/>
          </a:xfrm>
          <a:prstGeom prst="rect">
            <a:avLst/>
          </a:prstGeom>
        </p:spPr>
        <p:txBody>
          <a:bodyPr wrap="square">
            <a:spAutoFit/>
          </a:bodyPr>
          <a:lstStyle/>
          <a:p>
            <a:r>
              <a:rPr lang="zh-CN" altLang="en-US" dirty="0">
                <a:solidFill>
                  <a:schemeClr val="tx1"/>
                </a:solidFill>
              </a:rPr>
              <a:t>从左边第二位起，将每位与左边一位解码后的值异或，作为该位解码后的值（最左边一位依然不变）。依次异或，直到最低位。依次异或转换后的值（二进制数）就是格雷码转换后二进制码的值。</a:t>
            </a:r>
            <a:endParaRPr lang="en-US" altLang="zh-CN" dirty="0">
              <a:solidFill>
                <a:schemeClr val="tx1"/>
              </a:solidFill>
            </a:endParaRPr>
          </a:p>
        </p:txBody>
      </p:sp>
      <p:graphicFrame>
        <p:nvGraphicFramePr>
          <p:cNvPr id="9" name="表格 8"/>
          <p:cNvGraphicFramePr>
            <a:graphicFrameLocks noGrp="1"/>
          </p:cNvGraphicFramePr>
          <p:nvPr>
            <p:extLst>
              <p:ext uri="{D42A27DB-BD31-4B8C-83A1-F6EECF244321}">
                <p14:modId xmlns:p14="http://schemas.microsoft.com/office/powerpoint/2010/main" val="3091109476"/>
              </p:ext>
            </p:extLst>
          </p:nvPr>
        </p:nvGraphicFramePr>
        <p:xfrm>
          <a:off x="5472060" y="638814"/>
          <a:ext cx="3539529" cy="4299656"/>
        </p:xfrm>
        <a:graphic>
          <a:graphicData uri="http://schemas.openxmlformats.org/drawingml/2006/table">
            <a:tbl>
              <a:tblPr>
                <a:tableStyleId>{E8B1032C-EA38-4F05-BA0D-38AFFFC7BED3}</a:tableStyleId>
              </a:tblPr>
              <a:tblGrid>
                <a:gridCol w="900060">
                  <a:extLst>
                    <a:ext uri="{9D8B030D-6E8A-4147-A177-3AD203B41FA5}">
                      <a16:colId xmlns:a16="http://schemas.microsoft.com/office/drawing/2014/main" val="20000"/>
                    </a:ext>
                  </a:extLst>
                </a:gridCol>
                <a:gridCol w="1459626">
                  <a:extLst>
                    <a:ext uri="{9D8B030D-6E8A-4147-A177-3AD203B41FA5}">
                      <a16:colId xmlns:a16="http://schemas.microsoft.com/office/drawing/2014/main" val="20001"/>
                    </a:ext>
                  </a:extLst>
                </a:gridCol>
                <a:gridCol w="1179843">
                  <a:extLst>
                    <a:ext uri="{9D8B030D-6E8A-4147-A177-3AD203B41FA5}">
                      <a16:colId xmlns:a16="http://schemas.microsoft.com/office/drawing/2014/main" val="20002"/>
                    </a:ext>
                  </a:extLst>
                </a:gridCol>
              </a:tblGrid>
              <a:tr h="155678">
                <a:tc>
                  <a:txBody>
                    <a:bodyPr/>
                    <a:lstStyle/>
                    <a:p>
                      <a:r>
                        <a:rPr lang="zh-CN" altLang="en-US" sz="1200" dirty="0"/>
                        <a:t>十进制数</a:t>
                      </a:r>
                    </a:p>
                  </a:txBody>
                  <a:tcPr marL="63335" marR="63335" marT="31668" marB="31668" anchor="ctr"/>
                </a:tc>
                <a:tc>
                  <a:txBody>
                    <a:bodyPr/>
                    <a:lstStyle/>
                    <a:p>
                      <a:r>
                        <a:rPr lang="en-US" altLang="zh-CN" sz="1200"/>
                        <a:t>4</a:t>
                      </a:r>
                      <a:r>
                        <a:rPr lang="zh-CN" altLang="en-US" sz="1200"/>
                        <a:t>位自然二进制码</a:t>
                      </a:r>
                    </a:p>
                  </a:txBody>
                  <a:tcPr marL="63335" marR="63335" marT="31668" marB="31668" anchor="ctr"/>
                </a:tc>
                <a:tc>
                  <a:txBody>
                    <a:bodyPr/>
                    <a:lstStyle/>
                    <a:p>
                      <a:r>
                        <a:rPr lang="en-US" altLang="zh-CN" sz="1200"/>
                        <a:t>4</a:t>
                      </a:r>
                      <a:r>
                        <a:rPr lang="zh-CN" altLang="en-US" sz="1200"/>
                        <a:t>位典型格雷码</a:t>
                      </a:r>
                    </a:p>
                  </a:txBody>
                  <a:tcPr marL="63335" marR="63335" marT="31668" marB="31668" anchor="ctr"/>
                </a:tc>
                <a:extLst>
                  <a:ext uri="{0D108BD9-81ED-4DB2-BD59-A6C34878D82A}">
                    <a16:rowId xmlns:a16="http://schemas.microsoft.com/office/drawing/2014/main" val="10000"/>
                  </a:ext>
                </a:extLst>
              </a:tr>
              <a:tr h="253340">
                <a:tc>
                  <a:txBody>
                    <a:bodyPr/>
                    <a:lstStyle/>
                    <a:p>
                      <a:r>
                        <a:rPr lang="en-US" altLang="zh-CN" sz="1200"/>
                        <a:t>0</a:t>
                      </a:r>
                    </a:p>
                  </a:txBody>
                  <a:tcPr marL="63335" marR="63335" marT="31668" marB="31668" anchor="ctr"/>
                </a:tc>
                <a:tc>
                  <a:txBody>
                    <a:bodyPr/>
                    <a:lstStyle/>
                    <a:p>
                      <a:r>
                        <a:rPr lang="en-US" altLang="zh-CN" sz="1200" dirty="0"/>
                        <a:t>0000</a:t>
                      </a:r>
                    </a:p>
                  </a:txBody>
                  <a:tcPr marL="63335" marR="63335" marT="31668" marB="31668" anchor="ctr"/>
                </a:tc>
                <a:tc>
                  <a:txBody>
                    <a:bodyPr/>
                    <a:lstStyle/>
                    <a:p>
                      <a:r>
                        <a:rPr lang="en-US" altLang="zh-CN" sz="1200" dirty="0"/>
                        <a:t>0000</a:t>
                      </a:r>
                    </a:p>
                  </a:txBody>
                  <a:tcPr marL="63335" marR="63335" marT="31668" marB="31668" anchor="ctr"/>
                </a:tc>
                <a:extLst>
                  <a:ext uri="{0D108BD9-81ED-4DB2-BD59-A6C34878D82A}">
                    <a16:rowId xmlns:a16="http://schemas.microsoft.com/office/drawing/2014/main" val="10001"/>
                  </a:ext>
                </a:extLst>
              </a:tr>
              <a:tr h="253340">
                <a:tc>
                  <a:txBody>
                    <a:bodyPr/>
                    <a:lstStyle/>
                    <a:p>
                      <a:r>
                        <a:rPr lang="en-US" altLang="zh-CN" sz="1200"/>
                        <a:t>1</a:t>
                      </a:r>
                    </a:p>
                  </a:txBody>
                  <a:tcPr marL="63335" marR="63335" marT="31668" marB="31668" anchor="ctr"/>
                </a:tc>
                <a:tc>
                  <a:txBody>
                    <a:bodyPr/>
                    <a:lstStyle/>
                    <a:p>
                      <a:r>
                        <a:rPr lang="en-US" altLang="zh-CN" sz="1200"/>
                        <a:t>0001</a:t>
                      </a:r>
                    </a:p>
                  </a:txBody>
                  <a:tcPr marL="63335" marR="63335" marT="31668" marB="31668" anchor="ctr"/>
                </a:tc>
                <a:tc>
                  <a:txBody>
                    <a:bodyPr/>
                    <a:lstStyle/>
                    <a:p>
                      <a:r>
                        <a:rPr lang="en-US" altLang="zh-CN" sz="1200"/>
                        <a:t>0001</a:t>
                      </a:r>
                    </a:p>
                  </a:txBody>
                  <a:tcPr marL="63335" marR="63335" marT="31668" marB="31668" anchor="ctr"/>
                </a:tc>
                <a:extLst>
                  <a:ext uri="{0D108BD9-81ED-4DB2-BD59-A6C34878D82A}">
                    <a16:rowId xmlns:a16="http://schemas.microsoft.com/office/drawing/2014/main" val="10002"/>
                  </a:ext>
                </a:extLst>
              </a:tr>
              <a:tr h="253340">
                <a:tc>
                  <a:txBody>
                    <a:bodyPr/>
                    <a:lstStyle/>
                    <a:p>
                      <a:r>
                        <a:rPr lang="en-US" altLang="zh-CN" sz="1200"/>
                        <a:t>2</a:t>
                      </a:r>
                    </a:p>
                  </a:txBody>
                  <a:tcPr marL="63335" marR="63335" marT="31668" marB="31668" anchor="ctr"/>
                </a:tc>
                <a:tc>
                  <a:txBody>
                    <a:bodyPr/>
                    <a:lstStyle/>
                    <a:p>
                      <a:r>
                        <a:rPr lang="en-US" altLang="zh-CN" sz="1200" b="1" dirty="0">
                          <a:solidFill>
                            <a:srgbClr val="FF0000"/>
                          </a:solidFill>
                        </a:rPr>
                        <a:t>0010</a:t>
                      </a:r>
                    </a:p>
                  </a:txBody>
                  <a:tcPr marL="63335" marR="63335" marT="31668" marB="31668" anchor="ctr"/>
                </a:tc>
                <a:tc>
                  <a:txBody>
                    <a:bodyPr/>
                    <a:lstStyle/>
                    <a:p>
                      <a:r>
                        <a:rPr lang="en-US" altLang="zh-CN" sz="1200" b="1" dirty="0">
                          <a:solidFill>
                            <a:srgbClr val="FF0000"/>
                          </a:solidFill>
                        </a:rPr>
                        <a:t>0011</a:t>
                      </a:r>
                    </a:p>
                  </a:txBody>
                  <a:tcPr marL="63335" marR="63335" marT="31668" marB="31668" anchor="ctr"/>
                </a:tc>
                <a:extLst>
                  <a:ext uri="{0D108BD9-81ED-4DB2-BD59-A6C34878D82A}">
                    <a16:rowId xmlns:a16="http://schemas.microsoft.com/office/drawing/2014/main" val="10003"/>
                  </a:ext>
                </a:extLst>
              </a:tr>
              <a:tr h="253340">
                <a:tc>
                  <a:txBody>
                    <a:bodyPr/>
                    <a:lstStyle/>
                    <a:p>
                      <a:r>
                        <a:rPr lang="en-US" altLang="zh-CN" sz="1200"/>
                        <a:t>3</a:t>
                      </a:r>
                    </a:p>
                  </a:txBody>
                  <a:tcPr marL="63335" marR="63335" marT="31668" marB="31668" anchor="ctr"/>
                </a:tc>
                <a:tc>
                  <a:txBody>
                    <a:bodyPr/>
                    <a:lstStyle/>
                    <a:p>
                      <a:r>
                        <a:rPr lang="en-US" altLang="zh-CN" sz="1200" b="1" dirty="0">
                          <a:solidFill>
                            <a:srgbClr val="FF0000"/>
                          </a:solidFill>
                        </a:rPr>
                        <a:t>0011</a:t>
                      </a:r>
                    </a:p>
                  </a:txBody>
                  <a:tcPr marL="63335" marR="63335" marT="31668" marB="31668" anchor="ctr"/>
                </a:tc>
                <a:tc>
                  <a:txBody>
                    <a:bodyPr/>
                    <a:lstStyle/>
                    <a:p>
                      <a:r>
                        <a:rPr lang="en-US" altLang="zh-CN" sz="1200" b="1" dirty="0">
                          <a:solidFill>
                            <a:srgbClr val="FF0000"/>
                          </a:solidFill>
                        </a:rPr>
                        <a:t>0010</a:t>
                      </a:r>
                    </a:p>
                  </a:txBody>
                  <a:tcPr marL="63335" marR="63335" marT="31668" marB="31668" anchor="ctr"/>
                </a:tc>
                <a:extLst>
                  <a:ext uri="{0D108BD9-81ED-4DB2-BD59-A6C34878D82A}">
                    <a16:rowId xmlns:a16="http://schemas.microsoft.com/office/drawing/2014/main" val="10004"/>
                  </a:ext>
                </a:extLst>
              </a:tr>
              <a:tr h="253340">
                <a:tc>
                  <a:txBody>
                    <a:bodyPr/>
                    <a:lstStyle/>
                    <a:p>
                      <a:r>
                        <a:rPr lang="en-US" altLang="zh-CN" sz="1200"/>
                        <a:t>4</a:t>
                      </a:r>
                    </a:p>
                  </a:txBody>
                  <a:tcPr marL="63335" marR="63335" marT="31668" marB="31668" anchor="ctr"/>
                </a:tc>
                <a:tc>
                  <a:txBody>
                    <a:bodyPr/>
                    <a:lstStyle/>
                    <a:p>
                      <a:r>
                        <a:rPr lang="en-US" altLang="zh-CN" sz="1200"/>
                        <a:t>0100</a:t>
                      </a:r>
                    </a:p>
                  </a:txBody>
                  <a:tcPr marL="63335" marR="63335" marT="31668" marB="31668" anchor="ctr"/>
                </a:tc>
                <a:tc>
                  <a:txBody>
                    <a:bodyPr/>
                    <a:lstStyle/>
                    <a:p>
                      <a:r>
                        <a:rPr lang="en-US" altLang="zh-CN" sz="1200"/>
                        <a:t>0110</a:t>
                      </a:r>
                    </a:p>
                  </a:txBody>
                  <a:tcPr marL="63335" marR="63335" marT="31668" marB="31668" anchor="ctr"/>
                </a:tc>
                <a:extLst>
                  <a:ext uri="{0D108BD9-81ED-4DB2-BD59-A6C34878D82A}">
                    <a16:rowId xmlns:a16="http://schemas.microsoft.com/office/drawing/2014/main" val="10005"/>
                  </a:ext>
                </a:extLst>
              </a:tr>
              <a:tr h="253340">
                <a:tc>
                  <a:txBody>
                    <a:bodyPr/>
                    <a:lstStyle/>
                    <a:p>
                      <a:r>
                        <a:rPr lang="en-US" altLang="zh-CN" sz="1200"/>
                        <a:t>5</a:t>
                      </a:r>
                    </a:p>
                  </a:txBody>
                  <a:tcPr marL="63335" marR="63335" marT="31668" marB="31668" anchor="ctr"/>
                </a:tc>
                <a:tc>
                  <a:txBody>
                    <a:bodyPr/>
                    <a:lstStyle/>
                    <a:p>
                      <a:r>
                        <a:rPr lang="en-US" altLang="zh-CN" sz="1200"/>
                        <a:t>0101</a:t>
                      </a:r>
                    </a:p>
                  </a:txBody>
                  <a:tcPr marL="63335" marR="63335" marT="31668" marB="31668" anchor="ctr"/>
                </a:tc>
                <a:tc>
                  <a:txBody>
                    <a:bodyPr/>
                    <a:lstStyle/>
                    <a:p>
                      <a:r>
                        <a:rPr lang="en-US" altLang="zh-CN" sz="1200"/>
                        <a:t>0111</a:t>
                      </a:r>
                    </a:p>
                  </a:txBody>
                  <a:tcPr marL="63335" marR="63335" marT="31668" marB="31668" anchor="ctr"/>
                </a:tc>
                <a:extLst>
                  <a:ext uri="{0D108BD9-81ED-4DB2-BD59-A6C34878D82A}">
                    <a16:rowId xmlns:a16="http://schemas.microsoft.com/office/drawing/2014/main" val="10006"/>
                  </a:ext>
                </a:extLst>
              </a:tr>
              <a:tr h="253340">
                <a:tc>
                  <a:txBody>
                    <a:bodyPr/>
                    <a:lstStyle/>
                    <a:p>
                      <a:r>
                        <a:rPr lang="en-US" altLang="zh-CN" sz="1200"/>
                        <a:t>6</a:t>
                      </a:r>
                    </a:p>
                  </a:txBody>
                  <a:tcPr marL="63335" marR="63335" marT="31668" marB="31668" anchor="ctr"/>
                </a:tc>
                <a:tc>
                  <a:txBody>
                    <a:bodyPr/>
                    <a:lstStyle/>
                    <a:p>
                      <a:r>
                        <a:rPr lang="en-US" altLang="zh-CN" sz="1200"/>
                        <a:t>0110</a:t>
                      </a:r>
                    </a:p>
                  </a:txBody>
                  <a:tcPr marL="63335" marR="63335" marT="31668" marB="31668" anchor="ctr"/>
                </a:tc>
                <a:tc>
                  <a:txBody>
                    <a:bodyPr/>
                    <a:lstStyle/>
                    <a:p>
                      <a:r>
                        <a:rPr lang="en-US" altLang="zh-CN" sz="1200"/>
                        <a:t>0101</a:t>
                      </a:r>
                    </a:p>
                  </a:txBody>
                  <a:tcPr marL="63335" marR="63335" marT="31668" marB="31668" anchor="ctr"/>
                </a:tc>
                <a:extLst>
                  <a:ext uri="{0D108BD9-81ED-4DB2-BD59-A6C34878D82A}">
                    <a16:rowId xmlns:a16="http://schemas.microsoft.com/office/drawing/2014/main" val="10007"/>
                  </a:ext>
                </a:extLst>
              </a:tr>
              <a:tr h="253340">
                <a:tc>
                  <a:txBody>
                    <a:bodyPr/>
                    <a:lstStyle/>
                    <a:p>
                      <a:r>
                        <a:rPr lang="en-US" altLang="zh-CN" sz="1200"/>
                        <a:t>7</a:t>
                      </a:r>
                    </a:p>
                  </a:txBody>
                  <a:tcPr marL="63335" marR="63335" marT="31668" marB="31668" anchor="ctr"/>
                </a:tc>
                <a:tc>
                  <a:txBody>
                    <a:bodyPr/>
                    <a:lstStyle/>
                    <a:p>
                      <a:r>
                        <a:rPr lang="en-US" altLang="zh-CN" sz="1200"/>
                        <a:t>0111</a:t>
                      </a:r>
                    </a:p>
                  </a:txBody>
                  <a:tcPr marL="63335" marR="63335" marT="31668" marB="31668" anchor="ctr"/>
                </a:tc>
                <a:tc>
                  <a:txBody>
                    <a:bodyPr/>
                    <a:lstStyle/>
                    <a:p>
                      <a:r>
                        <a:rPr lang="en-US" altLang="zh-CN" sz="1200" dirty="0"/>
                        <a:t>0100</a:t>
                      </a:r>
                    </a:p>
                  </a:txBody>
                  <a:tcPr marL="63335" marR="63335" marT="31668" marB="31668" anchor="ctr"/>
                </a:tc>
                <a:extLst>
                  <a:ext uri="{0D108BD9-81ED-4DB2-BD59-A6C34878D82A}">
                    <a16:rowId xmlns:a16="http://schemas.microsoft.com/office/drawing/2014/main" val="10008"/>
                  </a:ext>
                </a:extLst>
              </a:tr>
              <a:tr h="253340">
                <a:tc>
                  <a:txBody>
                    <a:bodyPr/>
                    <a:lstStyle/>
                    <a:p>
                      <a:r>
                        <a:rPr lang="en-US" altLang="zh-CN" sz="1200"/>
                        <a:t>8</a:t>
                      </a:r>
                    </a:p>
                  </a:txBody>
                  <a:tcPr marL="63335" marR="63335" marT="31668" marB="31668" anchor="ctr"/>
                </a:tc>
                <a:tc>
                  <a:txBody>
                    <a:bodyPr/>
                    <a:lstStyle/>
                    <a:p>
                      <a:r>
                        <a:rPr lang="en-US" altLang="zh-CN" sz="1200"/>
                        <a:t>1000</a:t>
                      </a:r>
                    </a:p>
                  </a:txBody>
                  <a:tcPr marL="63335" marR="63335" marT="31668" marB="31668" anchor="ctr"/>
                </a:tc>
                <a:tc>
                  <a:txBody>
                    <a:bodyPr/>
                    <a:lstStyle/>
                    <a:p>
                      <a:r>
                        <a:rPr lang="en-US" altLang="zh-CN" sz="1200"/>
                        <a:t>1100</a:t>
                      </a:r>
                    </a:p>
                  </a:txBody>
                  <a:tcPr marL="63335" marR="63335" marT="31668" marB="31668" anchor="ctr"/>
                </a:tc>
                <a:extLst>
                  <a:ext uri="{0D108BD9-81ED-4DB2-BD59-A6C34878D82A}">
                    <a16:rowId xmlns:a16="http://schemas.microsoft.com/office/drawing/2014/main" val="10009"/>
                  </a:ext>
                </a:extLst>
              </a:tr>
              <a:tr h="253340">
                <a:tc>
                  <a:txBody>
                    <a:bodyPr/>
                    <a:lstStyle/>
                    <a:p>
                      <a:r>
                        <a:rPr lang="en-US" altLang="zh-CN" sz="1200"/>
                        <a:t>9</a:t>
                      </a:r>
                    </a:p>
                  </a:txBody>
                  <a:tcPr marL="63335" marR="63335" marT="31668" marB="31668" anchor="ctr"/>
                </a:tc>
                <a:tc>
                  <a:txBody>
                    <a:bodyPr/>
                    <a:lstStyle/>
                    <a:p>
                      <a:r>
                        <a:rPr lang="en-US" altLang="zh-CN" sz="1200"/>
                        <a:t>1001</a:t>
                      </a:r>
                    </a:p>
                  </a:txBody>
                  <a:tcPr marL="63335" marR="63335" marT="31668" marB="31668" anchor="ctr"/>
                </a:tc>
                <a:tc>
                  <a:txBody>
                    <a:bodyPr/>
                    <a:lstStyle/>
                    <a:p>
                      <a:r>
                        <a:rPr lang="en-US" altLang="zh-CN" sz="1200"/>
                        <a:t>1101</a:t>
                      </a:r>
                    </a:p>
                  </a:txBody>
                  <a:tcPr marL="63335" marR="63335" marT="31668" marB="31668" anchor="ctr"/>
                </a:tc>
                <a:extLst>
                  <a:ext uri="{0D108BD9-81ED-4DB2-BD59-A6C34878D82A}">
                    <a16:rowId xmlns:a16="http://schemas.microsoft.com/office/drawing/2014/main" val="10010"/>
                  </a:ext>
                </a:extLst>
              </a:tr>
              <a:tr h="253340">
                <a:tc>
                  <a:txBody>
                    <a:bodyPr/>
                    <a:lstStyle/>
                    <a:p>
                      <a:r>
                        <a:rPr lang="en-US" altLang="zh-CN" sz="1200"/>
                        <a:t>10</a:t>
                      </a:r>
                    </a:p>
                  </a:txBody>
                  <a:tcPr marL="63335" marR="63335" marT="31668" marB="31668" anchor="ctr"/>
                </a:tc>
                <a:tc>
                  <a:txBody>
                    <a:bodyPr/>
                    <a:lstStyle/>
                    <a:p>
                      <a:r>
                        <a:rPr lang="en-US" altLang="zh-CN" sz="1200"/>
                        <a:t>1010</a:t>
                      </a:r>
                    </a:p>
                  </a:txBody>
                  <a:tcPr marL="63335" marR="63335" marT="31668" marB="31668" anchor="ctr"/>
                </a:tc>
                <a:tc>
                  <a:txBody>
                    <a:bodyPr/>
                    <a:lstStyle/>
                    <a:p>
                      <a:r>
                        <a:rPr lang="en-US" altLang="zh-CN" sz="1200"/>
                        <a:t>1111</a:t>
                      </a:r>
                    </a:p>
                  </a:txBody>
                  <a:tcPr marL="63335" marR="63335" marT="31668" marB="31668" anchor="ctr"/>
                </a:tc>
                <a:extLst>
                  <a:ext uri="{0D108BD9-81ED-4DB2-BD59-A6C34878D82A}">
                    <a16:rowId xmlns:a16="http://schemas.microsoft.com/office/drawing/2014/main" val="10011"/>
                  </a:ext>
                </a:extLst>
              </a:tr>
              <a:tr h="253340">
                <a:tc>
                  <a:txBody>
                    <a:bodyPr/>
                    <a:lstStyle/>
                    <a:p>
                      <a:r>
                        <a:rPr lang="en-US" altLang="zh-CN" sz="1200"/>
                        <a:t>11</a:t>
                      </a:r>
                    </a:p>
                  </a:txBody>
                  <a:tcPr marL="63335" marR="63335" marT="31668" marB="31668" anchor="ctr"/>
                </a:tc>
                <a:tc>
                  <a:txBody>
                    <a:bodyPr/>
                    <a:lstStyle/>
                    <a:p>
                      <a:r>
                        <a:rPr lang="en-US" altLang="zh-CN" sz="1200"/>
                        <a:t>1011</a:t>
                      </a:r>
                    </a:p>
                  </a:txBody>
                  <a:tcPr marL="63335" marR="63335" marT="31668" marB="31668" anchor="ctr"/>
                </a:tc>
                <a:tc>
                  <a:txBody>
                    <a:bodyPr/>
                    <a:lstStyle/>
                    <a:p>
                      <a:r>
                        <a:rPr lang="en-US" altLang="zh-CN" sz="1200"/>
                        <a:t>1110</a:t>
                      </a:r>
                    </a:p>
                  </a:txBody>
                  <a:tcPr marL="63335" marR="63335" marT="31668" marB="31668" anchor="ctr"/>
                </a:tc>
                <a:extLst>
                  <a:ext uri="{0D108BD9-81ED-4DB2-BD59-A6C34878D82A}">
                    <a16:rowId xmlns:a16="http://schemas.microsoft.com/office/drawing/2014/main" val="10012"/>
                  </a:ext>
                </a:extLst>
              </a:tr>
              <a:tr h="253340">
                <a:tc>
                  <a:txBody>
                    <a:bodyPr/>
                    <a:lstStyle/>
                    <a:p>
                      <a:r>
                        <a:rPr lang="en-US" altLang="zh-CN" sz="1200"/>
                        <a:t>12</a:t>
                      </a:r>
                    </a:p>
                  </a:txBody>
                  <a:tcPr marL="63335" marR="63335" marT="31668" marB="31668" anchor="ctr"/>
                </a:tc>
                <a:tc>
                  <a:txBody>
                    <a:bodyPr/>
                    <a:lstStyle/>
                    <a:p>
                      <a:r>
                        <a:rPr lang="en-US" altLang="zh-CN" sz="1200"/>
                        <a:t>1100</a:t>
                      </a:r>
                    </a:p>
                  </a:txBody>
                  <a:tcPr marL="63335" marR="63335" marT="31668" marB="31668" anchor="ctr"/>
                </a:tc>
                <a:tc>
                  <a:txBody>
                    <a:bodyPr/>
                    <a:lstStyle/>
                    <a:p>
                      <a:r>
                        <a:rPr lang="en-US" altLang="zh-CN" sz="1200"/>
                        <a:t>1010</a:t>
                      </a:r>
                    </a:p>
                  </a:txBody>
                  <a:tcPr marL="63335" marR="63335" marT="31668" marB="31668" anchor="ctr"/>
                </a:tc>
                <a:extLst>
                  <a:ext uri="{0D108BD9-81ED-4DB2-BD59-A6C34878D82A}">
                    <a16:rowId xmlns:a16="http://schemas.microsoft.com/office/drawing/2014/main" val="10013"/>
                  </a:ext>
                </a:extLst>
              </a:tr>
              <a:tr h="253340">
                <a:tc>
                  <a:txBody>
                    <a:bodyPr/>
                    <a:lstStyle/>
                    <a:p>
                      <a:r>
                        <a:rPr lang="en-US" altLang="zh-CN" sz="1200"/>
                        <a:t>13</a:t>
                      </a:r>
                    </a:p>
                  </a:txBody>
                  <a:tcPr marL="63335" marR="63335" marT="31668" marB="31668" anchor="ctr"/>
                </a:tc>
                <a:tc>
                  <a:txBody>
                    <a:bodyPr/>
                    <a:lstStyle/>
                    <a:p>
                      <a:r>
                        <a:rPr lang="en-US" altLang="zh-CN" sz="1200"/>
                        <a:t>1101</a:t>
                      </a:r>
                    </a:p>
                  </a:txBody>
                  <a:tcPr marL="63335" marR="63335" marT="31668" marB="31668" anchor="ctr"/>
                </a:tc>
                <a:tc>
                  <a:txBody>
                    <a:bodyPr/>
                    <a:lstStyle/>
                    <a:p>
                      <a:r>
                        <a:rPr lang="en-US" altLang="zh-CN" sz="1200"/>
                        <a:t>1011</a:t>
                      </a:r>
                    </a:p>
                  </a:txBody>
                  <a:tcPr marL="63335" marR="63335" marT="31668" marB="31668" anchor="ctr"/>
                </a:tc>
                <a:extLst>
                  <a:ext uri="{0D108BD9-81ED-4DB2-BD59-A6C34878D82A}">
                    <a16:rowId xmlns:a16="http://schemas.microsoft.com/office/drawing/2014/main" val="10014"/>
                  </a:ext>
                </a:extLst>
              </a:tr>
              <a:tr h="253340">
                <a:tc>
                  <a:txBody>
                    <a:bodyPr/>
                    <a:lstStyle/>
                    <a:p>
                      <a:r>
                        <a:rPr lang="en-US" altLang="zh-CN" sz="1200"/>
                        <a:t>14</a:t>
                      </a:r>
                    </a:p>
                  </a:txBody>
                  <a:tcPr marL="63335" marR="63335" marT="31668" marB="31668" anchor="ctr"/>
                </a:tc>
                <a:tc>
                  <a:txBody>
                    <a:bodyPr/>
                    <a:lstStyle/>
                    <a:p>
                      <a:r>
                        <a:rPr lang="en-US" altLang="zh-CN" sz="1200"/>
                        <a:t>1110</a:t>
                      </a:r>
                    </a:p>
                  </a:txBody>
                  <a:tcPr marL="63335" marR="63335" marT="31668" marB="31668" anchor="ctr"/>
                </a:tc>
                <a:tc>
                  <a:txBody>
                    <a:bodyPr/>
                    <a:lstStyle/>
                    <a:p>
                      <a:r>
                        <a:rPr lang="en-US" altLang="zh-CN" sz="1200"/>
                        <a:t>1001</a:t>
                      </a:r>
                    </a:p>
                  </a:txBody>
                  <a:tcPr marL="63335" marR="63335" marT="31668" marB="31668" anchor="ctr"/>
                </a:tc>
                <a:extLst>
                  <a:ext uri="{0D108BD9-81ED-4DB2-BD59-A6C34878D82A}">
                    <a16:rowId xmlns:a16="http://schemas.microsoft.com/office/drawing/2014/main" val="10015"/>
                  </a:ext>
                </a:extLst>
              </a:tr>
              <a:tr h="253340">
                <a:tc>
                  <a:txBody>
                    <a:bodyPr/>
                    <a:lstStyle/>
                    <a:p>
                      <a:r>
                        <a:rPr lang="en-US" altLang="zh-CN" sz="1200"/>
                        <a:t>15</a:t>
                      </a:r>
                    </a:p>
                  </a:txBody>
                  <a:tcPr marL="63335" marR="63335" marT="31668" marB="31668" anchor="ctr"/>
                </a:tc>
                <a:tc>
                  <a:txBody>
                    <a:bodyPr/>
                    <a:lstStyle/>
                    <a:p>
                      <a:r>
                        <a:rPr lang="en-US" altLang="zh-CN" sz="1200" dirty="0"/>
                        <a:t>1111</a:t>
                      </a:r>
                    </a:p>
                  </a:txBody>
                  <a:tcPr marL="63335" marR="63335" marT="31668" marB="31668" anchor="ctr"/>
                </a:tc>
                <a:tc>
                  <a:txBody>
                    <a:bodyPr/>
                    <a:lstStyle/>
                    <a:p>
                      <a:r>
                        <a:rPr lang="en-US" altLang="zh-CN" sz="1200" dirty="0"/>
                        <a:t>1000</a:t>
                      </a:r>
                    </a:p>
                  </a:txBody>
                  <a:tcPr marL="63335" marR="63335" marT="31668" marB="31668" anchor="ctr"/>
                </a:tc>
                <a:extLst>
                  <a:ext uri="{0D108BD9-81ED-4DB2-BD59-A6C34878D82A}">
                    <a16:rowId xmlns:a16="http://schemas.microsoft.com/office/drawing/2014/main" val="10016"/>
                  </a:ext>
                </a:extLst>
              </a:tr>
            </a:tbl>
          </a:graphicData>
        </a:graphic>
      </p:graphicFrame>
      <p:pic>
        <p:nvPicPr>
          <p:cNvPr id="63490" name="Picture 2" descr="http://www.vckbase.com/public/uploads/images/4/img_2012062617002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55" y="2360563"/>
            <a:ext cx="4626550" cy="3105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941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815" y="503805"/>
            <a:ext cx="4770318" cy="5895394"/>
          </a:xfrm>
        </p:spPr>
        <p:txBody>
          <a:bodyPr/>
          <a:lstStyle/>
          <a:p>
            <a:pPr marL="0" indent="0">
              <a:buNone/>
            </a:pPr>
            <a:r>
              <a:rPr lang="zh-CN" altLang="en-US" sz="2800" dirty="0"/>
              <a:t>基于二进制计算的计算机码制</a:t>
            </a:r>
            <a:endParaRPr lang="en-US" altLang="zh-CN" sz="2800" dirty="0"/>
          </a:p>
          <a:p>
            <a:pPr lvl="1"/>
            <a:r>
              <a:rPr lang="zh-CN" altLang="en-US" sz="2400" dirty="0"/>
              <a:t>循环二进制码（无权码）</a:t>
            </a:r>
            <a:r>
              <a:rPr lang="en-US" altLang="zh-CN" sz="2000" dirty="0"/>
              <a:t>//</a:t>
            </a:r>
            <a:r>
              <a:rPr kumimoji="1" lang="zh-CN" altLang="en-US" sz="2000" dirty="0">
                <a:latin typeface="Times New Roman" pitchFamily="18" charset="0"/>
              </a:rPr>
              <a:t>反射二进制码</a:t>
            </a:r>
            <a:r>
              <a:rPr kumimoji="1" lang="en-US" altLang="zh-CN" sz="2000" dirty="0">
                <a:latin typeface="Times New Roman" pitchFamily="18" charset="0"/>
              </a:rPr>
              <a:t>,</a:t>
            </a:r>
            <a:r>
              <a:rPr kumimoji="1" lang="zh-CN" altLang="en-US" sz="2000" dirty="0">
                <a:latin typeface="Times New Roman" pitchFamily="18" charset="0"/>
              </a:rPr>
              <a:t>典型格雷码</a:t>
            </a:r>
            <a:r>
              <a:rPr kumimoji="1" lang="en-US" altLang="zh-CN" sz="2000" dirty="0">
                <a:latin typeface="Times New Roman" pitchFamily="18" charset="0"/>
              </a:rPr>
              <a:t>, Gray Code</a:t>
            </a:r>
          </a:p>
          <a:p>
            <a:pPr lvl="1"/>
            <a:r>
              <a:rPr kumimoji="1" lang="zh-CN" altLang="en-US" sz="2400" dirty="0">
                <a:latin typeface="Times New Roman" pitchFamily="18" charset="0"/>
              </a:rPr>
              <a:t>其他形式的格雷码</a:t>
            </a:r>
            <a:endParaRPr kumimoji="1" lang="en-US" altLang="zh-CN" sz="2400" dirty="0">
              <a:latin typeface="Times New Roman" pitchFamily="18" charset="0"/>
            </a:endParaRPr>
          </a:p>
          <a:p>
            <a:pPr lvl="2"/>
            <a:r>
              <a:rPr kumimoji="1" lang="zh-CN" altLang="en-US" sz="2000" dirty="0">
                <a:latin typeface="Times New Roman" pitchFamily="18" charset="0"/>
              </a:rPr>
              <a:t>问题：这些不同形式的格雷码如何实现加减计算？</a:t>
            </a:r>
            <a:endParaRPr kumimoji="1" lang="en-US" altLang="zh-CN" sz="2000" dirty="0">
              <a:latin typeface="Times New Roman" pitchFamily="18" charset="0"/>
            </a:endParaRPr>
          </a:p>
          <a:p>
            <a:pPr lvl="1"/>
            <a:endParaRPr kumimoji="1" lang="en-US" altLang="zh-CN" sz="2000" dirty="0">
              <a:latin typeface="Times New Roman" pitchFamily="18" charset="0"/>
            </a:endParaRPr>
          </a:p>
          <a:p>
            <a:pPr lvl="1"/>
            <a:endParaRPr kumimoji="1" lang="en-US" altLang="zh-CN" dirty="0">
              <a:latin typeface="Times New Roman" pitchFamily="18" charset="0"/>
            </a:endParaRPr>
          </a:p>
          <a:p>
            <a:pPr marL="396875" lvl="1" indent="0">
              <a:buNone/>
            </a:pPr>
            <a:r>
              <a:rPr lang="en-US" altLang="zh-CN" dirty="0"/>
              <a:t>     </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4379191"/>
              </p:ext>
            </p:extLst>
          </p:nvPr>
        </p:nvGraphicFramePr>
        <p:xfrm>
          <a:off x="4797015" y="638814"/>
          <a:ext cx="4140276" cy="5670379"/>
        </p:xfrm>
        <a:graphic>
          <a:graphicData uri="http://schemas.openxmlformats.org/drawingml/2006/table">
            <a:tbl>
              <a:tblPr>
                <a:tableStyleId>{E8B1032C-EA38-4F05-BA0D-38AFFFC7BED3}</a:tableStyleId>
              </a:tblPr>
              <a:tblGrid>
                <a:gridCol w="690046">
                  <a:extLst>
                    <a:ext uri="{9D8B030D-6E8A-4147-A177-3AD203B41FA5}">
                      <a16:colId xmlns:a16="http://schemas.microsoft.com/office/drawing/2014/main" val="20000"/>
                    </a:ext>
                  </a:extLst>
                </a:gridCol>
                <a:gridCol w="690046">
                  <a:extLst>
                    <a:ext uri="{9D8B030D-6E8A-4147-A177-3AD203B41FA5}">
                      <a16:colId xmlns:a16="http://schemas.microsoft.com/office/drawing/2014/main" val="20001"/>
                    </a:ext>
                  </a:extLst>
                </a:gridCol>
                <a:gridCol w="690046">
                  <a:extLst>
                    <a:ext uri="{9D8B030D-6E8A-4147-A177-3AD203B41FA5}">
                      <a16:colId xmlns:a16="http://schemas.microsoft.com/office/drawing/2014/main" val="20002"/>
                    </a:ext>
                  </a:extLst>
                </a:gridCol>
                <a:gridCol w="690046">
                  <a:extLst>
                    <a:ext uri="{9D8B030D-6E8A-4147-A177-3AD203B41FA5}">
                      <a16:colId xmlns:a16="http://schemas.microsoft.com/office/drawing/2014/main" val="20003"/>
                    </a:ext>
                  </a:extLst>
                </a:gridCol>
                <a:gridCol w="690046">
                  <a:extLst>
                    <a:ext uri="{9D8B030D-6E8A-4147-A177-3AD203B41FA5}">
                      <a16:colId xmlns:a16="http://schemas.microsoft.com/office/drawing/2014/main" val="20004"/>
                    </a:ext>
                  </a:extLst>
                </a:gridCol>
                <a:gridCol w="690046">
                  <a:extLst>
                    <a:ext uri="{9D8B030D-6E8A-4147-A177-3AD203B41FA5}">
                      <a16:colId xmlns:a16="http://schemas.microsoft.com/office/drawing/2014/main" val="20005"/>
                    </a:ext>
                  </a:extLst>
                </a:gridCol>
              </a:tblGrid>
              <a:tr h="957339">
                <a:tc>
                  <a:txBody>
                    <a:bodyPr/>
                    <a:lstStyle/>
                    <a:p>
                      <a:r>
                        <a:rPr lang="zh-CN" altLang="en-US" sz="1400" b="1" dirty="0">
                          <a:solidFill>
                            <a:srgbClr val="FF0000"/>
                          </a:solidFill>
                        </a:rPr>
                        <a:t>十进制数</a:t>
                      </a:r>
                    </a:p>
                  </a:txBody>
                  <a:tcPr marL="63335" marR="63335" marT="31668" marB="31668" anchor="ctr"/>
                </a:tc>
                <a:tc>
                  <a:txBody>
                    <a:bodyPr/>
                    <a:lstStyle/>
                    <a:p>
                      <a:r>
                        <a:rPr lang="en-US" altLang="zh-CN" sz="1400" dirty="0"/>
                        <a:t>4</a:t>
                      </a:r>
                      <a:r>
                        <a:rPr lang="zh-CN" altLang="en-US" sz="1400" dirty="0"/>
                        <a:t>位自然二进制码</a:t>
                      </a:r>
                    </a:p>
                  </a:txBody>
                  <a:tcPr marL="63335" marR="63335" marT="31668" marB="31668" anchor="ctr"/>
                </a:tc>
                <a:tc>
                  <a:txBody>
                    <a:bodyPr/>
                    <a:lstStyle/>
                    <a:p>
                      <a:r>
                        <a:rPr lang="en-US" altLang="zh-CN" sz="1400"/>
                        <a:t>4</a:t>
                      </a:r>
                      <a:r>
                        <a:rPr lang="zh-CN" altLang="en-US" sz="1400"/>
                        <a:t>位典型格雷码</a:t>
                      </a:r>
                    </a:p>
                  </a:txBody>
                  <a:tcPr marL="63335" marR="63335" marT="31668" marB="31668" anchor="ctr"/>
                </a:tc>
                <a:tc>
                  <a:txBody>
                    <a:bodyPr/>
                    <a:lstStyle/>
                    <a:p>
                      <a:r>
                        <a:rPr lang="zh-CN" altLang="en-US" sz="1400" dirty="0"/>
                        <a:t>十进制余三格雷码</a:t>
                      </a:r>
                    </a:p>
                  </a:txBody>
                  <a:tcPr marL="63335" marR="63335" marT="31668" marB="31668" anchor="ctr"/>
                </a:tc>
                <a:tc>
                  <a:txBody>
                    <a:bodyPr/>
                    <a:lstStyle/>
                    <a:p>
                      <a:r>
                        <a:rPr lang="zh-CN" altLang="en-US" sz="1400" dirty="0"/>
                        <a:t>十进制空六格雷码</a:t>
                      </a:r>
                    </a:p>
                  </a:txBody>
                  <a:tcPr marL="63335" marR="63335" marT="31668" marB="31668" anchor="ctr"/>
                </a:tc>
                <a:tc>
                  <a:txBody>
                    <a:bodyPr/>
                    <a:lstStyle/>
                    <a:p>
                      <a:r>
                        <a:rPr lang="zh-CN" altLang="en-US" sz="1400" dirty="0"/>
                        <a:t>十进制跳六格雷码</a:t>
                      </a:r>
                    </a:p>
                  </a:txBody>
                  <a:tcPr marL="63335" marR="63335" marT="31668" marB="31668" anchor="ctr"/>
                </a:tc>
                <a:extLst>
                  <a:ext uri="{0D108BD9-81ED-4DB2-BD59-A6C34878D82A}">
                    <a16:rowId xmlns:a16="http://schemas.microsoft.com/office/drawing/2014/main" val="10000"/>
                  </a:ext>
                </a:extLst>
              </a:tr>
              <a:tr h="294565">
                <a:tc>
                  <a:txBody>
                    <a:bodyPr/>
                    <a:lstStyle/>
                    <a:p>
                      <a:r>
                        <a:rPr lang="en-US" altLang="zh-CN" sz="1400" b="1">
                          <a:solidFill>
                            <a:srgbClr val="FF0000"/>
                          </a:solidFill>
                        </a:rPr>
                        <a:t>0</a:t>
                      </a:r>
                    </a:p>
                  </a:txBody>
                  <a:tcPr marL="63335" marR="63335" marT="31668" marB="31668" anchor="ctr"/>
                </a:tc>
                <a:tc>
                  <a:txBody>
                    <a:bodyPr/>
                    <a:lstStyle/>
                    <a:p>
                      <a:r>
                        <a:rPr lang="en-US" altLang="zh-CN" sz="1400"/>
                        <a:t>0000</a:t>
                      </a:r>
                    </a:p>
                  </a:txBody>
                  <a:tcPr marL="63335" marR="63335" marT="31668" marB="31668" anchor="ctr"/>
                </a:tc>
                <a:tc>
                  <a:txBody>
                    <a:bodyPr/>
                    <a:lstStyle/>
                    <a:p>
                      <a:r>
                        <a:rPr lang="en-US" altLang="zh-CN" sz="1400"/>
                        <a:t>0000</a:t>
                      </a:r>
                    </a:p>
                  </a:txBody>
                  <a:tcPr marL="63335" marR="63335" marT="31668" marB="31668" anchor="ctr"/>
                </a:tc>
                <a:tc>
                  <a:txBody>
                    <a:bodyPr/>
                    <a:lstStyle/>
                    <a:p>
                      <a:r>
                        <a:rPr lang="en-US" altLang="zh-CN" sz="1400" dirty="0"/>
                        <a:t>0010</a:t>
                      </a:r>
                    </a:p>
                  </a:txBody>
                  <a:tcPr marL="63335" marR="63335" marT="31668" marB="31668" anchor="ctr"/>
                </a:tc>
                <a:tc>
                  <a:txBody>
                    <a:bodyPr/>
                    <a:lstStyle/>
                    <a:p>
                      <a:r>
                        <a:rPr lang="en-US" altLang="zh-CN" sz="1400"/>
                        <a:t>0000</a:t>
                      </a:r>
                    </a:p>
                  </a:txBody>
                  <a:tcPr marL="63335" marR="63335" marT="31668" marB="31668" anchor="ctr"/>
                </a:tc>
                <a:tc>
                  <a:txBody>
                    <a:bodyPr/>
                    <a:lstStyle/>
                    <a:p>
                      <a:r>
                        <a:rPr lang="en-US" altLang="zh-CN" sz="1400"/>
                        <a:t>0000</a:t>
                      </a:r>
                    </a:p>
                  </a:txBody>
                  <a:tcPr marL="63335" marR="63335" marT="31668" marB="31668" anchor="ctr"/>
                </a:tc>
                <a:extLst>
                  <a:ext uri="{0D108BD9-81ED-4DB2-BD59-A6C34878D82A}">
                    <a16:rowId xmlns:a16="http://schemas.microsoft.com/office/drawing/2014/main" val="10001"/>
                  </a:ext>
                </a:extLst>
              </a:tr>
              <a:tr h="294565">
                <a:tc>
                  <a:txBody>
                    <a:bodyPr/>
                    <a:lstStyle/>
                    <a:p>
                      <a:r>
                        <a:rPr lang="en-US" altLang="zh-CN" sz="1400" b="1">
                          <a:solidFill>
                            <a:srgbClr val="FF0000"/>
                          </a:solidFill>
                        </a:rPr>
                        <a:t>1</a:t>
                      </a:r>
                    </a:p>
                  </a:txBody>
                  <a:tcPr marL="63335" marR="63335" marT="31668" marB="31668" anchor="ctr"/>
                </a:tc>
                <a:tc>
                  <a:txBody>
                    <a:bodyPr/>
                    <a:lstStyle/>
                    <a:p>
                      <a:r>
                        <a:rPr lang="en-US" altLang="zh-CN" sz="1400"/>
                        <a:t>0001</a:t>
                      </a:r>
                    </a:p>
                  </a:txBody>
                  <a:tcPr marL="63335" marR="63335" marT="31668" marB="31668" anchor="ctr"/>
                </a:tc>
                <a:tc>
                  <a:txBody>
                    <a:bodyPr/>
                    <a:lstStyle/>
                    <a:p>
                      <a:r>
                        <a:rPr lang="en-US" altLang="zh-CN" sz="1400"/>
                        <a:t>0001</a:t>
                      </a:r>
                    </a:p>
                  </a:txBody>
                  <a:tcPr marL="63335" marR="63335" marT="31668" marB="31668" anchor="ctr"/>
                </a:tc>
                <a:tc>
                  <a:txBody>
                    <a:bodyPr/>
                    <a:lstStyle/>
                    <a:p>
                      <a:r>
                        <a:rPr lang="en-US" altLang="zh-CN" sz="1400" dirty="0"/>
                        <a:t>0110</a:t>
                      </a:r>
                    </a:p>
                  </a:txBody>
                  <a:tcPr marL="63335" marR="63335" marT="31668" marB="31668" anchor="ctr"/>
                </a:tc>
                <a:tc>
                  <a:txBody>
                    <a:bodyPr/>
                    <a:lstStyle/>
                    <a:p>
                      <a:r>
                        <a:rPr lang="en-US" altLang="zh-CN" sz="1400"/>
                        <a:t>0001</a:t>
                      </a:r>
                    </a:p>
                  </a:txBody>
                  <a:tcPr marL="63335" marR="63335" marT="31668" marB="31668" anchor="ctr"/>
                </a:tc>
                <a:tc>
                  <a:txBody>
                    <a:bodyPr/>
                    <a:lstStyle/>
                    <a:p>
                      <a:r>
                        <a:rPr lang="en-US" altLang="zh-CN" sz="1400"/>
                        <a:t>0001</a:t>
                      </a:r>
                    </a:p>
                  </a:txBody>
                  <a:tcPr marL="63335" marR="63335" marT="31668" marB="31668" anchor="ctr"/>
                </a:tc>
                <a:extLst>
                  <a:ext uri="{0D108BD9-81ED-4DB2-BD59-A6C34878D82A}">
                    <a16:rowId xmlns:a16="http://schemas.microsoft.com/office/drawing/2014/main" val="10002"/>
                  </a:ext>
                </a:extLst>
              </a:tr>
              <a:tr h="294565">
                <a:tc>
                  <a:txBody>
                    <a:bodyPr/>
                    <a:lstStyle/>
                    <a:p>
                      <a:r>
                        <a:rPr lang="en-US" altLang="zh-CN" sz="1400" b="1">
                          <a:solidFill>
                            <a:srgbClr val="FF0000"/>
                          </a:solidFill>
                        </a:rPr>
                        <a:t>2</a:t>
                      </a:r>
                    </a:p>
                  </a:txBody>
                  <a:tcPr marL="63335" marR="63335" marT="31668" marB="31668" anchor="ctr"/>
                </a:tc>
                <a:tc>
                  <a:txBody>
                    <a:bodyPr/>
                    <a:lstStyle/>
                    <a:p>
                      <a:r>
                        <a:rPr lang="en-US" altLang="zh-CN" sz="1400" dirty="0"/>
                        <a:t>0010</a:t>
                      </a:r>
                    </a:p>
                  </a:txBody>
                  <a:tcPr marL="63335" marR="63335" marT="31668" marB="31668" anchor="ctr"/>
                </a:tc>
                <a:tc>
                  <a:txBody>
                    <a:bodyPr/>
                    <a:lstStyle/>
                    <a:p>
                      <a:r>
                        <a:rPr lang="en-US" altLang="zh-CN" sz="1400" dirty="0"/>
                        <a:t>0011</a:t>
                      </a:r>
                    </a:p>
                  </a:txBody>
                  <a:tcPr marL="63335" marR="63335" marT="31668" marB="31668" anchor="ctr"/>
                </a:tc>
                <a:tc>
                  <a:txBody>
                    <a:bodyPr/>
                    <a:lstStyle/>
                    <a:p>
                      <a:r>
                        <a:rPr lang="en-US" altLang="zh-CN" sz="1400"/>
                        <a:t>0111</a:t>
                      </a:r>
                    </a:p>
                  </a:txBody>
                  <a:tcPr marL="63335" marR="63335" marT="31668" marB="31668" anchor="ctr"/>
                </a:tc>
                <a:tc>
                  <a:txBody>
                    <a:bodyPr/>
                    <a:lstStyle/>
                    <a:p>
                      <a:r>
                        <a:rPr lang="en-US" altLang="zh-CN" sz="1400"/>
                        <a:t>0011</a:t>
                      </a:r>
                    </a:p>
                  </a:txBody>
                  <a:tcPr marL="63335" marR="63335" marT="31668" marB="31668" anchor="ctr"/>
                </a:tc>
                <a:tc>
                  <a:txBody>
                    <a:bodyPr/>
                    <a:lstStyle/>
                    <a:p>
                      <a:r>
                        <a:rPr lang="en-US" altLang="zh-CN" sz="1400"/>
                        <a:t>0011</a:t>
                      </a:r>
                    </a:p>
                  </a:txBody>
                  <a:tcPr marL="63335" marR="63335" marT="31668" marB="31668" anchor="ctr"/>
                </a:tc>
                <a:extLst>
                  <a:ext uri="{0D108BD9-81ED-4DB2-BD59-A6C34878D82A}">
                    <a16:rowId xmlns:a16="http://schemas.microsoft.com/office/drawing/2014/main" val="10003"/>
                  </a:ext>
                </a:extLst>
              </a:tr>
              <a:tr h="294565">
                <a:tc>
                  <a:txBody>
                    <a:bodyPr/>
                    <a:lstStyle/>
                    <a:p>
                      <a:r>
                        <a:rPr lang="en-US" altLang="zh-CN" sz="1400" b="1">
                          <a:solidFill>
                            <a:srgbClr val="FF0000"/>
                          </a:solidFill>
                        </a:rPr>
                        <a:t>3</a:t>
                      </a:r>
                    </a:p>
                  </a:txBody>
                  <a:tcPr marL="63335" marR="63335" marT="31668" marB="31668" anchor="ctr"/>
                </a:tc>
                <a:tc>
                  <a:txBody>
                    <a:bodyPr/>
                    <a:lstStyle/>
                    <a:p>
                      <a:r>
                        <a:rPr lang="en-US" altLang="zh-CN" sz="1400" dirty="0"/>
                        <a:t>0011</a:t>
                      </a:r>
                    </a:p>
                  </a:txBody>
                  <a:tcPr marL="63335" marR="63335" marT="31668" marB="31668" anchor="ctr"/>
                </a:tc>
                <a:tc>
                  <a:txBody>
                    <a:bodyPr/>
                    <a:lstStyle/>
                    <a:p>
                      <a:r>
                        <a:rPr lang="en-US" altLang="zh-CN" sz="1400" dirty="0"/>
                        <a:t>0010</a:t>
                      </a:r>
                    </a:p>
                  </a:txBody>
                  <a:tcPr marL="63335" marR="63335" marT="31668" marB="31668" anchor="ctr"/>
                </a:tc>
                <a:tc>
                  <a:txBody>
                    <a:bodyPr/>
                    <a:lstStyle/>
                    <a:p>
                      <a:r>
                        <a:rPr lang="en-US" altLang="zh-CN" sz="1400"/>
                        <a:t>0101</a:t>
                      </a:r>
                    </a:p>
                  </a:txBody>
                  <a:tcPr marL="63335" marR="63335" marT="31668" marB="31668" anchor="ctr"/>
                </a:tc>
                <a:tc>
                  <a:txBody>
                    <a:bodyPr/>
                    <a:lstStyle/>
                    <a:p>
                      <a:r>
                        <a:rPr lang="en-US" altLang="zh-CN" sz="1400"/>
                        <a:t>0010</a:t>
                      </a:r>
                    </a:p>
                  </a:txBody>
                  <a:tcPr marL="63335" marR="63335" marT="31668" marB="31668" anchor="ctr"/>
                </a:tc>
                <a:tc>
                  <a:txBody>
                    <a:bodyPr/>
                    <a:lstStyle/>
                    <a:p>
                      <a:r>
                        <a:rPr lang="en-US" altLang="zh-CN" sz="1400"/>
                        <a:t>0010</a:t>
                      </a:r>
                    </a:p>
                  </a:txBody>
                  <a:tcPr marL="63335" marR="63335" marT="31668" marB="31668" anchor="ctr"/>
                </a:tc>
                <a:extLst>
                  <a:ext uri="{0D108BD9-81ED-4DB2-BD59-A6C34878D82A}">
                    <a16:rowId xmlns:a16="http://schemas.microsoft.com/office/drawing/2014/main" val="10004"/>
                  </a:ext>
                </a:extLst>
              </a:tr>
              <a:tr h="294565">
                <a:tc>
                  <a:txBody>
                    <a:bodyPr/>
                    <a:lstStyle/>
                    <a:p>
                      <a:r>
                        <a:rPr lang="en-US" altLang="zh-CN" sz="1400" b="1">
                          <a:solidFill>
                            <a:srgbClr val="FF0000"/>
                          </a:solidFill>
                        </a:rPr>
                        <a:t>4</a:t>
                      </a:r>
                    </a:p>
                  </a:txBody>
                  <a:tcPr marL="63335" marR="63335" marT="31668" marB="31668" anchor="ctr"/>
                </a:tc>
                <a:tc>
                  <a:txBody>
                    <a:bodyPr/>
                    <a:lstStyle/>
                    <a:p>
                      <a:r>
                        <a:rPr lang="en-US" altLang="zh-CN" sz="1400" dirty="0"/>
                        <a:t>0100</a:t>
                      </a:r>
                    </a:p>
                  </a:txBody>
                  <a:tcPr marL="63335" marR="63335" marT="31668" marB="31668" anchor="ctr"/>
                </a:tc>
                <a:tc>
                  <a:txBody>
                    <a:bodyPr/>
                    <a:lstStyle/>
                    <a:p>
                      <a:r>
                        <a:rPr lang="en-US" altLang="zh-CN" sz="1400" dirty="0"/>
                        <a:t>0110</a:t>
                      </a:r>
                    </a:p>
                  </a:txBody>
                  <a:tcPr marL="63335" marR="63335" marT="31668" marB="31668" anchor="ctr"/>
                </a:tc>
                <a:tc>
                  <a:txBody>
                    <a:bodyPr/>
                    <a:lstStyle/>
                    <a:p>
                      <a:r>
                        <a:rPr lang="en-US" altLang="zh-CN" sz="1400"/>
                        <a:t>0100</a:t>
                      </a:r>
                    </a:p>
                  </a:txBody>
                  <a:tcPr marL="63335" marR="63335" marT="31668" marB="31668" anchor="ctr"/>
                </a:tc>
                <a:tc>
                  <a:txBody>
                    <a:bodyPr/>
                    <a:lstStyle/>
                    <a:p>
                      <a:r>
                        <a:rPr lang="en-US" altLang="zh-CN" sz="1400" dirty="0"/>
                        <a:t>0110</a:t>
                      </a:r>
                    </a:p>
                  </a:txBody>
                  <a:tcPr marL="63335" marR="63335" marT="31668" marB="31668" anchor="ctr"/>
                </a:tc>
                <a:tc>
                  <a:txBody>
                    <a:bodyPr/>
                    <a:lstStyle/>
                    <a:p>
                      <a:r>
                        <a:rPr lang="en-US" altLang="zh-CN" sz="1400" dirty="0"/>
                        <a:t>0110</a:t>
                      </a:r>
                    </a:p>
                  </a:txBody>
                  <a:tcPr marL="63335" marR="63335" marT="31668" marB="31668" anchor="ctr"/>
                </a:tc>
                <a:extLst>
                  <a:ext uri="{0D108BD9-81ED-4DB2-BD59-A6C34878D82A}">
                    <a16:rowId xmlns:a16="http://schemas.microsoft.com/office/drawing/2014/main" val="10005"/>
                  </a:ext>
                </a:extLst>
              </a:tr>
              <a:tr h="294565">
                <a:tc>
                  <a:txBody>
                    <a:bodyPr/>
                    <a:lstStyle/>
                    <a:p>
                      <a:r>
                        <a:rPr lang="en-US" altLang="zh-CN" sz="1400" b="1">
                          <a:solidFill>
                            <a:srgbClr val="FF0000"/>
                          </a:solidFill>
                        </a:rPr>
                        <a:t>5</a:t>
                      </a:r>
                    </a:p>
                  </a:txBody>
                  <a:tcPr marL="63335" marR="63335" marT="31668" marB="31668" anchor="ctr"/>
                </a:tc>
                <a:tc>
                  <a:txBody>
                    <a:bodyPr/>
                    <a:lstStyle/>
                    <a:p>
                      <a:r>
                        <a:rPr lang="en-US" altLang="zh-CN" sz="1400"/>
                        <a:t>0101</a:t>
                      </a:r>
                    </a:p>
                  </a:txBody>
                  <a:tcPr marL="63335" marR="63335" marT="31668" marB="31668" anchor="ctr"/>
                </a:tc>
                <a:tc>
                  <a:txBody>
                    <a:bodyPr/>
                    <a:lstStyle/>
                    <a:p>
                      <a:r>
                        <a:rPr lang="en-US" altLang="zh-CN" sz="1400"/>
                        <a:t>0111</a:t>
                      </a:r>
                    </a:p>
                  </a:txBody>
                  <a:tcPr marL="63335" marR="63335" marT="31668" marB="31668" anchor="ctr"/>
                </a:tc>
                <a:tc>
                  <a:txBody>
                    <a:bodyPr/>
                    <a:lstStyle/>
                    <a:p>
                      <a:r>
                        <a:rPr lang="en-US" altLang="zh-CN" sz="1400"/>
                        <a:t>1100</a:t>
                      </a:r>
                    </a:p>
                  </a:txBody>
                  <a:tcPr marL="63335" marR="63335" marT="31668" marB="31668" anchor="ctr"/>
                </a:tc>
                <a:tc>
                  <a:txBody>
                    <a:bodyPr/>
                    <a:lstStyle/>
                    <a:p>
                      <a:r>
                        <a:rPr lang="en-US" altLang="zh-CN" sz="1400" dirty="0"/>
                        <a:t>1110</a:t>
                      </a:r>
                    </a:p>
                  </a:txBody>
                  <a:tcPr marL="63335" marR="63335" marT="31668" marB="31668" anchor="ctr"/>
                </a:tc>
                <a:tc>
                  <a:txBody>
                    <a:bodyPr/>
                    <a:lstStyle/>
                    <a:p>
                      <a:r>
                        <a:rPr lang="en-US" altLang="zh-CN" sz="1400" dirty="0"/>
                        <a:t>0111</a:t>
                      </a:r>
                    </a:p>
                  </a:txBody>
                  <a:tcPr marL="63335" marR="63335" marT="31668" marB="31668" anchor="ctr"/>
                </a:tc>
                <a:extLst>
                  <a:ext uri="{0D108BD9-81ED-4DB2-BD59-A6C34878D82A}">
                    <a16:rowId xmlns:a16="http://schemas.microsoft.com/office/drawing/2014/main" val="10006"/>
                  </a:ext>
                </a:extLst>
              </a:tr>
              <a:tr h="294565">
                <a:tc>
                  <a:txBody>
                    <a:bodyPr/>
                    <a:lstStyle/>
                    <a:p>
                      <a:r>
                        <a:rPr lang="en-US" altLang="zh-CN" sz="1400" b="1">
                          <a:solidFill>
                            <a:srgbClr val="FF0000"/>
                          </a:solidFill>
                        </a:rPr>
                        <a:t>6</a:t>
                      </a:r>
                    </a:p>
                  </a:txBody>
                  <a:tcPr marL="63335" marR="63335" marT="31668" marB="31668" anchor="ctr"/>
                </a:tc>
                <a:tc>
                  <a:txBody>
                    <a:bodyPr/>
                    <a:lstStyle/>
                    <a:p>
                      <a:r>
                        <a:rPr lang="en-US" altLang="zh-CN" sz="1400"/>
                        <a:t>0110</a:t>
                      </a:r>
                    </a:p>
                  </a:txBody>
                  <a:tcPr marL="63335" marR="63335" marT="31668" marB="31668" anchor="ctr"/>
                </a:tc>
                <a:tc>
                  <a:txBody>
                    <a:bodyPr/>
                    <a:lstStyle/>
                    <a:p>
                      <a:r>
                        <a:rPr lang="en-US" altLang="zh-CN" sz="1400"/>
                        <a:t>0101</a:t>
                      </a:r>
                    </a:p>
                  </a:txBody>
                  <a:tcPr marL="63335" marR="63335" marT="31668" marB="31668" anchor="ctr"/>
                </a:tc>
                <a:tc>
                  <a:txBody>
                    <a:bodyPr/>
                    <a:lstStyle/>
                    <a:p>
                      <a:r>
                        <a:rPr lang="en-US" altLang="zh-CN" sz="1400"/>
                        <a:t>1101</a:t>
                      </a:r>
                    </a:p>
                  </a:txBody>
                  <a:tcPr marL="63335" marR="63335" marT="31668" marB="31668" anchor="ctr"/>
                </a:tc>
                <a:tc>
                  <a:txBody>
                    <a:bodyPr/>
                    <a:lstStyle/>
                    <a:p>
                      <a:r>
                        <a:rPr lang="en-US" altLang="zh-CN" sz="1400" dirty="0"/>
                        <a:t>1010</a:t>
                      </a:r>
                    </a:p>
                  </a:txBody>
                  <a:tcPr marL="63335" marR="63335" marT="31668" marB="31668" anchor="ctr"/>
                </a:tc>
                <a:tc>
                  <a:txBody>
                    <a:bodyPr/>
                    <a:lstStyle/>
                    <a:p>
                      <a:r>
                        <a:rPr lang="en-US" altLang="zh-CN" sz="1400"/>
                        <a:t>0101</a:t>
                      </a:r>
                    </a:p>
                  </a:txBody>
                  <a:tcPr marL="63335" marR="63335" marT="31668" marB="31668" anchor="ctr"/>
                </a:tc>
                <a:extLst>
                  <a:ext uri="{0D108BD9-81ED-4DB2-BD59-A6C34878D82A}">
                    <a16:rowId xmlns:a16="http://schemas.microsoft.com/office/drawing/2014/main" val="10007"/>
                  </a:ext>
                </a:extLst>
              </a:tr>
              <a:tr h="294565">
                <a:tc>
                  <a:txBody>
                    <a:bodyPr/>
                    <a:lstStyle/>
                    <a:p>
                      <a:r>
                        <a:rPr lang="en-US" altLang="zh-CN" sz="1400" b="1">
                          <a:solidFill>
                            <a:srgbClr val="FF0000"/>
                          </a:solidFill>
                        </a:rPr>
                        <a:t>7</a:t>
                      </a:r>
                    </a:p>
                  </a:txBody>
                  <a:tcPr marL="63335" marR="63335" marT="31668" marB="31668" anchor="ctr"/>
                </a:tc>
                <a:tc>
                  <a:txBody>
                    <a:bodyPr/>
                    <a:lstStyle/>
                    <a:p>
                      <a:r>
                        <a:rPr lang="en-US" altLang="zh-CN" sz="1400"/>
                        <a:t>0111</a:t>
                      </a:r>
                    </a:p>
                  </a:txBody>
                  <a:tcPr marL="63335" marR="63335" marT="31668" marB="31668" anchor="ctr"/>
                </a:tc>
                <a:tc>
                  <a:txBody>
                    <a:bodyPr/>
                    <a:lstStyle/>
                    <a:p>
                      <a:r>
                        <a:rPr lang="en-US" altLang="zh-CN" sz="1400"/>
                        <a:t>0100</a:t>
                      </a:r>
                    </a:p>
                  </a:txBody>
                  <a:tcPr marL="63335" marR="63335" marT="31668" marB="31668" anchor="ctr"/>
                </a:tc>
                <a:tc>
                  <a:txBody>
                    <a:bodyPr/>
                    <a:lstStyle/>
                    <a:p>
                      <a:r>
                        <a:rPr lang="en-US" altLang="zh-CN" sz="1400"/>
                        <a:t>1111</a:t>
                      </a:r>
                    </a:p>
                  </a:txBody>
                  <a:tcPr marL="63335" marR="63335" marT="31668" marB="31668" anchor="ctr"/>
                </a:tc>
                <a:tc>
                  <a:txBody>
                    <a:bodyPr/>
                    <a:lstStyle/>
                    <a:p>
                      <a:r>
                        <a:rPr lang="en-US" altLang="zh-CN" sz="1400" dirty="0"/>
                        <a:t>1011</a:t>
                      </a:r>
                    </a:p>
                  </a:txBody>
                  <a:tcPr marL="63335" marR="63335" marT="31668" marB="31668" anchor="ctr"/>
                </a:tc>
                <a:tc>
                  <a:txBody>
                    <a:bodyPr/>
                    <a:lstStyle/>
                    <a:p>
                      <a:r>
                        <a:rPr lang="en-US" altLang="zh-CN" sz="1400"/>
                        <a:t>0100</a:t>
                      </a:r>
                    </a:p>
                  </a:txBody>
                  <a:tcPr marL="63335" marR="63335" marT="31668" marB="31668" anchor="ctr"/>
                </a:tc>
                <a:extLst>
                  <a:ext uri="{0D108BD9-81ED-4DB2-BD59-A6C34878D82A}">
                    <a16:rowId xmlns:a16="http://schemas.microsoft.com/office/drawing/2014/main" val="10008"/>
                  </a:ext>
                </a:extLst>
              </a:tr>
              <a:tr h="294565">
                <a:tc>
                  <a:txBody>
                    <a:bodyPr/>
                    <a:lstStyle/>
                    <a:p>
                      <a:r>
                        <a:rPr lang="en-US" altLang="zh-CN" sz="1400" b="1">
                          <a:solidFill>
                            <a:srgbClr val="FF0000"/>
                          </a:solidFill>
                        </a:rPr>
                        <a:t>8</a:t>
                      </a:r>
                    </a:p>
                  </a:txBody>
                  <a:tcPr marL="63335" marR="63335" marT="31668" marB="31668" anchor="ctr"/>
                </a:tc>
                <a:tc>
                  <a:txBody>
                    <a:bodyPr/>
                    <a:lstStyle/>
                    <a:p>
                      <a:r>
                        <a:rPr lang="en-US" altLang="zh-CN" sz="1400"/>
                        <a:t>1000</a:t>
                      </a:r>
                    </a:p>
                  </a:txBody>
                  <a:tcPr marL="63335" marR="63335" marT="31668" marB="31668" anchor="ctr"/>
                </a:tc>
                <a:tc>
                  <a:txBody>
                    <a:bodyPr/>
                    <a:lstStyle/>
                    <a:p>
                      <a:r>
                        <a:rPr lang="en-US" altLang="zh-CN" sz="1400"/>
                        <a:t>1100</a:t>
                      </a:r>
                    </a:p>
                  </a:txBody>
                  <a:tcPr marL="63335" marR="63335" marT="31668" marB="31668" anchor="ctr"/>
                </a:tc>
                <a:tc>
                  <a:txBody>
                    <a:bodyPr/>
                    <a:lstStyle/>
                    <a:p>
                      <a:r>
                        <a:rPr lang="en-US" altLang="zh-CN" sz="1400"/>
                        <a:t>1110</a:t>
                      </a:r>
                    </a:p>
                  </a:txBody>
                  <a:tcPr marL="63335" marR="63335" marT="31668" marB="31668" anchor="ctr"/>
                </a:tc>
                <a:tc>
                  <a:txBody>
                    <a:bodyPr/>
                    <a:lstStyle/>
                    <a:p>
                      <a:r>
                        <a:rPr lang="en-US" altLang="zh-CN" sz="1400" dirty="0"/>
                        <a:t>1001</a:t>
                      </a:r>
                    </a:p>
                  </a:txBody>
                  <a:tcPr marL="63335" marR="63335" marT="31668" marB="31668" anchor="ctr"/>
                </a:tc>
                <a:tc>
                  <a:txBody>
                    <a:bodyPr/>
                    <a:lstStyle/>
                    <a:p>
                      <a:r>
                        <a:rPr lang="en-US" altLang="zh-CN" sz="1400"/>
                        <a:t>1100</a:t>
                      </a:r>
                    </a:p>
                  </a:txBody>
                  <a:tcPr marL="63335" marR="63335" marT="31668" marB="31668" anchor="ctr"/>
                </a:tc>
                <a:extLst>
                  <a:ext uri="{0D108BD9-81ED-4DB2-BD59-A6C34878D82A}">
                    <a16:rowId xmlns:a16="http://schemas.microsoft.com/office/drawing/2014/main" val="10009"/>
                  </a:ext>
                </a:extLst>
              </a:tr>
              <a:tr h="294565">
                <a:tc>
                  <a:txBody>
                    <a:bodyPr/>
                    <a:lstStyle/>
                    <a:p>
                      <a:r>
                        <a:rPr lang="en-US" altLang="zh-CN" sz="1400" b="1">
                          <a:solidFill>
                            <a:srgbClr val="FF0000"/>
                          </a:solidFill>
                        </a:rPr>
                        <a:t>9</a:t>
                      </a:r>
                    </a:p>
                  </a:txBody>
                  <a:tcPr marL="63335" marR="63335" marT="31668" marB="31668" anchor="ctr"/>
                </a:tc>
                <a:tc>
                  <a:txBody>
                    <a:bodyPr/>
                    <a:lstStyle/>
                    <a:p>
                      <a:r>
                        <a:rPr lang="en-US" altLang="zh-CN" sz="1400"/>
                        <a:t>1001</a:t>
                      </a:r>
                    </a:p>
                  </a:txBody>
                  <a:tcPr marL="63335" marR="63335" marT="31668" marB="31668" anchor="ctr"/>
                </a:tc>
                <a:tc>
                  <a:txBody>
                    <a:bodyPr/>
                    <a:lstStyle/>
                    <a:p>
                      <a:r>
                        <a:rPr lang="en-US" altLang="zh-CN" sz="1400"/>
                        <a:t>1101</a:t>
                      </a:r>
                    </a:p>
                  </a:txBody>
                  <a:tcPr marL="63335" marR="63335" marT="31668" marB="31668" anchor="ctr"/>
                </a:tc>
                <a:tc>
                  <a:txBody>
                    <a:bodyPr/>
                    <a:lstStyle/>
                    <a:p>
                      <a:r>
                        <a:rPr lang="en-US" altLang="zh-CN" sz="1400" dirty="0"/>
                        <a:t>1010</a:t>
                      </a:r>
                    </a:p>
                  </a:txBody>
                  <a:tcPr marL="63335" marR="63335" marT="31668" marB="31668" anchor="ctr"/>
                </a:tc>
                <a:tc>
                  <a:txBody>
                    <a:bodyPr/>
                    <a:lstStyle/>
                    <a:p>
                      <a:r>
                        <a:rPr lang="en-US" altLang="zh-CN" sz="1400" dirty="0"/>
                        <a:t>1000</a:t>
                      </a:r>
                    </a:p>
                  </a:txBody>
                  <a:tcPr marL="63335" marR="63335" marT="31668" marB="31668" anchor="ctr"/>
                </a:tc>
                <a:tc>
                  <a:txBody>
                    <a:bodyPr/>
                    <a:lstStyle/>
                    <a:p>
                      <a:r>
                        <a:rPr lang="en-US" altLang="zh-CN" sz="1400"/>
                        <a:t>1000</a:t>
                      </a:r>
                    </a:p>
                  </a:txBody>
                  <a:tcPr marL="63335" marR="63335" marT="31668" marB="31668" anchor="ctr"/>
                </a:tc>
                <a:extLst>
                  <a:ext uri="{0D108BD9-81ED-4DB2-BD59-A6C34878D82A}">
                    <a16:rowId xmlns:a16="http://schemas.microsoft.com/office/drawing/2014/main" val="10010"/>
                  </a:ext>
                </a:extLst>
              </a:tr>
              <a:tr h="294565">
                <a:tc>
                  <a:txBody>
                    <a:bodyPr/>
                    <a:lstStyle/>
                    <a:p>
                      <a:r>
                        <a:rPr lang="en-US" altLang="zh-CN" sz="1400" b="1">
                          <a:solidFill>
                            <a:srgbClr val="FF0000"/>
                          </a:solidFill>
                        </a:rPr>
                        <a:t>10</a:t>
                      </a:r>
                    </a:p>
                  </a:txBody>
                  <a:tcPr marL="63335" marR="63335" marT="31668" marB="31668" anchor="ctr"/>
                </a:tc>
                <a:tc>
                  <a:txBody>
                    <a:bodyPr/>
                    <a:lstStyle/>
                    <a:p>
                      <a:r>
                        <a:rPr lang="en-US" altLang="zh-CN" sz="1400"/>
                        <a:t>1010</a:t>
                      </a:r>
                    </a:p>
                  </a:txBody>
                  <a:tcPr marL="63335" marR="63335" marT="31668" marB="31668" anchor="ctr"/>
                </a:tc>
                <a:tc>
                  <a:txBody>
                    <a:bodyPr/>
                    <a:lstStyle/>
                    <a:p>
                      <a:r>
                        <a:rPr lang="en-US" altLang="zh-CN" sz="1400"/>
                        <a:t>1111</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extLst>
                  <a:ext uri="{0D108BD9-81ED-4DB2-BD59-A6C34878D82A}">
                    <a16:rowId xmlns:a16="http://schemas.microsoft.com/office/drawing/2014/main" val="10011"/>
                  </a:ext>
                </a:extLst>
              </a:tr>
              <a:tr h="294565">
                <a:tc>
                  <a:txBody>
                    <a:bodyPr/>
                    <a:lstStyle/>
                    <a:p>
                      <a:r>
                        <a:rPr lang="en-US" altLang="zh-CN" sz="1400" b="1">
                          <a:solidFill>
                            <a:srgbClr val="FF0000"/>
                          </a:solidFill>
                        </a:rPr>
                        <a:t>11</a:t>
                      </a:r>
                    </a:p>
                  </a:txBody>
                  <a:tcPr marL="63335" marR="63335" marT="31668" marB="31668" anchor="ctr"/>
                </a:tc>
                <a:tc>
                  <a:txBody>
                    <a:bodyPr/>
                    <a:lstStyle/>
                    <a:p>
                      <a:r>
                        <a:rPr lang="en-US" altLang="zh-CN" sz="1400"/>
                        <a:t>1011</a:t>
                      </a:r>
                    </a:p>
                  </a:txBody>
                  <a:tcPr marL="63335" marR="63335" marT="31668" marB="31668" anchor="ctr"/>
                </a:tc>
                <a:tc>
                  <a:txBody>
                    <a:bodyPr/>
                    <a:lstStyle/>
                    <a:p>
                      <a:r>
                        <a:rPr lang="en-US" altLang="zh-CN" sz="1400"/>
                        <a:t>1110</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dirty="0"/>
                        <a:t>----</a:t>
                      </a:r>
                    </a:p>
                  </a:txBody>
                  <a:tcPr marL="63335" marR="63335" marT="31668" marB="31668" anchor="ctr"/>
                </a:tc>
                <a:tc>
                  <a:txBody>
                    <a:bodyPr/>
                    <a:lstStyle/>
                    <a:p>
                      <a:r>
                        <a:rPr lang="en-US" altLang="zh-CN" sz="1400"/>
                        <a:t>----</a:t>
                      </a:r>
                    </a:p>
                  </a:txBody>
                  <a:tcPr marL="63335" marR="63335" marT="31668" marB="31668" anchor="ctr"/>
                </a:tc>
                <a:extLst>
                  <a:ext uri="{0D108BD9-81ED-4DB2-BD59-A6C34878D82A}">
                    <a16:rowId xmlns:a16="http://schemas.microsoft.com/office/drawing/2014/main" val="10012"/>
                  </a:ext>
                </a:extLst>
              </a:tr>
              <a:tr h="294565">
                <a:tc>
                  <a:txBody>
                    <a:bodyPr/>
                    <a:lstStyle/>
                    <a:p>
                      <a:r>
                        <a:rPr lang="en-US" altLang="zh-CN" sz="1400" b="1">
                          <a:solidFill>
                            <a:srgbClr val="FF0000"/>
                          </a:solidFill>
                        </a:rPr>
                        <a:t>12</a:t>
                      </a:r>
                    </a:p>
                  </a:txBody>
                  <a:tcPr marL="63335" marR="63335" marT="31668" marB="31668" anchor="ctr"/>
                </a:tc>
                <a:tc>
                  <a:txBody>
                    <a:bodyPr/>
                    <a:lstStyle/>
                    <a:p>
                      <a:r>
                        <a:rPr lang="en-US" altLang="zh-CN" sz="1400"/>
                        <a:t>1100</a:t>
                      </a:r>
                    </a:p>
                  </a:txBody>
                  <a:tcPr marL="63335" marR="63335" marT="31668" marB="31668" anchor="ctr"/>
                </a:tc>
                <a:tc>
                  <a:txBody>
                    <a:bodyPr/>
                    <a:lstStyle/>
                    <a:p>
                      <a:r>
                        <a:rPr lang="en-US" altLang="zh-CN" sz="1400" dirty="0"/>
                        <a:t>1010</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extLst>
                  <a:ext uri="{0D108BD9-81ED-4DB2-BD59-A6C34878D82A}">
                    <a16:rowId xmlns:a16="http://schemas.microsoft.com/office/drawing/2014/main" val="10013"/>
                  </a:ext>
                </a:extLst>
              </a:tr>
              <a:tr h="294565">
                <a:tc>
                  <a:txBody>
                    <a:bodyPr/>
                    <a:lstStyle/>
                    <a:p>
                      <a:r>
                        <a:rPr lang="en-US" altLang="zh-CN" sz="1400" b="1">
                          <a:solidFill>
                            <a:srgbClr val="FF0000"/>
                          </a:solidFill>
                        </a:rPr>
                        <a:t>13</a:t>
                      </a:r>
                    </a:p>
                  </a:txBody>
                  <a:tcPr marL="63335" marR="63335" marT="31668" marB="31668" anchor="ctr"/>
                </a:tc>
                <a:tc>
                  <a:txBody>
                    <a:bodyPr/>
                    <a:lstStyle/>
                    <a:p>
                      <a:r>
                        <a:rPr lang="en-US" altLang="zh-CN" sz="1400"/>
                        <a:t>1101</a:t>
                      </a:r>
                    </a:p>
                  </a:txBody>
                  <a:tcPr marL="63335" marR="63335" marT="31668" marB="31668" anchor="ctr"/>
                </a:tc>
                <a:tc>
                  <a:txBody>
                    <a:bodyPr/>
                    <a:lstStyle/>
                    <a:p>
                      <a:r>
                        <a:rPr lang="en-US" altLang="zh-CN" sz="1400"/>
                        <a:t>1011</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extLst>
                  <a:ext uri="{0D108BD9-81ED-4DB2-BD59-A6C34878D82A}">
                    <a16:rowId xmlns:a16="http://schemas.microsoft.com/office/drawing/2014/main" val="10014"/>
                  </a:ext>
                </a:extLst>
              </a:tr>
              <a:tr h="294565">
                <a:tc>
                  <a:txBody>
                    <a:bodyPr/>
                    <a:lstStyle/>
                    <a:p>
                      <a:r>
                        <a:rPr lang="en-US" altLang="zh-CN" sz="1400" b="1">
                          <a:solidFill>
                            <a:srgbClr val="FF0000"/>
                          </a:solidFill>
                        </a:rPr>
                        <a:t>14</a:t>
                      </a:r>
                    </a:p>
                  </a:txBody>
                  <a:tcPr marL="63335" marR="63335" marT="31668" marB="31668" anchor="ctr"/>
                </a:tc>
                <a:tc>
                  <a:txBody>
                    <a:bodyPr/>
                    <a:lstStyle/>
                    <a:p>
                      <a:r>
                        <a:rPr lang="en-US" altLang="zh-CN" sz="1400"/>
                        <a:t>1110</a:t>
                      </a:r>
                    </a:p>
                  </a:txBody>
                  <a:tcPr marL="63335" marR="63335" marT="31668" marB="31668" anchor="ctr"/>
                </a:tc>
                <a:tc>
                  <a:txBody>
                    <a:bodyPr/>
                    <a:lstStyle/>
                    <a:p>
                      <a:r>
                        <a:rPr lang="en-US" altLang="zh-CN" sz="1400"/>
                        <a:t>1001</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extLst>
                  <a:ext uri="{0D108BD9-81ED-4DB2-BD59-A6C34878D82A}">
                    <a16:rowId xmlns:a16="http://schemas.microsoft.com/office/drawing/2014/main" val="10015"/>
                  </a:ext>
                </a:extLst>
              </a:tr>
              <a:tr h="294565">
                <a:tc>
                  <a:txBody>
                    <a:bodyPr/>
                    <a:lstStyle/>
                    <a:p>
                      <a:r>
                        <a:rPr lang="en-US" altLang="zh-CN" sz="1400" b="1" dirty="0">
                          <a:solidFill>
                            <a:srgbClr val="FF0000"/>
                          </a:solidFill>
                        </a:rPr>
                        <a:t>15</a:t>
                      </a:r>
                    </a:p>
                  </a:txBody>
                  <a:tcPr marL="63335" marR="63335" marT="31668" marB="31668" anchor="ctr"/>
                </a:tc>
                <a:tc>
                  <a:txBody>
                    <a:bodyPr/>
                    <a:lstStyle/>
                    <a:p>
                      <a:r>
                        <a:rPr lang="en-US" altLang="zh-CN" sz="1400" dirty="0"/>
                        <a:t>1111</a:t>
                      </a:r>
                    </a:p>
                  </a:txBody>
                  <a:tcPr marL="63335" marR="63335" marT="31668" marB="31668" anchor="ctr"/>
                </a:tc>
                <a:tc>
                  <a:txBody>
                    <a:bodyPr/>
                    <a:lstStyle/>
                    <a:p>
                      <a:r>
                        <a:rPr lang="en-US" altLang="zh-CN" sz="1400"/>
                        <a:t>1000</a:t>
                      </a:r>
                    </a:p>
                  </a:txBody>
                  <a:tcPr marL="63335" marR="63335" marT="31668" marB="31668" anchor="ctr"/>
                </a:tc>
                <a:tc>
                  <a:txBody>
                    <a:bodyPr/>
                    <a:lstStyle/>
                    <a:p>
                      <a:r>
                        <a:rPr lang="en-US" altLang="zh-CN" sz="1400" dirty="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dirty="0"/>
                        <a:t>----</a:t>
                      </a:r>
                    </a:p>
                  </a:txBody>
                  <a:tcPr marL="63335" marR="63335" marT="31668" marB="31668" anchor="ctr"/>
                </a:tc>
                <a:extLst>
                  <a:ext uri="{0D108BD9-81ED-4DB2-BD59-A6C34878D82A}">
                    <a16:rowId xmlns:a16="http://schemas.microsoft.com/office/drawing/2014/main" val="10016"/>
                  </a:ext>
                </a:extLst>
              </a:tr>
            </a:tbl>
          </a:graphicData>
        </a:graphic>
      </p:graphicFrame>
      <p:cxnSp>
        <p:nvCxnSpPr>
          <p:cNvPr id="6" name="直接箭头连接符 5"/>
          <p:cNvCxnSpPr/>
          <p:nvPr/>
        </p:nvCxnSpPr>
        <p:spPr bwMode="auto">
          <a:xfrm flipV="1">
            <a:off x="6642138" y="1763889"/>
            <a:ext cx="270018" cy="855057"/>
          </a:xfrm>
          <a:prstGeom prst="straightConnector1">
            <a:avLst/>
          </a:prstGeom>
          <a:solidFill>
            <a:srgbClr val="000000"/>
          </a:solidFill>
          <a:ln w="25400" cap="flat" cmpd="sng" algn="ctr">
            <a:solidFill>
              <a:srgbClr val="FF0000"/>
            </a:solidFill>
            <a:prstDash val="solid"/>
            <a:round/>
            <a:headEnd type="none" w="med" len="med"/>
            <a:tailEnd type="arrow"/>
          </a:ln>
          <a:effectLst/>
        </p:spPr>
      </p:cxnSp>
      <p:cxnSp>
        <p:nvCxnSpPr>
          <p:cNvPr id="7" name="直接箭头连接符 6"/>
          <p:cNvCxnSpPr/>
          <p:nvPr/>
        </p:nvCxnSpPr>
        <p:spPr bwMode="auto">
          <a:xfrm flipV="1">
            <a:off x="6642138" y="4419066"/>
            <a:ext cx="270018" cy="855057"/>
          </a:xfrm>
          <a:prstGeom prst="straightConnector1">
            <a:avLst/>
          </a:prstGeom>
          <a:solidFill>
            <a:srgbClr val="000000"/>
          </a:solidFill>
          <a:ln w="25400" cap="flat" cmpd="sng" algn="ctr">
            <a:solidFill>
              <a:srgbClr val="FF0000"/>
            </a:solidFill>
            <a:prstDash val="solid"/>
            <a:round/>
            <a:headEnd type="none" w="med" len="med"/>
            <a:tailEnd type="arrow"/>
          </a:ln>
          <a:effectLst/>
        </p:spPr>
      </p:cxnSp>
      <p:cxnSp>
        <p:nvCxnSpPr>
          <p:cNvPr id="8" name="直接箭头连接符 7"/>
          <p:cNvCxnSpPr/>
          <p:nvPr/>
        </p:nvCxnSpPr>
        <p:spPr bwMode="auto">
          <a:xfrm flipV="1">
            <a:off x="6642138" y="2933967"/>
            <a:ext cx="270018" cy="855057"/>
          </a:xfrm>
          <a:prstGeom prst="straightConnector1">
            <a:avLst/>
          </a:prstGeom>
          <a:solidFill>
            <a:srgbClr val="000000"/>
          </a:solidFill>
          <a:ln w="25400" cap="flat" cmpd="sng" algn="ctr">
            <a:solidFill>
              <a:srgbClr val="FF0000"/>
            </a:solidFill>
            <a:prstDash val="solid"/>
            <a:round/>
            <a:headEnd type="none" w="med" len="med"/>
            <a:tailEnd type="arrow"/>
          </a:ln>
          <a:effectLst/>
        </p:spPr>
      </p:cxnSp>
      <p:sp>
        <p:nvSpPr>
          <p:cNvPr id="9" name="矩形 8"/>
          <p:cNvSpPr/>
          <p:nvPr/>
        </p:nvSpPr>
        <p:spPr bwMode="auto">
          <a:xfrm>
            <a:off x="7587201" y="3113979"/>
            <a:ext cx="585039" cy="139509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0" name="矩形 9"/>
          <p:cNvSpPr/>
          <p:nvPr/>
        </p:nvSpPr>
        <p:spPr bwMode="auto">
          <a:xfrm>
            <a:off x="7599114" y="1645749"/>
            <a:ext cx="585039" cy="139509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1" name="矩形 10"/>
          <p:cNvSpPr/>
          <p:nvPr/>
        </p:nvSpPr>
        <p:spPr bwMode="auto">
          <a:xfrm>
            <a:off x="8277139" y="4271228"/>
            <a:ext cx="585039" cy="274721"/>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2" name="矩形 11"/>
          <p:cNvSpPr/>
          <p:nvPr/>
        </p:nvSpPr>
        <p:spPr bwMode="auto">
          <a:xfrm>
            <a:off x="8300965" y="1645748"/>
            <a:ext cx="585039" cy="2548303"/>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3" name="矩形 12">
            <a:extLst>
              <a:ext uri="{FF2B5EF4-FFF2-40B4-BE49-F238E27FC236}">
                <a16:creationId xmlns:a16="http://schemas.microsoft.com/office/drawing/2014/main" id="{3C1A1A6C-AB60-46AD-BF26-28E447157FC0}"/>
              </a:ext>
            </a:extLst>
          </p:cNvPr>
          <p:cNvSpPr/>
          <p:nvPr/>
        </p:nvSpPr>
        <p:spPr bwMode="auto">
          <a:xfrm>
            <a:off x="6897263" y="1645747"/>
            <a:ext cx="585039" cy="2863325"/>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4" name="矩形 13">
            <a:extLst>
              <a:ext uri="{FF2B5EF4-FFF2-40B4-BE49-F238E27FC236}">
                <a16:creationId xmlns:a16="http://schemas.microsoft.com/office/drawing/2014/main" id="{09749211-6A15-4380-BEA0-B71927A05C8F}"/>
              </a:ext>
            </a:extLst>
          </p:cNvPr>
          <p:cNvSpPr/>
          <p:nvPr/>
        </p:nvSpPr>
        <p:spPr bwMode="auto">
          <a:xfrm>
            <a:off x="6183405" y="2483937"/>
            <a:ext cx="585039" cy="2863325"/>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Tree>
    <p:extLst>
      <p:ext uri="{BB962C8B-B14F-4D97-AF65-F5344CB8AC3E}">
        <p14:creationId xmlns:p14="http://schemas.microsoft.com/office/powerpoint/2010/main" val="379309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5723750" cy="720048"/>
          </a:xfrm>
        </p:spPr>
        <p:txBody>
          <a:bodyPr/>
          <a:lstStyle/>
          <a:p>
            <a:r>
              <a:rPr lang="zh-CN" altLang="en-US" dirty="0"/>
              <a:t>第一节  数字与模拟</a:t>
            </a:r>
            <a:br>
              <a:rPr lang="zh-CN" altLang="en-US" dirty="0"/>
            </a:br>
            <a:br>
              <a:rPr lang="en-US" altLang="zh-CN" dirty="0"/>
            </a:br>
            <a:endParaRPr lang="zh-CN" altLang="en-US" dirty="0"/>
          </a:p>
        </p:txBody>
      </p:sp>
      <p:sp>
        <p:nvSpPr>
          <p:cNvPr id="4" name="标题 3"/>
          <p:cNvSpPr txBox="1">
            <a:spLocks/>
          </p:cNvSpPr>
          <p:nvPr/>
        </p:nvSpPr>
        <p:spPr bwMode="auto">
          <a:xfrm>
            <a:off x="386722" y="593811"/>
            <a:ext cx="859557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pPr algn="ctr"/>
            <a:r>
              <a:rPr lang="zh-CN" altLang="en-US" sz="6000" dirty="0"/>
              <a:t>第</a:t>
            </a:r>
            <a:r>
              <a:rPr lang="en-US" altLang="zh-CN" sz="6000" dirty="0"/>
              <a:t>1</a:t>
            </a:r>
            <a:r>
              <a:rPr lang="zh-CN" altLang="en-US" sz="6000" dirty="0"/>
              <a:t>章：开关理论基础</a:t>
            </a:r>
          </a:p>
        </p:txBody>
      </p:sp>
      <p:sp>
        <p:nvSpPr>
          <p:cNvPr id="5" name="内容占位符 4"/>
          <p:cNvSpPr txBox="1">
            <a:spLocks/>
          </p:cNvSpPr>
          <p:nvPr/>
        </p:nvSpPr>
        <p:spPr bwMode="auto">
          <a:xfrm>
            <a:off x="2186841" y="2663949"/>
            <a:ext cx="5670378"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离散 </a:t>
            </a:r>
            <a:r>
              <a:rPr lang="en-US" altLang="zh-CN" sz="2800" dirty="0"/>
              <a:t>vs. </a:t>
            </a:r>
            <a:r>
              <a:rPr lang="zh-CN" altLang="en-US" sz="2800" dirty="0"/>
              <a:t>连续</a:t>
            </a:r>
            <a:endParaRPr lang="en-US" altLang="zh-CN" sz="2800" dirty="0"/>
          </a:p>
          <a:p>
            <a:pPr marL="342900" indent="-342900">
              <a:buFont typeface="Wingdings" pitchFamily="2" charset="2"/>
              <a:buChar char="Ø"/>
            </a:pPr>
            <a:r>
              <a:rPr lang="zh-CN" altLang="en-US" sz="2800" dirty="0"/>
              <a:t>开关量</a:t>
            </a:r>
            <a:endParaRPr lang="en-US" altLang="zh-CN" sz="2800" dirty="0"/>
          </a:p>
          <a:p>
            <a:pPr marL="342900" indent="-342900">
              <a:buFont typeface="Wingdings" pitchFamily="2" charset="2"/>
              <a:buChar char="Ø"/>
            </a:pPr>
            <a:r>
              <a:rPr lang="zh-CN" altLang="en-US" sz="2800" dirty="0"/>
              <a:t>码的波形表达方法 </a:t>
            </a: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829761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3" y="548807"/>
            <a:ext cx="8775586" cy="5895394"/>
          </a:xfrm>
        </p:spPr>
        <p:txBody>
          <a:bodyPr/>
          <a:lstStyle/>
          <a:p>
            <a:pPr marL="0" indent="0">
              <a:buNone/>
            </a:pPr>
            <a:r>
              <a:rPr lang="zh-CN" altLang="en-US" sz="2800" dirty="0"/>
              <a:t>基于二</a:t>
            </a:r>
            <a:r>
              <a:rPr lang="en-US" altLang="zh-CN" sz="2800" dirty="0"/>
              <a:t>-</a:t>
            </a:r>
            <a:r>
              <a:rPr lang="zh-CN" altLang="en-US" sz="2800" dirty="0"/>
              <a:t>十进制的计算机码制</a:t>
            </a:r>
            <a:endParaRPr lang="en-US" altLang="zh-CN" sz="2800" dirty="0"/>
          </a:p>
          <a:p>
            <a:pPr marL="684212" lvl="1" indent="-285750">
              <a:buFont typeface="Wingdings" pitchFamily="2" charset="2"/>
              <a:buChar char="Ø"/>
            </a:pPr>
            <a:r>
              <a:rPr lang="en-US" altLang="zh-CN" sz="2800" dirty="0"/>
              <a:t>BCD</a:t>
            </a:r>
            <a:r>
              <a:rPr lang="zh-CN" altLang="en-US" sz="2800" dirty="0"/>
              <a:t>码：</a:t>
            </a:r>
            <a:r>
              <a:rPr lang="en-US" altLang="zh-CN" sz="2800" dirty="0"/>
              <a:t> Binary-Coded Decimal</a:t>
            </a:r>
          </a:p>
          <a:p>
            <a:pPr marL="684212" lvl="1" indent="-285750">
              <a:buFont typeface="Wingdings" pitchFamily="2" charset="2"/>
              <a:buChar char="Ø"/>
            </a:pPr>
            <a:r>
              <a:rPr lang="zh-CN" altLang="en-US" sz="2800" dirty="0"/>
              <a:t>是一种</a:t>
            </a:r>
            <a:r>
              <a:rPr lang="zh-CN" altLang="en-US" sz="2800" dirty="0">
                <a:solidFill>
                  <a:srgbClr val="FF0000"/>
                </a:solidFill>
              </a:rPr>
              <a:t>十进制的数字编码形式</a:t>
            </a:r>
            <a:r>
              <a:rPr lang="zh-CN" altLang="en-US" sz="2800" dirty="0"/>
              <a:t>。</a:t>
            </a:r>
            <a:endParaRPr lang="en-US" altLang="zh-CN" sz="2800" dirty="0"/>
          </a:p>
          <a:p>
            <a:pPr marL="684212" lvl="1" indent="-285750">
              <a:buFont typeface="Wingdings" pitchFamily="2" charset="2"/>
              <a:buChar char="Ø"/>
            </a:pPr>
            <a:r>
              <a:rPr lang="zh-CN" altLang="en-US" sz="2800" dirty="0"/>
              <a:t>这种编码下的每个十进制数字用一串单独的二进制比特来存储表示。</a:t>
            </a:r>
            <a:endParaRPr lang="en-US" altLang="zh-CN" sz="2800" dirty="0"/>
          </a:p>
          <a:p>
            <a:pPr marL="684212" lvl="1" indent="-285750">
              <a:buFont typeface="Wingdings" pitchFamily="2" charset="2"/>
              <a:buChar char="Ø"/>
            </a:pPr>
            <a:r>
              <a:rPr lang="zh-CN" altLang="en-US" sz="2800" dirty="0"/>
              <a:t>常见的有：</a:t>
            </a:r>
            <a:endParaRPr lang="en-US" altLang="zh-CN" sz="2800" dirty="0"/>
          </a:p>
          <a:p>
            <a:pPr marL="1081087" lvl="2" indent="-285750">
              <a:buFont typeface="Wingdings" pitchFamily="2" charset="2"/>
              <a:buChar char="Ø"/>
            </a:pPr>
            <a:r>
              <a:rPr lang="en-US" altLang="zh-CN" sz="2800" dirty="0"/>
              <a:t>4</a:t>
            </a:r>
            <a:r>
              <a:rPr lang="zh-CN" altLang="en-US" sz="2800" dirty="0"/>
              <a:t>位表示</a:t>
            </a:r>
            <a:r>
              <a:rPr lang="en-US" altLang="zh-CN" sz="2800" dirty="0"/>
              <a:t>1</a:t>
            </a:r>
            <a:r>
              <a:rPr lang="zh-CN" altLang="en-US" sz="2800" dirty="0"/>
              <a:t>个十进制数字，称为压缩的</a:t>
            </a:r>
            <a:r>
              <a:rPr lang="en-US" altLang="zh-CN" sz="2800" dirty="0"/>
              <a:t>BCD</a:t>
            </a:r>
            <a:r>
              <a:rPr lang="zh-CN" altLang="en-US" sz="2800" dirty="0"/>
              <a:t>码（</a:t>
            </a:r>
            <a:r>
              <a:rPr lang="en-US" altLang="zh-CN" sz="2800" dirty="0"/>
              <a:t>compressed or packed</a:t>
            </a:r>
            <a:r>
              <a:rPr lang="zh-CN" altLang="en-US" sz="2800" dirty="0"/>
              <a:t>）；</a:t>
            </a:r>
            <a:endParaRPr lang="en-US" altLang="zh-CN" sz="2800" dirty="0"/>
          </a:p>
          <a:p>
            <a:pPr marL="1081087" lvl="2" indent="-285750">
              <a:buFont typeface="Wingdings" pitchFamily="2" charset="2"/>
              <a:buChar char="Ø"/>
            </a:pPr>
            <a:r>
              <a:rPr lang="en-US" altLang="zh-CN" sz="2800" dirty="0"/>
              <a:t>8</a:t>
            </a:r>
            <a:r>
              <a:rPr lang="zh-CN" altLang="en-US" sz="2800" dirty="0"/>
              <a:t>位表示</a:t>
            </a:r>
            <a:r>
              <a:rPr lang="en-US" altLang="zh-CN" sz="2800" dirty="0"/>
              <a:t>1</a:t>
            </a:r>
            <a:r>
              <a:rPr lang="zh-CN" altLang="en-US" sz="2800" dirty="0"/>
              <a:t>个十进制数字，称为未压缩的</a:t>
            </a:r>
            <a:r>
              <a:rPr lang="en-US" altLang="zh-CN" sz="2800" dirty="0"/>
              <a:t>BCD</a:t>
            </a:r>
            <a:r>
              <a:rPr lang="zh-CN" altLang="en-US" sz="2800" dirty="0"/>
              <a:t>码（</a:t>
            </a:r>
            <a:r>
              <a:rPr lang="en-US" altLang="zh-CN" sz="2800" dirty="0"/>
              <a:t>uncompressed or zoned</a:t>
            </a:r>
            <a:r>
              <a:rPr lang="zh-CN" altLang="en-US" sz="2800" dirty="0"/>
              <a:t>）；</a:t>
            </a:r>
            <a:endParaRPr lang="en-US" altLang="zh-CN" sz="2800"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p:txBody>
      </p:sp>
    </p:spTree>
    <p:extLst>
      <p:ext uri="{BB962C8B-B14F-4D97-AF65-F5344CB8AC3E}">
        <p14:creationId xmlns:p14="http://schemas.microsoft.com/office/powerpoint/2010/main" val="1941946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116703" y="548807"/>
            <a:ext cx="8595574" cy="5895394"/>
          </a:xfrm>
        </p:spPr>
        <p:txBody>
          <a:bodyPr/>
          <a:lstStyle/>
          <a:p>
            <a:pPr marL="0" indent="0">
              <a:buNone/>
            </a:pPr>
            <a:r>
              <a:rPr lang="zh-CN" altLang="en-US" sz="2800" dirty="0"/>
              <a:t>基于二</a:t>
            </a:r>
            <a:r>
              <a:rPr lang="en-US" altLang="zh-CN" sz="2800" dirty="0"/>
              <a:t>-</a:t>
            </a:r>
            <a:r>
              <a:rPr lang="zh-CN" altLang="en-US" sz="2800" dirty="0"/>
              <a:t>十进制的计算机码制</a:t>
            </a:r>
            <a:endParaRPr lang="en-US" altLang="zh-CN" sz="2800" dirty="0"/>
          </a:p>
          <a:p>
            <a:pPr marL="684212" lvl="1" indent="-285750">
              <a:buFont typeface="Wingdings" pitchFamily="2" charset="2"/>
              <a:buChar char="Ø"/>
            </a:pPr>
            <a:r>
              <a:rPr lang="en-US" altLang="zh-CN" sz="2400" dirty="0"/>
              <a:t>4</a:t>
            </a:r>
            <a:r>
              <a:rPr lang="zh-CN" altLang="en-US" sz="2400" dirty="0"/>
              <a:t>位二进制有编码</a:t>
            </a:r>
            <a:r>
              <a:rPr lang="en-US" altLang="zh-CN" sz="2400" dirty="0"/>
              <a:t>16</a:t>
            </a:r>
            <a:r>
              <a:rPr lang="zh-CN" altLang="en-US" sz="2400" dirty="0"/>
              <a:t>个，只需选取其中</a:t>
            </a:r>
            <a:r>
              <a:rPr lang="en-US" altLang="zh-CN" sz="2400" dirty="0"/>
              <a:t>10</a:t>
            </a:r>
            <a:r>
              <a:rPr lang="zh-CN" altLang="en-US" sz="2400" dirty="0"/>
              <a:t>个表示</a:t>
            </a:r>
            <a:r>
              <a:rPr lang="en-US" altLang="zh-CN" sz="2400" dirty="0"/>
              <a:t>0-9</a:t>
            </a:r>
            <a:r>
              <a:rPr lang="zh-CN" altLang="en-US" sz="2400" dirty="0"/>
              <a:t>这十个基本基数（</a:t>
            </a:r>
            <a:r>
              <a:rPr lang="en-US" altLang="zh-CN" sz="2400" dirty="0"/>
              <a:t>0,1,2,3,4,5,6,7,8,9</a:t>
            </a:r>
            <a:r>
              <a:rPr lang="zh-CN" altLang="en-US" sz="2400" dirty="0"/>
              <a:t>）。</a:t>
            </a:r>
            <a:endParaRPr lang="en-US" altLang="zh-CN" sz="2400" dirty="0"/>
          </a:p>
          <a:p>
            <a:pPr marL="684212" lvl="1" indent="-285750">
              <a:buFont typeface="Wingdings" pitchFamily="2" charset="2"/>
              <a:buChar char="Ø"/>
            </a:pPr>
            <a:r>
              <a:rPr lang="zh-CN" altLang="en-US" sz="2400" dirty="0"/>
              <a:t>因此，编码方案会有很多种。这些编码方案可以分为有权码和无权码两大类。</a:t>
            </a:r>
            <a:endParaRPr lang="en-US" altLang="zh-CN" sz="2400"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endParaRPr lang="en-US" altLang="zh-CN" dirty="0"/>
          </a:p>
          <a:p>
            <a:pPr marL="684212" lvl="1" indent="-285750">
              <a:buFont typeface="Wingdings" pitchFamily="2" charset="2"/>
              <a:buChar char="Ø"/>
            </a:pPr>
            <a:r>
              <a:rPr lang="en-US" altLang="zh-CN" sz="2400" dirty="0"/>
              <a:t>BCD</a:t>
            </a:r>
            <a:r>
              <a:rPr lang="zh-CN" altLang="en-US" sz="2400" dirty="0"/>
              <a:t>码用途很多，主要用于高精确度的计算，财务会计核算系统等。</a:t>
            </a:r>
            <a:endParaRPr lang="en-US" altLang="zh-CN" sz="2400" dirty="0"/>
          </a:p>
        </p:txBody>
      </p:sp>
      <p:sp>
        <p:nvSpPr>
          <p:cNvPr id="8" name="Text Box 5"/>
          <p:cNvSpPr txBox="1">
            <a:spLocks noChangeArrowheads="1"/>
          </p:cNvSpPr>
          <p:nvPr/>
        </p:nvSpPr>
        <p:spPr bwMode="auto">
          <a:xfrm>
            <a:off x="2463762" y="343865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a:solidFill>
                  <a:srgbClr val="00FF00"/>
                </a:solidFill>
                <a:latin typeface="Times New Roman" pitchFamily="18" charset="0"/>
              </a:rPr>
              <a:t>* </a:t>
            </a:r>
            <a:r>
              <a:rPr kumimoji="1" lang="en-US" altLang="zh-CN">
                <a:latin typeface="Times New Roman" pitchFamily="18" charset="0"/>
              </a:rPr>
              <a:t>2421</a:t>
            </a:r>
            <a:r>
              <a:rPr kumimoji="1" lang="zh-CN" altLang="en-US">
                <a:latin typeface="Times New Roman" pitchFamily="18" charset="0"/>
              </a:rPr>
              <a:t>码</a:t>
            </a:r>
          </a:p>
        </p:txBody>
      </p:sp>
      <p:sp>
        <p:nvSpPr>
          <p:cNvPr id="9" name="Text Box 8"/>
          <p:cNvSpPr txBox="1">
            <a:spLocks noChangeArrowheads="1"/>
          </p:cNvSpPr>
          <p:nvPr/>
        </p:nvSpPr>
        <p:spPr bwMode="auto">
          <a:xfrm>
            <a:off x="2463762" y="3895853"/>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a:solidFill>
                  <a:srgbClr val="00FF00"/>
                </a:solidFill>
                <a:latin typeface="Times New Roman" pitchFamily="18" charset="0"/>
              </a:rPr>
              <a:t>* </a:t>
            </a:r>
            <a:r>
              <a:rPr kumimoji="1" lang="en-US" altLang="zh-CN">
                <a:latin typeface="Times New Roman" pitchFamily="18" charset="0"/>
              </a:rPr>
              <a:t>5211</a:t>
            </a:r>
            <a:r>
              <a:rPr kumimoji="1" lang="zh-CN" altLang="en-US">
                <a:latin typeface="Times New Roman" pitchFamily="18" charset="0"/>
              </a:rPr>
              <a:t>码</a:t>
            </a:r>
          </a:p>
        </p:txBody>
      </p:sp>
      <p:sp>
        <p:nvSpPr>
          <p:cNvPr id="10" name="Text Box 9"/>
          <p:cNvSpPr txBox="1">
            <a:spLocks noChangeArrowheads="1"/>
          </p:cNvSpPr>
          <p:nvPr/>
        </p:nvSpPr>
        <p:spPr bwMode="auto">
          <a:xfrm>
            <a:off x="2463762" y="4353053"/>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a:solidFill>
                  <a:srgbClr val="00FF00"/>
                </a:solidFill>
                <a:latin typeface="Times New Roman" pitchFamily="18" charset="0"/>
              </a:rPr>
              <a:t>* </a:t>
            </a:r>
            <a:r>
              <a:rPr kumimoji="1" lang="zh-CN" altLang="en-US">
                <a:latin typeface="Times New Roman" pitchFamily="18" charset="0"/>
              </a:rPr>
              <a:t>余</a:t>
            </a:r>
            <a:r>
              <a:rPr kumimoji="1" lang="en-US" altLang="zh-CN">
                <a:latin typeface="Times New Roman" pitchFamily="18" charset="0"/>
              </a:rPr>
              <a:t>3</a:t>
            </a:r>
            <a:r>
              <a:rPr kumimoji="1" lang="zh-CN" altLang="en-US">
                <a:latin typeface="Times New Roman" pitchFamily="18" charset="0"/>
              </a:rPr>
              <a:t>码</a:t>
            </a:r>
          </a:p>
        </p:txBody>
      </p:sp>
      <p:sp>
        <p:nvSpPr>
          <p:cNvPr id="11" name="Text Box 10"/>
          <p:cNvSpPr txBox="1">
            <a:spLocks noChangeArrowheads="1"/>
          </p:cNvSpPr>
          <p:nvPr/>
        </p:nvSpPr>
        <p:spPr bwMode="auto">
          <a:xfrm>
            <a:off x="2463762" y="4810253"/>
            <a:ext cx="192597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dirty="0">
                <a:solidFill>
                  <a:srgbClr val="00FF00"/>
                </a:solidFill>
                <a:latin typeface="Times New Roman" pitchFamily="18" charset="0"/>
              </a:rPr>
              <a:t>* </a:t>
            </a:r>
            <a:r>
              <a:rPr kumimoji="1" lang="en-US" altLang="zh-CN" dirty="0">
                <a:latin typeface="Times New Roman" pitchFamily="18" charset="0"/>
              </a:rPr>
              <a:t>BCD</a:t>
            </a:r>
            <a:r>
              <a:rPr kumimoji="1" lang="zh-CN" altLang="en-US" dirty="0">
                <a:latin typeface="Times New Roman" pitchFamily="18" charset="0"/>
              </a:rPr>
              <a:t>格雷码</a:t>
            </a:r>
          </a:p>
        </p:txBody>
      </p:sp>
      <p:sp>
        <p:nvSpPr>
          <p:cNvPr id="12" name="AutoShape 12"/>
          <p:cNvSpPr>
            <a:spLocks/>
          </p:cNvSpPr>
          <p:nvPr/>
        </p:nvSpPr>
        <p:spPr bwMode="auto">
          <a:xfrm flipH="1">
            <a:off x="2278025" y="3056066"/>
            <a:ext cx="203200" cy="1066800"/>
          </a:xfrm>
          <a:prstGeom prst="rightBrace">
            <a:avLst>
              <a:gd name="adj1" fmla="val 43750"/>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 name="Text Box 13"/>
          <p:cNvSpPr txBox="1">
            <a:spLocks noChangeArrowheads="1"/>
          </p:cNvSpPr>
          <p:nvPr/>
        </p:nvSpPr>
        <p:spPr bwMode="auto">
          <a:xfrm>
            <a:off x="1125500" y="3344991"/>
            <a:ext cx="990600" cy="406400"/>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有权码</a:t>
            </a:r>
          </a:p>
        </p:txBody>
      </p:sp>
      <p:sp>
        <p:nvSpPr>
          <p:cNvPr id="14" name="AutoShape 14"/>
          <p:cNvSpPr>
            <a:spLocks/>
          </p:cNvSpPr>
          <p:nvPr/>
        </p:nvSpPr>
        <p:spPr bwMode="auto">
          <a:xfrm flipH="1">
            <a:off x="2241512" y="4551490"/>
            <a:ext cx="203200" cy="566738"/>
          </a:xfrm>
          <a:prstGeom prst="rightBrace">
            <a:avLst>
              <a:gd name="adj1" fmla="val 34375"/>
              <a:gd name="adj2" fmla="val 50000"/>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 name="Text Box 15"/>
          <p:cNvSpPr txBox="1">
            <a:spLocks noChangeArrowheads="1"/>
          </p:cNvSpPr>
          <p:nvPr/>
        </p:nvSpPr>
        <p:spPr bwMode="auto">
          <a:xfrm>
            <a:off x="1128514" y="4597306"/>
            <a:ext cx="990600" cy="406400"/>
          </a:xfrm>
          <a:prstGeom prst="rect">
            <a:avLst/>
          </a:prstGeom>
          <a:noFill/>
          <a:ln w="95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无权码</a:t>
            </a:r>
          </a:p>
        </p:txBody>
      </p:sp>
      <p:sp>
        <p:nvSpPr>
          <p:cNvPr id="16" name="Text Box 19"/>
          <p:cNvSpPr txBox="1">
            <a:spLocks noChangeArrowheads="1"/>
          </p:cNvSpPr>
          <p:nvPr/>
        </p:nvSpPr>
        <p:spPr bwMode="auto">
          <a:xfrm>
            <a:off x="4749762" y="3438653"/>
            <a:ext cx="2346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spcBef>
                <a:spcPct val="0"/>
              </a:spcBef>
            </a:pPr>
            <a:r>
              <a:rPr kumimoji="1" lang="en-US" altLang="zh-CN">
                <a:latin typeface="Times New Roman" pitchFamily="18" charset="0"/>
              </a:rPr>
              <a:t>“9”   1111=2+4+2+1</a:t>
            </a:r>
          </a:p>
        </p:txBody>
      </p:sp>
      <p:sp>
        <p:nvSpPr>
          <p:cNvPr id="17" name="Text Box 20"/>
          <p:cNvSpPr txBox="1">
            <a:spLocks noChangeArrowheads="1"/>
          </p:cNvSpPr>
          <p:nvPr/>
        </p:nvSpPr>
        <p:spPr bwMode="auto">
          <a:xfrm>
            <a:off x="4749762" y="3895853"/>
            <a:ext cx="2346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spcBef>
                <a:spcPct val="0"/>
              </a:spcBef>
            </a:pPr>
            <a:r>
              <a:rPr kumimoji="1" lang="en-US" altLang="zh-CN">
                <a:latin typeface="Times New Roman" pitchFamily="18" charset="0"/>
              </a:rPr>
              <a:t>“9”   1111=5+2+1+1</a:t>
            </a:r>
          </a:p>
        </p:txBody>
      </p:sp>
      <p:sp>
        <p:nvSpPr>
          <p:cNvPr id="18" name="Text Box 21"/>
          <p:cNvSpPr txBox="1">
            <a:spLocks noChangeArrowheads="1"/>
          </p:cNvSpPr>
          <p:nvPr/>
        </p:nvSpPr>
        <p:spPr bwMode="auto">
          <a:xfrm>
            <a:off x="4749762" y="4353053"/>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spcBef>
                <a:spcPct val="0"/>
              </a:spcBef>
            </a:pPr>
            <a:r>
              <a:rPr kumimoji="1" lang="en-US" altLang="zh-CN">
                <a:latin typeface="Times New Roman" pitchFamily="18" charset="0"/>
              </a:rPr>
              <a:t>“9”   1100=8421</a:t>
            </a:r>
            <a:r>
              <a:rPr kumimoji="1" lang="zh-CN" altLang="en-US">
                <a:latin typeface="Times New Roman" pitchFamily="18" charset="0"/>
              </a:rPr>
              <a:t>码</a:t>
            </a:r>
            <a:r>
              <a:rPr kumimoji="1" lang="en-US" altLang="zh-CN">
                <a:latin typeface="Times New Roman" pitchFamily="18" charset="0"/>
              </a:rPr>
              <a:t>+0011</a:t>
            </a:r>
          </a:p>
        </p:txBody>
      </p:sp>
      <p:sp>
        <p:nvSpPr>
          <p:cNvPr id="19" name="Text Box 22"/>
          <p:cNvSpPr txBox="1">
            <a:spLocks noChangeArrowheads="1"/>
          </p:cNvSpPr>
          <p:nvPr/>
        </p:nvSpPr>
        <p:spPr bwMode="auto">
          <a:xfrm>
            <a:off x="4749762" y="4810253"/>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spcBef>
                <a:spcPct val="0"/>
              </a:spcBef>
            </a:pPr>
            <a:r>
              <a:rPr kumimoji="1" lang="en-US" altLang="zh-CN">
                <a:latin typeface="Times New Roman" pitchFamily="18" charset="0"/>
              </a:rPr>
              <a:t>“9”   1101  </a:t>
            </a:r>
            <a:r>
              <a:rPr kumimoji="1" lang="zh-CN" altLang="en-US">
                <a:latin typeface="Times New Roman" pitchFamily="18" charset="0"/>
              </a:rPr>
              <a:t>循环码</a:t>
            </a:r>
          </a:p>
        </p:txBody>
      </p:sp>
      <p:sp>
        <p:nvSpPr>
          <p:cNvPr id="20" name="Text Box 4"/>
          <p:cNvSpPr txBox="1">
            <a:spLocks noChangeArrowheads="1"/>
          </p:cNvSpPr>
          <p:nvPr/>
        </p:nvSpPr>
        <p:spPr bwMode="auto">
          <a:xfrm>
            <a:off x="2501862" y="2967435"/>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dirty="0">
                <a:solidFill>
                  <a:srgbClr val="00FF00"/>
                </a:solidFill>
                <a:latin typeface="Times New Roman" pitchFamily="18" charset="0"/>
              </a:rPr>
              <a:t>* </a:t>
            </a:r>
            <a:r>
              <a:rPr kumimoji="1" lang="en-US" altLang="zh-CN" dirty="0">
                <a:latin typeface="Times New Roman" pitchFamily="18" charset="0"/>
              </a:rPr>
              <a:t>8421</a:t>
            </a:r>
            <a:r>
              <a:rPr kumimoji="1" lang="zh-CN" altLang="en-US" dirty="0">
                <a:latin typeface="Times New Roman" pitchFamily="18" charset="0"/>
              </a:rPr>
              <a:t>码</a:t>
            </a:r>
          </a:p>
        </p:txBody>
      </p:sp>
      <p:sp>
        <p:nvSpPr>
          <p:cNvPr id="21" name="Text Box 17"/>
          <p:cNvSpPr txBox="1">
            <a:spLocks noChangeArrowheads="1"/>
          </p:cNvSpPr>
          <p:nvPr/>
        </p:nvSpPr>
        <p:spPr bwMode="auto">
          <a:xfrm>
            <a:off x="4749762" y="2967434"/>
            <a:ext cx="180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spcBef>
                <a:spcPct val="0"/>
              </a:spcBef>
            </a:pPr>
            <a:r>
              <a:rPr kumimoji="1" lang="en-US" altLang="zh-CN" dirty="0">
                <a:latin typeface="Times New Roman" pitchFamily="18" charset="0"/>
              </a:rPr>
              <a:t>“9”   1001=8+1</a:t>
            </a:r>
          </a:p>
        </p:txBody>
      </p:sp>
    </p:spTree>
    <p:extLst>
      <p:ext uri="{BB962C8B-B14F-4D97-AF65-F5344CB8AC3E}">
        <p14:creationId xmlns:p14="http://schemas.microsoft.com/office/powerpoint/2010/main" val="2814910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20326" y="411302"/>
            <a:ext cx="8865591" cy="5895394"/>
          </a:xfrm>
        </p:spPr>
        <p:txBody>
          <a:bodyPr/>
          <a:lstStyle/>
          <a:p>
            <a:pPr marL="0" indent="0">
              <a:buNone/>
            </a:pPr>
            <a:r>
              <a:rPr lang="zh-CN" altLang="en-US" sz="2800" dirty="0"/>
              <a:t>基于二</a:t>
            </a:r>
            <a:r>
              <a:rPr lang="en-US" altLang="zh-CN" sz="2800" dirty="0"/>
              <a:t>-</a:t>
            </a:r>
            <a:r>
              <a:rPr lang="zh-CN" altLang="en-US" sz="2800" dirty="0"/>
              <a:t>十进制的计算机码制</a:t>
            </a:r>
            <a:endParaRPr lang="en-US" altLang="zh-CN" sz="2800" dirty="0"/>
          </a:p>
          <a:p>
            <a:pPr marL="684212" lvl="1" indent="-285750">
              <a:buFont typeface="Wingdings" pitchFamily="2" charset="2"/>
              <a:buChar char="Ø"/>
            </a:pPr>
            <a:r>
              <a:rPr lang="en-US" altLang="zh-CN" sz="2000" dirty="0">
                <a:solidFill>
                  <a:srgbClr val="FF0000"/>
                </a:solidFill>
              </a:rPr>
              <a:t>8421BCD</a:t>
            </a:r>
            <a:r>
              <a:rPr lang="zh-CN" altLang="en-US" sz="2000" dirty="0">
                <a:solidFill>
                  <a:srgbClr val="FF0000"/>
                </a:solidFill>
              </a:rPr>
              <a:t>码：</a:t>
            </a:r>
            <a:endParaRPr lang="en-US" altLang="zh-CN" sz="2000" dirty="0">
              <a:solidFill>
                <a:srgbClr val="FF0000"/>
              </a:solidFill>
            </a:endParaRPr>
          </a:p>
          <a:p>
            <a:pPr marL="1081087" lvl="2" indent="-285750">
              <a:buFont typeface="Wingdings" pitchFamily="2" charset="2"/>
              <a:buChar char="Ø"/>
            </a:pPr>
            <a:r>
              <a:rPr lang="en-US" altLang="zh-CN" sz="2000" dirty="0"/>
              <a:t>8.4.2.1 </a:t>
            </a:r>
            <a:r>
              <a:rPr lang="zh-CN" altLang="en-US" sz="2000" dirty="0"/>
              <a:t>分别是</a:t>
            </a:r>
            <a:r>
              <a:rPr lang="en-US" altLang="zh-CN" sz="2000" dirty="0"/>
              <a:t>4</a:t>
            </a:r>
            <a:r>
              <a:rPr lang="zh-CN" altLang="en-US" sz="2000" dirty="0"/>
              <a:t>位二进数的位取值</a:t>
            </a:r>
            <a:endParaRPr lang="en-US" altLang="zh-CN" sz="2000" dirty="0"/>
          </a:p>
          <a:p>
            <a:pPr marL="1081087" lvl="2" indent="-285750">
              <a:buFont typeface="Wingdings" pitchFamily="2" charset="2"/>
              <a:buChar char="Ø"/>
            </a:pPr>
            <a:r>
              <a:rPr lang="zh-CN" altLang="en-US" sz="2000" dirty="0"/>
              <a:t>例如，十进制数</a:t>
            </a:r>
            <a:r>
              <a:rPr lang="en-US" altLang="zh-CN" sz="2000" dirty="0"/>
              <a:t>75.4</a:t>
            </a:r>
            <a:r>
              <a:rPr lang="zh-CN" altLang="en-US" sz="2000" dirty="0"/>
              <a:t>转换为</a:t>
            </a:r>
            <a:r>
              <a:rPr lang="en-US" altLang="zh-CN" sz="2000" dirty="0"/>
              <a:t>BCD</a:t>
            </a:r>
            <a:r>
              <a:rPr lang="zh-CN" altLang="en-US" sz="2000" dirty="0"/>
              <a:t>码</a:t>
            </a:r>
            <a:endParaRPr lang="en-US" altLang="zh-CN" sz="2000" dirty="0"/>
          </a:p>
          <a:p>
            <a:pPr marL="1081087" lvl="2" indent="-285750">
              <a:buFont typeface="Wingdings" pitchFamily="2" charset="2"/>
              <a:buChar char="Ø"/>
            </a:pPr>
            <a:endParaRPr lang="en-US" altLang="zh-CN" sz="2000" dirty="0"/>
          </a:p>
          <a:p>
            <a:pPr marL="1081087" lvl="2" indent="-285750">
              <a:buFont typeface="Wingdings" pitchFamily="2" charset="2"/>
              <a:buChar char="Ø"/>
            </a:pPr>
            <a:r>
              <a:rPr lang="zh-CN" altLang="en-US" sz="2000" dirty="0"/>
              <a:t>将</a:t>
            </a:r>
            <a:r>
              <a:rPr lang="en-US" altLang="zh-CN" sz="2000" dirty="0"/>
              <a:t>BCD</a:t>
            </a:r>
            <a:r>
              <a:rPr lang="zh-CN" altLang="en-US" sz="2000" dirty="0"/>
              <a:t>码</a:t>
            </a:r>
            <a:r>
              <a:rPr lang="en-US" altLang="zh-CN" sz="2000" dirty="0"/>
              <a:t>1000 0101.0101</a:t>
            </a:r>
            <a:r>
              <a:rPr lang="zh-CN" altLang="en-US" sz="2000" dirty="0"/>
              <a:t>转换为十进制数</a:t>
            </a:r>
            <a:endParaRPr lang="en-US" altLang="zh-CN" sz="2000" dirty="0"/>
          </a:p>
        </p:txBody>
      </p:sp>
      <p:sp>
        <p:nvSpPr>
          <p:cNvPr id="4" name="矩形 3"/>
          <p:cNvSpPr/>
          <p:nvPr/>
        </p:nvSpPr>
        <p:spPr>
          <a:xfrm>
            <a:off x="386721" y="2014541"/>
            <a:ext cx="6885458" cy="584775"/>
          </a:xfrm>
          <a:prstGeom prst="rect">
            <a:avLst/>
          </a:prstGeom>
        </p:spPr>
        <p:txBody>
          <a:bodyPr wrap="square">
            <a:spAutoFit/>
          </a:bodyPr>
          <a:lstStyle/>
          <a:p>
            <a:pPr marL="1146175" lvl="3" indent="0"/>
            <a:r>
              <a:rPr lang="en-US" altLang="zh-CN" sz="3200" dirty="0">
                <a:solidFill>
                  <a:srgbClr val="FF0000"/>
                </a:solidFill>
              </a:rPr>
              <a:t>75.4=(0111 0101.0100)</a:t>
            </a:r>
            <a:r>
              <a:rPr lang="en-US" altLang="zh-CN" sz="3200" baseline="-25000" dirty="0">
                <a:solidFill>
                  <a:srgbClr val="FF0000"/>
                </a:solidFill>
              </a:rPr>
              <a:t>BCD</a:t>
            </a:r>
          </a:p>
        </p:txBody>
      </p:sp>
      <p:sp>
        <p:nvSpPr>
          <p:cNvPr id="5" name="矩形 4"/>
          <p:cNvSpPr/>
          <p:nvPr/>
        </p:nvSpPr>
        <p:spPr>
          <a:xfrm>
            <a:off x="206709" y="2847441"/>
            <a:ext cx="6510115" cy="584775"/>
          </a:xfrm>
          <a:prstGeom prst="rect">
            <a:avLst/>
          </a:prstGeom>
        </p:spPr>
        <p:txBody>
          <a:bodyPr wrap="none">
            <a:spAutoFit/>
          </a:bodyPr>
          <a:lstStyle/>
          <a:p>
            <a:pPr marL="1146175" lvl="3" indent="0"/>
            <a:r>
              <a:rPr lang="en-US" altLang="zh-CN" sz="3200" dirty="0">
                <a:solidFill>
                  <a:srgbClr val="FF0000"/>
                </a:solidFill>
              </a:rPr>
              <a:t>(1000 0101.0101)</a:t>
            </a:r>
            <a:r>
              <a:rPr lang="en-US" altLang="zh-CN" sz="3200" baseline="-25000" dirty="0">
                <a:solidFill>
                  <a:srgbClr val="FF0000"/>
                </a:solidFill>
              </a:rPr>
              <a:t>BCD</a:t>
            </a:r>
            <a:r>
              <a:rPr lang="zh-CN" altLang="en-US" sz="3200" dirty="0">
                <a:solidFill>
                  <a:srgbClr val="FF0000"/>
                </a:solidFill>
              </a:rPr>
              <a:t>＝</a:t>
            </a:r>
            <a:r>
              <a:rPr lang="en-US" altLang="zh-CN" sz="3200" dirty="0">
                <a:solidFill>
                  <a:srgbClr val="FF0000"/>
                </a:solidFill>
              </a:rPr>
              <a:t>85.5 </a:t>
            </a:r>
          </a:p>
        </p:txBody>
      </p:sp>
    </p:spTree>
    <p:extLst>
      <p:ext uri="{BB962C8B-B14F-4D97-AF65-F5344CB8AC3E}">
        <p14:creationId xmlns:p14="http://schemas.microsoft.com/office/powerpoint/2010/main" val="2860735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6304538"/>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6" name="内容占位符 2"/>
          <p:cNvSpPr txBox="1">
            <a:spLocks/>
          </p:cNvSpPr>
          <p:nvPr/>
        </p:nvSpPr>
        <p:spPr bwMode="auto">
          <a:xfrm>
            <a:off x="49161" y="463646"/>
            <a:ext cx="9045680" cy="589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Font typeface="Wingdings" pitchFamily="2" charset="2"/>
              <a:buNone/>
            </a:pPr>
            <a:r>
              <a:rPr lang="zh-CN" altLang="en-US" sz="2800" dirty="0"/>
              <a:t>基于二</a:t>
            </a:r>
            <a:r>
              <a:rPr lang="en-US" altLang="zh-CN" sz="2800" dirty="0"/>
              <a:t>-</a:t>
            </a:r>
            <a:r>
              <a:rPr lang="zh-CN" altLang="en-US" sz="2800" dirty="0"/>
              <a:t>十进制的计算机码制</a:t>
            </a:r>
            <a:endParaRPr lang="en-US" altLang="zh-CN" sz="2800" dirty="0"/>
          </a:p>
          <a:p>
            <a:pPr marL="684212" lvl="1" indent="-285750">
              <a:buFont typeface="Wingdings" pitchFamily="2" charset="2"/>
              <a:buChar char="Ø"/>
            </a:pPr>
            <a:r>
              <a:rPr lang="en-US" altLang="zh-CN" sz="2400" dirty="0"/>
              <a:t>8421BCD</a:t>
            </a:r>
            <a:r>
              <a:rPr lang="zh-CN" altLang="en-US" sz="2400" dirty="0"/>
              <a:t>码：</a:t>
            </a:r>
            <a:endParaRPr lang="en-US" altLang="zh-CN" sz="2400" dirty="0"/>
          </a:p>
          <a:p>
            <a:pPr marL="684212" lvl="1" indent="-285750">
              <a:buFont typeface="Wingdings" pitchFamily="2" charset="2"/>
              <a:buChar char="Ø"/>
            </a:pPr>
            <a:r>
              <a:rPr lang="zh-CN" altLang="en-US" sz="2400" dirty="0"/>
              <a:t>余</a:t>
            </a:r>
            <a:r>
              <a:rPr lang="en-US" altLang="zh-CN" sz="2400" dirty="0"/>
              <a:t>3</a:t>
            </a:r>
            <a:r>
              <a:rPr lang="zh-CN" altLang="en-US" sz="2400" dirty="0"/>
              <a:t>码</a:t>
            </a:r>
            <a:r>
              <a:rPr lang="en-US" altLang="zh-CN" sz="2400" dirty="0"/>
              <a:t>:</a:t>
            </a:r>
          </a:p>
          <a:p>
            <a:pPr marL="1081087" lvl="2" indent="-285750">
              <a:buFont typeface="Wingdings" pitchFamily="2" charset="2"/>
              <a:buChar char="Ø"/>
            </a:pPr>
            <a:r>
              <a:rPr lang="zh-CN" altLang="en-US" sz="2000" dirty="0"/>
              <a:t>余三码（余</a:t>
            </a:r>
            <a:r>
              <a:rPr lang="en-US" altLang="zh-CN" sz="2000" dirty="0"/>
              <a:t>3</a:t>
            </a:r>
            <a:r>
              <a:rPr lang="zh-CN" altLang="en-US" sz="2000" dirty="0"/>
              <a:t>码）是由</a:t>
            </a:r>
            <a:r>
              <a:rPr lang="en-US" altLang="zh-CN" sz="2000" dirty="0"/>
              <a:t>8421</a:t>
            </a:r>
            <a:r>
              <a:rPr lang="zh-CN" altLang="en-US" sz="2000" dirty="0"/>
              <a:t>码加上</a:t>
            </a:r>
            <a:r>
              <a:rPr lang="en-US" altLang="zh-CN" sz="2000" dirty="0"/>
              <a:t>0011</a:t>
            </a:r>
            <a:r>
              <a:rPr lang="zh-CN" altLang="en-US" sz="2000" dirty="0"/>
              <a:t>形成的一种无权码</a:t>
            </a:r>
            <a:r>
              <a:rPr lang="en-US" altLang="zh-CN" sz="2000" dirty="0"/>
              <a:t>;</a:t>
            </a:r>
            <a:r>
              <a:rPr lang="zh-CN" altLang="en-US" sz="2000" dirty="0"/>
              <a:t>由于它的每个字符编码比相应的</a:t>
            </a:r>
            <a:r>
              <a:rPr lang="en-US" altLang="zh-CN" sz="2000" dirty="0"/>
              <a:t>8421</a:t>
            </a:r>
            <a:r>
              <a:rPr lang="zh-CN" altLang="en-US" sz="2000" dirty="0"/>
              <a:t>码多</a:t>
            </a:r>
            <a:r>
              <a:rPr lang="en-US" altLang="zh-CN" sz="2000" dirty="0"/>
              <a:t>3</a:t>
            </a:r>
            <a:r>
              <a:rPr lang="zh-CN" altLang="en-US" sz="2000" dirty="0"/>
              <a:t>，故称为余三码</a:t>
            </a:r>
            <a:r>
              <a:rPr lang="en-US" altLang="zh-CN" sz="2000" dirty="0"/>
              <a:t>.</a:t>
            </a:r>
          </a:p>
          <a:p>
            <a:pPr marL="1081087" lvl="2" indent="-285750">
              <a:buFont typeface="Wingdings" pitchFamily="2" charset="2"/>
              <a:buChar char="Ø"/>
            </a:pPr>
            <a:r>
              <a:rPr lang="zh-CN" altLang="en-US" sz="2000" dirty="0"/>
              <a:t>在将两个余三码表示的十进制数相加时，能正确产生进位信号，但对“和”必须修正。</a:t>
            </a:r>
            <a:endParaRPr lang="en-US" altLang="zh-CN" sz="2000" dirty="0"/>
          </a:p>
        </p:txBody>
      </p:sp>
      <p:grpSp>
        <p:nvGrpSpPr>
          <p:cNvPr id="7" name="组合 6"/>
          <p:cNvGrpSpPr/>
          <p:nvPr/>
        </p:nvGrpSpPr>
        <p:grpSpPr>
          <a:xfrm>
            <a:off x="1421790" y="3488797"/>
            <a:ext cx="7065471" cy="2923588"/>
            <a:chOff x="5247122" y="1281"/>
            <a:chExt cx="3890134" cy="1845123"/>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122" y="1281"/>
              <a:ext cx="3890134" cy="184512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464708" y="14182"/>
              <a:ext cx="658889" cy="181588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zh-CN" altLang="en-US" sz="1600" dirty="0"/>
            </a:p>
          </p:txBody>
        </p:sp>
      </p:grpSp>
    </p:spTree>
    <p:extLst>
      <p:ext uri="{BB962C8B-B14F-4D97-AF65-F5344CB8AC3E}">
        <p14:creationId xmlns:p14="http://schemas.microsoft.com/office/powerpoint/2010/main" val="2489931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 y="6304538"/>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6" name="内容占位符 2"/>
          <p:cNvSpPr txBox="1">
            <a:spLocks/>
          </p:cNvSpPr>
          <p:nvPr/>
        </p:nvSpPr>
        <p:spPr bwMode="auto">
          <a:xfrm>
            <a:off x="49161" y="463646"/>
            <a:ext cx="9045680" cy="5895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Font typeface="Wingdings" pitchFamily="2" charset="2"/>
              <a:buNone/>
            </a:pPr>
            <a:r>
              <a:rPr lang="zh-CN" altLang="en-US" sz="2800" dirty="0"/>
              <a:t>基于二</a:t>
            </a:r>
            <a:r>
              <a:rPr lang="en-US" altLang="zh-CN" sz="2800" dirty="0"/>
              <a:t>-</a:t>
            </a:r>
            <a:r>
              <a:rPr lang="zh-CN" altLang="en-US" sz="2800" dirty="0"/>
              <a:t>十进制的计算机码制</a:t>
            </a:r>
            <a:endParaRPr lang="en-US" altLang="zh-CN" sz="2800" dirty="0"/>
          </a:p>
          <a:p>
            <a:pPr marL="684212" lvl="1" indent="-285750">
              <a:buFont typeface="Wingdings" pitchFamily="2" charset="2"/>
              <a:buChar char="Ø"/>
            </a:pPr>
            <a:r>
              <a:rPr lang="en-US" altLang="zh-CN" sz="2400" dirty="0">
                <a:solidFill>
                  <a:srgbClr val="FF0000"/>
                </a:solidFill>
              </a:rPr>
              <a:t>8421BCD</a:t>
            </a:r>
            <a:r>
              <a:rPr lang="zh-CN" altLang="en-US" sz="2400" dirty="0">
                <a:solidFill>
                  <a:srgbClr val="FF0000"/>
                </a:solidFill>
              </a:rPr>
              <a:t>码：</a:t>
            </a:r>
            <a:endParaRPr lang="en-US" altLang="zh-CN" sz="2400" dirty="0">
              <a:solidFill>
                <a:srgbClr val="FF0000"/>
              </a:solidFill>
            </a:endParaRPr>
          </a:p>
          <a:p>
            <a:pPr marL="684212" lvl="1" indent="-285750">
              <a:buFont typeface="Wingdings" pitchFamily="2" charset="2"/>
              <a:buChar char="Ø"/>
            </a:pPr>
            <a:r>
              <a:rPr lang="zh-CN" altLang="en-US" sz="2400" dirty="0">
                <a:solidFill>
                  <a:srgbClr val="FF0000"/>
                </a:solidFill>
              </a:rPr>
              <a:t>余</a:t>
            </a:r>
            <a:r>
              <a:rPr lang="en-US" altLang="zh-CN" sz="2400" dirty="0">
                <a:solidFill>
                  <a:srgbClr val="FF0000"/>
                </a:solidFill>
              </a:rPr>
              <a:t>3</a:t>
            </a:r>
            <a:r>
              <a:rPr lang="zh-CN" altLang="en-US" sz="2400" dirty="0">
                <a:solidFill>
                  <a:srgbClr val="FF0000"/>
                </a:solidFill>
              </a:rPr>
              <a:t>码</a:t>
            </a:r>
            <a:r>
              <a:rPr lang="en-US" altLang="zh-CN" sz="2400" dirty="0">
                <a:solidFill>
                  <a:srgbClr val="FF0000"/>
                </a:solidFill>
              </a:rPr>
              <a:t>:</a:t>
            </a:r>
          </a:p>
          <a:p>
            <a:pPr marL="684212" lvl="1" indent="-285750">
              <a:buFont typeface="Wingdings" pitchFamily="2" charset="2"/>
              <a:buChar char="Ø"/>
            </a:pPr>
            <a:r>
              <a:rPr lang="en-US" altLang="zh-CN" sz="2400" dirty="0">
                <a:solidFill>
                  <a:srgbClr val="FF0000"/>
                </a:solidFill>
              </a:rPr>
              <a:t>BCD</a:t>
            </a:r>
            <a:r>
              <a:rPr lang="zh-CN" altLang="en-US" sz="2400" dirty="0">
                <a:solidFill>
                  <a:srgbClr val="FF0000"/>
                </a:solidFill>
              </a:rPr>
              <a:t>格雷码</a:t>
            </a:r>
            <a:endParaRPr lang="en-US" altLang="zh-CN" sz="2400" dirty="0">
              <a:solidFill>
                <a:srgbClr val="FF0000"/>
              </a:solidFill>
            </a:endParaRPr>
          </a:p>
          <a:p>
            <a:pPr marL="684212" lvl="1" indent="-285750">
              <a:buFont typeface="Wingdings" pitchFamily="2" charset="2"/>
              <a:buChar char="Ø"/>
            </a:pPr>
            <a:r>
              <a:rPr lang="zh-CN" altLang="en-US" sz="2400" dirty="0">
                <a:solidFill>
                  <a:srgbClr val="FF0000"/>
                </a:solidFill>
              </a:rPr>
              <a:t>余</a:t>
            </a:r>
            <a:r>
              <a:rPr lang="en-US" altLang="zh-CN" sz="2400" dirty="0">
                <a:solidFill>
                  <a:srgbClr val="FF0000"/>
                </a:solidFill>
              </a:rPr>
              <a:t>3</a:t>
            </a:r>
            <a:r>
              <a:rPr lang="zh-CN" altLang="en-US" sz="2400" dirty="0">
                <a:solidFill>
                  <a:srgbClr val="FF0000"/>
                </a:solidFill>
              </a:rPr>
              <a:t>格雷码</a:t>
            </a:r>
            <a:endParaRPr lang="en-US" altLang="zh-CN" sz="2400" dirty="0">
              <a:solidFill>
                <a:srgbClr val="FF0000"/>
              </a:solidFill>
            </a:endParaRPr>
          </a:p>
          <a:p>
            <a:pPr marL="795337" lvl="2" indent="0">
              <a:buNone/>
            </a:pPr>
            <a:endParaRPr lang="en-US" altLang="zh-CN" sz="2000" dirty="0">
              <a:solidFill>
                <a:srgbClr val="FF000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val="2077913343"/>
              </p:ext>
            </p:extLst>
          </p:nvPr>
        </p:nvGraphicFramePr>
        <p:xfrm>
          <a:off x="2434397" y="1431440"/>
          <a:ext cx="6660444" cy="5057764"/>
        </p:xfrm>
        <a:graphic>
          <a:graphicData uri="http://schemas.openxmlformats.org/drawingml/2006/table">
            <a:tbl>
              <a:tblPr>
                <a:tableStyleId>{E8B1032C-EA38-4F05-BA0D-38AFFFC7BED3}</a:tableStyleId>
              </a:tblPr>
              <a:tblGrid>
                <a:gridCol w="513338">
                  <a:extLst>
                    <a:ext uri="{9D8B030D-6E8A-4147-A177-3AD203B41FA5}">
                      <a16:colId xmlns:a16="http://schemas.microsoft.com/office/drawing/2014/main" val="20000"/>
                    </a:ext>
                  </a:extLst>
                </a:gridCol>
                <a:gridCol w="855057">
                  <a:extLst>
                    <a:ext uri="{9D8B030D-6E8A-4147-A177-3AD203B41FA5}">
                      <a16:colId xmlns:a16="http://schemas.microsoft.com/office/drawing/2014/main" val="20001"/>
                    </a:ext>
                  </a:extLst>
                </a:gridCol>
                <a:gridCol w="859214">
                  <a:extLst>
                    <a:ext uri="{9D8B030D-6E8A-4147-A177-3AD203B41FA5}">
                      <a16:colId xmlns:a16="http://schemas.microsoft.com/office/drawing/2014/main" val="20002"/>
                    </a:ext>
                  </a:extLst>
                </a:gridCol>
                <a:gridCol w="900060">
                  <a:extLst>
                    <a:ext uri="{9D8B030D-6E8A-4147-A177-3AD203B41FA5}">
                      <a16:colId xmlns:a16="http://schemas.microsoft.com/office/drawing/2014/main" val="20003"/>
                    </a:ext>
                  </a:extLst>
                </a:gridCol>
                <a:gridCol w="945063">
                  <a:extLst>
                    <a:ext uri="{9D8B030D-6E8A-4147-A177-3AD203B41FA5}">
                      <a16:colId xmlns:a16="http://schemas.microsoft.com/office/drawing/2014/main" val="20004"/>
                    </a:ext>
                  </a:extLst>
                </a:gridCol>
                <a:gridCol w="1170078">
                  <a:extLst>
                    <a:ext uri="{9D8B030D-6E8A-4147-A177-3AD203B41FA5}">
                      <a16:colId xmlns:a16="http://schemas.microsoft.com/office/drawing/2014/main" val="20005"/>
                    </a:ext>
                  </a:extLst>
                </a:gridCol>
                <a:gridCol w="1417634">
                  <a:extLst>
                    <a:ext uri="{9D8B030D-6E8A-4147-A177-3AD203B41FA5}">
                      <a16:colId xmlns:a16="http://schemas.microsoft.com/office/drawing/2014/main" val="20006"/>
                    </a:ext>
                  </a:extLst>
                </a:gridCol>
              </a:tblGrid>
              <a:tr h="630628">
                <a:tc>
                  <a:txBody>
                    <a:bodyPr/>
                    <a:lstStyle/>
                    <a:p>
                      <a:r>
                        <a:rPr lang="zh-CN" altLang="en-US" sz="1400" b="1" dirty="0">
                          <a:solidFill>
                            <a:srgbClr val="FF0000"/>
                          </a:solidFill>
                        </a:rPr>
                        <a:t>十进制数</a:t>
                      </a:r>
                    </a:p>
                  </a:txBody>
                  <a:tcPr marL="63335" marR="63335" marT="31668" marB="31668" anchor="ctr"/>
                </a:tc>
                <a:tc>
                  <a:txBody>
                    <a:bodyPr/>
                    <a:lstStyle/>
                    <a:p>
                      <a:r>
                        <a:rPr lang="en-US" altLang="zh-CN" sz="1400" dirty="0"/>
                        <a:t>4</a:t>
                      </a:r>
                      <a:r>
                        <a:rPr lang="zh-CN" altLang="en-US" sz="1400" dirty="0"/>
                        <a:t>位自然二进制码</a:t>
                      </a:r>
                    </a:p>
                  </a:txBody>
                  <a:tcPr marL="63335" marR="63335" marT="31668" marB="31668" anchor="ctr"/>
                </a:tc>
                <a:tc>
                  <a:txBody>
                    <a:bodyPr/>
                    <a:lstStyle/>
                    <a:p>
                      <a:r>
                        <a:rPr lang="en-US" altLang="zh-CN" sz="1400" dirty="0"/>
                        <a:t>4</a:t>
                      </a:r>
                      <a:r>
                        <a:rPr lang="zh-CN" altLang="en-US" sz="1400" dirty="0"/>
                        <a:t>位典型格雷码</a:t>
                      </a:r>
                    </a:p>
                  </a:txBody>
                  <a:tcPr marL="63335" marR="63335" marT="31668" marB="31668" anchor="ctr"/>
                </a:tc>
                <a:tc>
                  <a:txBody>
                    <a:bodyPr/>
                    <a:lstStyle/>
                    <a:p>
                      <a:r>
                        <a:rPr lang="zh-CN" altLang="en-US" sz="1400" b="1" dirty="0">
                          <a:solidFill>
                            <a:srgbClr val="FF0000"/>
                          </a:solidFill>
                        </a:rPr>
                        <a:t>十进制余三格雷码</a:t>
                      </a:r>
                    </a:p>
                  </a:txBody>
                  <a:tcPr marL="63335" marR="63335" marT="31668" marB="31668" anchor="ctr"/>
                </a:tc>
                <a:tc>
                  <a:txBody>
                    <a:bodyPr/>
                    <a:lstStyle/>
                    <a:p>
                      <a:r>
                        <a:rPr lang="zh-CN" altLang="en-US" sz="1400" b="1" dirty="0">
                          <a:solidFill>
                            <a:srgbClr val="FF0000"/>
                          </a:solidFill>
                        </a:rPr>
                        <a:t>十进制空六格雷码</a:t>
                      </a:r>
                    </a:p>
                  </a:txBody>
                  <a:tcPr marL="63335" marR="63335" marT="31668" marB="31668" anchor="ctr"/>
                </a:tc>
                <a:tc>
                  <a:txBody>
                    <a:bodyPr/>
                    <a:lstStyle/>
                    <a:p>
                      <a:r>
                        <a:rPr lang="zh-CN" altLang="en-US" sz="1400" b="1" dirty="0">
                          <a:solidFill>
                            <a:srgbClr val="FF0000"/>
                          </a:solidFill>
                        </a:rPr>
                        <a:t>十进制跳六格雷码</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b="1" dirty="0">
                          <a:solidFill>
                            <a:srgbClr val="FF0000"/>
                          </a:solidFill>
                        </a:rPr>
                        <a:t>BCD</a:t>
                      </a:r>
                      <a:r>
                        <a:rPr lang="zh-CN" altLang="en-US" sz="1400" b="1" dirty="0">
                          <a:solidFill>
                            <a:srgbClr val="FF0000"/>
                          </a:solidFill>
                        </a:rPr>
                        <a:t>格雷码</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194039">
                <a:tc>
                  <a:txBody>
                    <a:bodyPr/>
                    <a:lstStyle/>
                    <a:p>
                      <a:r>
                        <a:rPr lang="en-US" altLang="zh-CN" sz="1400" b="1">
                          <a:solidFill>
                            <a:srgbClr val="FF0000"/>
                          </a:solidFill>
                        </a:rPr>
                        <a:t>0</a:t>
                      </a:r>
                    </a:p>
                  </a:txBody>
                  <a:tcPr marL="63335" marR="63335" marT="31668" marB="31668" anchor="ctr"/>
                </a:tc>
                <a:tc>
                  <a:txBody>
                    <a:bodyPr/>
                    <a:lstStyle/>
                    <a:p>
                      <a:r>
                        <a:rPr lang="en-US" altLang="zh-CN" sz="1400"/>
                        <a:t>0000</a:t>
                      </a:r>
                    </a:p>
                  </a:txBody>
                  <a:tcPr marL="63335" marR="63335" marT="31668" marB="31668" anchor="ctr"/>
                </a:tc>
                <a:tc>
                  <a:txBody>
                    <a:bodyPr/>
                    <a:lstStyle/>
                    <a:p>
                      <a:r>
                        <a:rPr lang="en-US" altLang="zh-CN" sz="1400" dirty="0"/>
                        <a:t>0000</a:t>
                      </a:r>
                    </a:p>
                  </a:txBody>
                  <a:tcPr marL="63335" marR="63335" marT="31668" marB="31668" anchor="ctr"/>
                </a:tc>
                <a:tc>
                  <a:txBody>
                    <a:bodyPr/>
                    <a:lstStyle/>
                    <a:p>
                      <a:r>
                        <a:rPr lang="en-US" altLang="zh-CN" sz="1400" dirty="0"/>
                        <a:t>0010</a:t>
                      </a:r>
                    </a:p>
                  </a:txBody>
                  <a:tcPr marL="63335" marR="63335" marT="31668" marB="31668" anchor="ctr"/>
                </a:tc>
                <a:tc>
                  <a:txBody>
                    <a:bodyPr/>
                    <a:lstStyle/>
                    <a:p>
                      <a:r>
                        <a:rPr lang="en-US" altLang="zh-CN" sz="1400" dirty="0"/>
                        <a:t>0000</a:t>
                      </a:r>
                    </a:p>
                  </a:txBody>
                  <a:tcPr marL="63335" marR="63335" marT="31668" marB="31668" anchor="ctr"/>
                </a:tc>
                <a:tc>
                  <a:txBody>
                    <a:bodyPr/>
                    <a:lstStyle/>
                    <a:p>
                      <a:r>
                        <a:rPr lang="en-US" altLang="zh-CN" sz="1400"/>
                        <a:t>0000</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0000</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194039">
                <a:tc>
                  <a:txBody>
                    <a:bodyPr/>
                    <a:lstStyle/>
                    <a:p>
                      <a:r>
                        <a:rPr lang="en-US" altLang="zh-CN" sz="1400" b="1">
                          <a:solidFill>
                            <a:srgbClr val="FF0000"/>
                          </a:solidFill>
                        </a:rPr>
                        <a:t>1</a:t>
                      </a:r>
                    </a:p>
                  </a:txBody>
                  <a:tcPr marL="63335" marR="63335" marT="31668" marB="31668" anchor="ctr"/>
                </a:tc>
                <a:tc>
                  <a:txBody>
                    <a:bodyPr/>
                    <a:lstStyle/>
                    <a:p>
                      <a:r>
                        <a:rPr lang="en-US" altLang="zh-CN" sz="1400"/>
                        <a:t>0001</a:t>
                      </a:r>
                    </a:p>
                  </a:txBody>
                  <a:tcPr marL="63335" marR="63335" marT="31668" marB="31668" anchor="ctr"/>
                </a:tc>
                <a:tc>
                  <a:txBody>
                    <a:bodyPr/>
                    <a:lstStyle/>
                    <a:p>
                      <a:r>
                        <a:rPr lang="en-US" altLang="zh-CN" sz="1400"/>
                        <a:t>0001</a:t>
                      </a:r>
                    </a:p>
                  </a:txBody>
                  <a:tcPr marL="63335" marR="63335" marT="31668" marB="31668" anchor="ctr"/>
                </a:tc>
                <a:tc>
                  <a:txBody>
                    <a:bodyPr/>
                    <a:lstStyle/>
                    <a:p>
                      <a:r>
                        <a:rPr lang="en-US" altLang="zh-CN" sz="1400"/>
                        <a:t>0110</a:t>
                      </a:r>
                    </a:p>
                  </a:txBody>
                  <a:tcPr marL="63335" marR="63335" marT="31668" marB="31668" anchor="ctr"/>
                </a:tc>
                <a:tc>
                  <a:txBody>
                    <a:bodyPr/>
                    <a:lstStyle/>
                    <a:p>
                      <a:r>
                        <a:rPr lang="en-US" altLang="zh-CN" sz="1400"/>
                        <a:t>0001</a:t>
                      </a:r>
                    </a:p>
                  </a:txBody>
                  <a:tcPr marL="63335" marR="63335" marT="31668" marB="31668" anchor="ctr"/>
                </a:tc>
                <a:tc>
                  <a:txBody>
                    <a:bodyPr/>
                    <a:lstStyle/>
                    <a:p>
                      <a:r>
                        <a:rPr lang="en-US" altLang="zh-CN" sz="1400"/>
                        <a:t>0001</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0001</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194039">
                <a:tc>
                  <a:txBody>
                    <a:bodyPr/>
                    <a:lstStyle/>
                    <a:p>
                      <a:r>
                        <a:rPr lang="en-US" altLang="zh-CN" sz="1400" b="1">
                          <a:solidFill>
                            <a:srgbClr val="FF0000"/>
                          </a:solidFill>
                        </a:rPr>
                        <a:t>2</a:t>
                      </a:r>
                    </a:p>
                  </a:txBody>
                  <a:tcPr marL="63335" marR="63335" marT="31668" marB="31668" anchor="ctr"/>
                </a:tc>
                <a:tc>
                  <a:txBody>
                    <a:bodyPr/>
                    <a:lstStyle/>
                    <a:p>
                      <a:r>
                        <a:rPr lang="en-US" altLang="zh-CN" sz="1400"/>
                        <a:t>0010</a:t>
                      </a:r>
                    </a:p>
                  </a:txBody>
                  <a:tcPr marL="63335" marR="63335" marT="31668" marB="31668" anchor="ctr"/>
                </a:tc>
                <a:tc>
                  <a:txBody>
                    <a:bodyPr/>
                    <a:lstStyle/>
                    <a:p>
                      <a:r>
                        <a:rPr lang="en-US" altLang="zh-CN" sz="1400"/>
                        <a:t>0011</a:t>
                      </a:r>
                    </a:p>
                  </a:txBody>
                  <a:tcPr marL="63335" marR="63335" marT="31668" marB="31668" anchor="ctr"/>
                </a:tc>
                <a:tc>
                  <a:txBody>
                    <a:bodyPr/>
                    <a:lstStyle/>
                    <a:p>
                      <a:r>
                        <a:rPr lang="en-US" altLang="zh-CN" sz="1400"/>
                        <a:t>0111</a:t>
                      </a:r>
                    </a:p>
                  </a:txBody>
                  <a:tcPr marL="63335" marR="63335" marT="31668" marB="31668" anchor="ctr"/>
                </a:tc>
                <a:tc>
                  <a:txBody>
                    <a:bodyPr/>
                    <a:lstStyle/>
                    <a:p>
                      <a:r>
                        <a:rPr lang="en-US" altLang="zh-CN" sz="1400"/>
                        <a:t>0011</a:t>
                      </a:r>
                    </a:p>
                  </a:txBody>
                  <a:tcPr marL="63335" marR="63335" marT="31668" marB="31668" anchor="ctr"/>
                </a:tc>
                <a:tc>
                  <a:txBody>
                    <a:bodyPr/>
                    <a:lstStyle/>
                    <a:p>
                      <a:r>
                        <a:rPr lang="en-US" altLang="zh-CN" sz="1400"/>
                        <a:t>0011</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0011</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194039">
                <a:tc>
                  <a:txBody>
                    <a:bodyPr/>
                    <a:lstStyle/>
                    <a:p>
                      <a:r>
                        <a:rPr lang="en-US" altLang="zh-CN" sz="1400" b="1">
                          <a:solidFill>
                            <a:srgbClr val="FF0000"/>
                          </a:solidFill>
                        </a:rPr>
                        <a:t>3</a:t>
                      </a:r>
                    </a:p>
                  </a:txBody>
                  <a:tcPr marL="63335" marR="63335" marT="31668" marB="31668" anchor="ctr"/>
                </a:tc>
                <a:tc>
                  <a:txBody>
                    <a:bodyPr/>
                    <a:lstStyle/>
                    <a:p>
                      <a:r>
                        <a:rPr lang="en-US" altLang="zh-CN" sz="1400"/>
                        <a:t>0011</a:t>
                      </a:r>
                    </a:p>
                  </a:txBody>
                  <a:tcPr marL="63335" marR="63335" marT="31668" marB="31668" anchor="ctr"/>
                </a:tc>
                <a:tc>
                  <a:txBody>
                    <a:bodyPr/>
                    <a:lstStyle/>
                    <a:p>
                      <a:r>
                        <a:rPr lang="en-US" altLang="zh-CN" sz="1400" dirty="0"/>
                        <a:t>0010</a:t>
                      </a:r>
                    </a:p>
                  </a:txBody>
                  <a:tcPr marL="63335" marR="63335" marT="31668" marB="31668" anchor="ctr"/>
                </a:tc>
                <a:tc>
                  <a:txBody>
                    <a:bodyPr/>
                    <a:lstStyle/>
                    <a:p>
                      <a:r>
                        <a:rPr lang="en-US" altLang="zh-CN" sz="1400"/>
                        <a:t>0101</a:t>
                      </a:r>
                    </a:p>
                  </a:txBody>
                  <a:tcPr marL="63335" marR="63335" marT="31668" marB="31668" anchor="ctr"/>
                </a:tc>
                <a:tc>
                  <a:txBody>
                    <a:bodyPr/>
                    <a:lstStyle/>
                    <a:p>
                      <a:r>
                        <a:rPr lang="en-US" altLang="zh-CN" sz="1400"/>
                        <a:t>0010</a:t>
                      </a:r>
                    </a:p>
                  </a:txBody>
                  <a:tcPr marL="63335" marR="63335" marT="31668" marB="31668" anchor="ctr"/>
                </a:tc>
                <a:tc>
                  <a:txBody>
                    <a:bodyPr/>
                    <a:lstStyle/>
                    <a:p>
                      <a:r>
                        <a:rPr lang="en-US" altLang="zh-CN" sz="1400"/>
                        <a:t>0010</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0010</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194039">
                <a:tc>
                  <a:txBody>
                    <a:bodyPr/>
                    <a:lstStyle/>
                    <a:p>
                      <a:r>
                        <a:rPr lang="en-US" altLang="zh-CN" sz="1400" b="1" dirty="0">
                          <a:solidFill>
                            <a:srgbClr val="FF0000"/>
                          </a:solidFill>
                        </a:rPr>
                        <a:t>4</a:t>
                      </a:r>
                    </a:p>
                  </a:txBody>
                  <a:tcPr marL="63335" marR="63335" marT="31668" marB="31668" anchor="ctr"/>
                </a:tc>
                <a:tc>
                  <a:txBody>
                    <a:bodyPr/>
                    <a:lstStyle/>
                    <a:p>
                      <a:r>
                        <a:rPr lang="en-US" altLang="zh-CN" sz="1400" b="1" dirty="0">
                          <a:solidFill>
                            <a:srgbClr val="FF0000"/>
                          </a:solidFill>
                        </a:rPr>
                        <a:t>0100</a:t>
                      </a:r>
                    </a:p>
                  </a:txBody>
                  <a:tcPr marL="63335" marR="63335" marT="31668" marB="31668" anchor="ctr"/>
                </a:tc>
                <a:tc>
                  <a:txBody>
                    <a:bodyPr/>
                    <a:lstStyle/>
                    <a:p>
                      <a:r>
                        <a:rPr lang="en-US" altLang="zh-CN" sz="1400" b="1" dirty="0">
                          <a:solidFill>
                            <a:srgbClr val="FF0000"/>
                          </a:solidFill>
                        </a:rPr>
                        <a:t>0110</a:t>
                      </a:r>
                    </a:p>
                  </a:txBody>
                  <a:tcPr marL="63335" marR="63335" marT="31668" marB="31668" anchor="ctr"/>
                </a:tc>
                <a:tc>
                  <a:txBody>
                    <a:bodyPr/>
                    <a:lstStyle/>
                    <a:p>
                      <a:r>
                        <a:rPr lang="en-US" altLang="zh-CN" sz="1400" b="1" dirty="0">
                          <a:solidFill>
                            <a:srgbClr val="FF0000"/>
                          </a:solidFill>
                        </a:rPr>
                        <a:t>0100</a:t>
                      </a:r>
                    </a:p>
                  </a:txBody>
                  <a:tcPr marL="63335" marR="63335" marT="31668" marB="31668" anchor="ctr"/>
                </a:tc>
                <a:tc>
                  <a:txBody>
                    <a:bodyPr/>
                    <a:lstStyle/>
                    <a:p>
                      <a:r>
                        <a:rPr lang="en-US" altLang="zh-CN" sz="1400" b="1" dirty="0">
                          <a:solidFill>
                            <a:srgbClr val="FF0000"/>
                          </a:solidFill>
                        </a:rPr>
                        <a:t>0110</a:t>
                      </a:r>
                    </a:p>
                  </a:txBody>
                  <a:tcPr marL="63335" marR="63335" marT="31668" marB="31668" anchor="ctr"/>
                </a:tc>
                <a:tc>
                  <a:txBody>
                    <a:bodyPr/>
                    <a:lstStyle/>
                    <a:p>
                      <a:r>
                        <a:rPr lang="en-US" altLang="zh-CN" sz="1400" b="1" dirty="0">
                          <a:solidFill>
                            <a:srgbClr val="FF0000"/>
                          </a:solidFill>
                        </a:rPr>
                        <a:t>0110</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b="1" dirty="0">
                          <a:solidFill>
                            <a:srgbClr val="FF0000"/>
                          </a:solidFill>
                        </a:rPr>
                        <a:t>0110</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194039">
                <a:tc>
                  <a:txBody>
                    <a:bodyPr/>
                    <a:lstStyle/>
                    <a:p>
                      <a:r>
                        <a:rPr lang="en-US" altLang="zh-CN" sz="1400" b="1">
                          <a:solidFill>
                            <a:srgbClr val="FF0000"/>
                          </a:solidFill>
                        </a:rPr>
                        <a:t>5</a:t>
                      </a:r>
                    </a:p>
                  </a:txBody>
                  <a:tcPr marL="63335" marR="63335" marT="31668" marB="31668" anchor="ctr"/>
                </a:tc>
                <a:tc>
                  <a:txBody>
                    <a:bodyPr/>
                    <a:lstStyle/>
                    <a:p>
                      <a:r>
                        <a:rPr lang="en-US" altLang="zh-CN" sz="1400" dirty="0"/>
                        <a:t>0101</a:t>
                      </a:r>
                    </a:p>
                  </a:txBody>
                  <a:tcPr marL="63335" marR="63335" marT="31668" marB="31668" anchor="ctr"/>
                </a:tc>
                <a:tc>
                  <a:txBody>
                    <a:bodyPr/>
                    <a:lstStyle/>
                    <a:p>
                      <a:r>
                        <a:rPr lang="en-US" altLang="zh-CN" sz="1400" dirty="0"/>
                        <a:t>0111</a:t>
                      </a:r>
                    </a:p>
                  </a:txBody>
                  <a:tcPr marL="63335" marR="63335" marT="31668" marB="31668" anchor="ctr"/>
                </a:tc>
                <a:tc>
                  <a:txBody>
                    <a:bodyPr/>
                    <a:lstStyle/>
                    <a:p>
                      <a:r>
                        <a:rPr lang="en-US" altLang="zh-CN" sz="1400"/>
                        <a:t>1100</a:t>
                      </a:r>
                    </a:p>
                  </a:txBody>
                  <a:tcPr marL="63335" marR="63335" marT="31668" marB="31668" anchor="ctr"/>
                </a:tc>
                <a:tc>
                  <a:txBody>
                    <a:bodyPr/>
                    <a:lstStyle/>
                    <a:p>
                      <a:r>
                        <a:rPr lang="en-US" altLang="zh-CN" sz="1400" dirty="0"/>
                        <a:t>1110</a:t>
                      </a:r>
                    </a:p>
                  </a:txBody>
                  <a:tcPr marL="63335" marR="63335" marT="31668" marB="31668" anchor="ctr"/>
                </a:tc>
                <a:tc>
                  <a:txBody>
                    <a:bodyPr/>
                    <a:lstStyle/>
                    <a:p>
                      <a:r>
                        <a:rPr lang="en-US" altLang="zh-CN" sz="1400" dirty="0"/>
                        <a:t>0111</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1110</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194039">
                <a:tc>
                  <a:txBody>
                    <a:bodyPr/>
                    <a:lstStyle/>
                    <a:p>
                      <a:r>
                        <a:rPr lang="en-US" altLang="zh-CN" sz="1400" b="1">
                          <a:solidFill>
                            <a:srgbClr val="FF0000"/>
                          </a:solidFill>
                        </a:rPr>
                        <a:t>6</a:t>
                      </a:r>
                    </a:p>
                  </a:txBody>
                  <a:tcPr marL="63335" marR="63335" marT="31668" marB="31668" anchor="ctr"/>
                </a:tc>
                <a:tc>
                  <a:txBody>
                    <a:bodyPr/>
                    <a:lstStyle/>
                    <a:p>
                      <a:r>
                        <a:rPr lang="en-US" altLang="zh-CN" sz="1400"/>
                        <a:t>0110</a:t>
                      </a:r>
                    </a:p>
                  </a:txBody>
                  <a:tcPr marL="63335" marR="63335" marT="31668" marB="31668" anchor="ctr"/>
                </a:tc>
                <a:tc>
                  <a:txBody>
                    <a:bodyPr/>
                    <a:lstStyle/>
                    <a:p>
                      <a:r>
                        <a:rPr lang="en-US" altLang="zh-CN" sz="1400"/>
                        <a:t>0101</a:t>
                      </a:r>
                    </a:p>
                  </a:txBody>
                  <a:tcPr marL="63335" marR="63335" marT="31668" marB="31668" anchor="ctr"/>
                </a:tc>
                <a:tc>
                  <a:txBody>
                    <a:bodyPr/>
                    <a:lstStyle/>
                    <a:p>
                      <a:r>
                        <a:rPr lang="en-US" altLang="zh-CN" sz="1400"/>
                        <a:t>1101</a:t>
                      </a:r>
                    </a:p>
                  </a:txBody>
                  <a:tcPr marL="63335" marR="63335" marT="31668" marB="31668" anchor="ctr"/>
                </a:tc>
                <a:tc>
                  <a:txBody>
                    <a:bodyPr/>
                    <a:lstStyle/>
                    <a:p>
                      <a:r>
                        <a:rPr lang="en-US" altLang="zh-CN" sz="1400"/>
                        <a:t>1010</a:t>
                      </a:r>
                    </a:p>
                  </a:txBody>
                  <a:tcPr marL="63335" marR="63335" marT="31668" marB="31668" anchor="ctr"/>
                </a:tc>
                <a:tc>
                  <a:txBody>
                    <a:bodyPr/>
                    <a:lstStyle/>
                    <a:p>
                      <a:r>
                        <a:rPr lang="en-US" altLang="zh-CN" sz="1400"/>
                        <a:t>0101</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1010</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194039">
                <a:tc>
                  <a:txBody>
                    <a:bodyPr/>
                    <a:lstStyle/>
                    <a:p>
                      <a:r>
                        <a:rPr lang="en-US" altLang="zh-CN" sz="1400" b="1">
                          <a:solidFill>
                            <a:srgbClr val="FF0000"/>
                          </a:solidFill>
                        </a:rPr>
                        <a:t>7</a:t>
                      </a:r>
                    </a:p>
                  </a:txBody>
                  <a:tcPr marL="63335" marR="63335" marT="31668" marB="31668" anchor="ctr"/>
                </a:tc>
                <a:tc>
                  <a:txBody>
                    <a:bodyPr/>
                    <a:lstStyle/>
                    <a:p>
                      <a:r>
                        <a:rPr lang="en-US" altLang="zh-CN" sz="1400"/>
                        <a:t>0111</a:t>
                      </a:r>
                    </a:p>
                  </a:txBody>
                  <a:tcPr marL="63335" marR="63335" marT="31668" marB="31668" anchor="ctr"/>
                </a:tc>
                <a:tc>
                  <a:txBody>
                    <a:bodyPr/>
                    <a:lstStyle/>
                    <a:p>
                      <a:r>
                        <a:rPr lang="en-US" altLang="zh-CN" sz="1400"/>
                        <a:t>0100</a:t>
                      </a:r>
                    </a:p>
                  </a:txBody>
                  <a:tcPr marL="63335" marR="63335" marT="31668" marB="31668" anchor="ctr"/>
                </a:tc>
                <a:tc>
                  <a:txBody>
                    <a:bodyPr/>
                    <a:lstStyle/>
                    <a:p>
                      <a:r>
                        <a:rPr lang="en-US" altLang="zh-CN" sz="1400"/>
                        <a:t>1111</a:t>
                      </a:r>
                    </a:p>
                  </a:txBody>
                  <a:tcPr marL="63335" marR="63335" marT="31668" marB="31668" anchor="ctr"/>
                </a:tc>
                <a:tc>
                  <a:txBody>
                    <a:bodyPr/>
                    <a:lstStyle/>
                    <a:p>
                      <a:r>
                        <a:rPr lang="en-US" altLang="zh-CN" sz="1400"/>
                        <a:t>1011</a:t>
                      </a:r>
                    </a:p>
                  </a:txBody>
                  <a:tcPr marL="63335" marR="63335" marT="31668" marB="31668" anchor="ctr"/>
                </a:tc>
                <a:tc>
                  <a:txBody>
                    <a:bodyPr/>
                    <a:lstStyle/>
                    <a:p>
                      <a:r>
                        <a:rPr lang="en-US" altLang="zh-CN" sz="1400"/>
                        <a:t>0100</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1000</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r h="194039">
                <a:tc>
                  <a:txBody>
                    <a:bodyPr/>
                    <a:lstStyle/>
                    <a:p>
                      <a:r>
                        <a:rPr lang="en-US" altLang="zh-CN" sz="1400" b="1">
                          <a:solidFill>
                            <a:srgbClr val="FF0000"/>
                          </a:solidFill>
                        </a:rPr>
                        <a:t>8</a:t>
                      </a:r>
                    </a:p>
                  </a:txBody>
                  <a:tcPr marL="63335" marR="63335" marT="31668" marB="31668" anchor="ctr"/>
                </a:tc>
                <a:tc>
                  <a:txBody>
                    <a:bodyPr/>
                    <a:lstStyle/>
                    <a:p>
                      <a:r>
                        <a:rPr lang="en-US" altLang="zh-CN" sz="1400"/>
                        <a:t>1000</a:t>
                      </a:r>
                    </a:p>
                  </a:txBody>
                  <a:tcPr marL="63335" marR="63335" marT="31668" marB="31668" anchor="ctr"/>
                </a:tc>
                <a:tc>
                  <a:txBody>
                    <a:bodyPr/>
                    <a:lstStyle/>
                    <a:p>
                      <a:r>
                        <a:rPr lang="en-US" altLang="zh-CN" sz="1400"/>
                        <a:t>1100</a:t>
                      </a:r>
                    </a:p>
                  </a:txBody>
                  <a:tcPr marL="63335" marR="63335" marT="31668" marB="31668" anchor="ctr"/>
                </a:tc>
                <a:tc>
                  <a:txBody>
                    <a:bodyPr/>
                    <a:lstStyle/>
                    <a:p>
                      <a:r>
                        <a:rPr lang="en-US" altLang="zh-CN" sz="1400"/>
                        <a:t>1110</a:t>
                      </a:r>
                    </a:p>
                  </a:txBody>
                  <a:tcPr marL="63335" marR="63335" marT="31668" marB="31668" anchor="ctr"/>
                </a:tc>
                <a:tc>
                  <a:txBody>
                    <a:bodyPr/>
                    <a:lstStyle/>
                    <a:p>
                      <a:r>
                        <a:rPr lang="en-US" altLang="zh-CN" sz="1400"/>
                        <a:t>1001</a:t>
                      </a:r>
                    </a:p>
                  </a:txBody>
                  <a:tcPr marL="63335" marR="63335" marT="31668" marB="31668" anchor="ctr"/>
                </a:tc>
                <a:tc>
                  <a:txBody>
                    <a:bodyPr/>
                    <a:lstStyle/>
                    <a:p>
                      <a:r>
                        <a:rPr lang="en-US" altLang="zh-CN" sz="1400"/>
                        <a:t>1100</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1100</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9"/>
                  </a:ext>
                </a:extLst>
              </a:tr>
              <a:tr h="194039">
                <a:tc>
                  <a:txBody>
                    <a:bodyPr/>
                    <a:lstStyle/>
                    <a:p>
                      <a:r>
                        <a:rPr lang="en-US" altLang="zh-CN" sz="1400" b="1">
                          <a:solidFill>
                            <a:srgbClr val="FF0000"/>
                          </a:solidFill>
                        </a:rPr>
                        <a:t>9</a:t>
                      </a:r>
                    </a:p>
                  </a:txBody>
                  <a:tcPr marL="63335" marR="63335" marT="31668" marB="31668" anchor="ctr"/>
                </a:tc>
                <a:tc>
                  <a:txBody>
                    <a:bodyPr/>
                    <a:lstStyle/>
                    <a:p>
                      <a:r>
                        <a:rPr lang="en-US" altLang="zh-CN" sz="1400"/>
                        <a:t>1001</a:t>
                      </a:r>
                    </a:p>
                  </a:txBody>
                  <a:tcPr marL="63335" marR="63335" marT="31668" marB="31668" anchor="ctr"/>
                </a:tc>
                <a:tc>
                  <a:txBody>
                    <a:bodyPr/>
                    <a:lstStyle/>
                    <a:p>
                      <a:r>
                        <a:rPr lang="en-US" altLang="zh-CN" sz="1400"/>
                        <a:t>1101</a:t>
                      </a:r>
                    </a:p>
                  </a:txBody>
                  <a:tcPr marL="63335" marR="63335" marT="31668" marB="31668" anchor="ctr"/>
                </a:tc>
                <a:tc>
                  <a:txBody>
                    <a:bodyPr/>
                    <a:lstStyle/>
                    <a:p>
                      <a:r>
                        <a:rPr lang="en-US" altLang="zh-CN" sz="1400" dirty="0"/>
                        <a:t>1010</a:t>
                      </a:r>
                    </a:p>
                  </a:txBody>
                  <a:tcPr marL="63335" marR="63335" marT="31668" marB="31668" anchor="ctr"/>
                </a:tc>
                <a:tc>
                  <a:txBody>
                    <a:bodyPr/>
                    <a:lstStyle/>
                    <a:p>
                      <a:r>
                        <a:rPr lang="en-US" altLang="zh-CN" sz="1400"/>
                        <a:t>1000</a:t>
                      </a:r>
                    </a:p>
                  </a:txBody>
                  <a:tcPr marL="63335" marR="63335" marT="31668" marB="31668" anchor="ctr"/>
                </a:tc>
                <a:tc>
                  <a:txBody>
                    <a:bodyPr/>
                    <a:lstStyle/>
                    <a:p>
                      <a:r>
                        <a:rPr lang="en-US" altLang="zh-CN" sz="1400"/>
                        <a:t>1000</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r>
                        <a:rPr lang="en-US" altLang="zh-CN" sz="1400" dirty="0"/>
                        <a:t>1101</a:t>
                      </a:r>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0"/>
                  </a:ext>
                </a:extLst>
              </a:tr>
              <a:tr h="194039">
                <a:tc>
                  <a:txBody>
                    <a:bodyPr/>
                    <a:lstStyle/>
                    <a:p>
                      <a:r>
                        <a:rPr lang="en-US" altLang="zh-CN" sz="1400" b="1">
                          <a:solidFill>
                            <a:srgbClr val="FF0000"/>
                          </a:solidFill>
                        </a:rPr>
                        <a:t>10</a:t>
                      </a:r>
                    </a:p>
                  </a:txBody>
                  <a:tcPr marL="63335" marR="63335" marT="31668" marB="31668" anchor="ctr"/>
                </a:tc>
                <a:tc>
                  <a:txBody>
                    <a:bodyPr/>
                    <a:lstStyle/>
                    <a:p>
                      <a:r>
                        <a:rPr lang="en-US" altLang="zh-CN" sz="1400"/>
                        <a:t>1010</a:t>
                      </a:r>
                    </a:p>
                  </a:txBody>
                  <a:tcPr marL="63335" marR="63335" marT="31668" marB="31668" anchor="ctr"/>
                </a:tc>
                <a:tc>
                  <a:txBody>
                    <a:bodyPr/>
                    <a:lstStyle/>
                    <a:p>
                      <a:r>
                        <a:rPr lang="en-US" altLang="zh-CN" sz="1400"/>
                        <a:t>1111</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endParaRPr lang="en-US" altLang="zh-CN" sz="1400"/>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1"/>
                  </a:ext>
                </a:extLst>
              </a:tr>
              <a:tr h="194039">
                <a:tc>
                  <a:txBody>
                    <a:bodyPr/>
                    <a:lstStyle/>
                    <a:p>
                      <a:r>
                        <a:rPr lang="en-US" altLang="zh-CN" sz="1400" b="1">
                          <a:solidFill>
                            <a:srgbClr val="FF0000"/>
                          </a:solidFill>
                        </a:rPr>
                        <a:t>11</a:t>
                      </a:r>
                    </a:p>
                  </a:txBody>
                  <a:tcPr marL="63335" marR="63335" marT="31668" marB="31668" anchor="ctr"/>
                </a:tc>
                <a:tc>
                  <a:txBody>
                    <a:bodyPr/>
                    <a:lstStyle/>
                    <a:p>
                      <a:r>
                        <a:rPr lang="en-US" altLang="zh-CN" sz="1400"/>
                        <a:t>1011</a:t>
                      </a:r>
                    </a:p>
                  </a:txBody>
                  <a:tcPr marL="63335" marR="63335" marT="31668" marB="31668" anchor="ctr"/>
                </a:tc>
                <a:tc>
                  <a:txBody>
                    <a:bodyPr/>
                    <a:lstStyle/>
                    <a:p>
                      <a:r>
                        <a:rPr lang="en-US" altLang="zh-CN" sz="1400"/>
                        <a:t>1110</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dirty="0"/>
                        <a:t>----</a:t>
                      </a:r>
                    </a:p>
                  </a:txBody>
                  <a:tcPr marL="63335" marR="63335" marT="31668" marB="31668" anchor="ctr"/>
                </a:tc>
                <a:tc>
                  <a:txBody>
                    <a:bodyPr/>
                    <a:lstStyle/>
                    <a:p>
                      <a:r>
                        <a:rPr lang="en-US" altLang="zh-CN" sz="1400"/>
                        <a:t>----</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endParaRPr lang="en-US" altLang="zh-CN" sz="1400"/>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2"/>
                  </a:ext>
                </a:extLst>
              </a:tr>
              <a:tr h="194039">
                <a:tc>
                  <a:txBody>
                    <a:bodyPr/>
                    <a:lstStyle/>
                    <a:p>
                      <a:r>
                        <a:rPr lang="en-US" altLang="zh-CN" sz="1400" b="1">
                          <a:solidFill>
                            <a:srgbClr val="FF0000"/>
                          </a:solidFill>
                        </a:rPr>
                        <a:t>12</a:t>
                      </a:r>
                    </a:p>
                  </a:txBody>
                  <a:tcPr marL="63335" marR="63335" marT="31668" marB="31668" anchor="ctr"/>
                </a:tc>
                <a:tc>
                  <a:txBody>
                    <a:bodyPr/>
                    <a:lstStyle/>
                    <a:p>
                      <a:r>
                        <a:rPr lang="en-US" altLang="zh-CN" sz="1400"/>
                        <a:t>1100</a:t>
                      </a:r>
                    </a:p>
                  </a:txBody>
                  <a:tcPr marL="63335" marR="63335" marT="31668" marB="31668" anchor="ctr"/>
                </a:tc>
                <a:tc>
                  <a:txBody>
                    <a:bodyPr/>
                    <a:lstStyle/>
                    <a:p>
                      <a:r>
                        <a:rPr lang="en-US" altLang="zh-CN" sz="1400"/>
                        <a:t>1010</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endParaRPr lang="en-US" altLang="zh-CN" sz="1400"/>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3"/>
                  </a:ext>
                </a:extLst>
              </a:tr>
              <a:tr h="194039">
                <a:tc>
                  <a:txBody>
                    <a:bodyPr/>
                    <a:lstStyle/>
                    <a:p>
                      <a:r>
                        <a:rPr lang="en-US" altLang="zh-CN" sz="1400" b="1">
                          <a:solidFill>
                            <a:srgbClr val="FF0000"/>
                          </a:solidFill>
                        </a:rPr>
                        <a:t>13</a:t>
                      </a:r>
                    </a:p>
                  </a:txBody>
                  <a:tcPr marL="63335" marR="63335" marT="31668" marB="31668" anchor="ctr"/>
                </a:tc>
                <a:tc>
                  <a:txBody>
                    <a:bodyPr/>
                    <a:lstStyle/>
                    <a:p>
                      <a:r>
                        <a:rPr lang="en-US" altLang="zh-CN" sz="1400"/>
                        <a:t>1101</a:t>
                      </a:r>
                    </a:p>
                  </a:txBody>
                  <a:tcPr marL="63335" marR="63335" marT="31668" marB="31668" anchor="ctr"/>
                </a:tc>
                <a:tc>
                  <a:txBody>
                    <a:bodyPr/>
                    <a:lstStyle/>
                    <a:p>
                      <a:r>
                        <a:rPr lang="en-US" altLang="zh-CN" sz="1400"/>
                        <a:t>1011</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endParaRPr lang="en-US" altLang="zh-CN" sz="1400"/>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4"/>
                  </a:ext>
                </a:extLst>
              </a:tr>
              <a:tr h="194039">
                <a:tc>
                  <a:txBody>
                    <a:bodyPr/>
                    <a:lstStyle/>
                    <a:p>
                      <a:r>
                        <a:rPr lang="en-US" altLang="zh-CN" sz="1400" b="1">
                          <a:solidFill>
                            <a:srgbClr val="FF0000"/>
                          </a:solidFill>
                        </a:rPr>
                        <a:t>14</a:t>
                      </a:r>
                    </a:p>
                  </a:txBody>
                  <a:tcPr marL="63335" marR="63335" marT="31668" marB="31668" anchor="ctr"/>
                </a:tc>
                <a:tc>
                  <a:txBody>
                    <a:bodyPr/>
                    <a:lstStyle/>
                    <a:p>
                      <a:r>
                        <a:rPr lang="en-US" altLang="zh-CN" sz="1400"/>
                        <a:t>1110</a:t>
                      </a:r>
                    </a:p>
                  </a:txBody>
                  <a:tcPr marL="63335" marR="63335" marT="31668" marB="31668" anchor="ctr"/>
                </a:tc>
                <a:tc>
                  <a:txBody>
                    <a:bodyPr/>
                    <a:lstStyle/>
                    <a:p>
                      <a:r>
                        <a:rPr lang="en-US" altLang="zh-CN" sz="1400"/>
                        <a:t>1001</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a:t>----</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endParaRPr lang="en-US" altLang="zh-CN" sz="1400"/>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5"/>
                  </a:ext>
                </a:extLst>
              </a:tr>
              <a:tr h="194039">
                <a:tc>
                  <a:txBody>
                    <a:bodyPr/>
                    <a:lstStyle/>
                    <a:p>
                      <a:r>
                        <a:rPr lang="en-US" altLang="zh-CN" sz="1400" b="1" dirty="0">
                          <a:solidFill>
                            <a:srgbClr val="FF0000"/>
                          </a:solidFill>
                        </a:rPr>
                        <a:t>15</a:t>
                      </a:r>
                    </a:p>
                  </a:txBody>
                  <a:tcPr marL="63335" marR="63335" marT="31668" marB="31668" anchor="ctr"/>
                </a:tc>
                <a:tc>
                  <a:txBody>
                    <a:bodyPr/>
                    <a:lstStyle/>
                    <a:p>
                      <a:r>
                        <a:rPr lang="en-US" altLang="zh-CN" sz="1400" dirty="0"/>
                        <a:t>1111</a:t>
                      </a:r>
                    </a:p>
                  </a:txBody>
                  <a:tcPr marL="63335" marR="63335" marT="31668" marB="31668" anchor="ctr"/>
                </a:tc>
                <a:tc>
                  <a:txBody>
                    <a:bodyPr/>
                    <a:lstStyle/>
                    <a:p>
                      <a:r>
                        <a:rPr lang="en-US" altLang="zh-CN" sz="1400"/>
                        <a:t>1000</a:t>
                      </a:r>
                    </a:p>
                  </a:txBody>
                  <a:tcPr marL="63335" marR="63335" marT="31668" marB="31668" anchor="ctr"/>
                </a:tc>
                <a:tc>
                  <a:txBody>
                    <a:bodyPr/>
                    <a:lstStyle/>
                    <a:p>
                      <a:r>
                        <a:rPr lang="en-US" altLang="zh-CN" sz="1400" dirty="0"/>
                        <a:t>----</a:t>
                      </a:r>
                    </a:p>
                  </a:txBody>
                  <a:tcPr marL="63335" marR="63335" marT="31668" marB="31668" anchor="ctr"/>
                </a:tc>
                <a:tc>
                  <a:txBody>
                    <a:bodyPr/>
                    <a:lstStyle/>
                    <a:p>
                      <a:r>
                        <a:rPr lang="en-US" altLang="zh-CN" sz="1400"/>
                        <a:t>----</a:t>
                      </a:r>
                    </a:p>
                  </a:txBody>
                  <a:tcPr marL="63335" marR="63335" marT="31668" marB="31668" anchor="ctr"/>
                </a:tc>
                <a:tc>
                  <a:txBody>
                    <a:bodyPr/>
                    <a:lstStyle/>
                    <a:p>
                      <a:r>
                        <a:rPr lang="en-US" altLang="zh-CN" sz="1400" dirty="0"/>
                        <a:t>----</a:t>
                      </a:r>
                    </a:p>
                  </a:txBody>
                  <a:tcPr marL="63335" marR="63335" marT="31668" marB="31668" anchor="ctr">
                    <a:lnR w="12700" cap="flat" cmpd="sng" algn="ctr">
                      <a:solidFill>
                        <a:schemeClr val="tx1"/>
                      </a:solidFill>
                      <a:prstDash val="solid"/>
                      <a:round/>
                      <a:headEnd type="none" w="med" len="med"/>
                      <a:tailEnd type="none" w="med" len="med"/>
                    </a:lnR>
                  </a:tcPr>
                </a:tc>
                <a:tc>
                  <a:txBody>
                    <a:bodyPr/>
                    <a:lstStyle/>
                    <a:p>
                      <a:endParaRPr lang="en-US" altLang="zh-CN" sz="1400" dirty="0"/>
                    </a:p>
                  </a:txBody>
                  <a:tcPr marL="63335" marR="63335" marT="31668" marB="31668"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10501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第二节 数制与码制</a:t>
            </a:r>
          </a:p>
        </p:txBody>
      </p:sp>
      <p:sp>
        <p:nvSpPr>
          <p:cNvPr id="3" name="内容占位符 2"/>
          <p:cNvSpPr>
            <a:spLocks noGrp="1"/>
          </p:cNvSpPr>
          <p:nvPr>
            <p:ph idx="1"/>
          </p:nvPr>
        </p:nvSpPr>
        <p:spPr>
          <a:xfrm>
            <a:off x="91576" y="458802"/>
            <a:ext cx="8865591" cy="5895394"/>
          </a:xfrm>
        </p:spPr>
        <p:txBody>
          <a:bodyPr/>
          <a:lstStyle/>
          <a:p>
            <a:pPr marL="0" indent="0">
              <a:buNone/>
            </a:pPr>
            <a:r>
              <a:rPr lang="zh-CN" altLang="en-US" sz="2800" dirty="0"/>
              <a:t>自然二进制码在计算机中的表示：</a:t>
            </a:r>
            <a:endParaRPr lang="en-US" altLang="zh-CN" sz="2800" dirty="0"/>
          </a:p>
          <a:p>
            <a:pPr>
              <a:buFont typeface="Wingdings" pitchFamily="2" charset="2"/>
              <a:buChar char="Ø"/>
            </a:pPr>
            <a:r>
              <a:rPr lang="zh-CN" altLang="en-US" sz="2400" dirty="0"/>
              <a:t>符号问题，正</a:t>
            </a:r>
            <a:r>
              <a:rPr lang="en-US" altLang="zh-CN" sz="2400" dirty="0"/>
              <a:t>/</a:t>
            </a:r>
            <a:r>
              <a:rPr lang="zh-CN" altLang="en-US" sz="2400" dirty="0"/>
              <a:t>负符号？</a:t>
            </a:r>
            <a:endParaRPr lang="en-US" altLang="zh-CN" sz="2400" dirty="0"/>
          </a:p>
          <a:p>
            <a:pPr lvl="1">
              <a:buFont typeface="Wingdings" pitchFamily="2" charset="2"/>
              <a:buChar char="Ø"/>
            </a:pPr>
            <a:r>
              <a:rPr lang="zh-CN" altLang="en-US" sz="2000" dirty="0"/>
              <a:t>原码的表示：最高位为符号位，其余位为数值位。</a:t>
            </a:r>
            <a:endParaRPr lang="en-US" altLang="zh-CN" sz="2000" dirty="0"/>
          </a:p>
          <a:p>
            <a:pPr lvl="1">
              <a:buFont typeface="Wingdings" pitchFamily="2" charset="2"/>
              <a:buChar char="Ø"/>
            </a:pPr>
            <a:endParaRPr lang="en-US" altLang="zh-CN" dirty="0"/>
          </a:p>
          <a:p>
            <a:pPr marL="396875" lvl="1" indent="0">
              <a:buNone/>
            </a:pPr>
            <a:endParaRPr lang="en-US" altLang="zh-CN" dirty="0"/>
          </a:p>
          <a:p>
            <a:pPr marL="396875" lvl="1" indent="0">
              <a:buNone/>
            </a:pPr>
            <a:endParaRPr lang="en-US" altLang="zh-CN" dirty="0"/>
          </a:p>
          <a:p>
            <a:pPr lvl="1">
              <a:buFont typeface="Wingdings" pitchFamily="2" charset="2"/>
              <a:buChar char="Ø"/>
            </a:pPr>
            <a:r>
              <a:rPr lang="zh-CN" altLang="en-US" sz="2000" dirty="0"/>
              <a:t>反码的表示：</a:t>
            </a:r>
            <a:endParaRPr lang="en-US" altLang="zh-CN" sz="2000" dirty="0"/>
          </a:p>
          <a:p>
            <a:pPr lvl="2">
              <a:buFont typeface="Wingdings" pitchFamily="2" charset="2"/>
              <a:buChar char="Ø"/>
            </a:pPr>
            <a:r>
              <a:rPr lang="zh-CN" altLang="en-US" dirty="0"/>
              <a:t>正数的反码是它本身，</a:t>
            </a:r>
            <a:endParaRPr lang="en-US" altLang="zh-CN" dirty="0"/>
          </a:p>
          <a:p>
            <a:pPr lvl="2">
              <a:buFont typeface="Wingdings" pitchFamily="2" charset="2"/>
              <a:buChar char="Ø"/>
            </a:pPr>
            <a:r>
              <a:rPr lang="zh-CN" altLang="en-US" dirty="0"/>
              <a:t>负数的反码可将原码中的符号位保持不变，数值位的每一位</a:t>
            </a:r>
            <a:r>
              <a:rPr lang="en-US" altLang="zh-CN" dirty="0"/>
              <a:t>1</a:t>
            </a:r>
            <a:r>
              <a:rPr lang="zh-CN" altLang="en-US" dirty="0"/>
              <a:t>改为</a:t>
            </a:r>
            <a:r>
              <a:rPr lang="en-US" altLang="zh-CN" dirty="0"/>
              <a:t>0</a:t>
            </a:r>
            <a:r>
              <a:rPr lang="zh-CN" altLang="en-US" dirty="0"/>
              <a:t>、</a:t>
            </a:r>
            <a:r>
              <a:rPr lang="en-US" altLang="zh-CN" dirty="0"/>
              <a:t>0</a:t>
            </a:r>
            <a:r>
              <a:rPr lang="zh-CN" altLang="en-US" dirty="0"/>
              <a:t>改为</a:t>
            </a:r>
            <a:r>
              <a:rPr lang="en-US" altLang="zh-CN" dirty="0"/>
              <a:t>1</a:t>
            </a:r>
            <a:r>
              <a:rPr lang="zh-CN" altLang="en-US" dirty="0"/>
              <a:t>即可。</a:t>
            </a:r>
            <a:endParaRPr lang="en-US" altLang="zh-CN" dirty="0"/>
          </a:p>
          <a:p>
            <a:pPr lvl="2">
              <a:buFont typeface="Wingdings" pitchFamily="2" charset="2"/>
              <a:buChar char="Ø"/>
            </a:pPr>
            <a:endParaRPr lang="en-US" altLang="zh-CN" dirty="0"/>
          </a:p>
          <a:p>
            <a:pPr lvl="2">
              <a:buFont typeface="Wingdings" pitchFamily="2" charset="2"/>
              <a:buChar char="Ø"/>
            </a:pPr>
            <a:endParaRPr lang="en-US" altLang="zh-CN" dirty="0"/>
          </a:p>
          <a:p>
            <a:pPr lvl="1">
              <a:buFont typeface="Wingdings" pitchFamily="2" charset="2"/>
              <a:buChar char="Ø"/>
            </a:pPr>
            <a:r>
              <a:rPr kumimoji="1" lang="zh-CN" altLang="en-US" sz="2000" dirty="0">
                <a:latin typeface="Times New Roman" pitchFamily="18" charset="0"/>
                <a:sym typeface="Wingdings" pitchFamily="2" charset="2"/>
              </a:rPr>
              <a:t>补码的表示</a:t>
            </a:r>
            <a:endParaRPr lang="zh-CN" altLang="en-US" sz="2000" dirty="0"/>
          </a:p>
          <a:p>
            <a:pPr lvl="2">
              <a:buFont typeface="Wingdings" pitchFamily="2" charset="2"/>
              <a:buChar char="Ø"/>
            </a:pPr>
            <a:r>
              <a:rPr lang="zh-CN" altLang="en-US" dirty="0"/>
              <a:t>正数的补码是它本身，</a:t>
            </a:r>
            <a:endParaRPr lang="en-US" altLang="zh-CN" dirty="0"/>
          </a:p>
          <a:p>
            <a:pPr lvl="2">
              <a:buFont typeface="Wingdings" pitchFamily="2" charset="2"/>
              <a:buChar char="Ø"/>
            </a:pPr>
            <a:r>
              <a:rPr lang="zh-CN" altLang="en-US" dirty="0"/>
              <a:t>负数的补码等于它的反码加</a:t>
            </a:r>
            <a:r>
              <a:rPr lang="en-US" altLang="zh-CN" dirty="0"/>
              <a:t>1</a:t>
            </a:r>
            <a:r>
              <a:rPr lang="zh-CN" altLang="en-US" dirty="0"/>
              <a:t>。</a:t>
            </a:r>
            <a:endParaRPr lang="en-US" altLang="zh-CN" dirty="0"/>
          </a:p>
        </p:txBody>
      </p:sp>
      <p:sp>
        <p:nvSpPr>
          <p:cNvPr id="4" name="矩形 3"/>
          <p:cNvSpPr/>
          <p:nvPr/>
        </p:nvSpPr>
        <p:spPr>
          <a:xfrm>
            <a:off x="1061766" y="1819363"/>
            <a:ext cx="4572000" cy="830997"/>
          </a:xfrm>
          <a:prstGeom prst="rect">
            <a:avLst/>
          </a:prstGeom>
        </p:spPr>
        <p:txBody>
          <a:bodyPr>
            <a:spAutoFit/>
          </a:bodyPr>
          <a:lstStyle/>
          <a:p>
            <a:r>
              <a:rPr kumimoji="1" lang="zh-CN" altLang="en-US" sz="2400" dirty="0">
                <a:solidFill>
                  <a:schemeClr val="tx1"/>
                </a:solidFill>
                <a:latin typeface="Times New Roman" pitchFamily="18" charset="0"/>
                <a:sym typeface="Wingdings" pitchFamily="2" charset="2"/>
              </a:rPr>
              <a:t>（</a:t>
            </a:r>
            <a:r>
              <a:rPr kumimoji="1" lang="en-US" altLang="zh-CN" sz="2400" dirty="0">
                <a:solidFill>
                  <a:schemeClr val="tx1"/>
                </a:solidFill>
                <a:latin typeface="Times New Roman" pitchFamily="18" charset="0"/>
                <a:sym typeface="Wingdings" pitchFamily="2" charset="2"/>
              </a:rPr>
              <a:t>+89</a:t>
            </a:r>
            <a:r>
              <a:rPr kumimoji="1" lang="zh-CN" altLang="en-US" sz="2400" dirty="0">
                <a:solidFill>
                  <a:schemeClr val="tx1"/>
                </a:solidFill>
                <a:latin typeface="Times New Roman" pitchFamily="18" charset="0"/>
                <a:sym typeface="Wingdings" pitchFamily="2" charset="2"/>
              </a:rPr>
              <a:t>）</a:t>
            </a:r>
            <a:r>
              <a:rPr kumimoji="1" lang="en-US" altLang="zh-CN" sz="2400" baseline="-25000" dirty="0">
                <a:solidFill>
                  <a:schemeClr val="tx1"/>
                </a:solidFill>
                <a:latin typeface="Times New Roman" pitchFamily="18" charset="0"/>
                <a:sym typeface="Wingdings" pitchFamily="2" charset="2"/>
              </a:rPr>
              <a:t>10</a:t>
            </a:r>
            <a:r>
              <a:rPr kumimoji="1" lang="en-US" altLang="zh-CN" sz="2400" dirty="0">
                <a:solidFill>
                  <a:schemeClr val="tx1"/>
                </a:solidFill>
                <a:latin typeface="Times New Roman" pitchFamily="18" charset="0"/>
                <a:sym typeface="Wingdings" pitchFamily="2" charset="2"/>
              </a:rPr>
              <a:t>=</a:t>
            </a:r>
            <a:r>
              <a:rPr kumimoji="1" lang="en-US" altLang="zh-CN" dirty="0">
                <a:solidFill>
                  <a:schemeClr val="tx1"/>
                </a:solidFill>
                <a:latin typeface="Tahoma" pitchFamily="34" charset="0"/>
                <a:sym typeface="Wingdings" pitchFamily="2" charset="2"/>
              </a:rPr>
              <a:t>[</a:t>
            </a:r>
            <a:r>
              <a:rPr kumimoji="1" lang="en-US" altLang="zh-CN" dirty="0">
                <a:solidFill>
                  <a:srgbClr val="FF0000"/>
                </a:solidFill>
                <a:latin typeface="Tahoma" pitchFamily="34" charset="0"/>
                <a:sym typeface="Wingdings" pitchFamily="2" charset="2"/>
              </a:rPr>
              <a:t>0</a:t>
            </a:r>
            <a:r>
              <a:rPr kumimoji="1" lang="en-US" altLang="zh-CN" dirty="0">
                <a:solidFill>
                  <a:schemeClr val="tx1"/>
                </a:solidFill>
                <a:latin typeface="Tahoma" pitchFamily="34" charset="0"/>
                <a:sym typeface="Wingdings" pitchFamily="2" charset="2"/>
              </a:rPr>
              <a:t>1011001]</a:t>
            </a:r>
            <a:r>
              <a:rPr kumimoji="1" lang="zh-CN" altLang="en-US" baseline="-25000" dirty="0">
                <a:solidFill>
                  <a:schemeClr val="tx1"/>
                </a:solidFill>
                <a:latin typeface="Tahoma" pitchFamily="34" charset="0"/>
                <a:sym typeface="Wingdings" pitchFamily="2" charset="2"/>
              </a:rPr>
              <a:t>原</a:t>
            </a:r>
            <a:endParaRPr kumimoji="1" lang="zh-CN" altLang="en-US" sz="2400" baseline="-25000" dirty="0">
              <a:solidFill>
                <a:schemeClr val="tx1"/>
              </a:solidFill>
              <a:latin typeface="Times New Roman" pitchFamily="18" charset="0"/>
              <a:sym typeface="Wingdings" pitchFamily="2" charset="2"/>
            </a:endParaRPr>
          </a:p>
          <a:p>
            <a:r>
              <a:rPr kumimoji="1" lang="zh-CN" altLang="en-US" sz="2400" dirty="0">
                <a:solidFill>
                  <a:schemeClr val="tx1"/>
                </a:solidFill>
                <a:latin typeface="Times New Roman" pitchFamily="18" charset="0"/>
                <a:sym typeface="Wingdings" pitchFamily="2" charset="2"/>
              </a:rPr>
              <a:t>（</a:t>
            </a:r>
            <a:r>
              <a:rPr kumimoji="1" lang="en-US" altLang="zh-CN" sz="2400" dirty="0">
                <a:solidFill>
                  <a:schemeClr val="tx1"/>
                </a:solidFill>
                <a:latin typeface="Times New Roman" pitchFamily="18" charset="0"/>
                <a:sym typeface="Wingdings" pitchFamily="2" charset="2"/>
              </a:rPr>
              <a:t>-89</a:t>
            </a:r>
            <a:r>
              <a:rPr kumimoji="1" lang="zh-CN" altLang="en-US" sz="2400" dirty="0">
                <a:solidFill>
                  <a:schemeClr val="tx1"/>
                </a:solidFill>
                <a:latin typeface="Times New Roman" pitchFamily="18" charset="0"/>
                <a:sym typeface="Wingdings" pitchFamily="2" charset="2"/>
              </a:rPr>
              <a:t>）</a:t>
            </a:r>
            <a:r>
              <a:rPr kumimoji="1" lang="en-US" altLang="zh-CN" sz="2400" baseline="-25000" dirty="0">
                <a:solidFill>
                  <a:schemeClr val="tx1"/>
                </a:solidFill>
                <a:latin typeface="Times New Roman" pitchFamily="18" charset="0"/>
                <a:sym typeface="Wingdings" pitchFamily="2" charset="2"/>
              </a:rPr>
              <a:t>10</a:t>
            </a:r>
            <a:r>
              <a:rPr kumimoji="1" lang="en-US" altLang="zh-CN" sz="2400" dirty="0">
                <a:solidFill>
                  <a:schemeClr val="tx1"/>
                </a:solidFill>
                <a:latin typeface="Times New Roman" pitchFamily="18" charset="0"/>
                <a:sym typeface="Wingdings" pitchFamily="2" charset="2"/>
              </a:rPr>
              <a:t>= </a:t>
            </a:r>
            <a:r>
              <a:rPr kumimoji="1" lang="en-US" altLang="zh-CN" dirty="0">
                <a:solidFill>
                  <a:schemeClr val="tx1"/>
                </a:solidFill>
                <a:latin typeface="Tahoma" pitchFamily="34" charset="0"/>
                <a:sym typeface="Wingdings" pitchFamily="2" charset="2"/>
              </a:rPr>
              <a:t>[</a:t>
            </a:r>
            <a:r>
              <a:rPr kumimoji="1" lang="en-US" altLang="zh-CN" dirty="0">
                <a:solidFill>
                  <a:srgbClr val="FF0000"/>
                </a:solidFill>
                <a:latin typeface="Tahoma" pitchFamily="34" charset="0"/>
                <a:sym typeface="Wingdings" pitchFamily="2" charset="2"/>
              </a:rPr>
              <a:t>1</a:t>
            </a:r>
            <a:r>
              <a:rPr kumimoji="1" lang="en-US" altLang="zh-CN" dirty="0">
                <a:solidFill>
                  <a:schemeClr val="tx1"/>
                </a:solidFill>
                <a:latin typeface="Tahoma" pitchFamily="34" charset="0"/>
                <a:sym typeface="Wingdings" pitchFamily="2" charset="2"/>
              </a:rPr>
              <a:t>1011001]</a:t>
            </a:r>
            <a:r>
              <a:rPr kumimoji="1" lang="zh-CN" altLang="en-US" baseline="-25000" dirty="0">
                <a:solidFill>
                  <a:schemeClr val="tx1"/>
                </a:solidFill>
                <a:latin typeface="Tahoma" pitchFamily="34" charset="0"/>
                <a:sym typeface="Wingdings" pitchFamily="2" charset="2"/>
              </a:rPr>
              <a:t>原</a:t>
            </a:r>
            <a:endParaRPr kumimoji="1" lang="zh-CN" altLang="en-US" sz="800" baseline="-25000" dirty="0">
              <a:solidFill>
                <a:schemeClr val="tx1"/>
              </a:solidFill>
              <a:latin typeface="Tahoma" pitchFamily="34" charset="0"/>
              <a:sym typeface="Wingdings" pitchFamily="2" charset="2"/>
            </a:endParaRPr>
          </a:p>
        </p:txBody>
      </p:sp>
      <p:sp>
        <p:nvSpPr>
          <p:cNvPr id="6" name="矩形 5"/>
          <p:cNvSpPr/>
          <p:nvPr/>
        </p:nvSpPr>
        <p:spPr>
          <a:xfrm>
            <a:off x="1250068" y="3834027"/>
            <a:ext cx="4572000" cy="830997"/>
          </a:xfrm>
          <a:prstGeom prst="rect">
            <a:avLst/>
          </a:prstGeom>
        </p:spPr>
        <p:txBody>
          <a:bodyPr>
            <a:spAutoFit/>
          </a:bodyPr>
          <a:lstStyle/>
          <a:p>
            <a:r>
              <a:rPr kumimoji="1" lang="zh-CN" altLang="en-US" sz="2400" dirty="0">
                <a:solidFill>
                  <a:schemeClr val="tx1"/>
                </a:solidFill>
                <a:latin typeface="Times New Roman" pitchFamily="18" charset="0"/>
                <a:sym typeface="Wingdings" pitchFamily="2" charset="2"/>
              </a:rPr>
              <a:t>（</a:t>
            </a:r>
            <a:r>
              <a:rPr kumimoji="1" lang="en-US" altLang="zh-CN" sz="2400" dirty="0">
                <a:solidFill>
                  <a:schemeClr val="tx1"/>
                </a:solidFill>
                <a:latin typeface="Times New Roman" pitchFamily="18" charset="0"/>
                <a:sym typeface="Wingdings" pitchFamily="2" charset="2"/>
              </a:rPr>
              <a:t>+89</a:t>
            </a:r>
            <a:r>
              <a:rPr kumimoji="1" lang="zh-CN" altLang="en-US" sz="2400" dirty="0">
                <a:solidFill>
                  <a:schemeClr val="tx1"/>
                </a:solidFill>
                <a:latin typeface="Times New Roman" pitchFamily="18" charset="0"/>
                <a:sym typeface="Wingdings" pitchFamily="2" charset="2"/>
              </a:rPr>
              <a:t>）</a:t>
            </a:r>
            <a:r>
              <a:rPr kumimoji="1" lang="en-US" altLang="zh-CN" sz="2400" baseline="-25000" dirty="0">
                <a:solidFill>
                  <a:schemeClr val="tx1"/>
                </a:solidFill>
                <a:latin typeface="Times New Roman" pitchFamily="18" charset="0"/>
                <a:sym typeface="Wingdings" pitchFamily="2" charset="2"/>
              </a:rPr>
              <a:t>10</a:t>
            </a:r>
            <a:r>
              <a:rPr kumimoji="1" lang="en-US" altLang="zh-CN" sz="2400" dirty="0">
                <a:solidFill>
                  <a:schemeClr val="tx1"/>
                </a:solidFill>
                <a:latin typeface="Times New Roman" pitchFamily="18" charset="0"/>
                <a:sym typeface="Wingdings" pitchFamily="2" charset="2"/>
              </a:rPr>
              <a:t>=</a:t>
            </a:r>
            <a:r>
              <a:rPr kumimoji="1" lang="en-US" altLang="zh-CN" dirty="0">
                <a:solidFill>
                  <a:schemeClr val="tx1"/>
                </a:solidFill>
                <a:latin typeface="Tahoma" pitchFamily="34" charset="0"/>
                <a:sym typeface="Wingdings" pitchFamily="2" charset="2"/>
              </a:rPr>
              <a:t>[</a:t>
            </a:r>
            <a:r>
              <a:rPr kumimoji="1" lang="en-US" altLang="zh-CN" dirty="0">
                <a:solidFill>
                  <a:srgbClr val="FF0000"/>
                </a:solidFill>
                <a:latin typeface="Tahoma" pitchFamily="34" charset="0"/>
                <a:sym typeface="Wingdings" pitchFamily="2" charset="2"/>
              </a:rPr>
              <a:t>0</a:t>
            </a:r>
            <a:r>
              <a:rPr kumimoji="1" lang="en-US" altLang="zh-CN" dirty="0">
                <a:solidFill>
                  <a:schemeClr val="tx1"/>
                </a:solidFill>
                <a:latin typeface="Tahoma" pitchFamily="34" charset="0"/>
                <a:sym typeface="Wingdings" pitchFamily="2" charset="2"/>
              </a:rPr>
              <a:t>1011001]</a:t>
            </a:r>
            <a:r>
              <a:rPr kumimoji="1" lang="zh-CN" altLang="en-US" baseline="-25000" dirty="0">
                <a:solidFill>
                  <a:schemeClr val="tx1"/>
                </a:solidFill>
                <a:latin typeface="Tahoma" pitchFamily="34" charset="0"/>
                <a:sym typeface="Wingdings" pitchFamily="2" charset="2"/>
              </a:rPr>
              <a:t>反</a:t>
            </a:r>
            <a:endParaRPr kumimoji="1" lang="zh-CN" altLang="en-US" sz="2400" baseline="-25000" dirty="0">
              <a:solidFill>
                <a:schemeClr val="tx1"/>
              </a:solidFill>
              <a:latin typeface="Times New Roman" pitchFamily="18" charset="0"/>
              <a:sym typeface="Wingdings" pitchFamily="2" charset="2"/>
            </a:endParaRPr>
          </a:p>
          <a:p>
            <a:r>
              <a:rPr kumimoji="1" lang="zh-CN" altLang="en-US" sz="2400" dirty="0">
                <a:solidFill>
                  <a:schemeClr val="tx1"/>
                </a:solidFill>
                <a:latin typeface="Times New Roman" pitchFamily="18" charset="0"/>
                <a:sym typeface="Wingdings" pitchFamily="2" charset="2"/>
              </a:rPr>
              <a:t>（</a:t>
            </a:r>
            <a:r>
              <a:rPr kumimoji="1" lang="en-US" altLang="zh-CN" sz="2400" dirty="0">
                <a:solidFill>
                  <a:schemeClr val="tx1"/>
                </a:solidFill>
                <a:latin typeface="Times New Roman" pitchFamily="18" charset="0"/>
                <a:sym typeface="Wingdings" pitchFamily="2" charset="2"/>
              </a:rPr>
              <a:t>-89</a:t>
            </a:r>
            <a:r>
              <a:rPr kumimoji="1" lang="zh-CN" altLang="en-US" sz="2400" dirty="0">
                <a:solidFill>
                  <a:schemeClr val="tx1"/>
                </a:solidFill>
                <a:latin typeface="Times New Roman" pitchFamily="18" charset="0"/>
                <a:sym typeface="Wingdings" pitchFamily="2" charset="2"/>
              </a:rPr>
              <a:t>）</a:t>
            </a:r>
            <a:r>
              <a:rPr kumimoji="1" lang="en-US" altLang="zh-CN" sz="2400" baseline="-25000" dirty="0">
                <a:solidFill>
                  <a:schemeClr val="tx1"/>
                </a:solidFill>
                <a:latin typeface="Times New Roman" pitchFamily="18" charset="0"/>
                <a:sym typeface="Wingdings" pitchFamily="2" charset="2"/>
              </a:rPr>
              <a:t>10</a:t>
            </a:r>
            <a:r>
              <a:rPr kumimoji="1" lang="en-US" altLang="zh-CN" sz="2400" dirty="0">
                <a:solidFill>
                  <a:schemeClr val="tx1"/>
                </a:solidFill>
                <a:latin typeface="Times New Roman" pitchFamily="18" charset="0"/>
                <a:sym typeface="Wingdings" pitchFamily="2" charset="2"/>
              </a:rPr>
              <a:t>= </a:t>
            </a:r>
            <a:r>
              <a:rPr kumimoji="1" lang="en-US" altLang="zh-CN" dirty="0">
                <a:solidFill>
                  <a:schemeClr val="tx1"/>
                </a:solidFill>
                <a:latin typeface="Tahoma" pitchFamily="34" charset="0"/>
                <a:sym typeface="Wingdings" pitchFamily="2" charset="2"/>
              </a:rPr>
              <a:t>[</a:t>
            </a:r>
            <a:r>
              <a:rPr kumimoji="1" lang="en-US" altLang="zh-CN" dirty="0">
                <a:solidFill>
                  <a:srgbClr val="FF0000"/>
                </a:solidFill>
                <a:latin typeface="Tahoma" pitchFamily="34" charset="0"/>
                <a:sym typeface="Wingdings" pitchFamily="2" charset="2"/>
              </a:rPr>
              <a:t>1</a:t>
            </a:r>
            <a:r>
              <a:rPr kumimoji="1" lang="en-US" altLang="zh-CN" dirty="0">
                <a:solidFill>
                  <a:schemeClr val="tx2"/>
                </a:solidFill>
                <a:latin typeface="Tahoma" pitchFamily="34" charset="0"/>
                <a:sym typeface="Wingdings" pitchFamily="2" charset="2"/>
              </a:rPr>
              <a:t>0100110</a:t>
            </a:r>
            <a:r>
              <a:rPr kumimoji="1" lang="en-US" altLang="zh-CN" dirty="0">
                <a:solidFill>
                  <a:schemeClr val="tx1"/>
                </a:solidFill>
                <a:latin typeface="Tahoma" pitchFamily="34" charset="0"/>
                <a:sym typeface="Wingdings" pitchFamily="2" charset="2"/>
              </a:rPr>
              <a:t>]</a:t>
            </a:r>
            <a:r>
              <a:rPr kumimoji="1" lang="zh-CN" altLang="en-US" baseline="-25000" dirty="0">
                <a:solidFill>
                  <a:schemeClr val="tx1"/>
                </a:solidFill>
                <a:latin typeface="Tahoma" pitchFamily="34" charset="0"/>
                <a:sym typeface="Wingdings" pitchFamily="2" charset="2"/>
              </a:rPr>
              <a:t>反</a:t>
            </a:r>
            <a:endParaRPr kumimoji="1" lang="zh-CN" altLang="en-US" sz="800" baseline="-25000" dirty="0">
              <a:solidFill>
                <a:schemeClr val="tx1"/>
              </a:solidFill>
              <a:latin typeface="Tahoma" pitchFamily="34" charset="0"/>
              <a:sym typeface="Wingdings" pitchFamily="2" charset="2"/>
            </a:endParaRPr>
          </a:p>
        </p:txBody>
      </p:sp>
      <p:sp>
        <p:nvSpPr>
          <p:cNvPr id="5" name="矩形 4"/>
          <p:cNvSpPr/>
          <p:nvPr/>
        </p:nvSpPr>
        <p:spPr>
          <a:xfrm>
            <a:off x="1409645" y="5771180"/>
            <a:ext cx="5220348" cy="707886"/>
          </a:xfrm>
          <a:prstGeom prst="rect">
            <a:avLst/>
          </a:prstGeom>
        </p:spPr>
        <p:txBody>
          <a:bodyPr wrap="square">
            <a:spAutoFit/>
          </a:bodyPr>
          <a:lstStyle/>
          <a:p>
            <a:r>
              <a:rPr kumimoji="1" lang="zh-CN" altLang="en-US" sz="2000" dirty="0">
                <a:solidFill>
                  <a:schemeClr val="tx1"/>
                </a:solidFill>
                <a:sym typeface="Wingdings" pitchFamily="2" charset="2"/>
              </a:rPr>
              <a:t>（</a:t>
            </a:r>
            <a:r>
              <a:rPr kumimoji="1" lang="en-US" altLang="zh-CN" sz="2000" dirty="0">
                <a:solidFill>
                  <a:schemeClr val="tx1"/>
                </a:solidFill>
                <a:sym typeface="Wingdings" pitchFamily="2" charset="2"/>
              </a:rPr>
              <a:t>+89</a:t>
            </a:r>
            <a:r>
              <a:rPr kumimoji="1" lang="zh-CN" altLang="en-US" sz="2000" dirty="0">
                <a:solidFill>
                  <a:schemeClr val="tx1"/>
                </a:solidFill>
                <a:sym typeface="Wingdings" pitchFamily="2" charset="2"/>
              </a:rPr>
              <a:t>）</a:t>
            </a:r>
            <a:r>
              <a:rPr kumimoji="1" lang="en-US" altLang="zh-CN" sz="2000" baseline="-25000" dirty="0">
                <a:solidFill>
                  <a:schemeClr val="tx1"/>
                </a:solidFill>
                <a:sym typeface="Wingdings" pitchFamily="2" charset="2"/>
              </a:rPr>
              <a:t>10 </a:t>
            </a:r>
            <a:r>
              <a:rPr kumimoji="1" lang="en-US" altLang="zh-CN" sz="2000" dirty="0">
                <a:solidFill>
                  <a:schemeClr val="tx1"/>
                </a:solidFill>
                <a:sym typeface="Wingdings" pitchFamily="2" charset="2"/>
              </a:rPr>
              <a:t>= [01011001]</a:t>
            </a:r>
            <a:r>
              <a:rPr kumimoji="1" lang="zh-CN" altLang="en-US" sz="2000" baseline="-25000" dirty="0">
                <a:solidFill>
                  <a:schemeClr val="tx1"/>
                </a:solidFill>
                <a:sym typeface="Wingdings" pitchFamily="2" charset="2"/>
              </a:rPr>
              <a:t>反</a:t>
            </a:r>
            <a:r>
              <a:rPr kumimoji="1" lang="en-US" altLang="zh-CN" sz="2000" dirty="0">
                <a:solidFill>
                  <a:schemeClr val="tx1"/>
                </a:solidFill>
                <a:sym typeface="Wingdings" pitchFamily="2" charset="2"/>
              </a:rPr>
              <a:t>=[01011001]</a:t>
            </a:r>
            <a:r>
              <a:rPr kumimoji="1" lang="zh-CN" altLang="en-US" sz="2000" baseline="-25000" dirty="0">
                <a:solidFill>
                  <a:schemeClr val="tx1"/>
                </a:solidFill>
                <a:sym typeface="Wingdings" pitchFamily="2" charset="2"/>
              </a:rPr>
              <a:t>补</a:t>
            </a:r>
          </a:p>
          <a:p>
            <a:r>
              <a:rPr kumimoji="1" lang="zh-CN" altLang="en-US" sz="2000" dirty="0">
                <a:solidFill>
                  <a:schemeClr val="tx1"/>
                </a:solidFill>
                <a:sym typeface="Wingdings" pitchFamily="2" charset="2"/>
              </a:rPr>
              <a:t>（</a:t>
            </a:r>
            <a:r>
              <a:rPr kumimoji="1" lang="en-US" altLang="zh-CN" sz="2000" dirty="0">
                <a:solidFill>
                  <a:schemeClr val="tx1"/>
                </a:solidFill>
                <a:sym typeface="Wingdings" pitchFamily="2" charset="2"/>
              </a:rPr>
              <a:t>-89</a:t>
            </a:r>
            <a:r>
              <a:rPr kumimoji="1" lang="zh-CN" altLang="en-US" sz="2000" dirty="0">
                <a:solidFill>
                  <a:schemeClr val="tx1"/>
                </a:solidFill>
                <a:sym typeface="Wingdings" pitchFamily="2" charset="2"/>
              </a:rPr>
              <a:t>）</a:t>
            </a:r>
            <a:r>
              <a:rPr kumimoji="1" lang="en-US" altLang="zh-CN" sz="2000" baseline="-25000" dirty="0">
                <a:solidFill>
                  <a:schemeClr val="tx1"/>
                </a:solidFill>
                <a:sym typeface="Wingdings" pitchFamily="2" charset="2"/>
              </a:rPr>
              <a:t>10 </a:t>
            </a:r>
            <a:r>
              <a:rPr kumimoji="1" lang="en-US" altLang="zh-CN" sz="2000" dirty="0">
                <a:solidFill>
                  <a:schemeClr val="tx1"/>
                </a:solidFill>
                <a:sym typeface="Wingdings" pitchFamily="2" charset="2"/>
              </a:rPr>
              <a:t>= [10100110]</a:t>
            </a:r>
            <a:r>
              <a:rPr kumimoji="1" lang="zh-CN" altLang="en-US" sz="2000" baseline="-25000" dirty="0">
                <a:solidFill>
                  <a:schemeClr val="tx1"/>
                </a:solidFill>
                <a:sym typeface="Wingdings" pitchFamily="2" charset="2"/>
              </a:rPr>
              <a:t>反</a:t>
            </a:r>
            <a:r>
              <a:rPr kumimoji="1" lang="en-US" altLang="zh-CN" sz="2000" dirty="0">
                <a:solidFill>
                  <a:schemeClr val="tx1"/>
                </a:solidFill>
                <a:sym typeface="Wingdings" pitchFamily="2" charset="2"/>
              </a:rPr>
              <a:t>=[10100111]</a:t>
            </a:r>
            <a:r>
              <a:rPr kumimoji="1" lang="zh-CN" altLang="en-US" sz="2000" baseline="-25000" dirty="0">
                <a:solidFill>
                  <a:schemeClr val="tx1"/>
                </a:solidFill>
                <a:sym typeface="Wingdings" pitchFamily="2" charset="2"/>
              </a:rPr>
              <a:t>补</a:t>
            </a:r>
          </a:p>
        </p:txBody>
      </p:sp>
    </p:spTree>
    <p:extLst>
      <p:ext uri="{BB962C8B-B14F-4D97-AF65-F5344CB8AC3E}">
        <p14:creationId xmlns:p14="http://schemas.microsoft.com/office/powerpoint/2010/main" val="2847713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P36</a:t>
            </a:r>
            <a:r>
              <a:rPr lang="zh-CN" altLang="en-US" dirty="0"/>
              <a:t>，第</a:t>
            </a:r>
            <a:r>
              <a:rPr lang="en-US" altLang="zh-CN" dirty="0"/>
              <a:t>1,2,3</a:t>
            </a:r>
            <a:r>
              <a:rPr lang="zh-CN" altLang="en-US" dirty="0"/>
              <a:t>题</a:t>
            </a:r>
            <a:endParaRPr lang="en-US" altLang="zh-CN" dirty="0"/>
          </a:p>
          <a:p>
            <a:endParaRPr lang="zh-CN" altLang="en-US"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401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6664628" cy="2388346"/>
          </a:xfrm>
        </p:spPr>
        <p:txBody>
          <a:bodyPr/>
          <a:lstStyle/>
          <a:p>
            <a:r>
              <a:rPr lang="zh-CN" altLang="en-US" dirty="0"/>
              <a:t>第三节  逻辑函数及其描述</a:t>
            </a:r>
            <a:br>
              <a:rPr lang="zh-CN" altLang="en-US" dirty="0"/>
            </a:br>
            <a:br>
              <a:rPr lang="en-US" altLang="zh-CN" dirty="0"/>
            </a:br>
            <a:endParaRPr lang="zh-CN" altLang="en-US" dirty="0"/>
          </a:p>
        </p:txBody>
      </p:sp>
      <p:sp>
        <p:nvSpPr>
          <p:cNvPr id="4" name="标题 3"/>
          <p:cNvSpPr txBox="1">
            <a:spLocks/>
          </p:cNvSpPr>
          <p:nvPr/>
        </p:nvSpPr>
        <p:spPr bwMode="auto">
          <a:xfrm>
            <a:off x="386722" y="593811"/>
            <a:ext cx="859557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pPr algn="ctr"/>
            <a:r>
              <a:rPr lang="zh-CN" altLang="en-US" sz="6000" dirty="0"/>
              <a:t>第</a:t>
            </a:r>
            <a:r>
              <a:rPr lang="en-US" altLang="zh-CN" sz="6000" dirty="0"/>
              <a:t>1</a:t>
            </a:r>
            <a:r>
              <a:rPr lang="zh-CN" altLang="en-US" sz="6000" dirty="0"/>
              <a:t>章：开关理论基础</a:t>
            </a:r>
          </a:p>
        </p:txBody>
      </p:sp>
      <p:sp>
        <p:nvSpPr>
          <p:cNvPr id="5" name="内容占位符 4"/>
          <p:cNvSpPr txBox="1">
            <a:spLocks/>
          </p:cNvSpPr>
          <p:nvPr/>
        </p:nvSpPr>
        <p:spPr bwMode="auto">
          <a:xfrm>
            <a:off x="2186841" y="2663949"/>
            <a:ext cx="5670378"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逻辑函数</a:t>
            </a:r>
            <a:endParaRPr lang="en-US" altLang="zh-CN" sz="2800" dirty="0"/>
          </a:p>
          <a:p>
            <a:pPr marL="342900" indent="-342900">
              <a:buFont typeface="Wingdings" pitchFamily="2" charset="2"/>
              <a:buChar char="Ø"/>
            </a:pPr>
            <a:r>
              <a:rPr lang="zh-CN" altLang="en-US" sz="2800" dirty="0"/>
              <a:t>逻辑函数的描述工具</a:t>
            </a:r>
            <a:endParaRPr lang="en-US" altLang="zh-CN" sz="2800" dirty="0"/>
          </a:p>
          <a:p>
            <a:pPr marL="342900" indent="-342900">
              <a:buFont typeface="Wingdings" pitchFamily="2" charset="2"/>
              <a:buChar char="Ø"/>
            </a:pPr>
            <a:r>
              <a:rPr lang="zh-CN" altLang="en-US" sz="2800" dirty="0"/>
              <a:t>基本逻辑运算</a:t>
            </a:r>
            <a:r>
              <a:rPr lang="en-US" altLang="zh-CN" sz="2800" dirty="0"/>
              <a:t>//</a:t>
            </a:r>
            <a:r>
              <a:rPr lang="zh-CN" altLang="en-US" sz="2800" dirty="0"/>
              <a:t>门电路逻辑</a:t>
            </a:r>
            <a:endParaRPr lang="en-US" altLang="zh-CN" sz="2800" dirty="0"/>
          </a:p>
          <a:p>
            <a:pPr marL="342900" indent="-342900">
              <a:buFont typeface="Wingdings" pitchFamily="2" charset="2"/>
              <a:buChar char="Ø"/>
            </a:pPr>
            <a:r>
              <a:rPr lang="zh-CN" altLang="en-US" sz="2800" dirty="0"/>
              <a:t>正逻辑</a:t>
            </a:r>
            <a:r>
              <a:rPr lang="en-US" altLang="zh-CN" sz="2800" dirty="0"/>
              <a:t>/</a:t>
            </a:r>
            <a:r>
              <a:rPr lang="zh-CN" altLang="en-US" sz="2800" dirty="0"/>
              <a:t>负逻辑</a:t>
            </a:r>
            <a:r>
              <a:rPr lang="en-US" altLang="zh-CN" sz="2800" dirty="0"/>
              <a:t>/</a:t>
            </a:r>
            <a:r>
              <a:rPr lang="zh-CN" altLang="en-US" sz="2800" dirty="0"/>
              <a:t>三态门</a:t>
            </a: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45192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8865591" cy="5895394"/>
          </a:xfrm>
        </p:spPr>
        <p:txBody>
          <a:bodyPr/>
          <a:lstStyle/>
          <a:p>
            <a:pPr marL="0" indent="0">
              <a:buNone/>
            </a:pPr>
            <a:r>
              <a:rPr lang="zh-CN" altLang="en-US" sz="2800" dirty="0"/>
              <a:t>一</a:t>
            </a:r>
            <a:r>
              <a:rPr lang="en-US" altLang="zh-CN" sz="2800" dirty="0"/>
              <a:t>.</a:t>
            </a:r>
            <a:r>
              <a:rPr lang="zh-CN" altLang="en-US" sz="2800" dirty="0"/>
              <a:t>逻辑函数</a:t>
            </a:r>
            <a:endParaRPr lang="en-US" altLang="zh-CN" sz="2800" dirty="0"/>
          </a:p>
          <a:p>
            <a:pPr marL="0" indent="0">
              <a:buNone/>
            </a:pPr>
            <a:r>
              <a:rPr lang="zh-CN" altLang="en-US" sz="2400" dirty="0"/>
              <a:t>反映数字电路</a:t>
            </a:r>
            <a:r>
              <a:rPr lang="en-US" altLang="zh-CN" sz="2400" dirty="0"/>
              <a:t>(</a:t>
            </a:r>
            <a:r>
              <a:rPr lang="zh-CN" altLang="en-US" sz="2400" dirty="0"/>
              <a:t>逻辑问题</a:t>
            </a:r>
            <a:r>
              <a:rPr lang="en-US" altLang="zh-CN" sz="2400" dirty="0"/>
              <a:t>) </a:t>
            </a:r>
            <a:r>
              <a:rPr lang="zh-CN" altLang="en-US" sz="2400" dirty="0"/>
              <a:t>输入变量和输出变量之间逻辑关系的函数</a:t>
            </a:r>
            <a:endParaRPr lang="en-US" altLang="zh-CN" sz="2400" dirty="0"/>
          </a:p>
          <a:p>
            <a:pPr marL="342900" indent="-342900">
              <a:buAutoNum type="ea1ChsPeriod"/>
            </a:pPr>
            <a:endParaRPr lang="en-US" altLang="zh-CN" dirty="0"/>
          </a:p>
          <a:p>
            <a:pPr marL="342900" indent="-342900">
              <a:buAutoNum type="ea1ChsPeriod"/>
            </a:pPr>
            <a:endParaRPr lang="en-US" altLang="zh-CN" dirty="0"/>
          </a:p>
          <a:p>
            <a:pPr marL="342900" indent="-342900">
              <a:buAutoNum type="ea1ChsPeriod"/>
            </a:pPr>
            <a:endParaRPr lang="en-US" altLang="zh-CN" dirty="0"/>
          </a:p>
          <a:p>
            <a:pPr marL="342900" indent="-342900">
              <a:buAutoNum type="ea1ChsPeriod"/>
            </a:pPr>
            <a:endParaRPr lang="en-US" altLang="zh-CN" dirty="0"/>
          </a:p>
          <a:p>
            <a:pPr marL="342900" indent="-342900">
              <a:buAutoNum type="ea1ChsPeriod"/>
            </a:pPr>
            <a:endParaRPr lang="en-US" altLang="zh-CN" dirty="0"/>
          </a:p>
          <a:p>
            <a:pPr marL="342900" indent="-342900">
              <a:buAutoNum type="ea1ChsPeriod"/>
            </a:pPr>
            <a:endParaRPr lang="en-US" altLang="zh-CN" dirty="0"/>
          </a:p>
          <a:p>
            <a:pPr marL="342900" indent="-342900">
              <a:buAutoNum type="ea1ChsPeriod"/>
            </a:pPr>
            <a:endParaRPr lang="en-US" altLang="zh-CN" dirty="0"/>
          </a:p>
          <a:p>
            <a:pPr marL="342900" indent="-342900">
              <a:buAutoNum type="ea1ChsPeriod"/>
            </a:pPr>
            <a:endParaRPr lang="en-US" altLang="zh-CN" dirty="0"/>
          </a:p>
          <a:p>
            <a:pPr marL="0" indent="0">
              <a:buNone/>
            </a:pPr>
            <a:endParaRPr lang="en-US" altLang="zh-CN" dirty="0"/>
          </a:p>
          <a:p>
            <a:pPr marL="342900" indent="-342900">
              <a:buAutoNum type="ea1ChsPeriod"/>
            </a:pP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2531235393"/>
              </p:ext>
            </p:extLst>
          </p:nvPr>
        </p:nvGraphicFramePr>
        <p:xfrm>
          <a:off x="569812" y="2438934"/>
          <a:ext cx="7920528" cy="3322320"/>
        </p:xfrm>
        <a:graphic>
          <a:graphicData uri="http://schemas.openxmlformats.org/drawingml/2006/table">
            <a:tbl>
              <a:tblPr/>
              <a:tblGrid>
                <a:gridCol w="7920528">
                  <a:extLst>
                    <a:ext uri="{9D8B030D-6E8A-4147-A177-3AD203B41FA5}">
                      <a16:colId xmlns:a16="http://schemas.microsoft.com/office/drawing/2014/main" val="20000"/>
                    </a:ext>
                  </a:extLst>
                </a:gridCol>
              </a:tblGrid>
              <a:tr h="0">
                <a:tc>
                  <a:txBody>
                    <a:bodyPr/>
                    <a:lstStyle/>
                    <a:p>
                      <a:pPr algn="ctr"/>
                      <a:r>
                        <a:rPr lang="en-US" sz="3200" b="1" dirty="0" err="1">
                          <a:solidFill>
                            <a:srgbClr val="0000FF"/>
                          </a:solidFill>
                          <a:effectLst/>
                          <a:latin typeface="宋体"/>
                          <a:cs typeface="宋体"/>
                        </a:rPr>
                        <a:t>F＝f</a:t>
                      </a:r>
                      <a:r>
                        <a:rPr lang="en-US" sz="3200" b="1" dirty="0">
                          <a:solidFill>
                            <a:srgbClr val="0000FF"/>
                          </a:solidFill>
                          <a:effectLst/>
                          <a:latin typeface="宋体"/>
                          <a:cs typeface="宋体"/>
                        </a:rPr>
                        <a:t>(A</a:t>
                      </a:r>
                      <a:r>
                        <a:rPr lang="en-US" sz="3200" b="1" baseline="-25000" dirty="0">
                          <a:solidFill>
                            <a:srgbClr val="0000FF"/>
                          </a:solidFill>
                          <a:effectLst/>
                          <a:latin typeface="宋体"/>
                          <a:cs typeface="宋体"/>
                        </a:rPr>
                        <a:t>1</a:t>
                      </a:r>
                      <a:r>
                        <a:rPr lang="en-US" sz="3200" b="1" dirty="0">
                          <a:solidFill>
                            <a:srgbClr val="0000FF"/>
                          </a:solidFill>
                          <a:effectLst/>
                          <a:latin typeface="宋体"/>
                          <a:cs typeface="宋体"/>
                        </a:rPr>
                        <a:t>，A</a:t>
                      </a:r>
                      <a:r>
                        <a:rPr lang="en-US" sz="3200" b="1" baseline="-25000" dirty="0">
                          <a:solidFill>
                            <a:srgbClr val="0000FF"/>
                          </a:solidFill>
                          <a:effectLst/>
                          <a:latin typeface="宋体"/>
                          <a:cs typeface="宋体"/>
                        </a:rPr>
                        <a:t>2</a:t>
                      </a:r>
                      <a:r>
                        <a:rPr lang="en-US" sz="3200" b="1" dirty="0">
                          <a:solidFill>
                            <a:srgbClr val="0000FF"/>
                          </a:solidFill>
                          <a:effectLst/>
                          <a:latin typeface="宋体"/>
                          <a:cs typeface="宋体"/>
                        </a:rPr>
                        <a:t>，…，A</a:t>
                      </a:r>
                      <a:r>
                        <a:rPr lang="en-US" sz="3200" b="1" baseline="-25000" dirty="0">
                          <a:solidFill>
                            <a:srgbClr val="0000FF"/>
                          </a:solidFill>
                          <a:effectLst/>
                          <a:latin typeface="宋体"/>
                          <a:cs typeface="宋体"/>
                        </a:rPr>
                        <a:t>n</a:t>
                      </a:r>
                      <a:r>
                        <a:rPr lang="en-US" sz="3200" b="1" dirty="0">
                          <a:solidFill>
                            <a:srgbClr val="0000FF"/>
                          </a:solidFill>
                          <a:effectLst/>
                          <a:latin typeface="宋体"/>
                          <a:cs typeface="宋体"/>
                        </a:rPr>
                        <a:t>)</a:t>
                      </a:r>
                      <a:endParaRPr lang="en-US" sz="3200" dirty="0">
                        <a:effectLst/>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zh-CN" altLang="en-US" sz="2400" dirty="0">
                          <a:effectLst/>
                        </a:rPr>
                        <a:t>其中：</a:t>
                      </a:r>
                      <a:endParaRPr lang="en-US" altLang="zh-CN" sz="2400" dirty="0">
                        <a:effectLst/>
                      </a:endParaRPr>
                    </a:p>
                    <a:p>
                      <a:r>
                        <a:rPr lang="en-US" altLang="zh-CN" sz="2400" dirty="0">
                          <a:effectLst/>
                        </a:rPr>
                        <a:t>        A</a:t>
                      </a:r>
                      <a:r>
                        <a:rPr lang="en-US" altLang="zh-CN" sz="2400" baseline="-25000" dirty="0">
                          <a:effectLst/>
                        </a:rPr>
                        <a:t>1</a:t>
                      </a:r>
                      <a:r>
                        <a:rPr lang="zh-CN" altLang="en-US" sz="2400" dirty="0">
                          <a:effectLst/>
                        </a:rPr>
                        <a:t>，</a:t>
                      </a:r>
                      <a:r>
                        <a:rPr lang="en-US" altLang="zh-CN" sz="2400" dirty="0">
                          <a:effectLst/>
                        </a:rPr>
                        <a:t>A</a:t>
                      </a:r>
                      <a:r>
                        <a:rPr lang="en-US" altLang="zh-CN" sz="2400" baseline="-25000" dirty="0">
                          <a:effectLst/>
                        </a:rPr>
                        <a:t>2</a:t>
                      </a:r>
                      <a:r>
                        <a:rPr lang="zh-CN" altLang="en-US" sz="2400" dirty="0">
                          <a:effectLst/>
                        </a:rPr>
                        <a:t>，</a:t>
                      </a:r>
                      <a:r>
                        <a:rPr lang="en-US" altLang="zh-CN" sz="2400" dirty="0">
                          <a:effectLst/>
                        </a:rPr>
                        <a:t>...</a:t>
                      </a:r>
                      <a:r>
                        <a:rPr lang="zh-CN" altLang="en-US" sz="2400" dirty="0">
                          <a:effectLst/>
                        </a:rPr>
                        <a:t>，</a:t>
                      </a:r>
                      <a:r>
                        <a:rPr lang="en-US" altLang="zh-CN" sz="2400" dirty="0">
                          <a:effectLst/>
                        </a:rPr>
                        <a:t>A</a:t>
                      </a:r>
                      <a:r>
                        <a:rPr lang="en-US" altLang="zh-CN" sz="2400" baseline="-25000" dirty="0">
                          <a:effectLst/>
                        </a:rPr>
                        <a:t>n</a:t>
                      </a:r>
                      <a:r>
                        <a:rPr lang="zh-CN" altLang="en-US" sz="2400" dirty="0">
                          <a:effectLst/>
                        </a:rPr>
                        <a:t>为输入逻辑变量，取值是</a:t>
                      </a:r>
                      <a:r>
                        <a:rPr lang="en-US" altLang="zh-CN" sz="2400" dirty="0">
                          <a:effectLst/>
                        </a:rPr>
                        <a:t>0</a:t>
                      </a:r>
                      <a:r>
                        <a:rPr lang="zh-CN" altLang="en-US" sz="2400" dirty="0">
                          <a:effectLst/>
                        </a:rPr>
                        <a:t>或</a:t>
                      </a:r>
                      <a:r>
                        <a:rPr lang="en-US" altLang="zh-CN" sz="2400" dirty="0">
                          <a:effectLst/>
                        </a:rPr>
                        <a:t>1</a:t>
                      </a:r>
                      <a:r>
                        <a:rPr lang="zh-CN" altLang="en-US" sz="2400" dirty="0">
                          <a:effectLst/>
                        </a:rPr>
                        <a:t>；</a:t>
                      </a:r>
                      <a:endParaRPr lang="en-US" altLang="zh-CN" sz="2400" dirty="0">
                        <a:effectLst/>
                      </a:endParaRPr>
                    </a:p>
                    <a:p>
                      <a:br>
                        <a:rPr lang="zh-CN" altLang="en-US" sz="2400" dirty="0">
                          <a:effectLst/>
                        </a:rPr>
                      </a:br>
                      <a:r>
                        <a:rPr lang="zh-CN" altLang="en-US" sz="2400" dirty="0">
                          <a:effectLst/>
                        </a:rPr>
                        <a:t>        </a:t>
                      </a:r>
                      <a:r>
                        <a:rPr lang="en-US" altLang="zh-CN" sz="2400" dirty="0">
                          <a:effectLst/>
                        </a:rPr>
                        <a:t>F</a:t>
                      </a:r>
                      <a:r>
                        <a:rPr lang="zh-CN" altLang="en-US" sz="2400" dirty="0">
                          <a:effectLst/>
                        </a:rPr>
                        <a:t>为输出逻辑变量，取值是</a:t>
                      </a:r>
                      <a:r>
                        <a:rPr lang="en-US" altLang="zh-CN" sz="2400" dirty="0">
                          <a:effectLst/>
                        </a:rPr>
                        <a:t>0</a:t>
                      </a:r>
                      <a:r>
                        <a:rPr lang="zh-CN" altLang="en-US" sz="2400" dirty="0">
                          <a:effectLst/>
                        </a:rPr>
                        <a:t>或</a:t>
                      </a:r>
                      <a:r>
                        <a:rPr lang="en-US" altLang="zh-CN" sz="2400" dirty="0">
                          <a:effectLst/>
                        </a:rPr>
                        <a:t>1</a:t>
                      </a:r>
                      <a:r>
                        <a:rPr lang="zh-CN" altLang="en-US" sz="2400" dirty="0">
                          <a:effectLst/>
                        </a:rPr>
                        <a:t>；</a:t>
                      </a:r>
                      <a:endParaRPr lang="en-US" altLang="zh-CN" sz="2400" dirty="0">
                        <a:effectLst/>
                      </a:endParaRPr>
                    </a:p>
                    <a:p>
                      <a:br>
                        <a:rPr lang="zh-CN" altLang="en-US" sz="2400" dirty="0">
                          <a:effectLst/>
                        </a:rPr>
                      </a:br>
                      <a:r>
                        <a:rPr lang="zh-CN" altLang="en-US" sz="2400" dirty="0">
                          <a:effectLst/>
                        </a:rPr>
                        <a:t>        </a:t>
                      </a:r>
                      <a:r>
                        <a:rPr lang="en-US" altLang="zh-CN" sz="2400" dirty="0">
                          <a:effectLst/>
                        </a:rPr>
                        <a:t>F</a:t>
                      </a:r>
                      <a:r>
                        <a:rPr lang="zh-CN" altLang="en-US" sz="2400" dirty="0">
                          <a:effectLst/>
                        </a:rPr>
                        <a:t>称为</a:t>
                      </a:r>
                      <a:r>
                        <a:rPr lang="en-US" altLang="zh-CN" sz="2400" dirty="0">
                          <a:effectLst/>
                        </a:rPr>
                        <a:t>A</a:t>
                      </a:r>
                      <a:r>
                        <a:rPr lang="en-US" altLang="zh-CN" sz="2400" baseline="-25000" dirty="0">
                          <a:effectLst/>
                        </a:rPr>
                        <a:t>1</a:t>
                      </a:r>
                      <a:r>
                        <a:rPr lang="zh-CN" altLang="en-US" sz="2400" dirty="0">
                          <a:effectLst/>
                        </a:rPr>
                        <a:t>，</a:t>
                      </a:r>
                      <a:r>
                        <a:rPr lang="en-US" altLang="zh-CN" sz="2400" dirty="0">
                          <a:effectLst/>
                        </a:rPr>
                        <a:t>A</a:t>
                      </a:r>
                      <a:r>
                        <a:rPr lang="en-US" altLang="zh-CN" sz="2400" baseline="-25000" dirty="0">
                          <a:effectLst/>
                        </a:rPr>
                        <a:t>2</a:t>
                      </a:r>
                      <a:r>
                        <a:rPr lang="zh-CN" altLang="en-US" sz="2400" dirty="0">
                          <a:effectLst/>
                        </a:rPr>
                        <a:t>，</a:t>
                      </a:r>
                      <a:r>
                        <a:rPr lang="en-US" altLang="zh-CN" sz="2400" dirty="0">
                          <a:effectLst/>
                        </a:rPr>
                        <a:t>...</a:t>
                      </a:r>
                      <a:r>
                        <a:rPr lang="zh-CN" altLang="en-US" sz="2400" dirty="0">
                          <a:effectLst/>
                        </a:rPr>
                        <a:t>，</a:t>
                      </a:r>
                      <a:r>
                        <a:rPr lang="en-US" altLang="zh-CN" sz="2400" dirty="0">
                          <a:effectLst/>
                        </a:rPr>
                        <a:t>A</a:t>
                      </a:r>
                      <a:r>
                        <a:rPr lang="en-US" altLang="zh-CN" sz="2400" baseline="-25000" dirty="0">
                          <a:effectLst/>
                        </a:rPr>
                        <a:t>n</a:t>
                      </a:r>
                      <a:r>
                        <a:rPr lang="zh-CN" altLang="en-US" sz="2400" dirty="0">
                          <a:effectLst/>
                        </a:rPr>
                        <a:t>的输出逻辑函数。</a:t>
                      </a:r>
                      <a:endParaRPr lang="en-US" altLang="zh-CN" sz="2400" dirty="0">
                        <a:effectLst/>
                      </a:endParaRPr>
                    </a:p>
                    <a:p>
                      <a:r>
                        <a:rPr lang="en-US" altLang="zh-CN" sz="2400" dirty="0">
                          <a:effectLst/>
                        </a:rPr>
                        <a:t>        </a:t>
                      </a:r>
                      <a:endParaRPr lang="zh-CN" altLang="en-US" dirty="0">
                        <a:effectLst/>
                      </a:endParaRPr>
                    </a:p>
                  </a:txBody>
                  <a:tcPr marL="0" marR="0" marT="0" marB="0" anchor="ctr">
                    <a:lnL>
                      <a:noFill/>
                    </a:lnL>
                    <a:lnR>
                      <a:noFill/>
                    </a:lnR>
                    <a:lnT>
                      <a:noFill/>
                    </a:lnT>
                    <a:lnB>
                      <a:noFill/>
                    </a:lnB>
                  </a:tcPr>
                </a:tc>
                <a:extLst>
                  <a:ext uri="{0D108BD9-81ED-4DB2-BD59-A6C34878D82A}">
                    <a16:rowId xmlns:a16="http://schemas.microsoft.com/office/drawing/2014/main" val="10001"/>
                  </a:ext>
                </a:extLst>
              </a:tr>
              <a:tr h="0">
                <a:tc>
                  <a:txBody>
                    <a:bodyPr/>
                    <a:lstStyle/>
                    <a:p>
                      <a:endParaRPr lang="zh-CN" altLang="en-US" dirty="0">
                        <a:effectLst/>
                      </a:endParaRPr>
                    </a:p>
                  </a:txBody>
                  <a:tcPr marL="0" marR="0" marT="0" marB="0" anchor="ctr">
                    <a:lnL>
                      <a:noFill/>
                    </a:lnL>
                    <a:lnR>
                      <a:noFill/>
                    </a:lnR>
                    <a:lnT>
                      <a:noFill/>
                    </a:lnT>
                    <a:lnB>
                      <a:noFill/>
                    </a:lnB>
                  </a:tcPr>
                </a:tc>
                <a:extLst>
                  <a:ext uri="{0D108BD9-81ED-4DB2-BD59-A6C34878D82A}">
                    <a16:rowId xmlns:a16="http://schemas.microsoft.com/office/drawing/2014/main" val="10002"/>
                  </a:ext>
                </a:extLst>
              </a:tr>
            </a:tbl>
          </a:graphicData>
        </a:graphic>
      </p:graphicFrame>
      <p:sp>
        <p:nvSpPr>
          <p:cNvPr id="8" name="矩形 7"/>
          <p:cNvSpPr/>
          <p:nvPr/>
        </p:nvSpPr>
        <p:spPr>
          <a:xfrm>
            <a:off x="202109" y="1583876"/>
            <a:ext cx="8956298" cy="646331"/>
          </a:xfrm>
          <a:prstGeom prst="rect">
            <a:avLst/>
          </a:prstGeom>
        </p:spPr>
        <p:txBody>
          <a:bodyPr wrap="none">
            <a:spAutoFit/>
          </a:bodyPr>
          <a:lstStyle/>
          <a:p>
            <a:r>
              <a:rPr lang="zh-CN" altLang="en-US" sz="3600" dirty="0">
                <a:solidFill>
                  <a:srgbClr val="FF0000"/>
                </a:solidFill>
                <a:latin typeface="+mn-lt"/>
                <a:ea typeface="+mn-ea"/>
              </a:rPr>
              <a:t>逻辑变量和逻辑函数的取值只可能是０或１</a:t>
            </a:r>
          </a:p>
        </p:txBody>
      </p:sp>
    </p:spTree>
    <p:extLst>
      <p:ext uri="{BB962C8B-B14F-4D97-AF65-F5344CB8AC3E}">
        <p14:creationId xmlns:p14="http://schemas.microsoft.com/office/powerpoint/2010/main" val="362509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8865591" cy="5895394"/>
          </a:xfrm>
        </p:spPr>
        <p:txBody>
          <a:bodyPr/>
          <a:lstStyle/>
          <a:p>
            <a:pPr marL="0" indent="0">
              <a:buNone/>
            </a:pPr>
            <a:r>
              <a:rPr lang="zh-CN" altLang="en-US" sz="2800" dirty="0"/>
              <a:t>二</a:t>
            </a:r>
            <a:r>
              <a:rPr lang="en-US" altLang="zh-CN" sz="2800" dirty="0"/>
              <a:t>.</a:t>
            </a:r>
            <a:r>
              <a:rPr lang="zh-CN" altLang="en-US" sz="2800" dirty="0"/>
              <a:t>逻辑函数的描述工具</a:t>
            </a:r>
            <a:endParaRPr lang="en-US" altLang="zh-CN" sz="2800" dirty="0"/>
          </a:p>
          <a:p>
            <a:pPr marL="342900" indent="-342900">
              <a:buAutoNum type="ea1ChsPeriod"/>
            </a:pPr>
            <a:endParaRPr lang="en-US" altLang="zh-CN" dirty="0"/>
          </a:p>
        </p:txBody>
      </p:sp>
      <p:sp>
        <p:nvSpPr>
          <p:cNvPr id="9" name="矩形 8"/>
          <p:cNvSpPr/>
          <p:nvPr/>
        </p:nvSpPr>
        <p:spPr>
          <a:xfrm>
            <a:off x="296714" y="908832"/>
            <a:ext cx="8595573" cy="5262979"/>
          </a:xfrm>
          <a:prstGeom prst="rect">
            <a:avLst/>
          </a:prstGeom>
        </p:spPr>
        <p:txBody>
          <a:bodyPr wrap="square">
            <a:spAutoFit/>
          </a:bodyPr>
          <a:lstStyle/>
          <a:p>
            <a:r>
              <a:rPr lang="zh-CN" altLang="en-US" dirty="0">
                <a:solidFill>
                  <a:schemeClr val="tx1"/>
                </a:solidFill>
              </a:rPr>
              <a:t>◆ </a:t>
            </a:r>
            <a:r>
              <a:rPr lang="zh-CN" altLang="en-US" sz="3200" dirty="0">
                <a:solidFill>
                  <a:srgbClr val="FF0000"/>
                </a:solidFill>
              </a:rPr>
              <a:t>布尔代数法</a:t>
            </a:r>
          </a:p>
          <a:p>
            <a:r>
              <a:rPr lang="zh-CN" altLang="en-US" dirty="0">
                <a:solidFill>
                  <a:schemeClr val="tx1"/>
                </a:solidFill>
              </a:rPr>
              <a:t>    </a:t>
            </a:r>
            <a:r>
              <a:rPr lang="zh-CN" altLang="en-US" sz="2400" dirty="0">
                <a:solidFill>
                  <a:schemeClr val="tx1"/>
                </a:solidFill>
              </a:rPr>
              <a:t>按一定逻辑规律进行运算的代数。与普通代数不同，布尔代数中的变量是二元值的逻辑变量。</a:t>
            </a:r>
            <a:endParaRPr lang="en-US" altLang="zh-CN" sz="2400" dirty="0">
              <a:solidFill>
                <a:schemeClr val="tx1"/>
              </a:solidFill>
            </a:endParaRPr>
          </a:p>
          <a:p>
            <a:endParaRPr lang="zh-CN" altLang="en-US" dirty="0">
              <a:solidFill>
                <a:schemeClr val="tx1"/>
              </a:solidFill>
            </a:endParaRPr>
          </a:p>
          <a:p>
            <a:r>
              <a:rPr lang="zh-CN" altLang="en-US" dirty="0">
                <a:solidFill>
                  <a:schemeClr val="tx1"/>
                </a:solidFill>
              </a:rPr>
              <a:t>◆ </a:t>
            </a:r>
            <a:r>
              <a:rPr lang="zh-CN" altLang="en-US" sz="3200" dirty="0">
                <a:solidFill>
                  <a:schemeClr val="tx1"/>
                </a:solidFill>
              </a:rPr>
              <a:t>真值表法</a:t>
            </a:r>
          </a:p>
          <a:p>
            <a:r>
              <a:rPr lang="zh-CN" altLang="en-US" dirty="0">
                <a:solidFill>
                  <a:schemeClr val="tx1"/>
                </a:solidFill>
              </a:rPr>
              <a:t>    </a:t>
            </a:r>
            <a:r>
              <a:rPr lang="zh-CN" altLang="en-US" sz="2400" dirty="0">
                <a:solidFill>
                  <a:schemeClr val="tx1"/>
                </a:solidFill>
              </a:rPr>
              <a:t>采用一种表格来表示逻辑函数的运算关系，其中输入部分列出输入逻辑变量的所有可能组合，输出部分给出相应的输出逻辑变量值。</a:t>
            </a:r>
            <a:endParaRPr lang="en-US" altLang="zh-CN" sz="2400" dirty="0">
              <a:solidFill>
                <a:schemeClr val="tx1"/>
              </a:solidFill>
            </a:endParaRPr>
          </a:p>
          <a:p>
            <a:endParaRPr lang="zh-CN" altLang="en-US" dirty="0">
              <a:solidFill>
                <a:schemeClr val="tx1"/>
              </a:solidFill>
            </a:endParaRPr>
          </a:p>
          <a:p>
            <a:r>
              <a:rPr lang="zh-CN" altLang="en-US" dirty="0">
                <a:solidFill>
                  <a:schemeClr val="tx1"/>
                </a:solidFill>
              </a:rPr>
              <a:t>◆ </a:t>
            </a:r>
            <a:r>
              <a:rPr lang="zh-CN" altLang="en-US" sz="3200" dirty="0">
                <a:solidFill>
                  <a:schemeClr val="tx1"/>
                </a:solidFill>
              </a:rPr>
              <a:t>逻辑图法</a:t>
            </a:r>
          </a:p>
          <a:p>
            <a:r>
              <a:rPr lang="zh-CN" altLang="en-US" dirty="0">
                <a:solidFill>
                  <a:schemeClr val="tx1"/>
                </a:solidFill>
              </a:rPr>
              <a:t>    </a:t>
            </a:r>
            <a:r>
              <a:rPr lang="zh-CN" altLang="en-US" sz="2400" dirty="0">
                <a:solidFill>
                  <a:schemeClr val="tx1"/>
                </a:solidFill>
              </a:rPr>
              <a:t>采用规定的图形符号，来构成逻辑函数运算关系的网络图形。</a:t>
            </a:r>
            <a:endParaRPr lang="en-US" altLang="zh-CN" sz="2400" dirty="0">
              <a:solidFill>
                <a:schemeClr val="tx1"/>
              </a:solidFill>
            </a:endParaRPr>
          </a:p>
          <a:p>
            <a:endParaRPr lang="zh-CN" altLang="en-US" dirty="0">
              <a:solidFill>
                <a:schemeClr val="tx1"/>
              </a:solidFill>
            </a:endParaRPr>
          </a:p>
          <a:p>
            <a:endParaRPr lang="zh-CN" altLang="en-US" sz="1400" dirty="0">
              <a:solidFill>
                <a:schemeClr val="tx1"/>
              </a:solidFill>
            </a:endParaRPr>
          </a:p>
        </p:txBody>
      </p:sp>
    </p:spTree>
    <p:extLst>
      <p:ext uri="{BB962C8B-B14F-4D97-AF65-F5344CB8AC3E}">
        <p14:creationId xmlns:p14="http://schemas.microsoft.com/office/powerpoint/2010/main" val="186550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0508" y="0"/>
            <a:ext cx="4839753" cy="347858"/>
          </a:xfrm>
        </p:spPr>
        <p:txBody>
          <a:bodyPr/>
          <a:lstStyle/>
          <a:p>
            <a:r>
              <a:rPr lang="zh-CN" altLang="en-US" dirty="0"/>
              <a:t>第一章 开关理论基础</a:t>
            </a:r>
            <a:r>
              <a:rPr lang="en-US" altLang="zh-CN" dirty="0"/>
              <a:t>/</a:t>
            </a:r>
            <a:r>
              <a:rPr lang="zh-CN" altLang="en-US" dirty="0"/>
              <a:t>第一节  数字与模拟</a:t>
            </a:r>
          </a:p>
        </p:txBody>
      </p:sp>
      <p:sp>
        <p:nvSpPr>
          <p:cNvPr id="4" name="内容占位符 4"/>
          <p:cNvSpPr txBox="1">
            <a:spLocks/>
          </p:cNvSpPr>
          <p:nvPr/>
        </p:nvSpPr>
        <p:spPr bwMode="auto">
          <a:xfrm>
            <a:off x="71701" y="548809"/>
            <a:ext cx="8955596" cy="58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一</a:t>
            </a:r>
            <a:r>
              <a:rPr lang="en-US" altLang="zh-CN" sz="2800" dirty="0"/>
              <a:t>.</a:t>
            </a:r>
            <a:r>
              <a:rPr lang="zh-CN" altLang="en-US" sz="2800" dirty="0"/>
              <a:t>离散 </a:t>
            </a:r>
            <a:r>
              <a:rPr lang="en-US" altLang="zh-CN" sz="2800" dirty="0"/>
              <a:t>vs. </a:t>
            </a:r>
            <a:r>
              <a:rPr lang="zh-CN" altLang="en-US" sz="2800" dirty="0"/>
              <a:t>连续 </a:t>
            </a:r>
            <a:endParaRPr lang="en-US" altLang="zh-CN" sz="2800" dirty="0"/>
          </a:p>
          <a:p>
            <a:r>
              <a:rPr lang="en-US" altLang="zh-CN" sz="1600" dirty="0"/>
              <a:t>	</a:t>
            </a:r>
            <a:r>
              <a:rPr lang="en-US" altLang="zh-CN" sz="2400" dirty="0"/>
              <a:t>(</a:t>
            </a:r>
            <a:r>
              <a:rPr lang="zh-CN" altLang="en-US" sz="2400" dirty="0"/>
              <a:t>一</a:t>
            </a:r>
            <a:r>
              <a:rPr lang="en-US" altLang="zh-CN" sz="2400" dirty="0"/>
              <a:t>)</a:t>
            </a:r>
            <a:r>
              <a:rPr lang="zh-CN" altLang="en-US" sz="2400" dirty="0"/>
              <a:t>离散与连续的对比。</a:t>
            </a:r>
            <a:endParaRPr lang="en-US" altLang="zh-CN" sz="2400" dirty="0"/>
          </a:p>
          <a:p>
            <a:r>
              <a:rPr lang="en-US" altLang="zh-CN" sz="1600" dirty="0"/>
              <a:t>		</a:t>
            </a:r>
            <a:r>
              <a:rPr lang="zh-CN" altLang="en-US" sz="2800" dirty="0"/>
              <a:t>一是数量的离散与连续。</a:t>
            </a:r>
            <a:endParaRPr lang="en-US" altLang="zh-CN" sz="2800" dirty="0"/>
          </a:p>
          <a:p>
            <a:r>
              <a:rPr lang="en-US" altLang="zh-CN" sz="1600" dirty="0"/>
              <a:t>                       </a:t>
            </a:r>
            <a:r>
              <a:rPr lang="zh-CN" altLang="en-US" sz="1200" dirty="0"/>
              <a:t>校数，班数，人数等，不能说“半所学校、半个班、</a:t>
            </a:r>
            <a:r>
              <a:rPr lang="en-US" altLang="zh-CN" sz="1200" dirty="0"/>
              <a:t>4</a:t>
            </a:r>
            <a:r>
              <a:rPr lang="zh-CN" altLang="en-US" sz="1200" dirty="0"/>
              <a:t>分</a:t>
            </a:r>
            <a:r>
              <a:rPr lang="en-US" altLang="zh-CN" sz="1200" dirty="0"/>
              <a:t>1</a:t>
            </a:r>
            <a:r>
              <a:rPr lang="zh-CN" altLang="en-US" sz="1200" dirty="0"/>
              <a:t>个人”的，用“</a:t>
            </a:r>
            <a:r>
              <a:rPr lang="en-US" altLang="zh-CN" sz="1200" dirty="0"/>
              <a:t>How many”</a:t>
            </a:r>
            <a:r>
              <a:rPr lang="zh-CN" altLang="en-US" sz="1200" dirty="0"/>
              <a:t>发问的数量是离散的 数量；</a:t>
            </a:r>
            <a:endParaRPr lang="en-US" altLang="zh-CN" sz="1200" dirty="0"/>
          </a:p>
          <a:p>
            <a:r>
              <a:rPr lang="en-US" altLang="zh-CN" sz="1200" dirty="0"/>
              <a:t>                              </a:t>
            </a:r>
            <a:r>
              <a:rPr lang="zh-CN" altLang="en-US" sz="1200" dirty="0"/>
              <a:t>温度，长度，重量等，不能用准确值、只能用近似值表达其数量的，用“</a:t>
            </a:r>
            <a:r>
              <a:rPr lang="en-US" altLang="zh-CN" sz="1200" dirty="0"/>
              <a:t>How much”</a:t>
            </a:r>
            <a:r>
              <a:rPr lang="zh-CN" altLang="en-US" sz="1200" dirty="0"/>
              <a:t>发问的是连续的数量。</a:t>
            </a:r>
            <a:endParaRPr lang="en-US" altLang="zh-CN" sz="1200" dirty="0"/>
          </a:p>
          <a:p>
            <a:endParaRPr lang="en-US" altLang="zh-CN" sz="1200" dirty="0"/>
          </a:p>
          <a:p>
            <a:r>
              <a:rPr lang="zh-CN" altLang="en-US" sz="1600" dirty="0"/>
              <a:t>  </a:t>
            </a:r>
            <a:r>
              <a:rPr lang="en-US" altLang="zh-CN" sz="1600" dirty="0"/>
              <a:t>		</a:t>
            </a:r>
            <a:r>
              <a:rPr lang="zh-CN" altLang="en-US" sz="2800" dirty="0"/>
              <a:t>二是空间的离散与连续。</a:t>
            </a:r>
            <a:endParaRPr lang="en-US" altLang="zh-CN" sz="2800" dirty="0"/>
          </a:p>
          <a:p>
            <a:r>
              <a:rPr lang="en-US" altLang="zh-CN" sz="1200" dirty="0"/>
              <a:t>		       </a:t>
            </a:r>
            <a:r>
              <a:rPr lang="zh-CN" altLang="en-US" sz="1200" dirty="0"/>
              <a:t>戏院坐位，街道地址，大厦楼层</a:t>
            </a:r>
            <a:r>
              <a:rPr lang="en-US" altLang="zh-CN" sz="1200" dirty="0"/>
              <a:t>-</a:t>
            </a:r>
            <a:r>
              <a:rPr lang="zh-CN" altLang="en-US" sz="1200" dirty="0"/>
              <a:t>等，能用准确值表达的，都是离散的点；</a:t>
            </a:r>
            <a:endParaRPr lang="en-US" altLang="zh-CN" sz="1200" dirty="0"/>
          </a:p>
          <a:p>
            <a:pPr algn="r"/>
            <a:r>
              <a:rPr lang="zh-CN" altLang="en-US" sz="1200" dirty="0"/>
              <a:t>                       公路的里程</a:t>
            </a:r>
            <a:r>
              <a:rPr lang="en-US" altLang="zh-CN" sz="1200" dirty="0"/>
              <a:t>(</a:t>
            </a:r>
            <a:r>
              <a:rPr lang="zh-CN" altLang="en-US" sz="1200" dirty="0"/>
              <a:t>从起点算起</a:t>
            </a:r>
            <a:r>
              <a:rPr lang="en-US" altLang="zh-CN" sz="1200" dirty="0"/>
              <a:t>)</a:t>
            </a:r>
            <a:r>
              <a:rPr lang="zh-CN" altLang="en-US" sz="1200" dirty="0"/>
              <a:t>，跑步者的路程</a:t>
            </a:r>
            <a:r>
              <a:rPr lang="en-US" altLang="zh-CN" sz="1200" dirty="0"/>
              <a:t>(</a:t>
            </a:r>
            <a:r>
              <a:rPr lang="zh-CN" altLang="en-US" sz="1200" dirty="0"/>
              <a:t>从出发点算起</a:t>
            </a:r>
            <a:r>
              <a:rPr lang="en-US" altLang="zh-CN" sz="1200" dirty="0"/>
              <a:t>)</a:t>
            </a:r>
            <a:r>
              <a:rPr lang="zh-CN" altLang="en-US" sz="1200" dirty="0"/>
              <a:t>，飞机飞行的高度</a:t>
            </a:r>
            <a:r>
              <a:rPr lang="en-US" altLang="zh-CN" sz="1200" dirty="0"/>
              <a:t>(</a:t>
            </a:r>
            <a:r>
              <a:rPr lang="zh-CN" altLang="en-US" sz="1200" dirty="0"/>
              <a:t>从地面算起</a:t>
            </a:r>
            <a:r>
              <a:rPr lang="en-US" altLang="zh-CN" sz="1200" dirty="0"/>
              <a:t>)-</a:t>
            </a:r>
            <a:r>
              <a:rPr lang="zh-CN" altLang="en-US" sz="1200" dirty="0"/>
              <a:t>等，只能用近似值表达的，      都是连续的点。</a:t>
            </a:r>
          </a:p>
          <a:p>
            <a:r>
              <a:rPr lang="zh-CN" altLang="en-US" sz="1200" dirty="0"/>
              <a:t>  </a:t>
            </a:r>
            <a:r>
              <a:rPr lang="en-US" altLang="zh-CN" sz="1200" dirty="0"/>
              <a:t>		</a:t>
            </a:r>
            <a:r>
              <a:rPr lang="zh-CN" altLang="en-US" sz="2800" dirty="0"/>
              <a:t>三是事物的离散与连续。</a:t>
            </a:r>
            <a:endParaRPr lang="en-US" altLang="zh-CN" sz="2800" dirty="0"/>
          </a:p>
          <a:p>
            <a:r>
              <a:rPr lang="en-US" altLang="zh-CN" sz="1200" dirty="0"/>
              <a:t>		       </a:t>
            </a:r>
            <a:r>
              <a:rPr lang="zh-CN" altLang="en-US" sz="1200" dirty="0"/>
              <a:t>独特的思维方式，简单的工作方法，孤立的处事态度等，都是离散的事物；</a:t>
            </a:r>
            <a:endParaRPr lang="en-US" altLang="zh-CN" sz="1200" dirty="0"/>
          </a:p>
          <a:p>
            <a:r>
              <a:rPr lang="en-US" altLang="zh-CN" sz="1200" dirty="0"/>
              <a:t> 		       </a:t>
            </a:r>
            <a:r>
              <a:rPr lang="zh-CN" altLang="en-US" sz="1200" dirty="0"/>
              <a:t>传统的思维方式，繁琐的工作方法，关联的处事态度等，都是连续的事物。</a:t>
            </a:r>
          </a:p>
          <a:p>
            <a:endParaRPr lang="en-US" altLang="zh-CN" sz="1200" dirty="0"/>
          </a:p>
          <a:p>
            <a:r>
              <a:rPr lang="en-US" altLang="zh-CN" sz="1600" dirty="0"/>
              <a:t>	</a:t>
            </a:r>
            <a:endParaRPr lang="en-US" altLang="zh-CN" sz="1200" dirty="0"/>
          </a:p>
          <a:p>
            <a:r>
              <a:rPr lang="en-US" altLang="zh-CN" sz="1600" dirty="0"/>
              <a:t>	</a:t>
            </a:r>
          </a:p>
        </p:txBody>
      </p:sp>
    </p:spTree>
    <p:extLst>
      <p:ext uri="{BB962C8B-B14F-4D97-AF65-F5344CB8AC3E}">
        <p14:creationId xmlns:p14="http://schemas.microsoft.com/office/powerpoint/2010/main" val="4235088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28" y="6427942"/>
            <a:ext cx="9134172"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8865591" cy="5895394"/>
          </a:xfrm>
        </p:spPr>
        <p:txBody>
          <a:bodyPr/>
          <a:lstStyle/>
          <a:p>
            <a:pPr marL="0" indent="0">
              <a:buNone/>
            </a:pPr>
            <a:r>
              <a:rPr lang="zh-CN" altLang="en-US" sz="2800" dirty="0"/>
              <a:t>二</a:t>
            </a:r>
            <a:r>
              <a:rPr lang="en-US" altLang="zh-CN" sz="2800" dirty="0"/>
              <a:t>.</a:t>
            </a:r>
            <a:r>
              <a:rPr lang="zh-CN" altLang="en-US" sz="2800" dirty="0"/>
              <a:t>逻辑函数的描述工具</a:t>
            </a:r>
            <a:endParaRPr lang="en-US" altLang="zh-CN" sz="2800" dirty="0"/>
          </a:p>
          <a:p>
            <a:pPr marL="342900" indent="-342900">
              <a:buAutoNum type="ea1ChsPeriod"/>
            </a:pPr>
            <a:endParaRPr lang="en-US" altLang="zh-CN" dirty="0"/>
          </a:p>
        </p:txBody>
      </p:sp>
      <p:sp>
        <p:nvSpPr>
          <p:cNvPr id="9" name="矩形 8"/>
          <p:cNvSpPr/>
          <p:nvPr/>
        </p:nvSpPr>
        <p:spPr>
          <a:xfrm>
            <a:off x="296715" y="742582"/>
            <a:ext cx="8595573" cy="6186309"/>
          </a:xfrm>
          <a:prstGeom prst="rect">
            <a:avLst/>
          </a:prstGeom>
        </p:spPr>
        <p:txBody>
          <a:bodyPr wrap="square">
            <a:spAutoFit/>
          </a:bodyPr>
          <a:lstStyle/>
          <a:p>
            <a:r>
              <a:rPr lang="zh-CN" altLang="en-US" sz="3200" dirty="0">
                <a:solidFill>
                  <a:schemeClr val="tx1"/>
                </a:solidFill>
              </a:rPr>
              <a:t>◆ </a:t>
            </a:r>
            <a:r>
              <a:rPr lang="zh-CN" altLang="en-US" sz="3200" dirty="0">
                <a:solidFill>
                  <a:srgbClr val="FF0000"/>
                </a:solidFill>
              </a:rPr>
              <a:t>布尔代数法</a:t>
            </a:r>
            <a:endParaRPr lang="zh-CN" altLang="en-US" sz="3200" dirty="0">
              <a:solidFill>
                <a:schemeClr val="tx1"/>
              </a:solidFill>
            </a:endParaRPr>
          </a:p>
          <a:p>
            <a:r>
              <a:rPr lang="zh-CN" altLang="en-US" sz="3200" dirty="0">
                <a:solidFill>
                  <a:schemeClr val="tx1"/>
                </a:solidFill>
              </a:rPr>
              <a:t>◆ 真值表法</a:t>
            </a:r>
          </a:p>
          <a:p>
            <a:r>
              <a:rPr lang="zh-CN" altLang="en-US" sz="3200" dirty="0">
                <a:solidFill>
                  <a:schemeClr val="tx1"/>
                </a:solidFill>
              </a:rPr>
              <a:t>◆ 逻辑图法</a:t>
            </a:r>
          </a:p>
          <a:p>
            <a:r>
              <a:rPr lang="zh-CN" altLang="en-US" sz="3200" dirty="0">
                <a:solidFill>
                  <a:schemeClr val="tx1"/>
                </a:solidFill>
              </a:rPr>
              <a:t>◆ </a:t>
            </a:r>
            <a:r>
              <a:rPr lang="zh-CN" altLang="en-US" sz="3200" dirty="0">
                <a:solidFill>
                  <a:srgbClr val="FF0000"/>
                </a:solidFill>
              </a:rPr>
              <a:t>卡诺图法</a:t>
            </a:r>
          </a:p>
          <a:p>
            <a:r>
              <a:rPr lang="zh-CN" altLang="en-US" dirty="0">
                <a:solidFill>
                  <a:schemeClr val="tx1"/>
                </a:solidFill>
              </a:rPr>
              <a:t>    </a:t>
            </a:r>
            <a:r>
              <a:rPr lang="zh-CN" altLang="en-US" sz="2400" dirty="0">
                <a:solidFill>
                  <a:schemeClr val="tx1"/>
                </a:solidFill>
              </a:rPr>
              <a:t>卡诺图是一种几何图形，可以用来表示和简化逻辑函数表达式。</a:t>
            </a:r>
            <a:endParaRPr lang="en-US" altLang="zh-CN" sz="2400" dirty="0">
              <a:solidFill>
                <a:schemeClr val="tx1"/>
              </a:solidFill>
            </a:endParaRPr>
          </a:p>
          <a:p>
            <a:endParaRPr lang="zh-CN" altLang="en-US" dirty="0">
              <a:solidFill>
                <a:schemeClr val="tx1"/>
              </a:solidFill>
            </a:endParaRPr>
          </a:p>
          <a:p>
            <a:r>
              <a:rPr lang="zh-CN" altLang="en-US" dirty="0">
                <a:solidFill>
                  <a:schemeClr val="tx1"/>
                </a:solidFill>
              </a:rPr>
              <a:t>◆ </a:t>
            </a:r>
            <a:r>
              <a:rPr lang="zh-CN" altLang="en-US" sz="3200" dirty="0">
                <a:solidFill>
                  <a:schemeClr val="tx1"/>
                </a:solidFill>
              </a:rPr>
              <a:t>波形图法</a:t>
            </a:r>
          </a:p>
          <a:p>
            <a:r>
              <a:rPr lang="zh-CN" altLang="en-US" dirty="0">
                <a:solidFill>
                  <a:schemeClr val="tx1"/>
                </a:solidFill>
              </a:rPr>
              <a:t>    </a:t>
            </a:r>
            <a:r>
              <a:rPr lang="zh-CN" altLang="en-US" sz="2400" dirty="0">
                <a:solidFill>
                  <a:schemeClr val="tx1"/>
                </a:solidFill>
              </a:rPr>
              <a:t>一种表示输入输出变量动态变化的图形，反映了函数值随时间变化的规律。</a:t>
            </a:r>
            <a:endParaRPr lang="en-US" altLang="zh-CN" sz="2400" dirty="0">
              <a:solidFill>
                <a:schemeClr val="tx1"/>
              </a:solidFill>
            </a:endParaRPr>
          </a:p>
          <a:p>
            <a:endParaRPr lang="zh-CN" altLang="en-US" dirty="0">
              <a:solidFill>
                <a:schemeClr val="tx1"/>
              </a:solidFill>
            </a:endParaRPr>
          </a:p>
          <a:p>
            <a:r>
              <a:rPr lang="zh-CN" altLang="en-US" dirty="0">
                <a:solidFill>
                  <a:schemeClr val="tx1"/>
                </a:solidFill>
              </a:rPr>
              <a:t>◆ </a:t>
            </a:r>
            <a:r>
              <a:rPr lang="zh-CN" altLang="en-US" sz="3200" dirty="0">
                <a:solidFill>
                  <a:srgbClr val="FF0000"/>
                </a:solidFill>
              </a:rPr>
              <a:t>硬件设计语言法</a:t>
            </a:r>
          </a:p>
          <a:p>
            <a:r>
              <a:rPr lang="zh-CN" altLang="en-US" dirty="0">
                <a:solidFill>
                  <a:schemeClr val="tx1"/>
                </a:solidFill>
              </a:rPr>
              <a:t>　　</a:t>
            </a:r>
            <a:r>
              <a:rPr lang="zh-CN" altLang="en-US" sz="2400" dirty="0">
                <a:solidFill>
                  <a:schemeClr val="tx1"/>
                </a:solidFill>
              </a:rPr>
              <a:t>是采用计算机高级语言来描述逻辑函数并进行逻辑设计的一种方法，它应用于可编程逻辑器件中。目前采用最广泛的硬件设计语言有</a:t>
            </a:r>
            <a:r>
              <a:rPr lang="en-US" altLang="zh-CN" sz="2400" dirty="0">
                <a:solidFill>
                  <a:schemeClr val="tx1"/>
                </a:solidFill>
              </a:rPr>
              <a:t>Verilog</a:t>
            </a:r>
            <a:r>
              <a:rPr lang="zh-CN" altLang="en-US" sz="2400" dirty="0">
                <a:solidFill>
                  <a:schemeClr val="tx1"/>
                </a:solidFill>
              </a:rPr>
              <a:t>、 </a:t>
            </a:r>
            <a:r>
              <a:rPr lang="en-US" altLang="zh-CN" sz="2400" dirty="0">
                <a:solidFill>
                  <a:schemeClr val="tx1"/>
                </a:solidFill>
              </a:rPr>
              <a:t>VHDL</a:t>
            </a:r>
            <a:r>
              <a:rPr lang="zh-CN" altLang="en-US" sz="2400" dirty="0">
                <a:solidFill>
                  <a:schemeClr val="tx1"/>
                </a:solidFill>
              </a:rPr>
              <a:t>等。</a:t>
            </a:r>
          </a:p>
        </p:txBody>
      </p:sp>
    </p:spTree>
    <p:extLst>
      <p:ext uri="{BB962C8B-B14F-4D97-AF65-F5344CB8AC3E}">
        <p14:creationId xmlns:p14="http://schemas.microsoft.com/office/powerpoint/2010/main" val="435004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9160736" cy="5895394"/>
          </a:xfrm>
        </p:spPr>
        <p:txBody>
          <a:bodyPr/>
          <a:lstStyle/>
          <a:p>
            <a:pPr marL="0" indent="0">
              <a:buNone/>
            </a:pPr>
            <a:r>
              <a:rPr lang="zh-CN" altLang="en-US" sz="2800" dirty="0"/>
              <a:t>三</a:t>
            </a:r>
            <a:r>
              <a:rPr lang="en-US" altLang="zh-CN" sz="2800" dirty="0"/>
              <a:t>.</a:t>
            </a:r>
            <a:r>
              <a:rPr lang="zh-CN" altLang="en-US" sz="2800" dirty="0"/>
              <a:t>基本逻辑运算</a:t>
            </a:r>
            <a:r>
              <a:rPr lang="en-US" altLang="zh-CN" sz="2800" dirty="0"/>
              <a:t>//</a:t>
            </a:r>
            <a:r>
              <a:rPr lang="zh-CN" altLang="en-US" sz="2800" dirty="0"/>
              <a:t>门电路逻辑</a:t>
            </a:r>
            <a:endParaRPr lang="en-US" altLang="zh-CN" sz="2800" dirty="0"/>
          </a:p>
          <a:p>
            <a:pPr>
              <a:buFont typeface="Wingdings" pitchFamily="2" charset="2"/>
              <a:buChar char="l"/>
            </a:pPr>
            <a:r>
              <a:rPr lang="zh-CN" altLang="en-US" sz="2800" dirty="0"/>
              <a:t>与运算</a:t>
            </a:r>
            <a:r>
              <a:rPr lang="en-US" altLang="zh-CN" sz="2800" dirty="0"/>
              <a:t>(</a:t>
            </a:r>
            <a:r>
              <a:rPr lang="zh-CN" altLang="en-US" sz="2800" dirty="0"/>
              <a:t>逻辑乘</a:t>
            </a:r>
            <a:r>
              <a:rPr lang="en-US" altLang="zh-CN" sz="2800" dirty="0"/>
              <a:t>)</a:t>
            </a:r>
          </a:p>
          <a:p>
            <a:pPr lvl="1">
              <a:buFont typeface="Wingdings" pitchFamily="2" charset="2"/>
              <a:buChar char="Ø"/>
            </a:pPr>
            <a:r>
              <a:rPr lang="zh-CN" altLang="en-US" dirty="0"/>
              <a:t>以三变量为例，布尔表达式为</a:t>
            </a:r>
            <a:r>
              <a:rPr lang="en-US" altLang="zh-CN" dirty="0"/>
              <a:t>:  	        </a:t>
            </a:r>
          </a:p>
          <a:p>
            <a:pPr marL="0" indent="0">
              <a:buNone/>
            </a:pPr>
            <a:r>
              <a:rPr lang="en-US" altLang="zh-CN" dirty="0"/>
              <a:t>	</a:t>
            </a:r>
            <a:r>
              <a:rPr lang="zh-CN" altLang="en-US" dirty="0"/>
              <a:t>此式说明：当逻辑变量</a:t>
            </a:r>
            <a:r>
              <a:rPr lang="en-US" altLang="zh-CN" dirty="0"/>
              <a:t>A</a:t>
            </a:r>
            <a:r>
              <a:rPr lang="zh-CN" altLang="en-US" dirty="0"/>
              <a:t>、</a:t>
            </a:r>
            <a:r>
              <a:rPr lang="en-US" altLang="zh-CN" dirty="0"/>
              <a:t>B</a:t>
            </a:r>
            <a:r>
              <a:rPr lang="zh-CN" altLang="en-US" dirty="0"/>
              <a:t>、</a:t>
            </a:r>
            <a:r>
              <a:rPr lang="en-US" altLang="zh-CN" dirty="0"/>
              <a:t>C</a:t>
            </a:r>
            <a:r>
              <a:rPr lang="zh-CN" altLang="en-US" dirty="0"/>
              <a:t>同时为</a:t>
            </a:r>
            <a:r>
              <a:rPr lang="en-US" altLang="zh-CN" dirty="0"/>
              <a:t>1</a:t>
            </a:r>
            <a:r>
              <a:rPr lang="zh-CN" altLang="en-US" dirty="0"/>
              <a:t>时，逻辑函数输出</a:t>
            </a:r>
            <a:r>
              <a:rPr lang="en-US" altLang="zh-CN" dirty="0"/>
              <a:t>F</a:t>
            </a:r>
            <a:r>
              <a:rPr lang="zh-CN" altLang="en-US" dirty="0"/>
              <a:t>才为</a:t>
            </a:r>
            <a:r>
              <a:rPr lang="en-US" altLang="zh-CN" dirty="0"/>
              <a:t>1</a:t>
            </a:r>
            <a:r>
              <a:rPr lang="zh-CN" altLang="en-US" dirty="0"/>
              <a:t>。其他情况下，</a:t>
            </a:r>
            <a:r>
              <a:rPr lang="en-US" altLang="zh-CN" dirty="0"/>
              <a:t>F</a:t>
            </a:r>
            <a:r>
              <a:rPr lang="zh-CN" altLang="en-US" dirty="0"/>
              <a:t>均为</a:t>
            </a:r>
            <a:r>
              <a:rPr lang="en-US" altLang="zh-CN" dirty="0"/>
              <a:t>0</a:t>
            </a:r>
            <a:r>
              <a:rPr lang="zh-CN" altLang="en-US" dirty="0"/>
              <a:t>。</a:t>
            </a:r>
            <a:endParaRPr lang="en-US" altLang="zh-CN" dirty="0"/>
          </a:p>
          <a:p>
            <a:pPr>
              <a:buFont typeface="Wingdings" pitchFamily="2" charset="2"/>
              <a:buChar char="l"/>
            </a:pPr>
            <a:r>
              <a:rPr lang="zh-CN" altLang="en-US" sz="2800" dirty="0"/>
              <a:t>或运算</a:t>
            </a:r>
            <a:endParaRPr lang="en-US" altLang="zh-CN" sz="2800" dirty="0"/>
          </a:p>
          <a:p>
            <a:pPr lvl="1">
              <a:buFont typeface="Wingdings" pitchFamily="2" charset="2"/>
              <a:buChar char="Ø"/>
            </a:pPr>
            <a:r>
              <a:rPr lang="zh-CN" altLang="en-US" dirty="0"/>
              <a:t>以三变量为例，布尔代数表达式为：    </a:t>
            </a:r>
            <a:endParaRPr lang="en-US" altLang="zh-CN" dirty="0"/>
          </a:p>
          <a:p>
            <a:pPr marL="396875" lvl="1" indent="0">
              <a:buNone/>
            </a:pPr>
            <a:r>
              <a:rPr lang="en-US" altLang="zh-CN" dirty="0"/>
              <a:t>          </a:t>
            </a:r>
            <a:r>
              <a:rPr lang="zh-CN" altLang="en-US" dirty="0"/>
              <a:t>此式说明，当逻辑变量</a:t>
            </a:r>
            <a:r>
              <a:rPr lang="en-US" altLang="zh-CN" dirty="0"/>
              <a:t>A</a:t>
            </a:r>
            <a:r>
              <a:rPr lang="zh-CN" altLang="en-US" dirty="0"/>
              <a:t>、</a:t>
            </a:r>
            <a:r>
              <a:rPr lang="en-US" altLang="zh-CN" dirty="0"/>
              <a:t>B</a:t>
            </a:r>
            <a:r>
              <a:rPr lang="zh-CN" altLang="en-US" dirty="0"/>
              <a:t>、</a:t>
            </a:r>
            <a:r>
              <a:rPr lang="en-US" altLang="zh-CN" dirty="0"/>
              <a:t>C</a:t>
            </a:r>
            <a:r>
              <a:rPr lang="zh-CN" altLang="en-US" dirty="0"/>
              <a:t>中任何一个为</a:t>
            </a:r>
            <a:r>
              <a:rPr lang="en-US" altLang="zh-CN" dirty="0"/>
              <a:t>1</a:t>
            </a:r>
            <a:r>
              <a:rPr lang="zh-CN" altLang="en-US" dirty="0"/>
              <a:t>时，逻辑函数</a:t>
            </a:r>
            <a:r>
              <a:rPr lang="en-US" altLang="zh-CN" dirty="0"/>
              <a:t>F</a:t>
            </a:r>
            <a:r>
              <a:rPr lang="zh-CN" altLang="en-US" dirty="0"/>
              <a:t>输出等于</a:t>
            </a:r>
            <a:r>
              <a:rPr lang="en-US" altLang="zh-CN" dirty="0"/>
              <a:t>1</a:t>
            </a:r>
            <a:r>
              <a:rPr lang="zh-CN" altLang="en-US" dirty="0"/>
              <a:t>。</a:t>
            </a:r>
            <a:endParaRPr lang="en-US" altLang="zh-CN" dirty="0"/>
          </a:p>
          <a:p>
            <a:pPr>
              <a:buFont typeface="Wingdings" pitchFamily="2" charset="2"/>
              <a:buChar char="l"/>
            </a:pPr>
            <a:r>
              <a:rPr lang="zh-CN" altLang="en-US" sz="2800" dirty="0"/>
              <a:t>非运算</a:t>
            </a:r>
            <a:endParaRPr lang="en-US" altLang="zh-CN" sz="2800" dirty="0"/>
          </a:p>
          <a:p>
            <a:pPr>
              <a:buFont typeface="Wingdings" pitchFamily="2" charset="2"/>
              <a:buChar char="l"/>
            </a:pPr>
            <a:r>
              <a:rPr lang="zh-CN" altLang="en-US" sz="2800" dirty="0"/>
              <a:t>与非运算</a:t>
            </a:r>
            <a:r>
              <a:rPr lang="en-US" altLang="zh-CN" sz="2800" dirty="0"/>
              <a:t>	</a:t>
            </a:r>
          </a:p>
          <a:p>
            <a:pPr>
              <a:buFont typeface="Wingdings" pitchFamily="2" charset="2"/>
              <a:buChar char="l"/>
            </a:pPr>
            <a:r>
              <a:rPr lang="zh-CN" altLang="en-US" sz="2800" dirty="0"/>
              <a:t>或非运算</a:t>
            </a:r>
            <a:endParaRPr lang="en-US" altLang="zh-CN" sz="2800" dirty="0"/>
          </a:p>
          <a:p>
            <a:pPr>
              <a:buFont typeface="Wingdings" pitchFamily="2" charset="2"/>
              <a:buChar char="l"/>
            </a:pPr>
            <a:r>
              <a:rPr lang="zh-CN" altLang="en-US" sz="2800" dirty="0"/>
              <a:t>异或运算</a:t>
            </a:r>
            <a:endParaRPr lang="en-US" altLang="zh-CN" sz="2800" dirty="0"/>
          </a:p>
          <a:p>
            <a:pPr>
              <a:buFont typeface="Wingdings" pitchFamily="2" charset="2"/>
              <a:buChar char="l"/>
            </a:pPr>
            <a:r>
              <a:rPr lang="zh-CN" altLang="en-US" sz="2800" dirty="0"/>
              <a:t>同或运算</a:t>
            </a:r>
            <a:endParaRPr lang="en-US" altLang="zh-CN" sz="2800" dirty="0"/>
          </a:p>
        </p:txBody>
      </p:sp>
      <p:graphicFrame>
        <p:nvGraphicFramePr>
          <p:cNvPr id="5" name="对象 4"/>
          <p:cNvGraphicFramePr>
            <a:graphicFrameLocks noChangeAspect="1"/>
          </p:cNvGraphicFramePr>
          <p:nvPr>
            <p:extLst>
              <p:ext uri="{D42A27DB-BD31-4B8C-83A1-F6EECF244321}">
                <p14:modId xmlns:p14="http://schemas.microsoft.com/office/powerpoint/2010/main" val="2641096635"/>
              </p:ext>
            </p:extLst>
          </p:nvPr>
        </p:nvGraphicFramePr>
        <p:xfrm>
          <a:off x="2006829" y="3564009"/>
          <a:ext cx="765051" cy="370934"/>
        </p:xfrm>
        <a:graphic>
          <a:graphicData uri="http://schemas.openxmlformats.org/presentationml/2006/ole">
            <mc:AlternateContent xmlns:mc="http://schemas.openxmlformats.org/markup-compatibility/2006">
              <mc:Choice xmlns:v="urn:schemas-microsoft-com:vml" Requires="v">
                <p:oleObj spid="_x0000_s157873" name="Equation" r:id="rId3" imgW="419040" imgH="203040" progId="Equation.DSMT4">
                  <p:embed/>
                </p:oleObj>
              </mc:Choice>
              <mc:Fallback>
                <p:oleObj name="Equation" r:id="rId3" imgW="419040" imgH="203040" progId="Equation.DSMT4">
                  <p:embed/>
                  <p:pic>
                    <p:nvPicPr>
                      <p:cNvPr id="0" name=""/>
                      <p:cNvPicPr/>
                      <p:nvPr/>
                    </p:nvPicPr>
                    <p:blipFill>
                      <a:blip r:embed="rId4"/>
                      <a:stretch>
                        <a:fillRect/>
                      </a:stretch>
                    </p:blipFill>
                    <p:spPr>
                      <a:xfrm>
                        <a:off x="2006829" y="3564009"/>
                        <a:ext cx="765051" cy="370934"/>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247911480"/>
              </p:ext>
            </p:extLst>
          </p:nvPr>
        </p:nvGraphicFramePr>
        <p:xfrm>
          <a:off x="1646805" y="2348928"/>
          <a:ext cx="1749582" cy="344988"/>
        </p:xfrm>
        <a:graphic>
          <a:graphicData uri="http://schemas.openxmlformats.org/presentationml/2006/ole">
            <mc:AlternateContent xmlns:mc="http://schemas.openxmlformats.org/markup-compatibility/2006">
              <mc:Choice xmlns:v="urn:schemas-microsoft-com:vml" Requires="v">
                <p:oleObj spid="_x0000_s157874" name="Equation" r:id="rId5" imgW="901440" imgH="177480" progId="Equation.DSMT4">
                  <p:embed/>
                </p:oleObj>
              </mc:Choice>
              <mc:Fallback>
                <p:oleObj name="Equation" r:id="rId5" imgW="901440" imgH="177480" progId="Equation.DSMT4">
                  <p:embed/>
                  <p:pic>
                    <p:nvPicPr>
                      <p:cNvPr id="0" name=""/>
                      <p:cNvPicPr/>
                      <p:nvPr/>
                    </p:nvPicPr>
                    <p:blipFill>
                      <a:blip r:embed="rId6"/>
                      <a:stretch>
                        <a:fillRect/>
                      </a:stretch>
                    </p:blipFill>
                    <p:spPr>
                      <a:xfrm>
                        <a:off x="1646805" y="2348928"/>
                        <a:ext cx="1749582" cy="3449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9073911"/>
              </p:ext>
            </p:extLst>
          </p:nvPr>
        </p:nvGraphicFramePr>
        <p:xfrm>
          <a:off x="3041898" y="1088844"/>
          <a:ext cx="1207458" cy="344988"/>
        </p:xfrm>
        <a:graphic>
          <a:graphicData uri="http://schemas.openxmlformats.org/presentationml/2006/ole">
            <mc:AlternateContent xmlns:mc="http://schemas.openxmlformats.org/markup-compatibility/2006">
              <mc:Choice xmlns:v="urn:schemas-microsoft-com:vml" Requires="v">
                <p:oleObj spid="_x0000_s157875" name="Equation" r:id="rId7" imgW="622080" imgH="177480" progId="Equation.DSMT4">
                  <p:embed/>
                </p:oleObj>
              </mc:Choice>
              <mc:Fallback>
                <p:oleObj name="Equation" r:id="rId7" imgW="622080" imgH="177480" progId="Equation.DSMT4">
                  <p:embed/>
                  <p:pic>
                    <p:nvPicPr>
                      <p:cNvPr id="0" name=""/>
                      <p:cNvPicPr/>
                      <p:nvPr/>
                    </p:nvPicPr>
                    <p:blipFill>
                      <a:blip r:embed="rId8"/>
                      <a:stretch>
                        <a:fillRect/>
                      </a:stretch>
                    </p:blipFill>
                    <p:spPr>
                      <a:xfrm>
                        <a:off x="3041898" y="1088844"/>
                        <a:ext cx="1207458" cy="34498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239783349"/>
              </p:ext>
            </p:extLst>
          </p:nvPr>
        </p:nvGraphicFramePr>
        <p:xfrm>
          <a:off x="2006829" y="4104045"/>
          <a:ext cx="1136650" cy="393700"/>
        </p:xfrm>
        <a:graphic>
          <a:graphicData uri="http://schemas.openxmlformats.org/presentationml/2006/ole">
            <mc:AlternateContent xmlns:mc="http://schemas.openxmlformats.org/markup-compatibility/2006">
              <mc:Choice xmlns:v="urn:schemas-microsoft-com:vml" Requires="v">
                <p:oleObj spid="_x0000_s157876" name="Equation" r:id="rId9" imgW="622080" imgH="215640" progId="Equation.DSMT4">
                  <p:embed/>
                </p:oleObj>
              </mc:Choice>
              <mc:Fallback>
                <p:oleObj name="Equation" r:id="rId9" imgW="622080" imgH="215640" progId="Equation.DSMT4">
                  <p:embed/>
                  <p:pic>
                    <p:nvPicPr>
                      <p:cNvPr id="0" name="对象 4"/>
                      <p:cNvPicPr>
                        <a:picLocks noChangeAspect="1" noChangeArrowheads="1"/>
                      </p:cNvPicPr>
                      <p:nvPr/>
                    </p:nvPicPr>
                    <p:blipFill>
                      <a:blip r:embed="rId10"/>
                      <a:srcRect/>
                      <a:stretch>
                        <a:fillRect/>
                      </a:stretch>
                    </p:blipFill>
                    <p:spPr bwMode="auto">
                      <a:xfrm>
                        <a:off x="2006829" y="4104045"/>
                        <a:ext cx="11366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794378755"/>
              </p:ext>
            </p:extLst>
          </p:nvPr>
        </p:nvGraphicFramePr>
        <p:xfrm>
          <a:off x="1961826" y="4734087"/>
          <a:ext cx="1646238" cy="393700"/>
        </p:xfrm>
        <a:graphic>
          <a:graphicData uri="http://schemas.openxmlformats.org/presentationml/2006/ole">
            <mc:AlternateContent xmlns:mc="http://schemas.openxmlformats.org/markup-compatibility/2006">
              <mc:Choice xmlns:v="urn:schemas-microsoft-com:vml" Requires="v">
                <p:oleObj spid="_x0000_s157877" name="Equation" r:id="rId11" imgW="901440" imgH="215640" progId="Equation.DSMT4">
                  <p:embed/>
                </p:oleObj>
              </mc:Choice>
              <mc:Fallback>
                <p:oleObj name="Equation" r:id="rId11" imgW="901440" imgH="215640" progId="Equation.DSMT4">
                  <p:embed/>
                  <p:pic>
                    <p:nvPicPr>
                      <p:cNvPr id="0" name="对象 11"/>
                      <p:cNvPicPr>
                        <a:picLocks noChangeAspect="1" noChangeArrowheads="1"/>
                      </p:cNvPicPr>
                      <p:nvPr/>
                    </p:nvPicPr>
                    <p:blipFill>
                      <a:blip r:embed="rId12"/>
                      <a:srcRect/>
                      <a:stretch>
                        <a:fillRect/>
                      </a:stretch>
                    </p:blipFill>
                    <p:spPr bwMode="auto">
                      <a:xfrm>
                        <a:off x="1961826" y="4734087"/>
                        <a:ext cx="16462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081721919"/>
              </p:ext>
            </p:extLst>
          </p:nvPr>
        </p:nvGraphicFramePr>
        <p:xfrm>
          <a:off x="1961826" y="5364129"/>
          <a:ext cx="2505075" cy="393700"/>
        </p:xfrm>
        <a:graphic>
          <a:graphicData uri="http://schemas.openxmlformats.org/presentationml/2006/ole">
            <mc:AlternateContent xmlns:mc="http://schemas.openxmlformats.org/markup-compatibility/2006">
              <mc:Choice xmlns:v="urn:schemas-microsoft-com:vml" Requires="v">
                <p:oleObj spid="_x0000_s157878" name="Equation" r:id="rId13" imgW="1371600" imgH="215640" progId="Equation.DSMT4">
                  <p:embed/>
                </p:oleObj>
              </mc:Choice>
              <mc:Fallback>
                <p:oleObj name="Equation" r:id="rId13" imgW="1371600" imgH="215640" progId="Equation.DSMT4">
                  <p:embed/>
                  <p:pic>
                    <p:nvPicPr>
                      <p:cNvPr id="0" name="对象 12"/>
                      <p:cNvPicPr>
                        <a:picLocks noChangeAspect="1" noChangeArrowheads="1"/>
                      </p:cNvPicPr>
                      <p:nvPr/>
                    </p:nvPicPr>
                    <p:blipFill>
                      <a:blip r:embed="rId14"/>
                      <a:srcRect/>
                      <a:stretch>
                        <a:fillRect/>
                      </a:stretch>
                    </p:blipFill>
                    <p:spPr bwMode="auto">
                      <a:xfrm>
                        <a:off x="1961826" y="5364129"/>
                        <a:ext cx="2505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742808598"/>
              </p:ext>
            </p:extLst>
          </p:nvPr>
        </p:nvGraphicFramePr>
        <p:xfrm>
          <a:off x="1916823" y="5949168"/>
          <a:ext cx="2527300" cy="415925"/>
        </p:xfrm>
        <a:graphic>
          <a:graphicData uri="http://schemas.openxmlformats.org/presentationml/2006/ole">
            <mc:AlternateContent xmlns:mc="http://schemas.openxmlformats.org/markup-compatibility/2006">
              <mc:Choice xmlns:v="urn:schemas-microsoft-com:vml" Requires="v">
                <p:oleObj spid="_x0000_s157879" name="Equation" r:id="rId15" imgW="1384200" imgH="228600" progId="Equation.DSMT4">
                  <p:embed/>
                </p:oleObj>
              </mc:Choice>
              <mc:Fallback>
                <p:oleObj name="Equation" r:id="rId15" imgW="1384200" imgH="228600" progId="Equation.DSMT4">
                  <p:embed/>
                  <p:pic>
                    <p:nvPicPr>
                      <p:cNvPr id="0" name="对象 13"/>
                      <p:cNvPicPr>
                        <a:picLocks noChangeAspect="1" noChangeArrowheads="1"/>
                      </p:cNvPicPr>
                      <p:nvPr/>
                    </p:nvPicPr>
                    <p:blipFill>
                      <a:blip r:embed="rId16"/>
                      <a:srcRect/>
                      <a:stretch>
                        <a:fillRect/>
                      </a:stretch>
                    </p:blipFill>
                    <p:spPr bwMode="auto">
                      <a:xfrm>
                        <a:off x="1916823" y="5949168"/>
                        <a:ext cx="2527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8062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81638" y="458802"/>
            <a:ext cx="9160736" cy="5895394"/>
          </a:xfrm>
        </p:spPr>
        <p:txBody>
          <a:bodyPr/>
          <a:lstStyle/>
          <a:p>
            <a:pPr marL="0" indent="0">
              <a:buNone/>
            </a:pPr>
            <a:r>
              <a:rPr lang="zh-CN" altLang="en-US" sz="2800" dirty="0"/>
              <a:t>四</a:t>
            </a:r>
            <a:r>
              <a:rPr lang="en-US" altLang="zh-CN" sz="2800" dirty="0"/>
              <a:t>.</a:t>
            </a:r>
            <a:r>
              <a:rPr lang="zh-CN" altLang="en-US" sz="2800" dirty="0"/>
              <a:t>逻辑运算的表达</a:t>
            </a:r>
            <a:endParaRPr lang="en-US" altLang="zh-CN" sz="2800" dirty="0"/>
          </a:p>
          <a:p>
            <a:pPr>
              <a:buFont typeface="Wingdings" pitchFamily="2" charset="2"/>
              <a:buChar char="l"/>
            </a:pPr>
            <a:r>
              <a:rPr lang="zh-CN" altLang="en-US" sz="2800" dirty="0"/>
              <a:t>与运算</a:t>
            </a:r>
            <a:r>
              <a:rPr lang="en-US" altLang="zh-CN" sz="2800" dirty="0"/>
              <a:t>(</a:t>
            </a:r>
            <a:r>
              <a:rPr lang="zh-CN" altLang="en-US" sz="2800" dirty="0"/>
              <a:t>逻辑乘</a:t>
            </a:r>
            <a:r>
              <a:rPr lang="en-US" altLang="zh-CN" sz="2800" dirty="0"/>
              <a:t>)</a:t>
            </a:r>
          </a:p>
          <a:p>
            <a:pPr lvl="1">
              <a:buFont typeface="Wingdings" pitchFamily="2" charset="2"/>
              <a:buChar char="l"/>
            </a:pPr>
            <a:r>
              <a:rPr lang="zh-CN" altLang="en-US" sz="2000" dirty="0"/>
              <a:t>布尔代数法</a:t>
            </a:r>
            <a:endParaRPr lang="en-US" altLang="zh-CN" sz="2000" dirty="0"/>
          </a:p>
          <a:p>
            <a:pPr lvl="1">
              <a:buFont typeface="Wingdings" pitchFamily="2" charset="2"/>
              <a:buChar char="l"/>
            </a:pPr>
            <a:r>
              <a:rPr lang="zh-CN" altLang="en-US" sz="2000" dirty="0"/>
              <a:t>真值表法</a:t>
            </a:r>
            <a:endParaRPr lang="en-US" altLang="zh-CN" sz="2000" dirty="0"/>
          </a:p>
          <a:p>
            <a:pPr lvl="1">
              <a:buFont typeface="Wingdings" pitchFamily="2" charset="2"/>
              <a:buChar char="l"/>
            </a:pPr>
            <a:r>
              <a:rPr lang="zh-CN" altLang="en-US" sz="2000" dirty="0"/>
              <a:t>逻辑图法</a:t>
            </a:r>
            <a:endParaRPr lang="en-US" altLang="zh-CN" sz="2000" dirty="0"/>
          </a:p>
          <a:p>
            <a:pPr lvl="1">
              <a:buFont typeface="Wingdings" pitchFamily="2" charset="2"/>
              <a:buChar char="l"/>
            </a:pPr>
            <a:r>
              <a:rPr lang="zh-CN" altLang="en-US" sz="2000" dirty="0"/>
              <a:t>波形图法</a:t>
            </a:r>
            <a:endParaRPr lang="en-US" altLang="zh-CN" sz="2000" dirty="0"/>
          </a:p>
          <a:p>
            <a:pPr lvl="1">
              <a:buFont typeface="Wingdings" pitchFamily="2" charset="2"/>
              <a:buChar char="l"/>
            </a:pPr>
            <a:endParaRPr lang="en-US" altLang="zh-CN" sz="2000" dirty="0"/>
          </a:p>
          <a:p>
            <a:pPr lvl="1">
              <a:buFont typeface="Wingdings" pitchFamily="2" charset="2"/>
              <a:buChar char="l"/>
            </a:pPr>
            <a:endParaRPr lang="en-US" altLang="zh-CN" sz="2000" dirty="0"/>
          </a:p>
          <a:p>
            <a:pPr lvl="1">
              <a:buFont typeface="Wingdings" pitchFamily="2" charset="2"/>
              <a:buChar char="l"/>
            </a:pPr>
            <a:endParaRPr lang="en-US" altLang="zh-CN" sz="2000" dirty="0"/>
          </a:p>
          <a:p>
            <a:pPr lvl="1">
              <a:buFont typeface="Wingdings" pitchFamily="2" charset="2"/>
              <a:buChar char="l"/>
            </a:pPr>
            <a:endParaRPr lang="en-US" altLang="zh-CN" sz="2000" dirty="0"/>
          </a:p>
          <a:p>
            <a:pPr lvl="1">
              <a:buFont typeface="Wingdings" pitchFamily="2" charset="2"/>
              <a:buChar char="l"/>
            </a:pPr>
            <a:endParaRPr lang="en-US" altLang="zh-CN" sz="2000" dirty="0"/>
          </a:p>
          <a:p>
            <a:pPr lvl="1">
              <a:buFont typeface="Wingdings" pitchFamily="2" charset="2"/>
              <a:buChar char="l"/>
            </a:pPr>
            <a:endParaRPr lang="en-US" altLang="zh-CN" sz="2000" dirty="0"/>
          </a:p>
          <a:p>
            <a:pPr marL="396875" lvl="1" indent="0">
              <a:buNone/>
            </a:pPr>
            <a:endParaRPr lang="en-US" altLang="zh-CN" sz="2000" dirty="0"/>
          </a:p>
          <a:p>
            <a:pPr>
              <a:buFont typeface="Wingdings" pitchFamily="2" charset="2"/>
              <a:buChar char="l"/>
            </a:pPr>
            <a:endParaRPr lang="en-US" altLang="zh-CN" sz="2000" dirty="0"/>
          </a:p>
          <a:p>
            <a:pPr>
              <a:buFont typeface="Wingdings" pitchFamily="2" charset="2"/>
              <a:buChar char="l"/>
            </a:pPr>
            <a:endParaRPr lang="en-US" altLang="zh-CN" sz="2000" dirty="0"/>
          </a:p>
          <a:p>
            <a:pPr>
              <a:buFont typeface="Wingdings" pitchFamily="2" charset="2"/>
              <a:buChar char="l"/>
            </a:pPr>
            <a:endParaRPr lang="en-US" altLang="zh-CN" sz="2000" dirty="0"/>
          </a:p>
          <a:p>
            <a:pPr>
              <a:buFont typeface="Wingdings" pitchFamily="2" charset="2"/>
              <a:buChar char="l"/>
            </a:pPr>
            <a:endParaRPr lang="en-US" altLang="zh-CN" sz="2000" dirty="0"/>
          </a:p>
        </p:txBody>
      </p:sp>
      <p:graphicFrame>
        <p:nvGraphicFramePr>
          <p:cNvPr id="11" name="对象 10"/>
          <p:cNvGraphicFramePr>
            <a:graphicFrameLocks noChangeAspect="1"/>
          </p:cNvGraphicFramePr>
          <p:nvPr>
            <p:extLst>
              <p:ext uri="{D42A27DB-BD31-4B8C-83A1-F6EECF244321}">
                <p14:modId xmlns:p14="http://schemas.microsoft.com/office/powerpoint/2010/main" val="3877918332"/>
              </p:ext>
            </p:extLst>
          </p:nvPr>
        </p:nvGraphicFramePr>
        <p:xfrm>
          <a:off x="2096835" y="1546392"/>
          <a:ext cx="1207458" cy="344988"/>
        </p:xfrm>
        <a:graphic>
          <a:graphicData uri="http://schemas.openxmlformats.org/presentationml/2006/ole">
            <mc:AlternateContent xmlns:mc="http://schemas.openxmlformats.org/markup-compatibility/2006">
              <mc:Choice xmlns:v="urn:schemas-microsoft-com:vml" Requires="v">
                <p:oleObj spid="_x0000_s156702" name="Equation" r:id="rId3" imgW="622080" imgH="177480" progId="Equation.DSMT4">
                  <p:embed/>
                </p:oleObj>
              </mc:Choice>
              <mc:Fallback>
                <p:oleObj name="Equation" r:id="rId3" imgW="622080" imgH="177480" progId="Equation.DSMT4">
                  <p:embed/>
                  <p:pic>
                    <p:nvPicPr>
                      <p:cNvPr id="0" name=""/>
                      <p:cNvPicPr/>
                      <p:nvPr/>
                    </p:nvPicPr>
                    <p:blipFill>
                      <a:blip r:embed="rId4"/>
                      <a:stretch>
                        <a:fillRect/>
                      </a:stretch>
                    </p:blipFill>
                    <p:spPr>
                      <a:xfrm>
                        <a:off x="2096835" y="1546392"/>
                        <a:ext cx="1207458" cy="344988"/>
                      </a:xfrm>
                      <a:prstGeom prst="rect">
                        <a:avLst/>
                      </a:prstGeom>
                    </p:spPr>
                  </p:pic>
                </p:oleObj>
              </mc:Fallback>
            </mc:AlternateContent>
          </a:graphicData>
        </a:graphic>
      </p:graphicFrame>
      <p:sp>
        <p:nvSpPr>
          <p:cNvPr id="6" name="Rectangle 16"/>
          <p:cNvSpPr>
            <a:spLocks noChangeArrowheads="1"/>
          </p:cNvSpPr>
          <p:nvPr/>
        </p:nvSpPr>
        <p:spPr bwMode="auto">
          <a:xfrm>
            <a:off x="5202042" y="703223"/>
            <a:ext cx="37802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三元变量</a:t>
            </a:r>
            <a:r>
              <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a:t>
            </a: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与运算</a:t>
            </a:r>
            <a:r>
              <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a:t>
            </a: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真值表</a:t>
            </a:r>
            <a:r>
              <a:rPr kumimoji="0" lang="zh-CN" sz="800" b="0" i="0" u="none" strike="noStrike" cap="none" normalizeH="0" baseline="0" dirty="0">
                <a:ln>
                  <a:noFill/>
                </a:ln>
                <a:solidFill>
                  <a:schemeClr val="tx1"/>
                </a:solidFill>
                <a:effectLst/>
                <a:latin typeface="Arial" pitchFamily="34" charset="0"/>
                <a:ea typeface="宋体" pitchFamily="2" charset="-122"/>
                <a:cs typeface="宋体" pitchFamily="2" charset="-122"/>
              </a:rPr>
              <a:t> </a:t>
            </a: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17431" name="Picture 23" descr="C:\RS_北邮事务\数字逻辑教学\webres\fig1_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94316" y="5331652"/>
            <a:ext cx="1881750" cy="653211"/>
          </a:xfrm>
          <a:prstGeom prst="rect">
            <a:avLst/>
          </a:prstGeom>
          <a:noFill/>
          <a:extLst>
            <a:ext uri="{909E8E84-426E-40DD-AFC4-6F175D3DCCD1}">
              <a14:hiddenFill xmlns:a14="http://schemas.microsoft.com/office/drawing/2010/main">
                <a:solidFill>
                  <a:srgbClr val="FFFFFF"/>
                </a:solidFill>
              </a14:hiddenFill>
            </a:ext>
          </a:extLst>
        </p:spPr>
      </p:pic>
      <p:sp>
        <p:nvSpPr>
          <p:cNvPr id="16" name="矩形 15"/>
          <p:cNvSpPr/>
          <p:nvPr/>
        </p:nvSpPr>
        <p:spPr>
          <a:xfrm>
            <a:off x="5852955" y="6021385"/>
            <a:ext cx="2741456" cy="369332"/>
          </a:xfrm>
          <a:prstGeom prst="rect">
            <a:avLst/>
          </a:prstGeom>
        </p:spPr>
        <p:txBody>
          <a:bodyPr wrap="none">
            <a:spAutoFit/>
          </a:bodyPr>
          <a:lstStyle/>
          <a:p>
            <a:r>
              <a:rPr lang="zh-CN" altLang="en-US" dirty="0">
                <a:solidFill>
                  <a:schemeClr val="tx1"/>
                </a:solidFill>
              </a:rPr>
              <a:t>三输入与门（美国标准）</a:t>
            </a:r>
          </a:p>
        </p:txBody>
      </p:sp>
      <p:pic>
        <p:nvPicPr>
          <p:cNvPr id="17433"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27" y="3414812"/>
            <a:ext cx="4986515" cy="2790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760058182"/>
              </p:ext>
            </p:extLst>
          </p:nvPr>
        </p:nvGraphicFramePr>
        <p:xfrm>
          <a:off x="5022030" y="1211054"/>
          <a:ext cx="3810000" cy="2743200"/>
        </p:xfrm>
        <a:graphic>
          <a:graphicData uri="http://schemas.openxmlformats.org/drawingml/2006/table">
            <a:tbl>
              <a:tblPr>
                <a:tableStyleId>{E8B1032C-EA38-4F05-BA0D-38AFFFC7BED3}</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0">
                <a:tc gridSpan="3">
                  <a:txBody>
                    <a:bodyPr/>
                    <a:lstStyle/>
                    <a:p>
                      <a:pPr algn="ctr"/>
                      <a:r>
                        <a:rPr lang="zh-CN" altLang="en-US" sz="1800" b="1" dirty="0">
                          <a:effectLst/>
                        </a:rPr>
                        <a:t>输入</a:t>
                      </a:r>
                      <a:r>
                        <a:rPr lang="zh-CN" altLang="en-US" b="1" dirty="0">
                          <a:effectLst/>
                        </a:rPr>
                        <a:t> </a:t>
                      </a:r>
                    </a:p>
                  </a:txBody>
                  <a:tcPr marL="0" marR="0" marT="0" marB="0" anchor="ctr"/>
                </a:tc>
                <a:tc hMerge="1">
                  <a:txBody>
                    <a:bodyPr/>
                    <a:lstStyle/>
                    <a:p>
                      <a:endParaRPr lang="zh-CN" altLang="en-US"/>
                    </a:p>
                  </a:txBody>
                  <a:tcPr/>
                </a:tc>
                <a:tc hMerge="1">
                  <a:txBody>
                    <a:bodyPr/>
                    <a:lstStyle/>
                    <a:p>
                      <a:endParaRPr lang="zh-CN" altLang="en-US"/>
                    </a:p>
                  </a:txBody>
                  <a:tcPr/>
                </a:tc>
                <a:tc>
                  <a:txBody>
                    <a:bodyPr/>
                    <a:lstStyle/>
                    <a:p>
                      <a:pPr algn="ctr"/>
                      <a:r>
                        <a:rPr lang="zh-CN" altLang="en-US" sz="1800" b="1" dirty="0">
                          <a:effectLst/>
                        </a:rPr>
                        <a:t>输出</a:t>
                      </a:r>
                      <a:endParaRPr lang="zh-CN" altLang="en-US" b="1" dirty="0">
                        <a:effectLst/>
                      </a:endParaRPr>
                    </a:p>
                  </a:txBody>
                  <a:tcPr marL="0" marR="0" marT="0" marB="0" anchor="ctr"/>
                </a:tc>
                <a:extLst>
                  <a:ext uri="{0D108BD9-81ED-4DB2-BD59-A6C34878D82A}">
                    <a16:rowId xmlns:a16="http://schemas.microsoft.com/office/drawing/2014/main" val="10000"/>
                  </a:ext>
                </a:extLst>
              </a:tr>
              <a:tr h="0">
                <a:tc>
                  <a:txBody>
                    <a:bodyPr/>
                    <a:lstStyle/>
                    <a:p>
                      <a:pPr algn="ctr"/>
                      <a:r>
                        <a:rPr lang="en-US" sz="1800" b="1">
                          <a:effectLst/>
                        </a:rPr>
                        <a:t>A</a:t>
                      </a:r>
                      <a:endParaRPr lang="en-US" b="1">
                        <a:effectLst/>
                      </a:endParaRPr>
                    </a:p>
                  </a:txBody>
                  <a:tcPr marL="0" marR="0" marT="0" marB="0" anchor="ctr"/>
                </a:tc>
                <a:tc>
                  <a:txBody>
                    <a:bodyPr/>
                    <a:lstStyle/>
                    <a:p>
                      <a:pPr algn="ctr"/>
                      <a:r>
                        <a:rPr lang="en-US" sz="1800" b="1">
                          <a:effectLst/>
                        </a:rPr>
                        <a:t>B</a:t>
                      </a:r>
                      <a:endParaRPr lang="en-US" b="1">
                        <a:effectLst/>
                      </a:endParaRPr>
                    </a:p>
                  </a:txBody>
                  <a:tcPr marL="0" marR="0" marT="0" marB="0" anchor="ctr"/>
                </a:tc>
                <a:tc>
                  <a:txBody>
                    <a:bodyPr/>
                    <a:lstStyle/>
                    <a:p>
                      <a:pPr algn="ctr"/>
                      <a:r>
                        <a:rPr lang="en-US" sz="1800" b="1">
                          <a:effectLst/>
                        </a:rPr>
                        <a:t>C</a:t>
                      </a:r>
                      <a:endParaRPr lang="en-US" b="1">
                        <a:effectLst/>
                      </a:endParaRPr>
                    </a:p>
                  </a:txBody>
                  <a:tcPr marL="0" marR="0" marT="0" marB="0" anchor="ctr"/>
                </a:tc>
                <a:tc>
                  <a:txBody>
                    <a:bodyPr/>
                    <a:lstStyle/>
                    <a:p>
                      <a:pPr algn="ctr"/>
                      <a:r>
                        <a:rPr lang="en-US" sz="1800" b="1">
                          <a:effectLst/>
                        </a:rPr>
                        <a:t>F</a:t>
                      </a:r>
                      <a:endParaRPr lang="en-US" b="1">
                        <a:effectLst/>
                      </a:endParaRPr>
                    </a:p>
                  </a:txBody>
                  <a:tcPr marL="0" marR="0" marT="0" marB="0" anchor="ctr"/>
                </a:tc>
                <a:extLst>
                  <a:ext uri="{0D108BD9-81ED-4DB2-BD59-A6C34878D82A}">
                    <a16:rowId xmlns:a16="http://schemas.microsoft.com/office/drawing/2014/main" val="10001"/>
                  </a:ext>
                </a:extLst>
              </a:tr>
              <a:tr h="0">
                <a:tc>
                  <a:txBody>
                    <a:bodyPr/>
                    <a:lstStyle/>
                    <a:p>
                      <a:pPr algn="ctr"/>
                      <a:r>
                        <a:rPr lang="en-US" sz="1800" b="1">
                          <a:effectLst/>
                        </a:rPr>
                        <a:t>0</a:t>
                      </a:r>
                      <a:br>
                        <a:rPr lang="en-US" sz="1800" b="1">
                          <a:effectLst/>
                        </a:rPr>
                      </a:br>
                      <a:r>
                        <a:rPr lang="en-US" sz="1800" b="1">
                          <a:effectLst/>
                        </a:rPr>
                        <a:t>0</a:t>
                      </a:r>
                      <a:br>
                        <a:rPr lang="en-US" sz="1800" b="1">
                          <a:effectLst/>
                        </a:rPr>
                      </a:br>
                      <a:r>
                        <a:rPr lang="en-US" sz="1800" b="1">
                          <a:effectLst/>
                        </a:rPr>
                        <a:t>0</a:t>
                      </a:r>
                      <a:br>
                        <a:rPr lang="en-US" sz="1800" b="1">
                          <a:effectLst/>
                        </a:rPr>
                      </a:br>
                      <a:r>
                        <a:rPr lang="en-US" sz="1800" b="1">
                          <a:effectLst/>
                        </a:rPr>
                        <a:t>0</a:t>
                      </a:r>
                      <a:br>
                        <a:rPr lang="en-US" sz="1800" b="1">
                          <a:effectLst/>
                        </a:rPr>
                      </a:br>
                      <a:r>
                        <a:rPr lang="en-US" sz="1800" b="1">
                          <a:effectLst/>
                        </a:rPr>
                        <a:t>1</a:t>
                      </a:r>
                      <a:br>
                        <a:rPr lang="en-US" sz="1800" b="1">
                          <a:effectLst/>
                        </a:rPr>
                      </a:br>
                      <a:r>
                        <a:rPr lang="en-US" sz="1800" b="1">
                          <a:effectLst/>
                        </a:rPr>
                        <a:t>1</a:t>
                      </a:r>
                      <a:br>
                        <a:rPr lang="en-US" sz="1800" b="1">
                          <a:effectLst/>
                        </a:rPr>
                      </a:br>
                      <a:r>
                        <a:rPr lang="en-US" sz="1800" b="1">
                          <a:effectLst/>
                        </a:rPr>
                        <a:t>1</a:t>
                      </a:r>
                      <a:br>
                        <a:rPr lang="en-US" sz="1800" b="1">
                          <a:effectLst/>
                        </a:rPr>
                      </a:br>
                      <a:r>
                        <a:rPr lang="en-US" sz="1800" b="1">
                          <a:effectLst/>
                        </a:rPr>
                        <a:t>1</a:t>
                      </a:r>
                      <a:endParaRPr lang="en-US" b="1">
                        <a:effectLst/>
                      </a:endParaRPr>
                    </a:p>
                  </a:txBody>
                  <a:tcPr marL="0" marR="0" marT="0" marB="0" anchor="ctr"/>
                </a:tc>
                <a:tc>
                  <a:txBody>
                    <a:bodyPr/>
                    <a:lstStyle/>
                    <a:p>
                      <a:pPr algn="ctr"/>
                      <a:r>
                        <a:rPr lang="en-US" sz="1800" b="1">
                          <a:effectLst/>
                        </a:rPr>
                        <a:t>0</a:t>
                      </a:r>
                      <a:br>
                        <a:rPr lang="en-US" sz="1800" b="1">
                          <a:effectLst/>
                        </a:rPr>
                      </a:br>
                      <a:r>
                        <a:rPr lang="en-US" sz="1800" b="1">
                          <a:effectLst/>
                        </a:rPr>
                        <a:t>0</a:t>
                      </a:r>
                      <a:br>
                        <a:rPr lang="en-US" sz="1800" b="1">
                          <a:effectLst/>
                        </a:rPr>
                      </a:br>
                      <a:r>
                        <a:rPr lang="en-US" sz="1800" b="1">
                          <a:effectLst/>
                        </a:rPr>
                        <a:t>1</a:t>
                      </a:r>
                      <a:br>
                        <a:rPr lang="en-US" sz="1800" b="1">
                          <a:effectLst/>
                        </a:rPr>
                      </a:br>
                      <a:r>
                        <a:rPr lang="en-US" sz="1800" b="1">
                          <a:effectLst/>
                        </a:rPr>
                        <a:t>1</a:t>
                      </a:r>
                      <a:br>
                        <a:rPr lang="en-US" sz="1800" b="1">
                          <a:effectLst/>
                        </a:rPr>
                      </a:br>
                      <a:r>
                        <a:rPr lang="en-US" sz="1800" b="1">
                          <a:effectLst/>
                        </a:rPr>
                        <a:t>0</a:t>
                      </a:r>
                      <a:br>
                        <a:rPr lang="en-US" sz="1800" b="1">
                          <a:effectLst/>
                        </a:rPr>
                      </a:br>
                      <a:r>
                        <a:rPr lang="en-US" sz="1800" b="1">
                          <a:effectLst/>
                        </a:rPr>
                        <a:t>0</a:t>
                      </a:r>
                      <a:br>
                        <a:rPr lang="en-US" sz="1800" b="1">
                          <a:effectLst/>
                        </a:rPr>
                      </a:br>
                      <a:r>
                        <a:rPr lang="en-US" sz="1800" b="1">
                          <a:effectLst/>
                        </a:rPr>
                        <a:t>1</a:t>
                      </a:r>
                      <a:br>
                        <a:rPr lang="en-US" sz="1800" b="1">
                          <a:effectLst/>
                        </a:rPr>
                      </a:br>
                      <a:r>
                        <a:rPr lang="en-US" sz="1800" b="1">
                          <a:effectLst/>
                        </a:rPr>
                        <a:t>1</a:t>
                      </a:r>
                      <a:endParaRPr lang="en-US" b="1">
                        <a:effectLst/>
                      </a:endParaRPr>
                    </a:p>
                  </a:txBody>
                  <a:tcPr marL="0" marR="0" marT="0" marB="0" anchor="ctr"/>
                </a:tc>
                <a:tc>
                  <a:txBody>
                    <a:bodyPr/>
                    <a:lstStyle/>
                    <a:p>
                      <a:pPr algn="ctr"/>
                      <a:r>
                        <a:rPr lang="en-US" sz="1800" b="1" dirty="0">
                          <a:effectLst/>
                        </a:rPr>
                        <a:t>0</a:t>
                      </a:r>
                      <a:br>
                        <a:rPr lang="en-US" sz="1800" b="1" dirty="0">
                          <a:effectLst/>
                        </a:rPr>
                      </a:br>
                      <a:r>
                        <a:rPr lang="en-US" sz="1800" b="1" dirty="0">
                          <a:effectLst/>
                        </a:rPr>
                        <a:t>1</a:t>
                      </a:r>
                      <a:br>
                        <a:rPr lang="en-US" sz="1800" b="1" dirty="0">
                          <a:effectLst/>
                        </a:rPr>
                      </a:br>
                      <a:r>
                        <a:rPr lang="en-US" sz="1800" b="1" dirty="0">
                          <a:effectLst/>
                        </a:rPr>
                        <a:t>0</a:t>
                      </a:r>
                      <a:br>
                        <a:rPr lang="en-US" sz="1800" b="1" dirty="0">
                          <a:effectLst/>
                        </a:rPr>
                      </a:br>
                      <a:r>
                        <a:rPr lang="en-US" sz="1800" b="1" dirty="0">
                          <a:effectLst/>
                        </a:rPr>
                        <a:t>1</a:t>
                      </a:r>
                      <a:br>
                        <a:rPr lang="en-US" sz="1800" b="1" dirty="0">
                          <a:effectLst/>
                        </a:rPr>
                      </a:br>
                      <a:r>
                        <a:rPr lang="en-US" sz="1800" b="1" dirty="0">
                          <a:effectLst/>
                        </a:rPr>
                        <a:t>0</a:t>
                      </a:r>
                      <a:br>
                        <a:rPr lang="en-US" sz="1800" b="1" dirty="0">
                          <a:effectLst/>
                        </a:rPr>
                      </a:br>
                      <a:r>
                        <a:rPr lang="en-US" sz="1800" b="1" dirty="0">
                          <a:effectLst/>
                        </a:rPr>
                        <a:t>1</a:t>
                      </a:r>
                      <a:br>
                        <a:rPr lang="en-US" sz="1800" b="1" dirty="0">
                          <a:effectLst/>
                        </a:rPr>
                      </a:br>
                      <a:r>
                        <a:rPr lang="en-US" sz="1800" b="1" dirty="0">
                          <a:effectLst/>
                        </a:rPr>
                        <a:t>0</a:t>
                      </a:r>
                      <a:br>
                        <a:rPr lang="en-US" sz="1800" b="1" dirty="0">
                          <a:effectLst/>
                        </a:rPr>
                      </a:br>
                      <a:r>
                        <a:rPr lang="en-US" sz="1800" b="1" dirty="0">
                          <a:effectLst/>
                        </a:rPr>
                        <a:t>1</a:t>
                      </a:r>
                      <a:endParaRPr lang="en-US" b="1" dirty="0">
                        <a:effectLst/>
                      </a:endParaRPr>
                    </a:p>
                  </a:txBody>
                  <a:tcPr marL="0" marR="0" marT="0" marB="0" anchor="ctr"/>
                </a:tc>
                <a:tc>
                  <a:txBody>
                    <a:bodyPr/>
                    <a:lstStyle/>
                    <a:p>
                      <a:pPr algn="ctr"/>
                      <a:r>
                        <a:rPr lang="en-US" sz="1800" b="1" dirty="0">
                          <a:effectLst/>
                        </a:rPr>
                        <a:t>0</a:t>
                      </a:r>
                      <a:br>
                        <a:rPr lang="en-US" sz="1800" b="1" dirty="0">
                          <a:effectLst/>
                        </a:rPr>
                      </a:br>
                      <a:r>
                        <a:rPr lang="en-US" sz="1800" b="1" dirty="0">
                          <a:effectLst/>
                        </a:rPr>
                        <a:t>0</a:t>
                      </a:r>
                      <a:br>
                        <a:rPr lang="en-US" sz="1800" b="1" dirty="0">
                          <a:effectLst/>
                        </a:rPr>
                      </a:br>
                      <a:r>
                        <a:rPr lang="en-US" sz="1800" b="1" dirty="0">
                          <a:effectLst/>
                        </a:rPr>
                        <a:t>0</a:t>
                      </a:r>
                      <a:br>
                        <a:rPr lang="en-US" sz="1800" b="1" dirty="0">
                          <a:effectLst/>
                        </a:rPr>
                      </a:br>
                      <a:r>
                        <a:rPr lang="en-US" sz="1800" b="1" dirty="0">
                          <a:effectLst/>
                        </a:rPr>
                        <a:t>0</a:t>
                      </a:r>
                      <a:br>
                        <a:rPr lang="en-US" sz="1800" b="1" dirty="0">
                          <a:effectLst/>
                        </a:rPr>
                      </a:br>
                      <a:r>
                        <a:rPr lang="en-US" sz="1800" b="1" dirty="0">
                          <a:effectLst/>
                        </a:rPr>
                        <a:t>0</a:t>
                      </a:r>
                      <a:br>
                        <a:rPr lang="en-US" sz="1800" b="1" dirty="0">
                          <a:effectLst/>
                        </a:rPr>
                      </a:br>
                      <a:r>
                        <a:rPr lang="en-US" sz="1800" b="1" dirty="0">
                          <a:effectLst/>
                        </a:rPr>
                        <a:t>0</a:t>
                      </a:r>
                      <a:br>
                        <a:rPr lang="en-US" sz="1800" b="1" dirty="0">
                          <a:effectLst/>
                        </a:rPr>
                      </a:br>
                      <a:r>
                        <a:rPr lang="en-US" sz="1800" b="1" dirty="0">
                          <a:effectLst/>
                        </a:rPr>
                        <a:t>0</a:t>
                      </a:r>
                      <a:br>
                        <a:rPr lang="en-US" sz="1800" b="1" dirty="0">
                          <a:effectLst/>
                        </a:rPr>
                      </a:br>
                      <a:r>
                        <a:rPr lang="en-US" sz="1800" b="1" dirty="0">
                          <a:effectLst/>
                        </a:rPr>
                        <a:t>1</a:t>
                      </a:r>
                      <a:endParaRPr lang="en-US" b="1" dirty="0">
                        <a:effectLst/>
                      </a:endParaRPr>
                    </a:p>
                  </a:txBody>
                  <a:tcPr marL="0" marR="0" marT="0" marB="0" anchor="ctr"/>
                </a:tc>
                <a:extLst>
                  <a:ext uri="{0D108BD9-81ED-4DB2-BD59-A6C34878D82A}">
                    <a16:rowId xmlns:a16="http://schemas.microsoft.com/office/drawing/2014/main" val="10002"/>
                  </a:ext>
                </a:extLst>
              </a:tr>
            </a:tbl>
          </a:graphicData>
        </a:graphic>
      </p:graphicFrame>
      <p:pic>
        <p:nvPicPr>
          <p:cNvPr id="18275" name="Picture 86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0315" y="4221260"/>
            <a:ext cx="1417401" cy="67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5998439" y="4901034"/>
            <a:ext cx="2741456" cy="369332"/>
          </a:xfrm>
          <a:prstGeom prst="rect">
            <a:avLst/>
          </a:prstGeom>
        </p:spPr>
        <p:txBody>
          <a:bodyPr wrap="none">
            <a:spAutoFit/>
          </a:bodyPr>
          <a:lstStyle/>
          <a:p>
            <a:r>
              <a:rPr lang="zh-CN" altLang="en-US" dirty="0">
                <a:solidFill>
                  <a:schemeClr val="tx1"/>
                </a:solidFill>
              </a:rPr>
              <a:t>二输入与门（中国标准）</a:t>
            </a:r>
          </a:p>
        </p:txBody>
      </p:sp>
    </p:spTree>
    <p:extLst>
      <p:ext uri="{BB962C8B-B14F-4D97-AF65-F5344CB8AC3E}">
        <p14:creationId xmlns:p14="http://schemas.microsoft.com/office/powerpoint/2010/main" val="1399926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9160736" cy="5895394"/>
          </a:xfrm>
        </p:spPr>
        <p:txBody>
          <a:bodyPr/>
          <a:lstStyle/>
          <a:p>
            <a:pPr marL="0" indent="0">
              <a:buNone/>
            </a:pPr>
            <a:r>
              <a:rPr lang="zh-CN" altLang="en-US" sz="2800" dirty="0"/>
              <a:t>四</a:t>
            </a:r>
            <a:r>
              <a:rPr lang="en-US" altLang="zh-CN" sz="2800" dirty="0"/>
              <a:t>.</a:t>
            </a:r>
            <a:r>
              <a:rPr lang="zh-CN" altLang="en-US" sz="2800" dirty="0"/>
              <a:t>逻辑运算的表达</a:t>
            </a:r>
            <a:endParaRPr lang="en-US" altLang="zh-CN" sz="2800" dirty="0"/>
          </a:p>
          <a:p>
            <a:pPr>
              <a:buFont typeface="Wingdings" pitchFamily="2" charset="2"/>
              <a:buChar char="l"/>
            </a:pPr>
            <a:r>
              <a:rPr lang="zh-CN" altLang="en-US" sz="2800" dirty="0"/>
              <a:t>或运算</a:t>
            </a:r>
            <a:endParaRPr lang="en-US" altLang="zh-CN" sz="2800" dirty="0"/>
          </a:p>
          <a:p>
            <a:pPr lvl="1">
              <a:buFont typeface="Wingdings" pitchFamily="2" charset="2"/>
              <a:buChar char="l"/>
            </a:pPr>
            <a:r>
              <a:rPr lang="zh-CN" altLang="en-US" sz="2000" dirty="0"/>
              <a:t>布尔代数法</a:t>
            </a:r>
            <a:endParaRPr lang="en-US" altLang="zh-CN" sz="2000" dirty="0"/>
          </a:p>
          <a:p>
            <a:pPr lvl="1">
              <a:buFont typeface="Wingdings" pitchFamily="2" charset="2"/>
              <a:buChar char="l"/>
            </a:pPr>
            <a:r>
              <a:rPr lang="zh-CN" altLang="en-US" sz="2000" dirty="0"/>
              <a:t>真值表法</a:t>
            </a:r>
            <a:endParaRPr lang="en-US" altLang="zh-CN" sz="2000" dirty="0"/>
          </a:p>
          <a:p>
            <a:pPr lvl="1">
              <a:buFont typeface="Wingdings" pitchFamily="2" charset="2"/>
              <a:buChar char="l"/>
            </a:pPr>
            <a:r>
              <a:rPr lang="zh-CN" altLang="en-US" sz="2000" dirty="0"/>
              <a:t>逻辑图法</a:t>
            </a:r>
            <a:endParaRPr lang="en-US" altLang="zh-CN" sz="2000" dirty="0"/>
          </a:p>
          <a:p>
            <a:pPr lvl="1">
              <a:buFont typeface="Wingdings" pitchFamily="2" charset="2"/>
              <a:buChar char="l"/>
            </a:pPr>
            <a:r>
              <a:rPr lang="zh-CN" altLang="en-US" sz="2000" dirty="0"/>
              <a:t>波形图法</a:t>
            </a:r>
            <a:endParaRPr lang="en-US" altLang="zh-CN" sz="2000" dirty="0"/>
          </a:p>
          <a:p>
            <a:pPr lvl="1">
              <a:buFont typeface="Wingdings" pitchFamily="2" charset="2"/>
              <a:buChar char="Ø"/>
            </a:pPr>
            <a:endParaRPr lang="en-US" altLang="zh-CN" dirty="0"/>
          </a:p>
        </p:txBody>
      </p:sp>
      <p:graphicFrame>
        <p:nvGraphicFramePr>
          <p:cNvPr id="10" name="对象 9"/>
          <p:cNvGraphicFramePr>
            <a:graphicFrameLocks noChangeAspect="1"/>
          </p:cNvGraphicFramePr>
          <p:nvPr>
            <p:extLst>
              <p:ext uri="{D42A27DB-BD31-4B8C-83A1-F6EECF244321}">
                <p14:modId xmlns:p14="http://schemas.microsoft.com/office/powerpoint/2010/main" val="239355505"/>
              </p:ext>
            </p:extLst>
          </p:nvPr>
        </p:nvGraphicFramePr>
        <p:xfrm>
          <a:off x="2231844" y="1583877"/>
          <a:ext cx="1749582" cy="344988"/>
        </p:xfrm>
        <a:graphic>
          <a:graphicData uri="http://schemas.openxmlformats.org/presentationml/2006/ole">
            <mc:AlternateContent xmlns:mc="http://schemas.openxmlformats.org/markup-compatibility/2006">
              <mc:Choice xmlns:v="urn:schemas-microsoft-com:vml" Requires="v">
                <p:oleObj spid="_x0000_s155695" name="Equation" r:id="rId3" imgW="901440" imgH="177480" progId="Equation.DSMT4">
                  <p:embed/>
                </p:oleObj>
              </mc:Choice>
              <mc:Fallback>
                <p:oleObj name="Equation" r:id="rId3" imgW="901440" imgH="177480" progId="Equation.DSMT4">
                  <p:embed/>
                  <p:pic>
                    <p:nvPicPr>
                      <p:cNvPr id="0" name=""/>
                      <p:cNvPicPr/>
                      <p:nvPr/>
                    </p:nvPicPr>
                    <p:blipFill>
                      <a:blip r:embed="rId4"/>
                      <a:stretch>
                        <a:fillRect/>
                      </a:stretch>
                    </p:blipFill>
                    <p:spPr>
                      <a:xfrm>
                        <a:off x="2231844" y="1583877"/>
                        <a:ext cx="1749582" cy="344988"/>
                      </a:xfrm>
                      <a:prstGeom prst="rect">
                        <a:avLst/>
                      </a:prstGeom>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684604359"/>
              </p:ext>
            </p:extLst>
          </p:nvPr>
        </p:nvGraphicFramePr>
        <p:xfrm>
          <a:off x="5172294" y="1133847"/>
          <a:ext cx="3810000" cy="2743200"/>
        </p:xfrm>
        <a:graphic>
          <a:graphicData uri="http://schemas.openxmlformats.org/drawingml/2006/table">
            <a:tbl>
              <a:tblPr>
                <a:tableStyleId>{E8B1032C-EA38-4F05-BA0D-38AFFFC7BED3}</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152400">
                <a:tc gridSpan="3">
                  <a:txBody>
                    <a:bodyPr/>
                    <a:lstStyle/>
                    <a:p>
                      <a:pPr algn="ctr"/>
                      <a:r>
                        <a:rPr lang="zh-CN" altLang="en-US" sz="1800" dirty="0">
                          <a:effectLst/>
                        </a:rPr>
                        <a:t>输入</a:t>
                      </a:r>
                      <a:endParaRPr lang="zh-CN" altLang="en-US" dirty="0">
                        <a:effectLst/>
                      </a:endParaRPr>
                    </a:p>
                  </a:txBody>
                  <a:tcPr marL="0" marR="0" marT="0" marB="0" anchor="ctr"/>
                </a:tc>
                <a:tc hMerge="1">
                  <a:txBody>
                    <a:bodyPr/>
                    <a:lstStyle/>
                    <a:p>
                      <a:endParaRPr lang="zh-CN" altLang="en-US"/>
                    </a:p>
                  </a:txBody>
                  <a:tcPr/>
                </a:tc>
                <a:tc hMerge="1">
                  <a:txBody>
                    <a:bodyPr/>
                    <a:lstStyle/>
                    <a:p>
                      <a:endParaRPr lang="zh-CN" altLang="en-US"/>
                    </a:p>
                  </a:txBody>
                  <a:tcPr/>
                </a:tc>
                <a:tc>
                  <a:txBody>
                    <a:bodyPr/>
                    <a:lstStyle/>
                    <a:p>
                      <a:pPr algn="ctr"/>
                      <a:r>
                        <a:rPr lang="zh-CN" altLang="en-US" sz="1800" dirty="0">
                          <a:effectLst/>
                        </a:rPr>
                        <a:t>输出</a:t>
                      </a:r>
                      <a:endParaRPr lang="zh-CN" altLang="en-US" dirty="0">
                        <a:effectLst/>
                      </a:endParaRPr>
                    </a:p>
                  </a:txBody>
                  <a:tcPr marL="0" marR="0" marT="0" marB="0" anchor="ctr"/>
                </a:tc>
                <a:extLst>
                  <a:ext uri="{0D108BD9-81ED-4DB2-BD59-A6C34878D82A}">
                    <a16:rowId xmlns:a16="http://schemas.microsoft.com/office/drawing/2014/main" val="10000"/>
                  </a:ext>
                </a:extLst>
              </a:tr>
              <a:tr h="171450">
                <a:tc>
                  <a:txBody>
                    <a:bodyPr/>
                    <a:lstStyle/>
                    <a:p>
                      <a:pPr algn="ctr"/>
                      <a:r>
                        <a:rPr lang="en-US" sz="1800">
                          <a:effectLst/>
                        </a:rPr>
                        <a:t>A</a:t>
                      </a:r>
                      <a:endParaRPr lang="en-US">
                        <a:effectLst/>
                      </a:endParaRPr>
                    </a:p>
                  </a:txBody>
                  <a:tcPr marL="0" marR="0" marT="0" marB="0" anchor="ctr"/>
                </a:tc>
                <a:tc>
                  <a:txBody>
                    <a:bodyPr/>
                    <a:lstStyle/>
                    <a:p>
                      <a:pPr algn="ctr"/>
                      <a:r>
                        <a:rPr lang="en-US" sz="1800">
                          <a:effectLst/>
                        </a:rPr>
                        <a:t>B</a:t>
                      </a:r>
                      <a:endParaRPr lang="en-US">
                        <a:effectLst/>
                      </a:endParaRPr>
                    </a:p>
                  </a:txBody>
                  <a:tcPr marL="0" marR="0" marT="0" marB="0" anchor="ctr"/>
                </a:tc>
                <a:tc>
                  <a:txBody>
                    <a:bodyPr/>
                    <a:lstStyle/>
                    <a:p>
                      <a:pPr algn="ctr"/>
                      <a:r>
                        <a:rPr lang="en-US" sz="1800" dirty="0">
                          <a:effectLst/>
                        </a:rPr>
                        <a:t>C</a:t>
                      </a:r>
                      <a:endParaRPr lang="en-US" dirty="0">
                        <a:effectLst/>
                      </a:endParaRPr>
                    </a:p>
                  </a:txBody>
                  <a:tcPr marL="0" marR="0" marT="0" marB="0" anchor="ctr"/>
                </a:tc>
                <a:tc>
                  <a:txBody>
                    <a:bodyPr/>
                    <a:lstStyle/>
                    <a:p>
                      <a:pPr algn="ctr"/>
                      <a:r>
                        <a:rPr lang="en-US" sz="1800">
                          <a:effectLst/>
                        </a:rPr>
                        <a:t>F</a:t>
                      </a:r>
                      <a:endParaRPr lang="en-US">
                        <a:effectLst/>
                      </a:endParaRPr>
                    </a:p>
                  </a:txBody>
                  <a:tcPr marL="0" marR="0" marT="0" marB="0" anchor="ctr"/>
                </a:tc>
                <a:extLst>
                  <a:ext uri="{0D108BD9-81ED-4DB2-BD59-A6C34878D82A}">
                    <a16:rowId xmlns:a16="http://schemas.microsoft.com/office/drawing/2014/main" val="10001"/>
                  </a:ext>
                </a:extLst>
              </a:tr>
              <a:tr h="180975">
                <a:tc>
                  <a:txBody>
                    <a:bodyPr/>
                    <a:lstStyle/>
                    <a:p>
                      <a:pPr algn="ctr"/>
                      <a:r>
                        <a:rPr lang="en-US" sz="1800">
                          <a:effectLst/>
                        </a:rPr>
                        <a:t>0</a:t>
                      </a:r>
                      <a:br>
                        <a:rPr lang="en-US" sz="1800">
                          <a:effectLst/>
                        </a:rPr>
                      </a:br>
                      <a:r>
                        <a:rPr lang="en-US" sz="1800">
                          <a:effectLst/>
                        </a:rPr>
                        <a:t>0</a:t>
                      </a:r>
                      <a:br>
                        <a:rPr lang="en-US" sz="1800">
                          <a:effectLst/>
                        </a:rPr>
                      </a:br>
                      <a:r>
                        <a:rPr lang="en-US" sz="1800">
                          <a:effectLst/>
                        </a:rPr>
                        <a:t>0</a:t>
                      </a:r>
                      <a:br>
                        <a:rPr lang="en-US" sz="1800">
                          <a:effectLst/>
                        </a:rPr>
                      </a:br>
                      <a:r>
                        <a:rPr lang="en-US" sz="1800">
                          <a:effectLst/>
                        </a:rPr>
                        <a:t>0</a:t>
                      </a:r>
                      <a:br>
                        <a:rPr lang="en-US" sz="1800">
                          <a:effectLst/>
                        </a:rPr>
                      </a:br>
                      <a:r>
                        <a:rPr lang="en-US" sz="1800">
                          <a:effectLst/>
                        </a:rPr>
                        <a:t>1</a:t>
                      </a:r>
                      <a:br>
                        <a:rPr lang="en-US" sz="1800">
                          <a:effectLst/>
                        </a:rPr>
                      </a:br>
                      <a:r>
                        <a:rPr lang="en-US" sz="1800">
                          <a:effectLst/>
                        </a:rPr>
                        <a:t>1</a:t>
                      </a:r>
                      <a:br>
                        <a:rPr lang="en-US" sz="1800">
                          <a:effectLst/>
                        </a:rPr>
                      </a:br>
                      <a:r>
                        <a:rPr lang="en-US" sz="1800">
                          <a:effectLst/>
                        </a:rPr>
                        <a:t>1</a:t>
                      </a:r>
                      <a:br>
                        <a:rPr lang="en-US" sz="1800">
                          <a:effectLst/>
                        </a:rPr>
                      </a:br>
                      <a:r>
                        <a:rPr lang="en-US" sz="1800">
                          <a:effectLst/>
                        </a:rPr>
                        <a:t>1</a:t>
                      </a:r>
                      <a:endParaRPr lang="en-US">
                        <a:effectLst/>
                      </a:endParaRPr>
                    </a:p>
                  </a:txBody>
                  <a:tcPr marL="0" marR="0" marT="0" marB="0" anchor="ctr"/>
                </a:tc>
                <a:tc>
                  <a:txBody>
                    <a:bodyPr/>
                    <a:lstStyle/>
                    <a:p>
                      <a:pPr algn="ctr"/>
                      <a:r>
                        <a:rPr lang="en-US" sz="1800" dirty="0">
                          <a:effectLst/>
                        </a:rPr>
                        <a:t>0</a:t>
                      </a:r>
                      <a:br>
                        <a:rPr lang="en-US" sz="1800" dirty="0">
                          <a:effectLst/>
                        </a:rPr>
                      </a:br>
                      <a:r>
                        <a:rPr lang="en-US" sz="1800" dirty="0">
                          <a:effectLst/>
                        </a:rPr>
                        <a:t>0</a:t>
                      </a:r>
                      <a:br>
                        <a:rPr lang="en-US" sz="1800" dirty="0">
                          <a:effectLst/>
                        </a:rPr>
                      </a:br>
                      <a:r>
                        <a:rPr lang="en-US" sz="1800" dirty="0">
                          <a:effectLst/>
                        </a:rPr>
                        <a:t>1</a:t>
                      </a:r>
                      <a:br>
                        <a:rPr lang="en-US" sz="1800" dirty="0">
                          <a:effectLst/>
                        </a:rPr>
                      </a:br>
                      <a:r>
                        <a:rPr lang="en-US" sz="1800" dirty="0">
                          <a:effectLst/>
                        </a:rPr>
                        <a:t>1</a:t>
                      </a:r>
                      <a:br>
                        <a:rPr lang="en-US" sz="1800" dirty="0">
                          <a:effectLst/>
                        </a:rPr>
                      </a:br>
                      <a:r>
                        <a:rPr lang="en-US" sz="1800" dirty="0">
                          <a:effectLst/>
                        </a:rPr>
                        <a:t>0</a:t>
                      </a:r>
                      <a:br>
                        <a:rPr lang="en-US" sz="1800" dirty="0">
                          <a:effectLst/>
                        </a:rPr>
                      </a:br>
                      <a:r>
                        <a:rPr lang="en-US" sz="1800" dirty="0">
                          <a:effectLst/>
                        </a:rPr>
                        <a:t>0</a:t>
                      </a:r>
                      <a:br>
                        <a:rPr lang="en-US" sz="1800" dirty="0">
                          <a:effectLst/>
                        </a:rPr>
                      </a:br>
                      <a:r>
                        <a:rPr lang="en-US" sz="1800" dirty="0">
                          <a:effectLst/>
                        </a:rPr>
                        <a:t>1</a:t>
                      </a:r>
                      <a:br>
                        <a:rPr lang="en-US" sz="1800" dirty="0">
                          <a:effectLst/>
                        </a:rPr>
                      </a:br>
                      <a:r>
                        <a:rPr lang="en-US" sz="1800" dirty="0">
                          <a:effectLst/>
                        </a:rPr>
                        <a:t>1</a:t>
                      </a:r>
                      <a:endParaRPr lang="en-US" dirty="0">
                        <a:effectLst/>
                      </a:endParaRPr>
                    </a:p>
                  </a:txBody>
                  <a:tcPr marL="0" marR="0" marT="0" marB="0" anchor="ctr"/>
                </a:tc>
                <a:tc>
                  <a:txBody>
                    <a:bodyPr/>
                    <a:lstStyle/>
                    <a:p>
                      <a:pPr algn="ctr"/>
                      <a:r>
                        <a:rPr lang="en-US" sz="1800">
                          <a:effectLst/>
                        </a:rPr>
                        <a:t>0</a:t>
                      </a:r>
                      <a:br>
                        <a:rPr lang="en-US" sz="1800">
                          <a:effectLst/>
                        </a:rPr>
                      </a:br>
                      <a:r>
                        <a:rPr lang="en-US" sz="1800">
                          <a:effectLst/>
                        </a:rPr>
                        <a:t>1</a:t>
                      </a:r>
                      <a:br>
                        <a:rPr lang="en-US" sz="1800">
                          <a:effectLst/>
                        </a:rPr>
                      </a:br>
                      <a:r>
                        <a:rPr lang="en-US" sz="1800">
                          <a:effectLst/>
                        </a:rPr>
                        <a:t>0</a:t>
                      </a:r>
                      <a:br>
                        <a:rPr lang="en-US" sz="1800">
                          <a:effectLst/>
                        </a:rPr>
                      </a:br>
                      <a:r>
                        <a:rPr lang="en-US" sz="1800">
                          <a:effectLst/>
                        </a:rPr>
                        <a:t>1</a:t>
                      </a:r>
                      <a:br>
                        <a:rPr lang="en-US" sz="1800">
                          <a:effectLst/>
                        </a:rPr>
                      </a:br>
                      <a:r>
                        <a:rPr lang="en-US" sz="1800">
                          <a:effectLst/>
                        </a:rPr>
                        <a:t>0</a:t>
                      </a:r>
                      <a:br>
                        <a:rPr lang="en-US" sz="1800">
                          <a:effectLst/>
                        </a:rPr>
                      </a:br>
                      <a:r>
                        <a:rPr lang="en-US" sz="1800">
                          <a:effectLst/>
                        </a:rPr>
                        <a:t>1</a:t>
                      </a:r>
                      <a:br>
                        <a:rPr lang="en-US" sz="1800">
                          <a:effectLst/>
                        </a:rPr>
                      </a:br>
                      <a:r>
                        <a:rPr lang="en-US" sz="1800">
                          <a:effectLst/>
                        </a:rPr>
                        <a:t>0</a:t>
                      </a:r>
                      <a:br>
                        <a:rPr lang="en-US" sz="1800">
                          <a:effectLst/>
                        </a:rPr>
                      </a:br>
                      <a:r>
                        <a:rPr lang="en-US" sz="1800">
                          <a:effectLst/>
                        </a:rPr>
                        <a:t>1</a:t>
                      </a:r>
                      <a:endParaRPr lang="en-US">
                        <a:effectLst/>
                      </a:endParaRPr>
                    </a:p>
                  </a:txBody>
                  <a:tcPr marL="0" marR="0" marT="0" marB="0" anchor="ctr"/>
                </a:tc>
                <a:tc>
                  <a:txBody>
                    <a:bodyPr/>
                    <a:lstStyle/>
                    <a:p>
                      <a:pPr algn="ctr"/>
                      <a:r>
                        <a:rPr lang="en-US" sz="1800" dirty="0">
                          <a:effectLst/>
                        </a:rPr>
                        <a:t>0</a:t>
                      </a:r>
                      <a:br>
                        <a:rPr lang="en-US" sz="1800" dirty="0">
                          <a:effectLst/>
                        </a:rPr>
                      </a:br>
                      <a:r>
                        <a:rPr lang="en-US" sz="1800" dirty="0">
                          <a:effectLst/>
                        </a:rPr>
                        <a:t>1</a:t>
                      </a:r>
                      <a:br>
                        <a:rPr lang="en-US" sz="1800" dirty="0">
                          <a:effectLst/>
                        </a:rPr>
                      </a:br>
                      <a:r>
                        <a:rPr lang="en-US" sz="1800" dirty="0">
                          <a:effectLst/>
                        </a:rPr>
                        <a:t>1</a:t>
                      </a:r>
                      <a:br>
                        <a:rPr lang="en-US" sz="1800" dirty="0">
                          <a:effectLst/>
                        </a:rPr>
                      </a:br>
                      <a:r>
                        <a:rPr lang="en-US" sz="1800" dirty="0">
                          <a:effectLst/>
                        </a:rPr>
                        <a:t>1</a:t>
                      </a:r>
                      <a:br>
                        <a:rPr lang="en-US" sz="1800" dirty="0">
                          <a:effectLst/>
                        </a:rPr>
                      </a:br>
                      <a:r>
                        <a:rPr lang="en-US" sz="1800" dirty="0">
                          <a:effectLst/>
                        </a:rPr>
                        <a:t>1</a:t>
                      </a:r>
                      <a:br>
                        <a:rPr lang="en-US" sz="1800" dirty="0">
                          <a:effectLst/>
                        </a:rPr>
                      </a:br>
                      <a:r>
                        <a:rPr lang="en-US" sz="1800" dirty="0">
                          <a:effectLst/>
                        </a:rPr>
                        <a:t>1</a:t>
                      </a:r>
                      <a:br>
                        <a:rPr lang="en-US" sz="1800" dirty="0">
                          <a:effectLst/>
                        </a:rPr>
                      </a:br>
                      <a:r>
                        <a:rPr lang="en-US" sz="1800" dirty="0">
                          <a:effectLst/>
                        </a:rPr>
                        <a:t>1</a:t>
                      </a:r>
                      <a:br>
                        <a:rPr lang="en-US" sz="1800" dirty="0">
                          <a:effectLst/>
                        </a:rPr>
                      </a:br>
                      <a:r>
                        <a:rPr lang="en-US" sz="1800" dirty="0">
                          <a:effectLst/>
                        </a:rPr>
                        <a:t>1</a:t>
                      </a:r>
                      <a:endParaRPr lang="en-US" dirty="0">
                        <a:effectLst/>
                      </a:endParaRPr>
                    </a:p>
                  </a:txBody>
                  <a:tcPr marL="0" marR="0" marT="0" marB="0" anchor="ctr"/>
                </a:tc>
                <a:extLst>
                  <a:ext uri="{0D108BD9-81ED-4DB2-BD59-A6C34878D82A}">
                    <a16:rowId xmlns:a16="http://schemas.microsoft.com/office/drawing/2014/main" val="10002"/>
                  </a:ext>
                </a:extLst>
              </a:tr>
            </a:tbl>
          </a:graphicData>
        </a:graphic>
      </p:graphicFrame>
      <p:sp>
        <p:nvSpPr>
          <p:cNvPr id="8" name="Rectangle 45"/>
          <p:cNvSpPr>
            <a:spLocks noChangeArrowheads="1"/>
          </p:cNvSpPr>
          <p:nvPr/>
        </p:nvSpPr>
        <p:spPr bwMode="auto">
          <a:xfrm>
            <a:off x="5472060" y="638814"/>
            <a:ext cx="351023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三元变量</a:t>
            </a:r>
            <a:r>
              <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a:t>
            </a: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或运算</a:t>
            </a:r>
            <a:r>
              <a:rPr kumimoji="0" lang="en-US" alt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a:t>
            </a: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真值表 </a:t>
            </a:r>
            <a:endParaRPr kumimoji="0" 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pic>
        <p:nvPicPr>
          <p:cNvPr id="19503" name="Picture 47" descr="C:\RS_北邮事务\数字逻辑教学\webres\fig1_1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7790" y="5251858"/>
            <a:ext cx="2275040" cy="84537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5197790" y="5960813"/>
            <a:ext cx="2741456" cy="369332"/>
          </a:xfrm>
          <a:prstGeom prst="rect">
            <a:avLst/>
          </a:prstGeom>
        </p:spPr>
        <p:txBody>
          <a:bodyPr wrap="none">
            <a:spAutoFit/>
          </a:bodyPr>
          <a:lstStyle/>
          <a:p>
            <a:r>
              <a:rPr lang="zh-CN" altLang="en-US" dirty="0">
                <a:solidFill>
                  <a:schemeClr val="tx1"/>
                </a:solidFill>
              </a:rPr>
              <a:t>三输入或门（美国标准）</a:t>
            </a:r>
          </a:p>
        </p:txBody>
      </p:sp>
      <p:pic>
        <p:nvPicPr>
          <p:cNvPr id="19505" name="Picture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706" y="3224938"/>
            <a:ext cx="4361246" cy="3105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345" name="Picture 8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7075" y="3969036"/>
            <a:ext cx="1917060" cy="948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998439" y="4901034"/>
            <a:ext cx="2741456" cy="369332"/>
          </a:xfrm>
          <a:prstGeom prst="rect">
            <a:avLst/>
          </a:prstGeom>
        </p:spPr>
        <p:txBody>
          <a:bodyPr wrap="none">
            <a:spAutoFit/>
          </a:bodyPr>
          <a:lstStyle/>
          <a:p>
            <a:r>
              <a:rPr lang="zh-CN" altLang="en-US" dirty="0">
                <a:solidFill>
                  <a:schemeClr val="tx1"/>
                </a:solidFill>
              </a:rPr>
              <a:t>二输入或门（中国标准）</a:t>
            </a:r>
          </a:p>
        </p:txBody>
      </p:sp>
    </p:spTree>
    <p:extLst>
      <p:ext uri="{BB962C8B-B14F-4D97-AF65-F5344CB8AC3E}">
        <p14:creationId xmlns:p14="http://schemas.microsoft.com/office/powerpoint/2010/main" val="377778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9160736" cy="5895394"/>
          </a:xfrm>
        </p:spPr>
        <p:txBody>
          <a:bodyPr/>
          <a:lstStyle/>
          <a:p>
            <a:pPr marL="0" indent="0">
              <a:buNone/>
            </a:pPr>
            <a:r>
              <a:rPr lang="zh-CN" altLang="en-US" sz="2800" dirty="0"/>
              <a:t>四</a:t>
            </a:r>
            <a:r>
              <a:rPr lang="en-US" altLang="zh-CN" sz="2800" dirty="0"/>
              <a:t>.</a:t>
            </a:r>
            <a:r>
              <a:rPr lang="zh-CN" altLang="en-US" sz="2800" dirty="0"/>
              <a:t>逻辑运算的表达</a:t>
            </a:r>
            <a:endParaRPr lang="en-US" altLang="zh-CN" sz="2800" dirty="0"/>
          </a:p>
          <a:p>
            <a:pPr>
              <a:buFont typeface="Wingdings" pitchFamily="2" charset="2"/>
              <a:buChar char="l"/>
            </a:pPr>
            <a:r>
              <a:rPr lang="zh-CN" altLang="en-US" sz="2800" dirty="0"/>
              <a:t>非运算</a:t>
            </a:r>
            <a:endParaRPr lang="en-US" altLang="zh-CN" sz="2800" dirty="0"/>
          </a:p>
          <a:p>
            <a:pPr lvl="1">
              <a:buFont typeface="Wingdings" pitchFamily="2" charset="2"/>
              <a:buChar char="l"/>
            </a:pPr>
            <a:r>
              <a:rPr lang="zh-CN" altLang="en-US" sz="2000" dirty="0"/>
              <a:t>布尔代数法</a:t>
            </a:r>
            <a:endParaRPr lang="en-US" altLang="zh-CN" sz="2000" dirty="0"/>
          </a:p>
          <a:p>
            <a:pPr lvl="1">
              <a:buFont typeface="Wingdings" pitchFamily="2" charset="2"/>
              <a:buChar char="l"/>
            </a:pPr>
            <a:r>
              <a:rPr lang="zh-CN" altLang="en-US" sz="2000" dirty="0"/>
              <a:t>真值表法</a:t>
            </a:r>
            <a:endParaRPr lang="en-US" altLang="zh-CN" sz="2000" dirty="0"/>
          </a:p>
          <a:p>
            <a:pPr lvl="1">
              <a:buFont typeface="Wingdings" pitchFamily="2" charset="2"/>
              <a:buChar char="l"/>
            </a:pPr>
            <a:r>
              <a:rPr lang="zh-CN" altLang="en-US" sz="2000" dirty="0"/>
              <a:t>逻辑图法</a:t>
            </a:r>
            <a:endParaRPr lang="en-US" altLang="zh-CN" sz="2000" dirty="0"/>
          </a:p>
          <a:p>
            <a:pPr lvl="1">
              <a:buFont typeface="Wingdings" pitchFamily="2" charset="2"/>
              <a:buChar char="l"/>
            </a:pPr>
            <a:r>
              <a:rPr lang="zh-CN" altLang="en-US" sz="2000" dirty="0"/>
              <a:t>波形图法</a:t>
            </a:r>
            <a:endParaRPr lang="en-US" altLang="zh-CN" sz="2000" dirty="0"/>
          </a:p>
          <a:p>
            <a:pPr lvl="1">
              <a:buFont typeface="Wingdings" pitchFamily="2" charset="2"/>
              <a:buChar char="Ø"/>
            </a:pPr>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4256327226"/>
              </p:ext>
            </p:extLst>
          </p:nvPr>
        </p:nvGraphicFramePr>
        <p:xfrm>
          <a:off x="6278313" y="1178850"/>
          <a:ext cx="1905000" cy="1097280"/>
        </p:xfrm>
        <a:graphic>
          <a:graphicData uri="http://schemas.openxmlformats.org/drawingml/2006/table">
            <a:tbl>
              <a:tblPr>
                <a:tableStyleId>{E8B1032C-EA38-4F05-BA0D-38AFFFC7BED3}</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152400">
                <a:tc>
                  <a:txBody>
                    <a:bodyPr/>
                    <a:lstStyle/>
                    <a:p>
                      <a:pPr algn="ctr"/>
                      <a:r>
                        <a:rPr lang="zh-CN" altLang="en-US" sz="1800" dirty="0">
                          <a:effectLst/>
                        </a:rPr>
                        <a:t>输入</a:t>
                      </a:r>
                      <a:endParaRPr lang="zh-CN" altLang="en-US" dirty="0">
                        <a:effectLst/>
                      </a:endParaRPr>
                    </a:p>
                  </a:txBody>
                  <a:tcPr marL="0" marR="0" marT="0" marB="0" anchor="ctr"/>
                </a:tc>
                <a:tc>
                  <a:txBody>
                    <a:bodyPr/>
                    <a:lstStyle/>
                    <a:p>
                      <a:pPr algn="ctr"/>
                      <a:r>
                        <a:rPr lang="zh-CN" altLang="en-US" sz="1800" dirty="0">
                          <a:effectLst/>
                        </a:rPr>
                        <a:t>输出</a:t>
                      </a:r>
                      <a:endParaRPr lang="zh-CN" altLang="en-US" dirty="0">
                        <a:effectLst/>
                      </a:endParaRPr>
                    </a:p>
                  </a:txBody>
                  <a:tcPr marL="0" marR="0" marT="0" marB="0" anchor="ctr"/>
                </a:tc>
                <a:extLst>
                  <a:ext uri="{0D108BD9-81ED-4DB2-BD59-A6C34878D82A}">
                    <a16:rowId xmlns:a16="http://schemas.microsoft.com/office/drawing/2014/main" val="10000"/>
                  </a:ext>
                </a:extLst>
              </a:tr>
              <a:tr h="171450">
                <a:tc>
                  <a:txBody>
                    <a:bodyPr/>
                    <a:lstStyle/>
                    <a:p>
                      <a:pPr algn="ctr"/>
                      <a:r>
                        <a:rPr lang="en-US" sz="1800" dirty="0">
                          <a:effectLst/>
                        </a:rPr>
                        <a:t>A</a:t>
                      </a:r>
                      <a:endParaRPr lang="en-US" dirty="0">
                        <a:effectLst/>
                      </a:endParaRPr>
                    </a:p>
                  </a:txBody>
                  <a:tcPr marL="0" marR="0" marT="0" marB="0" anchor="ctr"/>
                </a:tc>
                <a:tc>
                  <a:txBody>
                    <a:bodyPr/>
                    <a:lstStyle/>
                    <a:p>
                      <a:pPr algn="ctr"/>
                      <a:r>
                        <a:rPr lang="en-US" sz="1800">
                          <a:effectLst/>
                        </a:rPr>
                        <a:t>F</a:t>
                      </a:r>
                      <a:endParaRPr lang="en-US">
                        <a:effectLst/>
                      </a:endParaRPr>
                    </a:p>
                  </a:txBody>
                  <a:tcPr marL="0" marR="0" marT="0" marB="0" anchor="ctr"/>
                </a:tc>
                <a:extLst>
                  <a:ext uri="{0D108BD9-81ED-4DB2-BD59-A6C34878D82A}">
                    <a16:rowId xmlns:a16="http://schemas.microsoft.com/office/drawing/2014/main" val="10001"/>
                  </a:ext>
                </a:extLst>
              </a:tr>
              <a:tr h="180975">
                <a:tc>
                  <a:txBody>
                    <a:bodyPr/>
                    <a:lstStyle/>
                    <a:p>
                      <a:pPr algn="ctr"/>
                      <a:r>
                        <a:rPr lang="en-US" sz="1800" dirty="0">
                          <a:effectLst/>
                        </a:rPr>
                        <a:t>0</a:t>
                      </a:r>
                      <a:br>
                        <a:rPr lang="en-US" sz="1800" dirty="0">
                          <a:effectLst/>
                        </a:rPr>
                      </a:br>
                      <a:r>
                        <a:rPr lang="en-US" sz="1800" dirty="0">
                          <a:effectLst/>
                        </a:rPr>
                        <a:t>1</a:t>
                      </a:r>
                      <a:endParaRPr lang="en-US" dirty="0">
                        <a:effectLst/>
                      </a:endParaRPr>
                    </a:p>
                  </a:txBody>
                  <a:tcPr marL="0" marR="0" marT="0" marB="0" anchor="ctr"/>
                </a:tc>
                <a:tc>
                  <a:txBody>
                    <a:bodyPr/>
                    <a:lstStyle/>
                    <a:p>
                      <a:pPr algn="ctr"/>
                      <a:r>
                        <a:rPr lang="en-US" sz="1800" dirty="0">
                          <a:effectLst/>
                        </a:rPr>
                        <a:t>1</a:t>
                      </a:r>
                      <a:br>
                        <a:rPr lang="en-US" sz="1800" dirty="0">
                          <a:effectLst/>
                        </a:rPr>
                      </a:br>
                      <a:r>
                        <a:rPr lang="en-US" sz="1800" dirty="0">
                          <a:effectLst/>
                        </a:rPr>
                        <a:t>0</a:t>
                      </a:r>
                      <a:endParaRPr lang="en-US" dirty="0">
                        <a:effectLst/>
                      </a:endParaRPr>
                    </a:p>
                  </a:txBody>
                  <a:tcPr marL="0" marR="0" marT="0" marB="0" anchor="ctr"/>
                </a:tc>
                <a:extLst>
                  <a:ext uri="{0D108BD9-81ED-4DB2-BD59-A6C34878D82A}">
                    <a16:rowId xmlns:a16="http://schemas.microsoft.com/office/drawing/2014/main" val="10002"/>
                  </a:ext>
                </a:extLst>
              </a:tr>
            </a:tbl>
          </a:graphicData>
        </a:graphic>
      </p:graphicFrame>
      <p:sp>
        <p:nvSpPr>
          <p:cNvPr id="8" name="Rectangle 45"/>
          <p:cNvSpPr>
            <a:spLocks noChangeArrowheads="1"/>
          </p:cNvSpPr>
          <p:nvPr/>
        </p:nvSpPr>
        <p:spPr bwMode="auto">
          <a:xfrm>
            <a:off x="5472060" y="638814"/>
            <a:ext cx="351023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400" b="0" dirty="0">
                <a:solidFill>
                  <a:schemeClr val="tx1"/>
                </a:solidFill>
                <a:latin typeface="Arial" pitchFamily="34" charset="0"/>
                <a:cs typeface="宋体" pitchFamily="2" charset="-122"/>
              </a:rPr>
              <a:t>一</a:t>
            </a: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元变量或运算真值表 </a:t>
            </a:r>
            <a:endParaRPr kumimoji="0" 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5248255" y="4166980"/>
            <a:ext cx="2044149" cy="369332"/>
          </a:xfrm>
          <a:prstGeom prst="rect">
            <a:avLst/>
          </a:prstGeom>
        </p:spPr>
        <p:txBody>
          <a:bodyPr wrap="none">
            <a:spAutoFit/>
          </a:bodyPr>
          <a:lstStyle/>
          <a:p>
            <a:r>
              <a:rPr lang="zh-CN" altLang="en-US" dirty="0">
                <a:solidFill>
                  <a:schemeClr val="tx1"/>
                </a:solidFill>
              </a:rPr>
              <a:t>非门（美国标准）</a:t>
            </a:r>
          </a:p>
        </p:txBody>
      </p:sp>
      <p:graphicFrame>
        <p:nvGraphicFramePr>
          <p:cNvPr id="4" name="对象 3"/>
          <p:cNvGraphicFramePr>
            <a:graphicFrameLocks noChangeAspect="1"/>
          </p:cNvGraphicFramePr>
          <p:nvPr>
            <p:extLst>
              <p:ext uri="{D42A27DB-BD31-4B8C-83A1-F6EECF244321}">
                <p14:modId xmlns:p14="http://schemas.microsoft.com/office/powerpoint/2010/main" val="2950078037"/>
              </p:ext>
            </p:extLst>
          </p:nvPr>
        </p:nvGraphicFramePr>
        <p:xfrm>
          <a:off x="2162960" y="1493871"/>
          <a:ext cx="763587" cy="369888"/>
        </p:xfrm>
        <a:graphic>
          <a:graphicData uri="http://schemas.openxmlformats.org/presentationml/2006/ole">
            <mc:AlternateContent xmlns:mc="http://schemas.openxmlformats.org/markup-compatibility/2006">
              <mc:Choice xmlns:v="urn:schemas-microsoft-com:vml" Requires="v">
                <p:oleObj spid="_x0000_s22524" name="Equation" r:id="rId3" imgW="419040" imgH="203040" progId="Equation.DSMT4">
                  <p:embed/>
                </p:oleObj>
              </mc:Choice>
              <mc:Fallback>
                <p:oleObj name="Equation" r:id="rId3" imgW="419040" imgH="20304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960" y="1493871"/>
                        <a:ext cx="7635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Group 126"/>
          <p:cNvGrpSpPr>
            <a:grpSpLocks/>
          </p:cNvGrpSpPr>
          <p:nvPr/>
        </p:nvGrpSpPr>
        <p:grpSpPr bwMode="auto">
          <a:xfrm>
            <a:off x="4032479" y="3186666"/>
            <a:ext cx="2214563" cy="533400"/>
            <a:chOff x="3984" y="2832"/>
            <a:chExt cx="1395" cy="336"/>
          </a:xfrm>
        </p:grpSpPr>
        <p:sp>
          <p:nvSpPr>
            <p:cNvPr id="12" name="Line 115"/>
            <p:cNvSpPr>
              <a:spLocks noChangeShapeType="1"/>
            </p:cNvSpPr>
            <p:nvPr/>
          </p:nvSpPr>
          <p:spPr bwMode="auto">
            <a:xfrm>
              <a:off x="4224" y="297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13" name="Line 117"/>
            <p:cNvSpPr>
              <a:spLocks noChangeShapeType="1"/>
            </p:cNvSpPr>
            <p:nvPr/>
          </p:nvSpPr>
          <p:spPr bwMode="auto">
            <a:xfrm flipV="1">
              <a:off x="4914" y="3003"/>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FF0000"/>
                </a:solidFill>
              </a:endParaRPr>
            </a:p>
          </p:txBody>
        </p:sp>
        <p:sp>
          <p:nvSpPr>
            <p:cNvPr id="14" name="Text Box 119"/>
            <p:cNvSpPr txBox="1">
              <a:spLocks noChangeArrowheads="1"/>
            </p:cNvSpPr>
            <p:nvPr/>
          </p:nvSpPr>
          <p:spPr bwMode="auto">
            <a:xfrm>
              <a:off x="3984" y="2832"/>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0000"/>
                  </a:solidFill>
                  <a:latin typeface="Times New Roman" pitchFamily="18" charset="0"/>
                </a:rPr>
                <a:t>A</a:t>
              </a:r>
            </a:p>
          </p:txBody>
        </p:sp>
        <p:sp>
          <p:nvSpPr>
            <p:cNvPr id="15" name="Text Box 120"/>
            <p:cNvSpPr txBox="1">
              <a:spLocks noChangeArrowheads="1"/>
            </p:cNvSpPr>
            <p:nvPr/>
          </p:nvSpPr>
          <p:spPr bwMode="auto">
            <a:xfrm>
              <a:off x="5139" y="2859"/>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0000"/>
                  </a:solidFill>
                  <a:latin typeface="Times New Roman" pitchFamily="18" charset="0"/>
                </a:rPr>
                <a:t>F</a:t>
              </a:r>
            </a:p>
          </p:txBody>
        </p:sp>
        <p:sp>
          <p:nvSpPr>
            <p:cNvPr id="16" name="AutoShape 124"/>
            <p:cNvSpPr>
              <a:spLocks noChangeArrowheads="1"/>
            </p:cNvSpPr>
            <p:nvPr/>
          </p:nvSpPr>
          <p:spPr bwMode="auto">
            <a:xfrm rot="5400000">
              <a:off x="4488" y="2856"/>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rgbClr val="FF0000"/>
                </a:solidFill>
              </a:endParaRPr>
            </a:p>
          </p:txBody>
        </p:sp>
        <p:sp>
          <p:nvSpPr>
            <p:cNvPr id="17" name="Oval 125"/>
            <p:cNvSpPr>
              <a:spLocks noChangeArrowheads="1"/>
            </p:cNvSpPr>
            <p:nvPr/>
          </p:nvSpPr>
          <p:spPr bwMode="auto">
            <a:xfrm>
              <a:off x="4809" y="2957"/>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rgbClr val="FF0000"/>
                </a:solidFill>
              </a:endParaRPr>
            </a:p>
          </p:txBody>
        </p:sp>
      </p:grpSp>
      <p:grpSp>
        <p:nvGrpSpPr>
          <p:cNvPr id="18" name="Group 136"/>
          <p:cNvGrpSpPr>
            <a:grpSpLocks/>
          </p:cNvGrpSpPr>
          <p:nvPr/>
        </p:nvGrpSpPr>
        <p:grpSpPr bwMode="auto">
          <a:xfrm>
            <a:off x="5393896" y="3673407"/>
            <a:ext cx="2216150" cy="533400"/>
            <a:chOff x="3969" y="2727"/>
            <a:chExt cx="1396" cy="336"/>
          </a:xfrm>
        </p:grpSpPr>
        <p:sp>
          <p:nvSpPr>
            <p:cNvPr id="19" name="Line 130"/>
            <p:cNvSpPr>
              <a:spLocks noChangeShapeType="1"/>
            </p:cNvSpPr>
            <p:nvPr/>
          </p:nvSpPr>
          <p:spPr bwMode="auto">
            <a:xfrm>
              <a:off x="4209" y="2871"/>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131"/>
            <p:cNvSpPr>
              <a:spLocks noChangeShapeType="1"/>
            </p:cNvSpPr>
            <p:nvPr/>
          </p:nvSpPr>
          <p:spPr bwMode="auto">
            <a:xfrm flipV="1">
              <a:off x="4876" y="2889"/>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Text Box 132"/>
            <p:cNvSpPr txBox="1">
              <a:spLocks noChangeArrowheads="1"/>
            </p:cNvSpPr>
            <p:nvPr/>
          </p:nvSpPr>
          <p:spPr bwMode="auto">
            <a:xfrm>
              <a:off x="3969" y="272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22" name="Text Box 133"/>
            <p:cNvSpPr txBox="1">
              <a:spLocks noChangeArrowheads="1"/>
            </p:cNvSpPr>
            <p:nvPr/>
          </p:nvSpPr>
          <p:spPr bwMode="auto">
            <a:xfrm>
              <a:off x="5125" y="275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23" name="AutoShape 134"/>
            <p:cNvSpPr>
              <a:spLocks noChangeArrowheads="1"/>
            </p:cNvSpPr>
            <p:nvPr/>
          </p:nvSpPr>
          <p:spPr bwMode="auto">
            <a:xfrm rot="5400000">
              <a:off x="4557" y="2751"/>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 name="Oval 135"/>
            <p:cNvSpPr>
              <a:spLocks noChangeArrowheads="1"/>
            </p:cNvSpPr>
            <p:nvPr/>
          </p:nvSpPr>
          <p:spPr bwMode="auto">
            <a:xfrm>
              <a:off x="4490" y="2840"/>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5" name="Group 183"/>
          <p:cNvGrpSpPr>
            <a:grpSpLocks/>
          </p:cNvGrpSpPr>
          <p:nvPr/>
        </p:nvGrpSpPr>
        <p:grpSpPr bwMode="auto">
          <a:xfrm>
            <a:off x="660550" y="4772418"/>
            <a:ext cx="2665412" cy="366712"/>
            <a:chOff x="521" y="2863"/>
            <a:chExt cx="1679" cy="231"/>
          </a:xfrm>
        </p:grpSpPr>
        <p:grpSp>
          <p:nvGrpSpPr>
            <p:cNvPr id="26" name="Group 168"/>
            <p:cNvGrpSpPr>
              <a:grpSpLocks/>
            </p:cNvGrpSpPr>
            <p:nvPr/>
          </p:nvGrpSpPr>
          <p:grpSpPr bwMode="auto">
            <a:xfrm>
              <a:off x="748" y="2863"/>
              <a:ext cx="1452" cy="181"/>
              <a:chOff x="748" y="2863"/>
              <a:chExt cx="1452" cy="181"/>
            </a:xfrm>
          </p:grpSpPr>
          <p:sp>
            <p:nvSpPr>
              <p:cNvPr id="28" name="Line 141"/>
              <p:cNvSpPr>
                <a:spLocks noChangeShapeType="1"/>
              </p:cNvSpPr>
              <p:nvPr/>
            </p:nvSpPr>
            <p:spPr bwMode="auto">
              <a:xfrm>
                <a:off x="748" y="3044"/>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142"/>
              <p:cNvSpPr>
                <a:spLocks noChangeShapeType="1"/>
              </p:cNvSpPr>
              <p:nvPr/>
            </p:nvSpPr>
            <p:spPr bwMode="auto">
              <a:xfrm flipV="1">
                <a:off x="891" y="286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Line 143"/>
              <p:cNvSpPr>
                <a:spLocks noChangeShapeType="1"/>
              </p:cNvSpPr>
              <p:nvPr/>
            </p:nvSpPr>
            <p:spPr bwMode="auto">
              <a:xfrm>
                <a:off x="885"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Line 144"/>
              <p:cNvSpPr>
                <a:spLocks noChangeShapeType="1"/>
              </p:cNvSpPr>
              <p:nvPr/>
            </p:nvSpPr>
            <p:spPr bwMode="auto">
              <a:xfrm>
                <a:off x="1390" y="2867"/>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Line 145"/>
              <p:cNvSpPr>
                <a:spLocks noChangeShapeType="1"/>
              </p:cNvSpPr>
              <p:nvPr/>
            </p:nvSpPr>
            <p:spPr bwMode="auto">
              <a:xfrm>
                <a:off x="1157" y="3044"/>
                <a:ext cx="2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 name="Line 146"/>
              <p:cNvSpPr>
                <a:spLocks noChangeShapeType="1"/>
              </p:cNvSpPr>
              <p:nvPr/>
            </p:nvSpPr>
            <p:spPr bwMode="auto">
              <a:xfrm>
                <a:off x="1157"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Line 147"/>
              <p:cNvSpPr>
                <a:spLocks noChangeShapeType="1"/>
              </p:cNvSpPr>
              <p:nvPr/>
            </p:nvSpPr>
            <p:spPr bwMode="auto">
              <a:xfrm>
                <a:off x="1383"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 name="Line 148"/>
              <p:cNvSpPr>
                <a:spLocks noChangeShapeType="1"/>
              </p:cNvSpPr>
              <p:nvPr/>
            </p:nvSpPr>
            <p:spPr bwMode="auto">
              <a:xfrm>
                <a:off x="1520" y="304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149"/>
              <p:cNvSpPr>
                <a:spLocks noChangeShapeType="1"/>
              </p:cNvSpPr>
              <p:nvPr/>
            </p:nvSpPr>
            <p:spPr bwMode="auto">
              <a:xfrm>
                <a:off x="1520"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50"/>
              <p:cNvSpPr>
                <a:spLocks noChangeShapeType="1"/>
              </p:cNvSpPr>
              <p:nvPr/>
            </p:nvSpPr>
            <p:spPr bwMode="auto">
              <a:xfrm>
                <a:off x="1792"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151"/>
              <p:cNvSpPr>
                <a:spLocks noChangeShapeType="1"/>
              </p:cNvSpPr>
              <p:nvPr/>
            </p:nvSpPr>
            <p:spPr bwMode="auto">
              <a:xfrm>
                <a:off x="1792" y="2863"/>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 name="Line 152"/>
              <p:cNvSpPr>
                <a:spLocks noChangeShapeType="1"/>
              </p:cNvSpPr>
              <p:nvPr/>
            </p:nvSpPr>
            <p:spPr bwMode="auto">
              <a:xfrm>
                <a:off x="2064"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53"/>
              <p:cNvSpPr>
                <a:spLocks noChangeShapeType="1"/>
              </p:cNvSpPr>
              <p:nvPr/>
            </p:nvSpPr>
            <p:spPr bwMode="auto">
              <a:xfrm>
                <a:off x="2064" y="3044"/>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7" name="Text Box 159"/>
            <p:cNvSpPr txBox="1">
              <a:spLocks noChangeArrowheads="1"/>
            </p:cNvSpPr>
            <p:nvPr/>
          </p:nvSpPr>
          <p:spPr bwMode="auto">
            <a:xfrm>
              <a:off x="521" y="286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800">
                  <a:latin typeface="Times New Roman" pitchFamily="18" charset="0"/>
                </a:rPr>
                <a:t>A</a:t>
              </a:r>
            </a:p>
          </p:txBody>
        </p:sp>
      </p:grpSp>
      <p:grpSp>
        <p:nvGrpSpPr>
          <p:cNvPr id="41" name="Group 187"/>
          <p:cNvGrpSpPr>
            <a:grpSpLocks/>
          </p:cNvGrpSpPr>
          <p:nvPr/>
        </p:nvGrpSpPr>
        <p:grpSpPr bwMode="auto">
          <a:xfrm>
            <a:off x="660550" y="5240730"/>
            <a:ext cx="2665412" cy="366713"/>
            <a:chOff x="521" y="3158"/>
            <a:chExt cx="1679" cy="231"/>
          </a:xfrm>
        </p:grpSpPr>
        <p:sp>
          <p:nvSpPr>
            <p:cNvPr id="42" name="Text Box 160"/>
            <p:cNvSpPr txBox="1">
              <a:spLocks noChangeArrowheads="1"/>
            </p:cNvSpPr>
            <p:nvPr/>
          </p:nvSpPr>
          <p:spPr bwMode="auto">
            <a:xfrm>
              <a:off x="521" y="3158"/>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800">
                  <a:latin typeface="Times New Roman" pitchFamily="18" charset="0"/>
                </a:rPr>
                <a:t>F</a:t>
              </a:r>
            </a:p>
          </p:txBody>
        </p:sp>
        <p:grpSp>
          <p:nvGrpSpPr>
            <p:cNvPr id="43" name="Group 169"/>
            <p:cNvGrpSpPr>
              <a:grpSpLocks/>
            </p:cNvGrpSpPr>
            <p:nvPr/>
          </p:nvGrpSpPr>
          <p:grpSpPr bwMode="auto">
            <a:xfrm flipV="1">
              <a:off x="748" y="3158"/>
              <a:ext cx="1452" cy="181"/>
              <a:chOff x="748" y="2863"/>
              <a:chExt cx="1452" cy="181"/>
            </a:xfrm>
          </p:grpSpPr>
          <p:sp>
            <p:nvSpPr>
              <p:cNvPr id="44" name="Line 170"/>
              <p:cNvSpPr>
                <a:spLocks noChangeShapeType="1"/>
              </p:cNvSpPr>
              <p:nvPr/>
            </p:nvSpPr>
            <p:spPr bwMode="auto">
              <a:xfrm>
                <a:off x="748" y="3044"/>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5" name="Line 171"/>
              <p:cNvSpPr>
                <a:spLocks noChangeShapeType="1"/>
              </p:cNvSpPr>
              <p:nvPr/>
            </p:nvSpPr>
            <p:spPr bwMode="auto">
              <a:xfrm flipV="1">
                <a:off x="891" y="286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172"/>
              <p:cNvSpPr>
                <a:spLocks noChangeShapeType="1"/>
              </p:cNvSpPr>
              <p:nvPr/>
            </p:nvSpPr>
            <p:spPr bwMode="auto">
              <a:xfrm>
                <a:off x="885"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173"/>
              <p:cNvSpPr>
                <a:spLocks noChangeShapeType="1"/>
              </p:cNvSpPr>
              <p:nvPr/>
            </p:nvSpPr>
            <p:spPr bwMode="auto">
              <a:xfrm>
                <a:off x="1390" y="2867"/>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Line 174"/>
              <p:cNvSpPr>
                <a:spLocks noChangeShapeType="1"/>
              </p:cNvSpPr>
              <p:nvPr/>
            </p:nvSpPr>
            <p:spPr bwMode="auto">
              <a:xfrm>
                <a:off x="1157" y="3044"/>
                <a:ext cx="2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Line 175"/>
              <p:cNvSpPr>
                <a:spLocks noChangeShapeType="1"/>
              </p:cNvSpPr>
              <p:nvPr/>
            </p:nvSpPr>
            <p:spPr bwMode="auto">
              <a:xfrm>
                <a:off x="1157"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0" name="Line 176"/>
              <p:cNvSpPr>
                <a:spLocks noChangeShapeType="1"/>
              </p:cNvSpPr>
              <p:nvPr/>
            </p:nvSpPr>
            <p:spPr bwMode="auto">
              <a:xfrm>
                <a:off x="1383"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Line 177"/>
              <p:cNvSpPr>
                <a:spLocks noChangeShapeType="1"/>
              </p:cNvSpPr>
              <p:nvPr/>
            </p:nvSpPr>
            <p:spPr bwMode="auto">
              <a:xfrm>
                <a:off x="1520" y="3044"/>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Line 178"/>
              <p:cNvSpPr>
                <a:spLocks noChangeShapeType="1"/>
              </p:cNvSpPr>
              <p:nvPr/>
            </p:nvSpPr>
            <p:spPr bwMode="auto">
              <a:xfrm>
                <a:off x="1520"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 name="Line 179"/>
              <p:cNvSpPr>
                <a:spLocks noChangeShapeType="1"/>
              </p:cNvSpPr>
              <p:nvPr/>
            </p:nvSpPr>
            <p:spPr bwMode="auto">
              <a:xfrm>
                <a:off x="1792"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Line 180"/>
              <p:cNvSpPr>
                <a:spLocks noChangeShapeType="1"/>
              </p:cNvSpPr>
              <p:nvPr/>
            </p:nvSpPr>
            <p:spPr bwMode="auto">
              <a:xfrm>
                <a:off x="1792" y="2863"/>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5" name="Line 181"/>
              <p:cNvSpPr>
                <a:spLocks noChangeShapeType="1"/>
              </p:cNvSpPr>
              <p:nvPr/>
            </p:nvSpPr>
            <p:spPr bwMode="auto">
              <a:xfrm>
                <a:off x="2064" y="2863"/>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 name="Line 182"/>
              <p:cNvSpPr>
                <a:spLocks noChangeShapeType="1"/>
              </p:cNvSpPr>
              <p:nvPr/>
            </p:nvSpPr>
            <p:spPr bwMode="auto">
              <a:xfrm>
                <a:off x="2064" y="3044"/>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57" name="Group 186"/>
          <p:cNvGrpSpPr>
            <a:grpSpLocks/>
          </p:cNvGrpSpPr>
          <p:nvPr/>
        </p:nvGrpSpPr>
        <p:grpSpPr bwMode="auto">
          <a:xfrm>
            <a:off x="3468837" y="4700980"/>
            <a:ext cx="1220788" cy="736600"/>
            <a:chOff x="2358" y="2795"/>
            <a:chExt cx="769" cy="464"/>
          </a:xfrm>
        </p:grpSpPr>
        <p:sp>
          <p:nvSpPr>
            <p:cNvPr id="58" name="Line 162"/>
            <p:cNvSpPr>
              <a:spLocks noChangeShapeType="1"/>
            </p:cNvSpPr>
            <p:nvPr/>
          </p:nvSpPr>
          <p:spPr bwMode="auto">
            <a:xfrm>
              <a:off x="2469" y="3018"/>
              <a:ext cx="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Line 163"/>
            <p:cNvSpPr>
              <a:spLocks noChangeShapeType="1"/>
            </p:cNvSpPr>
            <p:nvPr/>
          </p:nvSpPr>
          <p:spPr bwMode="auto">
            <a:xfrm flipV="1">
              <a:off x="2918" y="3035"/>
              <a:ext cx="15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0" name="Text Box 164"/>
            <p:cNvSpPr txBox="1">
              <a:spLocks noChangeArrowheads="1"/>
            </p:cNvSpPr>
            <p:nvPr/>
          </p:nvSpPr>
          <p:spPr bwMode="auto">
            <a:xfrm>
              <a:off x="2358" y="2795"/>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61" name="Text Box 165"/>
            <p:cNvSpPr txBox="1">
              <a:spLocks noChangeArrowheads="1"/>
            </p:cNvSpPr>
            <p:nvPr/>
          </p:nvSpPr>
          <p:spPr bwMode="auto">
            <a:xfrm>
              <a:off x="2971" y="2818"/>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62" name="AutoShape 166"/>
            <p:cNvSpPr>
              <a:spLocks noChangeArrowheads="1"/>
            </p:cNvSpPr>
            <p:nvPr/>
          </p:nvSpPr>
          <p:spPr bwMode="auto">
            <a:xfrm rot="5400000">
              <a:off x="2648" y="2939"/>
              <a:ext cx="204" cy="1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3" name="Oval 167"/>
            <p:cNvSpPr>
              <a:spLocks noChangeArrowheads="1"/>
            </p:cNvSpPr>
            <p:nvPr/>
          </p:nvSpPr>
          <p:spPr bwMode="auto">
            <a:xfrm>
              <a:off x="2849" y="3007"/>
              <a:ext cx="60" cy="4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4" name="Line 184"/>
            <p:cNvSpPr>
              <a:spLocks noChangeShapeType="1"/>
            </p:cNvSpPr>
            <p:nvPr/>
          </p:nvSpPr>
          <p:spPr bwMode="auto">
            <a:xfrm>
              <a:off x="3084" y="3032"/>
              <a:ext cx="0"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5" name="Line 185"/>
            <p:cNvSpPr>
              <a:spLocks noChangeShapeType="1"/>
            </p:cNvSpPr>
            <p:nvPr/>
          </p:nvSpPr>
          <p:spPr bwMode="auto">
            <a:xfrm flipH="1">
              <a:off x="2449" y="3249"/>
              <a:ext cx="63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pic>
        <p:nvPicPr>
          <p:cNvPr id="22347" name="Picture 8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7879" y="4991526"/>
            <a:ext cx="1832934" cy="860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矩形 65"/>
          <p:cNvSpPr/>
          <p:nvPr/>
        </p:nvSpPr>
        <p:spPr>
          <a:xfrm>
            <a:off x="5657500" y="5882417"/>
            <a:ext cx="2044149" cy="369332"/>
          </a:xfrm>
          <a:prstGeom prst="rect">
            <a:avLst/>
          </a:prstGeom>
        </p:spPr>
        <p:txBody>
          <a:bodyPr wrap="none">
            <a:spAutoFit/>
          </a:bodyPr>
          <a:lstStyle/>
          <a:p>
            <a:r>
              <a:rPr lang="zh-CN" altLang="en-US" dirty="0">
                <a:solidFill>
                  <a:schemeClr val="tx1"/>
                </a:solidFill>
              </a:rPr>
              <a:t>非门（中国标准）</a:t>
            </a:r>
          </a:p>
        </p:txBody>
      </p:sp>
    </p:spTree>
    <p:extLst>
      <p:ext uri="{BB962C8B-B14F-4D97-AF65-F5344CB8AC3E}">
        <p14:creationId xmlns:p14="http://schemas.microsoft.com/office/powerpoint/2010/main" val="592566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9160736" cy="5895394"/>
          </a:xfrm>
        </p:spPr>
        <p:txBody>
          <a:bodyPr/>
          <a:lstStyle/>
          <a:p>
            <a:pPr marL="0" indent="0">
              <a:buNone/>
            </a:pPr>
            <a:r>
              <a:rPr lang="zh-CN" altLang="en-US" sz="2800" dirty="0"/>
              <a:t>四</a:t>
            </a:r>
            <a:r>
              <a:rPr lang="en-US" altLang="zh-CN" sz="2800" dirty="0"/>
              <a:t>.</a:t>
            </a:r>
            <a:r>
              <a:rPr lang="zh-CN" altLang="en-US" sz="2800" dirty="0"/>
              <a:t>逻辑运算的表达</a:t>
            </a:r>
            <a:endParaRPr lang="en-US" altLang="zh-CN" sz="2800" dirty="0"/>
          </a:p>
          <a:p>
            <a:pPr>
              <a:buFont typeface="Wingdings" pitchFamily="2" charset="2"/>
              <a:buChar char="l"/>
            </a:pPr>
            <a:r>
              <a:rPr lang="zh-CN" altLang="en-US" sz="2800" dirty="0"/>
              <a:t>异或运算</a:t>
            </a:r>
            <a:endParaRPr lang="en-US" altLang="zh-CN" sz="2800" dirty="0"/>
          </a:p>
          <a:p>
            <a:pPr lvl="1">
              <a:buFont typeface="Wingdings" pitchFamily="2" charset="2"/>
              <a:buChar char="l"/>
            </a:pPr>
            <a:r>
              <a:rPr lang="zh-CN" altLang="en-US" sz="2000" dirty="0"/>
              <a:t>布尔代数法</a:t>
            </a:r>
            <a:endParaRPr lang="en-US" altLang="zh-CN" sz="2000" dirty="0"/>
          </a:p>
          <a:p>
            <a:pPr lvl="1">
              <a:buFont typeface="Wingdings" pitchFamily="2" charset="2"/>
              <a:buChar char="l"/>
            </a:pPr>
            <a:r>
              <a:rPr lang="zh-CN" altLang="en-US" sz="2000" dirty="0"/>
              <a:t>真值表法</a:t>
            </a:r>
            <a:endParaRPr lang="en-US" altLang="zh-CN" sz="2000" dirty="0"/>
          </a:p>
          <a:p>
            <a:pPr lvl="1">
              <a:buFont typeface="Wingdings" pitchFamily="2" charset="2"/>
              <a:buChar char="l"/>
            </a:pPr>
            <a:r>
              <a:rPr lang="zh-CN" altLang="en-US" sz="2000" dirty="0"/>
              <a:t>逻辑图法</a:t>
            </a:r>
            <a:endParaRPr lang="en-US" altLang="zh-CN" sz="2000" dirty="0"/>
          </a:p>
          <a:p>
            <a:pPr lvl="1">
              <a:buFont typeface="Wingdings" pitchFamily="2" charset="2"/>
              <a:buChar char="l"/>
            </a:pPr>
            <a:r>
              <a:rPr lang="zh-CN" altLang="en-US" sz="2000" dirty="0"/>
              <a:t>波形图法</a:t>
            </a:r>
            <a:endParaRPr lang="en-US" altLang="zh-CN" sz="2000" dirty="0"/>
          </a:p>
          <a:p>
            <a:pPr lvl="1">
              <a:buFont typeface="Wingdings" pitchFamily="2" charset="2"/>
              <a:buChar char="l"/>
            </a:pPr>
            <a:endParaRPr lang="en-US" altLang="zh-CN" sz="2000" dirty="0"/>
          </a:p>
        </p:txBody>
      </p:sp>
      <p:graphicFrame>
        <p:nvGraphicFramePr>
          <p:cNvPr id="14" name="对象 13"/>
          <p:cNvGraphicFramePr>
            <a:graphicFrameLocks noChangeAspect="1"/>
          </p:cNvGraphicFramePr>
          <p:nvPr>
            <p:extLst>
              <p:ext uri="{D42A27DB-BD31-4B8C-83A1-F6EECF244321}">
                <p14:modId xmlns:p14="http://schemas.microsoft.com/office/powerpoint/2010/main" val="3231201350"/>
              </p:ext>
            </p:extLst>
          </p:nvPr>
        </p:nvGraphicFramePr>
        <p:xfrm>
          <a:off x="2141466" y="1523814"/>
          <a:ext cx="2505075" cy="393700"/>
        </p:xfrm>
        <a:graphic>
          <a:graphicData uri="http://schemas.openxmlformats.org/presentationml/2006/ole">
            <mc:AlternateContent xmlns:mc="http://schemas.openxmlformats.org/markup-compatibility/2006">
              <mc:Choice xmlns:v="urn:schemas-microsoft-com:vml" Requires="v">
                <p:oleObj spid="_x0000_s151625" name="Equation" r:id="rId3" imgW="1371600" imgH="215640" progId="Equation.DSMT4">
                  <p:embed/>
                </p:oleObj>
              </mc:Choice>
              <mc:Fallback>
                <p:oleObj name="Equation" r:id="rId3" imgW="1371600" imgH="215640" progId="Equation.DSMT4">
                  <p:embed/>
                  <p:pic>
                    <p:nvPicPr>
                      <p:cNvPr id="0" name=""/>
                      <p:cNvPicPr>
                        <a:picLocks noChangeAspect="1" noChangeArrowheads="1"/>
                      </p:cNvPicPr>
                      <p:nvPr/>
                    </p:nvPicPr>
                    <p:blipFill>
                      <a:blip r:embed="rId4"/>
                      <a:srcRect/>
                      <a:stretch>
                        <a:fillRect/>
                      </a:stretch>
                    </p:blipFill>
                    <p:spPr bwMode="auto">
                      <a:xfrm>
                        <a:off x="2141466" y="1523814"/>
                        <a:ext cx="2505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Group 115"/>
          <p:cNvGraphicFramePr>
            <a:graphicFrameLocks noGrp="1"/>
          </p:cNvGraphicFramePr>
          <p:nvPr>
            <p:extLst>
              <p:ext uri="{D42A27DB-BD31-4B8C-83A1-F6EECF244321}">
                <p14:modId xmlns:p14="http://schemas.microsoft.com/office/powerpoint/2010/main" val="3585169930"/>
              </p:ext>
            </p:extLst>
          </p:nvPr>
        </p:nvGraphicFramePr>
        <p:xfrm>
          <a:off x="6012630" y="1673883"/>
          <a:ext cx="2590800" cy="2316355"/>
        </p:xfrm>
        <a:graphic>
          <a:graphicData uri="http://schemas.openxmlformats.org/drawingml/2006/table">
            <a:tbl>
              <a:tblPr>
                <a:tableStyleId>{E8B1032C-EA38-4F05-BA0D-38AFFFC7BED3}</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422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cap="none" normalizeH="0" baseline="0" dirty="0">
                          <a:ln>
                            <a:noFill/>
                          </a:ln>
                          <a:effectLst/>
                        </a:rPr>
                        <a:t>输入</a:t>
                      </a:r>
                      <a:endParaRPr kumimoji="0" lang="zh-CN" altLang="en-US" sz="20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u="none" strike="noStrike" cap="none" normalizeH="0" baseline="0">
                          <a:ln>
                            <a:noFill/>
                          </a:ln>
                          <a:effectLst/>
                        </a:rPr>
                        <a:t>输出</a:t>
                      </a:r>
                      <a:endParaRPr kumimoji="0" lang="zh-CN" altLang="en-US" sz="20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  A       B</a:t>
                      </a:r>
                      <a:endParaRPr kumimoji="0" lang="en-US" altLang="zh-CN" sz="2000" b="0"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rPr>
                        <a:t>F</a:t>
                      </a:r>
                      <a:endParaRPr kumimoji="0" lang="en-US" altLang="zh-CN" sz="2000" b="0"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  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a:ln>
                            <a:noFill/>
                          </a:ln>
                          <a:effectLst/>
                        </a:rPr>
                        <a:t>  1        1</a:t>
                      </a:r>
                      <a:endParaRPr kumimoji="0" lang="en-US" altLang="zh-CN" sz="2000" b="0"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u="none" strike="noStrike" cap="none" normalizeH="0" baseline="0" dirty="0">
                          <a:ln>
                            <a:noFill/>
                          </a:ln>
                          <a:effectLst/>
                        </a:rPr>
                        <a:t>0</a:t>
                      </a:r>
                      <a:endParaRPr kumimoji="0" lang="en-US" altLang="zh-CN" sz="2000" b="0"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bl>
          </a:graphicData>
        </a:graphic>
      </p:graphicFrame>
      <p:sp>
        <p:nvSpPr>
          <p:cNvPr id="17" name="Rectangle 45"/>
          <p:cNvSpPr>
            <a:spLocks noChangeArrowheads="1"/>
          </p:cNvSpPr>
          <p:nvPr/>
        </p:nvSpPr>
        <p:spPr bwMode="auto">
          <a:xfrm>
            <a:off x="5472060" y="1178850"/>
            <a:ext cx="36719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400" b="0" dirty="0">
                <a:solidFill>
                  <a:schemeClr val="tx1"/>
                </a:solidFill>
                <a:latin typeface="Arial" pitchFamily="34" charset="0"/>
                <a:cs typeface="宋体" pitchFamily="2" charset="-122"/>
              </a:rPr>
              <a:t>二</a:t>
            </a: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元变量</a:t>
            </a:r>
            <a:r>
              <a:rPr kumimoji="0" lang="zh-CN" altLang="en-US" sz="2400" b="0" i="0" u="none" strike="noStrike" cap="none" normalizeH="0" baseline="0" dirty="0">
                <a:ln>
                  <a:noFill/>
                </a:ln>
                <a:solidFill>
                  <a:schemeClr val="tx1"/>
                </a:solidFill>
                <a:effectLst/>
                <a:latin typeface="Arial" pitchFamily="34" charset="0"/>
                <a:ea typeface="宋体" pitchFamily="2" charset="-122"/>
                <a:cs typeface="宋体" pitchFamily="2" charset="-122"/>
              </a:rPr>
              <a:t>异或</a:t>
            </a:r>
            <a:r>
              <a:rPr kumimoji="0" lang="zh-CN" sz="2400" b="0" i="0" u="none" strike="noStrike" cap="none" normalizeH="0" baseline="0" dirty="0">
                <a:ln>
                  <a:noFill/>
                </a:ln>
                <a:solidFill>
                  <a:schemeClr val="tx1"/>
                </a:solidFill>
                <a:effectLst/>
                <a:latin typeface="Arial" pitchFamily="34" charset="0"/>
                <a:ea typeface="宋体" pitchFamily="2" charset="-122"/>
                <a:cs typeface="宋体" pitchFamily="2" charset="-122"/>
              </a:rPr>
              <a:t>运算真值表 </a:t>
            </a:r>
            <a:endParaRPr kumimoji="0" lang="zh-CN" sz="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8" name="Group 98"/>
          <p:cNvGrpSpPr>
            <a:grpSpLocks/>
          </p:cNvGrpSpPr>
          <p:nvPr/>
        </p:nvGrpSpPr>
        <p:grpSpPr bwMode="auto">
          <a:xfrm>
            <a:off x="5169667" y="4249925"/>
            <a:ext cx="2138363" cy="828675"/>
            <a:chOff x="2400" y="3168"/>
            <a:chExt cx="1347" cy="522"/>
          </a:xfrm>
        </p:grpSpPr>
        <p:sp>
          <p:nvSpPr>
            <p:cNvPr id="19" name="Line 88"/>
            <p:cNvSpPr>
              <a:spLocks noChangeShapeType="1"/>
            </p:cNvSpPr>
            <p:nvPr/>
          </p:nvSpPr>
          <p:spPr bwMode="auto">
            <a:xfrm>
              <a:off x="2640" y="33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89"/>
            <p:cNvSpPr>
              <a:spLocks noChangeShapeType="1"/>
            </p:cNvSpPr>
            <p:nvPr/>
          </p:nvSpPr>
          <p:spPr bwMode="auto">
            <a:xfrm>
              <a:off x="2649" y="35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90"/>
            <p:cNvSpPr>
              <a:spLocks noChangeShapeType="1"/>
            </p:cNvSpPr>
            <p:nvPr/>
          </p:nvSpPr>
          <p:spPr bwMode="auto">
            <a:xfrm flipV="1">
              <a:off x="3264" y="345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Text Box 91"/>
            <p:cNvSpPr txBox="1">
              <a:spLocks noChangeArrowheads="1"/>
            </p:cNvSpPr>
            <p:nvPr/>
          </p:nvSpPr>
          <p:spPr bwMode="auto">
            <a:xfrm>
              <a:off x="2400" y="3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23" name="Text Box 92"/>
            <p:cNvSpPr txBox="1">
              <a:spLocks noChangeArrowheads="1"/>
            </p:cNvSpPr>
            <p:nvPr/>
          </p:nvSpPr>
          <p:spPr bwMode="auto">
            <a:xfrm>
              <a:off x="2400" y="31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24" name="Text Box 93"/>
            <p:cNvSpPr txBox="1">
              <a:spLocks noChangeArrowheads="1"/>
            </p:cNvSpPr>
            <p:nvPr/>
          </p:nvSpPr>
          <p:spPr bwMode="auto">
            <a:xfrm>
              <a:off x="3507" y="333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25" name="Freeform 94"/>
            <p:cNvSpPr>
              <a:spLocks/>
            </p:cNvSpPr>
            <p:nvPr/>
          </p:nvSpPr>
          <p:spPr bwMode="auto">
            <a:xfrm>
              <a:off x="2878" y="3264"/>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 name="Freeform 95"/>
            <p:cNvSpPr>
              <a:spLocks/>
            </p:cNvSpPr>
            <p:nvPr/>
          </p:nvSpPr>
          <p:spPr bwMode="auto">
            <a:xfrm>
              <a:off x="2880" y="3456"/>
              <a:ext cx="384" cy="169"/>
            </a:xfrm>
            <a:custGeom>
              <a:avLst/>
              <a:gdLst>
                <a:gd name="T0" fmla="*/ 0 w 384"/>
                <a:gd name="T1" fmla="*/ 26 h 192"/>
                <a:gd name="T2" fmla="*/ 168 w 384"/>
                <a:gd name="T3" fmla="*/ 19 h 192"/>
                <a:gd name="T4" fmla="*/ 296 w 384"/>
                <a:gd name="T5" fmla="*/ 11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7" name="Freeform 96"/>
            <p:cNvSpPr>
              <a:spLocks/>
            </p:cNvSpPr>
            <p:nvPr/>
          </p:nvSpPr>
          <p:spPr bwMode="auto">
            <a:xfrm>
              <a:off x="2880" y="3264"/>
              <a:ext cx="384" cy="192"/>
            </a:xfrm>
            <a:custGeom>
              <a:avLst/>
              <a:gdLst>
                <a:gd name="T0" fmla="*/ 0 w 240"/>
                <a:gd name="T1" fmla="*/ 0 h 96"/>
                <a:gd name="T2" fmla="*/ 354168 w 240"/>
                <a:gd name="T3" fmla="*/ 3145728 h 96"/>
                <a:gd name="T4" fmla="*/ 442218 w 240"/>
                <a:gd name="T5" fmla="*/ 629145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8" name="Freeform 97"/>
            <p:cNvSpPr>
              <a:spLocks/>
            </p:cNvSpPr>
            <p:nvPr/>
          </p:nvSpPr>
          <p:spPr bwMode="auto">
            <a:xfrm>
              <a:off x="2820" y="3264"/>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9" name="Group 145"/>
          <p:cNvGrpSpPr>
            <a:grpSpLocks/>
          </p:cNvGrpSpPr>
          <p:nvPr/>
        </p:nvGrpSpPr>
        <p:grpSpPr bwMode="auto">
          <a:xfrm>
            <a:off x="1250496" y="3508162"/>
            <a:ext cx="1512888" cy="1584325"/>
            <a:chOff x="771" y="595"/>
            <a:chExt cx="953" cy="998"/>
          </a:xfrm>
        </p:grpSpPr>
        <p:sp>
          <p:nvSpPr>
            <p:cNvPr id="30" name="Line 97"/>
            <p:cNvSpPr>
              <a:spLocks noChangeShapeType="1"/>
            </p:cNvSpPr>
            <p:nvPr/>
          </p:nvSpPr>
          <p:spPr bwMode="auto">
            <a:xfrm>
              <a:off x="927" y="595"/>
              <a:ext cx="1" cy="989"/>
            </a:xfrm>
            <a:prstGeom prst="line">
              <a:avLst/>
            </a:prstGeom>
            <a:noFill/>
            <a:ln w="12700">
              <a:solidFill>
                <a:srgbClr val="FF0066"/>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Line 98"/>
            <p:cNvSpPr>
              <a:spLocks noChangeShapeType="1"/>
            </p:cNvSpPr>
            <p:nvPr/>
          </p:nvSpPr>
          <p:spPr bwMode="auto">
            <a:xfrm>
              <a:off x="771" y="604"/>
              <a:ext cx="1" cy="989"/>
            </a:xfrm>
            <a:prstGeom prst="line">
              <a:avLst/>
            </a:prstGeom>
            <a:noFill/>
            <a:ln w="12700">
              <a:solidFill>
                <a:srgbClr val="FF0066"/>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Line 99"/>
            <p:cNvSpPr>
              <a:spLocks noChangeShapeType="1"/>
            </p:cNvSpPr>
            <p:nvPr/>
          </p:nvSpPr>
          <p:spPr bwMode="auto">
            <a:xfrm>
              <a:off x="1088" y="604"/>
              <a:ext cx="1" cy="989"/>
            </a:xfrm>
            <a:prstGeom prst="line">
              <a:avLst/>
            </a:prstGeom>
            <a:noFill/>
            <a:ln w="12700">
              <a:solidFill>
                <a:srgbClr val="FF0066"/>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3" name="Line 102"/>
            <p:cNvSpPr>
              <a:spLocks noChangeShapeType="1"/>
            </p:cNvSpPr>
            <p:nvPr/>
          </p:nvSpPr>
          <p:spPr bwMode="auto">
            <a:xfrm>
              <a:off x="1404" y="595"/>
              <a:ext cx="1" cy="989"/>
            </a:xfrm>
            <a:prstGeom prst="line">
              <a:avLst/>
            </a:prstGeom>
            <a:noFill/>
            <a:ln w="12700">
              <a:solidFill>
                <a:srgbClr val="FF0066"/>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4" name="Line 103"/>
            <p:cNvSpPr>
              <a:spLocks noChangeShapeType="1"/>
            </p:cNvSpPr>
            <p:nvPr/>
          </p:nvSpPr>
          <p:spPr bwMode="auto">
            <a:xfrm>
              <a:off x="1247" y="777"/>
              <a:ext cx="2" cy="816"/>
            </a:xfrm>
            <a:prstGeom prst="line">
              <a:avLst/>
            </a:prstGeom>
            <a:noFill/>
            <a:ln w="12700">
              <a:solidFill>
                <a:srgbClr val="FF0066"/>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5" name="Line 104"/>
            <p:cNvSpPr>
              <a:spLocks noChangeShapeType="1"/>
            </p:cNvSpPr>
            <p:nvPr/>
          </p:nvSpPr>
          <p:spPr bwMode="auto">
            <a:xfrm>
              <a:off x="1565" y="604"/>
              <a:ext cx="1" cy="989"/>
            </a:xfrm>
            <a:prstGeom prst="line">
              <a:avLst/>
            </a:prstGeom>
            <a:noFill/>
            <a:ln w="12700">
              <a:solidFill>
                <a:srgbClr val="FF0066"/>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105"/>
            <p:cNvSpPr>
              <a:spLocks noChangeShapeType="1"/>
            </p:cNvSpPr>
            <p:nvPr/>
          </p:nvSpPr>
          <p:spPr bwMode="auto">
            <a:xfrm>
              <a:off x="1723" y="777"/>
              <a:ext cx="1" cy="816"/>
            </a:xfrm>
            <a:prstGeom prst="line">
              <a:avLst/>
            </a:prstGeom>
            <a:noFill/>
            <a:ln w="12700">
              <a:solidFill>
                <a:srgbClr val="FF0066"/>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5" name="Group 146"/>
          <p:cNvGrpSpPr>
            <a:grpSpLocks/>
          </p:cNvGrpSpPr>
          <p:nvPr/>
        </p:nvGrpSpPr>
        <p:grpSpPr bwMode="auto">
          <a:xfrm>
            <a:off x="745671" y="3508162"/>
            <a:ext cx="2268538" cy="871538"/>
            <a:chOff x="453" y="595"/>
            <a:chExt cx="1429" cy="549"/>
          </a:xfrm>
        </p:grpSpPr>
        <p:sp>
          <p:nvSpPr>
            <p:cNvPr id="66" name="Line 77"/>
            <p:cNvSpPr>
              <a:spLocks noChangeShapeType="1"/>
            </p:cNvSpPr>
            <p:nvPr/>
          </p:nvSpPr>
          <p:spPr bwMode="auto">
            <a:xfrm>
              <a:off x="634" y="776"/>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7" name="Line 78"/>
            <p:cNvSpPr>
              <a:spLocks noChangeShapeType="1"/>
            </p:cNvSpPr>
            <p:nvPr/>
          </p:nvSpPr>
          <p:spPr bwMode="auto">
            <a:xfrm flipV="1">
              <a:off x="777" y="595"/>
              <a:ext cx="31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8" name="Line 79"/>
            <p:cNvSpPr>
              <a:spLocks noChangeShapeType="1"/>
            </p:cNvSpPr>
            <p:nvPr/>
          </p:nvSpPr>
          <p:spPr bwMode="auto">
            <a:xfrm>
              <a:off x="771" y="595"/>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9" name="Line 82"/>
            <p:cNvSpPr>
              <a:spLocks noChangeShapeType="1"/>
            </p:cNvSpPr>
            <p:nvPr/>
          </p:nvSpPr>
          <p:spPr bwMode="auto">
            <a:xfrm>
              <a:off x="1088" y="595"/>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0" name="Line 85"/>
            <p:cNvSpPr>
              <a:spLocks noChangeShapeType="1"/>
            </p:cNvSpPr>
            <p:nvPr/>
          </p:nvSpPr>
          <p:spPr bwMode="auto">
            <a:xfrm>
              <a:off x="1406" y="595"/>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1" name="Line 86"/>
            <p:cNvSpPr>
              <a:spLocks noChangeShapeType="1"/>
            </p:cNvSpPr>
            <p:nvPr/>
          </p:nvSpPr>
          <p:spPr bwMode="auto">
            <a:xfrm>
              <a:off x="1570" y="595"/>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Line 87"/>
            <p:cNvSpPr>
              <a:spLocks noChangeShapeType="1"/>
            </p:cNvSpPr>
            <p:nvPr/>
          </p:nvSpPr>
          <p:spPr bwMode="auto">
            <a:xfrm>
              <a:off x="1570" y="775"/>
              <a:ext cx="241"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3" name="Text Box 95"/>
            <p:cNvSpPr txBox="1">
              <a:spLocks noChangeArrowheads="1"/>
            </p:cNvSpPr>
            <p:nvPr/>
          </p:nvSpPr>
          <p:spPr bwMode="auto">
            <a:xfrm>
              <a:off x="453" y="595"/>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800">
                  <a:latin typeface="Times New Roman" pitchFamily="18" charset="0"/>
                </a:rPr>
                <a:t>A</a:t>
              </a:r>
            </a:p>
          </p:txBody>
        </p:sp>
        <p:sp>
          <p:nvSpPr>
            <p:cNvPr id="74" name="Text Box 96"/>
            <p:cNvSpPr txBox="1">
              <a:spLocks noChangeArrowheads="1"/>
            </p:cNvSpPr>
            <p:nvPr/>
          </p:nvSpPr>
          <p:spPr bwMode="auto">
            <a:xfrm>
              <a:off x="453" y="913"/>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800">
                  <a:latin typeface="Times New Roman" pitchFamily="18" charset="0"/>
                </a:rPr>
                <a:t>B</a:t>
              </a:r>
            </a:p>
          </p:txBody>
        </p:sp>
        <p:sp>
          <p:nvSpPr>
            <p:cNvPr id="75" name="Line 100"/>
            <p:cNvSpPr>
              <a:spLocks noChangeShapeType="1"/>
            </p:cNvSpPr>
            <p:nvPr/>
          </p:nvSpPr>
          <p:spPr bwMode="auto">
            <a:xfrm flipV="1">
              <a:off x="1088" y="777"/>
              <a:ext cx="31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101"/>
            <p:cNvSpPr>
              <a:spLocks noChangeShapeType="1"/>
            </p:cNvSpPr>
            <p:nvPr/>
          </p:nvSpPr>
          <p:spPr bwMode="auto">
            <a:xfrm>
              <a:off x="1407" y="595"/>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106"/>
            <p:cNvSpPr>
              <a:spLocks noChangeShapeType="1"/>
            </p:cNvSpPr>
            <p:nvPr/>
          </p:nvSpPr>
          <p:spPr bwMode="auto">
            <a:xfrm flipV="1">
              <a:off x="635" y="1048"/>
              <a:ext cx="28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107"/>
            <p:cNvSpPr>
              <a:spLocks noChangeShapeType="1"/>
            </p:cNvSpPr>
            <p:nvPr/>
          </p:nvSpPr>
          <p:spPr bwMode="auto">
            <a:xfrm flipV="1">
              <a:off x="930" y="867"/>
              <a:ext cx="31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Line 108"/>
            <p:cNvSpPr>
              <a:spLocks noChangeShapeType="1"/>
            </p:cNvSpPr>
            <p:nvPr/>
          </p:nvSpPr>
          <p:spPr bwMode="auto">
            <a:xfrm>
              <a:off x="924" y="867"/>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109"/>
            <p:cNvSpPr>
              <a:spLocks noChangeShapeType="1"/>
            </p:cNvSpPr>
            <p:nvPr/>
          </p:nvSpPr>
          <p:spPr bwMode="auto">
            <a:xfrm>
              <a:off x="1241" y="867"/>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Line 110"/>
            <p:cNvSpPr>
              <a:spLocks noChangeShapeType="1"/>
            </p:cNvSpPr>
            <p:nvPr/>
          </p:nvSpPr>
          <p:spPr bwMode="auto">
            <a:xfrm>
              <a:off x="1559" y="867"/>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111"/>
            <p:cNvSpPr>
              <a:spLocks noChangeShapeType="1"/>
            </p:cNvSpPr>
            <p:nvPr/>
          </p:nvSpPr>
          <p:spPr bwMode="auto">
            <a:xfrm>
              <a:off x="1723" y="867"/>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Line 112"/>
            <p:cNvSpPr>
              <a:spLocks noChangeShapeType="1"/>
            </p:cNvSpPr>
            <p:nvPr/>
          </p:nvSpPr>
          <p:spPr bwMode="auto">
            <a:xfrm>
              <a:off x="1723" y="1047"/>
              <a:ext cx="159"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Line 113"/>
            <p:cNvSpPr>
              <a:spLocks noChangeShapeType="1"/>
            </p:cNvSpPr>
            <p:nvPr/>
          </p:nvSpPr>
          <p:spPr bwMode="auto">
            <a:xfrm flipV="1">
              <a:off x="1241" y="1049"/>
              <a:ext cx="311"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Line 114"/>
            <p:cNvSpPr>
              <a:spLocks noChangeShapeType="1"/>
            </p:cNvSpPr>
            <p:nvPr/>
          </p:nvSpPr>
          <p:spPr bwMode="auto">
            <a:xfrm>
              <a:off x="1560" y="867"/>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86" name="Group 147"/>
          <p:cNvGrpSpPr>
            <a:grpSpLocks/>
          </p:cNvGrpSpPr>
          <p:nvPr/>
        </p:nvGrpSpPr>
        <p:grpSpPr bwMode="auto">
          <a:xfrm>
            <a:off x="313871" y="4360650"/>
            <a:ext cx="2709863" cy="414337"/>
            <a:chOff x="181" y="1132"/>
            <a:chExt cx="1707" cy="261"/>
          </a:xfrm>
        </p:grpSpPr>
        <p:sp>
          <p:nvSpPr>
            <p:cNvPr id="87" name="Text Box 38"/>
            <p:cNvSpPr txBox="1">
              <a:spLocks noChangeArrowheads="1"/>
            </p:cNvSpPr>
            <p:nvPr/>
          </p:nvSpPr>
          <p:spPr bwMode="auto">
            <a:xfrm>
              <a:off x="181" y="1162"/>
              <a:ext cx="4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1800">
                  <a:latin typeface="Times New Roman" pitchFamily="18" charset="0"/>
                </a:rPr>
                <a:t>XOR</a:t>
              </a:r>
            </a:p>
          </p:txBody>
        </p:sp>
        <p:grpSp>
          <p:nvGrpSpPr>
            <p:cNvPr id="88" name="Group 129"/>
            <p:cNvGrpSpPr>
              <a:grpSpLocks/>
            </p:cNvGrpSpPr>
            <p:nvPr/>
          </p:nvGrpSpPr>
          <p:grpSpPr bwMode="auto">
            <a:xfrm>
              <a:off x="612" y="1132"/>
              <a:ext cx="1276" cy="189"/>
              <a:chOff x="612" y="1132"/>
              <a:chExt cx="1276" cy="189"/>
            </a:xfrm>
          </p:grpSpPr>
          <p:sp>
            <p:nvSpPr>
              <p:cNvPr id="89" name="Line 116"/>
              <p:cNvSpPr>
                <a:spLocks noChangeShapeType="1"/>
              </p:cNvSpPr>
              <p:nvPr/>
            </p:nvSpPr>
            <p:spPr bwMode="auto">
              <a:xfrm>
                <a:off x="771" y="1139"/>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117"/>
              <p:cNvSpPr>
                <a:spLocks noChangeShapeType="1"/>
              </p:cNvSpPr>
              <p:nvPr/>
            </p:nvSpPr>
            <p:spPr bwMode="auto">
              <a:xfrm>
                <a:off x="612" y="1321"/>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118"/>
              <p:cNvSpPr>
                <a:spLocks noChangeShapeType="1"/>
              </p:cNvSpPr>
              <p:nvPr/>
            </p:nvSpPr>
            <p:spPr bwMode="auto">
              <a:xfrm>
                <a:off x="771" y="1139"/>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119"/>
              <p:cNvSpPr>
                <a:spLocks noChangeShapeType="1"/>
              </p:cNvSpPr>
              <p:nvPr/>
            </p:nvSpPr>
            <p:spPr bwMode="auto">
              <a:xfrm>
                <a:off x="930" y="1139"/>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120"/>
              <p:cNvSpPr>
                <a:spLocks noChangeShapeType="1"/>
              </p:cNvSpPr>
              <p:nvPr/>
            </p:nvSpPr>
            <p:spPr bwMode="auto">
              <a:xfrm>
                <a:off x="925" y="1321"/>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Line 121"/>
              <p:cNvSpPr>
                <a:spLocks noChangeShapeType="1"/>
              </p:cNvSpPr>
              <p:nvPr/>
            </p:nvSpPr>
            <p:spPr bwMode="auto">
              <a:xfrm>
                <a:off x="1088" y="1139"/>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5" name="Line 122"/>
              <p:cNvSpPr>
                <a:spLocks noChangeShapeType="1"/>
              </p:cNvSpPr>
              <p:nvPr/>
            </p:nvSpPr>
            <p:spPr bwMode="auto">
              <a:xfrm>
                <a:off x="1088" y="113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6" name="Line 123"/>
              <p:cNvSpPr>
                <a:spLocks noChangeShapeType="1"/>
              </p:cNvSpPr>
              <p:nvPr/>
            </p:nvSpPr>
            <p:spPr bwMode="auto">
              <a:xfrm>
                <a:off x="1247" y="1321"/>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124"/>
              <p:cNvSpPr>
                <a:spLocks noChangeShapeType="1"/>
              </p:cNvSpPr>
              <p:nvPr/>
            </p:nvSpPr>
            <p:spPr bwMode="auto">
              <a:xfrm>
                <a:off x="1247" y="1139"/>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Line 125"/>
              <p:cNvSpPr>
                <a:spLocks noChangeShapeType="1"/>
              </p:cNvSpPr>
              <p:nvPr/>
            </p:nvSpPr>
            <p:spPr bwMode="auto">
              <a:xfrm>
                <a:off x="1410" y="1133"/>
                <a:ext cx="3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9" name="Line 126"/>
              <p:cNvSpPr>
                <a:spLocks noChangeShapeType="1"/>
              </p:cNvSpPr>
              <p:nvPr/>
            </p:nvSpPr>
            <p:spPr bwMode="auto">
              <a:xfrm>
                <a:off x="1406" y="1132"/>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0" name="Line 127"/>
              <p:cNvSpPr>
                <a:spLocks noChangeShapeType="1"/>
              </p:cNvSpPr>
              <p:nvPr/>
            </p:nvSpPr>
            <p:spPr bwMode="auto">
              <a:xfrm>
                <a:off x="1723" y="1139"/>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1" name="Line 128"/>
              <p:cNvSpPr>
                <a:spLocks noChangeShapeType="1"/>
              </p:cNvSpPr>
              <p:nvPr/>
            </p:nvSpPr>
            <p:spPr bwMode="auto">
              <a:xfrm>
                <a:off x="1723" y="1321"/>
                <a:ext cx="16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63" name="矩形 62"/>
          <p:cNvSpPr/>
          <p:nvPr/>
        </p:nvSpPr>
        <p:spPr>
          <a:xfrm>
            <a:off x="5338849" y="4997905"/>
            <a:ext cx="2276585" cy="369332"/>
          </a:xfrm>
          <a:prstGeom prst="rect">
            <a:avLst/>
          </a:prstGeom>
        </p:spPr>
        <p:txBody>
          <a:bodyPr wrap="none">
            <a:spAutoFit/>
          </a:bodyPr>
          <a:lstStyle/>
          <a:p>
            <a:r>
              <a:rPr lang="zh-CN" altLang="en-US" dirty="0">
                <a:solidFill>
                  <a:schemeClr val="tx1"/>
                </a:solidFill>
              </a:rPr>
              <a:t>异或门（美国标准）</a:t>
            </a:r>
          </a:p>
        </p:txBody>
      </p:sp>
      <p:pic>
        <p:nvPicPr>
          <p:cNvPr id="21404" name="Picture 9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735" y="5413411"/>
            <a:ext cx="1738245" cy="87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 name="矩形 101"/>
          <p:cNvSpPr/>
          <p:nvPr/>
        </p:nvSpPr>
        <p:spPr>
          <a:xfrm>
            <a:off x="4264682" y="6035963"/>
            <a:ext cx="2276585" cy="369332"/>
          </a:xfrm>
          <a:prstGeom prst="rect">
            <a:avLst/>
          </a:prstGeom>
        </p:spPr>
        <p:txBody>
          <a:bodyPr wrap="none">
            <a:spAutoFit/>
          </a:bodyPr>
          <a:lstStyle/>
          <a:p>
            <a:r>
              <a:rPr lang="zh-CN" altLang="en-US" dirty="0">
                <a:solidFill>
                  <a:schemeClr val="tx1"/>
                </a:solidFill>
              </a:rPr>
              <a:t>异或门（中国标准）</a:t>
            </a:r>
          </a:p>
        </p:txBody>
      </p:sp>
    </p:spTree>
    <p:extLst>
      <p:ext uri="{BB962C8B-B14F-4D97-AF65-F5344CB8AC3E}">
        <p14:creationId xmlns:p14="http://schemas.microsoft.com/office/powerpoint/2010/main" val="886016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8778"/>
            <a:ext cx="7848600" cy="298543"/>
          </a:xfrm>
        </p:spPr>
        <p:txBody>
          <a:body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第三节  逻辑函数及其描述</a:t>
            </a:r>
          </a:p>
        </p:txBody>
      </p:sp>
      <p:sp>
        <p:nvSpPr>
          <p:cNvPr id="3" name="内容占位符 2"/>
          <p:cNvSpPr>
            <a:spLocks noGrp="1"/>
          </p:cNvSpPr>
          <p:nvPr>
            <p:ph idx="1"/>
          </p:nvPr>
        </p:nvSpPr>
        <p:spPr>
          <a:xfrm>
            <a:off x="91576" y="458802"/>
            <a:ext cx="9160736" cy="5895394"/>
          </a:xfrm>
        </p:spPr>
        <p:txBody>
          <a:bodyPr/>
          <a:lstStyle/>
          <a:p>
            <a:pPr marL="0" indent="0">
              <a:buNone/>
            </a:pPr>
            <a:r>
              <a:rPr lang="zh-CN" altLang="en-US" sz="2800" dirty="0"/>
              <a:t>四</a:t>
            </a:r>
            <a:r>
              <a:rPr lang="en-US" altLang="zh-CN" sz="2800" dirty="0"/>
              <a:t>.</a:t>
            </a:r>
            <a:r>
              <a:rPr lang="zh-CN" altLang="en-US" sz="2800" dirty="0"/>
              <a:t>逻辑运算的表达</a:t>
            </a:r>
            <a:endParaRPr lang="en-US" altLang="zh-CN" sz="2800" dirty="0"/>
          </a:p>
          <a:p>
            <a:pPr>
              <a:buFont typeface="Wingdings" pitchFamily="2" charset="2"/>
              <a:buChar char="l"/>
            </a:pPr>
            <a:r>
              <a:rPr lang="zh-CN" altLang="en-US" sz="2000" dirty="0"/>
              <a:t>对逻辑图法的说明：各国都有自己的标准</a:t>
            </a:r>
            <a:endParaRPr lang="en-US" altLang="zh-CN" sz="2000" dirty="0"/>
          </a:p>
        </p:txBody>
      </p:sp>
      <p:graphicFrame>
        <p:nvGraphicFramePr>
          <p:cNvPr id="64" name="Group 307"/>
          <p:cNvGraphicFramePr>
            <a:graphicFrameLocks/>
          </p:cNvGraphicFramePr>
          <p:nvPr>
            <p:extLst>
              <p:ext uri="{D42A27DB-BD31-4B8C-83A1-F6EECF244321}">
                <p14:modId xmlns:p14="http://schemas.microsoft.com/office/powerpoint/2010/main" val="3445178065"/>
              </p:ext>
            </p:extLst>
          </p:nvPr>
        </p:nvGraphicFramePr>
        <p:xfrm>
          <a:off x="0" y="1432627"/>
          <a:ext cx="9144000" cy="5397121"/>
        </p:xfrm>
        <a:graphic>
          <a:graphicData uri="http://schemas.openxmlformats.org/drawingml/2006/table">
            <a:tbl>
              <a:tblPr>
                <a:tableStyleId>{10A1B5D5-9B99-4C35-A422-299274C87663}</a:tableStyleId>
              </a:tblPr>
              <a:tblGrid>
                <a:gridCol w="1599847">
                  <a:extLst>
                    <a:ext uri="{9D8B030D-6E8A-4147-A177-3AD203B41FA5}">
                      <a16:colId xmlns:a16="http://schemas.microsoft.com/office/drawing/2014/main" val="20000"/>
                    </a:ext>
                  </a:extLst>
                </a:gridCol>
                <a:gridCol w="3291416">
                  <a:extLst>
                    <a:ext uri="{9D8B030D-6E8A-4147-A177-3AD203B41FA5}">
                      <a16:colId xmlns:a16="http://schemas.microsoft.com/office/drawing/2014/main" val="20001"/>
                    </a:ext>
                  </a:extLst>
                </a:gridCol>
                <a:gridCol w="4252737">
                  <a:extLst>
                    <a:ext uri="{9D8B030D-6E8A-4147-A177-3AD203B41FA5}">
                      <a16:colId xmlns:a16="http://schemas.microsoft.com/office/drawing/2014/main" val="20002"/>
                    </a:ext>
                  </a:extLst>
                </a:gridCol>
              </a:tblGrid>
              <a:tr h="4499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L="90000" marR="90000" marT="46800" marB="46800" horzOverflow="overflow"/>
                </a:tc>
                <a:extLst>
                  <a:ext uri="{0D108BD9-81ED-4DB2-BD59-A6C34878D82A}">
                    <a16:rowId xmlns:a16="http://schemas.microsoft.com/office/drawing/2014/main" val="10000"/>
                  </a:ext>
                </a:extLst>
              </a:tr>
              <a:tr h="973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L="90000" marR="90000" marT="46800" marB="46800" horzOverflow="overflow"/>
                </a:tc>
                <a:extLst>
                  <a:ext uri="{0D108BD9-81ED-4DB2-BD59-A6C34878D82A}">
                    <a16:rowId xmlns:a16="http://schemas.microsoft.com/office/drawing/2014/main" val="10001"/>
                  </a:ext>
                </a:extLst>
              </a:tr>
              <a:tr h="977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extLst>
                  <a:ext uri="{0D108BD9-81ED-4DB2-BD59-A6C34878D82A}">
                    <a16:rowId xmlns:a16="http://schemas.microsoft.com/office/drawing/2014/main" val="10002"/>
                  </a:ext>
                </a:extLst>
              </a:tr>
              <a:tr h="974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extLst>
                  <a:ext uri="{0D108BD9-81ED-4DB2-BD59-A6C34878D82A}">
                    <a16:rowId xmlns:a16="http://schemas.microsoft.com/office/drawing/2014/main" val="10003"/>
                  </a:ext>
                </a:extLst>
              </a:tr>
              <a:tr h="977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extLst>
                  <a:ext uri="{0D108BD9-81ED-4DB2-BD59-A6C34878D82A}">
                    <a16:rowId xmlns:a16="http://schemas.microsoft.com/office/drawing/2014/main" val="10004"/>
                  </a:ext>
                </a:extLst>
              </a:tr>
              <a:tr h="973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charset="0"/>
                        <a:ea typeface="宋体" pitchFamily="2" charset="-122"/>
                      </a:endParaRPr>
                    </a:p>
                  </a:txBody>
                  <a:tcPr marL="90000" marR="90000" marT="46800" marB="46800" horzOverflow="overflow"/>
                </a:tc>
                <a:extLst>
                  <a:ext uri="{0D108BD9-81ED-4DB2-BD59-A6C34878D82A}">
                    <a16:rowId xmlns:a16="http://schemas.microsoft.com/office/drawing/2014/main" val="10005"/>
                  </a:ext>
                </a:extLst>
              </a:tr>
            </a:tbl>
          </a:graphicData>
        </a:graphic>
      </p:graphicFrame>
      <p:grpSp>
        <p:nvGrpSpPr>
          <p:cNvPr id="102" name="Group 4"/>
          <p:cNvGrpSpPr>
            <a:grpSpLocks/>
          </p:cNvGrpSpPr>
          <p:nvPr/>
        </p:nvGrpSpPr>
        <p:grpSpPr bwMode="auto">
          <a:xfrm>
            <a:off x="2232025" y="1960388"/>
            <a:ext cx="2241550" cy="828675"/>
            <a:chOff x="4119" y="3216"/>
            <a:chExt cx="1412" cy="522"/>
          </a:xfrm>
        </p:grpSpPr>
        <p:sp>
          <p:nvSpPr>
            <p:cNvPr id="103" name="AutoShape 5"/>
            <p:cNvSpPr>
              <a:spLocks noChangeArrowheads="1"/>
            </p:cNvSpPr>
            <p:nvPr/>
          </p:nvSpPr>
          <p:spPr bwMode="auto">
            <a:xfrm>
              <a:off x="4656" y="3312"/>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4" name="Line 6"/>
            <p:cNvSpPr>
              <a:spLocks noChangeShapeType="1"/>
            </p:cNvSpPr>
            <p:nvPr/>
          </p:nvSpPr>
          <p:spPr bwMode="auto">
            <a:xfrm>
              <a:off x="4368" y="336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7"/>
            <p:cNvSpPr>
              <a:spLocks noChangeShapeType="1"/>
            </p:cNvSpPr>
            <p:nvPr/>
          </p:nvSpPr>
          <p:spPr bwMode="auto">
            <a:xfrm>
              <a:off x="4368" y="3600"/>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Line 8"/>
            <p:cNvSpPr>
              <a:spLocks noChangeShapeType="1"/>
            </p:cNvSpPr>
            <p:nvPr/>
          </p:nvSpPr>
          <p:spPr bwMode="auto">
            <a:xfrm flipV="1">
              <a:off x="5040" y="3465"/>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 name="Text Box 9"/>
            <p:cNvSpPr txBox="1">
              <a:spLocks noChangeArrowheads="1"/>
            </p:cNvSpPr>
            <p:nvPr/>
          </p:nvSpPr>
          <p:spPr bwMode="auto">
            <a:xfrm>
              <a:off x="4119" y="34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08" name="Text Box 10"/>
            <p:cNvSpPr txBox="1">
              <a:spLocks noChangeArrowheads="1"/>
            </p:cNvSpPr>
            <p:nvPr/>
          </p:nvSpPr>
          <p:spPr bwMode="auto">
            <a:xfrm>
              <a:off x="4119" y="32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09" name="Text Box 11"/>
            <p:cNvSpPr txBox="1">
              <a:spLocks noChangeArrowheads="1"/>
            </p:cNvSpPr>
            <p:nvPr/>
          </p:nvSpPr>
          <p:spPr bwMode="auto">
            <a:xfrm>
              <a:off x="5291" y="33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grpSp>
      <p:grpSp>
        <p:nvGrpSpPr>
          <p:cNvPr id="110" name="Group 12"/>
          <p:cNvGrpSpPr>
            <a:grpSpLocks/>
          </p:cNvGrpSpPr>
          <p:nvPr/>
        </p:nvGrpSpPr>
        <p:grpSpPr bwMode="auto">
          <a:xfrm>
            <a:off x="2268538" y="2933525"/>
            <a:ext cx="2138362" cy="828675"/>
            <a:chOff x="3888" y="2928"/>
            <a:chExt cx="1347" cy="522"/>
          </a:xfrm>
        </p:grpSpPr>
        <p:sp>
          <p:nvSpPr>
            <p:cNvPr id="111" name="Line 13"/>
            <p:cNvSpPr>
              <a:spLocks noChangeShapeType="1"/>
            </p:cNvSpPr>
            <p:nvPr/>
          </p:nvSpPr>
          <p:spPr bwMode="auto">
            <a:xfrm>
              <a:off x="4128" y="308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14"/>
            <p:cNvSpPr>
              <a:spLocks noChangeShapeType="1"/>
            </p:cNvSpPr>
            <p:nvPr/>
          </p:nvSpPr>
          <p:spPr bwMode="auto">
            <a:xfrm>
              <a:off x="4137" y="33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15"/>
            <p:cNvSpPr>
              <a:spLocks noChangeShapeType="1"/>
            </p:cNvSpPr>
            <p:nvPr/>
          </p:nvSpPr>
          <p:spPr bwMode="auto">
            <a:xfrm flipV="1">
              <a:off x="4752" y="321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Text Box 16"/>
            <p:cNvSpPr txBox="1">
              <a:spLocks noChangeArrowheads="1"/>
            </p:cNvSpPr>
            <p:nvPr/>
          </p:nvSpPr>
          <p:spPr bwMode="auto">
            <a:xfrm>
              <a:off x="3888" y="32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15" name="Text Box 17"/>
            <p:cNvSpPr txBox="1">
              <a:spLocks noChangeArrowheads="1"/>
            </p:cNvSpPr>
            <p:nvPr/>
          </p:nvSpPr>
          <p:spPr bwMode="auto">
            <a:xfrm>
              <a:off x="3888" y="29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16" name="Text Box 18"/>
            <p:cNvSpPr txBox="1">
              <a:spLocks noChangeArrowheads="1"/>
            </p:cNvSpPr>
            <p:nvPr/>
          </p:nvSpPr>
          <p:spPr bwMode="auto">
            <a:xfrm>
              <a:off x="4995" y="309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17" name="Freeform 19"/>
            <p:cNvSpPr>
              <a:spLocks/>
            </p:cNvSpPr>
            <p:nvPr/>
          </p:nvSpPr>
          <p:spPr bwMode="auto">
            <a:xfrm>
              <a:off x="4366" y="3024"/>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8" name="Freeform 20"/>
            <p:cNvSpPr>
              <a:spLocks/>
            </p:cNvSpPr>
            <p:nvPr/>
          </p:nvSpPr>
          <p:spPr bwMode="auto">
            <a:xfrm>
              <a:off x="4368" y="3216"/>
              <a:ext cx="384" cy="169"/>
            </a:xfrm>
            <a:custGeom>
              <a:avLst/>
              <a:gdLst>
                <a:gd name="T0" fmla="*/ 0 w 384"/>
                <a:gd name="T1" fmla="*/ 26 h 192"/>
                <a:gd name="T2" fmla="*/ 168 w 384"/>
                <a:gd name="T3" fmla="*/ 19 h 192"/>
                <a:gd name="T4" fmla="*/ 296 w 384"/>
                <a:gd name="T5" fmla="*/ 11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9" name="Freeform 21"/>
            <p:cNvSpPr>
              <a:spLocks/>
            </p:cNvSpPr>
            <p:nvPr/>
          </p:nvSpPr>
          <p:spPr bwMode="auto">
            <a:xfrm>
              <a:off x="4368" y="3024"/>
              <a:ext cx="384" cy="192"/>
            </a:xfrm>
            <a:custGeom>
              <a:avLst/>
              <a:gdLst>
                <a:gd name="T0" fmla="*/ 0 w 240"/>
                <a:gd name="T1" fmla="*/ 0 h 96"/>
                <a:gd name="T2" fmla="*/ 354168 w 240"/>
                <a:gd name="T3" fmla="*/ 3145728 h 96"/>
                <a:gd name="T4" fmla="*/ 442218 w 240"/>
                <a:gd name="T5" fmla="*/ 629145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20" name="Group 22"/>
          <p:cNvGrpSpPr>
            <a:grpSpLocks/>
          </p:cNvGrpSpPr>
          <p:nvPr/>
        </p:nvGrpSpPr>
        <p:grpSpPr bwMode="auto">
          <a:xfrm>
            <a:off x="2232025" y="4120975"/>
            <a:ext cx="2214563" cy="533400"/>
            <a:chOff x="3984" y="2832"/>
            <a:chExt cx="1395" cy="336"/>
          </a:xfrm>
        </p:grpSpPr>
        <p:sp>
          <p:nvSpPr>
            <p:cNvPr id="121" name="Line 23"/>
            <p:cNvSpPr>
              <a:spLocks noChangeShapeType="1"/>
            </p:cNvSpPr>
            <p:nvPr/>
          </p:nvSpPr>
          <p:spPr bwMode="auto">
            <a:xfrm>
              <a:off x="4224" y="297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 name="Line 24"/>
            <p:cNvSpPr>
              <a:spLocks noChangeShapeType="1"/>
            </p:cNvSpPr>
            <p:nvPr/>
          </p:nvSpPr>
          <p:spPr bwMode="auto">
            <a:xfrm flipV="1">
              <a:off x="4914" y="3003"/>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Text Box 25"/>
            <p:cNvSpPr txBox="1">
              <a:spLocks noChangeArrowheads="1"/>
            </p:cNvSpPr>
            <p:nvPr/>
          </p:nvSpPr>
          <p:spPr bwMode="auto">
            <a:xfrm>
              <a:off x="3984" y="283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24" name="Text Box 26"/>
            <p:cNvSpPr txBox="1">
              <a:spLocks noChangeArrowheads="1"/>
            </p:cNvSpPr>
            <p:nvPr/>
          </p:nvSpPr>
          <p:spPr bwMode="auto">
            <a:xfrm>
              <a:off x="5139" y="285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25" name="AutoShape 27"/>
            <p:cNvSpPr>
              <a:spLocks noChangeArrowheads="1"/>
            </p:cNvSpPr>
            <p:nvPr/>
          </p:nvSpPr>
          <p:spPr bwMode="auto">
            <a:xfrm rot="5400000">
              <a:off x="4488" y="2856"/>
              <a:ext cx="336" cy="288"/>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6" name="Oval 28"/>
            <p:cNvSpPr>
              <a:spLocks noChangeArrowheads="1"/>
            </p:cNvSpPr>
            <p:nvPr/>
          </p:nvSpPr>
          <p:spPr bwMode="auto">
            <a:xfrm>
              <a:off x="4809" y="2957"/>
              <a:ext cx="91" cy="7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27" name="Group 29"/>
          <p:cNvGrpSpPr>
            <a:grpSpLocks/>
          </p:cNvGrpSpPr>
          <p:nvPr/>
        </p:nvGrpSpPr>
        <p:grpSpPr bwMode="auto">
          <a:xfrm>
            <a:off x="2303463" y="4848050"/>
            <a:ext cx="2138362" cy="828675"/>
            <a:chOff x="2400" y="3168"/>
            <a:chExt cx="1347" cy="522"/>
          </a:xfrm>
        </p:grpSpPr>
        <p:sp>
          <p:nvSpPr>
            <p:cNvPr id="128" name="Line 30"/>
            <p:cNvSpPr>
              <a:spLocks noChangeShapeType="1"/>
            </p:cNvSpPr>
            <p:nvPr/>
          </p:nvSpPr>
          <p:spPr bwMode="auto">
            <a:xfrm>
              <a:off x="2640" y="33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Line 31"/>
            <p:cNvSpPr>
              <a:spLocks noChangeShapeType="1"/>
            </p:cNvSpPr>
            <p:nvPr/>
          </p:nvSpPr>
          <p:spPr bwMode="auto">
            <a:xfrm>
              <a:off x="2649" y="35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Line 32"/>
            <p:cNvSpPr>
              <a:spLocks noChangeShapeType="1"/>
            </p:cNvSpPr>
            <p:nvPr/>
          </p:nvSpPr>
          <p:spPr bwMode="auto">
            <a:xfrm flipV="1">
              <a:off x="3264" y="345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Text Box 33"/>
            <p:cNvSpPr txBox="1">
              <a:spLocks noChangeArrowheads="1"/>
            </p:cNvSpPr>
            <p:nvPr/>
          </p:nvSpPr>
          <p:spPr bwMode="auto">
            <a:xfrm>
              <a:off x="2400" y="3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32" name="Text Box 34"/>
            <p:cNvSpPr txBox="1">
              <a:spLocks noChangeArrowheads="1"/>
            </p:cNvSpPr>
            <p:nvPr/>
          </p:nvSpPr>
          <p:spPr bwMode="auto">
            <a:xfrm>
              <a:off x="2400" y="31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33" name="Text Box 35"/>
            <p:cNvSpPr txBox="1">
              <a:spLocks noChangeArrowheads="1"/>
            </p:cNvSpPr>
            <p:nvPr/>
          </p:nvSpPr>
          <p:spPr bwMode="auto">
            <a:xfrm>
              <a:off x="3507" y="333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34" name="Freeform 36"/>
            <p:cNvSpPr>
              <a:spLocks/>
            </p:cNvSpPr>
            <p:nvPr/>
          </p:nvSpPr>
          <p:spPr bwMode="auto">
            <a:xfrm>
              <a:off x="2878" y="3264"/>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5" name="Freeform 37"/>
            <p:cNvSpPr>
              <a:spLocks/>
            </p:cNvSpPr>
            <p:nvPr/>
          </p:nvSpPr>
          <p:spPr bwMode="auto">
            <a:xfrm>
              <a:off x="2880" y="3456"/>
              <a:ext cx="384" cy="169"/>
            </a:xfrm>
            <a:custGeom>
              <a:avLst/>
              <a:gdLst>
                <a:gd name="T0" fmla="*/ 0 w 384"/>
                <a:gd name="T1" fmla="*/ 26 h 192"/>
                <a:gd name="T2" fmla="*/ 168 w 384"/>
                <a:gd name="T3" fmla="*/ 19 h 192"/>
                <a:gd name="T4" fmla="*/ 296 w 384"/>
                <a:gd name="T5" fmla="*/ 11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6" name="Freeform 38"/>
            <p:cNvSpPr>
              <a:spLocks/>
            </p:cNvSpPr>
            <p:nvPr/>
          </p:nvSpPr>
          <p:spPr bwMode="auto">
            <a:xfrm>
              <a:off x="2880" y="3264"/>
              <a:ext cx="384" cy="192"/>
            </a:xfrm>
            <a:custGeom>
              <a:avLst/>
              <a:gdLst>
                <a:gd name="T0" fmla="*/ 0 w 240"/>
                <a:gd name="T1" fmla="*/ 0 h 96"/>
                <a:gd name="T2" fmla="*/ 354168 w 240"/>
                <a:gd name="T3" fmla="*/ 3145728 h 96"/>
                <a:gd name="T4" fmla="*/ 442218 w 240"/>
                <a:gd name="T5" fmla="*/ 629145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7" name="Freeform 39"/>
            <p:cNvSpPr>
              <a:spLocks/>
            </p:cNvSpPr>
            <p:nvPr/>
          </p:nvSpPr>
          <p:spPr bwMode="auto">
            <a:xfrm>
              <a:off x="2820" y="3264"/>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138" name="Text Box 40"/>
          <p:cNvSpPr txBox="1">
            <a:spLocks noChangeArrowheads="1"/>
          </p:cNvSpPr>
          <p:nvPr/>
        </p:nvSpPr>
        <p:spPr bwMode="auto">
          <a:xfrm>
            <a:off x="792163" y="2176288"/>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latin typeface="Times New Roman" pitchFamily="18" charset="0"/>
              </a:rPr>
              <a:t>与门</a:t>
            </a:r>
          </a:p>
        </p:txBody>
      </p:sp>
      <p:sp>
        <p:nvSpPr>
          <p:cNvPr id="139" name="Text Box 41"/>
          <p:cNvSpPr txBox="1">
            <a:spLocks noChangeArrowheads="1"/>
          </p:cNvSpPr>
          <p:nvPr/>
        </p:nvSpPr>
        <p:spPr bwMode="auto">
          <a:xfrm>
            <a:off x="792163" y="30764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或门</a:t>
            </a:r>
          </a:p>
        </p:txBody>
      </p:sp>
      <p:sp>
        <p:nvSpPr>
          <p:cNvPr id="140" name="Text Box 42"/>
          <p:cNvSpPr txBox="1">
            <a:spLocks noChangeArrowheads="1"/>
          </p:cNvSpPr>
          <p:nvPr/>
        </p:nvSpPr>
        <p:spPr bwMode="auto">
          <a:xfrm>
            <a:off x="792163" y="4084463"/>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非门</a:t>
            </a:r>
          </a:p>
        </p:txBody>
      </p:sp>
      <p:sp>
        <p:nvSpPr>
          <p:cNvPr id="141" name="Text Box 43"/>
          <p:cNvSpPr txBox="1">
            <a:spLocks noChangeArrowheads="1"/>
          </p:cNvSpPr>
          <p:nvPr/>
        </p:nvSpPr>
        <p:spPr bwMode="auto">
          <a:xfrm>
            <a:off x="792163" y="50925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异或门</a:t>
            </a:r>
          </a:p>
        </p:txBody>
      </p:sp>
      <p:grpSp>
        <p:nvGrpSpPr>
          <p:cNvPr id="142" name="Group 94"/>
          <p:cNvGrpSpPr>
            <a:grpSpLocks/>
          </p:cNvGrpSpPr>
          <p:nvPr/>
        </p:nvGrpSpPr>
        <p:grpSpPr bwMode="auto">
          <a:xfrm>
            <a:off x="5508625" y="1960388"/>
            <a:ext cx="2667000" cy="854075"/>
            <a:chOff x="3312" y="528"/>
            <a:chExt cx="1680" cy="538"/>
          </a:xfrm>
        </p:grpSpPr>
        <p:sp>
          <p:nvSpPr>
            <p:cNvPr id="143" name="Rectangle 44"/>
            <p:cNvSpPr>
              <a:spLocks noChangeArrowheads="1"/>
            </p:cNvSpPr>
            <p:nvPr/>
          </p:nvSpPr>
          <p:spPr bwMode="auto">
            <a:xfrm>
              <a:off x="3792" y="576"/>
              <a:ext cx="67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4" name="Line 45"/>
            <p:cNvSpPr>
              <a:spLocks noChangeShapeType="1"/>
            </p:cNvSpPr>
            <p:nvPr/>
          </p:nvSpPr>
          <p:spPr bwMode="auto">
            <a:xfrm>
              <a:off x="3552" y="633"/>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5" name="Line 46"/>
            <p:cNvSpPr>
              <a:spLocks noChangeShapeType="1"/>
            </p:cNvSpPr>
            <p:nvPr/>
          </p:nvSpPr>
          <p:spPr bwMode="auto">
            <a:xfrm>
              <a:off x="3551" y="90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51"/>
            <p:cNvSpPr>
              <a:spLocks noChangeShapeType="1"/>
            </p:cNvSpPr>
            <p:nvPr/>
          </p:nvSpPr>
          <p:spPr bwMode="auto">
            <a:xfrm flipV="1">
              <a:off x="4467" y="768"/>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Text Box 52"/>
            <p:cNvSpPr txBox="1">
              <a:spLocks noChangeArrowheads="1"/>
            </p:cNvSpPr>
            <p:nvPr/>
          </p:nvSpPr>
          <p:spPr bwMode="auto">
            <a:xfrm>
              <a:off x="3312" y="8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48" name="Text Box 53"/>
            <p:cNvSpPr txBox="1">
              <a:spLocks noChangeArrowheads="1"/>
            </p:cNvSpPr>
            <p:nvPr/>
          </p:nvSpPr>
          <p:spPr bwMode="auto">
            <a:xfrm>
              <a:off x="3312" y="5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49" name="Text Box 54"/>
            <p:cNvSpPr txBox="1">
              <a:spLocks noChangeArrowheads="1"/>
            </p:cNvSpPr>
            <p:nvPr/>
          </p:nvSpPr>
          <p:spPr bwMode="auto">
            <a:xfrm>
              <a:off x="4752" y="6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50" name="Text Box 55"/>
            <p:cNvSpPr txBox="1">
              <a:spLocks noChangeArrowheads="1"/>
            </p:cNvSpPr>
            <p:nvPr/>
          </p:nvSpPr>
          <p:spPr bwMode="auto">
            <a:xfrm>
              <a:off x="3840" y="6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&amp;</a:t>
              </a:r>
            </a:p>
          </p:txBody>
        </p:sp>
      </p:grpSp>
      <p:grpSp>
        <p:nvGrpSpPr>
          <p:cNvPr id="151" name="Group 66"/>
          <p:cNvGrpSpPr>
            <a:grpSpLocks/>
          </p:cNvGrpSpPr>
          <p:nvPr/>
        </p:nvGrpSpPr>
        <p:grpSpPr bwMode="auto">
          <a:xfrm>
            <a:off x="5543550" y="2897013"/>
            <a:ext cx="2667000" cy="806450"/>
            <a:chOff x="3312" y="1230"/>
            <a:chExt cx="1680" cy="508"/>
          </a:xfrm>
        </p:grpSpPr>
        <p:sp>
          <p:nvSpPr>
            <p:cNvPr id="152" name="Rectangle 58"/>
            <p:cNvSpPr>
              <a:spLocks noChangeArrowheads="1"/>
            </p:cNvSpPr>
            <p:nvPr/>
          </p:nvSpPr>
          <p:spPr bwMode="auto">
            <a:xfrm>
              <a:off x="3792" y="1296"/>
              <a:ext cx="67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53" name="Line 59"/>
            <p:cNvSpPr>
              <a:spLocks noChangeShapeType="1"/>
            </p:cNvSpPr>
            <p:nvPr/>
          </p:nvSpPr>
          <p:spPr bwMode="auto">
            <a:xfrm>
              <a:off x="3552" y="134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4" name="Line 60"/>
            <p:cNvSpPr>
              <a:spLocks noChangeShapeType="1"/>
            </p:cNvSpPr>
            <p:nvPr/>
          </p:nvSpPr>
          <p:spPr bwMode="auto">
            <a:xfrm>
              <a:off x="3552" y="162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5" name="Line 61"/>
            <p:cNvSpPr>
              <a:spLocks noChangeShapeType="1"/>
            </p:cNvSpPr>
            <p:nvPr/>
          </p:nvSpPr>
          <p:spPr bwMode="auto">
            <a:xfrm flipV="1">
              <a:off x="4485" y="1488"/>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6" name="Text Box 62"/>
            <p:cNvSpPr txBox="1">
              <a:spLocks noChangeArrowheads="1"/>
            </p:cNvSpPr>
            <p:nvPr/>
          </p:nvSpPr>
          <p:spPr bwMode="auto">
            <a:xfrm>
              <a:off x="3312" y="14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57" name="Text Box 63"/>
            <p:cNvSpPr txBox="1">
              <a:spLocks noChangeArrowheads="1"/>
            </p:cNvSpPr>
            <p:nvPr/>
          </p:nvSpPr>
          <p:spPr bwMode="auto">
            <a:xfrm>
              <a:off x="3321" y="12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58" name="Text Box 64"/>
            <p:cNvSpPr txBox="1">
              <a:spLocks noChangeArrowheads="1"/>
            </p:cNvSpPr>
            <p:nvPr/>
          </p:nvSpPr>
          <p:spPr bwMode="auto">
            <a:xfrm>
              <a:off x="4752" y="13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59" name="Text Box 65"/>
            <p:cNvSpPr txBox="1">
              <a:spLocks noChangeArrowheads="1"/>
            </p:cNvSpPr>
            <p:nvPr/>
          </p:nvSpPr>
          <p:spPr bwMode="auto">
            <a:xfrm>
              <a:off x="3840" y="134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≥1</a:t>
              </a:r>
            </a:p>
          </p:txBody>
        </p:sp>
      </p:grpSp>
      <p:grpSp>
        <p:nvGrpSpPr>
          <p:cNvPr id="160" name="Group 76"/>
          <p:cNvGrpSpPr>
            <a:grpSpLocks/>
          </p:cNvGrpSpPr>
          <p:nvPr/>
        </p:nvGrpSpPr>
        <p:grpSpPr bwMode="auto">
          <a:xfrm>
            <a:off x="5543550" y="4913138"/>
            <a:ext cx="2667000" cy="806450"/>
            <a:chOff x="3312" y="1230"/>
            <a:chExt cx="1680" cy="508"/>
          </a:xfrm>
        </p:grpSpPr>
        <p:sp>
          <p:nvSpPr>
            <p:cNvPr id="161" name="Rectangle 77"/>
            <p:cNvSpPr>
              <a:spLocks noChangeArrowheads="1"/>
            </p:cNvSpPr>
            <p:nvPr/>
          </p:nvSpPr>
          <p:spPr bwMode="auto">
            <a:xfrm>
              <a:off x="3792" y="1296"/>
              <a:ext cx="67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62" name="Line 78"/>
            <p:cNvSpPr>
              <a:spLocks noChangeShapeType="1"/>
            </p:cNvSpPr>
            <p:nvPr/>
          </p:nvSpPr>
          <p:spPr bwMode="auto">
            <a:xfrm>
              <a:off x="3552" y="134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3" name="Line 79"/>
            <p:cNvSpPr>
              <a:spLocks noChangeShapeType="1"/>
            </p:cNvSpPr>
            <p:nvPr/>
          </p:nvSpPr>
          <p:spPr bwMode="auto">
            <a:xfrm>
              <a:off x="3552" y="1622"/>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 name="Line 80"/>
            <p:cNvSpPr>
              <a:spLocks noChangeShapeType="1"/>
            </p:cNvSpPr>
            <p:nvPr/>
          </p:nvSpPr>
          <p:spPr bwMode="auto">
            <a:xfrm flipV="1">
              <a:off x="4485" y="1488"/>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5" name="Text Box 81"/>
            <p:cNvSpPr txBox="1">
              <a:spLocks noChangeArrowheads="1"/>
            </p:cNvSpPr>
            <p:nvPr/>
          </p:nvSpPr>
          <p:spPr bwMode="auto">
            <a:xfrm>
              <a:off x="3312" y="14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66" name="Text Box 82"/>
            <p:cNvSpPr txBox="1">
              <a:spLocks noChangeArrowheads="1"/>
            </p:cNvSpPr>
            <p:nvPr/>
          </p:nvSpPr>
          <p:spPr bwMode="auto">
            <a:xfrm>
              <a:off x="3321" y="12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67" name="Text Box 83"/>
            <p:cNvSpPr txBox="1">
              <a:spLocks noChangeArrowheads="1"/>
            </p:cNvSpPr>
            <p:nvPr/>
          </p:nvSpPr>
          <p:spPr bwMode="auto">
            <a:xfrm>
              <a:off x="4752" y="134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68" name="Text Box 84"/>
            <p:cNvSpPr txBox="1">
              <a:spLocks noChangeArrowheads="1"/>
            </p:cNvSpPr>
            <p:nvPr/>
          </p:nvSpPr>
          <p:spPr bwMode="auto">
            <a:xfrm>
              <a:off x="3840" y="134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=1</a:t>
              </a:r>
            </a:p>
          </p:txBody>
        </p:sp>
      </p:grpSp>
      <p:sp>
        <p:nvSpPr>
          <p:cNvPr id="169" name="Text Box 93"/>
          <p:cNvSpPr txBox="1">
            <a:spLocks noChangeArrowheads="1"/>
          </p:cNvSpPr>
          <p:nvPr/>
        </p:nvSpPr>
        <p:spPr bwMode="auto">
          <a:xfrm>
            <a:off x="792163" y="61371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与非门</a:t>
            </a:r>
          </a:p>
        </p:txBody>
      </p:sp>
      <p:grpSp>
        <p:nvGrpSpPr>
          <p:cNvPr id="171" name="Group 98"/>
          <p:cNvGrpSpPr>
            <a:grpSpLocks/>
          </p:cNvGrpSpPr>
          <p:nvPr/>
        </p:nvGrpSpPr>
        <p:grpSpPr bwMode="auto">
          <a:xfrm>
            <a:off x="2195513" y="5849763"/>
            <a:ext cx="2286000" cy="828675"/>
            <a:chOff x="1440" y="3552"/>
            <a:chExt cx="1440" cy="522"/>
          </a:xfrm>
        </p:grpSpPr>
        <p:sp>
          <p:nvSpPr>
            <p:cNvPr id="172" name="AutoShape 86"/>
            <p:cNvSpPr>
              <a:spLocks noChangeArrowheads="1"/>
            </p:cNvSpPr>
            <p:nvPr/>
          </p:nvSpPr>
          <p:spPr bwMode="auto">
            <a:xfrm>
              <a:off x="1977" y="3648"/>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3" name="Line 87"/>
            <p:cNvSpPr>
              <a:spLocks noChangeShapeType="1"/>
            </p:cNvSpPr>
            <p:nvPr/>
          </p:nvSpPr>
          <p:spPr bwMode="auto">
            <a:xfrm>
              <a:off x="1689" y="369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4" name="Line 88"/>
            <p:cNvSpPr>
              <a:spLocks noChangeShapeType="1"/>
            </p:cNvSpPr>
            <p:nvPr/>
          </p:nvSpPr>
          <p:spPr bwMode="auto">
            <a:xfrm>
              <a:off x="1689" y="3936"/>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5" name="Line 89"/>
            <p:cNvSpPr>
              <a:spLocks noChangeShapeType="1"/>
            </p:cNvSpPr>
            <p:nvPr/>
          </p:nvSpPr>
          <p:spPr bwMode="auto">
            <a:xfrm flipV="1">
              <a:off x="2446" y="3810"/>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6" name="Text Box 90"/>
            <p:cNvSpPr txBox="1">
              <a:spLocks noChangeArrowheads="1"/>
            </p:cNvSpPr>
            <p:nvPr/>
          </p:nvSpPr>
          <p:spPr bwMode="auto">
            <a:xfrm>
              <a:off x="1440" y="38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77" name="Text Box 91"/>
            <p:cNvSpPr txBox="1">
              <a:spLocks noChangeArrowheads="1"/>
            </p:cNvSpPr>
            <p:nvPr/>
          </p:nvSpPr>
          <p:spPr bwMode="auto">
            <a:xfrm>
              <a:off x="1440" y="355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78" name="Text Box 92"/>
            <p:cNvSpPr txBox="1">
              <a:spLocks noChangeArrowheads="1"/>
            </p:cNvSpPr>
            <p:nvPr/>
          </p:nvSpPr>
          <p:spPr bwMode="auto">
            <a:xfrm>
              <a:off x="2640" y="36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79" name="Oval 96"/>
            <p:cNvSpPr>
              <a:spLocks noChangeArrowheads="1"/>
            </p:cNvSpPr>
            <p:nvPr/>
          </p:nvSpPr>
          <p:spPr bwMode="auto">
            <a:xfrm>
              <a:off x="2362" y="3774"/>
              <a:ext cx="66" cy="69"/>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80" name="Group 108"/>
          <p:cNvGrpSpPr>
            <a:grpSpLocks/>
          </p:cNvGrpSpPr>
          <p:nvPr/>
        </p:nvGrpSpPr>
        <p:grpSpPr bwMode="auto">
          <a:xfrm>
            <a:off x="5616575" y="5884688"/>
            <a:ext cx="2667000" cy="854075"/>
            <a:chOff x="3168" y="3600"/>
            <a:chExt cx="1680" cy="538"/>
          </a:xfrm>
        </p:grpSpPr>
        <p:sp>
          <p:nvSpPr>
            <p:cNvPr id="181" name="Oval 97"/>
            <p:cNvSpPr>
              <a:spLocks noChangeArrowheads="1"/>
            </p:cNvSpPr>
            <p:nvPr/>
          </p:nvSpPr>
          <p:spPr bwMode="auto">
            <a:xfrm>
              <a:off x="4320" y="3792"/>
              <a:ext cx="75" cy="6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2" name="Rectangle 100"/>
            <p:cNvSpPr>
              <a:spLocks noChangeArrowheads="1"/>
            </p:cNvSpPr>
            <p:nvPr/>
          </p:nvSpPr>
          <p:spPr bwMode="auto">
            <a:xfrm>
              <a:off x="3648" y="3648"/>
              <a:ext cx="67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83" name="Line 101"/>
            <p:cNvSpPr>
              <a:spLocks noChangeShapeType="1"/>
            </p:cNvSpPr>
            <p:nvPr/>
          </p:nvSpPr>
          <p:spPr bwMode="auto">
            <a:xfrm>
              <a:off x="3408" y="3705"/>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 name="Line 102"/>
            <p:cNvSpPr>
              <a:spLocks noChangeShapeType="1"/>
            </p:cNvSpPr>
            <p:nvPr/>
          </p:nvSpPr>
          <p:spPr bwMode="auto">
            <a:xfrm>
              <a:off x="3407" y="397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 name="Line 103"/>
            <p:cNvSpPr>
              <a:spLocks noChangeShapeType="1"/>
            </p:cNvSpPr>
            <p:nvPr/>
          </p:nvSpPr>
          <p:spPr bwMode="auto">
            <a:xfrm flipV="1">
              <a:off x="4405" y="3822"/>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6" name="Text Box 104"/>
            <p:cNvSpPr txBox="1">
              <a:spLocks noChangeArrowheads="1"/>
            </p:cNvSpPr>
            <p:nvPr/>
          </p:nvSpPr>
          <p:spPr bwMode="auto">
            <a:xfrm>
              <a:off x="3168" y="38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87" name="Text Box 105"/>
            <p:cNvSpPr txBox="1">
              <a:spLocks noChangeArrowheads="1"/>
            </p:cNvSpPr>
            <p:nvPr/>
          </p:nvSpPr>
          <p:spPr bwMode="auto">
            <a:xfrm>
              <a:off x="3168" y="36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88" name="Text Box 106"/>
            <p:cNvSpPr txBox="1">
              <a:spLocks noChangeArrowheads="1"/>
            </p:cNvSpPr>
            <p:nvPr/>
          </p:nvSpPr>
          <p:spPr bwMode="auto">
            <a:xfrm>
              <a:off x="4608" y="36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89" name="Text Box 107"/>
            <p:cNvSpPr txBox="1">
              <a:spLocks noChangeArrowheads="1"/>
            </p:cNvSpPr>
            <p:nvPr/>
          </p:nvSpPr>
          <p:spPr bwMode="auto">
            <a:xfrm>
              <a:off x="3696" y="36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&amp;</a:t>
              </a:r>
            </a:p>
          </p:txBody>
        </p:sp>
      </p:grpSp>
      <p:grpSp>
        <p:nvGrpSpPr>
          <p:cNvPr id="190" name="Group 148"/>
          <p:cNvGrpSpPr>
            <a:grpSpLocks/>
          </p:cNvGrpSpPr>
          <p:nvPr/>
        </p:nvGrpSpPr>
        <p:grpSpPr bwMode="auto">
          <a:xfrm>
            <a:off x="5580063" y="4013025"/>
            <a:ext cx="2667000" cy="609600"/>
            <a:chOff x="2448" y="2082"/>
            <a:chExt cx="1680" cy="384"/>
          </a:xfrm>
        </p:grpSpPr>
        <p:sp>
          <p:nvSpPr>
            <p:cNvPr id="191" name="Rectangle 68"/>
            <p:cNvSpPr>
              <a:spLocks noChangeArrowheads="1"/>
            </p:cNvSpPr>
            <p:nvPr/>
          </p:nvSpPr>
          <p:spPr bwMode="auto">
            <a:xfrm>
              <a:off x="2928" y="2082"/>
              <a:ext cx="624"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2" name="Line 69"/>
            <p:cNvSpPr>
              <a:spLocks noChangeShapeType="1"/>
            </p:cNvSpPr>
            <p:nvPr/>
          </p:nvSpPr>
          <p:spPr bwMode="auto">
            <a:xfrm>
              <a:off x="2688" y="2256"/>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3" name="Line 71"/>
            <p:cNvSpPr>
              <a:spLocks noChangeShapeType="1"/>
            </p:cNvSpPr>
            <p:nvPr/>
          </p:nvSpPr>
          <p:spPr bwMode="auto">
            <a:xfrm flipV="1">
              <a:off x="3621" y="2274"/>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 name="Text Box 73"/>
            <p:cNvSpPr txBox="1">
              <a:spLocks noChangeArrowheads="1"/>
            </p:cNvSpPr>
            <p:nvPr/>
          </p:nvSpPr>
          <p:spPr bwMode="auto">
            <a:xfrm>
              <a:off x="2448"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95" name="Text Box 74"/>
            <p:cNvSpPr txBox="1">
              <a:spLocks noChangeArrowheads="1"/>
            </p:cNvSpPr>
            <p:nvPr/>
          </p:nvSpPr>
          <p:spPr bwMode="auto">
            <a:xfrm>
              <a:off x="3888" y="213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F</a:t>
              </a:r>
            </a:p>
          </p:txBody>
        </p:sp>
        <p:sp>
          <p:nvSpPr>
            <p:cNvPr id="196" name="Text Box 75"/>
            <p:cNvSpPr txBox="1">
              <a:spLocks noChangeArrowheads="1"/>
            </p:cNvSpPr>
            <p:nvPr/>
          </p:nvSpPr>
          <p:spPr bwMode="auto">
            <a:xfrm>
              <a:off x="2976" y="213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1</a:t>
              </a:r>
            </a:p>
          </p:txBody>
        </p:sp>
        <p:sp>
          <p:nvSpPr>
            <p:cNvPr id="197" name="Oval 146"/>
            <p:cNvSpPr>
              <a:spLocks noChangeArrowheads="1"/>
            </p:cNvSpPr>
            <p:nvPr/>
          </p:nvSpPr>
          <p:spPr bwMode="auto">
            <a:xfrm>
              <a:off x="3552" y="2238"/>
              <a:ext cx="66" cy="7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98" name="Group 308"/>
          <p:cNvGrpSpPr>
            <a:grpSpLocks/>
          </p:cNvGrpSpPr>
          <p:nvPr/>
        </p:nvGrpSpPr>
        <p:grpSpPr bwMode="auto">
          <a:xfrm>
            <a:off x="1950290" y="1387198"/>
            <a:ext cx="6375582" cy="587375"/>
            <a:chOff x="1456" y="873"/>
            <a:chExt cx="3593" cy="370"/>
          </a:xfrm>
        </p:grpSpPr>
        <p:sp>
          <p:nvSpPr>
            <p:cNvPr id="199" name="Text Box 172"/>
            <p:cNvSpPr txBox="1">
              <a:spLocks noChangeArrowheads="1"/>
            </p:cNvSpPr>
            <p:nvPr/>
          </p:nvSpPr>
          <p:spPr bwMode="auto">
            <a:xfrm>
              <a:off x="1456" y="873"/>
              <a:ext cx="2001"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dirty="0">
                  <a:latin typeface="Arial" charset="0"/>
                </a:rPr>
                <a:t>ANSI/ IEEE (</a:t>
              </a:r>
              <a:r>
                <a:rPr lang="zh-CN" altLang="en-US" sz="1600" dirty="0">
                  <a:latin typeface="Arial" charset="0"/>
                </a:rPr>
                <a:t>美国国家标准化组织</a:t>
              </a:r>
              <a:r>
                <a:rPr lang="en-US" altLang="zh-CN" sz="1600" dirty="0">
                  <a:latin typeface="Arial" charset="0"/>
                </a:rPr>
                <a:t>/</a:t>
              </a:r>
              <a:r>
                <a:rPr lang="zh-CN" altLang="en-US" sz="1600" dirty="0">
                  <a:latin typeface="Arial" charset="0"/>
                </a:rPr>
                <a:t>电气和电子工程师协会</a:t>
              </a:r>
              <a:r>
                <a:rPr lang="en-US" altLang="zh-CN" sz="1600" dirty="0">
                  <a:latin typeface="Arial" charset="0"/>
                </a:rPr>
                <a:t>)</a:t>
              </a:r>
            </a:p>
          </p:txBody>
        </p:sp>
        <p:sp>
          <p:nvSpPr>
            <p:cNvPr id="200" name="Text Box 174"/>
            <p:cNvSpPr txBox="1">
              <a:spLocks noChangeArrowheads="1"/>
            </p:cNvSpPr>
            <p:nvPr/>
          </p:nvSpPr>
          <p:spPr bwMode="auto">
            <a:xfrm>
              <a:off x="3598" y="995"/>
              <a:ext cx="145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lang="en-US" altLang="zh-CN" sz="1600" dirty="0">
                  <a:latin typeface="Arial" charset="0"/>
                </a:rPr>
                <a:t>GB/T4728</a:t>
              </a:r>
              <a:r>
                <a:rPr lang="zh-CN" altLang="en-US" sz="1600" dirty="0">
                  <a:latin typeface="Arial" charset="0"/>
                </a:rPr>
                <a:t>（ 国标）</a:t>
              </a:r>
            </a:p>
          </p:txBody>
        </p:sp>
      </p:grpSp>
      <p:pic>
        <p:nvPicPr>
          <p:cNvPr id="133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377" y="-3"/>
            <a:ext cx="2151263" cy="125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521542949"/>
              </p:ext>
            </p:extLst>
          </p:nvPr>
        </p:nvGraphicFramePr>
        <p:xfrm>
          <a:off x="4774718" y="503805"/>
          <a:ext cx="1963884" cy="498299"/>
        </p:xfrm>
        <a:graphic>
          <a:graphicData uri="http://schemas.openxmlformats.org/presentationml/2006/ole">
            <mc:AlternateContent xmlns:mc="http://schemas.openxmlformats.org/markup-compatibility/2006">
              <mc:Choice xmlns:v="urn:schemas-microsoft-com:vml" Requires="v">
                <p:oleObj spid="_x0000_s133291" name="Equation" r:id="rId4" imgW="850680" imgH="215640" progId="Equation.DSMT4">
                  <p:embed/>
                </p:oleObj>
              </mc:Choice>
              <mc:Fallback>
                <p:oleObj name="Equation" r:id="rId4" imgW="850680" imgH="215640" progId="Equation.DSMT4">
                  <p:embed/>
                  <p:pic>
                    <p:nvPicPr>
                      <p:cNvPr id="0" name=""/>
                      <p:cNvPicPr/>
                      <p:nvPr/>
                    </p:nvPicPr>
                    <p:blipFill>
                      <a:blip r:embed="rId5"/>
                      <a:stretch>
                        <a:fillRect/>
                      </a:stretch>
                    </p:blipFill>
                    <p:spPr>
                      <a:xfrm>
                        <a:off x="4774718" y="503805"/>
                        <a:ext cx="1963884" cy="498299"/>
                      </a:xfrm>
                      <a:prstGeom prst="rect">
                        <a:avLst/>
                      </a:prstGeom>
                    </p:spPr>
                  </p:pic>
                </p:oleObj>
              </mc:Fallback>
            </mc:AlternateContent>
          </a:graphicData>
        </a:graphic>
      </p:graphicFrame>
    </p:spTree>
    <p:extLst>
      <p:ext uri="{BB962C8B-B14F-4D97-AF65-F5344CB8AC3E}">
        <p14:creationId xmlns:p14="http://schemas.microsoft.com/office/powerpoint/2010/main" val="37499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402278"/>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3" name="内容占位符 2"/>
          <p:cNvSpPr>
            <a:spLocks noGrp="1"/>
          </p:cNvSpPr>
          <p:nvPr>
            <p:ph idx="1"/>
          </p:nvPr>
        </p:nvSpPr>
        <p:spPr>
          <a:xfrm>
            <a:off x="116703" y="503804"/>
            <a:ext cx="8910594" cy="5895393"/>
          </a:xfrm>
        </p:spPr>
        <p:txBody>
          <a:bodyPr/>
          <a:lstStyle/>
          <a:p>
            <a:r>
              <a:rPr lang="zh-CN" altLang="en-US" sz="2800" dirty="0"/>
              <a:t>正逻辑</a:t>
            </a:r>
            <a:endParaRPr lang="en-US" altLang="zh-CN" sz="2800" dirty="0"/>
          </a:p>
          <a:p>
            <a:pPr lvl="1"/>
            <a:r>
              <a:rPr lang="zh-CN" altLang="en-US" sz="2000" dirty="0"/>
              <a:t>高电平赋为逻辑“</a:t>
            </a:r>
            <a:r>
              <a:rPr lang="en-US" altLang="zh-CN" sz="2000" dirty="0"/>
              <a:t>1”</a:t>
            </a:r>
            <a:r>
              <a:rPr lang="zh-CN" altLang="en-US" sz="2000" dirty="0"/>
              <a:t>，低电平赋为逻辑“</a:t>
            </a:r>
            <a:r>
              <a:rPr lang="en-US" altLang="zh-CN" sz="2000" dirty="0"/>
              <a:t>0”</a:t>
            </a:r>
            <a:r>
              <a:rPr lang="zh-CN" altLang="en-US" sz="2000" dirty="0"/>
              <a:t>。</a:t>
            </a:r>
            <a:endParaRPr lang="en-US" altLang="zh-CN" sz="2000" dirty="0"/>
          </a:p>
          <a:p>
            <a:r>
              <a:rPr lang="zh-CN" altLang="en-US" sz="2800" dirty="0"/>
              <a:t>负逻辑</a:t>
            </a:r>
            <a:endParaRPr lang="en-US" altLang="zh-CN" sz="2800" dirty="0"/>
          </a:p>
          <a:p>
            <a:pPr lvl="1"/>
            <a:r>
              <a:rPr lang="zh-CN" altLang="en-US" sz="2000" dirty="0"/>
              <a:t>高电平赋为逻辑“</a:t>
            </a:r>
            <a:r>
              <a:rPr lang="en-US" altLang="zh-CN" sz="2000" dirty="0"/>
              <a:t>0”</a:t>
            </a:r>
            <a:r>
              <a:rPr lang="zh-CN" altLang="en-US" sz="2000" dirty="0"/>
              <a:t>，低电平赋为逻辑“</a:t>
            </a:r>
            <a:r>
              <a:rPr lang="en-US" altLang="zh-CN" sz="2000" dirty="0"/>
              <a:t>1”</a:t>
            </a:r>
            <a:r>
              <a:rPr lang="zh-CN" altLang="en-US" sz="2000" dirty="0"/>
              <a:t>。</a:t>
            </a:r>
          </a:p>
          <a:p>
            <a:pPr lvl="1"/>
            <a:endParaRPr lang="en-US" altLang="zh-CN" sz="2000" dirty="0"/>
          </a:p>
          <a:p>
            <a:pPr lvl="1"/>
            <a:endParaRPr lang="en-US" altLang="zh-CN" sz="2000" dirty="0"/>
          </a:p>
          <a:p>
            <a:pPr lvl="1"/>
            <a:endParaRPr lang="en-US" altLang="zh-CN" sz="2000" dirty="0"/>
          </a:p>
          <a:p>
            <a:pPr lvl="1"/>
            <a:endParaRPr lang="en-US" altLang="zh-CN" sz="2000" dirty="0"/>
          </a:p>
          <a:p>
            <a:endParaRPr lang="zh-CN" altLang="en-US" sz="20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a:solidFill>
                  <a:schemeClr val="tx1"/>
                </a:solidFill>
              </a:rPr>
              <a:t>第一章 开关理论基础</a:t>
            </a:r>
            <a:r>
              <a:rPr lang="en-US" altLang="zh-CN" sz="2000">
                <a:solidFill>
                  <a:schemeClr val="tx1"/>
                </a:solidFill>
              </a:rPr>
              <a:t>/</a:t>
            </a:r>
            <a:r>
              <a:rPr lang="zh-CN" altLang="en-US" sz="2000">
                <a:solidFill>
                  <a:schemeClr val="tx1"/>
                </a:solidFill>
              </a:rPr>
              <a:t>第三节  逻辑函数及其描述</a:t>
            </a:r>
            <a:endParaRPr lang="zh-CN" altLang="en-US" sz="2000" dirty="0">
              <a:solidFill>
                <a:schemeClr val="tx1"/>
              </a:solidFill>
            </a:endParaRPr>
          </a:p>
        </p:txBody>
      </p:sp>
      <p:sp>
        <p:nvSpPr>
          <p:cNvPr id="7" name="Text Box 133"/>
          <p:cNvSpPr txBox="1">
            <a:spLocks noChangeArrowheads="1"/>
          </p:cNvSpPr>
          <p:nvPr/>
        </p:nvSpPr>
        <p:spPr bwMode="auto">
          <a:xfrm>
            <a:off x="1076038" y="2428977"/>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0000"/>
                </a:solidFill>
                <a:latin typeface="Times New Roman" pitchFamily="18" charset="0"/>
              </a:rPr>
              <a:t>TTL</a:t>
            </a:r>
            <a:r>
              <a:rPr kumimoji="1" lang="zh-CN" altLang="en-US">
                <a:solidFill>
                  <a:srgbClr val="FF0000"/>
                </a:solidFill>
                <a:latin typeface="Times New Roman" pitchFamily="18" charset="0"/>
              </a:rPr>
              <a:t>电平采用正逻辑</a:t>
            </a:r>
          </a:p>
        </p:txBody>
      </p:sp>
      <p:sp>
        <p:nvSpPr>
          <p:cNvPr id="8" name="Text Box 134"/>
          <p:cNvSpPr txBox="1">
            <a:spLocks noChangeArrowheads="1"/>
          </p:cNvSpPr>
          <p:nvPr/>
        </p:nvSpPr>
        <p:spPr bwMode="auto">
          <a:xfrm>
            <a:off x="4536501" y="2280499"/>
            <a:ext cx="26670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逻辑“</a:t>
            </a:r>
            <a:r>
              <a:rPr kumimoji="1" lang="en-US" altLang="zh-CN" dirty="0">
                <a:latin typeface="Times New Roman" pitchFamily="18" charset="0"/>
              </a:rPr>
              <a:t>1”</a:t>
            </a:r>
            <a:r>
              <a:rPr kumimoji="1" lang="zh-CN" altLang="en-US" dirty="0">
                <a:latin typeface="Times New Roman" pitchFamily="18" charset="0"/>
              </a:rPr>
              <a:t>：</a:t>
            </a:r>
            <a:r>
              <a:rPr kumimoji="1" lang="en-US" altLang="zh-CN" dirty="0">
                <a:latin typeface="Times New Roman" pitchFamily="18" charset="0"/>
              </a:rPr>
              <a:t>2~5V</a:t>
            </a:r>
          </a:p>
        </p:txBody>
      </p:sp>
      <p:sp>
        <p:nvSpPr>
          <p:cNvPr id="9" name="Text Box 135"/>
          <p:cNvSpPr txBox="1">
            <a:spLocks noChangeArrowheads="1"/>
          </p:cNvSpPr>
          <p:nvPr/>
        </p:nvSpPr>
        <p:spPr bwMode="auto">
          <a:xfrm>
            <a:off x="4328951" y="2629002"/>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latin typeface="Times New Roman" pitchFamily="18" charset="0"/>
              </a:rPr>
              <a:t>逻辑“</a:t>
            </a:r>
            <a:r>
              <a:rPr kumimoji="1" lang="en-US" altLang="zh-CN" dirty="0">
                <a:latin typeface="Times New Roman" pitchFamily="18" charset="0"/>
              </a:rPr>
              <a:t>0”</a:t>
            </a:r>
            <a:r>
              <a:rPr kumimoji="1" lang="zh-CN" altLang="en-US" dirty="0">
                <a:latin typeface="Times New Roman" pitchFamily="18" charset="0"/>
              </a:rPr>
              <a:t>：</a:t>
            </a:r>
            <a:r>
              <a:rPr kumimoji="1" lang="en-US" altLang="zh-CN" dirty="0">
                <a:latin typeface="Times New Roman" pitchFamily="18" charset="0"/>
              </a:rPr>
              <a:t>0~0.8V</a:t>
            </a:r>
          </a:p>
        </p:txBody>
      </p:sp>
      <p:sp>
        <p:nvSpPr>
          <p:cNvPr id="10" name="Text Box 196"/>
          <p:cNvSpPr txBox="1">
            <a:spLocks noChangeArrowheads="1"/>
          </p:cNvSpPr>
          <p:nvPr/>
        </p:nvSpPr>
        <p:spPr bwMode="auto">
          <a:xfrm>
            <a:off x="404112" y="3230562"/>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solidFill>
                  <a:srgbClr val="FF0000"/>
                </a:solidFill>
                <a:latin typeface="Times New Roman" pitchFamily="18" charset="0"/>
              </a:rPr>
              <a:t>标准串行接口</a:t>
            </a:r>
            <a:r>
              <a:rPr kumimoji="1" lang="en-US" altLang="zh-CN">
                <a:solidFill>
                  <a:srgbClr val="FF0000"/>
                </a:solidFill>
                <a:latin typeface="Times New Roman" pitchFamily="18" charset="0"/>
              </a:rPr>
              <a:t>RS232</a:t>
            </a:r>
            <a:r>
              <a:rPr kumimoji="1" lang="zh-CN" altLang="en-US">
                <a:solidFill>
                  <a:srgbClr val="FF0000"/>
                </a:solidFill>
                <a:latin typeface="Times New Roman" pitchFamily="18" charset="0"/>
              </a:rPr>
              <a:t>采用负逻辑</a:t>
            </a:r>
          </a:p>
        </p:txBody>
      </p:sp>
      <p:sp>
        <p:nvSpPr>
          <p:cNvPr id="11" name="Text Box 197"/>
          <p:cNvSpPr txBox="1">
            <a:spLocks noChangeArrowheads="1"/>
          </p:cNvSpPr>
          <p:nvPr/>
        </p:nvSpPr>
        <p:spPr bwMode="auto">
          <a:xfrm>
            <a:off x="4595112" y="3078162"/>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逻辑“</a:t>
            </a:r>
            <a:r>
              <a:rPr kumimoji="1" lang="en-US" altLang="zh-CN">
                <a:latin typeface="Times New Roman" pitchFamily="18" charset="0"/>
              </a:rPr>
              <a:t>1”</a:t>
            </a:r>
            <a:r>
              <a:rPr kumimoji="1" lang="zh-CN" altLang="en-US">
                <a:latin typeface="Times New Roman" pitchFamily="18" charset="0"/>
              </a:rPr>
              <a:t>：</a:t>
            </a:r>
            <a:r>
              <a:rPr kumimoji="1" lang="en-US" altLang="zh-CN">
                <a:latin typeface="Times New Roman" pitchFamily="18" charset="0"/>
              </a:rPr>
              <a:t>-15V~ -5V</a:t>
            </a:r>
          </a:p>
        </p:txBody>
      </p:sp>
      <p:sp>
        <p:nvSpPr>
          <p:cNvPr id="12" name="Text Box 198"/>
          <p:cNvSpPr txBox="1">
            <a:spLocks noChangeArrowheads="1"/>
          </p:cNvSpPr>
          <p:nvPr/>
        </p:nvSpPr>
        <p:spPr bwMode="auto">
          <a:xfrm>
            <a:off x="4469700" y="3497262"/>
            <a:ext cx="32194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逻辑“</a:t>
            </a:r>
            <a:r>
              <a:rPr kumimoji="1" lang="en-US" altLang="zh-CN">
                <a:latin typeface="Times New Roman" pitchFamily="18" charset="0"/>
              </a:rPr>
              <a:t>0”</a:t>
            </a:r>
            <a:r>
              <a:rPr kumimoji="1" lang="zh-CN" altLang="en-US">
                <a:latin typeface="Times New Roman" pitchFamily="18" charset="0"/>
              </a:rPr>
              <a:t>：</a:t>
            </a:r>
            <a:r>
              <a:rPr kumimoji="1" lang="en-US" altLang="zh-CN">
                <a:latin typeface="Times New Roman" pitchFamily="18" charset="0"/>
              </a:rPr>
              <a:t>+5V~ +15V</a:t>
            </a:r>
          </a:p>
        </p:txBody>
      </p:sp>
      <p:sp>
        <p:nvSpPr>
          <p:cNvPr id="13" name="AutoShape 199"/>
          <p:cNvSpPr>
            <a:spLocks/>
          </p:cNvSpPr>
          <p:nvPr/>
        </p:nvSpPr>
        <p:spPr bwMode="auto">
          <a:xfrm>
            <a:off x="4446301" y="2352777"/>
            <a:ext cx="134937" cy="609600"/>
          </a:xfrm>
          <a:prstGeom prst="leftBrace">
            <a:avLst>
              <a:gd name="adj1" fmla="val 37647"/>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 name="AutoShape 200"/>
          <p:cNvSpPr>
            <a:spLocks/>
          </p:cNvSpPr>
          <p:nvPr/>
        </p:nvSpPr>
        <p:spPr bwMode="auto">
          <a:xfrm>
            <a:off x="4428425" y="3154362"/>
            <a:ext cx="90487" cy="609600"/>
          </a:xfrm>
          <a:prstGeom prst="leftBrace">
            <a:avLst>
              <a:gd name="adj1" fmla="val 56141"/>
              <a:gd name="adj2" fmla="val 50000"/>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5" name="Group 15"/>
          <p:cNvGraphicFramePr>
            <a:graphicFrameLocks noGrp="1"/>
          </p:cNvGraphicFramePr>
          <p:nvPr>
            <p:extLst>
              <p:ext uri="{D42A27DB-BD31-4B8C-83A1-F6EECF244321}">
                <p14:modId xmlns:p14="http://schemas.microsoft.com/office/powerpoint/2010/main" val="2231401114"/>
              </p:ext>
            </p:extLst>
          </p:nvPr>
        </p:nvGraphicFramePr>
        <p:xfrm>
          <a:off x="1003982" y="4316165"/>
          <a:ext cx="2438400" cy="229248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1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charset="0"/>
                          <a:ea typeface="宋体" charset="-122"/>
                        </a:rPr>
                        <a:t>输入</a:t>
                      </a:r>
                    </a:p>
                  </a:txBody>
                  <a:tcPr marL="90000" marR="90000" marT="46800" marB="4680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charset="0"/>
                          <a:ea typeface="宋体" charset="-122"/>
                        </a:rPr>
                        <a:t>输出</a:t>
                      </a:r>
                    </a:p>
                  </a:txBody>
                  <a:tcPr marL="90000" marR="90000" marT="46800" marB="4680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  A       B</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F</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  0        0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  0        1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  1        0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  1        1</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 name="Text Box 33"/>
          <p:cNvSpPr txBox="1">
            <a:spLocks noChangeArrowheads="1"/>
          </p:cNvSpPr>
          <p:nvPr/>
        </p:nvSpPr>
        <p:spPr bwMode="auto">
          <a:xfrm>
            <a:off x="481003" y="3890468"/>
            <a:ext cx="344329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latin typeface="Times New Roman" pitchFamily="18" charset="0"/>
              </a:rPr>
              <a:t>正逻辑与运算的真值表</a:t>
            </a:r>
          </a:p>
        </p:txBody>
      </p:sp>
      <p:sp>
        <p:nvSpPr>
          <p:cNvPr id="17" name="Text Box 34"/>
          <p:cNvSpPr txBox="1">
            <a:spLocks noChangeArrowheads="1"/>
          </p:cNvSpPr>
          <p:nvPr/>
        </p:nvSpPr>
        <p:spPr bwMode="auto">
          <a:xfrm>
            <a:off x="5347382" y="3890468"/>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latin typeface="Times New Roman" pitchFamily="18" charset="0"/>
              </a:rPr>
              <a:t>负逻辑</a:t>
            </a:r>
          </a:p>
        </p:txBody>
      </p:sp>
      <p:graphicFrame>
        <p:nvGraphicFramePr>
          <p:cNvPr id="18" name="Group 35"/>
          <p:cNvGraphicFramePr>
            <a:graphicFrameLocks noGrp="1"/>
          </p:cNvGraphicFramePr>
          <p:nvPr>
            <p:extLst>
              <p:ext uri="{D42A27DB-BD31-4B8C-83A1-F6EECF244321}">
                <p14:modId xmlns:p14="http://schemas.microsoft.com/office/powerpoint/2010/main" val="946925352"/>
              </p:ext>
            </p:extLst>
          </p:nvPr>
        </p:nvGraphicFramePr>
        <p:xfrm>
          <a:off x="4428425" y="4292759"/>
          <a:ext cx="3129658" cy="2273175"/>
        </p:xfrm>
        <a:graphic>
          <a:graphicData uri="http://schemas.openxmlformats.org/drawingml/2006/table">
            <a:tbl>
              <a:tblPr/>
              <a:tblGrid>
                <a:gridCol w="1898692">
                  <a:extLst>
                    <a:ext uri="{9D8B030D-6E8A-4147-A177-3AD203B41FA5}">
                      <a16:colId xmlns:a16="http://schemas.microsoft.com/office/drawing/2014/main" val="20000"/>
                    </a:ext>
                  </a:extLst>
                </a:gridCol>
                <a:gridCol w="1230966">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charset="0"/>
                          <a:ea typeface="宋体" charset="-122"/>
                        </a:rPr>
                        <a:t>输入</a:t>
                      </a:r>
                    </a:p>
                  </a:txBody>
                  <a:tcPr marL="90000" marR="90000" marT="46800" marB="4680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charset="0"/>
                          <a:ea typeface="宋体" charset="-122"/>
                        </a:rPr>
                        <a:t>输出</a:t>
                      </a:r>
                    </a:p>
                  </a:txBody>
                  <a:tcPr marL="90000" marR="90000" marT="46800" marB="4680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  A       B</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F</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 name="Text Box 65"/>
          <p:cNvSpPr txBox="1">
            <a:spLocks noChangeArrowheads="1"/>
          </p:cNvSpPr>
          <p:nvPr/>
        </p:nvSpPr>
        <p:spPr bwMode="auto">
          <a:xfrm>
            <a:off x="4428425" y="5222628"/>
            <a:ext cx="183653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1</a:t>
            </a:r>
            <a:r>
              <a:rPr kumimoji="1" lang="zh-CN" altLang="en-US" dirty="0">
                <a:latin typeface="Times New Roman" pitchFamily="18" charset="0"/>
              </a:rPr>
              <a:t>（低）</a:t>
            </a:r>
            <a:r>
              <a:rPr kumimoji="1" lang="en-US" altLang="zh-CN" dirty="0">
                <a:latin typeface="Times New Roman" pitchFamily="18" charset="0"/>
              </a:rPr>
              <a:t> 1</a:t>
            </a:r>
            <a:r>
              <a:rPr kumimoji="1" lang="zh-CN" altLang="en-US" dirty="0">
                <a:latin typeface="Times New Roman" pitchFamily="18" charset="0"/>
              </a:rPr>
              <a:t>（低）</a:t>
            </a:r>
            <a:endParaRPr kumimoji="1" lang="en-US" altLang="zh-CN" dirty="0">
              <a:latin typeface="Times New Roman" pitchFamily="18" charset="0"/>
            </a:endParaRPr>
          </a:p>
        </p:txBody>
      </p:sp>
      <p:sp>
        <p:nvSpPr>
          <p:cNvPr id="20" name="Text Box 66"/>
          <p:cNvSpPr txBox="1">
            <a:spLocks noChangeArrowheads="1"/>
          </p:cNvSpPr>
          <p:nvPr/>
        </p:nvSpPr>
        <p:spPr bwMode="auto">
          <a:xfrm>
            <a:off x="4233840" y="5575053"/>
            <a:ext cx="222981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1</a:t>
            </a:r>
            <a:r>
              <a:rPr kumimoji="1" lang="zh-CN" altLang="en-US" dirty="0">
                <a:latin typeface="Times New Roman" pitchFamily="18" charset="0"/>
              </a:rPr>
              <a:t>（低）</a:t>
            </a:r>
            <a:r>
              <a:rPr kumimoji="1" lang="en-US" altLang="zh-CN" dirty="0">
                <a:latin typeface="Times New Roman" pitchFamily="18" charset="0"/>
              </a:rPr>
              <a:t>  0</a:t>
            </a:r>
            <a:r>
              <a:rPr kumimoji="1" lang="zh-CN" altLang="en-US" dirty="0">
                <a:latin typeface="Times New Roman" pitchFamily="18" charset="0"/>
              </a:rPr>
              <a:t>（高）</a:t>
            </a:r>
            <a:endParaRPr kumimoji="1" lang="en-US" altLang="zh-CN" dirty="0">
              <a:latin typeface="Times New Roman" pitchFamily="18" charset="0"/>
            </a:endParaRPr>
          </a:p>
        </p:txBody>
      </p:sp>
      <p:sp>
        <p:nvSpPr>
          <p:cNvPr id="21" name="Text Box 67"/>
          <p:cNvSpPr txBox="1">
            <a:spLocks noChangeArrowheads="1"/>
          </p:cNvSpPr>
          <p:nvPr/>
        </p:nvSpPr>
        <p:spPr bwMode="auto">
          <a:xfrm>
            <a:off x="4113162" y="5879853"/>
            <a:ext cx="250487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0</a:t>
            </a:r>
            <a:r>
              <a:rPr kumimoji="1" lang="zh-CN" altLang="en-US" dirty="0">
                <a:latin typeface="Times New Roman" pitchFamily="18" charset="0"/>
              </a:rPr>
              <a:t>（高）</a:t>
            </a:r>
            <a:r>
              <a:rPr kumimoji="1" lang="en-US" altLang="zh-CN" dirty="0">
                <a:latin typeface="Times New Roman" pitchFamily="18" charset="0"/>
              </a:rPr>
              <a:t>  1</a:t>
            </a:r>
            <a:r>
              <a:rPr kumimoji="1" lang="zh-CN" altLang="en-US" dirty="0">
                <a:latin typeface="Times New Roman" pitchFamily="18" charset="0"/>
              </a:rPr>
              <a:t>（低）</a:t>
            </a:r>
            <a:endParaRPr kumimoji="1" lang="en-US" altLang="zh-CN" dirty="0">
              <a:latin typeface="Times New Roman" pitchFamily="18" charset="0"/>
            </a:endParaRPr>
          </a:p>
        </p:txBody>
      </p:sp>
      <p:sp>
        <p:nvSpPr>
          <p:cNvPr id="22" name="Text Box 68"/>
          <p:cNvSpPr txBox="1">
            <a:spLocks noChangeArrowheads="1"/>
          </p:cNvSpPr>
          <p:nvPr/>
        </p:nvSpPr>
        <p:spPr bwMode="auto">
          <a:xfrm>
            <a:off x="4185551" y="6184653"/>
            <a:ext cx="2337482"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0</a:t>
            </a:r>
            <a:r>
              <a:rPr kumimoji="1" lang="zh-CN" altLang="en-US" dirty="0">
                <a:latin typeface="Times New Roman" pitchFamily="18" charset="0"/>
              </a:rPr>
              <a:t>（高）</a:t>
            </a:r>
            <a:r>
              <a:rPr kumimoji="1" lang="en-US" altLang="zh-CN" dirty="0">
                <a:latin typeface="Times New Roman" pitchFamily="18" charset="0"/>
              </a:rPr>
              <a:t>  0</a:t>
            </a:r>
            <a:r>
              <a:rPr kumimoji="1" lang="zh-CN" altLang="en-US" dirty="0">
                <a:latin typeface="Times New Roman" pitchFamily="18" charset="0"/>
              </a:rPr>
              <a:t>（高）</a:t>
            </a:r>
            <a:endParaRPr kumimoji="1" lang="en-US" altLang="zh-CN" dirty="0">
              <a:latin typeface="Times New Roman" pitchFamily="18" charset="0"/>
            </a:endParaRPr>
          </a:p>
        </p:txBody>
      </p:sp>
      <p:sp>
        <p:nvSpPr>
          <p:cNvPr id="23" name="Text Box 69"/>
          <p:cNvSpPr txBox="1">
            <a:spLocks noChangeArrowheads="1"/>
          </p:cNvSpPr>
          <p:nvPr/>
        </p:nvSpPr>
        <p:spPr bwMode="auto">
          <a:xfrm>
            <a:off x="6642781" y="5236915"/>
            <a:ext cx="94441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1</a:t>
            </a:r>
            <a:r>
              <a:rPr kumimoji="1" lang="zh-CN" altLang="en-US" dirty="0">
                <a:latin typeface="Times New Roman" pitchFamily="18" charset="0"/>
              </a:rPr>
              <a:t>（低）</a:t>
            </a:r>
            <a:endParaRPr kumimoji="1" lang="en-US" altLang="zh-CN" dirty="0">
              <a:latin typeface="Times New Roman" pitchFamily="18" charset="0"/>
            </a:endParaRPr>
          </a:p>
        </p:txBody>
      </p:sp>
      <p:sp>
        <p:nvSpPr>
          <p:cNvPr id="24" name="Text Box 70"/>
          <p:cNvSpPr txBox="1">
            <a:spLocks noChangeArrowheads="1"/>
          </p:cNvSpPr>
          <p:nvPr/>
        </p:nvSpPr>
        <p:spPr bwMode="auto">
          <a:xfrm>
            <a:off x="6595282" y="5575053"/>
            <a:ext cx="104636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1</a:t>
            </a:r>
            <a:r>
              <a:rPr kumimoji="1" lang="zh-CN" altLang="en-US" dirty="0">
                <a:latin typeface="Times New Roman" pitchFamily="18" charset="0"/>
              </a:rPr>
              <a:t>（低）</a:t>
            </a:r>
            <a:endParaRPr kumimoji="1" lang="en-US" altLang="zh-CN" dirty="0">
              <a:latin typeface="Times New Roman" pitchFamily="18" charset="0"/>
            </a:endParaRPr>
          </a:p>
        </p:txBody>
      </p:sp>
      <p:sp>
        <p:nvSpPr>
          <p:cNvPr id="25" name="Text Box 71"/>
          <p:cNvSpPr txBox="1">
            <a:spLocks noChangeArrowheads="1"/>
          </p:cNvSpPr>
          <p:nvPr/>
        </p:nvSpPr>
        <p:spPr bwMode="auto">
          <a:xfrm>
            <a:off x="6595282" y="5879853"/>
            <a:ext cx="104636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1</a:t>
            </a:r>
            <a:r>
              <a:rPr kumimoji="1" lang="zh-CN" altLang="en-US" dirty="0">
                <a:latin typeface="Times New Roman" pitchFamily="18" charset="0"/>
              </a:rPr>
              <a:t>（低）</a:t>
            </a:r>
            <a:endParaRPr kumimoji="1" lang="en-US" altLang="zh-CN" dirty="0">
              <a:latin typeface="Times New Roman" pitchFamily="18" charset="0"/>
            </a:endParaRPr>
          </a:p>
        </p:txBody>
      </p:sp>
      <p:sp>
        <p:nvSpPr>
          <p:cNvPr id="26" name="Text Box 72"/>
          <p:cNvSpPr txBox="1">
            <a:spLocks noChangeArrowheads="1"/>
          </p:cNvSpPr>
          <p:nvPr/>
        </p:nvSpPr>
        <p:spPr bwMode="auto">
          <a:xfrm>
            <a:off x="6547782" y="6184653"/>
            <a:ext cx="1205818"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0</a:t>
            </a:r>
            <a:r>
              <a:rPr kumimoji="1" lang="zh-CN" altLang="en-US" dirty="0">
                <a:latin typeface="Times New Roman" pitchFamily="18" charset="0"/>
              </a:rPr>
              <a:t>（高）</a:t>
            </a:r>
            <a:endParaRPr kumimoji="1" lang="en-US" altLang="zh-CN" dirty="0">
              <a:latin typeface="Times New Roman" pitchFamily="18" charset="0"/>
            </a:endParaRPr>
          </a:p>
        </p:txBody>
      </p:sp>
      <p:sp>
        <p:nvSpPr>
          <p:cNvPr id="27" name="Text Box 73"/>
          <p:cNvSpPr txBox="1">
            <a:spLocks noChangeArrowheads="1"/>
          </p:cNvSpPr>
          <p:nvPr/>
        </p:nvSpPr>
        <p:spPr bwMode="auto">
          <a:xfrm>
            <a:off x="5976263" y="3884536"/>
            <a:ext cx="257169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rgbClr val="FF0000"/>
                </a:solidFill>
                <a:latin typeface="Times New Roman" pitchFamily="18" charset="0"/>
              </a:rPr>
              <a:t>或运算的真值表</a:t>
            </a:r>
          </a:p>
        </p:txBody>
      </p:sp>
    </p:spTree>
    <p:extLst>
      <p:ext uri="{BB962C8B-B14F-4D97-AF65-F5344CB8AC3E}">
        <p14:creationId xmlns:p14="http://schemas.microsoft.com/office/powerpoint/2010/main" val="4032221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03804"/>
            <a:ext cx="8910594" cy="5895393"/>
          </a:xfrm>
        </p:spPr>
        <p:txBody>
          <a:bodyPr/>
          <a:lstStyle/>
          <a:p>
            <a:r>
              <a:rPr lang="zh-CN" altLang="en-US" sz="2800" dirty="0"/>
              <a:t>三态</a:t>
            </a:r>
            <a:r>
              <a:rPr lang="zh-CN" altLang="en-US" sz="2800" dirty="0">
                <a:solidFill>
                  <a:srgbClr val="FF0000"/>
                </a:solidFill>
              </a:rPr>
              <a:t>（</a:t>
            </a:r>
            <a:r>
              <a:rPr lang="en-US" altLang="zh-CN" sz="2800" dirty="0">
                <a:solidFill>
                  <a:srgbClr val="FF0000"/>
                </a:solidFill>
              </a:rPr>
              <a:t>…</a:t>
            </a:r>
            <a:r>
              <a:rPr lang="zh-CN" altLang="en-US" sz="2800" dirty="0">
                <a:solidFill>
                  <a:srgbClr val="FF0000"/>
                </a:solidFill>
              </a:rPr>
              <a:t>）</a:t>
            </a:r>
            <a:r>
              <a:rPr lang="zh-CN" altLang="en-US" sz="2800" dirty="0"/>
              <a:t>门</a:t>
            </a:r>
            <a:endParaRPr lang="en-US" altLang="zh-CN" sz="2800" dirty="0"/>
          </a:p>
          <a:p>
            <a:pPr lvl="1"/>
            <a:r>
              <a:rPr lang="zh-CN" altLang="en-US" sz="2800" dirty="0"/>
              <a:t>是指逻辑门的输出除有高、低电平两种状态外，还有第三种状态</a:t>
            </a:r>
            <a:r>
              <a:rPr lang="en-US" altLang="zh-CN" sz="2800" dirty="0"/>
              <a:t>——</a:t>
            </a:r>
            <a:r>
              <a:rPr lang="zh-CN" altLang="en-US" sz="2800" dirty="0"/>
              <a:t>高阻状态的门电路。</a:t>
            </a:r>
            <a:endParaRPr lang="en-US" altLang="zh-CN" sz="2800" dirty="0"/>
          </a:p>
          <a:p>
            <a:pPr lvl="1"/>
            <a:r>
              <a:rPr lang="zh-CN" altLang="en-US" sz="2800" dirty="0"/>
              <a:t>高阻态相当于隔断状态。 三态门都有一个</a:t>
            </a:r>
            <a:r>
              <a:rPr lang="en-US" altLang="zh-CN" sz="2800" dirty="0"/>
              <a:t>EN</a:t>
            </a:r>
            <a:r>
              <a:rPr lang="zh-CN" altLang="en-US" sz="2800" dirty="0"/>
              <a:t>控制使能端，来控制门电路的通断。</a:t>
            </a:r>
            <a:endParaRPr lang="en-US" altLang="zh-CN" sz="2800" dirty="0"/>
          </a:p>
          <a:p>
            <a:pPr lvl="1"/>
            <a:endParaRPr lang="en-US" altLang="zh-CN" sz="2000" dirty="0"/>
          </a:p>
          <a:p>
            <a:pPr lvl="1"/>
            <a:endParaRPr lang="en-US" altLang="zh-CN" sz="2000" dirty="0"/>
          </a:p>
          <a:p>
            <a:pPr lvl="1"/>
            <a:endParaRPr lang="en-US" altLang="zh-CN" sz="2000" dirty="0"/>
          </a:p>
          <a:p>
            <a:pPr lvl="1"/>
            <a:endParaRPr lang="en-US" altLang="zh-CN" sz="20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a:solidFill>
                  <a:schemeClr val="tx1"/>
                </a:solidFill>
              </a:rPr>
              <a:t>第一章 开关理论基础</a:t>
            </a:r>
            <a:r>
              <a:rPr lang="en-US" altLang="zh-CN" sz="2000">
                <a:solidFill>
                  <a:schemeClr val="tx1"/>
                </a:solidFill>
              </a:rPr>
              <a:t>/</a:t>
            </a:r>
            <a:r>
              <a:rPr lang="zh-CN" altLang="en-US" sz="2000">
                <a:solidFill>
                  <a:schemeClr val="tx1"/>
                </a:solidFill>
              </a:rPr>
              <a:t>第三节  逻辑函数及其描述</a:t>
            </a:r>
            <a:endParaRPr lang="zh-CN" altLang="en-US" sz="2000" dirty="0">
              <a:solidFill>
                <a:schemeClr val="tx1"/>
              </a:solidFill>
            </a:endParaRPr>
          </a:p>
        </p:txBody>
      </p:sp>
      <p:sp>
        <p:nvSpPr>
          <p:cNvPr id="15" name="Text Box 3"/>
          <p:cNvSpPr txBox="1">
            <a:spLocks noChangeArrowheads="1"/>
          </p:cNvSpPr>
          <p:nvPr/>
        </p:nvSpPr>
        <p:spPr bwMode="auto">
          <a:xfrm>
            <a:off x="1151772" y="3293991"/>
            <a:ext cx="5940482"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sz="3600" dirty="0">
                <a:solidFill>
                  <a:srgbClr val="FF0000"/>
                </a:solidFill>
                <a:latin typeface="Times New Roman" pitchFamily="18" charset="0"/>
                <a:ea typeface="楷体_GB2312" charset="-122"/>
              </a:rPr>
              <a:t>物理上连接，电气上不定。</a:t>
            </a:r>
          </a:p>
        </p:txBody>
      </p:sp>
      <p:sp>
        <p:nvSpPr>
          <p:cNvPr id="16" name="AutoShape 4"/>
          <p:cNvSpPr>
            <a:spLocks/>
          </p:cNvSpPr>
          <p:nvPr/>
        </p:nvSpPr>
        <p:spPr bwMode="auto">
          <a:xfrm>
            <a:off x="4549775" y="4175502"/>
            <a:ext cx="152400" cy="914400"/>
          </a:xfrm>
          <a:prstGeom prst="leftBrace">
            <a:avLst>
              <a:gd name="adj1" fmla="val 500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7" name="Text Box 5"/>
          <p:cNvSpPr txBox="1">
            <a:spLocks noChangeArrowheads="1"/>
          </p:cNvSpPr>
          <p:nvPr/>
        </p:nvSpPr>
        <p:spPr bwMode="auto">
          <a:xfrm>
            <a:off x="3334638" y="4441252"/>
            <a:ext cx="1219200" cy="396875"/>
          </a:xfrm>
          <a:prstGeom prst="rect">
            <a:avLst/>
          </a:prstGeom>
          <a:ln/>
        </p:spPr>
        <p:style>
          <a:lnRef idx="2">
            <a:schemeClr val="accent2"/>
          </a:lnRef>
          <a:fillRef idx="1">
            <a:schemeClr val="lt1"/>
          </a:fillRef>
          <a:effectRef idx="0">
            <a:schemeClr val="accent2"/>
          </a:effectRef>
          <a:fontRef idx="minor">
            <a:schemeClr val="dk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latin typeface="Times New Roman" pitchFamily="18" charset="0"/>
              </a:rPr>
              <a:t>三种状态</a:t>
            </a:r>
          </a:p>
        </p:txBody>
      </p:sp>
      <p:sp>
        <p:nvSpPr>
          <p:cNvPr id="18" name="Text Box 6"/>
          <p:cNvSpPr txBox="1">
            <a:spLocks noChangeArrowheads="1"/>
          </p:cNvSpPr>
          <p:nvPr/>
        </p:nvSpPr>
        <p:spPr bwMode="auto">
          <a:xfrm>
            <a:off x="4702175" y="4023102"/>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逻辑 </a:t>
            </a:r>
            <a:r>
              <a:rPr kumimoji="1" lang="en-US" altLang="zh-CN">
                <a:latin typeface="Times New Roman" pitchFamily="18" charset="0"/>
              </a:rPr>
              <a:t>0</a:t>
            </a:r>
          </a:p>
        </p:txBody>
      </p:sp>
      <p:sp>
        <p:nvSpPr>
          <p:cNvPr id="19" name="Text Box 7"/>
          <p:cNvSpPr txBox="1">
            <a:spLocks noChangeArrowheads="1"/>
          </p:cNvSpPr>
          <p:nvPr/>
        </p:nvSpPr>
        <p:spPr bwMode="auto">
          <a:xfrm>
            <a:off x="4702175" y="4404102"/>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逻辑 </a:t>
            </a:r>
            <a:r>
              <a:rPr kumimoji="1" lang="en-US" altLang="zh-CN">
                <a:latin typeface="Times New Roman" pitchFamily="18" charset="0"/>
              </a:rPr>
              <a:t>1</a:t>
            </a:r>
          </a:p>
        </p:txBody>
      </p:sp>
      <p:sp>
        <p:nvSpPr>
          <p:cNvPr id="20" name="Text Box 8"/>
          <p:cNvSpPr txBox="1">
            <a:spLocks noChangeArrowheads="1"/>
          </p:cNvSpPr>
          <p:nvPr/>
        </p:nvSpPr>
        <p:spPr bwMode="auto">
          <a:xfrm>
            <a:off x="4702175" y="4785102"/>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高阻</a:t>
            </a:r>
          </a:p>
        </p:txBody>
      </p:sp>
      <p:sp>
        <p:nvSpPr>
          <p:cNvPr id="21" name="Text Box 9"/>
          <p:cNvSpPr txBox="1">
            <a:spLocks noChangeArrowheads="1"/>
          </p:cNvSpPr>
          <p:nvPr/>
        </p:nvSpPr>
        <p:spPr bwMode="auto">
          <a:xfrm>
            <a:off x="5768975" y="4808914"/>
            <a:ext cx="3276600" cy="415925"/>
          </a:xfrm>
          <a:prstGeom prst="rect">
            <a:avLst/>
          </a:prstGeom>
          <a:noFill/>
          <a:ln w="19050">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此状态时，输出与电路断开</a:t>
            </a:r>
          </a:p>
        </p:txBody>
      </p:sp>
      <p:grpSp>
        <p:nvGrpSpPr>
          <p:cNvPr id="22" name="Group 75"/>
          <p:cNvGrpSpPr>
            <a:grpSpLocks/>
          </p:cNvGrpSpPr>
          <p:nvPr/>
        </p:nvGrpSpPr>
        <p:grpSpPr bwMode="auto">
          <a:xfrm>
            <a:off x="668338" y="4239002"/>
            <a:ext cx="2628900" cy="838200"/>
            <a:chOff x="192" y="192"/>
            <a:chExt cx="1863" cy="528"/>
          </a:xfrm>
        </p:grpSpPr>
        <p:grpSp>
          <p:nvGrpSpPr>
            <p:cNvPr id="23" name="Group 76"/>
            <p:cNvGrpSpPr>
              <a:grpSpLocks/>
            </p:cNvGrpSpPr>
            <p:nvPr/>
          </p:nvGrpSpPr>
          <p:grpSpPr bwMode="auto">
            <a:xfrm>
              <a:off x="288" y="240"/>
              <a:ext cx="1248" cy="442"/>
              <a:chOff x="768" y="624"/>
              <a:chExt cx="1248" cy="442"/>
            </a:xfrm>
          </p:grpSpPr>
          <p:sp>
            <p:nvSpPr>
              <p:cNvPr id="27" name="Text Box 77"/>
              <p:cNvSpPr txBox="1">
                <a:spLocks noChangeArrowheads="1"/>
              </p:cNvSpPr>
              <p:nvPr/>
            </p:nvSpPr>
            <p:spPr bwMode="auto">
              <a:xfrm>
                <a:off x="912" y="62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三态门</a:t>
                </a:r>
              </a:p>
            </p:txBody>
          </p:sp>
          <p:sp>
            <p:nvSpPr>
              <p:cNvPr id="28" name="Text Box 78"/>
              <p:cNvSpPr txBox="1">
                <a:spLocks noChangeArrowheads="1"/>
              </p:cNvSpPr>
              <p:nvPr/>
            </p:nvSpPr>
            <p:spPr bwMode="auto">
              <a:xfrm>
                <a:off x="768" y="816"/>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tri-stater logic</a:t>
                </a:r>
              </a:p>
            </p:txBody>
          </p:sp>
        </p:grpSp>
        <p:grpSp>
          <p:nvGrpSpPr>
            <p:cNvPr id="24" name="Group 79"/>
            <p:cNvGrpSpPr>
              <a:grpSpLocks/>
            </p:cNvGrpSpPr>
            <p:nvPr/>
          </p:nvGrpSpPr>
          <p:grpSpPr bwMode="auto">
            <a:xfrm>
              <a:off x="192" y="192"/>
              <a:ext cx="1863" cy="528"/>
              <a:chOff x="192" y="192"/>
              <a:chExt cx="1863" cy="528"/>
            </a:xfrm>
          </p:grpSpPr>
          <p:sp>
            <p:nvSpPr>
              <p:cNvPr id="25" name="Line 80"/>
              <p:cNvSpPr>
                <a:spLocks noChangeShapeType="1"/>
              </p:cNvSpPr>
              <p:nvPr/>
            </p:nvSpPr>
            <p:spPr bwMode="auto">
              <a:xfrm>
                <a:off x="1527" y="461"/>
                <a:ext cx="528" cy="0"/>
              </a:xfrm>
              <a:prstGeom prst="line">
                <a:avLst/>
              </a:prstGeom>
              <a:noFill/>
              <a:ln w="19050">
                <a:solidFill>
                  <a:srgbClr val="CC339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 name="Rectangle 81"/>
              <p:cNvSpPr>
                <a:spLocks noChangeArrowheads="1"/>
              </p:cNvSpPr>
              <p:nvPr/>
            </p:nvSpPr>
            <p:spPr bwMode="auto">
              <a:xfrm>
                <a:off x="192" y="192"/>
                <a:ext cx="1344" cy="528"/>
              </a:xfrm>
              <a:prstGeom prst="rect">
                <a:avLst/>
              </a:prstGeom>
              <a:noFill/>
              <a:ln w="19050">
                <a:solidFill>
                  <a:srgbClr val="CC3399"/>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spTree>
    <p:extLst>
      <p:ext uri="{BB962C8B-B14F-4D97-AF65-F5344CB8AC3E}">
        <p14:creationId xmlns:p14="http://schemas.microsoft.com/office/powerpoint/2010/main" val="3280562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03804"/>
            <a:ext cx="8910594" cy="5895393"/>
          </a:xfrm>
        </p:spPr>
        <p:txBody>
          <a:bodyPr/>
          <a:lstStyle/>
          <a:p>
            <a:r>
              <a:rPr lang="zh-CN" altLang="en-US" sz="2800" dirty="0"/>
              <a:t>三态</a:t>
            </a:r>
            <a:r>
              <a:rPr lang="zh-CN" altLang="en-US" sz="2800" dirty="0">
                <a:solidFill>
                  <a:srgbClr val="FF0000"/>
                </a:solidFill>
              </a:rPr>
              <a:t>（</a:t>
            </a:r>
            <a:r>
              <a:rPr lang="en-US" altLang="zh-CN" sz="2800" dirty="0">
                <a:solidFill>
                  <a:srgbClr val="FF0000"/>
                </a:solidFill>
              </a:rPr>
              <a:t>…</a:t>
            </a:r>
            <a:r>
              <a:rPr lang="zh-CN" altLang="en-US" sz="2800" dirty="0">
                <a:solidFill>
                  <a:srgbClr val="FF0000"/>
                </a:solidFill>
              </a:rPr>
              <a:t>）</a:t>
            </a:r>
            <a:r>
              <a:rPr lang="zh-CN" altLang="en-US" sz="2800" dirty="0"/>
              <a:t>门</a:t>
            </a:r>
            <a:endParaRPr lang="en-US" altLang="zh-CN" sz="28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a:solidFill>
                  <a:schemeClr val="tx1"/>
                </a:solidFill>
              </a:rPr>
              <a:t>第一章 开关理论基础</a:t>
            </a:r>
            <a:r>
              <a:rPr lang="en-US" altLang="zh-CN" sz="2000">
                <a:solidFill>
                  <a:schemeClr val="tx1"/>
                </a:solidFill>
              </a:rPr>
              <a:t>/</a:t>
            </a:r>
            <a:r>
              <a:rPr lang="zh-CN" altLang="en-US" sz="2000">
                <a:solidFill>
                  <a:schemeClr val="tx1"/>
                </a:solidFill>
              </a:rPr>
              <a:t>第三节  逻辑函数及其描述</a:t>
            </a:r>
            <a:endParaRPr lang="zh-CN" altLang="en-US" sz="2000" dirty="0">
              <a:solidFill>
                <a:schemeClr val="tx1"/>
              </a:solidFill>
            </a:endParaRPr>
          </a:p>
        </p:txBody>
      </p:sp>
      <p:pic>
        <p:nvPicPr>
          <p:cNvPr id="7373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63" y="1043840"/>
            <a:ext cx="2599946" cy="139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73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6094" y="929011"/>
            <a:ext cx="2714647" cy="1509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对象 6"/>
          <p:cNvGraphicFramePr>
            <a:graphicFrameLocks noChangeAspect="1"/>
          </p:cNvGraphicFramePr>
          <p:nvPr>
            <p:extLst>
              <p:ext uri="{D42A27DB-BD31-4B8C-83A1-F6EECF244321}">
                <p14:modId xmlns:p14="http://schemas.microsoft.com/office/powerpoint/2010/main" val="3732704058"/>
              </p:ext>
            </p:extLst>
          </p:nvPr>
        </p:nvGraphicFramePr>
        <p:xfrm>
          <a:off x="1128007" y="2451570"/>
          <a:ext cx="2377457" cy="862372"/>
        </p:xfrm>
        <a:graphic>
          <a:graphicData uri="http://schemas.openxmlformats.org/presentationml/2006/ole">
            <mc:AlternateContent xmlns:mc="http://schemas.openxmlformats.org/markup-compatibility/2006">
              <mc:Choice xmlns:v="urn:schemas-microsoft-com:vml" Requires="v">
                <p:oleObj spid="_x0000_s134783" name="Equation" r:id="rId5" imgW="1193760" imgH="431640" progId="Equation.DSMT4">
                  <p:embed/>
                </p:oleObj>
              </mc:Choice>
              <mc:Fallback>
                <p:oleObj name="Equation" r:id="rId5" imgW="1193760" imgH="431640" progId="Equation.DSMT4">
                  <p:embed/>
                  <p:pic>
                    <p:nvPicPr>
                      <p:cNvPr id="0" name=""/>
                      <p:cNvPicPr/>
                      <p:nvPr/>
                    </p:nvPicPr>
                    <p:blipFill>
                      <a:blip r:embed="rId6"/>
                      <a:stretch>
                        <a:fillRect/>
                      </a:stretch>
                    </p:blipFill>
                    <p:spPr>
                      <a:xfrm>
                        <a:off x="1128007" y="2451570"/>
                        <a:ext cx="2377457" cy="86237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84204101"/>
              </p:ext>
            </p:extLst>
          </p:nvPr>
        </p:nvGraphicFramePr>
        <p:xfrm>
          <a:off x="4286250" y="2362200"/>
          <a:ext cx="2325688" cy="1016000"/>
        </p:xfrm>
        <a:graphic>
          <a:graphicData uri="http://schemas.openxmlformats.org/presentationml/2006/ole">
            <mc:AlternateContent xmlns:mc="http://schemas.openxmlformats.org/markup-compatibility/2006">
              <mc:Choice xmlns:v="urn:schemas-microsoft-com:vml" Requires="v">
                <p:oleObj spid="_x0000_s134784" name="Equation" r:id="rId7" imgW="1168200" imgH="507960" progId="Equation.DSMT4">
                  <p:embed/>
                </p:oleObj>
              </mc:Choice>
              <mc:Fallback>
                <p:oleObj name="Equation" r:id="rId7" imgW="1168200" imgH="507960" progId="Equation.DSMT4">
                  <p:embed/>
                  <p:pic>
                    <p:nvPicPr>
                      <p:cNvPr id="0" name="对象 6"/>
                      <p:cNvPicPr>
                        <a:picLocks noChangeAspect="1" noChangeArrowheads="1"/>
                      </p:cNvPicPr>
                      <p:nvPr/>
                    </p:nvPicPr>
                    <p:blipFill>
                      <a:blip r:embed="rId8"/>
                      <a:srcRect/>
                      <a:stretch>
                        <a:fillRect/>
                      </a:stretch>
                    </p:blipFill>
                    <p:spPr bwMode="auto">
                      <a:xfrm>
                        <a:off x="4286250" y="2362200"/>
                        <a:ext cx="23256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4155" name="Picture 11"/>
          <p:cNvPicPr>
            <a:picLocks noChangeAspect="1" noChangeArrowheads="1"/>
          </p:cNvPicPr>
          <p:nvPr/>
        </p:nvPicPr>
        <p:blipFill>
          <a:blip r:embed="rId9">
            <a:extLst>
              <a:ext uri="{BEBA8EAE-BF5A-486C-A8C5-ECC9F3942E4B}">
                <a14:imgProps xmlns:a14="http://schemas.microsoft.com/office/drawing/2010/main">
                  <a14:imgLayer r:embed="rId10">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24874" y="3474003"/>
            <a:ext cx="2689392" cy="156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9" name="对象 8"/>
          <p:cNvGraphicFramePr>
            <a:graphicFrameLocks noChangeAspect="1"/>
          </p:cNvGraphicFramePr>
          <p:nvPr>
            <p:extLst>
              <p:ext uri="{D42A27DB-BD31-4B8C-83A1-F6EECF244321}">
                <p14:modId xmlns:p14="http://schemas.microsoft.com/office/powerpoint/2010/main" val="2324347431"/>
              </p:ext>
            </p:extLst>
          </p:nvPr>
        </p:nvGraphicFramePr>
        <p:xfrm>
          <a:off x="1239838" y="4967288"/>
          <a:ext cx="2376487" cy="965200"/>
        </p:xfrm>
        <a:graphic>
          <a:graphicData uri="http://schemas.openxmlformats.org/presentationml/2006/ole">
            <mc:AlternateContent xmlns:mc="http://schemas.openxmlformats.org/markup-compatibility/2006">
              <mc:Choice xmlns:v="urn:schemas-microsoft-com:vml" Requires="v">
                <p:oleObj spid="_x0000_s134785" name="Equation" r:id="rId11" imgW="1193760" imgH="482400" progId="Equation.DSMT4">
                  <p:embed/>
                </p:oleObj>
              </mc:Choice>
              <mc:Fallback>
                <p:oleObj name="Equation" r:id="rId11" imgW="1193760" imgH="482400" progId="Equation.DSMT4">
                  <p:embed/>
                  <p:pic>
                    <p:nvPicPr>
                      <p:cNvPr id="0" name="对象 6"/>
                      <p:cNvPicPr>
                        <a:picLocks noChangeAspect="1" noChangeArrowheads="1"/>
                      </p:cNvPicPr>
                      <p:nvPr/>
                    </p:nvPicPr>
                    <p:blipFill>
                      <a:blip r:embed="rId12"/>
                      <a:srcRect/>
                      <a:stretch>
                        <a:fillRect/>
                      </a:stretch>
                    </p:blipFill>
                    <p:spPr bwMode="auto">
                      <a:xfrm>
                        <a:off x="1239838" y="4967288"/>
                        <a:ext cx="2376487"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4168" name="Picture 24"/>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66094" y="3474003"/>
            <a:ext cx="2807644" cy="156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对象 9"/>
          <p:cNvGraphicFramePr>
            <a:graphicFrameLocks noChangeAspect="1"/>
          </p:cNvGraphicFramePr>
          <p:nvPr>
            <p:extLst>
              <p:ext uri="{D42A27DB-BD31-4B8C-83A1-F6EECF244321}">
                <p14:modId xmlns:p14="http://schemas.microsoft.com/office/powerpoint/2010/main" val="2485765267"/>
              </p:ext>
            </p:extLst>
          </p:nvPr>
        </p:nvGraphicFramePr>
        <p:xfrm>
          <a:off x="4355053" y="4959102"/>
          <a:ext cx="2325688" cy="1016000"/>
        </p:xfrm>
        <a:graphic>
          <a:graphicData uri="http://schemas.openxmlformats.org/presentationml/2006/ole">
            <mc:AlternateContent xmlns:mc="http://schemas.openxmlformats.org/markup-compatibility/2006">
              <mc:Choice xmlns:v="urn:schemas-microsoft-com:vml" Requires="v">
                <p:oleObj spid="_x0000_s134786" name="Equation" r:id="rId15" imgW="1168200" imgH="507960" progId="Equation.DSMT4">
                  <p:embed/>
                </p:oleObj>
              </mc:Choice>
              <mc:Fallback>
                <p:oleObj name="Equation" r:id="rId15" imgW="1168200" imgH="507960" progId="Equation.DSMT4">
                  <p:embed/>
                  <p:pic>
                    <p:nvPicPr>
                      <p:cNvPr id="0" name="对象 7"/>
                      <p:cNvPicPr>
                        <a:picLocks noChangeAspect="1" noChangeArrowheads="1"/>
                      </p:cNvPicPr>
                      <p:nvPr/>
                    </p:nvPicPr>
                    <p:blipFill>
                      <a:blip r:embed="rId16"/>
                      <a:srcRect/>
                      <a:stretch>
                        <a:fillRect/>
                      </a:stretch>
                    </p:blipFill>
                    <p:spPr bwMode="auto">
                      <a:xfrm>
                        <a:off x="4355053" y="4959102"/>
                        <a:ext cx="23256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矩形 33"/>
          <p:cNvSpPr/>
          <p:nvPr/>
        </p:nvSpPr>
        <p:spPr>
          <a:xfrm>
            <a:off x="7166030" y="2112212"/>
            <a:ext cx="1791840" cy="1077218"/>
          </a:xfrm>
          <a:prstGeom prst="rect">
            <a:avLst/>
          </a:prstGeom>
        </p:spPr>
        <p:txBody>
          <a:bodyPr wrap="square">
            <a:spAutoFit/>
          </a:bodyPr>
          <a:lstStyle/>
          <a:p>
            <a:r>
              <a:rPr lang="zh-CN" altLang="en-US" sz="1600" dirty="0">
                <a:solidFill>
                  <a:schemeClr val="tx1"/>
                </a:solidFill>
              </a:rPr>
              <a:t>（</a:t>
            </a:r>
            <a:r>
              <a:rPr lang="en-US" altLang="zh-CN" sz="1600" dirty="0">
                <a:solidFill>
                  <a:schemeClr val="tx1"/>
                </a:solidFill>
              </a:rPr>
              <a:t>a</a:t>
            </a:r>
            <a:r>
              <a:rPr lang="zh-CN" altLang="en-US" sz="1600" dirty="0">
                <a:solidFill>
                  <a:schemeClr val="tx1"/>
                </a:solidFill>
              </a:rPr>
              <a:t>）图表示</a:t>
            </a:r>
            <a:r>
              <a:rPr lang="en-US" altLang="zh-CN" sz="1600" dirty="0">
                <a:solidFill>
                  <a:schemeClr val="tx1"/>
                </a:solidFill>
              </a:rPr>
              <a:t>C</a:t>
            </a:r>
            <a:r>
              <a:rPr lang="zh-CN" altLang="en-US" sz="1600" dirty="0">
                <a:solidFill>
                  <a:schemeClr val="tx1"/>
                </a:solidFill>
              </a:rPr>
              <a:t>端为高电平时为工作状态，称为高有效三态与非门。</a:t>
            </a:r>
          </a:p>
        </p:txBody>
      </p:sp>
      <p:sp>
        <p:nvSpPr>
          <p:cNvPr id="35" name="矩形 34"/>
          <p:cNvSpPr/>
          <p:nvPr/>
        </p:nvSpPr>
        <p:spPr>
          <a:xfrm>
            <a:off x="7166030" y="4412708"/>
            <a:ext cx="1826817" cy="1077218"/>
          </a:xfrm>
          <a:prstGeom prst="rect">
            <a:avLst/>
          </a:prstGeom>
        </p:spPr>
        <p:txBody>
          <a:bodyPr wrap="square">
            <a:spAutoFit/>
          </a:bodyPr>
          <a:lstStyle/>
          <a:p>
            <a:r>
              <a:rPr lang="zh-CN" altLang="en-US" sz="1600" dirty="0">
                <a:solidFill>
                  <a:schemeClr val="tx1"/>
                </a:solidFill>
              </a:rPr>
              <a:t>（</a:t>
            </a:r>
            <a:r>
              <a:rPr lang="en-US" altLang="zh-CN" sz="1600" dirty="0">
                <a:solidFill>
                  <a:schemeClr val="tx1"/>
                </a:solidFill>
              </a:rPr>
              <a:t>b</a:t>
            </a:r>
            <a:r>
              <a:rPr lang="zh-CN" altLang="en-US" sz="1600" dirty="0">
                <a:solidFill>
                  <a:schemeClr val="tx1"/>
                </a:solidFill>
              </a:rPr>
              <a:t>）图表示</a:t>
            </a:r>
            <a:r>
              <a:rPr lang="en-US" altLang="zh-CN" sz="1600" dirty="0">
                <a:solidFill>
                  <a:schemeClr val="tx1"/>
                </a:solidFill>
              </a:rPr>
              <a:t>C</a:t>
            </a:r>
            <a:r>
              <a:rPr lang="zh-CN" altLang="en-US" sz="1600" dirty="0">
                <a:solidFill>
                  <a:schemeClr val="tx1"/>
                </a:solidFill>
              </a:rPr>
              <a:t>端为低电平时的工作状态，称为低有效三态与非门。</a:t>
            </a:r>
          </a:p>
        </p:txBody>
      </p:sp>
      <p:pic>
        <p:nvPicPr>
          <p:cNvPr id="134201" name="Picture 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29285" y="1310308"/>
            <a:ext cx="2275446" cy="74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4202" name="Picture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90016" y="3476681"/>
            <a:ext cx="2353984" cy="780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52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0508" y="0"/>
            <a:ext cx="4839753" cy="347858"/>
          </a:xfrm>
        </p:spPr>
        <p:txBody>
          <a:bodyPr/>
          <a:lstStyle/>
          <a:p>
            <a:r>
              <a:rPr lang="zh-CN" altLang="en-US" dirty="0"/>
              <a:t>第一章 开关理论基础</a:t>
            </a:r>
            <a:r>
              <a:rPr lang="en-US" altLang="zh-CN" dirty="0"/>
              <a:t>/</a:t>
            </a:r>
            <a:r>
              <a:rPr lang="zh-CN" altLang="en-US" dirty="0"/>
              <a:t>第一节  数字与模拟</a:t>
            </a:r>
          </a:p>
        </p:txBody>
      </p:sp>
      <p:sp>
        <p:nvSpPr>
          <p:cNvPr id="4" name="内容占位符 4"/>
          <p:cNvSpPr txBox="1">
            <a:spLocks/>
          </p:cNvSpPr>
          <p:nvPr/>
        </p:nvSpPr>
        <p:spPr bwMode="auto">
          <a:xfrm>
            <a:off x="71701" y="548809"/>
            <a:ext cx="8955596" cy="58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一</a:t>
            </a:r>
            <a:r>
              <a:rPr lang="en-US" altLang="zh-CN" sz="2800" dirty="0"/>
              <a:t>.</a:t>
            </a:r>
            <a:r>
              <a:rPr lang="zh-CN" altLang="en-US" sz="2800" dirty="0"/>
              <a:t>离散 </a:t>
            </a:r>
            <a:r>
              <a:rPr lang="en-US" altLang="zh-CN" sz="2800" dirty="0"/>
              <a:t>vs. </a:t>
            </a:r>
            <a:r>
              <a:rPr lang="zh-CN" altLang="en-US" sz="2800" dirty="0"/>
              <a:t>连续 </a:t>
            </a:r>
            <a:endParaRPr lang="en-US" altLang="zh-CN" sz="2800" dirty="0"/>
          </a:p>
          <a:p>
            <a:r>
              <a:rPr lang="en-US" altLang="zh-CN" sz="1600" dirty="0"/>
              <a:t>	</a:t>
            </a:r>
            <a:r>
              <a:rPr lang="en-US" altLang="zh-CN" sz="2400" dirty="0"/>
              <a:t>(</a:t>
            </a:r>
            <a:r>
              <a:rPr lang="zh-CN" altLang="en-US" sz="2400" dirty="0"/>
              <a:t>二</a:t>
            </a:r>
            <a:r>
              <a:rPr lang="en-US" altLang="zh-CN" sz="2400" dirty="0"/>
              <a:t>) </a:t>
            </a:r>
            <a:r>
              <a:rPr lang="zh-CN" altLang="en-US" sz="2400" dirty="0"/>
              <a:t>离散与连续的识别。</a:t>
            </a:r>
            <a:endParaRPr lang="en-US" altLang="zh-CN" sz="2400" dirty="0"/>
          </a:p>
          <a:p>
            <a:r>
              <a:rPr lang="en-US" altLang="zh-CN" sz="1600" dirty="0"/>
              <a:t>		</a:t>
            </a:r>
            <a:r>
              <a:rPr lang="zh-CN" altLang="en-US" dirty="0"/>
              <a:t>数学里的识别。</a:t>
            </a:r>
            <a:endParaRPr lang="en-US" altLang="zh-CN" dirty="0"/>
          </a:p>
          <a:p>
            <a:r>
              <a:rPr lang="en-US" altLang="zh-CN" dirty="0"/>
              <a:t>		</a:t>
            </a:r>
            <a:r>
              <a:rPr lang="zh-CN" altLang="en-US" dirty="0"/>
              <a:t>不可数、不可列</a:t>
            </a:r>
            <a:r>
              <a:rPr lang="en-US" altLang="zh-CN" dirty="0"/>
              <a:t>(</a:t>
            </a:r>
            <a:r>
              <a:rPr lang="zh-CN" altLang="en-US" dirty="0"/>
              <a:t>逐个列出</a:t>
            </a:r>
            <a:r>
              <a:rPr lang="en-US" altLang="zh-CN" dirty="0"/>
              <a:t>)</a:t>
            </a:r>
            <a:r>
              <a:rPr lang="zh-CN" altLang="en-US" dirty="0"/>
              <a:t>、不可孤立的事物是连续的，可数</a:t>
            </a:r>
            <a:r>
              <a:rPr lang="en-US" altLang="zh-CN" dirty="0"/>
              <a:t>(</a:t>
            </a:r>
            <a:r>
              <a:rPr lang="zh-CN" altLang="en-US" dirty="0"/>
              <a:t>可数其数量</a:t>
            </a:r>
            <a:r>
              <a:rPr lang="en-US" altLang="zh-CN" dirty="0"/>
              <a:t>)</a:t>
            </a:r>
            <a:r>
              <a:rPr lang="zh-CN" altLang="en-US" dirty="0"/>
              <a:t>、可列</a:t>
            </a:r>
            <a:r>
              <a:rPr lang="en-US" altLang="zh-CN" dirty="0"/>
              <a:t>(</a:t>
            </a:r>
            <a:r>
              <a:rPr lang="zh-CN" altLang="en-US" dirty="0"/>
              <a:t>可逐个列出</a:t>
            </a:r>
            <a:r>
              <a:rPr lang="en-US" altLang="zh-CN" dirty="0"/>
              <a:t>)</a:t>
            </a:r>
            <a:r>
              <a:rPr lang="zh-CN" altLang="en-US" dirty="0"/>
              <a:t>、可孤立</a:t>
            </a:r>
            <a:r>
              <a:rPr lang="en-US" altLang="zh-CN" dirty="0"/>
              <a:t>(</a:t>
            </a:r>
            <a:r>
              <a:rPr lang="zh-CN" altLang="en-US" dirty="0"/>
              <a:t>可找到一个足够小的范围，在这范围内不存在本身以外的同类</a:t>
            </a:r>
            <a:r>
              <a:rPr lang="en-US" altLang="zh-CN" dirty="0"/>
              <a:t>)</a:t>
            </a:r>
            <a:r>
              <a:rPr lang="zh-CN" altLang="en-US" dirty="0"/>
              <a:t>的事物是离散的。</a:t>
            </a:r>
            <a:endParaRPr lang="en-US" altLang="zh-CN" dirty="0"/>
          </a:p>
          <a:p>
            <a:r>
              <a:rPr lang="en-US" altLang="zh-CN" dirty="0"/>
              <a:t>		</a:t>
            </a:r>
            <a:r>
              <a:rPr lang="zh-CN" altLang="en-US" dirty="0"/>
              <a:t>例如</a:t>
            </a:r>
            <a:r>
              <a:rPr lang="en-US" altLang="zh-CN" dirty="0"/>
              <a:t>0</a:t>
            </a:r>
            <a:r>
              <a:rPr lang="zh-CN" altLang="en-US" dirty="0"/>
              <a:t>～</a:t>
            </a:r>
            <a:r>
              <a:rPr lang="en-US" altLang="zh-CN" dirty="0"/>
              <a:t>100</a:t>
            </a:r>
            <a:r>
              <a:rPr lang="zh-CN" altLang="en-US" dirty="0"/>
              <a:t>中有多少个无理数？是不可数、不可列的；有多少个整数？是可数、可列的；</a:t>
            </a:r>
            <a:endParaRPr lang="en-US" altLang="zh-CN" dirty="0"/>
          </a:p>
          <a:p>
            <a:endParaRPr lang="en-US" altLang="zh-CN" sz="1200" dirty="0"/>
          </a:p>
          <a:p>
            <a:r>
              <a:rPr lang="en-US" altLang="zh-CN" sz="1600" dirty="0"/>
              <a:t>	</a:t>
            </a:r>
          </a:p>
        </p:txBody>
      </p:sp>
    </p:spTree>
    <p:extLst>
      <p:ext uri="{BB962C8B-B14F-4D97-AF65-F5344CB8AC3E}">
        <p14:creationId xmlns:p14="http://schemas.microsoft.com/office/powerpoint/2010/main" val="4283862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6664628" cy="720048"/>
          </a:xfrm>
        </p:spPr>
        <p:txBody>
          <a:bodyPr/>
          <a:lstStyle/>
          <a:p>
            <a:r>
              <a:rPr lang="zh-CN" altLang="en-US" dirty="0"/>
              <a:t>第四节  布尔代数</a:t>
            </a:r>
            <a:br>
              <a:rPr lang="zh-CN" altLang="en-US" dirty="0"/>
            </a:br>
            <a:br>
              <a:rPr lang="en-US" altLang="zh-CN" dirty="0"/>
            </a:br>
            <a:endParaRPr lang="zh-CN" altLang="en-US" dirty="0"/>
          </a:p>
        </p:txBody>
      </p:sp>
      <p:sp>
        <p:nvSpPr>
          <p:cNvPr id="4" name="标题 3"/>
          <p:cNvSpPr txBox="1">
            <a:spLocks/>
          </p:cNvSpPr>
          <p:nvPr/>
        </p:nvSpPr>
        <p:spPr bwMode="auto">
          <a:xfrm>
            <a:off x="386722" y="593811"/>
            <a:ext cx="859557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pPr algn="ctr"/>
            <a:r>
              <a:rPr lang="zh-CN" altLang="en-US" sz="6000" dirty="0"/>
              <a:t>第</a:t>
            </a:r>
            <a:r>
              <a:rPr lang="en-US" altLang="zh-CN" sz="6000" dirty="0"/>
              <a:t>1</a:t>
            </a:r>
            <a:r>
              <a:rPr lang="zh-CN" altLang="en-US" sz="6000" dirty="0"/>
              <a:t>章：开关理论基础</a:t>
            </a:r>
          </a:p>
        </p:txBody>
      </p:sp>
      <p:sp>
        <p:nvSpPr>
          <p:cNvPr id="5" name="内容占位符 4"/>
          <p:cNvSpPr txBox="1">
            <a:spLocks/>
          </p:cNvSpPr>
          <p:nvPr/>
        </p:nvSpPr>
        <p:spPr bwMode="auto">
          <a:xfrm>
            <a:off x="2186841" y="2663949"/>
            <a:ext cx="5670378"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布尔代数的概念</a:t>
            </a:r>
            <a:endParaRPr lang="en-US" altLang="zh-CN" sz="2800" dirty="0"/>
          </a:p>
          <a:p>
            <a:pPr marL="342900" indent="-342900">
              <a:buFont typeface="Wingdings" pitchFamily="2" charset="2"/>
              <a:buChar char="Ø"/>
            </a:pPr>
            <a:r>
              <a:rPr kumimoji="1" lang="zh-CN" altLang="en-US" sz="2800" dirty="0">
                <a:latin typeface="Times New Roman" pitchFamily="18" charset="0"/>
                <a:ea typeface="宋体" pitchFamily="2" charset="-122"/>
              </a:rPr>
              <a:t>逻辑函数化简</a:t>
            </a:r>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259925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2" y="503804"/>
            <a:ext cx="8955597" cy="5895393"/>
          </a:xfrm>
        </p:spPr>
        <p:txBody>
          <a:bodyPr/>
          <a:lstStyle/>
          <a:p>
            <a:r>
              <a:rPr lang="zh-CN" altLang="en-US" sz="2400" dirty="0"/>
              <a:t>布尔代数是英国数学家</a:t>
            </a:r>
            <a:r>
              <a:rPr lang="en-US" altLang="zh-CN" sz="2400" dirty="0"/>
              <a:t>G.</a:t>
            </a:r>
            <a:r>
              <a:rPr lang="zh-CN" altLang="en-US" sz="2400" dirty="0"/>
              <a:t>布尔为了研究思维规律（逻辑学、数理逻辑</a:t>
            </a:r>
            <a:r>
              <a:rPr lang="en-US" altLang="zh-CN" sz="2400" dirty="0"/>
              <a:t>)</a:t>
            </a:r>
            <a:r>
              <a:rPr lang="zh-CN" altLang="en-US" sz="2400" dirty="0"/>
              <a:t>于</a:t>
            </a:r>
            <a:r>
              <a:rPr lang="en-US" altLang="zh-CN" sz="2400" dirty="0"/>
              <a:t>1847</a:t>
            </a:r>
            <a:r>
              <a:rPr lang="zh-CN" altLang="en-US" sz="2400" dirty="0"/>
              <a:t>和</a:t>
            </a:r>
            <a:r>
              <a:rPr lang="en-US" altLang="zh-CN" sz="2400" dirty="0"/>
              <a:t>1854</a:t>
            </a:r>
            <a:r>
              <a:rPr lang="zh-CN" altLang="en-US" sz="2400" dirty="0"/>
              <a:t>年提出的数学模型。</a:t>
            </a:r>
            <a:endParaRPr lang="en-US" altLang="zh-CN" sz="2400" dirty="0"/>
          </a:p>
          <a:p>
            <a:pPr lvl="1"/>
            <a:r>
              <a:rPr lang="zh-CN" altLang="en-US" sz="2000" dirty="0"/>
              <a:t>是指一个有序的四元组</a:t>
            </a:r>
            <a:r>
              <a:rPr lang="en-US" altLang="zh-CN" sz="2000" dirty="0"/>
              <a:t>〈B</a:t>
            </a:r>
            <a:r>
              <a:rPr lang="zh-CN" altLang="en-US" sz="2000" dirty="0"/>
              <a:t>，∨，∧，*</a:t>
            </a:r>
            <a:r>
              <a:rPr lang="en-US" altLang="zh-CN" sz="2000" dirty="0"/>
              <a:t>〉</a:t>
            </a:r>
            <a:r>
              <a:rPr lang="zh-CN" altLang="en-US" sz="2000" dirty="0"/>
              <a:t>，其中</a:t>
            </a:r>
            <a:r>
              <a:rPr lang="en-US" altLang="zh-CN" sz="2000" dirty="0"/>
              <a:t>B</a:t>
            </a:r>
            <a:r>
              <a:rPr lang="zh-CN" altLang="en-US" sz="2000" dirty="0"/>
              <a:t>是一个非空的集合，∨与∧是定义在</a:t>
            </a:r>
            <a:r>
              <a:rPr lang="en-US" altLang="zh-CN" sz="2000" dirty="0"/>
              <a:t>B</a:t>
            </a:r>
            <a:r>
              <a:rPr lang="zh-CN" altLang="en-US" sz="2000" dirty="0"/>
              <a:t>上的两个二元运算，*是定义在</a:t>
            </a:r>
            <a:r>
              <a:rPr lang="en-US" altLang="zh-CN" sz="2000" dirty="0"/>
              <a:t>B</a:t>
            </a:r>
            <a:r>
              <a:rPr lang="zh-CN" altLang="en-US" sz="2000" dirty="0"/>
              <a:t>上的一个一元运算，并且它们满足一定的条件。</a:t>
            </a:r>
            <a:endParaRPr lang="en-US" altLang="zh-CN" sz="2000" dirty="0"/>
          </a:p>
          <a:p>
            <a:pPr lvl="1"/>
            <a:r>
              <a:rPr lang="zh-CN" altLang="en-US" sz="2000" dirty="0"/>
              <a:t>布尔代数上的运算被称为</a:t>
            </a:r>
            <a:r>
              <a:rPr lang="en-US" altLang="zh-CN" sz="2000" dirty="0"/>
              <a:t>AND(</a:t>
            </a:r>
            <a:r>
              <a:rPr lang="zh-CN" altLang="en-US" sz="2000" dirty="0"/>
              <a:t>与</a:t>
            </a:r>
            <a:r>
              <a:rPr lang="en-US" altLang="zh-CN" sz="2000" dirty="0"/>
              <a:t>)</a:t>
            </a:r>
            <a:r>
              <a:rPr lang="zh-CN" altLang="en-US" sz="2000" dirty="0"/>
              <a:t>、</a:t>
            </a:r>
            <a:r>
              <a:rPr lang="en-US" altLang="zh-CN" sz="2000" dirty="0"/>
              <a:t>OR(</a:t>
            </a:r>
            <a:r>
              <a:rPr lang="zh-CN" altLang="en-US" sz="2000" dirty="0"/>
              <a:t>或</a:t>
            </a:r>
            <a:r>
              <a:rPr lang="en-US" altLang="zh-CN" sz="2000" dirty="0"/>
              <a:t>)</a:t>
            </a:r>
            <a:r>
              <a:rPr lang="zh-CN" altLang="en-US" sz="2000" dirty="0"/>
              <a:t>和</a:t>
            </a:r>
            <a:r>
              <a:rPr lang="en-US" altLang="zh-CN" sz="2000" dirty="0"/>
              <a:t>NOT(</a:t>
            </a:r>
            <a:r>
              <a:rPr lang="zh-CN" altLang="en-US" sz="2000" dirty="0"/>
              <a:t>非</a:t>
            </a:r>
            <a:r>
              <a:rPr lang="en-US" altLang="zh-CN" sz="2000" dirty="0"/>
              <a:t>)</a:t>
            </a:r>
          </a:p>
          <a:p>
            <a:pPr lvl="1"/>
            <a:r>
              <a:rPr lang="zh-CN" altLang="en-US" sz="2000" dirty="0"/>
              <a:t>离散数学中有详细描述</a:t>
            </a:r>
            <a:endParaRPr lang="en-US" altLang="zh-CN" sz="2000" dirty="0"/>
          </a:p>
          <a:p>
            <a:endParaRPr lang="en-US" altLang="zh-CN" sz="2400" dirty="0"/>
          </a:p>
          <a:p>
            <a:r>
              <a:rPr lang="en-US" altLang="zh-CN" sz="2400" dirty="0"/>
              <a:t>1938</a:t>
            </a:r>
            <a:r>
              <a:rPr lang="zh-CN" altLang="en-US" sz="2400" dirty="0"/>
              <a:t>年，香农发表了著名的论文</a:t>
            </a:r>
            <a:r>
              <a:rPr lang="en-US" altLang="zh-CN" sz="2400" dirty="0"/>
              <a:t>《</a:t>
            </a:r>
            <a:r>
              <a:rPr lang="zh-CN" altLang="en-US" sz="2400" dirty="0"/>
              <a:t>继电器和开关电路的符号分析</a:t>
            </a:r>
            <a:r>
              <a:rPr lang="en-US" altLang="zh-CN" sz="2400" dirty="0"/>
              <a:t>》</a:t>
            </a:r>
            <a:r>
              <a:rPr lang="zh-CN" altLang="en-US" sz="2400" dirty="0"/>
              <a:t>，首次用布尔代数进行开关电路分析，并证明布尔代数的逻辑运算，可以通过继电器电路来实现，明确地给出了实现加，减，乘，除等运算的电子电路的设计方法。</a:t>
            </a:r>
            <a:endParaRPr lang="en-US" altLang="zh-CN" sz="2400" dirty="0"/>
          </a:p>
          <a:p>
            <a:endParaRPr lang="zh-CN" altLang="en-US" sz="24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第四节  布尔代数</a:t>
            </a:r>
          </a:p>
        </p:txBody>
      </p:sp>
      <p:sp>
        <p:nvSpPr>
          <p:cNvPr id="51" name="AutoShape 25" descr="http://www.aihuau.com/sdl/lzz/L116.bmp"/>
          <p:cNvSpPr>
            <a:spLocks noChangeAspect="1" noChangeArrowheads="1"/>
          </p:cNvSpPr>
          <p:nvPr/>
        </p:nvSpPr>
        <p:spPr bwMode="auto">
          <a:xfrm>
            <a:off x="900113" y="17526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AutoShape 33" descr="file:///C:/RS_%E5%8C%97%E9%82%AE%E4%BA%8B%E5%8A%A1/%E6%95%B0%E5%AD%97%E9%80%BB%E8%BE%91%E6%95%99%E5%AD%A6/CDISO/%E6%95%B0%E5%AD%97%E9%80%BB%E8%BE%91_%E7%94%B5%E5%AD%90%E6%95%99%E6%A1%88Web/%E7%AB%8B%E4%BD%93%E5%8C%96%E8%AF%BE%E4%BB%B6%E7%AC%AC%E5%9B%9B%E7%89%88/%E6%95%B0%E5%AD%97%E9%80%BB%E8%BE%91/pic/fig/%E5%B8%83%E5%B0%94%E8%BF%90%E7%AE%97%E8%A7%84%E5%88%9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4754" name="Picture 2" descr="427-4.jpg (6385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885996"/>
            <a:ext cx="11620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74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555" y="2123913"/>
            <a:ext cx="1241364" cy="145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972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2" y="503804"/>
            <a:ext cx="8955597" cy="5895393"/>
          </a:xfrm>
        </p:spPr>
        <p:txBody>
          <a:bodyPr/>
          <a:lstStyle/>
          <a:p>
            <a:r>
              <a:rPr lang="zh-CN" altLang="en-US" sz="2800" dirty="0"/>
              <a:t>布尔代数的基本定律</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第四节  布尔代数</a:t>
            </a:r>
          </a:p>
        </p:txBody>
      </p:sp>
      <p:sp>
        <p:nvSpPr>
          <p:cNvPr id="50" name="Rectangle 26"/>
          <p:cNvSpPr>
            <a:spLocks noChangeArrowheads="1"/>
          </p:cNvSpPr>
          <p:nvPr/>
        </p:nvSpPr>
        <p:spPr bwMode="auto">
          <a:xfrm>
            <a:off x="931863" y="184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 name="AutoShape 25" descr="http://www.aihuau.com/sdl/lzz/L116.bmp"/>
          <p:cNvSpPr>
            <a:spLocks noChangeAspect="1" noChangeArrowheads="1"/>
          </p:cNvSpPr>
          <p:nvPr/>
        </p:nvSpPr>
        <p:spPr bwMode="auto">
          <a:xfrm>
            <a:off x="900113" y="17526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AutoShape 33" descr="file:///C:/RS_%E5%8C%97%E9%82%AE%E4%BA%8B%E5%8A%A1/%E6%95%B0%E5%AD%97%E9%80%BB%E8%BE%91%E6%95%99%E5%AD%A6/CDISO/%E6%95%B0%E5%AD%97%E9%80%BB%E8%BE%91_%E7%94%B5%E5%AD%90%E6%95%99%E6%A1%88Web/%E7%AB%8B%E4%BD%93%E5%8C%96%E8%AF%BE%E4%BB%B6%E7%AC%AC%E5%9B%9B%E7%89%88/%E6%95%B0%E5%AD%97%E9%80%BB%E8%BE%91/pic/fig/%E5%B8%83%E5%B0%94%E8%BF%90%E7%AE%97%E8%A7%84%E5%88%9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635"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62" y="998837"/>
            <a:ext cx="8802282" cy="545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3"/>
          <p:cNvSpPr txBox="1">
            <a:spLocks noChangeArrowheads="1"/>
          </p:cNvSpPr>
          <p:nvPr/>
        </p:nvSpPr>
        <p:spPr bwMode="auto">
          <a:xfrm>
            <a:off x="4346985" y="4329060"/>
            <a:ext cx="257169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rgbClr val="FF0000"/>
                </a:solidFill>
                <a:latin typeface="Times New Roman" pitchFamily="18" charset="0"/>
              </a:rPr>
              <a:t>狄摩根律</a:t>
            </a:r>
          </a:p>
        </p:txBody>
      </p:sp>
    </p:spTree>
    <p:extLst>
      <p:ext uri="{BB962C8B-B14F-4D97-AF65-F5344CB8AC3E}">
        <p14:creationId xmlns:p14="http://schemas.microsoft.com/office/powerpoint/2010/main" val="14071292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2" y="503804"/>
            <a:ext cx="8955597" cy="5895393"/>
          </a:xfrm>
        </p:spPr>
        <p:txBody>
          <a:bodyPr/>
          <a:lstStyle/>
          <a:p>
            <a:r>
              <a:rPr lang="zh-CN" altLang="en-US" sz="2800" dirty="0"/>
              <a:t>布尔代数的基本定律</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第四节  布尔代数</a:t>
            </a:r>
          </a:p>
        </p:txBody>
      </p:sp>
      <p:sp>
        <p:nvSpPr>
          <p:cNvPr id="51" name="AutoShape 25" descr="http://www.aihuau.com/sdl/lzz/L116.bmp"/>
          <p:cNvSpPr>
            <a:spLocks noChangeAspect="1" noChangeArrowheads="1"/>
          </p:cNvSpPr>
          <p:nvPr/>
        </p:nvSpPr>
        <p:spPr bwMode="auto">
          <a:xfrm>
            <a:off x="900113" y="17526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AutoShape 33" descr="file:///C:/RS_%E5%8C%97%E9%82%AE%E4%BA%8B%E5%8A%A1/%E6%95%B0%E5%AD%97%E9%80%BB%E8%BE%91%E6%95%99%E5%AD%A6/CDISO/%E6%95%B0%E5%AD%97%E9%80%BB%E8%BE%91_%E7%94%B5%E5%AD%90%E6%95%99%E6%A1%88Web/%E7%AB%8B%E4%BD%93%E5%8C%96%E8%AF%BE%E4%BB%B6%E7%AC%AC%E5%9B%9B%E7%89%88/%E6%95%B0%E5%AD%97%E9%80%BB%E8%BE%91/pic/fig/%E5%B8%83%E5%B0%94%E8%BF%90%E7%AE%97%E8%A7%84%E5%88%9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636"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54" y="1050591"/>
            <a:ext cx="5458521" cy="1478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37"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584" y="2533620"/>
            <a:ext cx="3467100" cy="41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38"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268" y="2918421"/>
            <a:ext cx="4885732" cy="347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Freeform 119"/>
          <p:cNvSpPr>
            <a:spLocks/>
          </p:cNvSpPr>
          <p:nvPr/>
        </p:nvSpPr>
        <p:spPr bwMode="auto">
          <a:xfrm>
            <a:off x="1826817" y="1876425"/>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1" name="云形标注 10"/>
          <p:cNvSpPr/>
          <p:nvPr/>
        </p:nvSpPr>
        <p:spPr bwMode="auto">
          <a:xfrm>
            <a:off x="155574" y="2743090"/>
            <a:ext cx="1536233" cy="370890"/>
          </a:xfrm>
          <a:prstGeom prst="cloudCallout">
            <a:avLst>
              <a:gd name="adj1" fmla="val 54965"/>
              <a:gd name="adj2" fmla="val -26742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endParaRPr lang="en-US" altLang="zh-CN" dirty="0">
              <a:solidFill>
                <a:schemeClr val="tx1"/>
              </a:solidFill>
            </a:endParaRPr>
          </a:p>
          <a:p>
            <a:r>
              <a:rPr lang="zh-CN" altLang="en-US" dirty="0">
                <a:solidFill>
                  <a:schemeClr val="tx1"/>
                </a:solidFill>
              </a:rPr>
              <a:t>互补律</a:t>
            </a:r>
          </a:p>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dirty="0">
              <a:ln>
                <a:noFill/>
              </a:ln>
              <a:solidFill>
                <a:schemeClr val="bg1"/>
              </a:solidFill>
              <a:effectLst/>
              <a:latin typeface="黑体" pitchFamily="49" charset="-122"/>
              <a:ea typeface="宋体" pitchFamily="2" charset="-122"/>
            </a:endParaRPr>
          </a:p>
        </p:txBody>
      </p:sp>
      <p:sp>
        <p:nvSpPr>
          <p:cNvPr id="20" name="Freeform 119"/>
          <p:cNvSpPr>
            <a:spLocks/>
          </p:cNvSpPr>
          <p:nvPr/>
        </p:nvSpPr>
        <p:spPr bwMode="auto">
          <a:xfrm>
            <a:off x="4183839" y="1876425"/>
            <a:ext cx="405027"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1" name="云形标注 20"/>
          <p:cNvSpPr/>
          <p:nvPr/>
        </p:nvSpPr>
        <p:spPr bwMode="auto">
          <a:xfrm>
            <a:off x="2689869" y="2710045"/>
            <a:ext cx="1536233" cy="370890"/>
          </a:xfrm>
          <a:prstGeom prst="cloudCallout">
            <a:avLst>
              <a:gd name="adj1" fmla="val 54965"/>
              <a:gd name="adj2" fmla="val -26742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endParaRPr lang="en-US" altLang="zh-CN" dirty="0">
              <a:solidFill>
                <a:schemeClr val="tx1"/>
              </a:solidFill>
            </a:endParaRPr>
          </a:p>
          <a:p>
            <a:r>
              <a:rPr lang="zh-CN" altLang="en-US" dirty="0">
                <a:solidFill>
                  <a:schemeClr val="tx1"/>
                </a:solidFill>
              </a:rPr>
              <a:t>重叠律</a:t>
            </a:r>
          </a:p>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dirty="0">
              <a:ln>
                <a:noFill/>
              </a:ln>
              <a:solidFill>
                <a:schemeClr val="bg1"/>
              </a:solidFill>
              <a:effectLst/>
              <a:latin typeface="黑体" pitchFamily="49" charset="-122"/>
              <a:ea typeface="宋体" pitchFamily="2" charset="-122"/>
            </a:endParaRPr>
          </a:p>
        </p:txBody>
      </p:sp>
      <p:sp>
        <p:nvSpPr>
          <p:cNvPr id="22" name="Freeform 119"/>
          <p:cNvSpPr>
            <a:spLocks/>
          </p:cNvSpPr>
          <p:nvPr/>
        </p:nvSpPr>
        <p:spPr bwMode="auto">
          <a:xfrm>
            <a:off x="1722776" y="2376540"/>
            <a:ext cx="741482"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4" name="Freeform 119">
            <a:extLst>
              <a:ext uri="{FF2B5EF4-FFF2-40B4-BE49-F238E27FC236}">
                <a16:creationId xmlns:a16="http://schemas.microsoft.com/office/drawing/2014/main" id="{AF8332E8-869B-4F28-9548-A9CE18A4B47A}"/>
              </a:ext>
            </a:extLst>
          </p:cNvPr>
          <p:cNvSpPr>
            <a:spLocks/>
          </p:cNvSpPr>
          <p:nvPr/>
        </p:nvSpPr>
        <p:spPr bwMode="auto">
          <a:xfrm>
            <a:off x="5005982" y="1889944"/>
            <a:ext cx="405027"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Tree>
    <p:extLst>
      <p:ext uri="{BB962C8B-B14F-4D97-AF65-F5344CB8AC3E}">
        <p14:creationId xmlns:p14="http://schemas.microsoft.com/office/powerpoint/2010/main" val="365397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arn(inVertical)">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20" grpId="0" animBg="1"/>
      <p:bldP spid="21" grpId="0" animBg="1"/>
      <p:bldP spid="22"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2" y="503804"/>
            <a:ext cx="8955597" cy="5895393"/>
          </a:xfrm>
        </p:spPr>
        <p:txBody>
          <a:bodyPr/>
          <a:lstStyle/>
          <a:p>
            <a:r>
              <a:rPr kumimoji="1" lang="zh-CN" altLang="en-US" sz="2800" dirty="0">
                <a:latin typeface="Times New Roman" pitchFamily="18" charset="0"/>
                <a:ea typeface="宋体" pitchFamily="2" charset="-122"/>
              </a:rPr>
              <a:t>逻辑函数化简</a:t>
            </a:r>
          </a:p>
          <a:p>
            <a:endParaRPr lang="zh-CN" altLang="en-US" sz="20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第四节  布尔代数</a:t>
            </a:r>
          </a:p>
        </p:txBody>
      </p:sp>
      <p:sp>
        <p:nvSpPr>
          <p:cNvPr id="50" name="Rectangle 26"/>
          <p:cNvSpPr>
            <a:spLocks noChangeArrowheads="1"/>
          </p:cNvSpPr>
          <p:nvPr/>
        </p:nvSpPr>
        <p:spPr bwMode="auto">
          <a:xfrm>
            <a:off x="931863" y="184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51" name="AutoShape 25" descr="http://www.aihuau.com/sdl/lzz/L116.bmp"/>
          <p:cNvSpPr>
            <a:spLocks noChangeAspect="1" noChangeArrowheads="1"/>
          </p:cNvSpPr>
          <p:nvPr/>
        </p:nvSpPr>
        <p:spPr bwMode="auto">
          <a:xfrm>
            <a:off x="900113" y="17526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AutoShape 33" descr="file:///C:/RS_%E5%8C%97%E9%82%AE%E4%BA%8B%E5%8A%A1/%E6%95%B0%E5%AD%97%E9%80%BB%E8%BE%91%E6%95%99%E5%AD%A6/CDISO/%E6%95%B0%E5%AD%97%E9%80%BB%E8%BE%91_%E7%94%B5%E5%AD%90%E6%95%99%E6%A1%88Web/%E7%AB%8B%E4%BD%93%E5%8C%96%E8%AF%BE%E4%BB%B6%E7%AC%AC%E5%9B%9B%E7%89%88/%E6%95%B0%E5%AD%97%E9%80%BB%E8%BE%91/pic/fig/%E5%B8%83%E5%B0%94%E8%BF%90%E7%AE%97%E8%A7%84%E5%88%9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10" name="Group 30"/>
          <p:cNvGrpSpPr>
            <a:grpSpLocks/>
          </p:cNvGrpSpPr>
          <p:nvPr/>
        </p:nvGrpSpPr>
        <p:grpSpPr bwMode="auto">
          <a:xfrm>
            <a:off x="324914" y="1033620"/>
            <a:ext cx="1066800" cy="406400"/>
            <a:chOff x="240" y="480"/>
            <a:chExt cx="1488" cy="256"/>
          </a:xfrm>
        </p:grpSpPr>
        <p:sp>
          <p:nvSpPr>
            <p:cNvPr id="11" name="Text Box 31"/>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1</a:t>
              </a:r>
            </a:p>
          </p:txBody>
        </p:sp>
        <p:sp>
          <p:nvSpPr>
            <p:cNvPr id="12" name="Line 32"/>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13" name="Object 33"/>
          <p:cNvGraphicFramePr>
            <a:graphicFrameLocks noChangeAspect="1"/>
          </p:cNvGraphicFramePr>
          <p:nvPr>
            <p:extLst>
              <p:ext uri="{D42A27DB-BD31-4B8C-83A1-F6EECF244321}">
                <p14:modId xmlns:p14="http://schemas.microsoft.com/office/powerpoint/2010/main" val="3029247410"/>
              </p:ext>
            </p:extLst>
          </p:nvPr>
        </p:nvGraphicFramePr>
        <p:xfrm>
          <a:off x="1450452" y="1033620"/>
          <a:ext cx="3995737" cy="385763"/>
        </p:xfrm>
        <a:graphic>
          <a:graphicData uri="http://schemas.openxmlformats.org/presentationml/2006/ole">
            <mc:AlternateContent xmlns:mc="http://schemas.openxmlformats.org/markup-compatibility/2006">
              <mc:Choice xmlns:v="urn:schemas-microsoft-com:vml" Requires="v">
                <p:oleObj spid="_x0000_s159853" name="Equation" r:id="rId3" imgW="2152751" imgH="190500" progId="Equation.3">
                  <p:embed/>
                </p:oleObj>
              </mc:Choice>
              <mc:Fallback>
                <p:oleObj name="Equation" r:id="rId3" imgW="2152751"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452" y="1033620"/>
                        <a:ext cx="3995737"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34"/>
          <p:cNvGraphicFramePr>
            <a:graphicFrameLocks noChangeAspect="1"/>
          </p:cNvGraphicFramePr>
          <p:nvPr>
            <p:extLst>
              <p:ext uri="{D42A27DB-BD31-4B8C-83A1-F6EECF244321}">
                <p14:modId xmlns:p14="http://schemas.microsoft.com/office/powerpoint/2010/main" val="2756473158"/>
              </p:ext>
            </p:extLst>
          </p:nvPr>
        </p:nvGraphicFramePr>
        <p:xfrm>
          <a:off x="1691752" y="1490820"/>
          <a:ext cx="3405187" cy="433388"/>
        </p:xfrm>
        <a:graphic>
          <a:graphicData uri="http://schemas.openxmlformats.org/presentationml/2006/ole">
            <mc:AlternateContent xmlns:mc="http://schemas.openxmlformats.org/markup-compatibility/2006">
              <mc:Choice xmlns:v="urn:schemas-microsoft-com:vml" Requires="v">
                <p:oleObj spid="_x0000_s159854" name="Equation" r:id="rId5" imgW="1828800" imgH="219143" progId="Equation.3">
                  <p:embed/>
                </p:oleObj>
              </mc:Choice>
              <mc:Fallback>
                <p:oleObj name="Equation" r:id="rId5" imgW="1828800" imgH="2191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752" y="1490820"/>
                        <a:ext cx="340518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35"/>
          <p:cNvGraphicFramePr>
            <a:graphicFrameLocks noChangeAspect="1"/>
          </p:cNvGraphicFramePr>
          <p:nvPr>
            <p:extLst>
              <p:ext uri="{D42A27DB-BD31-4B8C-83A1-F6EECF244321}">
                <p14:modId xmlns:p14="http://schemas.microsoft.com/office/powerpoint/2010/main" val="897009384"/>
              </p:ext>
            </p:extLst>
          </p:nvPr>
        </p:nvGraphicFramePr>
        <p:xfrm>
          <a:off x="1737789" y="1948020"/>
          <a:ext cx="1503363" cy="433388"/>
        </p:xfrm>
        <a:graphic>
          <a:graphicData uri="http://schemas.openxmlformats.org/presentationml/2006/ole">
            <mc:AlternateContent xmlns:mc="http://schemas.openxmlformats.org/markup-compatibility/2006">
              <mc:Choice xmlns:v="urn:schemas-microsoft-com:vml" Requires="v">
                <p:oleObj spid="_x0000_s159855" name="Equation" r:id="rId7" imgW="800033" imgH="219143" progId="Equation.3">
                  <p:embed/>
                </p:oleObj>
              </mc:Choice>
              <mc:Fallback>
                <p:oleObj name="Equation" r:id="rId7" imgW="800033" imgH="2191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7789" y="1948020"/>
                        <a:ext cx="1503363"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36"/>
          <p:cNvGraphicFramePr>
            <a:graphicFrameLocks noChangeAspect="1"/>
          </p:cNvGraphicFramePr>
          <p:nvPr>
            <p:extLst>
              <p:ext uri="{D42A27DB-BD31-4B8C-83A1-F6EECF244321}">
                <p14:modId xmlns:p14="http://schemas.microsoft.com/office/powerpoint/2010/main" val="3580085376"/>
              </p:ext>
            </p:extLst>
          </p:nvPr>
        </p:nvGraphicFramePr>
        <p:xfrm>
          <a:off x="1772714" y="2405220"/>
          <a:ext cx="541338" cy="385763"/>
        </p:xfrm>
        <a:graphic>
          <a:graphicData uri="http://schemas.openxmlformats.org/presentationml/2006/ole">
            <mc:AlternateContent xmlns:mc="http://schemas.openxmlformats.org/markup-compatibility/2006">
              <mc:Choice xmlns:v="urn:schemas-microsoft-com:vml" Requires="v">
                <p:oleObj spid="_x0000_s159856" name="公式" r:id="rId9" imgW="285649" imgH="190500" progId="Equation.3">
                  <p:embed/>
                </p:oleObj>
              </mc:Choice>
              <mc:Fallback>
                <p:oleObj name="公式" r:id="rId9" imgW="285649"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2714" y="2405220"/>
                        <a:ext cx="541338"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utoShape 37"/>
          <p:cNvSpPr>
            <a:spLocks noChangeArrowheads="1"/>
          </p:cNvSpPr>
          <p:nvPr/>
        </p:nvSpPr>
        <p:spPr bwMode="auto">
          <a:xfrm>
            <a:off x="5811314" y="728820"/>
            <a:ext cx="2362200" cy="838200"/>
          </a:xfrm>
          <a:prstGeom prst="cloudCallout">
            <a:avLst>
              <a:gd name="adj1" fmla="val -57528"/>
              <a:gd name="adj2" fmla="val 67801"/>
            </a:avLst>
          </a:prstGeom>
          <a:ln>
            <a:headEnd/>
            <a:tailEnd/>
          </a:ln>
        </p:spPr>
        <p:style>
          <a:lnRef idx="2">
            <a:schemeClr val="accent2"/>
          </a:lnRef>
          <a:fillRef idx="1">
            <a:schemeClr val="lt1"/>
          </a:fillRef>
          <a:effectRef idx="0">
            <a:schemeClr val="accent2"/>
          </a:effectRef>
          <a:fontRef idx="minor">
            <a:schemeClr val="dk1"/>
          </a:fontRef>
        </p:style>
        <p:txBody>
          <a:bodyPr lIns="90000" tIns="46800" rIns="90000" bIns="46800" anchor="ctr"/>
          <a:lstStyle/>
          <a:p>
            <a:pPr algn="ctr">
              <a:spcBef>
                <a:spcPct val="0"/>
              </a:spcBef>
            </a:pPr>
            <a:r>
              <a:rPr kumimoji="1" lang="zh-CN" altLang="en-US">
                <a:latin typeface="Times New Roman" pitchFamily="18" charset="0"/>
              </a:rPr>
              <a:t>并项法</a:t>
            </a:r>
          </a:p>
        </p:txBody>
      </p:sp>
      <p:grpSp>
        <p:nvGrpSpPr>
          <p:cNvPr id="18" name="Group 51"/>
          <p:cNvGrpSpPr>
            <a:grpSpLocks/>
          </p:cNvGrpSpPr>
          <p:nvPr/>
        </p:nvGrpSpPr>
        <p:grpSpPr bwMode="auto">
          <a:xfrm>
            <a:off x="2063227" y="1762283"/>
            <a:ext cx="3810000" cy="457200"/>
            <a:chOff x="1392" y="3360"/>
            <a:chExt cx="2400" cy="288"/>
          </a:xfrm>
        </p:grpSpPr>
        <p:sp>
          <p:nvSpPr>
            <p:cNvPr id="19" name="Text Box 42"/>
            <p:cNvSpPr txBox="1">
              <a:spLocks noChangeArrowheads="1"/>
            </p:cNvSpPr>
            <p:nvPr/>
          </p:nvSpPr>
          <p:spPr bwMode="auto">
            <a:xfrm>
              <a:off x="3072" y="336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solidFill>
                    <a:srgbClr val="FF00FF"/>
                  </a:solidFill>
                  <a:latin typeface="Times New Roman" pitchFamily="18" charset="0"/>
                </a:rPr>
                <a:t>=1</a:t>
              </a:r>
            </a:p>
          </p:txBody>
        </p:sp>
        <p:sp>
          <p:nvSpPr>
            <p:cNvPr id="20" name="Freeform 44"/>
            <p:cNvSpPr>
              <a:spLocks/>
            </p:cNvSpPr>
            <p:nvPr/>
          </p:nvSpPr>
          <p:spPr bwMode="auto">
            <a:xfrm>
              <a:off x="2400" y="3408"/>
              <a:ext cx="546" cy="50"/>
            </a:xfrm>
            <a:custGeom>
              <a:avLst/>
              <a:gdLst>
                <a:gd name="T0" fmla="*/ 0 w 1106"/>
                <a:gd name="T1" fmla="*/ 0 h 157"/>
                <a:gd name="T2" fmla="*/ 0 w 1106"/>
                <a:gd name="T3" fmla="*/ 0 h 157"/>
                <a:gd name="T4" fmla="*/ 0 w 1106"/>
                <a:gd name="T5" fmla="*/ 0 h 157"/>
                <a:gd name="T6" fmla="*/ 0 w 1106"/>
                <a:gd name="T7" fmla="*/ 0 h 157"/>
                <a:gd name="T8" fmla="*/ 0 w 1106"/>
                <a:gd name="T9" fmla="*/ 0 h 157"/>
                <a:gd name="T10" fmla="*/ 0 w 1106"/>
                <a:gd name="T11" fmla="*/ 0 h 157"/>
                <a:gd name="T12" fmla="*/ 0 w 1106"/>
                <a:gd name="T13" fmla="*/ 0 h 157"/>
                <a:gd name="T14" fmla="*/ 0 w 1106"/>
                <a:gd name="T15" fmla="*/ 0 h 157"/>
                <a:gd name="T16" fmla="*/ 0 w 1106"/>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6"/>
                <a:gd name="T28" fmla="*/ 0 h 157"/>
                <a:gd name="T29" fmla="*/ 1106 w 1106"/>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6" h="157">
                  <a:moveTo>
                    <a:pt x="0" y="157"/>
                  </a:moveTo>
                  <a:cubicBezTo>
                    <a:pt x="19" y="133"/>
                    <a:pt x="71" y="4"/>
                    <a:pt x="114" y="2"/>
                  </a:cubicBezTo>
                  <a:cubicBezTo>
                    <a:pt x="157" y="0"/>
                    <a:pt x="210" y="146"/>
                    <a:pt x="258" y="146"/>
                  </a:cubicBezTo>
                  <a:cubicBezTo>
                    <a:pt x="306" y="146"/>
                    <a:pt x="354" y="2"/>
                    <a:pt x="402" y="2"/>
                  </a:cubicBezTo>
                  <a:cubicBezTo>
                    <a:pt x="450" y="2"/>
                    <a:pt x="498" y="146"/>
                    <a:pt x="546" y="146"/>
                  </a:cubicBezTo>
                  <a:cubicBezTo>
                    <a:pt x="594" y="146"/>
                    <a:pt x="642" y="2"/>
                    <a:pt x="690" y="2"/>
                  </a:cubicBezTo>
                  <a:cubicBezTo>
                    <a:pt x="738" y="2"/>
                    <a:pt x="788" y="146"/>
                    <a:pt x="834" y="146"/>
                  </a:cubicBezTo>
                  <a:cubicBezTo>
                    <a:pt x="880" y="146"/>
                    <a:pt x="924" y="2"/>
                    <a:pt x="969" y="2"/>
                  </a:cubicBezTo>
                  <a:cubicBezTo>
                    <a:pt x="1014" y="2"/>
                    <a:pt x="1077" y="118"/>
                    <a:pt x="1106" y="148"/>
                  </a:cubicBezTo>
                </a:path>
              </a:pathLst>
            </a:custGeom>
            <a:noFill/>
            <a:ln w="28575"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1" name="Freeform 45"/>
            <p:cNvSpPr>
              <a:spLocks/>
            </p:cNvSpPr>
            <p:nvPr/>
          </p:nvSpPr>
          <p:spPr bwMode="auto">
            <a:xfrm>
              <a:off x="1392" y="3408"/>
              <a:ext cx="546" cy="50"/>
            </a:xfrm>
            <a:custGeom>
              <a:avLst/>
              <a:gdLst>
                <a:gd name="T0" fmla="*/ 0 w 1106"/>
                <a:gd name="T1" fmla="*/ 0 h 157"/>
                <a:gd name="T2" fmla="*/ 0 w 1106"/>
                <a:gd name="T3" fmla="*/ 0 h 157"/>
                <a:gd name="T4" fmla="*/ 0 w 1106"/>
                <a:gd name="T5" fmla="*/ 0 h 157"/>
                <a:gd name="T6" fmla="*/ 0 w 1106"/>
                <a:gd name="T7" fmla="*/ 0 h 157"/>
                <a:gd name="T8" fmla="*/ 0 w 1106"/>
                <a:gd name="T9" fmla="*/ 0 h 157"/>
                <a:gd name="T10" fmla="*/ 0 w 1106"/>
                <a:gd name="T11" fmla="*/ 0 h 157"/>
                <a:gd name="T12" fmla="*/ 0 w 1106"/>
                <a:gd name="T13" fmla="*/ 0 h 157"/>
                <a:gd name="T14" fmla="*/ 0 w 1106"/>
                <a:gd name="T15" fmla="*/ 0 h 157"/>
                <a:gd name="T16" fmla="*/ 0 w 1106"/>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6"/>
                <a:gd name="T28" fmla="*/ 0 h 157"/>
                <a:gd name="T29" fmla="*/ 1106 w 1106"/>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6" h="157">
                  <a:moveTo>
                    <a:pt x="0" y="157"/>
                  </a:moveTo>
                  <a:cubicBezTo>
                    <a:pt x="19" y="133"/>
                    <a:pt x="71" y="4"/>
                    <a:pt x="114" y="2"/>
                  </a:cubicBezTo>
                  <a:cubicBezTo>
                    <a:pt x="157" y="0"/>
                    <a:pt x="210" y="146"/>
                    <a:pt x="258" y="146"/>
                  </a:cubicBezTo>
                  <a:cubicBezTo>
                    <a:pt x="306" y="146"/>
                    <a:pt x="354" y="2"/>
                    <a:pt x="402" y="2"/>
                  </a:cubicBezTo>
                  <a:cubicBezTo>
                    <a:pt x="450" y="2"/>
                    <a:pt x="498" y="146"/>
                    <a:pt x="546" y="146"/>
                  </a:cubicBezTo>
                  <a:cubicBezTo>
                    <a:pt x="594" y="146"/>
                    <a:pt x="642" y="2"/>
                    <a:pt x="690" y="2"/>
                  </a:cubicBezTo>
                  <a:cubicBezTo>
                    <a:pt x="738" y="2"/>
                    <a:pt x="788" y="146"/>
                    <a:pt x="834" y="146"/>
                  </a:cubicBezTo>
                  <a:cubicBezTo>
                    <a:pt x="880" y="146"/>
                    <a:pt x="924" y="2"/>
                    <a:pt x="969" y="2"/>
                  </a:cubicBezTo>
                  <a:cubicBezTo>
                    <a:pt x="1014" y="2"/>
                    <a:pt x="1077" y="118"/>
                    <a:pt x="1106" y="148"/>
                  </a:cubicBezTo>
                </a:path>
              </a:pathLst>
            </a:custGeom>
            <a:noFill/>
            <a:ln w="28575"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22" name="Group 53"/>
          <p:cNvGrpSpPr>
            <a:grpSpLocks/>
          </p:cNvGrpSpPr>
          <p:nvPr/>
        </p:nvGrpSpPr>
        <p:grpSpPr bwMode="auto">
          <a:xfrm>
            <a:off x="2063227" y="2159158"/>
            <a:ext cx="2286000" cy="457200"/>
            <a:chOff x="1392" y="3600"/>
            <a:chExt cx="1440" cy="288"/>
          </a:xfrm>
        </p:grpSpPr>
        <p:sp>
          <p:nvSpPr>
            <p:cNvPr id="23" name="Freeform 43"/>
            <p:cNvSpPr>
              <a:spLocks/>
            </p:cNvSpPr>
            <p:nvPr/>
          </p:nvSpPr>
          <p:spPr bwMode="auto">
            <a:xfrm>
              <a:off x="1392" y="3696"/>
              <a:ext cx="546" cy="50"/>
            </a:xfrm>
            <a:custGeom>
              <a:avLst/>
              <a:gdLst>
                <a:gd name="T0" fmla="*/ 0 w 1106"/>
                <a:gd name="T1" fmla="*/ 0 h 157"/>
                <a:gd name="T2" fmla="*/ 0 w 1106"/>
                <a:gd name="T3" fmla="*/ 0 h 157"/>
                <a:gd name="T4" fmla="*/ 0 w 1106"/>
                <a:gd name="T5" fmla="*/ 0 h 157"/>
                <a:gd name="T6" fmla="*/ 0 w 1106"/>
                <a:gd name="T7" fmla="*/ 0 h 157"/>
                <a:gd name="T8" fmla="*/ 0 w 1106"/>
                <a:gd name="T9" fmla="*/ 0 h 157"/>
                <a:gd name="T10" fmla="*/ 0 w 1106"/>
                <a:gd name="T11" fmla="*/ 0 h 157"/>
                <a:gd name="T12" fmla="*/ 0 w 1106"/>
                <a:gd name="T13" fmla="*/ 0 h 157"/>
                <a:gd name="T14" fmla="*/ 0 w 1106"/>
                <a:gd name="T15" fmla="*/ 0 h 157"/>
                <a:gd name="T16" fmla="*/ 0 w 1106"/>
                <a:gd name="T17" fmla="*/ 0 h 1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6"/>
                <a:gd name="T28" fmla="*/ 0 h 157"/>
                <a:gd name="T29" fmla="*/ 1106 w 1106"/>
                <a:gd name="T30" fmla="*/ 157 h 1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6" h="157">
                  <a:moveTo>
                    <a:pt x="0" y="157"/>
                  </a:moveTo>
                  <a:cubicBezTo>
                    <a:pt x="19" y="133"/>
                    <a:pt x="71" y="4"/>
                    <a:pt x="114" y="2"/>
                  </a:cubicBezTo>
                  <a:cubicBezTo>
                    <a:pt x="157" y="0"/>
                    <a:pt x="210" y="146"/>
                    <a:pt x="258" y="146"/>
                  </a:cubicBezTo>
                  <a:cubicBezTo>
                    <a:pt x="306" y="146"/>
                    <a:pt x="354" y="2"/>
                    <a:pt x="402" y="2"/>
                  </a:cubicBezTo>
                  <a:cubicBezTo>
                    <a:pt x="450" y="2"/>
                    <a:pt x="498" y="146"/>
                    <a:pt x="546" y="146"/>
                  </a:cubicBezTo>
                  <a:cubicBezTo>
                    <a:pt x="594" y="146"/>
                    <a:pt x="642" y="2"/>
                    <a:pt x="690" y="2"/>
                  </a:cubicBezTo>
                  <a:cubicBezTo>
                    <a:pt x="738" y="2"/>
                    <a:pt x="788" y="146"/>
                    <a:pt x="834" y="146"/>
                  </a:cubicBezTo>
                  <a:cubicBezTo>
                    <a:pt x="880" y="146"/>
                    <a:pt x="924" y="2"/>
                    <a:pt x="969" y="2"/>
                  </a:cubicBezTo>
                  <a:cubicBezTo>
                    <a:pt x="1014" y="2"/>
                    <a:pt x="1077" y="118"/>
                    <a:pt x="1106" y="148"/>
                  </a:cubicBezTo>
                </a:path>
              </a:pathLst>
            </a:custGeom>
            <a:noFill/>
            <a:ln w="28575"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4" name="Text Box 52"/>
            <p:cNvSpPr txBox="1">
              <a:spLocks noChangeArrowheads="1"/>
            </p:cNvSpPr>
            <p:nvPr/>
          </p:nvSpPr>
          <p:spPr bwMode="auto">
            <a:xfrm>
              <a:off x="2352" y="360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solidFill>
                    <a:srgbClr val="FF00FF"/>
                  </a:solidFill>
                  <a:latin typeface="Times New Roman" pitchFamily="18" charset="0"/>
                </a:rPr>
                <a:t>=1</a:t>
              </a:r>
            </a:p>
          </p:txBody>
        </p:sp>
      </p:grpSp>
      <p:grpSp>
        <p:nvGrpSpPr>
          <p:cNvPr id="26" name="Group 4"/>
          <p:cNvGrpSpPr>
            <a:grpSpLocks/>
          </p:cNvGrpSpPr>
          <p:nvPr/>
        </p:nvGrpSpPr>
        <p:grpSpPr bwMode="auto">
          <a:xfrm>
            <a:off x="331553" y="3030609"/>
            <a:ext cx="1066800" cy="406400"/>
            <a:chOff x="240" y="480"/>
            <a:chExt cx="1488" cy="256"/>
          </a:xfrm>
        </p:grpSpPr>
        <p:sp>
          <p:nvSpPr>
            <p:cNvPr id="27" name="Text Box 5"/>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solidFill>
                    <a:schemeClr val="bg1"/>
                  </a:solidFill>
                  <a:latin typeface="Times New Roman" pitchFamily="18" charset="0"/>
                </a:rPr>
                <a:t>例</a:t>
              </a:r>
              <a:r>
                <a:rPr kumimoji="1" lang="en-US" altLang="zh-CN">
                  <a:solidFill>
                    <a:schemeClr val="bg1"/>
                  </a:solidFill>
                  <a:latin typeface="Times New Roman" pitchFamily="18" charset="0"/>
                </a:rPr>
                <a:t>2</a:t>
              </a:r>
            </a:p>
          </p:txBody>
        </p:sp>
        <p:sp>
          <p:nvSpPr>
            <p:cNvPr id="28"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29" name="Object 7"/>
          <p:cNvGraphicFramePr>
            <a:graphicFrameLocks noChangeAspect="1"/>
          </p:cNvGraphicFramePr>
          <p:nvPr>
            <p:extLst>
              <p:ext uri="{D42A27DB-BD31-4B8C-83A1-F6EECF244321}">
                <p14:modId xmlns:p14="http://schemas.microsoft.com/office/powerpoint/2010/main" val="1003491822"/>
              </p:ext>
            </p:extLst>
          </p:nvPr>
        </p:nvGraphicFramePr>
        <p:xfrm>
          <a:off x="1633303" y="3030609"/>
          <a:ext cx="3101975" cy="433388"/>
        </p:xfrm>
        <a:graphic>
          <a:graphicData uri="http://schemas.openxmlformats.org/presentationml/2006/ole">
            <mc:AlternateContent xmlns:mc="http://schemas.openxmlformats.org/markup-compatibility/2006">
              <mc:Choice xmlns:v="urn:schemas-microsoft-com:vml" Requires="v">
                <p:oleObj spid="_x0000_s159857" name="Equation" r:id="rId11" imgW="1666959" imgH="219143" progId="Equation.3">
                  <p:embed/>
                </p:oleObj>
              </mc:Choice>
              <mc:Fallback>
                <p:oleObj name="Equation" r:id="rId11" imgW="1666959" imgH="2191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33303" y="3030609"/>
                        <a:ext cx="31019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8"/>
          <p:cNvGraphicFramePr>
            <a:graphicFrameLocks noChangeAspect="1"/>
          </p:cNvGraphicFramePr>
          <p:nvPr>
            <p:extLst>
              <p:ext uri="{D42A27DB-BD31-4B8C-83A1-F6EECF244321}">
                <p14:modId xmlns:p14="http://schemas.microsoft.com/office/powerpoint/2010/main" val="2446728980"/>
              </p:ext>
            </p:extLst>
          </p:nvPr>
        </p:nvGraphicFramePr>
        <p:xfrm>
          <a:off x="1920641" y="3487809"/>
          <a:ext cx="752475" cy="385763"/>
        </p:xfrm>
        <a:graphic>
          <a:graphicData uri="http://schemas.openxmlformats.org/presentationml/2006/ole">
            <mc:AlternateContent xmlns:mc="http://schemas.openxmlformats.org/markup-compatibility/2006">
              <mc:Choice xmlns:v="urn:schemas-microsoft-com:vml" Requires="v">
                <p:oleObj spid="_x0000_s159858" name="Equation" r:id="rId13" imgW="400016" imgH="190500" progId="Equation.3">
                  <p:embed/>
                </p:oleObj>
              </mc:Choice>
              <mc:Fallback>
                <p:oleObj name="Equation" r:id="rId13" imgW="400016" imgH="190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0641" y="3487809"/>
                        <a:ext cx="7524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AutoShape 11"/>
          <p:cNvSpPr>
            <a:spLocks noChangeArrowheads="1"/>
          </p:cNvSpPr>
          <p:nvPr/>
        </p:nvSpPr>
        <p:spPr bwMode="auto">
          <a:xfrm>
            <a:off x="5132153" y="2725809"/>
            <a:ext cx="2362200" cy="838200"/>
          </a:xfrm>
          <a:prstGeom prst="cloudCallout">
            <a:avLst>
              <a:gd name="adj1" fmla="val -72514"/>
              <a:gd name="adj2" fmla="val 59093"/>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lgn="ctr">
              <a:spcBef>
                <a:spcPct val="0"/>
              </a:spcBef>
            </a:pPr>
            <a:r>
              <a:rPr kumimoji="1" lang="zh-CN" altLang="en-US" dirty="0">
                <a:latin typeface="Times New Roman" pitchFamily="18" charset="0"/>
              </a:rPr>
              <a:t>吸收法</a:t>
            </a:r>
          </a:p>
        </p:txBody>
      </p:sp>
      <p:sp>
        <p:nvSpPr>
          <p:cNvPr id="32" name="Text Box 13"/>
          <p:cNvSpPr txBox="1">
            <a:spLocks noChangeArrowheads="1"/>
          </p:cNvSpPr>
          <p:nvPr/>
        </p:nvSpPr>
        <p:spPr bwMode="auto">
          <a:xfrm>
            <a:off x="3303353" y="3564009"/>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00FF"/>
                </a:solidFill>
                <a:latin typeface="Times New Roman" pitchFamily="18" charset="0"/>
              </a:rPr>
              <a:t>A+AB=A</a:t>
            </a:r>
          </a:p>
        </p:txBody>
      </p:sp>
      <p:grpSp>
        <p:nvGrpSpPr>
          <p:cNvPr id="33" name="Group 17"/>
          <p:cNvGrpSpPr>
            <a:grpSpLocks/>
          </p:cNvGrpSpPr>
          <p:nvPr/>
        </p:nvGrpSpPr>
        <p:grpSpPr bwMode="auto">
          <a:xfrm>
            <a:off x="341560" y="4149048"/>
            <a:ext cx="1066800" cy="406400"/>
            <a:chOff x="240" y="480"/>
            <a:chExt cx="1488" cy="256"/>
          </a:xfrm>
        </p:grpSpPr>
        <p:sp>
          <p:nvSpPr>
            <p:cNvPr id="34" name="Text Box 18"/>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solidFill>
                    <a:schemeClr val="bg1"/>
                  </a:solidFill>
                  <a:latin typeface="Times New Roman" pitchFamily="18" charset="0"/>
                </a:rPr>
                <a:t>例</a:t>
              </a:r>
              <a:r>
                <a:rPr kumimoji="1" lang="en-US" altLang="zh-CN">
                  <a:solidFill>
                    <a:schemeClr val="bg1"/>
                  </a:solidFill>
                  <a:latin typeface="Times New Roman" pitchFamily="18" charset="0"/>
                </a:rPr>
                <a:t>3</a:t>
              </a:r>
            </a:p>
          </p:txBody>
        </p:sp>
        <p:sp>
          <p:nvSpPr>
            <p:cNvPr id="35" name="Line 19"/>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36" name="Object 20"/>
          <p:cNvGraphicFramePr>
            <a:graphicFrameLocks noChangeAspect="1"/>
          </p:cNvGraphicFramePr>
          <p:nvPr>
            <p:extLst>
              <p:ext uri="{D42A27DB-BD31-4B8C-83A1-F6EECF244321}">
                <p14:modId xmlns:p14="http://schemas.microsoft.com/office/powerpoint/2010/main" val="2187193220"/>
              </p:ext>
            </p:extLst>
          </p:nvPr>
        </p:nvGraphicFramePr>
        <p:xfrm>
          <a:off x="1719510" y="4072848"/>
          <a:ext cx="2397125" cy="385763"/>
        </p:xfrm>
        <a:graphic>
          <a:graphicData uri="http://schemas.openxmlformats.org/presentationml/2006/ole">
            <mc:AlternateContent xmlns:mc="http://schemas.openxmlformats.org/markup-compatibility/2006">
              <mc:Choice xmlns:v="urn:schemas-microsoft-com:vml" Requires="v">
                <p:oleObj spid="_x0000_s159859" name="Equation" r:id="rId15" imgW="1285824" imgH="190500" progId="Equation.3">
                  <p:embed/>
                </p:oleObj>
              </mc:Choice>
              <mc:Fallback>
                <p:oleObj name="Equation" r:id="rId15" imgW="1285824" imgH="190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9510" y="4072848"/>
                        <a:ext cx="239712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21"/>
          <p:cNvGraphicFramePr>
            <a:graphicFrameLocks noChangeAspect="1"/>
          </p:cNvGraphicFramePr>
          <p:nvPr>
            <p:extLst>
              <p:ext uri="{D42A27DB-BD31-4B8C-83A1-F6EECF244321}">
                <p14:modId xmlns:p14="http://schemas.microsoft.com/office/powerpoint/2010/main" val="1369936982"/>
              </p:ext>
            </p:extLst>
          </p:nvPr>
        </p:nvGraphicFramePr>
        <p:xfrm>
          <a:off x="1987798" y="4506236"/>
          <a:ext cx="2185987" cy="433387"/>
        </p:xfrm>
        <a:graphic>
          <a:graphicData uri="http://schemas.openxmlformats.org/presentationml/2006/ole">
            <mc:AlternateContent xmlns:mc="http://schemas.openxmlformats.org/markup-compatibility/2006">
              <mc:Choice xmlns:v="urn:schemas-microsoft-com:vml" Requires="v">
                <p:oleObj spid="_x0000_s159860" name="Equation" r:id="rId17" imgW="1171457" imgH="219143" progId="Equation.3">
                  <p:embed/>
                </p:oleObj>
              </mc:Choice>
              <mc:Fallback>
                <p:oleObj name="Equation" r:id="rId17" imgW="1171457" imgH="21914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87798" y="4506236"/>
                        <a:ext cx="2185987"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AutoShape 22"/>
          <p:cNvSpPr>
            <a:spLocks noChangeArrowheads="1"/>
          </p:cNvSpPr>
          <p:nvPr/>
        </p:nvSpPr>
        <p:spPr bwMode="auto">
          <a:xfrm>
            <a:off x="4989760" y="4453848"/>
            <a:ext cx="2858840" cy="838200"/>
          </a:xfrm>
          <a:prstGeom prst="cloudCallout">
            <a:avLst>
              <a:gd name="adj1" fmla="val -71639"/>
              <a:gd name="adj2" fmla="val 67616"/>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lgn="ctr">
              <a:spcBef>
                <a:spcPct val="0"/>
              </a:spcBef>
            </a:pPr>
            <a:r>
              <a:rPr kumimoji="1" lang="zh-CN" altLang="en-US" dirty="0">
                <a:latin typeface="Times New Roman" pitchFamily="18" charset="0"/>
              </a:rPr>
              <a:t>消去法（吸收律）</a:t>
            </a:r>
          </a:p>
        </p:txBody>
      </p:sp>
      <p:graphicFrame>
        <p:nvGraphicFramePr>
          <p:cNvPr id="39" name="Object 24"/>
          <p:cNvGraphicFramePr>
            <a:graphicFrameLocks noChangeAspect="1"/>
          </p:cNvGraphicFramePr>
          <p:nvPr>
            <p:extLst>
              <p:ext uri="{D42A27DB-BD31-4B8C-83A1-F6EECF244321}">
                <p14:modId xmlns:p14="http://schemas.microsoft.com/office/powerpoint/2010/main" val="3233342965"/>
              </p:ext>
            </p:extLst>
          </p:nvPr>
        </p:nvGraphicFramePr>
        <p:xfrm>
          <a:off x="1998910" y="4963436"/>
          <a:ext cx="1574800" cy="407987"/>
        </p:xfrm>
        <a:graphic>
          <a:graphicData uri="http://schemas.openxmlformats.org/presentationml/2006/ole">
            <mc:AlternateContent xmlns:mc="http://schemas.openxmlformats.org/markup-compatibility/2006">
              <mc:Choice xmlns:v="urn:schemas-microsoft-com:vml" Requires="v">
                <p:oleObj spid="_x0000_s159861" name="Equation" r:id="rId19" imgW="838335" imgH="209685" progId="Equation.3">
                  <p:embed/>
                </p:oleObj>
              </mc:Choice>
              <mc:Fallback>
                <p:oleObj name="Equation" r:id="rId19" imgW="838335" imgH="20968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98910" y="4963436"/>
                        <a:ext cx="15748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25"/>
          <p:cNvGraphicFramePr>
            <a:graphicFrameLocks noChangeAspect="1"/>
          </p:cNvGraphicFramePr>
          <p:nvPr>
            <p:extLst>
              <p:ext uri="{D42A27DB-BD31-4B8C-83A1-F6EECF244321}">
                <p14:modId xmlns:p14="http://schemas.microsoft.com/office/powerpoint/2010/main" val="2898735861"/>
              </p:ext>
            </p:extLst>
          </p:nvPr>
        </p:nvGraphicFramePr>
        <p:xfrm>
          <a:off x="2011610" y="5496836"/>
          <a:ext cx="1198563" cy="334962"/>
        </p:xfrm>
        <a:graphic>
          <a:graphicData uri="http://schemas.openxmlformats.org/presentationml/2006/ole">
            <mc:AlternateContent xmlns:mc="http://schemas.openxmlformats.org/markup-compatibility/2006">
              <mc:Choice xmlns:v="urn:schemas-microsoft-com:vml" Requires="v">
                <p:oleObj spid="_x0000_s159862" name="Equation" r:id="rId21" imgW="638192" imgH="171585" progId="Equation.3">
                  <p:embed/>
                </p:oleObj>
              </mc:Choice>
              <mc:Fallback>
                <p:oleObj name="Equation" r:id="rId21" imgW="638192" imgH="171585"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11610" y="5496836"/>
                        <a:ext cx="1198563"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26"/>
          <p:cNvGraphicFramePr>
            <a:graphicFrameLocks noChangeAspect="1"/>
          </p:cNvGraphicFramePr>
          <p:nvPr>
            <p:extLst>
              <p:ext uri="{D42A27DB-BD31-4B8C-83A1-F6EECF244321}">
                <p14:modId xmlns:p14="http://schemas.microsoft.com/office/powerpoint/2010/main" val="2072326009"/>
              </p:ext>
            </p:extLst>
          </p:nvPr>
        </p:nvGraphicFramePr>
        <p:xfrm>
          <a:off x="3788023" y="5444448"/>
          <a:ext cx="1949450" cy="360363"/>
        </p:xfrm>
        <a:graphic>
          <a:graphicData uri="http://schemas.openxmlformats.org/presentationml/2006/ole">
            <mc:AlternateContent xmlns:mc="http://schemas.openxmlformats.org/markup-compatibility/2006">
              <mc:Choice xmlns:v="urn:schemas-microsoft-com:vml" Requires="v">
                <p:oleObj spid="_x0000_s159863" name="Equation" r:id="rId23" imgW="1047649" imgH="181043" progId="Equation.3">
                  <p:embed/>
                </p:oleObj>
              </mc:Choice>
              <mc:Fallback>
                <p:oleObj name="Equation" r:id="rId23" imgW="1047649" imgH="18104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88023" y="5444448"/>
                        <a:ext cx="194945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74620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2" y="503804"/>
            <a:ext cx="8955597" cy="5895393"/>
          </a:xfrm>
        </p:spPr>
        <p:txBody>
          <a:bodyPr/>
          <a:lstStyle/>
          <a:p>
            <a:r>
              <a:rPr kumimoji="1" lang="zh-CN" altLang="en-US" sz="2800" dirty="0">
                <a:latin typeface="Times New Roman" pitchFamily="18" charset="0"/>
                <a:ea typeface="宋体" pitchFamily="2" charset="-122"/>
              </a:rPr>
              <a:t>逻辑函数化简</a:t>
            </a:r>
          </a:p>
          <a:p>
            <a:endParaRPr lang="zh-CN" altLang="en-US" sz="20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第四节  布尔代数</a:t>
            </a:r>
          </a:p>
        </p:txBody>
      </p:sp>
      <p:sp>
        <p:nvSpPr>
          <p:cNvPr id="53" name="AutoShape 33" descr="file:///C:/RS_%E5%8C%97%E9%82%AE%E4%BA%8B%E5%8A%A1/%E6%95%B0%E5%AD%97%E9%80%BB%E8%BE%91%E6%95%99%E5%AD%A6/CDISO/%E6%95%B0%E5%AD%97%E9%80%BB%E8%BE%91_%E7%94%B5%E5%AD%90%E6%95%99%E6%A1%88Web/%E7%AB%8B%E4%BD%93%E5%8C%96%E8%AF%BE%E4%BB%B6%E7%AC%AC%E5%9B%9B%E7%89%88/%E6%95%B0%E5%AD%97%E9%80%BB%E8%BE%91/pic/fig/%E5%B8%83%E5%B0%94%E8%BF%90%E7%AE%97%E8%A7%84%E5%88%9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4" name="Group 27"/>
          <p:cNvGrpSpPr>
            <a:grpSpLocks/>
          </p:cNvGrpSpPr>
          <p:nvPr/>
        </p:nvGrpSpPr>
        <p:grpSpPr bwMode="auto">
          <a:xfrm>
            <a:off x="330406" y="1017060"/>
            <a:ext cx="1066800" cy="406400"/>
            <a:chOff x="240" y="480"/>
            <a:chExt cx="1488" cy="256"/>
          </a:xfrm>
        </p:grpSpPr>
        <p:sp>
          <p:nvSpPr>
            <p:cNvPr id="45" name="Text Box 28"/>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4</a:t>
              </a:r>
            </a:p>
          </p:txBody>
        </p:sp>
        <p:sp>
          <p:nvSpPr>
            <p:cNvPr id="46" name="Line 29"/>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47" name="Object 30"/>
          <p:cNvGraphicFramePr>
            <a:graphicFrameLocks noChangeAspect="1"/>
          </p:cNvGraphicFramePr>
          <p:nvPr>
            <p:extLst>
              <p:ext uri="{D42A27DB-BD31-4B8C-83A1-F6EECF244321}">
                <p14:modId xmlns:p14="http://schemas.microsoft.com/office/powerpoint/2010/main" val="623108429"/>
              </p:ext>
            </p:extLst>
          </p:nvPr>
        </p:nvGraphicFramePr>
        <p:xfrm>
          <a:off x="1543256" y="940860"/>
          <a:ext cx="2938463" cy="409575"/>
        </p:xfrm>
        <a:graphic>
          <a:graphicData uri="http://schemas.openxmlformats.org/presentationml/2006/ole">
            <mc:AlternateContent xmlns:mc="http://schemas.openxmlformats.org/markup-compatibility/2006">
              <mc:Choice xmlns:v="urn:schemas-microsoft-com:vml" Requires="v">
                <p:oleObj spid="_x0000_s162846" name="Equation" r:id="rId3" imgW="1581184" imgH="209685" progId="Equation.DSMT4">
                  <p:embed/>
                </p:oleObj>
              </mc:Choice>
              <mc:Fallback>
                <p:oleObj name="Equation" r:id="rId3" imgW="1581184" imgH="2096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256" y="940860"/>
                        <a:ext cx="293846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1"/>
          <p:cNvGraphicFramePr>
            <a:graphicFrameLocks noChangeAspect="1"/>
          </p:cNvGraphicFramePr>
          <p:nvPr>
            <p:extLst>
              <p:ext uri="{D42A27DB-BD31-4B8C-83A1-F6EECF244321}">
                <p14:modId xmlns:p14="http://schemas.microsoft.com/office/powerpoint/2010/main" val="3964743380"/>
              </p:ext>
            </p:extLst>
          </p:nvPr>
        </p:nvGraphicFramePr>
        <p:xfrm>
          <a:off x="1797256" y="1332973"/>
          <a:ext cx="3573463" cy="409575"/>
        </p:xfrm>
        <a:graphic>
          <a:graphicData uri="http://schemas.openxmlformats.org/presentationml/2006/ole">
            <mc:AlternateContent xmlns:mc="http://schemas.openxmlformats.org/markup-compatibility/2006">
              <mc:Choice xmlns:v="urn:schemas-microsoft-com:vml" Requires="v">
                <p:oleObj spid="_x0000_s162847" name="Equation" r:id="rId5" imgW="1924016" imgH="209685" progId="Equation.3">
                  <p:embed/>
                </p:oleObj>
              </mc:Choice>
              <mc:Fallback>
                <p:oleObj name="Equation" r:id="rId5" imgW="1924016" imgH="2096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7256" y="1332973"/>
                        <a:ext cx="357346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32"/>
          <p:cNvGraphicFramePr>
            <a:graphicFrameLocks noChangeAspect="1"/>
          </p:cNvGraphicFramePr>
          <p:nvPr>
            <p:extLst>
              <p:ext uri="{D42A27DB-BD31-4B8C-83A1-F6EECF244321}">
                <p14:modId xmlns:p14="http://schemas.microsoft.com/office/powerpoint/2010/main" val="2421810467"/>
              </p:ext>
            </p:extLst>
          </p:nvPr>
        </p:nvGraphicFramePr>
        <p:xfrm>
          <a:off x="1833769" y="1872723"/>
          <a:ext cx="1200150" cy="336550"/>
        </p:xfrm>
        <a:graphic>
          <a:graphicData uri="http://schemas.openxmlformats.org/presentationml/2006/ole">
            <mc:AlternateContent xmlns:mc="http://schemas.openxmlformats.org/markup-compatibility/2006">
              <mc:Choice xmlns:v="urn:schemas-microsoft-com:vml" Requires="v">
                <p:oleObj spid="_x0000_s162848" name="Equation" r:id="rId7" imgW="638192" imgH="171585" progId="Equation.3">
                  <p:embed/>
                </p:oleObj>
              </mc:Choice>
              <mc:Fallback>
                <p:oleObj name="Equation" r:id="rId7" imgW="638192" imgH="1715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3769" y="1872723"/>
                        <a:ext cx="1200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33"/>
          <p:cNvGraphicFramePr>
            <a:graphicFrameLocks noChangeAspect="1"/>
          </p:cNvGraphicFramePr>
          <p:nvPr>
            <p:extLst>
              <p:ext uri="{D42A27DB-BD31-4B8C-83A1-F6EECF244321}">
                <p14:modId xmlns:p14="http://schemas.microsoft.com/office/powerpoint/2010/main" val="2811670302"/>
              </p:ext>
            </p:extLst>
          </p:nvPr>
        </p:nvGraphicFramePr>
        <p:xfrm>
          <a:off x="1833769" y="2233085"/>
          <a:ext cx="517525" cy="336550"/>
        </p:xfrm>
        <a:graphic>
          <a:graphicData uri="http://schemas.openxmlformats.org/presentationml/2006/ole">
            <mc:AlternateContent xmlns:mc="http://schemas.openxmlformats.org/markup-compatibility/2006">
              <mc:Choice xmlns:v="urn:schemas-microsoft-com:vml" Requires="v">
                <p:oleObj spid="_x0000_s162849" name="Equation" r:id="rId9" imgW="266767" imgH="171585" progId="Equation.3">
                  <p:embed/>
                </p:oleObj>
              </mc:Choice>
              <mc:Fallback>
                <p:oleObj name="Equation" r:id="rId9" imgW="266767" imgH="1715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3769" y="2233085"/>
                        <a:ext cx="517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Text Box 34"/>
          <p:cNvSpPr txBox="1">
            <a:spLocks noChangeArrowheads="1"/>
          </p:cNvSpPr>
          <p:nvPr/>
        </p:nvSpPr>
        <p:spPr bwMode="auto">
          <a:xfrm>
            <a:off x="4673806" y="101706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00FF"/>
                </a:solidFill>
                <a:latin typeface="Times New Roman" pitchFamily="18" charset="0"/>
              </a:rPr>
              <a:t>A+A=A</a:t>
            </a:r>
          </a:p>
        </p:txBody>
      </p:sp>
      <p:sp>
        <p:nvSpPr>
          <p:cNvPr id="55" name="AutoShape 35"/>
          <p:cNvSpPr>
            <a:spLocks noChangeArrowheads="1"/>
          </p:cNvSpPr>
          <p:nvPr/>
        </p:nvSpPr>
        <p:spPr bwMode="auto">
          <a:xfrm>
            <a:off x="6189869" y="720198"/>
            <a:ext cx="2362200" cy="838200"/>
          </a:xfrm>
          <a:prstGeom prst="cloudCallout">
            <a:avLst>
              <a:gd name="adj1" fmla="val -80375"/>
              <a:gd name="adj2" fmla="val 75759"/>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lgn="ctr">
              <a:spcBef>
                <a:spcPct val="0"/>
              </a:spcBef>
            </a:pPr>
            <a:r>
              <a:rPr kumimoji="1" lang="zh-CN" altLang="en-US">
                <a:latin typeface="Times New Roman" pitchFamily="18" charset="0"/>
              </a:rPr>
              <a:t>配项法</a:t>
            </a:r>
          </a:p>
        </p:txBody>
      </p:sp>
      <p:sp>
        <p:nvSpPr>
          <p:cNvPr id="57" name="Line 43"/>
          <p:cNvSpPr>
            <a:spLocks noChangeShapeType="1"/>
          </p:cNvSpPr>
          <p:nvPr/>
        </p:nvSpPr>
        <p:spPr bwMode="auto">
          <a:xfrm>
            <a:off x="3822906" y="1793348"/>
            <a:ext cx="1447800" cy="0"/>
          </a:xfrm>
          <a:prstGeom prst="line">
            <a:avLst/>
          </a:prstGeom>
          <a:noFill/>
          <a:ln w="38100" cmpd="dbl">
            <a:solidFill>
              <a:srgbClr val="00FF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Line 44"/>
          <p:cNvSpPr>
            <a:spLocks noChangeShapeType="1"/>
          </p:cNvSpPr>
          <p:nvPr/>
        </p:nvSpPr>
        <p:spPr bwMode="auto">
          <a:xfrm>
            <a:off x="2006806" y="1783823"/>
            <a:ext cx="1447800" cy="0"/>
          </a:xfrm>
          <a:prstGeom prst="line">
            <a:avLst/>
          </a:prstGeom>
          <a:noFill/>
          <a:ln w="38100" cmpd="dbl">
            <a:solidFill>
              <a:srgbClr val="00FF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59" name="Group 3"/>
          <p:cNvGrpSpPr>
            <a:grpSpLocks/>
          </p:cNvGrpSpPr>
          <p:nvPr/>
        </p:nvGrpSpPr>
        <p:grpSpPr bwMode="auto">
          <a:xfrm>
            <a:off x="310715" y="2617949"/>
            <a:ext cx="1066800" cy="406400"/>
            <a:chOff x="240" y="480"/>
            <a:chExt cx="1488" cy="256"/>
          </a:xfrm>
        </p:grpSpPr>
        <p:sp>
          <p:nvSpPr>
            <p:cNvPr id="60" name="Text Box 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5</a:t>
              </a:r>
            </a:p>
          </p:txBody>
        </p:sp>
        <p:sp>
          <p:nvSpPr>
            <p:cNvPr id="61" name="Line 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62" name="Object 6"/>
          <p:cNvGraphicFramePr>
            <a:graphicFrameLocks noChangeAspect="1"/>
          </p:cNvGraphicFramePr>
          <p:nvPr>
            <p:extLst>
              <p:ext uri="{D42A27DB-BD31-4B8C-83A1-F6EECF244321}">
                <p14:modId xmlns:p14="http://schemas.microsoft.com/office/powerpoint/2010/main" val="2378697896"/>
              </p:ext>
            </p:extLst>
          </p:nvPr>
        </p:nvGraphicFramePr>
        <p:xfrm>
          <a:off x="1599765" y="2541749"/>
          <a:ext cx="2916238" cy="506413"/>
        </p:xfrm>
        <a:graphic>
          <a:graphicData uri="http://schemas.openxmlformats.org/presentationml/2006/ole">
            <mc:AlternateContent xmlns:mc="http://schemas.openxmlformats.org/markup-compatibility/2006">
              <mc:Choice xmlns:v="urn:schemas-microsoft-com:vml" Requires="v">
                <p:oleObj spid="_x0000_s162850" name="Equation" r:id="rId11" imgW="1562033" imgH="257243" progId="Equation.3">
                  <p:embed/>
                </p:oleObj>
              </mc:Choice>
              <mc:Fallback>
                <p:oleObj name="Equation" r:id="rId11" imgW="1562033" imgH="25724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9765" y="2541749"/>
                        <a:ext cx="2916238"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7"/>
          <p:cNvSpPr txBox="1">
            <a:spLocks noChangeArrowheads="1"/>
          </p:cNvSpPr>
          <p:nvPr/>
        </p:nvSpPr>
        <p:spPr bwMode="auto">
          <a:xfrm>
            <a:off x="615486" y="3024349"/>
            <a:ext cx="6019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latin typeface="Times New Roman" pitchFamily="18" charset="0"/>
              </a:rPr>
              <a:t>求</a:t>
            </a:r>
            <a:r>
              <a:rPr kumimoji="1" lang="en-US" altLang="zh-CN" dirty="0">
                <a:latin typeface="Times New Roman" pitchFamily="18" charset="0"/>
              </a:rPr>
              <a:t>:  </a:t>
            </a:r>
            <a:r>
              <a:rPr kumimoji="1" lang="en-US" altLang="zh-CN" dirty="0">
                <a:latin typeface="Times New Roman" pitchFamily="18" charset="0"/>
                <a:sym typeface="Wingdings" pitchFamily="2" charset="2"/>
              </a:rPr>
              <a:t>(1)</a:t>
            </a:r>
            <a:r>
              <a:rPr kumimoji="1" lang="zh-CN" altLang="en-US" dirty="0">
                <a:latin typeface="Times New Roman" pitchFamily="18" charset="0"/>
              </a:rPr>
              <a:t>画出原始逻辑表达式的逻辑图</a:t>
            </a:r>
          </a:p>
          <a:p>
            <a:pPr algn="ctr" eaLnBrk="1" hangingPunct="1"/>
            <a:r>
              <a:rPr kumimoji="1" lang="en-US" altLang="zh-CN" dirty="0">
                <a:latin typeface="Times New Roman" pitchFamily="18" charset="0"/>
                <a:sym typeface="Wingdings" pitchFamily="2" charset="2"/>
              </a:rPr>
              <a:t>(2)</a:t>
            </a:r>
            <a:r>
              <a:rPr kumimoji="1" lang="zh-CN" altLang="en-US" dirty="0">
                <a:latin typeface="Times New Roman" pitchFamily="18" charset="0"/>
                <a:sym typeface="Wingdings" pitchFamily="2" charset="2"/>
              </a:rPr>
              <a:t>布尔代数简化</a:t>
            </a:r>
            <a:r>
              <a:rPr kumimoji="1" lang="zh-CN" altLang="en-US" dirty="0">
                <a:latin typeface="Times New Roman" pitchFamily="18" charset="0"/>
              </a:rPr>
              <a:t>逻辑表达式</a:t>
            </a:r>
          </a:p>
          <a:p>
            <a:pPr algn="ctr" eaLnBrk="1" hangingPunct="1"/>
            <a:r>
              <a:rPr kumimoji="1" lang="zh-CN" altLang="en-US" dirty="0">
                <a:latin typeface="Times New Roman" pitchFamily="18" charset="0"/>
              </a:rPr>
              <a:t>          </a:t>
            </a:r>
            <a:r>
              <a:rPr kumimoji="1" lang="zh-CN" altLang="en-US" dirty="0">
                <a:latin typeface="Times New Roman" pitchFamily="18" charset="0"/>
                <a:sym typeface="Wingdings" pitchFamily="2" charset="2"/>
              </a:rPr>
              <a:t> </a:t>
            </a:r>
            <a:r>
              <a:rPr kumimoji="1" lang="en-US" altLang="zh-CN" dirty="0">
                <a:latin typeface="Times New Roman" pitchFamily="18" charset="0"/>
                <a:sym typeface="Wingdings" pitchFamily="2" charset="2"/>
              </a:rPr>
              <a:t>(3)</a:t>
            </a:r>
            <a:r>
              <a:rPr kumimoji="1" lang="zh-CN" altLang="en-US" dirty="0">
                <a:latin typeface="Times New Roman" pitchFamily="18" charset="0"/>
              </a:rPr>
              <a:t>画出简化后逻辑表达式的逻辑图</a:t>
            </a:r>
          </a:p>
        </p:txBody>
      </p:sp>
      <p:graphicFrame>
        <p:nvGraphicFramePr>
          <p:cNvPr id="64" name="Object 8"/>
          <p:cNvGraphicFramePr>
            <a:graphicFrameLocks noChangeAspect="1"/>
          </p:cNvGraphicFramePr>
          <p:nvPr>
            <p:extLst>
              <p:ext uri="{D42A27DB-BD31-4B8C-83A1-F6EECF244321}">
                <p14:modId xmlns:p14="http://schemas.microsoft.com/office/powerpoint/2010/main" val="2181077127"/>
              </p:ext>
            </p:extLst>
          </p:nvPr>
        </p:nvGraphicFramePr>
        <p:xfrm>
          <a:off x="4044580" y="4074941"/>
          <a:ext cx="2916238" cy="506412"/>
        </p:xfrm>
        <a:graphic>
          <a:graphicData uri="http://schemas.openxmlformats.org/presentationml/2006/ole">
            <mc:AlternateContent xmlns:mc="http://schemas.openxmlformats.org/markup-compatibility/2006">
              <mc:Choice xmlns:v="urn:schemas-microsoft-com:vml" Requires="v">
                <p:oleObj spid="_x0000_s162851" name="Equation" r:id="rId13" imgW="1562033" imgH="257243" progId="Equation.3">
                  <p:embed/>
                </p:oleObj>
              </mc:Choice>
              <mc:Fallback>
                <p:oleObj name="Equation" r:id="rId13" imgW="1562033" imgH="25724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4580" y="4074941"/>
                        <a:ext cx="2916238"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Text Box 15"/>
          <p:cNvSpPr txBox="1">
            <a:spLocks noChangeArrowheads="1"/>
          </p:cNvSpPr>
          <p:nvPr/>
        </p:nvSpPr>
        <p:spPr bwMode="auto">
          <a:xfrm>
            <a:off x="298015" y="407494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latin typeface="Times New Roman" pitchFamily="18" charset="0"/>
              </a:rPr>
              <a:t>解</a:t>
            </a:r>
            <a:r>
              <a:rPr kumimoji="1" lang="zh-CN" altLang="en-US" dirty="0">
                <a:latin typeface="Times New Roman" pitchFamily="18" charset="0"/>
                <a:sym typeface="Wingdings" pitchFamily="2" charset="2"/>
              </a:rPr>
              <a:t>：</a:t>
            </a:r>
            <a:r>
              <a:rPr kumimoji="1" lang="en-US" altLang="zh-CN" dirty="0">
                <a:latin typeface="Times New Roman" pitchFamily="18" charset="0"/>
                <a:sym typeface="Wingdings" pitchFamily="2" charset="2"/>
              </a:rPr>
              <a:t>(1)</a:t>
            </a:r>
            <a:endParaRPr kumimoji="1" lang="en-US" altLang="zh-CN" dirty="0">
              <a:latin typeface="Times New Roman" pitchFamily="18" charset="0"/>
            </a:endParaRPr>
          </a:p>
        </p:txBody>
      </p:sp>
      <p:sp>
        <p:nvSpPr>
          <p:cNvPr id="66" name="Text Box 74"/>
          <p:cNvSpPr txBox="1">
            <a:spLocks noChangeArrowheads="1"/>
          </p:cNvSpPr>
          <p:nvPr/>
        </p:nvSpPr>
        <p:spPr bwMode="auto">
          <a:xfrm>
            <a:off x="3518106" y="409422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(2)</a:t>
            </a:r>
          </a:p>
        </p:txBody>
      </p:sp>
      <p:grpSp>
        <p:nvGrpSpPr>
          <p:cNvPr id="67" name="Group 105"/>
          <p:cNvGrpSpPr>
            <a:grpSpLocks/>
          </p:cNvGrpSpPr>
          <p:nvPr/>
        </p:nvGrpSpPr>
        <p:grpSpPr bwMode="auto">
          <a:xfrm>
            <a:off x="7371266" y="4377424"/>
            <a:ext cx="1542448" cy="2096283"/>
            <a:chOff x="4211" y="1384"/>
            <a:chExt cx="1286" cy="1807"/>
          </a:xfrm>
        </p:grpSpPr>
        <p:sp>
          <p:nvSpPr>
            <p:cNvPr id="68" name="AutoShape 77"/>
            <p:cNvSpPr>
              <a:spLocks noChangeArrowheads="1"/>
            </p:cNvSpPr>
            <p:nvPr/>
          </p:nvSpPr>
          <p:spPr bwMode="auto">
            <a:xfrm>
              <a:off x="4211" y="2546"/>
              <a:ext cx="1286" cy="645"/>
            </a:xfrm>
            <a:prstGeom prst="cloudCallout">
              <a:avLst>
                <a:gd name="adj1" fmla="val -94763"/>
                <a:gd name="adj2" fmla="val -22718"/>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lgn="ctr">
                <a:spcBef>
                  <a:spcPct val="0"/>
                </a:spcBef>
              </a:pPr>
              <a:r>
                <a:rPr kumimoji="1" lang="en-US" altLang="zh-CN" dirty="0">
                  <a:latin typeface="Times New Roman" pitchFamily="18" charset="0"/>
                </a:rPr>
                <a:t>AA=0 BB=B</a:t>
              </a:r>
            </a:p>
          </p:txBody>
        </p:sp>
        <p:sp>
          <p:nvSpPr>
            <p:cNvPr id="69" name="Line 78"/>
            <p:cNvSpPr>
              <a:spLocks noChangeShapeType="1"/>
            </p:cNvSpPr>
            <p:nvPr/>
          </p:nvSpPr>
          <p:spPr bwMode="auto">
            <a:xfrm flipH="1">
              <a:off x="4777" y="1384"/>
              <a:ext cx="113"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p>
          </p:txBody>
        </p:sp>
      </p:grpSp>
      <p:grpSp>
        <p:nvGrpSpPr>
          <p:cNvPr id="70" name="Group 16"/>
          <p:cNvGrpSpPr>
            <a:grpSpLocks/>
          </p:cNvGrpSpPr>
          <p:nvPr/>
        </p:nvGrpSpPr>
        <p:grpSpPr bwMode="auto">
          <a:xfrm>
            <a:off x="366642" y="4490314"/>
            <a:ext cx="3124199" cy="1605379"/>
            <a:chOff x="117" y="1872"/>
            <a:chExt cx="3147" cy="1372"/>
          </a:xfrm>
        </p:grpSpPr>
        <p:grpSp>
          <p:nvGrpSpPr>
            <p:cNvPr id="71" name="Group 17"/>
            <p:cNvGrpSpPr>
              <a:grpSpLocks/>
            </p:cNvGrpSpPr>
            <p:nvPr/>
          </p:nvGrpSpPr>
          <p:grpSpPr bwMode="auto">
            <a:xfrm>
              <a:off x="789" y="1968"/>
              <a:ext cx="658" cy="288"/>
              <a:chOff x="1104" y="2016"/>
              <a:chExt cx="658" cy="288"/>
            </a:xfrm>
          </p:grpSpPr>
          <p:sp>
            <p:nvSpPr>
              <p:cNvPr id="113" name="AutoShape 18"/>
              <p:cNvSpPr>
                <a:spLocks noChangeArrowheads="1"/>
              </p:cNvSpPr>
              <p:nvPr/>
            </p:nvSpPr>
            <p:spPr bwMode="auto">
              <a:xfrm>
                <a:off x="1305" y="2016"/>
                <a:ext cx="279" cy="288"/>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4" name="Line 19"/>
              <p:cNvSpPr>
                <a:spLocks noChangeShapeType="1"/>
              </p:cNvSpPr>
              <p:nvPr/>
            </p:nvSpPr>
            <p:spPr bwMode="auto">
              <a:xfrm>
                <a:off x="1104" y="2064"/>
                <a:ext cx="20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Line 20"/>
              <p:cNvSpPr>
                <a:spLocks noChangeShapeType="1"/>
              </p:cNvSpPr>
              <p:nvPr/>
            </p:nvSpPr>
            <p:spPr bwMode="auto">
              <a:xfrm>
                <a:off x="1104" y="2256"/>
                <a:ext cx="20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 name="Line 21"/>
              <p:cNvSpPr>
                <a:spLocks noChangeShapeType="1"/>
              </p:cNvSpPr>
              <p:nvPr/>
            </p:nvSpPr>
            <p:spPr bwMode="auto">
              <a:xfrm flipV="1">
                <a:off x="1584" y="2160"/>
                <a:ext cx="17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72" name="Text Box 22"/>
            <p:cNvSpPr txBox="1">
              <a:spLocks noChangeArrowheads="1"/>
            </p:cNvSpPr>
            <p:nvPr/>
          </p:nvSpPr>
          <p:spPr bwMode="auto">
            <a:xfrm>
              <a:off x="117" y="207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73" name="Text Box 23"/>
            <p:cNvSpPr txBox="1">
              <a:spLocks noChangeArrowheads="1"/>
            </p:cNvSpPr>
            <p:nvPr/>
          </p:nvSpPr>
          <p:spPr bwMode="auto">
            <a:xfrm>
              <a:off x="144" y="18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74" name="Text Box 24"/>
            <p:cNvSpPr txBox="1">
              <a:spLocks noChangeArrowheads="1"/>
            </p:cNvSpPr>
            <p:nvPr/>
          </p:nvSpPr>
          <p:spPr bwMode="auto">
            <a:xfrm>
              <a:off x="3024"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Y</a:t>
              </a:r>
            </a:p>
          </p:txBody>
        </p:sp>
        <p:sp>
          <p:nvSpPr>
            <p:cNvPr id="75" name="AutoShape 25"/>
            <p:cNvSpPr>
              <a:spLocks noChangeArrowheads="1"/>
            </p:cNvSpPr>
            <p:nvPr/>
          </p:nvSpPr>
          <p:spPr bwMode="auto">
            <a:xfrm>
              <a:off x="2083" y="2592"/>
              <a:ext cx="279" cy="288"/>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6" name="Line 26"/>
            <p:cNvSpPr>
              <a:spLocks noChangeShapeType="1"/>
            </p:cNvSpPr>
            <p:nvPr/>
          </p:nvSpPr>
          <p:spPr bwMode="auto">
            <a:xfrm>
              <a:off x="1950" y="2832"/>
              <a:ext cx="13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27"/>
            <p:cNvSpPr>
              <a:spLocks noChangeShapeType="1"/>
            </p:cNvSpPr>
            <p:nvPr/>
          </p:nvSpPr>
          <p:spPr bwMode="auto">
            <a:xfrm flipV="1">
              <a:off x="2362" y="2736"/>
              <a:ext cx="22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Text Box 28"/>
            <p:cNvSpPr txBox="1">
              <a:spLocks noChangeArrowheads="1"/>
            </p:cNvSpPr>
            <p:nvPr/>
          </p:nvSpPr>
          <p:spPr bwMode="auto">
            <a:xfrm>
              <a:off x="132" y="2295"/>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a:t>
              </a:r>
            </a:p>
          </p:txBody>
        </p:sp>
        <p:sp>
          <p:nvSpPr>
            <p:cNvPr id="79" name="Line 29"/>
            <p:cNvSpPr>
              <a:spLocks noChangeShapeType="1"/>
            </p:cNvSpPr>
            <p:nvPr/>
          </p:nvSpPr>
          <p:spPr bwMode="auto">
            <a:xfrm>
              <a:off x="1439" y="2208"/>
              <a:ext cx="28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30"/>
            <p:cNvSpPr>
              <a:spLocks noChangeShapeType="1"/>
            </p:cNvSpPr>
            <p:nvPr/>
          </p:nvSpPr>
          <p:spPr bwMode="auto">
            <a:xfrm flipV="1">
              <a:off x="2108" y="2311"/>
              <a:ext cx="317" cy="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Freeform 31"/>
            <p:cNvSpPr>
              <a:spLocks/>
            </p:cNvSpPr>
            <p:nvPr/>
          </p:nvSpPr>
          <p:spPr bwMode="auto">
            <a:xfrm>
              <a:off x="1651" y="2112"/>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2" name="Freeform 32"/>
            <p:cNvSpPr>
              <a:spLocks/>
            </p:cNvSpPr>
            <p:nvPr/>
          </p:nvSpPr>
          <p:spPr bwMode="auto">
            <a:xfrm>
              <a:off x="1653" y="2304"/>
              <a:ext cx="384" cy="169"/>
            </a:xfrm>
            <a:custGeom>
              <a:avLst/>
              <a:gdLst>
                <a:gd name="T0" fmla="*/ 0 w 384"/>
                <a:gd name="T1" fmla="*/ 26 h 192"/>
                <a:gd name="T2" fmla="*/ 168 w 384"/>
                <a:gd name="T3" fmla="*/ 19 h 192"/>
                <a:gd name="T4" fmla="*/ 296 w 384"/>
                <a:gd name="T5" fmla="*/ 11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3" name="Freeform 33"/>
            <p:cNvSpPr>
              <a:spLocks/>
            </p:cNvSpPr>
            <p:nvPr/>
          </p:nvSpPr>
          <p:spPr bwMode="auto">
            <a:xfrm>
              <a:off x="1653" y="2112"/>
              <a:ext cx="384" cy="192"/>
            </a:xfrm>
            <a:custGeom>
              <a:avLst/>
              <a:gdLst>
                <a:gd name="T0" fmla="*/ 0 w 240"/>
                <a:gd name="T1" fmla="*/ 0 h 96"/>
                <a:gd name="T2" fmla="*/ 354168 w 240"/>
                <a:gd name="T3" fmla="*/ 3145728 h 96"/>
                <a:gd name="T4" fmla="*/ 442218 w 240"/>
                <a:gd name="T5" fmla="*/ 629145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4" name="Oval 34"/>
            <p:cNvSpPr>
              <a:spLocks noChangeArrowheads="1"/>
            </p:cNvSpPr>
            <p:nvPr/>
          </p:nvSpPr>
          <p:spPr bwMode="auto">
            <a:xfrm>
              <a:off x="2021" y="2268"/>
              <a:ext cx="83" cy="9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5" name="Line 35"/>
            <p:cNvSpPr>
              <a:spLocks noChangeShapeType="1"/>
            </p:cNvSpPr>
            <p:nvPr/>
          </p:nvSpPr>
          <p:spPr bwMode="auto">
            <a:xfrm>
              <a:off x="1442" y="2115"/>
              <a:ext cx="3" cy="11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Line 36"/>
            <p:cNvSpPr>
              <a:spLocks noChangeShapeType="1"/>
            </p:cNvSpPr>
            <p:nvPr/>
          </p:nvSpPr>
          <p:spPr bwMode="auto">
            <a:xfrm>
              <a:off x="885" y="288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7" name="AutoShape 37"/>
            <p:cNvSpPr>
              <a:spLocks noChangeArrowheads="1"/>
            </p:cNvSpPr>
            <p:nvPr/>
          </p:nvSpPr>
          <p:spPr bwMode="auto">
            <a:xfrm rot="5400000">
              <a:off x="1020" y="2794"/>
              <a:ext cx="192" cy="19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 name="Oval 38"/>
            <p:cNvSpPr>
              <a:spLocks noChangeArrowheads="1"/>
            </p:cNvSpPr>
            <p:nvPr/>
          </p:nvSpPr>
          <p:spPr bwMode="auto">
            <a:xfrm>
              <a:off x="1212" y="2842"/>
              <a:ext cx="83" cy="9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9" name="Line 39"/>
            <p:cNvSpPr>
              <a:spLocks noChangeShapeType="1"/>
            </p:cNvSpPr>
            <p:nvPr/>
          </p:nvSpPr>
          <p:spPr bwMode="auto">
            <a:xfrm>
              <a:off x="1308" y="289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40"/>
            <p:cNvSpPr>
              <a:spLocks noChangeShapeType="1"/>
            </p:cNvSpPr>
            <p:nvPr/>
          </p:nvSpPr>
          <p:spPr bwMode="auto">
            <a:xfrm>
              <a:off x="689" y="3138"/>
              <a:ext cx="3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AutoShape 41"/>
            <p:cNvSpPr>
              <a:spLocks noChangeArrowheads="1"/>
            </p:cNvSpPr>
            <p:nvPr/>
          </p:nvSpPr>
          <p:spPr bwMode="auto">
            <a:xfrm rot="5400000">
              <a:off x="1011" y="3052"/>
              <a:ext cx="192" cy="19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2" name="Oval 42"/>
            <p:cNvSpPr>
              <a:spLocks noChangeArrowheads="1"/>
            </p:cNvSpPr>
            <p:nvPr/>
          </p:nvSpPr>
          <p:spPr bwMode="auto">
            <a:xfrm>
              <a:off x="1203" y="3100"/>
              <a:ext cx="83" cy="9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3" name="Line 43"/>
            <p:cNvSpPr>
              <a:spLocks noChangeShapeType="1"/>
            </p:cNvSpPr>
            <p:nvPr/>
          </p:nvSpPr>
          <p:spPr bwMode="auto">
            <a:xfrm>
              <a:off x="1299" y="314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Line 44"/>
            <p:cNvSpPr>
              <a:spLocks noChangeShapeType="1"/>
            </p:cNvSpPr>
            <p:nvPr/>
          </p:nvSpPr>
          <p:spPr bwMode="auto">
            <a:xfrm>
              <a:off x="357" y="2400"/>
              <a:ext cx="13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5" name="Line 45"/>
            <p:cNvSpPr>
              <a:spLocks noChangeShapeType="1"/>
            </p:cNvSpPr>
            <p:nvPr/>
          </p:nvSpPr>
          <p:spPr bwMode="auto">
            <a:xfrm flipV="1">
              <a:off x="1845" y="3024"/>
              <a:ext cx="123"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6" name="Freeform 46"/>
            <p:cNvSpPr>
              <a:spLocks/>
            </p:cNvSpPr>
            <p:nvPr/>
          </p:nvSpPr>
          <p:spPr bwMode="auto">
            <a:xfrm>
              <a:off x="1450" y="2842"/>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7" name="Freeform 47"/>
            <p:cNvSpPr>
              <a:spLocks/>
            </p:cNvSpPr>
            <p:nvPr/>
          </p:nvSpPr>
          <p:spPr bwMode="auto">
            <a:xfrm>
              <a:off x="1452" y="3034"/>
              <a:ext cx="384" cy="169"/>
            </a:xfrm>
            <a:custGeom>
              <a:avLst/>
              <a:gdLst>
                <a:gd name="T0" fmla="*/ 0 w 384"/>
                <a:gd name="T1" fmla="*/ 26 h 192"/>
                <a:gd name="T2" fmla="*/ 168 w 384"/>
                <a:gd name="T3" fmla="*/ 19 h 192"/>
                <a:gd name="T4" fmla="*/ 296 w 384"/>
                <a:gd name="T5" fmla="*/ 11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8" name="Freeform 48"/>
            <p:cNvSpPr>
              <a:spLocks/>
            </p:cNvSpPr>
            <p:nvPr/>
          </p:nvSpPr>
          <p:spPr bwMode="auto">
            <a:xfrm>
              <a:off x="1452" y="2842"/>
              <a:ext cx="384" cy="192"/>
            </a:xfrm>
            <a:custGeom>
              <a:avLst/>
              <a:gdLst>
                <a:gd name="T0" fmla="*/ 0 w 240"/>
                <a:gd name="T1" fmla="*/ 0 h 96"/>
                <a:gd name="T2" fmla="*/ 354168 w 240"/>
                <a:gd name="T3" fmla="*/ 3145728 h 96"/>
                <a:gd name="T4" fmla="*/ 442218 w 240"/>
                <a:gd name="T5" fmla="*/ 629145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9" name="Line 49"/>
            <p:cNvSpPr>
              <a:spLocks noChangeShapeType="1"/>
            </p:cNvSpPr>
            <p:nvPr/>
          </p:nvSpPr>
          <p:spPr bwMode="auto">
            <a:xfrm flipH="1">
              <a:off x="357" y="2016"/>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0" name="Line 50"/>
            <p:cNvSpPr>
              <a:spLocks noChangeShapeType="1"/>
            </p:cNvSpPr>
            <p:nvPr/>
          </p:nvSpPr>
          <p:spPr bwMode="auto">
            <a:xfrm>
              <a:off x="501" y="2016"/>
              <a:ext cx="0" cy="62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1" name="Line 51"/>
            <p:cNvSpPr>
              <a:spLocks noChangeShapeType="1"/>
            </p:cNvSpPr>
            <p:nvPr/>
          </p:nvSpPr>
          <p:spPr bwMode="auto">
            <a:xfrm flipH="1">
              <a:off x="357" y="2208"/>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Line 52"/>
            <p:cNvSpPr>
              <a:spLocks noChangeShapeType="1"/>
            </p:cNvSpPr>
            <p:nvPr/>
          </p:nvSpPr>
          <p:spPr bwMode="auto">
            <a:xfrm>
              <a:off x="883" y="2402"/>
              <a:ext cx="2" cy="4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3" name="Line 53"/>
            <p:cNvSpPr>
              <a:spLocks noChangeShapeType="1"/>
            </p:cNvSpPr>
            <p:nvPr/>
          </p:nvSpPr>
          <p:spPr bwMode="auto">
            <a:xfrm flipH="1">
              <a:off x="682" y="2212"/>
              <a:ext cx="7" cy="9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54"/>
            <p:cNvSpPr>
              <a:spLocks noChangeShapeType="1"/>
            </p:cNvSpPr>
            <p:nvPr/>
          </p:nvSpPr>
          <p:spPr bwMode="auto">
            <a:xfrm>
              <a:off x="1959" y="2832"/>
              <a:ext cx="2"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55"/>
            <p:cNvSpPr>
              <a:spLocks noChangeShapeType="1"/>
            </p:cNvSpPr>
            <p:nvPr/>
          </p:nvSpPr>
          <p:spPr bwMode="auto">
            <a:xfrm flipH="1">
              <a:off x="2414" y="2322"/>
              <a:ext cx="4" cy="18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Line 56"/>
            <p:cNvSpPr>
              <a:spLocks noChangeShapeType="1"/>
            </p:cNvSpPr>
            <p:nvPr/>
          </p:nvSpPr>
          <p:spPr bwMode="auto">
            <a:xfrm>
              <a:off x="2416" y="2496"/>
              <a:ext cx="17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 name="Freeform 57"/>
            <p:cNvSpPr>
              <a:spLocks/>
            </p:cNvSpPr>
            <p:nvPr/>
          </p:nvSpPr>
          <p:spPr bwMode="auto">
            <a:xfrm>
              <a:off x="2540" y="2448"/>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8" name="Freeform 58"/>
            <p:cNvSpPr>
              <a:spLocks/>
            </p:cNvSpPr>
            <p:nvPr/>
          </p:nvSpPr>
          <p:spPr bwMode="auto">
            <a:xfrm>
              <a:off x="2542" y="2640"/>
              <a:ext cx="384" cy="169"/>
            </a:xfrm>
            <a:custGeom>
              <a:avLst/>
              <a:gdLst>
                <a:gd name="T0" fmla="*/ 0 w 384"/>
                <a:gd name="T1" fmla="*/ 26 h 192"/>
                <a:gd name="T2" fmla="*/ 168 w 384"/>
                <a:gd name="T3" fmla="*/ 19 h 192"/>
                <a:gd name="T4" fmla="*/ 296 w 384"/>
                <a:gd name="T5" fmla="*/ 11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9" name="Freeform 59"/>
            <p:cNvSpPr>
              <a:spLocks/>
            </p:cNvSpPr>
            <p:nvPr/>
          </p:nvSpPr>
          <p:spPr bwMode="auto">
            <a:xfrm>
              <a:off x="2542" y="2448"/>
              <a:ext cx="384" cy="192"/>
            </a:xfrm>
            <a:custGeom>
              <a:avLst/>
              <a:gdLst>
                <a:gd name="T0" fmla="*/ 0 w 240"/>
                <a:gd name="T1" fmla="*/ 0 h 96"/>
                <a:gd name="T2" fmla="*/ 354168 w 240"/>
                <a:gd name="T3" fmla="*/ 3145728 h 96"/>
                <a:gd name="T4" fmla="*/ 442218 w 240"/>
                <a:gd name="T5" fmla="*/ 629145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0" name="Oval 60"/>
            <p:cNvSpPr>
              <a:spLocks noChangeArrowheads="1"/>
            </p:cNvSpPr>
            <p:nvPr/>
          </p:nvSpPr>
          <p:spPr bwMode="auto">
            <a:xfrm>
              <a:off x="2910" y="2604"/>
              <a:ext cx="83" cy="9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1" name="Line 61"/>
            <p:cNvSpPr>
              <a:spLocks noChangeShapeType="1"/>
            </p:cNvSpPr>
            <p:nvPr/>
          </p:nvSpPr>
          <p:spPr bwMode="auto">
            <a:xfrm>
              <a:off x="2992" y="2650"/>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62"/>
            <p:cNvSpPr>
              <a:spLocks noChangeShapeType="1"/>
            </p:cNvSpPr>
            <p:nvPr/>
          </p:nvSpPr>
          <p:spPr bwMode="auto">
            <a:xfrm>
              <a:off x="500" y="2640"/>
              <a:ext cx="158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1647695465"/>
              </p:ext>
            </p:extLst>
          </p:nvPr>
        </p:nvGraphicFramePr>
        <p:xfrm>
          <a:off x="4284228" y="4581064"/>
          <a:ext cx="2655887" cy="482600"/>
        </p:xfrm>
        <a:graphic>
          <a:graphicData uri="http://schemas.openxmlformats.org/presentationml/2006/ole">
            <mc:AlternateContent xmlns:mc="http://schemas.openxmlformats.org/markup-compatibility/2006">
              <mc:Choice xmlns:v="urn:schemas-microsoft-com:vml" Requires="v">
                <p:oleObj spid="_x0000_s162852" name="Equation" r:id="rId15" imgW="1419120" imgH="238035" progId="Equation.3">
                  <p:embed/>
                </p:oleObj>
              </mc:Choice>
              <mc:Fallback>
                <p:oleObj name="Equation" r:id="rId15" imgW="1419120" imgH="238035"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4228" y="4581064"/>
                        <a:ext cx="2655887"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01400170"/>
              </p:ext>
            </p:extLst>
          </p:nvPr>
        </p:nvGraphicFramePr>
        <p:xfrm>
          <a:off x="4252478" y="5076364"/>
          <a:ext cx="2633662" cy="433388"/>
        </p:xfrm>
        <a:graphic>
          <a:graphicData uri="http://schemas.openxmlformats.org/presentationml/2006/ole">
            <mc:AlternateContent xmlns:mc="http://schemas.openxmlformats.org/markup-compatibility/2006">
              <mc:Choice xmlns:v="urn:schemas-microsoft-com:vml" Requires="v">
                <p:oleObj spid="_x0000_s162853" name="Equation" r:id="rId17" imgW="1400220" imgH="209460" progId="Equation.3">
                  <p:embed/>
                </p:oleObj>
              </mc:Choice>
              <mc:Fallback>
                <p:oleObj name="Equation" r:id="rId17" imgW="1400220" imgH="20946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2478" y="5076364"/>
                        <a:ext cx="263366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98050417"/>
              </p:ext>
            </p:extLst>
          </p:nvPr>
        </p:nvGraphicFramePr>
        <p:xfrm>
          <a:off x="4258828" y="5895514"/>
          <a:ext cx="2327275" cy="381000"/>
        </p:xfrm>
        <a:graphic>
          <a:graphicData uri="http://schemas.openxmlformats.org/presentationml/2006/ole">
            <mc:AlternateContent xmlns:mc="http://schemas.openxmlformats.org/markup-compatibility/2006">
              <mc:Choice xmlns:v="urn:schemas-microsoft-com:vml" Requires="v">
                <p:oleObj spid="_x0000_s162854" name="Equation" r:id="rId19" imgW="1238220" imgH="180885" progId="Equation.3">
                  <p:embed/>
                </p:oleObj>
              </mc:Choice>
              <mc:Fallback>
                <p:oleObj name="Equation" r:id="rId19" imgW="1238220" imgH="180885" progId="Equation.3">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58828" y="5895514"/>
                        <a:ext cx="23272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07088273"/>
              </p:ext>
            </p:extLst>
          </p:nvPr>
        </p:nvGraphicFramePr>
        <p:xfrm>
          <a:off x="4262640" y="5481177"/>
          <a:ext cx="3575050" cy="381000"/>
        </p:xfrm>
        <a:graphic>
          <a:graphicData uri="http://schemas.openxmlformats.org/presentationml/2006/ole">
            <mc:AlternateContent xmlns:mc="http://schemas.openxmlformats.org/markup-compatibility/2006">
              <mc:Choice xmlns:v="urn:schemas-microsoft-com:vml" Requires="v">
                <p:oleObj spid="_x0000_s162855" name="Equation" r:id="rId21" imgW="1914570" imgH="180885" progId="Equation.3">
                  <p:embed/>
                </p:oleObj>
              </mc:Choice>
              <mc:Fallback>
                <p:oleObj name="Equation" r:id="rId21" imgW="1914570" imgH="180885"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62640" y="5481177"/>
                        <a:ext cx="35750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94801766"/>
              </p:ext>
            </p:extLst>
          </p:nvPr>
        </p:nvGraphicFramePr>
        <p:xfrm>
          <a:off x="4235015" y="6271752"/>
          <a:ext cx="1435100" cy="381000"/>
        </p:xfrm>
        <a:graphic>
          <a:graphicData uri="http://schemas.openxmlformats.org/presentationml/2006/ole">
            <mc:AlternateContent xmlns:mc="http://schemas.openxmlformats.org/markup-compatibility/2006">
              <mc:Choice xmlns:v="urn:schemas-microsoft-com:vml" Requires="v">
                <p:oleObj spid="_x0000_s162856" name="Equation" r:id="rId23" imgW="752490" imgH="180885" progId="Equation.DSMT4">
                  <p:embed/>
                </p:oleObj>
              </mc:Choice>
              <mc:Fallback>
                <p:oleObj name="Equation" r:id="rId23" imgW="752490" imgH="180885"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35015" y="6271752"/>
                        <a:ext cx="1435100" cy="381000"/>
                      </a:xfrm>
                      <a:prstGeom prst="rect">
                        <a:avLst/>
                      </a:prstGeom>
                      <a:solidFill>
                        <a:schemeClr val="accent3"/>
                      </a:solidFill>
                      <a:ln>
                        <a:noFill/>
                      </a:ln>
                      <a:effectLst/>
                    </p:spPr>
                  </p:pic>
                </p:oleObj>
              </mc:Fallback>
            </mc:AlternateContent>
          </a:graphicData>
        </a:graphic>
      </p:graphicFrame>
      <p:grpSp>
        <p:nvGrpSpPr>
          <p:cNvPr id="117" name="Group 103"/>
          <p:cNvGrpSpPr>
            <a:grpSpLocks/>
          </p:cNvGrpSpPr>
          <p:nvPr/>
        </p:nvGrpSpPr>
        <p:grpSpPr bwMode="auto">
          <a:xfrm>
            <a:off x="6118628" y="2712549"/>
            <a:ext cx="2865438" cy="1044576"/>
            <a:chOff x="528" y="3408"/>
            <a:chExt cx="2400" cy="814"/>
          </a:xfrm>
        </p:grpSpPr>
        <p:sp>
          <p:nvSpPr>
            <p:cNvPr id="118" name="Line 65"/>
            <p:cNvSpPr>
              <a:spLocks noChangeShapeType="1"/>
            </p:cNvSpPr>
            <p:nvPr/>
          </p:nvSpPr>
          <p:spPr bwMode="auto">
            <a:xfrm>
              <a:off x="1998" y="3792"/>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9" name="Line 66"/>
            <p:cNvSpPr>
              <a:spLocks noChangeShapeType="1"/>
            </p:cNvSpPr>
            <p:nvPr/>
          </p:nvSpPr>
          <p:spPr bwMode="auto">
            <a:xfrm>
              <a:off x="2006" y="3965"/>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Line 67"/>
            <p:cNvSpPr>
              <a:spLocks noChangeShapeType="1"/>
            </p:cNvSpPr>
            <p:nvPr/>
          </p:nvSpPr>
          <p:spPr bwMode="auto">
            <a:xfrm flipV="1">
              <a:off x="2534" y="3887"/>
              <a:ext cx="123"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Freeform 68"/>
            <p:cNvSpPr>
              <a:spLocks/>
            </p:cNvSpPr>
            <p:nvPr/>
          </p:nvSpPr>
          <p:spPr bwMode="auto">
            <a:xfrm>
              <a:off x="2139" y="3705"/>
              <a:ext cx="78" cy="354"/>
            </a:xfrm>
            <a:custGeom>
              <a:avLst/>
              <a:gdLst>
                <a:gd name="T0" fmla="*/ 2 w 85"/>
                <a:gd name="T1" fmla="*/ 0 h 306"/>
                <a:gd name="T2" fmla="*/ 18 w 85"/>
                <a:gd name="T3" fmla="*/ 898 h 306"/>
                <a:gd name="T4" fmla="*/ 18 w 85"/>
                <a:gd name="T5" fmla="*/ 2303 h 306"/>
                <a:gd name="T6" fmla="*/ 0 w 85"/>
                <a:gd name="T7" fmla="*/ 3148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2" name="Freeform 69"/>
            <p:cNvSpPr>
              <a:spLocks/>
            </p:cNvSpPr>
            <p:nvPr/>
          </p:nvSpPr>
          <p:spPr bwMode="auto">
            <a:xfrm>
              <a:off x="2141" y="3897"/>
              <a:ext cx="384" cy="169"/>
            </a:xfrm>
            <a:custGeom>
              <a:avLst/>
              <a:gdLst>
                <a:gd name="T0" fmla="*/ 0 w 384"/>
                <a:gd name="T1" fmla="*/ 26 h 192"/>
                <a:gd name="T2" fmla="*/ 168 w 384"/>
                <a:gd name="T3" fmla="*/ 19 h 192"/>
                <a:gd name="T4" fmla="*/ 296 w 384"/>
                <a:gd name="T5" fmla="*/ 11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3" name="Freeform 70"/>
            <p:cNvSpPr>
              <a:spLocks/>
            </p:cNvSpPr>
            <p:nvPr/>
          </p:nvSpPr>
          <p:spPr bwMode="auto">
            <a:xfrm>
              <a:off x="2141" y="3705"/>
              <a:ext cx="384" cy="192"/>
            </a:xfrm>
            <a:custGeom>
              <a:avLst/>
              <a:gdLst>
                <a:gd name="T0" fmla="*/ 0 w 240"/>
                <a:gd name="T1" fmla="*/ 0 h 96"/>
                <a:gd name="T2" fmla="*/ 354168 w 240"/>
                <a:gd name="T3" fmla="*/ 3145728 h 96"/>
                <a:gd name="T4" fmla="*/ 442218 w 240"/>
                <a:gd name="T5" fmla="*/ 6291456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4" name="Text Box 71"/>
            <p:cNvSpPr txBox="1">
              <a:spLocks noChangeArrowheads="1"/>
            </p:cNvSpPr>
            <p:nvPr/>
          </p:nvSpPr>
          <p:spPr bwMode="auto">
            <a:xfrm>
              <a:off x="528" y="340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sp>
          <p:nvSpPr>
            <p:cNvPr id="125" name="Text Box 72"/>
            <p:cNvSpPr txBox="1">
              <a:spLocks noChangeArrowheads="1"/>
            </p:cNvSpPr>
            <p:nvPr/>
          </p:nvSpPr>
          <p:spPr bwMode="auto">
            <a:xfrm>
              <a:off x="528" y="36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a:t>
              </a:r>
            </a:p>
          </p:txBody>
        </p:sp>
        <p:sp>
          <p:nvSpPr>
            <p:cNvPr id="126" name="Text Box 73"/>
            <p:cNvSpPr txBox="1">
              <a:spLocks noChangeArrowheads="1"/>
            </p:cNvSpPr>
            <p:nvPr/>
          </p:nvSpPr>
          <p:spPr bwMode="auto">
            <a:xfrm>
              <a:off x="2688" y="36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Y</a:t>
              </a:r>
            </a:p>
          </p:txBody>
        </p:sp>
        <p:sp>
          <p:nvSpPr>
            <p:cNvPr id="127" name="Line 80"/>
            <p:cNvSpPr>
              <a:spLocks noChangeShapeType="1"/>
            </p:cNvSpPr>
            <p:nvPr/>
          </p:nvSpPr>
          <p:spPr bwMode="auto">
            <a:xfrm>
              <a:off x="825" y="3590"/>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AutoShape 81"/>
            <p:cNvSpPr>
              <a:spLocks noChangeArrowheads="1"/>
            </p:cNvSpPr>
            <p:nvPr/>
          </p:nvSpPr>
          <p:spPr bwMode="auto">
            <a:xfrm rot="5400000">
              <a:off x="960" y="3504"/>
              <a:ext cx="192" cy="192"/>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9" name="Oval 82"/>
            <p:cNvSpPr>
              <a:spLocks noChangeArrowheads="1"/>
            </p:cNvSpPr>
            <p:nvPr/>
          </p:nvSpPr>
          <p:spPr bwMode="auto">
            <a:xfrm>
              <a:off x="1152" y="3552"/>
              <a:ext cx="83" cy="9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0" name="Line 83"/>
            <p:cNvSpPr>
              <a:spLocks noChangeShapeType="1"/>
            </p:cNvSpPr>
            <p:nvPr/>
          </p:nvSpPr>
          <p:spPr bwMode="auto">
            <a:xfrm>
              <a:off x="1248" y="360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31" name="Group 84"/>
            <p:cNvGrpSpPr>
              <a:grpSpLocks/>
            </p:cNvGrpSpPr>
            <p:nvPr/>
          </p:nvGrpSpPr>
          <p:grpSpPr bwMode="auto">
            <a:xfrm>
              <a:off x="1344" y="3552"/>
              <a:ext cx="658" cy="288"/>
              <a:chOff x="1104" y="2016"/>
              <a:chExt cx="658" cy="288"/>
            </a:xfrm>
          </p:grpSpPr>
          <p:sp>
            <p:nvSpPr>
              <p:cNvPr id="144" name="AutoShape 85"/>
              <p:cNvSpPr>
                <a:spLocks noChangeArrowheads="1"/>
              </p:cNvSpPr>
              <p:nvPr/>
            </p:nvSpPr>
            <p:spPr bwMode="auto">
              <a:xfrm>
                <a:off x="1305" y="2016"/>
                <a:ext cx="279" cy="288"/>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5" name="Line 86"/>
              <p:cNvSpPr>
                <a:spLocks noChangeShapeType="1"/>
              </p:cNvSpPr>
              <p:nvPr/>
            </p:nvSpPr>
            <p:spPr bwMode="auto">
              <a:xfrm>
                <a:off x="1104" y="2064"/>
                <a:ext cx="20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87"/>
              <p:cNvSpPr>
                <a:spLocks noChangeShapeType="1"/>
              </p:cNvSpPr>
              <p:nvPr/>
            </p:nvSpPr>
            <p:spPr bwMode="auto">
              <a:xfrm>
                <a:off x="1104" y="2256"/>
                <a:ext cx="20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88"/>
              <p:cNvSpPr>
                <a:spLocks noChangeShapeType="1"/>
              </p:cNvSpPr>
              <p:nvPr/>
            </p:nvSpPr>
            <p:spPr bwMode="auto">
              <a:xfrm flipV="1">
                <a:off x="1584" y="2160"/>
                <a:ext cx="17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32" name="Group 91"/>
            <p:cNvGrpSpPr>
              <a:grpSpLocks/>
            </p:cNvGrpSpPr>
            <p:nvPr/>
          </p:nvGrpSpPr>
          <p:grpSpPr bwMode="auto">
            <a:xfrm>
              <a:off x="1344" y="3918"/>
              <a:ext cx="658" cy="288"/>
              <a:chOff x="1104" y="2016"/>
              <a:chExt cx="658" cy="288"/>
            </a:xfrm>
          </p:grpSpPr>
          <p:sp>
            <p:nvSpPr>
              <p:cNvPr id="140" name="AutoShape 92"/>
              <p:cNvSpPr>
                <a:spLocks noChangeArrowheads="1"/>
              </p:cNvSpPr>
              <p:nvPr/>
            </p:nvSpPr>
            <p:spPr bwMode="auto">
              <a:xfrm>
                <a:off x="1305" y="2016"/>
                <a:ext cx="279" cy="288"/>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41" name="Line 93"/>
              <p:cNvSpPr>
                <a:spLocks noChangeShapeType="1"/>
              </p:cNvSpPr>
              <p:nvPr/>
            </p:nvSpPr>
            <p:spPr bwMode="auto">
              <a:xfrm>
                <a:off x="1104" y="2064"/>
                <a:ext cx="20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Line 94"/>
              <p:cNvSpPr>
                <a:spLocks noChangeShapeType="1"/>
              </p:cNvSpPr>
              <p:nvPr/>
            </p:nvSpPr>
            <p:spPr bwMode="auto">
              <a:xfrm>
                <a:off x="1104" y="2256"/>
                <a:ext cx="209"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Line 95"/>
              <p:cNvSpPr>
                <a:spLocks noChangeShapeType="1"/>
              </p:cNvSpPr>
              <p:nvPr/>
            </p:nvSpPr>
            <p:spPr bwMode="auto">
              <a:xfrm flipV="1">
                <a:off x="1584" y="2160"/>
                <a:ext cx="17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33" name="Text Box 96"/>
            <p:cNvSpPr txBox="1">
              <a:spLocks noChangeArrowheads="1"/>
            </p:cNvSpPr>
            <p:nvPr/>
          </p:nvSpPr>
          <p:spPr bwMode="auto">
            <a:xfrm>
              <a:off x="528" y="39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sp>
          <p:nvSpPr>
            <p:cNvPr id="134" name="Line 97"/>
            <p:cNvSpPr>
              <a:spLocks noChangeShapeType="1"/>
            </p:cNvSpPr>
            <p:nvPr/>
          </p:nvSpPr>
          <p:spPr bwMode="auto">
            <a:xfrm>
              <a:off x="816" y="3792"/>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5" name="Line 98"/>
            <p:cNvSpPr>
              <a:spLocks noChangeShapeType="1"/>
            </p:cNvSpPr>
            <p:nvPr/>
          </p:nvSpPr>
          <p:spPr bwMode="auto">
            <a:xfrm flipH="1">
              <a:off x="1344" y="3783"/>
              <a:ext cx="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Line 99"/>
            <p:cNvSpPr>
              <a:spLocks noChangeShapeType="1"/>
            </p:cNvSpPr>
            <p:nvPr/>
          </p:nvSpPr>
          <p:spPr bwMode="auto">
            <a:xfrm>
              <a:off x="816" y="4164"/>
              <a:ext cx="6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7" name="Line 100"/>
            <p:cNvSpPr>
              <a:spLocks noChangeShapeType="1"/>
            </p:cNvSpPr>
            <p:nvPr/>
          </p:nvSpPr>
          <p:spPr bwMode="auto">
            <a:xfrm flipH="1">
              <a:off x="1989" y="3970"/>
              <a:ext cx="0" cy="9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101"/>
            <p:cNvSpPr>
              <a:spLocks noChangeShapeType="1"/>
            </p:cNvSpPr>
            <p:nvPr/>
          </p:nvSpPr>
          <p:spPr bwMode="auto">
            <a:xfrm flipH="1">
              <a:off x="1998" y="3696"/>
              <a:ext cx="0" cy="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Oval 102"/>
            <p:cNvSpPr>
              <a:spLocks noChangeArrowheads="1"/>
            </p:cNvSpPr>
            <p:nvPr/>
          </p:nvSpPr>
          <p:spPr bwMode="auto">
            <a:xfrm>
              <a:off x="1317" y="3782"/>
              <a:ext cx="47" cy="47"/>
            </a:xfrm>
            <a:prstGeom prst="ellipse">
              <a:avLst/>
            </a:prstGeom>
            <a:solidFill>
              <a:schemeClr val="tx1"/>
            </a:solidFill>
            <a:ln w="19050">
              <a:solidFill>
                <a:schemeClr val="tx1"/>
              </a:solidFill>
              <a:round/>
              <a:headEnd/>
              <a:tailEnd/>
            </a:ln>
          </p:spPr>
          <p:txBody>
            <a:bodyPr wrap="none" lIns="90000" tIns="46800" rIns="90000" bIns="46800" anchor="ctr"/>
            <a:lstStyle/>
            <a:p>
              <a:endParaRPr lang="zh-CN" altLang="en-US"/>
            </a:p>
          </p:txBody>
        </p:sp>
      </p:grpSp>
      <p:sp>
        <p:nvSpPr>
          <p:cNvPr id="148" name="Text Box 74"/>
          <p:cNvSpPr txBox="1">
            <a:spLocks noChangeArrowheads="1"/>
          </p:cNvSpPr>
          <p:nvPr/>
        </p:nvSpPr>
        <p:spPr bwMode="auto">
          <a:xfrm>
            <a:off x="5829174" y="2322803"/>
            <a:ext cx="6096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(3)</a:t>
            </a:r>
          </a:p>
        </p:txBody>
      </p:sp>
      <p:sp>
        <p:nvSpPr>
          <p:cNvPr id="149" name="Line 33"/>
          <p:cNvSpPr>
            <a:spLocks noChangeShapeType="1"/>
          </p:cNvSpPr>
          <p:nvPr/>
        </p:nvSpPr>
        <p:spPr bwMode="auto">
          <a:xfrm>
            <a:off x="5359606" y="1101588"/>
            <a:ext cx="152400"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p>
        </p:txBody>
      </p:sp>
      <p:sp>
        <p:nvSpPr>
          <p:cNvPr id="150" name="Line 33"/>
          <p:cNvSpPr>
            <a:spLocks noChangeShapeType="1"/>
          </p:cNvSpPr>
          <p:nvPr/>
        </p:nvSpPr>
        <p:spPr bwMode="auto">
          <a:xfrm>
            <a:off x="7793688" y="5879698"/>
            <a:ext cx="152400"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p>
        </p:txBody>
      </p:sp>
    </p:spTree>
    <p:extLst>
      <p:ext uri="{BB962C8B-B14F-4D97-AF65-F5344CB8AC3E}">
        <p14:creationId xmlns:p14="http://schemas.microsoft.com/office/powerpoint/2010/main" val="2365158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2" y="503804"/>
            <a:ext cx="8955597" cy="5895393"/>
          </a:xfrm>
        </p:spPr>
        <p:txBody>
          <a:bodyPr/>
          <a:lstStyle/>
          <a:p>
            <a:r>
              <a:rPr kumimoji="1" lang="zh-CN" altLang="en-US" sz="2800" dirty="0">
                <a:latin typeface="Times New Roman" pitchFamily="18" charset="0"/>
                <a:ea typeface="宋体" pitchFamily="2" charset="-122"/>
              </a:rPr>
              <a:t>逻辑函数化简</a:t>
            </a:r>
            <a:endParaRPr kumimoji="1" lang="en-US" altLang="zh-CN" sz="2800" dirty="0">
              <a:latin typeface="Times New Roman" pitchFamily="18" charset="0"/>
              <a:ea typeface="宋体" pitchFamily="2" charset="-122"/>
            </a:endParaRPr>
          </a:p>
          <a:p>
            <a:pPr lvl="1"/>
            <a:r>
              <a:rPr kumimoji="1" lang="zh-CN" altLang="en-US" sz="2800" dirty="0">
                <a:latin typeface="Times New Roman" pitchFamily="18" charset="0"/>
                <a:ea typeface="宋体" pitchFamily="2" charset="-122"/>
                <a:cs typeface="+mn-cs"/>
              </a:rPr>
              <a:t>代数法化简在使用中遇到的困难：</a:t>
            </a:r>
            <a:endParaRPr kumimoji="1" lang="en-US" altLang="zh-CN" sz="2800" dirty="0">
              <a:latin typeface="Times New Roman" pitchFamily="18" charset="0"/>
              <a:ea typeface="宋体" pitchFamily="2" charset="-122"/>
              <a:cs typeface="+mn-cs"/>
            </a:endParaRPr>
          </a:p>
          <a:p>
            <a:pPr lvl="1" indent="266700">
              <a:lnSpc>
                <a:spcPct val="155000"/>
              </a:lnSpc>
              <a:tabLst>
                <a:tab pos="630238" algn="l"/>
                <a:tab pos="4392613" algn="r"/>
              </a:tabLst>
            </a:pPr>
            <a:r>
              <a:rPr lang="en-US" altLang="zh-CN" sz="2400" dirty="0">
                <a:latin typeface="Times New Roman" pitchFamily="18" charset="0"/>
                <a:ea typeface="楷体_GB2312" pitchFamily="49" charset="-122"/>
              </a:rPr>
              <a:t>1.</a:t>
            </a:r>
            <a:r>
              <a:rPr lang="zh-CN" altLang="en-US" sz="2400" dirty="0">
                <a:latin typeface="楷体_GB2312" pitchFamily="49" charset="-122"/>
                <a:ea typeface="楷体_GB2312" pitchFamily="49" charset="-122"/>
              </a:rPr>
              <a:t>逻辑代数与普通代数的公式易混淆，化简过程要求对所	有公式熟练掌握；</a:t>
            </a:r>
          </a:p>
          <a:p>
            <a:pPr lvl="1" indent="266700">
              <a:lnSpc>
                <a:spcPct val="155000"/>
              </a:lnSpc>
              <a:tabLst>
                <a:tab pos="630238" algn="l"/>
                <a:tab pos="4392613" algn="r"/>
              </a:tabLst>
            </a:pPr>
            <a:r>
              <a:rPr lang="en-US" altLang="zh-CN" sz="2400" dirty="0">
                <a:latin typeface="Times New Roman" pitchFamily="18" charset="0"/>
                <a:ea typeface="楷体_GB2312" pitchFamily="49" charset="-122"/>
              </a:rPr>
              <a:t>2.</a:t>
            </a:r>
            <a:r>
              <a:rPr lang="zh-CN" altLang="en-US" sz="2400" dirty="0">
                <a:latin typeface="楷体_GB2312" pitchFamily="49" charset="-122"/>
                <a:ea typeface="楷体_GB2312" pitchFamily="49" charset="-122"/>
              </a:rPr>
              <a:t>代数法化简无一套完善的方法可循，它依赖于人的经验	和灵活性；</a:t>
            </a:r>
          </a:p>
          <a:p>
            <a:pPr lvl="1" indent="266700">
              <a:lnSpc>
                <a:spcPct val="155000"/>
              </a:lnSpc>
              <a:tabLst>
                <a:tab pos="630238" algn="l"/>
                <a:tab pos="4392613" algn="r"/>
              </a:tabLst>
            </a:pPr>
            <a:r>
              <a:rPr lang="en-US" altLang="zh-CN" sz="2400" dirty="0">
                <a:latin typeface="Times New Roman" pitchFamily="18" charset="0"/>
                <a:ea typeface="楷体_GB2312" pitchFamily="49" charset="-122"/>
              </a:rPr>
              <a:t>3.</a:t>
            </a:r>
            <a:r>
              <a:rPr lang="zh-CN" altLang="en-US" sz="2400" dirty="0">
                <a:latin typeface="楷体_GB2312" pitchFamily="49" charset="-122"/>
                <a:ea typeface="楷体_GB2312" pitchFamily="49" charset="-122"/>
              </a:rPr>
              <a:t>用这种化简方法技巧强，较难掌握。特别是对代数化简	后得到的逻辑表达式是否是最简式判断有一定困难。</a:t>
            </a:r>
            <a:endParaRPr lang="en-US" altLang="zh-CN" sz="2400" dirty="0">
              <a:latin typeface="楷体_GB2312" pitchFamily="49" charset="-122"/>
              <a:ea typeface="楷体_GB2312" pitchFamily="49" charset="-122"/>
            </a:endParaRPr>
          </a:p>
          <a:p>
            <a:pPr indent="266700">
              <a:lnSpc>
                <a:spcPct val="155000"/>
              </a:lnSpc>
              <a:tabLst>
                <a:tab pos="630238" algn="l"/>
                <a:tab pos="4392613" algn="r"/>
              </a:tabLst>
            </a:pPr>
            <a:r>
              <a:rPr kumimoji="1" lang="zh-CN" altLang="en-US" sz="2800" dirty="0">
                <a:latin typeface="Times New Roman" pitchFamily="18" charset="0"/>
                <a:ea typeface="楷体_GB2312" pitchFamily="49" charset="-122"/>
              </a:rPr>
              <a:t>因此，发明了其他实现逻辑函数化简的方法</a:t>
            </a:r>
            <a:endParaRPr kumimoji="1" lang="zh-CN" altLang="en-US" sz="2800" dirty="0">
              <a:latin typeface="Times New Roman" pitchFamily="18" charset="0"/>
              <a:ea typeface="宋体" pitchFamily="2" charset="-122"/>
              <a:cs typeface="+mn-cs"/>
            </a:endParaRPr>
          </a:p>
          <a:p>
            <a:pPr lvl="1"/>
            <a:endParaRPr kumimoji="1" lang="zh-CN" altLang="en-US" sz="2800" dirty="0">
              <a:latin typeface="Times New Roman" pitchFamily="18" charset="0"/>
              <a:ea typeface="宋体" pitchFamily="2" charset="-122"/>
            </a:endParaRPr>
          </a:p>
          <a:p>
            <a:endParaRPr lang="zh-CN" altLang="en-US" sz="20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第四节  布尔代数</a:t>
            </a:r>
          </a:p>
        </p:txBody>
      </p:sp>
      <p:sp>
        <p:nvSpPr>
          <p:cNvPr id="53" name="AutoShape 33" descr="file:///C:/RS_%E5%8C%97%E9%82%AE%E4%BA%8B%E5%8A%A1/%E6%95%B0%E5%AD%97%E9%80%BB%E8%BE%91%E6%95%99%E5%AD%A6/CDISO/%E6%95%B0%E5%AD%97%E9%80%BB%E8%BE%91_%E7%94%B5%E5%AD%90%E6%95%99%E6%A1%88Web/%E7%AB%8B%E4%BD%93%E5%8C%96%E8%AF%BE%E4%BB%B6%E7%AC%AC%E5%9B%9B%E7%89%88/%E6%95%B0%E5%AD%97%E9%80%BB%E8%BE%91/pic/fig/%E5%B8%83%E5%B0%94%E8%BF%90%E7%AE%97%E8%A7%84%E5%88%9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11249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P36</a:t>
            </a:r>
            <a:r>
              <a:rPr lang="zh-CN" altLang="en-US" dirty="0"/>
              <a:t>，第</a:t>
            </a:r>
            <a:r>
              <a:rPr lang="en-US" altLang="zh-CN" dirty="0"/>
              <a:t>5,7,8</a:t>
            </a:r>
            <a:r>
              <a:rPr lang="zh-CN" altLang="en-US" dirty="0"/>
              <a:t>题</a:t>
            </a:r>
            <a:endParaRPr lang="en-US" altLang="zh-CN" dirty="0"/>
          </a:p>
          <a:p>
            <a:endParaRPr lang="zh-CN" altLang="en-US" dirty="0"/>
          </a:p>
        </p:txBody>
      </p:sp>
      <p:sp>
        <p:nvSpPr>
          <p:cNvPr id="8" name="内容占位符 7"/>
          <p:cNvSpPr>
            <a:spLocks noGrp="1"/>
          </p:cNvSpPr>
          <p:nvPr>
            <p:ph sz="half" idx="2"/>
          </p:nvPr>
        </p:nvSpPr>
        <p:spPr>
          <a:xfrm>
            <a:off x="4797015" y="548808"/>
            <a:ext cx="4010435" cy="5775792"/>
          </a:xfrm>
        </p:spPr>
        <p:style>
          <a:lnRef idx="1">
            <a:schemeClr val="accent4"/>
          </a:lnRef>
          <a:fillRef idx="2">
            <a:schemeClr val="accent4"/>
          </a:fillRef>
          <a:effectRef idx="1">
            <a:schemeClr val="accent4"/>
          </a:effectRef>
          <a:fontRef idx="minor">
            <a:schemeClr val="dk1"/>
          </a:fontRef>
        </p:style>
        <p:txBody>
          <a:bodyPr/>
          <a:lstStyle/>
          <a:p>
            <a:r>
              <a:rPr lang="zh-CN" altLang="en-US" sz="2000" dirty="0">
                <a:solidFill>
                  <a:schemeClr val="tx1"/>
                </a:solidFill>
              </a:rPr>
              <a:t>无加分作业</a:t>
            </a:r>
            <a:endParaRPr lang="en-US" altLang="zh-CN" sz="2000" dirty="0">
              <a:solidFill>
                <a:schemeClr val="tx1"/>
              </a:solidFill>
            </a:endParaRPr>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52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9" y="4161"/>
            <a:ext cx="8910594" cy="417935"/>
          </a:xfrm>
        </p:spPr>
        <p:txBody>
          <a:bodyPr/>
          <a:lstStyle/>
          <a:p>
            <a:r>
              <a:rPr lang="zh-CN" altLang="en-US" sz="2800" dirty="0"/>
              <a:t>练习</a:t>
            </a:r>
          </a:p>
        </p:txBody>
      </p:sp>
      <p:sp>
        <p:nvSpPr>
          <p:cNvPr id="3" name="内容占位符 2"/>
          <p:cNvSpPr>
            <a:spLocks noGrp="1"/>
          </p:cNvSpPr>
          <p:nvPr>
            <p:ph sz="half" idx="1"/>
          </p:nvPr>
        </p:nvSpPr>
        <p:spPr>
          <a:xfrm>
            <a:off x="206709" y="593811"/>
            <a:ext cx="8820588" cy="2970198"/>
          </a:xfrm>
        </p:spPr>
        <p:txBody>
          <a:bodyPr/>
          <a:lstStyle/>
          <a:p>
            <a:r>
              <a:rPr lang="en-US" altLang="zh-CN" sz="2000" dirty="0"/>
              <a:t>1.</a:t>
            </a:r>
            <a:r>
              <a:rPr lang="zh-CN" altLang="en-US" sz="2000" dirty="0"/>
              <a:t>用布尔代数公式证明：</a:t>
            </a:r>
          </a:p>
        </p:txBody>
      </p:sp>
      <p:sp>
        <p:nvSpPr>
          <p:cNvPr id="4" name="内容占位符 3"/>
          <p:cNvSpPr>
            <a:spLocks noGrp="1"/>
          </p:cNvSpPr>
          <p:nvPr>
            <p:ph sz="half" idx="2"/>
          </p:nvPr>
        </p:nvSpPr>
        <p:spPr>
          <a:xfrm>
            <a:off x="251712" y="3744021"/>
            <a:ext cx="8730582" cy="2790186"/>
          </a:xfrm>
        </p:spPr>
        <p:txBody>
          <a:bodyPr/>
          <a:lstStyle/>
          <a:p>
            <a:r>
              <a:rPr lang="en-US" altLang="zh-CN" sz="2000" dirty="0"/>
              <a:t>2.</a:t>
            </a:r>
            <a:r>
              <a:rPr lang="zh-CN" altLang="en-US" sz="2000" dirty="0"/>
              <a:t>用布尔代数的公式证明：</a:t>
            </a:r>
          </a:p>
        </p:txBody>
      </p:sp>
      <p:graphicFrame>
        <p:nvGraphicFramePr>
          <p:cNvPr id="5" name="对象 4"/>
          <p:cNvGraphicFramePr>
            <a:graphicFrameLocks noChangeAspect="1"/>
          </p:cNvGraphicFramePr>
          <p:nvPr>
            <p:extLst>
              <p:ext uri="{D42A27DB-BD31-4B8C-83A1-F6EECF244321}">
                <p14:modId xmlns:p14="http://schemas.microsoft.com/office/powerpoint/2010/main" val="2117389794"/>
              </p:ext>
            </p:extLst>
          </p:nvPr>
        </p:nvGraphicFramePr>
        <p:xfrm>
          <a:off x="476728" y="998839"/>
          <a:ext cx="4770318" cy="514978"/>
        </p:xfrm>
        <a:graphic>
          <a:graphicData uri="http://schemas.openxmlformats.org/presentationml/2006/ole">
            <mc:AlternateContent xmlns:mc="http://schemas.openxmlformats.org/markup-compatibility/2006">
              <mc:Choice xmlns:v="urn:schemas-microsoft-com:vml" Requires="v">
                <p:oleObj spid="_x0000_s144775" name="Equation" r:id="rId3" imgW="2234880" imgH="241200" progId="Equation.DSMT4">
                  <p:embed/>
                </p:oleObj>
              </mc:Choice>
              <mc:Fallback>
                <p:oleObj name="Equation" r:id="rId3" imgW="2234880" imgH="241200" progId="Equation.DSMT4">
                  <p:embed/>
                  <p:pic>
                    <p:nvPicPr>
                      <p:cNvPr id="0" name=""/>
                      <p:cNvPicPr/>
                      <p:nvPr/>
                    </p:nvPicPr>
                    <p:blipFill>
                      <a:blip r:embed="rId4"/>
                      <a:stretch>
                        <a:fillRect/>
                      </a:stretch>
                    </p:blipFill>
                    <p:spPr>
                      <a:xfrm>
                        <a:off x="476728" y="998839"/>
                        <a:ext cx="4770318" cy="514978"/>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22236839"/>
              </p:ext>
            </p:extLst>
          </p:nvPr>
        </p:nvGraphicFramePr>
        <p:xfrm>
          <a:off x="521730" y="4149048"/>
          <a:ext cx="4670678" cy="493016"/>
        </p:xfrm>
        <a:graphic>
          <a:graphicData uri="http://schemas.openxmlformats.org/presentationml/2006/ole">
            <mc:AlternateContent xmlns:mc="http://schemas.openxmlformats.org/markup-compatibility/2006">
              <mc:Choice xmlns:v="urn:schemas-microsoft-com:vml" Requires="v">
                <p:oleObj spid="_x0000_s144776" name="Equation" r:id="rId5" imgW="2286000" imgH="241200" progId="Equation.DSMT4">
                  <p:embed/>
                </p:oleObj>
              </mc:Choice>
              <mc:Fallback>
                <p:oleObj name="Equation" r:id="rId5" imgW="2286000" imgH="241200" progId="Equation.DSMT4">
                  <p:embed/>
                  <p:pic>
                    <p:nvPicPr>
                      <p:cNvPr id="0" name=""/>
                      <p:cNvPicPr/>
                      <p:nvPr/>
                    </p:nvPicPr>
                    <p:blipFill>
                      <a:blip r:embed="rId6"/>
                      <a:stretch>
                        <a:fillRect/>
                      </a:stretch>
                    </p:blipFill>
                    <p:spPr>
                      <a:xfrm>
                        <a:off x="521730" y="4149048"/>
                        <a:ext cx="4670678" cy="49301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28882371"/>
              </p:ext>
            </p:extLst>
          </p:nvPr>
        </p:nvGraphicFramePr>
        <p:xfrm>
          <a:off x="881754" y="1628880"/>
          <a:ext cx="8161121" cy="1845123"/>
        </p:xfrm>
        <a:graphic>
          <a:graphicData uri="http://schemas.openxmlformats.org/presentationml/2006/ole">
            <mc:AlternateContent xmlns:mc="http://schemas.openxmlformats.org/markup-compatibility/2006">
              <mc:Choice xmlns:v="urn:schemas-microsoft-com:vml" Requires="v">
                <p:oleObj spid="_x0000_s144777" name="Equation" r:id="rId7" imgW="4381200" imgH="990360" progId="Equation.DSMT4">
                  <p:embed/>
                </p:oleObj>
              </mc:Choice>
              <mc:Fallback>
                <p:oleObj name="Equation" r:id="rId7" imgW="4381200" imgH="990360" progId="Equation.DSMT4">
                  <p:embed/>
                  <p:pic>
                    <p:nvPicPr>
                      <p:cNvPr id="0" name=""/>
                      <p:cNvPicPr/>
                      <p:nvPr/>
                    </p:nvPicPr>
                    <p:blipFill>
                      <a:blip r:embed="rId8"/>
                      <a:stretch>
                        <a:fillRect/>
                      </a:stretch>
                    </p:blipFill>
                    <p:spPr>
                      <a:xfrm>
                        <a:off x="881754" y="1628880"/>
                        <a:ext cx="8161121" cy="1845123"/>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93525658"/>
              </p:ext>
            </p:extLst>
          </p:nvPr>
        </p:nvGraphicFramePr>
        <p:xfrm>
          <a:off x="1016763" y="4599078"/>
          <a:ext cx="7267985" cy="1755117"/>
        </p:xfrm>
        <a:graphic>
          <a:graphicData uri="http://schemas.openxmlformats.org/presentationml/2006/ole">
            <mc:AlternateContent xmlns:mc="http://schemas.openxmlformats.org/markup-compatibility/2006">
              <mc:Choice xmlns:v="urn:schemas-microsoft-com:vml" Requires="v">
                <p:oleObj spid="_x0000_s144778" name="Equation" r:id="rId9" imgW="4101840" imgH="990360" progId="Equation.DSMT4">
                  <p:embed/>
                </p:oleObj>
              </mc:Choice>
              <mc:Fallback>
                <p:oleObj name="Equation" r:id="rId9" imgW="4101840" imgH="990360" progId="Equation.DSMT4">
                  <p:embed/>
                  <p:pic>
                    <p:nvPicPr>
                      <p:cNvPr id="0" name=""/>
                      <p:cNvPicPr/>
                      <p:nvPr/>
                    </p:nvPicPr>
                    <p:blipFill>
                      <a:blip r:embed="rId10"/>
                      <a:stretch>
                        <a:fillRect/>
                      </a:stretch>
                    </p:blipFill>
                    <p:spPr>
                      <a:xfrm>
                        <a:off x="1016763" y="4599078"/>
                        <a:ext cx="7267985" cy="1755117"/>
                      </a:xfrm>
                      <a:prstGeom prst="rect">
                        <a:avLst/>
                      </a:prstGeom>
                    </p:spPr>
                  </p:pic>
                </p:oleObj>
              </mc:Fallback>
            </mc:AlternateContent>
          </a:graphicData>
        </a:graphic>
      </p:graphicFrame>
      <p:sp>
        <p:nvSpPr>
          <p:cNvPr id="7" name="任意多边形 6"/>
          <p:cNvSpPr/>
          <p:nvPr/>
        </p:nvSpPr>
        <p:spPr>
          <a:xfrm>
            <a:off x="6246421" y="3776353"/>
            <a:ext cx="1555667" cy="95003"/>
          </a:xfrm>
          <a:custGeom>
            <a:avLst/>
            <a:gdLst>
              <a:gd name="connsiteX0" fmla="*/ 0 w 1555667"/>
              <a:gd name="connsiteY0" fmla="*/ 95003 h 95003"/>
              <a:gd name="connsiteX1" fmla="*/ 59376 w 1555667"/>
              <a:gd name="connsiteY1" fmla="*/ 71252 h 95003"/>
              <a:gd name="connsiteX2" fmla="*/ 130628 w 1555667"/>
              <a:gd name="connsiteY2" fmla="*/ 47502 h 95003"/>
              <a:gd name="connsiteX3" fmla="*/ 178130 w 1555667"/>
              <a:gd name="connsiteY3" fmla="*/ 23751 h 95003"/>
              <a:gd name="connsiteX4" fmla="*/ 249382 w 1555667"/>
              <a:gd name="connsiteY4" fmla="*/ 0 h 95003"/>
              <a:gd name="connsiteX5" fmla="*/ 368135 w 1555667"/>
              <a:gd name="connsiteY5" fmla="*/ 11876 h 95003"/>
              <a:gd name="connsiteX6" fmla="*/ 403761 w 1555667"/>
              <a:gd name="connsiteY6" fmla="*/ 47502 h 95003"/>
              <a:gd name="connsiteX7" fmla="*/ 475013 w 1555667"/>
              <a:gd name="connsiteY7" fmla="*/ 83128 h 95003"/>
              <a:gd name="connsiteX8" fmla="*/ 724395 w 1555667"/>
              <a:gd name="connsiteY8" fmla="*/ 95003 h 95003"/>
              <a:gd name="connsiteX9" fmla="*/ 1413163 w 1555667"/>
              <a:gd name="connsiteY9" fmla="*/ 83128 h 95003"/>
              <a:gd name="connsiteX10" fmla="*/ 1543792 w 1555667"/>
              <a:gd name="connsiteY10" fmla="*/ 59377 h 95003"/>
              <a:gd name="connsiteX11" fmla="*/ 1555667 w 1555667"/>
              <a:gd name="connsiteY11" fmla="*/ 47502 h 95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5667" h="95003">
                <a:moveTo>
                  <a:pt x="0" y="95003"/>
                </a:moveTo>
                <a:cubicBezTo>
                  <a:pt x="19792" y="87086"/>
                  <a:pt x="39343" y="78537"/>
                  <a:pt x="59376" y="71252"/>
                </a:cubicBezTo>
                <a:cubicBezTo>
                  <a:pt x="82904" y="62696"/>
                  <a:pt x="108236" y="58698"/>
                  <a:pt x="130628" y="47502"/>
                </a:cubicBezTo>
                <a:cubicBezTo>
                  <a:pt x="146462" y="39585"/>
                  <a:pt x="161693" y="30326"/>
                  <a:pt x="178130" y="23751"/>
                </a:cubicBezTo>
                <a:cubicBezTo>
                  <a:pt x="201375" y="14453"/>
                  <a:pt x="249382" y="0"/>
                  <a:pt x="249382" y="0"/>
                </a:cubicBezTo>
                <a:cubicBezTo>
                  <a:pt x="288966" y="3959"/>
                  <a:pt x="330112" y="177"/>
                  <a:pt x="368135" y="11876"/>
                </a:cubicBezTo>
                <a:cubicBezTo>
                  <a:pt x="384187" y="16815"/>
                  <a:pt x="390859" y="36751"/>
                  <a:pt x="403761" y="47502"/>
                </a:cubicBezTo>
                <a:cubicBezTo>
                  <a:pt x="420883" y="61770"/>
                  <a:pt x="451212" y="81145"/>
                  <a:pt x="475013" y="83128"/>
                </a:cubicBezTo>
                <a:cubicBezTo>
                  <a:pt x="557947" y="90039"/>
                  <a:pt x="641268" y="91045"/>
                  <a:pt x="724395" y="95003"/>
                </a:cubicBezTo>
                <a:lnTo>
                  <a:pt x="1413163" y="83128"/>
                </a:lnTo>
                <a:cubicBezTo>
                  <a:pt x="1419759" y="82922"/>
                  <a:pt x="1531694" y="63410"/>
                  <a:pt x="1543792" y="59377"/>
                </a:cubicBezTo>
                <a:cubicBezTo>
                  <a:pt x="1549103" y="57607"/>
                  <a:pt x="1551709" y="51460"/>
                  <a:pt x="1555667" y="47502"/>
                </a:cubicBezTo>
              </a:path>
            </a:pathLst>
          </a:custGeom>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rgbClr val="FF0000"/>
              </a:solidFill>
              <a:effectLst/>
              <a:latin typeface="黑体" pitchFamily="49" charset="-122"/>
              <a:ea typeface="宋体" pitchFamily="2" charset="-122"/>
            </a:endParaRPr>
          </a:p>
        </p:txBody>
      </p:sp>
      <p:sp>
        <p:nvSpPr>
          <p:cNvPr id="12" name="Freeform 119"/>
          <p:cNvSpPr>
            <a:spLocks/>
          </p:cNvSpPr>
          <p:nvPr/>
        </p:nvSpPr>
        <p:spPr bwMode="auto">
          <a:xfrm>
            <a:off x="5446321" y="1988904"/>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3" name="Freeform 119"/>
          <p:cNvSpPr>
            <a:spLocks/>
          </p:cNvSpPr>
          <p:nvPr/>
        </p:nvSpPr>
        <p:spPr bwMode="auto">
          <a:xfrm>
            <a:off x="6246421" y="1988904"/>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4" name="Freeform 119"/>
          <p:cNvSpPr>
            <a:spLocks/>
          </p:cNvSpPr>
          <p:nvPr/>
        </p:nvSpPr>
        <p:spPr bwMode="auto">
          <a:xfrm>
            <a:off x="2321850" y="2483937"/>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5" name="Freeform 119"/>
          <p:cNvSpPr>
            <a:spLocks/>
          </p:cNvSpPr>
          <p:nvPr/>
        </p:nvSpPr>
        <p:spPr bwMode="auto">
          <a:xfrm>
            <a:off x="7535388" y="2483937"/>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6" name="Freeform 119"/>
          <p:cNvSpPr>
            <a:spLocks/>
          </p:cNvSpPr>
          <p:nvPr/>
        </p:nvSpPr>
        <p:spPr bwMode="auto">
          <a:xfrm>
            <a:off x="8397255" y="2488900"/>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7" name="Freeform 119"/>
          <p:cNvSpPr>
            <a:spLocks/>
          </p:cNvSpPr>
          <p:nvPr/>
        </p:nvSpPr>
        <p:spPr bwMode="auto">
          <a:xfrm>
            <a:off x="4301982" y="2978970"/>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8" name="Freeform 119"/>
          <p:cNvSpPr>
            <a:spLocks/>
          </p:cNvSpPr>
          <p:nvPr/>
        </p:nvSpPr>
        <p:spPr bwMode="auto">
          <a:xfrm>
            <a:off x="6779821" y="2992078"/>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9" name="Freeform 119"/>
          <p:cNvSpPr>
            <a:spLocks/>
          </p:cNvSpPr>
          <p:nvPr/>
        </p:nvSpPr>
        <p:spPr bwMode="auto">
          <a:xfrm>
            <a:off x="2231844" y="3474003"/>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0" name="Freeform 119"/>
          <p:cNvSpPr>
            <a:spLocks/>
          </p:cNvSpPr>
          <p:nvPr/>
        </p:nvSpPr>
        <p:spPr bwMode="auto">
          <a:xfrm>
            <a:off x="3041897" y="5409132"/>
            <a:ext cx="1395093"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1" name="Freeform 119"/>
          <p:cNvSpPr>
            <a:spLocks/>
          </p:cNvSpPr>
          <p:nvPr/>
        </p:nvSpPr>
        <p:spPr bwMode="auto">
          <a:xfrm>
            <a:off x="7677207" y="5859162"/>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2" name="Freeform 119"/>
          <p:cNvSpPr>
            <a:spLocks/>
          </p:cNvSpPr>
          <p:nvPr/>
        </p:nvSpPr>
        <p:spPr bwMode="auto">
          <a:xfrm>
            <a:off x="2261788" y="6309192"/>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3" name="Freeform 119"/>
          <p:cNvSpPr>
            <a:spLocks/>
          </p:cNvSpPr>
          <p:nvPr/>
        </p:nvSpPr>
        <p:spPr bwMode="auto">
          <a:xfrm>
            <a:off x="4592162" y="6309192"/>
            <a:ext cx="533400"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24" name="AutoShape 11"/>
          <p:cNvSpPr>
            <a:spLocks noChangeArrowheads="1"/>
          </p:cNvSpPr>
          <p:nvPr/>
        </p:nvSpPr>
        <p:spPr bwMode="auto">
          <a:xfrm>
            <a:off x="6581664" y="548808"/>
            <a:ext cx="2362200" cy="838200"/>
          </a:xfrm>
          <a:prstGeom prst="cloudCallout">
            <a:avLst>
              <a:gd name="adj1" fmla="val -72514"/>
              <a:gd name="adj2" fmla="val 59093"/>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lgn="ctr">
              <a:spcBef>
                <a:spcPct val="0"/>
              </a:spcBef>
            </a:pPr>
            <a:r>
              <a:rPr kumimoji="1" lang="zh-CN" altLang="en-US" dirty="0">
                <a:latin typeface="Times New Roman" pitchFamily="18" charset="0"/>
              </a:rPr>
              <a:t>反复使用吸收法</a:t>
            </a:r>
          </a:p>
        </p:txBody>
      </p:sp>
      <p:sp>
        <p:nvSpPr>
          <p:cNvPr id="25" name="AutoShape 11"/>
          <p:cNvSpPr>
            <a:spLocks noChangeArrowheads="1"/>
          </p:cNvSpPr>
          <p:nvPr/>
        </p:nvSpPr>
        <p:spPr bwMode="auto">
          <a:xfrm>
            <a:off x="6379850" y="3776353"/>
            <a:ext cx="2362200" cy="838200"/>
          </a:xfrm>
          <a:prstGeom prst="cloudCallout">
            <a:avLst>
              <a:gd name="adj1" fmla="val -127814"/>
              <a:gd name="adj2" fmla="val 114347"/>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lgn="ctr">
              <a:spcBef>
                <a:spcPct val="0"/>
              </a:spcBef>
            </a:pPr>
            <a:r>
              <a:rPr kumimoji="1" lang="en-US" altLang="zh-CN" dirty="0">
                <a:latin typeface="Times New Roman" pitchFamily="18" charset="0"/>
              </a:rPr>
              <a:t>0-1</a:t>
            </a:r>
            <a:r>
              <a:rPr kumimoji="1" lang="zh-CN" altLang="en-US" dirty="0">
                <a:latin typeface="Times New Roman" pitchFamily="18" charset="0"/>
              </a:rPr>
              <a:t>律</a:t>
            </a:r>
          </a:p>
        </p:txBody>
      </p:sp>
    </p:spTree>
    <p:extLst>
      <p:ext uri="{BB962C8B-B14F-4D97-AF65-F5344CB8AC3E}">
        <p14:creationId xmlns:p14="http://schemas.microsoft.com/office/powerpoint/2010/main" val="17682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circle(in)">
                                      <p:cBhvr>
                                        <p:cTn id="36" dur="20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arn(inVertical)">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9" y="4161"/>
            <a:ext cx="8910594" cy="417935"/>
          </a:xfrm>
        </p:spPr>
        <p:txBody>
          <a:bodyPr/>
          <a:lstStyle/>
          <a:p>
            <a:r>
              <a:rPr lang="zh-CN" altLang="en-US" sz="2800" dirty="0"/>
              <a:t>练习</a:t>
            </a:r>
          </a:p>
        </p:txBody>
      </p:sp>
      <p:sp>
        <p:nvSpPr>
          <p:cNvPr id="3" name="内容占位符 2"/>
          <p:cNvSpPr>
            <a:spLocks noGrp="1"/>
          </p:cNvSpPr>
          <p:nvPr>
            <p:ph sz="half" idx="1"/>
          </p:nvPr>
        </p:nvSpPr>
        <p:spPr>
          <a:xfrm>
            <a:off x="206709" y="593811"/>
            <a:ext cx="8820588" cy="2970198"/>
          </a:xfrm>
        </p:spPr>
        <p:txBody>
          <a:bodyPr/>
          <a:lstStyle/>
          <a:p>
            <a:r>
              <a:rPr lang="en-US" altLang="zh-CN" sz="2000" dirty="0"/>
              <a:t>3.</a:t>
            </a:r>
            <a:r>
              <a:rPr lang="zh-CN" altLang="en-US" sz="2000" dirty="0"/>
              <a:t>用布尔代数公式证明：</a:t>
            </a:r>
          </a:p>
        </p:txBody>
      </p:sp>
      <p:graphicFrame>
        <p:nvGraphicFramePr>
          <p:cNvPr id="5" name="对象 4"/>
          <p:cNvGraphicFramePr>
            <a:graphicFrameLocks noChangeAspect="1"/>
          </p:cNvGraphicFramePr>
          <p:nvPr>
            <p:extLst>
              <p:ext uri="{D42A27DB-BD31-4B8C-83A1-F6EECF244321}">
                <p14:modId xmlns:p14="http://schemas.microsoft.com/office/powerpoint/2010/main" val="2869671663"/>
              </p:ext>
            </p:extLst>
          </p:nvPr>
        </p:nvGraphicFramePr>
        <p:xfrm>
          <a:off x="706438" y="1025525"/>
          <a:ext cx="4310062" cy="461963"/>
        </p:xfrm>
        <a:graphic>
          <a:graphicData uri="http://schemas.openxmlformats.org/presentationml/2006/ole">
            <mc:AlternateContent xmlns:mc="http://schemas.openxmlformats.org/markup-compatibility/2006">
              <mc:Choice xmlns:v="urn:schemas-microsoft-com:vml" Requires="v">
                <p:oleObj spid="_x0000_s146794" name="Equation" r:id="rId3" imgW="2019240" imgH="215640" progId="Equation.DSMT4">
                  <p:embed/>
                </p:oleObj>
              </mc:Choice>
              <mc:Fallback>
                <p:oleObj name="Equation" r:id="rId3" imgW="2019240" imgH="215640" progId="Equation.DSMT4">
                  <p:embed/>
                  <p:pic>
                    <p:nvPicPr>
                      <p:cNvPr id="0" name=""/>
                      <p:cNvPicPr/>
                      <p:nvPr/>
                    </p:nvPicPr>
                    <p:blipFill>
                      <a:blip r:embed="rId4"/>
                      <a:stretch>
                        <a:fillRect/>
                      </a:stretch>
                    </p:blipFill>
                    <p:spPr>
                      <a:xfrm>
                        <a:off x="706438" y="1025525"/>
                        <a:ext cx="4310062" cy="4619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67438249"/>
              </p:ext>
            </p:extLst>
          </p:nvPr>
        </p:nvGraphicFramePr>
        <p:xfrm>
          <a:off x="701742" y="1590640"/>
          <a:ext cx="8079289" cy="1035069"/>
        </p:xfrm>
        <a:graphic>
          <a:graphicData uri="http://schemas.openxmlformats.org/presentationml/2006/ole">
            <mc:AlternateContent xmlns:mc="http://schemas.openxmlformats.org/markup-compatibility/2006">
              <mc:Choice xmlns:v="urn:schemas-microsoft-com:vml" Requires="v">
                <p:oleObj spid="_x0000_s146795" name="Equation" r:id="rId5" imgW="3568680" imgH="457200" progId="Equation.DSMT4">
                  <p:embed/>
                </p:oleObj>
              </mc:Choice>
              <mc:Fallback>
                <p:oleObj name="Equation" r:id="rId5" imgW="3568680" imgH="457200" progId="Equation.DSMT4">
                  <p:embed/>
                  <p:pic>
                    <p:nvPicPr>
                      <p:cNvPr id="0" name=""/>
                      <p:cNvPicPr/>
                      <p:nvPr/>
                    </p:nvPicPr>
                    <p:blipFill>
                      <a:blip r:embed="rId6"/>
                      <a:stretch>
                        <a:fillRect/>
                      </a:stretch>
                    </p:blipFill>
                    <p:spPr>
                      <a:xfrm>
                        <a:off x="701742" y="1590640"/>
                        <a:ext cx="8079289" cy="1035069"/>
                      </a:xfrm>
                      <a:prstGeom prst="rect">
                        <a:avLst/>
                      </a:prstGeom>
                    </p:spPr>
                  </p:pic>
                </p:oleObj>
              </mc:Fallback>
            </mc:AlternateContent>
          </a:graphicData>
        </a:graphic>
      </p:graphicFrame>
      <p:sp>
        <p:nvSpPr>
          <p:cNvPr id="7" name="内容占位符 2"/>
          <p:cNvSpPr>
            <a:spLocks noGrp="1"/>
          </p:cNvSpPr>
          <p:nvPr>
            <p:ph sz="half" idx="1"/>
          </p:nvPr>
        </p:nvSpPr>
        <p:spPr>
          <a:xfrm>
            <a:off x="161706" y="3113979"/>
            <a:ext cx="8820588" cy="2970198"/>
          </a:xfrm>
        </p:spPr>
        <p:txBody>
          <a:bodyPr/>
          <a:lstStyle/>
          <a:p>
            <a:r>
              <a:rPr lang="en-US" altLang="zh-CN" sz="2000" dirty="0"/>
              <a:t>4.</a:t>
            </a:r>
            <a:r>
              <a:rPr lang="zh-CN" altLang="en-US" sz="2000" dirty="0"/>
              <a:t>用布尔代数简化下列函数为最简的与或式：</a:t>
            </a:r>
          </a:p>
        </p:txBody>
      </p:sp>
      <p:graphicFrame>
        <p:nvGraphicFramePr>
          <p:cNvPr id="4" name="对象 3"/>
          <p:cNvGraphicFramePr>
            <a:graphicFrameLocks noChangeAspect="1"/>
          </p:cNvGraphicFramePr>
          <p:nvPr>
            <p:extLst>
              <p:ext uri="{D42A27DB-BD31-4B8C-83A1-F6EECF244321}">
                <p14:modId xmlns:p14="http://schemas.microsoft.com/office/powerpoint/2010/main" val="3787655278"/>
              </p:ext>
            </p:extLst>
          </p:nvPr>
        </p:nvGraphicFramePr>
        <p:xfrm>
          <a:off x="701742" y="3519006"/>
          <a:ext cx="6120408" cy="551127"/>
        </p:xfrm>
        <a:graphic>
          <a:graphicData uri="http://schemas.openxmlformats.org/presentationml/2006/ole">
            <mc:AlternateContent xmlns:mc="http://schemas.openxmlformats.org/markup-compatibility/2006">
              <mc:Choice xmlns:v="urn:schemas-microsoft-com:vml" Requires="v">
                <p:oleObj spid="_x0000_s146796" name="Equation" r:id="rId7" imgW="2679480" imgH="241200" progId="Equation.DSMT4">
                  <p:embed/>
                </p:oleObj>
              </mc:Choice>
              <mc:Fallback>
                <p:oleObj name="Equation" r:id="rId7" imgW="2679480" imgH="241200" progId="Equation.DSMT4">
                  <p:embed/>
                  <p:pic>
                    <p:nvPicPr>
                      <p:cNvPr id="0" name=""/>
                      <p:cNvPicPr/>
                      <p:nvPr/>
                    </p:nvPicPr>
                    <p:blipFill>
                      <a:blip r:embed="rId8"/>
                      <a:stretch>
                        <a:fillRect/>
                      </a:stretch>
                    </p:blipFill>
                    <p:spPr>
                      <a:xfrm>
                        <a:off x="701742" y="3519006"/>
                        <a:ext cx="6120408" cy="55112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561592665"/>
              </p:ext>
            </p:extLst>
          </p:nvPr>
        </p:nvGraphicFramePr>
        <p:xfrm>
          <a:off x="1061766" y="4104045"/>
          <a:ext cx="6670675" cy="2087562"/>
        </p:xfrm>
        <a:graphic>
          <a:graphicData uri="http://schemas.openxmlformats.org/presentationml/2006/ole">
            <mc:AlternateContent xmlns:mc="http://schemas.openxmlformats.org/markup-compatibility/2006">
              <mc:Choice xmlns:v="urn:schemas-microsoft-com:vml" Requires="v">
                <p:oleObj spid="_x0000_s146797" name="Equation" r:id="rId9" imgW="2920680" imgH="914400" progId="Equation.DSMT4">
                  <p:embed/>
                </p:oleObj>
              </mc:Choice>
              <mc:Fallback>
                <p:oleObj name="Equation" r:id="rId9" imgW="2920680" imgH="914400" progId="Equation.DSMT4">
                  <p:embed/>
                  <p:pic>
                    <p:nvPicPr>
                      <p:cNvPr id="0" name="对象 3"/>
                      <p:cNvPicPr>
                        <a:picLocks noChangeAspect="1" noChangeArrowheads="1"/>
                      </p:cNvPicPr>
                      <p:nvPr/>
                    </p:nvPicPr>
                    <p:blipFill>
                      <a:blip r:embed="rId10"/>
                      <a:srcRect/>
                      <a:stretch>
                        <a:fillRect/>
                      </a:stretch>
                    </p:blipFill>
                    <p:spPr bwMode="auto">
                      <a:xfrm>
                        <a:off x="1061766" y="4104045"/>
                        <a:ext cx="66706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Freeform 119"/>
          <p:cNvSpPr>
            <a:spLocks/>
          </p:cNvSpPr>
          <p:nvPr/>
        </p:nvSpPr>
        <p:spPr bwMode="auto">
          <a:xfrm>
            <a:off x="2996894" y="1448868"/>
            <a:ext cx="765051"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0" name="Freeform 119"/>
          <p:cNvSpPr>
            <a:spLocks/>
          </p:cNvSpPr>
          <p:nvPr/>
        </p:nvSpPr>
        <p:spPr bwMode="auto">
          <a:xfrm>
            <a:off x="3844472" y="2033907"/>
            <a:ext cx="765051"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1" name="Freeform 119"/>
          <p:cNvSpPr>
            <a:spLocks/>
          </p:cNvSpPr>
          <p:nvPr/>
        </p:nvSpPr>
        <p:spPr bwMode="auto">
          <a:xfrm>
            <a:off x="4842018" y="2033907"/>
            <a:ext cx="765051"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2" name="Freeform 119"/>
          <p:cNvSpPr>
            <a:spLocks/>
          </p:cNvSpPr>
          <p:nvPr/>
        </p:nvSpPr>
        <p:spPr bwMode="auto">
          <a:xfrm>
            <a:off x="8127237" y="2033907"/>
            <a:ext cx="765051"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
        <p:nvSpPr>
          <p:cNvPr id="13" name="Freeform 119"/>
          <p:cNvSpPr>
            <a:spLocks/>
          </p:cNvSpPr>
          <p:nvPr/>
        </p:nvSpPr>
        <p:spPr bwMode="auto">
          <a:xfrm>
            <a:off x="701742" y="2663949"/>
            <a:ext cx="765051" cy="152400"/>
          </a:xfrm>
          <a:custGeom>
            <a:avLst/>
            <a:gdLst>
              <a:gd name="T0" fmla="*/ 0 w 672"/>
              <a:gd name="T1" fmla="*/ 2147483647 h 96"/>
              <a:gd name="T2" fmla="*/ 2147483647 w 672"/>
              <a:gd name="T3" fmla="*/ 0 h 96"/>
              <a:gd name="T4" fmla="*/ 2147483647 w 672"/>
              <a:gd name="T5" fmla="*/ 2147483647 h 96"/>
              <a:gd name="T6" fmla="*/ 2147483647 w 672"/>
              <a:gd name="T7" fmla="*/ 0 h 96"/>
              <a:gd name="T8" fmla="*/ 2147483647 w 672"/>
              <a:gd name="T9" fmla="*/ 2147483647 h 96"/>
              <a:gd name="T10" fmla="*/ 2147483647 w 672"/>
              <a:gd name="T11" fmla="*/ 0 h 96"/>
              <a:gd name="T12" fmla="*/ 2147483647 w 672"/>
              <a:gd name="T13" fmla="*/ 2147483647 h 96"/>
              <a:gd name="T14" fmla="*/ 2147483647 w 672"/>
              <a:gd name="T15" fmla="*/ 0 h 96"/>
              <a:gd name="T16" fmla="*/ 2147483647 w 672"/>
              <a:gd name="T17" fmla="*/ 2147483647 h 96"/>
              <a:gd name="T18" fmla="*/ 2147483647 w 672"/>
              <a:gd name="T19" fmla="*/ 0 h 96"/>
              <a:gd name="T20" fmla="*/ 2147483647 w 672"/>
              <a:gd name="T21" fmla="*/ 2147483647 h 96"/>
              <a:gd name="T22" fmla="*/ 2147483647 w 672"/>
              <a:gd name="T23" fmla="*/ 0 h 96"/>
              <a:gd name="T24" fmla="*/ 2147483647 w 672"/>
              <a:gd name="T25" fmla="*/ 2147483647 h 96"/>
              <a:gd name="T26" fmla="*/ 2147483647 w 672"/>
              <a:gd name="T27" fmla="*/ 0 h 96"/>
              <a:gd name="T28" fmla="*/ 2147483647 w 6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96"/>
              <a:gd name="T47" fmla="*/ 672 w 6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96">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96"/>
                  <a:pt x="480" y="96"/>
                </a:cubicBezTo>
                <a:cubicBezTo>
                  <a:pt x="496" y="96"/>
                  <a:pt x="512" y="0"/>
                  <a:pt x="528" y="0"/>
                </a:cubicBezTo>
                <a:cubicBezTo>
                  <a:pt x="544" y="0"/>
                  <a:pt x="560" y="96"/>
                  <a:pt x="576" y="96"/>
                </a:cubicBezTo>
                <a:cubicBezTo>
                  <a:pt x="592" y="96"/>
                  <a:pt x="608" y="0"/>
                  <a:pt x="624" y="0"/>
                </a:cubicBezTo>
                <a:cubicBezTo>
                  <a:pt x="640" y="0"/>
                  <a:pt x="664" y="80"/>
                  <a:pt x="672" y="96"/>
                </a:cubicBezTo>
              </a:path>
            </a:pathLst>
          </a:custGeom>
          <a:noFill/>
          <a:ln w="19050" cap="flat" cmpd="sng">
            <a:solidFill>
              <a:srgbClr val="FF33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solidFill>
                <a:schemeClr val="tx1"/>
              </a:solidFill>
            </a:endParaRPr>
          </a:p>
        </p:txBody>
      </p:sp>
    </p:spTree>
    <p:extLst>
      <p:ext uri="{BB962C8B-B14F-4D97-AF65-F5344CB8AC3E}">
        <p14:creationId xmlns:p14="http://schemas.microsoft.com/office/powerpoint/2010/main" val="839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26" y="6453937"/>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3" name="文本占位符 2"/>
          <p:cNvSpPr>
            <a:spLocks noGrp="1"/>
          </p:cNvSpPr>
          <p:nvPr>
            <p:ph type="body" idx="1"/>
          </p:nvPr>
        </p:nvSpPr>
        <p:spPr>
          <a:xfrm>
            <a:off x="10508" y="0"/>
            <a:ext cx="4839753" cy="347858"/>
          </a:xfrm>
        </p:spPr>
        <p:txBody>
          <a:bodyPr/>
          <a:lstStyle/>
          <a:p>
            <a:r>
              <a:rPr lang="zh-CN" altLang="en-US" dirty="0"/>
              <a:t>第一章 开关理论基础</a:t>
            </a:r>
            <a:r>
              <a:rPr lang="en-US" altLang="zh-CN" dirty="0"/>
              <a:t>/</a:t>
            </a:r>
            <a:r>
              <a:rPr lang="zh-CN" altLang="en-US" dirty="0"/>
              <a:t>第一节  数字与模拟</a:t>
            </a:r>
          </a:p>
        </p:txBody>
      </p:sp>
      <p:sp>
        <p:nvSpPr>
          <p:cNvPr id="4" name="内容占位符 4"/>
          <p:cNvSpPr txBox="1">
            <a:spLocks/>
          </p:cNvSpPr>
          <p:nvPr/>
        </p:nvSpPr>
        <p:spPr bwMode="auto">
          <a:xfrm>
            <a:off x="71701" y="548809"/>
            <a:ext cx="8955596" cy="5805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一</a:t>
            </a:r>
            <a:r>
              <a:rPr lang="en-US" altLang="zh-CN" sz="2800" dirty="0"/>
              <a:t>.</a:t>
            </a:r>
            <a:r>
              <a:rPr lang="zh-CN" altLang="en-US" sz="2800" dirty="0"/>
              <a:t>离散 </a:t>
            </a:r>
            <a:r>
              <a:rPr lang="en-US" altLang="zh-CN" sz="2800" dirty="0"/>
              <a:t>vs. </a:t>
            </a:r>
            <a:r>
              <a:rPr lang="zh-CN" altLang="en-US" sz="2800" dirty="0"/>
              <a:t>连续 </a:t>
            </a:r>
            <a:endParaRPr lang="en-US" altLang="zh-CN" sz="2800" dirty="0"/>
          </a:p>
          <a:p>
            <a:r>
              <a:rPr lang="en-US" altLang="zh-CN" sz="1600" dirty="0"/>
              <a:t>	</a:t>
            </a:r>
            <a:r>
              <a:rPr lang="en-US" altLang="zh-CN" sz="2400" dirty="0"/>
              <a:t>(</a:t>
            </a:r>
            <a:r>
              <a:rPr lang="zh-CN" altLang="en-US" sz="2400" dirty="0"/>
              <a:t>三</a:t>
            </a:r>
            <a:r>
              <a:rPr lang="en-US" altLang="zh-CN" sz="2400" dirty="0"/>
              <a:t>) </a:t>
            </a:r>
            <a:r>
              <a:rPr lang="zh-CN" altLang="en-US" sz="2400" dirty="0"/>
              <a:t>离散与连续的转化。</a:t>
            </a:r>
            <a:endParaRPr lang="en-US" altLang="zh-CN" sz="2400" dirty="0"/>
          </a:p>
          <a:p>
            <a:r>
              <a:rPr lang="en-US" altLang="zh-CN" sz="1600" dirty="0"/>
              <a:t>		</a:t>
            </a:r>
            <a:r>
              <a:rPr lang="zh-CN" altLang="en-US" sz="2400" dirty="0"/>
              <a:t>在理论上，离散与连续有时会转化：</a:t>
            </a:r>
            <a:endParaRPr lang="en-US" altLang="zh-CN" sz="2400" dirty="0"/>
          </a:p>
          <a:p>
            <a:r>
              <a:rPr lang="en-US" altLang="zh-CN" sz="1600" dirty="0"/>
              <a:t>		</a:t>
            </a:r>
            <a:r>
              <a:rPr lang="zh-CN" altLang="en-US" sz="1600" dirty="0"/>
              <a:t>一是一些在实际上不可数、不可列的事物，在理论上还是可数、可列的。例如人类不可能数尽、列尽自然数，但根据罗辑推理，“任何自然数加</a:t>
            </a:r>
            <a:r>
              <a:rPr lang="en-US" altLang="zh-CN" sz="1600" dirty="0"/>
              <a:t>1</a:t>
            </a:r>
            <a:r>
              <a:rPr lang="zh-CN" altLang="en-US" sz="1600" dirty="0"/>
              <a:t>还是自然数”， 理论上还是可数、可列的。</a:t>
            </a:r>
            <a:endParaRPr lang="en-US" altLang="zh-CN" sz="1600" dirty="0"/>
          </a:p>
          <a:p>
            <a:r>
              <a:rPr lang="en-US" altLang="zh-CN" sz="1600" dirty="0"/>
              <a:t>		</a:t>
            </a:r>
            <a:r>
              <a:rPr lang="zh-CN" altLang="en-US" sz="1600" dirty="0"/>
              <a:t>二是可数、可列事物的计量是不可数、不可列的，仍作为连续的数量。例如某所学校学生的数量是可数、可列的，但学生的身高是不可数、不可列的，仍作为连续的数量。</a:t>
            </a:r>
            <a:endParaRPr lang="en-US" altLang="zh-CN" sz="16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396" y="3240889"/>
            <a:ext cx="433387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38469" y="5709907"/>
            <a:ext cx="4617487" cy="369332"/>
          </a:xfrm>
          <a:prstGeom prst="rect">
            <a:avLst/>
          </a:prstGeom>
        </p:spPr>
        <p:txBody>
          <a:bodyPr wrap="square">
            <a:spAutoFit/>
          </a:bodyPr>
          <a:lstStyle/>
          <a:p>
            <a:pPr marL="285750" indent="-285750">
              <a:buFont typeface="Arial" pitchFamily="34" charset="0"/>
              <a:buChar char="•"/>
            </a:pPr>
            <a:r>
              <a:rPr lang="zh-CN" altLang="en-US"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连续量通常称作模拟量，具有连续性</a:t>
            </a:r>
          </a:p>
        </p:txBody>
      </p:sp>
      <p:sp>
        <p:nvSpPr>
          <p:cNvPr id="5" name="矩形 4"/>
          <p:cNvSpPr/>
          <p:nvPr/>
        </p:nvSpPr>
        <p:spPr>
          <a:xfrm>
            <a:off x="362253" y="6031029"/>
            <a:ext cx="4657044" cy="646331"/>
          </a:xfrm>
          <a:prstGeom prst="rect">
            <a:avLst/>
          </a:prstGeom>
        </p:spPr>
        <p:txBody>
          <a:bodyPr wrap="none">
            <a:spAutoFit/>
          </a:bodyPr>
          <a:lstStyle/>
          <a:p>
            <a:pPr marL="285750" indent="-285750">
              <a:buFont typeface="Arial" pitchFamily="34" charset="0"/>
              <a:buChar char="•"/>
            </a:pPr>
            <a:r>
              <a:rPr lang="zh-CN" altLang="en-US"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离散量又称数字量，具有离散性</a:t>
            </a:r>
            <a:endParaRPr lang="en-US" altLang="zh-CN"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285750" indent="-285750">
              <a:buFont typeface="Arial" pitchFamily="34" charset="0"/>
              <a:buChar char="•"/>
            </a:pPr>
            <a:r>
              <a:rPr lang="zh-CN" altLang="en-US"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连续量和离散量是相对的，可以互相转化</a:t>
            </a:r>
          </a:p>
        </p:txBody>
      </p:sp>
      <p:sp>
        <p:nvSpPr>
          <p:cNvPr id="7" name="矩形 6"/>
          <p:cNvSpPr/>
          <p:nvPr/>
        </p:nvSpPr>
        <p:spPr>
          <a:xfrm>
            <a:off x="6957159" y="4598282"/>
            <a:ext cx="661939" cy="1200329"/>
          </a:xfrm>
          <a:prstGeom prst="rect">
            <a:avLst/>
          </a:prstGeom>
        </p:spPr>
        <p:txBody>
          <a:bodyPr wrap="square">
            <a:spAutoFit/>
          </a:bodyPr>
          <a:lstStyle/>
          <a:p>
            <a:r>
              <a:rPr lang="zh-CN" altLang="en-US" sz="36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数字</a:t>
            </a:r>
          </a:p>
        </p:txBody>
      </p:sp>
      <p:sp>
        <p:nvSpPr>
          <p:cNvPr id="8" name="矩形 7"/>
          <p:cNvSpPr/>
          <p:nvPr/>
        </p:nvSpPr>
        <p:spPr>
          <a:xfrm>
            <a:off x="7616255" y="4605959"/>
            <a:ext cx="661939"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CN" altLang="en-US" sz="360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模拟</a:t>
            </a:r>
          </a:p>
        </p:txBody>
      </p:sp>
    </p:spTree>
    <p:extLst>
      <p:ext uri="{BB962C8B-B14F-4D97-AF65-F5344CB8AC3E}">
        <p14:creationId xmlns:p14="http://schemas.microsoft.com/office/powerpoint/2010/main" val="4077450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2633" y="1808892"/>
            <a:ext cx="6664628" cy="1791260"/>
          </a:xfrm>
        </p:spPr>
        <p:txBody>
          <a:bodyPr/>
          <a:lstStyle/>
          <a:p>
            <a:r>
              <a:rPr lang="zh-CN" altLang="en-US" dirty="0"/>
              <a:t>第五节  卡诺图</a:t>
            </a:r>
            <a:br>
              <a:rPr lang="zh-CN" altLang="en-US" dirty="0"/>
            </a:br>
            <a:br>
              <a:rPr lang="en-US" altLang="zh-CN" dirty="0"/>
            </a:br>
            <a:endParaRPr lang="zh-CN" altLang="en-US" dirty="0"/>
          </a:p>
        </p:txBody>
      </p:sp>
      <p:sp>
        <p:nvSpPr>
          <p:cNvPr id="4" name="标题 3"/>
          <p:cNvSpPr txBox="1">
            <a:spLocks/>
          </p:cNvSpPr>
          <p:nvPr/>
        </p:nvSpPr>
        <p:spPr bwMode="auto">
          <a:xfrm>
            <a:off x="386722" y="593811"/>
            <a:ext cx="8595572" cy="89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0" fontAlgn="base" hangingPunct="0">
              <a:lnSpc>
                <a:spcPct val="97000"/>
              </a:lnSpc>
              <a:spcBef>
                <a:spcPct val="0"/>
              </a:spcBef>
              <a:spcAft>
                <a:spcPct val="0"/>
              </a:spcAft>
              <a:defRPr sz="4000" b="1" cap="all">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pPr algn="ctr"/>
            <a:r>
              <a:rPr lang="zh-CN" altLang="en-US" sz="6000" dirty="0"/>
              <a:t>第</a:t>
            </a:r>
            <a:r>
              <a:rPr lang="en-US" altLang="zh-CN" sz="6000" dirty="0"/>
              <a:t>1</a:t>
            </a:r>
            <a:r>
              <a:rPr lang="zh-CN" altLang="en-US" sz="6000" dirty="0"/>
              <a:t>章：开关理论基础</a:t>
            </a:r>
          </a:p>
        </p:txBody>
      </p:sp>
      <p:sp>
        <p:nvSpPr>
          <p:cNvPr id="5" name="内容占位符 4"/>
          <p:cNvSpPr txBox="1">
            <a:spLocks/>
          </p:cNvSpPr>
          <p:nvPr/>
        </p:nvSpPr>
        <p:spPr bwMode="auto">
          <a:xfrm>
            <a:off x="2186841" y="2663949"/>
            <a:ext cx="5670378" cy="21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Wingdings" pitchFamily="2" charset="2"/>
              <a:buChar char="Ø"/>
            </a:pPr>
            <a:r>
              <a:rPr lang="zh-CN" altLang="en-US" sz="2800" dirty="0"/>
              <a:t>逻辑函数最小项的概念</a:t>
            </a:r>
          </a:p>
          <a:p>
            <a:pPr marL="342900" indent="-342900">
              <a:buFont typeface="Wingdings" pitchFamily="2" charset="2"/>
              <a:buChar char="Ø"/>
            </a:pPr>
            <a:r>
              <a:rPr lang="zh-CN" altLang="en-US" sz="2800" dirty="0"/>
              <a:t>布尔代数的最小项化简例子</a:t>
            </a:r>
          </a:p>
          <a:p>
            <a:pPr marL="342900" indent="-342900">
              <a:buFont typeface="Wingdings" pitchFamily="2" charset="2"/>
              <a:buChar char="Ø"/>
            </a:pPr>
            <a:r>
              <a:rPr lang="zh-CN" altLang="en-US" sz="2800" dirty="0"/>
              <a:t>卡诺图的概念及基本构成</a:t>
            </a:r>
            <a:endParaRPr lang="en-US" altLang="zh-CN" sz="2800" dirty="0"/>
          </a:p>
          <a:p>
            <a:pPr marL="342900" indent="-342900">
              <a:buFont typeface="Wingdings" pitchFamily="2" charset="2"/>
              <a:buChar char="Ø"/>
            </a:pPr>
            <a:r>
              <a:rPr lang="zh-CN" altLang="en-US" sz="2800" dirty="0"/>
              <a:t>用卡诺图化简逻辑函数的基本规则及步骤</a:t>
            </a: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a:p>
            <a:pPr marL="342900" indent="-342900">
              <a:buFont typeface="Wingdings" pitchFamily="2" charset="2"/>
              <a:buChar char="Ø"/>
            </a:pPr>
            <a:endParaRPr lang="en-US" altLang="zh-CN" sz="2800" dirty="0"/>
          </a:p>
        </p:txBody>
      </p:sp>
    </p:spTree>
    <p:extLst>
      <p:ext uri="{BB962C8B-B14F-4D97-AF65-F5344CB8AC3E}">
        <p14:creationId xmlns:p14="http://schemas.microsoft.com/office/powerpoint/2010/main" val="3092276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1</a:t>
            </a:r>
            <a:r>
              <a:rPr lang="zh-CN" altLang="en-US" sz="2800" dirty="0"/>
              <a:t>、逻辑函数最小项的概念</a:t>
            </a:r>
          </a:p>
          <a:p>
            <a:pPr lvl="1"/>
            <a:r>
              <a:rPr lang="zh-CN" altLang="en-US" sz="2000" dirty="0"/>
              <a:t>设有</a:t>
            </a:r>
            <a:r>
              <a:rPr lang="en-US" altLang="zh-CN" sz="2000" dirty="0"/>
              <a:t>n</a:t>
            </a:r>
            <a:r>
              <a:rPr lang="zh-CN" altLang="en-US" sz="2000" dirty="0"/>
              <a:t>个变量，它们所组成的具有</a:t>
            </a:r>
            <a:r>
              <a:rPr lang="en-US" altLang="zh-CN" sz="2000" dirty="0"/>
              <a:t>n</a:t>
            </a:r>
            <a:r>
              <a:rPr lang="zh-CN" altLang="en-US" sz="2000" dirty="0"/>
              <a:t>个变量的</a:t>
            </a:r>
            <a:r>
              <a:rPr lang="zh-CN" altLang="en-US" sz="2000" dirty="0">
                <a:solidFill>
                  <a:srgbClr val="FF0000"/>
                </a:solidFill>
              </a:rPr>
              <a:t>“与”项</a:t>
            </a:r>
            <a:r>
              <a:rPr lang="zh-CN" altLang="en-US" sz="2000" dirty="0"/>
              <a:t>中，每个变量或者以原变量或者以反变量的形式</a:t>
            </a:r>
            <a:r>
              <a:rPr lang="zh-CN" altLang="en-US" sz="2000" dirty="0">
                <a:solidFill>
                  <a:srgbClr val="FF0000"/>
                </a:solidFill>
              </a:rPr>
              <a:t>出现一次，且仅出现一次</a:t>
            </a:r>
            <a:r>
              <a:rPr lang="zh-CN" altLang="en-US" sz="2000" dirty="0"/>
              <a:t>，这个乘积项称为最小项。</a:t>
            </a:r>
          </a:p>
          <a:p>
            <a:pPr lvl="1"/>
            <a:r>
              <a:rPr kumimoji="1" lang="en-US" altLang="zh-CN" sz="2000" dirty="0">
                <a:latin typeface="Times New Roman" pitchFamily="18" charset="0"/>
              </a:rPr>
              <a:t>n</a:t>
            </a:r>
            <a:r>
              <a:rPr kumimoji="1" lang="zh-CN" altLang="en-US" sz="2000" dirty="0">
                <a:latin typeface="Times New Roman" pitchFamily="18" charset="0"/>
              </a:rPr>
              <a:t>个变量具有</a:t>
            </a:r>
            <a:r>
              <a:rPr kumimoji="1" lang="en-US" altLang="zh-CN" sz="2000" dirty="0">
                <a:latin typeface="Times New Roman" pitchFamily="18" charset="0"/>
              </a:rPr>
              <a:t>2</a:t>
            </a:r>
            <a:r>
              <a:rPr kumimoji="1" lang="en-US" altLang="zh-CN" sz="2000" baseline="30000" dirty="0">
                <a:latin typeface="Times New Roman" pitchFamily="18" charset="0"/>
              </a:rPr>
              <a:t>n</a:t>
            </a:r>
            <a:r>
              <a:rPr kumimoji="1" lang="zh-CN" altLang="en-US" sz="2000" dirty="0">
                <a:latin typeface="Times New Roman" pitchFamily="18" charset="0"/>
              </a:rPr>
              <a:t>个最小项</a:t>
            </a:r>
            <a:endParaRPr lang="zh-CN" altLang="en-US" sz="2000" dirty="0"/>
          </a:p>
          <a:p>
            <a:pPr marL="0" indent="0">
              <a:buNone/>
            </a:pPr>
            <a:r>
              <a:rPr lang="en-US" altLang="zh-CN" sz="2800" dirty="0"/>
              <a:t>2</a:t>
            </a:r>
            <a:r>
              <a:rPr lang="zh-CN" altLang="en-US" sz="2800" dirty="0"/>
              <a:t> 、三变量情况下最小项</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aphicFrame>
        <p:nvGraphicFramePr>
          <p:cNvPr id="5" name="Group 370"/>
          <p:cNvGraphicFramePr>
            <a:graphicFrameLocks noGrp="1"/>
          </p:cNvGraphicFramePr>
          <p:nvPr>
            <p:extLst>
              <p:ext uri="{D42A27DB-BD31-4B8C-83A1-F6EECF244321}">
                <p14:modId xmlns:p14="http://schemas.microsoft.com/office/powerpoint/2010/main" val="3798964623"/>
              </p:ext>
            </p:extLst>
          </p:nvPr>
        </p:nvGraphicFramePr>
        <p:xfrm>
          <a:off x="234812" y="3105821"/>
          <a:ext cx="5064125" cy="3613920"/>
        </p:xfrm>
        <a:graphic>
          <a:graphicData uri="http://schemas.openxmlformats.org/drawingml/2006/table">
            <a:tbl>
              <a:tblPr>
                <a:tableStyleId>{16D9F66E-5EB9-4882-86FB-DCBF35E3C3E4}</a:tableStyleId>
              </a:tblPr>
              <a:tblGrid>
                <a:gridCol w="387350">
                  <a:extLst>
                    <a:ext uri="{9D8B030D-6E8A-4147-A177-3AD203B41FA5}">
                      <a16:colId xmlns:a16="http://schemas.microsoft.com/office/drawing/2014/main" val="20000"/>
                    </a:ext>
                  </a:extLst>
                </a:gridCol>
                <a:gridCol w="433387">
                  <a:extLst>
                    <a:ext uri="{9D8B030D-6E8A-4147-A177-3AD203B41FA5}">
                      <a16:colId xmlns:a16="http://schemas.microsoft.com/office/drawing/2014/main" val="20001"/>
                    </a:ext>
                  </a:extLst>
                </a:gridCol>
                <a:gridCol w="415925">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gridCol w="1235075">
                  <a:extLst>
                    <a:ext uri="{9D8B030D-6E8A-4147-A177-3AD203B41FA5}">
                      <a16:colId xmlns:a16="http://schemas.microsoft.com/office/drawing/2014/main" val="20004"/>
                    </a:ext>
                  </a:extLst>
                </a:gridCol>
                <a:gridCol w="1354138">
                  <a:extLst>
                    <a:ext uri="{9D8B030D-6E8A-4147-A177-3AD203B41FA5}">
                      <a16:colId xmlns:a16="http://schemas.microsoft.com/office/drawing/2014/main" val="20005"/>
                    </a:ext>
                  </a:extLst>
                </a:gridCol>
              </a:tblGrid>
              <a:tr h="91440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dirty="0">
                          <a:ln>
                            <a:noFill/>
                          </a:ln>
                          <a:effectLst/>
                        </a:rPr>
                        <a:t>变量组合</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A    B      C</a:t>
                      </a:r>
                      <a:endParaRPr kumimoji="0" lang="en-US" altLang="zh-CN" sz="16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a:ln>
                            <a:noFill/>
                          </a:ln>
                          <a:effectLst/>
                        </a:rPr>
                        <a:t>对应十进制</a:t>
                      </a:r>
                      <a:endParaRPr kumimoji="0" lang="zh-CN" altLang="en-US" sz="1600" b="1"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dirty="0">
                          <a:ln>
                            <a:noFill/>
                          </a:ln>
                          <a:effectLst/>
                        </a:rPr>
                        <a:t>最小项</a:t>
                      </a:r>
                      <a:endParaRPr kumimoji="0" lang="zh-CN" altLang="en-US" sz="1600" b="1" i="0" u="none" strike="noStrike" cap="none" normalizeH="0" baseline="0" dirty="0">
                        <a:ln>
                          <a:noFill/>
                        </a:ln>
                        <a:solidFill>
                          <a:schemeClr val="tx1"/>
                        </a:solidFill>
                        <a:effectLst/>
                        <a:latin typeface="Arial" charset="0"/>
                        <a:ea typeface="宋体" charset="-122"/>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a:ln>
                            <a:noFill/>
                          </a:ln>
                          <a:effectLst/>
                        </a:rPr>
                        <a:t>最小项代表符号</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n</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0"/>
                  </a:ext>
                </a:extLst>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0</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2</a:t>
                      </a:r>
                      <a:endParaRPr kumimoji="0" lang="en-US" altLang="zh-CN" sz="16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2</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3</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4"/>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4</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5"/>
                  </a:ext>
                </a:extLst>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5</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6"/>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6</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7"/>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m</a:t>
                      </a:r>
                      <a:r>
                        <a:rPr kumimoji="0" lang="en-US" altLang="zh-CN" sz="1600" u="none" strike="noStrike" cap="none" normalizeH="0" baseline="-25000" dirty="0">
                          <a:ln>
                            <a:noFill/>
                          </a:ln>
                          <a:effectLst/>
                        </a:rPr>
                        <a:t>7</a:t>
                      </a:r>
                      <a:endParaRPr kumimoji="0" lang="en-US" altLang="zh-CN" sz="1600" b="1" i="0" u="none" strike="noStrike" cap="none" normalizeH="0" baseline="-2500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8"/>
                  </a:ext>
                </a:extLst>
              </a:tr>
            </a:tbl>
          </a:graphicData>
        </a:graphic>
      </p:graphicFrame>
      <p:graphicFrame>
        <p:nvGraphicFramePr>
          <p:cNvPr id="6" name="Object 379"/>
          <p:cNvGraphicFramePr>
            <a:graphicFrameLocks noChangeAspect="1"/>
          </p:cNvGraphicFramePr>
          <p:nvPr>
            <p:extLst>
              <p:ext uri="{D42A27DB-BD31-4B8C-83A1-F6EECF244321}">
                <p14:modId xmlns:p14="http://schemas.microsoft.com/office/powerpoint/2010/main" val="789981045"/>
              </p:ext>
            </p:extLst>
          </p:nvPr>
        </p:nvGraphicFramePr>
        <p:xfrm>
          <a:off x="2951892" y="3992231"/>
          <a:ext cx="854075" cy="382588"/>
        </p:xfrm>
        <a:graphic>
          <a:graphicData uri="http://schemas.openxmlformats.org/presentationml/2006/ole">
            <mc:AlternateContent xmlns:mc="http://schemas.openxmlformats.org/markup-compatibility/2006">
              <mc:Choice xmlns:v="urn:schemas-microsoft-com:vml" Requires="v">
                <p:oleObj spid="_x0000_s163847" name="公式" r:id="rId3" imgW="409457" imgH="190500" progId="Equation.3">
                  <p:embed/>
                </p:oleObj>
              </mc:Choice>
              <mc:Fallback>
                <p:oleObj name="公式" r:id="rId3" imgW="409457"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1892" y="3992231"/>
                        <a:ext cx="8540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380"/>
          <p:cNvGraphicFramePr>
            <a:graphicFrameLocks noChangeAspect="1"/>
          </p:cNvGraphicFramePr>
          <p:nvPr>
            <p:extLst>
              <p:ext uri="{D42A27DB-BD31-4B8C-83A1-F6EECF244321}">
                <p14:modId xmlns:p14="http://schemas.microsoft.com/office/powerpoint/2010/main" val="115625932"/>
              </p:ext>
            </p:extLst>
          </p:nvPr>
        </p:nvGraphicFramePr>
        <p:xfrm>
          <a:off x="2929667" y="4325606"/>
          <a:ext cx="827088" cy="382588"/>
        </p:xfrm>
        <a:graphic>
          <a:graphicData uri="http://schemas.openxmlformats.org/presentationml/2006/ole">
            <mc:AlternateContent xmlns:mc="http://schemas.openxmlformats.org/markup-compatibility/2006">
              <mc:Choice xmlns:v="urn:schemas-microsoft-com:vml" Requires="v">
                <p:oleObj spid="_x0000_s163848" name="公式" r:id="rId5" imgW="400016" imgH="190500" progId="Equation.3">
                  <p:embed/>
                </p:oleObj>
              </mc:Choice>
              <mc:Fallback>
                <p:oleObj name="公式" r:id="rId5" imgW="400016"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9667" y="4325606"/>
                        <a:ext cx="8270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81"/>
          <p:cNvGraphicFramePr>
            <a:graphicFrameLocks noChangeAspect="1"/>
          </p:cNvGraphicFramePr>
          <p:nvPr>
            <p:extLst>
              <p:ext uri="{D42A27DB-BD31-4B8C-83A1-F6EECF244321}">
                <p14:modId xmlns:p14="http://schemas.microsoft.com/office/powerpoint/2010/main" val="3370256236"/>
              </p:ext>
            </p:extLst>
          </p:nvPr>
        </p:nvGraphicFramePr>
        <p:xfrm>
          <a:off x="2929667" y="4658981"/>
          <a:ext cx="827088" cy="382588"/>
        </p:xfrm>
        <a:graphic>
          <a:graphicData uri="http://schemas.openxmlformats.org/presentationml/2006/ole">
            <mc:AlternateContent xmlns:mc="http://schemas.openxmlformats.org/markup-compatibility/2006">
              <mc:Choice xmlns:v="urn:schemas-microsoft-com:vml" Requires="v">
                <p:oleObj spid="_x0000_s163849" name="公式" r:id="rId7" imgW="400016" imgH="190500" progId="Equation.3">
                  <p:embed/>
                </p:oleObj>
              </mc:Choice>
              <mc:Fallback>
                <p:oleObj name="公式" r:id="rId7" imgW="400016" imgH="190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9667" y="4658981"/>
                        <a:ext cx="8270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83"/>
          <p:cNvGraphicFramePr>
            <a:graphicFrameLocks noChangeAspect="1"/>
          </p:cNvGraphicFramePr>
          <p:nvPr>
            <p:extLst>
              <p:ext uri="{D42A27DB-BD31-4B8C-83A1-F6EECF244321}">
                <p14:modId xmlns:p14="http://schemas.microsoft.com/office/powerpoint/2010/main" val="724831143"/>
              </p:ext>
            </p:extLst>
          </p:nvPr>
        </p:nvGraphicFramePr>
        <p:xfrm>
          <a:off x="2932842" y="4995531"/>
          <a:ext cx="801688" cy="382588"/>
        </p:xfrm>
        <a:graphic>
          <a:graphicData uri="http://schemas.openxmlformats.org/presentationml/2006/ole">
            <mc:AlternateContent xmlns:mc="http://schemas.openxmlformats.org/markup-compatibility/2006">
              <mc:Choice xmlns:v="urn:schemas-microsoft-com:vml" Requires="v">
                <p:oleObj spid="_x0000_s163850" name="公式" r:id="rId9" imgW="381135" imgH="190500" progId="Equation.3">
                  <p:embed/>
                </p:oleObj>
              </mc:Choice>
              <mc:Fallback>
                <p:oleObj name="公式" r:id="rId9" imgW="381135"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2842" y="4995531"/>
                        <a:ext cx="8016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387"/>
          <p:cNvGrpSpPr>
            <a:grpSpLocks/>
          </p:cNvGrpSpPr>
          <p:nvPr/>
        </p:nvGrpSpPr>
        <p:grpSpPr bwMode="auto">
          <a:xfrm>
            <a:off x="2945542" y="5334369"/>
            <a:ext cx="828675" cy="1393825"/>
            <a:chOff x="1758" y="3333"/>
            <a:chExt cx="522" cy="878"/>
          </a:xfrm>
        </p:grpSpPr>
        <p:graphicFrame>
          <p:nvGraphicFramePr>
            <p:cNvPr id="11" name="Object 382"/>
            <p:cNvGraphicFramePr>
              <a:graphicFrameLocks noChangeAspect="1"/>
            </p:cNvGraphicFramePr>
            <p:nvPr/>
          </p:nvGraphicFramePr>
          <p:xfrm>
            <a:off x="1758" y="3333"/>
            <a:ext cx="522" cy="241"/>
          </p:xfrm>
          <a:graphic>
            <a:graphicData uri="http://schemas.openxmlformats.org/presentationml/2006/ole">
              <mc:AlternateContent xmlns:mc="http://schemas.openxmlformats.org/markup-compatibility/2006">
                <mc:Choice xmlns:v="urn:schemas-microsoft-com:vml" Requires="v">
                  <p:oleObj spid="_x0000_s163851" name="公式" r:id="rId11" imgW="400016" imgH="190500" progId="Equation.3">
                    <p:embed/>
                  </p:oleObj>
                </mc:Choice>
                <mc:Fallback>
                  <p:oleObj name="公式" r:id="rId11" imgW="400016" imgH="190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8" y="3333"/>
                          <a:ext cx="522"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384"/>
            <p:cNvGraphicFramePr>
              <a:graphicFrameLocks noChangeAspect="1"/>
            </p:cNvGraphicFramePr>
            <p:nvPr/>
          </p:nvGraphicFramePr>
          <p:xfrm>
            <a:off x="1761" y="3561"/>
            <a:ext cx="505" cy="241"/>
          </p:xfrm>
          <a:graphic>
            <a:graphicData uri="http://schemas.openxmlformats.org/presentationml/2006/ole">
              <mc:AlternateContent xmlns:mc="http://schemas.openxmlformats.org/markup-compatibility/2006">
                <mc:Choice xmlns:v="urn:schemas-microsoft-com:vml" Requires="v">
                  <p:oleObj spid="_x0000_s163852" name="公式" r:id="rId13" imgW="381135" imgH="190500" progId="Equation.3">
                    <p:embed/>
                  </p:oleObj>
                </mc:Choice>
                <mc:Fallback>
                  <p:oleObj name="公式" r:id="rId13" imgW="381135" imgH="190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1" y="3561"/>
                          <a:ext cx="505"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385"/>
            <p:cNvGraphicFramePr>
              <a:graphicFrameLocks noChangeAspect="1"/>
            </p:cNvGraphicFramePr>
            <p:nvPr/>
          </p:nvGraphicFramePr>
          <p:xfrm>
            <a:off x="1759" y="3783"/>
            <a:ext cx="505" cy="241"/>
          </p:xfrm>
          <a:graphic>
            <a:graphicData uri="http://schemas.openxmlformats.org/presentationml/2006/ole">
              <mc:AlternateContent xmlns:mc="http://schemas.openxmlformats.org/markup-compatibility/2006">
                <mc:Choice xmlns:v="urn:schemas-microsoft-com:vml" Requires="v">
                  <p:oleObj spid="_x0000_s163853" name="公式" r:id="rId15" imgW="381135" imgH="190500" progId="Equation.3">
                    <p:embed/>
                  </p:oleObj>
                </mc:Choice>
                <mc:Fallback>
                  <p:oleObj name="公式" r:id="rId15" imgW="381135" imgH="1905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9" y="3783"/>
                          <a:ext cx="505"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386"/>
            <p:cNvGraphicFramePr>
              <a:graphicFrameLocks noChangeAspect="1"/>
            </p:cNvGraphicFramePr>
            <p:nvPr/>
          </p:nvGraphicFramePr>
          <p:xfrm>
            <a:off x="1781" y="4000"/>
            <a:ext cx="489" cy="211"/>
          </p:xfrm>
          <a:graphic>
            <a:graphicData uri="http://schemas.openxmlformats.org/presentationml/2006/ole">
              <mc:AlternateContent xmlns:mc="http://schemas.openxmlformats.org/markup-compatibility/2006">
                <mc:Choice xmlns:v="urn:schemas-microsoft-com:vml" Requires="v">
                  <p:oleObj spid="_x0000_s163854" name="公式" r:id="rId17" imgW="371424" imgH="171585" progId="Equation.3">
                    <p:embed/>
                  </p:oleObj>
                </mc:Choice>
                <mc:Fallback>
                  <p:oleObj name="公式" r:id="rId17" imgW="371424" imgH="17158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81" y="4000"/>
                          <a:ext cx="48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 name="Text Box 371"/>
          <p:cNvSpPr txBox="1">
            <a:spLocks noChangeArrowheads="1"/>
          </p:cNvSpPr>
          <p:nvPr/>
        </p:nvSpPr>
        <p:spPr bwMode="auto">
          <a:xfrm>
            <a:off x="5335450" y="2864675"/>
            <a:ext cx="3559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solidFill>
                  <a:srgbClr val="FF3300"/>
                </a:solidFill>
                <a:latin typeface="Times New Roman" pitchFamily="18" charset="0"/>
              </a:rPr>
              <a:t>●</a:t>
            </a:r>
            <a:r>
              <a:rPr kumimoji="1" lang="zh-CN" altLang="en-US" dirty="0">
                <a:latin typeface="Times New Roman" pitchFamily="18" charset="0"/>
              </a:rPr>
              <a:t>每个最小项都有三个因子。</a:t>
            </a:r>
          </a:p>
        </p:txBody>
      </p:sp>
      <p:sp>
        <p:nvSpPr>
          <p:cNvPr id="17" name="Text Box 372"/>
          <p:cNvSpPr txBox="1">
            <a:spLocks noChangeArrowheads="1"/>
          </p:cNvSpPr>
          <p:nvPr/>
        </p:nvSpPr>
        <p:spPr bwMode="auto">
          <a:xfrm>
            <a:off x="5298937" y="3296475"/>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3300"/>
                </a:solidFill>
                <a:latin typeface="Times New Roman" pitchFamily="18" charset="0"/>
              </a:rPr>
              <a:t>●</a:t>
            </a:r>
            <a:r>
              <a:rPr kumimoji="1" lang="zh-CN" altLang="en-US">
                <a:latin typeface="Times New Roman" pitchFamily="18" charset="0"/>
              </a:rPr>
              <a:t>每个变量都是它的因子。</a:t>
            </a:r>
          </a:p>
        </p:txBody>
      </p:sp>
      <p:sp>
        <p:nvSpPr>
          <p:cNvPr id="18" name="Text Box 376"/>
          <p:cNvSpPr txBox="1">
            <a:spLocks noChangeArrowheads="1"/>
          </p:cNvSpPr>
          <p:nvPr/>
        </p:nvSpPr>
        <p:spPr bwMode="auto">
          <a:xfrm>
            <a:off x="5335450" y="3732688"/>
            <a:ext cx="406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solidFill>
                  <a:srgbClr val="FF3300"/>
                </a:solidFill>
                <a:latin typeface="Times New Roman" pitchFamily="18" charset="0"/>
              </a:rPr>
              <a:t>●</a:t>
            </a:r>
            <a:r>
              <a:rPr kumimoji="1" lang="zh-CN" altLang="en-US" dirty="0">
                <a:latin typeface="Times New Roman" pitchFamily="18" charset="0"/>
              </a:rPr>
              <a:t>每个乘积项的组合仅出现一次。</a:t>
            </a:r>
          </a:p>
        </p:txBody>
      </p:sp>
      <p:sp>
        <p:nvSpPr>
          <p:cNvPr id="19" name="Text Box 377"/>
          <p:cNvSpPr txBox="1">
            <a:spLocks noChangeArrowheads="1"/>
          </p:cNvSpPr>
          <p:nvPr/>
        </p:nvSpPr>
        <p:spPr bwMode="auto">
          <a:xfrm>
            <a:off x="5803762" y="4988750"/>
            <a:ext cx="2819400" cy="1387176"/>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sz="2800" dirty="0">
                <a:latin typeface="Times New Roman" pitchFamily="18" charset="0"/>
              </a:rPr>
              <a:t>任何一个逻辑函数可以写成一组最小项之或。</a:t>
            </a:r>
          </a:p>
        </p:txBody>
      </p:sp>
      <p:grpSp>
        <p:nvGrpSpPr>
          <p:cNvPr id="20" name="Group 375"/>
          <p:cNvGrpSpPr>
            <a:grpSpLocks/>
          </p:cNvGrpSpPr>
          <p:nvPr/>
        </p:nvGrpSpPr>
        <p:grpSpPr bwMode="auto">
          <a:xfrm>
            <a:off x="5312863" y="4129563"/>
            <a:ext cx="3708400" cy="711200"/>
            <a:chOff x="3360" y="2640"/>
            <a:chExt cx="2160" cy="448"/>
          </a:xfrm>
        </p:grpSpPr>
        <p:sp>
          <p:nvSpPr>
            <p:cNvPr id="21" name="Text Box 373"/>
            <p:cNvSpPr txBox="1">
              <a:spLocks noChangeArrowheads="1"/>
            </p:cNvSpPr>
            <p:nvPr/>
          </p:nvSpPr>
          <p:spPr bwMode="auto">
            <a:xfrm>
              <a:off x="3360" y="2640"/>
              <a:ext cx="216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3300"/>
                  </a:solidFill>
                  <a:latin typeface="Times New Roman" pitchFamily="18" charset="0"/>
                </a:rPr>
                <a:t>●</a:t>
              </a:r>
              <a:r>
                <a:rPr kumimoji="1" lang="zh-CN" altLang="en-US">
                  <a:latin typeface="Times New Roman" pitchFamily="18" charset="0"/>
                </a:rPr>
                <a:t>每个变量都以原变量</a:t>
              </a:r>
              <a:r>
                <a:rPr kumimoji="1" lang="en-US" altLang="zh-CN">
                  <a:latin typeface="Times New Roman" pitchFamily="18" charset="0"/>
                </a:rPr>
                <a:t>A</a:t>
              </a:r>
              <a:r>
                <a:rPr kumimoji="1" lang="zh-CN" altLang="en-US">
                  <a:latin typeface="Times New Roman" pitchFamily="18" charset="0"/>
                </a:rPr>
                <a:t>、</a:t>
              </a:r>
              <a:r>
                <a:rPr kumimoji="1" lang="en-US" altLang="zh-CN">
                  <a:latin typeface="Times New Roman" pitchFamily="18" charset="0"/>
                </a:rPr>
                <a:t>B</a:t>
              </a:r>
              <a:r>
                <a:rPr kumimoji="1" lang="zh-CN" altLang="en-US">
                  <a:latin typeface="Times New Roman" pitchFamily="18" charset="0"/>
                </a:rPr>
                <a:t>、</a:t>
              </a:r>
              <a:r>
                <a:rPr kumimoji="1" lang="en-US" altLang="zh-CN">
                  <a:latin typeface="Times New Roman" pitchFamily="18" charset="0"/>
                </a:rPr>
                <a:t>C</a:t>
              </a:r>
              <a:r>
                <a:rPr kumimoji="1" lang="zh-CN" altLang="en-US">
                  <a:latin typeface="Times New Roman" pitchFamily="18" charset="0"/>
                </a:rPr>
                <a:t>或非变量出现                 。</a:t>
              </a:r>
            </a:p>
          </p:txBody>
        </p:sp>
        <p:graphicFrame>
          <p:nvGraphicFramePr>
            <p:cNvPr id="22" name="Object 374"/>
            <p:cNvGraphicFramePr>
              <a:graphicFrameLocks noChangeAspect="1"/>
            </p:cNvGraphicFramePr>
            <p:nvPr/>
          </p:nvGraphicFramePr>
          <p:xfrm>
            <a:off x="4586" y="2832"/>
            <a:ext cx="633" cy="256"/>
          </p:xfrm>
          <a:graphic>
            <a:graphicData uri="http://schemas.openxmlformats.org/presentationml/2006/ole">
              <mc:AlternateContent xmlns:mc="http://schemas.openxmlformats.org/markup-compatibility/2006">
                <mc:Choice xmlns:v="urn:schemas-microsoft-com:vml" Requires="v">
                  <p:oleObj spid="_x0000_s163855" name="公式" r:id="rId19" imgW="523824" imgH="209685" progId="Equation.3">
                    <p:embed/>
                  </p:oleObj>
                </mc:Choice>
                <mc:Fallback>
                  <p:oleObj name="公式" r:id="rId19" imgW="523824" imgH="209685"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86" y="2832"/>
                          <a:ext cx="63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14403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1</a:t>
            </a:r>
            <a:r>
              <a:rPr lang="zh-CN" altLang="en-US" sz="2800" dirty="0"/>
              <a:t>、逻辑函数最小项的概念</a:t>
            </a:r>
          </a:p>
          <a:p>
            <a:pPr marL="0" indent="0">
              <a:buNone/>
            </a:pPr>
            <a:r>
              <a:rPr lang="en-US" altLang="zh-CN" sz="2800" dirty="0"/>
              <a:t>2</a:t>
            </a:r>
            <a:r>
              <a:rPr lang="zh-CN" altLang="en-US" sz="2800" dirty="0"/>
              <a:t> 、三变量情况下最小项</a:t>
            </a:r>
            <a:endParaRPr lang="en-US" altLang="zh-CN" sz="2800" dirty="0"/>
          </a:p>
          <a:p>
            <a:pPr marL="0" indent="0">
              <a:buNone/>
            </a:pPr>
            <a:r>
              <a:rPr lang="en-US" altLang="zh-CN" sz="2800" dirty="0"/>
              <a:t>3</a:t>
            </a:r>
            <a:r>
              <a:rPr lang="zh-CN" altLang="en-US" sz="2800" dirty="0"/>
              <a:t> 、标准形式逻辑函数</a:t>
            </a:r>
          </a:p>
          <a:p>
            <a:pPr marL="0" indent="0">
              <a:buNone/>
            </a:pPr>
            <a:endParaRPr lang="zh-CN" altLang="en-US" sz="2800"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19" name="Text Box 377"/>
          <p:cNvSpPr txBox="1">
            <a:spLocks noChangeArrowheads="1"/>
          </p:cNvSpPr>
          <p:nvPr/>
        </p:nvSpPr>
        <p:spPr bwMode="auto">
          <a:xfrm>
            <a:off x="5652072" y="593811"/>
            <a:ext cx="2819400" cy="1387176"/>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sz="2800" dirty="0">
                <a:latin typeface="Times New Roman" pitchFamily="18" charset="0"/>
              </a:rPr>
              <a:t>任何一个逻辑函数可以写成一组最小项之或。</a:t>
            </a:r>
          </a:p>
        </p:txBody>
      </p:sp>
      <p:sp>
        <p:nvSpPr>
          <p:cNvPr id="23" name="矩形 22"/>
          <p:cNvSpPr/>
          <p:nvPr/>
        </p:nvSpPr>
        <p:spPr>
          <a:xfrm>
            <a:off x="926757" y="2168916"/>
            <a:ext cx="6561285" cy="369332"/>
          </a:xfrm>
          <a:prstGeom prst="rect">
            <a:avLst/>
          </a:prstGeom>
        </p:spPr>
        <p:txBody>
          <a:bodyPr wrap="square">
            <a:spAutoFit/>
          </a:bodyPr>
          <a:lstStyle/>
          <a:p>
            <a:r>
              <a:rPr lang="en-US" altLang="zh-CN" dirty="0">
                <a:solidFill>
                  <a:srgbClr val="FF0000"/>
                </a:solidFill>
              </a:rPr>
              <a:t>http://mcs.uwsuper.edu/sb/461/PDF/sop.html</a:t>
            </a:r>
            <a:endParaRPr lang="zh-CN" altLang="en-US" dirty="0">
              <a:solidFill>
                <a:srgbClr val="FF0000"/>
              </a:solidFill>
            </a:endParaRPr>
          </a:p>
        </p:txBody>
      </p:sp>
      <p:sp>
        <p:nvSpPr>
          <p:cNvPr id="24" name="矩形 23"/>
          <p:cNvSpPr/>
          <p:nvPr/>
        </p:nvSpPr>
        <p:spPr>
          <a:xfrm>
            <a:off x="701742" y="2618946"/>
            <a:ext cx="7626210" cy="830997"/>
          </a:xfrm>
          <a:prstGeom prst="rect">
            <a:avLst/>
          </a:prstGeom>
        </p:spPr>
        <p:txBody>
          <a:bodyPr wrap="square">
            <a:spAutoFit/>
          </a:bodyPr>
          <a:lstStyle/>
          <a:p>
            <a:r>
              <a:rPr lang="zh-CN" altLang="en-US" sz="2400" dirty="0">
                <a:solidFill>
                  <a:schemeClr val="tx1"/>
                </a:solidFill>
              </a:rPr>
              <a:t>逻辑函数的一般表示形式</a:t>
            </a:r>
          </a:p>
          <a:p>
            <a:pPr marL="285750" indent="-285750">
              <a:buFont typeface="Wingdings" pitchFamily="2" charset="2"/>
              <a:buChar char="Ø"/>
            </a:pPr>
            <a:r>
              <a:rPr lang="zh-CN" altLang="en-US" sz="2400" dirty="0">
                <a:solidFill>
                  <a:schemeClr val="tx1"/>
                </a:solidFill>
              </a:rPr>
              <a:t>与或表达式（</a:t>
            </a:r>
            <a:r>
              <a:rPr lang="en-US" altLang="zh-CN" sz="2400" dirty="0">
                <a:solidFill>
                  <a:schemeClr val="tx1"/>
                </a:solidFill>
              </a:rPr>
              <a:t>SOP form) SOP (= Sup-of-Products)</a:t>
            </a:r>
            <a:endParaRPr lang="zh-CN" altLang="en-US" sz="2400" dirty="0">
              <a:solidFill>
                <a:schemeClr val="tx1"/>
              </a:solidFill>
            </a:endParaRPr>
          </a:p>
        </p:txBody>
      </p:sp>
      <p:sp>
        <p:nvSpPr>
          <p:cNvPr id="25" name="矩形 24"/>
          <p:cNvSpPr/>
          <p:nvPr/>
        </p:nvSpPr>
        <p:spPr>
          <a:xfrm>
            <a:off x="1016763" y="3462120"/>
            <a:ext cx="7697031" cy="1015663"/>
          </a:xfrm>
          <a:prstGeom prst="rect">
            <a:avLst/>
          </a:prstGeom>
        </p:spPr>
        <p:txBody>
          <a:bodyPr wrap="square">
            <a:spAutoFit/>
          </a:bodyPr>
          <a:lstStyle/>
          <a:p>
            <a:r>
              <a:rPr lang="zh-CN" altLang="en-US" sz="2000" dirty="0">
                <a:solidFill>
                  <a:schemeClr val="tx1"/>
                </a:solidFill>
              </a:rPr>
              <a:t>在函数表达式中，包含若干个与项，每个与项中各变量以原变量或反变量的形式出现，每个与项之间以或的形式相连，这种表达式即与或表达式。</a:t>
            </a:r>
          </a:p>
        </p:txBody>
      </p:sp>
      <p:pic>
        <p:nvPicPr>
          <p:cNvPr id="2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877" y="4329060"/>
            <a:ext cx="3238719" cy="44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矩形 26"/>
          <p:cNvSpPr/>
          <p:nvPr/>
        </p:nvSpPr>
        <p:spPr>
          <a:xfrm>
            <a:off x="851284" y="4747849"/>
            <a:ext cx="7617791" cy="461665"/>
          </a:xfrm>
          <a:prstGeom prst="rect">
            <a:avLst/>
          </a:prstGeom>
        </p:spPr>
        <p:txBody>
          <a:bodyPr wrap="none">
            <a:spAutoFit/>
          </a:bodyPr>
          <a:lstStyle/>
          <a:p>
            <a:pPr marL="285750" indent="-285750">
              <a:buFont typeface="Wingdings" pitchFamily="2" charset="2"/>
              <a:buChar char="Ø"/>
            </a:pPr>
            <a:r>
              <a:rPr lang="zh-CN" altLang="en-US" sz="2400" dirty="0">
                <a:solidFill>
                  <a:schemeClr val="tx1"/>
                </a:solidFill>
              </a:rPr>
              <a:t>或与表达式 </a:t>
            </a:r>
            <a:r>
              <a:rPr lang="en-US" altLang="zh-CN" sz="2400" dirty="0">
                <a:solidFill>
                  <a:schemeClr val="tx1"/>
                </a:solidFill>
              </a:rPr>
              <a:t>(POS form) POS (= Product-of-Sums) </a:t>
            </a:r>
            <a:endParaRPr lang="zh-CN" altLang="en-US" sz="2400" dirty="0">
              <a:solidFill>
                <a:schemeClr val="tx1"/>
              </a:solidFill>
            </a:endParaRPr>
          </a:p>
        </p:txBody>
      </p:sp>
      <p:sp>
        <p:nvSpPr>
          <p:cNvPr id="28" name="矩形 27"/>
          <p:cNvSpPr/>
          <p:nvPr/>
        </p:nvSpPr>
        <p:spPr>
          <a:xfrm>
            <a:off x="1151773" y="5173889"/>
            <a:ext cx="7562022" cy="1015663"/>
          </a:xfrm>
          <a:prstGeom prst="rect">
            <a:avLst/>
          </a:prstGeom>
        </p:spPr>
        <p:txBody>
          <a:bodyPr wrap="square">
            <a:spAutoFit/>
          </a:bodyPr>
          <a:lstStyle/>
          <a:p>
            <a:r>
              <a:rPr lang="zh-CN" altLang="en-US" sz="2000" dirty="0">
                <a:solidFill>
                  <a:schemeClr val="tx1"/>
                </a:solidFill>
              </a:rPr>
              <a:t>一个函数表达式，包含若干个或项，其中每个或项可有一个或多个变量，每个变量以原变量或反变量形式出现，这些或项以逻辑与的形式连在一起，形成了或与表达式。</a:t>
            </a:r>
          </a:p>
        </p:txBody>
      </p:sp>
      <p:pic>
        <p:nvPicPr>
          <p:cNvPr id="2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589" y="6189551"/>
            <a:ext cx="4899017" cy="46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712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a:buFont typeface="Wingdings" pitchFamily="2" charset="2"/>
              <a:buChar char="Ø"/>
            </a:pPr>
            <a:r>
              <a:rPr lang="zh-CN" altLang="en-US" sz="2800" dirty="0"/>
              <a:t>布尔代数的最小项化简例子</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aphicFrame>
        <p:nvGraphicFramePr>
          <p:cNvPr id="41" name="Object 26"/>
          <p:cNvGraphicFramePr>
            <a:graphicFrameLocks noChangeAspect="1"/>
          </p:cNvGraphicFramePr>
          <p:nvPr>
            <p:extLst>
              <p:ext uri="{D42A27DB-BD31-4B8C-83A1-F6EECF244321}">
                <p14:modId xmlns:p14="http://schemas.microsoft.com/office/powerpoint/2010/main" val="1709473862"/>
              </p:ext>
            </p:extLst>
          </p:nvPr>
        </p:nvGraphicFramePr>
        <p:xfrm>
          <a:off x="2362942" y="2664483"/>
          <a:ext cx="4978400" cy="428625"/>
        </p:xfrm>
        <a:graphic>
          <a:graphicData uri="http://schemas.openxmlformats.org/presentationml/2006/ole">
            <mc:AlternateContent xmlns:mc="http://schemas.openxmlformats.org/markup-compatibility/2006">
              <mc:Choice xmlns:v="urn:schemas-microsoft-com:vml" Requires="v">
                <p:oleObj spid="_x0000_s148897" name="Equation" r:id="rId3" imgW="2686016" imgH="219143" progId="Equation.3">
                  <p:embed/>
                </p:oleObj>
              </mc:Choice>
              <mc:Fallback>
                <p:oleObj name="Equation" r:id="rId3" imgW="2686016" imgH="2191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942" y="2664483"/>
                        <a:ext cx="49784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0"/>
          <p:cNvGraphicFramePr>
            <a:graphicFrameLocks noChangeAspect="1"/>
          </p:cNvGraphicFramePr>
          <p:nvPr>
            <p:extLst>
              <p:ext uri="{D42A27DB-BD31-4B8C-83A1-F6EECF244321}">
                <p14:modId xmlns:p14="http://schemas.microsoft.com/office/powerpoint/2010/main" val="1919123400"/>
              </p:ext>
            </p:extLst>
          </p:nvPr>
        </p:nvGraphicFramePr>
        <p:xfrm>
          <a:off x="1853355" y="1673883"/>
          <a:ext cx="3476625" cy="381000"/>
        </p:xfrm>
        <a:graphic>
          <a:graphicData uri="http://schemas.openxmlformats.org/presentationml/2006/ole">
            <mc:AlternateContent xmlns:mc="http://schemas.openxmlformats.org/markup-compatibility/2006">
              <mc:Choice xmlns:v="urn:schemas-microsoft-com:vml" Requires="v">
                <p:oleObj spid="_x0000_s148898" name="Equation" r:id="rId5" imgW="1866833" imgH="190500" progId="Equation.3">
                  <p:embed/>
                </p:oleObj>
              </mc:Choice>
              <mc:Fallback>
                <p:oleObj name="Equation" r:id="rId5" imgW="1866833"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355" y="1673883"/>
                        <a:ext cx="34766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35"/>
          <p:cNvGraphicFramePr>
            <a:graphicFrameLocks noChangeAspect="1"/>
          </p:cNvGraphicFramePr>
          <p:nvPr>
            <p:extLst>
              <p:ext uri="{D42A27DB-BD31-4B8C-83A1-F6EECF244321}">
                <p14:modId xmlns:p14="http://schemas.microsoft.com/office/powerpoint/2010/main" val="346888204"/>
              </p:ext>
            </p:extLst>
          </p:nvPr>
        </p:nvGraphicFramePr>
        <p:xfrm>
          <a:off x="2397867" y="3121683"/>
          <a:ext cx="3616325" cy="381000"/>
        </p:xfrm>
        <a:graphic>
          <a:graphicData uri="http://schemas.openxmlformats.org/presentationml/2006/ole">
            <mc:AlternateContent xmlns:mc="http://schemas.openxmlformats.org/markup-compatibility/2006">
              <mc:Choice xmlns:v="urn:schemas-microsoft-com:vml" Requires="v">
                <p:oleObj spid="_x0000_s148899" name="Equation" r:id="rId7" imgW="1943167" imgH="190500" progId="Equation.3">
                  <p:embed/>
                </p:oleObj>
              </mc:Choice>
              <mc:Fallback>
                <p:oleObj name="Equation" r:id="rId7" imgW="1943167" imgH="190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7867" y="3121683"/>
                        <a:ext cx="36163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 name="Group 36"/>
          <p:cNvGrpSpPr>
            <a:grpSpLocks/>
          </p:cNvGrpSpPr>
          <p:nvPr/>
        </p:nvGrpSpPr>
        <p:grpSpPr bwMode="auto">
          <a:xfrm>
            <a:off x="586530" y="1673883"/>
            <a:ext cx="1066800" cy="406400"/>
            <a:chOff x="240" y="480"/>
            <a:chExt cx="1488" cy="256"/>
          </a:xfrm>
        </p:grpSpPr>
        <p:sp>
          <p:nvSpPr>
            <p:cNvPr id="45" name="Text Box 37"/>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1</a:t>
              </a:r>
            </a:p>
          </p:txBody>
        </p:sp>
        <p:sp>
          <p:nvSpPr>
            <p:cNvPr id="46" name="Line 3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47" name="Object 39"/>
          <p:cNvGraphicFramePr>
            <a:graphicFrameLocks noChangeAspect="1"/>
          </p:cNvGraphicFramePr>
          <p:nvPr>
            <p:extLst>
              <p:ext uri="{D42A27DB-BD31-4B8C-83A1-F6EECF244321}">
                <p14:modId xmlns:p14="http://schemas.microsoft.com/office/powerpoint/2010/main" val="2096687857"/>
              </p:ext>
            </p:extLst>
          </p:nvPr>
        </p:nvGraphicFramePr>
        <p:xfrm>
          <a:off x="1091355" y="2283483"/>
          <a:ext cx="3476625" cy="381000"/>
        </p:xfrm>
        <a:graphic>
          <a:graphicData uri="http://schemas.openxmlformats.org/presentationml/2006/ole">
            <mc:AlternateContent xmlns:mc="http://schemas.openxmlformats.org/markup-compatibility/2006">
              <mc:Choice xmlns:v="urn:schemas-microsoft-com:vml" Requires="v">
                <p:oleObj spid="_x0000_s148900" name="公式" r:id="rId9" imgW="1866833" imgH="190500" progId="Equation.3">
                  <p:embed/>
                </p:oleObj>
              </mc:Choice>
              <mc:Fallback>
                <p:oleObj name="公式" r:id="rId9" imgW="1866833"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1355" y="2283483"/>
                        <a:ext cx="34766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40"/>
          <p:cNvGraphicFramePr>
            <a:graphicFrameLocks noChangeAspect="1"/>
          </p:cNvGraphicFramePr>
          <p:nvPr>
            <p:extLst>
              <p:ext uri="{D42A27DB-BD31-4B8C-83A1-F6EECF244321}">
                <p14:modId xmlns:p14="http://schemas.microsoft.com/office/powerpoint/2010/main" val="4252436870"/>
              </p:ext>
            </p:extLst>
          </p:nvPr>
        </p:nvGraphicFramePr>
        <p:xfrm>
          <a:off x="1829542" y="3655083"/>
          <a:ext cx="4514850" cy="476250"/>
        </p:xfrm>
        <a:graphic>
          <a:graphicData uri="http://schemas.openxmlformats.org/presentationml/2006/ole">
            <mc:AlternateContent xmlns:mc="http://schemas.openxmlformats.org/markup-compatibility/2006">
              <mc:Choice xmlns:v="urn:schemas-microsoft-com:vml" Requires="v">
                <p:oleObj spid="_x0000_s148901" name="Equation" r:id="rId11" imgW="2428959" imgH="247785" progId="Equation.3">
                  <p:embed/>
                </p:oleObj>
              </mc:Choice>
              <mc:Fallback>
                <p:oleObj name="Equation" r:id="rId11" imgW="2428959" imgH="2477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9542" y="3655083"/>
                        <a:ext cx="4514850"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42"/>
          <p:cNvSpPr txBox="1">
            <a:spLocks noChangeArrowheads="1"/>
          </p:cNvSpPr>
          <p:nvPr/>
        </p:nvSpPr>
        <p:spPr bwMode="auto">
          <a:xfrm>
            <a:off x="5234730" y="1597683"/>
            <a:ext cx="2628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的最小项表达式。</a:t>
            </a:r>
          </a:p>
        </p:txBody>
      </p:sp>
      <p:grpSp>
        <p:nvGrpSpPr>
          <p:cNvPr id="51" name="Group 31"/>
          <p:cNvGrpSpPr>
            <a:grpSpLocks/>
          </p:cNvGrpSpPr>
          <p:nvPr/>
        </p:nvGrpSpPr>
        <p:grpSpPr bwMode="auto">
          <a:xfrm>
            <a:off x="5685580" y="1840570"/>
            <a:ext cx="2286000" cy="609600"/>
            <a:chOff x="2112" y="3312"/>
            <a:chExt cx="1440" cy="384"/>
          </a:xfrm>
        </p:grpSpPr>
        <p:sp>
          <p:nvSpPr>
            <p:cNvPr id="52" name="AutoShape 32"/>
            <p:cNvSpPr>
              <a:spLocks noChangeArrowheads="1"/>
            </p:cNvSpPr>
            <p:nvPr/>
          </p:nvSpPr>
          <p:spPr bwMode="auto">
            <a:xfrm>
              <a:off x="2112" y="3312"/>
              <a:ext cx="1440" cy="384"/>
            </a:xfrm>
            <a:prstGeom prst="cloudCallout">
              <a:avLst>
                <a:gd name="adj1" fmla="val -47083"/>
                <a:gd name="adj2" fmla="val 70051"/>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spcBef>
                  <a:spcPct val="0"/>
                </a:spcBef>
              </a:pPr>
              <a:r>
                <a:rPr kumimoji="1" lang="en-US" altLang="zh-CN">
                  <a:latin typeface="Times New Roman" pitchFamily="18" charset="0"/>
                </a:rPr>
                <a:t>   A+A=1 </a:t>
              </a:r>
            </a:p>
          </p:txBody>
        </p:sp>
        <p:sp>
          <p:nvSpPr>
            <p:cNvPr id="53" name="Line 33"/>
            <p:cNvSpPr>
              <a:spLocks noChangeShapeType="1"/>
            </p:cNvSpPr>
            <p:nvPr/>
          </p:nvSpPr>
          <p:spPr bwMode="auto">
            <a:xfrm>
              <a:off x="2496" y="3408"/>
              <a:ext cx="96"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p>
          </p:txBody>
        </p:sp>
      </p:grpSp>
    </p:spTree>
    <p:extLst>
      <p:ext uri="{BB962C8B-B14F-4D97-AF65-F5344CB8AC3E}">
        <p14:creationId xmlns:p14="http://schemas.microsoft.com/office/powerpoint/2010/main" val="477004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3</a:t>
            </a:r>
            <a:r>
              <a:rPr lang="zh-CN" altLang="en-US" sz="2800" dirty="0"/>
              <a:t> 、布尔代数的最小项化简例子</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44" name="Group 36"/>
          <p:cNvGrpSpPr>
            <a:grpSpLocks/>
          </p:cNvGrpSpPr>
          <p:nvPr/>
        </p:nvGrpSpPr>
        <p:grpSpPr bwMode="auto">
          <a:xfrm>
            <a:off x="287966" y="1208889"/>
            <a:ext cx="1066800" cy="401638"/>
            <a:chOff x="240" y="480"/>
            <a:chExt cx="1488" cy="253"/>
          </a:xfrm>
        </p:grpSpPr>
        <p:sp>
          <p:nvSpPr>
            <p:cNvPr id="45" name="Text Box 37"/>
            <p:cNvSpPr txBox="1">
              <a:spLocks noChangeArrowheads="1"/>
            </p:cNvSpPr>
            <p:nvPr/>
          </p:nvSpPr>
          <p:spPr bwMode="auto">
            <a:xfrm>
              <a:off x="240" y="480"/>
              <a:ext cx="1296" cy="25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练习</a:t>
              </a:r>
              <a:r>
                <a:rPr kumimoji="1" lang="en-US" altLang="zh-CN" dirty="0">
                  <a:solidFill>
                    <a:schemeClr val="bg1"/>
                  </a:solidFill>
                  <a:latin typeface="Times New Roman" pitchFamily="18" charset="0"/>
                </a:rPr>
                <a:t>1</a:t>
              </a:r>
            </a:p>
          </p:txBody>
        </p:sp>
        <p:sp>
          <p:nvSpPr>
            <p:cNvPr id="46" name="Line 3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16" name="Group 34"/>
          <p:cNvGrpSpPr>
            <a:grpSpLocks/>
          </p:cNvGrpSpPr>
          <p:nvPr/>
        </p:nvGrpSpPr>
        <p:grpSpPr bwMode="auto">
          <a:xfrm>
            <a:off x="1466793" y="1181901"/>
            <a:ext cx="6178550" cy="514350"/>
            <a:chOff x="584" y="1855"/>
            <a:chExt cx="3892" cy="324"/>
          </a:xfrm>
        </p:grpSpPr>
        <p:sp>
          <p:nvSpPr>
            <p:cNvPr id="17" name="Rectangle 35"/>
            <p:cNvSpPr>
              <a:spLocks noChangeArrowheads="1"/>
            </p:cNvSpPr>
            <p:nvPr/>
          </p:nvSpPr>
          <p:spPr bwMode="auto">
            <a:xfrm>
              <a:off x="584" y="1883"/>
              <a:ext cx="31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2400" dirty="0">
                  <a:solidFill>
                    <a:srgbClr val="000099"/>
                  </a:solidFill>
                  <a:latin typeface="楷体_GB2312" pitchFamily="49" charset="-122"/>
                  <a:ea typeface="楷体_GB2312" pitchFamily="49" charset="-122"/>
                </a:rPr>
                <a:t>将</a:t>
              </a:r>
            </a:p>
          </p:txBody>
        </p:sp>
        <p:graphicFrame>
          <p:nvGraphicFramePr>
            <p:cNvPr id="18" name="Object 36"/>
            <p:cNvGraphicFramePr>
              <a:graphicFrameLocks noChangeAspect="1"/>
            </p:cNvGraphicFramePr>
            <p:nvPr>
              <p:extLst>
                <p:ext uri="{D42A27DB-BD31-4B8C-83A1-F6EECF244321}">
                  <p14:modId xmlns:p14="http://schemas.microsoft.com/office/powerpoint/2010/main" val="288592572"/>
                </p:ext>
              </p:extLst>
            </p:nvPr>
          </p:nvGraphicFramePr>
          <p:xfrm>
            <a:off x="895" y="1877"/>
            <a:ext cx="1810" cy="302"/>
          </p:xfrm>
          <a:graphic>
            <a:graphicData uri="http://schemas.openxmlformats.org/presentationml/2006/ole">
              <mc:AlternateContent xmlns:mc="http://schemas.openxmlformats.org/markup-compatibility/2006">
                <mc:Choice xmlns:v="urn:schemas-microsoft-com:vml" Requires="v">
                  <p:oleObj spid="_x0000_s90044" name="Equation" r:id="rId3" imgW="1371600" imgH="228600" progId="Equation.DSMT4">
                    <p:embed/>
                  </p:oleObj>
                </mc:Choice>
                <mc:Fallback>
                  <p:oleObj name="Equation" r:id="rId3" imgW="13716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 y="1877"/>
                          <a:ext cx="1810"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7"/>
            <p:cNvSpPr>
              <a:spLocks noChangeArrowheads="1"/>
            </p:cNvSpPr>
            <p:nvPr/>
          </p:nvSpPr>
          <p:spPr bwMode="auto">
            <a:xfrm>
              <a:off x="2824" y="1855"/>
              <a:ext cx="16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tabLst>
                  <a:tab pos="630238" algn="l"/>
                  <a:tab pos="4392613" algn="r"/>
                </a:tabLst>
              </a:pPr>
              <a:r>
                <a:rPr lang="zh-CN" altLang="en-US" sz="2400" dirty="0">
                  <a:solidFill>
                    <a:srgbClr val="000099"/>
                  </a:solidFill>
                  <a:latin typeface="楷体_GB2312" pitchFamily="49" charset="-122"/>
                  <a:ea typeface="楷体_GB2312" pitchFamily="49" charset="-122"/>
                </a:rPr>
                <a:t>化成最小项表达式</a:t>
              </a:r>
            </a:p>
          </p:txBody>
        </p:sp>
      </p:grpSp>
      <p:grpSp>
        <p:nvGrpSpPr>
          <p:cNvPr id="24" name="Group 36"/>
          <p:cNvGrpSpPr>
            <a:grpSpLocks/>
          </p:cNvGrpSpPr>
          <p:nvPr/>
        </p:nvGrpSpPr>
        <p:grpSpPr bwMode="auto">
          <a:xfrm>
            <a:off x="245019" y="2213919"/>
            <a:ext cx="1066800" cy="401638"/>
            <a:chOff x="240" y="480"/>
            <a:chExt cx="1488" cy="253"/>
          </a:xfrm>
        </p:grpSpPr>
        <p:sp>
          <p:nvSpPr>
            <p:cNvPr id="25" name="Text Box 37"/>
            <p:cNvSpPr txBox="1">
              <a:spLocks noChangeArrowheads="1"/>
            </p:cNvSpPr>
            <p:nvPr/>
          </p:nvSpPr>
          <p:spPr bwMode="auto">
            <a:xfrm>
              <a:off x="240" y="480"/>
              <a:ext cx="1296" cy="25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练习</a:t>
              </a:r>
              <a:r>
                <a:rPr kumimoji="1" lang="en-US" altLang="zh-CN" dirty="0">
                  <a:solidFill>
                    <a:schemeClr val="bg1"/>
                  </a:solidFill>
                  <a:latin typeface="Times New Roman" pitchFamily="18" charset="0"/>
                </a:rPr>
                <a:t>2</a:t>
              </a:r>
            </a:p>
          </p:txBody>
        </p:sp>
        <p:sp>
          <p:nvSpPr>
            <p:cNvPr id="26" name="Line 3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27" name="Object 8"/>
          <p:cNvGraphicFramePr>
            <a:graphicFrameLocks noChangeAspect="1"/>
          </p:cNvGraphicFramePr>
          <p:nvPr>
            <p:extLst>
              <p:ext uri="{D42A27DB-BD31-4B8C-83A1-F6EECF244321}">
                <p14:modId xmlns:p14="http://schemas.microsoft.com/office/powerpoint/2010/main" val="3489239768"/>
              </p:ext>
            </p:extLst>
          </p:nvPr>
        </p:nvGraphicFramePr>
        <p:xfrm>
          <a:off x="1781814" y="1994844"/>
          <a:ext cx="4483100" cy="620713"/>
        </p:xfrm>
        <a:graphic>
          <a:graphicData uri="http://schemas.openxmlformats.org/presentationml/2006/ole">
            <mc:AlternateContent xmlns:mc="http://schemas.openxmlformats.org/markup-compatibility/2006">
              <mc:Choice xmlns:v="urn:schemas-microsoft-com:vml" Requires="v">
                <p:oleObj spid="_x0000_s90045" name="Equation" r:id="rId5" imgW="1904760" imgH="266400" progId="Equation.DSMT4">
                  <p:embed/>
                </p:oleObj>
              </mc:Choice>
              <mc:Fallback>
                <p:oleObj name="Equation" r:id="rId5" imgW="1904760" imgH="266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814" y="1994844"/>
                        <a:ext cx="4483100"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9"/>
          <p:cNvSpPr>
            <a:spLocks noChangeArrowheads="1"/>
          </p:cNvSpPr>
          <p:nvPr/>
        </p:nvSpPr>
        <p:spPr bwMode="auto">
          <a:xfrm>
            <a:off x="1304557" y="2135250"/>
            <a:ext cx="6559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sz="2400" dirty="0">
                <a:solidFill>
                  <a:srgbClr val="000099"/>
                </a:solidFill>
                <a:latin typeface="Times New Roman" pitchFamily="18" charset="0"/>
                <a:ea typeface="楷体_GB2312" pitchFamily="49" charset="-122"/>
              </a:rPr>
              <a:t> </a:t>
            </a:r>
            <a:r>
              <a:rPr lang="zh-CN" altLang="en-US" sz="2400" dirty="0">
                <a:solidFill>
                  <a:srgbClr val="000099"/>
                </a:solidFill>
                <a:latin typeface="楷体_GB2312" pitchFamily="49" charset="-122"/>
                <a:ea typeface="楷体_GB2312" pitchFamily="49" charset="-122"/>
              </a:rPr>
              <a:t>将</a:t>
            </a:r>
            <a:r>
              <a:rPr lang="zh-CN" altLang="en-US" sz="2400" dirty="0">
                <a:latin typeface="Arial" charset="0"/>
              </a:rPr>
              <a:t> </a:t>
            </a:r>
          </a:p>
        </p:txBody>
      </p:sp>
      <p:sp>
        <p:nvSpPr>
          <p:cNvPr id="29" name="Rectangle 10"/>
          <p:cNvSpPr>
            <a:spLocks noChangeArrowheads="1"/>
          </p:cNvSpPr>
          <p:nvPr/>
        </p:nvSpPr>
        <p:spPr bwMode="auto">
          <a:xfrm>
            <a:off x="6461125" y="2028182"/>
            <a:ext cx="277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2400" dirty="0">
                <a:solidFill>
                  <a:srgbClr val="000099"/>
                </a:solidFill>
                <a:latin typeface="楷体_GB2312" pitchFamily="49" charset="-122"/>
                <a:ea typeface="楷体_GB2312" pitchFamily="49" charset="-122"/>
              </a:rPr>
              <a:t>化成最小项表达式 </a:t>
            </a:r>
          </a:p>
        </p:txBody>
      </p:sp>
    </p:spTree>
    <p:extLst>
      <p:ext uri="{BB962C8B-B14F-4D97-AF65-F5344CB8AC3E}">
        <p14:creationId xmlns:p14="http://schemas.microsoft.com/office/powerpoint/2010/main" val="1777818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3</a:t>
            </a:r>
            <a:r>
              <a:rPr lang="zh-CN" altLang="en-US" sz="2800" dirty="0"/>
              <a:t> 、布尔代数的最小项化简例子</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44" name="Group 36"/>
          <p:cNvGrpSpPr>
            <a:grpSpLocks/>
          </p:cNvGrpSpPr>
          <p:nvPr/>
        </p:nvGrpSpPr>
        <p:grpSpPr bwMode="auto">
          <a:xfrm>
            <a:off x="287966" y="1208889"/>
            <a:ext cx="1066800" cy="401638"/>
            <a:chOff x="240" y="480"/>
            <a:chExt cx="1488" cy="253"/>
          </a:xfrm>
        </p:grpSpPr>
        <p:sp>
          <p:nvSpPr>
            <p:cNvPr id="45" name="Text Box 37"/>
            <p:cNvSpPr txBox="1">
              <a:spLocks noChangeArrowheads="1"/>
            </p:cNvSpPr>
            <p:nvPr/>
          </p:nvSpPr>
          <p:spPr bwMode="auto">
            <a:xfrm>
              <a:off x="240" y="480"/>
              <a:ext cx="1296" cy="25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练习</a:t>
              </a:r>
              <a:r>
                <a:rPr kumimoji="1" lang="en-US" altLang="zh-CN" dirty="0">
                  <a:solidFill>
                    <a:schemeClr val="bg1"/>
                  </a:solidFill>
                  <a:latin typeface="Times New Roman" pitchFamily="18" charset="0"/>
                </a:rPr>
                <a:t>1</a:t>
              </a:r>
            </a:p>
          </p:txBody>
        </p:sp>
        <p:sp>
          <p:nvSpPr>
            <p:cNvPr id="46" name="Line 3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16" name="Group 34"/>
          <p:cNvGrpSpPr>
            <a:grpSpLocks/>
          </p:cNvGrpSpPr>
          <p:nvPr/>
        </p:nvGrpSpPr>
        <p:grpSpPr bwMode="auto">
          <a:xfrm>
            <a:off x="1466793" y="1181901"/>
            <a:ext cx="6178550" cy="514350"/>
            <a:chOff x="584" y="1855"/>
            <a:chExt cx="3892" cy="324"/>
          </a:xfrm>
        </p:grpSpPr>
        <p:sp>
          <p:nvSpPr>
            <p:cNvPr id="17" name="Rectangle 35"/>
            <p:cNvSpPr>
              <a:spLocks noChangeArrowheads="1"/>
            </p:cNvSpPr>
            <p:nvPr/>
          </p:nvSpPr>
          <p:spPr bwMode="auto">
            <a:xfrm>
              <a:off x="584" y="1883"/>
              <a:ext cx="31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2400" dirty="0">
                  <a:solidFill>
                    <a:srgbClr val="000099"/>
                  </a:solidFill>
                  <a:latin typeface="楷体_GB2312" pitchFamily="49" charset="-122"/>
                  <a:ea typeface="楷体_GB2312" pitchFamily="49" charset="-122"/>
                </a:rPr>
                <a:t>将</a:t>
              </a:r>
            </a:p>
          </p:txBody>
        </p:sp>
        <p:graphicFrame>
          <p:nvGraphicFramePr>
            <p:cNvPr id="18" name="Object 36"/>
            <p:cNvGraphicFramePr>
              <a:graphicFrameLocks noChangeAspect="1"/>
            </p:cNvGraphicFramePr>
            <p:nvPr>
              <p:extLst>
                <p:ext uri="{D42A27DB-BD31-4B8C-83A1-F6EECF244321}">
                  <p14:modId xmlns:p14="http://schemas.microsoft.com/office/powerpoint/2010/main" val="965548044"/>
                </p:ext>
              </p:extLst>
            </p:nvPr>
          </p:nvGraphicFramePr>
          <p:xfrm>
            <a:off x="895" y="1877"/>
            <a:ext cx="1810" cy="302"/>
          </p:xfrm>
          <a:graphic>
            <a:graphicData uri="http://schemas.openxmlformats.org/presentationml/2006/ole">
              <mc:AlternateContent xmlns:mc="http://schemas.openxmlformats.org/markup-compatibility/2006">
                <mc:Choice xmlns:v="urn:schemas-microsoft-com:vml" Requires="v">
                  <p:oleObj spid="_x0000_s148473" name="Equation" r:id="rId3" imgW="1371600" imgH="228600" progId="Equation.DSMT4">
                    <p:embed/>
                  </p:oleObj>
                </mc:Choice>
                <mc:Fallback>
                  <p:oleObj name="Equation" r:id="rId3" imgW="13716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 y="1877"/>
                          <a:ext cx="1810"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37"/>
            <p:cNvSpPr>
              <a:spLocks noChangeArrowheads="1"/>
            </p:cNvSpPr>
            <p:nvPr/>
          </p:nvSpPr>
          <p:spPr bwMode="auto">
            <a:xfrm>
              <a:off x="2824" y="1855"/>
              <a:ext cx="165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tabLst>
                  <a:tab pos="630238" algn="l"/>
                  <a:tab pos="4392613" algn="r"/>
                </a:tabLst>
              </a:pPr>
              <a:r>
                <a:rPr lang="zh-CN" altLang="en-US" sz="2400" dirty="0">
                  <a:solidFill>
                    <a:srgbClr val="000099"/>
                  </a:solidFill>
                  <a:latin typeface="楷体_GB2312" pitchFamily="49" charset="-122"/>
                  <a:ea typeface="楷体_GB2312" pitchFamily="49" charset="-122"/>
                </a:rPr>
                <a:t>化成最小项表达式</a:t>
              </a:r>
            </a:p>
          </p:txBody>
        </p:sp>
      </p:grpSp>
      <p:grpSp>
        <p:nvGrpSpPr>
          <p:cNvPr id="24" name="Group 36"/>
          <p:cNvGrpSpPr>
            <a:grpSpLocks/>
          </p:cNvGrpSpPr>
          <p:nvPr/>
        </p:nvGrpSpPr>
        <p:grpSpPr bwMode="auto">
          <a:xfrm>
            <a:off x="245019" y="3241603"/>
            <a:ext cx="1066800" cy="401638"/>
            <a:chOff x="240" y="480"/>
            <a:chExt cx="1488" cy="253"/>
          </a:xfrm>
        </p:grpSpPr>
        <p:sp>
          <p:nvSpPr>
            <p:cNvPr id="25" name="Text Box 37"/>
            <p:cNvSpPr txBox="1">
              <a:spLocks noChangeArrowheads="1"/>
            </p:cNvSpPr>
            <p:nvPr/>
          </p:nvSpPr>
          <p:spPr bwMode="auto">
            <a:xfrm>
              <a:off x="240" y="480"/>
              <a:ext cx="1296" cy="253"/>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练习</a:t>
              </a:r>
              <a:r>
                <a:rPr kumimoji="1" lang="en-US" altLang="zh-CN" dirty="0">
                  <a:solidFill>
                    <a:schemeClr val="bg1"/>
                  </a:solidFill>
                  <a:latin typeface="Times New Roman" pitchFamily="18" charset="0"/>
                </a:rPr>
                <a:t>2</a:t>
              </a:r>
            </a:p>
          </p:txBody>
        </p:sp>
        <p:sp>
          <p:nvSpPr>
            <p:cNvPr id="26" name="Line 38"/>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27" name="Object 8"/>
          <p:cNvGraphicFramePr>
            <a:graphicFrameLocks noChangeAspect="1"/>
          </p:cNvGraphicFramePr>
          <p:nvPr>
            <p:extLst>
              <p:ext uri="{D42A27DB-BD31-4B8C-83A1-F6EECF244321}">
                <p14:modId xmlns:p14="http://schemas.microsoft.com/office/powerpoint/2010/main" val="2969700841"/>
              </p:ext>
            </p:extLst>
          </p:nvPr>
        </p:nvGraphicFramePr>
        <p:xfrm>
          <a:off x="1781814" y="3022528"/>
          <a:ext cx="4483100" cy="620713"/>
        </p:xfrm>
        <a:graphic>
          <a:graphicData uri="http://schemas.openxmlformats.org/presentationml/2006/ole">
            <mc:AlternateContent xmlns:mc="http://schemas.openxmlformats.org/markup-compatibility/2006">
              <mc:Choice xmlns:v="urn:schemas-microsoft-com:vml" Requires="v">
                <p:oleObj spid="_x0000_s148474" name="Equation" r:id="rId5" imgW="1904760" imgH="266400" progId="Equation.DSMT4">
                  <p:embed/>
                </p:oleObj>
              </mc:Choice>
              <mc:Fallback>
                <p:oleObj name="Equation" r:id="rId5" imgW="1904760" imgH="266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814" y="3022528"/>
                        <a:ext cx="4483100" cy="620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9"/>
          <p:cNvSpPr>
            <a:spLocks noChangeArrowheads="1"/>
          </p:cNvSpPr>
          <p:nvPr/>
        </p:nvSpPr>
        <p:spPr bwMode="auto">
          <a:xfrm>
            <a:off x="1304557" y="3162934"/>
            <a:ext cx="655949"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sz="2400" dirty="0">
                <a:solidFill>
                  <a:srgbClr val="000099"/>
                </a:solidFill>
                <a:latin typeface="Times New Roman" pitchFamily="18" charset="0"/>
                <a:ea typeface="楷体_GB2312" pitchFamily="49" charset="-122"/>
              </a:rPr>
              <a:t> </a:t>
            </a:r>
            <a:r>
              <a:rPr lang="zh-CN" altLang="en-US" sz="2400" dirty="0">
                <a:solidFill>
                  <a:srgbClr val="000099"/>
                </a:solidFill>
                <a:latin typeface="楷体_GB2312" pitchFamily="49" charset="-122"/>
                <a:ea typeface="楷体_GB2312" pitchFamily="49" charset="-122"/>
              </a:rPr>
              <a:t>将</a:t>
            </a:r>
            <a:r>
              <a:rPr lang="zh-CN" altLang="en-US" sz="2400" dirty="0">
                <a:latin typeface="Arial" charset="0"/>
              </a:rPr>
              <a:t> </a:t>
            </a:r>
          </a:p>
        </p:txBody>
      </p:sp>
      <p:sp>
        <p:nvSpPr>
          <p:cNvPr id="29" name="Rectangle 10"/>
          <p:cNvSpPr>
            <a:spLocks noChangeArrowheads="1"/>
          </p:cNvSpPr>
          <p:nvPr/>
        </p:nvSpPr>
        <p:spPr bwMode="auto">
          <a:xfrm>
            <a:off x="6461125" y="3055866"/>
            <a:ext cx="277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2400" dirty="0">
                <a:solidFill>
                  <a:srgbClr val="000099"/>
                </a:solidFill>
                <a:latin typeface="楷体_GB2312" pitchFamily="49" charset="-122"/>
                <a:ea typeface="楷体_GB2312" pitchFamily="49" charset="-122"/>
              </a:rPr>
              <a:t>化成最小项表达式 </a:t>
            </a:r>
          </a:p>
        </p:txBody>
      </p:sp>
      <p:graphicFrame>
        <p:nvGraphicFramePr>
          <p:cNvPr id="20" name="Object 32"/>
          <p:cNvGraphicFramePr>
            <a:graphicFrameLocks noChangeAspect="1"/>
          </p:cNvGraphicFramePr>
          <p:nvPr>
            <p:extLst>
              <p:ext uri="{D42A27DB-BD31-4B8C-83A1-F6EECF244321}">
                <p14:modId xmlns:p14="http://schemas.microsoft.com/office/powerpoint/2010/main" val="3631378901"/>
              </p:ext>
            </p:extLst>
          </p:nvPr>
        </p:nvGraphicFramePr>
        <p:xfrm>
          <a:off x="116703" y="1688314"/>
          <a:ext cx="5626100" cy="574675"/>
        </p:xfrm>
        <a:graphic>
          <a:graphicData uri="http://schemas.openxmlformats.org/presentationml/2006/ole">
            <mc:AlternateContent xmlns:mc="http://schemas.openxmlformats.org/markup-compatibility/2006">
              <mc:Choice xmlns:v="urn:schemas-microsoft-com:vml" Requires="v">
                <p:oleObj spid="_x0000_s148475" name="Equation" r:id="rId7" imgW="2286000" imgH="241200" progId="Equation.DSMT4">
                  <p:embed/>
                </p:oleObj>
              </mc:Choice>
              <mc:Fallback>
                <p:oleObj name="Equation" r:id="rId7" imgW="22860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703" y="1688314"/>
                        <a:ext cx="56261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38"/>
          <p:cNvGraphicFramePr>
            <a:graphicFrameLocks noChangeAspect="1"/>
          </p:cNvGraphicFramePr>
          <p:nvPr>
            <p:extLst>
              <p:ext uri="{D42A27DB-BD31-4B8C-83A1-F6EECF244321}">
                <p14:modId xmlns:p14="http://schemas.microsoft.com/office/powerpoint/2010/main" val="110562617"/>
              </p:ext>
            </p:extLst>
          </p:nvPr>
        </p:nvGraphicFramePr>
        <p:xfrm>
          <a:off x="116703" y="2229925"/>
          <a:ext cx="4479925" cy="519113"/>
        </p:xfrm>
        <a:graphic>
          <a:graphicData uri="http://schemas.openxmlformats.org/presentationml/2006/ole">
            <mc:AlternateContent xmlns:mc="http://schemas.openxmlformats.org/markup-compatibility/2006">
              <mc:Choice xmlns:v="urn:schemas-microsoft-com:vml" Requires="v">
                <p:oleObj spid="_x0000_s148476" name="Equation" r:id="rId9" imgW="1803240" imgH="215640" progId="Equation.DSMT4">
                  <p:embed/>
                </p:oleObj>
              </mc:Choice>
              <mc:Fallback>
                <p:oleObj name="Equation" r:id="rId9" imgW="1803240" imgH="215640" progId="Equation.DSMT4">
                  <p:embed/>
                  <p:pic>
                    <p:nvPicPr>
                      <p:cNvPr id="0" name=""/>
                      <p:cNvPicPr>
                        <a:picLocks noChangeAspect="1" noChangeArrowheads="1"/>
                      </p:cNvPicPr>
                      <p:nvPr/>
                    </p:nvPicPr>
                    <p:blipFill>
                      <a:blip r:embed="rId10"/>
                      <a:srcRect/>
                      <a:stretch>
                        <a:fillRect/>
                      </a:stretch>
                    </p:blipFill>
                    <p:spPr bwMode="auto">
                      <a:xfrm>
                        <a:off x="116703" y="2229925"/>
                        <a:ext cx="4479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Rectangle 39"/>
          <p:cNvSpPr>
            <a:spLocks noChangeArrowheads="1"/>
          </p:cNvSpPr>
          <p:nvPr/>
        </p:nvSpPr>
        <p:spPr bwMode="auto">
          <a:xfrm>
            <a:off x="4546401" y="2334666"/>
            <a:ext cx="4481512"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tabLst>
                <a:tab pos="954088" algn="l"/>
                <a:tab pos="990600" algn="l"/>
                <a:tab pos="4392613" algn="r"/>
              </a:tabLst>
            </a:pPr>
            <a:r>
              <a:rPr lang="en-US" altLang="zh-CN" sz="2000" dirty="0">
                <a:solidFill>
                  <a:srgbClr val="000099"/>
                </a:solidFill>
                <a:latin typeface="Times New Roman" pitchFamily="18" charset="0"/>
                <a:ea typeface="楷体_GB2312" pitchFamily="49" charset="-122"/>
                <a:cs typeface="Times New Roman" pitchFamily="18" charset="0"/>
              </a:rPr>
              <a:t>= </a:t>
            </a:r>
            <a:r>
              <a:rPr lang="en-US" altLang="zh-CN" sz="2000" i="1" dirty="0">
                <a:solidFill>
                  <a:srgbClr val="000099"/>
                </a:solidFill>
                <a:latin typeface="Times New Roman" pitchFamily="18" charset="0"/>
                <a:ea typeface="楷体_GB2312" pitchFamily="49" charset="-122"/>
                <a:cs typeface="Times New Roman" pitchFamily="18" charset="0"/>
              </a:rPr>
              <a:t>m</a:t>
            </a:r>
            <a:r>
              <a:rPr lang="en-US" altLang="zh-CN" sz="2000" baseline="-30000" dirty="0">
                <a:solidFill>
                  <a:srgbClr val="000099"/>
                </a:solidFill>
                <a:latin typeface="Times New Roman" pitchFamily="18" charset="0"/>
                <a:ea typeface="楷体_GB2312" pitchFamily="49" charset="-122"/>
                <a:cs typeface="Times New Roman" pitchFamily="18" charset="0"/>
              </a:rPr>
              <a:t>7</a:t>
            </a:r>
            <a:r>
              <a:rPr lang="zh-CN" altLang="en-US" sz="2000" dirty="0">
                <a:solidFill>
                  <a:srgbClr val="000099"/>
                </a:solidFill>
                <a:latin typeface="Times New Roman" pitchFamily="18" charset="0"/>
                <a:ea typeface="楷体_GB2312" pitchFamily="49" charset="-122"/>
                <a:cs typeface="Times New Roman" pitchFamily="18" charset="0"/>
              </a:rPr>
              <a:t>＋</a:t>
            </a:r>
            <a:r>
              <a:rPr lang="en-US" altLang="zh-CN" sz="2000" i="1" dirty="0">
                <a:solidFill>
                  <a:srgbClr val="000099"/>
                </a:solidFill>
                <a:latin typeface="Times New Roman" pitchFamily="18" charset="0"/>
                <a:ea typeface="楷体_GB2312" pitchFamily="49" charset="-122"/>
                <a:cs typeface="Times New Roman" pitchFamily="18" charset="0"/>
              </a:rPr>
              <a:t>m</a:t>
            </a:r>
            <a:r>
              <a:rPr lang="en-US" altLang="zh-CN" sz="2000" baseline="-30000" dirty="0">
                <a:solidFill>
                  <a:srgbClr val="000099"/>
                </a:solidFill>
                <a:latin typeface="Times New Roman" pitchFamily="18" charset="0"/>
                <a:ea typeface="楷体_GB2312" pitchFamily="49" charset="-122"/>
                <a:cs typeface="Times New Roman" pitchFamily="18" charset="0"/>
              </a:rPr>
              <a:t>6</a:t>
            </a:r>
            <a:r>
              <a:rPr lang="zh-CN" altLang="en-US" sz="2000" dirty="0">
                <a:solidFill>
                  <a:srgbClr val="000099"/>
                </a:solidFill>
                <a:latin typeface="Times New Roman" pitchFamily="18" charset="0"/>
                <a:ea typeface="楷体_GB2312" pitchFamily="49" charset="-122"/>
                <a:cs typeface="Times New Roman" pitchFamily="18" charset="0"/>
              </a:rPr>
              <a:t>＋</a:t>
            </a:r>
            <a:r>
              <a:rPr lang="en-US" altLang="zh-CN" sz="2000" i="1" dirty="0">
                <a:solidFill>
                  <a:srgbClr val="000099"/>
                </a:solidFill>
                <a:latin typeface="Times New Roman" pitchFamily="18" charset="0"/>
                <a:ea typeface="楷体_GB2312" pitchFamily="49" charset="-122"/>
                <a:cs typeface="Times New Roman" pitchFamily="18" charset="0"/>
              </a:rPr>
              <a:t>m</a:t>
            </a:r>
            <a:r>
              <a:rPr lang="en-US" altLang="zh-CN" sz="2000" baseline="-30000" dirty="0">
                <a:solidFill>
                  <a:srgbClr val="000099"/>
                </a:solidFill>
                <a:latin typeface="Times New Roman" pitchFamily="18" charset="0"/>
                <a:ea typeface="楷体_GB2312" pitchFamily="49" charset="-122"/>
                <a:cs typeface="Times New Roman" pitchFamily="18" charset="0"/>
              </a:rPr>
              <a:t>3</a:t>
            </a:r>
            <a:r>
              <a:rPr lang="zh-CN" altLang="en-US" sz="2000" dirty="0">
                <a:solidFill>
                  <a:srgbClr val="000099"/>
                </a:solidFill>
                <a:latin typeface="Times New Roman" pitchFamily="18" charset="0"/>
                <a:ea typeface="楷体_GB2312" pitchFamily="49" charset="-122"/>
                <a:cs typeface="Times New Roman" pitchFamily="18" charset="0"/>
              </a:rPr>
              <a:t>＋</a:t>
            </a:r>
            <a:r>
              <a:rPr lang="en-US" altLang="zh-CN" sz="2000" i="1" dirty="0">
                <a:solidFill>
                  <a:srgbClr val="000099"/>
                </a:solidFill>
                <a:latin typeface="Times New Roman" pitchFamily="18" charset="0"/>
                <a:ea typeface="楷体_GB2312" pitchFamily="49" charset="-122"/>
                <a:cs typeface="Times New Roman" pitchFamily="18" charset="0"/>
              </a:rPr>
              <a:t>m</a:t>
            </a:r>
            <a:r>
              <a:rPr lang="en-US" altLang="zh-CN" sz="2000" baseline="-30000" dirty="0">
                <a:solidFill>
                  <a:srgbClr val="000099"/>
                </a:solidFill>
                <a:latin typeface="Times New Roman" pitchFamily="18" charset="0"/>
                <a:ea typeface="楷体_GB2312" pitchFamily="49" charset="-122"/>
                <a:cs typeface="Times New Roman" pitchFamily="18" charset="0"/>
              </a:rPr>
              <a:t>1</a:t>
            </a:r>
            <a:r>
              <a:rPr lang="en-US" altLang="zh-CN" sz="2000" dirty="0">
                <a:latin typeface="楷体_GB2312" pitchFamily="49" charset="-122"/>
                <a:ea typeface="楷体_GB2312" pitchFamily="49" charset="-122"/>
                <a:cs typeface="Times New Roman" pitchFamily="18" charset="0"/>
              </a:rPr>
              <a:t>        </a:t>
            </a:r>
          </a:p>
        </p:txBody>
      </p:sp>
      <p:graphicFrame>
        <p:nvGraphicFramePr>
          <p:cNvPr id="23" name="Object 40"/>
          <p:cNvGraphicFramePr>
            <a:graphicFrameLocks noChangeAspect="1"/>
          </p:cNvGraphicFramePr>
          <p:nvPr>
            <p:extLst>
              <p:ext uri="{D42A27DB-BD31-4B8C-83A1-F6EECF244321}">
                <p14:modId xmlns:p14="http://schemas.microsoft.com/office/powerpoint/2010/main" val="3700666821"/>
              </p:ext>
            </p:extLst>
          </p:nvPr>
        </p:nvGraphicFramePr>
        <p:xfrm>
          <a:off x="6731000" y="2259013"/>
          <a:ext cx="2312988" cy="552450"/>
        </p:xfrm>
        <a:graphic>
          <a:graphicData uri="http://schemas.openxmlformats.org/presentationml/2006/ole">
            <mc:AlternateContent xmlns:mc="http://schemas.openxmlformats.org/markup-compatibility/2006">
              <mc:Choice xmlns:v="urn:schemas-microsoft-com:vml" Requires="v">
                <p:oleObj spid="_x0000_s148477" name="Equation" r:id="rId11" imgW="1066680" imgH="253800" progId="Equation.DSMT4">
                  <p:embed/>
                </p:oleObj>
              </mc:Choice>
              <mc:Fallback>
                <p:oleObj name="Equation" r:id="rId11" imgW="1066680" imgH="253800" progId="Equation.DSMT4">
                  <p:embed/>
                  <p:pic>
                    <p:nvPicPr>
                      <p:cNvPr id="0" name=""/>
                      <p:cNvPicPr>
                        <a:picLocks noChangeAspect="1" noChangeArrowheads="1"/>
                      </p:cNvPicPr>
                      <p:nvPr/>
                    </p:nvPicPr>
                    <p:blipFill>
                      <a:blip r:embed="rId12"/>
                      <a:srcRect/>
                      <a:stretch>
                        <a:fillRect/>
                      </a:stretch>
                    </p:blipFill>
                    <p:spPr bwMode="auto">
                      <a:xfrm>
                        <a:off x="6731000" y="2259013"/>
                        <a:ext cx="23129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11"/>
          <p:cNvSpPr>
            <a:spLocks noChangeArrowheads="1"/>
          </p:cNvSpPr>
          <p:nvPr/>
        </p:nvSpPr>
        <p:spPr bwMode="auto">
          <a:xfrm>
            <a:off x="162661" y="3787937"/>
            <a:ext cx="166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a:solidFill>
                  <a:srgbClr val="000099"/>
                </a:solidFill>
                <a:latin typeface="Times New Roman" pitchFamily="18" charset="0"/>
                <a:ea typeface="楷体_GB2312" pitchFamily="49" charset="-122"/>
              </a:rPr>
              <a:t>a.</a:t>
            </a:r>
            <a:r>
              <a:rPr lang="zh-CN" altLang="en-US" sz="2400">
                <a:solidFill>
                  <a:srgbClr val="000099"/>
                </a:solidFill>
                <a:latin typeface="Times New Roman" pitchFamily="18" charset="0"/>
                <a:ea typeface="楷体_GB2312" pitchFamily="49" charset="-122"/>
              </a:rPr>
              <a:t>去掉非号</a:t>
            </a:r>
          </a:p>
        </p:txBody>
      </p:sp>
      <p:graphicFrame>
        <p:nvGraphicFramePr>
          <p:cNvPr id="31" name="Object 12"/>
          <p:cNvGraphicFramePr>
            <a:graphicFrameLocks noChangeAspect="1"/>
          </p:cNvGraphicFramePr>
          <p:nvPr>
            <p:extLst>
              <p:ext uri="{D42A27DB-BD31-4B8C-83A1-F6EECF244321}">
                <p14:modId xmlns:p14="http://schemas.microsoft.com/office/powerpoint/2010/main" val="3006305921"/>
              </p:ext>
            </p:extLst>
          </p:nvPr>
        </p:nvGraphicFramePr>
        <p:xfrm>
          <a:off x="1870811" y="3740312"/>
          <a:ext cx="4500563" cy="555625"/>
        </p:xfrm>
        <a:graphic>
          <a:graphicData uri="http://schemas.openxmlformats.org/presentationml/2006/ole">
            <mc:AlternateContent xmlns:mc="http://schemas.openxmlformats.org/markup-compatibility/2006">
              <mc:Choice xmlns:v="urn:schemas-microsoft-com:vml" Requires="v">
                <p:oleObj spid="_x0000_s148478" name="Equation" r:id="rId13" imgW="2057400" imgH="253800" progId="Equation.DSMT4">
                  <p:embed/>
                </p:oleObj>
              </mc:Choice>
              <mc:Fallback>
                <p:oleObj name="Equation" r:id="rId13" imgW="205740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0811" y="3740312"/>
                        <a:ext cx="4500563"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3"/>
          <p:cNvGraphicFramePr>
            <a:graphicFrameLocks noChangeAspect="1"/>
          </p:cNvGraphicFramePr>
          <p:nvPr>
            <p:extLst>
              <p:ext uri="{D42A27DB-BD31-4B8C-83A1-F6EECF244321}">
                <p14:modId xmlns:p14="http://schemas.microsoft.com/office/powerpoint/2010/main" val="1393041458"/>
              </p:ext>
            </p:extLst>
          </p:nvPr>
        </p:nvGraphicFramePr>
        <p:xfrm>
          <a:off x="6355942" y="3722084"/>
          <a:ext cx="2763838" cy="552450"/>
        </p:xfrm>
        <a:graphic>
          <a:graphicData uri="http://schemas.openxmlformats.org/presentationml/2006/ole">
            <mc:AlternateContent xmlns:mc="http://schemas.openxmlformats.org/markup-compatibility/2006">
              <mc:Choice xmlns:v="urn:schemas-microsoft-com:vml" Requires="v">
                <p:oleObj spid="_x0000_s148479" name="Equation" r:id="rId15" imgW="1269720" imgH="253800" progId="Equation.DSMT4">
                  <p:embed/>
                </p:oleObj>
              </mc:Choice>
              <mc:Fallback>
                <p:oleObj name="Equation" r:id="rId15" imgW="1269720" imgH="2538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55942" y="3722084"/>
                        <a:ext cx="276383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4"/>
          <p:cNvGraphicFramePr>
            <a:graphicFrameLocks noChangeAspect="1"/>
          </p:cNvGraphicFramePr>
          <p:nvPr>
            <p:extLst>
              <p:ext uri="{D42A27DB-BD31-4B8C-83A1-F6EECF244321}">
                <p14:modId xmlns:p14="http://schemas.microsoft.com/office/powerpoint/2010/main" val="4151255422"/>
              </p:ext>
            </p:extLst>
          </p:nvPr>
        </p:nvGraphicFramePr>
        <p:xfrm>
          <a:off x="3358299" y="4245137"/>
          <a:ext cx="3328987" cy="536575"/>
        </p:xfrm>
        <a:graphic>
          <a:graphicData uri="http://schemas.openxmlformats.org/presentationml/2006/ole">
            <mc:AlternateContent xmlns:mc="http://schemas.openxmlformats.org/markup-compatibility/2006">
              <mc:Choice xmlns:v="urn:schemas-microsoft-com:vml" Requires="v">
                <p:oleObj spid="_x0000_s164864" name="Equation" r:id="rId17" imgW="1498320" imgH="241200" progId="Equation.DSMT4">
                  <p:embed/>
                </p:oleObj>
              </mc:Choice>
              <mc:Fallback>
                <p:oleObj name="Equation" r:id="rId17" imgW="1498320" imgH="2412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58299" y="4245137"/>
                        <a:ext cx="33289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Rectangle 15"/>
          <p:cNvSpPr>
            <a:spLocks noChangeArrowheads="1"/>
          </p:cNvSpPr>
          <p:nvPr/>
        </p:nvSpPr>
        <p:spPr bwMode="auto">
          <a:xfrm>
            <a:off x="221970" y="4734087"/>
            <a:ext cx="1357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rgbClr val="000099"/>
                </a:solidFill>
                <a:latin typeface="Times New Roman" pitchFamily="18" charset="0"/>
                <a:ea typeface="楷体_GB2312" pitchFamily="49" charset="-122"/>
              </a:rPr>
              <a:t>b</a:t>
            </a:r>
            <a:r>
              <a:rPr lang="en-US" altLang="zh-CN" sz="2400" dirty="0">
                <a:solidFill>
                  <a:srgbClr val="000099"/>
                </a:solidFill>
                <a:latin typeface="Arial" charset="0"/>
                <a:ea typeface="楷体_GB2312" pitchFamily="49" charset="-122"/>
              </a:rPr>
              <a:t>.</a:t>
            </a:r>
            <a:r>
              <a:rPr lang="zh-CN" altLang="en-US" sz="2400" dirty="0">
                <a:solidFill>
                  <a:srgbClr val="000099"/>
                </a:solidFill>
                <a:latin typeface="Arial" charset="0"/>
                <a:ea typeface="楷体_GB2312" pitchFamily="49" charset="-122"/>
              </a:rPr>
              <a:t>去括号</a:t>
            </a:r>
          </a:p>
        </p:txBody>
      </p:sp>
      <p:graphicFrame>
        <p:nvGraphicFramePr>
          <p:cNvPr id="2" name="对象 1"/>
          <p:cNvGraphicFramePr>
            <a:graphicFrameLocks noChangeAspect="1"/>
          </p:cNvGraphicFramePr>
          <p:nvPr>
            <p:extLst>
              <p:ext uri="{D42A27DB-BD31-4B8C-83A1-F6EECF244321}">
                <p14:modId xmlns:p14="http://schemas.microsoft.com/office/powerpoint/2010/main" val="1776594524"/>
              </p:ext>
            </p:extLst>
          </p:nvPr>
        </p:nvGraphicFramePr>
        <p:xfrm>
          <a:off x="1582538" y="4681699"/>
          <a:ext cx="2963863" cy="509588"/>
        </p:xfrm>
        <a:graphic>
          <a:graphicData uri="http://schemas.openxmlformats.org/presentationml/2006/ole">
            <mc:AlternateContent xmlns:mc="http://schemas.openxmlformats.org/markup-compatibility/2006">
              <mc:Choice xmlns:v="urn:schemas-microsoft-com:vml" Requires="v">
                <p:oleObj spid="_x0000_s164865" name="Equation" r:id="rId19" imgW="1247670" imgH="209460" progId="Equation.DSMT4">
                  <p:embed/>
                </p:oleObj>
              </mc:Choice>
              <mc:Fallback>
                <p:oleObj name="Equation" r:id="rId19" imgW="1247670" imgH="209460" progId="Equation.DSMT4">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2538" y="4681699"/>
                        <a:ext cx="2963863"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72263656"/>
              </p:ext>
            </p:extLst>
          </p:nvPr>
        </p:nvGraphicFramePr>
        <p:xfrm>
          <a:off x="4535487" y="4648362"/>
          <a:ext cx="3851275" cy="542925"/>
        </p:xfrm>
        <a:graphic>
          <a:graphicData uri="http://schemas.openxmlformats.org/presentationml/2006/ole">
            <mc:AlternateContent xmlns:mc="http://schemas.openxmlformats.org/markup-compatibility/2006">
              <mc:Choice xmlns:v="urn:schemas-microsoft-com:vml" Requires="v">
                <p:oleObj spid="_x0000_s164866" name="Equation" r:id="rId21" imgW="1705050" imgH="228600" progId="Equation.DSMT4">
                  <p:embed/>
                </p:oleObj>
              </mc:Choice>
              <mc:Fallback>
                <p:oleObj name="Equation" r:id="rId21" imgW="1705050" imgH="228600" progId="Equation.DSMT4">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35487" y="4648362"/>
                        <a:ext cx="3851275"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182460750"/>
              </p:ext>
            </p:extLst>
          </p:nvPr>
        </p:nvGraphicFramePr>
        <p:xfrm>
          <a:off x="1616275" y="5274123"/>
          <a:ext cx="4186238" cy="468312"/>
        </p:xfrm>
        <a:graphic>
          <a:graphicData uri="http://schemas.openxmlformats.org/presentationml/2006/ole">
            <mc:AlternateContent xmlns:mc="http://schemas.openxmlformats.org/markup-compatibility/2006">
              <mc:Choice xmlns:v="urn:schemas-microsoft-com:vml" Requires="v">
                <p:oleObj spid="_x0000_s164867" name="Equation" r:id="rId23" imgW="1809810" imgH="190590" progId="Equation.DSMT4">
                  <p:embed/>
                </p:oleObj>
              </mc:Choice>
              <mc:Fallback>
                <p:oleObj name="Equation" r:id="rId23" imgW="1809810" imgH="190590" progId="Equation.DSMT4">
                  <p:embed/>
                  <p:pic>
                    <p:nvPicPr>
                      <p:cNvPr id="0" name="Object 1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16275" y="5274123"/>
                        <a:ext cx="4186238"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69152959"/>
              </p:ext>
            </p:extLst>
          </p:nvPr>
        </p:nvGraphicFramePr>
        <p:xfrm>
          <a:off x="1632531" y="5814159"/>
          <a:ext cx="5446713" cy="622300"/>
        </p:xfrm>
        <a:graphic>
          <a:graphicData uri="http://schemas.openxmlformats.org/presentationml/2006/ole">
            <mc:AlternateContent xmlns:mc="http://schemas.openxmlformats.org/markup-compatibility/2006">
              <mc:Choice xmlns:v="urn:schemas-microsoft-com:vml" Requires="v">
                <p:oleObj spid="_x0000_s164868" name="Equation" r:id="rId25" imgW="2209680" imgH="247740" progId="Equation.DSMT4">
                  <p:embed/>
                </p:oleObj>
              </mc:Choice>
              <mc:Fallback>
                <p:oleObj name="Equation" r:id="rId25" imgW="2209680" imgH="247740" progId="Equation.DSMT4">
                  <p:embed/>
                  <p:pic>
                    <p:nvPicPr>
                      <p:cNvPr id="0" name="Object 1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2531" y="5814159"/>
                        <a:ext cx="544671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232097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4</a:t>
            </a:r>
            <a:r>
              <a:rPr lang="zh-CN" altLang="en-US" sz="2800" dirty="0"/>
              <a:t>、卡诺图（</a:t>
            </a:r>
            <a:r>
              <a:rPr lang="en-US" altLang="zh-CN" sz="2800" dirty="0"/>
              <a:t> </a:t>
            </a:r>
            <a:r>
              <a:rPr lang="en-US" altLang="zh-CN" sz="2800" dirty="0" err="1"/>
              <a:t>Karnaugh</a:t>
            </a:r>
            <a:r>
              <a:rPr lang="en-US" altLang="zh-CN" sz="2800" dirty="0"/>
              <a:t> map </a:t>
            </a:r>
            <a:r>
              <a:rPr lang="zh-CN" altLang="en-US" sz="2800" dirty="0"/>
              <a:t>）</a:t>
            </a:r>
          </a:p>
          <a:p>
            <a:pPr lvl="1"/>
            <a:r>
              <a:rPr lang="zh-CN" altLang="en-US" sz="2000" dirty="0"/>
              <a:t>卡诺图是贝尔实验室的电信工程师，莫里斯</a:t>
            </a:r>
            <a:r>
              <a:rPr lang="en-US" altLang="zh-CN" sz="2000" dirty="0"/>
              <a:t>·</a:t>
            </a:r>
            <a:r>
              <a:rPr lang="zh-CN" altLang="en-US" sz="2000" dirty="0"/>
              <a:t>卡诺在</a:t>
            </a:r>
            <a:r>
              <a:rPr lang="en-US" altLang="zh-CN" sz="2000" dirty="0"/>
              <a:t>1953</a:t>
            </a:r>
            <a:r>
              <a:rPr lang="zh-CN" altLang="en-US" sz="2000" dirty="0"/>
              <a:t>年发明的</a:t>
            </a:r>
            <a:r>
              <a:rPr lang="en-US" altLang="zh-CN" sz="2000" dirty="0"/>
              <a:t>.</a:t>
            </a:r>
          </a:p>
          <a:p>
            <a:pPr lvl="1"/>
            <a:r>
              <a:rPr lang="zh-CN" altLang="en-US" sz="2000" dirty="0"/>
              <a:t>是一种描述逻辑函数的特殊方法，将</a:t>
            </a:r>
            <a:r>
              <a:rPr lang="en-US" altLang="zh-CN" sz="2000" dirty="0"/>
              <a:t>n</a:t>
            </a:r>
            <a:r>
              <a:rPr lang="zh-CN" altLang="en-US" sz="2000" dirty="0"/>
              <a:t>变量的全部最小项各用一个小方格表示，并按</a:t>
            </a:r>
            <a:r>
              <a:rPr lang="zh-CN" altLang="en-US" sz="2000" dirty="0">
                <a:solidFill>
                  <a:srgbClr val="FF0000"/>
                </a:solidFill>
              </a:rPr>
              <a:t>循环码排列变量取值组合</a:t>
            </a:r>
            <a:r>
              <a:rPr lang="zh-CN" altLang="en-US" sz="2000" dirty="0"/>
              <a:t>，使</a:t>
            </a:r>
            <a:r>
              <a:rPr lang="zh-CN" altLang="en-US" sz="2000" dirty="0">
                <a:solidFill>
                  <a:srgbClr val="FF0000"/>
                </a:solidFill>
              </a:rPr>
              <a:t>几何相邻</a:t>
            </a:r>
            <a:r>
              <a:rPr lang="zh-CN" altLang="en-US" sz="2000" dirty="0"/>
              <a:t>的小方格具有</a:t>
            </a:r>
            <a:r>
              <a:rPr lang="zh-CN" altLang="en-US" sz="2000" dirty="0">
                <a:solidFill>
                  <a:srgbClr val="FF0000"/>
                </a:solidFill>
              </a:rPr>
              <a:t>逻辑相邻</a:t>
            </a:r>
            <a:r>
              <a:rPr lang="zh-CN" altLang="en-US" sz="2000" dirty="0"/>
              <a:t>性。</a:t>
            </a:r>
            <a:endParaRPr lang="en-US" altLang="zh-CN" sz="2000" dirty="0"/>
          </a:p>
          <a:p>
            <a:pPr lvl="1"/>
            <a:r>
              <a:rPr lang="zh-CN" altLang="en-US" sz="2000" dirty="0"/>
              <a:t>卡诺图是真值表的变形</a:t>
            </a:r>
            <a:endParaRPr lang="en-US" altLang="zh-CN" sz="2000" dirty="0"/>
          </a:p>
          <a:p>
            <a:pPr lvl="1"/>
            <a:r>
              <a:rPr lang="zh-CN" altLang="en-US" sz="2000" dirty="0"/>
              <a:t>卡诺图的图形化表示方法不适合直接用于算法的设计，因此计算机辅助工程工具一般不会使用卡诺图来进行逻辑函数的优化。</a:t>
            </a:r>
            <a:endParaRPr lang="en-US" altLang="zh-CN" sz="2000" dirty="0"/>
          </a:p>
          <a:p>
            <a:pPr lvl="1"/>
            <a:endParaRPr lang="en-US" altLang="zh-CN" dirty="0"/>
          </a:p>
          <a:p>
            <a:pPr lvl="1"/>
            <a:endParaRPr lang="en-US" altLang="zh-CN" dirty="0"/>
          </a:p>
          <a:p>
            <a:pPr lvl="1"/>
            <a:r>
              <a:rPr lang="en-US" altLang="zh-CN" dirty="0"/>
              <a:t>A C++ </a:t>
            </a:r>
            <a:r>
              <a:rPr lang="en-US" altLang="zh-CN" dirty="0" err="1"/>
              <a:t>Karnaugh</a:t>
            </a:r>
            <a:r>
              <a:rPr lang="en-US" altLang="zh-CN" dirty="0"/>
              <a:t> Map Minimizer (Infinite Variables)</a:t>
            </a:r>
            <a:r>
              <a:rPr lang="zh-CN" altLang="en-US" dirty="0"/>
              <a:t>（</a:t>
            </a:r>
            <a:r>
              <a:rPr lang="en-US" altLang="zh-CN" dirty="0"/>
              <a:t> http://www.codeproject.com/Articles/649849/A-Cplusplus-Karnaugh-Map-Minimizer-Infinite-Variab?utm_source=tuicool </a:t>
            </a:r>
            <a:r>
              <a:rPr lang="zh-CN" altLang="en-US" dirty="0"/>
              <a:t>）</a:t>
            </a:r>
            <a:endParaRPr lang="en-US" altLang="zh-CN" dirty="0"/>
          </a:p>
          <a:p>
            <a:pPr lvl="1"/>
            <a:r>
              <a:rPr lang="zh-CN" altLang="en-US" dirty="0"/>
              <a:t>开源软件</a:t>
            </a:r>
            <a:r>
              <a:rPr lang="en-US" altLang="zh-CN" dirty="0"/>
              <a:t>k-map(</a:t>
            </a:r>
            <a:r>
              <a:rPr lang="en-US" altLang="zh-CN" dirty="0" err="1"/>
              <a:t>Karnaugh</a:t>
            </a:r>
            <a:r>
              <a:rPr lang="en-US" altLang="zh-CN" dirty="0"/>
              <a:t> Map Minimizer)(</a:t>
            </a:r>
            <a:r>
              <a:rPr lang="en-US" altLang="zh-CN" dirty="0">
                <a:hlinkClick r:id="rId3"/>
              </a:rPr>
              <a:t>http://sourceforge.net/projects/k-map/files/k-map/0.4/kmap-04-source.zip/download</a:t>
            </a:r>
            <a:r>
              <a:rPr lang="en-US" altLang="zh-CN" dirty="0"/>
              <a:t>)</a:t>
            </a:r>
          </a:p>
          <a:p>
            <a:pPr lvl="1"/>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aphicFrame>
        <p:nvGraphicFramePr>
          <p:cNvPr id="11" name="对象 10"/>
          <p:cNvGraphicFramePr>
            <a:graphicFrameLocks noChangeAspect="1"/>
          </p:cNvGraphicFramePr>
          <p:nvPr>
            <p:extLst>
              <p:ext uri="{D42A27DB-BD31-4B8C-83A1-F6EECF244321}">
                <p14:modId xmlns:p14="http://schemas.microsoft.com/office/powerpoint/2010/main" val="2444393702"/>
              </p:ext>
            </p:extLst>
          </p:nvPr>
        </p:nvGraphicFramePr>
        <p:xfrm>
          <a:off x="6627297" y="6398266"/>
          <a:ext cx="776288" cy="334962"/>
        </p:xfrm>
        <a:graphic>
          <a:graphicData uri="http://schemas.openxmlformats.org/presentationml/2006/ole">
            <mc:AlternateContent xmlns:mc="http://schemas.openxmlformats.org/markup-compatibility/2006">
              <mc:Choice xmlns:v="urn:schemas-microsoft-com:vml" Requires="v">
                <p:oleObj spid="_x0000_s96644" name="公式" r:id="rId4" imgW="362070" imgH="162015" progId="Equation.3">
                  <p:embed/>
                </p:oleObj>
              </mc:Choice>
              <mc:Fallback>
                <p:oleObj name="公式" r:id="rId4" imgW="362070" imgH="162015" progId="Equation.3">
                  <p:embed/>
                  <p:pic>
                    <p:nvPicPr>
                      <p:cNvPr id="0" name="Object 3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7297" y="6398266"/>
                        <a:ext cx="77628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743727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4770318" cy="5805387"/>
          </a:xfrm>
        </p:spPr>
        <p:txBody>
          <a:bodyPr/>
          <a:lstStyle/>
          <a:p>
            <a:pPr marL="0" indent="0">
              <a:buNone/>
            </a:pPr>
            <a:r>
              <a:rPr lang="en-US" altLang="zh-CN" sz="2800" dirty="0"/>
              <a:t>5</a:t>
            </a:r>
            <a:r>
              <a:rPr lang="zh-CN" altLang="en-US" sz="2800" dirty="0"/>
              <a:t> 、构成卡诺图的原则是：</a:t>
            </a:r>
          </a:p>
          <a:p>
            <a:pPr lvl="1"/>
            <a:r>
              <a:rPr lang="zh-CN" altLang="en-US" sz="2000" dirty="0"/>
              <a:t>① </a:t>
            </a:r>
            <a:r>
              <a:rPr lang="en-US" altLang="zh-CN" sz="2000" dirty="0"/>
              <a:t>N</a:t>
            </a:r>
            <a:r>
              <a:rPr lang="zh-CN" altLang="en-US" sz="2000" dirty="0"/>
              <a:t>变量的卡诺图有</a:t>
            </a:r>
            <a:r>
              <a:rPr lang="en-US" altLang="zh-CN" sz="2000" dirty="0"/>
              <a:t>2</a:t>
            </a:r>
            <a:r>
              <a:rPr lang="en-US" altLang="zh-CN" sz="2000" baseline="30000" dirty="0"/>
              <a:t>N</a:t>
            </a:r>
            <a:r>
              <a:rPr lang="zh-CN" altLang="en-US" sz="2000" dirty="0"/>
              <a:t>个小方块（最小项）； ② 最小项排列规则：几何相邻的必须逻辑相邻。</a:t>
            </a:r>
          </a:p>
          <a:p>
            <a:pPr lvl="1"/>
            <a:r>
              <a:rPr lang="zh-CN" altLang="en-US" sz="2000" dirty="0"/>
              <a:t>逻辑相邻：两个最小项</a:t>
            </a:r>
            <a:r>
              <a:rPr lang="en-US" altLang="zh-CN" sz="2000" dirty="0"/>
              <a:t>,</a:t>
            </a:r>
            <a:r>
              <a:rPr lang="zh-CN" altLang="en-US" sz="2000" dirty="0"/>
              <a:t>只有一个变量的形式不同</a:t>
            </a:r>
            <a:r>
              <a:rPr lang="en-US" altLang="zh-CN" sz="2000" dirty="0"/>
              <a:t>,</a:t>
            </a:r>
            <a:r>
              <a:rPr lang="zh-CN" altLang="en-US" sz="2000" dirty="0"/>
              <a:t>其余的都相同。逻辑相邻的最小项可以合并</a:t>
            </a:r>
            <a:endParaRPr lang="en-US" altLang="zh-CN" sz="2000" dirty="0"/>
          </a:p>
          <a:p>
            <a:pPr lvl="1"/>
            <a:r>
              <a:rPr lang="zh-CN" altLang="en-US" sz="2000" dirty="0"/>
              <a:t>几何相邻的含义：一是相邻</a:t>
            </a:r>
            <a:r>
              <a:rPr lang="en-US" altLang="zh-CN" sz="2000" dirty="0"/>
              <a:t>——</a:t>
            </a:r>
            <a:r>
              <a:rPr lang="zh-CN" altLang="en-US" sz="2000" dirty="0"/>
              <a:t>紧挨的；二是相对</a:t>
            </a:r>
            <a:r>
              <a:rPr lang="en-US" altLang="zh-CN" sz="2000" dirty="0"/>
              <a:t>——</a:t>
            </a:r>
            <a:r>
              <a:rPr lang="zh-CN" altLang="en-US" sz="2000" dirty="0"/>
              <a:t>任一行或一列的两头；三是相重</a:t>
            </a:r>
            <a:r>
              <a:rPr lang="en-US" altLang="zh-CN" sz="2000" dirty="0"/>
              <a:t>——</a:t>
            </a:r>
            <a:r>
              <a:rPr lang="zh-CN" altLang="en-US" sz="2000" dirty="0"/>
              <a:t>对折起来后位置相重。 </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pic>
        <p:nvPicPr>
          <p:cNvPr id="75835" name="Picture 59" descr="http://upload.wikimedia.org/wikipedia/commons/6/60/Torus_from_rectangl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240164" y="507952"/>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417123" y="557824"/>
            <a:ext cx="1114408" cy="369332"/>
          </a:xfrm>
          <a:prstGeom prst="rect">
            <a:avLst/>
          </a:prstGeom>
        </p:spPr>
        <p:txBody>
          <a:bodyPr wrap="none">
            <a:spAutoFit/>
          </a:bodyPr>
          <a:lstStyle/>
          <a:p>
            <a:r>
              <a:rPr lang="zh-CN" altLang="en-US" dirty="0">
                <a:solidFill>
                  <a:schemeClr val="tx1"/>
                </a:solidFill>
              </a:rPr>
              <a:t>逻辑相邻</a:t>
            </a:r>
          </a:p>
        </p:txBody>
      </p:sp>
      <p:pic>
        <p:nvPicPr>
          <p:cNvPr id="75933" name="Picture 157" descr="http://upload.wikimedia.org/wikipedia/commons/thumb/3/3b/Karnaugh6.gif/1280px-Karnaugh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7562" y="3969035"/>
            <a:ext cx="4028509" cy="207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6017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4770318" cy="5805387"/>
          </a:xfrm>
        </p:spPr>
        <p:txBody>
          <a:bodyPr/>
          <a:lstStyle/>
          <a:p>
            <a:pPr marL="0" indent="0">
              <a:buNone/>
            </a:pPr>
            <a:r>
              <a:rPr lang="en-US" altLang="zh-CN" sz="2800" dirty="0"/>
              <a:t>5</a:t>
            </a:r>
            <a:r>
              <a:rPr lang="zh-CN" altLang="en-US" sz="2800" dirty="0"/>
              <a:t> 、构成卡诺图的原则是：</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aphicFrame>
        <p:nvGraphicFramePr>
          <p:cNvPr id="19" name="Group 432"/>
          <p:cNvGraphicFramePr>
            <a:graphicFrameLocks noGrp="1"/>
          </p:cNvGraphicFramePr>
          <p:nvPr>
            <p:extLst>
              <p:ext uri="{D42A27DB-BD31-4B8C-83A1-F6EECF244321}">
                <p14:modId xmlns:p14="http://schemas.microsoft.com/office/powerpoint/2010/main" val="2867441924"/>
              </p:ext>
            </p:extLst>
          </p:nvPr>
        </p:nvGraphicFramePr>
        <p:xfrm>
          <a:off x="395275" y="2296928"/>
          <a:ext cx="2762250" cy="141605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0" name="Group 422"/>
          <p:cNvGrpSpPr>
            <a:grpSpLocks/>
          </p:cNvGrpSpPr>
          <p:nvPr/>
        </p:nvGrpSpPr>
        <p:grpSpPr bwMode="auto">
          <a:xfrm>
            <a:off x="322250" y="2044516"/>
            <a:ext cx="765175" cy="930275"/>
            <a:chOff x="3454" y="2640"/>
            <a:chExt cx="482" cy="586"/>
          </a:xfrm>
        </p:grpSpPr>
        <p:sp>
          <p:nvSpPr>
            <p:cNvPr id="21" name="Line 392"/>
            <p:cNvSpPr>
              <a:spLocks noChangeShapeType="1"/>
            </p:cNvSpPr>
            <p:nvPr/>
          </p:nvSpPr>
          <p:spPr bwMode="auto">
            <a:xfrm flipH="1" flipV="1">
              <a:off x="3454" y="2851"/>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Text Box 393"/>
            <p:cNvSpPr txBox="1">
              <a:spLocks noChangeArrowheads="1"/>
            </p:cNvSpPr>
            <p:nvPr/>
          </p:nvSpPr>
          <p:spPr bwMode="auto">
            <a:xfrm>
              <a:off x="3504" y="264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23" name="Text Box 394"/>
            <p:cNvSpPr txBox="1">
              <a:spLocks noChangeArrowheads="1"/>
            </p:cNvSpPr>
            <p:nvPr/>
          </p:nvSpPr>
          <p:spPr bwMode="auto">
            <a:xfrm>
              <a:off x="3456" y="297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a:t>
              </a:r>
            </a:p>
          </p:txBody>
        </p:sp>
      </p:grpSp>
      <p:sp>
        <p:nvSpPr>
          <p:cNvPr id="63" name="Text Box 94"/>
          <p:cNvSpPr txBox="1">
            <a:spLocks noChangeArrowheads="1"/>
          </p:cNvSpPr>
          <p:nvPr/>
        </p:nvSpPr>
        <p:spPr bwMode="auto">
          <a:xfrm>
            <a:off x="744525" y="4219324"/>
            <a:ext cx="2286000" cy="396875"/>
          </a:xfrm>
          <a:prstGeom prst="rect">
            <a:avLst/>
          </a:prstGeom>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三变量卡诺图</a:t>
            </a:r>
          </a:p>
        </p:txBody>
      </p:sp>
      <p:graphicFrame>
        <p:nvGraphicFramePr>
          <p:cNvPr id="65" name="Group 370"/>
          <p:cNvGraphicFramePr>
            <a:graphicFrameLocks noGrp="1"/>
          </p:cNvGraphicFramePr>
          <p:nvPr>
            <p:extLst>
              <p:ext uri="{D42A27DB-BD31-4B8C-83A1-F6EECF244321}">
                <p14:modId xmlns:p14="http://schemas.microsoft.com/office/powerpoint/2010/main" val="2838504584"/>
              </p:ext>
            </p:extLst>
          </p:nvPr>
        </p:nvGraphicFramePr>
        <p:xfrm>
          <a:off x="3418737" y="1888107"/>
          <a:ext cx="5340747" cy="3329568"/>
        </p:xfrm>
        <a:graphic>
          <a:graphicData uri="http://schemas.openxmlformats.org/drawingml/2006/table">
            <a:tbl>
              <a:tblPr>
                <a:tableStyleId>{08FB837D-C827-4EFA-A057-4D05807E0F7C}</a:tableStyleId>
              </a:tblPr>
              <a:tblGrid>
                <a:gridCol w="408509">
                  <a:extLst>
                    <a:ext uri="{9D8B030D-6E8A-4147-A177-3AD203B41FA5}">
                      <a16:colId xmlns:a16="http://schemas.microsoft.com/office/drawing/2014/main" val="20000"/>
                    </a:ext>
                  </a:extLst>
                </a:gridCol>
                <a:gridCol w="457060">
                  <a:extLst>
                    <a:ext uri="{9D8B030D-6E8A-4147-A177-3AD203B41FA5}">
                      <a16:colId xmlns:a16="http://schemas.microsoft.com/office/drawing/2014/main" val="20001"/>
                    </a:ext>
                  </a:extLst>
                </a:gridCol>
                <a:gridCol w="438644">
                  <a:extLst>
                    <a:ext uri="{9D8B030D-6E8A-4147-A177-3AD203B41FA5}">
                      <a16:colId xmlns:a16="http://schemas.microsoft.com/office/drawing/2014/main" val="20002"/>
                    </a:ext>
                  </a:extLst>
                </a:gridCol>
                <a:gridCol w="1305888">
                  <a:extLst>
                    <a:ext uri="{9D8B030D-6E8A-4147-A177-3AD203B41FA5}">
                      <a16:colId xmlns:a16="http://schemas.microsoft.com/office/drawing/2014/main" val="20003"/>
                    </a:ext>
                  </a:extLst>
                </a:gridCol>
                <a:gridCol w="1302540">
                  <a:extLst>
                    <a:ext uri="{9D8B030D-6E8A-4147-A177-3AD203B41FA5}">
                      <a16:colId xmlns:a16="http://schemas.microsoft.com/office/drawing/2014/main" val="20004"/>
                    </a:ext>
                  </a:extLst>
                </a:gridCol>
                <a:gridCol w="1428106">
                  <a:extLst>
                    <a:ext uri="{9D8B030D-6E8A-4147-A177-3AD203B41FA5}">
                      <a16:colId xmlns:a16="http://schemas.microsoft.com/office/drawing/2014/main" val="20005"/>
                    </a:ext>
                  </a:extLst>
                </a:gridCol>
              </a:tblGrid>
              <a:tr h="411908">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dirty="0">
                          <a:ln>
                            <a:noFill/>
                          </a:ln>
                          <a:effectLst/>
                        </a:rPr>
                        <a:t>变量组合</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A    B      C</a:t>
                      </a:r>
                      <a:endParaRPr kumimoji="0" lang="en-US" altLang="zh-CN" sz="1600" b="1" i="0" u="none" strike="noStrike" cap="none" normalizeH="0" baseline="0" dirty="0">
                        <a:ln>
                          <a:noFill/>
                        </a:ln>
                        <a:solidFill>
                          <a:schemeClr val="tx1"/>
                        </a:solidFill>
                        <a:effectLst/>
                        <a:latin typeface="Arial" charset="0"/>
                        <a:ea typeface="宋体" charset="-122"/>
                      </a:endParaRPr>
                    </a:p>
                  </a:txBody>
                  <a:tcPr marL="90000" marR="90000" marT="46800" marB="46800" horzOverflow="overflow"/>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a:ln>
                            <a:noFill/>
                          </a:ln>
                          <a:effectLst/>
                        </a:rPr>
                        <a:t>对应十进制</a:t>
                      </a:r>
                      <a:endParaRPr kumimoji="0" lang="zh-CN" altLang="en-US" sz="1600" b="1"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dirty="0">
                          <a:ln>
                            <a:noFill/>
                          </a:ln>
                          <a:effectLst/>
                        </a:rPr>
                        <a:t>最小项</a:t>
                      </a:r>
                      <a:endParaRPr kumimoji="0" lang="zh-CN" altLang="en-US" sz="1600" b="1" i="0" u="none" strike="noStrike" cap="none" normalizeH="0" baseline="0" dirty="0">
                        <a:ln>
                          <a:noFill/>
                        </a:ln>
                        <a:solidFill>
                          <a:schemeClr val="tx1"/>
                        </a:solidFill>
                        <a:effectLst/>
                        <a:latin typeface="Arial" charset="0"/>
                        <a:ea typeface="宋体" charset="-122"/>
                      </a:endParaRPr>
                    </a:p>
                  </a:txBody>
                  <a:tcPr marL="90000" marR="90000" marT="46800" marB="4680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u="none" strike="noStrike" cap="none" normalizeH="0" baseline="0" dirty="0">
                          <a:ln>
                            <a:noFill/>
                          </a:ln>
                          <a:effectLst/>
                        </a:rPr>
                        <a:t>最小项代表符号 </a:t>
                      </a:r>
                      <a:r>
                        <a:rPr kumimoji="0" lang="en-US" altLang="zh-CN" sz="1600" u="none" strike="noStrike" cap="none" normalizeH="0" baseline="0" dirty="0" err="1">
                          <a:ln>
                            <a:noFill/>
                          </a:ln>
                          <a:effectLst/>
                        </a:rPr>
                        <a:t>m</a:t>
                      </a:r>
                      <a:r>
                        <a:rPr kumimoji="0" lang="en-US" altLang="zh-CN" sz="1600" u="none" strike="noStrike" cap="none" normalizeH="0" baseline="-25000" dirty="0" err="1">
                          <a:ln>
                            <a:noFill/>
                          </a:ln>
                          <a:effectLst/>
                        </a:rPr>
                        <a:t>n</a:t>
                      </a:r>
                      <a:endParaRPr kumimoji="0" lang="en-US" altLang="zh-CN" sz="1600" b="1" i="0" u="none" strike="noStrike" cap="none" normalizeH="0" baseline="-2500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0"/>
                  </a:ext>
                </a:extLst>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m</a:t>
                      </a:r>
                      <a:r>
                        <a:rPr kumimoji="0" lang="en-US" altLang="zh-CN" sz="1600" u="none" strike="noStrike" cap="none" normalizeH="0" baseline="-25000" dirty="0">
                          <a:ln>
                            <a:noFill/>
                          </a:ln>
                          <a:effectLst/>
                        </a:rPr>
                        <a:t>0</a:t>
                      </a:r>
                      <a:endParaRPr kumimoji="0" lang="en-US" altLang="zh-CN" sz="1600" b="1" i="0" u="none" strike="noStrike" cap="none" normalizeH="0" baseline="-2500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1"/>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2"/>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2</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2</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3"/>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3</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3</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4"/>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4</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4</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5"/>
                  </a:ext>
                </a:extLst>
              </a:tr>
              <a:tr h="284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5</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5</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6"/>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0</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6</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m</a:t>
                      </a:r>
                      <a:r>
                        <a:rPr kumimoji="0" lang="en-US" altLang="zh-CN" sz="1600" u="none" strike="noStrike" cap="none" normalizeH="0" baseline="-25000">
                          <a:ln>
                            <a:noFill/>
                          </a:ln>
                          <a:effectLst/>
                        </a:rPr>
                        <a:t>6</a:t>
                      </a:r>
                      <a:endParaRPr kumimoji="0" lang="en-US" altLang="zh-CN" sz="1600" b="1" i="0" u="none" strike="noStrike" cap="none" normalizeH="0" baseline="-2500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7"/>
                  </a:ext>
                </a:extLst>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1</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a:ln>
                            <a:noFill/>
                          </a:ln>
                          <a:effectLst/>
                        </a:rPr>
                        <a:t>7</a:t>
                      </a:r>
                      <a:endParaRPr kumimoji="0" lang="en-US"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600" b="1" i="0" u="none" strike="noStrike" cap="none" normalizeH="0" baseline="0">
                        <a:ln>
                          <a:noFill/>
                        </a:ln>
                        <a:solidFill>
                          <a:schemeClr val="tx1"/>
                        </a:solidFill>
                        <a:effectLst/>
                        <a:latin typeface="Arial" charset="0"/>
                        <a:ea typeface="宋体" charset="-122"/>
                      </a:endParaRPr>
                    </a:p>
                  </a:txBody>
                  <a:tcPr marL="90000" marR="90000" marT="46800" marB="4680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u="none" strike="noStrike" cap="none" normalizeH="0" baseline="0" dirty="0">
                          <a:ln>
                            <a:noFill/>
                          </a:ln>
                          <a:effectLst/>
                        </a:rPr>
                        <a:t>m</a:t>
                      </a:r>
                      <a:r>
                        <a:rPr kumimoji="0" lang="en-US" altLang="zh-CN" sz="1600" u="none" strike="noStrike" cap="none" normalizeH="0" baseline="-25000" dirty="0">
                          <a:ln>
                            <a:noFill/>
                          </a:ln>
                          <a:effectLst/>
                        </a:rPr>
                        <a:t>7</a:t>
                      </a:r>
                      <a:endParaRPr kumimoji="0" lang="en-US" altLang="zh-CN" sz="1600" b="1" i="0" u="none" strike="noStrike" cap="none" normalizeH="0" baseline="-25000" dirty="0">
                        <a:ln>
                          <a:noFill/>
                        </a:ln>
                        <a:solidFill>
                          <a:schemeClr val="tx1"/>
                        </a:solidFill>
                        <a:effectLst/>
                        <a:latin typeface="Arial" charset="0"/>
                        <a:ea typeface="宋体" charset="-122"/>
                      </a:endParaRPr>
                    </a:p>
                  </a:txBody>
                  <a:tcPr marL="90000" marR="90000" marT="46800" marB="46800" horzOverflow="overflow"/>
                </a:tc>
                <a:extLst>
                  <a:ext uri="{0D108BD9-81ED-4DB2-BD59-A6C34878D82A}">
                    <a16:rowId xmlns:a16="http://schemas.microsoft.com/office/drawing/2014/main" val="10008"/>
                  </a:ext>
                </a:extLst>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186493848"/>
              </p:ext>
            </p:extLst>
          </p:nvPr>
        </p:nvGraphicFramePr>
        <p:xfrm>
          <a:off x="6208923" y="2488891"/>
          <a:ext cx="854075" cy="382587"/>
        </p:xfrm>
        <a:graphic>
          <a:graphicData uri="http://schemas.openxmlformats.org/presentationml/2006/ole">
            <mc:AlternateContent xmlns:mc="http://schemas.openxmlformats.org/markup-compatibility/2006">
              <mc:Choice xmlns:v="urn:schemas-microsoft-com:vml" Requires="v">
                <p:oleObj spid="_x0000_s141257" name="公式" r:id="rId3" imgW="400140" imgH="180885" progId="Equation.3">
                  <p:embed/>
                </p:oleObj>
              </mc:Choice>
              <mc:Fallback>
                <p:oleObj name="公式" r:id="rId3" imgW="400140" imgH="1808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8923" y="2488891"/>
                        <a:ext cx="854075"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65863965"/>
              </p:ext>
            </p:extLst>
          </p:nvPr>
        </p:nvGraphicFramePr>
        <p:xfrm>
          <a:off x="6186698" y="2822266"/>
          <a:ext cx="827087" cy="382587"/>
        </p:xfrm>
        <a:graphic>
          <a:graphicData uri="http://schemas.openxmlformats.org/presentationml/2006/ole">
            <mc:AlternateContent xmlns:mc="http://schemas.openxmlformats.org/markup-compatibility/2006">
              <mc:Choice xmlns:v="urn:schemas-microsoft-com:vml" Requires="v">
                <p:oleObj spid="_x0000_s141258" name="公式" r:id="rId5" imgW="390420" imgH="180885" progId="Equation.3">
                  <p:embed/>
                </p:oleObj>
              </mc:Choice>
              <mc:Fallback>
                <p:oleObj name="公式" r:id="rId5" imgW="390420" imgH="1808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6698" y="2822266"/>
                        <a:ext cx="827087"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072490723"/>
              </p:ext>
            </p:extLst>
          </p:nvPr>
        </p:nvGraphicFramePr>
        <p:xfrm>
          <a:off x="6186698" y="3155641"/>
          <a:ext cx="827087" cy="382587"/>
        </p:xfrm>
        <a:graphic>
          <a:graphicData uri="http://schemas.openxmlformats.org/presentationml/2006/ole">
            <mc:AlternateContent xmlns:mc="http://schemas.openxmlformats.org/markup-compatibility/2006">
              <mc:Choice xmlns:v="urn:schemas-microsoft-com:vml" Requires="v">
                <p:oleObj spid="_x0000_s141259" name="公式" r:id="rId7" imgW="390420" imgH="180885" progId="Equation.3">
                  <p:embed/>
                </p:oleObj>
              </mc:Choice>
              <mc:Fallback>
                <p:oleObj name="公式" r:id="rId7" imgW="390420" imgH="1808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6698" y="3155641"/>
                        <a:ext cx="827087"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21793876"/>
              </p:ext>
            </p:extLst>
          </p:nvPr>
        </p:nvGraphicFramePr>
        <p:xfrm>
          <a:off x="6189873" y="3492191"/>
          <a:ext cx="801687" cy="382587"/>
        </p:xfrm>
        <a:graphic>
          <a:graphicData uri="http://schemas.openxmlformats.org/presentationml/2006/ole">
            <mc:AlternateContent xmlns:mc="http://schemas.openxmlformats.org/markup-compatibility/2006">
              <mc:Choice xmlns:v="urn:schemas-microsoft-com:vml" Requires="v">
                <p:oleObj spid="_x0000_s141260" name="公式" r:id="rId9" imgW="371520" imgH="180885" progId="Equation.3">
                  <p:embed/>
                </p:oleObj>
              </mc:Choice>
              <mc:Fallback>
                <p:oleObj name="公式" r:id="rId9" imgW="371520" imgH="1808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89873" y="3492191"/>
                        <a:ext cx="801687"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85033144"/>
              </p:ext>
            </p:extLst>
          </p:nvPr>
        </p:nvGraphicFramePr>
        <p:xfrm>
          <a:off x="6202573" y="3819153"/>
          <a:ext cx="828675" cy="382588"/>
        </p:xfrm>
        <a:graphic>
          <a:graphicData uri="http://schemas.openxmlformats.org/presentationml/2006/ole">
            <mc:AlternateContent xmlns:mc="http://schemas.openxmlformats.org/markup-compatibility/2006">
              <mc:Choice xmlns:v="urn:schemas-microsoft-com:vml" Requires="v">
                <p:oleObj spid="_x0000_s141261" name="公式" r:id="rId11" imgW="390420" imgH="180885" progId="Equation.3">
                  <p:embed/>
                </p:oleObj>
              </mc:Choice>
              <mc:Fallback>
                <p:oleObj name="公式" r:id="rId11" imgW="390420" imgH="1808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2573" y="3819153"/>
                        <a:ext cx="8286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175215228"/>
              </p:ext>
            </p:extLst>
          </p:nvPr>
        </p:nvGraphicFramePr>
        <p:xfrm>
          <a:off x="6207335" y="4169228"/>
          <a:ext cx="801688" cy="382588"/>
        </p:xfrm>
        <a:graphic>
          <a:graphicData uri="http://schemas.openxmlformats.org/presentationml/2006/ole">
            <mc:AlternateContent xmlns:mc="http://schemas.openxmlformats.org/markup-compatibility/2006">
              <mc:Choice xmlns:v="urn:schemas-microsoft-com:vml" Requires="v">
                <p:oleObj spid="_x0000_s141262" name="公式" r:id="rId13" imgW="371520" imgH="180885" progId="Equation.3">
                  <p:embed/>
                </p:oleObj>
              </mc:Choice>
              <mc:Fallback>
                <p:oleObj name="公式" r:id="rId13" imgW="371520" imgH="18088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07335" y="4169228"/>
                        <a:ext cx="8016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27748771"/>
              </p:ext>
            </p:extLst>
          </p:nvPr>
        </p:nvGraphicFramePr>
        <p:xfrm>
          <a:off x="6204160" y="4521653"/>
          <a:ext cx="801688" cy="382588"/>
        </p:xfrm>
        <a:graphic>
          <a:graphicData uri="http://schemas.openxmlformats.org/presentationml/2006/ole">
            <mc:AlternateContent xmlns:mc="http://schemas.openxmlformats.org/markup-compatibility/2006">
              <mc:Choice xmlns:v="urn:schemas-microsoft-com:vml" Requires="v">
                <p:oleObj spid="_x0000_s141263" name="公式" r:id="rId15" imgW="371520" imgH="180885" progId="Equation.3">
                  <p:embed/>
                </p:oleObj>
              </mc:Choice>
              <mc:Fallback>
                <p:oleObj name="公式" r:id="rId15" imgW="371520" imgH="18088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04160" y="4521653"/>
                        <a:ext cx="801688"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812359389"/>
              </p:ext>
            </p:extLst>
          </p:nvPr>
        </p:nvGraphicFramePr>
        <p:xfrm>
          <a:off x="6239085" y="4889891"/>
          <a:ext cx="776288" cy="334962"/>
        </p:xfrm>
        <a:graphic>
          <a:graphicData uri="http://schemas.openxmlformats.org/presentationml/2006/ole">
            <mc:AlternateContent xmlns:mc="http://schemas.openxmlformats.org/markup-compatibility/2006">
              <mc:Choice xmlns:v="urn:schemas-microsoft-com:vml" Requires="v">
                <p:oleObj spid="_x0000_s141264" name="公式" r:id="rId17" imgW="362070" imgH="162015" progId="Equation.3">
                  <p:embed/>
                </p:oleObj>
              </mc:Choice>
              <mc:Fallback>
                <p:oleObj name="公式" r:id="rId17" imgW="362070" imgH="16201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39085" y="4889891"/>
                        <a:ext cx="77628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93962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aphicFrame>
        <p:nvGraphicFramePr>
          <p:cNvPr id="19" name="Group 432"/>
          <p:cNvGraphicFramePr>
            <a:graphicFrameLocks noGrp="1"/>
          </p:cNvGraphicFramePr>
          <p:nvPr>
            <p:extLst>
              <p:ext uri="{D42A27DB-BD31-4B8C-83A1-F6EECF244321}">
                <p14:modId xmlns:p14="http://schemas.microsoft.com/office/powerpoint/2010/main" val="2860912606"/>
              </p:ext>
            </p:extLst>
          </p:nvPr>
        </p:nvGraphicFramePr>
        <p:xfrm>
          <a:off x="4374650" y="875659"/>
          <a:ext cx="2762250" cy="141605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m</a:t>
                      </a:r>
                      <a:r>
                        <a:rPr kumimoji="0" lang="en-US" altLang="zh-CN" sz="2000" b="0" i="0" u="none" strike="noStrike" cap="none" normalizeH="0" baseline="-25000">
                          <a:ln>
                            <a:noFill/>
                          </a:ln>
                          <a:solidFill>
                            <a:schemeClr val="tx1"/>
                          </a:solidFill>
                          <a:effectLst/>
                          <a:latin typeface="Arial" charset="0"/>
                          <a:ea typeface="宋体"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0" name="Group 422"/>
          <p:cNvGrpSpPr>
            <a:grpSpLocks/>
          </p:cNvGrpSpPr>
          <p:nvPr/>
        </p:nvGrpSpPr>
        <p:grpSpPr bwMode="auto">
          <a:xfrm>
            <a:off x="4301625" y="623247"/>
            <a:ext cx="765175" cy="930275"/>
            <a:chOff x="3454" y="2640"/>
            <a:chExt cx="482" cy="586"/>
          </a:xfrm>
        </p:grpSpPr>
        <p:sp>
          <p:nvSpPr>
            <p:cNvPr id="21" name="Line 392"/>
            <p:cNvSpPr>
              <a:spLocks noChangeShapeType="1"/>
            </p:cNvSpPr>
            <p:nvPr/>
          </p:nvSpPr>
          <p:spPr bwMode="auto">
            <a:xfrm flipH="1" flipV="1">
              <a:off x="3454" y="2851"/>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Text Box 393"/>
            <p:cNvSpPr txBox="1">
              <a:spLocks noChangeArrowheads="1"/>
            </p:cNvSpPr>
            <p:nvPr/>
          </p:nvSpPr>
          <p:spPr bwMode="auto">
            <a:xfrm>
              <a:off x="3504" y="264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23" name="Text Box 394"/>
            <p:cNvSpPr txBox="1">
              <a:spLocks noChangeArrowheads="1"/>
            </p:cNvSpPr>
            <p:nvPr/>
          </p:nvSpPr>
          <p:spPr bwMode="auto">
            <a:xfrm>
              <a:off x="3456" y="297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a:t>
              </a:r>
            </a:p>
          </p:txBody>
        </p:sp>
      </p:grpSp>
      <p:graphicFrame>
        <p:nvGraphicFramePr>
          <p:cNvPr id="25" name="Group 139"/>
          <p:cNvGraphicFramePr>
            <a:graphicFrameLocks noGrp="1"/>
          </p:cNvGraphicFramePr>
          <p:nvPr>
            <p:extLst>
              <p:ext uri="{D42A27DB-BD31-4B8C-83A1-F6EECF244321}">
                <p14:modId xmlns:p14="http://schemas.microsoft.com/office/powerpoint/2010/main" val="1983815989"/>
              </p:ext>
            </p:extLst>
          </p:nvPr>
        </p:nvGraphicFramePr>
        <p:xfrm>
          <a:off x="334546" y="842254"/>
          <a:ext cx="2762250" cy="2208213"/>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11</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6" name="Group 132"/>
          <p:cNvGrpSpPr>
            <a:grpSpLocks/>
          </p:cNvGrpSpPr>
          <p:nvPr/>
        </p:nvGrpSpPr>
        <p:grpSpPr bwMode="auto">
          <a:xfrm>
            <a:off x="-46454" y="586666"/>
            <a:ext cx="1143000" cy="777875"/>
            <a:chOff x="3072" y="1920"/>
            <a:chExt cx="720" cy="490"/>
          </a:xfrm>
        </p:grpSpPr>
        <p:sp>
          <p:nvSpPr>
            <p:cNvPr id="27" name="Line 91"/>
            <p:cNvSpPr>
              <a:spLocks noChangeShapeType="1"/>
            </p:cNvSpPr>
            <p:nvPr/>
          </p:nvSpPr>
          <p:spPr bwMode="auto">
            <a:xfrm flipH="1" flipV="1">
              <a:off x="3285" y="2075"/>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Text Box 92"/>
            <p:cNvSpPr txBox="1">
              <a:spLocks noChangeArrowheads="1"/>
            </p:cNvSpPr>
            <p:nvPr/>
          </p:nvSpPr>
          <p:spPr bwMode="auto">
            <a:xfrm>
              <a:off x="3360" y="19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29" name="Text Box 93"/>
            <p:cNvSpPr txBox="1">
              <a:spLocks noChangeArrowheads="1"/>
            </p:cNvSpPr>
            <p:nvPr/>
          </p:nvSpPr>
          <p:spPr bwMode="auto">
            <a:xfrm>
              <a:off x="3072" y="216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63" name="Text Box 94"/>
          <p:cNvSpPr txBox="1">
            <a:spLocks noChangeArrowheads="1"/>
          </p:cNvSpPr>
          <p:nvPr/>
        </p:nvSpPr>
        <p:spPr bwMode="auto">
          <a:xfrm>
            <a:off x="4723900" y="2798055"/>
            <a:ext cx="2286000" cy="396875"/>
          </a:xfrm>
          <a:prstGeom prst="rect">
            <a:avLst/>
          </a:prstGeom>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三变量卡诺图</a:t>
            </a:r>
          </a:p>
        </p:txBody>
      </p:sp>
      <p:sp>
        <p:nvSpPr>
          <p:cNvPr id="64" name="Text Box 95"/>
          <p:cNvSpPr txBox="1">
            <a:spLocks noChangeArrowheads="1"/>
          </p:cNvSpPr>
          <p:nvPr/>
        </p:nvSpPr>
        <p:spPr bwMode="auto">
          <a:xfrm>
            <a:off x="423137" y="3486379"/>
            <a:ext cx="2286000" cy="396875"/>
          </a:xfrm>
          <a:prstGeom prst="rect">
            <a:avLst/>
          </a:prstGeom>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四变量卡诺图</a:t>
            </a:r>
          </a:p>
        </p:txBody>
      </p:sp>
      <p:graphicFrame>
        <p:nvGraphicFramePr>
          <p:cNvPr id="17" name="Group 158"/>
          <p:cNvGraphicFramePr>
            <a:graphicFrameLocks noGrp="1"/>
          </p:cNvGraphicFramePr>
          <p:nvPr>
            <p:extLst>
              <p:ext uri="{D42A27DB-BD31-4B8C-83A1-F6EECF244321}">
                <p14:modId xmlns:p14="http://schemas.microsoft.com/office/powerpoint/2010/main" val="74906246"/>
              </p:ext>
            </p:extLst>
          </p:nvPr>
        </p:nvGraphicFramePr>
        <p:xfrm>
          <a:off x="2796144" y="3712896"/>
          <a:ext cx="5562600" cy="2514602"/>
        </p:xfrm>
        <a:graphic>
          <a:graphicData uri="http://schemas.openxmlformats.org/drawingml/2006/table">
            <a:tbl>
              <a:tblPr/>
              <a:tblGrid>
                <a:gridCol w="523875">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39763">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19125">
                  <a:extLst>
                    <a:ext uri="{9D8B030D-6E8A-4147-A177-3AD203B41FA5}">
                      <a16:colId xmlns:a16="http://schemas.microsoft.com/office/drawing/2014/main" val="20004"/>
                    </a:ext>
                  </a:extLst>
                </a:gridCol>
                <a:gridCol w="617537">
                  <a:extLst>
                    <a:ext uri="{9D8B030D-6E8A-4147-A177-3AD203B41FA5}">
                      <a16:colId xmlns:a16="http://schemas.microsoft.com/office/drawing/2014/main" val="20005"/>
                    </a:ext>
                  </a:extLst>
                </a:gridCol>
                <a:gridCol w="617538">
                  <a:extLst>
                    <a:ext uri="{9D8B030D-6E8A-4147-A177-3AD203B41FA5}">
                      <a16:colId xmlns:a16="http://schemas.microsoft.com/office/drawing/2014/main" val="20006"/>
                    </a:ext>
                  </a:extLst>
                </a:gridCol>
                <a:gridCol w="619125">
                  <a:extLst>
                    <a:ext uri="{9D8B030D-6E8A-4147-A177-3AD203B41FA5}">
                      <a16:colId xmlns:a16="http://schemas.microsoft.com/office/drawing/2014/main" val="20007"/>
                    </a:ext>
                  </a:extLst>
                </a:gridCol>
                <a:gridCol w="617537">
                  <a:extLst>
                    <a:ext uri="{9D8B030D-6E8A-4147-A177-3AD203B41FA5}">
                      <a16:colId xmlns:a16="http://schemas.microsoft.com/office/drawing/2014/main" val="20008"/>
                    </a:ext>
                  </a:extLst>
                </a:gridCol>
              </a:tblGrid>
              <a:tr h="666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16</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17</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19</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14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18</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8" name="Group 146"/>
          <p:cNvGrpSpPr>
            <a:grpSpLocks/>
          </p:cNvGrpSpPr>
          <p:nvPr/>
        </p:nvGrpSpPr>
        <p:grpSpPr bwMode="auto">
          <a:xfrm>
            <a:off x="2346882" y="3665271"/>
            <a:ext cx="1368425" cy="777875"/>
            <a:chOff x="768" y="1296"/>
            <a:chExt cx="864" cy="490"/>
          </a:xfrm>
        </p:grpSpPr>
        <p:sp>
          <p:nvSpPr>
            <p:cNvPr id="24" name="Line 49"/>
            <p:cNvSpPr>
              <a:spLocks noChangeShapeType="1"/>
            </p:cNvSpPr>
            <p:nvPr/>
          </p:nvSpPr>
          <p:spPr bwMode="auto">
            <a:xfrm flipH="1" flipV="1">
              <a:off x="981" y="1451"/>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Text Box 50"/>
            <p:cNvSpPr txBox="1">
              <a:spLocks noChangeArrowheads="1"/>
            </p:cNvSpPr>
            <p:nvPr/>
          </p:nvSpPr>
          <p:spPr bwMode="auto">
            <a:xfrm>
              <a:off x="960" y="129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ABC</a:t>
              </a:r>
            </a:p>
          </p:txBody>
        </p:sp>
        <p:sp>
          <p:nvSpPr>
            <p:cNvPr id="31" name="Text Box 51"/>
            <p:cNvSpPr txBox="1">
              <a:spLocks noChangeArrowheads="1"/>
            </p:cNvSpPr>
            <p:nvPr/>
          </p:nvSpPr>
          <p:spPr bwMode="auto">
            <a:xfrm>
              <a:off x="768" y="15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DE</a:t>
              </a:r>
            </a:p>
          </p:txBody>
        </p:sp>
      </p:grpSp>
      <p:sp>
        <p:nvSpPr>
          <p:cNvPr id="32" name="Text Box 106"/>
          <p:cNvSpPr txBox="1">
            <a:spLocks noChangeArrowheads="1"/>
          </p:cNvSpPr>
          <p:nvPr/>
        </p:nvSpPr>
        <p:spPr bwMode="auto">
          <a:xfrm>
            <a:off x="291684" y="5038458"/>
            <a:ext cx="2286000" cy="396875"/>
          </a:xfrm>
          <a:prstGeom prst="rect">
            <a:avLst/>
          </a:prstGeom>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五变量卡诺图</a:t>
            </a:r>
          </a:p>
        </p:txBody>
      </p:sp>
    </p:spTree>
    <p:extLst>
      <p:ext uri="{BB962C8B-B14F-4D97-AF65-F5344CB8AC3E}">
        <p14:creationId xmlns:p14="http://schemas.microsoft.com/office/powerpoint/2010/main" val="312569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26" y="6453937"/>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3" name="文本占位符 2"/>
          <p:cNvSpPr>
            <a:spLocks noGrp="1"/>
          </p:cNvSpPr>
          <p:nvPr>
            <p:ph type="body" idx="1"/>
          </p:nvPr>
        </p:nvSpPr>
        <p:spPr>
          <a:xfrm>
            <a:off x="10508" y="0"/>
            <a:ext cx="4839753" cy="347858"/>
          </a:xfrm>
        </p:spPr>
        <p:txBody>
          <a:bodyPr/>
          <a:lstStyle/>
          <a:p>
            <a:r>
              <a:rPr lang="zh-CN" altLang="en-US" dirty="0"/>
              <a:t>第一章 开关理论基础</a:t>
            </a:r>
            <a:r>
              <a:rPr lang="en-US" altLang="zh-CN" dirty="0"/>
              <a:t>/</a:t>
            </a:r>
            <a:r>
              <a:rPr lang="zh-CN" altLang="en-US" dirty="0"/>
              <a:t>第一节  数字与模拟</a:t>
            </a:r>
          </a:p>
        </p:txBody>
      </p:sp>
      <p:sp>
        <p:nvSpPr>
          <p:cNvPr id="4" name="内容占位符 4"/>
          <p:cNvSpPr txBox="1">
            <a:spLocks/>
          </p:cNvSpPr>
          <p:nvPr/>
        </p:nvSpPr>
        <p:spPr bwMode="auto">
          <a:xfrm>
            <a:off x="17354" y="406966"/>
            <a:ext cx="8955596" cy="3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二</a:t>
            </a:r>
            <a:r>
              <a:rPr lang="en-US" altLang="zh-CN" sz="2800" dirty="0"/>
              <a:t>.</a:t>
            </a:r>
            <a:r>
              <a:rPr lang="zh-CN" altLang="en-US" sz="2800" dirty="0"/>
              <a:t>开关量</a:t>
            </a:r>
            <a:endParaRPr lang="en-US" altLang="zh-CN" sz="2800" dirty="0"/>
          </a:p>
        </p:txBody>
      </p:sp>
      <p:sp>
        <p:nvSpPr>
          <p:cNvPr id="5" name="内容占位符 4"/>
          <p:cNvSpPr txBox="1">
            <a:spLocks/>
          </p:cNvSpPr>
          <p:nvPr/>
        </p:nvSpPr>
        <p:spPr bwMode="auto">
          <a:xfrm>
            <a:off x="341718" y="998838"/>
            <a:ext cx="5490365" cy="5272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Arial" pitchFamily="34" charset="0"/>
              <a:buChar char="•"/>
            </a:pPr>
            <a:r>
              <a:rPr lang="zh-CN" altLang="en-US" sz="2400" dirty="0"/>
              <a:t>“开”和“关”是电器最基本、最典型的功能。控制继电器的接通或者断开，通常使用“</a:t>
            </a:r>
            <a:r>
              <a:rPr lang="en-US" altLang="zh-CN" sz="2400" dirty="0"/>
              <a:t>1”</a:t>
            </a:r>
            <a:r>
              <a:rPr lang="zh-CN" altLang="en-US" sz="2400" dirty="0"/>
              <a:t>和“</a:t>
            </a:r>
            <a:r>
              <a:rPr lang="en-US" altLang="zh-CN" sz="2400" dirty="0"/>
              <a:t>0”</a:t>
            </a:r>
            <a:r>
              <a:rPr lang="zh-CN" altLang="en-US" sz="2400" dirty="0"/>
              <a:t>表示。</a:t>
            </a:r>
            <a:endParaRPr lang="en-US" altLang="zh-CN" sz="2400" dirty="0"/>
          </a:p>
          <a:p>
            <a:pPr marL="342900" indent="-342900">
              <a:buFont typeface="Arial" pitchFamily="34" charset="0"/>
              <a:buChar char="•"/>
            </a:pPr>
            <a:r>
              <a:rPr lang="zh-CN" altLang="en-US" sz="2400" dirty="0"/>
              <a:t>开关量的概念：</a:t>
            </a:r>
            <a:endParaRPr lang="en-US" altLang="zh-CN" sz="2400" dirty="0"/>
          </a:p>
          <a:p>
            <a:pPr marL="800100" lvl="1" indent="-342900">
              <a:buFont typeface="Arial" pitchFamily="34" charset="0"/>
              <a:buChar char="•"/>
            </a:pPr>
            <a:r>
              <a:rPr lang="zh-CN" altLang="en-US" sz="2400" dirty="0"/>
              <a:t>二状态系统（二进制系统），两个数字状态可以用</a:t>
            </a:r>
            <a:r>
              <a:rPr lang="en-US" altLang="zh-CN" sz="2400" dirty="0"/>
              <a:t>1</a:t>
            </a:r>
            <a:r>
              <a:rPr lang="zh-CN" altLang="en-US" sz="2400" dirty="0"/>
              <a:t>和</a:t>
            </a:r>
            <a:r>
              <a:rPr lang="en-US" altLang="zh-CN" sz="2400" dirty="0"/>
              <a:t>0</a:t>
            </a:r>
            <a:r>
              <a:rPr lang="zh-CN" altLang="en-US" sz="2400" dirty="0"/>
              <a:t>表示，亦称比特</a:t>
            </a:r>
            <a:r>
              <a:rPr lang="en-US" altLang="zh-CN" sz="2400" dirty="0"/>
              <a:t>(Bit)</a:t>
            </a:r>
            <a:r>
              <a:rPr lang="zh-CN" altLang="en-US" sz="2400" dirty="0"/>
              <a:t>。</a:t>
            </a:r>
            <a:endParaRPr lang="en-US" altLang="zh-CN" sz="2400" dirty="0"/>
          </a:p>
          <a:p>
            <a:pPr marL="342900" indent="-342900">
              <a:buFont typeface="Arial" pitchFamily="34" charset="0"/>
              <a:buChar char="•"/>
            </a:pPr>
            <a:r>
              <a:rPr lang="zh-CN" altLang="en-US" sz="2400" dirty="0"/>
              <a:t>开关变量的混合方式：</a:t>
            </a:r>
            <a:endParaRPr lang="en-US" altLang="zh-CN" sz="2400" dirty="0"/>
          </a:p>
          <a:p>
            <a:pPr marL="800100" lvl="1" indent="-342900">
              <a:buFont typeface="Arial" pitchFamily="34" charset="0"/>
              <a:buChar char="•"/>
            </a:pPr>
            <a:r>
              <a:rPr lang="zh-CN" altLang="en-US" sz="2400" dirty="0"/>
              <a:t>组合逻辑       </a:t>
            </a:r>
            <a:endParaRPr lang="en-US" altLang="zh-CN" sz="2400" dirty="0"/>
          </a:p>
          <a:p>
            <a:pPr marL="800100" lvl="1" indent="-342900">
              <a:buFont typeface="Arial" pitchFamily="34" charset="0"/>
              <a:buChar char="•"/>
            </a:pPr>
            <a:endParaRPr lang="en-US" altLang="zh-CN" sz="2400" dirty="0"/>
          </a:p>
          <a:p>
            <a:pPr marL="800100" lvl="1" indent="-342900">
              <a:buFont typeface="Arial" pitchFamily="34" charset="0"/>
              <a:buChar char="•"/>
            </a:pPr>
            <a:r>
              <a:rPr lang="zh-CN" altLang="en-US" sz="2400" dirty="0"/>
              <a:t>时序逻辑</a:t>
            </a:r>
            <a:endParaRPr lang="en-US" altLang="zh-CN" sz="2400" dirty="0"/>
          </a:p>
        </p:txBody>
      </p:sp>
      <p:sp>
        <p:nvSpPr>
          <p:cNvPr id="2" name="矩形 1"/>
          <p:cNvSpPr/>
          <p:nvPr/>
        </p:nvSpPr>
        <p:spPr>
          <a:xfrm>
            <a:off x="873008" y="5807606"/>
            <a:ext cx="7772364" cy="830997"/>
          </a:xfrm>
          <a:prstGeom prst="rect">
            <a:avLst/>
          </a:prstGeom>
        </p:spPr>
        <p:txBody>
          <a:bodyPr wrap="square">
            <a:spAutoFit/>
          </a:bodyPr>
          <a:lstStyle/>
          <a:p>
            <a:pPr marL="800100" lvl="1" indent="-342900">
              <a:buFont typeface="Arial" pitchFamily="34" charset="0"/>
              <a:buChar char="•"/>
            </a:pPr>
            <a:r>
              <a:rPr lang="zh-CN" altLang="en-US" sz="2400" dirty="0">
                <a:solidFill>
                  <a:schemeClr val="tx1"/>
                </a:solidFill>
              </a:rPr>
              <a:t>一个或者相互关联的多个开关量在连续时间采样点上逻辑组合</a:t>
            </a:r>
            <a:endParaRPr lang="en-US" altLang="zh-CN" sz="2400" dirty="0">
              <a:solidFill>
                <a:schemeClr val="tx1"/>
              </a:solidFill>
            </a:endParaRPr>
          </a:p>
        </p:txBody>
      </p:sp>
      <p:sp>
        <p:nvSpPr>
          <p:cNvPr id="7" name="矩形 6"/>
          <p:cNvSpPr/>
          <p:nvPr/>
        </p:nvSpPr>
        <p:spPr>
          <a:xfrm>
            <a:off x="873008" y="4824093"/>
            <a:ext cx="6898617" cy="461665"/>
          </a:xfrm>
          <a:prstGeom prst="rect">
            <a:avLst/>
          </a:prstGeom>
        </p:spPr>
        <p:txBody>
          <a:bodyPr wrap="square">
            <a:spAutoFit/>
          </a:bodyPr>
          <a:lstStyle/>
          <a:p>
            <a:pPr marL="800100" lvl="1" indent="-342900">
              <a:buFont typeface="Arial" pitchFamily="34" charset="0"/>
              <a:buChar char="•"/>
            </a:pPr>
            <a:r>
              <a:rPr lang="zh-CN" altLang="en-US" sz="2400" dirty="0">
                <a:solidFill>
                  <a:schemeClr val="tx1"/>
                </a:solidFill>
              </a:rPr>
              <a:t>多个开关量在同一时间点上的逻辑组合</a:t>
            </a:r>
            <a:endParaRPr lang="en-US" altLang="zh-CN" sz="2400" dirty="0">
              <a:solidFill>
                <a:schemeClr val="tx1"/>
              </a:solidFill>
            </a:endParaRPr>
          </a:p>
        </p:txBody>
      </p:sp>
      <p:pic>
        <p:nvPicPr>
          <p:cNvPr id="154626" name="Picture 2" descr="http://a.hiphotos.baidu.com/baike/w%3D268%3Bg%3D0/sign=a70d64ccac345982c58ae29434cf5690/faedab64034f78f0c7e66a4b78310a55b2191c9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745" y="586977"/>
            <a:ext cx="2552700" cy="35147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829740" y="4423720"/>
            <a:ext cx="1184940" cy="276999"/>
          </a:xfrm>
          <a:prstGeom prst="rect">
            <a:avLst/>
          </a:prstGeom>
        </p:spPr>
        <p:txBody>
          <a:bodyPr wrap="none">
            <a:spAutoFit/>
          </a:bodyPr>
          <a:lstStyle/>
          <a:p>
            <a:r>
              <a:rPr lang="en-US" altLang="zh-CN" sz="1200" dirty="0">
                <a:solidFill>
                  <a:schemeClr val="tx1"/>
                </a:solidFill>
              </a:rPr>
              <a:t>(1916—2001</a:t>
            </a:r>
            <a:r>
              <a:rPr lang="zh-CN" altLang="en-US" sz="1200" dirty="0">
                <a:solidFill>
                  <a:schemeClr val="tx1"/>
                </a:solidFill>
              </a:rPr>
              <a:t>）</a:t>
            </a:r>
          </a:p>
        </p:txBody>
      </p:sp>
      <p:sp>
        <p:nvSpPr>
          <p:cNvPr id="9" name="矩形 8"/>
          <p:cNvSpPr/>
          <p:nvPr/>
        </p:nvSpPr>
        <p:spPr>
          <a:xfrm>
            <a:off x="5395095" y="4177325"/>
            <a:ext cx="4572000" cy="276999"/>
          </a:xfrm>
          <a:prstGeom prst="rect">
            <a:avLst/>
          </a:prstGeom>
        </p:spPr>
        <p:txBody>
          <a:bodyPr>
            <a:spAutoFit/>
          </a:bodyPr>
          <a:lstStyle/>
          <a:p>
            <a:r>
              <a:rPr lang="zh-CN" altLang="en-US" sz="1200" dirty="0">
                <a:solidFill>
                  <a:schemeClr val="tx1"/>
                </a:solidFill>
              </a:rPr>
              <a:t>克劳德</a:t>
            </a:r>
            <a:r>
              <a:rPr lang="en-US" altLang="zh-CN" sz="1200" dirty="0">
                <a:solidFill>
                  <a:schemeClr val="tx1"/>
                </a:solidFill>
              </a:rPr>
              <a:t>·</a:t>
            </a:r>
            <a:r>
              <a:rPr lang="zh-CN" altLang="en-US" sz="1200" dirty="0">
                <a:solidFill>
                  <a:schemeClr val="tx1"/>
                </a:solidFill>
              </a:rPr>
              <a:t>艾尔伍德</a:t>
            </a:r>
            <a:r>
              <a:rPr lang="en-US" altLang="zh-CN" sz="1200" dirty="0">
                <a:solidFill>
                  <a:schemeClr val="tx1"/>
                </a:solidFill>
              </a:rPr>
              <a:t>·</a:t>
            </a:r>
            <a:r>
              <a:rPr lang="zh-CN" altLang="en-US" sz="1200" dirty="0">
                <a:solidFill>
                  <a:schemeClr val="tx1"/>
                </a:solidFill>
              </a:rPr>
              <a:t>香农（</a:t>
            </a:r>
            <a:r>
              <a:rPr lang="en-US" altLang="zh-CN" sz="1200" dirty="0">
                <a:solidFill>
                  <a:schemeClr val="tx1"/>
                </a:solidFill>
              </a:rPr>
              <a:t>Claude Elwood Shannon </a:t>
            </a:r>
            <a:endParaRPr lang="zh-CN" altLang="en-US" sz="1200" dirty="0">
              <a:solidFill>
                <a:schemeClr val="tx1"/>
              </a:solidFill>
            </a:endParaRPr>
          </a:p>
        </p:txBody>
      </p:sp>
      <p:pic>
        <p:nvPicPr>
          <p:cNvPr id="154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665" y="491703"/>
            <a:ext cx="2954081" cy="368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383887" y="4563368"/>
            <a:ext cx="5562066" cy="369332"/>
          </a:xfrm>
          <a:prstGeom prst="rect">
            <a:avLst/>
          </a:prstGeom>
        </p:spPr>
        <p:txBody>
          <a:bodyPr wrap="square">
            <a:spAutoFit/>
          </a:bodyPr>
          <a:lstStyle/>
          <a:p>
            <a:pPr defTabSz="914400">
              <a:buSzTx/>
              <a:buFont typeface="Arial" panose="020B0604020202020204" pitchFamily="34" charset="0"/>
              <a:buChar char="•"/>
            </a:pPr>
            <a:r>
              <a:rPr lang="zh-CN" altLang="en-US" kern="0" dirty="0">
                <a:solidFill>
                  <a:schemeClr val="tx1"/>
                </a:solidFill>
              </a:rPr>
              <a:t>香农的理论</a:t>
            </a:r>
            <a:r>
              <a:rPr lang="en-US" altLang="zh-CN" kern="0" dirty="0">
                <a:solidFill>
                  <a:schemeClr val="tx1"/>
                </a:solidFill>
              </a:rPr>
              <a:t>《</a:t>
            </a:r>
            <a:r>
              <a:rPr lang="zh-CN" altLang="en-US" kern="0" dirty="0">
                <a:solidFill>
                  <a:schemeClr val="tx1"/>
                </a:solidFill>
              </a:rPr>
              <a:t>继电器和开关电路的符号分析</a:t>
            </a:r>
            <a:r>
              <a:rPr lang="en-US" altLang="zh-CN" kern="0" dirty="0">
                <a:solidFill>
                  <a:schemeClr val="tx1"/>
                </a:solidFill>
              </a:rPr>
              <a:t>》</a:t>
            </a:r>
          </a:p>
        </p:txBody>
      </p:sp>
    </p:spTree>
    <p:extLst>
      <p:ext uri="{BB962C8B-B14F-4D97-AF65-F5344CB8AC3E}">
        <p14:creationId xmlns:p14="http://schemas.microsoft.com/office/powerpoint/2010/main" val="258808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4627"/>
                                        </p:tgtEl>
                                        <p:attrNameLst>
                                          <p:attrName>style.visibility</p:attrName>
                                        </p:attrNameLst>
                                      </p:cBhvr>
                                      <p:to>
                                        <p:strVal val="visible"/>
                                      </p:to>
                                    </p:set>
                                    <p:anim calcmode="lin" valueType="num">
                                      <p:cBhvr additive="base">
                                        <p:cTn id="7" dur="500" fill="hold"/>
                                        <p:tgtEl>
                                          <p:spTgt spid="154627"/>
                                        </p:tgtEl>
                                        <p:attrNameLst>
                                          <p:attrName>ppt_x</p:attrName>
                                        </p:attrNameLst>
                                      </p:cBhvr>
                                      <p:tavLst>
                                        <p:tav tm="0">
                                          <p:val>
                                            <p:strVal val="#ppt_x"/>
                                          </p:val>
                                        </p:tav>
                                        <p:tav tm="100000">
                                          <p:val>
                                            <p:strVal val="#ppt_x"/>
                                          </p:val>
                                        </p:tav>
                                      </p:tavLst>
                                    </p:anim>
                                    <p:anim calcmode="lin" valueType="num">
                                      <p:cBhvr additive="base">
                                        <p:cTn id="8" dur="500" fill="hold"/>
                                        <p:tgtEl>
                                          <p:spTgt spid="154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aphicFrame>
        <p:nvGraphicFramePr>
          <p:cNvPr id="17" name="Group 158"/>
          <p:cNvGraphicFramePr>
            <a:graphicFrameLocks noGrp="1"/>
          </p:cNvGraphicFramePr>
          <p:nvPr>
            <p:extLst>
              <p:ext uri="{D42A27DB-BD31-4B8C-83A1-F6EECF244321}">
                <p14:modId xmlns:p14="http://schemas.microsoft.com/office/powerpoint/2010/main" val="1815323677"/>
              </p:ext>
            </p:extLst>
          </p:nvPr>
        </p:nvGraphicFramePr>
        <p:xfrm>
          <a:off x="2796144" y="3712896"/>
          <a:ext cx="5562600" cy="2514602"/>
        </p:xfrm>
        <a:graphic>
          <a:graphicData uri="http://schemas.openxmlformats.org/drawingml/2006/table">
            <a:tbl>
              <a:tblPr/>
              <a:tblGrid>
                <a:gridCol w="523875">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39763">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19125">
                  <a:extLst>
                    <a:ext uri="{9D8B030D-6E8A-4147-A177-3AD203B41FA5}">
                      <a16:colId xmlns:a16="http://schemas.microsoft.com/office/drawing/2014/main" val="20004"/>
                    </a:ext>
                  </a:extLst>
                </a:gridCol>
                <a:gridCol w="617537">
                  <a:extLst>
                    <a:ext uri="{9D8B030D-6E8A-4147-A177-3AD203B41FA5}">
                      <a16:colId xmlns:a16="http://schemas.microsoft.com/office/drawing/2014/main" val="20005"/>
                    </a:ext>
                  </a:extLst>
                </a:gridCol>
                <a:gridCol w="617538">
                  <a:extLst>
                    <a:ext uri="{9D8B030D-6E8A-4147-A177-3AD203B41FA5}">
                      <a16:colId xmlns:a16="http://schemas.microsoft.com/office/drawing/2014/main" val="20006"/>
                    </a:ext>
                  </a:extLst>
                </a:gridCol>
                <a:gridCol w="619125">
                  <a:extLst>
                    <a:ext uri="{9D8B030D-6E8A-4147-A177-3AD203B41FA5}">
                      <a16:colId xmlns:a16="http://schemas.microsoft.com/office/drawing/2014/main" val="20007"/>
                    </a:ext>
                  </a:extLst>
                </a:gridCol>
                <a:gridCol w="617537">
                  <a:extLst>
                    <a:ext uri="{9D8B030D-6E8A-4147-A177-3AD203B41FA5}">
                      <a16:colId xmlns:a16="http://schemas.microsoft.com/office/drawing/2014/main" val="20008"/>
                    </a:ext>
                  </a:extLst>
                </a:gridCol>
              </a:tblGrid>
              <a:tr h="666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16</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29</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17</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3</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31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19</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14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30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22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18</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8" name="Group 146"/>
          <p:cNvGrpSpPr>
            <a:grpSpLocks/>
          </p:cNvGrpSpPr>
          <p:nvPr/>
        </p:nvGrpSpPr>
        <p:grpSpPr bwMode="auto">
          <a:xfrm>
            <a:off x="2346882" y="3665271"/>
            <a:ext cx="1368425" cy="777875"/>
            <a:chOff x="768" y="1296"/>
            <a:chExt cx="864" cy="490"/>
          </a:xfrm>
        </p:grpSpPr>
        <p:sp>
          <p:nvSpPr>
            <p:cNvPr id="24" name="Line 49"/>
            <p:cNvSpPr>
              <a:spLocks noChangeShapeType="1"/>
            </p:cNvSpPr>
            <p:nvPr/>
          </p:nvSpPr>
          <p:spPr bwMode="auto">
            <a:xfrm flipH="1" flipV="1">
              <a:off x="981" y="1451"/>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Text Box 50"/>
            <p:cNvSpPr txBox="1">
              <a:spLocks noChangeArrowheads="1"/>
            </p:cNvSpPr>
            <p:nvPr/>
          </p:nvSpPr>
          <p:spPr bwMode="auto">
            <a:xfrm>
              <a:off x="960" y="129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ABC</a:t>
              </a:r>
            </a:p>
          </p:txBody>
        </p:sp>
        <p:sp>
          <p:nvSpPr>
            <p:cNvPr id="31" name="Text Box 51"/>
            <p:cNvSpPr txBox="1">
              <a:spLocks noChangeArrowheads="1"/>
            </p:cNvSpPr>
            <p:nvPr/>
          </p:nvSpPr>
          <p:spPr bwMode="auto">
            <a:xfrm>
              <a:off x="768" y="153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DE</a:t>
              </a:r>
            </a:p>
          </p:txBody>
        </p:sp>
      </p:grpSp>
      <p:sp>
        <p:nvSpPr>
          <p:cNvPr id="32" name="Text Box 106"/>
          <p:cNvSpPr txBox="1">
            <a:spLocks noChangeArrowheads="1"/>
          </p:cNvSpPr>
          <p:nvPr/>
        </p:nvSpPr>
        <p:spPr bwMode="auto">
          <a:xfrm>
            <a:off x="291684" y="5038458"/>
            <a:ext cx="2286000" cy="396875"/>
          </a:xfrm>
          <a:prstGeom prst="rect">
            <a:avLst/>
          </a:prstGeom>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五变量卡诺图</a:t>
            </a:r>
          </a:p>
        </p:txBody>
      </p:sp>
      <p:graphicFrame>
        <p:nvGraphicFramePr>
          <p:cNvPr id="2" name="对象 1"/>
          <p:cNvGraphicFramePr>
            <a:graphicFrameLocks noChangeAspect="1"/>
          </p:cNvGraphicFramePr>
          <p:nvPr>
            <p:extLst>
              <p:ext uri="{D42A27DB-BD31-4B8C-83A1-F6EECF244321}">
                <p14:modId xmlns:p14="http://schemas.microsoft.com/office/powerpoint/2010/main" val="393974480"/>
              </p:ext>
            </p:extLst>
          </p:nvPr>
        </p:nvGraphicFramePr>
        <p:xfrm>
          <a:off x="116703" y="548808"/>
          <a:ext cx="4635519" cy="2635840"/>
        </p:xfrm>
        <a:graphic>
          <a:graphicData uri="http://schemas.openxmlformats.org/presentationml/2006/ole">
            <mc:AlternateContent xmlns:mc="http://schemas.openxmlformats.org/markup-compatibility/2006">
              <mc:Choice xmlns:v="urn:schemas-microsoft-com:vml" Requires="v">
                <p:oleObj spid="_x0000_s107848" name="Photo Editor Photo" r:id="rId3" imgW="7857143" imgH="4466667" progId="MSPhotoEd.3">
                  <p:embed/>
                </p:oleObj>
              </mc:Choice>
              <mc:Fallback>
                <p:oleObj name="Photo Editor Photo" r:id="rId3" imgW="7857143" imgH="4466667"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03" y="548808"/>
                        <a:ext cx="4635519" cy="2635840"/>
                      </a:xfrm>
                      <a:prstGeom prst="rect">
                        <a:avLst/>
                      </a:prstGeom>
                      <a:noFill/>
                      <a:ln>
                        <a:noFill/>
                      </a:ln>
                    </p:spPr>
                  </p:pic>
                </p:oleObj>
              </mc:Fallback>
            </mc:AlternateContent>
          </a:graphicData>
        </a:graphic>
      </p:graphicFrame>
      <p:sp>
        <p:nvSpPr>
          <p:cNvPr id="3" name="矩形 2"/>
          <p:cNvSpPr/>
          <p:nvPr/>
        </p:nvSpPr>
        <p:spPr>
          <a:xfrm>
            <a:off x="4797015" y="1043841"/>
            <a:ext cx="4140276" cy="1754326"/>
          </a:xfrm>
          <a:prstGeom prst="rect">
            <a:avLst/>
          </a:prstGeom>
        </p:spPr>
        <p:txBody>
          <a:bodyPr wrap="square">
            <a:spAutoFit/>
          </a:bodyPr>
          <a:lstStyle/>
          <a:p>
            <a:r>
              <a:rPr lang="zh-CN" altLang="en-US" dirty="0">
                <a:solidFill>
                  <a:schemeClr val="tx1"/>
                </a:solidFill>
              </a:rPr>
              <a:t>  已经不能直观地用平面上的几何相邻表示逻辑相邻，以中轴左右对称的最小项也是相邻的</a:t>
            </a:r>
            <a:r>
              <a:rPr lang="en-US" altLang="zh-CN" dirty="0">
                <a:solidFill>
                  <a:schemeClr val="tx1"/>
                </a:solidFill>
              </a:rPr>
              <a:t>.</a:t>
            </a:r>
            <a:endParaRPr lang="zh-CN" altLang="en-US" dirty="0">
              <a:solidFill>
                <a:schemeClr val="tx1"/>
              </a:solidFill>
            </a:endParaRPr>
          </a:p>
          <a:p>
            <a:r>
              <a:rPr lang="zh-CN" altLang="en-US" dirty="0">
                <a:solidFill>
                  <a:schemeClr val="tx1"/>
                </a:solidFill>
              </a:rPr>
              <a:t>   因此，超过</a:t>
            </a:r>
            <a:r>
              <a:rPr lang="en-US" altLang="zh-CN" dirty="0">
                <a:solidFill>
                  <a:schemeClr val="tx1"/>
                </a:solidFill>
              </a:rPr>
              <a:t>4</a:t>
            </a:r>
            <a:r>
              <a:rPr lang="zh-CN" altLang="en-US" dirty="0">
                <a:solidFill>
                  <a:schemeClr val="tx1"/>
                </a:solidFill>
              </a:rPr>
              <a:t>个变量后，卡诺图失去直观性的优点，一般不用这种方法表示，化简函数</a:t>
            </a: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10679944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11" name="Group 13"/>
          <p:cNvGrpSpPr>
            <a:grpSpLocks/>
          </p:cNvGrpSpPr>
          <p:nvPr/>
        </p:nvGrpSpPr>
        <p:grpSpPr bwMode="auto">
          <a:xfrm>
            <a:off x="119532" y="548808"/>
            <a:ext cx="1066800" cy="406400"/>
            <a:chOff x="240" y="480"/>
            <a:chExt cx="1488" cy="256"/>
          </a:xfrm>
        </p:grpSpPr>
        <p:sp>
          <p:nvSpPr>
            <p:cNvPr id="12" name="Text Box 1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练习</a:t>
              </a:r>
              <a:endParaRPr kumimoji="1" lang="en-US" altLang="zh-CN" dirty="0">
                <a:solidFill>
                  <a:schemeClr val="bg1"/>
                </a:solidFill>
                <a:latin typeface="Times New Roman" pitchFamily="18" charset="0"/>
              </a:endParaRPr>
            </a:p>
          </p:txBody>
        </p:sp>
        <p:sp>
          <p:nvSpPr>
            <p:cNvPr id="13" name="Line 1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14" name="Rectangle 2"/>
          <p:cNvSpPr>
            <a:spLocks noGrp="1" noChangeArrowheads="1"/>
          </p:cNvSpPr>
          <p:nvPr>
            <p:ph type="title" sz="quarter"/>
          </p:nvPr>
        </p:nvSpPr>
        <p:spPr>
          <a:xfrm>
            <a:off x="1286781" y="557948"/>
            <a:ext cx="2025135" cy="388120"/>
          </a:xfrm>
        </p:spPr>
        <p:txBody>
          <a:bodyPr/>
          <a:lstStyle/>
          <a:p>
            <a:r>
              <a:rPr lang="zh-CN" altLang="en-US" dirty="0">
                <a:solidFill>
                  <a:schemeClr val="tx1"/>
                </a:solidFill>
              </a:rPr>
              <a:t>画出卡</a:t>
            </a:r>
            <a:r>
              <a:rPr kumimoji="1" lang="zh-CN" altLang="en-US" dirty="0">
                <a:solidFill>
                  <a:schemeClr val="tx1"/>
                </a:solidFill>
                <a:latin typeface="Times New Roman" pitchFamily="18" charset="0"/>
              </a:rPr>
              <a:t>诺</a:t>
            </a:r>
            <a:r>
              <a:rPr lang="zh-CN" altLang="en-US" dirty="0">
                <a:solidFill>
                  <a:schemeClr val="tx1"/>
                </a:solidFill>
              </a:rPr>
              <a:t>图</a:t>
            </a:r>
          </a:p>
        </p:txBody>
      </p:sp>
      <p:graphicFrame>
        <p:nvGraphicFramePr>
          <p:cNvPr id="5" name="对象 4"/>
          <p:cNvGraphicFramePr>
            <a:graphicFrameLocks noChangeAspect="1"/>
          </p:cNvGraphicFramePr>
          <p:nvPr>
            <p:extLst>
              <p:ext uri="{D42A27DB-BD31-4B8C-83A1-F6EECF244321}">
                <p14:modId xmlns:p14="http://schemas.microsoft.com/office/powerpoint/2010/main" val="622261013"/>
              </p:ext>
            </p:extLst>
          </p:nvPr>
        </p:nvGraphicFramePr>
        <p:xfrm>
          <a:off x="1158875" y="1062038"/>
          <a:ext cx="4411663" cy="517525"/>
        </p:xfrm>
        <a:graphic>
          <a:graphicData uri="http://schemas.openxmlformats.org/presentationml/2006/ole">
            <mc:AlternateContent xmlns:mc="http://schemas.openxmlformats.org/markup-compatibility/2006">
              <mc:Choice xmlns:v="urn:schemas-microsoft-com:vml" Requires="v">
                <p:oleObj spid="_x0000_s109895" name="Equation" r:id="rId3" imgW="2057400" imgH="241200" progId="Equation.DSMT4">
                  <p:embed/>
                </p:oleObj>
              </mc:Choice>
              <mc:Fallback>
                <p:oleObj name="Equation" r:id="rId3" imgW="2057400" imgH="241200" progId="Equation.DSMT4">
                  <p:embed/>
                  <p:pic>
                    <p:nvPicPr>
                      <p:cNvPr id="0" name="Object 3"/>
                      <p:cNvPicPr>
                        <a:picLocks noChangeAspect="1" noChangeArrowheads="1"/>
                      </p:cNvPicPr>
                      <p:nvPr/>
                    </p:nvPicPr>
                    <p:blipFill>
                      <a:blip r:embed="rId4"/>
                      <a:srcRect/>
                      <a:stretch>
                        <a:fillRect/>
                      </a:stretch>
                    </p:blipFill>
                    <p:spPr bwMode="auto">
                      <a:xfrm>
                        <a:off x="1158875" y="1062038"/>
                        <a:ext cx="4411663"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Group 4"/>
          <p:cNvGraphicFramePr>
            <a:graphicFrameLocks noGrp="1"/>
          </p:cNvGraphicFramePr>
          <p:nvPr>
            <p:extLst>
              <p:ext uri="{D42A27DB-BD31-4B8C-83A1-F6EECF244321}">
                <p14:modId xmlns:p14="http://schemas.microsoft.com/office/powerpoint/2010/main" val="3275912518"/>
              </p:ext>
            </p:extLst>
          </p:nvPr>
        </p:nvGraphicFramePr>
        <p:xfrm>
          <a:off x="2051050" y="2060575"/>
          <a:ext cx="4392613" cy="1911985"/>
        </p:xfrm>
        <a:graphic>
          <a:graphicData uri="http://schemas.openxmlformats.org/drawingml/2006/table">
            <a:tbl>
              <a:tblPr/>
              <a:tblGrid>
                <a:gridCol w="43338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935037">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00</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01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1 1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  1 0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5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 name="Oval 39"/>
          <p:cNvSpPr>
            <a:spLocks noChangeArrowheads="1"/>
          </p:cNvSpPr>
          <p:nvPr/>
        </p:nvSpPr>
        <p:spPr bwMode="auto">
          <a:xfrm>
            <a:off x="3635375" y="2708275"/>
            <a:ext cx="15843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0" name="Oval 40"/>
          <p:cNvSpPr>
            <a:spLocks noChangeArrowheads="1"/>
          </p:cNvSpPr>
          <p:nvPr/>
        </p:nvSpPr>
        <p:spPr bwMode="auto">
          <a:xfrm>
            <a:off x="2700338" y="3355975"/>
            <a:ext cx="1584325" cy="5048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1" name="Oval 41"/>
          <p:cNvSpPr>
            <a:spLocks noChangeArrowheads="1"/>
          </p:cNvSpPr>
          <p:nvPr/>
        </p:nvSpPr>
        <p:spPr bwMode="auto">
          <a:xfrm>
            <a:off x="5653088" y="2708275"/>
            <a:ext cx="574675" cy="1152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5" name="Text Box 44"/>
          <p:cNvSpPr txBox="1">
            <a:spLocks noChangeArrowheads="1"/>
          </p:cNvSpPr>
          <p:nvPr/>
        </p:nvSpPr>
        <p:spPr bwMode="auto">
          <a:xfrm>
            <a:off x="1836738" y="2133600"/>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tx1"/>
                </a:solidFill>
              </a:rPr>
              <a:t>A</a:t>
            </a:r>
          </a:p>
        </p:txBody>
      </p:sp>
      <p:sp>
        <p:nvSpPr>
          <p:cNvPr id="26" name="Text Box 45"/>
          <p:cNvSpPr txBox="1">
            <a:spLocks noChangeArrowheads="1"/>
          </p:cNvSpPr>
          <p:nvPr/>
        </p:nvSpPr>
        <p:spPr bwMode="auto">
          <a:xfrm>
            <a:off x="2124075" y="1892300"/>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tx1"/>
                </a:solidFill>
              </a:rPr>
              <a:t>BC</a:t>
            </a:r>
          </a:p>
        </p:txBody>
      </p:sp>
    </p:spTree>
    <p:extLst>
      <p:ext uri="{BB962C8B-B14F-4D97-AF65-F5344CB8AC3E}">
        <p14:creationId xmlns:p14="http://schemas.microsoft.com/office/powerpoint/2010/main" val="95308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p:bldP spid="2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11" name="Group 13"/>
          <p:cNvGrpSpPr>
            <a:grpSpLocks/>
          </p:cNvGrpSpPr>
          <p:nvPr/>
        </p:nvGrpSpPr>
        <p:grpSpPr bwMode="auto">
          <a:xfrm>
            <a:off x="119532" y="548808"/>
            <a:ext cx="1066800" cy="406400"/>
            <a:chOff x="240" y="480"/>
            <a:chExt cx="1488" cy="256"/>
          </a:xfrm>
        </p:grpSpPr>
        <p:sp>
          <p:nvSpPr>
            <p:cNvPr id="12" name="Text Box 1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练习</a:t>
              </a:r>
              <a:endParaRPr kumimoji="1" lang="en-US" altLang="zh-CN" dirty="0">
                <a:solidFill>
                  <a:schemeClr val="bg1"/>
                </a:solidFill>
                <a:latin typeface="Times New Roman" pitchFamily="18" charset="0"/>
              </a:endParaRPr>
            </a:p>
          </p:txBody>
        </p:sp>
        <p:sp>
          <p:nvSpPr>
            <p:cNvPr id="13" name="Line 1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14" name="Rectangle 2"/>
          <p:cNvSpPr>
            <a:spLocks noGrp="1" noChangeArrowheads="1"/>
          </p:cNvSpPr>
          <p:nvPr>
            <p:ph type="title" sz="quarter"/>
          </p:nvPr>
        </p:nvSpPr>
        <p:spPr>
          <a:xfrm>
            <a:off x="1286781" y="557948"/>
            <a:ext cx="2025135" cy="388120"/>
          </a:xfrm>
        </p:spPr>
        <p:txBody>
          <a:bodyPr/>
          <a:lstStyle/>
          <a:p>
            <a:r>
              <a:rPr lang="zh-CN" altLang="en-US" dirty="0">
                <a:solidFill>
                  <a:schemeClr val="tx1"/>
                </a:solidFill>
              </a:rPr>
              <a:t>画出卡</a:t>
            </a:r>
            <a:r>
              <a:rPr kumimoji="1" lang="zh-CN" altLang="en-US" dirty="0">
                <a:solidFill>
                  <a:schemeClr val="tx1"/>
                </a:solidFill>
                <a:latin typeface="Times New Roman" pitchFamily="18" charset="0"/>
              </a:rPr>
              <a:t>诺</a:t>
            </a:r>
            <a:r>
              <a:rPr lang="zh-CN" altLang="en-US" dirty="0">
                <a:solidFill>
                  <a:schemeClr val="tx1"/>
                </a:solidFill>
              </a:rPr>
              <a:t>图</a:t>
            </a:r>
          </a:p>
        </p:txBody>
      </p:sp>
      <p:graphicFrame>
        <p:nvGraphicFramePr>
          <p:cNvPr id="2" name="对象 1"/>
          <p:cNvGraphicFramePr>
            <a:graphicFrameLocks noChangeAspect="1"/>
          </p:cNvGraphicFramePr>
          <p:nvPr>
            <p:extLst>
              <p:ext uri="{D42A27DB-BD31-4B8C-83A1-F6EECF244321}">
                <p14:modId xmlns:p14="http://schemas.microsoft.com/office/powerpoint/2010/main" val="2715144110"/>
              </p:ext>
            </p:extLst>
          </p:nvPr>
        </p:nvGraphicFramePr>
        <p:xfrm>
          <a:off x="1189446" y="1043841"/>
          <a:ext cx="6408167" cy="540036"/>
        </p:xfrm>
        <a:graphic>
          <a:graphicData uri="http://schemas.openxmlformats.org/presentationml/2006/ole">
            <mc:AlternateContent xmlns:mc="http://schemas.openxmlformats.org/markup-compatibility/2006">
              <mc:Choice xmlns:v="urn:schemas-microsoft-com:vml" Requires="v">
                <p:oleObj spid="_x0000_s112244" name="Equation" r:id="rId3" imgW="2857320" imgH="241200" progId="Equation.DSMT4">
                  <p:embed/>
                </p:oleObj>
              </mc:Choice>
              <mc:Fallback>
                <p:oleObj name="Equation" r:id="rId3" imgW="2857320" imgH="241200" progId="Equation.DSMT4">
                  <p:embed/>
                  <p:pic>
                    <p:nvPicPr>
                      <p:cNvPr id="0" name="Object 3"/>
                      <p:cNvPicPr>
                        <a:picLocks noChangeAspect="1" noChangeArrowheads="1"/>
                      </p:cNvPicPr>
                      <p:nvPr/>
                    </p:nvPicPr>
                    <p:blipFill>
                      <a:blip r:embed="rId4"/>
                      <a:srcRect/>
                      <a:stretch>
                        <a:fillRect/>
                      </a:stretch>
                    </p:blipFill>
                    <p:spPr bwMode="auto">
                      <a:xfrm>
                        <a:off x="1189446" y="1043841"/>
                        <a:ext cx="6408167" cy="540036"/>
                      </a:xfrm>
                      <a:prstGeom prst="rect">
                        <a:avLst/>
                      </a:prstGeom>
                      <a:noFill/>
                      <a:ln>
                        <a:noFill/>
                      </a:ln>
                      <a:effectLst/>
                    </p:spPr>
                  </p:pic>
                </p:oleObj>
              </mc:Fallback>
            </mc:AlternateContent>
          </a:graphicData>
        </a:graphic>
      </p:graphicFrame>
      <p:graphicFrame>
        <p:nvGraphicFramePr>
          <p:cNvPr id="17" name="Group 4"/>
          <p:cNvGraphicFramePr>
            <a:graphicFrameLocks noGrp="1"/>
          </p:cNvGraphicFramePr>
          <p:nvPr>
            <p:extLst>
              <p:ext uri="{D42A27DB-BD31-4B8C-83A1-F6EECF244321}">
                <p14:modId xmlns:p14="http://schemas.microsoft.com/office/powerpoint/2010/main" val="2502159933"/>
              </p:ext>
            </p:extLst>
          </p:nvPr>
        </p:nvGraphicFramePr>
        <p:xfrm>
          <a:off x="2008981" y="1929333"/>
          <a:ext cx="4032250" cy="2937512"/>
        </p:xfrm>
        <a:graphic>
          <a:graphicData uri="http://schemas.openxmlformats.org/drawingml/2006/table">
            <a:tbl>
              <a:tblPr/>
              <a:tblGrid>
                <a:gridCol w="574675">
                  <a:extLst>
                    <a:ext uri="{9D8B030D-6E8A-4147-A177-3AD203B41FA5}">
                      <a16:colId xmlns:a16="http://schemas.microsoft.com/office/drawing/2014/main" val="20000"/>
                    </a:ext>
                  </a:extLst>
                </a:gridCol>
                <a:gridCol w="793750">
                  <a:extLst>
                    <a:ext uri="{9D8B030D-6E8A-4147-A177-3AD203B41FA5}">
                      <a16:colId xmlns:a16="http://schemas.microsoft.com/office/drawing/2014/main" val="20001"/>
                    </a:ext>
                  </a:extLst>
                </a:gridCol>
                <a:gridCol w="912813">
                  <a:extLst>
                    <a:ext uri="{9D8B030D-6E8A-4147-A177-3AD203B41FA5}">
                      <a16:colId xmlns:a16="http://schemas.microsoft.com/office/drawing/2014/main" val="20002"/>
                    </a:ext>
                  </a:extLst>
                </a:gridCol>
                <a:gridCol w="8366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endParaRPr>
                    </a:p>
                  </a:txBody>
                  <a:tcPr horzOverflow="overflow">
                    <a:lnL cap="flat">
                      <a:noFill/>
                    </a:lnL>
                    <a:lnR>
                      <a:noFill/>
                    </a:lnR>
                    <a:lnT cap="flat">
                      <a:noFill/>
                    </a:lnT>
                    <a:lnB>
                      <a:noFill/>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10</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a:ln>
                            <a:noFill/>
                          </a:ln>
                          <a:solidFill>
                            <a:srgbClr val="000000"/>
                          </a:solidFill>
                          <a:effectLst>
                            <a:outerShdw blurRad="38100" dist="38100" dir="2700000" algn="tl">
                              <a:srgbClr val="C0C0C0"/>
                            </a:outerShdw>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 name="Text Box 53"/>
          <p:cNvSpPr txBox="1">
            <a:spLocks noChangeArrowheads="1"/>
          </p:cNvSpPr>
          <p:nvPr/>
        </p:nvSpPr>
        <p:spPr bwMode="auto">
          <a:xfrm>
            <a:off x="1720056" y="2073795"/>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tx1"/>
                </a:solidFill>
              </a:rPr>
              <a:t>AB</a:t>
            </a:r>
          </a:p>
        </p:txBody>
      </p:sp>
      <p:sp>
        <p:nvSpPr>
          <p:cNvPr id="23" name="Text Box 54"/>
          <p:cNvSpPr txBox="1">
            <a:spLocks noChangeArrowheads="1"/>
          </p:cNvSpPr>
          <p:nvPr/>
        </p:nvSpPr>
        <p:spPr bwMode="auto">
          <a:xfrm>
            <a:off x="2224881" y="1713433"/>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chemeClr val="tx1"/>
                </a:solidFill>
              </a:rPr>
              <a:t>CD</a:t>
            </a:r>
          </a:p>
        </p:txBody>
      </p:sp>
      <p:sp>
        <p:nvSpPr>
          <p:cNvPr id="24" name="Oval 55"/>
          <p:cNvSpPr>
            <a:spLocks noChangeArrowheads="1"/>
          </p:cNvSpPr>
          <p:nvPr/>
        </p:nvSpPr>
        <p:spPr bwMode="auto">
          <a:xfrm>
            <a:off x="2512219" y="3729558"/>
            <a:ext cx="3240087" cy="10810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1"/>
              </a:solidFill>
            </a:endParaRPr>
          </a:p>
        </p:txBody>
      </p:sp>
      <p:sp>
        <p:nvSpPr>
          <p:cNvPr id="27" name="Freeform 56"/>
          <p:cNvSpPr>
            <a:spLocks/>
          </p:cNvSpPr>
          <p:nvPr/>
        </p:nvSpPr>
        <p:spPr bwMode="auto">
          <a:xfrm>
            <a:off x="2296319" y="2218258"/>
            <a:ext cx="887412" cy="2987675"/>
          </a:xfrm>
          <a:custGeom>
            <a:avLst/>
            <a:gdLst>
              <a:gd name="T0" fmla="*/ 91 w 559"/>
              <a:gd name="T1" fmla="*/ 196 h 1882"/>
              <a:gd name="T2" fmla="*/ 499 w 559"/>
              <a:gd name="T3" fmla="*/ 242 h 1882"/>
              <a:gd name="T4" fmla="*/ 454 w 559"/>
              <a:gd name="T5" fmla="*/ 1648 h 1882"/>
              <a:gd name="T6" fmla="*/ 0 w 559"/>
              <a:gd name="T7" fmla="*/ 1648 h 1882"/>
            </a:gdLst>
            <a:ahLst/>
            <a:cxnLst>
              <a:cxn ang="0">
                <a:pos x="T0" y="T1"/>
              </a:cxn>
              <a:cxn ang="0">
                <a:pos x="T2" y="T3"/>
              </a:cxn>
              <a:cxn ang="0">
                <a:pos x="T4" y="T5"/>
              </a:cxn>
              <a:cxn ang="0">
                <a:pos x="T6" y="T7"/>
              </a:cxn>
            </a:cxnLst>
            <a:rect l="0" t="0" r="r" b="b"/>
            <a:pathLst>
              <a:path w="559" h="1882">
                <a:moveTo>
                  <a:pt x="91" y="196"/>
                </a:moveTo>
                <a:cubicBezTo>
                  <a:pt x="265" y="98"/>
                  <a:pt x="439" y="0"/>
                  <a:pt x="499" y="242"/>
                </a:cubicBezTo>
                <a:cubicBezTo>
                  <a:pt x="559" y="484"/>
                  <a:pt x="537" y="1414"/>
                  <a:pt x="454" y="1648"/>
                </a:cubicBezTo>
                <a:cubicBezTo>
                  <a:pt x="371" y="1882"/>
                  <a:pt x="76" y="1648"/>
                  <a:pt x="0" y="16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sp>
        <p:nvSpPr>
          <p:cNvPr id="28" name="Freeform 57"/>
          <p:cNvSpPr>
            <a:spLocks/>
          </p:cNvSpPr>
          <p:nvPr/>
        </p:nvSpPr>
        <p:spPr bwMode="auto">
          <a:xfrm>
            <a:off x="5091906" y="2157933"/>
            <a:ext cx="1236663" cy="3168650"/>
          </a:xfrm>
          <a:custGeom>
            <a:avLst/>
            <a:gdLst>
              <a:gd name="T0" fmla="*/ 779 w 779"/>
              <a:gd name="T1" fmla="*/ 174 h 1996"/>
              <a:gd name="T2" fmla="*/ 98 w 779"/>
              <a:gd name="T3" fmla="*/ 265 h 1996"/>
              <a:gd name="T4" fmla="*/ 189 w 779"/>
              <a:gd name="T5" fmla="*/ 1762 h 1996"/>
              <a:gd name="T6" fmla="*/ 779 w 779"/>
              <a:gd name="T7" fmla="*/ 1671 h 1996"/>
            </a:gdLst>
            <a:ahLst/>
            <a:cxnLst>
              <a:cxn ang="0">
                <a:pos x="T0" y="T1"/>
              </a:cxn>
              <a:cxn ang="0">
                <a:pos x="T2" y="T3"/>
              </a:cxn>
              <a:cxn ang="0">
                <a:pos x="T4" y="T5"/>
              </a:cxn>
              <a:cxn ang="0">
                <a:pos x="T6" y="T7"/>
              </a:cxn>
            </a:cxnLst>
            <a:rect l="0" t="0" r="r" b="b"/>
            <a:pathLst>
              <a:path w="779" h="1996">
                <a:moveTo>
                  <a:pt x="779" y="174"/>
                </a:moveTo>
                <a:cubicBezTo>
                  <a:pt x="487" y="87"/>
                  <a:pt x="196" y="0"/>
                  <a:pt x="98" y="265"/>
                </a:cubicBezTo>
                <a:cubicBezTo>
                  <a:pt x="0" y="530"/>
                  <a:pt x="76" y="1528"/>
                  <a:pt x="189" y="1762"/>
                </a:cubicBezTo>
                <a:cubicBezTo>
                  <a:pt x="302" y="1996"/>
                  <a:pt x="540" y="1833"/>
                  <a:pt x="779" y="167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1"/>
              </a:solidFill>
            </a:endParaRPr>
          </a:p>
        </p:txBody>
      </p:sp>
      <p:graphicFrame>
        <p:nvGraphicFramePr>
          <p:cNvPr id="29" name="Object 58"/>
          <p:cNvGraphicFramePr>
            <a:graphicFrameLocks noChangeAspect="1"/>
          </p:cNvGraphicFramePr>
          <p:nvPr>
            <p:extLst>
              <p:ext uri="{D42A27DB-BD31-4B8C-83A1-F6EECF244321}">
                <p14:modId xmlns:p14="http://schemas.microsoft.com/office/powerpoint/2010/main" val="2765053988"/>
              </p:ext>
            </p:extLst>
          </p:nvPr>
        </p:nvGraphicFramePr>
        <p:xfrm>
          <a:off x="3571081" y="5218633"/>
          <a:ext cx="1144588" cy="423862"/>
        </p:xfrm>
        <a:graphic>
          <a:graphicData uri="http://schemas.openxmlformats.org/presentationml/2006/ole">
            <mc:AlternateContent xmlns:mc="http://schemas.openxmlformats.org/markup-compatibility/2006">
              <mc:Choice xmlns:v="urn:schemas-microsoft-com:vml" Requires="v">
                <p:oleObj spid="_x0000_s112245" name="公式" r:id="rId5" imgW="444240" imgH="164880" progId="Equation.3">
                  <p:embed/>
                </p:oleObj>
              </mc:Choice>
              <mc:Fallback>
                <p:oleObj name="公式" r:id="rId5" imgW="44424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081" y="5218633"/>
                        <a:ext cx="1144588"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4510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1000"/>
                                        <p:tgtEl>
                                          <p:spTgt spid="23"/>
                                        </p:tgtEl>
                                      </p:cBhvr>
                                    </p:animEffect>
                                    <p:anim calcmode="lin" valueType="num">
                                      <p:cBhvr>
                                        <p:cTn id="38" dur="1000" fill="hold"/>
                                        <p:tgtEl>
                                          <p:spTgt spid="23"/>
                                        </p:tgtEl>
                                        <p:attrNameLst>
                                          <p:attrName>ppt_x</p:attrName>
                                        </p:attrNameLst>
                                      </p:cBhvr>
                                      <p:tavLst>
                                        <p:tav tm="0">
                                          <p:val>
                                            <p:strVal val="#ppt_x"/>
                                          </p:val>
                                        </p:tav>
                                        <p:tav tm="100000">
                                          <p:val>
                                            <p:strVal val="#ppt_x"/>
                                          </p:val>
                                        </p:tav>
                                      </p:tavLst>
                                    </p:anim>
                                    <p:anim calcmode="lin" valueType="num">
                                      <p:cBhvr>
                                        <p:cTn id="3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3" grpId="0"/>
      <p:bldP spid="24" grpId="0" animBg="1"/>
      <p:bldP spid="27" grpId="0" animBg="1"/>
      <p:bldP spid="2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aphicFrame>
        <p:nvGraphicFramePr>
          <p:cNvPr id="54" name="Object 25"/>
          <p:cNvGraphicFramePr>
            <a:graphicFrameLocks noChangeAspect="1"/>
          </p:cNvGraphicFramePr>
          <p:nvPr>
            <p:extLst>
              <p:ext uri="{D42A27DB-BD31-4B8C-83A1-F6EECF244321}">
                <p14:modId xmlns:p14="http://schemas.microsoft.com/office/powerpoint/2010/main" val="4181051907"/>
              </p:ext>
            </p:extLst>
          </p:nvPr>
        </p:nvGraphicFramePr>
        <p:xfrm>
          <a:off x="906463" y="1547855"/>
          <a:ext cx="7443787" cy="481012"/>
        </p:xfrm>
        <a:graphic>
          <a:graphicData uri="http://schemas.openxmlformats.org/presentationml/2006/ole">
            <mc:AlternateContent xmlns:mc="http://schemas.openxmlformats.org/markup-compatibility/2006">
              <mc:Choice xmlns:v="urn:schemas-microsoft-com:vml" Requires="v">
                <p:oleObj spid="_x0000_s154007" name="Equation" r:id="rId3" imgW="3924000" imgH="241200" progId="Equation.DSMT4">
                  <p:embed/>
                </p:oleObj>
              </mc:Choice>
              <mc:Fallback>
                <p:oleObj name="Equation" r:id="rId3" imgW="39240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463" y="1547855"/>
                        <a:ext cx="7443787"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Object 26"/>
          <p:cNvGraphicFramePr>
            <a:graphicFrameLocks noChangeAspect="1"/>
          </p:cNvGraphicFramePr>
          <p:nvPr>
            <p:extLst>
              <p:ext uri="{D42A27DB-BD31-4B8C-83A1-F6EECF244321}">
                <p14:modId xmlns:p14="http://schemas.microsoft.com/office/powerpoint/2010/main" val="4209219180"/>
              </p:ext>
            </p:extLst>
          </p:nvPr>
        </p:nvGraphicFramePr>
        <p:xfrm>
          <a:off x="2601913" y="2081255"/>
          <a:ext cx="3943350" cy="457200"/>
        </p:xfrm>
        <a:graphic>
          <a:graphicData uri="http://schemas.openxmlformats.org/presentationml/2006/ole">
            <mc:AlternateContent xmlns:mc="http://schemas.openxmlformats.org/markup-compatibility/2006">
              <mc:Choice xmlns:v="urn:schemas-microsoft-com:vml" Requires="v">
                <p:oleObj spid="_x0000_s154008" name="Equation" r:id="rId5" imgW="1942920" imgH="228600" progId="Equation.DSMT4">
                  <p:embed/>
                </p:oleObj>
              </mc:Choice>
              <mc:Fallback>
                <p:oleObj name="Equation" r:id="rId5" imgW="19429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913" y="2081255"/>
                        <a:ext cx="3943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27"/>
          <p:cNvGraphicFramePr>
            <a:graphicFrameLocks noChangeAspect="1"/>
          </p:cNvGraphicFramePr>
          <p:nvPr>
            <p:extLst>
              <p:ext uri="{D42A27DB-BD31-4B8C-83A1-F6EECF244321}">
                <p14:modId xmlns:p14="http://schemas.microsoft.com/office/powerpoint/2010/main" val="4126146145"/>
              </p:ext>
            </p:extLst>
          </p:nvPr>
        </p:nvGraphicFramePr>
        <p:xfrm>
          <a:off x="1058863" y="3213142"/>
          <a:ext cx="5724525" cy="406400"/>
        </p:xfrm>
        <a:graphic>
          <a:graphicData uri="http://schemas.openxmlformats.org/presentationml/2006/ole">
            <mc:AlternateContent xmlns:mc="http://schemas.openxmlformats.org/markup-compatibility/2006">
              <mc:Choice xmlns:v="urn:schemas-microsoft-com:vml" Requires="v">
                <p:oleObj spid="_x0000_s154009" name="Equation" r:id="rId7" imgW="2920680" imgH="203040" progId="Equation.DSMT4">
                  <p:embed/>
                </p:oleObj>
              </mc:Choice>
              <mc:Fallback>
                <p:oleObj name="Equation" r:id="rId7" imgW="292068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8863" y="3213142"/>
                        <a:ext cx="572452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 name="Object 28"/>
          <p:cNvGraphicFramePr>
            <a:graphicFrameLocks noChangeAspect="1"/>
          </p:cNvGraphicFramePr>
          <p:nvPr>
            <p:extLst>
              <p:ext uri="{D42A27DB-BD31-4B8C-83A1-F6EECF244321}">
                <p14:modId xmlns:p14="http://schemas.microsoft.com/office/powerpoint/2010/main" val="2424204266"/>
              </p:ext>
            </p:extLst>
          </p:nvPr>
        </p:nvGraphicFramePr>
        <p:xfrm>
          <a:off x="6462713" y="2560680"/>
          <a:ext cx="101600" cy="190500"/>
        </p:xfrm>
        <a:graphic>
          <a:graphicData uri="http://schemas.openxmlformats.org/presentationml/2006/ole">
            <mc:AlternateContent xmlns:mc="http://schemas.openxmlformats.org/markup-compatibility/2006">
              <mc:Choice xmlns:v="urn:schemas-microsoft-com:vml" Requires="v">
                <p:oleObj spid="_x0000_s154010" name="公式" r:id="rId9" imgW="101520" imgH="190440" progId="Equation.3">
                  <p:embed/>
                </p:oleObj>
              </mc:Choice>
              <mc:Fallback>
                <p:oleObj name="公式" r:id="rId9" imgW="101520" imgH="1904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2713" y="2560680"/>
                        <a:ext cx="1016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Rectangle 40"/>
          <p:cNvSpPr>
            <a:spLocks noChangeArrowheads="1"/>
          </p:cNvSpPr>
          <p:nvPr/>
        </p:nvSpPr>
        <p:spPr bwMode="auto">
          <a:xfrm>
            <a:off x="808038" y="1001755"/>
            <a:ext cx="5638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sz="2400" dirty="0">
                <a:solidFill>
                  <a:srgbClr val="000099"/>
                </a:solidFill>
                <a:latin typeface="楷体_GB2312" pitchFamily="49" charset="-122"/>
                <a:ea typeface="楷体_GB2312" pitchFamily="49" charset="-122"/>
              </a:rPr>
              <a:t>    画出下式的卡诺图</a:t>
            </a:r>
          </a:p>
        </p:txBody>
      </p:sp>
      <p:grpSp>
        <p:nvGrpSpPr>
          <p:cNvPr id="59" name="Group 47"/>
          <p:cNvGrpSpPr>
            <a:grpSpLocks/>
          </p:cNvGrpSpPr>
          <p:nvPr/>
        </p:nvGrpSpPr>
        <p:grpSpPr bwMode="auto">
          <a:xfrm>
            <a:off x="5424488" y="3529055"/>
            <a:ext cx="3375025" cy="2971800"/>
            <a:chOff x="3475" y="2375"/>
            <a:chExt cx="2126" cy="1872"/>
          </a:xfrm>
        </p:grpSpPr>
        <p:grpSp>
          <p:nvGrpSpPr>
            <p:cNvPr id="60" name="Group 29"/>
            <p:cNvGrpSpPr>
              <a:grpSpLocks/>
            </p:cNvGrpSpPr>
            <p:nvPr/>
          </p:nvGrpSpPr>
          <p:grpSpPr bwMode="auto">
            <a:xfrm>
              <a:off x="3560" y="2375"/>
              <a:ext cx="2041" cy="1834"/>
              <a:chOff x="3022" y="2016"/>
              <a:chExt cx="2041" cy="1834"/>
            </a:xfrm>
          </p:grpSpPr>
          <p:sp>
            <p:nvSpPr>
              <p:cNvPr id="68" name="AutoShape 30"/>
              <p:cNvSpPr>
                <a:spLocks noChangeArrowheads="1"/>
              </p:cNvSpPr>
              <p:nvPr/>
            </p:nvSpPr>
            <p:spPr bwMode="auto">
              <a:xfrm>
                <a:off x="3022" y="2059"/>
                <a:ext cx="1928" cy="1672"/>
              </a:xfrm>
              <a:prstGeom prst="roundRect">
                <a:avLst>
                  <a:gd name="adj" fmla="val 16667"/>
                </a:avLst>
              </a:prstGeom>
              <a:solidFill>
                <a:schemeClr val="bg1">
                  <a:alpha val="0"/>
                </a:schemeClr>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69" name="Group 31"/>
              <p:cNvGrpSpPr>
                <a:grpSpLocks/>
              </p:cNvGrpSpPr>
              <p:nvPr/>
            </p:nvGrpSpPr>
            <p:grpSpPr bwMode="auto">
              <a:xfrm>
                <a:off x="3022" y="2016"/>
                <a:ext cx="2041" cy="1834"/>
                <a:chOff x="3022" y="2016"/>
                <a:chExt cx="2041" cy="1834"/>
              </a:xfrm>
            </p:grpSpPr>
            <p:graphicFrame>
              <p:nvGraphicFramePr>
                <p:cNvPr id="70" name="Object 32"/>
                <p:cNvGraphicFramePr>
                  <a:graphicFrameLocks noChangeAspect="1"/>
                </p:cNvGraphicFramePr>
                <p:nvPr/>
              </p:nvGraphicFramePr>
              <p:xfrm>
                <a:off x="3022" y="2016"/>
                <a:ext cx="2001" cy="1834"/>
              </p:xfrm>
              <a:graphic>
                <a:graphicData uri="http://schemas.openxmlformats.org/presentationml/2006/ole">
                  <mc:AlternateContent xmlns:mc="http://schemas.openxmlformats.org/markup-compatibility/2006">
                    <mc:Choice xmlns:v="urn:schemas-microsoft-com:vml" Requires="v">
                      <p:oleObj spid="_x0000_s154011" name="Picture2" r:id="rId11" imgW="1603080" imgH="1464480" progId="Word.Picture.8">
                        <p:embed/>
                      </p:oleObj>
                    </mc:Choice>
                    <mc:Fallback>
                      <p:oleObj name="Picture2" r:id="rId11" imgW="1603080" imgH="1464480" progId="Word.Picture.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2" y="2016"/>
                              <a:ext cx="2001" cy="1834"/>
                            </a:xfrm>
                            <a:prstGeom prst="rect">
                              <a:avLst/>
                            </a:prstGeom>
                            <a:noFill/>
                            <a:extLst>
                              <a:ext uri="{909E8E84-426E-40DD-AFC4-6F175D3DCCD1}">
                                <a14:hiddenFill xmlns:a14="http://schemas.microsoft.com/office/drawing/2010/main">
                                  <a:solidFill>
                                    <a:srgbClr val="FFFFFF">
                                      <a:alpha val="0"/>
                                    </a:srgbClr>
                                  </a:solidFill>
                                </a14:hiddenFill>
                              </a:ext>
                            </a:extLst>
                          </p:spPr>
                        </p:pic>
                      </p:oleObj>
                    </mc:Fallback>
                  </mc:AlternateContent>
                </a:graphicData>
              </a:graphic>
            </p:graphicFrame>
            <p:sp>
              <p:nvSpPr>
                <p:cNvPr id="71" name="AutoShape 33"/>
                <p:cNvSpPr>
                  <a:spLocks noChangeArrowheads="1"/>
                </p:cNvSpPr>
                <p:nvPr/>
              </p:nvSpPr>
              <p:spPr bwMode="auto">
                <a:xfrm>
                  <a:off x="3022" y="2087"/>
                  <a:ext cx="2041" cy="1616"/>
                </a:xfrm>
                <a:prstGeom prst="roundRect">
                  <a:avLst>
                    <a:gd name="adj" fmla="val 16667"/>
                  </a:avLst>
                </a:prstGeom>
                <a:noFill/>
                <a:ln>
                  <a:noFill/>
                </a:ln>
                <a:effectLst/>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61" name="AutoShape 34"/>
            <p:cNvSpPr>
              <a:spLocks noChangeArrowheads="1"/>
            </p:cNvSpPr>
            <p:nvPr/>
          </p:nvSpPr>
          <p:spPr bwMode="auto">
            <a:xfrm>
              <a:off x="3475" y="2389"/>
              <a:ext cx="2013" cy="1820"/>
            </a:xfrm>
            <a:prstGeom prst="roundRect">
              <a:avLst>
                <a:gd name="adj" fmla="val 16667"/>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Text Box 35"/>
            <p:cNvSpPr txBox="1">
              <a:spLocks noChangeArrowheads="1"/>
            </p:cNvSpPr>
            <p:nvPr/>
          </p:nvSpPr>
          <p:spPr bwMode="auto">
            <a:xfrm>
              <a:off x="4714" y="3407"/>
              <a:ext cx="368"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tabLst>
                  <a:tab pos="228600" algn="l"/>
                </a:tabLst>
                <a:defRPr kumimoji="1" sz="2400">
                  <a:solidFill>
                    <a:schemeClr val="tx1"/>
                  </a:solidFill>
                  <a:latin typeface="Times New Roman" pitchFamily="18" charset="0"/>
                  <a:ea typeface="宋体" charset="-122"/>
                </a:defRPr>
              </a:lvl1pPr>
              <a:lvl2pPr algn="l">
                <a:tabLst>
                  <a:tab pos="228600" algn="l"/>
                </a:tabLst>
                <a:defRPr kumimoji="1" sz="2400">
                  <a:solidFill>
                    <a:schemeClr val="tx1"/>
                  </a:solidFill>
                  <a:latin typeface="Times New Roman" pitchFamily="18" charset="0"/>
                  <a:ea typeface="宋体" charset="-122"/>
                </a:defRPr>
              </a:lvl2pPr>
              <a:lvl3pPr algn="l">
                <a:tabLst>
                  <a:tab pos="228600" algn="l"/>
                </a:tabLst>
                <a:defRPr kumimoji="1" sz="2400">
                  <a:solidFill>
                    <a:schemeClr val="tx1"/>
                  </a:solidFill>
                  <a:latin typeface="Times New Roman" pitchFamily="18" charset="0"/>
                  <a:ea typeface="宋体" charset="-122"/>
                </a:defRPr>
              </a:lvl3pPr>
              <a:lvl4pPr algn="l">
                <a:tabLst>
                  <a:tab pos="228600" algn="l"/>
                </a:tabLst>
                <a:defRPr kumimoji="1" sz="2400">
                  <a:solidFill>
                    <a:schemeClr val="tx1"/>
                  </a:solidFill>
                  <a:latin typeface="Times New Roman" pitchFamily="18" charset="0"/>
                  <a:ea typeface="宋体" charset="-122"/>
                </a:defRPr>
              </a:lvl4pPr>
              <a:lvl5pPr algn="l">
                <a:tabLst>
                  <a:tab pos="228600" algn="l"/>
                </a:tabLst>
                <a:defRPr kumimoji="1" sz="2400">
                  <a:solidFill>
                    <a:schemeClr val="tx1"/>
                  </a:solidFill>
                  <a:latin typeface="Times New Roman" pitchFamily="18" charset="0"/>
                  <a:ea typeface="宋体" charset="-122"/>
                </a:defRPr>
              </a:lvl5pPr>
              <a:lvl6pPr fontAlgn="base">
                <a:spcBef>
                  <a:spcPct val="0"/>
                </a:spcBef>
                <a:spcAft>
                  <a:spcPct val="0"/>
                </a:spcAft>
                <a:tabLst>
                  <a:tab pos="228600" algn="l"/>
                </a:tabLst>
                <a:defRPr kumimoji="1" sz="2400">
                  <a:solidFill>
                    <a:schemeClr val="tx1"/>
                  </a:solidFill>
                  <a:latin typeface="Times New Roman" pitchFamily="18" charset="0"/>
                  <a:ea typeface="宋体" charset="-122"/>
                </a:defRPr>
              </a:lvl6pPr>
              <a:lvl7pPr fontAlgn="base">
                <a:spcBef>
                  <a:spcPct val="0"/>
                </a:spcBef>
                <a:spcAft>
                  <a:spcPct val="0"/>
                </a:spcAft>
                <a:tabLst>
                  <a:tab pos="228600" algn="l"/>
                </a:tabLst>
                <a:defRPr kumimoji="1" sz="2400">
                  <a:solidFill>
                    <a:schemeClr val="tx1"/>
                  </a:solidFill>
                  <a:latin typeface="Times New Roman" pitchFamily="18" charset="0"/>
                  <a:ea typeface="宋体" charset="-122"/>
                </a:defRPr>
              </a:lvl7pPr>
              <a:lvl8pPr fontAlgn="base">
                <a:spcBef>
                  <a:spcPct val="0"/>
                </a:spcBef>
                <a:spcAft>
                  <a:spcPct val="0"/>
                </a:spcAft>
                <a:tabLst>
                  <a:tab pos="228600" algn="l"/>
                </a:tabLst>
                <a:defRPr kumimoji="1" sz="2400">
                  <a:solidFill>
                    <a:schemeClr val="tx1"/>
                  </a:solidFill>
                  <a:latin typeface="Times New Roman" pitchFamily="18" charset="0"/>
                  <a:ea typeface="宋体" charset="-122"/>
                </a:defRPr>
              </a:lvl8pPr>
              <a:lvl9pPr fontAlgn="base">
                <a:spcBef>
                  <a:spcPct val="0"/>
                </a:spcBef>
                <a:spcAft>
                  <a:spcPct val="0"/>
                </a:spcAft>
                <a:tabLst>
                  <a:tab pos="228600" algn="l"/>
                </a:tabLst>
                <a:defRPr kumimoji="1" sz="2400">
                  <a:solidFill>
                    <a:schemeClr val="tx1"/>
                  </a:solidFill>
                  <a:latin typeface="Times New Roman" pitchFamily="18" charset="0"/>
                  <a:ea typeface="宋体" charset="-122"/>
                </a:defRPr>
              </a:lvl9pPr>
            </a:lstStyle>
            <a:p>
              <a:pPr algn="ctr">
                <a:spcBef>
                  <a:spcPct val="50000"/>
                </a:spcBef>
              </a:pPr>
              <a:r>
                <a:rPr kumimoji="0" lang="en-US" altLang="zh-CN" sz="1800">
                  <a:latin typeface="楷体_GB2312" pitchFamily="49" charset="-122"/>
                  <a:ea typeface="楷体_GB2312" pitchFamily="49" charset="-122"/>
                </a:rPr>
                <a:t>0</a:t>
              </a:r>
              <a:endParaRPr kumimoji="0" lang="en-US" altLang="zh-CN" sz="1800" baseline="-25000">
                <a:latin typeface="楷体_GB2312" pitchFamily="49" charset="-122"/>
                <a:ea typeface="楷体_GB2312" pitchFamily="49" charset="-122"/>
              </a:endParaRPr>
            </a:p>
          </p:txBody>
        </p:sp>
        <p:sp>
          <p:nvSpPr>
            <p:cNvPr id="63" name="Text Box 36"/>
            <p:cNvSpPr txBox="1">
              <a:spLocks noChangeArrowheads="1"/>
            </p:cNvSpPr>
            <p:nvPr/>
          </p:nvSpPr>
          <p:spPr bwMode="auto">
            <a:xfrm>
              <a:off x="4077" y="2840"/>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tabLst>
                  <a:tab pos="228600" algn="l"/>
                </a:tabLst>
                <a:defRPr kumimoji="1" sz="2400">
                  <a:solidFill>
                    <a:schemeClr val="tx1"/>
                  </a:solidFill>
                  <a:latin typeface="Times New Roman" pitchFamily="18" charset="0"/>
                  <a:ea typeface="宋体" charset="-122"/>
                </a:defRPr>
              </a:lvl1pPr>
              <a:lvl2pPr algn="l">
                <a:tabLst>
                  <a:tab pos="228600" algn="l"/>
                </a:tabLst>
                <a:defRPr kumimoji="1" sz="2400">
                  <a:solidFill>
                    <a:schemeClr val="tx1"/>
                  </a:solidFill>
                  <a:latin typeface="Times New Roman" pitchFamily="18" charset="0"/>
                  <a:ea typeface="宋体" charset="-122"/>
                </a:defRPr>
              </a:lvl2pPr>
              <a:lvl3pPr algn="l">
                <a:tabLst>
                  <a:tab pos="228600" algn="l"/>
                </a:tabLst>
                <a:defRPr kumimoji="1" sz="2400">
                  <a:solidFill>
                    <a:schemeClr val="tx1"/>
                  </a:solidFill>
                  <a:latin typeface="Times New Roman" pitchFamily="18" charset="0"/>
                  <a:ea typeface="宋体" charset="-122"/>
                </a:defRPr>
              </a:lvl3pPr>
              <a:lvl4pPr algn="l">
                <a:tabLst>
                  <a:tab pos="228600" algn="l"/>
                </a:tabLst>
                <a:defRPr kumimoji="1" sz="2400">
                  <a:solidFill>
                    <a:schemeClr val="tx1"/>
                  </a:solidFill>
                  <a:latin typeface="Times New Roman" pitchFamily="18" charset="0"/>
                  <a:ea typeface="宋体" charset="-122"/>
                </a:defRPr>
              </a:lvl4pPr>
              <a:lvl5pPr algn="l">
                <a:tabLst>
                  <a:tab pos="228600" algn="l"/>
                </a:tabLst>
                <a:defRPr kumimoji="1" sz="2400">
                  <a:solidFill>
                    <a:schemeClr val="tx1"/>
                  </a:solidFill>
                  <a:latin typeface="Times New Roman" pitchFamily="18" charset="0"/>
                  <a:ea typeface="宋体" charset="-122"/>
                </a:defRPr>
              </a:lvl5pPr>
              <a:lvl6pPr fontAlgn="base">
                <a:spcBef>
                  <a:spcPct val="0"/>
                </a:spcBef>
                <a:spcAft>
                  <a:spcPct val="0"/>
                </a:spcAft>
                <a:tabLst>
                  <a:tab pos="228600" algn="l"/>
                </a:tabLst>
                <a:defRPr kumimoji="1" sz="2400">
                  <a:solidFill>
                    <a:schemeClr val="tx1"/>
                  </a:solidFill>
                  <a:latin typeface="Times New Roman" pitchFamily="18" charset="0"/>
                  <a:ea typeface="宋体" charset="-122"/>
                </a:defRPr>
              </a:lvl6pPr>
              <a:lvl7pPr fontAlgn="base">
                <a:spcBef>
                  <a:spcPct val="0"/>
                </a:spcBef>
                <a:spcAft>
                  <a:spcPct val="0"/>
                </a:spcAft>
                <a:tabLst>
                  <a:tab pos="228600" algn="l"/>
                </a:tabLst>
                <a:defRPr kumimoji="1" sz="2400">
                  <a:solidFill>
                    <a:schemeClr val="tx1"/>
                  </a:solidFill>
                  <a:latin typeface="Times New Roman" pitchFamily="18" charset="0"/>
                  <a:ea typeface="宋体" charset="-122"/>
                </a:defRPr>
              </a:lvl7pPr>
              <a:lvl8pPr fontAlgn="base">
                <a:spcBef>
                  <a:spcPct val="0"/>
                </a:spcBef>
                <a:spcAft>
                  <a:spcPct val="0"/>
                </a:spcAft>
                <a:tabLst>
                  <a:tab pos="228600" algn="l"/>
                </a:tabLst>
                <a:defRPr kumimoji="1" sz="2400">
                  <a:solidFill>
                    <a:schemeClr val="tx1"/>
                  </a:solidFill>
                  <a:latin typeface="Times New Roman" pitchFamily="18" charset="0"/>
                  <a:ea typeface="宋体" charset="-122"/>
                </a:defRPr>
              </a:lvl8pPr>
              <a:lvl9pPr fontAlgn="base">
                <a:spcBef>
                  <a:spcPct val="0"/>
                </a:spcBef>
                <a:spcAft>
                  <a:spcPct val="0"/>
                </a:spcAft>
                <a:tabLst>
                  <a:tab pos="228600" algn="l"/>
                </a:tabLst>
                <a:defRPr kumimoji="1" sz="2400">
                  <a:solidFill>
                    <a:schemeClr val="tx1"/>
                  </a:solidFill>
                  <a:latin typeface="Times New Roman" pitchFamily="18" charset="0"/>
                  <a:ea typeface="宋体" charset="-122"/>
                </a:defRPr>
              </a:lvl9pPr>
            </a:lstStyle>
            <a:p>
              <a:pPr algn="ctr">
                <a:spcBef>
                  <a:spcPct val="50000"/>
                </a:spcBef>
              </a:pPr>
              <a:r>
                <a:rPr kumimoji="0" lang="en-US" altLang="zh-CN" sz="1800">
                  <a:latin typeface="楷体_GB2312" pitchFamily="49" charset="-122"/>
                  <a:ea typeface="楷体_GB2312" pitchFamily="49" charset="-122"/>
                </a:rPr>
                <a:t>0</a:t>
              </a:r>
              <a:endParaRPr kumimoji="0" lang="en-US" altLang="zh-CN" sz="1800" baseline="-25000">
                <a:latin typeface="楷体_GB2312" pitchFamily="49" charset="-122"/>
                <a:ea typeface="楷体_GB2312" pitchFamily="49" charset="-122"/>
              </a:endParaRPr>
            </a:p>
          </p:txBody>
        </p:sp>
        <p:sp>
          <p:nvSpPr>
            <p:cNvPr id="64" name="Text Box 37"/>
            <p:cNvSpPr txBox="1">
              <a:spLocks noChangeArrowheads="1"/>
            </p:cNvSpPr>
            <p:nvPr/>
          </p:nvSpPr>
          <p:spPr bwMode="auto">
            <a:xfrm>
              <a:off x="4389" y="3407"/>
              <a:ext cx="368"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tabLst>
                  <a:tab pos="228600" algn="l"/>
                </a:tabLst>
                <a:defRPr kumimoji="1" sz="2400">
                  <a:solidFill>
                    <a:schemeClr val="tx1"/>
                  </a:solidFill>
                  <a:latin typeface="Times New Roman" pitchFamily="18" charset="0"/>
                  <a:ea typeface="宋体" charset="-122"/>
                </a:defRPr>
              </a:lvl1pPr>
              <a:lvl2pPr algn="l">
                <a:tabLst>
                  <a:tab pos="228600" algn="l"/>
                </a:tabLst>
                <a:defRPr kumimoji="1" sz="2400">
                  <a:solidFill>
                    <a:schemeClr val="tx1"/>
                  </a:solidFill>
                  <a:latin typeface="Times New Roman" pitchFamily="18" charset="0"/>
                  <a:ea typeface="宋体" charset="-122"/>
                </a:defRPr>
              </a:lvl2pPr>
              <a:lvl3pPr algn="l">
                <a:tabLst>
                  <a:tab pos="228600" algn="l"/>
                </a:tabLst>
                <a:defRPr kumimoji="1" sz="2400">
                  <a:solidFill>
                    <a:schemeClr val="tx1"/>
                  </a:solidFill>
                  <a:latin typeface="Times New Roman" pitchFamily="18" charset="0"/>
                  <a:ea typeface="宋体" charset="-122"/>
                </a:defRPr>
              </a:lvl3pPr>
              <a:lvl4pPr algn="l">
                <a:tabLst>
                  <a:tab pos="228600" algn="l"/>
                </a:tabLst>
                <a:defRPr kumimoji="1" sz="2400">
                  <a:solidFill>
                    <a:schemeClr val="tx1"/>
                  </a:solidFill>
                  <a:latin typeface="Times New Roman" pitchFamily="18" charset="0"/>
                  <a:ea typeface="宋体" charset="-122"/>
                </a:defRPr>
              </a:lvl4pPr>
              <a:lvl5pPr algn="l">
                <a:tabLst>
                  <a:tab pos="228600" algn="l"/>
                </a:tabLst>
                <a:defRPr kumimoji="1" sz="2400">
                  <a:solidFill>
                    <a:schemeClr val="tx1"/>
                  </a:solidFill>
                  <a:latin typeface="Times New Roman" pitchFamily="18" charset="0"/>
                  <a:ea typeface="宋体" charset="-122"/>
                </a:defRPr>
              </a:lvl5pPr>
              <a:lvl6pPr fontAlgn="base">
                <a:spcBef>
                  <a:spcPct val="0"/>
                </a:spcBef>
                <a:spcAft>
                  <a:spcPct val="0"/>
                </a:spcAft>
                <a:tabLst>
                  <a:tab pos="228600" algn="l"/>
                </a:tabLst>
                <a:defRPr kumimoji="1" sz="2400">
                  <a:solidFill>
                    <a:schemeClr val="tx1"/>
                  </a:solidFill>
                  <a:latin typeface="Times New Roman" pitchFamily="18" charset="0"/>
                  <a:ea typeface="宋体" charset="-122"/>
                </a:defRPr>
              </a:lvl6pPr>
              <a:lvl7pPr fontAlgn="base">
                <a:spcBef>
                  <a:spcPct val="0"/>
                </a:spcBef>
                <a:spcAft>
                  <a:spcPct val="0"/>
                </a:spcAft>
                <a:tabLst>
                  <a:tab pos="228600" algn="l"/>
                </a:tabLst>
                <a:defRPr kumimoji="1" sz="2400">
                  <a:solidFill>
                    <a:schemeClr val="tx1"/>
                  </a:solidFill>
                  <a:latin typeface="Times New Roman" pitchFamily="18" charset="0"/>
                  <a:ea typeface="宋体" charset="-122"/>
                </a:defRPr>
              </a:lvl7pPr>
              <a:lvl8pPr fontAlgn="base">
                <a:spcBef>
                  <a:spcPct val="0"/>
                </a:spcBef>
                <a:spcAft>
                  <a:spcPct val="0"/>
                </a:spcAft>
                <a:tabLst>
                  <a:tab pos="228600" algn="l"/>
                </a:tabLst>
                <a:defRPr kumimoji="1" sz="2400">
                  <a:solidFill>
                    <a:schemeClr val="tx1"/>
                  </a:solidFill>
                  <a:latin typeface="Times New Roman" pitchFamily="18" charset="0"/>
                  <a:ea typeface="宋体" charset="-122"/>
                </a:defRPr>
              </a:lvl8pPr>
              <a:lvl9pPr fontAlgn="base">
                <a:spcBef>
                  <a:spcPct val="0"/>
                </a:spcBef>
                <a:spcAft>
                  <a:spcPct val="0"/>
                </a:spcAft>
                <a:tabLst>
                  <a:tab pos="228600" algn="l"/>
                </a:tabLst>
                <a:defRPr kumimoji="1" sz="2400">
                  <a:solidFill>
                    <a:schemeClr val="tx1"/>
                  </a:solidFill>
                  <a:latin typeface="Times New Roman" pitchFamily="18" charset="0"/>
                  <a:ea typeface="宋体" charset="-122"/>
                </a:defRPr>
              </a:lvl9pPr>
            </a:lstStyle>
            <a:p>
              <a:pPr algn="ctr">
                <a:spcBef>
                  <a:spcPct val="50000"/>
                </a:spcBef>
              </a:pPr>
              <a:r>
                <a:rPr kumimoji="0" lang="en-US" altLang="zh-CN" sz="1800">
                  <a:latin typeface="楷体_GB2312" pitchFamily="49" charset="-122"/>
                  <a:ea typeface="楷体_GB2312" pitchFamily="49" charset="-122"/>
                </a:rPr>
                <a:t>0</a:t>
              </a:r>
              <a:endParaRPr kumimoji="0" lang="en-US" altLang="zh-CN" sz="1800" baseline="-25000">
                <a:latin typeface="楷体_GB2312" pitchFamily="49" charset="-122"/>
                <a:ea typeface="楷体_GB2312" pitchFamily="49" charset="-122"/>
              </a:endParaRPr>
            </a:p>
          </p:txBody>
        </p:sp>
        <p:sp>
          <p:nvSpPr>
            <p:cNvPr id="65" name="Text Box 38"/>
            <p:cNvSpPr txBox="1">
              <a:spLocks noChangeArrowheads="1"/>
            </p:cNvSpPr>
            <p:nvPr/>
          </p:nvSpPr>
          <p:spPr bwMode="auto">
            <a:xfrm>
              <a:off x="5002" y="3690"/>
              <a:ext cx="397"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tabLst>
                  <a:tab pos="228600" algn="l"/>
                </a:tabLst>
                <a:defRPr kumimoji="1" sz="2400">
                  <a:solidFill>
                    <a:schemeClr val="tx1"/>
                  </a:solidFill>
                  <a:latin typeface="Times New Roman" pitchFamily="18" charset="0"/>
                  <a:ea typeface="宋体" charset="-122"/>
                </a:defRPr>
              </a:lvl1pPr>
              <a:lvl2pPr algn="l">
                <a:tabLst>
                  <a:tab pos="228600" algn="l"/>
                </a:tabLst>
                <a:defRPr kumimoji="1" sz="2400">
                  <a:solidFill>
                    <a:schemeClr val="tx1"/>
                  </a:solidFill>
                  <a:latin typeface="Times New Roman" pitchFamily="18" charset="0"/>
                  <a:ea typeface="宋体" charset="-122"/>
                </a:defRPr>
              </a:lvl2pPr>
              <a:lvl3pPr algn="l">
                <a:tabLst>
                  <a:tab pos="228600" algn="l"/>
                </a:tabLst>
                <a:defRPr kumimoji="1" sz="2400">
                  <a:solidFill>
                    <a:schemeClr val="tx1"/>
                  </a:solidFill>
                  <a:latin typeface="Times New Roman" pitchFamily="18" charset="0"/>
                  <a:ea typeface="宋体" charset="-122"/>
                </a:defRPr>
              </a:lvl3pPr>
              <a:lvl4pPr algn="l">
                <a:tabLst>
                  <a:tab pos="228600" algn="l"/>
                </a:tabLst>
                <a:defRPr kumimoji="1" sz="2400">
                  <a:solidFill>
                    <a:schemeClr val="tx1"/>
                  </a:solidFill>
                  <a:latin typeface="Times New Roman" pitchFamily="18" charset="0"/>
                  <a:ea typeface="宋体" charset="-122"/>
                </a:defRPr>
              </a:lvl4pPr>
              <a:lvl5pPr algn="l">
                <a:tabLst>
                  <a:tab pos="228600" algn="l"/>
                </a:tabLst>
                <a:defRPr kumimoji="1" sz="2400">
                  <a:solidFill>
                    <a:schemeClr val="tx1"/>
                  </a:solidFill>
                  <a:latin typeface="Times New Roman" pitchFamily="18" charset="0"/>
                  <a:ea typeface="宋体" charset="-122"/>
                </a:defRPr>
              </a:lvl5pPr>
              <a:lvl6pPr fontAlgn="base">
                <a:spcBef>
                  <a:spcPct val="0"/>
                </a:spcBef>
                <a:spcAft>
                  <a:spcPct val="0"/>
                </a:spcAft>
                <a:tabLst>
                  <a:tab pos="228600" algn="l"/>
                </a:tabLst>
                <a:defRPr kumimoji="1" sz="2400">
                  <a:solidFill>
                    <a:schemeClr val="tx1"/>
                  </a:solidFill>
                  <a:latin typeface="Times New Roman" pitchFamily="18" charset="0"/>
                  <a:ea typeface="宋体" charset="-122"/>
                </a:defRPr>
              </a:lvl6pPr>
              <a:lvl7pPr fontAlgn="base">
                <a:spcBef>
                  <a:spcPct val="0"/>
                </a:spcBef>
                <a:spcAft>
                  <a:spcPct val="0"/>
                </a:spcAft>
                <a:tabLst>
                  <a:tab pos="228600" algn="l"/>
                </a:tabLst>
                <a:defRPr kumimoji="1" sz="2400">
                  <a:solidFill>
                    <a:schemeClr val="tx1"/>
                  </a:solidFill>
                  <a:latin typeface="Times New Roman" pitchFamily="18" charset="0"/>
                  <a:ea typeface="宋体" charset="-122"/>
                </a:defRPr>
              </a:lvl7pPr>
              <a:lvl8pPr fontAlgn="base">
                <a:spcBef>
                  <a:spcPct val="0"/>
                </a:spcBef>
                <a:spcAft>
                  <a:spcPct val="0"/>
                </a:spcAft>
                <a:tabLst>
                  <a:tab pos="228600" algn="l"/>
                </a:tabLst>
                <a:defRPr kumimoji="1" sz="2400">
                  <a:solidFill>
                    <a:schemeClr val="tx1"/>
                  </a:solidFill>
                  <a:latin typeface="Times New Roman" pitchFamily="18" charset="0"/>
                  <a:ea typeface="宋体" charset="-122"/>
                </a:defRPr>
              </a:lvl8pPr>
              <a:lvl9pPr fontAlgn="base">
                <a:spcBef>
                  <a:spcPct val="0"/>
                </a:spcBef>
                <a:spcAft>
                  <a:spcPct val="0"/>
                </a:spcAft>
                <a:tabLst>
                  <a:tab pos="228600" algn="l"/>
                </a:tabLst>
                <a:defRPr kumimoji="1" sz="2400">
                  <a:solidFill>
                    <a:schemeClr val="tx1"/>
                  </a:solidFill>
                  <a:latin typeface="Times New Roman" pitchFamily="18" charset="0"/>
                  <a:ea typeface="宋体" charset="-122"/>
                </a:defRPr>
              </a:lvl9pPr>
            </a:lstStyle>
            <a:p>
              <a:pPr algn="ctr">
                <a:spcBef>
                  <a:spcPct val="50000"/>
                </a:spcBef>
              </a:pPr>
              <a:r>
                <a:rPr kumimoji="0" lang="en-US" altLang="zh-CN" sz="1800">
                  <a:latin typeface="楷体_GB2312" pitchFamily="49" charset="-122"/>
                  <a:ea typeface="楷体_GB2312" pitchFamily="49" charset="-122"/>
                </a:rPr>
                <a:t>0</a:t>
              </a:r>
              <a:endParaRPr kumimoji="0" lang="en-US" altLang="zh-CN" sz="1800" baseline="-25000">
                <a:latin typeface="楷体_GB2312" pitchFamily="49" charset="-122"/>
                <a:ea typeface="楷体_GB2312" pitchFamily="49" charset="-122"/>
              </a:endParaRPr>
            </a:p>
          </p:txBody>
        </p:sp>
        <p:sp>
          <p:nvSpPr>
            <p:cNvPr id="66" name="Text Box 39"/>
            <p:cNvSpPr txBox="1">
              <a:spLocks noChangeArrowheads="1"/>
            </p:cNvSpPr>
            <p:nvPr/>
          </p:nvSpPr>
          <p:spPr bwMode="auto">
            <a:xfrm>
              <a:off x="5050" y="3104"/>
              <a:ext cx="31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l">
                <a:tabLst>
                  <a:tab pos="228600" algn="l"/>
                </a:tabLst>
                <a:defRPr kumimoji="1" sz="2400">
                  <a:solidFill>
                    <a:schemeClr val="tx1"/>
                  </a:solidFill>
                  <a:latin typeface="Times New Roman" pitchFamily="18" charset="0"/>
                  <a:ea typeface="宋体" charset="-122"/>
                </a:defRPr>
              </a:lvl1pPr>
              <a:lvl2pPr algn="l">
                <a:tabLst>
                  <a:tab pos="228600" algn="l"/>
                </a:tabLst>
                <a:defRPr kumimoji="1" sz="2400">
                  <a:solidFill>
                    <a:schemeClr val="tx1"/>
                  </a:solidFill>
                  <a:latin typeface="Times New Roman" pitchFamily="18" charset="0"/>
                  <a:ea typeface="宋体" charset="-122"/>
                </a:defRPr>
              </a:lvl2pPr>
              <a:lvl3pPr algn="l">
                <a:tabLst>
                  <a:tab pos="228600" algn="l"/>
                </a:tabLst>
                <a:defRPr kumimoji="1" sz="2400">
                  <a:solidFill>
                    <a:schemeClr val="tx1"/>
                  </a:solidFill>
                  <a:latin typeface="Times New Roman" pitchFamily="18" charset="0"/>
                  <a:ea typeface="宋体" charset="-122"/>
                </a:defRPr>
              </a:lvl3pPr>
              <a:lvl4pPr algn="l">
                <a:tabLst>
                  <a:tab pos="228600" algn="l"/>
                </a:tabLst>
                <a:defRPr kumimoji="1" sz="2400">
                  <a:solidFill>
                    <a:schemeClr val="tx1"/>
                  </a:solidFill>
                  <a:latin typeface="Times New Roman" pitchFamily="18" charset="0"/>
                  <a:ea typeface="宋体" charset="-122"/>
                </a:defRPr>
              </a:lvl4pPr>
              <a:lvl5pPr algn="l">
                <a:tabLst>
                  <a:tab pos="228600" algn="l"/>
                </a:tabLst>
                <a:defRPr kumimoji="1" sz="2400">
                  <a:solidFill>
                    <a:schemeClr val="tx1"/>
                  </a:solidFill>
                  <a:latin typeface="Times New Roman" pitchFamily="18" charset="0"/>
                  <a:ea typeface="宋体" charset="-122"/>
                </a:defRPr>
              </a:lvl5pPr>
              <a:lvl6pPr fontAlgn="base">
                <a:spcBef>
                  <a:spcPct val="0"/>
                </a:spcBef>
                <a:spcAft>
                  <a:spcPct val="0"/>
                </a:spcAft>
                <a:tabLst>
                  <a:tab pos="228600" algn="l"/>
                </a:tabLst>
                <a:defRPr kumimoji="1" sz="2400">
                  <a:solidFill>
                    <a:schemeClr val="tx1"/>
                  </a:solidFill>
                  <a:latin typeface="Times New Roman" pitchFamily="18" charset="0"/>
                  <a:ea typeface="宋体" charset="-122"/>
                </a:defRPr>
              </a:lvl6pPr>
              <a:lvl7pPr fontAlgn="base">
                <a:spcBef>
                  <a:spcPct val="0"/>
                </a:spcBef>
                <a:spcAft>
                  <a:spcPct val="0"/>
                </a:spcAft>
                <a:tabLst>
                  <a:tab pos="228600" algn="l"/>
                </a:tabLst>
                <a:defRPr kumimoji="1" sz="2400">
                  <a:solidFill>
                    <a:schemeClr val="tx1"/>
                  </a:solidFill>
                  <a:latin typeface="Times New Roman" pitchFamily="18" charset="0"/>
                  <a:ea typeface="宋体" charset="-122"/>
                </a:defRPr>
              </a:lvl7pPr>
              <a:lvl8pPr fontAlgn="base">
                <a:spcBef>
                  <a:spcPct val="0"/>
                </a:spcBef>
                <a:spcAft>
                  <a:spcPct val="0"/>
                </a:spcAft>
                <a:tabLst>
                  <a:tab pos="228600" algn="l"/>
                </a:tabLst>
                <a:defRPr kumimoji="1" sz="2400">
                  <a:solidFill>
                    <a:schemeClr val="tx1"/>
                  </a:solidFill>
                  <a:latin typeface="Times New Roman" pitchFamily="18" charset="0"/>
                  <a:ea typeface="宋体" charset="-122"/>
                </a:defRPr>
              </a:lvl8pPr>
              <a:lvl9pPr fontAlgn="base">
                <a:spcBef>
                  <a:spcPct val="0"/>
                </a:spcBef>
                <a:spcAft>
                  <a:spcPct val="0"/>
                </a:spcAft>
                <a:tabLst>
                  <a:tab pos="228600" algn="l"/>
                </a:tabLst>
                <a:defRPr kumimoji="1" sz="2400">
                  <a:solidFill>
                    <a:schemeClr val="tx1"/>
                  </a:solidFill>
                  <a:latin typeface="Times New Roman" pitchFamily="18" charset="0"/>
                  <a:ea typeface="宋体" charset="-122"/>
                </a:defRPr>
              </a:lvl9pPr>
            </a:lstStyle>
            <a:p>
              <a:pPr algn="ctr">
                <a:spcBef>
                  <a:spcPct val="50000"/>
                </a:spcBef>
              </a:pPr>
              <a:r>
                <a:rPr kumimoji="0" lang="en-US" altLang="zh-CN" sz="1800">
                  <a:latin typeface="楷体_GB2312" pitchFamily="49" charset="-122"/>
                  <a:ea typeface="楷体_GB2312" pitchFamily="49" charset="-122"/>
                </a:rPr>
                <a:t>0</a:t>
              </a:r>
              <a:endParaRPr kumimoji="0" lang="en-US" altLang="zh-CN" sz="1800" baseline="-25000">
                <a:latin typeface="楷体_GB2312" pitchFamily="49" charset="-122"/>
                <a:ea typeface="楷体_GB2312" pitchFamily="49" charset="-122"/>
              </a:endParaRPr>
            </a:p>
          </p:txBody>
        </p:sp>
        <p:graphicFrame>
          <p:nvGraphicFramePr>
            <p:cNvPr id="67" name="Object 41"/>
            <p:cNvGraphicFramePr>
              <a:graphicFrameLocks noChangeAspect="1"/>
            </p:cNvGraphicFramePr>
            <p:nvPr/>
          </p:nvGraphicFramePr>
          <p:xfrm>
            <a:off x="3788" y="2818"/>
            <a:ext cx="1727" cy="1429"/>
          </p:xfrm>
          <a:graphic>
            <a:graphicData uri="http://schemas.openxmlformats.org/presentationml/2006/ole">
              <mc:AlternateContent xmlns:mc="http://schemas.openxmlformats.org/markup-compatibility/2006">
                <mc:Choice xmlns:v="urn:schemas-microsoft-com:vml" Requires="v">
                  <p:oleObj spid="_x0000_s154012" name="Picture2" r:id="rId13" imgW="1368360" imgH="1132920" progId="Word.Picture.8">
                    <p:embed/>
                  </p:oleObj>
                </mc:Choice>
                <mc:Fallback>
                  <p:oleObj name="Picture2" r:id="rId13" imgW="1368360" imgH="1132920" progId="Word.Picture.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8" y="2818"/>
                          <a:ext cx="1727" cy="14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 name="Group 42"/>
          <p:cNvGrpSpPr>
            <a:grpSpLocks/>
          </p:cNvGrpSpPr>
          <p:nvPr/>
        </p:nvGrpSpPr>
        <p:grpSpPr bwMode="auto">
          <a:xfrm>
            <a:off x="474663" y="2447967"/>
            <a:ext cx="5238750" cy="603250"/>
            <a:chOff x="192" y="1759"/>
            <a:chExt cx="3300" cy="380"/>
          </a:xfrm>
        </p:grpSpPr>
        <p:sp>
          <p:nvSpPr>
            <p:cNvPr id="73" name="Rectangle 43"/>
            <p:cNvSpPr>
              <a:spLocks noChangeArrowheads="1"/>
            </p:cNvSpPr>
            <p:nvPr/>
          </p:nvSpPr>
          <p:spPr bwMode="auto">
            <a:xfrm>
              <a:off x="192" y="1824"/>
              <a:ext cx="3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sz="2400">
                  <a:solidFill>
                    <a:srgbClr val="000099"/>
                  </a:solidFill>
                  <a:latin typeface="楷体_GB2312" pitchFamily="49" charset="-122"/>
                  <a:ea typeface="楷体_GB2312" pitchFamily="49" charset="-122"/>
                </a:rPr>
                <a:t>解</a:t>
              </a:r>
            </a:p>
          </p:txBody>
        </p:sp>
        <p:sp>
          <p:nvSpPr>
            <p:cNvPr id="74" name="Rectangle 44"/>
            <p:cNvSpPr>
              <a:spLocks noChangeArrowheads="1"/>
            </p:cNvSpPr>
            <p:nvPr/>
          </p:nvSpPr>
          <p:spPr bwMode="auto">
            <a:xfrm>
              <a:off x="576" y="1759"/>
              <a:ext cx="2916"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140000"/>
                </a:lnSpc>
              </a:pPr>
              <a:r>
                <a:rPr lang="en-US" altLang="zh-CN" sz="2400">
                  <a:solidFill>
                    <a:srgbClr val="000099"/>
                  </a:solidFill>
                  <a:latin typeface="楷体_GB2312" pitchFamily="49" charset="-122"/>
                  <a:ea typeface="楷体_GB2312" pitchFamily="49" charset="-122"/>
                </a:rPr>
                <a:t>1. </a:t>
              </a:r>
              <a:r>
                <a:rPr lang="zh-CN" altLang="en-US" sz="2400">
                  <a:solidFill>
                    <a:srgbClr val="000099"/>
                  </a:solidFill>
                  <a:latin typeface="楷体_GB2312" pitchFamily="49" charset="-122"/>
                  <a:ea typeface="楷体_GB2312" pitchFamily="49" charset="-122"/>
                </a:rPr>
                <a:t>将逻辑函数化为最小项表达式</a:t>
              </a:r>
            </a:p>
          </p:txBody>
        </p:sp>
      </p:grpSp>
      <p:sp>
        <p:nvSpPr>
          <p:cNvPr id="75" name="Rectangle 45"/>
          <p:cNvSpPr>
            <a:spLocks noChangeArrowheads="1"/>
          </p:cNvSpPr>
          <p:nvPr/>
        </p:nvSpPr>
        <p:spPr bwMode="auto">
          <a:xfrm>
            <a:off x="746125" y="4808580"/>
            <a:ext cx="2789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en-US" altLang="zh-CN" sz="2400">
                <a:solidFill>
                  <a:srgbClr val="000099"/>
                </a:solidFill>
                <a:latin typeface="楷体_GB2312" pitchFamily="49" charset="-122"/>
                <a:ea typeface="楷体_GB2312" pitchFamily="49" charset="-122"/>
              </a:rPr>
              <a:t>2.  </a:t>
            </a:r>
            <a:r>
              <a:rPr lang="zh-CN" altLang="en-US" sz="2400">
                <a:solidFill>
                  <a:srgbClr val="000099"/>
                </a:solidFill>
                <a:latin typeface="楷体_GB2312" pitchFamily="49" charset="-122"/>
                <a:ea typeface="楷体_GB2312" pitchFamily="49" charset="-122"/>
              </a:rPr>
              <a:t>填写卡诺图</a:t>
            </a:r>
          </a:p>
        </p:txBody>
      </p:sp>
      <p:graphicFrame>
        <p:nvGraphicFramePr>
          <p:cNvPr id="76" name="Object 46"/>
          <p:cNvGraphicFramePr>
            <a:graphicFrameLocks noChangeAspect="1"/>
          </p:cNvGraphicFramePr>
          <p:nvPr>
            <p:extLst>
              <p:ext uri="{D42A27DB-BD31-4B8C-83A1-F6EECF244321}">
                <p14:modId xmlns:p14="http://schemas.microsoft.com/office/powerpoint/2010/main" val="2759551708"/>
              </p:ext>
            </p:extLst>
          </p:nvPr>
        </p:nvGraphicFramePr>
        <p:xfrm>
          <a:off x="1193800" y="3978317"/>
          <a:ext cx="3086100" cy="514350"/>
        </p:xfrm>
        <a:graphic>
          <a:graphicData uri="http://schemas.openxmlformats.org/presentationml/2006/ole">
            <mc:AlternateContent xmlns:mc="http://schemas.openxmlformats.org/markup-compatibility/2006">
              <mc:Choice xmlns:v="urn:schemas-microsoft-com:vml" Requires="v">
                <p:oleObj spid="_x0000_s154013" name="公式" r:id="rId15" imgW="1143000" imgH="190440" progId="Equation.3">
                  <p:embed/>
                </p:oleObj>
              </mc:Choice>
              <mc:Fallback>
                <p:oleObj name="公式" r:id="rId15" imgW="1143000" imgH="1904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93800" y="3978317"/>
                        <a:ext cx="30861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7" name="Group 13"/>
          <p:cNvGrpSpPr>
            <a:grpSpLocks/>
          </p:cNvGrpSpPr>
          <p:nvPr/>
        </p:nvGrpSpPr>
        <p:grpSpPr bwMode="auto">
          <a:xfrm>
            <a:off x="186532" y="1052555"/>
            <a:ext cx="1066800" cy="406400"/>
            <a:chOff x="240" y="480"/>
            <a:chExt cx="1488" cy="256"/>
          </a:xfrm>
        </p:grpSpPr>
        <p:sp>
          <p:nvSpPr>
            <p:cNvPr id="78" name="Text Box 1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solidFill>
                    <a:schemeClr val="bg1"/>
                  </a:solidFill>
                  <a:latin typeface="Times New Roman" pitchFamily="18" charset="0"/>
                </a:rPr>
                <a:t>例</a:t>
              </a:r>
              <a:r>
                <a:rPr kumimoji="1" lang="en-US" altLang="zh-CN">
                  <a:solidFill>
                    <a:schemeClr val="bg1"/>
                  </a:solidFill>
                  <a:latin typeface="Times New Roman" pitchFamily="18" charset="0"/>
                </a:rPr>
                <a:t>1</a:t>
              </a:r>
            </a:p>
          </p:txBody>
        </p:sp>
        <p:sp>
          <p:nvSpPr>
            <p:cNvPr id="79" name="Line 1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Tree>
    <p:extLst>
      <p:ext uri="{BB962C8B-B14F-4D97-AF65-F5344CB8AC3E}">
        <p14:creationId xmlns:p14="http://schemas.microsoft.com/office/powerpoint/2010/main" val="807895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sz="2400" dirty="0"/>
              <a:t>化简规则：</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5" name="Rectangle 13"/>
          <p:cNvSpPr>
            <a:spLocks noChangeArrowheads="1"/>
          </p:cNvSpPr>
          <p:nvPr/>
        </p:nvSpPr>
        <p:spPr bwMode="auto">
          <a:xfrm>
            <a:off x="3733800" y="1447800"/>
            <a:ext cx="4475163"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p>
            <a:r>
              <a:rPr kumimoji="1" lang="zh-CN" altLang="en-US">
                <a:solidFill>
                  <a:schemeClr val="tx1"/>
                </a:solidFill>
                <a:latin typeface="Times New Roman" pitchFamily="18" charset="0"/>
              </a:rPr>
              <a:t>仅有一个变量取值不同的两个最小项，合并成一项就可消去一个变量。</a:t>
            </a:r>
          </a:p>
        </p:txBody>
      </p:sp>
      <p:grpSp>
        <p:nvGrpSpPr>
          <p:cNvPr id="6" name="Group 144"/>
          <p:cNvGrpSpPr>
            <a:grpSpLocks/>
          </p:cNvGrpSpPr>
          <p:nvPr/>
        </p:nvGrpSpPr>
        <p:grpSpPr bwMode="auto">
          <a:xfrm>
            <a:off x="304800" y="1524000"/>
            <a:ext cx="3367088" cy="415925"/>
            <a:chOff x="192" y="960"/>
            <a:chExt cx="2121" cy="262"/>
          </a:xfrm>
        </p:grpSpPr>
        <p:sp>
          <p:nvSpPr>
            <p:cNvPr id="7" name="Text Box 133"/>
            <p:cNvSpPr txBox="1">
              <a:spLocks noChangeArrowheads="1"/>
            </p:cNvSpPr>
            <p:nvPr/>
          </p:nvSpPr>
          <p:spPr bwMode="auto">
            <a:xfrm>
              <a:off x="192" y="960"/>
              <a:ext cx="1824" cy="26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 </a:t>
              </a:r>
              <a:r>
                <a:rPr kumimoji="1" lang="zh-CN" altLang="en-US">
                  <a:latin typeface="Times New Roman" pitchFamily="18" charset="0"/>
                </a:rPr>
                <a:t>两个相邻小方格合并</a:t>
              </a:r>
            </a:p>
          </p:txBody>
        </p:sp>
        <p:sp>
          <p:nvSpPr>
            <p:cNvPr id="8" name="Line 134"/>
            <p:cNvSpPr>
              <a:spLocks noChangeShapeType="1"/>
            </p:cNvSpPr>
            <p:nvPr/>
          </p:nvSpPr>
          <p:spPr bwMode="auto">
            <a:xfrm>
              <a:off x="2025" y="1092"/>
              <a:ext cx="288"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solidFill>
                  <a:schemeClr val="tx1"/>
                </a:solidFill>
              </a:endParaRPr>
            </a:p>
          </p:txBody>
        </p:sp>
      </p:grpSp>
      <p:graphicFrame>
        <p:nvGraphicFramePr>
          <p:cNvPr id="10" name="Group 147"/>
          <p:cNvGraphicFramePr>
            <a:graphicFrameLocks noGrp="1"/>
          </p:cNvGraphicFramePr>
          <p:nvPr/>
        </p:nvGraphicFramePr>
        <p:xfrm>
          <a:off x="2514600" y="3200400"/>
          <a:ext cx="2762250" cy="1346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1" name="Group 142"/>
          <p:cNvGrpSpPr>
            <a:grpSpLocks/>
          </p:cNvGrpSpPr>
          <p:nvPr/>
        </p:nvGrpSpPr>
        <p:grpSpPr bwMode="auto">
          <a:xfrm>
            <a:off x="2195513" y="2673350"/>
            <a:ext cx="2982912" cy="2606675"/>
            <a:chOff x="1385" y="1680"/>
            <a:chExt cx="1879" cy="1642"/>
          </a:xfrm>
        </p:grpSpPr>
        <p:sp>
          <p:nvSpPr>
            <p:cNvPr id="12" name="AutoShape 96"/>
            <p:cNvSpPr>
              <a:spLocks/>
            </p:cNvSpPr>
            <p:nvPr/>
          </p:nvSpPr>
          <p:spPr bwMode="auto">
            <a:xfrm rot="16200000" flipV="1">
              <a:off x="2568" y="2712"/>
              <a:ext cx="144" cy="576"/>
            </a:xfrm>
            <a:prstGeom prst="leftBrace">
              <a:avLst>
                <a:gd name="adj1" fmla="val 33333"/>
                <a:gd name="adj2" fmla="val 50000"/>
              </a:avLst>
            </a:prstGeom>
            <a:noFill/>
            <a:ln w="19050">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 name="Text Box 97"/>
            <p:cNvSpPr txBox="1">
              <a:spLocks noChangeArrowheads="1"/>
            </p:cNvSpPr>
            <p:nvPr/>
          </p:nvSpPr>
          <p:spPr bwMode="auto">
            <a:xfrm>
              <a:off x="2496" y="30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grpSp>
          <p:nvGrpSpPr>
            <p:cNvPr id="14" name="Group 141"/>
            <p:cNvGrpSpPr>
              <a:grpSpLocks/>
            </p:cNvGrpSpPr>
            <p:nvPr/>
          </p:nvGrpSpPr>
          <p:grpSpPr bwMode="auto">
            <a:xfrm>
              <a:off x="1385" y="1680"/>
              <a:ext cx="1831" cy="1183"/>
              <a:chOff x="1385" y="1680"/>
              <a:chExt cx="1831" cy="1183"/>
            </a:xfrm>
          </p:grpSpPr>
          <p:grpSp>
            <p:nvGrpSpPr>
              <p:cNvPr id="17" name="Group 140"/>
              <p:cNvGrpSpPr>
                <a:grpSpLocks/>
              </p:cNvGrpSpPr>
              <p:nvPr/>
            </p:nvGrpSpPr>
            <p:grpSpPr bwMode="auto">
              <a:xfrm>
                <a:off x="1536" y="1824"/>
                <a:ext cx="480" cy="538"/>
                <a:chOff x="1536" y="1824"/>
                <a:chExt cx="480" cy="538"/>
              </a:xfrm>
            </p:grpSpPr>
            <p:sp>
              <p:nvSpPr>
                <p:cNvPr id="24" name="Line 93"/>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Text Box 94"/>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26" name="Text Box 95"/>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a:t>
                  </a:r>
                </a:p>
              </p:txBody>
            </p:sp>
          </p:grpSp>
          <p:sp>
            <p:nvSpPr>
              <p:cNvPr id="18" name="AutoShape 98"/>
              <p:cNvSpPr>
                <a:spLocks/>
              </p:cNvSpPr>
              <p:nvPr/>
            </p:nvSpPr>
            <p:spPr bwMode="auto">
              <a:xfrm rot="5400000">
                <a:off x="2856" y="1704"/>
                <a:ext cx="144" cy="576"/>
              </a:xfrm>
              <a:prstGeom prst="leftBrace">
                <a:avLst>
                  <a:gd name="adj1" fmla="val 33333"/>
                  <a:gd name="adj2" fmla="val 50000"/>
                </a:avLst>
              </a:prstGeom>
              <a:noFill/>
              <a:ln w="19050">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9" name="Text Box 99"/>
              <p:cNvSpPr txBox="1">
                <a:spLocks noChangeArrowheads="1"/>
              </p:cNvSpPr>
              <p:nvPr/>
            </p:nvSpPr>
            <p:spPr bwMode="auto">
              <a:xfrm>
                <a:off x="2784" y="168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a:t>
                </a:r>
              </a:p>
            </p:txBody>
          </p:sp>
          <p:graphicFrame>
            <p:nvGraphicFramePr>
              <p:cNvPr id="20" name="Object 100"/>
              <p:cNvGraphicFramePr>
                <a:graphicFrameLocks noChangeAspect="1"/>
              </p:cNvGraphicFramePr>
              <p:nvPr/>
            </p:nvGraphicFramePr>
            <p:xfrm>
              <a:off x="2160" y="1680"/>
              <a:ext cx="192" cy="225"/>
            </p:xfrm>
            <a:graphic>
              <a:graphicData uri="http://schemas.openxmlformats.org/presentationml/2006/ole">
                <mc:AlternateContent xmlns:mc="http://schemas.openxmlformats.org/markup-compatibility/2006">
                  <mc:Choice xmlns:v="urn:schemas-microsoft-com:vml" Requires="v">
                    <p:oleObj spid="_x0000_s149978" name="公式" r:id="rId3" imgW="152400" imgH="181043" progId="Equation.3">
                      <p:embed/>
                    </p:oleObj>
                  </mc:Choice>
                  <mc:Fallback>
                    <p:oleObj name="公式" r:id="rId3" imgW="152400" imgH="1810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 y="1680"/>
                            <a:ext cx="19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101"/>
              <p:cNvSpPr txBox="1">
                <a:spLocks noChangeArrowheads="1"/>
              </p:cNvSpPr>
              <p:nvPr/>
            </p:nvSpPr>
            <p:spPr bwMode="auto">
              <a:xfrm>
                <a:off x="1385" y="261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3300"/>
                    </a:solidFill>
                    <a:latin typeface="Times New Roman" pitchFamily="18" charset="0"/>
                  </a:rPr>
                  <a:t>C</a:t>
                </a:r>
              </a:p>
            </p:txBody>
          </p:sp>
          <p:graphicFrame>
            <p:nvGraphicFramePr>
              <p:cNvPr id="22" name="Object 102"/>
              <p:cNvGraphicFramePr>
                <a:graphicFrameLocks noChangeAspect="1"/>
              </p:cNvGraphicFramePr>
              <p:nvPr/>
            </p:nvGraphicFramePr>
            <p:xfrm>
              <a:off x="1460" y="2352"/>
              <a:ext cx="192" cy="240"/>
            </p:xfrm>
            <a:graphic>
              <a:graphicData uri="http://schemas.openxmlformats.org/presentationml/2006/ole">
                <mc:AlternateContent xmlns:mc="http://schemas.openxmlformats.org/markup-compatibility/2006">
                  <mc:Choice xmlns:v="urn:schemas-microsoft-com:vml" Requires="v">
                    <p:oleObj spid="_x0000_s149979" name="公式" r:id="rId5" imgW="152400" imgH="190500" progId="Equation.3">
                      <p:embed/>
                    </p:oleObj>
                  </mc:Choice>
                  <mc:Fallback>
                    <p:oleObj name="公式" r:id="rId5" imgW="1524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 y="2352"/>
                            <a:ext cx="19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AutoShape 103"/>
              <p:cNvSpPr>
                <a:spLocks/>
              </p:cNvSpPr>
              <p:nvPr/>
            </p:nvSpPr>
            <p:spPr bwMode="auto">
              <a:xfrm rot="5400000">
                <a:off x="2184" y="1704"/>
                <a:ext cx="144" cy="576"/>
              </a:xfrm>
              <a:prstGeom prst="leftBrace">
                <a:avLst>
                  <a:gd name="adj1" fmla="val 33333"/>
                  <a:gd name="adj2" fmla="val 50000"/>
                </a:avLst>
              </a:prstGeom>
              <a:noFill/>
              <a:ln w="19050">
                <a:solidFill>
                  <a:srgbClr val="00CC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15" name="Object 104"/>
            <p:cNvGraphicFramePr>
              <a:graphicFrameLocks noChangeAspect="1"/>
            </p:cNvGraphicFramePr>
            <p:nvPr/>
          </p:nvGraphicFramePr>
          <p:xfrm>
            <a:off x="3072" y="2880"/>
            <a:ext cx="192" cy="225"/>
          </p:xfrm>
          <a:graphic>
            <a:graphicData uri="http://schemas.openxmlformats.org/presentationml/2006/ole">
              <mc:AlternateContent xmlns:mc="http://schemas.openxmlformats.org/markup-compatibility/2006">
                <mc:Choice xmlns:v="urn:schemas-microsoft-com:vml" Requires="v">
                  <p:oleObj spid="_x0000_s149980" name="公式" r:id="rId7" imgW="152400" imgH="181043" progId="Equation.3">
                    <p:embed/>
                  </p:oleObj>
                </mc:Choice>
                <mc:Fallback>
                  <p:oleObj name="公式" r:id="rId7" imgW="152400" imgH="18104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2880"/>
                          <a:ext cx="192"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05"/>
            <p:cNvGraphicFramePr>
              <a:graphicFrameLocks noChangeAspect="1"/>
            </p:cNvGraphicFramePr>
            <p:nvPr/>
          </p:nvGraphicFramePr>
          <p:xfrm>
            <a:off x="2016" y="2880"/>
            <a:ext cx="183" cy="215"/>
          </p:xfrm>
          <a:graphic>
            <a:graphicData uri="http://schemas.openxmlformats.org/presentationml/2006/ole">
              <mc:AlternateContent xmlns:mc="http://schemas.openxmlformats.org/markup-compatibility/2006">
                <mc:Choice xmlns:v="urn:schemas-microsoft-com:vml" Requires="v">
                  <p:oleObj spid="_x0000_s149981" name="公式" r:id="rId9" imgW="152400" imgH="181043" progId="Equation.3">
                    <p:embed/>
                  </p:oleObj>
                </mc:Choice>
                <mc:Fallback>
                  <p:oleObj name="公式" r:id="rId9" imgW="152400" imgH="18104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16" y="2880"/>
                          <a:ext cx="18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 name="Group 138"/>
          <p:cNvGrpSpPr>
            <a:grpSpLocks/>
          </p:cNvGrpSpPr>
          <p:nvPr/>
        </p:nvGrpSpPr>
        <p:grpSpPr bwMode="auto">
          <a:xfrm>
            <a:off x="4259263" y="3705225"/>
            <a:ext cx="1447800" cy="2182813"/>
            <a:chOff x="2640" y="2343"/>
            <a:chExt cx="912" cy="1375"/>
          </a:xfrm>
        </p:grpSpPr>
        <p:sp>
          <p:nvSpPr>
            <p:cNvPr id="28" name="AutoShape 107"/>
            <p:cNvSpPr>
              <a:spLocks noChangeArrowheads="1"/>
            </p:cNvSpPr>
            <p:nvPr/>
          </p:nvSpPr>
          <p:spPr bwMode="auto">
            <a:xfrm rot="5400000">
              <a:off x="2547" y="2463"/>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9" name="Line 108"/>
            <p:cNvSpPr>
              <a:spLocks noChangeShapeType="1"/>
            </p:cNvSpPr>
            <p:nvPr/>
          </p:nvSpPr>
          <p:spPr bwMode="auto">
            <a:xfrm>
              <a:off x="2832" y="2832"/>
              <a:ext cx="144" cy="62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Text Box 109"/>
            <p:cNvSpPr txBox="1">
              <a:spLocks noChangeArrowheads="1"/>
            </p:cNvSpPr>
            <p:nvPr/>
          </p:nvSpPr>
          <p:spPr bwMode="auto">
            <a:xfrm>
              <a:off x="2640" y="3456"/>
              <a:ext cx="912" cy="262"/>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m</a:t>
              </a:r>
              <a:r>
                <a:rPr kumimoji="1" lang="en-US" altLang="zh-CN" baseline="-25000">
                  <a:latin typeface="Times New Roman" pitchFamily="18" charset="0"/>
                </a:rPr>
                <a:t>6</a:t>
              </a:r>
              <a:r>
                <a:rPr kumimoji="1" lang="en-US" altLang="zh-CN">
                  <a:latin typeface="Times New Roman" pitchFamily="18" charset="0"/>
                </a:rPr>
                <a:t>+m</a:t>
              </a:r>
              <a:r>
                <a:rPr kumimoji="1" lang="en-US" altLang="zh-CN" baseline="-25000">
                  <a:latin typeface="Times New Roman" pitchFamily="18" charset="0"/>
                </a:rPr>
                <a:t>7</a:t>
              </a:r>
              <a:r>
                <a:rPr kumimoji="1" lang="en-US" altLang="zh-CN">
                  <a:latin typeface="Times New Roman" pitchFamily="18" charset="0"/>
                </a:rPr>
                <a:t>=AB</a:t>
              </a:r>
            </a:p>
          </p:txBody>
        </p:sp>
      </p:grpSp>
      <p:grpSp>
        <p:nvGrpSpPr>
          <p:cNvPr id="31" name="Group 145"/>
          <p:cNvGrpSpPr>
            <a:grpSpLocks/>
          </p:cNvGrpSpPr>
          <p:nvPr/>
        </p:nvGrpSpPr>
        <p:grpSpPr bwMode="auto">
          <a:xfrm>
            <a:off x="3048000" y="4176713"/>
            <a:ext cx="4800600" cy="1420812"/>
            <a:chOff x="1920" y="2631"/>
            <a:chExt cx="3024" cy="895"/>
          </a:xfrm>
        </p:grpSpPr>
        <p:grpSp>
          <p:nvGrpSpPr>
            <p:cNvPr id="32" name="Group 139"/>
            <p:cNvGrpSpPr>
              <a:grpSpLocks/>
            </p:cNvGrpSpPr>
            <p:nvPr/>
          </p:nvGrpSpPr>
          <p:grpSpPr bwMode="auto">
            <a:xfrm>
              <a:off x="1920" y="2631"/>
              <a:ext cx="3024" cy="895"/>
              <a:chOff x="1920" y="2631"/>
              <a:chExt cx="3024" cy="895"/>
            </a:xfrm>
          </p:grpSpPr>
          <p:grpSp>
            <p:nvGrpSpPr>
              <p:cNvPr id="34" name="Group 137"/>
              <p:cNvGrpSpPr>
                <a:grpSpLocks/>
              </p:cNvGrpSpPr>
              <p:nvPr/>
            </p:nvGrpSpPr>
            <p:grpSpPr bwMode="auto">
              <a:xfrm>
                <a:off x="1920" y="2631"/>
                <a:ext cx="1386" cy="201"/>
                <a:chOff x="1920" y="2631"/>
                <a:chExt cx="1386" cy="201"/>
              </a:xfrm>
            </p:grpSpPr>
            <p:grpSp>
              <p:nvGrpSpPr>
                <p:cNvPr id="37" name="Group 119"/>
                <p:cNvGrpSpPr>
                  <a:grpSpLocks/>
                </p:cNvGrpSpPr>
                <p:nvPr/>
              </p:nvGrpSpPr>
              <p:grpSpPr bwMode="auto">
                <a:xfrm>
                  <a:off x="1920" y="2640"/>
                  <a:ext cx="325" cy="192"/>
                  <a:chOff x="1440" y="3406"/>
                  <a:chExt cx="229" cy="222"/>
                </a:xfrm>
              </p:grpSpPr>
              <p:sp>
                <p:nvSpPr>
                  <p:cNvPr id="42" name="Line 115"/>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3" name="Line 116"/>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Freeform 118"/>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38" name="Group 124"/>
                <p:cNvGrpSpPr>
                  <a:grpSpLocks/>
                </p:cNvGrpSpPr>
                <p:nvPr/>
              </p:nvGrpSpPr>
              <p:grpSpPr bwMode="auto">
                <a:xfrm flipH="1">
                  <a:off x="2981" y="2631"/>
                  <a:ext cx="325" cy="192"/>
                  <a:chOff x="1440" y="3406"/>
                  <a:chExt cx="229" cy="222"/>
                </a:xfrm>
              </p:grpSpPr>
              <p:sp>
                <p:nvSpPr>
                  <p:cNvPr id="39" name="Line 125"/>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26"/>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Freeform 127"/>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sp>
            <p:nvSpPr>
              <p:cNvPr id="35" name="Line 128"/>
              <p:cNvSpPr>
                <a:spLocks noChangeShapeType="1"/>
              </p:cNvSpPr>
              <p:nvPr/>
            </p:nvSpPr>
            <p:spPr bwMode="auto">
              <a:xfrm>
                <a:off x="3312" y="2832"/>
                <a:ext cx="1200" cy="43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Text Box 129"/>
              <p:cNvSpPr txBox="1">
                <a:spLocks noChangeArrowheads="1"/>
              </p:cNvSpPr>
              <p:nvPr/>
            </p:nvSpPr>
            <p:spPr bwMode="auto">
              <a:xfrm>
                <a:off x="4032" y="3264"/>
                <a:ext cx="912" cy="262"/>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m</a:t>
                </a:r>
                <a:r>
                  <a:rPr kumimoji="1" lang="en-US" altLang="zh-CN" baseline="-25000">
                    <a:latin typeface="Times New Roman" pitchFamily="18" charset="0"/>
                  </a:rPr>
                  <a:t>1</a:t>
                </a:r>
                <a:r>
                  <a:rPr kumimoji="1" lang="en-US" altLang="zh-CN">
                    <a:latin typeface="Times New Roman" pitchFamily="18" charset="0"/>
                  </a:rPr>
                  <a:t>+m</a:t>
                </a:r>
                <a:r>
                  <a:rPr kumimoji="1" lang="en-US" altLang="zh-CN" baseline="-25000">
                    <a:latin typeface="Times New Roman" pitchFamily="18" charset="0"/>
                  </a:rPr>
                  <a:t>5</a:t>
                </a:r>
                <a:r>
                  <a:rPr kumimoji="1" lang="en-US" altLang="zh-CN">
                    <a:latin typeface="Times New Roman" pitchFamily="18" charset="0"/>
                  </a:rPr>
                  <a:t>=BC</a:t>
                </a:r>
              </a:p>
            </p:txBody>
          </p:sp>
        </p:grpSp>
        <p:sp>
          <p:nvSpPr>
            <p:cNvPr id="33" name="Line 130"/>
            <p:cNvSpPr>
              <a:spLocks noChangeShapeType="1"/>
            </p:cNvSpPr>
            <p:nvPr/>
          </p:nvSpPr>
          <p:spPr bwMode="auto">
            <a:xfrm>
              <a:off x="4656" y="3312"/>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45" name="Object 136"/>
          <p:cNvGraphicFramePr>
            <a:graphicFrameLocks noChangeAspect="1"/>
          </p:cNvGraphicFramePr>
          <p:nvPr/>
        </p:nvGraphicFramePr>
        <p:xfrm>
          <a:off x="428625" y="2286000"/>
          <a:ext cx="3938588" cy="381000"/>
        </p:xfrm>
        <a:graphic>
          <a:graphicData uri="http://schemas.openxmlformats.org/presentationml/2006/ole">
            <mc:AlternateContent xmlns:mc="http://schemas.openxmlformats.org/markup-compatibility/2006">
              <mc:Choice xmlns:v="urn:schemas-microsoft-com:vml" Requires="v">
                <p:oleObj spid="_x0000_s149982" name="Equation" r:id="rId11" imgW="2124159" imgH="190500" progId="Equation.3">
                  <p:embed/>
                </p:oleObj>
              </mc:Choice>
              <mc:Fallback>
                <p:oleObj name="Equation" r:id="rId11" imgW="2124159" imgH="190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25" y="2286000"/>
                        <a:ext cx="39385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43"/>
          <p:cNvGraphicFramePr>
            <a:graphicFrameLocks noChangeAspect="1"/>
          </p:cNvGraphicFramePr>
          <p:nvPr/>
        </p:nvGraphicFramePr>
        <p:xfrm>
          <a:off x="762000" y="5105400"/>
          <a:ext cx="1711325" cy="381000"/>
        </p:xfrm>
        <a:graphic>
          <a:graphicData uri="http://schemas.openxmlformats.org/presentationml/2006/ole">
            <mc:AlternateContent xmlns:mc="http://schemas.openxmlformats.org/markup-compatibility/2006">
              <mc:Choice xmlns:v="urn:schemas-microsoft-com:vml" Requires="v">
                <p:oleObj spid="_x0000_s149983" name="Equation" r:id="rId13" imgW="914400" imgH="190500" progId="Equation.3">
                  <p:embed/>
                </p:oleObj>
              </mc:Choice>
              <mc:Fallback>
                <p:oleObj name="Equation" r:id="rId13" imgW="914400" imgH="190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5105400"/>
                        <a:ext cx="17113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150"/>
          <p:cNvSpPr txBox="1">
            <a:spLocks noChangeArrowheads="1"/>
          </p:cNvSpPr>
          <p:nvPr/>
        </p:nvSpPr>
        <p:spPr bwMode="auto">
          <a:xfrm>
            <a:off x="3124200" y="4114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48" name="Text Box 151"/>
          <p:cNvSpPr txBox="1">
            <a:spLocks noChangeArrowheads="1"/>
          </p:cNvSpPr>
          <p:nvPr/>
        </p:nvSpPr>
        <p:spPr bwMode="auto">
          <a:xfrm>
            <a:off x="4800600" y="4114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49" name="Text Box 152"/>
          <p:cNvSpPr txBox="1">
            <a:spLocks noChangeArrowheads="1"/>
          </p:cNvSpPr>
          <p:nvPr/>
        </p:nvSpPr>
        <p:spPr bwMode="auto">
          <a:xfrm>
            <a:off x="4267200" y="3657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50" name="Text Box 153"/>
          <p:cNvSpPr txBox="1">
            <a:spLocks noChangeArrowheads="1"/>
          </p:cNvSpPr>
          <p:nvPr/>
        </p:nvSpPr>
        <p:spPr bwMode="auto">
          <a:xfrm>
            <a:off x="4267200" y="4114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nvGrpSpPr>
          <p:cNvPr id="51" name="Group 157"/>
          <p:cNvGrpSpPr>
            <a:grpSpLocks/>
          </p:cNvGrpSpPr>
          <p:nvPr/>
        </p:nvGrpSpPr>
        <p:grpSpPr bwMode="auto">
          <a:xfrm>
            <a:off x="6629400" y="2971800"/>
            <a:ext cx="2514600" cy="3886200"/>
            <a:chOff x="4176" y="1872"/>
            <a:chExt cx="1584" cy="2448"/>
          </a:xfrm>
        </p:grpSpPr>
        <p:sp>
          <p:nvSpPr>
            <p:cNvPr id="52" name="AutoShape 155"/>
            <p:cNvSpPr>
              <a:spLocks noChangeArrowheads="1"/>
            </p:cNvSpPr>
            <p:nvPr/>
          </p:nvSpPr>
          <p:spPr bwMode="auto">
            <a:xfrm>
              <a:off x="4176" y="1872"/>
              <a:ext cx="1584" cy="960"/>
            </a:xfrm>
            <a:prstGeom prst="cloudCallout">
              <a:avLst>
                <a:gd name="adj1" fmla="val 24935"/>
                <a:gd name="adj2" fmla="val 93648"/>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nchor="ctr"/>
            <a:lstStyle/>
            <a:p>
              <a:pPr algn="ctr">
                <a:spcBef>
                  <a:spcPct val="0"/>
                </a:spcBef>
              </a:pPr>
              <a:r>
                <a:rPr kumimoji="1" lang="zh-CN" altLang="en-US">
                  <a:latin typeface="Times New Roman" pitchFamily="18" charset="0"/>
                </a:rPr>
                <a:t>为何相邻的最小项才可合并？</a:t>
              </a:r>
            </a:p>
          </p:txBody>
        </p:sp>
        <p:pic>
          <p:nvPicPr>
            <p:cNvPr id="53" name="Picture 156" descr="Amdoub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94" y="3186"/>
              <a:ext cx="46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439024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 y="6257309"/>
            <a:ext cx="9144000" cy="618718"/>
          </a:xfrm>
        </p:spPr>
        <p:style>
          <a:lnRef idx="0">
            <a:schemeClr val="accent3"/>
          </a:lnRef>
          <a:fillRef idx="3">
            <a:schemeClr val="accent3"/>
          </a:fillRef>
          <a:effectRef idx="3">
            <a:schemeClr val="accent3"/>
          </a:effectRef>
          <a:fontRef idx="minor">
            <a:schemeClr val="lt1"/>
          </a:fontRef>
        </p:style>
        <p:txBody>
          <a:bodyPr/>
          <a:lstStyle/>
          <a:p>
            <a:endParaRPr lang="zh-CN" altLang="en-US" dirty="0"/>
          </a:p>
        </p:txBody>
      </p:sp>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54" name="Rectangle 4"/>
          <p:cNvSpPr>
            <a:spLocks noChangeArrowheads="1"/>
          </p:cNvSpPr>
          <p:nvPr/>
        </p:nvSpPr>
        <p:spPr bwMode="auto">
          <a:xfrm>
            <a:off x="4895851" y="1039849"/>
            <a:ext cx="41148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p>
            <a:r>
              <a:rPr kumimoji="1" lang="zh-CN" altLang="en-US" dirty="0">
                <a:solidFill>
                  <a:schemeClr val="tx1"/>
                </a:solidFill>
                <a:latin typeface="Times New Roman" pitchFamily="18" charset="0"/>
              </a:rPr>
              <a:t>最小项为</a:t>
            </a:r>
            <a:r>
              <a:rPr kumimoji="1" lang="en-US" altLang="zh-CN" dirty="0">
                <a:solidFill>
                  <a:schemeClr val="tx1"/>
                </a:solidFill>
                <a:latin typeface="Times New Roman" pitchFamily="18" charset="0"/>
              </a:rPr>
              <a:t>1</a:t>
            </a:r>
            <a:r>
              <a:rPr kumimoji="1" lang="zh-CN" altLang="en-US" dirty="0">
                <a:solidFill>
                  <a:schemeClr val="tx1"/>
                </a:solidFill>
                <a:latin typeface="Times New Roman" pitchFamily="18" charset="0"/>
              </a:rPr>
              <a:t>的四个小方格合并成一项，就可消去两个变量。</a:t>
            </a:r>
          </a:p>
        </p:txBody>
      </p:sp>
      <p:grpSp>
        <p:nvGrpSpPr>
          <p:cNvPr id="55" name="Group 5"/>
          <p:cNvGrpSpPr>
            <a:grpSpLocks/>
          </p:cNvGrpSpPr>
          <p:nvPr/>
        </p:nvGrpSpPr>
        <p:grpSpPr bwMode="auto">
          <a:xfrm>
            <a:off x="1528763" y="1336675"/>
            <a:ext cx="3367088" cy="415925"/>
            <a:chOff x="192" y="960"/>
            <a:chExt cx="2121" cy="262"/>
          </a:xfrm>
        </p:grpSpPr>
        <p:sp>
          <p:nvSpPr>
            <p:cNvPr id="56" name="Text Box 6"/>
            <p:cNvSpPr txBox="1">
              <a:spLocks noChangeArrowheads="1"/>
            </p:cNvSpPr>
            <p:nvPr/>
          </p:nvSpPr>
          <p:spPr bwMode="auto">
            <a:xfrm>
              <a:off x="192" y="960"/>
              <a:ext cx="1824" cy="26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 </a:t>
              </a:r>
              <a:r>
                <a:rPr kumimoji="1" lang="zh-CN" altLang="en-US" dirty="0">
                  <a:latin typeface="Times New Roman" pitchFamily="18" charset="0"/>
                </a:rPr>
                <a:t>四个相邻小方格合并</a:t>
              </a:r>
            </a:p>
          </p:txBody>
        </p:sp>
        <p:sp>
          <p:nvSpPr>
            <p:cNvPr id="57" name="Line 7"/>
            <p:cNvSpPr>
              <a:spLocks noChangeShapeType="1"/>
            </p:cNvSpPr>
            <p:nvPr/>
          </p:nvSpPr>
          <p:spPr bwMode="auto">
            <a:xfrm>
              <a:off x="2025" y="1092"/>
              <a:ext cx="288"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solidFill>
                  <a:schemeClr val="tx1"/>
                </a:solidFill>
              </a:endParaRPr>
            </a:p>
          </p:txBody>
        </p:sp>
      </p:grpSp>
      <p:graphicFrame>
        <p:nvGraphicFramePr>
          <p:cNvPr id="59" name="Group 72"/>
          <p:cNvGraphicFramePr>
            <a:graphicFrameLocks noGrp="1"/>
          </p:cNvGraphicFramePr>
          <p:nvPr>
            <p:extLst>
              <p:ext uri="{D42A27DB-BD31-4B8C-83A1-F6EECF244321}">
                <p14:modId xmlns:p14="http://schemas.microsoft.com/office/powerpoint/2010/main" val="2648574192"/>
              </p:ext>
            </p:extLst>
          </p:nvPr>
        </p:nvGraphicFramePr>
        <p:xfrm>
          <a:off x="855663" y="4549775"/>
          <a:ext cx="2762250" cy="2235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0" name="Group 276"/>
          <p:cNvGrpSpPr>
            <a:grpSpLocks/>
          </p:cNvGrpSpPr>
          <p:nvPr/>
        </p:nvGrpSpPr>
        <p:grpSpPr bwMode="auto">
          <a:xfrm>
            <a:off x="474663" y="4321175"/>
            <a:ext cx="1143000" cy="777875"/>
            <a:chOff x="258" y="2517"/>
            <a:chExt cx="720" cy="490"/>
          </a:xfrm>
        </p:grpSpPr>
        <p:sp>
          <p:nvSpPr>
            <p:cNvPr id="61" name="Line 53"/>
            <p:cNvSpPr>
              <a:spLocks noChangeShapeType="1"/>
            </p:cNvSpPr>
            <p:nvPr/>
          </p:nvSpPr>
          <p:spPr bwMode="auto">
            <a:xfrm flipH="1" flipV="1">
              <a:off x="471" y="2672"/>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2" name="Text Box 54"/>
            <p:cNvSpPr txBox="1">
              <a:spLocks noChangeArrowheads="1"/>
            </p:cNvSpPr>
            <p:nvPr/>
          </p:nvSpPr>
          <p:spPr bwMode="auto">
            <a:xfrm>
              <a:off x="546" y="2517"/>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63" name="Text Box 55"/>
            <p:cNvSpPr txBox="1">
              <a:spLocks noChangeArrowheads="1"/>
            </p:cNvSpPr>
            <p:nvPr/>
          </p:nvSpPr>
          <p:spPr bwMode="auto">
            <a:xfrm>
              <a:off x="258" y="2757"/>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aphicFrame>
        <p:nvGraphicFramePr>
          <p:cNvPr id="64" name="Group 73"/>
          <p:cNvGraphicFramePr>
            <a:graphicFrameLocks noGrp="1"/>
          </p:cNvGraphicFramePr>
          <p:nvPr>
            <p:extLst>
              <p:ext uri="{D42A27DB-BD31-4B8C-83A1-F6EECF244321}">
                <p14:modId xmlns:p14="http://schemas.microsoft.com/office/powerpoint/2010/main" val="302658726"/>
              </p:ext>
            </p:extLst>
          </p:nvPr>
        </p:nvGraphicFramePr>
        <p:xfrm>
          <a:off x="827088" y="1773238"/>
          <a:ext cx="2762250" cy="2235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5" name="Group 274"/>
          <p:cNvGrpSpPr>
            <a:grpSpLocks/>
          </p:cNvGrpSpPr>
          <p:nvPr/>
        </p:nvGrpSpPr>
        <p:grpSpPr bwMode="auto">
          <a:xfrm>
            <a:off x="446088" y="1544638"/>
            <a:ext cx="1143000" cy="777875"/>
            <a:chOff x="240" y="768"/>
            <a:chExt cx="720" cy="490"/>
          </a:xfrm>
        </p:grpSpPr>
        <p:sp>
          <p:nvSpPr>
            <p:cNvPr id="66" name="Line 118"/>
            <p:cNvSpPr>
              <a:spLocks noChangeShapeType="1"/>
            </p:cNvSpPr>
            <p:nvPr/>
          </p:nvSpPr>
          <p:spPr bwMode="auto">
            <a:xfrm flipH="1" flipV="1">
              <a:off x="453" y="923"/>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67" name="Group 273"/>
            <p:cNvGrpSpPr>
              <a:grpSpLocks/>
            </p:cNvGrpSpPr>
            <p:nvPr/>
          </p:nvGrpSpPr>
          <p:grpSpPr bwMode="auto">
            <a:xfrm>
              <a:off x="240" y="768"/>
              <a:ext cx="720" cy="490"/>
              <a:chOff x="240" y="768"/>
              <a:chExt cx="720" cy="490"/>
            </a:xfrm>
          </p:grpSpPr>
          <p:sp>
            <p:nvSpPr>
              <p:cNvPr id="68" name="Text Box 119"/>
              <p:cNvSpPr txBox="1">
                <a:spLocks noChangeArrowheads="1"/>
              </p:cNvSpPr>
              <p:nvPr/>
            </p:nvSpPr>
            <p:spPr bwMode="auto">
              <a:xfrm>
                <a:off x="528"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69" name="Text Box 120"/>
              <p:cNvSpPr txBox="1">
                <a:spLocks noChangeArrowheads="1"/>
              </p:cNvSpPr>
              <p:nvPr/>
            </p:nvSpPr>
            <p:spPr bwMode="auto">
              <a:xfrm>
                <a:off x="240" y="100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pSp>
      <p:graphicFrame>
        <p:nvGraphicFramePr>
          <p:cNvPr id="70" name="Group 305"/>
          <p:cNvGraphicFramePr>
            <a:graphicFrameLocks noGrp="1"/>
          </p:cNvGraphicFramePr>
          <p:nvPr>
            <p:extLst>
              <p:ext uri="{D42A27DB-BD31-4B8C-83A1-F6EECF244321}">
                <p14:modId xmlns:p14="http://schemas.microsoft.com/office/powerpoint/2010/main" val="2561279238"/>
              </p:ext>
            </p:extLst>
          </p:nvPr>
        </p:nvGraphicFramePr>
        <p:xfrm>
          <a:off x="5475288" y="1925638"/>
          <a:ext cx="2762250" cy="2176400"/>
        </p:xfrm>
        <a:graphic>
          <a:graphicData uri="http://schemas.openxmlformats.org/drawingml/2006/table">
            <a:tbl>
              <a:tblPr/>
              <a:tblGrid>
                <a:gridCol w="5334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accent2"/>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accent2"/>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1" name="Group 275"/>
          <p:cNvGrpSpPr>
            <a:grpSpLocks/>
          </p:cNvGrpSpPr>
          <p:nvPr/>
        </p:nvGrpSpPr>
        <p:grpSpPr bwMode="auto">
          <a:xfrm>
            <a:off x="5094288" y="1697038"/>
            <a:ext cx="1143000" cy="777875"/>
            <a:chOff x="3168" y="864"/>
            <a:chExt cx="720" cy="490"/>
          </a:xfrm>
        </p:grpSpPr>
        <p:sp>
          <p:nvSpPr>
            <p:cNvPr id="72" name="Line 166"/>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3" name="Text Box 167"/>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74" name="Text Box 168"/>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aphicFrame>
        <p:nvGraphicFramePr>
          <p:cNvPr id="75" name="Group 169"/>
          <p:cNvGraphicFramePr>
            <a:graphicFrameLocks noGrp="1"/>
          </p:cNvGraphicFramePr>
          <p:nvPr>
            <p:extLst>
              <p:ext uri="{D42A27DB-BD31-4B8C-83A1-F6EECF244321}">
                <p14:modId xmlns:p14="http://schemas.microsoft.com/office/powerpoint/2010/main" val="252675795"/>
              </p:ext>
            </p:extLst>
          </p:nvPr>
        </p:nvGraphicFramePr>
        <p:xfrm>
          <a:off x="5481638" y="4578350"/>
          <a:ext cx="2762250" cy="2235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6" name="Group 277"/>
          <p:cNvGrpSpPr>
            <a:grpSpLocks/>
          </p:cNvGrpSpPr>
          <p:nvPr/>
        </p:nvGrpSpPr>
        <p:grpSpPr bwMode="auto">
          <a:xfrm>
            <a:off x="5100638" y="4349750"/>
            <a:ext cx="1143000" cy="777875"/>
            <a:chOff x="3172" y="2535"/>
            <a:chExt cx="720" cy="490"/>
          </a:xfrm>
        </p:grpSpPr>
        <p:sp>
          <p:nvSpPr>
            <p:cNvPr id="77" name="Line 214"/>
            <p:cNvSpPr>
              <a:spLocks noChangeShapeType="1"/>
            </p:cNvSpPr>
            <p:nvPr/>
          </p:nvSpPr>
          <p:spPr bwMode="auto">
            <a:xfrm flipH="1" flipV="1">
              <a:off x="3385" y="2690"/>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Text Box 215"/>
            <p:cNvSpPr txBox="1">
              <a:spLocks noChangeArrowheads="1"/>
            </p:cNvSpPr>
            <p:nvPr/>
          </p:nvSpPr>
          <p:spPr bwMode="auto">
            <a:xfrm>
              <a:off x="3460" y="253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79" name="Text Box 216"/>
            <p:cNvSpPr txBox="1">
              <a:spLocks noChangeArrowheads="1"/>
            </p:cNvSpPr>
            <p:nvPr/>
          </p:nvSpPr>
          <p:spPr bwMode="auto">
            <a:xfrm>
              <a:off x="3172" y="277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pSp>
        <p:nvGrpSpPr>
          <p:cNvPr id="80" name="Group 279"/>
          <p:cNvGrpSpPr>
            <a:grpSpLocks/>
          </p:cNvGrpSpPr>
          <p:nvPr/>
        </p:nvGrpSpPr>
        <p:grpSpPr bwMode="auto">
          <a:xfrm>
            <a:off x="6694488" y="2382838"/>
            <a:ext cx="381000" cy="1692275"/>
            <a:chOff x="4176" y="1296"/>
            <a:chExt cx="240" cy="1066"/>
          </a:xfrm>
        </p:grpSpPr>
        <p:sp>
          <p:nvSpPr>
            <p:cNvPr id="81" name="AutoShape 220"/>
            <p:cNvSpPr>
              <a:spLocks noChangeArrowheads="1"/>
            </p:cNvSpPr>
            <p:nvPr/>
          </p:nvSpPr>
          <p:spPr bwMode="auto">
            <a:xfrm rot="5400000">
              <a:off x="3761" y="1711"/>
              <a:ext cx="1045" cy="215"/>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2" name="Text Box 221"/>
            <p:cNvSpPr txBox="1">
              <a:spLocks noChangeArrowheads="1"/>
            </p:cNvSpPr>
            <p:nvPr/>
          </p:nvSpPr>
          <p:spPr bwMode="auto">
            <a:xfrm>
              <a:off x="4176" y="12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83" name="Text Box 222"/>
            <p:cNvSpPr txBox="1">
              <a:spLocks noChangeArrowheads="1"/>
            </p:cNvSpPr>
            <p:nvPr/>
          </p:nvSpPr>
          <p:spPr bwMode="auto">
            <a:xfrm>
              <a:off x="4176" y="15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84" name="Text Box 223"/>
            <p:cNvSpPr txBox="1">
              <a:spLocks noChangeArrowheads="1"/>
            </p:cNvSpPr>
            <p:nvPr/>
          </p:nvSpPr>
          <p:spPr bwMode="auto">
            <a:xfrm>
              <a:off x="4176" y="18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85" name="Text Box 224"/>
            <p:cNvSpPr txBox="1">
              <a:spLocks noChangeArrowheads="1"/>
            </p:cNvSpPr>
            <p:nvPr/>
          </p:nvSpPr>
          <p:spPr bwMode="auto">
            <a:xfrm>
              <a:off x="4176" y="21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grpSp>
      <p:grpSp>
        <p:nvGrpSpPr>
          <p:cNvPr id="86" name="Group 272"/>
          <p:cNvGrpSpPr>
            <a:grpSpLocks/>
          </p:cNvGrpSpPr>
          <p:nvPr/>
        </p:nvGrpSpPr>
        <p:grpSpPr bwMode="auto">
          <a:xfrm>
            <a:off x="2503488" y="3144838"/>
            <a:ext cx="990600" cy="793750"/>
            <a:chOff x="1536" y="1776"/>
            <a:chExt cx="624" cy="500"/>
          </a:xfrm>
        </p:grpSpPr>
        <p:sp>
          <p:nvSpPr>
            <p:cNvPr id="87" name="AutoShape 217"/>
            <p:cNvSpPr>
              <a:spLocks noChangeArrowheads="1"/>
            </p:cNvSpPr>
            <p:nvPr/>
          </p:nvSpPr>
          <p:spPr bwMode="auto">
            <a:xfrm>
              <a:off x="1536" y="1796"/>
              <a:ext cx="624" cy="480"/>
            </a:xfrm>
            <a:prstGeom prst="flowChartAlternateProcess">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 name="Text Box 225"/>
            <p:cNvSpPr txBox="1">
              <a:spLocks noChangeArrowheads="1"/>
            </p:cNvSpPr>
            <p:nvPr/>
          </p:nvSpPr>
          <p:spPr bwMode="auto">
            <a:xfrm>
              <a:off x="1584" y="17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89" name="Text Box 226"/>
            <p:cNvSpPr txBox="1">
              <a:spLocks noChangeArrowheads="1"/>
            </p:cNvSpPr>
            <p:nvPr/>
          </p:nvSpPr>
          <p:spPr bwMode="auto">
            <a:xfrm>
              <a:off x="1920" y="17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90" name="Text Box 227"/>
            <p:cNvSpPr txBox="1">
              <a:spLocks noChangeArrowheads="1"/>
            </p:cNvSpPr>
            <p:nvPr/>
          </p:nvSpPr>
          <p:spPr bwMode="auto">
            <a:xfrm>
              <a:off x="1584"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91" name="Text Box 228"/>
            <p:cNvSpPr txBox="1">
              <a:spLocks noChangeArrowheads="1"/>
            </p:cNvSpPr>
            <p:nvPr/>
          </p:nvSpPr>
          <p:spPr bwMode="auto">
            <a:xfrm>
              <a:off x="1920"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grpSp>
      <p:grpSp>
        <p:nvGrpSpPr>
          <p:cNvPr id="92" name="Group 281"/>
          <p:cNvGrpSpPr>
            <a:grpSpLocks/>
          </p:cNvGrpSpPr>
          <p:nvPr/>
        </p:nvGrpSpPr>
        <p:grpSpPr bwMode="auto">
          <a:xfrm>
            <a:off x="3494088" y="2597150"/>
            <a:ext cx="1171575" cy="852488"/>
            <a:chOff x="2160" y="1431"/>
            <a:chExt cx="738" cy="537"/>
          </a:xfrm>
        </p:grpSpPr>
        <p:sp>
          <p:nvSpPr>
            <p:cNvPr id="93" name="Line 248"/>
            <p:cNvSpPr>
              <a:spLocks noChangeShapeType="1"/>
            </p:cNvSpPr>
            <p:nvPr/>
          </p:nvSpPr>
          <p:spPr bwMode="auto">
            <a:xfrm flipV="1">
              <a:off x="2160" y="1680"/>
              <a:ext cx="384" cy="28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Text Box 249"/>
            <p:cNvSpPr txBox="1">
              <a:spLocks noChangeArrowheads="1"/>
            </p:cNvSpPr>
            <p:nvPr/>
          </p:nvSpPr>
          <p:spPr bwMode="auto">
            <a:xfrm>
              <a:off x="2418" y="1431"/>
              <a:ext cx="480" cy="262"/>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AC</a:t>
              </a:r>
            </a:p>
          </p:txBody>
        </p:sp>
      </p:grpSp>
      <p:grpSp>
        <p:nvGrpSpPr>
          <p:cNvPr id="95" name="Group 280"/>
          <p:cNvGrpSpPr>
            <a:grpSpLocks/>
          </p:cNvGrpSpPr>
          <p:nvPr/>
        </p:nvGrpSpPr>
        <p:grpSpPr bwMode="auto">
          <a:xfrm>
            <a:off x="6084888" y="5049838"/>
            <a:ext cx="2133600" cy="1768475"/>
            <a:chOff x="3792" y="2976"/>
            <a:chExt cx="1344" cy="1114"/>
          </a:xfrm>
        </p:grpSpPr>
        <p:sp>
          <p:nvSpPr>
            <p:cNvPr id="96" name="Text Box 233"/>
            <p:cNvSpPr txBox="1">
              <a:spLocks noChangeArrowheads="1"/>
            </p:cNvSpPr>
            <p:nvPr/>
          </p:nvSpPr>
          <p:spPr bwMode="auto">
            <a:xfrm>
              <a:off x="3840"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97" name="Text Box 234"/>
            <p:cNvSpPr txBox="1">
              <a:spLocks noChangeArrowheads="1"/>
            </p:cNvSpPr>
            <p:nvPr/>
          </p:nvSpPr>
          <p:spPr bwMode="auto">
            <a:xfrm>
              <a:off x="4896" y="38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98" name="Text Box 235"/>
            <p:cNvSpPr txBox="1">
              <a:spLocks noChangeArrowheads="1"/>
            </p:cNvSpPr>
            <p:nvPr/>
          </p:nvSpPr>
          <p:spPr bwMode="auto">
            <a:xfrm>
              <a:off x="3840" y="37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99" name="Text Box 236"/>
            <p:cNvSpPr txBox="1">
              <a:spLocks noChangeArrowheads="1"/>
            </p:cNvSpPr>
            <p:nvPr/>
          </p:nvSpPr>
          <p:spPr bwMode="auto">
            <a:xfrm>
              <a:off x="4896"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nvGrpSpPr>
            <p:cNvPr id="100" name="Group 251"/>
            <p:cNvGrpSpPr>
              <a:grpSpLocks/>
            </p:cNvGrpSpPr>
            <p:nvPr/>
          </p:nvGrpSpPr>
          <p:grpSpPr bwMode="auto">
            <a:xfrm rot="2136194" flipH="1" flipV="1">
              <a:off x="4818" y="3808"/>
              <a:ext cx="268" cy="214"/>
              <a:chOff x="1440" y="3406"/>
              <a:chExt cx="229" cy="222"/>
            </a:xfrm>
          </p:grpSpPr>
          <p:sp>
            <p:nvSpPr>
              <p:cNvPr id="113" name="Line 252"/>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Line 253"/>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 name="Freeform 254"/>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01" name="Group 255"/>
            <p:cNvGrpSpPr>
              <a:grpSpLocks/>
            </p:cNvGrpSpPr>
            <p:nvPr/>
          </p:nvGrpSpPr>
          <p:grpSpPr bwMode="auto">
            <a:xfrm rot="2136194">
              <a:off x="3792" y="3024"/>
              <a:ext cx="268" cy="214"/>
              <a:chOff x="1440" y="3406"/>
              <a:chExt cx="229" cy="222"/>
            </a:xfrm>
          </p:grpSpPr>
          <p:sp>
            <p:nvSpPr>
              <p:cNvPr id="110" name="Line 256"/>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 name="Line 257"/>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Freeform 258"/>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02" name="Group 259"/>
            <p:cNvGrpSpPr>
              <a:grpSpLocks/>
            </p:cNvGrpSpPr>
            <p:nvPr/>
          </p:nvGrpSpPr>
          <p:grpSpPr bwMode="auto">
            <a:xfrm rot="19463806" flipV="1">
              <a:off x="3803" y="3801"/>
              <a:ext cx="268" cy="214"/>
              <a:chOff x="1440" y="3406"/>
              <a:chExt cx="229" cy="222"/>
            </a:xfrm>
          </p:grpSpPr>
          <p:sp>
            <p:nvSpPr>
              <p:cNvPr id="107" name="Line 260"/>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8" name="Line 261"/>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 name="Freeform 262"/>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03" name="Group 263"/>
            <p:cNvGrpSpPr>
              <a:grpSpLocks/>
            </p:cNvGrpSpPr>
            <p:nvPr/>
          </p:nvGrpSpPr>
          <p:grpSpPr bwMode="auto">
            <a:xfrm rot="19463806" flipH="1">
              <a:off x="4814" y="3024"/>
              <a:ext cx="268" cy="214"/>
              <a:chOff x="1440" y="3406"/>
              <a:chExt cx="229" cy="222"/>
            </a:xfrm>
          </p:grpSpPr>
          <p:sp>
            <p:nvSpPr>
              <p:cNvPr id="104" name="Line 264"/>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 name="Line 265"/>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6" name="Freeform 266"/>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pSp>
        <p:nvGrpSpPr>
          <p:cNvPr id="116" name="Group 278"/>
          <p:cNvGrpSpPr>
            <a:grpSpLocks/>
          </p:cNvGrpSpPr>
          <p:nvPr/>
        </p:nvGrpSpPr>
        <p:grpSpPr bwMode="auto">
          <a:xfrm>
            <a:off x="2655888" y="5005388"/>
            <a:ext cx="914400" cy="1736725"/>
            <a:chOff x="1632" y="2948"/>
            <a:chExt cx="576" cy="1094"/>
          </a:xfrm>
        </p:grpSpPr>
        <p:sp>
          <p:nvSpPr>
            <p:cNvPr id="117" name="Text Box 229"/>
            <p:cNvSpPr txBox="1">
              <a:spLocks noChangeArrowheads="1"/>
            </p:cNvSpPr>
            <p:nvPr/>
          </p:nvSpPr>
          <p:spPr bwMode="auto">
            <a:xfrm>
              <a:off x="1632"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118" name="Text Box 230"/>
            <p:cNvSpPr txBox="1">
              <a:spLocks noChangeArrowheads="1"/>
            </p:cNvSpPr>
            <p:nvPr/>
          </p:nvSpPr>
          <p:spPr bwMode="auto">
            <a:xfrm>
              <a:off x="1968" y="29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119" name="Text Box 231"/>
            <p:cNvSpPr txBox="1">
              <a:spLocks noChangeArrowheads="1"/>
            </p:cNvSpPr>
            <p:nvPr/>
          </p:nvSpPr>
          <p:spPr bwMode="auto">
            <a:xfrm>
              <a:off x="1632" y="37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120" name="Text Box 232"/>
            <p:cNvSpPr txBox="1">
              <a:spLocks noChangeArrowheads="1"/>
            </p:cNvSpPr>
            <p:nvPr/>
          </p:nvSpPr>
          <p:spPr bwMode="auto">
            <a:xfrm>
              <a:off x="1968" y="37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nvGrpSpPr>
            <p:cNvPr id="121" name="Group 267"/>
            <p:cNvGrpSpPr>
              <a:grpSpLocks/>
            </p:cNvGrpSpPr>
            <p:nvPr/>
          </p:nvGrpSpPr>
          <p:grpSpPr bwMode="auto">
            <a:xfrm>
              <a:off x="1632" y="2948"/>
              <a:ext cx="528" cy="245"/>
              <a:chOff x="1632" y="2948"/>
              <a:chExt cx="528" cy="245"/>
            </a:xfrm>
          </p:grpSpPr>
          <p:sp>
            <p:nvSpPr>
              <p:cNvPr id="126" name="Line 241"/>
              <p:cNvSpPr>
                <a:spLocks noChangeShapeType="1"/>
              </p:cNvSpPr>
              <p:nvPr/>
            </p:nvSpPr>
            <p:spPr bwMode="auto">
              <a:xfrm rot="5400000">
                <a:off x="2072" y="3027"/>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7" name="Line 242"/>
              <p:cNvSpPr>
                <a:spLocks noChangeShapeType="1"/>
              </p:cNvSpPr>
              <p:nvPr/>
            </p:nvSpPr>
            <p:spPr bwMode="auto">
              <a:xfrm rot="5400000">
                <a:off x="1568" y="3024"/>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Freeform 243"/>
              <p:cNvSpPr>
                <a:spLocks/>
              </p:cNvSpPr>
              <p:nvPr/>
            </p:nvSpPr>
            <p:spPr bwMode="auto">
              <a:xfrm rot="5400000">
                <a:off x="1835" y="2869"/>
                <a:ext cx="121" cy="528"/>
              </a:xfrm>
              <a:custGeom>
                <a:avLst/>
                <a:gdLst>
                  <a:gd name="T0" fmla="*/ 9 w 115"/>
                  <a:gd name="T1" fmla="*/ 0 h 222"/>
                  <a:gd name="T2" fmla="*/ 228 w 115"/>
                  <a:gd name="T3" fmla="*/ 69124809 h 222"/>
                  <a:gd name="T4" fmla="*/ 208 w 115"/>
                  <a:gd name="T5" fmla="*/ 184751240 h 222"/>
                  <a:gd name="T6" fmla="*/ 0 w 115"/>
                  <a:gd name="T7" fmla="*/ 232741347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22" name="Group 268"/>
            <p:cNvGrpSpPr>
              <a:grpSpLocks/>
            </p:cNvGrpSpPr>
            <p:nvPr/>
          </p:nvGrpSpPr>
          <p:grpSpPr bwMode="auto">
            <a:xfrm flipV="1">
              <a:off x="1632" y="3792"/>
              <a:ext cx="528" cy="245"/>
              <a:chOff x="1632" y="2948"/>
              <a:chExt cx="528" cy="245"/>
            </a:xfrm>
          </p:grpSpPr>
          <p:sp>
            <p:nvSpPr>
              <p:cNvPr id="123" name="Line 269"/>
              <p:cNvSpPr>
                <a:spLocks noChangeShapeType="1"/>
              </p:cNvSpPr>
              <p:nvPr/>
            </p:nvSpPr>
            <p:spPr bwMode="auto">
              <a:xfrm rot="5400000">
                <a:off x="2072" y="3027"/>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Line 270"/>
              <p:cNvSpPr>
                <a:spLocks noChangeShapeType="1"/>
              </p:cNvSpPr>
              <p:nvPr/>
            </p:nvSpPr>
            <p:spPr bwMode="auto">
              <a:xfrm rot="5400000">
                <a:off x="1568" y="3024"/>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Freeform 271"/>
              <p:cNvSpPr>
                <a:spLocks/>
              </p:cNvSpPr>
              <p:nvPr/>
            </p:nvSpPr>
            <p:spPr bwMode="auto">
              <a:xfrm rot="5400000">
                <a:off x="1835" y="2869"/>
                <a:ext cx="121" cy="528"/>
              </a:xfrm>
              <a:custGeom>
                <a:avLst/>
                <a:gdLst>
                  <a:gd name="T0" fmla="*/ 9 w 115"/>
                  <a:gd name="T1" fmla="*/ 0 h 222"/>
                  <a:gd name="T2" fmla="*/ 228 w 115"/>
                  <a:gd name="T3" fmla="*/ 69124809 h 222"/>
                  <a:gd name="T4" fmla="*/ 208 w 115"/>
                  <a:gd name="T5" fmla="*/ 184751240 h 222"/>
                  <a:gd name="T6" fmla="*/ 0 w 115"/>
                  <a:gd name="T7" fmla="*/ 232741347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pSp>
        <p:nvGrpSpPr>
          <p:cNvPr id="129" name="Group 292"/>
          <p:cNvGrpSpPr>
            <a:grpSpLocks/>
          </p:cNvGrpSpPr>
          <p:nvPr/>
        </p:nvGrpSpPr>
        <p:grpSpPr bwMode="auto">
          <a:xfrm>
            <a:off x="3465513" y="5248275"/>
            <a:ext cx="1200150" cy="1247775"/>
            <a:chOff x="2142" y="3102"/>
            <a:chExt cx="756" cy="786"/>
          </a:xfrm>
        </p:grpSpPr>
        <p:sp>
          <p:nvSpPr>
            <p:cNvPr id="130" name="Line 288"/>
            <p:cNvSpPr>
              <a:spLocks noChangeShapeType="1"/>
            </p:cNvSpPr>
            <p:nvPr/>
          </p:nvSpPr>
          <p:spPr bwMode="auto">
            <a:xfrm flipV="1">
              <a:off x="2142" y="3600"/>
              <a:ext cx="384" cy="28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Text Box 289"/>
            <p:cNvSpPr txBox="1">
              <a:spLocks noChangeArrowheads="1"/>
            </p:cNvSpPr>
            <p:nvPr/>
          </p:nvSpPr>
          <p:spPr bwMode="auto">
            <a:xfrm>
              <a:off x="2418" y="3339"/>
              <a:ext cx="480" cy="262"/>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AD</a:t>
              </a:r>
            </a:p>
          </p:txBody>
        </p:sp>
        <p:sp>
          <p:nvSpPr>
            <p:cNvPr id="132" name="Line 290"/>
            <p:cNvSpPr>
              <a:spLocks noChangeShapeType="1"/>
            </p:cNvSpPr>
            <p:nvPr/>
          </p:nvSpPr>
          <p:spPr bwMode="auto">
            <a:xfrm>
              <a:off x="2150" y="3102"/>
              <a:ext cx="384" cy="24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Line 291"/>
            <p:cNvSpPr>
              <a:spLocks noChangeShapeType="1"/>
            </p:cNvSpPr>
            <p:nvPr/>
          </p:nvSpPr>
          <p:spPr bwMode="auto">
            <a:xfrm>
              <a:off x="2640" y="3381"/>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34" name="Group 301"/>
          <p:cNvGrpSpPr>
            <a:grpSpLocks/>
          </p:cNvGrpSpPr>
          <p:nvPr/>
        </p:nvGrpSpPr>
        <p:grpSpPr bwMode="auto">
          <a:xfrm>
            <a:off x="6465888" y="5430838"/>
            <a:ext cx="1317625" cy="942975"/>
            <a:chOff x="4032" y="3216"/>
            <a:chExt cx="830" cy="594"/>
          </a:xfrm>
        </p:grpSpPr>
        <p:sp>
          <p:nvSpPr>
            <p:cNvPr id="135" name="Line 294"/>
            <p:cNvSpPr>
              <a:spLocks noChangeShapeType="1"/>
            </p:cNvSpPr>
            <p:nvPr/>
          </p:nvSpPr>
          <p:spPr bwMode="auto">
            <a:xfrm flipV="1">
              <a:off x="4032" y="3600"/>
              <a:ext cx="240" cy="21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Text Box 295"/>
            <p:cNvSpPr txBox="1">
              <a:spLocks noChangeArrowheads="1"/>
            </p:cNvSpPr>
            <p:nvPr/>
          </p:nvSpPr>
          <p:spPr bwMode="auto">
            <a:xfrm>
              <a:off x="4224" y="3360"/>
              <a:ext cx="480" cy="262"/>
            </a:xfrm>
            <a:prstGeom prst="rect">
              <a:avLst/>
            </a:prstGeom>
            <a:solidFill>
              <a:srgbClr val="FF6600"/>
            </a:solidFill>
            <a:ln w="19050">
              <a:solidFill>
                <a:srgbClr val="FF6600"/>
              </a:solidFill>
              <a:miter lim="800000"/>
              <a:headEnd/>
              <a:tailEnd/>
            </a:ln>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BD</a:t>
              </a:r>
            </a:p>
          </p:txBody>
        </p:sp>
        <p:sp>
          <p:nvSpPr>
            <p:cNvPr id="137" name="Line 296"/>
            <p:cNvSpPr>
              <a:spLocks noChangeShapeType="1"/>
            </p:cNvSpPr>
            <p:nvPr/>
          </p:nvSpPr>
          <p:spPr bwMode="auto">
            <a:xfrm>
              <a:off x="4032" y="3216"/>
              <a:ext cx="280"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297"/>
            <p:cNvSpPr>
              <a:spLocks noChangeShapeType="1"/>
            </p:cNvSpPr>
            <p:nvPr/>
          </p:nvSpPr>
          <p:spPr bwMode="auto">
            <a:xfrm>
              <a:off x="4464" y="340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Line 298"/>
            <p:cNvSpPr>
              <a:spLocks noChangeShapeType="1"/>
            </p:cNvSpPr>
            <p:nvPr/>
          </p:nvSpPr>
          <p:spPr bwMode="auto">
            <a:xfrm>
              <a:off x="4339" y="3408"/>
              <a:ext cx="9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Line 299"/>
            <p:cNvSpPr>
              <a:spLocks noChangeShapeType="1"/>
            </p:cNvSpPr>
            <p:nvPr/>
          </p:nvSpPr>
          <p:spPr bwMode="auto">
            <a:xfrm flipH="1" flipV="1">
              <a:off x="4704" y="3600"/>
              <a:ext cx="158" cy="201"/>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1" name="Line 300"/>
            <p:cNvSpPr>
              <a:spLocks noChangeShapeType="1"/>
            </p:cNvSpPr>
            <p:nvPr/>
          </p:nvSpPr>
          <p:spPr bwMode="auto">
            <a:xfrm flipH="1">
              <a:off x="4656" y="3216"/>
              <a:ext cx="184"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2" name="Text Box 304"/>
          <p:cNvSpPr txBox="1">
            <a:spLocks noChangeArrowheads="1"/>
          </p:cNvSpPr>
          <p:nvPr/>
        </p:nvSpPr>
        <p:spPr bwMode="auto">
          <a:xfrm>
            <a:off x="3951288" y="3221038"/>
            <a:ext cx="1371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solidFill>
                  <a:schemeClr val="accent2"/>
                </a:solidFill>
                <a:latin typeface="Times New Roman" pitchFamily="18" charset="0"/>
              </a:rPr>
              <a:t>用代数式验证</a:t>
            </a:r>
          </a:p>
        </p:txBody>
      </p:sp>
    </p:spTree>
    <p:extLst>
      <p:ext uri="{BB962C8B-B14F-4D97-AF65-F5344CB8AC3E}">
        <p14:creationId xmlns:p14="http://schemas.microsoft.com/office/powerpoint/2010/main" val="34378485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54" name="Rectangle 4"/>
          <p:cNvSpPr>
            <a:spLocks noChangeArrowheads="1"/>
          </p:cNvSpPr>
          <p:nvPr/>
        </p:nvSpPr>
        <p:spPr bwMode="auto">
          <a:xfrm>
            <a:off x="3675704" y="1367951"/>
            <a:ext cx="4114800"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p>
            <a:r>
              <a:rPr kumimoji="1" lang="zh-CN" altLang="en-US" dirty="0">
                <a:solidFill>
                  <a:schemeClr val="tx1"/>
                </a:solidFill>
                <a:latin typeface="Times New Roman" pitchFamily="18" charset="0"/>
              </a:rPr>
              <a:t>最小项为</a:t>
            </a:r>
            <a:r>
              <a:rPr kumimoji="1" lang="en-US" altLang="zh-CN" dirty="0">
                <a:solidFill>
                  <a:schemeClr val="tx1"/>
                </a:solidFill>
                <a:latin typeface="Times New Roman" pitchFamily="18" charset="0"/>
              </a:rPr>
              <a:t>1</a:t>
            </a:r>
            <a:r>
              <a:rPr kumimoji="1" lang="zh-CN" altLang="en-US" dirty="0">
                <a:solidFill>
                  <a:schemeClr val="tx1"/>
                </a:solidFill>
                <a:latin typeface="Times New Roman" pitchFamily="18" charset="0"/>
              </a:rPr>
              <a:t>的八个小方格合并成一项，就可消去三个变量。</a:t>
            </a:r>
          </a:p>
        </p:txBody>
      </p:sp>
      <p:grpSp>
        <p:nvGrpSpPr>
          <p:cNvPr id="55" name="Group 5"/>
          <p:cNvGrpSpPr>
            <a:grpSpLocks/>
          </p:cNvGrpSpPr>
          <p:nvPr/>
        </p:nvGrpSpPr>
        <p:grpSpPr bwMode="auto">
          <a:xfrm>
            <a:off x="295658" y="1484245"/>
            <a:ext cx="3367088" cy="415925"/>
            <a:chOff x="192" y="960"/>
            <a:chExt cx="2121" cy="262"/>
          </a:xfrm>
        </p:grpSpPr>
        <p:sp>
          <p:nvSpPr>
            <p:cNvPr id="56" name="Text Box 6"/>
            <p:cNvSpPr txBox="1">
              <a:spLocks noChangeArrowheads="1"/>
            </p:cNvSpPr>
            <p:nvPr/>
          </p:nvSpPr>
          <p:spPr bwMode="auto">
            <a:xfrm>
              <a:off x="192" y="960"/>
              <a:ext cx="1824" cy="26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 </a:t>
              </a:r>
              <a:r>
                <a:rPr kumimoji="1" lang="zh-CN" altLang="en-US" dirty="0">
                  <a:latin typeface="Times New Roman" pitchFamily="18" charset="0"/>
                </a:rPr>
                <a:t>八个相邻小方格合并</a:t>
              </a:r>
            </a:p>
          </p:txBody>
        </p:sp>
        <p:sp>
          <p:nvSpPr>
            <p:cNvPr id="57" name="Line 7"/>
            <p:cNvSpPr>
              <a:spLocks noChangeShapeType="1"/>
            </p:cNvSpPr>
            <p:nvPr/>
          </p:nvSpPr>
          <p:spPr bwMode="auto">
            <a:xfrm>
              <a:off x="2025" y="1092"/>
              <a:ext cx="288" cy="0"/>
            </a:xfrm>
            <a:prstGeom prst="line">
              <a:avLst/>
            </a:prstGeom>
            <a:ln>
              <a:headEnd/>
              <a:tailEnd/>
            </a:ln>
          </p:spPr>
          <p:style>
            <a:lnRef idx="2">
              <a:schemeClr val="accent6"/>
            </a:lnRef>
            <a:fillRef idx="1">
              <a:schemeClr val="lt1"/>
            </a:fillRef>
            <a:effectRef idx="0">
              <a:schemeClr val="accent6"/>
            </a:effectRef>
            <a:fontRef idx="minor">
              <a:schemeClr val="dk1"/>
            </a:fontRef>
          </p:style>
          <p:txBody>
            <a:bodyPr wrap="none" lIns="90000" tIns="46800" rIns="90000" bIns="46800" anchor="ctr"/>
            <a:lstStyle/>
            <a:p>
              <a:endParaRPr lang="zh-CN" altLang="en-US">
                <a:solidFill>
                  <a:schemeClr val="tx1"/>
                </a:solidFill>
              </a:endParaRPr>
            </a:p>
          </p:txBody>
        </p:sp>
      </p:grpSp>
      <p:graphicFrame>
        <p:nvGraphicFramePr>
          <p:cNvPr id="58" name="Group 8"/>
          <p:cNvGraphicFramePr>
            <a:graphicFrameLocks noGrp="1"/>
          </p:cNvGraphicFramePr>
          <p:nvPr>
            <p:extLst>
              <p:ext uri="{D42A27DB-BD31-4B8C-83A1-F6EECF244321}">
                <p14:modId xmlns:p14="http://schemas.microsoft.com/office/powerpoint/2010/main" val="2428121949"/>
              </p:ext>
            </p:extLst>
          </p:nvPr>
        </p:nvGraphicFramePr>
        <p:xfrm>
          <a:off x="4771232" y="2561680"/>
          <a:ext cx="2762250" cy="2176400"/>
        </p:xfrm>
        <a:graphic>
          <a:graphicData uri="http://schemas.openxmlformats.org/drawingml/2006/table">
            <a:tbl>
              <a:tblPr/>
              <a:tblGrid>
                <a:gridCol w="5524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9" name="Group 53"/>
          <p:cNvGrpSpPr>
            <a:grpSpLocks/>
          </p:cNvGrpSpPr>
          <p:nvPr/>
        </p:nvGrpSpPr>
        <p:grpSpPr bwMode="auto">
          <a:xfrm>
            <a:off x="4390232" y="2241005"/>
            <a:ext cx="1143000" cy="777875"/>
            <a:chOff x="3168" y="864"/>
            <a:chExt cx="720" cy="490"/>
          </a:xfrm>
        </p:grpSpPr>
        <p:sp>
          <p:nvSpPr>
            <p:cNvPr id="60" name="Line 54"/>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1" name="Text Box 55"/>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62" name="Text Box 56"/>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aphicFrame>
        <p:nvGraphicFramePr>
          <p:cNvPr id="63" name="Group 160"/>
          <p:cNvGraphicFramePr>
            <a:graphicFrameLocks noGrp="1"/>
          </p:cNvGraphicFramePr>
          <p:nvPr>
            <p:extLst>
              <p:ext uri="{D42A27DB-BD31-4B8C-83A1-F6EECF244321}">
                <p14:modId xmlns:p14="http://schemas.microsoft.com/office/powerpoint/2010/main" val="997110217"/>
              </p:ext>
            </p:extLst>
          </p:nvPr>
        </p:nvGraphicFramePr>
        <p:xfrm>
          <a:off x="1007270" y="2561680"/>
          <a:ext cx="2762250" cy="2192338"/>
        </p:xfrm>
        <a:graphic>
          <a:graphicData uri="http://schemas.openxmlformats.org/drawingml/2006/table">
            <a:tbl>
              <a:tblPr/>
              <a:tblGrid>
                <a:gridCol w="5524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4" name="Group 112"/>
          <p:cNvGrpSpPr>
            <a:grpSpLocks/>
          </p:cNvGrpSpPr>
          <p:nvPr/>
        </p:nvGrpSpPr>
        <p:grpSpPr bwMode="auto">
          <a:xfrm>
            <a:off x="642145" y="2290218"/>
            <a:ext cx="1143000" cy="777875"/>
            <a:chOff x="3168" y="864"/>
            <a:chExt cx="720" cy="490"/>
          </a:xfrm>
        </p:grpSpPr>
        <p:sp>
          <p:nvSpPr>
            <p:cNvPr id="65" name="Line 113"/>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6" name="Text Box 114"/>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67" name="Text Box 115"/>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pSp>
        <p:nvGrpSpPr>
          <p:cNvPr id="68" name="Group 132"/>
          <p:cNvGrpSpPr>
            <a:grpSpLocks/>
          </p:cNvGrpSpPr>
          <p:nvPr/>
        </p:nvGrpSpPr>
        <p:grpSpPr bwMode="auto">
          <a:xfrm>
            <a:off x="2832895" y="2028280"/>
            <a:ext cx="1100137" cy="969963"/>
            <a:chOff x="1899" y="960"/>
            <a:chExt cx="693" cy="611"/>
          </a:xfrm>
        </p:grpSpPr>
        <p:sp>
          <p:nvSpPr>
            <p:cNvPr id="69" name="Line 123"/>
            <p:cNvSpPr>
              <a:spLocks noChangeShapeType="1"/>
            </p:cNvSpPr>
            <p:nvPr/>
          </p:nvSpPr>
          <p:spPr bwMode="auto">
            <a:xfrm flipV="1">
              <a:off x="1899" y="1207"/>
              <a:ext cx="451" cy="36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0" name="Text Box 124"/>
            <p:cNvSpPr txBox="1">
              <a:spLocks noChangeArrowheads="1"/>
            </p:cNvSpPr>
            <p:nvPr/>
          </p:nvSpPr>
          <p:spPr bwMode="auto">
            <a:xfrm>
              <a:off x="2256" y="960"/>
              <a:ext cx="336" cy="261"/>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B</a:t>
              </a:r>
            </a:p>
          </p:txBody>
        </p:sp>
      </p:grpSp>
      <p:grpSp>
        <p:nvGrpSpPr>
          <p:cNvPr id="71" name="Group 131"/>
          <p:cNvGrpSpPr>
            <a:grpSpLocks/>
          </p:cNvGrpSpPr>
          <p:nvPr/>
        </p:nvGrpSpPr>
        <p:grpSpPr bwMode="auto">
          <a:xfrm>
            <a:off x="2256632" y="3018880"/>
            <a:ext cx="914400" cy="1692275"/>
            <a:chOff x="1536" y="1584"/>
            <a:chExt cx="576" cy="1066"/>
          </a:xfrm>
        </p:grpSpPr>
        <p:sp>
          <p:nvSpPr>
            <p:cNvPr id="72" name="AutoShape 117"/>
            <p:cNvSpPr>
              <a:spLocks noChangeArrowheads="1"/>
            </p:cNvSpPr>
            <p:nvPr/>
          </p:nvSpPr>
          <p:spPr bwMode="auto">
            <a:xfrm rot="5400000">
              <a:off x="1301" y="1819"/>
              <a:ext cx="1045" cy="576"/>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3" name="Text Box 118"/>
            <p:cNvSpPr txBox="1">
              <a:spLocks noChangeArrowheads="1"/>
            </p:cNvSpPr>
            <p:nvPr/>
          </p:nvSpPr>
          <p:spPr bwMode="auto">
            <a:xfrm>
              <a:off x="1536" y="15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74" name="Text Box 119"/>
            <p:cNvSpPr txBox="1">
              <a:spLocks noChangeArrowheads="1"/>
            </p:cNvSpPr>
            <p:nvPr/>
          </p:nvSpPr>
          <p:spPr bwMode="auto">
            <a:xfrm>
              <a:off x="1536" y="18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75" name="Text Box 120"/>
            <p:cNvSpPr txBox="1">
              <a:spLocks noChangeArrowheads="1"/>
            </p:cNvSpPr>
            <p:nvPr/>
          </p:nvSpPr>
          <p:spPr bwMode="auto">
            <a:xfrm>
              <a:off x="1536" y="21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76" name="Text Box 121"/>
            <p:cNvSpPr txBox="1">
              <a:spLocks noChangeArrowheads="1"/>
            </p:cNvSpPr>
            <p:nvPr/>
          </p:nvSpPr>
          <p:spPr bwMode="auto">
            <a:xfrm>
              <a:off x="1536"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77" name="Text Box 126"/>
            <p:cNvSpPr txBox="1">
              <a:spLocks noChangeArrowheads="1"/>
            </p:cNvSpPr>
            <p:nvPr/>
          </p:nvSpPr>
          <p:spPr bwMode="auto">
            <a:xfrm>
              <a:off x="1872" y="15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78" name="Text Box 127"/>
            <p:cNvSpPr txBox="1">
              <a:spLocks noChangeArrowheads="1"/>
            </p:cNvSpPr>
            <p:nvPr/>
          </p:nvSpPr>
          <p:spPr bwMode="auto">
            <a:xfrm>
              <a:off x="1872" y="187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79" name="Text Box 128"/>
            <p:cNvSpPr txBox="1">
              <a:spLocks noChangeArrowheads="1"/>
            </p:cNvSpPr>
            <p:nvPr/>
          </p:nvSpPr>
          <p:spPr bwMode="auto">
            <a:xfrm>
              <a:off x="1872" y="216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80" name="Text Box 129"/>
            <p:cNvSpPr txBox="1">
              <a:spLocks noChangeArrowheads="1"/>
            </p:cNvSpPr>
            <p:nvPr/>
          </p:nvSpPr>
          <p:spPr bwMode="auto">
            <a:xfrm>
              <a:off x="1872" y="240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grpSp>
      <p:grpSp>
        <p:nvGrpSpPr>
          <p:cNvPr id="81" name="Group 155"/>
          <p:cNvGrpSpPr>
            <a:grpSpLocks/>
          </p:cNvGrpSpPr>
          <p:nvPr/>
        </p:nvGrpSpPr>
        <p:grpSpPr bwMode="auto">
          <a:xfrm>
            <a:off x="5380832" y="2942680"/>
            <a:ext cx="2085975" cy="1822450"/>
            <a:chOff x="3804" y="1536"/>
            <a:chExt cx="1314" cy="1148"/>
          </a:xfrm>
        </p:grpSpPr>
        <p:sp>
          <p:nvSpPr>
            <p:cNvPr id="82" name="Text Box 134"/>
            <p:cNvSpPr txBox="1">
              <a:spLocks noChangeArrowheads="1"/>
            </p:cNvSpPr>
            <p:nvPr/>
          </p:nvSpPr>
          <p:spPr bwMode="auto">
            <a:xfrm>
              <a:off x="3840" y="24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83" name="Text Box 135"/>
            <p:cNvSpPr txBox="1">
              <a:spLocks noChangeArrowheads="1"/>
            </p:cNvSpPr>
            <p:nvPr/>
          </p:nvSpPr>
          <p:spPr bwMode="auto">
            <a:xfrm>
              <a:off x="3840" y="15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84" name="Text Box 136"/>
            <p:cNvSpPr txBox="1">
              <a:spLocks noChangeArrowheads="1"/>
            </p:cNvSpPr>
            <p:nvPr/>
          </p:nvSpPr>
          <p:spPr bwMode="auto">
            <a:xfrm>
              <a:off x="4176" y="15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85" name="Text Box 137"/>
            <p:cNvSpPr txBox="1">
              <a:spLocks noChangeArrowheads="1"/>
            </p:cNvSpPr>
            <p:nvPr/>
          </p:nvSpPr>
          <p:spPr bwMode="auto">
            <a:xfrm>
              <a:off x="4512" y="15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grpSp>
          <p:nvGrpSpPr>
            <p:cNvPr id="86" name="Group 150"/>
            <p:cNvGrpSpPr>
              <a:grpSpLocks/>
            </p:cNvGrpSpPr>
            <p:nvPr/>
          </p:nvGrpSpPr>
          <p:grpSpPr bwMode="auto">
            <a:xfrm>
              <a:off x="3804" y="1557"/>
              <a:ext cx="1296" cy="266"/>
              <a:chOff x="3840" y="1563"/>
              <a:chExt cx="1296" cy="266"/>
            </a:xfrm>
          </p:grpSpPr>
          <p:sp>
            <p:nvSpPr>
              <p:cNvPr id="95" name="Line 139"/>
              <p:cNvSpPr>
                <a:spLocks noChangeShapeType="1"/>
              </p:cNvSpPr>
              <p:nvPr/>
            </p:nvSpPr>
            <p:spPr bwMode="auto">
              <a:xfrm rot="5400000">
                <a:off x="5043" y="1639"/>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6" name="Line 140"/>
              <p:cNvSpPr>
                <a:spLocks noChangeShapeType="1"/>
              </p:cNvSpPr>
              <p:nvPr/>
            </p:nvSpPr>
            <p:spPr bwMode="auto">
              <a:xfrm rot="5400000">
                <a:off x="3764" y="1648"/>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Freeform 141"/>
              <p:cNvSpPr>
                <a:spLocks/>
              </p:cNvSpPr>
              <p:nvPr/>
            </p:nvSpPr>
            <p:spPr bwMode="auto">
              <a:xfrm rot="5400000">
                <a:off x="4427" y="1121"/>
                <a:ext cx="121" cy="1296"/>
              </a:xfrm>
              <a:custGeom>
                <a:avLst/>
                <a:gdLst>
                  <a:gd name="T0" fmla="*/ 9 w 115"/>
                  <a:gd name="T1" fmla="*/ 0 h 222"/>
                  <a:gd name="T2" fmla="*/ 228 w 115"/>
                  <a:gd name="T3" fmla="*/ 2147483647 h 222"/>
                  <a:gd name="T4" fmla="*/ 208 w 115"/>
                  <a:gd name="T5" fmla="*/ 2147483647 h 222"/>
                  <a:gd name="T6" fmla="*/ 0 w 115"/>
                  <a:gd name="T7" fmla="*/ 2147483647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87" name="Text Box 146"/>
            <p:cNvSpPr txBox="1">
              <a:spLocks noChangeArrowheads="1"/>
            </p:cNvSpPr>
            <p:nvPr/>
          </p:nvSpPr>
          <p:spPr bwMode="auto">
            <a:xfrm>
              <a:off x="4188" y="241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88" name="Text Box 147"/>
            <p:cNvSpPr txBox="1">
              <a:spLocks noChangeArrowheads="1"/>
            </p:cNvSpPr>
            <p:nvPr/>
          </p:nvSpPr>
          <p:spPr bwMode="auto">
            <a:xfrm>
              <a:off x="4518" y="241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89" name="Text Box 148"/>
            <p:cNvSpPr txBox="1">
              <a:spLocks noChangeArrowheads="1"/>
            </p:cNvSpPr>
            <p:nvPr/>
          </p:nvSpPr>
          <p:spPr bwMode="auto">
            <a:xfrm>
              <a:off x="4812" y="242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sp>
          <p:nvSpPr>
            <p:cNvPr id="90" name="Text Box 149"/>
            <p:cNvSpPr txBox="1">
              <a:spLocks noChangeArrowheads="1"/>
            </p:cNvSpPr>
            <p:nvPr/>
          </p:nvSpPr>
          <p:spPr bwMode="auto">
            <a:xfrm>
              <a:off x="4848" y="153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FF"/>
                  </a:solidFill>
                  <a:latin typeface="Times New Roman" pitchFamily="18" charset="0"/>
                </a:rPr>
                <a:t>1</a:t>
              </a:r>
            </a:p>
          </p:txBody>
        </p:sp>
        <p:grpSp>
          <p:nvGrpSpPr>
            <p:cNvPr id="91" name="Group 151"/>
            <p:cNvGrpSpPr>
              <a:grpSpLocks/>
            </p:cNvGrpSpPr>
            <p:nvPr/>
          </p:nvGrpSpPr>
          <p:grpSpPr bwMode="auto">
            <a:xfrm flipV="1">
              <a:off x="3822" y="2418"/>
              <a:ext cx="1296" cy="266"/>
              <a:chOff x="3840" y="1563"/>
              <a:chExt cx="1296" cy="266"/>
            </a:xfrm>
          </p:grpSpPr>
          <p:sp>
            <p:nvSpPr>
              <p:cNvPr id="92" name="Line 152"/>
              <p:cNvSpPr>
                <a:spLocks noChangeShapeType="1"/>
              </p:cNvSpPr>
              <p:nvPr/>
            </p:nvSpPr>
            <p:spPr bwMode="auto">
              <a:xfrm rot="5400000">
                <a:off x="5043" y="1639"/>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3" name="Line 153"/>
              <p:cNvSpPr>
                <a:spLocks noChangeShapeType="1"/>
              </p:cNvSpPr>
              <p:nvPr/>
            </p:nvSpPr>
            <p:spPr bwMode="auto">
              <a:xfrm rot="5400000">
                <a:off x="3764" y="1648"/>
                <a:ext cx="151"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4" name="Freeform 154"/>
              <p:cNvSpPr>
                <a:spLocks/>
              </p:cNvSpPr>
              <p:nvPr/>
            </p:nvSpPr>
            <p:spPr bwMode="auto">
              <a:xfrm rot="5400000">
                <a:off x="4427" y="1121"/>
                <a:ext cx="121" cy="1296"/>
              </a:xfrm>
              <a:custGeom>
                <a:avLst/>
                <a:gdLst>
                  <a:gd name="T0" fmla="*/ 9 w 115"/>
                  <a:gd name="T1" fmla="*/ 0 h 222"/>
                  <a:gd name="T2" fmla="*/ 228 w 115"/>
                  <a:gd name="T3" fmla="*/ 2147483647 h 222"/>
                  <a:gd name="T4" fmla="*/ 208 w 115"/>
                  <a:gd name="T5" fmla="*/ 2147483647 h 222"/>
                  <a:gd name="T6" fmla="*/ 0 w 115"/>
                  <a:gd name="T7" fmla="*/ 2147483647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pSp>
        <p:nvGrpSpPr>
          <p:cNvPr id="98" name="Group 157"/>
          <p:cNvGrpSpPr>
            <a:grpSpLocks/>
          </p:cNvGrpSpPr>
          <p:nvPr/>
        </p:nvGrpSpPr>
        <p:grpSpPr bwMode="auto">
          <a:xfrm>
            <a:off x="7395370" y="3218905"/>
            <a:ext cx="1109662" cy="1274763"/>
            <a:chOff x="4773" y="1710"/>
            <a:chExt cx="699" cy="803"/>
          </a:xfrm>
        </p:grpSpPr>
        <p:sp>
          <p:nvSpPr>
            <p:cNvPr id="99" name="Line 64"/>
            <p:cNvSpPr>
              <a:spLocks noChangeShapeType="1"/>
            </p:cNvSpPr>
            <p:nvPr/>
          </p:nvSpPr>
          <p:spPr bwMode="auto">
            <a:xfrm flipV="1">
              <a:off x="4820" y="2219"/>
              <a:ext cx="446" cy="29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0" name="Text Box 65"/>
            <p:cNvSpPr txBox="1">
              <a:spLocks noChangeArrowheads="1"/>
            </p:cNvSpPr>
            <p:nvPr/>
          </p:nvSpPr>
          <p:spPr bwMode="auto">
            <a:xfrm>
              <a:off x="5088" y="1968"/>
              <a:ext cx="384" cy="261"/>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D</a:t>
              </a:r>
            </a:p>
          </p:txBody>
        </p:sp>
        <p:sp>
          <p:nvSpPr>
            <p:cNvPr id="101" name="Line 66"/>
            <p:cNvSpPr>
              <a:spLocks noChangeShapeType="1"/>
            </p:cNvSpPr>
            <p:nvPr/>
          </p:nvSpPr>
          <p:spPr bwMode="auto">
            <a:xfrm>
              <a:off x="5184" y="2016"/>
              <a:ext cx="1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Line 156"/>
            <p:cNvSpPr>
              <a:spLocks noChangeShapeType="1"/>
            </p:cNvSpPr>
            <p:nvPr/>
          </p:nvSpPr>
          <p:spPr bwMode="auto">
            <a:xfrm>
              <a:off x="4773" y="1710"/>
              <a:ext cx="484" cy="268"/>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18487395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469" y="548808"/>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r>
              <a:rPr lang="zh-CN" altLang="en-US" dirty="0"/>
              <a:t>化简规则：</a:t>
            </a:r>
            <a:endParaRPr lang="en-US" altLang="zh-CN" dirty="0"/>
          </a:p>
          <a:p>
            <a:pPr lvl="1"/>
            <a:endParaRPr lang="en-US" altLang="zh-CN" dirty="0"/>
          </a:p>
          <a:p>
            <a:r>
              <a:rPr lang="zh-CN" altLang="en-US" sz="1800" dirty="0"/>
              <a:t>卡诺图化简步骤：</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2" name="矩形 1"/>
          <p:cNvSpPr/>
          <p:nvPr/>
        </p:nvSpPr>
        <p:spPr>
          <a:xfrm>
            <a:off x="2216915" y="998838"/>
            <a:ext cx="6810381" cy="2246769"/>
          </a:xfrm>
          <a:prstGeom prst="rect">
            <a:avLst/>
          </a:prstGeom>
        </p:spPr>
        <p:txBody>
          <a:bodyPr wrap="square">
            <a:spAutoFit/>
          </a:bodyPr>
          <a:lstStyle/>
          <a:p>
            <a:r>
              <a:rPr lang="zh-CN" altLang="en-US" sz="2000" dirty="0">
                <a:solidFill>
                  <a:schemeClr val="tx1"/>
                </a:solidFill>
              </a:rPr>
              <a:t>（１）将逻辑函数表示在卡诺图上。</a:t>
            </a:r>
          </a:p>
          <a:p>
            <a:r>
              <a:rPr lang="zh-CN" altLang="en-US" sz="2000" dirty="0">
                <a:solidFill>
                  <a:schemeClr val="tx1"/>
                </a:solidFill>
              </a:rPr>
              <a:t>（２）识别围圈８方格的组合，如果不能则进行（３）。</a:t>
            </a:r>
          </a:p>
          <a:p>
            <a:r>
              <a:rPr lang="zh-CN" altLang="en-US" sz="2000" dirty="0">
                <a:solidFill>
                  <a:schemeClr val="tx1"/>
                </a:solidFill>
              </a:rPr>
              <a:t>（３）识别围圈４方格的组合，如果不能则进行（４）。</a:t>
            </a:r>
          </a:p>
          <a:p>
            <a:r>
              <a:rPr lang="zh-CN" altLang="en-US" sz="2000" dirty="0">
                <a:solidFill>
                  <a:schemeClr val="tx1"/>
                </a:solidFill>
              </a:rPr>
              <a:t>（４）识别围圈２方格的组合。</a:t>
            </a:r>
          </a:p>
          <a:p>
            <a:r>
              <a:rPr lang="zh-CN" altLang="en-US" sz="2000" dirty="0">
                <a:solidFill>
                  <a:schemeClr val="tx1"/>
                </a:solidFill>
              </a:rPr>
              <a:t>（５）将不能与任何其他方格组合的一个方格单独围圈。</a:t>
            </a:r>
            <a:endParaRPr lang="en-US" altLang="zh-CN" sz="2000" dirty="0">
              <a:solidFill>
                <a:schemeClr val="tx1"/>
              </a:solidFill>
            </a:endParaRPr>
          </a:p>
          <a:p>
            <a:r>
              <a:rPr lang="zh-CN" altLang="en-US" sz="2000" dirty="0">
                <a:solidFill>
                  <a:schemeClr val="tx1"/>
                </a:solidFill>
              </a:rPr>
              <a:t>（６）将各围圈组成的与项进行相加。实际应用中</a:t>
            </a:r>
          </a:p>
          <a:p>
            <a:r>
              <a:rPr lang="zh-CN" altLang="en-US" sz="2000" dirty="0">
                <a:solidFill>
                  <a:schemeClr val="tx1"/>
                </a:solidFill>
              </a:rPr>
              <a:t>，步骤（２）～（５）的顺序也可反过来进行。</a:t>
            </a:r>
          </a:p>
        </p:txBody>
      </p:sp>
      <p:sp>
        <p:nvSpPr>
          <p:cNvPr id="5" name="左大括号 4"/>
          <p:cNvSpPr/>
          <p:nvPr/>
        </p:nvSpPr>
        <p:spPr bwMode="auto">
          <a:xfrm>
            <a:off x="1918360" y="1090494"/>
            <a:ext cx="298556" cy="2068488"/>
          </a:xfrm>
          <a:prstGeom prst="leftBrac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43" name="Text Box 12"/>
          <p:cNvSpPr txBox="1">
            <a:spLocks noChangeArrowheads="1"/>
          </p:cNvSpPr>
          <p:nvPr/>
        </p:nvSpPr>
        <p:spPr bwMode="auto">
          <a:xfrm>
            <a:off x="296715" y="4419066"/>
            <a:ext cx="546675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sz="2400" dirty="0">
                <a:latin typeface="Times New Roman" pitchFamily="18" charset="0"/>
              </a:rPr>
              <a:t>逻辑变量不超过五个时用卡诺图化简</a:t>
            </a:r>
          </a:p>
        </p:txBody>
      </p:sp>
    </p:spTree>
    <p:extLst>
      <p:ext uri="{BB962C8B-B14F-4D97-AF65-F5344CB8AC3E}">
        <p14:creationId xmlns:p14="http://schemas.microsoft.com/office/powerpoint/2010/main" val="2257684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endParaRPr lang="en-US" altLang="zh-CN" dirty="0"/>
          </a:p>
          <a:p>
            <a:pPr marL="396875" lvl="1" indent="0">
              <a:buNone/>
            </a:pPr>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45" name="Group 4"/>
          <p:cNvGrpSpPr>
            <a:grpSpLocks/>
          </p:cNvGrpSpPr>
          <p:nvPr/>
        </p:nvGrpSpPr>
        <p:grpSpPr bwMode="auto">
          <a:xfrm>
            <a:off x="265907" y="1587501"/>
            <a:ext cx="1066800" cy="406400"/>
            <a:chOff x="240" y="480"/>
            <a:chExt cx="1488" cy="256"/>
          </a:xfrm>
        </p:grpSpPr>
        <p:sp>
          <p:nvSpPr>
            <p:cNvPr id="46" name="Text Box 5"/>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1</a:t>
              </a:r>
            </a:p>
          </p:txBody>
        </p:sp>
        <p:sp>
          <p:nvSpPr>
            <p:cNvPr id="47"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53" name="Rectangle 56"/>
          <p:cNvSpPr>
            <a:spLocks noChangeArrowheads="1"/>
          </p:cNvSpPr>
          <p:nvPr/>
        </p:nvSpPr>
        <p:spPr bwMode="auto">
          <a:xfrm>
            <a:off x="1421790" y="1534469"/>
            <a:ext cx="47452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533400" algn="l">
              <a:tabLst>
                <a:tab pos="971550" algn="l"/>
                <a:tab pos="4392613" algn="r"/>
              </a:tabLst>
            </a:pPr>
            <a:r>
              <a:rPr kumimoji="1" lang="zh-CN" altLang="en-US" sz="2400" dirty="0">
                <a:solidFill>
                  <a:srgbClr val="000066"/>
                </a:solidFill>
                <a:latin typeface="Times New Roman" pitchFamily="18" charset="0"/>
                <a:ea typeface="楷体_GB2312" pitchFamily="49" charset="-122"/>
                <a:cs typeface="Times New Roman" pitchFamily="18" charset="0"/>
              </a:rPr>
              <a:t>用卡诺图法化简下列逻辑函数</a:t>
            </a:r>
          </a:p>
        </p:txBody>
      </p:sp>
      <p:grpSp>
        <p:nvGrpSpPr>
          <p:cNvPr id="88" name="Group 62"/>
          <p:cNvGrpSpPr>
            <a:grpSpLocks/>
          </p:cNvGrpSpPr>
          <p:nvPr/>
        </p:nvGrpSpPr>
        <p:grpSpPr bwMode="auto">
          <a:xfrm>
            <a:off x="1057404" y="2062000"/>
            <a:ext cx="7262813" cy="519113"/>
            <a:chOff x="612" y="874"/>
            <a:chExt cx="4575" cy="327"/>
          </a:xfrm>
        </p:grpSpPr>
        <p:graphicFrame>
          <p:nvGraphicFramePr>
            <p:cNvPr id="89" name="Object 55"/>
            <p:cNvGraphicFramePr>
              <a:graphicFrameLocks noChangeAspect="1"/>
            </p:cNvGraphicFramePr>
            <p:nvPr/>
          </p:nvGraphicFramePr>
          <p:xfrm>
            <a:off x="612" y="890"/>
            <a:ext cx="1950" cy="311"/>
          </p:xfrm>
          <a:graphic>
            <a:graphicData uri="http://schemas.openxmlformats.org/presentationml/2006/ole">
              <mc:AlternateContent xmlns:mc="http://schemas.openxmlformats.org/markup-compatibility/2006">
                <mc:Choice xmlns:v="urn:schemas-microsoft-com:vml" Requires="v">
                  <p:oleObj spid="_x0000_s161812" name="公式" r:id="rId3" imgW="1193760" imgH="190440" progId="Equation.3">
                    <p:embed/>
                  </p:oleObj>
                </mc:Choice>
                <mc:Fallback>
                  <p:oleObj name="公式" r:id="rId3" imgW="119376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890"/>
                          <a:ext cx="1950"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 name="Rectangle 61"/>
            <p:cNvSpPr>
              <a:spLocks noChangeArrowheads="1"/>
            </p:cNvSpPr>
            <p:nvPr/>
          </p:nvSpPr>
          <p:spPr bwMode="auto">
            <a:xfrm>
              <a:off x="2200" y="874"/>
              <a:ext cx="29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400050" algn="l">
                <a:tabLst>
                  <a:tab pos="971550" algn="l"/>
                  <a:tab pos="4392613" algn="r"/>
                </a:tabLst>
              </a:pPr>
              <a:r>
                <a:rPr kumimoji="1" lang="en-US" altLang="zh-CN" sz="2400">
                  <a:solidFill>
                    <a:srgbClr val="000066"/>
                  </a:solidFill>
                  <a:latin typeface="Times New Roman" pitchFamily="18" charset="0"/>
                  <a:ea typeface="楷体_GB2312" pitchFamily="49" charset="-122"/>
                  <a:cs typeface="Times New Roman" pitchFamily="18" charset="0"/>
                </a:rPr>
                <a:t>(0</a:t>
              </a:r>
              <a:r>
                <a:rPr kumimoji="1" lang="zh-CN" altLang="en-US" sz="2400">
                  <a:solidFill>
                    <a:srgbClr val="000066"/>
                  </a:solidFill>
                  <a:latin typeface="Times New Roman" pitchFamily="18" charset="0"/>
                  <a:ea typeface="楷体_GB2312" pitchFamily="49" charset="-122"/>
                  <a:cs typeface="Times New Roman" pitchFamily="18" charset="0"/>
                </a:rPr>
                <a:t>，</a:t>
              </a:r>
              <a:r>
                <a:rPr kumimoji="1" lang="en-US" altLang="zh-CN" sz="2400">
                  <a:solidFill>
                    <a:srgbClr val="000066"/>
                  </a:solidFill>
                  <a:latin typeface="Times New Roman" pitchFamily="18" charset="0"/>
                  <a:ea typeface="楷体_GB2312" pitchFamily="49" charset="-122"/>
                  <a:cs typeface="Times New Roman" pitchFamily="18" charset="0"/>
                </a:rPr>
                <a:t>2</a:t>
              </a:r>
              <a:r>
                <a:rPr kumimoji="1" lang="zh-CN" altLang="en-US" sz="2400">
                  <a:solidFill>
                    <a:srgbClr val="000066"/>
                  </a:solidFill>
                  <a:latin typeface="Times New Roman" pitchFamily="18" charset="0"/>
                  <a:ea typeface="楷体_GB2312" pitchFamily="49" charset="-122"/>
                  <a:cs typeface="Times New Roman" pitchFamily="18" charset="0"/>
                </a:rPr>
                <a:t>，</a:t>
              </a:r>
              <a:r>
                <a:rPr kumimoji="1" lang="en-US" altLang="zh-CN" sz="2400">
                  <a:solidFill>
                    <a:srgbClr val="000066"/>
                  </a:solidFill>
                  <a:latin typeface="Times New Roman" pitchFamily="18" charset="0"/>
                  <a:ea typeface="楷体_GB2312" pitchFamily="49" charset="-122"/>
                  <a:cs typeface="Times New Roman" pitchFamily="18" charset="0"/>
                </a:rPr>
                <a:t>5</a:t>
              </a:r>
              <a:r>
                <a:rPr kumimoji="1" lang="zh-CN" altLang="en-US" sz="2400">
                  <a:solidFill>
                    <a:srgbClr val="000066"/>
                  </a:solidFill>
                  <a:latin typeface="Times New Roman" pitchFamily="18" charset="0"/>
                  <a:ea typeface="楷体_GB2312" pitchFamily="49" charset="-122"/>
                  <a:cs typeface="Times New Roman" pitchFamily="18" charset="0"/>
                </a:rPr>
                <a:t>，</a:t>
              </a:r>
              <a:r>
                <a:rPr kumimoji="1" lang="en-US" altLang="zh-CN" sz="2400">
                  <a:solidFill>
                    <a:srgbClr val="000066"/>
                  </a:solidFill>
                  <a:latin typeface="Times New Roman" pitchFamily="18" charset="0"/>
                  <a:ea typeface="楷体_GB2312" pitchFamily="49" charset="-122"/>
                  <a:cs typeface="Times New Roman" pitchFamily="18" charset="0"/>
                </a:rPr>
                <a:t>7</a:t>
              </a:r>
              <a:r>
                <a:rPr kumimoji="1" lang="zh-CN" altLang="en-US" sz="2400">
                  <a:solidFill>
                    <a:srgbClr val="000066"/>
                  </a:solidFill>
                  <a:latin typeface="Times New Roman" pitchFamily="18" charset="0"/>
                  <a:ea typeface="楷体_GB2312" pitchFamily="49" charset="-122"/>
                  <a:cs typeface="Times New Roman" pitchFamily="18" charset="0"/>
                </a:rPr>
                <a:t>，</a:t>
              </a:r>
              <a:r>
                <a:rPr kumimoji="1" lang="en-US" altLang="zh-CN" sz="2400">
                  <a:solidFill>
                    <a:srgbClr val="000066"/>
                  </a:solidFill>
                  <a:latin typeface="Times New Roman" pitchFamily="18" charset="0"/>
                  <a:ea typeface="楷体_GB2312" pitchFamily="49" charset="-122"/>
                  <a:cs typeface="Times New Roman" pitchFamily="18" charset="0"/>
                </a:rPr>
                <a:t>8</a:t>
              </a:r>
              <a:r>
                <a:rPr kumimoji="1" lang="zh-CN" altLang="en-US" sz="2400">
                  <a:solidFill>
                    <a:srgbClr val="000066"/>
                  </a:solidFill>
                  <a:latin typeface="Times New Roman" pitchFamily="18" charset="0"/>
                  <a:ea typeface="楷体_GB2312" pitchFamily="49" charset="-122"/>
                  <a:cs typeface="Times New Roman" pitchFamily="18" charset="0"/>
                </a:rPr>
                <a:t>，</a:t>
              </a:r>
              <a:r>
                <a:rPr kumimoji="1" lang="en-US" altLang="zh-CN" sz="2400">
                  <a:solidFill>
                    <a:srgbClr val="000066"/>
                  </a:solidFill>
                  <a:latin typeface="Times New Roman" pitchFamily="18" charset="0"/>
                  <a:ea typeface="楷体_GB2312" pitchFamily="49" charset="-122"/>
                  <a:cs typeface="Times New Roman" pitchFamily="18" charset="0"/>
                </a:rPr>
                <a:t>10</a:t>
              </a:r>
              <a:r>
                <a:rPr kumimoji="1" lang="zh-CN" altLang="en-US" sz="2400">
                  <a:solidFill>
                    <a:srgbClr val="000066"/>
                  </a:solidFill>
                  <a:latin typeface="Times New Roman" pitchFamily="18" charset="0"/>
                  <a:ea typeface="楷体_GB2312" pitchFamily="49" charset="-122"/>
                  <a:cs typeface="Times New Roman" pitchFamily="18" charset="0"/>
                </a:rPr>
                <a:t>，</a:t>
              </a:r>
              <a:r>
                <a:rPr kumimoji="1" lang="en-US" altLang="zh-CN" sz="2400">
                  <a:solidFill>
                    <a:srgbClr val="000066"/>
                  </a:solidFill>
                  <a:latin typeface="Times New Roman" pitchFamily="18" charset="0"/>
                  <a:ea typeface="楷体_GB2312" pitchFamily="49" charset="-122"/>
                  <a:cs typeface="Times New Roman" pitchFamily="18" charset="0"/>
                </a:rPr>
                <a:t>13</a:t>
              </a:r>
              <a:r>
                <a:rPr kumimoji="1" lang="zh-CN" altLang="en-US" sz="2400">
                  <a:solidFill>
                    <a:srgbClr val="000066"/>
                  </a:solidFill>
                  <a:latin typeface="Times New Roman" pitchFamily="18" charset="0"/>
                  <a:ea typeface="楷体_GB2312" pitchFamily="49" charset="-122"/>
                  <a:cs typeface="Times New Roman" pitchFamily="18" charset="0"/>
                </a:rPr>
                <a:t>，</a:t>
              </a:r>
              <a:r>
                <a:rPr kumimoji="1" lang="en-US" altLang="zh-CN" sz="2400">
                  <a:solidFill>
                    <a:srgbClr val="000066"/>
                  </a:solidFill>
                  <a:latin typeface="Times New Roman" pitchFamily="18" charset="0"/>
                  <a:ea typeface="楷体_GB2312" pitchFamily="49" charset="-122"/>
                  <a:cs typeface="Times New Roman" pitchFamily="18" charset="0"/>
                </a:rPr>
                <a:t>15)</a:t>
              </a:r>
            </a:p>
          </p:txBody>
        </p:sp>
      </p:grpSp>
      <p:graphicFrame>
        <p:nvGraphicFramePr>
          <p:cNvPr id="91" name="Object 54"/>
          <p:cNvGraphicFramePr>
            <a:graphicFrameLocks noChangeAspect="1"/>
          </p:cNvGraphicFramePr>
          <p:nvPr>
            <p:extLst>
              <p:ext uri="{D42A27DB-BD31-4B8C-83A1-F6EECF244321}">
                <p14:modId xmlns:p14="http://schemas.microsoft.com/office/powerpoint/2010/main" val="2669217405"/>
              </p:ext>
            </p:extLst>
          </p:nvPr>
        </p:nvGraphicFramePr>
        <p:xfrm>
          <a:off x="6308512" y="3220402"/>
          <a:ext cx="2160587" cy="441325"/>
        </p:xfrm>
        <a:graphic>
          <a:graphicData uri="http://schemas.openxmlformats.org/presentationml/2006/ole">
            <mc:AlternateContent xmlns:mc="http://schemas.openxmlformats.org/markup-compatibility/2006">
              <mc:Choice xmlns:v="urn:schemas-microsoft-com:vml" Requires="v">
                <p:oleObj spid="_x0000_s161813" name="公式" r:id="rId5" imgW="812520" imgH="164880" progId="Equation.3">
                  <p:embed/>
                </p:oleObj>
              </mc:Choice>
              <mc:Fallback>
                <p:oleObj name="公式" r:id="rId5" imgW="812520" imgH="164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8512" y="3220402"/>
                        <a:ext cx="216058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53"/>
          <p:cNvGraphicFramePr>
            <a:graphicFrameLocks noChangeAspect="1"/>
          </p:cNvGraphicFramePr>
          <p:nvPr>
            <p:extLst>
              <p:ext uri="{D42A27DB-BD31-4B8C-83A1-F6EECF244321}">
                <p14:modId xmlns:p14="http://schemas.microsoft.com/office/powerpoint/2010/main" val="811002853"/>
              </p:ext>
            </p:extLst>
          </p:nvPr>
        </p:nvGraphicFramePr>
        <p:xfrm>
          <a:off x="6487899" y="4620577"/>
          <a:ext cx="2339975" cy="1336675"/>
        </p:xfrm>
        <a:graphic>
          <a:graphicData uri="http://schemas.openxmlformats.org/presentationml/2006/ole">
            <mc:AlternateContent xmlns:mc="http://schemas.openxmlformats.org/markup-compatibility/2006">
              <mc:Choice xmlns:v="urn:schemas-microsoft-com:vml" Requires="v">
                <p:oleObj spid="_x0000_s161814" name="图片" r:id="rId7" imgW="1094400" imgH="627840" progId="Word.Picture.8">
                  <p:embed/>
                </p:oleObj>
              </mc:Choice>
              <mc:Fallback>
                <p:oleObj name="图片" r:id="rId7" imgW="1094400" imgH="62784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7899" y="4620577"/>
                        <a:ext cx="2339975"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 name="Rectangle 58"/>
          <p:cNvSpPr>
            <a:spLocks noChangeArrowheads="1"/>
          </p:cNvSpPr>
          <p:nvPr/>
        </p:nvSpPr>
        <p:spPr bwMode="auto">
          <a:xfrm>
            <a:off x="594570" y="2936875"/>
            <a:ext cx="6565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spcBef>
                <a:spcPct val="50000"/>
              </a:spcBef>
              <a:tabLst>
                <a:tab pos="971550" algn="l"/>
                <a:tab pos="4392613" algn="r"/>
              </a:tabLst>
            </a:pPr>
            <a:r>
              <a:rPr kumimoji="1" lang="zh-CN" altLang="en-US" sz="2400" dirty="0">
                <a:solidFill>
                  <a:srgbClr val="000066"/>
                </a:solidFill>
                <a:latin typeface="Times New Roman" pitchFamily="18" charset="0"/>
                <a:ea typeface="楷体_GB2312" pitchFamily="49" charset="-122"/>
                <a:cs typeface="Times New Roman" pitchFamily="18" charset="0"/>
              </a:rPr>
              <a:t>（</a:t>
            </a:r>
            <a:r>
              <a:rPr kumimoji="1" lang="en-US" altLang="zh-CN" sz="2400" dirty="0">
                <a:solidFill>
                  <a:srgbClr val="000066"/>
                </a:solidFill>
                <a:latin typeface="Times New Roman" pitchFamily="18" charset="0"/>
                <a:ea typeface="楷体_GB2312" pitchFamily="49" charset="-122"/>
                <a:cs typeface="Times New Roman" pitchFamily="18" charset="0"/>
              </a:rPr>
              <a:t>2</a:t>
            </a:r>
            <a:r>
              <a:rPr kumimoji="1" lang="zh-CN" altLang="en-US" sz="2400" dirty="0">
                <a:solidFill>
                  <a:srgbClr val="000066"/>
                </a:solidFill>
                <a:latin typeface="Times New Roman" pitchFamily="18" charset="0"/>
                <a:ea typeface="楷体_GB2312" pitchFamily="49" charset="-122"/>
                <a:cs typeface="Times New Roman" pitchFamily="18" charset="0"/>
              </a:rPr>
              <a:t>）画包围圈合并最小项，得最简与</a:t>
            </a:r>
            <a:r>
              <a:rPr kumimoji="1" lang="en-US" altLang="zh-CN" sz="2400" dirty="0">
                <a:solidFill>
                  <a:srgbClr val="000066"/>
                </a:solidFill>
                <a:latin typeface="Times New Roman" pitchFamily="18" charset="0"/>
                <a:ea typeface="楷体_GB2312" pitchFamily="49" charset="-122"/>
                <a:cs typeface="Times New Roman" pitchFamily="18" charset="0"/>
              </a:rPr>
              <a:t>-</a:t>
            </a:r>
            <a:r>
              <a:rPr kumimoji="1" lang="zh-CN" altLang="en-US" sz="2400" dirty="0">
                <a:solidFill>
                  <a:srgbClr val="000066"/>
                </a:solidFill>
                <a:latin typeface="Times New Roman" pitchFamily="18" charset="0"/>
                <a:ea typeface="楷体_GB2312" pitchFamily="49" charset="-122"/>
                <a:cs typeface="Times New Roman" pitchFamily="18" charset="0"/>
              </a:rPr>
              <a:t>或表达式</a:t>
            </a:r>
            <a:endParaRPr kumimoji="1" lang="zh-CN" altLang="en-US" sz="2400" b="0" dirty="0">
              <a:latin typeface="Times New Roman" pitchFamily="18" charset="0"/>
              <a:ea typeface="楷体_GB2312" pitchFamily="49" charset="-122"/>
              <a:cs typeface="Times New Roman" pitchFamily="18" charset="0"/>
            </a:endParaRPr>
          </a:p>
        </p:txBody>
      </p:sp>
      <p:sp>
        <p:nvSpPr>
          <p:cNvPr id="95" name="Rectangle 60"/>
          <p:cNvSpPr>
            <a:spLocks noChangeArrowheads="1"/>
          </p:cNvSpPr>
          <p:nvPr/>
        </p:nvSpPr>
        <p:spPr bwMode="auto">
          <a:xfrm>
            <a:off x="133149" y="2519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dirty="0">
                <a:solidFill>
                  <a:srgbClr val="000066"/>
                </a:solidFill>
                <a:latin typeface="Times New Roman" pitchFamily="18" charset="0"/>
                <a:ea typeface="楷体_GB2312" pitchFamily="49" charset="-122"/>
                <a:cs typeface="Times New Roman" pitchFamily="18" charset="0"/>
              </a:rPr>
              <a:t>解：</a:t>
            </a:r>
            <a:r>
              <a:rPr kumimoji="1" lang="en-US" altLang="zh-CN" sz="2400" dirty="0">
                <a:solidFill>
                  <a:srgbClr val="000066"/>
                </a:solidFill>
                <a:latin typeface="Times New Roman" pitchFamily="18" charset="0"/>
                <a:ea typeface="楷体_GB2312" pitchFamily="49" charset="-122"/>
                <a:cs typeface="Times New Roman" pitchFamily="18" charset="0"/>
              </a:rPr>
              <a:t>(1) </a:t>
            </a:r>
            <a:r>
              <a:rPr kumimoji="1" lang="zh-CN" altLang="en-US" sz="2400" dirty="0">
                <a:solidFill>
                  <a:srgbClr val="000066"/>
                </a:solidFill>
                <a:latin typeface="Times New Roman" pitchFamily="18" charset="0"/>
                <a:ea typeface="楷体_GB2312" pitchFamily="49" charset="-122"/>
                <a:cs typeface="Times New Roman" pitchFamily="18" charset="0"/>
              </a:rPr>
              <a:t>由</a:t>
            </a:r>
            <a:r>
              <a:rPr kumimoji="1" lang="en-US" altLang="zh-CN" sz="2400" i="1" dirty="0">
                <a:solidFill>
                  <a:srgbClr val="000066"/>
                </a:solidFill>
                <a:latin typeface="Times New Roman" pitchFamily="18" charset="0"/>
                <a:ea typeface="楷体_GB2312" pitchFamily="49" charset="-122"/>
                <a:cs typeface="Times New Roman" pitchFamily="18" charset="0"/>
              </a:rPr>
              <a:t>L </a:t>
            </a:r>
            <a:r>
              <a:rPr kumimoji="1" lang="zh-CN" altLang="en-US" sz="2400" dirty="0">
                <a:solidFill>
                  <a:srgbClr val="000066"/>
                </a:solidFill>
                <a:latin typeface="Times New Roman" pitchFamily="18" charset="0"/>
                <a:ea typeface="楷体_GB2312" pitchFamily="49" charset="-122"/>
                <a:cs typeface="Times New Roman" pitchFamily="18" charset="0"/>
              </a:rPr>
              <a:t>画出卡诺图</a:t>
            </a:r>
          </a:p>
        </p:txBody>
      </p:sp>
      <p:graphicFrame>
        <p:nvGraphicFramePr>
          <p:cNvPr id="96" name="Object 63"/>
          <p:cNvGraphicFramePr>
            <a:graphicFrameLocks noChangeAspect="1"/>
          </p:cNvGraphicFramePr>
          <p:nvPr>
            <p:extLst>
              <p:ext uri="{D42A27DB-BD31-4B8C-83A1-F6EECF244321}">
                <p14:modId xmlns:p14="http://schemas.microsoft.com/office/powerpoint/2010/main" val="744994922"/>
              </p:ext>
            </p:extLst>
          </p:nvPr>
        </p:nvGraphicFramePr>
        <p:xfrm>
          <a:off x="5300449" y="3509327"/>
          <a:ext cx="3297238" cy="3051175"/>
        </p:xfrm>
        <a:graphic>
          <a:graphicData uri="http://schemas.openxmlformats.org/presentationml/2006/ole">
            <mc:AlternateContent xmlns:mc="http://schemas.openxmlformats.org/markup-compatibility/2006">
              <mc:Choice xmlns:v="urn:schemas-microsoft-com:vml" Requires="v">
                <p:oleObj spid="_x0000_s161815" name="图片" r:id="rId9" imgW="1542240" imgH="1429560" progId="Word.Picture.8">
                  <p:embed/>
                </p:oleObj>
              </mc:Choice>
              <mc:Fallback>
                <p:oleObj name="图片" r:id="rId9" imgW="1542240" imgH="142956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0449" y="3509327"/>
                        <a:ext cx="3297238"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 name="Object 65"/>
          <p:cNvGraphicFramePr>
            <a:graphicFrameLocks noChangeAspect="1"/>
          </p:cNvGraphicFramePr>
          <p:nvPr>
            <p:extLst>
              <p:ext uri="{D42A27DB-BD31-4B8C-83A1-F6EECF244321}">
                <p14:modId xmlns:p14="http://schemas.microsoft.com/office/powerpoint/2010/main" val="589697956"/>
              </p:ext>
            </p:extLst>
          </p:nvPr>
        </p:nvGraphicFramePr>
        <p:xfrm>
          <a:off x="5803687" y="4022089"/>
          <a:ext cx="3222625" cy="2151063"/>
        </p:xfrm>
        <a:graphic>
          <a:graphicData uri="http://schemas.openxmlformats.org/presentationml/2006/ole">
            <mc:AlternateContent xmlns:mc="http://schemas.openxmlformats.org/markup-compatibility/2006">
              <mc:Choice xmlns:v="urn:schemas-microsoft-com:vml" Requires="v">
                <p:oleObj spid="_x0000_s161816" name="图片" r:id="rId11" imgW="1505880" imgH="1008720" progId="Word.Picture.8">
                  <p:embed/>
                </p:oleObj>
              </mc:Choice>
              <mc:Fallback>
                <p:oleObj name="图片" r:id="rId11" imgW="1505880" imgH="1008720" progId="Word.Picture.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3687" y="4022089"/>
                        <a:ext cx="3222625" cy="215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 Box 66"/>
          <p:cNvSpPr txBox="1">
            <a:spLocks noChangeArrowheads="1"/>
          </p:cNvSpPr>
          <p:nvPr/>
        </p:nvSpPr>
        <p:spPr bwMode="auto">
          <a:xfrm>
            <a:off x="5609796" y="3579709"/>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AB</a:t>
            </a:r>
          </a:p>
        </p:txBody>
      </p:sp>
      <p:sp>
        <p:nvSpPr>
          <p:cNvPr id="19" name="Text Box 67"/>
          <p:cNvSpPr txBox="1">
            <a:spLocks noChangeArrowheads="1"/>
          </p:cNvSpPr>
          <p:nvPr/>
        </p:nvSpPr>
        <p:spPr bwMode="auto">
          <a:xfrm>
            <a:off x="5290723" y="39549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CD</a:t>
            </a:r>
          </a:p>
        </p:txBody>
      </p:sp>
      <p:graphicFrame>
        <p:nvGraphicFramePr>
          <p:cNvPr id="23" name="Group 73"/>
          <p:cNvGraphicFramePr>
            <a:graphicFrameLocks noGrp="1"/>
          </p:cNvGraphicFramePr>
          <p:nvPr>
            <p:extLst>
              <p:ext uri="{D42A27DB-BD31-4B8C-83A1-F6EECF244321}">
                <p14:modId xmlns:p14="http://schemas.microsoft.com/office/powerpoint/2010/main" val="3397876195"/>
              </p:ext>
            </p:extLst>
          </p:nvPr>
        </p:nvGraphicFramePr>
        <p:xfrm>
          <a:off x="1212234" y="3717996"/>
          <a:ext cx="2762250" cy="2235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4" name="Group 274"/>
          <p:cNvGrpSpPr>
            <a:grpSpLocks/>
          </p:cNvGrpSpPr>
          <p:nvPr/>
        </p:nvGrpSpPr>
        <p:grpSpPr bwMode="auto">
          <a:xfrm>
            <a:off x="831234" y="3489396"/>
            <a:ext cx="1143000" cy="777875"/>
            <a:chOff x="240" y="768"/>
            <a:chExt cx="720" cy="490"/>
          </a:xfrm>
        </p:grpSpPr>
        <p:sp>
          <p:nvSpPr>
            <p:cNvPr id="25" name="Line 118"/>
            <p:cNvSpPr>
              <a:spLocks noChangeShapeType="1"/>
            </p:cNvSpPr>
            <p:nvPr/>
          </p:nvSpPr>
          <p:spPr bwMode="auto">
            <a:xfrm flipH="1" flipV="1">
              <a:off x="453" y="923"/>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6" name="Group 273"/>
            <p:cNvGrpSpPr>
              <a:grpSpLocks/>
            </p:cNvGrpSpPr>
            <p:nvPr/>
          </p:nvGrpSpPr>
          <p:grpSpPr bwMode="auto">
            <a:xfrm>
              <a:off x="240" y="768"/>
              <a:ext cx="720" cy="490"/>
              <a:chOff x="240" y="768"/>
              <a:chExt cx="720" cy="490"/>
            </a:xfrm>
          </p:grpSpPr>
          <p:sp>
            <p:nvSpPr>
              <p:cNvPr id="27" name="Text Box 119"/>
              <p:cNvSpPr txBox="1">
                <a:spLocks noChangeArrowheads="1"/>
              </p:cNvSpPr>
              <p:nvPr/>
            </p:nvSpPr>
            <p:spPr bwMode="auto">
              <a:xfrm>
                <a:off x="528"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28" name="Text Box 120"/>
              <p:cNvSpPr txBox="1">
                <a:spLocks noChangeArrowheads="1"/>
              </p:cNvSpPr>
              <p:nvPr/>
            </p:nvSpPr>
            <p:spPr bwMode="auto">
              <a:xfrm>
                <a:off x="240" y="100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pSp>
    </p:spTree>
    <p:extLst>
      <p:ext uri="{BB962C8B-B14F-4D97-AF65-F5344CB8AC3E}">
        <p14:creationId xmlns:p14="http://schemas.microsoft.com/office/powerpoint/2010/main" val="61905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down)">
                                      <p:cBhvr>
                                        <p:cTn id="7" dur="500"/>
                                        <p:tgtEl>
                                          <p:spTgt spid="92"/>
                                        </p:tgtEl>
                                      </p:cBhvr>
                                    </p:animEffect>
                                  </p:childTnLst>
                                </p:cTn>
                              </p:par>
                              <p:par>
                                <p:cTn id="8" presetID="22" presetClass="entr" presetSubtype="4"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ipe(down)">
                                      <p:cBhvr>
                                        <p:cTn id="10" dur="500"/>
                                        <p:tgtEl>
                                          <p:spTgt spid="96"/>
                                        </p:tgtEl>
                                      </p:cBhvr>
                                    </p:animEffect>
                                  </p:childTnLst>
                                </p:cTn>
                              </p:par>
                              <p:par>
                                <p:cTn id="11" presetID="22" presetClass="entr" presetSubtype="4"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down)">
                                      <p:cBhvr>
                                        <p:cTn id="13" dur="500"/>
                                        <p:tgtEl>
                                          <p:spTgt spid="9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wheel(1)">
                                      <p:cBhvr>
                                        <p:cTn id="24" dur="20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endParaRPr lang="en-US" altLang="zh-CN" dirty="0"/>
          </a:p>
          <a:p>
            <a:pPr lvl="1"/>
            <a:endParaRPr lang="en-US" altLang="zh-CN" dirty="0"/>
          </a:p>
          <a:p>
            <a:pPr lvl="1"/>
            <a:r>
              <a:rPr lang="zh-CN" altLang="en-US" dirty="0"/>
              <a:t>卡诺图化简步骤：</a:t>
            </a:r>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53" name="Group 13"/>
          <p:cNvGrpSpPr>
            <a:grpSpLocks/>
          </p:cNvGrpSpPr>
          <p:nvPr/>
        </p:nvGrpSpPr>
        <p:grpSpPr bwMode="auto">
          <a:xfrm>
            <a:off x="214312" y="3138629"/>
            <a:ext cx="1066800" cy="406400"/>
            <a:chOff x="240" y="480"/>
            <a:chExt cx="1488" cy="256"/>
          </a:xfrm>
        </p:grpSpPr>
        <p:sp>
          <p:nvSpPr>
            <p:cNvPr id="103" name="Text Box 1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2</a:t>
              </a:r>
            </a:p>
          </p:txBody>
        </p:sp>
        <p:sp>
          <p:nvSpPr>
            <p:cNvPr id="104" name="Line 15"/>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105" name="Group 18"/>
          <p:cNvGrpSpPr>
            <a:grpSpLocks/>
          </p:cNvGrpSpPr>
          <p:nvPr/>
        </p:nvGrpSpPr>
        <p:grpSpPr bwMode="auto">
          <a:xfrm>
            <a:off x="1309687" y="3062429"/>
            <a:ext cx="7591425" cy="938213"/>
            <a:chOff x="786" y="528"/>
            <a:chExt cx="4782" cy="591"/>
          </a:xfrm>
        </p:grpSpPr>
        <p:graphicFrame>
          <p:nvGraphicFramePr>
            <p:cNvPr id="106" name="Object 12"/>
            <p:cNvGraphicFramePr>
              <a:graphicFrameLocks noChangeAspect="1"/>
            </p:cNvGraphicFramePr>
            <p:nvPr/>
          </p:nvGraphicFramePr>
          <p:xfrm>
            <a:off x="786" y="816"/>
            <a:ext cx="3261" cy="303"/>
          </p:xfrm>
          <a:graphic>
            <a:graphicData uri="http://schemas.openxmlformats.org/presentationml/2006/ole">
              <mc:AlternateContent xmlns:mc="http://schemas.openxmlformats.org/markup-compatibility/2006">
                <mc:Choice xmlns:v="urn:schemas-microsoft-com:vml" Requires="v">
                  <p:oleObj spid="_x0000_s96058" name="公式" r:id="rId3" imgW="2781233" imgH="247785" progId="Equation.3">
                    <p:embed/>
                  </p:oleObj>
                </mc:Choice>
                <mc:Fallback>
                  <p:oleObj name="公式" r:id="rId3" imgW="2781233" imgH="2477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 y="816"/>
                          <a:ext cx="326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 name="Text Box 16"/>
            <p:cNvSpPr txBox="1">
              <a:spLocks noChangeArrowheads="1"/>
            </p:cNvSpPr>
            <p:nvPr/>
          </p:nvSpPr>
          <p:spPr bwMode="auto">
            <a:xfrm>
              <a:off x="864" y="528"/>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试用卡诺图化简法求逻辑表达式</a:t>
              </a:r>
            </a:p>
          </p:txBody>
        </p:sp>
        <p:sp>
          <p:nvSpPr>
            <p:cNvPr id="108" name="Text Box 17"/>
            <p:cNvSpPr txBox="1">
              <a:spLocks noChangeArrowheads="1"/>
            </p:cNvSpPr>
            <p:nvPr/>
          </p:nvSpPr>
          <p:spPr bwMode="auto">
            <a:xfrm>
              <a:off x="3936" y="816"/>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的最简与或表达式。</a:t>
              </a:r>
            </a:p>
          </p:txBody>
        </p:sp>
      </p:grpSp>
      <p:graphicFrame>
        <p:nvGraphicFramePr>
          <p:cNvPr id="109" name="Group 19"/>
          <p:cNvGraphicFramePr>
            <a:graphicFrameLocks noGrp="1"/>
          </p:cNvGraphicFramePr>
          <p:nvPr>
            <p:extLst>
              <p:ext uri="{D42A27DB-BD31-4B8C-83A1-F6EECF244321}">
                <p14:modId xmlns:p14="http://schemas.microsoft.com/office/powerpoint/2010/main" val="2640426969"/>
              </p:ext>
            </p:extLst>
          </p:nvPr>
        </p:nvGraphicFramePr>
        <p:xfrm>
          <a:off x="1378137" y="4131724"/>
          <a:ext cx="2762250" cy="2192338"/>
        </p:xfrm>
        <a:graphic>
          <a:graphicData uri="http://schemas.openxmlformats.org/drawingml/2006/table">
            <a:tbl>
              <a:tblPr/>
              <a:tblGrid>
                <a:gridCol w="5524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accent2"/>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accent2"/>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10" name="Group 64"/>
          <p:cNvGrpSpPr>
            <a:grpSpLocks/>
          </p:cNvGrpSpPr>
          <p:nvPr/>
        </p:nvGrpSpPr>
        <p:grpSpPr bwMode="auto">
          <a:xfrm>
            <a:off x="1013012" y="3836512"/>
            <a:ext cx="1143000" cy="777875"/>
            <a:chOff x="3168" y="864"/>
            <a:chExt cx="720" cy="490"/>
          </a:xfrm>
        </p:grpSpPr>
        <p:sp>
          <p:nvSpPr>
            <p:cNvPr id="111" name="Line 65"/>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Text Box 66"/>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AB</a:t>
              </a:r>
            </a:p>
          </p:txBody>
        </p:sp>
        <p:sp>
          <p:nvSpPr>
            <p:cNvPr id="113" name="Text Box 67"/>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CD</a:t>
              </a:r>
            </a:p>
          </p:txBody>
        </p:sp>
      </p:grpSp>
      <p:sp>
        <p:nvSpPr>
          <p:cNvPr id="114" name="AutoShape 72"/>
          <p:cNvSpPr>
            <a:spLocks noChangeArrowheads="1"/>
          </p:cNvSpPr>
          <p:nvPr/>
        </p:nvSpPr>
        <p:spPr bwMode="auto">
          <a:xfrm rot="16200000">
            <a:off x="2944205" y="5232656"/>
            <a:ext cx="906463"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5" name="Text Box 73"/>
          <p:cNvSpPr txBox="1">
            <a:spLocks noChangeArrowheads="1"/>
          </p:cNvSpPr>
          <p:nvPr/>
        </p:nvSpPr>
        <p:spPr bwMode="auto">
          <a:xfrm>
            <a:off x="2063937" y="45889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16" name="Text Box 74"/>
          <p:cNvSpPr txBox="1">
            <a:spLocks noChangeArrowheads="1"/>
          </p:cNvSpPr>
          <p:nvPr/>
        </p:nvSpPr>
        <p:spPr bwMode="auto">
          <a:xfrm>
            <a:off x="2063937" y="54271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17" name="Text Box 75"/>
          <p:cNvSpPr txBox="1">
            <a:spLocks noChangeArrowheads="1"/>
          </p:cNvSpPr>
          <p:nvPr/>
        </p:nvSpPr>
        <p:spPr bwMode="auto">
          <a:xfrm>
            <a:off x="3740337" y="58843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18" name="Text Box 76"/>
          <p:cNvSpPr txBox="1">
            <a:spLocks noChangeArrowheads="1"/>
          </p:cNvSpPr>
          <p:nvPr/>
        </p:nvSpPr>
        <p:spPr bwMode="auto">
          <a:xfrm>
            <a:off x="3206937" y="54271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19" name="Text Box 77"/>
          <p:cNvSpPr txBox="1">
            <a:spLocks noChangeArrowheads="1"/>
          </p:cNvSpPr>
          <p:nvPr/>
        </p:nvSpPr>
        <p:spPr bwMode="auto">
          <a:xfrm>
            <a:off x="2063937" y="58843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0" name="Text Box 78"/>
          <p:cNvSpPr txBox="1">
            <a:spLocks noChangeArrowheads="1"/>
          </p:cNvSpPr>
          <p:nvPr/>
        </p:nvSpPr>
        <p:spPr bwMode="auto">
          <a:xfrm>
            <a:off x="2673537" y="54271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1" name="Text Box 79"/>
          <p:cNvSpPr txBox="1">
            <a:spLocks noChangeArrowheads="1"/>
          </p:cNvSpPr>
          <p:nvPr/>
        </p:nvSpPr>
        <p:spPr bwMode="auto">
          <a:xfrm>
            <a:off x="3740337" y="45889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2" name="Text Box 80"/>
          <p:cNvSpPr txBox="1">
            <a:spLocks noChangeArrowheads="1"/>
          </p:cNvSpPr>
          <p:nvPr/>
        </p:nvSpPr>
        <p:spPr bwMode="auto">
          <a:xfrm>
            <a:off x="3740337" y="54271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3" name="Text Box 81"/>
          <p:cNvSpPr txBox="1">
            <a:spLocks noChangeArrowheads="1"/>
          </p:cNvSpPr>
          <p:nvPr/>
        </p:nvSpPr>
        <p:spPr bwMode="auto">
          <a:xfrm>
            <a:off x="3206937" y="4969924"/>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4" name="AutoShape 82"/>
          <p:cNvSpPr>
            <a:spLocks noChangeArrowheads="1"/>
          </p:cNvSpPr>
          <p:nvPr/>
        </p:nvSpPr>
        <p:spPr bwMode="auto">
          <a:xfrm>
            <a:off x="2063937" y="5503324"/>
            <a:ext cx="1981200" cy="3048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125" name="Group 104"/>
          <p:cNvGrpSpPr>
            <a:grpSpLocks/>
          </p:cNvGrpSpPr>
          <p:nvPr/>
        </p:nvGrpSpPr>
        <p:grpSpPr bwMode="auto">
          <a:xfrm>
            <a:off x="1987737" y="4665124"/>
            <a:ext cx="2054225" cy="1584325"/>
            <a:chOff x="3936" y="2640"/>
            <a:chExt cx="1294" cy="998"/>
          </a:xfrm>
        </p:grpSpPr>
        <p:grpSp>
          <p:nvGrpSpPr>
            <p:cNvPr id="126" name="Group 88"/>
            <p:cNvGrpSpPr>
              <a:grpSpLocks/>
            </p:cNvGrpSpPr>
            <p:nvPr/>
          </p:nvGrpSpPr>
          <p:grpSpPr bwMode="auto">
            <a:xfrm rot="2136194" flipH="1" flipV="1">
              <a:off x="4962" y="3424"/>
              <a:ext cx="268" cy="214"/>
              <a:chOff x="1440" y="3406"/>
              <a:chExt cx="229" cy="222"/>
            </a:xfrm>
          </p:grpSpPr>
          <p:sp>
            <p:nvSpPr>
              <p:cNvPr id="139" name="Line 89"/>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0" name="Line 90"/>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1" name="Freeform 91"/>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27" name="Group 92"/>
            <p:cNvGrpSpPr>
              <a:grpSpLocks/>
            </p:cNvGrpSpPr>
            <p:nvPr/>
          </p:nvGrpSpPr>
          <p:grpSpPr bwMode="auto">
            <a:xfrm rot="2136194">
              <a:off x="3936" y="2640"/>
              <a:ext cx="268" cy="214"/>
              <a:chOff x="1440" y="3406"/>
              <a:chExt cx="229" cy="222"/>
            </a:xfrm>
          </p:grpSpPr>
          <p:sp>
            <p:nvSpPr>
              <p:cNvPr id="136" name="Line 93"/>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7" name="Line 94"/>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Freeform 95"/>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28" name="Group 96"/>
            <p:cNvGrpSpPr>
              <a:grpSpLocks/>
            </p:cNvGrpSpPr>
            <p:nvPr/>
          </p:nvGrpSpPr>
          <p:grpSpPr bwMode="auto">
            <a:xfrm rot="19463806" flipV="1">
              <a:off x="3947" y="3417"/>
              <a:ext cx="268" cy="214"/>
              <a:chOff x="1440" y="3406"/>
              <a:chExt cx="229" cy="222"/>
            </a:xfrm>
          </p:grpSpPr>
          <p:sp>
            <p:nvSpPr>
              <p:cNvPr id="133" name="Line 97"/>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98"/>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5" name="Freeform 99"/>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29" name="Group 100"/>
            <p:cNvGrpSpPr>
              <a:grpSpLocks/>
            </p:cNvGrpSpPr>
            <p:nvPr/>
          </p:nvGrpSpPr>
          <p:grpSpPr bwMode="auto">
            <a:xfrm rot="19463806" flipH="1">
              <a:off x="4958" y="2640"/>
              <a:ext cx="268" cy="214"/>
              <a:chOff x="1440" y="3406"/>
              <a:chExt cx="229" cy="222"/>
            </a:xfrm>
          </p:grpSpPr>
          <p:sp>
            <p:nvSpPr>
              <p:cNvPr id="130" name="Line 101"/>
              <p:cNvSpPr>
                <a:spLocks noChangeShapeType="1"/>
              </p:cNvSpPr>
              <p:nvPr/>
            </p:nvSpPr>
            <p:spPr bwMode="auto">
              <a:xfrm>
                <a:off x="1440" y="340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Line 102"/>
              <p:cNvSpPr>
                <a:spLocks noChangeShapeType="1"/>
              </p:cNvSpPr>
              <p:nvPr/>
            </p:nvSpPr>
            <p:spPr bwMode="auto">
              <a:xfrm>
                <a:off x="1440" y="3628"/>
                <a:ext cx="144" cy="0"/>
              </a:xfrm>
              <a:prstGeom prst="line">
                <a:avLst/>
              </a:prstGeom>
              <a:noFill/>
              <a:ln w="28575">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2" name="Freeform 103"/>
              <p:cNvSpPr>
                <a:spLocks/>
              </p:cNvSpPr>
              <p:nvPr/>
            </p:nvSpPr>
            <p:spPr bwMode="auto">
              <a:xfrm>
                <a:off x="1554" y="3406"/>
                <a:ext cx="115" cy="222"/>
              </a:xfrm>
              <a:custGeom>
                <a:avLst/>
                <a:gdLst>
                  <a:gd name="T0" fmla="*/ 9 w 115"/>
                  <a:gd name="T1" fmla="*/ 0 h 222"/>
                  <a:gd name="T2" fmla="*/ 101 w 115"/>
                  <a:gd name="T3" fmla="*/ 66 h 222"/>
                  <a:gd name="T4" fmla="*/ 92 w 115"/>
                  <a:gd name="T5" fmla="*/ 176 h 222"/>
                  <a:gd name="T6" fmla="*/ 0 w 115"/>
                  <a:gd name="T7" fmla="*/ 222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66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aphicFrame>
        <p:nvGraphicFramePr>
          <p:cNvPr id="142" name="Object 105"/>
          <p:cNvGraphicFramePr>
            <a:graphicFrameLocks noChangeAspect="1"/>
          </p:cNvGraphicFramePr>
          <p:nvPr>
            <p:extLst>
              <p:ext uri="{D42A27DB-BD31-4B8C-83A1-F6EECF244321}">
                <p14:modId xmlns:p14="http://schemas.microsoft.com/office/powerpoint/2010/main" val="2257657062"/>
              </p:ext>
            </p:extLst>
          </p:nvPr>
        </p:nvGraphicFramePr>
        <p:xfrm>
          <a:off x="5017293" y="4966581"/>
          <a:ext cx="2586037" cy="381000"/>
        </p:xfrm>
        <a:graphic>
          <a:graphicData uri="http://schemas.openxmlformats.org/presentationml/2006/ole">
            <mc:AlternateContent xmlns:mc="http://schemas.openxmlformats.org/markup-compatibility/2006">
              <mc:Choice xmlns:v="urn:schemas-microsoft-com:vml" Requires="v">
                <p:oleObj spid="_x0000_s96059" name="Equation" r:id="rId5" imgW="1390751" imgH="190500" progId="Equation.3">
                  <p:embed/>
                </p:oleObj>
              </mc:Choice>
              <mc:Fallback>
                <p:oleObj name="Equation" r:id="rId5" imgW="1390751"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7293" y="4966581"/>
                        <a:ext cx="25860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2900514" y="883761"/>
            <a:ext cx="6126783" cy="2031325"/>
          </a:xfrm>
          <a:prstGeom prst="rect">
            <a:avLst/>
          </a:prstGeom>
        </p:spPr>
        <p:txBody>
          <a:bodyPr wrap="square">
            <a:spAutoFit/>
          </a:bodyPr>
          <a:lstStyle/>
          <a:p>
            <a:r>
              <a:rPr lang="zh-CN" altLang="en-US" dirty="0">
                <a:solidFill>
                  <a:schemeClr val="tx1"/>
                </a:solidFill>
              </a:rPr>
              <a:t>（１）将逻辑函数表示在卡诺图上。</a:t>
            </a:r>
          </a:p>
          <a:p>
            <a:r>
              <a:rPr lang="zh-CN" altLang="en-US" dirty="0">
                <a:solidFill>
                  <a:schemeClr val="tx1"/>
                </a:solidFill>
              </a:rPr>
              <a:t>（２）识别围圈８方格的组合，如果不能则进行（３）。</a:t>
            </a:r>
          </a:p>
          <a:p>
            <a:r>
              <a:rPr lang="zh-CN" altLang="en-US" dirty="0">
                <a:solidFill>
                  <a:schemeClr val="tx1"/>
                </a:solidFill>
              </a:rPr>
              <a:t>（３）识别围圈４方格的组合，如果不能则进行（４）。</a:t>
            </a:r>
          </a:p>
          <a:p>
            <a:r>
              <a:rPr lang="zh-CN" altLang="en-US" dirty="0">
                <a:solidFill>
                  <a:schemeClr val="tx1"/>
                </a:solidFill>
              </a:rPr>
              <a:t>（４）识别围圈２方格的组合。</a:t>
            </a:r>
          </a:p>
          <a:p>
            <a:r>
              <a:rPr lang="zh-CN" altLang="en-US" dirty="0">
                <a:solidFill>
                  <a:schemeClr val="tx1"/>
                </a:solidFill>
              </a:rPr>
              <a:t>（５）将不能与任何其他方格组合的一个方格单独围圈。</a:t>
            </a:r>
            <a:endParaRPr lang="en-US" altLang="zh-CN" dirty="0">
              <a:solidFill>
                <a:schemeClr val="tx1"/>
              </a:solidFill>
            </a:endParaRPr>
          </a:p>
          <a:p>
            <a:r>
              <a:rPr lang="zh-CN" altLang="en-US" dirty="0">
                <a:solidFill>
                  <a:schemeClr val="tx1"/>
                </a:solidFill>
              </a:rPr>
              <a:t>（６）将各围圈组成的与项进行相加。实际应用中</a:t>
            </a:r>
          </a:p>
          <a:p>
            <a:r>
              <a:rPr lang="zh-CN" altLang="en-US" dirty="0">
                <a:solidFill>
                  <a:schemeClr val="tx1"/>
                </a:solidFill>
              </a:rPr>
              <a:t>，步骤（２）～（５）的顺序也可反过来进行。</a:t>
            </a:r>
          </a:p>
        </p:txBody>
      </p:sp>
      <p:sp>
        <p:nvSpPr>
          <p:cNvPr id="5" name="左大括号 4"/>
          <p:cNvSpPr/>
          <p:nvPr/>
        </p:nvSpPr>
        <p:spPr bwMode="auto">
          <a:xfrm>
            <a:off x="2693775" y="1039778"/>
            <a:ext cx="298556" cy="1719292"/>
          </a:xfrm>
          <a:prstGeom prst="leftBrac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pPr>
            <a:endParaRPr kumimoji="0" lang="zh-CN" altLang="en-US" sz="1800" b="1" i="0" u="none" strike="noStrike" cap="none" normalizeH="0" baseline="0">
              <a:ln>
                <a:noFill/>
              </a:ln>
              <a:solidFill>
                <a:schemeClr val="bg1"/>
              </a:solidFill>
              <a:effectLst/>
              <a:latin typeface="黑体" pitchFamily="49" charset="-122"/>
              <a:ea typeface="宋体" pitchFamily="2" charset="-122"/>
            </a:endParaRPr>
          </a:p>
        </p:txBody>
      </p:sp>
      <p:sp>
        <p:nvSpPr>
          <p:cNvPr id="143" name="Text Box 12"/>
          <p:cNvSpPr txBox="1">
            <a:spLocks noChangeArrowheads="1"/>
          </p:cNvSpPr>
          <p:nvPr/>
        </p:nvSpPr>
        <p:spPr bwMode="auto">
          <a:xfrm>
            <a:off x="134196" y="2837515"/>
            <a:ext cx="3526026"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sz="1600" dirty="0">
                <a:latin typeface="Times New Roman" pitchFamily="18" charset="0"/>
              </a:rPr>
              <a:t>逻辑变量不超过五个时用卡诺图化简</a:t>
            </a:r>
          </a:p>
        </p:txBody>
      </p:sp>
    </p:spTree>
    <p:extLst>
      <p:ext uri="{BB962C8B-B14F-4D97-AF65-F5344CB8AC3E}">
        <p14:creationId xmlns:p14="http://schemas.microsoft.com/office/powerpoint/2010/main" val="150554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26" y="6453937"/>
            <a:ext cx="9144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zh-CN" altLang="en-US" dirty="0"/>
          </a:p>
        </p:txBody>
      </p:sp>
      <p:sp>
        <p:nvSpPr>
          <p:cNvPr id="3" name="文本占位符 2"/>
          <p:cNvSpPr>
            <a:spLocks noGrp="1"/>
          </p:cNvSpPr>
          <p:nvPr>
            <p:ph type="body" idx="1"/>
          </p:nvPr>
        </p:nvSpPr>
        <p:spPr>
          <a:xfrm>
            <a:off x="10508" y="0"/>
            <a:ext cx="4839753" cy="347858"/>
          </a:xfrm>
        </p:spPr>
        <p:txBody>
          <a:bodyPr/>
          <a:lstStyle/>
          <a:p>
            <a:r>
              <a:rPr lang="zh-CN" altLang="en-US" dirty="0"/>
              <a:t>第一章 开关理论基础</a:t>
            </a:r>
            <a:r>
              <a:rPr lang="en-US" altLang="zh-CN" dirty="0"/>
              <a:t>/</a:t>
            </a:r>
            <a:r>
              <a:rPr lang="zh-CN" altLang="en-US" dirty="0"/>
              <a:t>第一节  数字与模拟</a:t>
            </a:r>
          </a:p>
        </p:txBody>
      </p:sp>
      <p:sp>
        <p:nvSpPr>
          <p:cNvPr id="4" name="内容占位符 4"/>
          <p:cNvSpPr txBox="1">
            <a:spLocks/>
          </p:cNvSpPr>
          <p:nvPr/>
        </p:nvSpPr>
        <p:spPr bwMode="auto">
          <a:xfrm>
            <a:off x="17354" y="406966"/>
            <a:ext cx="8955596" cy="36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r>
              <a:rPr lang="zh-CN" altLang="en-US" sz="2800" dirty="0"/>
              <a:t>二</a:t>
            </a:r>
            <a:r>
              <a:rPr lang="en-US" altLang="zh-CN" sz="2800" dirty="0"/>
              <a:t>.</a:t>
            </a:r>
            <a:r>
              <a:rPr lang="zh-CN" altLang="en-US" sz="2800" dirty="0"/>
              <a:t>开关量</a:t>
            </a:r>
            <a:r>
              <a:rPr lang="en-US" altLang="zh-CN" sz="2800" dirty="0"/>
              <a:t>//</a:t>
            </a:r>
            <a:r>
              <a:rPr lang="zh-CN" altLang="en-US" sz="2800" dirty="0"/>
              <a:t>数字如何表达？ </a:t>
            </a:r>
            <a:endParaRPr lang="en-US" altLang="zh-CN" sz="2800" dirty="0"/>
          </a:p>
        </p:txBody>
      </p:sp>
      <p:sp>
        <p:nvSpPr>
          <p:cNvPr id="5" name="内容占位符 4"/>
          <p:cNvSpPr txBox="1">
            <a:spLocks/>
          </p:cNvSpPr>
          <p:nvPr/>
        </p:nvSpPr>
        <p:spPr bwMode="auto">
          <a:xfrm>
            <a:off x="341717" y="824716"/>
            <a:ext cx="7875525" cy="544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ct val="97000"/>
              </a:lnSpc>
              <a:spcBef>
                <a:spcPct val="20000"/>
              </a:spcBef>
              <a:spcAft>
                <a:spcPct val="20000"/>
              </a:spcAft>
              <a:buClr>
                <a:schemeClr val="folHlink"/>
              </a:buClr>
              <a:buFont typeface="Wingdings" pitchFamily="2" charset="2"/>
              <a:buNone/>
              <a:defRPr sz="2000" b="1">
                <a:solidFill>
                  <a:schemeClr val="tx1"/>
                </a:solidFill>
                <a:latin typeface="+mn-lt"/>
                <a:ea typeface="+mn-ea"/>
                <a:cs typeface="+mn-cs"/>
              </a:defRPr>
            </a:lvl1pPr>
            <a:lvl2pPr marL="457200" indent="0" algn="l" rtl="0" eaLnBrk="0" fontAlgn="base" hangingPunct="0">
              <a:lnSpc>
                <a:spcPct val="97000"/>
              </a:lnSpc>
              <a:spcBef>
                <a:spcPct val="20000"/>
              </a:spcBef>
              <a:spcAft>
                <a:spcPct val="20000"/>
              </a:spcAft>
              <a:buClr>
                <a:schemeClr val="folHlink"/>
              </a:buClr>
              <a:buFont typeface="Arial" charset="0"/>
              <a:buNone/>
              <a:defRPr sz="1800" b="1">
                <a:solidFill>
                  <a:schemeClr val="tx1"/>
                </a:solidFill>
                <a:latin typeface="+mn-lt"/>
                <a:ea typeface="+mn-ea"/>
              </a:defRPr>
            </a:lvl2pPr>
            <a:lvl3pPr marL="914400" indent="0" algn="l" rtl="0" eaLnBrk="0" fontAlgn="base" hangingPunct="0">
              <a:lnSpc>
                <a:spcPct val="97000"/>
              </a:lnSpc>
              <a:spcBef>
                <a:spcPct val="20000"/>
              </a:spcBef>
              <a:spcAft>
                <a:spcPct val="20000"/>
              </a:spcAft>
              <a:buClr>
                <a:schemeClr val="folHlink"/>
              </a:buClr>
              <a:buNone/>
              <a:defRPr sz="1600" b="1">
                <a:solidFill>
                  <a:schemeClr val="tx1"/>
                </a:solidFill>
                <a:latin typeface="Arial" pitchFamily="34" charset="0"/>
                <a:ea typeface="+mn-ea"/>
              </a:defRPr>
            </a:lvl3pPr>
            <a:lvl4pPr marL="1371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4pPr>
            <a:lvl5pPr marL="18288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5pPr>
            <a:lvl6pPr marL="22860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6pPr>
            <a:lvl7pPr marL="27432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7pPr>
            <a:lvl8pPr marL="32004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8pPr>
            <a:lvl9pPr marL="3657600" indent="0" algn="l" rtl="0" eaLnBrk="0" fontAlgn="base" hangingPunct="0">
              <a:lnSpc>
                <a:spcPct val="97000"/>
              </a:lnSpc>
              <a:spcBef>
                <a:spcPct val="20000"/>
              </a:spcBef>
              <a:spcAft>
                <a:spcPct val="20000"/>
              </a:spcAft>
              <a:buClr>
                <a:schemeClr val="folHlink"/>
              </a:buClr>
              <a:buFont typeface="Wingdings" pitchFamily="2" charset="2"/>
              <a:buNone/>
              <a:defRPr sz="1400" b="1">
                <a:solidFill>
                  <a:schemeClr val="tx1"/>
                </a:solidFill>
                <a:latin typeface="Arial" pitchFamily="34" charset="0"/>
                <a:ea typeface="+mn-ea"/>
              </a:defRPr>
            </a:lvl9pPr>
          </a:lstStyle>
          <a:p>
            <a:pPr marL="342900" indent="-342900">
              <a:buFont typeface="Arial" pitchFamily="34" charset="0"/>
              <a:buChar char="•"/>
            </a:pPr>
            <a:r>
              <a:rPr lang="zh-CN" altLang="en-US" sz="3200" dirty="0">
                <a:solidFill>
                  <a:srgbClr val="FF0000"/>
                </a:solidFill>
              </a:rPr>
              <a:t>二进制系统</a:t>
            </a:r>
            <a:r>
              <a:rPr lang="zh-CN" altLang="en-US" sz="3200" dirty="0"/>
              <a:t>：</a:t>
            </a:r>
            <a:endParaRPr lang="en-US" altLang="zh-CN" sz="3200" dirty="0"/>
          </a:p>
          <a:p>
            <a:pPr marL="800100" lvl="1" indent="-342900">
              <a:buFont typeface="Arial" pitchFamily="34" charset="0"/>
              <a:buChar char="•"/>
            </a:pPr>
            <a:r>
              <a:rPr lang="zh-CN" altLang="en-US" sz="2400" dirty="0"/>
              <a:t>二进制是逢</a:t>
            </a:r>
            <a:r>
              <a:rPr lang="en-US" altLang="zh-CN" sz="2400" dirty="0"/>
              <a:t>2</a:t>
            </a:r>
            <a:r>
              <a:rPr lang="zh-CN" altLang="en-US" sz="2400" dirty="0"/>
              <a:t>进位的进位制。</a:t>
            </a:r>
            <a:r>
              <a:rPr lang="en-US" altLang="zh-CN" sz="2400" dirty="0"/>
              <a:t>0</a:t>
            </a:r>
            <a:r>
              <a:rPr lang="zh-CN" altLang="en-US" sz="2400" dirty="0"/>
              <a:t>、</a:t>
            </a:r>
            <a:r>
              <a:rPr lang="en-US" altLang="zh-CN" sz="2400" dirty="0"/>
              <a:t>1</a:t>
            </a:r>
            <a:r>
              <a:rPr lang="zh-CN" altLang="en-US" sz="2400" dirty="0"/>
              <a:t>是基本算符。（维基百科）</a:t>
            </a:r>
            <a:endParaRPr lang="en-US" altLang="zh-CN" sz="2400" dirty="0"/>
          </a:p>
          <a:p>
            <a:pPr marL="800100" lvl="1" indent="-342900">
              <a:buFont typeface="Arial" pitchFamily="34" charset="0"/>
              <a:buChar char="•"/>
            </a:pPr>
            <a:r>
              <a:rPr lang="zh-CN" altLang="en-US" sz="2400" dirty="0"/>
              <a:t>由</a:t>
            </a:r>
            <a:r>
              <a:rPr lang="en-US" altLang="zh-CN" sz="2400" dirty="0"/>
              <a:t>18</a:t>
            </a:r>
            <a:r>
              <a:rPr lang="zh-CN" altLang="en-US" sz="2400" dirty="0"/>
              <a:t>世纪德国数理哲学大师莱布尼兹发现，受拉丁文译本</a:t>
            </a:r>
            <a:r>
              <a:rPr lang="en-US" altLang="zh-CN" sz="2400" dirty="0"/>
              <a:t>《</a:t>
            </a:r>
            <a:r>
              <a:rPr lang="zh-CN" altLang="en-US" sz="2400" dirty="0"/>
              <a:t>易经</a:t>
            </a:r>
            <a:r>
              <a:rPr lang="en-US" altLang="zh-CN" sz="2400" dirty="0"/>
              <a:t>》 </a:t>
            </a:r>
            <a:r>
              <a:rPr lang="zh-CN" altLang="en-US" sz="2400" dirty="0"/>
              <a:t>描述的八卦的组成结构启发。</a:t>
            </a:r>
            <a:endParaRPr lang="en-US" altLang="zh-CN" sz="2400" dirty="0"/>
          </a:p>
          <a:p>
            <a:pPr marL="800100" lvl="1" indent="-342900">
              <a:buFont typeface="Arial" pitchFamily="34" charset="0"/>
              <a:buChar char="•"/>
            </a:pPr>
            <a:r>
              <a:rPr lang="zh-CN" altLang="en-US" sz="2400" dirty="0"/>
              <a:t>基本算符（</a:t>
            </a:r>
            <a:r>
              <a:rPr lang="en-US" altLang="zh-CN" sz="2400" dirty="0"/>
              <a:t>0</a:t>
            </a:r>
            <a:r>
              <a:rPr lang="zh-CN" altLang="en-US" sz="2400" dirty="0"/>
              <a:t>，</a:t>
            </a:r>
            <a:r>
              <a:rPr lang="en-US" altLang="zh-CN" sz="2400" dirty="0"/>
              <a:t>1</a:t>
            </a:r>
            <a:r>
              <a:rPr lang="zh-CN" altLang="en-US" sz="2400" dirty="0"/>
              <a:t>），即</a:t>
            </a:r>
            <a:r>
              <a:rPr lang="en-US" altLang="zh-CN" sz="2400" dirty="0"/>
              <a:t>《</a:t>
            </a:r>
            <a:r>
              <a:rPr lang="zh-CN" altLang="en-US" sz="2400" dirty="0"/>
              <a:t>易经</a:t>
            </a:r>
            <a:r>
              <a:rPr lang="en-US" altLang="zh-CN" sz="2400" dirty="0"/>
              <a:t>》</a:t>
            </a:r>
            <a:r>
              <a:rPr lang="zh-CN" altLang="en-US" sz="2400" dirty="0"/>
              <a:t>的阴爻和阳爻</a:t>
            </a:r>
            <a:endParaRPr lang="en-US" altLang="zh-CN" sz="2400" dirty="0"/>
          </a:p>
        </p:txBody>
      </p:sp>
      <p:pic>
        <p:nvPicPr>
          <p:cNvPr id="45060" name="Picture 4" descr="http://ts4.mm.bing.net/th?id=HN.608039254786705085&amp;pi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7087" y="3754248"/>
            <a:ext cx="2340156" cy="2340156"/>
          </a:xfrm>
          <a:prstGeom prst="rect">
            <a:avLst/>
          </a:prstGeom>
          <a:noFill/>
          <a:extLst>
            <a:ext uri="{909E8E84-426E-40DD-AFC4-6F175D3DCCD1}">
              <a14:hiddenFill xmlns:a14="http://schemas.microsoft.com/office/drawing/2010/main">
                <a:solidFill>
                  <a:srgbClr val="FFFFFF"/>
                </a:solidFill>
              </a14:hiddenFill>
            </a:ext>
          </a:extLst>
        </p:spPr>
      </p:pic>
      <p:pic>
        <p:nvPicPr>
          <p:cNvPr id="450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784" y="3563575"/>
            <a:ext cx="3725572" cy="273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926757" y="6300962"/>
            <a:ext cx="7911184" cy="369332"/>
          </a:xfrm>
          <a:prstGeom prst="rect">
            <a:avLst/>
          </a:prstGeom>
        </p:spPr>
        <p:txBody>
          <a:bodyPr wrap="square">
            <a:spAutoFit/>
          </a:bodyPr>
          <a:lstStyle/>
          <a:p>
            <a:r>
              <a:rPr lang="en-US" altLang="zh-CN" dirty="0">
                <a:solidFill>
                  <a:schemeClr val="tx1"/>
                </a:solidFill>
              </a:rPr>
              <a:t>《</a:t>
            </a:r>
            <a:r>
              <a:rPr lang="zh-CN" altLang="en-US" dirty="0">
                <a:solidFill>
                  <a:schemeClr val="tx1"/>
                </a:solidFill>
              </a:rPr>
              <a:t>易传</a:t>
            </a:r>
            <a:r>
              <a:rPr lang="en-US" altLang="zh-CN" dirty="0">
                <a:solidFill>
                  <a:schemeClr val="tx1"/>
                </a:solidFill>
              </a:rPr>
              <a:t>·</a:t>
            </a:r>
            <a:r>
              <a:rPr lang="zh-CN" altLang="en-US" dirty="0">
                <a:solidFill>
                  <a:schemeClr val="tx1"/>
                </a:solidFill>
              </a:rPr>
              <a:t>系辞上传</a:t>
            </a:r>
            <a:r>
              <a:rPr lang="en-US" altLang="zh-CN" dirty="0">
                <a:solidFill>
                  <a:schemeClr val="tx1"/>
                </a:solidFill>
              </a:rPr>
              <a:t>》: </a:t>
            </a:r>
            <a:r>
              <a:rPr lang="zh-CN" altLang="en-US" dirty="0">
                <a:solidFill>
                  <a:schemeClr val="tx1"/>
                </a:solidFill>
              </a:rPr>
              <a:t>易有太极，是生两仪，两仪生四象，四象生八卦</a:t>
            </a:r>
          </a:p>
        </p:txBody>
      </p:sp>
      <p:pic>
        <p:nvPicPr>
          <p:cNvPr id="1136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6996" y="2927981"/>
            <a:ext cx="1580494" cy="619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687141" y="824716"/>
            <a:ext cx="1811714" cy="369332"/>
          </a:xfrm>
          <a:prstGeom prst="rect">
            <a:avLst/>
          </a:prstGeom>
        </p:spPr>
        <p:txBody>
          <a:bodyPr wrap="none">
            <a:spAutoFit/>
          </a:bodyPr>
          <a:lstStyle/>
          <a:p>
            <a:r>
              <a:rPr lang="zh-CN" altLang="en-US" dirty="0">
                <a:solidFill>
                  <a:srgbClr val="FF0000"/>
                </a:solidFill>
              </a:rPr>
              <a:t>十进制系统呢？</a:t>
            </a:r>
          </a:p>
        </p:txBody>
      </p:sp>
    </p:spTree>
    <p:extLst>
      <p:ext uri="{BB962C8B-B14F-4D97-AF65-F5344CB8AC3E}">
        <p14:creationId xmlns:p14="http://schemas.microsoft.com/office/powerpoint/2010/main" val="7807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endParaRPr lang="en-US" altLang="zh-CN" dirty="0"/>
          </a:p>
          <a:p>
            <a:pPr marL="396875" lvl="1" indent="0">
              <a:buNone/>
            </a:pPr>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45" name="Group 4"/>
          <p:cNvGrpSpPr>
            <a:grpSpLocks/>
          </p:cNvGrpSpPr>
          <p:nvPr/>
        </p:nvGrpSpPr>
        <p:grpSpPr bwMode="auto">
          <a:xfrm>
            <a:off x="265907" y="1587501"/>
            <a:ext cx="1066800" cy="406400"/>
            <a:chOff x="240" y="480"/>
            <a:chExt cx="1488" cy="256"/>
          </a:xfrm>
        </p:grpSpPr>
        <p:sp>
          <p:nvSpPr>
            <p:cNvPr id="46" name="Text Box 5"/>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练习</a:t>
              </a:r>
              <a:endParaRPr kumimoji="1" lang="en-US" altLang="zh-CN" dirty="0">
                <a:solidFill>
                  <a:schemeClr val="bg1"/>
                </a:solidFill>
                <a:latin typeface="Times New Roman" pitchFamily="18" charset="0"/>
              </a:endParaRPr>
            </a:p>
          </p:txBody>
        </p:sp>
        <p:sp>
          <p:nvSpPr>
            <p:cNvPr id="47"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48" name="Group 89"/>
          <p:cNvGrpSpPr>
            <a:grpSpLocks/>
          </p:cNvGrpSpPr>
          <p:nvPr/>
        </p:nvGrpSpPr>
        <p:grpSpPr bwMode="auto">
          <a:xfrm>
            <a:off x="1061244" y="1587501"/>
            <a:ext cx="7742238" cy="871538"/>
            <a:chOff x="690" y="153"/>
            <a:chExt cx="4877" cy="549"/>
          </a:xfrm>
        </p:grpSpPr>
        <p:graphicFrame>
          <p:nvGraphicFramePr>
            <p:cNvPr id="49" name="Object 8"/>
            <p:cNvGraphicFramePr>
              <a:graphicFrameLocks noChangeAspect="1"/>
            </p:cNvGraphicFramePr>
            <p:nvPr/>
          </p:nvGraphicFramePr>
          <p:xfrm>
            <a:off x="690" y="429"/>
            <a:ext cx="3380" cy="273"/>
          </p:xfrm>
          <a:graphic>
            <a:graphicData uri="http://schemas.openxmlformats.org/presentationml/2006/ole">
              <mc:AlternateContent xmlns:mc="http://schemas.openxmlformats.org/markup-compatibility/2006">
                <mc:Choice xmlns:v="urn:schemas-microsoft-com:vml" Requires="v">
                  <p:oleObj spid="_x0000_s109194" name="公式" r:id="rId3" imgW="2886159" imgH="219143" progId="Equation.3">
                    <p:embed/>
                  </p:oleObj>
                </mc:Choice>
                <mc:Fallback>
                  <p:oleObj name="公式" r:id="rId3" imgW="2886159" imgH="21914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 y="429"/>
                          <a:ext cx="3380"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9"/>
            <p:cNvSpPr txBox="1">
              <a:spLocks noChangeArrowheads="1"/>
            </p:cNvSpPr>
            <p:nvPr/>
          </p:nvSpPr>
          <p:spPr bwMode="auto">
            <a:xfrm>
              <a:off x="791" y="153"/>
              <a:ext cx="2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试用卡诺图化简法求逻辑表达式</a:t>
              </a:r>
            </a:p>
          </p:txBody>
        </p:sp>
        <p:sp>
          <p:nvSpPr>
            <p:cNvPr id="51" name="Text Box 10"/>
            <p:cNvSpPr txBox="1">
              <a:spLocks noChangeArrowheads="1"/>
            </p:cNvSpPr>
            <p:nvPr/>
          </p:nvSpPr>
          <p:spPr bwMode="auto">
            <a:xfrm>
              <a:off x="3935" y="403"/>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的最简与或表达式。</a:t>
              </a:r>
            </a:p>
          </p:txBody>
        </p:sp>
      </p:grpSp>
      <p:graphicFrame>
        <p:nvGraphicFramePr>
          <p:cNvPr id="52" name="Group 133"/>
          <p:cNvGraphicFramePr>
            <a:graphicFrameLocks noGrp="1"/>
          </p:cNvGraphicFramePr>
          <p:nvPr>
            <p:extLst>
              <p:ext uri="{D42A27DB-BD31-4B8C-83A1-F6EECF244321}">
                <p14:modId xmlns:p14="http://schemas.microsoft.com/office/powerpoint/2010/main" val="1150260056"/>
              </p:ext>
            </p:extLst>
          </p:nvPr>
        </p:nvGraphicFramePr>
        <p:xfrm>
          <a:off x="3483769" y="3190876"/>
          <a:ext cx="2795588" cy="2176463"/>
        </p:xfrm>
        <a:graphic>
          <a:graphicData uri="http://schemas.openxmlformats.org/drawingml/2006/table">
            <a:tbl>
              <a:tblPr/>
              <a:tblGrid>
                <a:gridCol w="5588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41338">
                  <a:extLst>
                    <a:ext uri="{9D8B030D-6E8A-4147-A177-3AD203B41FA5}">
                      <a16:colId xmlns:a16="http://schemas.microsoft.com/office/drawing/2014/main" val="20002"/>
                    </a:ext>
                  </a:extLst>
                </a:gridCol>
                <a:gridCol w="53975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tblGrid>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marL="90000" marR="90000" marT="46800" marB="4680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54" name="Group 56"/>
          <p:cNvGrpSpPr>
            <a:grpSpLocks/>
          </p:cNvGrpSpPr>
          <p:nvPr/>
        </p:nvGrpSpPr>
        <p:grpSpPr bwMode="auto">
          <a:xfrm>
            <a:off x="3118644" y="2919414"/>
            <a:ext cx="1143000" cy="777875"/>
            <a:chOff x="3168" y="864"/>
            <a:chExt cx="720" cy="490"/>
          </a:xfrm>
        </p:grpSpPr>
        <p:sp>
          <p:nvSpPr>
            <p:cNvPr id="55" name="Line 57"/>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 name="Text Box 58"/>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57" name="Text Box 59"/>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58" name="AutoShape 60"/>
          <p:cNvSpPr>
            <a:spLocks noChangeArrowheads="1"/>
          </p:cNvSpPr>
          <p:nvPr/>
        </p:nvSpPr>
        <p:spPr bwMode="auto">
          <a:xfrm rot="16200000">
            <a:off x="5383213" y="3671095"/>
            <a:ext cx="830262" cy="8382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9" name="Text Box 66"/>
          <p:cNvSpPr txBox="1">
            <a:spLocks noChangeArrowheads="1"/>
          </p:cNvSpPr>
          <p:nvPr/>
        </p:nvSpPr>
        <p:spPr bwMode="auto">
          <a:xfrm>
            <a:off x="4779169" y="4486276"/>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grpSp>
        <p:nvGrpSpPr>
          <p:cNvPr id="60" name="Group 90"/>
          <p:cNvGrpSpPr>
            <a:grpSpLocks/>
          </p:cNvGrpSpPr>
          <p:nvPr/>
        </p:nvGrpSpPr>
        <p:grpSpPr bwMode="auto">
          <a:xfrm>
            <a:off x="5811044" y="3675064"/>
            <a:ext cx="395288" cy="1692275"/>
            <a:chOff x="3639" y="1440"/>
            <a:chExt cx="249" cy="1066"/>
          </a:xfrm>
        </p:grpSpPr>
        <p:sp>
          <p:nvSpPr>
            <p:cNvPr id="61" name="Text Box 63"/>
            <p:cNvSpPr txBox="1">
              <a:spLocks noChangeArrowheads="1"/>
            </p:cNvSpPr>
            <p:nvPr/>
          </p:nvSpPr>
          <p:spPr bwMode="auto">
            <a:xfrm>
              <a:off x="3648"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62" name="Text Box 65"/>
            <p:cNvSpPr txBox="1">
              <a:spLocks noChangeArrowheads="1"/>
            </p:cNvSpPr>
            <p:nvPr/>
          </p:nvSpPr>
          <p:spPr bwMode="auto">
            <a:xfrm>
              <a:off x="3648" y="2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63" name="Text Box 67"/>
            <p:cNvSpPr txBox="1">
              <a:spLocks noChangeArrowheads="1"/>
            </p:cNvSpPr>
            <p:nvPr/>
          </p:nvSpPr>
          <p:spPr bwMode="auto">
            <a:xfrm>
              <a:off x="3639" y="199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64" name="Text Box 68"/>
            <p:cNvSpPr txBox="1">
              <a:spLocks noChangeArrowheads="1"/>
            </p:cNvSpPr>
            <p:nvPr/>
          </p:nvSpPr>
          <p:spPr bwMode="auto">
            <a:xfrm>
              <a:off x="3648"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grpSp>
      <p:sp>
        <p:nvSpPr>
          <p:cNvPr id="65" name="Text Box 69"/>
          <p:cNvSpPr txBox="1">
            <a:spLocks noChangeArrowheads="1"/>
          </p:cNvSpPr>
          <p:nvPr/>
        </p:nvSpPr>
        <p:spPr bwMode="auto">
          <a:xfrm>
            <a:off x="5342732" y="4070351"/>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66" name="AutoShape 70"/>
          <p:cNvSpPr>
            <a:spLocks noChangeArrowheads="1"/>
          </p:cNvSpPr>
          <p:nvPr/>
        </p:nvSpPr>
        <p:spPr bwMode="auto">
          <a:xfrm rot="5400000">
            <a:off x="5201444" y="4248151"/>
            <a:ext cx="16002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7" name="Line 95"/>
          <p:cNvSpPr>
            <a:spLocks noChangeShapeType="1"/>
          </p:cNvSpPr>
          <p:nvPr/>
        </p:nvSpPr>
        <p:spPr bwMode="auto">
          <a:xfrm>
            <a:off x="3407569" y="2428876"/>
            <a:ext cx="1981200" cy="17526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8" name="Line 96"/>
          <p:cNvSpPr>
            <a:spLocks noChangeShapeType="1"/>
          </p:cNvSpPr>
          <p:nvPr/>
        </p:nvSpPr>
        <p:spPr bwMode="auto">
          <a:xfrm>
            <a:off x="4398169" y="2428876"/>
            <a:ext cx="512763" cy="23622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9" name="Line 97"/>
          <p:cNvSpPr>
            <a:spLocks noChangeShapeType="1"/>
          </p:cNvSpPr>
          <p:nvPr/>
        </p:nvSpPr>
        <p:spPr bwMode="auto">
          <a:xfrm>
            <a:off x="5388769" y="2505076"/>
            <a:ext cx="533400" cy="12192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0" name="Line 98"/>
          <p:cNvSpPr>
            <a:spLocks noChangeShapeType="1"/>
          </p:cNvSpPr>
          <p:nvPr/>
        </p:nvSpPr>
        <p:spPr bwMode="auto">
          <a:xfrm flipH="1">
            <a:off x="5464969" y="2428876"/>
            <a:ext cx="457200" cy="12954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1" name="Oval 99"/>
          <p:cNvSpPr>
            <a:spLocks noChangeArrowheads="1"/>
          </p:cNvSpPr>
          <p:nvPr/>
        </p:nvSpPr>
        <p:spPr bwMode="auto">
          <a:xfrm>
            <a:off x="4779169" y="4562476"/>
            <a:ext cx="304800" cy="304800"/>
          </a:xfrm>
          <a:prstGeom prst="ellipse">
            <a:avLst/>
          </a:pr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72" name="Group 113"/>
          <p:cNvGrpSpPr>
            <a:grpSpLocks/>
          </p:cNvGrpSpPr>
          <p:nvPr/>
        </p:nvGrpSpPr>
        <p:grpSpPr bwMode="auto">
          <a:xfrm>
            <a:off x="5379244" y="3638551"/>
            <a:ext cx="838200" cy="1728788"/>
            <a:chOff x="1632" y="2948"/>
            <a:chExt cx="528" cy="1089"/>
          </a:xfrm>
        </p:grpSpPr>
        <p:grpSp>
          <p:nvGrpSpPr>
            <p:cNvPr id="73" name="Group 105"/>
            <p:cNvGrpSpPr>
              <a:grpSpLocks/>
            </p:cNvGrpSpPr>
            <p:nvPr/>
          </p:nvGrpSpPr>
          <p:grpSpPr bwMode="auto">
            <a:xfrm>
              <a:off x="1632" y="2948"/>
              <a:ext cx="528" cy="245"/>
              <a:chOff x="1632" y="2948"/>
              <a:chExt cx="528" cy="245"/>
            </a:xfrm>
          </p:grpSpPr>
          <p:sp>
            <p:nvSpPr>
              <p:cNvPr id="78" name="Line 106"/>
              <p:cNvSpPr>
                <a:spLocks noChangeShapeType="1"/>
              </p:cNvSpPr>
              <p:nvPr/>
            </p:nvSpPr>
            <p:spPr bwMode="auto">
              <a:xfrm rot="5400000">
                <a:off x="2072" y="3027"/>
                <a:ext cx="151"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Line 107"/>
              <p:cNvSpPr>
                <a:spLocks noChangeShapeType="1"/>
              </p:cNvSpPr>
              <p:nvPr/>
            </p:nvSpPr>
            <p:spPr bwMode="auto">
              <a:xfrm rot="5400000">
                <a:off x="1568" y="3024"/>
                <a:ext cx="151"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Freeform 108"/>
              <p:cNvSpPr>
                <a:spLocks/>
              </p:cNvSpPr>
              <p:nvPr/>
            </p:nvSpPr>
            <p:spPr bwMode="auto">
              <a:xfrm rot="5400000">
                <a:off x="1835" y="2869"/>
                <a:ext cx="121" cy="528"/>
              </a:xfrm>
              <a:custGeom>
                <a:avLst/>
                <a:gdLst>
                  <a:gd name="T0" fmla="*/ 9 w 115"/>
                  <a:gd name="T1" fmla="*/ 0 h 222"/>
                  <a:gd name="T2" fmla="*/ 228 w 115"/>
                  <a:gd name="T3" fmla="*/ 69124809 h 222"/>
                  <a:gd name="T4" fmla="*/ 208 w 115"/>
                  <a:gd name="T5" fmla="*/ 184751240 h 222"/>
                  <a:gd name="T6" fmla="*/ 0 w 115"/>
                  <a:gd name="T7" fmla="*/ 232741347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99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74" name="Group 109"/>
            <p:cNvGrpSpPr>
              <a:grpSpLocks/>
            </p:cNvGrpSpPr>
            <p:nvPr/>
          </p:nvGrpSpPr>
          <p:grpSpPr bwMode="auto">
            <a:xfrm flipV="1">
              <a:off x="1632" y="3792"/>
              <a:ext cx="528" cy="245"/>
              <a:chOff x="1632" y="2948"/>
              <a:chExt cx="528" cy="245"/>
            </a:xfrm>
          </p:grpSpPr>
          <p:sp>
            <p:nvSpPr>
              <p:cNvPr id="75" name="Line 110"/>
              <p:cNvSpPr>
                <a:spLocks noChangeShapeType="1"/>
              </p:cNvSpPr>
              <p:nvPr/>
            </p:nvSpPr>
            <p:spPr bwMode="auto">
              <a:xfrm rot="5400000">
                <a:off x="2072" y="3027"/>
                <a:ext cx="151"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111"/>
              <p:cNvSpPr>
                <a:spLocks noChangeShapeType="1"/>
              </p:cNvSpPr>
              <p:nvPr/>
            </p:nvSpPr>
            <p:spPr bwMode="auto">
              <a:xfrm rot="5400000">
                <a:off x="1568" y="3024"/>
                <a:ext cx="151" cy="0"/>
              </a:xfrm>
              <a:prstGeom prst="line">
                <a:avLst/>
              </a:prstGeom>
              <a:noFill/>
              <a:ln w="28575">
                <a:solidFill>
                  <a:srgbClr val="FF99FF"/>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Freeform 112"/>
              <p:cNvSpPr>
                <a:spLocks/>
              </p:cNvSpPr>
              <p:nvPr/>
            </p:nvSpPr>
            <p:spPr bwMode="auto">
              <a:xfrm rot="5400000">
                <a:off x="1835" y="2869"/>
                <a:ext cx="121" cy="528"/>
              </a:xfrm>
              <a:custGeom>
                <a:avLst/>
                <a:gdLst>
                  <a:gd name="T0" fmla="*/ 9 w 115"/>
                  <a:gd name="T1" fmla="*/ 0 h 222"/>
                  <a:gd name="T2" fmla="*/ 228 w 115"/>
                  <a:gd name="T3" fmla="*/ 69124809 h 222"/>
                  <a:gd name="T4" fmla="*/ 208 w 115"/>
                  <a:gd name="T5" fmla="*/ 184751240 h 222"/>
                  <a:gd name="T6" fmla="*/ 0 w 115"/>
                  <a:gd name="T7" fmla="*/ 232741347 h 222"/>
                  <a:gd name="T8" fmla="*/ 0 60000 65536"/>
                  <a:gd name="T9" fmla="*/ 0 60000 65536"/>
                  <a:gd name="T10" fmla="*/ 0 60000 65536"/>
                  <a:gd name="T11" fmla="*/ 0 60000 65536"/>
                  <a:gd name="T12" fmla="*/ 0 w 115"/>
                  <a:gd name="T13" fmla="*/ 0 h 222"/>
                  <a:gd name="T14" fmla="*/ 115 w 115"/>
                  <a:gd name="T15" fmla="*/ 222 h 222"/>
                </a:gdLst>
                <a:ahLst/>
                <a:cxnLst>
                  <a:cxn ang="T8">
                    <a:pos x="T0" y="T1"/>
                  </a:cxn>
                  <a:cxn ang="T9">
                    <a:pos x="T2" y="T3"/>
                  </a:cxn>
                  <a:cxn ang="T10">
                    <a:pos x="T4" y="T5"/>
                  </a:cxn>
                  <a:cxn ang="T11">
                    <a:pos x="T6" y="T7"/>
                  </a:cxn>
                </a:cxnLst>
                <a:rect l="T12" t="T13" r="T14" b="T15"/>
                <a:pathLst>
                  <a:path w="115" h="222">
                    <a:moveTo>
                      <a:pt x="9" y="0"/>
                    </a:moveTo>
                    <a:cubicBezTo>
                      <a:pt x="24" y="11"/>
                      <a:pt x="87" y="37"/>
                      <a:pt x="101" y="66"/>
                    </a:cubicBezTo>
                    <a:cubicBezTo>
                      <a:pt x="115" y="95"/>
                      <a:pt x="109" y="150"/>
                      <a:pt x="92" y="176"/>
                    </a:cubicBezTo>
                    <a:cubicBezTo>
                      <a:pt x="75" y="202"/>
                      <a:pt x="19" y="213"/>
                      <a:pt x="0" y="222"/>
                    </a:cubicBezTo>
                  </a:path>
                </a:pathLst>
              </a:custGeom>
              <a:noFill/>
              <a:ln w="28575" cap="flat" cmpd="sng">
                <a:solidFill>
                  <a:srgbClr val="FF99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graphicFrame>
        <p:nvGraphicFramePr>
          <p:cNvPr id="81" name="Object 115"/>
          <p:cNvGraphicFramePr>
            <a:graphicFrameLocks noChangeAspect="1"/>
          </p:cNvGraphicFramePr>
          <p:nvPr>
            <p:extLst>
              <p:ext uri="{D42A27DB-BD31-4B8C-83A1-F6EECF244321}">
                <p14:modId xmlns:p14="http://schemas.microsoft.com/office/powerpoint/2010/main" val="929092341"/>
              </p:ext>
            </p:extLst>
          </p:nvPr>
        </p:nvGraphicFramePr>
        <p:xfrm>
          <a:off x="1373982" y="5857876"/>
          <a:ext cx="4989512" cy="433388"/>
        </p:xfrm>
        <a:graphic>
          <a:graphicData uri="http://schemas.openxmlformats.org/presentationml/2006/ole">
            <mc:AlternateContent xmlns:mc="http://schemas.openxmlformats.org/markup-compatibility/2006">
              <mc:Choice xmlns:v="urn:schemas-microsoft-com:vml" Requires="v">
                <p:oleObj spid="_x0000_s109195" name="Equation" r:id="rId5" imgW="2686016" imgH="219143" progId="Equation.3">
                  <p:embed/>
                </p:oleObj>
              </mc:Choice>
              <mc:Fallback>
                <p:oleObj name="Equation" r:id="rId5" imgW="2686016" imgH="2191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3982" y="5857876"/>
                        <a:ext cx="498951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 name="Text Box 117"/>
          <p:cNvSpPr txBox="1">
            <a:spLocks noChangeArrowheads="1"/>
          </p:cNvSpPr>
          <p:nvPr/>
        </p:nvSpPr>
        <p:spPr bwMode="auto">
          <a:xfrm>
            <a:off x="359569" y="2886076"/>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解：</a:t>
            </a:r>
          </a:p>
        </p:txBody>
      </p:sp>
      <p:grpSp>
        <p:nvGrpSpPr>
          <p:cNvPr id="83" name="Group 128"/>
          <p:cNvGrpSpPr>
            <a:grpSpLocks/>
          </p:cNvGrpSpPr>
          <p:nvPr/>
        </p:nvGrpSpPr>
        <p:grpSpPr bwMode="auto">
          <a:xfrm>
            <a:off x="5379244" y="3675064"/>
            <a:ext cx="838200" cy="1692275"/>
            <a:chOff x="3312" y="1440"/>
            <a:chExt cx="528" cy="1066"/>
          </a:xfrm>
        </p:grpSpPr>
        <p:sp>
          <p:nvSpPr>
            <p:cNvPr id="84" name="Text Box 129"/>
            <p:cNvSpPr txBox="1">
              <a:spLocks noChangeArrowheads="1"/>
            </p:cNvSpPr>
            <p:nvPr/>
          </p:nvSpPr>
          <p:spPr bwMode="auto">
            <a:xfrm>
              <a:off x="3312"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85" name="Text Box 130"/>
            <p:cNvSpPr txBox="1">
              <a:spLocks noChangeArrowheads="1"/>
            </p:cNvSpPr>
            <p:nvPr/>
          </p:nvSpPr>
          <p:spPr bwMode="auto">
            <a:xfrm>
              <a:off x="3600"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86" name="Text Box 131"/>
            <p:cNvSpPr txBox="1">
              <a:spLocks noChangeArrowheads="1"/>
            </p:cNvSpPr>
            <p:nvPr/>
          </p:nvSpPr>
          <p:spPr bwMode="auto">
            <a:xfrm>
              <a:off x="3600" y="2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87" name="Text Box 132"/>
            <p:cNvSpPr txBox="1">
              <a:spLocks noChangeArrowheads="1"/>
            </p:cNvSpPr>
            <p:nvPr/>
          </p:nvSpPr>
          <p:spPr bwMode="auto">
            <a:xfrm>
              <a:off x="3312" y="225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grpSp>
    </p:spTree>
    <p:extLst>
      <p:ext uri="{BB962C8B-B14F-4D97-AF65-F5344CB8AC3E}">
        <p14:creationId xmlns:p14="http://schemas.microsoft.com/office/powerpoint/2010/main" val="24923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par>
                                <p:cTn id="17" presetID="10" presetClass="entr" presetSubtype="0"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fade">
                                      <p:cBhvr>
                                        <p:cTn id="28" dur="500"/>
                                        <p:tgtEl>
                                          <p:spTgt spid="6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Effect transition="in" filter="fade">
                                      <p:cBhvr>
                                        <p:cTn id="34" dur="500"/>
                                        <p:tgtEl>
                                          <p:spTgt spid="6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fade">
                                      <p:cBhvr>
                                        <p:cTn id="37" dur="500"/>
                                        <p:tgtEl>
                                          <p:spTgt spid="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par>
                                <p:cTn id="41" presetID="10" presetClass="entr" presetSubtype="0" fill="hold"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childTnLst>
                                </p:cTn>
                              </p:par>
                              <p:par>
                                <p:cTn id="44" presetID="10" presetClass="entr" presetSubtype="0" fill="hold"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fade">
                                      <p:cBhvr>
                                        <p:cTn id="46" dur="500"/>
                                        <p:tgtEl>
                                          <p:spTgt spid="8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par>
                                <p:cTn id="50" presetID="10"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5" grpId="0"/>
      <p:bldP spid="66" grpId="0" animBg="1"/>
      <p:bldP spid="67" grpId="0" animBg="1"/>
      <p:bldP spid="68" grpId="0" animBg="1"/>
      <p:bldP spid="69" grpId="0" animBg="1"/>
      <p:bldP spid="70" grpId="0" animBg="1"/>
      <p:bldP spid="71" grpId="0" animBg="1"/>
      <p:bldP spid="8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812" y="6267064"/>
            <a:ext cx="9167812" cy="566436"/>
          </a:xfrm>
        </p:spPr>
        <p:style>
          <a:lnRef idx="0">
            <a:schemeClr val="accent3"/>
          </a:lnRef>
          <a:fillRef idx="3">
            <a:schemeClr val="accent3"/>
          </a:fillRef>
          <a:effectRef idx="3">
            <a:schemeClr val="accent3"/>
          </a:effectRef>
          <a:fontRef idx="minor">
            <a:schemeClr val="lt1"/>
          </a:fontRef>
        </p:style>
        <p:txBody>
          <a:bodyPr/>
          <a:lstStyle/>
          <a:p>
            <a:endParaRPr lang="zh-CN" altLang="en-US"/>
          </a:p>
        </p:txBody>
      </p:sp>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endParaRPr lang="en-US" altLang="zh-CN" dirty="0"/>
          </a:p>
          <a:p>
            <a:pPr lvl="1"/>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189" name="Group 3"/>
          <p:cNvGrpSpPr>
            <a:grpSpLocks/>
          </p:cNvGrpSpPr>
          <p:nvPr/>
        </p:nvGrpSpPr>
        <p:grpSpPr bwMode="auto">
          <a:xfrm>
            <a:off x="165099" y="1482829"/>
            <a:ext cx="1066800" cy="406400"/>
            <a:chOff x="240" y="480"/>
            <a:chExt cx="1488" cy="256"/>
          </a:xfrm>
        </p:grpSpPr>
        <p:sp>
          <p:nvSpPr>
            <p:cNvPr id="190" name="Text Box 4"/>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3</a:t>
              </a:r>
            </a:p>
          </p:txBody>
        </p:sp>
        <p:sp>
          <p:nvSpPr>
            <p:cNvPr id="191" name="Line 5"/>
            <p:cNvSpPr>
              <a:spLocks noChangeShapeType="1"/>
            </p:cNvSpPr>
            <p:nvPr/>
          </p:nvSpPr>
          <p:spPr bwMode="auto">
            <a:xfrm>
              <a:off x="1344" y="605"/>
              <a:ext cx="384" cy="0"/>
            </a:xfrm>
            <a:prstGeom prst="line">
              <a:avLst/>
            </a:prstGeom>
            <a:ln>
              <a:headEnd/>
              <a:tailEnd/>
            </a:ln>
            <a:extLst/>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192" name="Object 7"/>
          <p:cNvGraphicFramePr>
            <a:graphicFrameLocks noChangeAspect="1"/>
          </p:cNvGraphicFramePr>
          <p:nvPr>
            <p:extLst>
              <p:ext uri="{D42A27DB-BD31-4B8C-83A1-F6EECF244321}">
                <p14:modId xmlns:p14="http://schemas.microsoft.com/office/powerpoint/2010/main" val="961910247"/>
              </p:ext>
            </p:extLst>
          </p:nvPr>
        </p:nvGraphicFramePr>
        <p:xfrm>
          <a:off x="1192212" y="1486004"/>
          <a:ext cx="4870450" cy="385763"/>
        </p:xfrm>
        <a:graphic>
          <a:graphicData uri="http://schemas.openxmlformats.org/presentationml/2006/ole">
            <mc:AlternateContent xmlns:mc="http://schemas.openxmlformats.org/markup-compatibility/2006">
              <mc:Choice xmlns:v="urn:schemas-microsoft-com:vml" Requires="v">
                <p:oleObj spid="_x0000_s160809" name="Equation" r:id="rId3" imgW="2619392" imgH="190500" progId="Equation.3">
                  <p:embed/>
                </p:oleObj>
              </mc:Choice>
              <mc:Fallback>
                <p:oleObj name="Equation" r:id="rId3" imgW="2619392"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212" y="1486004"/>
                        <a:ext cx="48704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3" name="Text Box 9"/>
          <p:cNvSpPr txBox="1">
            <a:spLocks noChangeArrowheads="1"/>
          </p:cNvSpPr>
          <p:nvPr/>
        </p:nvSpPr>
        <p:spPr bwMode="auto">
          <a:xfrm>
            <a:off x="6048374" y="1486938"/>
            <a:ext cx="487680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的正确与或表达式为</a:t>
            </a:r>
            <a:r>
              <a:rPr kumimoji="1" lang="en-US" altLang="zh-CN" dirty="0">
                <a:latin typeface="Times New Roman" pitchFamily="18" charset="0"/>
              </a:rPr>
              <a:t>________</a:t>
            </a:r>
            <a:r>
              <a:rPr kumimoji="1" lang="zh-CN" altLang="en-US" dirty="0">
                <a:latin typeface="Times New Roman" pitchFamily="18" charset="0"/>
              </a:rPr>
              <a:t>。</a:t>
            </a:r>
          </a:p>
        </p:txBody>
      </p:sp>
      <p:graphicFrame>
        <p:nvGraphicFramePr>
          <p:cNvPr id="194" name="Group 10"/>
          <p:cNvGraphicFramePr>
            <a:graphicFrameLocks noGrp="1"/>
          </p:cNvGraphicFramePr>
          <p:nvPr>
            <p:extLst>
              <p:ext uri="{D42A27DB-BD31-4B8C-83A1-F6EECF244321}">
                <p14:modId xmlns:p14="http://schemas.microsoft.com/office/powerpoint/2010/main" val="3830446789"/>
              </p:ext>
            </p:extLst>
          </p:nvPr>
        </p:nvGraphicFramePr>
        <p:xfrm>
          <a:off x="843524" y="2672579"/>
          <a:ext cx="2762250" cy="2235200"/>
        </p:xfrm>
        <a:graphic>
          <a:graphicData uri="http://schemas.openxmlformats.org/drawingml/2006/table">
            <a:tbl>
              <a:tblPr/>
              <a:tblGrid>
                <a:gridCol w="5524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marL="90000" marR="90000" marT="46800" marB="4680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95" name="Group 55"/>
          <p:cNvGrpSpPr>
            <a:grpSpLocks/>
          </p:cNvGrpSpPr>
          <p:nvPr/>
        </p:nvGrpSpPr>
        <p:grpSpPr bwMode="auto">
          <a:xfrm>
            <a:off x="478399" y="2401117"/>
            <a:ext cx="1143000" cy="777875"/>
            <a:chOff x="3168" y="864"/>
            <a:chExt cx="720" cy="490"/>
          </a:xfrm>
        </p:grpSpPr>
        <p:sp>
          <p:nvSpPr>
            <p:cNvPr id="196" name="Line 56"/>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7" name="Text Box 57"/>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AB</a:t>
              </a:r>
            </a:p>
          </p:txBody>
        </p:sp>
        <p:sp>
          <p:nvSpPr>
            <p:cNvPr id="198" name="Text Box 58"/>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199" name="Text Box 60"/>
          <p:cNvSpPr txBox="1">
            <a:spLocks noChangeArrowheads="1"/>
          </p:cNvSpPr>
          <p:nvPr/>
        </p:nvSpPr>
        <p:spPr bwMode="auto">
          <a:xfrm>
            <a:off x="2062724" y="4044179"/>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nvGrpSpPr>
          <p:cNvPr id="200" name="Group 101"/>
          <p:cNvGrpSpPr>
            <a:grpSpLocks/>
          </p:cNvGrpSpPr>
          <p:nvPr/>
        </p:nvGrpSpPr>
        <p:grpSpPr bwMode="auto">
          <a:xfrm>
            <a:off x="2062724" y="3107804"/>
            <a:ext cx="392113" cy="777875"/>
            <a:chOff x="3024" y="1488"/>
            <a:chExt cx="247" cy="490"/>
          </a:xfrm>
        </p:grpSpPr>
        <p:sp>
          <p:nvSpPr>
            <p:cNvPr id="201" name="Text Box 69"/>
            <p:cNvSpPr txBox="1">
              <a:spLocks noChangeArrowheads="1"/>
            </p:cNvSpPr>
            <p:nvPr/>
          </p:nvSpPr>
          <p:spPr bwMode="auto">
            <a:xfrm>
              <a:off x="3024" y="14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00"/>
                  </a:solidFill>
                  <a:latin typeface="Times New Roman" pitchFamily="18" charset="0"/>
                </a:rPr>
                <a:t>1</a:t>
              </a:r>
            </a:p>
          </p:txBody>
        </p:sp>
        <p:sp>
          <p:nvSpPr>
            <p:cNvPr id="202" name="Text Box 72"/>
            <p:cNvSpPr txBox="1">
              <a:spLocks noChangeArrowheads="1"/>
            </p:cNvSpPr>
            <p:nvPr/>
          </p:nvSpPr>
          <p:spPr bwMode="auto">
            <a:xfrm>
              <a:off x="3031"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00"/>
                  </a:solidFill>
                  <a:latin typeface="Times New Roman" pitchFamily="18" charset="0"/>
                </a:rPr>
                <a:t>1</a:t>
              </a:r>
            </a:p>
          </p:txBody>
        </p:sp>
      </p:grpSp>
      <p:sp>
        <p:nvSpPr>
          <p:cNvPr id="203" name="Line 73"/>
          <p:cNvSpPr>
            <a:spLocks noChangeShapeType="1"/>
          </p:cNvSpPr>
          <p:nvPr/>
        </p:nvSpPr>
        <p:spPr bwMode="auto">
          <a:xfrm>
            <a:off x="2352674" y="1790804"/>
            <a:ext cx="243450" cy="1455738"/>
          </a:xfrm>
          <a:prstGeom prst="line">
            <a:avLst/>
          </a:prstGeom>
          <a:noFill/>
          <a:ln w="1905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4" name="Line 74"/>
          <p:cNvSpPr>
            <a:spLocks noChangeShapeType="1"/>
          </p:cNvSpPr>
          <p:nvPr/>
        </p:nvSpPr>
        <p:spPr bwMode="auto">
          <a:xfrm flipH="1">
            <a:off x="1834124" y="1790805"/>
            <a:ext cx="1280550" cy="192167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 name="Line 75"/>
          <p:cNvSpPr>
            <a:spLocks noChangeShapeType="1"/>
          </p:cNvSpPr>
          <p:nvPr/>
        </p:nvSpPr>
        <p:spPr bwMode="auto">
          <a:xfrm flipH="1">
            <a:off x="3221910" y="1790804"/>
            <a:ext cx="654764" cy="1852613"/>
          </a:xfrm>
          <a:prstGeom prst="line">
            <a:avLst/>
          </a:prstGeom>
          <a:noFill/>
          <a:ln w="19050">
            <a:solidFill>
              <a:srgbClr val="92D05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6" name="Line 76"/>
          <p:cNvSpPr>
            <a:spLocks noChangeShapeType="1"/>
          </p:cNvSpPr>
          <p:nvPr/>
        </p:nvSpPr>
        <p:spPr bwMode="auto">
          <a:xfrm flipH="1">
            <a:off x="2386030" y="1790804"/>
            <a:ext cx="2252644" cy="192167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7" name="Text Box 88"/>
          <p:cNvSpPr txBox="1">
            <a:spLocks noChangeArrowheads="1"/>
          </p:cNvSpPr>
          <p:nvPr/>
        </p:nvSpPr>
        <p:spPr bwMode="auto">
          <a:xfrm>
            <a:off x="150812" y="2372470"/>
            <a:ext cx="693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dirty="0">
                <a:latin typeface="Times New Roman" pitchFamily="18" charset="0"/>
              </a:rPr>
              <a:t>解：</a:t>
            </a:r>
          </a:p>
        </p:txBody>
      </p:sp>
      <p:grpSp>
        <p:nvGrpSpPr>
          <p:cNvPr id="208" name="Group 91"/>
          <p:cNvGrpSpPr>
            <a:grpSpLocks/>
          </p:cNvGrpSpPr>
          <p:nvPr/>
        </p:nvGrpSpPr>
        <p:grpSpPr bwMode="auto">
          <a:xfrm>
            <a:off x="2053262" y="3103804"/>
            <a:ext cx="914400" cy="396875"/>
            <a:chOff x="2976" y="1440"/>
            <a:chExt cx="576" cy="250"/>
          </a:xfrm>
        </p:grpSpPr>
        <p:sp>
          <p:nvSpPr>
            <p:cNvPr id="209" name="Text Box 89"/>
            <p:cNvSpPr txBox="1">
              <a:spLocks noChangeArrowheads="1"/>
            </p:cNvSpPr>
            <p:nvPr/>
          </p:nvSpPr>
          <p:spPr bwMode="auto">
            <a:xfrm>
              <a:off x="3312"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10" name="Text Box 90"/>
            <p:cNvSpPr txBox="1">
              <a:spLocks noChangeArrowheads="1"/>
            </p:cNvSpPr>
            <p:nvPr/>
          </p:nvSpPr>
          <p:spPr bwMode="auto">
            <a:xfrm>
              <a:off x="2976"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solidFill>
                    <a:srgbClr val="00CC00"/>
                  </a:solidFill>
                  <a:latin typeface="Times New Roman" pitchFamily="18" charset="0"/>
                </a:rPr>
                <a:t>1</a:t>
              </a:r>
            </a:p>
          </p:txBody>
        </p:sp>
      </p:grpSp>
      <p:grpSp>
        <p:nvGrpSpPr>
          <p:cNvPr id="211" name="Group 94"/>
          <p:cNvGrpSpPr>
            <a:grpSpLocks/>
          </p:cNvGrpSpPr>
          <p:nvPr/>
        </p:nvGrpSpPr>
        <p:grpSpPr bwMode="auto">
          <a:xfrm>
            <a:off x="1453124" y="3586979"/>
            <a:ext cx="381000" cy="854075"/>
            <a:chOff x="2592" y="1728"/>
            <a:chExt cx="240" cy="538"/>
          </a:xfrm>
        </p:grpSpPr>
        <p:sp>
          <p:nvSpPr>
            <p:cNvPr id="212" name="Text Box 92"/>
            <p:cNvSpPr txBox="1">
              <a:spLocks noChangeArrowheads="1"/>
            </p:cNvSpPr>
            <p:nvPr/>
          </p:nvSpPr>
          <p:spPr bwMode="auto">
            <a:xfrm>
              <a:off x="2592"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13" name="Text Box 93"/>
            <p:cNvSpPr txBox="1">
              <a:spLocks noChangeArrowheads="1"/>
            </p:cNvSpPr>
            <p:nvPr/>
          </p:nvSpPr>
          <p:spPr bwMode="auto">
            <a:xfrm>
              <a:off x="2592"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grpSp>
        <p:nvGrpSpPr>
          <p:cNvPr id="214" name="Group 99"/>
          <p:cNvGrpSpPr>
            <a:grpSpLocks/>
          </p:cNvGrpSpPr>
          <p:nvPr/>
        </p:nvGrpSpPr>
        <p:grpSpPr bwMode="auto">
          <a:xfrm>
            <a:off x="2591362" y="3586979"/>
            <a:ext cx="919162" cy="854075"/>
            <a:chOff x="3309" y="1728"/>
            <a:chExt cx="579" cy="538"/>
          </a:xfrm>
        </p:grpSpPr>
        <p:sp>
          <p:nvSpPr>
            <p:cNvPr id="215" name="Text Box 66"/>
            <p:cNvSpPr txBox="1">
              <a:spLocks noChangeArrowheads="1"/>
            </p:cNvSpPr>
            <p:nvPr/>
          </p:nvSpPr>
          <p:spPr bwMode="auto">
            <a:xfrm>
              <a:off x="3648"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16" name="Text Box 95"/>
            <p:cNvSpPr txBox="1">
              <a:spLocks noChangeArrowheads="1"/>
            </p:cNvSpPr>
            <p:nvPr/>
          </p:nvSpPr>
          <p:spPr bwMode="auto">
            <a:xfrm>
              <a:off x="3309" y="173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17" name="Text Box 96"/>
            <p:cNvSpPr txBox="1">
              <a:spLocks noChangeArrowheads="1"/>
            </p:cNvSpPr>
            <p:nvPr/>
          </p:nvSpPr>
          <p:spPr bwMode="auto">
            <a:xfrm>
              <a:off x="3312"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18" name="Text Box 97"/>
            <p:cNvSpPr txBox="1">
              <a:spLocks noChangeArrowheads="1"/>
            </p:cNvSpPr>
            <p:nvPr/>
          </p:nvSpPr>
          <p:spPr bwMode="auto">
            <a:xfrm>
              <a:off x="3648"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sp>
        <p:nvSpPr>
          <p:cNvPr id="219" name="Line 102"/>
          <p:cNvSpPr>
            <a:spLocks noChangeShapeType="1"/>
          </p:cNvSpPr>
          <p:nvPr/>
        </p:nvSpPr>
        <p:spPr bwMode="auto">
          <a:xfrm flipH="1">
            <a:off x="2386030" y="1790804"/>
            <a:ext cx="3167044" cy="2378075"/>
          </a:xfrm>
          <a:prstGeom prst="line">
            <a:avLst/>
          </a:prstGeom>
          <a:noFill/>
          <a:ln w="19050">
            <a:solidFill>
              <a:srgbClr val="FF00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20" name="Group 110"/>
          <p:cNvGrpSpPr>
            <a:grpSpLocks/>
          </p:cNvGrpSpPr>
          <p:nvPr/>
        </p:nvGrpSpPr>
        <p:grpSpPr bwMode="auto">
          <a:xfrm>
            <a:off x="150812" y="1966585"/>
            <a:ext cx="2844800" cy="396875"/>
            <a:chOff x="144" y="720"/>
            <a:chExt cx="1514" cy="253"/>
          </a:xfrm>
        </p:grpSpPr>
        <p:graphicFrame>
          <p:nvGraphicFramePr>
            <p:cNvPr id="221" name="Object 104"/>
            <p:cNvGraphicFramePr>
              <a:graphicFrameLocks noChangeAspect="1"/>
            </p:cNvGraphicFramePr>
            <p:nvPr/>
          </p:nvGraphicFramePr>
          <p:xfrm>
            <a:off x="458" y="720"/>
            <a:ext cx="1200" cy="243"/>
          </p:xfrm>
          <a:graphic>
            <a:graphicData uri="http://schemas.openxmlformats.org/presentationml/2006/ole">
              <mc:AlternateContent xmlns:mc="http://schemas.openxmlformats.org/markup-compatibility/2006">
                <mc:Choice xmlns:v="urn:schemas-microsoft-com:vml" Requires="v">
                  <p:oleObj spid="_x0000_s160810" name="公式" r:id="rId5" imgW="1019057" imgH="190500" progId="Equation.3">
                    <p:embed/>
                  </p:oleObj>
                </mc:Choice>
                <mc:Fallback>
                  <p:oleObj name="公式" r:id="rId5" imgW="1019057"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 y="720"/>
                          <a:ext cx="120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 name="Text Box 106"/>
            <p:cNvSpPr txBox="1">
              <a:spLocks noChangeArrowheads="1"/>
            </p:cNvSpPr>
            <p:nvPr/>
          </p:nvSpPr>
          <p:spPr bwMode="auto">
            <a:xfrm>
              <a:off x="144" y="720"/>
              <a:ext cx="33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a:solidFill>
                    <a:schemeClr val="tx2"/>
                  </a:solidFill>
                  <a:latin typeface="Times New Roman" pitchFamily="18" charset="0"/>
                </a:rPr>
                <a:t>A</a:t>
              </a:r>
              <a:r>
                <a:rPr kumimoji="1" lang="zh-CN" altLang="en-US">
                  <a:solidFill>
                    <a:schemeClr val="tx2"/>
                  </a:solidFill>
                  <a:latin typeface="Times New Roman" pitchFamily="18" charset="0"/>
                </a:rPr>
                <a:t>、</a:t>
              </a:r>
            </a:p>
          </p:txBody>
        </p:sp>
      </p:grpSp>
      <p:grpSp>
        <p:nvGrpSpPr>
          <p:cNvPr id="223" name="Group 111"/>
          <p:cNvGrpSpPr>
            <a:grpSpLocks/>
          </p:cNvGrpSpPr>
          <p:nvPr/>
        </p:nvGrpSpPr>
        <p:grpSpPr bwMode="auto">
          <a:xfrm>
            <a:off x="3114674" y="1959986"/>
            <a:ext cx="1512888" cy="396875"/>
            <a:chOff x="144" y="1056"/>
            <a:chExt cx="811" cy="217"/>
          </a:xfrm>
        </p:grpSpPr>
        <p:graphicFrame>
          <p:nvGraphicFramePr>
            <p:cNvPr id="224" name="Object 103"/>
            <p:cNvGraphicFramePr>
              <a:graphicFrameLocks noChangeAspect="1"/>
            </p:cNvGraphicFramePr>
            <p:nvPr/>
          </p:nvGraphicFramePr>
          <p:xfrm>
            <a:off x="480" y="1061"/>
            <a:ext cx="475" cy="192"/>
          </p:xfrm>
          <a:graphic>
            <a:graphicData uri="http://schemas.openxmlformats.org/presentationml/2006/ole">
              <mc:AlternateContent xmlns:mc="http://schemas.openxmlformats.org/markup-compatibility/2006">
                <mc:Choice xmlns:v="urn:schemas-microsoft-com:vml" Requires="v">
                  <p:oleObj spid="_x0000_s160811" name="Equation" r:id="rId7" imgW="400016" imgH="152400" progId="Equation.3">
                    <p:embed/>
                  </p:oleObj>
                </mc:Choice>
                <mc:Fallback>
                  <p:oleObj name="Equation" r:id="rId7" imgW="400016" imgH="15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 y="1061"/>
                          <a:ext cx="47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 name="Text Box 107"/>
            <p:cNvSpPr txBox="1">
              <a:spLocks noChangeArrowheads="1"/>
            </p:cNvSpPr>
            <p:nvPr/>
          </p:nvSpPr>
          <p:spPr bwMode="auto">
            <a:xfrm>
              <a:off x="144" y="1056"/>
              <a:ext cx="33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a:solidFill>
                    <a:schemeClr val="tx2"/>
                  </a:solidFill>
                  <a:latin typeface="Times New Roman" pitchFamily="18" charset="0"/>
                </a:rPr>
                <a:t>B</a:t>
              </a:r>
              <a:r>
                <a:rPr kumimoji="1" lang="zh-CN" altLang="en-US">
                  <a:solidFill>
                    <a:schemeClr val="tx2"/>
                  </a:solidFill>
                  <a:latin typeface="Times New Roman" pitchFamily="18" charset="0"/>
                </a:rPr>
                <a:t>、</a:t>
              </a:r>
            </a:p>
          </p:txBody>
        </p:sp>
      </p:grpSp>
      <p:grpSp>
        <p:nvGrpSpPr>
          <p:cNvPr id="226" name="Group 112"/>
          <p:cNvGrpSpPr>
            <a:grpSpLocks/>
          </p:cNvGrpSpPr>
          <p:nvPr/>
        </p:nvGrpSpPr>
        <p:grpSpPr bwMode="auto">
          <a:xfrm>
            <a:off x="4655776" y="1929824"/>
            <a:ext cx="1752600" cy="427037"/>
            <a:chOff x="2064" y="720"/>
            <a:chExt cx="937" cy="243"/>
          </a:xfrm>
        </p:grpSpPr>
        <p:graphicFrame>
          <p:nvGraphicFramePr>
            <p:cNvPr id="227" name="Object 87"/>
            <p:cNvGraphicFramePr>
              <a:graphicFrameLocks noChangeAspect="1"/>
            </p:cNvGraphicFramePr>
            <p:nvPr/>
          </p:nvGraphicFramePr>
          <p:xfrm>
            <a:off x="2378" y="720"/>
            <a:ext cx="623" cy="243"/>
          </p:xfrm>
          <a:graphic>
            <a:graphicData uri="http://schemas.openxmlformats.org/presentationml/2006/ole">
              <mc:AlternateContent xmlns:mc="http://schemas.openxmlformats.org/markup-compatibility/2006">
                <mc:Choice xmlns:v="urn:schemas-microsoft-com:vml" Requires="v">
                  <p:oleObj spid="_x0000_s160812" name="Equation" r:id="rId9" imgW="523824" imgH="190500" progId="Equation.3">
                    <p:embed/>
                  </p:oleObj>
                </mc:Choice>
                <mc:Fallback>
                  <p:oleObj name="Equation" r:id="rId9" imgW="523824"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78" y="720"/>
                          <a:ext cx="623"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8" name="Text Box 108"/>
            <p:cNvSpPr txBox="1">
              <a:spLocks noChangeArrowheads="1"/>
            </p:cNvSpPr>
            <p:nvPr/>
          </p:nvSpPr>
          <p:spPr bwMode="auto">
            <a:xfrm>
              <a:off x="2064" y="720"/>
              <a:ext cx="33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a:solidFill>
                    <a:schemeClr val="tx2"/>
                  </a:solidFill>
                  <a:latin typeface="Times New Roman" pitchFamily="18" charset="0"/>
                </a:rPr>
                <a:t>C</a:t>
              </a:r>
              <a:r>
                <a:rPr kumimoji="1" lang="zh-CN" altLang="en-US">
                  <a:solidFill>
                    <a:schemeClr val="tx2"/>
                  </a:solidFill>
                  <a:latin typeface="Times New Roman" pitchFamily="18" charset="0"/>
                </a:rPr>
                <a:t>、</a:t>
              </a:r>
            </a:p>
          </p:txBody>
        </p:sp>
      </p:grpSp>
      <p:grpSp>
        <p:nvGrpSpPr>
          <p:cNvPr id="229" name="Group 113"/>
          <p:cNvGrpSpPr>
            <a:grpSpLocks/>
          </p:cNvGrpSpPr>
          <p:nvPr/>
        </p:nvGrpSpPr>
        <p:grpSpPr bwMode="auto">
          <a:xfrm>
            <a:off x="6480175" y="1938554"/>
            <a:ext cx="2663825" cy="439737"/>
            <a:chOff x="2064" y="1104"/>
            <a:chExt cx="1429" cy="243"/>
          </a:xfrm>
        </p:grpSpPr>
        <p:graphicFrame>
          <p:nvGraphicFramePr>
            <p:cNvPr id="230" name="Object 105"/>
            <p:cNvGraphicFramePr>
              <a:graphicFrameLocks noChangeAspect="1"/>
            </p:cNvGraphicFramePr>
            <p:nvPr/>
          </p:nvGraphicFramePr>
          <p:xfrm>
            <a:off x="2352" y="1104"/>
            <a:ext cx="1141" cy="243"/>
          </p:xfrm>
          <a:graphic>
            <a:graphicData uri="http://schemas.openxmlformats.org/presentationml/2006/ole">
              <mc:AlternateContent xmlns:mc="http://schemas.openxmlformats.org/markup-compatibility/2006">
                <mc:Choice xmlns:v="urn:schemas-microsoft-com:vml" Requires="v">
                  <p:oleObj spid="_x0000_s160813" name="Equation" r:id="rId11" imgW="971584" imgH="190500" progId="Equation.3">
                    <p:embed/>
                  </p:oleObj>
                </mc:Choice>
                <mc:Fallback>
                  <p:oleObj name="Equation" r:id="rId11" imgW="971584" imgH="190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104"/>
                          <a:ext cx="1141"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1" name="Text Box 109"/>
            <p:cNvSpPr txBox="1">
              <a:spLocks noChangeArrowheads="1"/>
            </p:cNvSpPr>
            <p:nvPr/>
          </p:nvSpPr>
          <p:spPr bwMode="auto">
            <a:xfrm>
              <a:off x="2064" y="1104"/>
              <a:ext cx="33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a:solidFill>
                    <a:schemeClr val="tx2"/>
                  </a:solidFill>
                  <a:latin typeface="Times New Roman" pitchFamily="18" charset="0"/>
                </a:rPr>
                <a:t>D</a:t>
              </a:r>
              <a:r>
                <a:rPr kumimoji="1" lang="zh-CN" altLang="en-US">
                  <a:solidFill>
                    <a:schemeClr val="tx2"/>
                  </a:solidFill>
                  <a:latin typeface="Times New Roman" pitchFamily="18" charset="0"/>
                </a:rPr>
                <a:t>、</a:t>
              </a:r>
            </a:p>
          </p:txBody>
        </p:sp>
      </p:grpSp>
      <p:sp>
        <p:nvSpPr>
          <p:cNvPr id="232" name="Text Box 123"/>
          <p:cNvSpPr txBox="1">
            <a:spLocks noChangeArrowheads="1"/>
          </p:cNvSpPr>
          <p:nvPr/>
        </p:nvSpPr>
        <p:spPr bwMode="auto">
          <a:xfrm>
            <a:off x="8416406" y="1403434"/>
            <a:ext cx="80703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solidFill>
                  <a:srgbClr val="FF0066"/>
                </a:solidFill>
                <a:latin typeface="Times New Roman" pitchFamily="18" charset="0"/>
              </a:rPr>
              <a:t>A</a:t>
            </a:r>
            <a:r>
              <a:rPr kumimoji="1" lang="en-US" altLang="zh-CN" dirty="0">
                <a:latin typeface="Times New Roman" pitchFamily="18" charset="0"/>
              </a:rPr>
              <a:t>C</a:t>
            </a:r>
            <a:r>
              <a:rPr kumimoji="1" lang="en-US" altLang="zh-CN" dirty="0">
                <a:solidFill>
                  <a:srgbClr val="FF0066"/>
                </a:solidFill>
                <a:latin typeface="Times New Roman" pitchFamily="18" charset="0"/>
              </a:rPr>
              <a:t>D</a:t>
            </a:r>
          </a:p>
        </p:txBody>
      </p:sp>
      <p:sp>
        <p:nvSpPr>
          <p:cNvPr id="233" name="Text Box 124"/>
          <p:cNvSpPr txBox="1">
            <a:spLocks noChangeArrowheads="1"/>
          </p:cNvSpPr>
          <p:nvPr/>
        </p:nvSpPr>
        <p:spPr bwMode="auto">
          <a:xfrm>
            <a:off x="72124" y="5293201"/>
            <a:ext cx="3886200" cy="710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en-US" altLang="zh-CN" dirty="0">
                <a:latin typeface="Times New Roman" pitchFamily="18" charset="0"/>
              </a:rPr>
              <a:t>A</a:t>
            </a:r>
            <a:r>
              <a:rPr kumimoji="1" lang="zh-CN" altLang="en-US" dirty="0">
                <a:latin typeface="Times New Roman" pitchFamily="18" charset="0"/>
              </a:rPr>
              <a:t>和</a:t>
            </a:r>
            <a:r>
              <a:rPr kumimoji="1" lang="en-US" altLang="zh-CN" dirty="0">
                <a:latin typeface="Times New Roman" pitchFamily="18" charset="0"/>
              </a:rPr>
              <a:t>D</a:t>
            </a:r>
            <a:r>
              <a:rPr kumimoji="1" lang="zh-CN" altLang="en-US" dirty="0">
                <a:latin typeface="Times New Roman" pitchFamily="18" charset="0"/>
              </a:rPr>
              <a:t>也是正确的但不是最简，</a:t>
            </a:r>
            <a:endParaRPr kumimoji="1" lang="en-US" altLang="zh-CN" dirty="0">
              <a:latin typeface="Times New Roman" pitchFamily="18" charset="0"/>
            </a:endParaRPr>
          </a:p>
          <a:p>
            <a:pPr eaLnBrk="1" hangingPunct="1"/>
            <a:r>
              <a:rPr kumimoji="1" lang="en-US" altLang="zh-CN" dirty="0">
                <a:latin typeface="Times New Roman" pitchFamily="18" charset="0"/>
              </a:rPr>
              <a:t>C</a:t>
            </a:r>
            <a:r>
              <a:rPr kumimoji="1" lang="zh-CN" altLang="en-US" dirty="0">
                <a:latin typeface="Times New Roman" pitchFamily="18" charset="0"/>
              </a:rPr>
              <a:t>最简。</a:t>
            </a:r>
          </a:p>
        </p:txBody>
      </p:sp>
      <p:graphicFrame>
        <p:nvGraphicFramePr>
          <p:cNvPr id="234" name="Group 282"/>
          <p:cNvGraphicFramePr>
            <a:graphicFrameLocks noGrp="1"/>
          </p:cNvGraphicFramePr>
          <p:nvPr>
            <p:extLst>
              <p:ext uri="{D42A27DB-BD31-4B8C-83A1-F6EECF244321}">
                <p14:modId xmlns:p14="http://schemas.microsoft.com/office/powerpoint/2010/main" val="2008625836"/>
              </p:ext>
            </p:extLst>
          </p:nvPr>
        </p:nvGraphicFramePr>
        <p:xfrm>
          <a:off x="6115844" y="2632512"/>
          <a:ext cx="2762250" cy="2143125"/>
        </p:xfrm>
        <a:graphic>
          <a:graphicData uri="http://schemas.openxmlformats.org/drawingml/2006/table">
            <a:tbl>
              <a:tblPr/>
              <a:tblGrid>
                <a:gridCol w="609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marL="90000" marR="90000" marT="46803" marB="46803"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3" marB="46803"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3" marB="46803"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3" marB="46803"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3" marB="46803"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1" name="Group 281"/>
          <p:cNvGraphicFramePr>
            <a:graphicFrameLocks noGrp="1"/>
          </p:cNvGraphicFramePr>
          <p:nvPr>
            <p:extLst>
              <p:ext uri="{D42A27DB-BD31-4B8C-83A1-F6EECF244321}">
                <p14:modId xmlns:p14="http://schemas.microsoft.com/office/powerpoint/2010/main" val="1906076273"/>
              </p:ext>
            </p:extLst>
          </p:nvPr>
        </p:nvGraphicFramePr>
        <p:xfrm>
          <a:off x="3751263" y="4574788"/>
          <a:ext cx="2728912" cy="2143125"/>
        </p:xfrm>
        <a:graphic>
          <a:graphicData uri="http://schemas.openxmlformats.org/drawingml/2006/table">
            <a:tbl>
              <a:tblPr/>
              <a:tblGrid>
                <a:gridCol w="6096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tblGrid>
              <a:tr h="45722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marL="90000" marR="90000" marT="46803" marB="46803"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3" marB="46803"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3" marB="46803"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3" marB="46803"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3" marB="46803"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dirty="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3" marB="46803"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dirty="0">
                        <a:ln>
                          <a:noFill/>
                        </a:ln>
                        <a:solidFill>
                          <a:schemeClr val="tx1"/>
                        </a:solidFill>
                        <a:effectLst/>
                        <a:latin typeface="Arial" charset="0"/>
                        <a:ea typeface="宋体" pitchFamily="2" charset="-122"/>
                      </a:endParaRPr>
                    </a:p>
                  </a:txBody>
                  <a:tcPr marL="90000" marR="90000" marT="46803" marB="468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43" name="Group 209"/>
          <p:cNvGrpSpPr>
            <a:grpSpLocks/>
          </p:cNvGrpSpPr>
          <p:nvPr/>
        </p:nvGrpSpPr>
        <p:grpSpPr bwMode="auto">
          <a:xfrm>
            <a:off x="6723857" y="3059550"/>
            <a:ext cx="2057400" cy="1311275"/>
            <a:chOff x="4128" y="2016"/>
            <a:chExt cx="1296" cy="826"/>
          </a:xfrm>
        </p:grpSpPr>
        <p:sp>
          <p:nvSpPr>
            <p:cNvPr id="244" name="Text Box 174"/>
            <p:cNvSpPr txBox="1">
              <a:spLocks noChangeArrowheads="1"/>
            </p:cNvSpPr>
            <p:nvPr/>
          </p:nvSpPr>
          <p:spPr bwMode="auto">
            <a:xfrm>
              <a:off x="4512"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nvGrpSpPr>
            <p:cNvPr id="245" name="Group 175"/>
            <p:cNvGrpSpPr>
              <a:grpSpLocks/>
            </p:cNvGrpSpPr>
            <p:nvPr/>
          </p:nvGrpSpPr>
          <p:grpSpPr bwMode="auto">
            <a:xfrm>
              <a:off x="4560" y="2064"/>
              <a:ext cx="247" cy="490"/>
              <a:chOff x="3024" y="1488"/>
              <a:chExt cx="247" cy="490"/>
            </a:xfrm>
          </p:grpSpPr>
          <p:sp>
            <p:nvSpPr>
              <p:cNvPr id="257" name="Text Box 176"/>
              <p:cNvSpPr txBox="1">
                <a:spLocks noChangeArrowheads="1"/>
              </p:cNvSpPr>
              <p:nvPr/>
            </p:nvSpPr>
            <p:spPr bwMode="auto">
              <a:xfrm>
                <a:off x="3024" y="14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FF00"/>
                    </a:solidFill>
                    <a:latin typeface="Times New Roman" pitchFamily="18" charset="0"/>
                  </a:rPr>
                  <a:t>1</a:t>
                </a:r>
              </a:p>
            </p:txBody>
          </p:sp>
          <p:sp>
            <p:nvSpPr>
              <p:cNvPr id="258" name="Text Box 177"/>
              <p:cNvSpPr txBox="1">
                <a:spLocks noChangeArrowheads="1"/>
              </p:cNvSpPr>
              <p:nvPr/>
            </p:nvSpPr>
            <p:spPr bwMode="auto">
              <a:xfrm>
                <a:off x="3031"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00"/>
                    </a:solidFill>
                    <a:latin typeface="Times New Roman" pitchFamily="18" charset="0"/>
                  </a:rPr>
                  <a:t>1</a:t>
                </a:r>
              </a:p>
            </p:txBody>
          </p:sp>
        </p:grpSp>
        <p:grpSp>
          <p:nvGrpSpPr>
            <p:cNvPr id="246" name="Group 178"/>
            <p:cNvGrpSpPr>
              <a:grpSpLocks/>
            </p:cNvGrpSpPr>
            <p:nvPr/>
          </p:nvGrpSpPr>
          <p:grpSpPr bwMode="auto">
            <a:xfrm>
              <a:off x="4512" y="2016"/>
              <a:ext cx="576" cy="250"/>
              <a:chOff x="2976" y="1440"/>
              <a:chExt cx="576" cy="250"/>
            </a:xfrm>
          </p:grpSpPr>
          <p:sp>
            <p:nvSpPr>
              <p:cNvPr id="255" name="Text Box 179"/>
              <p:cNvSpPr txBox="1">
                <a:spLocks noChangeArrowheads="1"/>
              </p:cNvSpPr>
              <p:nvPr/>
            </p:nvSpPr>
            <p:spPr bwMode="auto">
              <a:xfrm>
                <a:off x="3312"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56" name="Text Box 180"/>
              <p:cNvSpPr txBox="1">
                <a:spLocks noChangeArrowheads="1"/>
              </p:cNvSpPr>
              <p:nvPr/>
            </p:nvSpPr>
            <p:spPr bwMode="auto">
              <a:xfrm>
                <a:off x="2976"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grpSp>
          <p:nvGrpSpPr>
            <p:cNvPr id="247" name="Group 181"/>
            <p:cNvGrpSpPr>
              <a:grpSpLocks/>
            </p:cNvGrpSpPr>
            <p:nvPr/>
          </p:nvGrpSpPr>
          <p:grpSpPr bwMode="auto">
            <a:xfrm>
              <a:off x="4128" y="2304"/>
              <a:ext cx="240" cy="538"/>
              <a:chOff x="2592" y="1728"/>
              <a:chExt cx="240" cy="538"/>
            </a:xfrm>
          </p:grpSpPr>
          <p:sp>
            <p:nvSpPr>
              <p:cNvPr id="253" name="Text Box 182"/>
              <p:cNvSpPr txBox="1">
                <a:spLocks noChangeArrowheads="1"/>
              </p:cNvSpPr>
              <p:nvPr/>
            </p:nvSpPr>
            <p:spPr bwMode="auto">
              <a:xfrm>
                <a:off x="2592"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54" name="Text Box 183"/>
              <p:cNvSpPr txBox="1">
                <a:spLocks noChangeArrowheads="1"/>
              </p:cNvSpPr>
              <p:nvPr/>
            </p:nvSpPr>
            <p:spPr bwMode="auto">
              <a:xfrm>
                <a:off x="2592"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grpSp>
          <p:nvGrpSpPr>
            <p:cNvPr id="248" name="Group 184"/>
            <p:cNvGrpSpPr>
              <a:grpSpLocks/>
            </p:cNvGrpSpPr>
            <p:nvPr/>
          </p:nvGrpSpPr>
          <p:grpSpPr bwMode="auto">
            <a:xfrm>
              <a:off x="4845" y="2304"/>
              <a:ext cx="579" cy="538"/>
              <a:chOff x="3309" y="1728"/>
              <a:chExt cx="579" cy="538"/>
            </a:xfrm>
          </p:grpSpPr>
          <p:sp>
            <p:nvSpPr>
              <p:cNvPr id="249" name="Text Box 185"/>
              <p:cNvSpPr txBox="1">
                <a:spLocks noChangeArrowheads="1"/>
              </p:cNvSpPr>
              <p:nvPr/>
            </p:nvSpPr>
            <p:spPr bwMode="auto">
              <a:xfrm>
                <a:off x="3648"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50" name="Text Box 186"/>
              <p:cNvSpPr txBox="1">
                <a:spLocks noChangeArrowheads="1"/>
              </p:cNvSpPr>
              <p:nvPr/>
            </p:nvSpPr>
            <p:spPr bwMode="auto">
              <a:xfrm>
                <a:off x="3309" y="173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51" name="Text Box 187"/>
              <p:cNvSpPr txBox="1">
                <a:spLocks noChangeArrowheads="1"/>
              </p:cNvSpPr>
              <p:nvPr/>
            </p:nvSpPr>
            <p:spPr bwMode="auto">
              <a:xfrm>
                <a:off x="3312"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52" name="Text Box 188"/>
              <p:cNvSpPr txBox="1">
                <a:spLocks noChangeArrowheads="1"/>
              </p:cNvSpPr>
              <p:nvPr/>
            </p:nvSpPr>
            <p:spPr bwMode="auto">
              <a:xfrm>
                <a:off x="3648"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grpSp>
      <p:sp>
        <p:nvSpPr>
          <p:cNvPr id="259" name="AutoShape 59"/>
          <p:cNvSpPr>
            <a:spLocks noChangeArrowheads="1"/>
          </p:cNvSpPr>
          <p:nvPr/>
        </p:nvSpPr>
        <p:spPr bwMode="auto">
          <a:xfrm rot="16200000">
            <a:off x="7415212" y="3009544"/>
            <a:ext cx="830263" cy="8382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260" name="Group 170"/>
          <p:cNvGrpSpPr>
            <a:grpSpLocks/>
          </p:cNvGrpSpPr>
          <p:nvPr/>
        </p:nvGrpSpPr>
        <p:grpSpPr bwMode="auto">
          <a:xfrm>
            <a:off x="5823744" y="2411850"/>
            <a:ext cx="1143000" cy="777875"/>
            <a:chOff x="3168" y="864"/>
            <a:chExt cx="720" cy="490"/>
          </a:xfrm>
        </p:grpSpPr>
        <p:sp>
          <p:nvSpPr>
            <p:cNvPr id="261" name="Line 171"/>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2" name="Text Box 172"/>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AB</a:t>
              </a:r>
            </a:p>
          </p:txBody>
        </p:sp>
        <p:sp>
          <p:nvSpPr>
            <p:cNvPr id="263" name="Text Box 173"/>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264" name="AutoShape 67"/>
          <p:cNvSpPr>
            <a:spLocks noChangeArrowheads="1"/>
          </p:cNvSpPr>
          <p:nvPr/>
        </p:nvSpPr>
        <p:spPr bwMode="auto">
          <a:xfrm>
            <a:off x="6796882" y="3564375"/>
            <a:ext cx="990600" cy="719137"/>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65" name="AutoShape 199"/>
          <p:cNvSpPr>
            <a:spLocks noChangeArrowheads="1"/>
          </p:cNvSpPr>
          <p:nvPr/>
        </p:nvSpPr>
        <p:spPr bwMode="auto">
          <a:xfrm>
            <a:off x="7868444" y="3546912"/>
            <a:ext cx="990600" cy="762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266" name="Group 210"/>
          <p:cNvGrpSpPr>
            <a:grpSpLocks/>
          </p:cNvGrpSpPr>
          <p:nvPr/>
        </p:nvGrpSpPr>
        <p:grpSpPr bwMode="auto">
          <a:xfrm>
            <a:off x="4346575" y="4955788"/>
            <a:ext cx="2057400" cy="1311275"/>
            <a:chOff x="4128" y="2016"/>
            <a:chExt cx="1296" cy="826"/>
          </a:xfrm>
        </p:grpSpPr>
        <p:sp>
          <p:nvSpPr>
            <p:cNvPr id="267" name="Text Box 211"/>
            <p:cNvSpPr txBox="1">
              <a:spLocks noChangeArrowheads="1"/>
            </p:cNvSpPr>
            <p:nvPr/>
          </p:nvSpPr>
          <p:spPr bwMode="auto">
            <a:xfrm>
              <a:off x="4512"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nvGrpSpPr>
            <p:cNvPr id="268" name="Group 212"/>
            <p:cNvGrpSpPr>
              <a:grpSpLocks/>
            </p:cNvGrpSpPr>
            <p:nvPr/>
          </p:nvGrpSpPr>
          <p:grpSpPr bwMode="auto">
            <a:xfrm>
              <a:off x="4560" y="2064"/>
              <a:ext cx="247" cy="490"/>
              <a:chOff x="3024" y="1488"/>
              <a:chExt cx="247" cy="490"/>
            </a:xfrm>
          </p:grpSpPr>
          <p:sp>
            <p:nvSpPr>
              <p:cNvPr id="280" name="Text Box 213"/>
              <p:cNvSpPr txBox="1">
                <a:spLocks noChangeArrowheads="1"/>
              </p:cNvSpPr>
              <p:nvPr/>
            </p:nvSpPr>
            <p:spPr bwMode="auto">
              <a:xfrm>
                <a:off x="3024" y="14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FFFF00"/>
                    </a:solidFill>
                    <a:latin typeface="Times New Roman" pitchFamily="18" charset="0"/>
                  </a:rPr>
                  <a:t>1</a:t>
                </a:r>
              </a:p>
            </p:txBody>
          </p:sp>
          <p:sp>
            <p:nvSpPr>
              <p:cNvPr id="281" name="Text Box 214"/>
              <p:cNvSpPr txBox="1">
                <a:spLocks noChangeArrowheads="1"/>
              </p:cNvSpPr>
              <p:nvPr/>
            </p:nvSpPr>
            <p:spPr bwMode="auto">
              <a:xfrm>
                <a:off x="3031"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CC00"/>
                    </a:solidFill>
                    <a:latin typeface="Times New Roman" pitchFamily="18" charset="0"/>
                  </a:rPr>
                  <a:t>1</a:t>
                </a:r>
              </a:p>
            </p:txBody>
          </p:sp>
        </p:grpSp>
        <p:grpSp>
          <p:nvGrpSpPr>
            <p:cNvPr id="269" name="Group 215"/>
            <p:cNvGrpSpPr>
              <a:grpSpLocks/>
            </p:cNvGrpSpPr>
            <p:nvPr/>
          </p:nvGrpSpPr>
          <p:grpSpPr bwMode="auto">
            <a:xfrm>
              <a:off x="4512" y="2016"/>
              <a:ext cx="576" cy="250"/>
              <a:chOff x="2976" y="1440"/>
              <a:chExt cx="576" cy="250"/>
            </a:xfrm>
          </p:grpSpPr>
          <p:sp>
            <p:nvSpPr>
              <p:cNvPr id="278" name="Text Box 216"/>
              <p:cNvSpPr txBox="1">
                <a:spLocks noChangeArrowheads="1"/>
              </p:cNvSpPr>
              <p:nvPr/>
            </p:nvSpPr>
            <p:spPr bwMode="auto">
              <a:xfrm>
                <a:off x="3312"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79" name="Text Box 217"/>
              <p:cNvSpPr txBox="1">
                <a:spLocks noChangeArrowheads="1"/>
              </p:cNvSpPr>
              <p:nvPr/>
            </p:nvSpPr>
            <p:spPr bwMode="auto">
              <a:xfrm>
                <a:off x="2976" y="1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grpSp>
          <p:nvGrpSpPr>
            <p:cNvPr id="270" name="Group 218"/>
            <p:cNvGrpSpPr>
              <a:grpSpLocks/>
            </p:cNvGrpSpPr>
            <p:nvPr/>
          </p:nvGrpSpPr>
          <p:grpSpPr bwMode="auto">
            <a:xfrm>
              <a:off x="4128" y="2304"/>
              <a:ext cx="240" cy="538"/>
              <a:chOff x="2592" y="1728"/>
              <a:chExt cx="240" cy="538"/>
            </a:xfrm>
          </p:grpSpPr>
          <p:sp>
            <p:nvSpPr>
              <p:cNvPr id="276" name="Text Box 219"/>
              <p:cNvSpPr txBox="1">
                <a:spLocks noChangeArrowheads="1"/>
              </p:cNvSpPr>
              <p:nvPr/>
            </p:nvSpPr>
            <p:spPr bwMode="auto">
              <a:xfrm>
                <a:off x="2592"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77" name="Text Box 220"/>
              <p:cNvSpPr txBox="1">
                <a:spLocks noChangeArrowheads="1"/>
              </p:cNvSpPr>
              <p:nvPr/>
            </p:nvSpPr>
            <p:spPr bwMode="auto">
              <a:xfrm>
                <a:off x="2592"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grpSp>
          <p:nvGrpSpPr>
            <p:cNvPr id="271" name="Group 221"/>
            <p:cNvGrpSpPr>
              <a:grpSpLocks/>
            </p:cNvGrpSpPr>
            <p:nvPr/>
          </p:nvGrpSpPr>
          <p:grpSpPr bwMode="auto">
            <a:xfrm>
              <a:off x="4845" y="2304"/>
              <a:ext cx="579" cy="538"/>
              <a:chOff x="3309" y="1728"/>
              <a:chExt cx="579" cy="538"/>
            </a:xfrm>
          </p:grpSpPr>
          <p:sp>
            <p:nvSpPr>
              <p:cNvPr id="272" name="Text Box 222"/>
              <p:cNvSpPr txBox="1">
                <a:spLocks noChangeArrowheads="1"/>
              </p:cNvSpPr>
              <p:nvPr/>
            </p:nvSpPr>
            <p:spPr bwMode="auto">
              <a:xfrm>
                <a:off x="3648" y="172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73" name="Text Box 223"/>
              <p:cNvSpPr txBox="1">
                <a:spLocks noChangeArrowheads="1"/>
              </p:cNvSpPr>
              <p:nvPr/>
            </p:nvSpPr>
            <p:spPr bwMode="auto">
              <a:xfrm>
                <a:off x="3309" y="1737"/>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74" name="Text Box 224"/>
              <p:cNvSpPr txBox="1">
                <a:spLocks noChangeArrowheads="1"/>
              </p:cNvSpPr>
              <p:nvPr/>
            </p:nvSpPr>
            <p:spPr bwMode="auto">
              <a:xfrm>
                <a:off x="3312"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sp>
            <p:nvSpPr>
              <p:cNvPr id="275" name="Text Box 225"/>
              <p:cNvSpPr txBox="1">
                <a:spLocks noChangeArrowheads="1"/>
              </p:cNvSpPr>
              <p:nvPr/>
            </p:nvSpPr>
            <p:spPr bwMode="auto">
              <a:xfrm>
                <a:off x="3648" y="201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FF00"/>
                    </a:solidFill>
                    <a:latin typeface="Times New Roman" pitchFamily="18" charset="0"/>
                  </a:rPr>
                  <a:t>1</a:t>
                </a:r>
              </a:p>
            </p:txBody>
          </p:sp>
        </p:grpSp>
      </p:grpSp>
      <p:sp>
        <p:nvSpPr>
          <p:cNvPr id="282" name="AutoShape 226"/>
          <p:cNvSpPr>
            <a:spLocks noChangeArrowheads="1"/>
          </p:cNvSpPr>
          <p:nvPr/>
        </p:nvSpPr>
        <p:spPr bwMode="auto">
          <a:xfrm rot="16200000">
            <a:off x="5036343" y="4875620"/>
            <a:ext cx="830263" cy="8382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nvGrpSpPr>
          <p:cNvPr id="283" name="Group 272"/>
          <p:cNvGrpSpPr>
            <a:grpSpLocks/>
          </p:cNvGrpSpPr>
          <p:nvPr/>
        </p:nvGrpSpPr>
        <p:grpSpPr bwMode="auto">
          <a:xfrm>
            <a:off x="3443288" y="4331901"/>
            <a:ext cx="1143000" cy="777875"/>
            <a:chOff x="3168" y="864"/>
            <a:chExt cx="720" cy="490"/>
          </a:xfrm>
        </p:grpSpPr>
        <p:sp>
          <p:nvSpPr>
            <p:cNvPr id="284" name="Line 273"/>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5" name="Text Box 274"/>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286" name="Text Box 275"/>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287" name="AutoShape 276"/>
          <p:cNvSpPr>
            <a:spLocks noChangeArrowheads="1"/>
          </p:cNvSpPr>
          <p:nvPr/>
        </p:nvSpPr>
        <p:spPr bwMode="auto">
          <a:xfrm>
            <a:off x="4346575" y="5489188"/>
            <a:ext cx="21336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88" name="AutoShape 277"/>
          <p:cNvSpPr>
            <a:spLocks noChangeArrowheads="1"/>
          </p:cNvSpPr>
          <p:nvPr/>
        </p:nvSpPr>
        <p:spPr bwMode="auto">
          <a:xfrm>
            <a:off x="4422775" y="5870188"/>
            <a:ext cx="20574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89" name="AutoShape 200"/>
          <p:cNvSpPr>
            <a:spLocks noChangeArrowheads="1"/>
          </p:cNvSpPr>
          <p:nvPr/>
        </p:nvSpPr>
        <p:spPr bwMode="auto">
          <a:xfrm>
            <a:off x="1470323" y="3680294"/>
            <a:ext cx="422188" cy="727770"/>
          </a:xfrm>
          <a:prstGeom prst="flowChartTerminator">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90" name="AutoShape 201"/>
          <p:cNvSpPr>
            <a:spLocks noChangeArrowheads="1"/>
          </p:cNvSpPr>
          <p:nvPr/>
        </p:nvSpPr>
        <p:spPr bwMode="auto">
          <a:xfrm>
            <a:off x="2062724" y="3177529"/>
            <a:ext cx="990600" cy="315076"/>
          </a:xfrm>
          <a:prstGeom prst="flowChartTerminator">
            <a:avLst/>
          </a:prstGeom>
          <a:noFill/>
          <a:ln w="28575">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91" name="AutoShape 199"/>
          <p:cNvSpPr>
            <a:spLocks noChangeArrowheads="1"/>
          </p:cNvSpPr>
          <p:nvPr/>
        </p:nvSpPr>
        <p:spPr bwMode="auto">
          <a:xfrm>
            <a:off x="2570758" y="3619604"/>
            <a:ext cx="990600" cy="762000"/>
          </a:xfrm>
          <a:prstGeom prst="flowChartTerminator">
            <a:avLst/>
          </a:prstGeom>
          <a:noFill/>
          <a:ln w="2857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92" name="AutoShape 199"/>
          <p:cNvSpPr>
            <a:spLocks noChangeArrowheads="1"/>
          </p:cNvSpPr>
          <p:nvPr/>
        </p:nvSpPr>
        <p:spPr bwMode="auto">
          <a:xfrm>
            <a:off x="2075830" y="3191104"/>
            <a:ext cx="310200" cy="762000"/>
          </a:xfrm>
          <a:prstGeom prst="flowChartTerminator">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293" name="AutoShape 200"/>
          <p:cNvSpPr>
            <a:spLocks noChangeArrowheads="1"/>
          </p:cNvSpPr>
          <p:nvPr/>
        </p:nvSpPr>
        <p:spPr bwMode="auto">
          <a:xfrm>
            <a:off x="2015224" y="4060673"/>
            <a:ext cx="422188" cy="363885"/>
          </a:xfrm>
          <a:prstGeom prst="flowChartTerminator">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 name="矩形 4"/>
          <p:cNvSpPr/>
          <p:nvPr/>
        </p:nvSpPr>
        <p:spPr>
          <a:xfrm>
            <a:off x="7600157" y="4927836"/>
            <a:ext cx="816249" cy="369332"/>
          </a:xfrm>
          <a:prstGeom prst="rect">
            <a:avLst/>
          </a:prstGeom>
        </p:spPr>
        <p:txBody>
          <a:bodyPr wrap="none">
            <a:spAutoFit/>
          </a:bodyPr>
          <a:lstStyle/>
          <a:p>
            <a:r>
              <a:rPr kumimoji="1" lang="zh-CN" altLang="en-US" dirty="0">
                <a:solidFill>
                  <a:schemeClr val="tx1"/>
                </a:solidFill>
                <a:latin typeface="Times New Roman" pitchFamily="18" charset="0"/>
              </a:rPr>
              <a:t>（</a:t>
            </a:r>
            <a:r>
              <a:rPr kumimoji="1" lang="en-US" altLang="zh-CN" dirty="0">
                <a:solidFill>
                  <a:schemeClr val="tx1"/>
                </a:solidFill>
                <a:latin typeface="Times New Roman" pitchFamily="18" charset="0"/>
              </a:rPr>
              <a:t>A</a:t>
            </a:r>
            <a:r>
              <a:rPr kumimoji="1" lang="zh-CN" altLang="en-US" dirty="0">
                <a:solidFill>
                  <a:schemeClr val="tx1"/>
                </a:solidFill>
                <a:latin typeface="Times New Roman" pitchFamily="18" charset="0"/>
              </a:rPr>
              <a:t>）</a:t>
            </a:r>
            <a:endParaRPr lang="zh-CN" altLang="en-US" dirty="0">
              <a:solidFill>
                <a:schemeClr val="tx1"/>
              </a:solidFill>
            </a:endParaRPr>
          </a:p>
        </p:txBody>
      </p:sp>
      <p:sp>
        <p:nvSpPr>
          <p:cNvPr id="6" name="矩形 5"/>
          <p:cNvSpPr/>
          <p:nvPr/>
        </p:nvSpPr>
        <p:spPr>
          <a:xfrm>
            <a:off x="6611181" y="6354195"/>
            <a:ext cx="816249" cy="369332"/>
          </a:xfrm>
          <a:prstGeom prst="rect">
            <a:avLst/>
          </a:prstGeom>
        </p:spPr>
        <p:txBody>
          <a:bodyPr wrap="none">
            <a:spAutoFit/>
          </a:bodyPr>
          <a:lstStyle/>
          <a:p>
            <a:r>
              <a:rPr kumimoji="1" lang="zh-CN" altLang="en-US" dirty="0">
                <a:solidFill>
                  <a:schemeClr val="tx1"/>
                </a:solidFill>
                <a:latin typeface="Times New Roman" pitchFamily="18" charset="0"/>
              </a:rPr>
              <a:t>（</a:t>
            </a:r>
            <a:r>
              <a:rPr kumimoji="1" lang="en-US" altLang="zh-CN" dirty="0">
                <a:solidFill>
                  <a:schemeClr val="tx1"/>
                </a:solidFill>
                <a:latin typeface="Times New Roman" pitchFamily="18" charset="0"/>
              </a:rPr>
              <a:t>D</a:t>
            </a:r>
            <a:r>
              <a:rPr kumimoji="1" lang="zh-CN" altLang="en-US" dirty="0">
                <a:solidFill>
                  <a:schemeClr val="tx1"/>
                </a:solidFill>
                <a:latin typeface="Times New Roman" pitchFamily="18" charset="0"/>
              </a:rPr>
              <a:t>）</a:t>
            </a:r>
            <a:endParaRPr lang="zh-CN" altLang="en-US" dirty="0">
              <a:solidFill>
                <a:schemeClr val="tx1"/>
              </a:solidFill>
            </a:endParaRPr>
          </a:p>
        </p:txBody>
      </p:sp>
    </p:spTree>
    <p:extLst>
      <p:ext uri="{BB962C8B-B14F-4D97-AF65-F5344CB8AC3E}">
        <p14:creationId xmlns:p14="http://schemas.microsoft.com/office/powerpoint/2010/main" val="198358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94"/>
                                        </p:tgtEl>
                                        <p:attrNameLst>
                                          <p:attrName>style.visibility</p:attrName>
                                        </p:attrNameLst>
                                      </p:cBhvr>
                                      <p:to>
                                        <p:strVal val="visible"/>
                                      </p:to>
                                    </p:set>
                                    <p:animEffect transition="in" filter="wipe(down)">
                                      <p:cBhvr>
                                        <p:cTn id="10" dur="500"/>
                                        <p:tgtEl>
                                          <p:spTgt spid="19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9"/>
                                        </p:tgtEl>
                                        <p:attrNameLst>
                                          <p:attrName>style.visibility</p:attrName>
                                        </p:attrNameLst>
                                      </p:cBhvr>
                                      <p:to>
                                        <p:strVal val="visible"/>
                                      </p:to>
                                    </p:set>
                                    <p:animEffect transition="in" filter="wipe(down)">
                                      <p:cBhvr>
                                        <p:cTn id="13" dur="500"/>
                                        <p:tgtEl>
                                          <p:spTgt spid="199"/>
                                        </p:tgtEl>
                                      </p:cBhvr>
                                    </p:animEffect>
                                  </p:childTnLst>
                                </p:cTn>
                              </p:par>
                              <p:par>
                                <p:cTn id="14" presetID="22" presetClass="entr" presetSubtype="4" fill="hold" nodeType="withEffect">
                                  <p:stCondLst>
                                    <p:cond delay="0"/>
                                  </p:stCondLst>
                                  <p:childTnLst>
                                    <p:set>
                                      <p:cBhvr>
                                        <p:cTn id="15" dur="1" fill="hold">
                                          <p:stCondLst>
                                            <p:cond delay="0"/>
                                          </p:stCondLst>
                                        </p:cTn>
                                        <p:tgtEl>
                                          <p:spTgt spid="200"/>
                                        </p:tgtEl>
                                        <p:attrNameLst>
                                          <p:attrName>style.visibility</p:attrName>
                                        </p:attrNameLst>
                                      </p:cBhvr>
                                      <p:to>
                                        <p:strVal val="visible"/>
                                      </p:to>
                                    </p:set>
                                    <p:animEffect transition="in" filter="wipe(down)">
                                      <p:cBhvr>
                                        <p:cTn id="16" dur="500"/>
                                        <p:tgtEl>
                                          <p:spTgt spid="200"/>
                                        </p:tgtEl>
                                      </p:cBhvr>
                                    </p:animEffect>
                                  </p:childTnLst>
                                </p:cTn>
                              </p:par>
                              <p:par>
                                <p:cTn id="17" presetID="22" presetClass="entr" presetSubtype="4" fill="hold" nodeType="withEffect">
                                  <p:stCondLst>
                                    <p:cond delay="0"/>
                                  </p:stCondLst>
                                  <p:childTnLst>
                                    <p:set>
                                      <p:cBhvr>
                                        <p:cTn id="18" dur="1" fill="hold">
                                          <p:stCondLst>
                                            <p:cond delay="0"/>
                                          </p:stCondLst>
                                        </p:cTn>
                                        <p:tgtEl>
                                          <p:spTgt spid="208"/>
                                        </p:tgtEl>
                                        <p:attrNameLst>
                                          <p:attrName>style.visibility</p:attrName>
                                        </p:attrNameLst>
                                      </p:cBhvr>
                                      <p:to>
                                        <p:strVal val="visible"/>
                                      </p:to>
                                    </p:set>
                                    <p:animEffect transition="in" filter="wipe(down)">
                                      <p:cBhvr>
                                        <p:cTn id="19" dur="500"/>
                                        <p:tgtEl>
                                          <p:spTgt spid="208"/>
                                        </p:tgtEl>
                                      </p:cBhvr>
                                    </p:animEffect>
                                  </p:childTnLst>
                                </p:cTn>
                              </p:par>
                              <p:par>
                                <p:cTn id="20" presetID="22" presetClass="entr" presetSubtype="4" fill="hold" nodeType="withEffect">
                                  <p:stCondLst>
                                    <p:cond delay="0"/>
                                  </p:stCondLst>
                                  <p:childTnLst>
                                    <p:set>
                                      <p:cBhvr>
                                        <p:cTn id="21" dur="1" fill="hold">
                                          <p:stCondLst>
                                            <p:cond delay="0"/>
                                          </p:stCondLst>
                                        </p:cTn>
                                        <p:tgtEl>
                                          <p:spTgt spid="211"/>
                                        </p:tgtEl>
                                        <p:attrNameLst>
                                          <p:attrName>style.visibility</p:attrName>
                                        </p:attrNameLst>
                                      </p:cBhvr>
                                      <p:to>
                                        <p:strVal val="visible"/>
                                      </p:to>
                                    </p:set>
                                    <p:animEffect transition="in" filter="wipe(down)">
                                      <p:cBhvr>
                                        <p:cTn id="22" dur="500"/>
                                        <p:tgtEl>
                                          <p:spTgt spid="211"/>
                                        </p:tgtEl>
                                      </p:cBhvr>
                                    </p:animEffect>
                                  </p:childTnLst>
                                </p:cTn>
                              </p:par>
                              <p:par>
                                <p:cTn id="23" presetID="22" presetClass="entr" presetSubtype="4" fill="hold" nodeType="withEffect">
                                  <p:stCondLst>
                                    <p:cond delay="0"/>
                                  </p:stCondLst>
                                  <p:childTnLst>
                                    <p:set>
                                      <p:cBhvr>
                                        <p:cTn id="24" dur="1" fill="hold">
                                          <p:stCondLst>
                                            <p:cond delay="0"/>
                                          </p:stCondLst>
                                        </p:cTn>
                                        <p:tgtEl>
                                          <p:spTgt spid="214"/>
                                        </p:tgtEl>
                                        <p:attrNameLst>
                                          <p:attrName>style.visibility</p:attrName>
                                        </p:attrNameLst>
                                      </p:cBhvr>
                                      <p:to>
                                        <p:strVal val="visible"/>
                                      </p:to>
                                    </p:set>
                                    <p:animEffect transition="in" filter="wipe(down)">
                                      <p:cBhvr>
                                        <p:cTn id="25" dur="500"/>
                                        <p:tgtEl>
                                          <p:spTgt spid="21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33"/>
                                        </p:tgtEl>
                                        <p:attrNameLst>
                                          <p:attrName>style.visibility</p:attrName>
                                        </p:attrNameLst>
                                      </p:cBhvr>
                                      <p:to>
                                        <p:strVal val="visible"/>
                                      </p:to>
                                    </p:set>
                                    <p:animEffect transition="in" filter="wipe(down)">
                                      <p:cBhvr>
                                        <p:cTn id="28" dur="500"/>
                                        <p:tgtEl>
                                          <p:spTgt spid="233"/>
                                        </p:tgtEl>
                                      </p:cBhvr>
                                    </p:animEffect>
                                  </p:childTnLst>
                                </p:cTn>
                              </p:par>
                              <p:par>
                                <p:cTn id="29" presetID="22" presetClass="entr" presetSubtype="4" fill="hold" nodeType="withEffect">
                                  <p:stCondLst>
                                    <p:cond delay="0"/>
                                  </p:stCondLst>
                                  <p:childTnLst>
                                    <p:set>
                                      <p:cBhvr>
                                        <p:cTn id="30" dur="1" fill="hold">
                                          <p:stCondLst>
                                            <p:cond delay="0"/>
                                          </p:stCondLst>
                                        </p:cTn>
                                        <p:tgtEl>
                                          <p:spTgt spid="234"/>
                                        </p:tgtEl>
                                        <p:attrNameLst>
                                          <p:attrName>style.visibility</p:attrName>
                                        </p:attrNameLst>
                                      </p:cBhvr>
                                      <p:to>
                                        <p:strVal val="visible"/>
                                      </p:to>
                                    </p:set>
                                    <p:animEffect transition="in" filter="wipe(down)">
                                      <p:cBhvr>
                                        <p:cTn id="31" dur="500"/>
                                        <p:tgtEl>
                                          <p:spTgt spid="234"/>
                                        </p:tgtEl>
                                      </p:cBhvr>
                                    </p:animEffect>
                                  </p:childTnLst>
                                </p:cTn>
                              </p:par>
                              <p:par>
                                <p:cTn id="32" presetID="22" presetClass="entr" presetSubtype="4" fill="hold" nodeType="withEffect">
                                  <p:stCondLst>
                                    <p:cond delay="0"/>
                                  </p:stCondLst>
                                  <p:childTnLst>
                                    <p:set>
                                      <p:cBhvr>
                                        <p:cTn id="33" dur="1" fill="hold">
                                          <p:stCondLst>
                                            <p:cond delay="0"/>
                                          </p:stCondLst>
                                        </p:cTn>
                                        <p:tgtEl>
                                          <p:spTgt spid="241"/>
                                        </p:tgtEl>
                                        <p:attrNameLst>
                                          <p:attrName>style.visibility</p:attrName>
                                        </p:attrNameLst>
                                      </p:cBhvr>
                                      <p:to>
                                        <p:strVal val="visible"/>
                                      </p:to>
                                    </p:set>
                                    <p:animEffect transition="in" filter="wipe(down)">
                                      <p:cBhvr>
                                        <p:cTn id="34" dur="500"/>
                                        <p:tgtEl>
                                          <p:spTgt spid="241"/>
                                        </p:tgtEl>
                                      </p:cBhvr>
                                    </p:animEffect>
                                  </p:childTnLst>
                                </p:cTn>
                              </p:par>
                              <p:par>
                                <p:cTn id="35" presetID="22" presetClass="entr" presetSubtype="4" fill="hold" nodeType="withEffect">
                                  <p:stCondLst>
                                    <p:cond delay="0"/>
                                  </p:stCondLst>
                                  <p:childTnLst>
                                    <p:set>
                                      <p:cBhvr>
                                        <p:cTn id="36" dur="1" fill="hold">
                                          <p:stCondLst>
                                            <p:cond delay="0"/>
                                          </p:stCondLst>
                                        </p:cTn>
                                        <p:tgtEl>
                                          <p:spTgt spid="243"/>
                                        </p:tgtEl>
                                        <p:attrNameLst>
                                          <p:attrName>style.visibility</p:attrName>
                                        </p:attrNameLst>
                                      </p:cBhvr>
                                      <p:to>
                                        <p:strVal val="visible"/>
                                      </p:to>
                                    </p:set>
                                    <p:animEffect transition="in" filter="wipe(down)">
                                      <p:cBhvr>
                                        <p:cTn id="37" dur="500"/>
                                        <p:tgtEl>
                                          <p:spTgt spid="24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59"/>
                                        </p:tgtEl>
                                        <p:attrNameLst>
                                          <p:attrName>style.visibility</p:attrName>
                                        </p:attrNameLst>
                                      </p:cBhvr>
                                      <p:to>
                                        <p:strVal val="visible"/>
                                      </p:to>
                                    </p:set>
                                    <p:animEffect transition="in" filter="wipe(down)">
                                      <p:cBhvr>
                                        <p:cTn id="40" dur="500"/>
                                        <p:tgtEl>
                                          <p:spTgt spid="25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64"/>
                                        </p:tgtEl>
                                        <p:attrNameLst>
                                          <p:attrName>style.visibility</p:attrName>
                                        </p:attrNameLst>
                                      </p:cBhvr>
                                      <p:to>
                                        <p:strVal val="visible"/>
                                      </p:to>
                                    </p:set>
                                    <p:animEffect transition="in" filter="wipe(down)">
                                      <p:cBhvr>
                                        <p:cTn id="43" dur="500"/>
                                        <p:tgtEl>
                                          <p:spTgt spid="26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65"/>
                                        </p:tgtEl>
                                        <p:attrNameLst>
                                          <p:attrName>style.visibility</p:attrName>
                                        </p:attrNameLst>
                                      </p:cBhvr>
                                      <p:to>
                                        <p:strVal val="visible"/>
                                      </p:to>
                                    </p:set>
                                    <p:animEffect transition="in" filter="wipe(down)">
                                      <p:cBhvr>
                                        <p:cTn id="46" dur="500"/>
                                        <p:tgtEl>
                                          <p:spTgt spid="265"/>
                                        </p:tgtEl>
                                      </p:cBhvr>
                                    </p:animEffect>
                                  </p:childTnLst>
                                </p:cTn>
                              </p:par>
                              <p:par>
                                <p:cTn id="47" presetID="22" presetClass="entr" presetSubtype="4" fill="hold" nodeType="withEffect">
                                  <p:stCondLst>
                                    <p:cond delay="0"/>
                                  </p:stCondLst>
                                  <p:childTnLst>
                                    <p:set>
                                      <p:cBhvr>
                                        <p:cTn id="48" dur="1" fill="hold">
                                          <p:stCondLst>
                                            <p:cond delay="0"/>
                                          </p:stCondLst>
                                        </p:cTn>
                                        <p:tgtEl>
                                          <p:spTgt spid="266"/>
                                        </p:tgtEl>
                                        <p:attrNameLst>
                                          <p:attrName>style.visibility</p:attrName>
                                        </p:attrNameLst>
                                      </p:cBhvr>
                                      <p:to>
                                        <p:strVal val="visible"/>
                                      </p:to>
                                    </p:set>
                                    <p:animEffect transition="in" filter="wipe(down)">
                                      <p:cBhvr>
                                        <p:cTn id="49" dur="500"/>
                                        <p:tgtEl>
                                          <p:spTgt spid="266"/>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82"/>
                                        </p:tgtEl>
                                        <p:attrNameLst>
                                          <p:attrName>style.visibility</p:attrName>
                                        </p:attrNameLst>
                                      </p:cBhvr>
                                      <p:to>
                                        <p:strVal val="visible"/>
                                      </p:to>
                                    </p:set>
                                    <p:animEffect transition="in" filter="wipe(down)">
                                      <p:cBhvr>
                                        <p:cTn id="52" dur="500"/>
                                        <p:tgtEl>
                                          <p:spTgt spid="282"/>
                                        </p:tgtEl>
                                      </p:cBhvr>
                                    </p:animEffect>
                                  </p:childTnLst>
                                </p:cTn>
                              </p:par>
                              <p:par>
                                <p:cTn id="53" presetID="22" presetClass="entr" presetSubtype="4" fill="hold" nodeType="withEffect">
                                  <p:stCondLst>
                                    <p:cond delay="0"/>
                                  </p:stCondLst>
                                  <p:childTnLst>
                                    <p:set>
                                      <p:cBhvr>
                                        <p:cTn id="54" dur="1" fill="hold">
                                          <p:stCondLst>
                                            <p:cond delay="0"/>
                                          </p:stCondLst>
                                        </p:cTn>
                                        <p:tgtEl>
                                          <p:spTgt spid="283"/>
                                        </p:tgtEl>
                                        <p:attrNameLst>
                                          <p:attrName>style.visibility</p:attrName>
                                        </p:attrNameLst>
                                      </p:cBhvr>
                                      <p:to>
                                        <p:strVal val="visible"/>
                                      </p:to>
                                    </p:set>
                                    <p:animEffect transition="in" filter="wipe(down)">
                                      <p:cBhvr>
                                        <p:cTn id="55" dur="500"/>
                                        <p:tgtEl>
                                          <p:spTgt spid="28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87"/>
                                        </p:tgtEl>
                                        <p:attrNameLst>
                                          <p:attrName>style.visibility</p:attrName>
                                        </p:attrNameLst>
                                      </p:cBhvr>
                                      <p:to>
                                        <p:strVal val="visible"/>
                                      </p:to>
                                    </p:set>
                                    <p:animEffect transition="in" filter="wipe(down)">
                                      <p:cBhvr>
                                        <p:cTn id="58" dur="500"/>
                                        <p:tgtEl>
                                          <p:spTgt spid="28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88"/>
                                        </p:tgtEl>
                                        <p:attrNameLst>
                                          <p:attrName>style.visibility</p:attrName>
                                        </p:attrNameLst>
                                      </p:cBhvr>
                                      <p:to>
                                        <p:strVal val="visible"/>
                                      </p:to>
                                    </p:set>
                                    <p:animEffect transition="in" filter="wipe(down)">
                                      <p:cBhvr>
                                        <p:cTn id="61" dur="500"/>
                                        <p:tgtEl>
                                          <p:spTgt spid="28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89"/>
                                        </p:tgtEl>
                                        <p:attrNameLst>
                                          <p:attrName>style.visibility</p:attrName>
                                        </p:attrNameLst>
                                      </p:cBhvr>
                                      <p:to>
                                        <p:strVal val="visible"/>
                                      </p:to>
                                    </p:set>
                                    <p:animEffect transition="in" filter="wipe(down)">
                                      <p:cBhvr>
                                        <p:cTn id="64" dur="500"/>
                                        <p:tgtEl>
                                          <p:spTgt spid="28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90"/>
                                        </p:tgtEl>
                                        <p:attrNameLst>
                                          <p:attrName>style.visibility</p:attrName>
                                        </p:attrNameLst>
                                      </p:cBhvr>
                                      <p:to>
                                        <p:strVal val="visible"/>
                                      </p:to>
                                    </p:set>
                                    <p:animEffect transition="in" filter="wipe(down)">
                                      <p:cBhvr>
                                        <p:cTn id="67" dur="500"/>
                                        <p:tgtEl>
                                          <p:spTgt spid="290"/>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1"/>
                                        </p:tgtEl>
                                        <p:attrNameLst>
                                          <p:attrName>style.visibility</p:attrName>
                                        </p:attrNameLst>
                                      </p:cBhvr>
                                      <p:to>
                                        <p:strVal val="visible"/>
                                      </p:to>
                                    </p:set>
                                    <p:animEffect transition="in" filter="wipe(down)">
                                      <p:cBhvr>
                                        <p:cTn id="70" dur="500"/>
                                        <p:tgtEl>
                                          <p:spTgt spid="29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2"/>
                                        </p:tgtEl>
                                        <p:attrNameLst>
                                          <p:attrName>style.visibility</p:attrName>
                                        </p:attrNameLst>
                                      </p:cBhvr>
                                      <p:to>
                                        <p:strVal val="visible"/>
                                      </p:to>
                                    </p:set>
                                    <p:animEffect transition="in" filter="wipe(down)">
                                      <p:cBhvr>
                                        <p:cTn id="73" dur="500"/>
                                        <p:tgtEl>
                                          <p:spTgt spid="292"/>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93"/>
                                        </p:tgtEl>
                                        <p:attrNameLst>
                                          <p:attrName>style.visibility</p:attrName>
                                        </p:attrNameLst>
                                      </p:cBhvr>
                                      <p:to>
                                        <p:strVal val="visible"/>
                                      </p:to>
                                    </p:set>
                                    <p:animEffect transition="in" filter="wipe(down)">
                                      <p:cBhvr>
                                        <p:cTn id="76" dur="500"/>
                                        <p:tgtEl>
                                          <p:spTgt spid="29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down)">
                                      <p:cBhvr>
                                        <p:cTn id="79" dur="500"/>
                                        <p:tgtEl>
                                          <p:spTgt spid="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wipe(down)">
                                      <p:cBhvr>
                                        <p:cTn id="82" dur="500"/>
                                        <p:tgtEl>
                                          <p:spTgt spid="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260"/>
                                        </p:tgtEl>
                                        <p:attrNameLst>
                                          <p:attrName>style.visibility</p:attrName>
                                        </p:attrNameLst>
                                      </p:cBhvr>
                                      <p:to>
                                        <p:strVal val="visible"/>
                                      </p:to>
                                    </p:set>
                                    <p:animEffect transition="in" filter="wipe(down)">
                                      <p:cBhvr>
                                        <p:cTn id="87" dur="500"/>
                                        <p:tgtEl>
                                          <p:spTgt spid="26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95"/>
                                        </p:tgtEl>
                                        <p:attrNameLst>
                                          <p:attrName>style.visibility</p:attrName>
                                        </p:attrNameLst>
                                      </p:cBhvr>
                                      <p:to>
                                        <p:strVal val="visible"/>
                                      </p:to>
                                    </p:set>
                                    <p:animEffect transition="in" filter="wipe(down)">
                                      <p:cBhvr>
                                        <p:cTn id="92" dur="500"/>
                                        <p:tgtEl>
                                          <p:spTgt spid="195"/>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204"/>
                                        </p:tgtEl>
                                        <p:attrNameLst>
                                          <p:attrName>style.visibility</p:attrName>
                                        </p:attrNameLst>
                                      </p:cBhvr>
                                      <p:to>
                                        <p:strVal val="visible"/>
                                      </p:to>
                                    </p:set>
                                    <p:animEffect transition="in" filter="randombar(horizontal)">
                                      <p:cBhvr>
                                        <p:cTn id="97" dur="500"/>
                                        <p:tgtEl>
                                          <p:spTgt spid="204"/>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203"/>
                                        </p:tgtEl>
                                        <p:attrNameLst>
                                          <p:attrName>style.visibility</p:attrName>
                                        </p:attrNameLst>
                                      </p:cBhvr>
                                      <p:to>
                                        <p:strVal val="visible"/>
                                      </p:to>
                                    </p:set>
                                    <p:animEffect transition="in" filter="randombar(horizontal)">
                                      <p:cBhvr>
                                        <p:cTn id="100" dur="500"/>
                                        <p:tgtEl>
                                          <p:spTgt spid="203"/>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205"/>
                                        </p:tgtEl>
                                        <p:attrNameLst>
                                          <p:attrName>style.visibility</p:attrName>
                                        </p:attrNameLst>
                                      </p:cBhvr>
                                      <p:to>
                                        <p:strVal val="visible"/>
                                      </p:to>
                                    </p:set>
                                    <p:animEffect transition="in" filter="randombar(horizontal)">
                                      <p:cBhvr>
                                        <p:cTn id="103" dur="500"/>
                                        <p:tgtEl>
                                          <p:spTgt spid="205"/>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206"/>
                                        </p:tgtEl>
                                        <p:attrNameLst>
                                          <p:attrName>style.visibility</p:attrName>
                                        </p:attrNameLst>
                                      </p:cBhvr>
                                      <p:to>
                                        <p:strVal val="visible"/>
                                      </p:to>
                                    </p:set>
                                    <p:animEffect transition="in" filter="randombar(horizontal)">
                                      <p:cBhvr>
                                        <p:cTn id="106" dur="500"/>
                                        <p:tgtEl>
                                          <p:spTgt spid="206"/>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219"/>
                                        </p:tgtEl>
                                        <p:attrNameLst>
                                          <p:attrName>style.visibility</p:attrName>
                                        </p:attrNameLst>
                                      </p:cBhvr>
                                      <p:to>
                                        <p:strVal val="visible"/>
                                      </p:to>
                                    </p:set>
                                    <p:animEffect transition="in" filter="randombar(horizontal)">
                                      <p:cBhvr>
                                        <p:cTn id="109" dur="500"/>
                                        <p:tgtEl>
                                          <p:spTgt spid="219"/>
                                        </p:tgtEl>
                                      </p:cBhvr>
                                    </p:animEffect>
                                  </p:childTnLst>
                                </p:cTn>
                              </p:par>
                            </p:childTnLst>
                          </p:cTn>
                        </p:par>
                      </p:childTnLst>
                    </p:cTn>
                  </p:par>
                  <p:par>
                    <p:cTn id="110" fill="hold">
                      <p:stCondLst>
                        <p:cond delay="indefinite"/>
                      </p:stCondLst>
                      <p:childTnLst>
                        <p:par>
                          <p:cTn id="111" fill="hold">
                            <p:stCondLst>
                              <p:cond delay="0"/>
                            </p:stCondLst>
                            <p:childTnLst>
                              <p:par>
                                <p:cTn id="112" presetID="31" presetClass="entr" presetSubtype="0" fill="hold" grpId="0" nodeType="clickEffect">
                                  <p:stCondLst>
                                    <p:cond delay="0"/>
                                  </p:stCondLst>
                                  <p:childTnLst>
                                    <p:set>
                                      <p:cBhvr>
                                        <p:cTn id="113" dur="1" fill="hold">
                                          <p:stCondLst>
                                            <p:cond delay="0"/>
                                          </p:stCondLst>
                                        </p:cTn>
                                        <p:tgtEl>
                                          <p:spTgt spid="232"/>
                                        </p:tgtEl>
                                        <p:attrNameLst>
                                          <p:attrName>style.visibility</p:attrName>
                                        </p:attrNameLst>
                                      </p:cBhvr>
                                      <p:to>
                                        <p:strVal val="visible"/>
                                      </p:to>
                                    </p:set>
                                    <p:anim calcmode="lin" valueType="num">
                                      <p:cBhvr>
                                        <p:cTn id="114" dur="1000" fill="hold"/>
                                        <p:tgtEl>
                                          <p:spTgt spid="232"/>
                                        </p:tgtEl>
                                        <p:attrNameLst>
                                          <p:attrName>ppt_w</p:attrName>
                                        </p:attrNameLst>
                                      </p:cBhvr>
                                      <p:tavLst>
                                        <p:tav tm="0">
                                          <p:val>
                                            <p:fltVal val="0"/>
                                          </p:val>
                                        </p:tav>
                                        <p:tav tm="100000">
                                          <p:val>
                                            <p:strVal val="#ppt_w"/>
                                          </p:val>
                                        </p:tav>
                                      </p:tavLst>
                                    </p:anim>
                                    <p:anim calcmode="lin" valueType="num">
                                      <p:cBhvr>
                                        <p:cTn id="115" dur="1000" fill="hold"/>
                                        <p:tgtEl>
                                          <p:spTgt spid="232"/>
                                        </p:tgtEl>
                                        <p:attrNameLst>
                                          <p:attrName>ppt_h</p:attrName>
                                        </p:attrNameLst>
                                      </p:cBhvr>
                                      <p:tavLst>
                                        <p:tav tm="0">
                                          <p:val>
                                            <p:fltVal val="0"/>
                                          </p:val>
                                        </p:tav>
                                        <p:tav tm="100000">
                                          <p:val>
                                            <p:strVal val="#ppt_h"/>
                                          </p:val>
                                        </p:tav>
                                      </p:tavLst>
                                    </p:anim>
                                    <p:anim calcmode="lin" valueType="num">
                                      <p:cBhvr>
                                        <p:cTn id="116" dur="1000" fill="hold"/>
                                        <p:tgtEl>
                                          <p:spTgt spid="232"/>
                                        </p:tgtEl>
                                        <p:attrNameLst>
                                          <p:attrName>style.rotation</p:attrName>
                                        </p:attrNameLst>
                                      </p:cBhvr>
                                      <p:tavLst>
                                        <p:tav tm="0">
                                          <p:val>
                                            <p:fltVal val="90"/>
                                          </p:val>
                                        </p:tav>
                                        <p:tav tm="100000">
                                          <p:val>
                                            <p:fltVal val="0"/>
                                          </p:val>
                                        </p:tav>
                                      </p:tavLst>
                                    </p:anim>
                                    <p:animEffect transition="in" filter="fade">
                                      <p:cBhvr>
                                        <p:cTn id="117"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9" grpId="0"/>
      <p:bldP spid="203" grpId="0" animBg="1"/>
      <p:bldP spid="204" grpId="0" animBg="1"/>
      <p:bldP spid="205" grpId="0" animBg="1"/>
      <p:bldP spid="206" grpId="0" animBg="1"/>
      <p:bldP spid="219" grpId="0" animBg="1"/>
      <p:bldP spid="232" grpId="0"/>
      <p:bldP spid="233" grpId="0"/>
      <p:bldP spid="259" grpId="0" animBg="1"/>
      <p:bldP spid="264" grpId="0" animBg="1"/>
      <p:bldP spid="265" grpId="0" animBg="1"/>
      <p:bldP spid="282" grpId="0" animBg="1"/>
      <p:bldP spid="287" grpId="0" animBg="1"/>
      <p:bldP spid="288" grpId="0" animBg="1"/>
      <p:bldP spid="289" grpId="0" animBg="1"/>
      <p:bldP spid="290" grpId="0" animBg="1"/>
      <p:bldP spid="291" grpId="0" animBg="1"/>
      <p:bldP spid="292" grpId="0" animBg="1"/>
      <p:bldP spid="293" grpId="0" animBg="1"/>
      <p:bldP spid="5" grpId="0"/>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endParaRPr lang="en-US" altLang="zh-CN" dirty="0"/>
          </a:p>
          <a:p>
            <a:pPr lvl="1"/>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105" name="Text Box 4"/>
          <p:cNvSpPr txBox="1">
            <a:spLocks noChangeArrowheads="1"/>
          </p:cNvSpPr>
          <p:nvPr/>
        </p:nvSpPr>
        <p:spPr bwMode="auto">
          <a:xfrm>
            <a:off x="1271588" y="1360488"/>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在函数 </a:t>
            </a:r>
            <a:r>
              <a:rPr kumimoji="1" lang="en-US" altLang="zh-CN">
                <a:latin typeface="Times New Roman" pitchFamily="18" charset="0"/>
              </a:rPr>
              <a:t>F=AB +CD </a:t>
            </a:r>
            <a:r>
              <a:rPr kumimoji="1" lang="zh-CN" altLang="en-US">
                <a:latin typeface="Times New Roman" pitchFamily="18" charset="0"/>
              </a:rPr>
              <a:t>的真值表中，</a:t>
            </a:r>
            <a:r>
              <a:rPr kumimoji="1" lang="en-US" altLang="zh-CN">
                <a:latin typeface="Times New Roman" pitchFamily="18" charset="0"/>
              </a:rPr>
              <a:t>F=1</a:t>
            </a:r>
            <a:r>
              <a:rPr kumimoji="1" lang="zh-CN" altLang="en-US">
                <a:latin typeface="Times New Roman" pitchFamily="18" charset="0"/>
              </a:rPr>
              <a:t>的状态共有</a:t>
            </a:r>
            <a:r>
              <a:rPr kumimoji="1" lang="en-US" altLang="zh-CN">
                <a:latin typeface="Times New Roman" pitchFamily="18" charset="0"/>
              </a:rPr>
              <a:t>_________</a:t>
            </a:r>
            <a:r>
              <a:rPr kumimoji="1" lang="zh-CN" altLang="en-US">
                <a:latin typeface="Times New Roman" pitchFamily="18" charset="0"/>
              </a:rPr>
              <a:t>个。</a:t>
            </a:r>
          </a:p>
        </p:txBody>
      </p:sp>
      <p:sp>
        <p:nvSpPr>
          <p:cNvPr id="106" name="Text Box 6"/>
          <p:cNvSpPr txBox="1">
            <a:spLocks noChangeArrowheads="1"/>
          </p:cNvSpPr>
          <p:nvPr/>
        </p:nvSpPr>
        <p:spPr bwMode="auto">
          <a:xfrm>
            <a:off x="738188" y="1882776"/>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a</a:t>
            </a:r>
            <a:r>
              <a:rPr kumimoji="1" lang="zh-CN" altLang="en-US" sz="2400">
                <a:latin typeface="Times New Roman" pitchFamily="18" charset="0"/>
              </a:rPr>
              <a:t>、</a:t>
            </a:r>
            <a:r>
              <a:rPr kumimoji="1" lang="en-US" altLang="zh-CN" sz="2400">
                <a:latin typeface="Times New Roman" pitchFamily="18" charset="0"/>
              </a:rPr>
              <a:t>2</a:t>
            </a:r>
          </a:p>
        </p:txBody>
      </p:sp>
      <p:sp>
        <p:nvSpPr>
          <p:cNvPr id="107" name="Text Box 7"/>
          <p:cNvSpPr txBox="1">
            <a:spLocks noChangeArrowheads="1"/>
          </p:cNvSpPr>
          <p:nvPr/>
        </p:nvSpPr>
        <p:spPr bwMode="auto">
          <a:xfrm>
            <a:off x="2262188" y="189388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b</a:t>
            </a:r>
            <a:r>
              <a:rPr kumimoji="1" lang="zh-CN" altLang="en-US" sz="2400">
                <a:latin typeface="Times New Roman" pitchFamily="18" charset="0"/>
              </a:rPr>
              <a:t>、</a:t>
            </a:r>
            <a:r>
              <a:rPr kumimoji="1" lang="en-US" altLang="zh-CN" sz="2400">
                <a:latin typeface="Times New Roman" pitchFamily="18" charset="0"/>
              </a:rPr>
              <a:t>4</a:t>
            </a:r>
          </a:p>
        </p:txBody>
      </p:sp>
      <p:sp>
        <p:nvSpPr>
          <p:cNvPr id="108" name="Text Box 8"/>
          <p:cNvSpPr txBox="1">
            <a:spLocks noChangeArrowheads="1"/>
          </p:cNvSpPr>
          <p:nvPr/>
        </p:nvSpPr>
        <p:spPr bwMode="auto">
          <a:xfrm>
            <a:off x="4548188" y="1882776"/>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c</a:t>
            </a:r>
            <a:r>
              <a:rPr kumimoji="1" lang="zh-CN" altLang="en-US" sz="2400">
                <a:latin typeface="Times New Roman" pitchFamily="18" charset="0"/>
              </a:rPr>
              <a:t>、</a:t>
            </a:r>
            <a:r>
              <a:rPr kumimoji="1" lang="en-US" altLang="zh-CN" sz="2400">
                <a:latin typeface="Times New Roman" pitchFamily="18" charset="0"/>
              </a:rPr>
              <a:t>7</a:t>
            </a:r>
          </a:p>
        </p:txBody>
      </p:sp>
      <p:sp>
        <p:nvSpPr>
          <p:cNvPr id="109" name="Text Box 10"/>
          <p:cNvSpPr txBox="1">
            <a:spLocks noChangeArrowheads="1"/>
          </p:cNvSpPr>
          <p:nvPr/>
        </p:nvSpPr>
        <p:spPr bwMode="auto">
          <a:xfrm>
            <a:off x="5919788" y="1882776"/>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d</a:t>
            </a:r>
            <a:r>
              <a:rPr kumimoji="1" lang="zh-CN" altLang="en-US" sz="2400">
                <a:latin typeface="Times New Roman" pitchFamily="18" charset="0"/>
              </a:rPr>
              <a:t>、</a:t>
            </a:r>
            <a:r>
              <a:rPr kumimoji="1" lang="en-US" altLang="zh-CN" sz="2400">
                <a:latin typeface="Times New Roman" pitchFamily="18" charset="0"/>
              </a:rPr>
              <a:t>16</a:t>
            </a:r>
          </a:p>
        </p:txBody>
      </p:sp>
      <p:grpSp>
        <p:nvGrpSpPr>
          <p:cNvPr id="110" name="Group 12"/>
          <p:cNvGrpSpPr>
            <a:grpSpLocks/>
          </p:cNvGrpSpPr>
          <p:nvPr/>
        </p:nvGrpSpPr>
        <p:grpSpPr bwMode="auto">
          <a:xfrm>
            <a:off x="244476" y="1360488"/>
            <a:ext cx="1066800" cy="406400"/>
            <a:chOff x="240" y="480"/>
            <a:chExt cx="1488" cy="256"/>
          </a:xfrm>
        </p:grpSpPr>
        <p:sp>
          <p:nvSpPr>
            <p:cNvPr id="111" name="Text Box 13"/>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4</a:t>
              </a:r>
            </a:p>
          </p:txBody>
        </p:sp>
        <p:sp>
          <p:nvSpPr>
            <p:cNvPr id="112" name="Line 14"/>
            <p:cNvSpPr>
              <a:spLocks noChangeShapeType="1"/>
            </p:cNvSpPr>
            <p:nvPr/>
          </p:nvSpPr>
          <p:spPr bwMode="auto">
            <a:xfrm>
              <a:off x="1344" y="605"/>
              <a:ext cx="384" cy="0"/>
            </a:xfrm>
            <a:prstGeom prst="line">
              <a:avLst/>
            </a:prstGeom>
            <a:noFill/>
            <a:ln w="9525">
              <a:solidFill>
                <a:srgbClr val="D60093"/>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13" name="Text Box 16"/>
          <p:cNvSpPr txBox="1">
            <a:spLocks noChangeArrowheads="1"/>
          </p:cNvSpPr>
          <p:nvPr/>
        </p:nvSpPr>
        <p:spPr bwMode="auto">
          <a:xfrm>
            <a:off x="814388" y="26558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解：</a:t>
            </a:r>
          </a:p>
        </p:txBody>
      </p:sp>
      <p:graphicFrame>
        <p:nvGraphicFramePr>
          <p:cNvPr id="114" name="Group 17"/>
          <p:cNvGraphicFramePr>
            <a:graphicFrameLocks noGrp="1"/>
          </p:cNvGraphicFramePr>
          <p:nvPr>
            <p:extLst>
              <p:ext uri="{D42A27DB-BD31-4B8C-83A1-F6EECF244321}">
                <p14:modId xmlns:p14="http://schemas.microsoft.com/office/powerpoint/2010/main" val="2668792366"/>
              </p:ext>
            </p:extLst>
          </p:nvPr>
        </p:nvGraphicFramePr>
        <p:xfrm>
          <a:off x="3100388" y="3036888"/>
          <a:ext cx="2762250" cy="2235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8</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9</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15</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14</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10</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15" name="Group 62"/>
          <p:cNvGrpSpPr>
            <a:grpSpLocks/>
          </p:cNvGrpSpPr>
          <p:nvPr/>
        </p:nvGrpSpPr>
        <p:grpSpPr bwMode="auto">
          <a:xfrm>
            <a:off x="2719388" y="2808288"/>
            <a:ext cx="1143000" cy="777875"/>
            <a:chOff x="240" y="768"/>
            <a:chExt cx="720" cy="490"/>
          </a:xfrm>
        </p:grpSpPr>
        <p:sp>
          <p:nvSpPr>
            <p:cNvPr id="116" name="Line 63"/>
            <p:cNvSpPr>
              <a:spLocks noChangeShapeType="1"/>
            </p:cNvSpPr>
            <p:nvPr/>
          </p:nvSpPr>
          <p:spPr bwMode="auto">
            <a:xfrm flipH="1" flipV="1">
              <a:off x="453" y="923"/>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17" name="Group 64"/>
            <p:cNvGrpSpPr>
              <a:grpSpLocks/>
            </p:cNvGrpSpPr>
            <p:nvPr/>
          </p:nvGrpSpPr>
          <p:grpSpPr bwMode="auto">
            <a:xfrm>
              <a:off x="240" y="768"/>
              <a:ext cx="720" cy="490"/>
              <a:chOff x="240" y="768"/>
              <a:chExt cx="720" cy="490"/>
            </a:xfrm>
          </p:grpSpPr>
          <p:sp>
            <p:nvSpPr>
              <p:cNvPr id="118" name="Text Box 65"/>
              <p:cNvSpPr txBox="1">
                <a:spLocks noChangeArrowheads="1"/>
              </p:cNvSpPr>
              <p:nvPr/>
            </p:nvSpPr>
            <p:spPr bwMode="auto">
              <a:xfrm>
                <a:off x="528"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119" name="Text Box 66"/>
              <p:cNvSpPr txBox="1">
                <a:spLocks noChangeArrowheads="1"/>
              </p:cNvSpPr>
              <p:nvPr/>
            </p:nvSpPr>
            <p:spPr bwMode="auto">
              <a:xfrm>
                <a:off x="240" y="100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grpSp>
      <p:grpSp>
        <p:nvGrpSpPr>
          <p:cNvPr id="120" name="Group 89"/>
          <p:cNvGrpSpPr>
            <a:grpSpLocks/>
          </p:cNvGrpSpPr>
          <p:nvPr/>
        </p:nvGrpSpPr>
        <p:grpSpPr bwMode="auto">
          <a:xfrm>
            <a:off x="4776788" y="3417888"/>
            <a:ext cx="457200" cy="1887538"/>
            <a:chOff x="2544" y="1680"/>
            <a:chExt cx="288" cy="1189"/>
          </a:xfrm>
        </p:grpSpPr>
        <p:sp>
          <p:nvSpPr>
            <p:cNvPr id="121" name="AutoShape 74"/>
            <p:cNvSpPr>
              <a:spLocks noChangeArrowheads="1"/>
            </p:cNvSpPr>
            <p:nvPr/>
          </p:nvSpPr>
          <p:spPr bwMode="auto">
            <a:xfrm rot="5400000">
              <a:off x="2093" y="2131"/>
              <a:ext cx="1189" cy="288"/>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22" name="Text Box 75"/>
            <p:cNvSpPr txBox="1">
              <a:spLocks noChangeArrowheads="1"/>
            </p:cNvSpPr>
            <p:nvPr/>
          </p:nvSpPr>
          <p:spPr bwMode="auto">
            <a:xfrm>
              <a:off x="2592" y="1776"/>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3" name="Text Box 76"/>
            <p:cNvSpPr txBox="1">
              <a:spLocks noChangeArrowheads="1"/>
            </p:cNvSpPr>
            <p:nvPr/>
          </p:nvSpPr>
          <p:spPr bwMode="auto">
            <a:xfrm>
              <a:off x="2592" y="206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4" name="Text Box 77"/>
            <p:cNvSpPr txBox="1">
              <a:spLocks noChangeArrowheads="1"/>
            </p:cNvSpPr>
            <p:nvPr/>
          </p:nvSpPr>
          <p:spPr bwMode="auto">
            <a:xfrm>
              <a:off x="2592" y="230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5" name="Text Box 78"/>
            <p:cNvSpPr txBox="1">
              <a:spLocks noChangeArrowheads="1"/>
            </p:cNvSpPr>
            <p:nvPr/>
          </p:nvSpPr>
          <p:spPr bwMode="auto">
            <a:xfrm>
              <a:off x="2592" y="2592"/>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grpSp>
      <p:grpSp>
        <p:nvGrpSpPr>
          <p:cNvPr id="126" name="Group 90"/>
          <p:cNvGrpSpPr>
            <a:grpSpLocks/>
          </p:cNvGrpSpPr>
          <p:nvPr/>
        </p:nvGrpSpPr>
        <p:grpSpPr bwMode="auto">
          <a:xfrm>
            <a:off x="3630613" y="4408488"/>
            <a:ext cx="2286000" cy="454025"/>
            <a:chOff x="1822" y="2304"/>
            <a:chExt cx="1440" cy="286"/>
          </a:xfrm>
        </p:grpSpPr>
        <p:sp>
          <p:nvSpPr>
            <p:cNvPr id="127" name="Text Box 79"/>
            <p:cNvSpPr txBox="1">
              <a:spLocks noChangeArrowheads="1"/>
            </p:cNvSpPr>
            <p:nvPr/>
          </p:nvSpPr>
          <p:spPr bwMode="auto">
            <a:xfrm>
              <a:off x="1872" y="230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8" name="Text Box 80"/>
            <p:cNvSpPr txBox="1">
              <a:spLocks noChangeArrowheads="1"/>
            </p:cNvSpPr>
            <p:nvPr/>
          </p:nvSpPr>
          <p:spPr bwMode="auto">
            <a:xfrm>
              <a:off x="2208" y="230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29" name="Text Box 82"/>
            <p:cNvSpPr txBox="1">
              <a:spLocks noChangeArrowheads="1"/>
            </p:cNvSpPr>
            <p:nvPr/>
          </p:nvSpPr>
          <p:spPr bwMode="auto">
            <a:xfrm>
              <a:off x="2928" y="230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30" name="AutoShape 83"/>
            <p:cNvSpPr>
              <a:spLocks noChangeArrowheads="1"/>
            </p:cNvSpPr>
            <p:nvPr/>
          </p:nvSpPr>
          <p:spPr bwMode="auto">
            <a:xfrm rot="-10693">
              <a:off x="1822" y="2304"/>
              <a:ext cx="1440" cy="286"/>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131" name="Group 92"/>
          <p:cNvGrpSpPr>
            <a:grpSpLocks/>
          </p:cNvGrpSpPr>
          <p:nvPr/>
        </p:nvGrpSpPr>
        <p:grpSpPr bwMode="auto">
          <a:xfrm>
            <a:off x="5095876" y="5256213"/>
            <a:ext cx="1524000" cy="1025525"/>
            <a:chOff x="2832" y="2832"/>
            <a:chExt cx="960" cy="646"/>
          </a:xfrm>
        </p:grpSpPr>
        <p:sp>
          <p:nvSpPr>
            <p:cNvPr id="132" name="Line 84"/>
            <p:cNvSpPr>
              <a:spLocks noChangeShapeType="1"/>
            </p:cNvSpPr>
            <p:nvPr/>
          </p:nvSpPr>
          <p:spPr bwMode="auto">
            <a:xfrm>
              <a:off x="2832" y="2832"/>
              <a:ext cx="336" cy="384"/>
            </a:xfrm>
            <a:prstGeom prst="line">
              <a:avLst/>
            </a:prstGeom>
            <a:noFill/>
            <a:ln w="19050">
              <a:solidFill>
                <a:srgbClr val="00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3" name="Text Box 85"/>
            <p:cNvSpPr txBox="1">
              <a:spLocks noChangeArrowheads="1"/>
            </p:cNvSpPr>
            <p:nvPr/>
          </p:nvSpPr>
          <p:spPr bwMode="auto">
            <a:xfrm>
              <a:off x="3120" y="3216"/>
              <a:ext cx="672" cy="262"/>
            </a:xfrm>
            <a:prstGeom prst="rect">
              <a:avLst/>
            </a:prstGeom>
            <a:noFill/>
            <a:ln w="1905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grpSp>
      <p:grpSp>
        <p:nvGrpSpPr>
          <p:cNvPr id="134" name="Group 91"/>
          <p:cNvGrpSpPr>
            <a:grpSpLocks/>
          </p:cNvGrpSpPr>
          <p:nvPr/>
        </p:nvGrpSpPr>
        <p:grpSpPr bwMode="auto">
          <a:xfrm>
            <a:off x="3238501" y="4859338"/>
            <a:ext cx="1314450" cy="1616075"/>
            <a:chOff x="1572" y="2592"/>
            <a:chExt cx="828" cy="1018"/>
          </a:xfrm>
        </p:grpSpPr>
        <p:sp>
          <p:nvSpPr>
            <p:cNvPr id="135" name="Line 86"/>
            <p:cNvSpPr>
              <a:spLocks noChangeShapeType="1"/>
            </p:cNvSpPr>
            <p:nvPr/>
          </p:nvSpPr>
          <p:spPr bwMode="auto">
            <a:xfrm flipH="1">
              <a:off x="1920" y="2592"/>
              <a:ext cx="480" cy="768"/>
            </a:xfrm>
            <a:prstGeom prst="line">
              <a:avLst/>
            </a:prstGeom>
            <a:noFill/>
            <a:ln w="19050">
              <a:solidFill>
                <a:srgbClr val="00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Text Box 88"/>
            <p:cNvSpPr txBox="1">
              <a:spLocks noChangeArrowheads="1"/>
            </p:cNvSpPr>
            <p:nvPr/>
          </p:nvSpPr>
          <p:spPr bwMode="auto">
            <a:xfrm>
              <a:off x="1572" y="3348"/>
              <a:ext cx="672" cy="262"/>
            </a:xfrm>
            <a:prstGeom prst="rect">
              <a:avLst/>
            </a:prstGeom>
            <a:noFill/>
            <a:ln w="19050">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137" name="Text Box 93"/>
          <p:cNvSpPr txBox="1">
            <a:spLocks noChangeArrowheads="1"/>
          </p:cNvSpPr>
          <p:nvPr/>
        </p:nvSpPr>
        <p:spPr bwMode="auto">
          <a:xfrm>
            <a:off x="6605588" y="128428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solidFill>
                  <a:srgbClr val="FF0066"/>
                </a:solidFill>
                <a:latin typeface="Times New Roman" pitchFamily="18" charset="0"/>
              </a:rPr>
              <a:t>c</a:t>
            </a:r>
          </a:p>
        </p:txBody>
      </p:sp>
    </p:spTree>
    <p:extLst>
      <p:ext uri="{BB962C8B-B14F-4D97-AF65-F5344CB8AC3E}">
        <p14:creationId xmlns:p14="http://schemas.microsoft.com/office/powerpoint/2010/main" val="281049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circle(in)">
                                      <p:cBhvr>
                                        <p:cTn id="7" dur="2000"/>
                                        <p:tgtEl>
                                          <p:spTgt spid="113"/>
                                        </p:tgtEl>
                                      </p:cBhvr>
                                    </p:animEffect>
                                  </p:childTnLst>
                                </p:cTn>
                              </p:par>
                              <p:par>
                                <p:cTn id="8" presetID="6" presetClass="entr" presetSubtype="16"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circle(in)">
                                      <p:cBhvr>
                                        <p:cTn id="10" dur="2000"/>
                                        <p:tgtEl>
                                          <p:spTgt spid="114"/>
                                        </p:tgtEl>
                                      </p:cBhvr>
                                    </p:animEffect>
                                  </p:childTnLst>
                                </p:cTn>
                              </p:par>
                              <p:par>
                                <p:cTn id="11" presetID="6" presetClass="entr" presetSubtype="16" fill="hold" nodeType="withEffect">
                                  <p:stCondLst>
                                    <p:cond delay="0"/>
                                  </p:stCondLst>
                                  <p:childTnLst>
                                    <p:set>
                                      <p:cBhvr>
                                        <p:cTn id="12" dur="1" fill="hold">
                                          <p:stCondLst>
                                            <p:cond delay="0"/>
                                          </p:stCondLst>
                                        </p:cTn>
                                        <p:tgtEl>
                                          <p:spTgt spid="115"/>
                                        </p:tgtEl>
                                        <p:attrNameLst>
                                          <p:attrName>style.visibility</p:attrName>
                                        </p:attrNameLst>
                                      </p:cBhvr>
                                      <p:to>
                                        <p:strVal val="visible"/>
                                      </p:to>
                                    </p:set>
                                    <p:animEffect transition="in" filter="circle(in)">
                                      <p:cBhvr>
                                        <p:cTn id="13" dur="2000"/>
                                        <p:tgtEl>
                                          <p:spTgt spid="115"/>
                                        </p:tgtEl>
                                      </p:cBhvr>
                                    </p:animEffect>
                                  </p:childTnLst>
                                </p:cTn>
                              </p:par>
                              <p:par>
                                <p:cTn id="14" presetID="6" presetClass="entr" presetSubtype="16" fill="hold" nodeType="withEffect">
                                  <p:stCondLst>
                                    <p:cond delay="0"/>
                                  </p:stCondLst>
                                  <p:childTnLst>
                                    <p:set>
                                      <p:cBhvr>
                                        <p:cTn id="15" dur="1" fill="hold">
                                          <p:stCondLst>
                                            <p:cond delay="0"/>
                                          </p:stCondLst>
                                        </p:cTn>
                                        <p:tgtEl>
                                          <p:spTgt spid="120"/>
                                        </p:tgtEl>
                                        <p:attrNameLst>
                                          <p:attrName>style.visibility</p:attrName>
                                        </p:attrNameLst>
                                      </p:cBhvr>
                                      <p:to>
                                        <p:strVal val="visible"/>
                                      </p:to>
                                    </p:set>
                                    <p:animEffect transition="in" filter="circle(in)">
                                      <p:cBhvr>
                                        <p:cTn id="16" dur="2000"/>
                                        <p:tgtEl>
                                          <p:spTgt spid="120"/>
                                        </p:tgtEl>
                                      </p:cBhvr>
                                    </p:animEffect>
                                  </p:childTnLst>
                                </p:cTn>
                              </p:par>
                              <p:par>
                                <p:cTn id="17" presetID="6" presetClass="entr" presetSubtype="16" fill="hold" nodeType="withEffect">
                                  <p:stCondLst>
                                    <p:cond delay="0"/>
                                  </p:stCondLst>
                                  <p:childTnLst>
                                    <p:set>
                                      <p:cBhvr>
                                        <p:cTn id="18" dur="1" fill="hold">
                                          <p:stCondLst>
                                            <p:cond delay="0"/>
                                          </p:stCondLst>
                                        </p:cTn>
                                        <p:tgtEl>
                                          <p:spTgt spid="126"/>
                                        </p:tgtEl>
                                        <p:attrNameLst>
                                          <p:attrName>style.visibility</p:attrName>
                                        </p:attrNameLst>
                                      </p:cBhvr>
                                      <p:to>
                                        <p:strVal val="visible"/>
                                      </p:to>
                                    </p:set>
                                    <p:animEffect transition="in" filter="circle(in)">
                                      <p:cBhvr>
                                        <p:cTn id="19" dur="2000"/>
                                        <p:tgtEl>
                                          <p:spTgt spid="126"/>
                                        </p:tgtEl>
                                      </p:cBhvr>
                                    </p:animEffect>
                                  </p:childTnLst>
                                </p:cTn>
                              </p:par>
                              <p:par>
                                <p:cTn id="20" presetID="6" presetClass="entr" presetSubtype="16" fill="hold"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circle(in)">
                                      <p:cBhvr>
                                        <p:cTn id="22" dur="2000"/>
                                        <p:tgtEl>
                                          <p:spTgt spid="131"/>
                                        </p:tgtEl>
                                      </p:cBhvr>
                                    </p:animEffect>
                                  </p:childTnLst>
                                </p:cTn>
                              </p:par>
                              <p:par>
                                <p:cTn id="23" presetID="6" presetClass="entr" presetSubtype="16" fill="hold"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circle(in)">
                                      <p:cBhvr>
                                        <p:cTn id="25" dur="2000"/>
                                        <p:tgtEl>
                                          <p:spTgt spid="134"/>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37"/>
                                        </p:tgtEl>
                                        <p:attrNameLst>
                                          <p:attrName>style.visibility</p:attrName>
                                        </p:attrNameLst>
                                      </p:cBhvr>
                                      <p:to>
                                        <p:strVal val="visible"/>
                                      </p:to>
                                    </p:set>
                                    <p:animEffect transition="in" filter="wheel(1)">
                                      <p:cBhvr>
                                        <p:cTn id="30" dur="2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3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dirty="0"/>
              <a:t>化简规则：</a:t>
            </a:r>
            <a:endParaRPr lang="en-US" altLang="zh-CN" dirty="0"/>
          </a:p>
          <a:p>
            <a:pPr lvl="1"/>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38" name="Group 4"/>
          <p:cNvGrpSpPr>
            <a:grpSpLocks/>
          </p:cNvGrpSpPr>
          <p:nvPr/>
        </p:nvGrpSpPr>
        <p:grpSpPr bwMode="auto">
          <a:xfrm>
            <a:off x="386036" y="1375145"/>
            <a:ext cx="1194415" cy="406400"/>
            <a:chOff x="62" y="480"/>
            <a:chExt cx="1666" cy="256"/>
          </a:xfrm>
        </p:grpSpPr>
        <p:sp>
          <p:nvSpPr>
            <p:cNvPr id="39" name="Text Box 5"/>
            <p:cNvSpPr txBox="1">
              <a:spLocks noChangeArrowheads="1"/>
            </p:cNvSpPr>
            <p:nvPr/>
          </p:nvSpPr>
          <p:spPr bwMode="auto">
            <a:xfrm>
              <a:off x="62"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5</a:t>
              </a:r>
            </a:p>
          </p:txBody>
        </p:sp>
        <p:sp>
          <p:nvSpPr>
            <p:cNvPr id="40" name="Line 6"/>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sp>
        <p:nvSpPr>
          <p:cNvPr id="41" name="Text Box 7"/>
          <p:cNvSpPr txBox="1">
            <a:spLocks noChangeArrowheads="1"/>
          </p:cNvSpPr>
          <p:nvPr/>
        </p:nvSpPr>
        <p:spPr bwMode="auto">
          <a:xfrm>
            <a:off x="1110550" y="1375145"/>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已知某电路的真值表如下，该电路的逻辑表达式是</a:t>
            </a:r>
            <a:r>
              <a:rPr kumimoji="1" lang="en-US" altLang="zh-CN">
                <a:latin typeface="Times New Roman" pitchFamily="18" charset="0"/>
              </a:rPr>
              <a:t>_______</a:t>
            </a:r>
            <a:r>
              <a:rPr kumimoji="1" lang="zh-CN" altLang="en-US">
                <a:latin typeface="Times New Roman" pitchFamily="18" charset="0"/>
              </a:rPr>
              <a:t>。</a:t>
            </a:r>
          </a:p>
        </p:txBody>
      </p:sp>
      <p:graphicFrame>
        <p:nvGraphicFramePr>
          <p:cNvPr id="42" name="Group 201"/>
          <p:cNvGraphicFramePr>
            <a:graphicFrameLocks noGrp="1"/>
          </p:cNvGraphicFramePr>
          <p:nvPr>
            <p:extLst>
              <p:ext uri="{D42A27DB-BD31-4B8C-83A1-F6EECF244321}">
                <p14:modId xmlns:p14="http://schemas.microsoft.com/office/powerpoint/2010/main" val="2150060637"/>
              </p:ext>
            </p:extLst>
          </p:nvPr>
        </p:nvGraphicFramePr>
        <p:xfrm>
          <a:off x="6192138" y="2505445"/>
          <a:ext cx="2667000" cy="3941766"/>
        </p:xfrm>
        <a:graphic>
          <a:graphicData uri="http://schemas.openxmlformats.org/drawingml/2006/table">
            <a:tbl>
              <a:tblPr/>
              <a:tblGrid>
                <a:gridCol w="542925">
                  <a:extLst>
                    <a:ext uri="{9D8B030D-6E8A-4147-A177-3AD203B41FA5}">
                      <a16:colId xmlns:a16="http://schemas.microsoft.com/office/drawing/2014/main" val="20000"/>
                    </a:ext>
                  </a:extLst>
                </a:gridCol>
                <a:gridCol w="839787">
                  <a:extLst>
                    <a:ext uri="{9D8B030D-6E8A-4147-A177-3AD203B41FA5}">
                      <a16:colId xmlns:a16="http://schemas.microsoft.com/office/drawing/2014/main" val="20001"/>
                    </a:ext>
                  </a:extLst>
                </a:gridCol>
                <a:gridCol w="615950">
                  <a:extLst>
                    <a:ext uri="{9D8B030D-6E8A-4147-A177-3AD203B41FA5}">
                      <a16:colId xmlns:a16="http://schemas.microsoft.com/office/drawing/2014/main" val="20002"/>
                    </a:ext>
                  </a:extLst>
                </a:gridCol>
                <a:gridCol w="668338">
                  <a:extLst>
                    <a:ext uri="{9D8B030D-6E8A-4147-A177-3AD203B41FA5}">
                      <a16:colId xmlns:a16="http://schemas.microsoft.com/office/drawing/2014/main" val="20003"/>
                    </a:ext>
                  </a:extLst>
                </a:gridCol>
              </a:tblGrid>
              <a:tr h="374650">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Arial" charset="0"/>
                          <a:ea typeface="宋体" charset="-122"/>
                        </a:rPr>
                        <a:t>输入</a:t>
                      </a:r>
                    </a:p>
                  </a:txBody>
                  <a:tcPr marL="19050" marR="19050" marT="19050" marB="1905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a:ln>
                            <a:noFill/>
                          </a:ln>
                          <a:solidFill>
                            <a:schemeClr val="tx1"/>
                          </a:solidFill>
                          <a:effectLst/>
                          <a:latin typeface="Arial" charset="0"/>
                          <a:ea typeface="宋体" charset="-122"/>
                        </a:rPr>
                        <a:t>输出</a:t>
                      </a:r>
                    </a:p>
                  </a:txBody>
                  <a:tcPr marL="19050" marR="19050" marT="19050" marB="1905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A</a:t>
                      </a:r>
                    </a:p>
                  </a:txBody>
                  <a:tcPr marL="19050" marR="19050" marT="19050" marB="190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B</a:t>
                      </a:r>
                    </a:p>
                  </a:txBody>
                  <a:tcPr marL="19050" marR="19050" marT="19050" marB="1905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C</a:t>
                      </a:r>
                    </a:p>
                  </a:txBody>
                  <a:tcPr marL="19050" marR="19050" marT="19050" marB="1905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F</a:t>
                      </a:r>
                    </a:p>
                  </a:txBody>
                  <a:tcPr marL="19050" marR="19050" marT="19050" marB="1905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6"/>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7"/>
                  </a:ext>
                </a:extLst>
              </a:tr>
              <a:tr h="392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0</a:t>
                      </a:r>
                    </a:p>
                  </a:txBody>
                  <a:tcPr marL="19050" marR="19050" marT="19050" marB="1905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8"/>
                  </a:ext>
                </a:extLst>
              </a:tr>
              <a:tr h="395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122"/>
                        </a:rPr>
                        <a:t>1</a:t>
                      </a:r>
                    </a:p>
                  </a:txBody>
                  <a:tcPr marL="19050" marR="19050" marT="19050" marB="19050"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3" name="Text Box 202"/>
          <p:cNvSpPr txBox="1">
            <a:spLocks noChangeArrowheads="1"/>
          </p:cNvSpPr>
          <p:nvPr/>
        </p:nvSpPr>
        <p:spPr bwMode="auto">
          <a:xfrm>
            <a:off x="31050" y="1881557"/>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a</a:t>
            </a:r>
            <a:r>
              <a:rPr kumimoji="1" lang="zh-CN" altLang="en-US" sz="2400">
                <a:latin typeface="Times New Roman" pitchFamily="18" charset="0"/>
              </a:rPr>
              <a:t>、</a:t>
            </a:r>
            <a:r>
              <a:rPr kumimoji="1" lang="en-US" altLang="zh-CN" sz="2400">
                <a:latin typeface="Times New Roman" pitchFamily="18" charset="0"/>
              </a:rPr>
              <a:t>F=AB+C</a:t>
            </a:r>
          </a:p>
        </p:txBody>
      </p:sp>
      <p:sp>
        <p:nvSpPr>
          <p:cNvPr id="44" name="Text Box 203"/>
          <p:cNvSpPr txBox="1">
            <a:spLocks noChangeArrowheads="1"/>
          </p:cNvSpPr>
          <p:nvPr/>
        </p:nvSpPr>
        <p:spPr bwMode="auto">
          <a:xfrm>
            <a:off x="2153538" y="1906957"/>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b</a:t>
            </a:r>
            <a:r>
              <a:rPr kumimoji="1" lang="zh-CN" altLang="en-US" sz="2400">
                <a:latin typeface="Times New Roman" pitchFamily="18" charset="0"/>
              </a:rPr>
              <a:t>、</a:t>
            </a:r>
            <a:r>
              <a:rPr kumimoji="1" lang="en-US" altLang="zh-CN" sz="2400">
                <a:latin typeface="Times New Roman" pitchFamily="18" charset="0"/>
              </a:rPr>
              <a:t>F=A+B+C</a:t>
            </a:r>
          </a:p>
        </p:txBody>
      </p:sp>
      <p:sp>
        <p:nvSpPr>
          <p:cNvPr id="45" name="Text Box 204"/>
          <p:cNvSpPr txBox="1">
            <a:spLocks noChangeArrowheads="1"/>
          </p:cNvSpPr>
          <p:nvPr/>
        </p:nvSpPr>
        <p:spPr bwMode="auto">
          <a:xfrm>
            <a:off x="4439538" y="189584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c</a:t>
            </a:r>
            <a:r>
              <a:rPr kumimoji="1" lang="zh-CN" altLang="en-US" sz="2400">
                <a:latin typeface="Times New Roman" pitchFamily="18" charset="0"/>
              </a:rPr>
              <a:t>、</a:t>
            </a:r>
            <a:r>
              <a:rPr kumimoji="1" lang="en-US" altLang="zh-CN" sz="2400">
                <a:latin typeface="Times New Roman" pitchFamily="18" charset="0"/>
              </a:rPr>
              <a:t>F=C</a:t>
            </a:r>
          </a:p>
        </p:txBody>
      </p:sp>
      <p:grpSp>
        <p:nvGrpSpPr>
          <p:cNvPr id="46" name="Group 207"/>
          <p:cNvGrpSpPr>
            <a:grpSpLocks/>
          </p:cNvGrpSpPr>
          <p:nvPr/>
        </p:nvGrpSpPr>
        <p:grpSpPr bwMode="auto">
          <a:xfrm>
            <a:off x="5811138" y="1895845"/>
            <a:ext cx="1981200" cy="457200"/>
            <a:chOff x="3696" y="528"/>
            <a:chExt cx="1248" cy="288"/>
          </a:xfrm>
        </p:grpSpPr>
        <p:sp>
          <p:nvSpPr>
            <p:cNvPr id="47" name="Text Box 205"/>
            <p:cNvSpPr txBox="1">
              <a:spLocks noChangeArrowheads="1"/>
            </p:cNvSpPr>
            <p:nvPr/>
          </p:nvSpPr>
          <p:spPr bwMode="auto">
            <a:xfrm>
              <a:off x="3696" y="528"/>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400">
                  <a:latin typeface="Times New Roman" pitchFamily="18" charset="0"/>
                </a:rPr>
                <a:t>d</a:t>
              </a:r>
              <a:r>
                <a:rPr kumimoji="1" lang="zh-CN" altLang="en-US" sz="2400">
                  <a:latin typeface="Times New Roman" pitchFamily="18" charset="0"/>
                </a:rPr>
                <a:t>、</a:t>
              </a:r>
              <a:r>
                <a:rPr kumimoji="1" lang="en-US" altLang="zh-CN" sz="2400">
                  <a:latin typeface="Times New Roman" pitchFamily="18" charset="0"/>
                </a:rPr>
                <a:t>F=AB+C</a:t>
              </a:r>
            </a:p>
          </p:txBody>
        </p:sp>
        <p:sp>
          <p:nvSpPr>
            <p:cNvPr id="48" name="Line 206"/>
            <p:cNvSpPr>
              <a:spLocks noChangeShapeType="1"/>
            </p:cNvSpPr>
            <p:nvPr/>
          </p:nvSpPr>
          <p:spPr bwMode="auto">
            <a:xfrm>
              <a:off x="4320" y="576"/>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49" name="Group 208"/>
          <p:cNvGraphicFramePr>
            <a:graphicFrameLocks noGrp="1"/>
          </p:cNvGraphicFramePr>
          <p:nvPr>
            <p:extLst>
              <p:ext uri="{D42A27DB-BD31-4B8C-83A1-F6EECF244321}">
                <p14:modId xmlns:p14="http://schemas.microsoft.com/office/powerpoint/2010/main" val="2083508635"/>
              </p:ext>
            </p:extLst>
          </p:nvPr>
        </p:nvGraphicFramePr>
        <p:xfrm>
          <a:off x="1696338" y="2734045"/>
          <a:ext cx="2762250" cy="13462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9055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charset="-122"/>
                      </a:endParaRPr>
                    </a:p>
                  </a:txBody>
                  <a:tcPr marL="90000" marR="90000" marT="46800" marB="4680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11</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10</a:t>
                      </a:r>
                    </a:p>
                  </a:txBody>
                  <a:tcPr marL="90000" marR="90000" marT="46800" marB="46800" anchor="ct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0</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0</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2</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6</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4</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charset="-122"/>
                        </a:rPr>
                        <a:t>1</a:t>
                      </a:r>
                    </a:p>
                  </a:txBody>
                  <a:tcPr marL="90000" marR="90000" marT="46800" marB="46800" anchor="ct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3</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7</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200" b="0" i="0" u="none" strike="noStrike" cap="none" normalizeH="0" baseline="0">
                          <a:ln>
                            <a:noFill/>
                          </a:ln>
                          <a:solidFill>
                            <a:schemeClr val="tx1"/>
                          </a:solidFill>
                          <a:effectLst/>
                          <a:latin typeface="Arial" charset="0"/>
                          <a:ea typeface="宋体" charset="-122"/>
                        </a:rPr>
                        <a:t>5</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0" name="Group 245"/>
          <p:cNvGrpSpPr>
            <a:grpSpLocks/>
          </p:cNvGrpSpPr>
          <p:nvPr/>
        </p:nvGrpSpPr>
        <p:grpSpPr bwMode="auto">
          <a:xfrm>
            <a:off x="1620138" y="2429245"/>
            <a:ext cx="762000" cy="854075"/>
            <a:chOff x="1536" y="1824"/>
            <a:chExt cx="480" cy="538"/>
          </a:xfrm>
        </p:grpSpPr>
        <p:sp>
          <p:nvSpPr>
            <p:cNvPr id="51" name="Line 246"/>
            <p:cNvSpPr>
              <a:spLocks noChangeShapeType="1"/>
            </p:cNvSpPr>
            <p:nvPr/>
          </p:nvSpPr>
          <p:spPr bwMode="auto">
            <a:xfrm flipH="1" flipV="1">
              <a:off x="1557" y="2027"/>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Text Box 247"/>
            <p:cNvSpPr txBox="1">
              <a:spLocks noChangeArrowheads="1"/>
            </p:cNvSpPr>
            <p:nvPr/>
          </p:nvSpPr>
          <p:spPr bwMode="auto">
            <a:xfrm>
              <a:off x="1584" y="182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53" name="Text Box 248"/>
            <p:cNvSpPr txBox="1">
              <a:spLocks noChangeArrowheads="1"/>
            </p:cNvSpPr>
            <p:nvPr/>
          </p:nvSpPr>
          <p:spPr bwMode="auto">
            <a:xfrm>
              <a:off x="1536" y="2112"/>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a:t>
              </a:r>
            </a:p>
          </p:txBody>
        </p:sp>
      </p:grpSp>
      <p:sp>
        <p:nvSpPr>
          <p:cNvPr id="54" name="Text Box 257"/>
          <p:cNvSpPr txBox="1">
            <a:spLocks noChangeArrowheads="1"/>
          </p:cNvSpPr>
          <p:nvPr/>
        </p:nvSpPr>
        <p:spPr bwMode="auto">
          <a:xfrm>
            <a:off x="2382138" y="364844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8000"/>
                </a:solidFill>
                <a:latin typeface="Times New Roman" pitchFamily="18" charset="0"/>
              </a:rPr>
              <a:t>1</a:t>
            </a:r>
          </a:p>
        </p:txBody>
      </p:sp>
      <p:sp>
        <p:nvSpPr>
          <p:cNvPr id="55" name="Text Box 258"/>
          <p:cNvSpPr txBox="1">
            <a:spLocks noChangeArrowheads="1"/>
          </p:cNvSpPr>
          <p:nvPr/>
        </p:nvSpPr>
        <p:spPr bwMode="auto">
          <a:xfrm>
            <a:off x="3448938" y="326744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8000"/>
                </a:solidFill>
                <a:latin typeface="Times New Roman" pitchFamily="18" charset="0"/>
              </a:rPr>
              <a:t>1</a:t>
            </a:r>
          </a:p>
        </p:txBody>
      </p:sp>
      <p:sp>
        <p:nvSpPr>
          <p:cNvPr id="56" name="Text Box 259"/>
          <p:cNvSpPr txBox="1">
            <a:spLocks noChangeArrowheads="1"/>
          </p:cNvSpPr>
          <p:nvPr/>
        </p:nvSpPr>
        <p:spPr bwMode="auto">
          <a:xfrm>
            <a:off x="2839338" y="364844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8000"/>
                </a:solidFill>
                <a:latin typeface="Times New Roman" pitchFamily="18" charset="0"/>
              </a:rPr>
              <a:t>1</a:t>
            </a:r>
          </a:p>
        </p:txBody>
      </p:sp>
      <p:sp>
        <p:nvSpPr>
          <p:cNvPr id="57" name="Text Box 260"/>
          <p:cNvSpPr txBox="1">
            <a:spLocks noChangeArrowheads="1"/>
          </p:cNvSpPr>
          <p:nvPr/>
        </p:nvSpPr>
        <p:spPr bwMode="auto">
          <a:xfrm>
            <a:off x="4058538" y="364844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8000"/>
                </a:solidFill>
                <a:latin typeface="Times New Roman" pitchFamily="18" charset="0"/>
              </a:rPr>
              <a:t>1</a:t>
            </a:r>
          </a:p>
        </p:txBody>
      </p:sp>
      <p:sp>
        <p:nvSpPr>
          <p:cNvPr id="58" name="Text Box 314"/>
          <p:cNvSpPr txBox="1">
            <a:spLocks noChangeArrowheads="1"/>
          </p:cNvSpPr>
          <p:nvPr/>
        </p:nvSpPr>
        <p:spPr bwMode="auto">
          <a:xfrm>
            <a:off x="400938" y="2429245"/>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解：</a:t>
            </a:r>
          </a:p>
        </p:txBody>
      </p:sp>
      <p:sp>
        <p:nvSpPr>
          <p:cNvPr id="59" name="Text Box 315"/>
          <p:cNvSpPr txBox="1">
            <a:spLocks noChangeArrowheads="1"/>
          </p:cNvSpPr>
          <p:nvPr/>
        </p:nvSpPr>
        <p:spPr bwMode="auto">
          <a:xfrm>
            <a:off x="3448938" y="364844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rgbClr val="008000"/>
                </a:solidFill>
                <a:latin typeface="Times New Roman" pitchFamily="18" charset="0"/>
              </a:rPr>
              <a:t>1</a:t>
            </a:r>
          </a:p>
        </p:txBody>
      </p:sp>
      <p:grpSp>
        <p:nvGrpSpPr>
          <p:cNvPr id="60" name="Group 316"/>
          <p:cNvGrpSpPr>
            <a:grpSpLocks/>
          </p:cNvGrpSpPr>
          <p:nvPr/>
        </p:nvGrpSpPr>
        <p:grpSpPr bwMode="auto">
          <a:xfrm>
            <a:off x="3428885" y="3343646"/>
            <a:ext cx="1143000" cy="1564431"/>
            <a:chOff x="2624" y="2343"/>
            <a:chExt cx="912" cy="1174"/>
          </a:xfrm>
        </p:grpSpPr>
        <p:sp>
          <p:nvSpPr>
            <p:cNvPr id="61" name="AutoShape 317"/>
            <p:cNvSpPr>
              <a:spLocks noChangeArrowheads="1"/>
            </p:cNvSpPr>
            <p:nvPr/>
          </p:nvSpPr>
          <p:spPr bwMode="auto">
            <a:xfrm rot="5400000">
              <a:off x="2547" y="2463"/>
              <a:ext cx="480" cy="24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2" name="Line 318"/>
            <p:cNvSpPr>
              <a:spLocks noChangeShapeType="1"/>
            </p:cNvSpPr>
            <p:nvPr/>
          </p:nvSpPr>
          <p:spPr bwMode="auto">
            <a:xfrm>
              <a:off x="2832" y="2832"/>
              <a:ext cx="187" cy="39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3" name="Text Box 319"/>
            <p:cNvSpPr txBox="1">
              <a:spLocks noChangeArrowheads="1"/>
            </p:cNvSpPr>
            <p:nvPr/>
          </p:nvSpPr>
          <p:spPr bwMode="auto">
            <a:xfrm>
              <a:off x="2624" y="3205"/>
              <a:ext cx="912" cy="312"/>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AB</a:t>
              </a:r>
            </a:p>
          </p:txBody>
        </p:sp>
      </p:grpSp>
      <p:grpSp>
        <p:nvGrpSpPr>
          <p:cNvPr id="64" name="Group 340"/>
          <p:cNvGrpSpPr>
            <a:grpSpLocks/>
          </p:cNvGrpSpPr>
          <p:nvPr/>
        </p:nvGrpSpPr>
        <p:grpSpPr bwMode="auto">
          <a:xfrm>
            <a:off x="1543938" y="3648445"/>
            <a:ext cx="2854325" cy="1079500"/>
            <a:chOff x="1008" y="1920"/>
            <a:chExt cx="1798" cy="680"/>
          </a:xfrm>
        </p:grpSpPr>
        <p:sp>
          <p:nvSpPr>
            <p:cNvPr id="65" name="AutoShape 320"/>
            <p:cNvSpPr>
              <a:spLocks noChangeArrowheads="1"/>
            </p:cNvSpPr>
            <p:nvPr/>
          </p:nvSpPr>
          <p:spPr bwMode="auto">
            <a:xfrm>
              <a:off x="1462" y="1920"/>
              <a:ext cx="1344" cy="229"/>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6" name="Line 321"/>
            <p:cNvSpPr>
              <a:spLocks noChangeShapeType="1"/>
            </p:cNvSpPr>
            <p:nvPr/>
          </p:nvSpPr>
          <p:spPr bwMode="auto">
            <a:xfrm flipH="1">
              <a:off x="1488" y="2149"/>
              <a:ext cx="432" cy="189"/>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7" name="Text Box 322"/>
            <p:cNvSpPr txBox="1">
              <a:spLocks noChangeArrowheads="1"/>
            </p:cNvSpPr>
            <p:nvPr/>
          </p:nvSpPr>
          <p:spPr bwMode="auto">
            <a:xfrm>
              <a:off x="1008" y="2338"/>
              <a:ext cx="480" cy="262"/>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C</a:t>
              </a:r>
            </a:p>
          </p:txBody>
        </p:sp>
      </p:grpSp>
      <p:graphicFrame>
        <p:nvGraphicFramePr>
          <p:cNvPr id="68" name="Object 324"/>
          <p:cNvGraphicFramePr>
            <a:graphicFrameLocks noChangeAspect="1"/>
          </p:cNvGraphicFramePr>
          <p:nvPr>
            <p:extLst>
              <p:ext uri="{D42A27DB-BD31-4B8C-83A1-F6EECF244321}">
                <p14:modId xmlns:p14="http://schemas.microsoft.com/office/powerpoint/2010/main" val="2067997384"/>
              </p:ext>
            </p:extLst>
          </p:nvPr>
        </p:nvGraphicFramePr>
        <p:xfrm>
          <a:off x="128302" y="5170293"/>
          <a:ext cx="1460500" cy="381000"/>
        </p:xfrm>
        <a:graphic>
          <a:graphicData uri="http://schemas.openxmlformats.org/presentationml/2006/ole">
            <mc:AlternateContent xmlns:mc="http://schemas.openxmlformats.org/markup-compatibility/2006">
              <mc:Choice xmlns:v="urn:schemas-microsoft-com:vml" Requires="v">
                <p:oleObj spid="_x0000_s158807" name="Equation" r:id="rId3" imgW="790592" imgH="190500" progId="Equation.3">
                  <p:embed/>
                </p:oleObj>
              </mc:Choice>
              <mc:Fallback>
                <p:oleObj name="Equation" r:id="rId3" imgW="790592" imgH="190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02" y="5170293"/>
                        <a:ext cx="14605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325"/>
          <p:cNvGraphicFramePr>
            <a:graphicFrameLocks noChangeAspect="1"/>
          </p:cNvGraphicFramePr>
          <p:nvPr>
            <p:extLst>
              <p:ext uri="{D42A27DB-BD31-4B8C-83A1-F6EECF244321}">
                <p14:modId xmlns:p14="http://schemas.microsoft.com/office/powerpoint/2010/main" val="83011048"/>
              </p:ext>
            </p:extLst>
          </p:nvPr>
        </p:nvGraphicFramePr>
        <p:xfrm>
          <a:off x="1676115" y="5170293"/>
          <a:ext cx="925512" cy="381000"/>
        </p:xfrm>
        <a:graphic>
          <a:graphicData uri="http://schemas.openxmlformats.org/presentationml/2006/ole">
            <mc:AlternateContent xmlns:mc="http://schemas.openxmlformats.org/markup-compatibility/2006">
              <mc:Choice xmlns:v="urn:schemas-microsoft-com:vml" Requires="v">
                <p:oleObj spid="_x0000_s158808" name="Equation" r:id="rId5" imgW="495233" imgH="190500" progId="Equation.3">
                  <p:embed/>
                </p:oleObj>
              </mc:Choice>
              <mc:Fallback>
                <p:oleObj name="Equation" r:id="rId5" imgW="495233"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115" y="5170293"/>
                        <a:ext cx="9255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326"/>
          <p:cNvGraphicFramePr>
            <a:graphicFrameLocks noChangeAspect="1"/>
          </p:cNvGraphicFramePr>
          <p:nvPr>
            <p:extLst>
              <p:ext uri="{D42A27DB-BD31-4B8C-83A1-F6EECF244321}">
                <p14:modId xmlns:p14="http://schemas.microsoft.com/office/powerpoint/2010/main" val="1006117607"/>
              </p:ext>
            </p:extLst>
          </p:nvPr>
        </p:nvGraphicFramePr>
        <p:xfrm>
          <a:off x="2590515" y="5170293"/>
          <a:ext cx="925512" cy="381000"/>
        </p:xfrm>
        <a:graphic>
          <a:graphicData uri="http://schemas.openxmlformats.org/presentationml/2006/ole">
            <mc:AlternateContent xmlns:mc="http://schemas.openxmlformats.org/markup-compatibility/2006">
              <mc:Choice xmlns:v="urn:schemas-microsoft-com:vml" Requires="v">
                <p:oleObj spid="_x0000_s158809" name="Equation" r:id="rId7" imgW="495233" imgH="190500" progId="Equation.3">
                  <p:embed/>
                </p:oleObj>
              </mc:Choice>
              <mc:Fallback>
                <p:oleObj name="Equation" r:id="rId7" imgW="495233" imgH="1905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515" y="5170293"/>
                        <a:ext cx="9255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327"/>
          <p:cNvGraphicFramePr>
            <a:graphicFrameLocks noChangeAspect="1"/>
          </p:cNvGraphicFramePr>
          <p:nvPr>
            <p:extLst>
              <p:ext uri="{D42A27DB-BD31-4B8C-83A1-F6EECF244321}">
                <p14:modId xmlns:p14="http://schemas.microsoft.com/office/powerpoint/2010/main" val="1568062724"/>
              </p:ext>
            </p:extLst>
          </p:nvPr>
        </p:nvGraphicFramePr>
        <p:xfrm>
          <a:off x="3504915" y="5170293"/>
          <a:ext cx="925512" cy="381000"/>
        </p:xfrm>
        <a:graphic>
          <a:graphicData uri="http://schemas.openxmlformats.org/presentationml/2006/ole">
            <mc:AlternateContent xmlns:mc="http://schemas.openxmlformats.org/markup-compatibility/2006">
              <mc:Choice xmlns:v="urn:schemas-microsoft-com:vml" Requires="v">
                <p:oleObj spid="_x0000_s158810" name="Equation" r:id="rId9" imgW="495233" imgH="190500" progId="Equation.3">
                  <p:embed/>
                </p:oleObj>
              </mc:Choice>
              <mc:Fallback>
                <p:oleObj name="Equation" r:id="rId9" imgW="495233"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915" y="5170293"/>
                        <a:ext cx="9255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 name="Object 328"/>
          <p:cNvGraphicFramePr>
            <a:graphicFrameLocks noChangeAspect="1"/>
          </p:cNvGraphicFramePr>
          <p:nvPr>
            <p:extLst>
              <p:ext uri="{D42A27DB-BD31-4B8C-83A1-F6EECF244321}">
                <p14:modId xmlns:p14="http://schemas.microsoft.com/office/powerpoint/2010/main" val="3490122530"/>
              </p:ext>
            </p:extLst>
          </p:nvPr>
        </p:nvGraphicFramePr>
        <p:xfrm>
          <a:off x="4435190" y="5198868"/>
          <a:ext cx="695325" cy="333375"/>
        </p:xfrm>
        <a:graphic>
          <a:graphicData uri="http://schemas.openxmlformats.org/presentationml/2006/ole">
            <mc:AlternateContent xmlns:mc="http://schemas.openxmlformats.org/markup-compatibility/2006">
              <mc:Choice xmlns:v="urn:schemas-microsoft-com:vml" Requires="v">
                <p:oleObj spid="_x0000_s158811" name="Equation" r:id="rId11" imgW="371424" imgH="171585" progId="Equation.3">
                  <p:embed/>
                </p:oleObj>
              </mc:Choice>
              <mc:Fallback>
                <p:oleObj name="Equation" r:id="rId11" imgW="371424" imgH="1715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5190" y="5198868"/>
                        <a:ext cx="695325"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Text Box 329"/>
          <p:cNvSpPr txBox="1">
            <a:spLocks noChangeArrowheads="1"/>
          </p:cNvSpPr>
          <p:nvPr/>
        </p:nvSpPr>
        <p:spPr bwMode="auto">
          <a:xfrm>
            <a:off x="31050" y="3248395"/>
            <a:ext cx="1524000" cy="415925"/>
          </a:xfrm>
          <a:prstGeom prst="rect">
            <a:avLst/>
          </a:prstGeom>
          <a:solidFill>
            <a:srgbClr val="C0C0C0"/>
          </a:solidFill>
          <a:ln w="19050">
            <a:solidFill>
              <a:srgbClr val="FF00FF"/>
            </a:solidFill>
            <a:miter lim="800000"/>
            <a:headEnd/>
            <a:tailEnd/>
          </a:ln>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卡诺图化简</a:t>
            </a:r>
          </a:p>
        </p:txBody>
      </p:sp>
      <p:sp>
        <p:nvSpPr>
          <p:cNvPr id="74" name="Text Box 336"/>
          <p:cNvSpPr txBox="1">
            <a:spLocks noChangeArrowheads="1"/>
          </p:cNvSpPr>
          <p:nvPr/>
        </p:nvSpPr>
        <p:spPr bwMode="auto">
          <a:xfrm>
            <a:off x="25269" y="4700544"/>
            <a:ext cx="1958975" cy="415925"/>
          </a:xfrm>
          <a:prstGeom prst="rect">
            <a:avLst/>
          </a:prstGeom>
          <a:solidFill>
            <a:srgbClr val="C0C0C0"/>
          </a:solidFill>
          <a:ln w="19050">
            <a:solidFill>
              <a:srgbClr val="FF00FF"/>
            </a:solidFill>
            <a:miter lim="800000"/>
            <a:headEnd/>
            <a:tailEnd/>
          </a:ln>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a:latin typeface="Times New Roman" pitchFamily="18" charset="0"/>
              </a:rPr>
              <a:t>布尔代数化简</a:t>
            </a:r>
          </a:p>
        </p:txBody>
      </p:sp>
      <p:graphicFrame>
        <p:nvGraphicFramePr>
          <p:cNvPr id="75" name="Object 338"/>
          <p:cNvGraphicFramePr>
            <a:graphicFrameLocks noChangeAspect="1"/>
          </p:cNvGraphicFramePr>
          <p:nvPr>
            <p:extLst>
              <p:ext uri="{D42A27DB-BD31-4B8C-83A1-F6EECF244321}">
                <p14:modId xmlns:p14="http://schemas.microsoft.com/office/powerpoint/2010/main" val="2442210657"/>
              </p:ext>
            </p:extLst>
          </p:nvPr>
        </p:nvGraphicFramePr>
        <p:xfrm>
          <a:off x="460090" y="5594156"/>
          <a:ext cx="2293937" cy="381000"/>
        </p:xfrm>
        <a:graphic>
          <a:graphicData uri="http://schemas.openxmlformats.org/presentationml/2006/ole">
            <mc:AlternateContent xmlns:mc="http://schemas.openxmlformats.org/markup-compatibility/2006">
              <mc:Choice xmlns:v="urn:schemas-microsoft-com:vml" Requires="v">
                <p:oleObj spid="_x0000_s158812" name="Equation" r:id="rId13" imgW="1247792" imgH="190500" progId="Equation.3">
                  <p:embed/>
                </p:oleObj>
              </mc:Choice>
              <mc:Fallback>
                <p:oleObj name="Equation" r:id="rId13" imgW="1247792" imgH="190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090" y="5594156"/>
                        <a:ext cx="22939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 name="Object 339"/>
          <p:cNvGraphicFramePr>
            <a:graphicFrameLocks noChangeAspect="1"/>
          </p:cNvGraphicFramePr>
          <p:nvPr>
            <p:extLst>
              <p:ext uri="{D42A27DB-BD31-4B8C-83A1-F6EECF244321}">
                <p14:modId xmlns:p14="http://schemas.microsoft.com/office/powerpoint/2010/main" val="2075631950"/>
              </p:ext>
            </p:extLst>
          </p:nvPr>
        </p:nvGraphicFramePr>
        <p:xfrm>
          <a:off x="454273" y="5915025"/>
          <a:ext cx="4883150" cy="942975"/>
        </p:xfrm>
        <a:graphic>
          <a:graphicData uri="http://schemas.openxmlformats.org/presentationml/2006/ole">
            <mc:AlternateContent xmlns:mc="http://schemas.openxmlformats.org/markup-compatibility/2006">
              <mc:Choice xmlns:v="urn:schemas-microsoft-com:vml" Requires="v">
                <p:oleObj spid="_x0000_s158813" name="Equation" r:id="rId15" imgW="2654280" imgH="482400" progId="Equation.DSMT4">
                  <p:embed/>
                </p:oleObj>
              </mc:Choice>
              <mc:Fallback>
                <p:oleObj name="Equation" r:id="rId15" imgW="2654280" imgH="482400" progId="Equation.DSMT4">
                  <p:embed/>
                  <p:pic>
                    <p:nvPicPr>
                      <p:cNvPr id="0" name=""/>
                      <p:cNvPicPr>
                        <a:picLocks noChangeAspect="1" noChangeArrowheads="1"/>
                      </p:cNvPicPr>
                      <p:nvPr/>
                    </p:nvPicPr>
                    <p:blipFill>
                      <a:blip r:embed="rId16"/>
                      <a:srcRect/>
                      <a:stretch>
                        <a:fillRect/>
                      </a:stretch>
                    </p:blipFill>
                    <p:spPr bwMode="auto">
                      <a:xfrm>
                        <a:off x="454273" y="5915025"/>
                        <a:ext cx="48831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Text Box 341"/>
          <p:cNvSpPr txBox="1">
            <a:spLocks noChangeArrowheads="1"/>
          </p:cNvSpPr>
          <p:nvPr/>
        </p:nvSpPr>
        <p:spPr bwMode="auto">
          <a:xfrm>
            <a:off x="154876" y="6528169"/>
            <a:ext cx="1582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dirty="0">
                <a:latin typeface="Times New Roman" pitchFamily="18" charset="0"/>
              </a:rPr>
              <a:t>……</a:t>
            </a:r>
          </a:p>
        </p:txBody>
      </p:sp>
      <p:sp>
        <p:nvSpPr>
          <p:cNvPr id="78" name="Text Box 342"/>
          <p:cNvSpPr txBox="1">
            <a:spLocks noChangeArrowheads="1"/>
          </p:cNvSpPr>
          <p:nvPr/>
        </p:nvSpPr>
        <p:spPr bwMode="auto">
          <a:xfrm>
            <a:off x="1737613" y="6517265"/>
            <a:ext cx="7406387" cy="34073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square"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sz="1600" dirty="0">
                <a:latin typeface="Times New Roman" pitchFamily="18" charset="0"/>
              </a:rPr>
              <a:t>代数法化简逻辑函数需要一定的经验和技巧，不容易确定化简结果是否为最简。</a:t>
            </a:r>
          </a:p>
        </p:txBody>
      </p:sp>
      <p:sp>
        <p:nvSpPr>
          <p:cNvPr id="79" name="Line 343"/>
          <p:cNvSpPr>
            <a:spLocks noChangeShapeType="1"/>
          </p:cNvSpPr>
          <p:nvPr/>
        </p:nvSpPr>
        <p:spPr bwMode="auto">
          <a:xfrm flipH="1">
            <a:off x="2610738" y="3877045"/>
            <a:ext cx="5791200" cy="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0" name="Line 344"/>
          <p:cNvSpPr>
            <a:spLocks noChangeShapeType="1"/>
          </p:cNvSpPr>
          <p:nvPr/>
        </p:nvSpPr>
        <p:spPr bwMode="auto">
          <a:xfrm flipH="1" flipV="1">
            <a:off x="3144138" y="3953245"/>
            <a:ext cx="5410200" cy="6858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1" name="Line 345"/>
          <p:cNvSpPr>
            <a:spLocks noChangeShapeType="1"/>
          </p:cNvSpPr>
          <p:nvPr/>
        </p:nvSpPr>
        <p:spPr bwMode="auto">
          <a:xfrm flipH="1" flipV="1">
            <a:off x="4363338" y="3953245"/>
            <a:ext cx="4038600" cy="14478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346"/>
          <p:cNvSpPr>
            <a:spLocks noChangeShapeType="1"/>
          </p:cNvSpPr>
          <p:nvPr/>
        </p:nvSpPr>
        <p:spPr bwMode="auto">
          <a:xfrm flipH="1" flipV="1">
            <a:off x="3753738" y="3496045"/>
            <a:ext cx="4648200" cy="23622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3" name="Line 347"/>
          <p:cNvSpPr>
            <a:spLocks noChangeShapeType="1"/>
          </p:cNvSpPr>
          <p:nvPr/>
        </p:nvSpPr>
        <p:spPr bwMode="auto">
          <a:xfrm flipH="1" flipV="1">
            <a:off x="3753738" y="3877045"/>
            <a:ext cx="4648200" cy="2362200"/>
          </a:xfrm>
          <a:prstGeom prst="line">
            <a:avLst/>
          </a:prstGeom>
          <a:noFill/>
          <a:ln w="19050">
            <a:solidFill>
              <a:srgbClr val="33CCFF"/>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Text Box 323"/>
          <p:cNvSpPr txBox="1">
            <a:spLocks noChangeArrowheads="1"/>
          </p:cNvSpPr>
          <p:nvPr/>
        </p:nvSpPr>
        <p:spPr bwMode="auto">
          <a:xfrm>
            <a:off x="7162800" y="121388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sz="2800" dirty="0">
                <a:solidFill>
                  <a:srgbClr val="FF0066"/>
                </a:solidFill>
                <a:latin typeface="Times New Roman" pitchFamily="18" charset="0"/>
              </a:rPr>
              <a:t>a</a:t>
            </a:r>
          </a:p>
        </p:txBody>
      </p:sp>
    </p:spTree>
    <p:extLst>
      <p:ext uri="{BB962C8B-B14F-4D97-AF65-F5344CB8AC3E}">
        <p14:creationId xmlns:p14="http://schemas.microsoft.com/office/powerpoint/2010/main" val="168880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500"/>
                                        <p:tgtEl>
                                          <p:spTgt spid="49"/>
                                        </p:tgtEl>
                                      </p:cBhvr>
                                    </p:animEffect>
                                  </p:childTnLst>
                                </p:cTn>
                              </p:par>
                              <p:par>
                                <p:cTn id="12" presetID="22" presetClass="entr" presetSubtype="4" fill="hold"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down)">
                                      <p:cBhvr>
                                        <p:cTn id="14" dur="500"/>
                                        <p:tgtEl>
                                          <p:spTgt spid="5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down)">
                                      <p:cBhvr>
                                        <p:cTn id="17" dur="500"/>
                                        <p:tgtEl>
                                          <p:spTgt spid="5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down)">
                                      <p:cBhvr>
                                        <p:cTn id="20" dur="500"/>
                                        <p:tgtEl>
                                          <p:spTgt spid="5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down)">
                                      <p:cBhvr>
                                        <p:cTn id="26" dur="500"/>
                                        <p:tgtEl>
                                          <p:spTgt spid="5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down)">
                                      <p:cBhvr>
                                        <p:cTn id="29" dur="500"/>
                                        <p:tgtEl>
                                          <p:spTgt spid="5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wipe(down)">
                                      <p:cBhvr>
                                        <p:cTn id="32" dur="500"/>
                                        <p:tgtEl>
                                          <p:spTgt spid="59"/>
                                        </p:tgtEl>
                                      </p:cBhvr>
                                    </p:animEffect>
                                  </p:childTnLst>
                                </p:cTn>
                              </p:par>
                              <p:par>
                                <p:cTn id="33" presetID="22" presetClass="entr" presetSubtype="4"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down)">
                                      <p:cBhvr>
                                        <p:cTn id="35" dur="500"/>
                                        <p:tgtEl>
                                          <p:spTgt spid="60"/>
                                        </p:tgtEl>
                                      </p:cBhvr>
                                    </p:animEffect>
                                  </p:childTnLst>
                                </p:cTn>
                              </p:par>
                              <p:par>
                                <p:cTn id="36" presetID="22" presetClass="entr" presetSubtype="4" fill="hold" nodeType="with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wipe(down)">
                                      <p:cBhvr>
                                        <p:cTn id="38" dur="500"/>
                                        <p:tgtEl>
                                          <p:spTgt spid="64"/>
                                        </p:tgtEl>
                                      </p:cBhvr>
                                    </p:animEffect>
                                  </p:childTnLst>
                                </p:cTn>
                              </p:par>
                              <p:par>
                                <p:cTn id="39" presetID="22" presetClass="entr" presetSubtype="4"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down)">
                                      <p:cBhvr>
                                        <p:cTn id="41" dur="500"/>
                                        <p:tgtEl>
                                          <p:spTgt spid="68"/>
                                        </p:tgtEl>
                                      </p:cBhvr>
                                    </p:animEffect>
                                  </p:childTnLst>
                                </p:cTn>
                              </p:par>
                              <p:par>
                                <p:cTn id="42" presetID="22" presetClass="entr" presetSubtype="4" fill="hold"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wipe(down)">
                                      <p:cBhvr>
                                        <p:cTn id="44" dur="500"/>
                                        <p:tgtEl>
                                          <p:spTgt spid="69"/>
                                        </p:tgtEl>
                                      </p:cBhvr>
                                    </p:animEffect>
                                  </p:childTnLst>
                                </p:cTn>
                              </p:par>
                              <p:par>
                                <p:cTn id="45" presetID="22" presetClass="entr" presetSubtype="4"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down)">
                                      <p:cBhvr>
                                        <p:cTn id="47" dur="500"/>
                                        <p:tgtEl>
                                          <p:spTgt spid="70"/>
                                        </p:tgtEl>
                                      </p:cBhvr>
                                    </p:animEffect>
                                  </p:childTnLst>
                                </p:cTn>
                              </p:par>
                              <p:par>
                                <p:cTn id="48" presetID="22" presetClass="entr" presetSubtype="4"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down)">
                                      <p:cBhvr>
                                        <p:cTn id="50" dur="500"/>
                                        <p:tgtEl>
                                          <p:spTgt spid="71"/>
                                        </p:tgtEl>
                                      </p:cBhvr>
                                    </p:animEffect>
                                  </p:childTnLst>
                                </p:cTn>
                              </p:par>
                              <p:par>
                                <p:cTn id="51" presetID="22" presetClass="entr" presetSubtype="4"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wipe(down)">
                                      <p:cBhvr>
                                        <p:cTn id="53" dur="500"/>
                                        <p:tgtEl>
                                          <p:spTgt spid="72"/>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down)">
                                      <p:cBhvr>
                                        <p:cTn id="56" dur="500"/>
                                        <p:tgtEl>
                                          <p:spTgt spid="7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ipe(down)">
                                      <p:cBhvr>
                                        <p:cTn id="59" dur="500"/>
                                        <p:tgtEl>
                                          <p:spTgt spid="74"/>
                                        </p:tgtEl>
                                      </p:cBhvr>
                                    </p:animEffect>
                                  </p:childTnLst>
                                </p:cTn>
                              </p:par>
                              <p:par>
                                <p:cTn id="60" presetID="22" presetClass="entr" presetSubtype="4" fill="hold" nodeType="with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down)">
                                      <p:cBhvr>
                                        <p:cTn id="62" dur="500"/>
                                        <p:tgtEl>
                                          <p:spTgt spid="75"/>
                                        </p:tgtEl>
                                      </p:cBhvr>
                                    </p:animEffect>
                                  </p:childTnLst>
                                </p:cTn>
                              </p:par>
                              <p:par>
                                <p:cTn id="63" presetID="22" presetClass="entr" presetSubtype="4"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wipe(down)">
                                      <p:cBhvr>
                                        <p:cTn id="65" dur="500"/>
                                        <p:tgtEl>
                                          <p:spTgt spid="7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wipe(down)">
                                      <p:cBhvr>
                                        <p:cTn id="68" dur="500"/>
                                        <p:tgtEl>
                                          <p:spTgt spid="77"/>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randombar(horizontal)">
                                      <p:cBhvr>
                                        <p:cTn id="73" dur="500"/>
                                        <p:tgtEl>
                                          <p:spTgt spid="79"/>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80"/>
                                        </p:tgtEl>
                                        <p:attrNameLst>
                                          <p:attrName>style.visibility</p:attrName>
                                        </p:attrNameLst>
                                      </p:cBhvr>
                                      <p:to>
                                        <p:strVal val="visible"/>
                                      </p:to>
                                    </p:set>
                                    <p:animEffect transition="in" filter="randombar(horizontal)">
                                      <p:cBhvr>
                                        <p:cTn id="76" dur="500"/>
                                        <p:tgtEl>
                                          <p:spTgt spid="8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randombar(horizontal)">
                                      <p:cBhvr>
                                        <p:cTn id="79" dur="500"/>
                                        <p:tgtEl>
                                          <p:spTgt spid="8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randombar(horizontal)">
                                      <p:cBhvr>
                                        <p:cTn id="82" dur="500"/>
                                        <p:tgtEl>
                                          <p:spTgt spid="8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83"/>
                                        </p:tgtEl>
                                        <p:attrNameLst>
                                          <p:attrName>style.visibility</p:attrName>
                                        </p:attrNameLst>
                                      </p:cBhvr>
                                      <p:to>
                                        <p:strVal val="visible"/>
                                      </p:to>
                                    </p:set>
                                    <p:animEffect transition="in" filter="randombar(horizontal)">
                                      <p:cBhvr>
                                        <p:cTn id="85"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73" grpId="0" animBg="1"/>
      <p:bldP spid="74" grpId="0" animBg="1"/>
      <p:bldP spid="77" grpId="0"/>
      <p:bldP spid="79" grpId="0" animBg="1"/>
      <p:bldP spid="80" grpId="0" animBg="1"/>
      <p:bldP spid="81" grpId="0" animBg="1"/>
      <p:bldP spid="82" grpId="0" animBg="1"/>
      <p:bldP spid="83" grpId="0" animBg="1"/>
      <p:bldP spid="8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sz="2400" dirty="0"/>
              <a:t>具有无关项逻辑函数的化简：</a:t>
            </a:r>
            <a:endParaRPr lang="en-US" altLang="zh-CN" sz="2400" dirty="0"/>
          </a:p>
          <a:p>
            <a:pPr lvl="2"/>
            <a:r>
              <a:rPr lang="zh-CN" altLang="en-US" sz="2000" dirty="0"/>
              <a:t>无关项：</a:t>
            </a:r>
            <a:r>
              <a:rPr lang="en-US" altLang="zh-CN" sz="2000" dirty="0"/>
              <a:t>n</a:t>
            </a:r>
            <a:r>
              <a:rPr lang="zh-CN" altLang="en-US" sz="2000" dirty="0"/>
              <a:t>变量的逻辑函数中，不可能存在，或不允许存在，或即使存在也无关紧要的最小项。</a:t>
            </a:r>
          </a:p>
          <a:p>
            <a:pPr lvl="2"/>
            <a:endParaRPr lang="zh-CN" altLang="en-US" dirty="0"/>
          </a:p>
          <a:p>
            <a:pPr lvl="2"/>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88" name="Group 97"/>
          <p:cNvGrpSpPr>
            <a:grpSpLocks/>
          </p:cNvGrpSpPr>
          <p:nvPr/>
        </p:nvGrpSpPr>
        <p:grpSpPr bwMode="auto">
          <a:xfrm>
            <a:off x="349250" y="2513807"/>
            <a:ext cx="1066800" cy="406400"/>
            <a:chOff x="240" y="480"/>
            <a:chExt cx="1488" cy="256"/>
          </a:xfrm>
        </p:grpSpPr>
        <p:sp>
          <p:nvSpPr>
            <p:cNvPr id="89" name="Text Box 98"/>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6</a:t>
              </a:r>
              <a:endParaRPr kumimoji="1" lang="zh-CN" altLang="en-US" dirty="0">
                <a:solidFill>
                  <a:schemeClr val="bg1"/>
                </a:solidFill>
                <a:latin typeface="Times New Roman" pitchFamily="18" charset="0"/>
              </a:endParaRPr>
            </a:p>
          </p:txBody>
        </p:sp>
        <p:sp>
          <p:nvSpPr>
            <p:cNvPr id="90" name="Line 99"/>
            <p:cNvSpPr>
              <a:spLocks noChangeShapeType="1"/>
            </p:cNvSpPr>
            <p:nvPr/>
          </p:nvSpPr>
          <p:spPr bwMode="auto">
            <a:xfrm>
              <a:off x="1344" y="605"/>
              <a:ext cx="384" cy="0"/>
            </a:xfrm>
            <a:prstGeom prst="line">
              <a:avLst/>
            </a:prstGeom>
            <a:ln>
              <a:headEnd/>
              <a:tailEnd/>
            </a:ln>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pSp>
        <p:nvGrpSpPr>
          <p:cNvPr id="91" name="Group 184"/>
          <p:cNvGrpSpPr>
            <a:grpSpLocks/>
          </p:cNvGrpSpPr>
          <p:nvPr/>
        </p:nvGrpSpPr>
        <p:grpSpPr bwMode="auto">
          <a:xfrm>
            <a:off x="1554163" y="2494757"/>
            <a:ext cx="5962650" cy="481012"/>
            <a:chOff x="960" y="1152"/>
            <a:chExt cx="3756" cy="303"/>
          </a:xfrm>
        </p:grpSpPr>
        <p:graphicFrame>
          <p:nvGraphicFramePr>
            <p:cNvPr id="92" name="Object 101"/>
            <p:cNvGraphicFramePr>
              <a:graphicFrameLocks noChangeAspect="1"/>
            </p:cNvGraphicFramePr>
            <p:nvPr/>
          </p:nvGraphicFramePr>
          <p:xfrm>
            <a:off x="1606" y="1152"/>
            <a:ext cx="2060" cy="303"/>
          </p:xfrm>
          <a:graphic>
            <a:graphicData uri="http://schemas.openxmlformats.org/presentationml/2006/ole">
              <mc:AlternateContent xmlns:mc="http://schemas.openxmlformats.org/markup-compatibility/2006">
                <mc:Choice xmlns:v="urn:schemas-microsoft-com:vml" Requires="v">
                  <p:oleObj spid="_x0000_s137622" name="公式" r:id="rId3" imgW="1752735" imgH="247785" progId="Equation.3">
                    <p:embed/>
                  </p:oleObj>
                </mc:Choice>
                <mc:Fallback>
                  <p:oleObj name="公式" r:id="rId3" imgW="1752735" imgH="2477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 y="1152"/>
                          <a:ext cx="206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 name="Text Box 102"/>
            <p:cNvSpPr txBox="1">
              <a:spLocks noChangeArrowheads="1"/>
            </p:cNvSpPr>
            <p:nvPr/>
          </p:nvSpPr>
          <p:spPr bwMode="auto">
            <a:xfrm>
              <a:off x="960" y="1152"/>
              <a:ext cx="8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化简函数</a:t>
              </a:r>
            </a:p>
          </p:txBody>
        </p:sp>
        <p:sp>
          <p:nvSpPr>
            <p:cNvPr id="94" name="Text Box 103"/>
            <p:cNvSpPr txBox="1">
              <a:spLocks noChangeArrowheads="1"/>
            </p:cNvSpPr>
            <p:nvPr/>
          </p:nvSpPr>
          <p:spPr bwMode="auto">
            <a:xfrm>
              <a:off x="3552" y="1152"/>
              <a:ext cx="11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，且无关项为</a:t>
              </a:r>
            </a:p>
          </p:txBody>
        </p:sp>
      </p:grpSp>
      <p:graphicFrame>
        <p:nvGraphicFramePr>
          <p:cNvPr id="95" name="Group 188"/>
          <p:cNvGraphicFramePr>
            <a:graphicFrameLocks noGrp="1"/>
          </p:cNvGraphicFramePr>
          <p:nvPr>
            <p:extLst>
              <p:ext uri="{D42A27DB-BD31-4B8C-83A1-F6EECF244321}">
                <p14:modId xmlns:p14="http://schemas.microsoft.com/office/powerpoint/2010/main" val="2693011800"/>
              </p:ext>
            </p:extLst>
          </p:nvPr>
        </p:nvGraphicFramePr>
        <p:xfrm>
          <a:off x="2011363" y="3866357"/>
          <a:ext cx="2762250" cy="2197100"/>
        </p:xfrm>
        <a:graphic>
          <a:graphicData uri="http://schemas.openxmlformats.org/drawingml/2006/table">
            <a:tbl>
              <a:tblPr/>
              <a:tblGrid>
                <a:gridCol w="5524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marL="90000" marR="90000" marT="46800" marB="4680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96" name="Group 149"/>
          <p:cNvGrpSpPr>
            <a:grpSpLocks/>
          </p:cNvGrpSpPr>
          <p:nvPr/>
        </p:nvGrpSpPr>
        <p:grpSpPr bwMode="auto">
          <a:xfrm>
            <a:off x="1646238" y="3594894"/>
            <a:ext cx="1143000" cy="777875"/>
            <a:chOff x="3168" y="864"/>
            <a:chExt cx="720" cy="490"/>
          </a:xfrm>
        </p:grpSpPr>
        <p:sp>
          <p:nvSpPr>
            <p:cNvPr id="97" name="Line 150"/>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Text Box 151"/>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99" name="Text Box 152"/>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100" name="AutoShape 153"/>
          <p:cNvSpPr>
            <a:spLocks noChangeArrowheads="1"/>
          </p:cNvSpPr>
          <p:nvPr/>
        </p:nvSpPr>
        <p:spPr bwMode="auto">
          <a:xfrm rot="16200000">
            <a:off x="3286920" y="4724400"/>
            <a:ext cx="830262" cy="942975"/>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01" name="Text Box 154"/>
          <p:cNvSpPr txBox="1">
            <a:spLocks noChangeArrowheads="1"/>
          </p:cNvSpPr>
          <p:nvPr/>
        </p:nvSpPr>
        <p:spPr bwMode="auto">
          <a:xfrm>
            <a:off x="2697163" y="52379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02" name="Text Box 156"/>
          <p:cNvSpPr txBox="1">
            <a:spLocks noChangeArrowheads="1"/>
          </p:cNvSpPr>
          <p:nvPr/>
        </p:nvSpPr>
        <p:spPr bwMode="auto">
          <a:xfrm>
            <a:off x="3230563" y="52379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03" name="Text Box 157"/>
          <p:cNvSpPr txBox="1">
            <a:spLocks noChangeArrowheads="1"/>
          </p:cNvSpPr>
          <p:nvPr/>
        </p:nvSpPr>
        <p:spPr bwMode="auto">
          <a:xfrm>
            <a:off x="4297363" y="56951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104" name="Text Box 158"/>
          <p:cNvSpPr txBox="1">
            <a:spLocks noChangeArrowheads="1"/>
          </p:cNvSpPr>
          <p:nvPr/>
        </p:nvSpPr>
        <p:spPr bwMode="auto">
          <a:xfrm>
            <a:off x="3763963" y="47807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105" name="Text Box 159"/>
          <p:cNvSpPr txBox="1">
            <a:spLocks noChangeArrowheads="1"/>
          </p:cNvSpPr>
          <p:nvPr/>
        </p:nvSpPr>
        <p:spPr bwMode="auto">
          <a:xfrm>
            <a:off x="4297363" y="52379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106" name="Text Box 160"/>
          <p:cNvSpPr txBox="1">
            <a:spLocks noChangeArrowheads="1"/>
          </p:cNvSpPr>
          <p:nvPr/>
        </p:nvSpPr>
        <p:spPr bwMode="auto">
          <a:xfrm>
            <a:off x="3230563" y="47807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107" name="AutoShape 161"/>
          <p:cNvSpPr>
            <a:spLocks noChangeArrowheads="1"/>
          </p:cNvSpPr>
          <p:nvPr/>
        </p:nvSpPr>
        <p:spPr bwMode="auto">
          <a:xfrm>
            <a:off x="2544763" y="5237957"/>
            <a:ext cx="2133600" cy="3810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108" name="Object 181"/>
          <p:cNvGraphicFramePr>
            <a:graphicFrameLocks noChangeAspect="1"/>
          </p:cNvGraphicFramePr>
          <p:nvPr>
            <p:extLst>
              <p:ext uri="{D42A27DB-BD31-4B8C-83A1-F6EECF244321}">
                <p14:modId xmlns:p14="http://schemas.microsoft.com/office/powerpoint/2010/main" val="795344882"/>
              </p:ext>
            </p:extLst>
          </p:nvPr>
        </p:nvGraphicFramePr>
        <p:xfrm>
          <a:off x="5334000" y="4255294"/>
          <a:ext cx="3128963" cy="385763"/>
        </p:xfrm>
        <a:graphic>
          <a:graphicData uri="http://schemas.openxmlformats.org/presentationml/2006/ole">
            <mc:AlternateContent xmlns:mc="http://schemas.openxmlformats.org/markup-compatibility/2006">
              <mc:Choice xmlns:v="urn:schemas-microsoft-com:vml" Requires="v">
                <p:oleObj spid="_x0000_s137623" name="Equation" r:id="rId5" imgW="1676400" imgH="190500" progId="Equation.3">
                  <p:embed/>
                </p:oleObj>
              </mc:Choice>
              <mc:Fallback>
                <p:oleObj name="Equation" r:id="rId5" imgW="1676400" imgH="190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255294"/>
                        <a:ext cx="312896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 name="Text Box 182"/>
          <p:cNvSpPr txBox="1">
            <a:spLocks noChangeArrowheads="1"/>
          </p:cNvSpPr>
          <p:nvPr/>
        </p:nvSpPr>
        <p:spPr bwMode="auto">
          <a:xfrm>
            <a:off x="563563" y="3180557"/>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解：</a:t>
            </a:r>
          </a:p>
        </p:txBody>
      </p:sp>
      <p:sp>
        <p:nvSpPr>
          <p:cNvPr id="111" name="Text Box 185"/>
          <p:cNvSpPr txBox="1">
            <a:spLocks noChangeArrowheads="1"/>
          </p:cNvSpPr>
          <p:nvPr/>
        </p:nvSpPr>
        <p:spPr bwMode="auto">
          <a:xfrm>
            <a:off x="3763963" y="52379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112" name="Text Box 186"/>
          <p:cNvSpPr txBox="1">
            <a:spLocks noChangeArrowheads="1"/>
          </p:cNvSpPr>
          <p:nvPr/>
        </p:nvSpPr>
        <p:spPr bwMode="auto">
          <a:xfrm>
            <a:off x="3763963" y="56951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113" name="Text Box 187"/>
          <p:cNvSpPr txBox="1">
            <a:spLocks noChangeArrowheads="1"/>
          </p:cNvSpPr>
          <p:nvPr/>
        </p:nvSpPr>
        <p:spPr bwMode="auto">
          <a:xfrm>
            <a:off x="3763963" y="432355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1027369482"/>
              </p:ext>
            </p:extLst>
          </p:nvPr>
        </p:nvGraphicFramePr>
        <p:xfrm>
          <a:off x="1554163" y="2891632"/>
          <a:ext cx="2989263" cy="481012"/>
        </p:xfrm>
        <a:graphic>
          <a:graphicData uri="http://schemas.openxmlformats.org/presentationml/2006/ole">
            <mc:AlternateContent xmlns:mc="http://schemas.openxmlformats.org/markup-compatibility/2006">
              <mc:Choice xmlns:v="urn:schemas-microsoft-com:vml" Requires="v">
                <p:oleObj spid="_x0000_s137624" name="Equation" r:id="rId7" imgW="1590570" imgH="238035" progId="Equation.3">
                  <p:embed/>
                </p:oleObj>
              </mc:Choice>
              <mc:Fallback>
                <p:oleObj name="Equation" r:id="rId7" imgW="1590570" imgH="238035" progId="Equation.3">
                  <p:embed/>
                  <p:pic>
                    <p:nvPicPr>
                      <p:cNvPr id="0" name="Object 1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4163" y="2891632"/>
                        <a:ext cx="2989263"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4849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randombar(horizontal)">
                                      <p:cBhvr>
                                        <p:cTn id="7" dur="500"/>
                                        <p:tgtEl>
                                          <p:spTgt spid="95"/>
                                        </p:tgtEl>
                                      </p:cBhvr>
                                    </p:animEffect>
                                  </p:childTnLst>
                                </p:cTn>
                              </p:par>
                              <p:par>
                                <p:cTn id="8" presetID="14" presetClass="entr" presetSubtype="10" fill="hold"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randombar(horizontal)">
                                      <p:cBhvr>
                                        <p:cTn id="10" dur="500"/>
                                        <p:tgtEl>
                                          <p:spTgt spid="9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randombar(horizontal)">
                                      <p:cBhvr>
                                        <p:cTn id="13" dur="500"/>
                                        <p:tgtEl>
                                          <p:spTgt spid="10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randombar(horizontal)">
                                      <p:cBhvr>
                                        <p:cTn id="16" dur="500"/>
                                        <p:tgtEl>
                                          <p:spTgt spid="101"/>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randombar(horizontal)">
                                      <p:cBhvr>
                                        <p:cTn id="19" dur="500"/>
                                        <p:tgtEl>
                                          <p:spTgt spid="10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randombar(horizontal)">
                                      <p:cBhvr>
                                        <p:cTn id="22" dur="500"/>
                                        <p:tgtEl>
                                          <p:spTgt spid="10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randombar(horizontal)">
                                      <p:cBhvr>
                                        <p:cTn id="25" dur="500"/>
                                        <p:tgtEl>
                                          <p:spTgt spid="10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05"/>
                                        </p:tgtEl>
                                        <p:attrNameLst>
                                          <p:attrName>style.visibility</p:attrName>
                                        </p:attrNameLst>
                                      </p:cBhvr>
                                      <p:to>
                                        <p:strVal val="visible"/>
                                      </p:to>
                                    </p:set>
                                    <p:animEffect transition="in" filter="randombar(horizontal)">
                                      <p:cBhvr>
                                        <p:cTn id="28" dur="500"/>
                                        <p:tgtEl>
                                          <p:spTgt spid="10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6"/>
                                        </p:tgtEl>
                                        <p:attrNameLst>
                                          <p:attrName>style.visibility</p:attrName>
                                        </p:attrNameLst>
                                      </p:cBhvr>
                                      <p:to>
                                        <p:strVal val="visible"/>
                                      </p:to>
                                    </p:set>
                                    <p:animEffect transition="in" filter="randombar(horizontal)">
                                      <p:cBhvr>
                                        <p:cTn id="31" dur="500"/>
                                        <p:tgtEl>
                                          <p:spTgt spid="10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randombar(horizontal)">
                                      <p:cBhvr>
                                        <p:cTn id="34" dur="500"/>
                                        <p:tgtEl>
                                          <p:spTgt spid="107"/>
                                        </p:tgtEl>
                                      </p:cBhvr>
                                    </p:animEffect>
                                  </p:childTnLst>
                                </p:cTn>
                              </p:par>
                              <p:par>
                                <p:cTn id="35" presetID="14" presetClass="entr" presetSubtype="10" fill="hold" nodeType="withEffect">
                                  <p:stCondLst>
                                    <p:cond delay="0"/>
                                  </p:stCondLst>
                                  <p:childTnLst>
                                    <p:set>
                                      <p:cBhvr>
                                        <p:cTn id="36" dur="1" fill="hold">
                                          <p:stCondLst>
                                            <p:cond delay="0"/>
                                          </p:stCondLst>
                                        </p:cTn>
                                        <p:tgtEl>
                                          <p:spTgt spid="108"/>
                                        </p:tgtEl>
                                        <p:attrNameLst>
                                          <p:attrName>style.visibility</p:attrName>
                                        </p:attrNameLst>
                                      </p:cBhvr>
                                      <p:to>
                                        <p:strVal val="visible"/>
                                      </p:to>
                                    </p:set>
                                    <p:animEffect transition="in" filter="randombar(horizontal)">
                                      <p:cBhvr>
                                        <p:cTn id="37" dur="500"/>
                                        <p:tgtEl>
                                          <p:spTgt spid="10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randombar(horizontal)">
                                      <p:cBhvr>
                                        <p:cTn id="40" dur="500"/>
                                        <p:tgtEl>
                                          <p:spTgt spid="11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randombar(horizontal)">
                                      <p:cBhvr>
                                        <p:cTn id="43" dur="500"/>
                                        <p:tgtEl>
                                          <p:spTgt spid="11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randombar(horizontal)">
                                      <p:cBhvr>
                                        <p:cTn id="46"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p:bldP spid="102" grpId="0"/>
      <p:bldP spid="103" grpId="0"/>
      <p:bldP spid="104" grpId="0"/>
      <p:bldP spid="105" grpId="0"/>
      <p:bldP spid="106" grpId="0"/>
      <p:bldP spid="107" grpId="0" animBg="1"/>
      <p:bldP spid="111" grpId="0"/>
      <p:bldP spid="112" grpId="0"/>
      <p:bldP spid="1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6</a:t>
            </a:r>
            <a:r>
              <a:rPr lang="zh-CN" altLang="en-US" sz="2800" dirty="0"/>
              <a:t>、用卡诺图化简逻辑函数</a:t>
            </a:r>
            <a:endParaRPr lang="en-US" altLang="zh-CN" sz="2800" dirty="0"/>
          </a:p>
          <a:p>
            <a:pPr lvl="1"/>
            <a:r>
              <a:rPr lang="zh-CN" altLang="en-US" sz="2400" dirty="0"/>
              <a:t>具有无关项逻辑函数的化简：</a:t>
            </a:r>
            <a:endParaRPr lang="en-US" altLang="zh-CN" sz="2400" dirty="0"/>
          </a:p>
          <a:p>
            <a:pPr lvl="2"/>
            <a:r>
              <a:rPr lang="zh-CN" altLang="en-US" sz="2000" dirty="0"/>
              <a:t>无关项：</a:t>
            </a:r>
            <a:r>
              <a:rPr lang="en-US" altLang="zh-CN" sz="2000" dirty="0"/>
              <a:t>n</a:t>
            </a:r>
            <a:r>
              <a:rPr lang="zh-CN" altLang="en-US" sz="2000" dirty="0"/>
              <a:t>变量的逻辑函数中，不可能存在，或不允许存在，或即使存在也无关紧要的最小项。</a:t>
            </a:r>
          </a:p>
          <a:p>
            <a:pPr lvl="2"/>
            <a:endParaRPr lang="zh-CN" altLang="en-US" dirty="0"/>
          </a:p>
          <a:p>
            <a:pPr lvl="2"/>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grpSp>
        <p:nvGrpSpPr>
          <p:cNvPr id="30" name="Group 4"/>
          <p:cNvGrpSpPr>
            <a:grpSpLocks/>
          </p:cNvGrpSpPr>
          <p:nvPr/>
        </p:nvGrpSpPr>
        <p:grpSpPr bwMode="auto">
          <a:xfrm>
            <a:off x="389731" y="2279650"/>
            <a:ext cx="1066800" cy="406400"/>
            <a:chOff x="240" y="480"/>
            <a:chExt cx="1488" cy="256"/>
          </a:xfrm>
        </p:grpSpPr>
        <p:sp>
          <p:nvSpPr>
            <p:cNvPr id="31" name="Text Box 5"/>
            <p:cNvSpPr txBox="1">
              <a:spLocks noChangeArrowheads="1"/>
            </p:cNvSpPr>
            <p:nvPr/>
          </p:nvSpPr>
          <p:spPr bwMode="auto">
            <a:xfrm>
              <a:off x="240" y="480"/>
              <a:ext cx="1104" cy="256"/>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zh-CN" altLang="en-US" dirty="0">
                  <a:solidFill>
                    <a:schemeClr val="bg1"/>
                  </a:solidFill>
                  <a:latin typeface="Times New Roman" pitchFamily="18" charset="0"/>
                </a:rPr>
                <a:t>例</a:t>
              </a:r>
              <a:r>
                <a:rPr kumimoji="1" lang="en-US" altLang="zh-CN" dirty="0">
                  <a:solidFill>
                    <a:schemeClr val="bg1"/>
                  </a:solidFill>
                  <a:latin typeface="Times New Roman" pitchFamily="18" charset="0"/>
                </a:rPr>
                <a:t>7</a:t>
              </a:r>
              <a:endParaRPr kumimoji="1" lang="zh-CN" altLang="en-US" dirty="0">
                <a:solidFill>
                  <a:schemeClr val="bg1"/>
                </a:solidFill>
                <a:latin typeface="Times New Roman" pitchFamily="18" charset="0"/>
              </a:endParaRPr>
            </a:p>
          </p:txBody>
        </p:sp>
        <p:sp>
          <p:nvSpPr>
            <p:cNvPr id="32" name="Line 6"/>
            <p:cNvSpPr>
              <a:spLocks noChangeShapeType="1"/>
            </p:cNvSpPr>
            <p:nvPr/>
          </p:nvSpPr>
          <p:spPr bwMode="auto">
            <a:xfrm>
              <a:off x="1344" y="605"/>
              <a:ext cx="384" cy="0"/>
            </a:xfrm>
            <a:prstGeom prst="line">
              <a:avLst/>
            </a:prstGeom>
            <a:ln>
              <a:headEnd/>
              <a:tailEnd/>
            </a:ln>
            <a:extLst/>
          </p:spPr>
          <p:style>
            <a:lnRef idx="1">
              <a:schemeClr val="accent6"/>
            </a:lnRef>
            <a:fillRef idx="3">
              <a:schemeClr val="accent6"/>
            </a:fillRef>
            <a:effectRef idx="2">
              <a:schemeClr val="accent6"/>
            </a:effectRef>
            <a:fontRef idx="minor">
              <a:schemeClr val="lt1"/>
            </a:fontRef>
          </p:style>
          <p:txBody>
            <a:bodyPr wrap="none" lIns="90000" tIns="46800" rIns="90000" bIns="46800" anchor="ctr"/>
            <a:lstStyle/>
            <a:p>
              <a:endParaRPr lang="zh-CN" altLang="en-US"/>
            </a:p>
          </p:txBody>
        </p:sp>
      </p:grpSp>
      <p:graphicFrame>
        <p:nvGraphicFramePr>
          <p:cNvPr id="33" name="Object 8"/>
          <p:cNvGraphicFramePr>
            <a:graphicFrameLocks noChangeAspect="1"/>
          </p:cNvGraphicFramePr>
          <p:nvPr>
            <p:extLst>
              <p:ext uri="{D42A27DB-BD31-4B8C-83A1-F6EECF244321}">
                <p14:modId xmlns:p14="http://schemas.microsoft.com/office/powerpoint/2010/main" val="1749578967"/>
              </p:ext>
            </p:extLst>
          </p:nvPr>
        </p:nvGraphicFramePr>
        <p:xfrm>
          <a:off x="2729706" y="2235200"/>
          <a:ext cx="4141787" cy="481013"/>
        </p:xfrm>
        <a:graphic>
          <a:graphicData uri="http://schemas.openxmlformats.org/presentationml/2006/ole">
            <mc:AlternateContent xmlns:mc="http://schemas.openxmlformats.org/markup-compatibility/2006">
              <mc:Choice xmlns:v="urn:schemas-microsoft-com:vml" Requires="v">
                <p:oleObj spid="_x0000_s138630" name="公式" r:id="rId3" imgW="2228816" imgH="247785" progId="Equation.3">
                  <p:embed/>
                </p:oleObj>
              </mc:Choice>
              <mc:Fallback>
                <p:oleObj name="公式" r:id="rId3" imgW="2228816" imgH="2477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706" y="2235200"/>
                        <a:ext cx="414178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9"/>
          <p:cNvSpPr txBox="1">
            <a:spLocks noChangeArrowheads="1"/>
          </p:cNvSpPr>
          <p:nvPr/>
        </p:nvSpPr>
        <p:spPr bwMode="auto">
          <a:xfrm>
            <a:off x="1594643" y="2260600"/>
            <a:ext cx="1276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化简函数</a:t>
            </a:r>
          </a:p>
        </p:txBody>
      </p:sp>
      <p:sp>
        <p:nvSpPr>
          <p:cNvPr id="35" name="Text Box 10"/>
          <p:cNvSpPr txBox="1">
            <a:spLocks noChangeArrowheads="1"/>
          </p:cNvSpPr>
          <p:nvPr/>
        </p:nvSpPr>
        <p:spPr bwMode="auto">
          <a:xfrm>
            <a:off x="6471443" y="2260600"/>
            <a:ext cx="184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，且无关项为</a:t>
            </a:r>
          </a:p>
        </p:txBody>
      </p:sp>
      <p:graphicFrame>
        <p:nvGraphicFramePr>
          <p:cNvPr id="36" name="Group 11"/>
          <p:cNvGraphicFramePr>
            <a:graphicFrameLocks noGrp="1"/>
          </p:cNvGraphicFramePr>
          <p:nvPr>
            <p:extLst>
              <p:ext uri="{D42A27DB-BD31-4B8C-83A1-F6EECF244321}">
                <p14:modId xmlns:p14="http://schemas.microsoft.com/office/powerpoint/2010/main" val="4009664383"/>
              </p:ext>
            </p:extLst>
          </p:nvPr>
        </p:nvGraphicFramePr>
        <p:xfrm>
          <a:off x="1823026" y="3494087"/>
          <a:ext cx="2762250" cy="2197100"/>
        </p:xfrm>
        <a:graphic>
          <a:graphicData uri="http://schemas.openxmlformats.org/drawingml/2006/table">
            <a:tbl>
              <a:tblPr/>
              <a:tblGrid>
                <a:gridCol w="5524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52450">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marL="90000" marR="90000" marT="46800" marB="46800"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01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10</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200" b="0" i="0" u="none" strike="noStrike" cap="none" normalizeH="0" baseline="0">
                        <a:ln>
                          <a:noFill/>
                        </a:ln>
                        <a:solidFill>
                          <a:schemeClr val="tx1"/>
                        </a:solidFill>
                        <a:effectLst/>
                        <a:latin typeface="Arial" charset="0"/>
                        <a:ea typeface="宋体" pitchFamily="2" charset="-122"/>
                      </a:endParaRP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7" name="Group 56"/>
          <p:cNvGrpSpPr>
            <a:grpSpLocks/>
          </p:cNvGrpSpPr>
          <p:nvPr/>
        </p:nvGrpSpPr>
        <p:grpSpPr bwMode="auto">
          <a:xfrm>
            <a:off x="1457901" y="3222625"/>
            <a:ext cx="1143000" cy="777875"/>
            <a:chOff x="3168" y="864"/>
            <a:chExt cx="720" cy="490"/>
          </a:xfrm>
        </p:grpSpPr>
        <p:sp>
          <p:nvSpPr>
            <p:cNvPr id="38" name="Line 57"/>
            <p:cNvSpPr>
              <a:spLocks noChangeShapeType="1"/>
            </p:cNvSpPr>
            <p:nvPr/>
          </p:nvSpPr>
          <p:spPr bwMode="auto">
            <a:xfrm flipH="1" flipV="1">
              <a:off x="3381" y="1019"/>
              <a:ext cx="363" cy="2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 name="Text Box 58"/>
            <p:cNvSpPr txBox="1">
              <a:spLocks noChangeArrowheads="1"/>
            </p:cNvSpPr>
            <p:nvPr/>
          </p:nvSpPr>
          <p:spPr bwMode="auto">
            <a:xfrm>
              <a:off x="3456" y="86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AB</a:t>
              </a:r>
            </a:p>
          </p:txBody>
        </p:sp>
        <p:sp>
          <p:nvSpPr>
            <p:cNvPr id="40" name="Text Box 59"/>
            <p:cNvSpPr txBox="1">
              <a:spLocks noChangeArrowheads="1"/>
            </p:cNvSpPr>
            <p:nvPr/>
          </p:nvSpPr>
          <p:spPr bwMode="auto">
            <a:xfrm>
              <a:off x="3168" y="1104"/>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latin typeface="Times New Roman" pitchFamily="18" charset="0"/>
                </a:rPr>
                <a:t>CD</a:t>
              </a:r>
            </a:p>
          </p:txBody>
        </p:sp>
      </p:grpSp>
      <p:sp>
        <p:nvSpPr>
          <p:cNvPr id="41" name="AutoShape 60"/>
          <p:cNvSpPr>
            <a:spLocks noChangeArrowheads="1"/>
          </p:cNvSpPr>
          <p:nvPr/>
        </p:nvSpPr>
        <p:spPr bwMode="auto">
          <a:xfrm rot="16200000">
            <a:off x="3631982" y="4733131"/>
            <a:ext cx="830263" cy="942975"/>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2" name="Text Box 61"/>
          <p:cNvSpPr txBox="1">
            <a:spLocks noChangeArrowheads="1"/>
          </p:cNvSpPr>
          <p:nvPr/>
        </p:nvSpPr>
        <p:spPr bwMode="auto">
          <a:xfrm>
            <a:off x="3575626" y="44084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43" name="Text Box 62"/>
          <p:cNvSpPr txBox="1">
            <a:spLocks noChangeArrowheads="1"/>
          </p:cNvSpPr>
          <p:nvPr/>
        </p:nvSpPr>
        <p:spPr bwMode="auto">
          <a:xfrm>
            <a:off x="3042226" y="48656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44" name="Text Box 63"/>
          <p:cNvSpPr txBox="1">
            <a:spLocks noChangeArrowheads="1"/>
          </p:cNvSpPr>
          <p:nvPr/>
        </p:nvSpPr>
        <p:spPr bwMode="auto">
          <a:xfrm>
            <a:off x="4109026" y="44084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45" name="Text Box 64"/>
          <p:cNvSpPr txBox="1">
            <a:spLocks noChangeArrowheads="1"/>
          </p:cNvSpPr>
          <p:nvPr/>
        </p:nvSpPr>
        <p:spPr bwMode="auto">
          <a:xfrm>
            <a:off x="2508826" y="48656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46" name="Text Box 65"/>
          <p:cNvSpPr txBox="1">
            <a:spLocks noChangeArrowheads="1"/>
          </p:cNvSpPr>
          <p:nvPr/>
        </p:nvSpPr>
        <p:spPr bwMode="auto">
          <a:xfrm>
            <a:off x="2508826" y="52466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47" name="Text Box 66"/>
          <p:cNvSpPr txBox="1">
            <a:spLocks noChangeArrowheads="1"/>
          </p:cNvSpPr>
          <p:nvPr/>
        </p:nvSpPr>
        <p:spPr bwMode="auto">
          <a:xfrm>
            <a:off x="2508826" y="40274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48" name="AutoShape 67"/>
          <p:cNvSpPr>
            <a:spLocks noChangeArrowheads="1"/>
          </p:cNvSpPr>
          <p:nvPr/>
        </p:nvSpPr>
        <p:spPr bwMode="auto">
          <a:xfrm>
            <a:off x="2432626" y="4865687"/>
            <a:ext cx="2133600" cy="352425"/>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49" name="Object 68"/>
          <p:cNvGraphicFramePr>
            <a:graphicFrameLocks noChangeAspect="1"/>
          </p:cNvGraphicFramePr>
          <p:nvPr>
            <p:extLst>
              <p:ext uri="{D42A27DB-BD31-4B8C-83A1-F6EECF244321}">
                <p14:modId xmlns:p14="http://schemas.microsoft.com/office/powerpoint/2010/main" val="3060412469"/>
              </p:ext>
            </p:extLst>
          </p:nvPr>
        </p:nvGraphicFramePr>
        <p:xfrm>
          <a:off x="1362868" y="5949168"/>
          <a:ext cx="4541838" cy="433387"/>
        </p:xfrm>
        <a:graphic>
          <a:graphicData uri="http://schemas.openxmlformats.org/presentationml/2006/ole">
            <mc:AlternateContent xmlns:mc="http://schemas.openxmlformats.org/markup-compatibility/2006">
              <mc:Choice xmlns:v="urn:schemas-microsoft-com:vml" Requires="v">
                <p:oleObj spid="_x0000_s138631" name="Equation" r:id="rId5" imgW="2438400" imgH="219143" progId="Equation.3">
                  <p:embed/>
                </p:oleObj>
              </mc:Choice>
              <mc:Fallback>
                <p:oleObj name="Equation" r:id="rId5" imgW="2438400" imgH="21914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868" y="5949168"/>
                        <a:ext cx="4541838"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69"/>
          <p:cNvSpPr txBox="1">
            <a:spLocks noChangeArrowheads="1"/>
          </p:cNvSpPr>
          <p:nvPr/>
        </p:nvSpPr>
        <p:spPr bwMode="auto">
          <a:xfrm>
            <a:off x="604043" y="3403600"/>
            <a:ext cx="758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eaLnBrk="1" hangingPunct="1"/>
            <a:r>
              <a:rPr kumimoji="1" lang="zh-CN" altLang="en-US">
                <a:latin typeface="Times New Roman" pitchFamily="18" charset="0"/>
              </a:rPr>
              <a:t>解：</a:t>
            </a:r>
          </a:p>
        </p:txBody>
      </p:sp>
      <p:graphicFrame>
        <p:nvGraphicFramePr>
          <p:cNvPr id="51" name="Object 70"/>
          <p:cNvGraphicFramePr>
            <a:graphicFrameLocks noChangeAspect="1"/>
          </p:cNvGraphicFramePr>
          <p:nvPr>
            <p:extLst>
              <p:ext uri="{D42A27DB-BD31-4B8C-83A1-F6EECF244321}">
                <p14:modId xmlns:p14="http://schemas.microsoft.com/office/powerpoint/2010/main" val="2111979443"/>
              </p:ext>
            </p:extLst>
          </p:nvPr>
        </p:nvGraphicFramePr>
        <p:xfrm>
          <a:off x="1729581" y="2717800"/>
          <a:ext cx="2424112" cy="481013"/>
        </p:xfrm>
        <a:graphic>
          <a:graphicData uri="http://schemas.openxmlformats.org/presentationml/2006/ole">
            <mc:AlternateContent xmlns:mc="http://schemas.openxmlformats.org/markup-compatibility/2006">
              <mc:Choice xmlns:v="urn:schemas-microsoft-com:vml" Requires="v">
                <p:oleObj spid="_x0000_s138632" name="公式" r:id="rId7" imgW="1295535" imgH="247785" progId="Equation.3">
                  <p:embed/>
                </p:oleObj>
              </mc:Choice>
              <mc:Fallback>
                <p:oleObj name="公式" r:id="rId7" imgW="1295535" imgH="2477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9581" y="2717800"/>
                        <a:ext cx="242411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Text Box 71"/>
          <p:cNvSpPr txBox="1">
            <a:spLocks noChangeArrowheads="1"/>
          </p:cNvSpPr>
          <p:nvPr/>
        </p:nvSpPr>
        <p:spPr bwMode="auto">
          <a:xfrm>
            <a:off x="4109026" y="48656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53" name="Text Box 72"/>
          <p:cNvSpPr txBox="1">
            <a:spLocks noChangeArrowheads="1"/>
          </p:cNvSpPr>
          <p:nvPr/>
        </p:nvSpPr>
        <p:spPr bwMode="auto">
          <a:xfrm>
            <a:off x="4109026" y="52466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54" name="Text Box 73"/>
          <p:cNvSpPr txBox="1">
            <a:spLocks noChangeArrowheads="1"/>
          </p:cNvSpPr>
          <p:nvPr/>
        </p:nvSpPr>
        <p:spPr bwMode="auto">
          <a:xfrm>
            <a:off x="2508826" y="44084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a:t>
            </a:r>
          </a:p>
        </p:txBody>
      </p:sp>
      <p:sp>
        <p:nvSpPr>
          <p:cNvPr id="55" name="Text Box 74"/>
          <p:cNvSpPr txBox="1">
            <a:spLocks noChangeArrowheads="1"/>
          </p:cNvSpPr>
          <p:nvPr/>
        </p:nvSpPr>
        <p:spPr bwMode="auto">
          <a:xfrm>
            <a:off x="3575626" y="52466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56" name="Text Box 75"/>
          <p:cNvSpPr txBox="1">
            <a:spLocks noChangeArrowheads="1"/>
          </p:cNvSpPr>
          <p:nvPr/>
        </p:nvSpPr>
        <p:spPr bwMode="auto">
          <a:xfrm>
            <a:off x="3575626" y="486568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sz="2000" b="1">
                <a:solidFill>
                  <a:schemeClr val="tx1"/>
                </a:solidFill>
                <a:latin typeface="宋体" charset="-122"/>
                <a:ea typeface="宋体" charset="-122"/>
              </a:defRPr>
            </a:lvl1pPr>
            <a:lvl2pPr marL="742950" indent="-285750" eaLnBrk="0" hangingPunct="0">
              <a:defRPr sz="2000" b="1">
                <a:solidFill>
                  <a:schemeClr val="tx1"/>
                </a:solidFill>
                <a:latin typeface="宋体" charset="-122"/>
                <a:ea typeface="宋体" charset="-122"/>
              </a:defRPr>
            </a:lvl2pPr>
            <a:lvl3pPr marL="1143000" indent="-228600" eaLnBrk="0" hangingPunct="0">
              <a:defRPr sz="2000" b="1">
                <a:solidFill>
                  <a:schemeClr val="tx1"/>
                </a:solidFill>
                <a:latin typeface="宋体" charset="-122"/>
                <a:ea typeface="宋体" charset="-122"/>
              </a:defRPr>
            </a:lvl3pPr>
            <a:lvl4pPr marL="1600200" indent="-228600" eaLnBrk="0" hangingPunct="0">
              <a:defRPr sz="2000" b="1">
                <a:solidFill>
                  <a:schemeClr val="tx1"/>
                </a:solidFill>
                <a:latin typeface="宋体" charset="-122"/>
                <a:ea typeface="宋体" charset="-122"/>
              </a:defRPr>
            </a:lvl4pPr>
            <a:lvl5pPr marL="2057400" indent="-228600" eaLnBrk="0" hangingPunct="0">
              <a:defRPr sz="2000" b="1">
                <a:solidFill>
                  <a:schemeClr val="tx1"/>
                </a:solidFill>
                <a:latin typeface="宋体" charset="-122"/>
                <a:ea typeface="宋体" charset="-122"/>
              </a:defRPr>
            </a:lvl5pPr>
            <a:lvl6pPr marL="2514600" indent="-228600" eaLnBrk="0" fontAlgn="base" hangingPunct="0">
              <a:spcBef>
                <a:spcPct val="50000"/>
              </a:spcBef>
              <a:spcAft>
                <a:spcPct val="0"/>
              </a:spcAft>
              <a:defRPr sz="2000" b="1">
                <a:solidFill>
                  <a:schemeClr val="tx1"/>
                </a:solidFill>
                <a:latin typeface="宋体" charset="-122"/>
                <a:ea typeface="宋体" charset="-122"/>
              </a:defRPr>
            </a:lvl6pPr>
            <a:lvl7pPr marL="2971800" indent="-228600" eaLnBrk="0" fontAlgn="base" hangingPunct="0">
              <a:spcBef>
                <a:spcPct val="50000"/>
              </a:spcBef>
              <a:spcAft>
                <a:spcPct val="0"/>
              </a:spcAft>
              <a:defRPr sz="2000" b="1">
                <a:solidFill>
                  <a:schemeClr val="tx1"/>
                </a:solidFill>
                <a:latin typeface="宋体" charset="-122"/>
                <a:ea typeface="宋体" charset="-122"/>
              </a:defRPr>
            </a:lvl7pPr>
            <a:lvl8pPr marL="3429000" indent="-228600" eaLnBrk="0" fontAlgn="base" hangingPunct="0">
              <a:spcBef>
                <a:spcPct val="50000"/>
              </a:spcBef>
              <a:spcAft>
                <a:spcPct val="0"/>
              </a:spcAft>
              <a:defRPr sz="2000" b="1">
                <a:solidFill>
                  <a:schemeClr val="tx1"/>
                </a:solidFill>
                <a:latin typeface="宋体" charset="-122"/>
                <a:ea typeface="宋体" charset="-122"/>
              </a:defRPr>
            </a:lvl8pPr>
            <a:lvl9pPr marL="3886200" indent="-228600" eaLnBrk="0" fontAlgn="base" hangingPunct="0">
              <a:spcBef>
                <a:spcPct val="50000"/>
              </a:spcBef>
              <a:spcAft>
                <a:spcPct val="0"/>
              </a:spcAft>
              <a:defRPr sz="2000" b="1">
                <a:solidFill>
                  <a:schemeClr val="tx1"/>
                </a:solidFill>
                <a:latin typeface="宋体" charset="-122"/>
                <a:ea typeface="宋体" charset="-122"/>
              </a:defRPr>
            </a:lvl9pPr>
          </a:lstStyle>
          <a:p>
            <a:pPr algn="ctr" eaLnBrk="1" hangingPunct="1"/>
            <a:r>
              <a:rPr kumimoji="1" lang="en-US" altLang="zh-CN">
                <a:solidFill>
                  <a:schemeClr val="accent2"/>
                </a:solidFill>
                <a:latin typeface="Times New Roman" pitchFamily="18" charset="0"/>
              </a:rPr>
              <a:t>1</a:t>
            </a:r>
          </a:p>
        </p:txBody>
      </p:sp>
      <p:sp>
        <p:nvSpPr>
          <p:cNvPr id="57" name="AutoShape 76"/>
          <p:cNvSpPr>
            <a:spLocks noChangeArrowheads="1"/>
          </p:cNvSpPr>
          <p:nvPr/>
        </p:nvSpPr>
        <p:spPr bwMode="auto">
          <a:xfrm rot="16200000">
            <a:off x="3631982" y="4352131"/>
            <a:ext cx="830263" cy="942975"/>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8" name="AutoShape 77"/>
          <p:cNvSpPr>
            <a:spLocks noChangeArrowheads="1"/>
          </p:cNvSpPr>
          <p:nvPr/>
        </p:nvSpPr>
        <p:spPr bwMode="auto">
          <a:xfrm rot="5400000">
            <a:off x="1859538" y="4600575"/>
            <a:ext cx="1692275" cy="393700"/>
          </a:xfrm>
          <a:prstGeom prst="flowChartTerminator">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26622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randombar(horizontal)">
                                      <p:cBhvr>
                                        <p:cTn id="7" dur="500"/>
                                        <p:tgtEl>
                                          <p:spTgt spid="36"/>
                                        </p:tgtEl>
                                      </p:cBhvr>
                                    </p:animEffect>
                                  </p:childTnLst>
                                </p:cTn>
                              </p:par>
                              <p:par>
                                <p:cTn id="8" presetID="14"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randombar(horizontal)">
                                      <p:cBhvr>
                                        <p:cTn id="10" dur="500"/>
                                        <p:tgtEl>
                                          <p:spTgt spid="3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randombar(horizontal)">
                                      <p:cBhvr>
                                        <p:cTn id="13" dur="500"/>
                                        <p:tgtEl>
                                          <p:spTgt spid="4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randombar(horizontal)">
                                      <p:cBhvr>
                                        <p:cTn id="16" dur="500"/>
                                        <p:tgtEl>
                                          <p:spTgt spid="4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randombar(horizontal)">
                                      <p:cBhvr>
                                        <p:cTn id="19" dur="500"/>
                                        <p:tgtEl>
                                          <p:spTgt spid="4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randombar(horizontal)">
                                      <p:cBhvr>
                                        <p:cTn id="22" dur="500"/>
                                        <p:tgtEl>
                                          <p:spTgt spid="44"/>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randombar(horizontal)">
                                      <p:cBhvr>
                                        <p:cTn id="25" dur="500"/>
                                        <p:tgtEl>
                                          <p:spTgt spid="4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randombar(horizontal)">
                                      <p:cBhvr>
                                        <p:cTn id="28" dur="500"/>
                                        <p:tgtEl>
                                          <p:spTgt spid="4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randombar(horizontal)">
                                      <p:cBhvr>
                                        <p:cTn id="31" dur="500"/>
                                        <p:tgtEl>
                                          <p:spTgt spid="47"/>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randombar(horizontal)">
                                      <p:cBhvr>
                                        <p:cTn id="34" dur="500"/>
                                        <p:tgtEl>
                                          <p:spTgt spid="48"/>
                                        </p:tgtEl>
                                      </p:cBhvr>
                                    </p:animEffect>
                                  </p:childTnLst>
                                </p:cTn>
                              </p:par>
                              <p:par>
                                <p:cTn id="35" presetID="14" presetClass="entr" presetSubtype="1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randombar(horizontal)">
                                      <p:cBhvr>
                                        <p:cTn id="37" dur="500"/>
                                        <p:tgtEl>
                                          <p:spTgt spid="4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randombar(horizontal)">
                                      <p:cBhvr>
                                        <p:cTn id="40" dur="500"/>
                                        <p:tgtEl>
                                          <p:spTgt spid="5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randombar(horizontal)">
                                      <p:cBhvr>
                                        <p:cTn id="43" dur="500"/>
                                        <p:tgtEl>
                                          <p:spTgt spid="52"/>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randombar(horizontal)">
                                      <p:cBhvr>
                                        <p:cTn id="46" dur="500"/>
                                        <p:tgtEl>
                                          <p:spTgt spid="5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randombar(horizontal)">
                                      <p:cBhvr>
                                        <p:cTn id="49" dur="500"/>
                                        <p:tgtEl>
                                          <p:spTgt spid="54"/>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randombar(horizontal)">
                                      <p:cBhvr>
                                        <p:cTn id="52" dur="500"/>
                                        <p:tgtEl>
                                          <p:spTgt spid="55"/>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randombar(horizontal)">
                                      <p:cBhvr>
                                        <p:cTn id="55" dur="500"/>
                                        <p:tgtEl>
                                          <p:spTgt spid="56"/>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randombar(horizontal)">
                                      <p:cBhvr>
                                        <p:cTn id="58" dur="500"/>
                                        <p:tgtEl>
                                          <p:spTgt spid="57"/>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randombar(horizontal)">
                                      <p:cBhvr>
                                        <p:cTn id="6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P spid="43" grpId="0"/>
      <p:bldP spid="44" grpId="0"/>
      <p:bldP spid="45" grpId="0"/>
      <p:bldP spid="46" grpId="0"/>
      <p:bldP spid="47" grpId="0"/>
      <p:bldP spid="48" grpId="0" animBg="1"/>
      <p:bldP spid="50" grpId="0"/>
      <p:bldP spid="52" grpId="0"/>
      <p:bldP spid="53" grpId="0"/>
      <p:bldP spid="54" grpId="0"/>
      <p:bldP spid="55" grpId="0"/>
      <p:bldP spid="56" grpId="0"/>
      <p:bldP spid="57" grpId="0" animBg="1"/>
      <p:bldP spid="5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7</a:t>
            </a:r>
            <a:r>
              <a:rPr lang="zh-CN" altLang="en-US" sz="2800" dirty="0"/>
              <a:t>、卡诺图练习</a:t>
            </a:r>
            <a:endParaRPr lang="en-US" altLang="zh-CN" sz="2800" dirty="0"/>
          </a:p>
          <a:p>
            <a:pPr lvl="2"/>
            <a:endParaRPr lang="zh-CN" altLang="en-US" dirty="0"/>
          </a:p>
          <a:p>
            <a:pPr lvl="2"/>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59" name="Text Box 2"/>
          <p:cNvSpPr txBox="1">
            <a:spLocks noChangeArrowheads="1"/>
          </p:cNvSpPr>
          <p:nvPr/>
        </p:nvSpPr>
        <p:spPr bwMode="auto">
          <a:xfrm>
            <a:off x="132962" y="1035411"/>
            <a:ext cx="2736850" cy="586957"/>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dirty="0">
                <a:solidFill>
                  <a:schemeClr val="tx1"/>
                </a:solidFill>
                <a:ea typeface="楷体_GB2312" pitchFamily="49" charset="-122"/>
              </a:rPr>
              <a:t>练习</a:t>
            </a:r>
            <a:r>
              <a:rPr kumimoji="1" lang="en-US" altLang="zh-CN" sz="3200" dirty="0">
                <a:solidFill>
                  <a:schemeClr val="tx1"/>
                </a:solidFill>
                <a:ea typeface="楷体_GB2312" pitchFamily="49" charset="-122"/>
              </a:rPr>
              <a:t>1</a:t>
            </a:r>
            <a:r>
              <a:rPr kumimoji="1" lang="zh-CN" altLang="en-US" sz="3200" dirty="0">
                <a:solidFill>
                  <a:schemeClr val="tx1"/>
                </a:solidFill>
                <a:ea typeface="楷体_GB2312" pitchFamily="49" charset="-122"/>
              </a:rPr>
              <a:t>：化简</a:t>
            </a:r>
          </a:p>
        </p:txBody>
      </p:sp>
      <p:graphicFrame>
        <p:nvGraphicFramePr>
          <p:cNvPr id="2" name="对象 1"/>
          <p:cNvGraphicFramePr>
            <a:graphicFrameLocks noChangeAspect="1"/>
          </p:cNvGraphicFramePr>
          <p:nvPr>
            <p:extLst>
              <p:ext uri="{D42A27DB-BD31-4B8C-83A1-F6EECF244321}">
                <p14:modId xmlns:p14="http://schemas.microsoft.com/office/powerpoint/2010/main" val="1425772517"/>
              </p:ext>
            </p:extLst>
          </p:nvPr>
        </p:nvGraphicFramePr>
        <p:xfrm>
          <a:off x="2591868" y="1035411"/>
          <a:ext cx="4062413" cy="557212"/>
        </p:xfrm>
        <a:graphic>
          <a:graphicData uri="http://schemas.openxmlformats.org/presentationml/2006/ole">
            <mc:AlternateContent xmlns:mc="http://schemas.openxmlformats.org/markup-compatibility/2006">
              <mc:Choice xmlns:v="urn:schemas-microsoft-com:vml" Requires="v">
                <p:oleObj spid="_x0000_s105805" name="Equation" r:id="rId3" imgW="1562040" imgH="215640" progId="Equation.DSMT4">
                  <p:embed/>
                </p:oleObj>
              </mc:Choice>
              <mc:Fallback>
                <p:oleObj name="Equation" r:id="rId3" imgW="1562040" imgH="21564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868" y="1035411"/>
                        <a:ext cx="4062413"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6" name="Group 4"/>
          <p:cNvGrpSpPr>
            <a:grpSpLocks/>
          </p:cNvGrpSpPr>
          <p:nvPr/>
        </p:nvGrpSpPr>
        <p:grpSpPr bwMode="auto">
          <a:xfrm>
            <a:off x="2004218" y="2234407"/>
            <a:ext cx="3148013" cy="2933702"/>
            <a:chOff x="3037" y="966"/>
            <a:chExt cx="1819" cy="1502"/>
          </a:xfrm>
        </p:grpSpPr>
        <p:sp>
          <p:nvSpPr>
            <p:cNvPr id="115" name="Rectangle 5"/>
            <p:cNvSpPr>
              <a:spLocks noChangeArrowheads="1"/>
            </p:cNvSpPr>
            <p:nvPr/>
          </p:nvSpPr>
          <p:spPr bwMode="auto">
            <a:xfrm>
              <a:off x="4547" y="2214"/>
              <a:ext cx="309"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endParaRPr lang="en-US" altLang="zh-CN" sz="1200">
                <a:solidFill>
                  <a:schemeClr val="tx1"/>
                </a:solidFill>
              </a:endParaRPr>
            </a:p>
          </p:txBody>
        </p:sp>
        <p:sp>
          <p:nvSpPr>
            <p:cNvPr id="116" name="Rectangle 6"/>
            <p:cNvSpPr>
              <a:spLocks noChangeArrowheads="1"/>
            </p:cNvSpPr>
            <p:nvPr/>
          </p:nvSpPr>
          <p:spPr bwMode="auto">
            <a:xfrm>
              <a:off x="4243" y="2214"/>
              <a:ext cx="3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endParaRPr lang="en-US" altLang="zh-CN" sz="1200">
                <a:solidFill>
                  <a:schemeClr val="tx1"/>
                </a:solidFill>
              </a:endParaRPr>
            </a:p>
          </p:txBody>
        </p:sp>
        <p:sp>
          <p:nvSpPr>
            <p:cNvPr id="117" name="Rectangle 7"/>
            <p:cNvSpPr>
              <a:spLocks noChangeArrowheads="1"/>
            </p:cNvSpPr>
            <p:nvPr/>
          </p:nvSpPr>
          <p:spPr bwMode="auto">
            <a:xfrm>
              <a:off x="3942" y="2214"/>
              <a:ext cx="30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endParaRPr lang="en-US" altLang="zh-CN" sz="1600">
                <a:solidFill>
                  <a:schemeClr val="tx1"/>
                </a:solidFill>
              </a:endParaRPr>
            </a:p>
          </p:txBody>
        </p:sp>
        <p:sp>
          <p:nvSpPr>
            <p:cNvPr id="118" name="Rectangle 8"/>
            <p:cNvSpPr>
              <a:spLocks noChangeArrowheads="1"/>
            </p:cNvSpPr>
            <p:nvPr/>
          </p:nvSpPr>
          <p:spPr bwMode="auto">
            <a:xfrm>
              <a:off x="3554" y="2214"/>
              <a:ext cx="38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endParaRPr lang="en-US" altLang="zh-CN" sz="1600">
                <a:solidFill>
                  <a:schemeClr val="tx1"/>
                </a:solidFill>
              </a:endParaRPr>
            </a:p>
          </p:txBody>
        </p:sp>
        <p:sp>
          <p:nvSpPr>
            <p:cNvPr id="119" name="Rectangle 9"/>
            <p:cNvSpPr>
              <a:spLocks noChangeArrowheads="1"/>
            </p:cNvSpPr>
            <p:nvPr/>
          </p:nvSpPr>
          <p:spPr bwMode="auto">
            <a:xfrm>
              <a:off x="3303" y="2214"/>
              <a:ext cx="25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10</a:t>
              </a:r>
            </a:p>
          </p:txBody>
        </p:sp>
        <p:sp>
          <p:nvSpPr>
            <p:cNvPr id="120" name="Rectangle 10"/>
            <p:cNvSpPr>
              <a:spLocks noChangeArrowheads="1"/>
            </p:cNvSpPr>
            <p:nvPr/>
          </p:nvSpPr>
          <p:spPr bwMode="auto">
            <a:xfrm>
              <a:off x="4547" y="1960"/>
              <a:ext cx="309"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en-US" altLang="zh-CN" sz="1200">
                <a:solidFill>
                  <a:schemeClr val="tx1"/>
                </a:solidFill>
              </a:endParaRPr>
            </a:p>
          </p:txBody>
        </p:sp>
        <p:sp>
          <p:nvSpPr>
            <p:cNvPr id="121" name="Rectangle 11"/>
            <p:cNvSpPr>
              <a:spLocks noChangeArrowheads="1"/>
            </p:cNvSpPr>
            <p:nvPr/>
          </p:nvSpPr>
          <p:spPr bwMode="auto">
            <a:xfrm>
              <a:off x="4243" y="1960"/>
              <a:ext cx="3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endParaRPr lang="en-US" altLang="zh-CN" sz="1200">
                <a:solidFill>
                  <a:schemeClr val="tx1"/>
                </a:solidFill>
              </a:endParaRPr>
            </a:p>
          </p:txBody>
        </p:sp>
        <p:sp>
          <p:nvSpPr>
            <p:cNvPr id="122" name="Rectangle 12"/>
            <p:cNvSpPr>
              <a:spLocks noChangeArrowheads="1"/>
            </p:cNvSpPr>
            <p:nvPr/>
          </p:nvSpPr>
          <p:spPr bwMode="auto">
            <a:xfrm>
              <a:off x="3942" y="1960"/>
              <a:ext cx="30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endParaRPr lang="en-US" altLang="zh-CN" sz="1200">
                <a:solidFill>
                  <a:schemeClr val="tx1"/>
                </a:solidFill>
              </a:endParaRPr>
            </a:p>
          </p:txBody>
        </p:sp>
        <p:sp>
          <p:nvSpPr>
            <p:cNvPr id="123" name="Rectangle 13"/>
            <p:cNvSpPr>
              <a:spLocks noChangeArrowheads="1"/>
            </p:cNvSpPr>
            <p:nvPr/>
          </p:nvSpPr>
          <p:spPr bwMode="auto">
            <a:xfrm>
              <a:off x="3554" y="1960"/>
              <a:ext cx="38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en-US" altLang="zh-CN" sz="1600">
                <a:solidFill>
                  <a:schemeClr val="tx1"/>
                </a:solidFill>
              </a:endParaRPr>
            </a:p>
          </p:txBody>
        </p:sp>
        <p:sp>
          <p:nvSpPr>
            <p:cNvPr id="124" name="Rectangle 14"/>
            <p:cNvSpPr>
              <a:spLocks noChangeArrowheads="1"/>
            </p:cNvSpPr>
            <p:nvPr/>
          </p:nvSpPr>
          <p:spPr bwMode="auto">
            <a:xfrm>
              <a:off x="3303" y="1960"/>
              <a:ext cx="25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11</a:t>
              </a:r>
            </a:p>
          </p:txBody>
        </p:sp>
        <p:sp>
          <p:nvSpPr>
            <p:cNvPr id="125" name="Rectangle 15"/>
            <p:cNvSpPr>
              <a:spLocks noChangeArrowheads="1"/>
            </p:cNvSpPr>
            <p:nvPr/>
          </p:nvSpPr>
          <p:spPr bwMode="auto">
            <a:xfrm>
              <a:off x="4547" y="1706"/>
              <a:ext cx="309"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zh-CN" altLang="en-US" sz="1800">
                <a:solidFill>
                  <a:schemeClr val="tx1"/>
                </a:solidFill>
              </a:endParaRPr>
            </a:p>
          </p:txBody>
        </p:sp>
        <p:sp>
          <p:nvSpPr>
            <p:cNvPr id="126" name="Rectangle 16"/>
            <p:cNvSpPr>
              <a:spLocks noChangeArrowheads="1"/>
            </p:cNvSpPr>
            <p:nvPr/>
          </p:nvSpPr>
          <p:spPr bwMode="auto">
            <a:xfrm>
              <a:off x="4243" y="1706"/>
              <a:ext cx="3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zh-CN" altLang="en-US" sz="1600">
                <a:solidFill>
                  <a:schemeClr val="tx1"/>
                </a:solidFill>
              </a:endParaRPr>
            </a:p>
          </p:txBody>
        </p:sp>
        <p:sp>
          <p:nvSpPr>
            <p:cNvPr id="127" name="Rectangle 17"/>
            <p:cNvSpPr>
              <a:spLocks noChangeArrowheads="1"/>
            </p:cNvSpPr>
            <p:nvPr/>
          </p:nvSpPr>
          <p:spPr bwMode="auto">
            <a:xfrm>
              <a:off x="3942" y="1706"/>
              <a:ext cx="30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zh-CN" altLang="en-US" sz="1800">
                <a:solidFill>
                  <a:schemeClr val="tx1"/>
                </a:solidFill>
              </a:endParaRPr>
            </a:p>
          </p:txBody>
        </p:sp>
        <p:sp>
          <p:nvSpPr>
            <p:cNvPr id="128" name="Rectangle 18"/>
            <p:cNvSpPr>
              <a:spLocks noChangeArrowheads="1"/>
            </p:cNvSpPr>
            <p:nvPr/>
          </p:nvSpPr>
          <p:spPr bwMode="auto">
            <a:xfrm>
              <a:off x="3554" y="1706"/>
              <a:ext cx="38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zh-CN" altLang="en-US">
                <a:solidFill>
                  <a:schemeClr val="tx1"/>
                </a:solidFill>
              </a:endParaRPr>
            </a:p>
          </p:txBody>
        </p:sp>
        <p:sp>
          <p:nvSpPr>
            <p:cNvPr id="129" name="Rectangle 19"/>
            <p:cNvSpPr>
              <a:spLocks noChangeArrowheads="1"/>
            </p:cNvSpPr>
            <p:nvPr/>
          </p:nvSpPr>
          <p:spPr bwMode="auto">
            <a:xfrm>
              <a:off x="3303" y="1706"/>
              <a:ext cx="25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01</a:t>
              </a:r>
            </a:p>
          </p:txBody>
        </p:sp>
        <p:sp>
          <p:nvSpPr>
            <p:cNvPr id="130" name="Rectangle 20"/>
            <p:cNvSpPr>
              <a:spLocks noChangeArrowheads="1"/>
            </p:cNvSpPr>
            <p:nvPr/>
          </p:nvSpPr>
          <p:spPr bwMode="auto">
            <a:xfrm>
              <a:off x="4547" y="1452"/>
              <a:ext cx="309"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zh-CN" altLang="en-US" sz="1600">
                <a:solidFill>
                  <a:schemeClr val="tx1"/>
                </a:solidFill>
              </a:endParaRPr>
            </a:p>
          </p:txBody>
        </p:sp>
        <p:sp>
          <p:nvSpPr>
            <p:cNvPr id="131" name="Rectangle 21"/>
            <p:cNvSpPr>
              <a:spLocks noChangeArrowheads="1"/>
            </p:cNvSpPr>
            <p:nvPr/>
          </p:nvSpPr>
          <p:spPr bwMode="auto">
            <a:xfrm>
              <a:off x="4243" y="1452"/>
              <a:ext cx="30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zh-CN" altLang="en-US">
                <a:solidFill>
                  <a:schemeClr val="tx1"/>
                </a:solidFill>
              </a:endParaRPr>
            </a:p>
          </p:txBody>
        </p:sp>
        <p:sp>
          <p:nvSpPr>
            <p:cNvPr id="132" name="Rectangle 22"/>
            <p:cNvSpPr>
              <a:spLocks noChangeArrowheads="1"/>
            </p:cNvSpPr>
            <p:nvPr/>
          </p:nvSpPr>
          <p:spPr bwMode="auto">
            <a:xfrm>
              <a:off x="3942" y="1452"/>
              <a:ext cx="30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endParaRPr lang="zh-CN" altLang="en-US" sz="1600">
                <a:solidFill>
                  <a:schemeClr val="tx1"/>
                </a:solidFill>
              </a:endParaRPr>
            </a:p>
          </p:txBody>
        </p:sp>
        <p:sp>
          <p:nvSpPr>
            <p:cNvPr id="133" name="Rectangle 23"/>
            <p:cNvSpPr>
              <a:spLocks noChangeArrowheads="1"/>
            </p:cNvSpPr>
            <p:nvPr/>
          </p:nvSpPr>
          <p:spPr bwMode="auto">
            <a:xfrm>
              <a:off x="3554" y="1452"/>
              <a:ext cx="388"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chemeClr val="tx1"/>
                  </a:solidFill>
                </a:rPr>
                <a:t>1</a:t>
              </a:r>
            </a:p>
          </p:txBody>
        </p:sp>
        <p:sp>
          <p:nvSpPr>
            <p:cNvPr id="134" name="Rectangle 24"/>
            <p:cNvSpPr>
              <a:spLocks noChangeArrowheads="1"/>
            </p:cNvSpPr>
            <p:nvPr/>
          </p:nvSpPr>
          <p:spPr bwMode="auto">
            <a:xfrm>
              <a:off x="3303" y="1452"/>
              <a:ext cx="25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00</a:t>
              </a:r>
            </a:p>
          </p:txBody>
        </p:sp>
        <p:sp>
          <p:nvSpPr>
            <p:cNvPr id="135" name="Rectangle 25"/>
            <p:cNvSpPr>
              <a:spLocks noChangeArrowheads="1"/>
            </p:cNvSpPr>
            <p:nvPr/>
          </p:nvSpPr>
          <p:spPr bwMode="auto">
            <a:xfrm>
              <a:off x="4547" y="1132"/>
              <a:ext cx="309"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10</a:t>
              </a:r>
            </a:p>
          </p:txBody>
        </p:sp>
        <p:sp>
          <p:nvSpPr>
            <p:cNvPr id="136" name="Rectangle 26"/>
            <p:cNvSpPr>
              <a:spLocks noChangeArrowheads="1"/>
            </p:cNvSpPr>
            <p:nvPr/>
          </p:nvSpPr>
          <p:spPr bwMode="auto">
            <a:xfrm>
              <a:off x="4243" y="1132"/>
              <a:ext cx="30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11</a:t>
              </a:r>
            </a:p>
          </p:txBody>
        </p:sp>
        <p:sp>
          <p:nvSpPr>
            <p:cNvPr id="137" name="Rectangle 27"/>
            <p:cNvSpPr>
              <a:spLocks noChangeArrowheads="1"/>
            </p:cNvSpPr>
            <p:nvPr/>
          </p:nvSpPr>
          <p:spPr bwMode="auto">
            <a:xfrm>
              <a:off x="3942" y="1132"/>
              <a:ext cx="30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01</a:t>
              </a:r>
            </a:p>
          </p:txBody>
        </p:sp>
        <p:sp>
          <p:nvSpPr>
            <p:cNvPr id="138" name="Rectangle 28"/>
            <p:cNvSpPr>
              <a:spLocks noChangeArrowheads="1"/>
            </p:cNvSpPr>
            <p:nvPr/>
          </p:nvSpPr>
          <p:spPr bwMode="auto">
            <a:xfrm>
              <a:off x="3554" y="1132"/>
              <a:ext cx="388"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zh-CN" altLang="en-US">
                  <a:solidFill>
                    <a:schemeClr val="tx1"/>
                  </a:solidFill>
                </a:rPr>
                <a:t>00</a:t>
              </a:r>
            </a:p>
          </p:txBody>
        </p:sp>
        <p:sp>
          <p:nvSpPr>
            <p:cNvPr id="139" name="Rectangle 29"/>
            <p:cNvSpPr>
              <a:spLocks noChangeArrowheads="1"/>
            </p:cNvSpPr>
            <p:nvPr/>
          </p:nvSpPr>
          <p:spPr bwMode="auto">
            <a:xfrm>
              <a:off x="3303" y="1132"/>
              <a:ext cx="251"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nchor="ctr" anchorCtr="1"/>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endParaRPr lang="zh-CN" altLang="en-US">
                <a:solidFill>
                  <a:schemeClr val="tx1"/>
                </a:solidFill>
              </a:endParaRPr>
            </a:p>
          </p:txBody>
        </p:sp>
        <p:sp>
          <p:nvSpPr>
            <p:cNvPr id="140" name="Line 30"/>
            <p:cNvSpPr>
              <a:spLocks noChangeShapeType="1"/>
            </p:cNvSpPr>
            <p:nvPr/>
          </p:nvSpPr>
          <p:spPr bwMode="auto">
            <a:xfrm>
              <a:off x="3303" y="1132"/>
              <a:ext cx="25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1" name="Line 31"/>
            <p:cNvSpPr>
              <a:spLocks noChangeShapeType="1"/>
            </p:cNvSpPr>
            <p:nvPr/>
          </p:nvSpPr>
          <p:spPr bwMode="auto">
            <a:xfrm>
              <a:off x="3303" y="2468"/>
              <a:ext cx="25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2" name="Line 32"/>
            <p:cNvSpPr>
              <a:spLocks noChangeShapeType="1"/>
            </p:cNvSpPr>
            <p:nvPr/>
          </p:nvSpPr>
          <p:spPr bwMode="auto">
            <a:xfrm>
              <a:off x="3303" y="1132"/>
              <a:ext cx="0" cy="3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3" name="Line 33"/>
            <p:cNvSpPr>
              <a:spLocks noChangeShapeType="1"/>
            </p:cNvSpPr>
            <p:nvPr/>
          </p:nvSpPr>
          <p:spPr bwMode="auto">
            <a:xfrm>
              <a:off x="4856" y="1132"/>
              <a:ext cx="0" cy="32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4" name="Line 34"/>
            <p:cNvSpPr>
              <a:spLocks noChangeShapeType="1"/>
            </p:cNvSpPr>
            <p:nvPr/>
          </p:nvSpPr>
          <p:spPr bwMode="auto">
            <a:xfrm>
              <a:off x="3554" y="1132"/>
              <a:ext cx="3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5" name="Line 35"/>
            <p:cNvSpPr>
              <a:spLocks noChangeShapeType="1"/>
            </p:cNvSpPr>
            <p:nvPr/>
          </p:nvSpPr>
          <p:spPr bwMode="auto">
            <a:xfrm>
              <a:off x="3303" y="1132"/>
              <a:ext cx="251" cy="320"/>
            </a:xfrm>
            <a:prstGeom prst="line">
              <a:avLst/>
            </a:prstGeom>
            <a:noFill/>
            <a:ln w="28575"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6" name="Line 36"/>
            <p:cNvSpPr>
              <a:spLocks noChangeShapeType="1"/>
            </p:cNvSpPr>
            <p:nvPr/>
          </p:nvSpPr>
          <p:spPr bwMode="auto">
            <a:xfrm>
              <a:off x="3303" y="1452"/>
              <a:ext cx="0" cy="25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7" name="Line 37"/>
            <p:cNvSpPr>
              <a:spLocks noChangeShapeType="1"/>
            </p:cNvSpPr>
            <p:nvPr/>
          </p:nvSpPr>
          <p:spPr bwMode="auto">
            <a:xfrm>
              <a:off x="3554" y="1452"/>
              <a:ext cx="0" cy="1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8" name="Line 38"/>
            <p:cNvSpPr>
              <a:spLocks noChangeShapeType="1"/>
            </p:cNvSpPr>
            <p:nvPr/>
          </p:nvSpPr>
          <p:spPr bwMode="auto">
            <a:xfrm>
              <a:off x="3554" y="1452"/>
              <a:ext cx="13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49" name="Line 39"/>
            <p:cNvSpPr>
              <a:spLocks noChangeShapeType="1"/>
            </p:cNvSpPr>
            <p:nvPr/>
          </p:nvSpPr>
          <p:spPr bwMode="auto">
            <a:xfrm>
              <a:off x="3942" y="1132"/>
              <a:ext cx="30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0" name="Line 40"/>
            <p:cNvSpPr>
              <a:spLocks noChangeShapeType="1"/>
            </p:cNvSpPr>
            <p:nvPr/>
          </p:nvSpPr>
          <p:spPr bwMode="auto">
            <a:xfrm>
              <a:off x="3942" y="1452"/>
              <a:ext cx="0" cy="1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1" name="Line 41"/>
            <p:cNvSpPr>
              <a:spLocks noChangeShapeType="1"/>
            </p:cNvSpPr>
            <p:nvPr/>
          </p:nvSpPr>
          <p:spPr bwMode="auto">
            <a:xfrm>
              <a:off x="4243" y="1132"/>
              <a:ext cx="30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2" name="Line 42"/>
            <p:cNvSpPr>
              <a:spLocks noChangeShapeType="1"/>
            </p:cNvSpPr>
            <p:nvPr/>
          </p:nvSpPr>
          <p:spPr bwMode="auto">
            <a:xfrm>
              <a:off x="4243" y="1452"/>
              <a:ext cx="0" cy="1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3" name="Line 43"/>
            <p:cNvSpPr>
              <a:spLocks noChangeShapeType="1"/>
            </p:cNvSpPr>
            <p:nvPr/>
          </p:nvSpPr>
          <p:spPr bwMode="auto">
            <a:xfrm>
              <a:off x="4547" y="1132"/>
              <a:ext cx="30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4" name="Line 44"/>
            <p:cNvSpPr>
              <a:spLocks noChangeShapeType="1"/>
            </p:cNvSpPr>
            <p:nvPr/>
          </p:nvSpPr>
          <p:spPr bwMode="auto">
            <a:xfrm>
              <a:off x="4547" y="1452"/>
              <a:ext cx="0" cy="10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5" name="Line 45"/>
            <p:cNvSpPr>
              <a:spLocks noChangeShapeType="1"/>
            </p:cNvSpPr>
            <p:nvPr/>
          </p:nvSpPr>
          <p:spPr bwMode="auto">
            <a:xfrm>
              <a:off x="4856" y="1452"/>
              <a:ext cx="0" cy="101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6" name="Line 46"/>
            <p:cNvSpPr>
              <a:spLocks noChangeShapeType="1"/>
            </p:cNvSpPr>
            <p:nvPr/>
          </p:nvSpPr>
          <p:spPr bwMode="auto">
            <a:xfrm>
              <a:off x="3303" y="1706"/>
              <a:ext cx="0" cy="25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7" name="Line 47"/>
            <p:cNvSpPr>
              <a:spLocks noChangeShapeType="1"/>
            </p:cNvSpPr>
            <p:nvPr/>
          </p:nvSpPr>
          <p:spPr bwMode="auto">
            <a:xfrm>
              <a:off x="3554" y="1706"/>
              <a:ext cx="13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8" name="Line 48"/>
            <p:cNvSpPr>
              <a:spLocks noChangeShapeType="1"/>
            </p:cNvSpPr>
            <p:nvPr/>
          </p:nvSpPr>
          <p:spPr bwMode="auto">
            <a:xfrm>
              <a:off x="3303" y="1960"/>
              <a:ext cx="0" cy="25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59" name="Line 49"/>
            <p:cNvSpPr>
              <a:spLocks noChangeShapeType="1"/>
            </p:cNvSpPr>
            <p:nvPr/>
          </p:nvSpPr>
          <p:spPr bwMode="auto">
            <a:xfrm>
              <a:off x="3554" y="1960"/>
              <a:ext cx="13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60" name="Line 50"/>
            <p:cNvSpPr>
              <a:spLocks noChangeShapeType="1"/>
            </p:cNvSpPr>
            <p:nvPr/>
          </p:nvSpPr>
          <p:spPr bwMode="auto">
            <a:xfrm>
              <a:off x="3303" y="2214"/>
              <a:ext cx="0" cy="25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61" name="Line 51"/>
            <p:cNvSpPr>
              <a:spLocks noChangeShapeType="1"/>
            </p:cNvSpPr>
            <p:nvPr/>
          </p:nvSpPr>
          <p:spPr bwMode="auto">
            <a:xfrm>
              <a:off x="3554" y="2214"/>
              <a:ext cx="130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62" name="Line 52"/>
            <p:cNvSpPr>
              <a:spLocks noChangeShapeType="1"/>
            </p:cNvSpPr>
            <p:nvPr/>
          </p:nvSpPr>
          <p:spPr bwMode="auto">
            <a:xfrm>
              <a:off x="3554" y="2468"/>
              <a:ext cx="130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63" name="Text Box 53"/>
            <p:cNvSpPr txBox="1">
              <a:spLocks noChangeArrowheads="1"/>
            </p:cNvSpPr>
            <p:nvPr/>
          </p:nvSpPr>
          <p:spPr bwMode="auto">
            <a:xfrm>
              <a:off x="3037" y="1174"/>
              <a:ext cx="52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rgbClr val="000000"/>
                  </a:solidFill>
                </a:rPr>
                <a:t>AB </a:t>
              </a:r>
            </a:p>
          </p:txBody>
        </p:sp>
        <p:sp>
          <p:nvSpPr>
            <p:cNvPr id="164" name="Text Box 54"/>
            <p:cNvSpPr txBox="1">
              <a:spLocks noChangeArrowheads="1"/>
            </p:cNvSpPr>
            <p:nvPr/>
          </p:nvSpPr>
          <p:spPr bwMode="auto">
            <a:xfrm>
              <a:off x="3341" y="966"/>
              <a:ext cx="523"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eaLnBrk="0" hangingPunct="0"/>
              <a:r>
                <a:rPr lang="en-US" altLang="zh-CN">
                  <a:solidFill>
                    <a:srgbClr val="000000"/>
                  </a:solidFill>
                </a:rPr>
                <a:t>CD </a:t>
              </a:r>
            </a:p>
          </p:txBody>
        </p:sp>
      </p:grpSp>
      <p:sp>
        <p:nvSpPr>
          <p:cNvPr id="107" name="Oval 55"/>
          <p:cNvSpPr>
            <a:spLocks noChangeArrowheads="1"/>
          </p:cNvSpPr>
          <p:nvPr/>
        </p:nvSpPr>
        <p:spPr bwMode="auto">
          <a:xfrm>
            <a:off x="2869406" y="3098005"/>
            <a:ext cx="2519362" cy="1152525"/>
          </a:xfrm>
          <a:prstGeom prst="ellipse">
            <a:avLst/>
          </a:prstGeom>
          <a:noFill/>
          <a:ln w="25400" algn="ctr">
            <a:solidFill>
              <a:srgbClr val="FF00FF"/>
            </a:solidFill>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08" name="Line 56"/>
          <p:cNvSpPr>
            <a:spLocks noChangeShapeType="1"/>
          </p:cNvSpPr>
          <p:nvPr/>
        </p:nvSpPr>
        <p:spPr bwMode="auto">
          <a:xfrm>
            <a:off x="5533231" y="3745705"/>
            <a:ext cx="863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pic>
        <p:nvPicPr>
          <p:cNvPr id="109" name="图片 1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2731" y="3386930"/>
            <a:ext cx="541337" cy="7207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 name="Freeform 58"/>
          <p:cNvSpPr>
            <a:spLocks/>
          </p:cNvSpPr>
          <p:nvPr/>
        </p:nvSpPr>
        <p:spPr bwMode="auto">
          <a:xfrm>
            <a:off x="2940843" y="3601242"/>
            <a:ext cx="671513" cy="1165225"/>
          </a:xfrm>
          <a:custGeom>
            <a:avLst/>
            <a:gdLst>
              <a:gd name="T0" fmla="*/ 0 w 423"/>
              <a:gd name="T1" fmla="*/ 91 h 734"/>
              <a:gd name="T2" fmla="*/ 363 w 423"/>
              <a:gd name="T3" fmla="*/ 91 h 734"/>
              <a:gd name="T4" fmla="*/ 363 w 423"/>
              <a:gd name="T5" fmla="*/ 636 h 734"/>
              <a:gd name="T6" fmla="*/ 0 w 423"/>
              <a:gd name="T7" fmla="*/ 681 h 734"/>
            </a:gdLst>
            <a:ahLst/>
            <a:cxnLst>
              <a:cxn ang="0">
                <a:pos x="T0" y="T1"/>
              </a:cxn>
              <a:cxn ang="0">
                <a:pos x="T2" y="T3"/>
              </a:cxn>
              <a:cxn ang="0">
                <a:pos x="T4" y="T5"/>
              </a:cxn>
              <a:cxn ang="0">
                <a:pos x="T6" y="T7"/>
              </a:cxn>
            </a:cxnLst>
            <a:rect l="0" t="0" r="r" b="b"/>
            <a:pathLst>
              <a:path w="423" h="734">
                <a:moveTo>
                  <a:pt x="0" y="91"/>
                </a:moveTo>
                <a:cubicBezTo>
                  <a:pt x="151" y="45"/>
                  <a:pt x="303" y="0"/>
                  <a:pt x="363" y="91"/>
                </a:cubicBezTo>
                <a:cubicBezTo>
                  <a:pt x="423" y="182"/>
                  <a:pt x="423" y="538"/>
                  <a:pt x="363" y="636"/>
                </a:cubicBezTo>
                <a:cubicBezTo>
                  <a:pt x="303" y="734"/>
                  <a:pt x="60" y="674"/>
                  <a:pt x="0" y="681"/>
                </a:cubicBezTo>
              </a:path>
            </a:pathLst>
          </a:custGeom>
          <a:noFill/>
          <a:ln w="25400" cap="flat" cmpd="sng">
            <a:solidFill>
              <a:srgbClr val="FF6600"/>
            </a:solidFill>
            <a:prstDash val="solid"/>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11" name="Freeform 59"/>
          <p:cNvSpPr>
            <a:spLocks/>
          </p:cNvSpPr>
          <p:nvPr/>
        </p:nvSpPr>
        <p:spPr bwMode="auto">
          <a:xfrm>
            <a:off x="4583906" y="3613942"/>
            <a:ext cx="588962" cy="1068388"/>
          </a:xfrm>
          <a:custGeom>
            <a:avLst/>
            <a:gdLst>
              <a:gd name="T0" fmla="*/ 326 w 371"/>
              <a:gd name="T1" fmla="*/ 83 h 673"/>
              <a:gd name="T2" fmla="*/ 53 w 371"/>
              <a:gd name="T3" fmla="*/ 83 h 673"/>
              <a:gd name="T4" fmla="*/ 53 w 371"/>
              <a:gd name="T5" fmla="*/ 582 h 673"/>
              <a:gd name="T6" fmla="*/ 371 w 371"/>
              <a:gd name="T7" fmla="*/ 628 h 673"/>
            </a:gdLst>
            <a:ahLst/>
            <a:cxnLst>
              <a:cxn ang="0">
                <a:pos x="T0" y="T1"/>
              </a:cxn>
              <a:cxn ang="0">
                <a:pos x="T2" y="T3"/>
              </a:cxn>
              <a:cxn ang="0">
                <a:pos x="T4" y="T5"/>
              </a:cxn>
              <a:cxn ang="0">
                <a:pos x="T6" y="T7"/>
              </a:cxn>
            </a:cxnLst>
            <a:rect l="0" t="0" r="r" b="b"/>
            <a:pathLst>
              <a:path w="371" h="673">
                <a:moveTo>
                  <a:pt x="326" y="83"/>
                </a:moveTo>
                <a:cubicBezTo>
                  <a:pt x="212" y="41"/>
                  <a:pt x="98" y="0"/>
                  <a:pt x="53" y="83"/>
                </a:cubicBezTo>
                <a:cubicBezTo>
                  <a:pt x="8" y="166"/>
                  <a:pt x="0" y="491"/>
                  <a:pt x="53" y="582"/>
                </a:cubicBezTo>
                <a:cubicBezTo>
                  <a:pt x="106" y="673"/>
                  <a:pt x="318" y="620"/>
                  <a:pt x="371" y="628"/>
                </a:cubicBezTo>
              </a:path>
            </a:pathLst>
          </a:custGeom>
          <a:noFill/>
          <a:ln w="25400" cap="flat" cmpd="sng">
            <a:solidFill>
              <a:srgbClr val="FF6600"/>
            </a:solidFill>
            <a:prstDash val="solid"/>
            <a:round/>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112" name="Line 60"/>
          <p:cNvSpPr>
            <a:spLocks noChangeShapeType="1"/>
          </p:cNvSpPr>
          <p:nvPr/>
        </p:nvSpPr>
        <p:spPr bwMode="auto">
          <a:xfrm>
            <a:off x="5101431" y="4466430"/>
            <a:ext cx="1223962" cy="5032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pic>
        <p:nvPicPr>
          <p:cNvPr id="113" name="图片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0806" y="4610892"/>
            <a:ext cx="757237" cy="6270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 name="图片 11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51918" y="5761830"/>
            <a:ext cx="2171700" cy="58896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189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08" grpId="0" animBg="1"/>
      <p:bldP spid="110" grpId="0" animBg="1"/>
      <p:bldP spid="111" grpId="0" animBg="1"/>
      <p:bldP spid="11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703" y="548807"/>
            <a:ext cx="8910594" cy="5805387"/>
          </a:xfrm>
        </p:spPr>
        <p:txBody>
          <a:bodyPr/>
          <a:lstStyle/>
          <a:p>
            <a:pPr marL="0" indent="0">
              <a:buNone/>
            </a:pPr>
            <a:r>
              <a:rPr lang="en-US" altLang="zh-CN" sz="2800" dirty="0"/>
              <a:t>7</a:t>
            </a:r>
            <a:r>
              <a:rPr lang="zh-CN" altLang="en-US" sz="2800" dirty="0"/>
              <a:t>、卡诺图练习</a:t>
            </a:r>
            <a:endParaRPr lang="en-US" altLang="zh-CN" sz="2800" dirty="0"/>
          </a:p>
          <a:p>
            <a:pPr lvl="2"/>
            <a:endParaRPr lang="zh-CN" altLang="en-US" dirty="0"/>
          </a:p>
          <a:p>
            <a:pPr lvl="2"/>
            <a:endParaRPr lang="zh-CN" altLang="en-US" dirty="0"/>
          </a:p>
        </p:txBody>
      </p:sp>
      <p:sp>
        <p:nvSpPr>
          <p:cNvPr id="4" name="标题 1"/>
          <p:cNvSpPr txBox="1">
            <a:spLocks/>
          </p:cNvSpPr>
          <p:nvPr/>
        </p:nvSpPr>
        <p:spPr bwMode="auto">
          <a:xfrm>
            <a:off x="0" y="98778"/>
            <a:ext cx="7848600" cy="29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lvl1pPr algn="l" rtl="0" eaLnBrk="0" fontAlgn="base" hangingPunct="0">
              <a:lnSpc>
                <a:spcPct val="97000"/>
              </a:lnSpc>
              <a:spcBef>
                <a:spcPct val="0"/>
              </a:spcBef>
              <a:spcAft>
                <a:spcPct val="0"/>
              </a:spcAft>
              <a:defRPr sz="2600" b="1">
                <a:solidFill>
                  <a:schemeClr val="tx2"/>
                </a:solidFill>
                <a:latin typeface="+mj-lt"/>
                <a:ea typeface="+mj-ea"/>
                <a:cs typeface="+mj-cs"/>
              </a:defRPr>
            </a:lvl1pPr>
            <a:lvl2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2pPr>
            <a:lvl3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3pPr>
            <a:lvl4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4pPr>
            <a:lvl5pPr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5pPr>
            <a:lvl6pPr marL="4572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6pPr>
            <a:lvl7pPr marL="9144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7pPr>
            <a:lvl8pPr marL="13716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8pPr>
            <a:lvl9pPr marL="1828800" algn="l" rtl="0" eaLnBrk="0" fontAlgn="base" hangingPunct="0">
              <a:lnSpc>
                <a:spcPct val="97000"/>
              </a:lnSpc>
              <a:spcBef>
                <a:spcPct val="0"/>
              </a:spcBef>
              <a:spcAft>
                <a:spcPct val="0"/>
              </a:spcAft>
              <a:defRPr sz="2600" b="1">
                <a:solidFill>
                  <a:schemeClr val="tx2"/>
                </a:solidFill>
                <a:latin typeface="黑体" pitchFamily="49" charset="-122"/>
                <a:ea typeface="黑体" pitchFamily="49" charset="-122"/>
              </a:defRPr>
            </a:lvl9pPr>
          </a:lstStyle>
          <a:p>
            <a:r>
              <a:rPr lang="zh-CN" altLang="en-US" sz="2000" dirty="0">
                <a:solidFill>
                  <a:schemeClr val="tx1"/>
                </a:solidFill>
              </a:rPr>
              <a:t>第一章 开关理论基础</a:t>
            </a:r>
            <a:r>
              <a:rPr lang="en-US" altLang="zh-CN" sz="2000" dirty="0">
                <a:solidFill>
                  <a:schemeClr val="tx1"/>
                </a:solidFill>
              </a:rPr>
              <a:t>/</a:t>
            </a:r>
            <a:r>
              <a:rPr lang="zh-CN" altLang="en-US" sz="2000" dirty="0">
                <a:solidFill>
                  <a:schemeClr val="tx1"/>
                </a:solidFill>
              </a:rPr>
              <a:t>第五节  卡诺图</a:t>
            </a:r>
          </a:p>
        </p:txBody>
      </p:sp>
      <p:sp>
        <p:nvSpPr>
          <p:cNvPr id="59" name="Text Box 2"/>
          <p:cNvSpPr txBox="1">
            <a:spLocks noChangeArrowheads="1"/>
          </p:cNvSpPr>
          <p:nvPr/>
        </p:nvSpPr>
        <p:spPr bwMode="auto">
          <a:xfrm>
            <a:off x="132962" y="1035411"/>
            <a:ext cx="2736850" cy="586957"/>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dirty="0">
                <a:solidFill>
                  <a:schemeClr val="tx1"/>
                </a:solidFill>
                <a:ea typeface="楷体_GB2312" pitchFamily="49" charset="-122"/>
              </a:rPr>
              <a:t>练习</a:t>
            </a:r>
            <a:r>
              <a:rPr kumimoji="1" lang="en-US" altLang="zh-CN" sz="3200" dirty="0">
                <a:solidFill>
                  <a:schemeClr val="tx1"/>
                </a:solidFill>
                <a:ea typeface="楷体_GB2312" pitchFamily="49" charset="-122"/>
              </a:rPr>
              <a:t>2</a:t>
            </a:r>
            <a:r>
              <a:rPr kumimoji="1" lang="zh-CN" altLang="en-US" sz="3200" dirty="0">
                <a:solidFill>
                  <a:schemeClr val="tx1"/>
                </a:solidFill>
                <a:ea typeface="楷体_GB2312" pitchFamily="49" charset="-122"/>
              </a:rPr>
              <a:t>：化简</a:t>
            </a:r>
          </a:p>
        </p:txBody>
      </p:sp>
      <p:sp>
        <p:nvSpPr>
          <p:cNvPr id="60" name="Text Box 3"/>
          <p:cNvSpPr txBox="1">
            <a:spLocks noChangeArrowheads="1"/>
          </p:cNvSpPr>
          <p:nvPr/>
        </p:nvSpPr>
        <p:spPr bwMode="auto">
          <a:xfrm>
            <a:off x="2489200" y="770716"/>
            <a:ext cx="60388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lang="en-US" altLang="zh-CN" sz="3200" i="1" dirty="0">
                <a:ea typeface="楷体_GB2312" pitchFamily="49" charset="-122"/>
              </a:rPr>
              <a:t>F</a:t>
            </a:r>
            <a:r>
              <a:rPr lang="en-US" altLang="zh-CN" sz="3200" dirty="0">
                <a:ea typeface="楷体_GB2312" pitchFamily="49" charset="-122"/>
              </a:rPr>
              <a:t>(</a:t>
            </a:r>
            <a:r>
              <a:rPr lang="en-US" altLang="zh-CN" sz="3200" i="1" dirty="0">
                <a:ea typeface="楷体_GB2312" pitchFamily="49" charset="-122"/>
              </a:rPr>
              <a:t>A,B,C,D</a:t>
            </a:r>
            <a:r>
              <a:rPr lang="en-US" altLang="zh-CN" sz="3200" dirty="0">
                <a:ea typeface="楷体_GB2312" pitchFamily="49" charset="-122"/>
              </a:rPr>
              <a:t>)=</a:t>
            </a:r>
            <a:r>
              <a:rPr lang="en-US" altLang="zh-CN" sz="3200" dirty="0">
                <a:ea typeface="楷体_GB2312" pitchFamily="49" charset="-122"/>
                <a:sym typeface="Symbol" pitchFamily="18" charset="2"/>
              </a:rPr>
              <a:t>(0,2,3,5,6,8,9,10,11, 12,13,14,15)</a:t>
            </a:r>
            <a:endParaRPr lang="en-US" altLang="zh-CN" sz="3200" dirty="0">
              <a:ea typeface="楷体_GB2312" pitchFamily="49" charset="-122"/>
            </a:endParaRPr>
          </a:p>
        </p:txBody>
      </p:sp>
      <p:grpSp>
        <p:nvGrpSpPr>
          <p:cNvPr id="61" name="Group 4"/>
          <p:cNvGrpSpPr>
            <a:grpSpLocks/>
          </p:cNvGrpSpPr>
          <p:nvPr/>
        </p:nvGrpSpPr>
        <p:grpSpPr bwMode="auto">
          <a:xfrm>
            <a:off x="1968954" y="1741494"/>
            <a:ext cx="4057650" cy="4433889"/>
            <a:chOff x="1440" y="927"/>
            <a:chExt cx="2556" cy="2793"/>
          </a:xfrm>
        </p:grpSpPr>
        <p:sp>
          <p:nvSpPr>
            <p:cNvPr id="93" name="Line 5"/>
            <p:cNvSpPr>
              <a:spLocks noChangeShapeType="1"/>
            </p:cNvSpPr>
            <p:nvPr/>
          </p:nvSpPr>
          <p:spPr bwMode="auto">
            <a:xfrm flipH="1" flipV="1">
              <a:off x="1632" y="1128"/>
              <a:ext cx="360" cy="3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94" name="Text Box 6"/>
            <p:cNvSpPr txBox="1">
              <a:spLocks noChangeArrowheads="1"/>
            </p:cNvSpPr>
            <p:nvPr/>
          </p:nvSpPr>
          <p:spPr bwMode="auto">
            <a:xfrm>
              <a:off x="1440" y="1332"/>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en-US" altLang="zh-CN" sz="3200" i="1">
                  <a:solidFill>
                    <a:schemeClr val="tx1"/>
                  </a:solidFill>
                  <a:ea typeface="楷体_GB2312" pitchFamily="49" charset="-122"/>
                </a:rPr>
                <a:t>AB</a:t>
              </a:r>
              <a:endParaRPr kumimoji="1" lang="en-US" altLang="zh-CN" sz="3200">
                <a:solidFill>
                  <a:schemeClr val="tx1"/>
                </a:solidFill>
                <a:ea typeface="楷体_GB2312" pitchFamily="49" charset="-122"/>
              </a:endParaRPr>
            </a:p>
          </p:txBody>
        </p:sp>
        <p:sp>
          <p:nvSpPr>
            <p:cNvPr id="95" name="Text Box 7"/>
            <p:cNvSpPr txBox="1">
              <a:spLocks noChangeArrowheads="1"/>
            </p:cNvSpPr>
            <p:nvPr/>
          </p:nvSpPr>
          <p:spPr bwMode="auto">
            <a:xfrm>
              <a:off x="1740" y="927"/>
              <a:ext cx="66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en-US" altLang="zh-CN" sz="3200" i="1">
                  <a:solidFill>
                    <a:schemeClr val="tx1"/>
                  </a:solidFill>
                  <a:ea typeface="楷体_GB2312" pitchFamily="49" charset="-122"/>
                </a:rPr>
                <a:t>CD</a:t>
              </a:r>
              <a:endParaRPr kumimoji="1" lang="en-US" altLang="zh-CN" sz="3200">
                <a:solidFill>
                  <a:schemeClr val="tx1"/>
                </a:solidFill>
                <a:ea typeface="楷体_GB2312" pitchFamily="49" charset="-122"/>
              </a:endParaRPr>
            </a:p>
          </p:txBody>
        </p:sp>
        <p:sp>
          <p:nvSpPr>
            <p:cNvPr id="96" name="Text Box 8"/>
            <p:cNvSpPr txBox="1">
              <a:spLocks noChangeArrowheads="1"/>
            </p:cNvSpPr>
            <p:nvPr/>
          </p:nvSpPr>
          <p:spPr bwMode="auto">
            <a:xfrm>
              <a:off x="2040" y="1140"/>
              <a:ext cx="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00</a:t>
              </a:r>
            </a:p>
          </p:txBody>
        </p:sp>
        <p:sp>
          <p:nvSpPr>
            <p:cNvPr id="97" name="Text Box 9"/>
            <p:cNvSpPr txBox="1">
              <a:spLocks noChangeArrowheads="1"/>
            </p:cNvSpPr>
            <p:nvPr/>
          </p:nvSpPr>
          <p:spPr bwMode="auto">
            <a:xfrm>
              <a:off x="2520" y="1140"/>
              <a:ext cx="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01</a:t>
              </a:r>
            </a:p>
          </p:txBody>
        </p:sp>
        <p:sp>
          <p:nvSpPr>
            <p:cNvPr id="98" name="Text Box 10"/>
            <p:cNvSpPr txBox="1">
              <a:spLocks noChangeArrowheads="1"/>
            </p:cNvSpPr>
            <p:nvPr/>
          </p:nvSpPr>
          <p:spPr bwMode="auto">
            <a:xfrm>
              <a:off x="2940" y="1140"/>
              <a:ext cx="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11</a:t>
              </a:r>
            </a:p>
          </p:txBody>
        </p:sp>
        <p:sp>
          <p:nvSpPr>
            <p:cNvPr id="99" name="Text Box 11"/>
            <p:cNvSpPr txBox="1">
              <a:spLocks noChangeArrowheads="1"/>
            </p:cNvSpPr>
            <p:nvPr/>
          </p:nvSpPr>
          <p:spPr bwMode="auto">
            <a:xfrm>
              <a:off x="3372" y="1140"/>
              <a:ext cx="3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10</a:t>
              </a:r>
            </a:p>
          </p:txBody>
        </p:sp>
        <p:sp>
          <p:nvSpPr>
            <p:cNvPr id="100" name="Text Box 12"/>
            <p:cNvSpPr txBox="1">
              <a:spLocks noChangeArrowheads="1"/>
            </p:cNvSpPr>
            <p:nvPr/>
          </p:nvSpPr>
          <p:spPr bwMode="auto">
            <a:xfrm>
              <a:off x="1608" y="1596"/>
              <a:ext cx="5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00</a:t>
              </a:r>
            </a:p>
          </p:txBody>
        </p:sp>
        <p:sp>
          <p:nvSpPr>
            <p:cNvPr id="101" name="Text Box 13"/>
            <p:cNvSpPr txBox="1">
              <a:spLocks noChangeArrowheads="1"/>
            </p:cNvSpPr>
            <p:nvPr/>
          </p:nvSpPr>
          <p:spPr bwMode="auto">
            <a:xfrm>
              <a:off x="1620" y="2028"/>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01</a:t>
              </a:r>
            </a:p>
          </p:txBody>
        </p:sp>
        <p:pic>
          <p:nvPicPr>
            <p:cNvPr id="102" name="图片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 y="1500"/>
              <a:ext cx="2088" cy="2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 name="Text Box 15"/>
            <p:cNvSpPr txBox="1">
              <a:spLocks noChangeArrowheads="1"/>
            </p:cNvSpPr>
            <p:nvPr/>
          </p:nvSpPr>
          <p:spPr bwMode="auto">
            <a:xfrm>
              <a:off x="1608" y="252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11</a:t>
              </a:r>
            </a:p>
          </p:txBody>
        </p:sp>
        <p:sp>
          <p:nvSpPr>
            <p:cNvPr id="104" name="Text Box 16"/>
            <p:cNvSpPr txBox="1">
              <a:spLocks noChangeArrowheads="1"/>
            </p:cNvSpPr>
            <p:nvPr/>
          </p:nvSpPr>
          <p:spPr bwMode="auto">
            <a:xfrm>
              <a:off x="1596" y="2976"/>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spcBef>
                  <a:spcPct val="50000"/>
                </a:spcBef>
              </a:pPr>
              <a:r>
                <a:rPr kumimoji="1" lang="zh-CN" altLang="en-US" sz="3200">
                  <a:solidFill>
                    <a:schemeClr val="tx1"/>
                  </a:solidFill>
                  <a:ea typeface="楷体_GB2312" pitchFamily="49" charset="-122"/>
                </a:rPr>
                <a:t>10</a:t>
              </a:r>
            </a:p>
          </p:txBody>
        </p:sp>
      </p:grpSp>
      <p:grpSp>
        <p:nvGrpSpPr>
          <p:cNvPr id="62" name="Group 17"/>
          <p:cNvGrpSpPr>
            <a:grpSpLocks/>
          </p:cNvGrpSpPr>
          <p:nvPr/>
        </p:nvGrpSpPr>
        <p:grpSpPr bwMode="auto">
          <a:xfrm>
            <a:off x="2959554" y="4251329"/>
            <a:ext cx="4514850" cy="1276350"/>
            <a:chOff x="2064" y="2508"/>
            <a:chExt cx="2844" cy="804"/>
          </a:xfrm>
        </p:grpSpPr>
        <p:sp>
          <p:nvSpPr>
            <p:cNvPr id="90" name="AutoShape 18"/>
            <p:cNvSpPr>
              <a:spLocks noChangeArrowheads="1"/>
            </p:cNvSpPr>
            <p:nvPr/>
          </p:nvSpPr>
          <p:spPr bwMode="auto">
            <a:xfrm>
              <a:off x="2064" y="2508"/>
              <a:ext cx="1632" cy="804"/>
            </a:xfrm>
            <a:prstGeom prst="roundRect">
              <a:avLst>
                <a:gd name="adj" fmla="val 16667"/>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91" name="Line 19"/>
            <p:cNvSpPr>
              <a:spLocks noChangeShapeType="1"/>
            </p:cNvSpPr>
            <p:nvPr/>
          </p:nvSpPr>
          <p:spPr bwMode="auto">
            <a:xfrm>
              <a:off x="3684" y="2916"/>
              <a:ext cx="480"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92" name="Oval 20"/>
            <p:cNvSpPr>
              <a:spLocks noChangeArrowheads="1"/>
            </p:cNvSpPr>
            <p:nvPr/>
          </p:nvSpPr>
          <p:spPr bwMode="auto">
            <a:xfrm>
              <a:off x="4152" y="2760"/>
              <a:ext cx="756" cy="336"/>
            </a:xfrm>
            <a:prstGeom prst="ellipse">
              <a:avLst/>
            </a:prstGeom>
            <a:noFill/>
            <a:ln w="381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lgn="ctr"/>
              <a:r>
                <a:rPr kumimoji="1" lang="en-US" altLang="zh-CN" sz="3200" i="1">
                  <a:solidFill>
                    <a:schemeClr val="tx1"/>
                  </a:solidFill>
                  <a:ea typeface="楷体_GB2312" pitchFamily="49" charset="-122"/>
                </a:rPr>
                <a:t>A</a:t>
              </a:r>
              <a:endParaRPr kumimoji="1" lang="en-US" altLang="zh-CN" sz="3200">
                <a:solidFill>
                  <a:schemeClr val="tx1"/>
                </a:solidFill>
                <a:ea typeface="楷体_GB2312" pitchFamily="49" charset="-122"/>
              </a:endParaRPr>
            </a:p>
          </p:txBody>
        </p:sp>
      </p:grpSp>
      <p:grpSp>
        <p:nvGrpSpPr>
          <p:cNvPr id="63" name="Group 21"/>
          <p:cNvGrpSpPr>
            <a:grpSpLocks/>
          </p:cNvGrpSpPr>
          <p:nvPr/>
        </p:nvGrpSpPr>
        <p:grpSpPr bwMode="auto">
          <a:xfrm>
            <a:off x="5150304" y="2746379"/>
            <a:ext cx="2533650" cy="2762250"/>
            <a:chOff x="3444" y="1560"/>
            <a:chExt cx="1596" cy="1740"/>
          </a:xfrm>
        </p:grpSpPr>
        <p:sp>
          <p:nvSpPr>
            <p:cNvPr id="86" name="AutoShape 22"/>
            <p:cNvSpPr>
              <a:spLocks noChangeArrowheads="1"/>
            </p:cNvSpPr>
            <p:nvPr/>
          </p:nvSpPr>
          <p:spPr bwMode="auto">
            <a:xfrm>
              <a:off x="3444" y="1560"/>
              <a:ext cx="288" cy="1740"/>
            </a:xfrm>
            <a:prstGeom prst="roundRect">
              <a:avLst>
                <a:gd name="adj" fmla="val 16667"/>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87" name="Line 23"/>
            <p:cNvSpPr>
              <a:spLocks noChangeShapeType="1"/>
            </p:cNvSpPr>
            <p:nvPr/>
          </p:nvSpPr>
          <p:spPr bwMode="auto">
            <a:xfrm>
              <a:off x="3732" y="2244"/>
              <a:ext cx="504"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88" name="Oval 24"/>
            <p:cNvSpPr>
              <a:spLocks noChangeArrowheads="1"/>
            </p:cNvSpPr>
            <p:nvPr/>
          </p:nvSpPr>
          <p:spPr bwMode="auto">
            <a:xfrm>
              <a:off x="4248" y="2076"/>
              <a:ext cx="792" cy="336"/>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pic>
          <p:nvPicPr>
            <p:cNvPr id="89" name="图片 8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7" y="2068"/>
              <a:ext cx="445"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64" name="Group 26"/>
          <p:cNvGrpSpPr>
            <a:grpSpLocks/>
          </p:cNvGrpSpPr>
          <p:nvPr/>
        </p:nvGrpSpPr>
        <p:grpSpPr bwMode="auto">
          <a:xfrm>
            <a:off x="5626554" y="1889129"/>
            <a:ext cx="2743200" cy="838200"/>
            <a:chOff x="3744" y="1020"/>
            <a:chExt cx="1728" cy="528"/>
          </a:xfrm>
        </p:grpSpPr>
        <p:sp>
          <p:nvSpPr>
            <p:cNvPr id="83" name="Line 27"/>
            <p:cNvSpPr>
              <a:spLocks noChangeShapeType="1"/>
            </p:cNvSpPr>
            <p:nvPr/>
          </p:nvSpPr>
          <p:spPr bwMode="auto">
            <a:xfrm flipV="1">
              <a:off x="3744" y="1260"/>
              <a:ext cx="852" cy="288"/>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84" name="Oval 28"/>
            <p:cNvSpPr>
              <a:spLocks noChangeArrowheads="1"/>
            </p:cNvSpPr>
            <p:nvPr/>
          </p:nvSpPr>
          <p:spPr bwMode="auto">
            <a:xfrm>
              <a:off x="4596" y="1020"/>
              <a:ext cx="876" cy="444"/>
            </a:xfrm>
            <a:prstGeom prst="ellipse">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pPr algn="ctr"/>
              <a:endParaRPr kumimoji="1" lang="zh-CN" altLang="en-US" sz="3200">
                <a:solidFill>
                  <a:schemeClr val="tx1"/>
                </a:solidFill>
                <a:ea typeface="楷体_GB2312" pitchFamily="49" charset="-122"/>
              </a:endParaRPr>
            </a:p>
          </p:txBody>
        </p:sp>
        <p:pic>
          <p:nvPicPr>
            <p:cNvPr id="85" name="图片 8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98" y="1048"/>
              <a:ext cx="472"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65" name="Group 30"/>
          <p:cNvGrpSpPr>
            <a:grpSpLocks/>
          </p:cNvGrpSpPr>
          <p:nvPr/>
        </p:nvGrpSpPr>
        <p:grpSpPr bwMode="auto">
          <a:xfrm>
            <a:off x="4388304" y="2679704"/>
            <a:ext cx="1276350" cy="2952750"/>
            <a:chOff x="2946" y="1506"/>
            <a:chExt cx="804" cy="1860"/>
          </a:xfrm>
        </p:grpSpPr>
        <p:sp>
          <p:nvSpPr>
            <p:cNvPr id="81" name="AutoShape 31"/>
            <p:cNvSpPr>
              <a:spLocks/>
            </p:cNvSpPr>
            <p:nvPr/>
          </p:nvSpPr>
          <p:spPr bwMode="auto">
            <a:xfrm rot="5400000">
              <a:off x="3156" y="2772"/>
              <a:ext cx="384" cy="804"/>
            </a:xfrm>
            <a:prstGeom prst="leftBracket">
              <a:avLst>
                <a:gd name="adj" fmla="val 17448"/>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82" name="AutoShape 32"/>
            <p:cNvSpPr>
              <a:spLocks/>
            </p:cNvSpPr>
            <p:nvPr/>
          </p:nvSpPr>
          <p:spPr bwMode="auto">
            <a:xfrm rot="16200000" flipV="1">
              <a:off x="3156" y="1296"/>
              <a:ext cx="384" cy="804"/>
            </a:xfrm>
            <a:prstGeom prst="leftBracket">
              <a:avLst>
                <a:gd name="adj" fmla="val 17448"/>
              </a:avLst>
            </a:prstGeom>
            <a:noFill/>
            <a:ln w="381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grpSp>
      <p:grpSp>
        <p:nvGrpSpPr>
          <p:cNvPr id="66" name="Group 33"/>
          <p:cNvGrpSpPr>
            <a:grpSpLocks/>
          </p:cNvGrpSpPr>
          <p:nvPr/>
        </p:nvGrpSpPr>
        <p:grpSpPr bwMode="auto">
          <a:xfrm>
            <a:off x="2870654" y="2651129"/>
            <a:ext cx="2813050" cy="2971800"/>
            <a:chOff x="2008" y="1500"/>
            <a:chExt cx="1772" cy="1872"/>
          </a:xfrm>
        </p:grpSpPr>
        <p:sp>
          <p:nvSpPr>
            <p:cNvPr id="77" name="Arc 34"/>
            <p:cNvSpPr>
              <a:spLocks/>
            </p:cNvSpPr>
            <p:nvPr/>
          </p:nvSpPr>
          <p:spPr bwMode="auto">
            <a:xfrm>
              <a:off x="2020" y="2904"/>
              <a:ext cx="404" cy="468"/>
            </a:xfrm>
            <a:custGeom>
              <a:avLst/>
              <a:gdLst>
                <a:gd name="G0" fmla="+- 0 0 0"/>
                <a:gd name="G1" fmla="+- 21600 0 0"/>
                <a:gd name="G2" fmla="+- 21600 0 0"/>
                <a:gd name="T0" fmla="*/ 0 w 21600"/>
                <a:gd name="T1" fmla="*/ 0 h 24199"/>
                <a:gd name="T2" fmla="*/ 21443 w 21600"/>
                <a:gd name="T3" fmla="*/ 24199 h 24199"/>
                <a:gd name="T4" fmla="*/ 0 w 21600"/>
                <a:gd name="T5" fmla="*/ 21600 h 24199"/>
              </a:gdLst>
              <a:ahLst/>
              <a:cxnLst>
                <a:cxn ang="0">
                  <a:pos x="T0" y="T1"/>
                </a:cxn>
                <a:cxn ang="0">
                  <a:pos x="T2" y="T3"/>
                </a:cxn>
                <a:cxn ang="0">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78" name="Arc 35"/>
            <p:cNvSpPr>
              <a:spLocks/>
            </p:cNvSpPr>
            <p:nvPr/>
          </p:nvSpPr>
          <p:spPr bwMode="auto">
            <a:xfrm flipV="1">
              <a:off x="2008" y="1512"/>
              <a:ext cx="404" cy="468"/>
            </a:xfrm>
            <a:custGeom>
              <a:avLst/>
              <a:gdLst>
                <a:gd name="G0" fmla="+- 0 0 0"/>
                <a:gd name="G1" fmla="+- 21600 0 0"/>
                <a:gd name="G2" fmla="+- 21600 0 0"/>
                <a:gd name="T0" fmla="*/ 0 w 21600"/>
                <a:gd name="T1" fmla="*/ 0 h 24199"/>
                <a:gd name="T2" fmla="*/ 21443 w 21600"/>
                <a:gd name="T3" fmla="*/ 24199 h 24199"/>
                <a:gd name="T4" fmla="*/ 0 w 21600"/>
                <a:gd name="T5" fmla="*/ 21600 h 24199"/>
              </a:gdLst>
              <a:ahLst/>
              <a:cxnLst>
                <a:cxn ang="0">
                  <a:pos x="T0" y="T1"/>
                </a:cxn>
                <a:cxn ang="0">
                  <a:pos x="T2" y="T3"/>
                </a:cxn>
                <a:cxn ang="0">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79" name="Arc 36"/>
            <p:cNvSpPr>
              <a:spLocks/>
            </p:cNvSpPr>
            <p:nvPr/>
          </p:nvSpPr>
          <p:spPr bwMode="auto">
            <a:xfrm flipH="1">
              <a:off x="3376" y="2904"/>
              <a:ext cx="404" cy="468"/>
            </a:xfrm>
            <a:custGeom>
              <a:avLst/>
              <a:gdLst>
                <a:gd name="G0" fmla="+- 0 0 0"/>
                <a:gd name="G1" fmla="+- 21600 0 0"/>
                <a:gd name="G2" fmla="+- 21600 0 0"/>
                <a:gd name="T0" fmla="*/ 0 w 21600"/>
                <a:gd name="T1" fmla="*/ 0 h 24199"/>
                <a:gd name="T2" fmla="*/ 21443 w 21600"/>
                <a:gd name="T3" fmla="*/ 24199 h 24199"/>
                <a:gd name="T4" fmla="*/ 0 w 21600"/>
                <a:gd name="T5" fmla="*/ 21600 h 24199"/>
              </a:gdLst>
              <a:ahLst/>
              <a:cxnLst>
                <a:cxn ang="0">
                  <a:pos x="T0" y="T1"/>
                </a:cxn>
                <a:cxn ang="0">
                  <a:pos x="T2" y="T3"/>
                </a:cxn>
                <a:cxn ang="0">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80" name="Arc 37"/>
            <p:cNvSpPr>
              <a:spLocks/>
            </p:cNvSpPr>
            <p:nvPr/>
          </p:nvSpPr>
          <p:spPr bwMode="auto">
            <a:xfrm rot="-10800000">
              <a:off x="3376" y="1500"/>
              <a:ext cx="404" cy="468"/>
            </a:xfrm>
            <a:custGeom>
              <a:avLst/>
              <a:gdLst>
                <a:gd name="G0" fmla="+- 0 0 0"/>
                <a:gd name="G1" fmla="+- 21600 0 0"/>
                <a:gd name="G2" fmla="+- 21600 0 0"/>
                <a:gd name="T0" fmla="*/ 0 w 21600"/>
                <a:gd name="T1" fmla="*/ 0 h 24199"/>
                <a:gd name="T2" fmla="*/ 21443 w 21600"/>
                <a:gd name="T3" fmla="*/ 24199 h 24199"/>
                <a:gd name="T4" fmla="*/ 0 w 21600"/>
                <a:gd name="T5" fmla="*/ 21600 h 24199"/>
              </a:gdLst>
              <a:ahLst/>
              <a:cxnLst>
                <a:cxn ang="0">
                  <a:pos x="T0" y="T1"/>
                </a:cxn>
                <a:cxn ang="0">
                  <a:pos x="T2" y="T3"/>
                </a:cxn>
                <a:cxn ang="0">
                  <a:pos x="T4" y="T5"/>
                </a:cxn>
              </a:cxnLst>
              <a:rect l="0" t="0" r="r" b="b"/>
              <a:pathLst>
                <a:path w="21600" h="24199" fill="none" extrusionOk="0">
                  <a:moveTo>
                    <a:pt x="-1" y="0"/>
                  </a:moveTo>
                  <a:cubicBezTo>
                    <a:pt x="11929" y="0"/>
                    <a:pt x="21600" y="9670"/>
                    <a:pt x="21600" y="21600"/>
                  </a:cubicBezTo>
                  <a:cubicBezTo>
                    <a:pt x="21600" y="22468"/>
                    <a:pt x="21547" y="23336"/>
                    <a:pt x="21443" y="24199"/>
                  </a:cubicBezTo>
                </a:path>
                <a:path w="21600" h="24199" stroke="0" extrusionOk="0">
                  <a:moveTo>
                    <a:pt x="-1" y="0"/>
                  </a:moveTo>
                  <a:cubicBezTo>
                    <a:pt x="11929" y="0"/>
                    <a:pt x="21600" y="9670"/>
                    <a:pt x="21600" y="21600"/>
                  </a:cubicBezTo>
                  <a:cubicBezTo>
                    <a:pt x="21600" y="22468"/>
                    <a:pt x="21547" y="23336"/>
                    <a:pt x="21443" y="24199"/>
                  </a:cubicBezTo>
                  <a:lnTo>
                    <a:pt x="0" y="21600"/>
                  </a:lnTo>
                  <a:close/>
                </a:path>
              </a:pathLst>
            </a:custGeom>
            <a:noFill/>
            <a:ln w="381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grpSp>
      <p:grpSp>
        <p:nvGrpSpPr>
          <p:cNvPr id="68" name="Group 42"/>
          <p:cNvGrpSpPr>
            <a:grpSpLocks/>
          </p:cNvGrpSpPr>
          <p:nvPr/>
        </p:nvGrpSpPr>
        <p:grpSpPr bwMode="auto">
          <a:xfrm>
            <a:off x="83004" y="3032129"/>
            <a:ext cx="4076700" cy="1676400"/>
            <a:chOff x="252" y="1740"/>
            <a:chExt cx="2568" cy="1056"/>
          </a:xfrm>
        </p:grpSpPr>
        <p:sp>
          <p:nvSpPr>
            <p:cNvPr id="70" name="AutoShape 43"/>
            <p:cNvSpPr>
              <a:spLocks noChangeArrowheads="1"/>
            </p:cNvSpPr>
            <p:nvPr/>
          </p:nvSpPr>
          <p:spPr bwMode="auto">
            <a:xfrm>
              <a:off x="2532" y="2052"/>
              <a:ext cx="288" cy="744"/>
            </a:xfrm>
            <a:prstGeom prst="roundRect">
              <a:avLst>
                <a:gd name="adj" fmla="val 16667"/>
              </a:avLst>
            </a:prstGeom>
            <a:noFill/>
            <a:ln w="38100">
              <a:solidFill>
                <a:srgbClr val="0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71" name="Line 44"/>
            <p:cNvSpPr>
              <a:spLocks noChangeShapeType="1"/>
            </p:cNvSpPr>
            <p:nvPr/>
          </p:nvSpPr>
          <p:spPr bwMode="auto">
            <a:xfrm flipH="1" flipV="1">
              <a:off x="1296" y="1980"/>
              <a:ext cx="1224" cy="156"/>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sp>
          <p:nvSpPr>
            <p:cNvPr id="72" name="Oval 45"/>
            <p:cNvSpPr>
              <a:spLocks noChangeArrowheads="1"/>
            </p:cNvSpPr>
            <p:nvPr/>
          </p:nvSpPr>
          <p:spPr bwMode="auto">
            <a:xfrm>
              <a:off x="252" y="1740"/>
              <a:ext cx="1056" cy="480"/>
            </a:xfrm>
            <a:prstGeom prst="ellipse">
              <a:avLst/>
            </a:prstGeom>
            <a:noFill/>
            <a:ln w="38100">
              <a:solidFill>
                <a:srgbClr val="008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800" b="1" kern="1200">
                  <a:solidFill>
                    <a:srgbClr val="990033"/>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rgbClr val="990033"/>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rgbClr val="990033"/>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rgbClr val="990033"/>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rgbClr val="990033"/>
                  </a:solidFill>
                  <a:latin typeface="Times New Roman" pitchFamily="18" charset="0"/>
                  <a:ea typeface="宋体" pitchFamily="2" charset="-122"/>
                  <a:cs typeface="+mn-cs"/>
                </a:defRPr>
              </a:lvl5pPr>
              <a:lvl6pPr marL="2286000" algn="l" defTabSz="914400" rtl="0" eaLnBrk="1" latinLnBrk="0" hangingPunct="1">
                <a:defRPr sz="2800" b="1" kern="1200">
                  <a:solidFill>
                    <a:srgbClr val="990033"/>
                  </a:solidFill>
                  <a:latin typeface="Times New Roman" pitchFamily="18" charset="0"/>
                  <a:ea typeface="宋体" pitchFamily="2" charset="-122"/>
                  <a:cs typeface="+mn-cs"/>
                </a:defRPr>
              </a:lvl6pPr>
              <a:lvl7pPr marL="2743200" algn="l" defTabSz="914400" rtl="0" eaLnBrk="1" latinLnBrk="0" hangingPunct="1">
                <a:defRPr sz="2800" b="1" kern="1200">
                  <a:solidFill>
                    <a:srgbClr val="990033"/>
                  </a:solidFill>
                  <a:latin typeface="Times New Roman" pitchFamily="18" charset="0"/>
                  <a:ea typeface="宋体" pitchFamily="2" charset="-122"/>
                  <a:cs typeface="+mn-cs"/>
                </a:defRPr>
              </a:lvl7pPr>
              <a:lvl8pPr marL="3200400" algn="l" defTabSz="914400" rtl="0" eaLnBrk="1" latinLnBrk="0" hangingPunct="1">
                <a:defRPr sz="2800" b="1" kern="1200">
                  <a:solidFill>
                    <a:srgbClr val="990033"/>
                  </a:solidFill>
                  <a:latin typeface="Times New Roman" pitchFamily="18" charset="0"/>
                  <a:ea typeface="宋体" pitchFamily="2" charset="-122"/>
                  <a:cs typeface="+mn-cs"/>
                </a:defRPr>
              </a:lvl8pPr>
              <a:lvl9pPr marL="3657600" algn="l" defTabSz="914400" rtl="0" eaLnBrk="1" latinLnBrk="0" hangingPunct="1">
                <a:defRPr sz="2800" b="1" kern="1200">
                  <a:solidFill>
                    <a:srgbClr val="990033"/>
                  </a:solidFill>
                  <a:latin typeface="Times New Roman" pitchFamily="18" charset="0"/>
                  <a:ea typeface="宋体" pitchFamily="2" charset="-122"/>
                  <a:cs typeface="+mn-cs"/>
                </a:defRPr>
              </a:lvl9pPr>
            </a:lstStyle>
            <a:p>
              <a:endParaRPr lang="zh-CN" altLang="en-US"/>
            </a:p>
          </p:txBody>
        </p:sp>
        <p:pic>
          <p:nvPicPr>
            <p:cNvPr id="73" name="图片 7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 y="1764"/>
              <a:ext cx="652"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69" name="图片 6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2929" y="5824029"/>
            <a:ext cx="5184775"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07278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fade">
                                      <p:cBhvr>
                                        <p:cTn id="25" dur="500"/>
                                        <p:tgtEl>
                                          <p:spTgt spid="68"/>
                                        </p:tgtEl>
                                      </p:cBhvr>
                                    </p:animEffect>
                                  </p:childTnLst>
                                </p:cTn>
                              </p:par>
                              <p:par>
                                <p:cTn id="26" presetID="10" presetClass="entr" presetSubtype="0"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556799" y="429847"/>
            <a:ext cx="2970197" cy="1313565"/>
          </a:xfrm>
        </p:spPr>
        <p:txBody>
          <a:bodyPr/>
          <a:lstStyle/>
          <a:p>
            <a:r>
              <a:rPr lang="zh-CN" altLang="en-US" sz="8800" dirty="0"/>
              <a:t>作业</a:t>
            </a:r>
          </a:p>
        </p:txBody>
      </p:sp>
      <p:sp>
        <p:nvSpPr>
          <p:cNvPr id="7" name="内容占位符 6"/>
          <p:cNvSpPr>
            <a:spLocks noGrp="1"/>
          </p:cNvSpPr>
          <p:nvPr>
            <p:ph sz="half" idx="1"/>
          </p:nvPr>
        </p:nvSpPr>
        <p:spPr>
          <a:xfrm>
            <a:off x="386721" y="2573943"/>
            <a:ext cx="4305929" cy="3750657"/>
          </a:xfrm>
        </p:spPr>
        <p:txBody>
          <a:bodyPr/>
          <a:lstStyle/>
          <a:p>
            <a:r>
              <a:rPr lang="zh-CN" altLang="en-US" dirty="0"/>
              <a:t>习题</a:t>
            </a:r>
            <a:r>
              <a:rPr lang="en-US" altLang="zh-CN" dirty="0"/>
              <a:t>P36</a:t>
            </a:r>
            <a:r>
              <a:rPr lang="zh-CN" altLang="en-US" dirty="0"/>
              <a:t>，第</a:t>
            </a:r>
            <a:r>
              <a:rPr lang="en-US" altLang="zh-CN" dirty="0"/>
              <a:t>9,10,13,14</a:t>
            </a:r>
            <a:r>
              <a:rPr lang="zh-CN" altLang="en-US" dirty="0"/>
              <a:t>题</a:t>
            </a:r>
            <a:endParaRPr lang="en-US" altLang="zh-CN" dirty="0"/>
          </a:p>
          <a:p>
            <a:endParaRPr lang="zh-CN" altLang="en-US" dirty="0"/>
          </a:p>
        </p:txBody>
      </p:sp>
      <p:sp>
        <p:nvSpPr>
          <p:cNvPr id="8" name="内容占位符 7"/>
          <p:cNvSpPr>
            <a:spLocks noGrp="1"/>
          </p:cNvSpPr>
          <p:nvPr>
            <p:ph sz="half" idx="2"/>
          </p:nvPr>
        </p:nvSpPr>
        <p:spPr>
          <a:xfrm>
            <a:off x="4797015" y="548808"/>
            <a:ext cx="4010435" cy="5775792"/>
          </a:xfrm>
        </p:spPr>
        <p:style>
          <a:lnRef idx="1">
            <a:schemeClr val="accent4"/>
          </a:lnRef>
          <a:fillRef idx="2">
            <a:schemeClr val="accent4"/>
          </a:fillRef>
          <a:effectRef idx="1">
            <a:schemeClr val="accent4"/>
          </a:effectRef>
          <a:fontRef idx="minor">
            <a:schemeClr val="dk1"/>
          </a:fontRef>
        </p:style>
        <p:txBody>
          <a:bodyPr/>
          <a:lstStyle/>
          <a:p>
            <a:r>
              <a:rPr lang="zh-CN" altLang="en-US" i="1" u="sng" dirty="0"/>
              <a:t>加分作业：</a:t>
            </a:r>
            <a:endParaRPr lang="en-US" altLang="zh-CN" i="1" u="sng" dirty="0"/>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1" y="1"/>
            <a:ext cx="1548038" cy="232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5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16702" y="635286"/>
            <a:ext cx="8865591" cy="5355356"/>
          </a:xfrm>
        </p:spPr>
        <p:txBody>
          <a:bodyPr/>
          <a:lstStyle/>
          <a:p>
            <a:r>
              <a:rPr lang="zh-CN" altLang="en-US" sz="2400" dirty="0"/>
              <a:t>二进制基本算符</a:t>
            </a:r>
            <a:r>
              <a:rPr lang="en-US" altLang="zh-CN" sz="2400" dirty="0"/>
              <a:t>0</a:t>
            </a:r>
            <a:r>
              <a:rPr lang="zh-CN" altLang="en-US" sz="2400" dirty="0"/>
              <a:t>和</a:t>
            </a:r>
            <a:r>
              <a:rPr lang="en-US" altLang="zh-CN" sz="2400" dirty="0"/>
              <a:t>1</a:t>
            </a:r>
            <a:r>
              <a:rPr lang="zh-CN" altLang="en-US" sz="2400" dirty="0"/>
              <a:t>的表达</a:t>
            </a:r>
            <a:endParaRPr lang="en-US" altLang="zh-CN" sz="2400" dirty="0"/>
          </a:p>
          <a:p>
            <a:pPr lvl="1"/>
            <a:r>
              <a:rPr lang="zh-CN" altLang="en-US" sz="2400" dirty="0"/>
              <a:t>使用</a:t>
            </a:r>
            <a:r>
              <a:rPr lang="en-US" altLang="zh-CN" sz="2400" dirty="0"/>
              <a:t>2</a:t>
            </a:r>
            <a:r>
              <a:rPr lang="zh-CN" altLang="en-US" sz="2400" dirty="0"/>
              <a:t>个不同的电压水平表达</a:t>
            </a:r>
            <a:r>
              <a:rPr lang="en-US" altLang="zh-CN" sz="2400" dirty="0"/>
              <a:t>0</a:t>
            </a:r>
            <a:r>
              <a:rPr lang="zh-CN" altLang="en-US" sz="2400" dirty="0"/>
              <a:t>和</a:t>
            </a:r>
            <a:r>
              <a:rPr lang="en-US" altLang="zh-CN" sz="2400" dirty="0"/>
              <a:t>1</a:t>
            </a:r>
            <a:r>
              <a:rPr lang="zh-CN" altLang="en-US" sz="2400" dirty="0"/>
              <a:t>，分别称为低电平（</a:t>
            </a:r>
            <a:r>
              <a:rPr lang="en-US" altLang="zh-CN" sz="2400" dirty="0"/>
              <a:t>0</a:t>
            </a:r>
            <a:r>
              <a:rPr lang="zh-CN" altLang="en-US" sz="2400" dirty="0"/>
              <a:t>）和高电平（</a:t>
            </a:r>
            <a:r>
              <a:rPr lang="en-US" altLang="zh-CN" sz="2400" dirty="0"/>
              <a:t>1</a:t>
            </a:r>
            <a:r>
              <a:rPr lang="zh-CN" altLang="en-US" sz="2400" dirty="0"/>
              <a:t>）</a:t>
            </a:r>
            <a:endParaRPr lang="en-US" altLang="zh-CN" sz="2400" dirty="0"/>
          </a:p>
          <a:p>
            <a:pPr lvl="1"/>
            <a:endParaRPr lang="en-US" altLang="zh-CN" sz="2400" dirty="0"/>
          </a:p>
          <a:p>
            <a:pPr lvl="1"/>
            <a:endParaRPr lang="en-US" altLang="zh-CN" sz="2400" dirty="0"/>
          </a:p>
          <a:p>
            <a:pPr lvl="1"/>
            <a:endParaRPr lang="en-US" altLang="zh-CN" sz="2400" dirty="0"/>
          </a:p>
          <a:p>
            <a:pPr lvl="1"/>
            <a:endParaRPr lang="en-US" altLang="zh-CN" sz="2400" dirty="0"/>
          </a:p>
          <a:p>
            <a:pPr lvl="1"/>
            <a:r>
              <a:rPr kumimoji="1" lang="zh-CN" altLang="en-US" sz="2400" dirty="0">
                <a:solidFill>
                  <a:srgbClr val="000000"/>
                </a:solidFill>
                <a:latin typeface="Times New Roman" pitchFamily="18" charset="0"/>
                <a:ea typeface=""/>
              </a:rPr>
              <a:t>数值“</a:t>
            </a:r>
            <a:r>
              <a:rPr kumimoji="1" lang="en-US" altLang="zh-CN" sz="2400" dirty="0">
                <a:solidFill>
                  <a:srgbClr val="000000"/>
                </a:solidFill>
                <a:latin typeface="Times New Roman" pitchFamily="18" charset="0"/>
                <a:ea typeface=""/>
              </a:rPr>
              <a:t>1”</a:t>
            </a:r>
            <a:r>
              <a:rPr kumimoji="1" lang="zh-CN" altLang="en-US" sz="2400" dirty="0">
                <a:solidFill>
                  <a:srgbClr val="000000"/>
                </a:solidFill>
                <a:latin typeface="Times New Roman" pitchFamily="18" charset="0"/>
                <a:ea typeface=""/>
              </a:rPr>
              <a:t>和“</a:t>
            </a:r>
            <a:r>
              <a:rPr kumimoji="1" lang="en-US" altLang="zh-CN" sz="2400" dirty="0">
                <a:solidFill>
                  <a:srgbClr val="000000"/>
                </a:solidFill>
                <a:latin typeface="Times New Roman" pitchFamily="18" charset="0"/>
                <a:ea typeface=""/>
              </a:rPr>
              <a:t>0”</a:t>
            </a:r>
            <a:r>
              <a:rPr kumimoji="1" lang="zh-CN" altLang="en-US" sz="2400" dirty="0">
                <a:solidFill>
                  <a:srgbClr val="000000"/>
                </a:solidFill>
                <a:latin typeface="Times New Roman" pitchFamily="18" charset="0"/>
                <a:ea typeface=""/>
              </a:rPr>
              <a:t>的不同波形表示</a:t>
            </a:r>
            <a:endParaRPr lang="en-US" altLang="zh-CN" sz="2400" dirty="0"/>
          </a:p>
          <a:p>
            <a:pPr lvl="1"/>
            <a:endParaRPr lang="en-US" altLang="zh-CN" sz="2400" dirty="0"/>
          </a:p>
          <a:p>
            <a:pPr lvl="1"/>
            <a:endParaRPr lang="en-US" altLang="zh-CN" sz="2400" dirty="0"/>
          </a:p>
        </p:txBody>
      </p:sp>
      <p:sp>
        <p:nvSpPr>
          <p:cNvPr id="6" name="文本占位符 2"/>
          <p:cNvSpPr txBox="1">
            <a:spLocks/>
          </p:cNvSpPr>
          <p:nvPr/>
        </p:nvSpPr>
        <p:spPr bwMode="auto">
          <a:xfrm>
            <a:off x="10508" y="27224"/>
            <a:ext cx="4839753" cy="34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30188" indent="-230188"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mn-lt"/>
                <a:ea typeface="+mn-ea"/>
                <a:cs typeface="+mn-cs"/>
              </a:defRPr>
            </a:lvl1pPr>
            <a:lvl2pPr marL="628650" indent="-231775" algn="l" rtl="0" eaLnBrk="0" fontAlgn="base" hangingPunct="0">
              <a:lnSpc>
                <a:spcPct val="97000"/>
              </a:lnSpc>
              <a:spcBef>
                <a:spcPct val="20000"/>
              </a:spcBef>
              <a:spcAft>
                <a:spcPct val="20000"/>
              </a:spcAft>
              <a:buClr>
                <a:schemeClr val="folHlink"/>
              </a:buClr>
              <a:buFont typeface="Arial" charset="0"/>
              <a:buChar char="-"/>
              <a:defRPr sz="1600" b="1">
                <a:solidFill>
                  <a:schemeClr val="tx1"/>
                </a:solidFill>
                <a:latin typeface="+mn-lt"/>
                <a:ea typeface="+mn-ea"/>
              </a:defRPr>
            </a:lvl2pPr>
            <a:lvl3pPr marL="1025525" indent="-222250" algn="l" rtl="0" eaLnBrk="0" fontAlgn="base" hangingPunct="0">
              <a:lnSpc>
                <a:spcPct val="97000"/>
              </a:lnSpc>
              <a:spcBef>
                <a:spcPct val="20000"/>
              </a:spcBef>
              <a:spcAft>
                <a:spcPct val="20000"/>
              </a:spcAft>
              <a:buClr>
                <a:schemeClr val="folHlink"/>
              </a:buClr>
              <a:buChar char="•"/>
              <a:defRPr sz="1600" b="1">
                <a:solidFill>
                  <a:schemeClr val="tx1"/>
                </a:solidFill>
                <a:latin typeface="Arial" pitchFamily="34" charset="0"/>
                <a:ea typeface="+mn-ea"/>
              </a:defRPr>
            </a:lvl3pPr>
            <a:lvl4pPr marL="1376363" indent="-23177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4pPr>
            <a:lvl5pPr marL="17176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5pPr>
            <a:lvl6pPr marL="21748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6pPr>
            <a:lvl7pPr marL="26320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7pPr>
            <a:lvl8pPr marL="30892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8pPr>
            <a:lvl9pPr marL="3546475" indent="-174625" algn="l" rtl="0" eaLnBrk="0" fontAlgn="base" hangingPunct="0">
              <a:lnSpc>
                <a:spcPct val="97000"/>
              </a:lnSpc>
              <a:spcBef>
                <a:spcPct val="20000"/>
              </a:spcBef>
              <a:spcAft>
                <a:spcPct val="20000"/>
              </a:spcAft>
              <a:buClr>
                <a:schemeClr val="folHlink"/>
              </a:buClr>
              <a:buFont typeface="Wingdings" pitchFamily="2" charset="2"/>
              <a:buChar char="§"/>
              <a:defRPr sz="1600" b="1">
                <a:solidFill>
                  <a:schemeClr val="tx1"/>
                </a:solidFill>
                <a:latin typeface="Arial" pitchFamily="34" charset="0"/>
                <a:ea typeface="+mn-ea"/>
              </a:defRPr>
            </a:lvl9pPr>
          </a:lstStyle>
          <a:p>
            <a:pPr marL="0" indent="0">
              <a:buNone/>
            </a:pPr>
            <a:r>
              <a:rPr lang="zh-CN" altLang="en-US" sz="2000" dirty="0"/>
              <a:t>第一章 开关理论基础</a:t>
            </a:r>
            <a:r>
              <a:rPr lang="en-US" altLang="zh-CN" sz="2000" dirty="0"/>
              <a:t>/</a:t>
            </a:r>
            <a:r>
              <a:rPr lang="zh-CN" altLang="en-US" sz="2000" dirty="0"/>
              <a:t>第一节  数字与模拟</a:t>
            </a:r>
          </a:p>
        </p:txBody>
      </p:sp>
      <p:grpSp>
        <p:nvGrpSpPr>
          <p:cNvPr id="64" name="Group 64"/>
          <p:cNvGrpSpPr>
            <a:grpSpLocks/>
          </p:cNvGrpSpPr>
          <p:nvPr/>
        </p:nvGrpSpPr>
        <p:grpSpPr bwMode="auto">
          <a:xfrm>
            <a:off x="1429307" y="1985376"/>
            <a:ext cx="6394448" cy="1831975"/>
            <a:chOff x="628" y="2208"/>
            <a:chExt cx="3131" cy="1259"/>
          </a:xfrm>
        </p:grpSpPr>
        <p:sp>
          <p:nvSpPr>
            <p:cNvPr id="110" name="Text Box 65"/>
            <p:cNvSpPr txBox="1">
              <a:spLocks noChangeArrowheads="1"/>
            </p:cNvSpPr>
            <p:nvPr/>
          </p:nvSpPr>
          <p:spPr bwMode="auto">
            <a:xfrm>
              <a:off x="628" y="2208"/>
              <a:ext cx="384"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D</a:t>
              </a:r>
            </a:p>
          </p:txBody>
        </p:sp>
        <p:grpSp>
          <p:nvGrpSpPr>
            <p:cNvPr id="111" name="Group 66"/>
            <p:cNvGrpSpPr>
              <a:grpSpLocks/>
            </p:cNvGrpSpPr>
            <p:nvPr/>
          </p:nvGrpSpPr>
          <p:grpSpPr bwMode="auto">
            <a:xfrm>
              <a:off x="892" y="2239"/>
              <a:ext cx="2867" cy="1228"/>
              <a:chOff x="892" y="2239"/>
              <a:chExt cx="2867" cy="1228"/>
            </a:xfrm>
          </p:grpSpPr>
          <p:sp>
            <p:nvSpPr>
              <p:cNvPr id="112" name="Line 67"/>
              <p:cNvSpPr>
                <a:spLocks noChangeShapeType="1"/>
              </p:cNvSpPr>
              <p:nvPr/>
            </p:nvSpPr>
            <p:spPr bwMode="auto">
              <a:xfrm flipV="1">
                <a:off x="892" y="2239"/>
                <a:ext cx="0" cy="1228"/>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13" name="Line 68"/>
              <p:cNvSpPr>
                <a:spLocks noChangeShapeType="1"/>
              </p:cNvSpPr>
              <p:nvPr/>
            </p:nvSpPr>
            <p:spPr bwMode="auto">
              <a:xfrm>
                <a:off x="892" y="3467"/>
                <a:ext cx="2772" cy="0"/>
              </a:xfrm>
              <a:prstGeom prst="line">
                <a:avLst/>
              </a:prstGeom>
              <a:noFill/>
              <a:ln w="2857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14" name="Text Box 69"/>
              <p:cNvSpPr txBox="1">
                <a:spLocks noChangeArrowheads="1"/>
              </p:cNvSpPr>
              <p:nvPr/>
            </p:nvSpPr>
            <p:spPr bwMode="auto">
              <a:xfrm>
                <a:off x="3471" y="3084"/>
                <a:ext cx="288"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t</a:t>
                </a:r>
              </a:p>
            </p:txBody>
          </p:sp>
        </p:grpSp>
      </p:grpSp>
      <p:grpSp>
        <p:nvGrpSpPr>
          <p:cNvPr id="65" name="Group 70"/>
          <p:cNvGrpSpPr>
            <a:grpSpLocks/>
          </p:cNvGrpSpPr>
          <p:nvPr/>
        </p:nvGrpSpPr>
        <p:grpSpPr bwMode="auto">
          <a:xfrm>
            <a:off x="1969057" y="2207626"/>
            <a:ext cx="5367338" cy="1528763"/>
            <a:chOff x="905" y="2399"/>
            <a:chExt cx="2505" cy="963"/>
          </a:xfrm>
        </p:grpSpPr>
        <p:grpSp>
          <p:nvGrpSpPr>
            <p:cNvPr id="66" name="Group 71"/>
            <p:cNvGrpSpPr>
              <a:grpSpLocks/>
            </p:cNvGrpSpPr>
            <p:nvPr/>
          </p:nvGrpSpPr>
          <p:grpSpPr bwMode="auto">
            <a:xfrm>
              <a:off x="910" y="2444"/>
              <a:ext cx="2496" cy="268"/>
              <a:chOff x="624" y="1584"/>
              <a:chExt cx="2688" cy="432"/>
            </a:xfrm>
          </p:grpSpPr>
          <p:grpSp>
            <p:nvGrpSpPr>
              <p:cNvPr id="96" name="Group 72"/>
              <p:cNvGrpSpPr>
                <a:grpSpLocks/>
              </p:cNvGrpSpPr>
              <p:nvPr/>
            </p:nvGrpSpPr>
            <p:grpSpPr bwMode="auto">
              <a:xfrm>
                <a:off x="624" y="1584"/>
                <a:ext cx="2304" cy="432"/>
                <a:chOff x="624" y="1584"/>
                <a:chExt cx="2304" cy="432"/>
              </a:xfrm>
            </p:grpSpPr>
            <p:sp>
              <p:nvSpPr>
                <p:cNvPr id="98" name="Line 73"/>
                <p:cNvSpPr>
                  <a:spLocks noChangeShapeType="1"/>
                </p:cNvSpPr>
                <p:nvPr/>
              </p:nvSpPr>
              <p:spPr bwMode="auto">
                <a:xfrm flipV="1">
                  <a:off x="1008" y="1584"/>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99" name="Line 74"/>
                <p:cNvSpPr>
                  <a:spLocks noChangeShapeType="1"/>
                </p:cNvSpPr>
                <p:nvPr/>
              </p:nvSpPr>
              <p:spPr bwMode="auto">
                <a:xfrm>
                  <a:off x="624" y="2016"/>
                  <a:ext cx="38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0" name="Line 75"/>
                <p:cNvSpPr>
                  <a:spLocks noChangeShapeType="1"/>
                </p:cNvSpPr>
                <p:nvPr/>
              </p:nvSpPr>
              <p:spPr bwMode="auto">
                <a:xfrm>
                  <a:off x="1008" y="1584"/>
                  <a:ext cx="38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1" name="Line 76"/>
                <p:cNvSpPr>
                  <a:spLocks noChangeShapeType="1"/>
                </p:cNvSpPr>
                <p:nvPr/>
              </p:nvSpPr>
              <p:spPr bwMode="auto">
                <a:xfrm>
                  <a:off x="1392" y="2016"/>
                  <a:ext cx="38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2" name="Line 77"/>
                <p:cNvSpPr>
                  <a:spLocks noChangeShapeType="1"/>
                </p:cNvSpPr>
                <p:nvPr/>
              </p:nvSpPr>
              <p:spPr bwMode="auto">
                <a:xfrm flipV="1">
                  <a:off x="1392" y="1584"/>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3" name="Line 78"/>
                <p:cNvSpPr>
                  <a:spLocks noChangeShapeType="1"/>
                </p:cNvSpPr>
                <p:nvPr/>
              </p:nvSpPr>
              <p:spPr bwMode="auto">
                <a:xfrm flipV="1">
                  <a:off x="1776" y="1584"/>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4" name="Line 79"/>
                <p:cNvSpPr>
                  <a:spLocks noChangeShapeType="1"/>
                </p:cNvSpPr>
                <p:nvPr/>
              </p:nvSpPr>
              <p:spPr bwMode="auto">
                <a:xfrm>
                  <a:off x="1776" y="1584"/>
                  <a:ext cx="38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5" name="Line 80"/>
                <p:cNvSpPr>
                  <a:spLocks noChangeShapeType="1"/>
                </p:cNvSpPr>
                <p:nvPr/>
              </p:nvSpPr>
              <p:spPr bwMode="auto">
                <a:xfrm flipV="1">
                  <a:off x="2160" y="1584"/>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6" name="Line 81"/>
                <p:cNvSpPr>
                  <a:spLocks noChangeShapeType="1"/>
                </p:cNvSpPr>
                <p:nvPr/>
              </p:nvSpPr>
              <p:spPr bwMode="auto">
                <a:xfrm>
                  <a:off x="2160" y="2016"/>
                  <a:ext cx="38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7" name="Line 82"/>
                <p:cNvSpPr>
                  <a:spLocks noChangeShapeType="1"/>
                </p:cNvSpPr>
                <p:nvPr/>
              </p:nvSpPr>
              <p:spPr bwMode="auto">
                <a:xfrm flipV="1">
                  <a:off x="2544" y="1584"/>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8" name="Line 83"/>
                <p:cNvSpPr>
                  <a:spLocks noChangeShapeType="1"/>
                </p:cNvSpPr>
                <p:nvPr/>
              </p:nvSpPr>
              <p:spPr bwMode="auto">
                <a:xfrm>
                  <a:off x="2544" y="1584"/>
                  <a:ext cx="38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109" name="Line 84"/>
                <p:cNvSpPr>
                  <a:spLocks noChangeShapeType="1"/>
                </p:cNvSpPr>
                <p:nvPr/>
              </p:nvSpPr>
              <p:spPr bwMode="auto">
                <a:xfrm flipV="1">
                  <a:off x="2928" y="1584"/>
                  <a:ext cx="0" cy="43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grpSp>
          <p:sp>
            <p:nvSpPr>
              <p:cNvPr id="97" name="Line 85"/>
              <p:cNvSpPr>
                <a:spLocks noChangeShapeType="1"/>
              </p:cNvSpPr>
              <p:nvPr/>
            </p:nvSpPr>
            <p:spPr bwMode="auto">
              <a:xfrm>
                <a:off x="2928" y="2016"/>
                <a:ext cx="384"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grpSp>
        <p:grpSp>
          <p:nvGrpSpPr>
            <p:cNvPr id="67" name="Group 86"/>
            <p:cNvGrpSpPr>
              <a:grpSpLocks/>
            </p:cNvGrpSpPr>
            <p:nvPr/>
          </p:nvGrpSpPr>
          <p:grpSpPr bwMode="auto">
            <a:xfrm>
              <a:off x="905" y="2399"/>
              <a:ext cx="2505" cy="963"/>
              <a:chOff x="905" y="2399"/>
              <a:chExt cx="2505" cy="963"/>
            </a:xfrm>
          </p:grpSpPr>
          <p:grpSp>
            <p:nvGrpSpPr>
              <p:cNvPr id="68" name="Group 87"/>
              <p:cNvGrpSpPr>
                <a:grpSpLocks/>
              </p:cNvGrpSpPr>
              <p:nvPr/>
            </p:nvGrpSpPr>
            <p:grpSpPr bwMode="auto">
              <a:xfrm>
                <a:off x="1003" y="2973"/>
                <a:ext cx="1988" cy="389"/>
                <a:chOff x="1010" y="2717"/>
                <a:chExt cx="1988" cy="389"/>
              </a:xfrm>
            </p:grpSpPr>
            <p:sp>
              <p:nvSpPr>
                <p:cNvPr id="90" name="Text Box 88"/>
                <p:cNvSpPr txBox="1">
                  <a:spLocks noChangeArrowheads="1"/>
                </p:cNvSpPr>
                <p:nvPr/>
              </p:nvSpPr>
              <p:spPr bwMode="auto">
                <a:xfrm>
                  <a:off x="1010" y="2759"/>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0</a:t>
                  </a:r>
                </a:p>
              </p:txBody>
            </p:sp>
            <p:sp>
              <p:nvSpPr>
                <p:cNvPr id="91" name="Text Box 89"/>
                <p:cNvSpPr txBox="1">
                  <a:spLocks noChangeArrowheads="1"/>
                </p:cNvSpPr>
                <p:nvPr/>
              </p:nvSpPr>
              <p:spPr bwMode="auto">
                <a:xfrm flipV="1">
                  <a:off x="1355" y="2779"/>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0</a:t>
                  </a:r>
                </a:p>
              </p:txBody>
            </p:sp>
            <p:sp>
              <p:nvSpPr>
                <p:cNvPr id="92" name="Text Box 90"/>
                <p:cNvSpPr txBox="1">
                  <a:spLocks noChangeArrowheads="1"/>
                </p:cNvSpPr>
                <p:nvPr/>
              </p:nvSpPr>
              <p:spPr bwMode="auto">
                <a:xfrm>
                  <a:off x="1735" y="2739"/>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1</a:t>
                  </a:r>
                </a:p>
              </p:txBody>
            </p:sp>
            <p:sp>
              <p:nvSpPr>
                <p:cNvPr id="93" name="Text Box 91"/>
                <p:cNvSpPr txBox="1">
                  <a:spLocks noChangeArrowheads="1"/>
                </p:cNvSpPr>
                <p:nvPr/>
              </p:nvSpPr>
              <p:spPr bwMode="auto">
                <a:xfrm>
                  <a:off x="2059" y="2751"/>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1</a:t>
                  </a:r>
                </a:p>
              </p:txBody>
            </p:sp>
            <p:sp>
              <p:nvSpPr>
                <p:cNvPr id="94" name="Text Box 92"/>
                <p:cNvSpPr txBox="1">
                  <a:spLocks noChangeArrowheads="1"/>
                </p:cNvSpPr>
                <p:nvPr/>
              </p:nvSpPr>
              <p:spPr bwMode="auto">
                <a:xfrm>
                  <a:off x="2455" y="2717"/>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0</a:t>
                  </a:r>
                </a:p>
              </p:txBody>
            </p:sp>
            <p:sp>
              <p:nvSpPr>
                <p:cNvPr id="95" name="Text Box 93"/>
                <p:cNvSpPr txBox="1">
                  <a:spLocks noChangeArrowheads="1"/>
                </p:cNvSpPr>
                <p:nvPr/>
              </p:nvSpPr>
              <p:spPr bwMode="auto">
                <a:xfrm>
                  <a:off x="2761" y="2728"/>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0</a:t>
                  </a:r>
                </a:p>
              </p:txBody>
            </p:sp>
          </p:grpSp>
          <p:grpSp>
            <p:nvGrpSpPr>
              <p:cNvPr id="69" name="Group 94"/>
              <p:cNvGrpSpPr>
                <a:grpSpLocks/>
              </p:cNvGrpSpPr>
              <p:nvPr/>
            </p:nvGrpSpPr>
            <p:grpSpPr bwMode="auto">
              <a:xfrm>
                <a:off x="905" y="2399"/>
                <a:ext cx="2505" cy="948"/>
                <a:chOff x="905" y="2399"/>
                <a:chExt cx="2505" cy="948"/>
              </a:xfrm>
            </p:grpSpPr>
            <p:grpSp>
              <p:nvGrpSpPr>
                <p:cNvPr id="70" name="Group 95"/>
                <p:cNvGrpSpPr>
                  <a:grpSpLocks/>
                </p:cNvGrpSpPr>
                <p:nvPr/>
              </p:nvGrpSpPr>
              <p:grpSpPr bwMode="auto">
                <a:xfrm>
                  <a:off x="980" y="2399"/>
                  <a:ext cx="2375" cy="337"/>
                  <a:chOff x="987" y="2143"/>
                  <a:chExt cx="2375" cy="337"/>
                </a:xfrm>
              </p:grpSpPr>
              <p:grpSp>
                <p:nvGrpSpPr>
                  <p:cNvPr id="82" name="Group 96"/>
                  <p:cNvGrpSpPr>
                    <a:grpSpLocks/>
                  </p:cNvGrpSpPr>
                  <p:nvPr/>
                </p:nvGrpSpPr>
                <p:grpSpPr bwMode="auto">
                  <a:xfrm>
                    <a:off x="987" y="2143"/>
                    <a:ext cx="2011" cy="337"/>
                    <a:chOff x="987" y="2143"/>
                    <a:chExt cx="2011" cy="337"/>
                  </a:xfrm>
                </p:grpSpPr>
                <p:sp>
                  <p:nvSpPr>
                    <p:cNvPr id="84" name="Text Box 97"/>
                    <p:cNvSpPr txBox="1">
                      <a:spLocks noChangeArrowheads="1"/>
                    </p:cNvSpPr>
                    <p:nvPr/>
                  </p:nvSpPr>
                  <p:spPr bwMode="auto">
                    <a:xfrm>
                      <a:off x="987" y="2150"/>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0</a:t>
                      </a:r>
                    </a:p>
                  </p:txBody>
                </p:sp>
                <p:sp>
                  <p:nvSpPr>
                    <p:cNvPr id="85" name="Text Box 98"/>
                    <p:cNvSpPr txBox="1">
                      <a:spLocks noChangeArrowheads="1"/>
                    </p:cNvSpPr>
                    <p:nvPr/>
                  </p:nvSpPr>
                  <p:spPr bwMode="auto">
                    <a:xfrm>
                      <a:off x="1356" y="2152"/>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a:spcBef>
                          <a:spcPct val="50000"/>
                        </a:spcBef>
                      </a:pPr>
                      <a:r>
                        <a:rPr kumimoji="1" lang="en-US" altLang="zh-CN">
                          <a:latin typeface="Times New Roman" pitchFamily="18" charset="0"/>
                        </a:rPr>
                        <a:t>1</a:t>
                      </a:r>
                    </a:p>
                  </p:txBody>
                </p:sp>
                <p:sp>
                  <p:nvSpPr>
                    <p:cNvPr id="86" name="Text Box 99"/>
                    <p:cNvSpPr txBox="1">
                      <a:spLocks noChangeArrowheads="1"/>
                    </p:cNvSpPr>
                    <p:nvPr/>
                  </p:nvSpPr>
                  <p:spPr bwMode="auto">
                    <a:xfrm>
                      <a:off x="1711" y="2152"/>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0</a:t>
                      </a:r>
                    </a:p>
                  </p:txBody>
                </p:sp>
                <p:sp>
                  <p:nvSpPr>
                    <p:cNvPr id="87" name="Text Box 100"/>
                    <p:cNvSpPr txBox="1">
                      <a:spLocks noChangeArrowheads="1"/>
                    </p:cNvSpPr>
                    <p:nvPr/>
                  </p:nvSpPr>
                  <p:spPr bwMode="auto">
                    <a:xfrm>
                      <a:off x="2038" y="2143"/>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1</a:t>
                      </a:r>
                    </a:p>
                  </p:txBody>
                </p:sp>
                <p:sp>
                  <p:nvSpPr>
                    <p:cNvPr id="88" name="Text Box 101"/>
                    <p:cNvSpPr txBox="1">
                      <a:spLocks noChangeArrowheads="1"/>
                    </p:cNvSpPr>
                    <p:nvPr/>
                  </p:nvSpPr>
                  <p:spPr bwMode="auto">
                    <a:xfrm>
                      <a:off x="2444" y="2151"/>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0</a:t>
                      </a:r>
                    </a:p>
                  </p:txBody>
                </p:sp>
                <p:sp>
                  <p:nvSpPr>
                    <p:cNvPr id="89" name="Text Box 102"/>
                    <p:cNvSpPr txBox="1">
                      <a:spLocks noChangeArrowheads="1"/>
                    </p:cNvSpPr>
                    <p:nvPr/>
                  </p:nvSpPr>
                  <p:spPr bwMode="auto">
                    <a:xfrm>
                      <a:off x="2761" y="2153"/>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1</a:t>
                      </a:r>
                    </a:p>
                  </p:txBody>
                </p:sp>
              </p:grpSp>
              <p:sp>
                <p:nvSpPr>
                  <p:cNvPr id="83" name="Text Box 103"/>
                  <p:cNvSpPr txBox="1">
                    <a:spLocks noChangeArrowheads="1"/>
                  </p:cNvSpPr>
                  <p:nvPr/>
                </p:nvSpPr>
                <p:spPr bwMode="auto">
                  <a:xfrm>
                    <a:off x="3125" y="2152"/>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0</a:t>
                    </a:r>
                  </a:p>
                </p:txBody>
              </p:sp>
            </p:grpSp>
            <p:grpSp>
              <p:nvGrpSpPr>
                <p:cNvPr id="71" name="Group 104"/>
                <p:cNvGrpSpPr>
                  <a:grpSpLocks/>
                </p:cNvGrpSpPr>
                <p:nvPr/>
              </p:nvGrpSpPr>
              <p:grpSpPr bwMode="auto">
                <a:xfrm>
                  <a:off x="905" y="2965"/>
                  <a:ext cx="2505" cy="382"/>
                  <a:chOff x="905" y="2965"/>
                  <a:chExt cx="2505" cy="382"/>
                </a:xfrm>
              </p:grpSpPr>
              <p:grpSp>
                <p:nvGrpSpPr>
                  <p:cNvPr id="72" name="Group 105"/>
                  <p:cNvGrpSpPr>
                    <a:grpSpLocks/>
                  </p:cNvGrpSpPr>
                  <p:nvPr/>
                </p:nvGrpSpPr>
                <p:grpSpPr bwMode="auto">
                  <a:xfrm>
                    <a:off x="905" y="3011"/>
                    <a:ext cx="2484" cy="336"/>
                    <a:chOff x="912" y="2755"/>
                    <a:chExt cx="2484" cy="336"/>
                  </a:xfrm>
                </p:grpSpPr>
                <p:grpSp>
                  <p:nvGrpSpPr>
                    <p:cNvPr id="74" name="Group 106"/>
                    <p:cNvGrpSpPr>
                      <a:grpSpLocks/>
                    </p:cNvGrpSpPr>
                    <p:nvPr/>
                  </p:nvGrpSpPr>
                  <p:grpSpPr bwMode="auto">
                    <a:xfrm>
                      <a:off x="912" y="2755"/>
                      <a:ext cx="2139" cy="336"/>
                      <a:chOff x="912" y="2755"/>
                      <a:chExt cx="2139" cy="336"/>
                    </a:xfrm>
                  </p:grpSpPr>
                  <p:sp>
                    <p:nvSpPr>
                      <p:cNvPr id="76" name="Line 107"/>
                      <p:cNvSpPr>
                        <a:spLocks noChangeShapeType="1"/>
                      </p:cNvSpPr>
                      <p:nvPr/>
                    </p:nvSpPr>
                    <p:spPr bwMode="auto">
                      <a:xfrm>
                        <a:off x="912" y="3091"/>
                        <a:ext cx="7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77" name="Line 108"/>
                      <p:cNvSpPr>
                        <a:spLocks noChangeShapeType="1"/>
                      </p:cNvSpPr>
                      <p:nvPr/>
                    </p:nvSpPr>
                    <p:spPr bwMode="auto">
                      <a:xfrm flipV="1">
                        <a:off x="1625" y="2764"/>
                        <a:ext cx="0" cy="32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78" name="Line 109"/>
                      <p:cNvSpPr>
                        <a:spLocks noChangeShapeType="1"/>
                      </p:cNvSpPr>
                      <p:nvPr/>
                    </p:nvSpPr>
                    <p:spPr bwMode="auto">
                      <a:xfrm>
                        <a:off x="1625" y="2764"/>
                        <a:ext cx="7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79" name="Line 110"/>
                      <p:cNvSpPr>
                        <a:spLocks noChangeShapeType="1"/>
                      </p:cNvSpPr>
                      <p:nvPr/>
                    </p:nvSpPr>
                    <p:spPr bwMode="auto">
                      <a:xfrm flipV="1">
                        <a:off x="2338" y="2764"/>
                        <a:ext cx="0" cy="32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80" name="Line 111"/>
                      <p:cNvSpPr>
                        <a:spLocks noChangeShapeType="1"/>
                      </p:cNvSpPr>
                      <p:nvPr/>
                    </p:nvSpPr>
                    <p:spPr bwMode="auto">
                      <a:xfrm>
                        <a:off x="2338" y="3091"/>
                        <a:ext cx="713"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sp>
                    <p:nvSpPr>
                      <p:cNvPr id="81" name="Line 112"/>
                      <p:cNvSpPr>
                        <a:spLocks noChangeShapeType="1"/>
                      </p:cNvSpPr>
                      <p:nvPr/>
                    </p:nvSpPr>
                    <p:spPr bwMode="auto">
                      <a:xfrm flipV="1">
                        <a:off x="3041" y="2755"/>
                        <a:ext cx="0" cy="32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grpSp>
                <p:sp>
                  <p:nvSpPr>
                    <p:cNvPr id="75" name="Line 113"/>
                    <p:cNvSpPr>
                      <a:spLocks noChangeShapeType="1"/>
                    </p:cNvSpPr>
                    <p:nvPr/>
                  </p:nvSpPr>
                  <p:spPr bwMode="auto">
                    <a:xfrm>
                      <a:off x="3039" y="2757"/>
                      <a:ext cx="357"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endParaRPr lang="zh-CN" altLang="en-US"/>
                    </a:p>
                  </p:txBody>
                </p:sp>
              </p:grpSp>
              <p:sp>
                <p:nvSpPr>
                  <p:cNvPr id="73" name="Text Box 114"/>
                  <p:cNvSpPr txBox="1">
                    <a:spLocks noChangeArrowheads="1"/>
                  </p:cNvSpPr>
                  <p:nvPr/>
                </p:nvSpPr>
                <p:spPr bwMode="auto">
                  <a:xfrm>
                    <a:off x="3173" y="2965"/>
                    <a:ext cx="2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2800" b="1"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b="1"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b="1"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b="1"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b="1" kern="1200">
                        <a:solidFill>
                          <a:schemeClr val="tx1"/>
                        </a:solidFill>
                        <a:latin typeface="Arial" pitchFamily="34" charset="0"/>
                        <a:ea typeface="宋体" pitchFamily="2" charset="-122"/>
                        <a:cs typeface="+mn-cs"/>
                      </a:defRPr>
                    </a:lvl5pPr>
                    <a:lvl6pPr marL="2286000" algn="l" defTabSz="914400" rtl="0" eaLnBrk="1" latinLnBrk="0" hangingPunct="1">
                      <a:defRPr sz="2800" b="1" kern="1200">
                        <a:solidFill>
                          <a:schemeClr val="tx1"/>
                        </a:solidFill>
                        <a:latin typeface="Arial" pitchFamily="34" charset="0"/>
                        <a:ea typeface="宋体" pitchFamily="2" charset="-122"/>
                        <a:cs typeface="+mn-cs"/>
                      </a:defRPr>
                    </a:lvl6pPr>
                    <a:lvl7pPr marL="2743200" algn="l" defTabSz="914400" rtl="0" eaLnBrk="1" latinLnBrk="0" hangingPunct="1">
                      <a:defRPr sz="2800" b="1" kern="1200">
                        <a:solidFill>
                          <a:schemeClr val="tx1"/>
                        </a:solidFill>
                        <a:latin typeface="Arial" pitchFamily="34" charset="0"/>
                        <a:ea typeface="宋体" pitchFamily="2" charset="-122"/>
                        <a:cs typeface="+mn-cs"/>
                      </a:defRPr>
                    </a:lvl7pPr>
                    <a:lvl8pPr marL="3200400" algn="l" defTabSz="914400" rtl="0" eaLnBrk="1" latinLnBrk="0" hangingPunct="1">
                      <a:defRPr sz="2800" b="1" kern="1200">
                        <a:solidFill>
                          <a:schemeClr val="tx1"/>
                        </a:solidFill>
                        <a:latin typeface="Arial" pitchFamily="34" charset="0"/>
                        <a:ea typeface="宋体" pitchFamily="2" charset="-122"/>
                        <a:cs typeface="+mn-cs"/>
                      </a:defRPr>
                    </a:lvl8pPr>
                    <a:lvl9pPr marL="3657600" algn="l" defTabSz="914400" rtl="0" eaLnBrk="1" latinLnBrk="0" hangingPunct="1">
                      <a:defRPr sz="2800" b="1" kern="1200">
                        <a:solidFill>
                          <a:schemeClr val="tx1"/>
                        </a:solidFill>
                        <a:latin typeface="Arial" pitchFamily="34" charset="0"/>
                        <a:ea typeface="宋体" pitchFamily="2" charset="-122"/>
                        <a:cs typeface="+mn-cs"/>
                      </a:defRPr>
                    </a:lvl9pPr>
                  </a:lstStyle>
                  <a:p>
                    <a:pPr eaLnBrk="0" hangingPunct="0"/>
                    <a:r>
                      <a:rPr lang="en-US" altLang="zh-CN">
                        <a:latin typeface="Times New Roman" pitchFamily="18" charset="0"/>
                      </a:rPr>
                      <a:t>1</a:t>
                    </a:r>
                  </a:p>
                </p:txBody>
              </p:sp>
            </p:grpSp>
          </p:grpSp>
        </p:grpSp>
      </p:gr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905" y="4308663"/>
            <a:ext cx="5539783" cy="185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775510"/>
      </p:ext>
    </p:extLst>
  </p:cSld>
  <p:clrMapOvr>
    <a:masterClrMapping/>
  </p:clrMapOvr>
</p:sld>
</file>

<file path=ppt/theme/theme1.xml><?xml version="1.0" encoding="utf-8"?>
<a:theme xmlns:a="http://schemas.openxmlformats.org/drawingml/2006/main" name="Lenovo_Corporate_Template_White">
  <a:themeElements>
    <a:clrScheme name="">
      <a:dk1>
        <a:srgbClr val="000000"/>
      </a:dk1>
      <a:lt1>
        <a:srgbClr val="FFFFFF"/>
      </a:lt1>
      <a:dk2>
        <a:srgbClr val="00529B"/>
      </a:dk2>
      <a:lt2>
        <a:srgbClr val="808080"/>
      </a:lt2>
      <a:accent1>
        <a:srgbClr val="FFCC00"/>
      </a:accent1>
      <a:accent2>
        <a:srgbClr val="000000"/>
      </a:accent2>
      <a:accent3>
        <a:srgbClr val="FFFFFF"/>
      </a:accent3>
      <a:accent4>
        <a:srgbClr val="000000"/>
      </a:accent4>
      <a:accent5>
        <a:srgbClr val="FFE2AA"/>
      </a:accent5>
      <a:accent6>
        <a:srgbClr val="000000"/>
      </a:accent6>
      <a:hlink>
        <a:srgbClr val="EE0802"/>
      </a:hlink>
      <a:folHlink>
        <a:srgbClr val="FF9900"/>
      </a:folHlink>
    </a:clrScheme>
    <a:fontScheme name="Lenovo_Corporate_Template_White">
      <a:majorFont>
        <a:latin typeface="黑体"/>
        <a:ea typeface="黑体"/>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00"/>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defRPr kumimoji="0" lang="en-GB" sz="1800" b="1" i="0" u="none" strike="noStrike" cap="none" normalizeH="0" baseline="0" smtClean="0">
            <a:ln>
              <a:noFill/>
            </a:ln>
            <a:solidFill>
              <a:schemeClr val="bg1"/>
            </a:solidFill>
            <a:effectLst/>
            <a:latin typeface="黑体" pitchFamily="49" charset="-122"/>
            <a:ea typeface="宋体" pitchFamily="2" charset="-122"/>
          </a:defRPr>
        </a:defPPr>
      </a:lstStyle>
    </a:spDef>
    <a:lnDef>
      <a:spPr bwMode="auto">
        <a:xfrm>
          <a:off x="0" y="0"/>
          <a:ext cx="1" cy="1"/>
        </a:xfrm>
        <a:custGeom>
          <a:avLst/>
          <a:gdLst/>
          <a:ahLst/>
          <a:cxnLst/>
          <a:rect l="0" t="0" r="0" b="0"/>
          <a:pathLst/>
        </a:custGeom>
        <a:solidFill>
          <a:srgbClr val="000000"/>
        </a:solidFill>
        <a:ln w="254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Tx/>
          <a:buSzPct val="100000"/>
          <a:buFont typeface="Times New Roman" pitchFamily="18" charset="0"/>
          <a:buNone/>
          <a:tabLst/>
          <a:defRPr kumimoji="0" lang="en-GB" sz="1800" b="1" i="0" u="none" strike="noStrike" cap="none" normalizeH="0" baseline="0" smtClean="0">
            <a:ln>
              <a:noFill/>
            </a:ln>
            <a:solidFill>
              <a:schemeClr val="bg1"/>
            </a:solidFill>
            <a:effectLst/>
            <a:latin typeface="黑体" pitchFamily="49" charset="-122"/>
            <a:ea typeface="宋体" pitchFamily="2" charset="-122"/>
          </a:defRPr>
        </a:defPPr>
      </a:lstStyle>
    </a:lnDef>
  </a:objectDefaults>
  <a:extraClrSchemeLst>
    <a:extraClrScheme>
      <a:clrScheme name="Lenovo_Corporate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novo_Corporate_Template_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novo_Corporate_Template_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novo_Corporate_Template_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novo_Corporate_Template_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novo_Corporate_Template_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novo_Corporate_Template_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novo_Corporate_Template_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novo_Corporate_Template_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novo_Corporate_Template_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novo_Corporate_Template_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novo_Corporate_Template_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novo_Corporate_Template_White 13">
        <a:dk1>
          <a:srgbClr val="000000"/>
        </a:dk1>
        <a:lt1>
          <a:srgbClr val="FFFFFF"/>
        </a:lt1>
        <a:dk2>
          <a:srgbClr val="000000"/>
        </a:dk2>
        <a:lt2>
          <a:srgbClr val="EAEAEA"/>
        </a:lt2>
        <a:accent1>
          <a:srgbClr val="EAEAEA"/>
        </a:accent1>
        <a:accent2>
          <a:srgbClr val="969696"/>
        </a:accent2>
        <a:accent3>
          <a:srgbClr val="FFFFFF"/>
        </a:accent3>
        <a:accent4>
          <a:srgbClr val="000000"/>
        </a:accent4>
        <a:accent5>
          <a:srgbClr val="F3F3F3"/>
        </a:accent5>
        <a:accent6>
          <a:srgbClr val="878787"/>
        </a:accent6>
        <a:hlink>
          <a:srgbClr val="ED1C24"/>
        </a:hlink>
        <a:folHlink>
          <a:srgbClr val="993617"/>
        </a:folHlink>
      </a:clrScheme>
      <a:clrMap bg1="lt1" tx1="dk1" bg2="lt2" tx2="dk2" accent1="accent1" accent2="accent2" accent3="accent3" accent4="accent4" accent5="accent5" accent6="accent6" hlink="hlink" folHlink="folHlink"/>
    </a:extraClrScheme>
    <a:extraClrScheme>
      <a:clrScheme name="Lenovo_Corporate_Template_White 14">
        <a:dk1>
          <a:srgbClr val="000000"/>
        </a:dk1>
        <a:lt1>
          <a:srgbClr val="FFFFFF"/>
        </a:lt1>
        <a:dk2>
          <a:srgbClr val="000000"/>
        </a:dk2>
        <a:lt2>
          <a:srgbClr val="969696"/>
        </a:lt2>
        <a:accent1>
          <a:srgbClr val="FFC726"/>
        </a:accent1>
        <a:accent2>
          <a:srgbClr val="00529B"/>
        </a:accent2>
        <a:accent3>
          <a:srgbClr val="FFFFFF"/>
        </a:accent3>
        <a:accent4>
          <a:srgbClr val="000000"/>
        </a:accent4>
        <a:accent5>
          <a:srgbClr val="FFE0AC"/>
        </a:accent5>
        <a:accent6>
          <a:srgbClr val="00498C"/>
        </a:accent6>
        <a:hlink>
          <a:srgbClr val="5F5F5F"/>
        </a:hlink>
        <a:folHlink>
          <a:srgbClr val="FF1100"/>
        </a:folHlink>
      </a:clrScheme>
      <a:clrMap bg1="lt1" tx1="dk1" bg2="lt2" tx2="dk2" accent1="accent1" accent2="accent2" accent3="accent3" accent4="accent4" accent5="accent5" accent6="accent6" hlink="hlink" folHlink="folHlink"/>
    </a:extraClrScheme>
    <a:extraClrScheme>
      <a:clrScheme name="Lenovo_Corporate_Template_White 15">
        <a:dk1>
          <a:srgbClr val="000000"/>
        </a:dk1>
        <a:lt1>
          <a:srgbClr val="FFFFFF"/>
        </a:lt1>
        <a:dk2>
          <a:srgbClr val="0066CC"/>
        </a:dk2>
        <a:lt2>
          <a:srgbClr val="969696"/>
        </a:lt2>
        <a:accent1>
          <a:srgbClr val="FFC726"/>
        </a:accent1>
        <a:accent2>
          <a:srgbClr val="FF9900"/>
        </a:accent2>
        <a:accent3>
          <a:srgbClr val="FFFFFF"/>
        </a:accent3>
        <a:accent4>
          <a:srgbClr val="000000"/>
        </a:accent4>
        <a:accent5>
          <a:srgbClr val="FFE0AC"/>
        </a:accent5>
        <a:accent6>
          <a:srgbClr val="E78A00"/>
        </a:accent6>
        <a:hlink>
          <a:srgbClr val="009900"/>
        </a:hlink>
        <a:folHlink>
          <a:srgbClr val="FF1100"/>
        </a:folHlink>
      </a:clrScheme>
      <a:clrMap bg1="lt1" tx1="dk1" bg2="lt2" tx2="dk2" accent1="accent1" accent2="accent2" accent3="accent3" accent4="accent4" accent5="accent5" accent6="accent6" hlink="hlink" folHlink="folHlink"/>
    </a:extraClrScheme>
    <a:extraClrScheme>
      <a:clrScheme name="Lenovo_Corporate_Template_White 16">
        <a:dk1>
          <a:srgbClr val="000000"/>
        </a:dk1>
        <a:lt1>
          <a:srgbClr val="FFFFFF"/>
        </a:lt1>
        <a:dk2>
          <a:srgbClr val="0066CC"/>
        </a:dk2>
        <a:lt2>
          <a:srgbClr val="969696"/>
        </a:lt2>
        <a:accent1>
          <a:srgbClr val="FFC726"/>
        </a:accent1>
        <a:accent2>
          <a:srgbClr val="0066CC"/>
        </a:accent2>
        <a:accent3>
          <a:srgbClr val="FFFFFF"/>
        </a:accent3>
        <a:accent4>
          <a:srgbClr val="000000"/>
        </a:accent4>
        <a:accent5>
          <a:srgbClr val="FFE0AC"/>
        </a:accent5>
        <a:accent6>
          <a:srgbClr val="005CB9"/>
        </a:accent6>
        <a:hlink>
          <a:srgbClr val="009900"/>
        </a:hlink>
        <a:folHlink>
          <a:srgbClr val="FF11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12056</TotalTime>
  <Pages>0</Pages>
  <Words>8353</Words>
  <Characters>0</Characters>
  <Application>Microsoft Office PowerPoint</Application>
  <DocSecurity>0</DocSecurity>
  <PresentationFormat>全屏显示(4:3)</PresentationFormat>
  <Lines>0</Lines>
  <Paragraphs>2298</Paragraphs>
  <Slides>88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88</vt:i4>
      </vt:variant>
    </vt:vector>
  </HeadingPairs>
  <TitlesOfParts>
    <vt:vector size="107" baseType="lpstr">
      <vt:lpstr>Arial Unicode MS</vt:lpstr>
      <vt:lpstr>黑体</vt:lpstr>
      <vt:lpstr>华文细黑</vt:lpstr>
      <vt:lpstr>楷体_GB2312</vt:lpstr>
      <vt:lpstr>宋体</vt:lpstr>
      <vt:lpstr>Arial</vt:lpstr>
      <vt:lpstr>Calibri</vt:lpstr>
      <vt:lpstr>Symbol</vt:lpstr>
      <vt:lpstr>Tahoma</vt:lpstr>
      <vt:lpstr>Times New Roman</vt:lpstr>
      <vt:lpstr>Verdana</vt:lpstr>
      <vt:lpstr>Wingdings</vt:lpstr>
      <vt:lpstr>Lenovo_Corporate_Template_White</vt:lpstr>
      <vt:lpstr>公式</vt:lpstr>
      <vt:lpstr>Equation</vt:lpstr>
      <vt:lpstr>Equation.3</vt:lpstr>
      <vt:lpstr>Photo Editor Photo</vt:lpstr>
      <vt:lpstr>Picture2</vt:lpstr>
      <vt:lpstr>图片</vt:lpstr>
      <vt:lpstr>PowerPoint 演示文稿</vt:lpstr>
      <vt:lpstr>第1章：开关理论基础</vt:lpstr>
      <vt:lpstr>第一节  数字与模拟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数制与码制  </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第一章 开关理论基础/第二节 数制与码制</vt:lpstr>
      <vt:lpstr>作业</vt:lpstr>
      <vt:lpstr>第三节  逻辑函数及其描述  </vt:lpstr>
      <vt:lpstr>第一章 开关理论基础/第三节  逻辑函数及其描述</vt:lpstr>
      <vt:lpstr>第一章 开关理论基础/第三节  逻辑函数及其描述</vt:lpstr>
      <vt:lpstr>第一章 开关理论基础/第三节  逻辑函数及其描述</vt:lpstr>
      <vt:lpstr>第一章 开关理论基础/第三节  逻辑函数及其描述</vt:lpstr>
      <vt:lpstr>第一章 开关理论基础/第三节  逻辑函数及其描述</vt:lpstr>
      <vt:lpstr>第一章 开关理论基础/第三节  逻辑函数及其描述</vt:lpstr>
      <vt:lpstr>第一章 开关理论基础/第三节  逻辑函数及其描述</vt:lpstr>
      <vt:lpstr>第一章 开关理论基础/第三节  逻辑函数及其描述</vt:lpstr>
      <vt:lpstr>第一章 开关理论基础/第三节  逻辑函数及其描述</vt:lpstr>
      <vt:lpstr>PowerPoint 演示文稿</vt:lpstr>
      <vt:lpstr>PowerPoint 演示文稿</vt:lpstr>
      <vt:lpstr>PowerPoint 演示文稿</vt:lpstr>
      <vt:lpstr>第四节  布尔代数  </vt:lpstr>
      <vt:lpstr>PowerPoint 演示文稿</vt:lpstr>
      <vt:lpstr>PowerPoint 演示文稿</vt:lpstr>
      <vt:lpstr>PowerPoint 演示文稿</vt:lpstr>
      <vt:lpstr>PowerPoint 演示文稿</vt:lpstr>
      <vt:lpstr>PowerPoint 演示文稿</vt:lpstr>
      <vt:lpstr>PowerPoint 演示文稿</vt:lpstr>
      <vt:lpstr>作业</vt:lpstr>
      <vt:lpstr>练习</vt:lpstr>
      <vt:lpstr>练习</vt:lpstr>
      <vt:lpstr>第五节  卡诺图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画出卡诺图</vt:lpstr>
      <vt:lpstr>画出卡诺图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骞荤伅鐗?1</dc:title>
  <dc:creator>鏉庣妗?</dc:creator>
  <cp:lastModifiedBy>Yu</cp:lastModifiedBy>
  <cp:revision>1554</cp:revision>
  <cp:lastPrinted>1601-01-01T00:00:00Z</cp:lastPrinted>
  <dcterms:created xsi:type="dcterms:W3CDTF">2011-03-29T02:18:44Z</dcterms:created>
  <dcterms:modified xsi:type="dcterms:W3CDTF">2021-09-14T14:05:51Z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2052-6.6.0.2699</vt:lpwstr>
  </property>
</Properties>
</file>