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4"/>
  </p:notesMasterIdLst>
  <p:sldIdLst>
    <p:sldId id="861" r:id="rId2"/>
    <p:sldId id="862" r:id="rId3"/>
    <p:sldId id="906" r:id="rId4"/>
    <p:sldId id="863" r:id="rId5"/>
    <p:sldId id="928" r:id="rId6"/>
    <p:sldId id="929" r:id="rId7"/>
    <p:sldId id="864" r:id="rId8"/>
    <p:sldId id="865" r:id="rId9"/>
    <p:sldId id="930" r:id="rId10"/>
    <p:sldId id="867" r:id="rId11"/>
    <p:sldId id="987" r:id="rId12"/>
    <p:sldId id="988" r:id="rId13"/>
    <p:sldId id="868" r:id="rId14"/>
    <p:sldId id="869" r:id="rId15"/>
    <p:sldId id="870" r:id="rId16"/>
    <p:sldId id="871" r:id="rId17"/>
    <p:sldId id="983" r:id="rId18"/>
    <p:sldId id="932" r:id="rId19"/>
    <p:sldId id="873" r:id="rId20"/>
    <p:sldId id="934" r:id="rId21"/>
    <p:sldId id="936" r:id="rId22"/>
    <p:sldId id="938" r:id="rId23"/>
    <p:sldId id="939" r:id="rId24"/>
    <p:sldId id="984" r:id="rId25"/>
    <p:sldId id="940" r:id="rId26"/>
    <p:sldId id="941" r:id="rId27"/>
    <p:sldId id="942" r:id="rId28"/>
    <p:sldId id="943" r:id="rId29"/>
    <p:sldId id="944" r:id="rId30"/>
    <p:sldId id="918" r:id="rId31"/>
    <p:sldId id="985" r:id="rId32"/>
    <p:sldId id="912" r:id="rId33"/>
    <p:sldId id="907" r:id="rId34"/>
    <p:sldId id="872" r:id="rId35"/>
    <p:sldId id="876" r:id="rId36"/>
    <p:sldId id="913" r:id="rId37"/>
    <p:sldId id="914" r:id="rId38"/>
    <p:sldId id="915" r:id="rId39"/>
    <p:sldId id="877" r:id="rId40"/>
    <p:sldId id="878" r:id="rId41"/>
    <p:sldId id="879" r:id="rId42"/>
    <p:sldId id="880" r:id="rId43"/>
    <p:sldId id="881" r:id="rId44"/>
    <p:sldId id="882" r:id="rId45"/>
    <p:sldId id="945" r:id="rId46"/>
    <p:sldId id="946" r:id="rId47"/>
    <p:sldId id="947" r:id="rId48"/>
    <p:sldId id="948" r:id="rId49"/>
    <p:sldId id="916" r:id="rId50"/>
    <p:sldId id="908" r:id="rId51"/>
    <p:sldId id="883" r:id="rId52"/>
    <p:sldId id="949" r:id="rId53"/>
    <p:sldId id="921" r:id="rId54"/>
    <p:sldId id="954" r:id="rId55"/>
    <p:sldId id="922" r:id="rId56"/>
    <p:sldId id="950" r:id="rId57"/>
    <p:sldId id="951" r:id="rId58"/>
    <p:sldId id="923" r:id="rId59"/>
    <p:sldId id="952" r:id="rId60"/>
    <p:sldId id="953" r:id="rId61"/>
    <p:sldId id="884" r:id="rId62"/>
    <p:sldId id="955" r:id="rId63"/>
    <p:sldId id="965" r:id="rId64"/>
    <p:sldId id="909" r:id="rId65"/>
    <p:sldId id="885" r:id="rId66"/>
    <p:sldId id="957" r:id="rId67"/>
    <p:sldId id="959" r:id="rId68"/>
    <p:sldId id="960" r:id="rId69"/>
    <p:sldId id="966" r:id="rId70"/>
    <p:sldId id="887" r:id="rId71"/>
    <p:sldId id="961" r:id="rId72"/>
    <p:sldId id="888" r:id="rId73"/>
    <p:sldId id="962" r:id="rId74"/>
    <p:sldId id="963" r:id="rId75"/>
    <p:sldId id="982" r:id="rId76"/>
    <p:sldId id="891" r:id="rId77"/>
    <p:sldId id="892" r:id="rId78"/>
    <p:sldId id="967" r:id="rId79"/>
    <p:sldId id="968" r:id="rId80"/>
    <p:sldId id="969" r:id="rId81"/>
    <p:sldId id="893" r:id="rId82"/>
    <p:sldId id="894" r:id="rId83"/>
    <p:sldId id="895" r:id="rId84"/>
    <p:sldId id="971" r:id="rId85"/>
    <p:sldId id="917" r:id="rId86"/>
    <p:sldId id="910" r:id="rId87"/>
    <p:sldId id="896" r:id="rId88"/>
    <p:sldId id="978" r:id="rId89"/>
    <p:sldId id="977" r:id="rId90"/>
    <p:sldId id="897" r:id="rId91"/>
    <p:sldId id="898" r:id="rId92"/>
    <p:sldId id="972" r:id="rId93"/>
    <p:sldId id="899" r:id="rId94"/>
    <p:sldId id="900" r:id="rId95"/>
    <p:sldId id="973" r:id="rId96"/>
    <p:sldId id="974" r:id="rId97"/>
    <p:sldId id="975" r:id="rId98"/>
    <p:sldId id="901" r:id="rId99"/>
    <p:sldId id="927" r:id="rId100"/>
    <p:sldId id="911" r:id="rId101"/>
    <p:sldId id="905" r:id="rId102"/>
    <p:sldId id="920" r:id="rId103"/>
  </p:sldIdLst>
  <p:sldSz cx="9144000" cy="6858000" type="screen4x3"/>
  <p:notesSz cx="6858000" cy="9144000"/>
  <p:defaultTextStyle>
    <a:defPPr>
      <a:defRPr lang="en-GB"/>
    </a:defPPr>
    <a:lvl1pPr algn="l" defTabSz="449263" rtl="0" fontAlgn="base">
      <a:spcBef>
        <a:spcPct val="0"/>
      </a:spcBef>
      <a:spcAft>
        <a:spcPct val="0"/>
      </a:spcAft>
      <a:buSzPct val="100000"/>
      <a:buFont typeface="Times New Roman" pitchFamily="18" charset="0"/>
      <a:defRPr b="1" kern="1200">
        <a:solidFill>
          <a:schemeClr val="bg1"/>
        </a:solidFill>
        <a:latin typeface="黑体" pitchFamily="49" charset="-122"/>
        <a:ea typeface="宋体" pitchFamily="2" charset="-122"/>
        <a:cs typeface="+mn-cs"/>
      </a:defRPr>
    </a:lvl1pPr>
    <a:lvl2pPr marL="742950" indent="-285750" algn="l" defTabSz="449263" rtl="0" fontAlgn="base">
      <a:spcBef>
        <a:spcPct val="0"/>
      </a:spcBef>
      <a:spcAft>
        <a:spcPct val="0"/>
      </a:spcAft>
      <a:buSzPct val="100000"/>
      <a:buFont typeface="Times New Roman" pitchFamily="18" charset="0"/>
      <a:defRPr b="1" kern="1200">
        <a:solidFill>
          <a:schemeClr val="bg1"/>
        </a:solidFill>
        <a:latin typeface="黑体" pitchFamily="49" charset="-122"/>
        <a:ea typeface="宋体" pitchFamily="2" charset="-122"/>
        <a:cs typeface="+mn-cs"/>
      </a:defRPr>
    </a:lvl2pPr>
    <a:lvl3pPr marL="1143000" indent="-228600" algn="l" defTabSz="449263" rtl="0" fontAlgn="base">
      <a:spcBef>
        <a:spcPct val="0"/>
      </a:spcBef>
      <a:spcAft>
        <a:spcPct val="0"/>
      </a:spcAft>
      <a:buSzPct val="100000"/>
      <a:buFont typeface="Times New Roman" pitchFamily="18" charset="0"/>
      <a:defRPr b="1" kern="1200">
        <a:solidFill>
          <a:schemeClr val="bg1"/>
        </a:solidFill>
        <a:latin typeface="黑体" pitchFamily="49" charset="-122"/>
        <a:ea typeface="宋体" pitchFamily="2" charset="-122"/>
        <a:cs typeface="+mn-cs"/>
      </a:defRPr>
    </a:lvl3pPr>
    <a:lvl4pPr marL="1600200" indent="-228600" algn="l" defTabSz="449263" rtl="0" fontAlgn="base">
      <a:spcBef>
        <a:spcPct val="0"/>
      </a:spcBef>
      <a:spcAft>
        <a:spcPct val="0"/>
      </a:spcAft>
      <a:buSzPct val="100000"/>
      <a:buFont typeface="Times New Roman" pitchFamily="18" charset="0"/>
      <a:defRPr b="1" kern="1200">
        <a:solidFill>
          <a:schemeClr val="bg1"/>
        </a:solidFill>
        <a:latin typeface="黑体" pitchFamily="49" charset="-122"/>
        <a:ea typeface="宋体" pitchFamily="2" charset="-122"/>
        <a:cs typeface="+mn-cs"/>
      </a:defRPr>
    </a:lvl4pPr>
    <a:lvl5pPr marL="2057400" indent="-228600" algn="l" defTabSz="449263" rtl="0" fontAlgn="base">
      <a:spcBef>
        <a:spcPct val="0"/>
      </a:spcBef>
      <a:spcAft>
        <a:spcPct val="0"/>
      </a:spcAft>
      <a:buSzPct val="100000"/>
      <a:buFont typeface="Times New Roman" pitchFamily="18" charset="0"/>
      <a:defRPr b="1" kern="1200">
        <a:solidFill>
          <a:schemeClr val="bg1"/>
        </a:solidFill>
        <a:latin typeface="黑体" pitchFamily="49" charset="-122"/>
        <a:ea typeface="宋体" pitchFamily="2" charset="-122"/>
        <a:cs typeface="+mn-cs"/>
      </a:defRPr>
    </a:lvl5pPr>
    <a:lvl6pPr marL="2286000" algn="l" defTabSz="914400" rtl="0" eaLnBrk="1" latinLnBrk="0" hangingPunct="1">
      <a:defRPr b="1" kern="1200">
        <a:solidFill>
          <a:schemeClr val="bg1"/>
        </a:solidFill>
        <a:latin typeface="黑体" pitchFamily="49" charset="-122"/>
        <a:ea typeface="宋体" pitchFamily="2" charset="-122"/>
        <a:cs typeface="+mn-cs"/>
      </a:defRPr>
    </a:lvl6pPr>
    <a:lvl7pPr marL="2743200" algn="l" defTabSz="914400" rtl="0" eaLnBrk="1" latinLnBrk="0" hangingPunct="1">
      <a:defRPr b="1" kern="1200">
        <a:solidFill>
          <a:schemeClr val="bg1"/>
        </a:solidFill>
        <a:latin typeface="黑体" pitchFamily="49" charset="-122"/>
        <a:ea typeface="宋体" pitchFamily="2" charset="-122"/>
        <a:cs typeface="+mn-cs"/>
      </a:defRPr>
    </a:lvl7pPr>
    <a:lvl8pPr marL="3200400" algn="l" defTabSz="914400" rtl="0" eaLnBrk="1" latinLnBrk="0" hangingPunct="1">
      <a:defRPr b="1" kern="1200">
        <a:solidFill>
          <a:schemeClr val="bg1"/>
        </a:solidFill>
        <a:latin typeface="黑体" pitchFamily="49" charset="-122"/>
        <a:ea typeface="宋体" pitchFamily="2" charset="-122"/>
        <a:cs typeface="+mn-cs"/>
      </a:defRPr>
    </a:lvl8pPr>
    <a:lvl9pPr marL="3657600" algn="l" defTabSz="914400" rtl="0" eaLnBrk="1" latinLnBrk="0" hangingPunct="1">
      <a:defRPr b="1" kern="1200">
        <a:solidFill>
          <a:schemeClr val="bg1"/>
        </a:solidFill>
        <a:latin typeface="黑体" pitchFamily="49" charset="-122"/>
        <a:ea typeface="宋体" pitchFamily="2" charset="-122"/>
        <a:cs typeface="+mn-cs"/>
      </a:defRPr>
    </a:lvl9pPr>
  </p:defaultTextStyle>
  <p:extLst>
    <p:ext uri="{EFAFB233-063F-42B5-8137-9DF3F51BA10A}">
      <p15:sldGuideLst xmlns:p15="http://schemas.microsoft.com/office/powerpoint/2012/main">
        <p15:guide id="1" orient="horz" pos="2188">
          <p15:clr>
            <a:srgbClr val="A4A3A4"/>
          </p15:clr>
        </p15:guide>
        <p15:guide id="2" pos="28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9A0C02"/>
    <a:srgbClr val="FF00FF"/>
    <a:srgbClr val="00FFCC"/>
    <a:srgbClr val="FFFF00"/>
    <a:srgbClr val="FF99FF"/>
    <a:srgbClr val="FF9900"/>
    <a:srgbClr val="C49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4313" autoAdjust="0"/>
  </p:normalViewPr>
  <p:slideViewPr>
    <p:cSldViewPr>
      <p:cViewPr varScale="1">
        <p:scale>
          <a:sx n="76" d="100"/>
          <a:sy n="76" d="100"/>
        </p:scale>
        <p:origin x="1613" y="43"/>
      </p:cViewPr>
      <p:guideLst>
        <p:guide orient="horz" pos="2188"/>
        <p:guide pos="2858"/>
      </p:guideLst>
    </p:cSldViewPr>
  </p:slideViewPr>
  <p:notesTextViewPr>
    <p:cViewPr>
      <p:scale>
        <a:sx n="100" d="100"/>
        <a:sy n="100" d="100"/>
      </p:scale>
      <p:origin x="0" y="0"/>
    </p:cViewPr>
  </p:notesTextViewPr>
  <p:sorterViewPr>
    <p:cViewPr>
      <p:scale>
        <a:sx n="100" d="100"/>
        <a:sy n="100" d="100"/>
      </p:scale>
      <p:origin x="0" y="11832"/>
    </p:cViewPr>
  </p:sorterViewPr>
  <p:gridSpacing cx="45003" cy="45003"/>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7.wmf"/><Relationship Id="rId4" Type="http://schemas.openxmlformats.org/officeDocument/2006/relationships/image" Target="../media/image6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4" Type="http://schemas.openxmlformats.org/officeDocument/2006/relationships/image" Target="../media/image78.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image" Target="../media/image81.wmf"/><Relationship Id="rId7" Type="http://schemas.openxmlformats.org/officeDocument/2006/relationships/image" Target="../media/image85.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4.wmf"/><Relationship Id="rId5" Type="http://schemas.openxmlformats.org/officeDocument/2006/relationships/image" Target="../media/image83.wmf"/><Relationship Id="rId10" Type="http://schemas.openxmlformats.org/officeDocument/2006/relationships/image" Target="../media/image88.wmf"/><Relationship Id="rId4" Type="http://schemas.openxmlformats.org/officeDocument/2006/relationships/image" Target="../media/image82.wmf"/><Relationship Id="rId9" Type="http://schemas.openxmlformats.org/officeDocument/2006/relationships/image" Target="../media/image87.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image" Target="../media/image89.wmf"/><Relationship Id="rId7" Type="http://schemas.openxmlformats.org/officeDocument/2006/relationships/image" Target="../media/image93.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92.wmf"/><Relationship Id="rId5" Type="http://schemas.openxmlformats.org/officeDocument/2006/relationships/image" Target="../media/image91.wmf"/><Relationship Id="rId10" Type="http://schemas.openxmlformats.org/officeDocument/2006/relationships/image" Target="../media/image96.wmf"/><Relationship Id="rId4" Type="http://schemas.openxmlformats.org/officeDocument/2006/relationships/image" Target="../media/image90.wmf"/><Relationship Id="rId9" Type="http://schemas.openxmlformats.org/officeDocument/2006/relationships/image" Target="../media/image95.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image" Target="../media/image109.wmf"/><Relationship Id="rId3" Type="http://schemas.openxmlformats.org/officeDocument/2006/relationships/image" Target="../media/image99.wmf"/><Relationship Id="rId7" Type="http://schemas.openxmlformats.org/officeDocument/2006/relationships/image" Target="../media/image103.wmf"/><Relationship Id="rId12" Type="http://schemas.openxmlformats.org/officeDocument/2006/relationships/image" Target="../media/image108.emf"/><Relationship Id="rId17" Type="http://schemas.openxmlformats.org/officeDocument/2006/relationships/image" Target="../media/image113.wmf"/><Relationship Id="rId2" Type="http://schemas.openxmlformats.org/officeDocument/2006/relationships/image" Target="../media/image98.wmf"/><Relationship Id="rId16" Type="http://schemas.openxmlformats.org/officeDocument/2006/relationships/image" Target="../media/image112.wmf"/><Relationship Id="rId1" Type="http://schemas.openxmlformats.org/officeDocument/2006/relationships/image" Target="../media/image97.wmf"/><Relationship Id="rId6" Type="http://schemas.openxmlformats.org/officeDocument/2006/relationships/image" Target="../media/image102.wmf"/><Relationship Id="rId11" Type="http://schemas.openxmlformats.org/officeDocument/2006/relationships/image" Target="../media/image107.wmf"/><Relationship Id="rId5" Type="http://schemas.openxmlformats.org/officeDocument/2006/relationships/image" Target="../media/image101.wmf"/><Relationship Id="rId15" Type="http://schemas.openxmlformats.org/officeDocument/2006/relationships/image" Target="../media/image111.wmf"/><Relationship Id="rId10" Type="http://schemas.openxmlformats.org/officeDocument/2006/relationships/image" Target="../media/image106.wmf"/><Relationship Id="rId4" Type="http://schemas.openxmlformats.org/officeDocument/2006/relationships/image" Target="../media/image100.emf"/><Relationship Id="rId9" Type="http://schemas.openxmlformats.org/officeDocument/2006/relationships/image" Target="../media/image105.wmf"/><Relationship Id="rId14" Type="http://schemas.openxmlformats.org/officeDocument/2006/relationships/image" Target="../media/image11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15.wmf"/><Relationship Id="rId1" Type="http://schemas.openxmlformats.org/officeDocument/2006/relationships/image" Target="../media/image11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emf"/><Relationship Id="rId1" Type="http://schemas.openxmlformats.org/officeDocument/2006/relationships/image" Target="../media/image117.emf"/><Relationship Id="rId5" Type="http://schemas.openxmlformats.org/officeDocument/2006/relationships/image" Target="../media/image121.wmf"/><Relationship Id="rId4" Type="http://schemas.openxmlformats.org/officeDocument/2006/relationships/image" Target="../media/image120.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10" Type="http://schemas.openxmlformats.org/officeDocument/2006/relationships/image" Target="../media/image18.wmf"/><Relationship Id="rId4" Type="http://schemas.openxmlformats.org/officeDocument/2006/relationships/image" Target="../media/image12.wmf"/><Relationship Id="rId9" Type="http://schemas.openxmlformats.org/officeDocument/2006/relationships/image" Target="../media/image1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4" Type="http://schemas.openxmlformats.org/officeDocument/2006/relationships/image" Target="../media/image12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33.emf"/><Relationship Id="rId2" Type="http://schemas.openxmlformats.org/officeDocument/2006/relationships/image" Target="../media/image132.emf"/><Relationship Id="rId1" Type="http://schemas.openxmlformats.org/officeDocument/2006/relationships/image" Target="../media/image131.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41.emf"/><Relationship Id="rId13" Type="http://schemas.openxmlformats.org/officeDocument/2006/relationships/image" Target="../media/image146.emf"/><Relationship Id="rId3" Type="http://schemas.openxmlformats.org/officeDocument/2006/relationships/image" Target="../media/image136.emf"/><Relationship Id="rId7" Type="http://schemas.openxmlformats.org/officeDocument/2006/relationships/image" Target="../media/image140.emf"/><Relationship Id="rId12" Type="http://schemas.openxmlformats.org/officeDocument/2006/relationships/image" Target="../media/image145.emf"/><Relationship Id="rId2" Type="http://schemas.openxmlformats.org/officeDocument/2006/relationships/image" Target="../media/image135.emf"/><Relationship Id="rId1" Type="http://schemas.openxmlformats.org/officeDocument/2006/relationships/image" Target="../media/image134.wmf"/><Relationship Id="rId6" Type="http://schemas.openxmlformats.org/officeDocument/2006/relationships/image" Target="../media/image139.emf"/><Relationship Id="rId11" Type="http://schemas.openxmlformats.org/officeDocument/2006/relationships/image" Target="../media/image144.emf"/><Relationship Id="rId5" Type="http://schemas.openxmlformats.org/officeDocument/2006/relationships/image" Target="../media/image138.emf"/><Relationship Id="rId10" Type="http://schemas.openxmlformats.org/officeDocument/2006/relationships/image" Target="../media/image143.emf"/><Relationship Id="rId4" Type="http://schemas.openxmlformats.org/officeDocument/2006/relationships/image" Target="../media/image137.emf"/><Relationship Id="rId9" Type="http://schemas.openxmlformats.org/officeDocument/2006/relationships/image" Target="../media/image142.emf"/><Relationship Id="rId14" Type="http://schemas.openxmlformats.org/officeDocument/2006/relationships/image" Target="../media/image14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50.emf"/><Relationship Id="rId2" Type="http://schemas.openxmlformats.org/officeDocument/2006/relationships/image" Target="../media/image149.emf"/><Relationship Id="rId1" Type="http://schemas.openxmlformats.org/officeDocument/2006/relationships/image" Target="../media/image148.emf"/><Relationship Id="rId6" Type="http://schemas.openxmlformats.org/officeDocument/2006/relationships/image" Target="../media/image153.emf"/><Relationship Id="rId5" Type="http://schemas.openxmlformats.org/officeDocument/2006/relationships/image" Target="../media/image152.emf"/><Relationship Id="rId4" Type="http://schemas.openxmlformats.org/officeDocument/2006/relationships/image" Target="../media/image151.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56.emf"/><Relationship Id="rId2" Type="http://schemas.openxmlformats.org/officeDocument/2006/relationships/image" Target="../media/image155.emf"/><Relationship Id="rId1" Type="http://schemas.openxmlformats.org/officeDocument/2006/relationships/image" Target="../media/image154.emf"/><Relationship Id="rId6" Type="http://schemas.openxmlformats.org/officeDocument/2006/relationships/image" Target="../media/image159.emf"/><Relationship Id="rId5" Type="http://schemas.openxmlformats.org/officeDocument/2006/relationships/image" Target="../media/image158.emf"/><Relationship Id="rId4" Type="http://schemas.openxmlformats.org/officeDocument/2006/relationships/image" Target="../media/image157.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64.emf"/><Relationship Id="rId1" Type="http://schemas.openxmlformats.org/officeDocument/2006/relationships/image" Target="../media/image163.e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70.wmf"/><Relationship Id="rId3" Type="http://schemas.openxmlformats.org/officeDocument/2006/relationships/image" Target="../media/image165.emf"/><Relationship Id="rId7" Type="http://schemas.openxmlformats.org/officeDocument/2006/relationships/image" Target="../media/image169.wmf"/><Relationship Id="rId2" Type="http://schemas.openxmlformats.org/officeDocument/2006/relationships/image" Target="../media/image164.emf"/><Relationship Id="rId1" Type="http://schemas.openxmlformats.org/officeDocument/2006/relationships/image" Target="../media/image163.emf"/><Relationship Id="rId6" Type="http://schemas.openxmlformats.org/officeDocument/2006/relationships/image" Target="../media/image168.wmf"/><Relationship Id="rId5" Type="http://schemas.openxmlformats.org/officeDocument/2006/relationships/image" Target="../media/image167.wmf"/><Relationship Id="rId4" Type="http://schemas.openxmlformats.org/officeDocument/2006/relationships/image" Target="../media/image16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73.emf"/><Relationship Id="rId2" Type="http://schemas.openxmlformats.org/officeDocument/2006/relationships/image" Target="../media/image172.wmf"/><Relationship Id="rId1" Type="http://schemas.openxmlformats.org/officeDocument/2006/relationships/image" Target="../media/image171.emf"/><Relationship Id="rId4" Type="http://schemas.openxmlformats.org/officeDocument/2006/relationships/image" Target="../media/image174.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77.emf"/><Relationship Id="rId2" Type="http://schemas.openxmlformats.org/officeDocument/2006/relationships/image" Target="../media/image176.emf"/><Relationship Id="rId1" Type="http://schemas.openxmlformats.org/officeDocument/2006/relationships/image" Target="../media/image17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80.emf"/><Relationship Id="rId2" Type="http://schemas.openxmlformats.org/officeDocument/2006/relationships/image" Target="../media/image179.emf"/><Relationship Id="rId1" Type="http://schemas.openxmlformats.org/officeDocument/2006/relationships/image" Target="../media/image178.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82.emf"/><Relationship Id="rId1" Type="http://schemas.openxmlformats.org/officeDocument/2006/relationships/image" Target="../media/image181.e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90.emf"/><Relationship Id="rId3" Type="http://schemas.openxmlformats.org/officeDocument/2006/relationships/image" Target="../media/image185.emf"/><Relationship Id="rId7" Type="http://schemas.openxmlformats.org/officeDocument/2006/relationships/image" Target="../media/image189.emf"/><Relationship Id="rId2" Type="http://schemas.openxmlformats.org/officeDocument/2006/relationships/image" Target="../media/image184.emf"/><Relationship Id="rId1" Type="http://schemas.openxmlformats.org/officeDocument/2006/relationships/image" Target="../media/image183.emf"/><Relationship Id="rId6" Type="http://schemas.openxmlformats.org/officeDocument/2006/relationships/image" Target="../media/image188.emf"/><Relationship Id="rId5" Type="http://schemas.openxmlformats.org/officeDocument/2006/relationships/image" Target="../media/image187.emf"/><Relationship Id="rId10" Type="http://schemas.openxmlformats.org/officeDocument/2006/relationships/image" Target="../media/image192.emf"/><Relationship Id="rId4" Type="http://schemas.openxmlformats.org/officeDocument/2006/relationships/image" Target="../media/image186.emf"/><Relationship Id="rId9" Type="http://schemas.openxmlformats.org/officeDocument/2006/relationships/image" Target="../media/image191.e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94.emf"/><Relationship Id="rId1" Type="http://schemas.openxmlformats.org/officeDocument/2006/relationships/image" Target="../media/image193.e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205.emf"/><Relationship Id="rId3" Type="http://schemas.openxmlformats.org/officeDocument/2006/relationships/image" Target="../media/image200.emf"/><Relationship Id="rId7" Type="http://schemas.openxmlformats.org/officeDocument/2006/relationships/image" Target="../media/image204.emf"/><Relationship Id="rId2" Type="http://schemas.openxmlformats.org/officeDocument/2006/relationships/image" Target="../media/image199.emf"/><Relationship Id="rId1" Type="http://schemas.openxmlformats.org/officeDocument/2006/relationships/image" Target="../media/image198.emf"/><Relationship Id="rId6" Type="http://schemas.openxmlformats.org/officeDocument/2006/relationships/image" Target="../media/image203.emf"/><Relationship Id="rId5" Type="http://schemas.openxmlformats.org/officeDocument/2006/relationships/image" Target="../media/image202.emf"/><Relationship Id="rId4" Type="http://schemas.openxmlformats.org/officeDocument/2006/relationships/image" Target="../media/image20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06.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23.emf"/><Relationship Id="rId3" Type="http://schemas.openxmlformats.org/officeDocument/2006/relationships/image" Target="../media/image218.wmf"/><Relationship Id="rId7" Type="http://schemas.openxmlformats.org/officeDocument/2006/relationships/image" Target="../media/image222.emf"/><Relationship Id="rId2" Type="http://schemas.openxmlformats.org/officeDocument/2006/relationships/image" Target="../media/image217.emf"/><Relationship Id="rId1" Type="http://schemas.openxmlformats.org/officeDocument/2006/relationships/image" Target="../media/image216.emf"/><Relationship Id="rId6" Type="http://schemas.openxmlformats.org/officeDocument/2006/relationships/image" Target="../media/image221.emf"/><Relationship Id="rId5" Type="http://schemas.openxmlformats.org/officeDocument/2006/relationships/image" Target="../media/image220.emf"/><Relationship Id="rId4" Type="http://schemas.openxmlformats.org/officeDocument/2006/relationships/image" Target="../media/image219.emf"/><Relationship Id="rId9" Type="http://schemas.openxmlformats.org/officeDocument/2006/relationships/image" Target="../media/image224.e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232.emf"/><Relationship Id="rId3" Type="http://schemas.openxmlformats.org/officeDocument/2006/relationships/image" Target="../media/image227.emf"/><Relationship Id="rId7" Type="http://schemas.openxmlformats.org/officeDocument/2006/relationships/image" Target="../media/image231.emf"/><Relationship Id="rId12" Type="http://schemas.openxmlformats.org/officeDocument/2006/relationships/image" Target="../media/image236.emf"/><Relationship Id="rId2" Type="http://schemas.openxmlformats.org/officeDocument/2006/relationships/image" Target="../media/image226.emf"/><Relationship Id="rId1" Type="http://schemas.openxmlformats.org/officeDocument/2006/relationships/image" Target="../media/image225.emf"/><Relationship Id="rId6" Type="http://schemas.openxmlformats.org/officeDocument/2006/relationships/image" Target="../media/image230.emf"/><Relationship Id="rId11" Type="http://schemas.openxmlformats.org/officeDocument/2006/relationships/image" Target="../media/image235.emf"/><Relationship Id="rId5" Type="http://schemas.openxmlformats.org/officeDocument/2006/relationships/image" Target="../media/image229.emf"/><Relationship Id="rId10" Type="http://schemas.openxmlformats.org/officeDocument/2006/relationships/image" Target="../media/image234.emf"/><Relationship Id="rId4" Type="http://schemas.openxmlformats.org/officeDocument/2006/relationships/image" Target="../media/image228.emf"/><Relationship Id="rId9" Type="http://schemas.openxmlformats.org/officeDocument/2006/relationships/image" Target="../media/image233.e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244.emf"/><Relationship Id="rId3" Type="http://schemas.openxmlformats.org/officeDocument/2006/relationships/image" Target="../media/image239.emf"/><Relationship Id="rId7" Type="http://schemas.openxmlformats.org/officeDocument/2006/relationships/image" Target="../media/image243.emf"/><Relationship Id="rId2" Type="http://schemas.openxmlformats.org/officeDocument/2006/relationships/image" Target="../media/image238.emf"/><Relationship Id="rId1" Type="http://schemas.openxmlformats.org/officeDocument/2006/relationships/image" Target="../media/image237.emf"/><Relationship Id="rId6" Type="http://schemas.openxmlformats.org/officeDocument/2006/relationships/image" Target="../media/image242.emf"/><Relationship Id="rId5" Type="http://schemas.openxmlformats.org/officeDocument/2006/relationships/image" Target="../media/image241.emf"/><Relationship Id="rId4" Type="http://schemas.openxmlformats.org/officeDocument/2006/relationships/image" Target="../media/image240.emf"/><Relationship Id="rId9" Type="http://schemas.openxmlformats.org/officeDocument/2006/relationships/image" Target="../media/image245.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48.emf"/><Relationship Id="rId2" Type="http://schemas.openxmlformats.org/officeDocument/2006/relationships/image" Target="../media/image247.emf"/><Relationship Id="rId1" Type="http://schemas.openxmlformats.org/officeDocument/2006/relationships/image" Target="../media/image246.emf"/><Relationship Id="rId4" Type="http://schemas.openxmlformats.org/officeDocument/2006/relationships/image" Target="../media/image24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 Id="rId4" Type="http://schemas.openxmlformats.org/officeDocument/2006/relationships/image" Target="../media/image25.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251.emf"/><Relationship Id="rId1" Type="http://schemas.openxmlformats.org/officeDocument/2006/relationships/image" Target="../media/image250.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55.wmf"/><Relationship Id="rId2" Type="http://schemas.openxmlformats.org/officeDocument/2006/relationships/image" Target="../media/image254.wmf"/><Relationship Id="rId1" Type="http://schemas.openxmlformats.org/officeDocument/2006/relationships/image" Target="../media/image253.wmf"/><Relationship Id="rId4" Type="http://schemas.openxmlformats.org/officeDocument/2006/relationships/image" Target="../media/image256.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280.emf"/><Relationship Id="rId3" Type="http://schemas.openxmlformats.org/officeDocument/2006/relationships/image" Target="../media/image275.emf"/><Relationship Id="rId7" Type="http://schemas.openxmlformats.org/officeDocument/2006/relationships/image" Target="../media/image279.emf"/><Relationship Id="rId2" Type="http://schemas.openxmlformats.org/officeDocument/2006/relationships/image" Target="../media/image274.emf"/><Relationship Id="rId1" Type="http://schemas.openxmlformats.org/officeDocument/2006/relationships/image" Target="../media/image273.emf"/><Relationship Id="rId6" Type="http://schemas.openxmlformats.org/officeDocument/2006/relationships/image" Target="../media/image278.emf"/><Relationship Id="rId5" Type="http://schemas.openxmlformats.org/officeDocument/2006/relationships/image" Target="../media/image277.emf"/><Relationship Id="rId4" Type="http://schemas.openxmlformats.org/officeDocument/2006/relationships/image" Target="../media/image276.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86.emf"/><Relationship Id="rId7" Type="http://schemas.openxmlformats.org/officeDocument/2006/relationships/image" Target="../media/image290.wmf"/><Relationship Id="rId2" Type="http://schemas.openxmlformats.org/officeDocument/2006/relationships/image" Target="../media/image285.emf"/><Relationship Id="rId1" Type="http://schemas.openxmlformats.org/officeDocument/2006/relationships/image" Target="../media/image284.emf"/><Relationship Id="rId6" Type="http://schemas.openxmlformats.org/officeDocument/2006/relationships/image" Target="../media/image289.emf"/><Relationship Id="rId5" Type="http://schemas.openxmlformats.org/officeDocument/2006/relationships/image" Target="../media/image288.emf"/><Relationship Id="rId4" Type="http://schemas.openxmlformats.org/officeDocument/2006/relationships/image" Target="../media/image287.e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98.emf"/><Relationship Id="rId3" Type="http://schemas.openxmlformats.org/officeDocument/2006/relationships/image" Target="../media/image293.emf"/><Relationship Id="rId7" Type="http://schemas.openxmlformats.org/officeDocument/2006/relationships/image" Target="../media/image297.emf"/><Relationship Id="rId2" Type="http://schemas.openxmlformats.org/officeDocument/2006/relationships/image" Target="../media/image292.emf"/><Relationship Id="rId1" Type="http://schemas.openxmlformats.org/officeDocument/2006/relationships/image" Target="../media/image291.emf"/><Relationship Id="rId6" Type="http://schemas.openxmlformats.org/officeDocument/2006/relationships/image" Target="../media/image296.emf"/><Relationship Id="rId5" Type="http://schemas.openxmlformats.org/officeDocument/2006/relationships/image" Target="../media/image295.emf"/><Relationship Id="rId4" Type="http://schemas.openxmlformats.org/officeDocument/2006/relationships/image" Target="../media/image294.e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306.emf"/><Relationship Id="rId3" Type="http://schemas.openxmlformats.org/officeDocument/2006/relationships/image" Target="../media/image301.emf"/><Relationship Id="rId7" Type="http://schemas.openxmlformats.org/officeDocument/2006/relationships/image" Target="../media/image305.emf"/><Relationship Id="rId2" Type="http://schemas.openxmlformats.org/officeDocument/2006/relationships/image" Target="../media/image300.emf"/><Relationship Id="rId1" Type="http://schemas.openxmlformats.org/officeDocument/2006/relationships/image" Target="../media/image299.emf"/><Relationship Id="rId6" Type="http://schemas.openxmlformats.org/officeDocument/2006/relationships/image" Target="../media/image304.emf"/><Relationship Id="rId11" Type="http://schemas.openxmlformats.org/officeDocument/2006/relationships/image" Target="../media/image309.emf"/><Relationship Id="rId5" Type="http://schemas.openxmlformats.org/officeDocument/2006/relationships/image" Target="../media/image303.emf"/><Relationship Id="rId10" Type="http://schemas.openxmlformats.org/officeDocument/2006/relationships/image" Target="../media/image308.emf"/><Relationship Id="rId4" Type="http://schemas.openxmlformats.org/officeDocument/2006/relationships/image" Target="../media/image302.emf"/><Relationship Id="rId9" Type="http://schemas.openxmlformats.org/officeDocument/2006/relationships/image" Target="../media/image307.e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316.wmf"/><Relationship Id="rId1" Type="http://schemas.openxmlformats.org/officeDocument/2006/relationships/image" Target="../media/image315.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321.emf"/><Relationship Id="rId2" Type="http://schemas.openxmlformats.org/officeDocument/2006/relationships/image" Target="../media/image320.emf"/><Relationship Id="rId1" Type="http://schemas.openxmlformats.org/officeDocument/2006/relationships/image" Target="../media/image319.emf"/><Relationship Id="rId6" Type="http://schemas.openxmlformats.org/officeDocument/2006/relationships/image" Target="../media/image324.emf"/><Relationship Id="rId5" Type="http://schemas.openxmlformats.org/officeDocument/2006/relationships/image" Target="../media/image323.emf"/><Relationship Id="rId4" Type="http://schemas.openxmlformats.org/officeDocument/2006/relationships/image" Target="../media/image322.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331.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331.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3.emf"/><Relationship Id="rId13" Type="http://schemas.openxmlformats.org/officeDocument/2006/relationships/image" Target="../media/image38.emf"/><Relationship Id="rId3" Type="http://schemas.openxmlformats.org/officeDocument/2006/relationships/image" Target="../media/image28.emf"/><Relationship Id="rId7" Type="http://schemas.openxmlformats.org/officeDocument/2006/relationships/image" Target="../media/image32.emf"/><Relationship Id="rId12" Type="http://schemas.openxmlformats.org/officeDocument/2006/relationships/image" Target="../media/image37.emf"/><Relationship Id="rId2" Type="http://schemas.openxmlformats.org/officeDocument/2006/relationships/image" Target="../media/image27.emf"/><Relationship Id="rId16" Type="http://schemas.openxmlformats.org/officeDocument/2006/relationships/image" Target="../media/image41.emf"/><Relationship Id="rId1" Type="http://schemas.openxmlformats.org/officeDocument/2006/relationships/image" Target="../media/image26.emf"/><Relationship Id="rId6" Type="http://schemas.openxmlformats.org/officeDocument/2006/relationships/image" Target="../media/image31.emf"/><Relationship Id="rId11" Type="http://schemas.openxmlformats.org/officeDocument/2006/relationships/image" Target="../media/image36.emf"/><Relationship Id="rId5" Type="http://schemas.openxmlformats.org/officeDocument/2006/relationships/image" Target="../media/image30.emf"/><Relationship Id="rId15" Type="http://schemas.openxmlformats.org/officeDocument/2006/relationships/image" Target="../media/image40.wmf"/><Relationship Id="rId10" Type="http://schemas.openxmlformats.org/officeDocument/2006/relationships/image" Target="../media/image35.emf"/><Relationship Id="rId4" Type="http://schemas.openxmlformats.org/officeDocument/2006/relationships/image" Target="../media/image29.emf"/><Relationship Id="rId9" Type="http://schemas.openxmlformats.org/officeDocument/2006/relationships/image" Target="../media/image34.emf"/><Relationship Id="rId14" Type="http://schemas.openxmlformats.org/officeDocument/2006/relationships/image" Target="../media/image39.e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341.emf"/><Relationship Id="rId1" Type="http://schemas.openxmlformats.org/officeDocument/2006/relationships/image" Target="../media/image340.e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344.emf"/><Relationship Id="rId1" Type="http://schemas.openxmlformats.org/officeDocument/2006/relationships/image" Target="../media/image343.e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345.emf"/><Relationship Id="rId2" Type="http://schemas.openxmlformats.org/officeDocument/2006/relationships/image" Target="../media/image344.emf"/><Relationship Id="rId1" Type="http://schemas.openxmlformats.org/officeDocument/2006/relationships/image" Target="../media/image343.e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346.emf"/><Relationship Id="rId2" Type="http://schemas.openxmlformats.org/officeDocument/2006/relationships/image" Target="../media/image344.emf"/><Relationship Id="rId1" Type="http://schemas.openxmlformats.org/officeDocument/2006/relationships/image" Target="../media/image343.emf"/><Relationship Id="rId5" Type="http://schemas.openxmlformats.org/officeDocument/2006/relationships/image" Target="../media/image348.emf"/><Relationship Id="rId4" Type="http://schemas.openxmlformats.org/officeDocument/2006/relationships/image" Target="../media/image347.e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351.emf"/><Relationship Id="rId2" Type="http://schemas.openxmlformats.org/officeDocument/2006/relationships/image" Target="../media/image350.emf"/><Relationship Id="rId1" Type="http://schemas.openxmlformats.org/officeDocument/2006/relationships/image" Target="../media/image349.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image" Target="../media/image42.emf"/><Relationship Id="rId5" Type="http://schemas.openxmlformats.org/officeDocument/2006/relationships/image" Target="../media/image46.emf"/><Relationship Id="rId4" Type="http://schemas.openxmlformats.org/officeDocument/2006/relationships/image" Target="../media/image4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 Id="rId5" Type="http://schemas.openxmlformats.org/officeDocument/2006/relationships/image" Target="../media/image61.emf"/><Relationship Id="rId4" Type="http://schemas.openxmlformats.org/officeDocument/2006/relationships/image" Target="../media/image6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7410"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zh-CN" altLang="en-US"/>
          </a:p>
        </p:txBody>
      </p:sp>
      <p:sp>
        <p:nvSpPr>
          <p:cNvPr id="17411" name="Text Box 3"/>
          <p:cNvSpPr txBox="1">
            <a:spLocks noChangeArrowheads="1"/>
          </p:cNvSpPr>
          <p:nvPr/>
        </p:nvSpPr>
        <p:spPr bwMode="auto">
          <a:xfrm>
            <a:off x="0" y="0"/>
            <a:ext cx="2970213" cy="454025"/>
          </a:xfrm>
          <a:prstGeom prst="rect">
            <a:avLst/>
          </a:prstGeom>
          <a:noFill/>
          <a:ln w="9525">
            <a:noFill/>
            <a:miter lim="800000"/>
            <a:headEnd/>
            <a:tailEnd/>
          </a:ln>
        </p:spPr>
        <p:txBody>
          <a:bodyPr wrap="none" anchor="ctr"/>
          <a:lstStyle/>
          <a:p>
            <a:pPr>
              <a:defRPr/>
            </a:pPr>
            <a:endParaRPr lang="zh-CN" altLang="en-US"/>
          </a:p>
        </p:txBody>
      </p:sp>
      <p:sp>
        <p:nvSpPr>
          <p:cNvPr id="11268" name="Rectangle 4"/>
          <p:cNvSpPr>
            <a:spLocks noGrp="1" noChangeArrowheads="1"/>
          </p:cNvSpPr>
          <p:nvPr>
            <p:ph type="dt"/>
          </p:nvPr>
        </p:nvSpPr>
        <p:spPr bwMode="auto">
          <a:xfrm>
            <a:off x="3883025" y="0"/>
            <a:ext cx="2971800" cy="454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algn="r">
              <a:buFontTx/>
              <a:buNone/>
              <a:tabLst>
                <a:tab pos="723900" algn="l"/>
                <a:tab pos="1447800" algn="l"/>
                <a:tab pos="2171700" algn="l"/>
                <a:tab pos="2895600" algn="l"/>
              </a:tabLst>
              <a:defRPr sz="1200" b="0">
                <a:latin typeface="Calibri" pitchFamily="34" charset="0"/>
                <a:ea typeface="宋体" pitchFamily="2" charset="-122"/>
              </a:defRPr>
            </a:lvl1pPr>
          </a:lstStyle>
          <a:p>
            <a:pPr>
              <a:defRPr/>
            </a:pPr>
            <a:endParaRPr lang="en-US"/>
          </a:p>
        </p:txBody>
      </p:sp>
      <p:sp>
        <p:nvSpPr>
          <p:cNvPr id="17413" name="Rectangle 5"/>
          <p:cNvSpPr>
            <a:spLocks noGrp="1" noRot="1" noChangeAspect="1" noChangeArrowheads="1"/>
          </p:cNvSpPr>
          <p:nvPr>
            <p:ph type="sldImg"/>
          </p:nvPr>
        </p:nvSpPr>
        <p:spPr bwMode="auto">
          <a:xfrm>
            <a:off x="1143000" y="682625"/>
            <a:ext cx="4570413" cy="342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1270" name="Rectangle 6"/>
          <p:cNvSpPr>
            <a:spLocks noGrp="1" noChangeArrowheads="1"/>
          </p:cNvSpPr>
          <p:nvPr>
            <p:ph type="body"/>
          </p:nvPr>
        </p:nvSpPr>
        <p:spPr bwMode="auto">
          <a:xfrm>
            <a:off x="684213" y="4341813"/>
            <a:ext cx="5483225" cy="41116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endParaRPr lang="zh-CN" altLang="en-US" noProof="0"/>
          </a:p>
        </p:txBody>
      </p:sp>
      <p:sp>
        <p:nvSpPr>
          <p:cNvPr id="17415" name="Text Box 7"/>
          <p:cNvSpPr txBox="1">
            <a:spLocks noChangeArrowheads="1"/>
          </p:cNvSpPr>
          <p:nvPr/>
        </p:nvSpPr>
        <p:spPr bwMode="auto">
          <a:xfrm>
            <a:off x="0" y="8682038"/>
            <a:ext cx="2970213" cy="460375"/>
          </a:xfrm>
          <a:prstGeom prst="rect">
            <a:avLst/>
          </a:prstGeom>
          <a:noFill/>
          <a:ln w="9525">
            <a:noFill/>
            <a:miter lim="800000"/>
            <a:headEnd/>
            <a:tailEnd/>
          </a:ln>
        </p:spPr>
        <p:txBody>
          <a:bodyPr wrap="none" anchor="ctr"/>
          <a:lstStyle/>
          <a:p>
            <a:pPr>
              <a:defRPr/>
            </a:pPr>
            <a:endParaRPr lang="zh-CN" altLang="en-US"/>
          </a:p>
        </p:txBody>
      </p:sp>
      <p:sp>
        <p:nvSpPr>
          <p:cNvPr id="11272" name="Rectangle 8"/>
          <p:cNvSpPr>
            <a:spLocks noGrp="1" noChangeArrowheads="1"/>
          </p:cNvSpPr>
          <p:nvPr>
            <p:ph type="sldNum"/>
          </p:nvPr>
        </p:nvSpPr>
        <p:spPr bwMode="auto">
          <a:xfrm>
            <a:off x="3883025" y="8682038"/>
            <a:ext cx="2971800" cy="458787"/>
          </a:xfrm>
          <a:prstGeom prst="rect">
            <a:avLst/>
          </a:prstGeom>
          <a:noFill/>
          <a:ln w="9525">
            <a:noFill/>
            <a:miter lim="800000"/>
            <a:headEnd/>
            <a:tailEnd/>
          </a:ln>
        </p:spPr>
        <p:txBody>
          <a:bodyPr vert="horz" wrap="square" lIns="90000" tIns="46800" rIns="90000" bIns="46800" numCol="1" anchor="b" anchorCtr="0" compatLnSpc="1">
            <a:prstTxWarp prst="textNoShape">
              <a:avLst/>
            </a:prstTxWarp>
          </a:bodyPr>
          <a:lstStyle>
            <a:lvl1pPr algn="r">
              <a:buFontTx/>
              <a:buNone/>
              <a:tabLst>
                <a:tab pos="723900" algn="l"/>
                <a:tab pos="1447800" algn="l"/>
                <a:tab pos="2171700" algn="l"/>
                <a:tab pos="2895600" algn="l"/>
              </a:tabLst>
              <a:defRPr sz="1200" b="0">
                <a:latin typeface="Calibri" pitchFamily="34" charset="0"/>
                <a:ea typeface="宋体" pitchFamily="2" charset="-122"/>
              </a:defRPr>
            </a:lvl1pPr>
          </a:lstStyle>
          <a:p>
            <a:pPr>
              <a:defRPr/>
            </a:pPr>
            <a:fld id="{B6134F19-AE25-47C3-BDDD-CE780F2561B0}" type="slidenum">
              <a:rPr lang="en-US"/>
              <a:pPr>
                <a:defRPr/>
              </a:pPr>
              <a:t>‹#›</a:t>
            </a:fld>
            <a:endParaRPr lang="en-US"/>
          </a:p>
        </p:txBody>
      </p:sp>
    </p:spTree>
    <p:extLst>
      <p:ext uri="{BB962C8B-B14F-4D97-AF65-F5344CB8AC3E}">
        <p14:creationId xmlns:p14="http://schemas.microsoft.com/office/powerpoint/2010/main" val="1304068624"/>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SzPct val="100000"/>
      <a:buFont typeface="Times New Roman" pitchFamily="18" charset="0"/>
      <a:defRPr sz="1200" kern="1200">
        <a:solidFill>
          <a:schemeClr val="tx1"/>
        </a:solidFill>
        <a:latin typeface="Times New Roman" pitchFamily="18" charset="0"/>
        <a:ea typeface="+mn-ea"/>
        <a:cs typeface="+mn-cs"/>
      </a:defRPr>
    </a:lvl1pPr>
    <a:lvl2pPr marL="742950" indent="-285750" algn="l" defTabSz="449263" rtl="0" eaLnBrk="0" fontAlgn="base" hangingPunct="0">
      <a:spcBef>
        <a:spcPct val="30000"/>
      </a:spcBef>
      <a:spcAft>
        <a:spcPct val="0"/>
      </a:spcAft>
      <a:buSzPct val="100000"/>
      <a:buFont typeface="Times New Roman" pitchFamily="18" charset="0"/>
      <a:defRPr sz="1200" kern="1200">
        <a:solidFill>
          <a:schemeClr val="tx1"/>
        </a:solidFill>
        <a:latin typeface="Times New Roman" pitchFamily="18" charset="0"/>
        <a:ea typeface="+mn-ea"/>
        <a:cs typeface="+mn-cs"/>
      </a:defRPr>
    </a:lvl2pPr>
    <a:lvl3pPr marL="1143000" indent="-228600" algn="l" defTabSz="449263" rtl="0" eaLnBrk="0" fontAlgn="base" hangingPunct="0">
      <a:spcBef>
        <a:spcPct val="30000"/>
      </a:spcBef>
      <a:spcAft>
        <a:spcPct val="0"/>
      </a:spcAft>
      <a:buSzPct val="100000"/>
      <a:buFont typeface="Times New Roman" pitchFamily="18" charset="0"/>
      <a:defRPr sz="1200" kern="1200">
        <a:solidFill>
          <a:schemeClr val="tx1"/>
        </a:solidFill>
        <a:latin typeface="Times New Roman" pitchFamily="18" charset="0"/>
        <a:ea typeface="+mn-ea"/>
        <a:cs typeface="+mn-cs"/>
      </a:defRPr>
    </a:lvl3pPr>
    <a:lvl4pPr marL="1600200" indent="-228600" algn="l" defTabSz="449263" rtl="0" eaLnBrk="0" fontAlgn="base" hangingPunct="0">
      <a:spcBef>
        <a:spcPct val="30000"/>
      </a:spcBef>
      <a:spcAft>
        <a:spcPct val="0"/>
      </a:spcAft>
      <a:buSzPct val="100000"/>
      <a:buFont typeface="Times New Roman" pitchFamily="18" charset="0"/>
      <a:defRPr sz="1200" kern="1200">
        <a:solidFill>
          <a:schemeClr val="tx1"/>
        </a:solidFill>
        <a:latin typeface="Times New Roman" pitchFamily="18" charset="0"/>
        <a:ea typeface="+mn-ea"/>
        <a:cs typeface="+mn-cs"/>
      </a:defRPr>
    </a:lvl4pPr>
    <a:lvl5pPr marL="2057400" indent="-228600" algn="l" defTabSz="449263" rtl="0" eaLnBrk="0" fontAlgn="base" hangingPunct="0">
      <a:spcBef>
        <a:spcPct val="30000"/>
      </a:spcBef>
      <a:spcAft>
        <a:spcPct val="0"/>
      </a:spcAft>
      <a:buSzPct val="100000"/>
      <a:buFont typeface="Times New Roman" pitchFamily="18" charset="0"/>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baidu.com/s?wd=EI&amp;tn=44039180_cpr&amp;fenlei=mv6quAkxTZn0IZRqIHckPjm4nH00T1dbnvcYPHD1Pyf3uH7BmWwh0ZwV5Hcvrjm3rH6sPfKWUMw85HfYnjn4nH6sgvPsT6KdThsqpZwYTjCEQLGCpyw9Uz4Bmy-bIi4WUvYETgN-TLwGUv3EnHb3n1msP1cY"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EO</a:t>
            </a:r>
            <a:r>
              <a:rPr lang="zh-CN" altLang="en-US" dirty="0"/>
              <a:t>是用来</a:t>
            </a:r>
            <a:r>
              <a:rPr lang="en-US" altLang="zh-CN" dirty="0"/>
              <a:t>148</a:t>
            </a:r>
            <a:r>
              <a:rPr lang="zh-CN" altLang="en-US" dirty="0"/>
              <a:t>之间的级联用的，拓展为</a:t>
            </a:r>
            <a:r>
              <a:rPr lang="en-US" altLang="zh-CN" dirty="0"/>
              <a:t>16</a:t>
            </a:r>
            <a:r>
              <a:rPr lang="zh-CN" altLang="en-US" dirty="0"/>
              <a:t>位或更高编码器。如高优先位没有输入，则</a:t>
            </a:r>
            <a:r>
              <a:rPr lang="en-US" altLang="zh-CN" dirty="0" err="1"/>
              <a:t>EO</a:t>
            </a:r>
            <a:r>
              <a:rPr lang="zh-CN" altLang="en-US" dirty="0"/>
              <a:t>输出低电平，接低优先位的</a:t>
            </a:r>
            <a:r>
              <a:rPr lang="en-US" altLang="zh-CN" dirty="0" err="1">
                <a:hlinkClick r:id="rId3"/>
              </a:rPr>
              <a:t>EI</a:t>
            </a:r>
            <a:r>
              <a:rPr lang="zh-CN" altLang="en-US" dirty="0"/>
              <a:t>端，就控制了低优先位工作，若高优先位有输入，那</a:t>
            </a:r>
            <a:r>
              <a:rPr lang="en-US" altLang="zh-CN" dirty="0" err="1"/>
              <a:t>EO</a:t>
            </a:r>
            <a:r>
              <a:rPr lang="zh-CN" altLang="en-US" dirty="0"/>
              <a:t>端输出高电平，使下一片</a:t>
            </a:r>
            <a:r>
              <a:rPr lang="en-US" altLang="zh-CN" dirty="0"/>
              <a:t>148</a:t>
            </a:r>
            <a:r>
              <a:rPr lang="zh-CN" altLang="en-US" dirty="0"/>
              <a:t>的</a:t>
            </a:r>
            <a:r>
              <a:rPr lang="en-US" altLang="zh-CN" dirty="0" err="1">
                <a:hlinkClick r:id="rId3"/>
              </a:rPr>
              <a:t>EI</a:t>
            </a:r>
            <a:r>
              <a:rPr lang="zh-CN" altLang="en-US" dirty="0"/>
              <a:t>位高，不工作。</a:t>
            </a:r>
          </a:p>
        </p:txBody>
      </p:sp>
      <p:sp>
        <p:nvSpPr>
          <p:cNvPr id="4" name="灯片编号占位符 3"/>
          <p:cNvSpPr>
            <a:spLocks noGrp="1"/>
          </p:cNvSpPr>
          <p:nvPr>
            <p:ph type="sldNum" idx="10"/>
          </p:nvPr>
        </p:nvSpPr>
        <p:spPr/>
        <p:txBody>
          <a:bodyPr/>
          <a:lstStyle/>
          <a:p>
            <a:pPr>
              <a:defRPr/>
            </a:pPr>
            <a:fld id="{B6134F19-AE25-47C3-BDDD-CE780F2561B0}" type="slidenum">
              <a:rPr lang="en-US" smtClean="0"/>
              <a:pPr>
                <a:defRPr/>
              </a:pPr>
              <a:t>83</a:t>
            </a:fld>
            <a:endParaRPr lang="en-US"/>
          </a:p>
        </p:txBody>
      </p:sp>
    </p:spTree>
    <p:extLst>
      <p:ext uri="{BB962C8B-B14F-4D97-AF65-F5344CB8AC3E}">
        <p14:creationId xmlns:p14="http://schemas.microsoft.com/office/powerpoint/2010/main" val="4051109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pic>
        <p:nvPicPr>
          <p:cNvPr id="4"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18165" y="434442"/>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652072" y="5983112"/>
            <a:ext cx="2131717" cy="4385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12183"/>
            <a:ext cx="91408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4091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5"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3740" y="411160"/>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2283" y="32160"/>
            <a:ext cx="2131717" cy="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22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8150" y="758825"/>
            <a:ext cx="2019300" cy="5565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30250" y="758825"/>
            <a:ext cx="5905500" cy="5565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5"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3740" y="411160"/>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2283" y="32160"/>
            <a:ext cx="2131717" cy="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639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5"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3740" y="411160"/>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2283" y="32160"/>
            <a:ext cx="2131717" cy="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39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pic>
        <p:nvPicPr>
          <p:cNvPr id="5"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3740" y="411160"/>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2283" y="32160"/>
            <a:ext cx="2131717" cy="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763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30250" y="14478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45050" y="14478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6"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3740" y="411160"/>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2283" y="32160"/>
            <a:ext cx="2131717" cy="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273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8"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3740" y="411160"/>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2283" y="32160"/>
            <a:ext cx="2131717" cy="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113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pic>
        <p:nvPicPr>
          <p:cNvPr id="4"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3740" y="411160"/>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2283" y="32160"/>
            <a:ext cx="2131717" cy="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461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3"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3740" y="411160"/>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2283" y="32160"/>
            <a:ext cx="2131717" cy="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41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pic>
        <p:nvPicPr>
          <p:cNvPr id="6"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3740" y="411160"/>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2283" y="32160"/>
            <a:ext cx="2131717" cy="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531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pic>
        <p:nvPicPr>
          <p:cNvPr id="6"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3740" y="411160"/>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2283" y="32160"/>
            <a:ext cx="2131717" cy="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916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5122" name="Picture 114" descr="Content_Bottom"/>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446838"/>
            <a:ext cx="91408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title"/>
          </p:nvPr>
        </p:nvSpPr>
        <p:spPr bwMode="auto">
          <a:xfrm>
            <a:off x="730250" y="758825"/>
            <a:ext cx="7848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en-GB" altLang="zh-CN"/>
              <a:t>Click to edit Master title style</a:t>
            </a:r>
          </a:p>
        </p:txBody>
      </p:sp>
      <p:sp>
        <p:nvSpPr>
          <p:cNvPr id="5124" name="Rectangle 4"/>
          <p:cNvSpPr>
            <a:spLocks noGrp="1" noChangeArrowheads="1"/>
          </p:cNvSpPr>
          <p:nvPr>
            <p:ph type="body" idx="1"/>
          </p:nvPr>
        </p:nvSpPr>
        <p:spPr bwMode="auto">
          <a:xfrm>
            <a:off x="730250" y="1447800"/>
            <a:ext cx="8077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p>
        </p:txBody>
      </p:sp>
      <p:sp>
        <p:nvSpPr>
          <p:cNvPr id="1029" name="Rectangle 36"/>
          <p:cNvSpPr>
            <a:spLocks noChangeArrowheads="1"/>
          </p:cNvSpPr>
          <p:nvPr/>
        </p:nvSpPr>
        <p:spPr bwMode="auto">
          <a:xfrm>
            <a:off x="8534400" y="6553200"/>
            <a:ext cx="228600" cy="122238"/>
          </a:xfrm>
          <a:prstGeom prst="rect">
            <a:avLst/>
          </a:prstGeom>
          <a:noFill/>
          <a:ln w="9525">
            <a:noFill/>
            <a:miter lim="800000"/>
            <a:headEnd/>
            <a:tailEnd/>
          </a:ln>
        </p:spPr>
        <p:txBody>
          <a:bodyPr wrap="none" lIns="0" tIns="0" rIns="0" bIns="0" anchor="ctr"/>
          <a:lstStyle/>
          <a:p>
            <a:pPr algn="r">
              <a:buFontTx/>
              <a:buNone/>
              <a:defRPr/>
            </a:pPr>
            <a:fld id="{1D47873D-12B0-4F01-A9BE-86A86A18ACBC}" type="slidenum">
              <a:rPr lang="zh-CN" altLang="en-US" sz="700">
                <a:latin typeface="Verdana" pitchFamily="34" charset="0"/>
              </a:rPr>
              <a:pPr algn="r">
                <a:buFontTx/>
                <a:buNone/>
                <a:defRPr/>
              </a:pPr>
              <a:t>‹#›</a:t>
            </a:fld>
            <a:endParaRPr lang="en-US" altLang="zh-CN" sz="700">
              <a:latin typeface="Verdana" pitchFamily="34" charset="0"/>
            </a:endParaRPr>
          </a:p>
        </p:txBody>
      </p:sp>
      <p:sp>
        <p:nvSpPr>
          <p:cNvPr id="3079" name="Text Box 7"/>
          <p:cNvSpPr txBox="1">
            <a:spLocks noChangeArrowheads="1"/>
          </p:cNvSpPr>
          <p:nvPr userDrawn="1"/>
        </p:nvSpPr>
        <p:spPr bwMode="auto">
          <a:xfrm>
            <a:off x="627064" y="6532791"/>
            <a:ext cx="7848600" cy="215444"/>
          </a:xfrm>
          <a:prstGeom prst="rect">
            <a:avLst/>
          </a:prstGeom>
          <a:noFill/>
          <a:ln>
            <a:noFill/>
          </a:ln>
          <a:extLst/>
        </p:spPr>
        <p:txBody>
          <a:bodyPr wrap="square" lIns="0" tIns="0" rIns="0" bIns="0" anchor="ctr">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黑体" pitchFamily="49" charset="-122"/>
                <a:ea typeface="宋体"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黑体" pitchFamily="49" charset="-122"/>
                <a:ea typeface="宋体"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黑体" pitchFamily="49" charset="-122"/>
                <a:ea typeface="宋体"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黑体" pitchFamily="49" charset="-122"/>
                <a:ea typeface="宋体"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黑体" pitchFamily="49" charset="-122"/>
                <a:ea typeface="宋体" pitchFamily="2" charset="-122"/>
              </a:defRPr>
            </a:lvl5pPr>
            <a:lvl6pPr marL="2514600" indent="-228600" defTabSz="449263" eaLnBrk="0" fontAlgn="base" hangingPunct="0">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黑体" pitchFamily="49" charset="-122"/>
                <a:ea typeface="宋体" pitchFamily="2" charset="-122"/>
              </a:defRPr>
            </a:lvl6pPr>
            <a:lvl7pPr marL="2971800" indent="-228600" defTabSz="449263" eaLnBrk="0" fontAlgn="base" hangingPunct="0">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黑体" pitchFamily="49" charset="-122"/>
                <a:ea typeface="宋体" pitchFamily="2" charset="-122"/>
              </a:defRPr>
            </a:lvl7pPr>
            <a:lvl8pPr marL="3429000" indent="-228600" defTabSz="449263" eaLnBrk="0" fontAlgn="base" hangingPunct="0">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黑体" pitchFamily="49" charset="-122"/>
                <a:ea typeface="宋体" pitchFamily="2" charset="-122"/>
              </a:defRPr>
            </a:lvl8pPr>
            <a:lvl9pPr marL="3886200" indent="-228600" defTabSz="449263" eaLnBrk="0" fontAlgn="base" hangingPunct="0">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黑体" pitchFamily="49" charset="-122"/>
                <a:ea typeface="宋体" pitchFamily="2" charset="-122"/>
              </a:defRPr>
            </a:lvl9pPr>
          </a:lstStyle>
          <a:p>
            <a:pPr algn="r" eaLnBrk="1" hangingPunct="1">
              <a:buFontTx/>
              <a:buNone/>
              <a:defRPr/>
            </a:pPr>
            <a:r>
              <a:rPr lang="zh-CN" altLang="en-US" sz="1400" dirty="0">
                <a:solidFill>
                  <a:srgbClr val="FFC726"/>
                </a:solidFill>
                <a:latin typeface="黑体" pitchFamily="49" charset="-122"/>
                <a:ea typeface="宋体" pitchFamily="2" charset="-122"/>
              </a:rPr>
              <a:t>北京邮电大学计算机学院（国家示范性软件学院）</a:t>
            </a:r>
            <a:r>
              <a:rPr lang="en-US" altLang="zh-CN" sz="1400" dirty="0">
                <a:solidFill>
                  <a:srgbClr val="FFC726"/>
                </a:solidFill>
                <a:latin typeface="黑体" pitchFamily="49" charset="-122"/>
                <a:ea typeface="宋体" pitchFamily="2" charset="-122"/>
              </a:rPr>
              <a:t>----</a:t>
            </a:r>
            <a:r>
              <a:rPr lang="zh-CN" altLang="en-US" sz="1400" dirty="0">
                <a:solidFill>
                  <a:srgbClr val="FFC726"/>
                </a:solidFill>
                <a:latin typeface="黑体" pitchFamily="49" charset="-122"/>
                <a:ea typeface="宋体" pitchFamily="2" charset="-122"/>
              </a:rPr>
              <a:t>计算智能与可视化实验组</a:t>
            </a:r>
            <a:r>
              <a:rPr lang="en-US" altLang="zh-CN" sz="1400" dirty="0">
                <a:solidFill>
                  <a:srgbClr val="FFC726"/>
                </a:solidFill>
                <a:latin typeface="Verdana" pitchFamily="34" charset="0"/>
                <a:ea typeface="黑体" pitchFamily="49" charset="-122"/>
              </a:rPr>
              <a:t>© 2021Fall</a:t>
            </a:r>
          </a:p>
        </p:txBody>
      </p:sp>
      <p:sp>
        <p:nvSpPr>
          <p:cNvPr id="6" name="TextBox 5"/>
          <p:cNvSpPr txBox="1"/>
          <p:nvPr userDrawn="1"/>
        </p:nvSpPr>
        <p:spPr>
          <a:xfrm>
            <a:off x="21821" y="6477603"/>
            <a:ext cx="1120820" cy="369332"/>
          </a:xfrm>
          <a:prstGeom prst="rect">
            <a:avLst/>
          </a:prstGeom>
          <a:noFill/>
        </p:spPr>
        <p:txBody>
          <a:bodyPr wrap="none" rtlCol="0">
            <a:spAutoFit/>
          </a:bodyPr>
          <a:lstStyle/>
          <a:p>
            <a:fld id="{8788D7FC-694D-4976-9866-54E717C9E473}" type="datetime11">
              <a:rPr lang="zh-CN" altLang="en-US" smtClean="0">
                <a:solidFill>
                  <a:schemeClr val="bg1">
                    <a:lumMod val="50000"/>
                  </a:schemeClr>
                </a:solidFill>
              </a:rPr>
              <a:t>21:41:41</a:t>
            </a:fld>
            <a:endParaRPr lang="zh-CN" altLang="en-US" dirty="0">
              <a:solidFill>
                <a:schemeClr val="bg1">
                  <a:lumMod val="50000"/>
                </a:schemeClr>
              </a:solidFill>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sldNum="0" hdr="0" ftr="0"/>
  <p:txStyles>
    <p:title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p:titleStyle>
    <p:body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50.gif"/><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7.wmf"/><Relationship Id="rId5" Type="http://schemas.openxmlformats.org/officeDocument/2006/relationships/oleObject" Target="../embeddings/oleObject41.bin"/><Relationship Id="rId10" Type="http://schemas.openxmlformats.org/officeDocument/2006/relationships/image" Target="../media/image49.wmf"/><Relationship Id="rId4" Type="http://schemas.openxmlformats.org/officeDocument/2006/relationships/image" Target="../media/image51.png"/><Relationship Id="rId9" Type="http://schemas.openxmlformats.org/officeDocument/2006/relationships/oleObject" Target="../embeddings/oleObject43.bin"/></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357.png"/><Relationship Id="rId2" Type="http://schemas.openxmlformats.org/officeDocument/2006/relationships/image" Target="../media/image35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5.emf"/><Relationship Id="rId5" Type="http://schemas.openxmlformats.org/officeDocument/2006/relationships/oleObject" Target="../embeddings/oleObject45.bin"/><Relationship Id="rId4" Type="http://schemas.openxmlformats.org/officeDocument/2006/relationships/image" Target="../media/image54.emf"/></Relationships>
</file>

<file path=ppt/slides/_rels/slide14.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61.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8.e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60.emf"/><Relationship Id="rId4" Type="http://schemas.openxmlformats.org/officeDocument/2006/relationships/image" Target="../media/image57.emf"/><Relationship Id="rId9" Type="http://schemas.openxmlformats.org/officeDocument/2006/relationships/oleObject" Target="../embeddings/oleObject50.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62.emf"/></Relationships>
</file>

<file path=ppt/slides/_rels/slide16.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57.bin"/><Relationship Id="rId3" Type="http://schemas.openxmlformats.org/officeDocument/2006/relationships/image" Target="../media/image68.png"/><Relationship Id="rId7" Type="http://schemas.openxmlformats.org/officeDocument/2006/relationships/oleObject" Target="../embeddings/oleObject54.bin"/><Relationship Id="rId12" Type="http://schemas.openxmlformats.org/officeDocument/2006/relationships/image" Target="../media/image66.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3.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65.wmf"/><Relationship Id="rId4" Type="http://schemas.openxmlformats.org/officeDocument/2006/relationships/image" Target="../media/image69.png"/><Relationship Id="rId9" Type="http://schemas.openxmlformats.org/officeDocument/2006/relationships/oleObject" Target="../embeddings/oleObject55.bin"/><Relationship Id="rId14" Type="http://schemas.openxmlformats.org/officeDocument/2006/relationships/image" Target="../media/image67.wmf"/></Relationships>
</file>

<file path=ppt/slides/_rels/slide1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72.wmf"/><Relationship Id="rId5" Type="http://schemas.openxmlformats.org/officeDocument/2006/relationships/oleObject" Target="../embeddings/oleObject59.bin"/><Relationship Id="rId4" Type="http://schemas.openxmlformats.org/officeDocument/2006/relationships/image" Target="../media/image71.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74.wmf"/><Relationship Id="rId5" Type="http://schemas.openxmlformats.org/officeDocument/2006/relationships/oleObject" Target="../embeddings/oleObject61.bin"/><Relationship Id="rId4" Type="http://schemas.openxmlformats.org/officeDocument/2006/relationships/image" Target="../media/image73.wmf"/></Relationships>
</file>

<file path=ppt/slides/_rels/slide22.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76.wmf"/><Relationship Id="rId5" Type="http://schemas.openxmlformats.org/officeDocument/2006/relationships/oleObject" Target="../embeddings/oleObject63.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65.bin"/></Relationships>
</file>

<file path=ppt/slides/_rels/slide23.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71.bin"/><Relationship Id="rId18" Type="http://schemas.openxmlformats.org/officeDocument/2006/relationships/image" Target="../media/image86.wmf"/><Relationship Id="rId3" Type="http://schemas.openxmlformats.org/officeDocument/2006/relationships/oleObject" Target="../embeddings/oleObject66.bin"/><Relationship Id="rId21" Type="http://schemas.openxmlformats.org/officeDocument/2006/relationships/oleObject" Target="../embeddings/oleObject75.bin"/><Relationship Id="rId7" Type="http://schemas.openxmlformats.org/officeDocument/2006/relationships/oleObject" Target="../embeddings/oleObject68.bin"/><Relationship Id="rId12" Type="http://schemas.openxmlformats.org/officeDocument/2006/relationships/image" Target="../media/image83.wmf"/><Relationship Id="rId17" Type="http://schemas.openxmlformats.org/officeDocument/2006/relationships/oleObject" Target="../embeddings/oleObject73.bin"/><Relationship Id="rId2" Type="http://schemas.openxmlformats.org/officeDocument/2006/relationships/slideLayout" Target="../slideLayouts/slideLayout2.xml"/><Relationship Id="rId16" Type="http://schemas.openxmlformats.org/officeDocument/2006/relationships/image" Target="../media/image85.wmf"/><Relationship Id="rId20" Type="http://schemas.openxmlformats.org/officeDocument/2006/relationships/image" Target="../media/image87.wmf"/><Relationship Id="rId1" Type="http://schemas.openxmlformats.org/officeDocument/2006/relationships/vmlDrawing" Target="../drawings/vmlDrawing15.vml"/><Relationship Id="rId6" Type="http://schemas.openxmlformats.org/officeDocument/2006/relationships/image" Target="../media/image80.wmf"/><Relationship Id="rId11" Type="http://schemas.openxmlformats.org/officeDocument/2006/relationships/oleObject" Target="../embeddings/oleObject70.bin"/><Relationship Id="rId5" Type="http://schemas.openxmlformats.org/officeDocument/2006/relationships/oleObject" Target="../embeddings/oleObject67.bin"/><Relationship Id="rId15" Type="http://schemas.openxmlformats.org/officeDocument/2006/relationships/oleObject" Target="../embeddings/oleObject72.bin"/><Relationship Id="rId10" Type="http://schemas.openxmlformats.org/officeDocument/2006/relationships/image" Target="../media/image82.wmf"/><Relationship Id="rId19" Type="http://schemas.openxmlformats.org/officeDocument/2006/relationships/oleObject" Target="../embeddings/oleObject74.bin"/><Relationship Id="rId4" Type="http://schemas.openxmlformats.org/officeDocument/2006/relationships/image" Target="../media/image79.wmf"/><Relationship Id="rId9" Type="http://schemas.openxmlformats.org/officeDocument/2006/relationships/oleObject" Target="../embeddings/oleObject69.bin"/><Relationship Id="rId14" Type="http://schemas.openxmlformats.org/officeDocument/2006/relationships/image" Target="../media/image84.wmf"/><Relationship Id="rId22" Type="http://schemas.openxmlformats.org/officeDocument/2006/relationships/image" Target="../media/image88.wmf"/></Relationships>
</file>

<file path=ppt/slides/_rels/slide24.x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oleObject" Target="../embeddings/oleObject81.bin"/><Relationship Id="rId18" Type="http://schemas.openxmlformats.org/officeDocument/2006/relationships/image" Target="../media/image94.wmf"/><Relationship Id="rId3" Type="http://schemas.openxmlformats.org/officeDocument/2006/relationships/oleObject" Target="../embeddings/oleObject76.bin"/><Relationship Id="rId21" Type="http://schemas.openxmlformats.org/officeDocument/2006/relationships/oleObject" Target="../embeddings/oleObject85.bin"/><Relationship Id="rId7" Type="http://schemas.openxmlformats.org/officeDocument/2006/relationships/oleObject" Target="../embeddings/oleObject78.bin"/><Relationship Id="rId12" Type="http://schemas.openxmlformats.org/officeDocument/2006/relationships/image" Target="../media/image91.wmf"/><Relationship Id="rId17" Type="http://schemas.openxmlformats.org/officeDocument/2006/relationships/oleObject" Target="../embeddings/oleObject83.bin"/><Relationship Id="rId2" Type="http://schemas.openxmlformats.org/officeDocument/2006/relationships/slideLayout" Target="../slideLayouts/slideLayout2.xml"/><Relationship Id="rId16" Type="http://schemas.openxmlformats.org/officeDocument/2006/relationships/image" Target="../media/image93.wmf"/><Relationship Id="rId20" Type="http://schemas.openxmlformats.org/officeDocument/2006/relationships/image" Target="../media/image95.wmf"/><Relationship Id="rId1" Type="http://schemas.openxmlformats.org/officeDocument/2006/relationships/vmlDrawing" Target="../drawings/vmlDrawing16.vml"/><Relationship Id="rId6" Type="http://schemas.openxmlformats.org/officeDocument/2006/relationships/image" Target="../media/image80.wmf"/><Relationship Id="rId11" Type="http://schemas.openxmlformats.org/officeDocument/2006/relationships/oleObject" Target="../embeddings/oleObject80.bin"/><Relationship Id="rId5" Type="http://schemas.openxmlformats.org/officeDocument/2006/relationships/oleObject" Target="../embeddings/oleObject77.bin"/><Relationship Id="rId15" Type="http://schemas.openxmlformats.org/officeDocument/2006/relationships/oleObject" Target="../embeddings/oleObject82.bin"/><Relationship Id="rId10" Type="http://schemas.openxmlformats.org/officeDocument/2006/relationships/image" Target="../media/image90.wmf"/><Relationship Id="rId19" Type="http://schemas.openxmlformats.org/officeDocument/2006/relationships/oleObject" Target="../embeddings/oleObject84.bin"/><Relationship Id="rId4" Type="http://schemas.openxmlformats.org/officeDocument/2006/relationships/image" Target="../media/image79.wmf"/><Relationship Id="rId9" Type="http://schemas.openxmlformats.org/officeDocument/2006/relationships/oleObject" Target="../embeddings/oleObject79.bin"/><Relationship Id="rId14" Type="http://schemas.openxmlformats.org/officeDocument/2006/relationships/image" Target="../media/image92.wmf"/><Relationship Id="rId22" Type="http://schemas.openxmlformats.org/officeDocument/2006/relationships/image" Target="../media/image96.wmf"/></Relationships>
</file>

<file path=ppt/slides/_rels/slide25.xml.rels><?xml version="1.0" encoding="UTF-8" standalone="yes"?>
<Relationships xmlns="http://schemas.openxmlformats.org/package/2006/relationships"><Relationship Id="rId13" Type="http://schemas.openxmlformats.org/officeDocument/2006/relationships/oleObject" Target="../embeddings/oleObject91.bin"/><Relationship Id="rId18" Type="http://schemas.openxmlformats.org/officeDocument/2006/relationships/image" Target="../media/image104.wmf"/><Relationship Id="rId26" Type="http://schemas.openxmlformats.org/officeDocument/2006/relationships/image" Target="../media/image108.emf"/><Relationship Id="rId3" Type="http://schemas.openxmlformats.org/officeDocument/2006/relationships/oleObject" Target="../embeddings/oleObject86.bin"/><Relationship Id="rId21" Type="http://schemas.openxmlformats.org/officeDocument/2006/relationships/oleObject" Target="../embeddings/oleObject95.bin"/><Relationship Id="rId34" Type="http://schemas.openxmlformats.org/officeDocument/2006/relationships/image" Target="../media/image112.wmf"/><Relationship Id="rId7" Type="http://schemas.openxmlformats.org/officeDocument/2006/relationships/oleObject" Target="../embeddings/oleObject88.bin"/><Relationship Id="rId12" Type="http://schemas.openxmlformats.org/officeDocument/2006/relationships/image" Target="../media/image101.wmf"/><Relationship Id="rId17" Type="http://schemas.openxmlformats.org/officeDocument/2006/relationships/oleObject" Target="../embeddings/oleObject93.bin"/><Relationship Id="rId25" Type="http://schemas.openxmlformats.org/officeDocument/2006/relationships/oleObject" Target="../embeddings/oleObject97.bin"/><Relationship Id="rId33" Type="http://schemas.openxmlformats.org/officeDocument/2006/relationships/oleObject" Target="../embeddings/oleObject101.bin"/><Relationship Id="rId2" Type="http://schemas.openxmlformats.org/officeDocument/2006/relationships/slideLayout" Target="../slideLayouts/slideLayout2.xml"/><Relationship Id="rId16" Type="http://schemas.openxmlformats.org/officeDocument/2006/relationships/image" Target="../media/image103.wmf"/><Relationship Id="rId20" Type="http://schemas.openxmlformats.org/officeDocument/2006/relationships/image" Target="../media/image105.wmf"/><Relationship Id="rId29" Type="http://schemas.openxmlformats.org/officeDocument/2006/relationships/oleObject" Target="../embeddings/oleObject99.bin"/><Relationship Id="rId1" Type="http://schemas.openxmlformats.org/officeDocument/2006/relationships/vmlDrawing" Target="../drawings/vmlDrawing17.vml"/><Relationship Id="rId6" Type="http://schemas.openxmlformats.org/officeDocument/2006/relationships/image" Target="../media/image98.wmf"/><Relationship Id="rId11" Type="http://schemas.openxmlformats.org/officeDocument/2006/relationships/oleObject" Target="../embeddings/oleObject90.bin"/><Relationship Id="rId24" Type="http://schemas.openxmlformats.org/officeDocument/2006/relationships/image" Target="../media/image107.wmf"/><Relationship Id="rId32" Type="http://schemas.openxmlformats.org/officeDocument/2006/relationships/image" Target="../media/image111.wmf"/><Relationship Id="rId5" Type="http://schemas.openxmlformats.org/officeDocument/2006/relationships/oleObject" Target="../embeddings/oleObject87.bin"/><Relationship Id="rId15" Type="http://schemas.openxmlformats.org/officeDocument/2006/relationships/oleObject" Target="../embeddings/oleObject92.bin"/><Relationship Id="rId23" Type="http://schemas.openxmlformats.org/officeDocument/2006/relationships/oleObject" Target="../embeddings/oleObject96.bin"/><Relationship Id="rId28" Type="http://schemas.openxmlformats.org/officeDocument/2006/relationships/image" Target="../media/image109.wmf"/><Relationship Id="rId36" Type="http://schemas.openxmlformats.org/officeDocument/2006/relationships/image" Target="../media/image113.wmf"/><Relationship Id="rId10" Type="http://schemas.openxmlformats.org/officeDocument/2006/relationships/image" Target="../media/image100.emf"/><Relationship Id="rId19" Type="http://schemas.openxmlformats.org/officeDocument/2006/relationships/oleObject" Target="../embeddings/oleObject94.bin"/><Relationship Id="rId31" Type="http://schemas.openxmlformats.org/officeDocument/2006/relationships/oleObject" Target="../embeddings/oleObject100.bin"/><Relationship Id="rId4" Type="http://schemas.openxmlformats.org/officeDocument/2006/relationships/image" Target="../media/image97.wmf"/><Relationship Id="rId9" Type="http://schemas.openxmlformats.org/officeDocument/2006/relationships/oleObject" Target="../embeddings/oleObject89.bin"/><Relationship Id="rId14" Type="http://schemas.openxmlformats.org/officeDocument/2006/relationships/image" Target="../media/image102.wmf"/><Relationship Id="rId22" Type="http://schemas.openxmlformats.org/officeDocument/2006/relationships/image" Target="../media/image106.wmf"/><Relationship Id="rId27" Type="http://schemas.openxmlformats.org/officeDocument/2006/relationships/oleObject" Target="../embeddings/oleObject98.bin"/><Relationship Id="rId30" Type="http://schemas.openxmlformats.org/officeDocument/2006/relationships/image" Target="../media/image110.wmf"/><Relationship Id="rId35" Type="http://schemas.openxmlformats.org/officeDocument/2006/relationships/oleObject" Target="../embeddings/oleObject102.bin"/><Relationship Id="rId8" Type="http://schemas.openxmlformats.org/officeDocument/2006/relationships/image" Target="../media/image99.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3.bin"/><Relationship Id="rId7" Type="http://schemas.openxmlformats.org/officeDocument/2006/relationships/image" Target="../media/image116.png"/><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115.wmf"/><Relationship Id="rId5" Type="http://schemas.openxmlformats.org/officeDocument/2006/relationships/oleObject" Target="../embeddings/oleObject104.bin"/><Relationship Id="rId4" Type="http://schemas.openxmlformats.org/officeDocument/2006/relationships/image" Target="../media/image114.wmf"/></Relationships>
</file>

<file path=ppt/slides/_rels/slide28.x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oleObject" Target="../embeddings/oleObject105.bin"/><Relationship Id="rId7" Type="http://schemas.openxmlformats.org/officeDocument/2006/relationships/oleObject" Target="../embeddings/oleObject107.bin"/><Relationship Id="rId12" Type="http://schemas.openxmlformats.org/officeDocument/2006/relationships/image" Target="../media/image121.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118.emf"/><Relationship Id="rId11" Type="http://schemas.openxmlformats.org/officeDocument/2006/relationships/oleObject" Target="../embeddings/oleObject109.bin"/><Relationship Id="rId5" Type="http://schemas.openxmlformats.org/officeDocument/2006/relationships/oleObject" Target="../embeddings/oleObject106.bin"/><Relationship Id="rId10" Type="http://schemas.openxmlformats.org/officeDocument/2006/relationships/image" Target="../media/image120.wmf"/><Relationship Id="rId4" Type="http://schemas.openxmlformats.org/officeDocument/2006/relationships/image" Target="../media/image117.emf"/><Relationship Id="rId9" Type="http://schemas.openxmlformats.org/officeDocument/2006/relationships/oleObject" Target="../embeddings/oleObject108.bin"/></Relationships>
</file>

<file path=ppt/slides/_rels/slide29.x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oleObject" Target="../embeddings/oleObject110.bin"/><Relationship Id="rId7"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123.wmf"/><Relationship Id="rId5" Type="http://schemas.openxmlformats.org/officeDocument/2006/relationships/oleObject" Target="../embeddings/oleObject111.bin"/><Relationship Id="rId10" Type="http://schemas.openxmlformats.org/officeDocument/2006/relationships/image" Target="../media/image125.wmf"/><Relationship Id="rId4" Type="http://schemas.openxmlformats.org/officeDocument/2006/relationships/image" Target="../media/image122.wmf"/><Relationship Id="rId9" Type="http://schemas.openxmlformats.org/officeDocument/2006/relationships/oleObject" Target="../embeddings/oleObject11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2.xml"/><Relationship Id="rId4" Type="http://schemas.openxmlformats.org/officeDocument/2006/relationships/image" Target="../media/image129.png"/></Relationships>
</file>

<file path=ppt/slides/_rels/slide32.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image" Target="../media/image133.emf"/><Relationship Id="rId3" Type="http://schemas.openxmlformats.org/officeDocument/2006/relationships/oleObject" Target="../embeddings/oleObject114.bin"/><Relationship Id="rId7" Type="http://schemas.openxmlformats.org/officeDocument/2006/relationships/oleObject" Target="../embeddings/oleObject116.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132.emf"/><Relationship Id="rId5" Type="http://schemas.openxmlformats.org/officeDocument/2006/relationships/oleObject" Target="../embeddings/oleObject115.bin"/><Relationship Id="rId4" Type="http://schemas.openxmlformats.org/officeDocument/2006/relationships/image" Target="../media/image131.emf"/></Relationships>
</file>

<file path=ppt/slides/_rels/slide35.xml.rels><?xml version="1.0" encoding="UTF-8" standalone="yes"?>
<Relationships xmlns="http://schemas.openxmlformats.org/package/2006/relationships"><Relationship Id="rId8" Type="http://schemas.openxmlformats.org/officeDocument/2006/relationships/image" Target="../media/image136.emf"/><Relationship Id="rId13" Type="http://schemas.openxmlformats.org/officeDocument/2006/relationships/oleObject" Target="../embeddings/oleObject122.bin"/><Relationship Id="rId18" Type="http://schemas.openxmlformats.org/officeDocument/2006/relationships/image" Target="../media/image141.emf"/><Relationship Id="rId26" Type="http://schemas.openxmlformats.org/officeDocument/2006/relationships/image" Target="../media/image145.emf"/><Relationship Id="rId3" Type="http://schemas.openxmlformats.org/officeDocument/2006/relationships/oleObject" Target="../embeddings/oleObject117.bin"/><Relationship Id="rId21" Type="http://schemas.openxmlformats.org/officeDocument/2006/relationships/oleObject" Target="../embeddings/oleObject126.bin"/><Relationship Id="rId7" Type="http://schemas.openxmlformats.org/officeDocument/2006/relationships/oleObject" Target="../embeddings/oleObject119.bin"/><Relationship Id="rId12" Type="http://schemas.openxmlformats.org/officeDocument/2006/relationships/image" Target="../media/image138.emf"/><Relationship Id="rId17" Type="http://schemas.openxmlformats.org/officeDocument/2006/relationships/oleObject" Target="../embeddings/oleObject124.bin"/><Relationship Id="rId25" Type="http://schemas.openxmlformats.org/officeDocument/2006/relationships/oleObject" Target="../embeddings/oleObject128.bin"/><Relationship Id="rId2" Type="http://schemas.openxmlformats.org/officeDocument/2006/relationships/slideLayout" Target="../slideLayouts/slideLayout2.xml"/><Relationship Id="rId16" Type="http://schemas.openxmlformats.org/officeDocument/2006/relationships/image" Target="../media/image140.emf"/><Relationship Id="rId20" Type="http://schemas.openxmlformats.org/officeDocument/2006/relationships/image" Target="../media/image142.emf"/><Relationship Id="rId29" Type="http://schemas.openxmlformats.org/officeDocument/2006/relationships/oleObject" Target="../embeddings/oleObject130.bin"/><Relationship Id="rId1" Type="http://schemas.openxmlformats.org/officeDocument/2006/relationships/vmlDrawing" Target="../drawings/vmlDrawing22.vml"/><Relationship Id="rId6" Type="http://schemas.openxmlformats.org/officeDocument/2006/relationships/image" Target="../media/image135.emf"/><Relationship Id="rId11" Type="http://schemas.openxmlformats.org/officeDocument/2006/relationships/oleObject" Target="../embeddings/oleObject121.bin"/><Relationship Id="rId24" Type="http://schemas.openxmlformats.org/officeDocument/2006/relationships/image" Target="../media/image144.emf"/><Relationship Id="rId5" Type="http://schemas.openxmlformats.org/officeDocument/2006/relationships/oleObject" Target="../embeddings/oleObject118.bin"/><Relationship Id="rId15" Type="http://schemas.openxmlformats.org/officeDocument/2006/relationships/oleObject" Target="../embeddings/oleObject123.bin"/><Relationship Id="rId23" Type="http://schemas.openxmlformats.org/officeDocument/2006/relationships/oleObject" Target="../embeddings/oleObject127.bin"/><Relationship Id="rId28" Type="http://schemas.openxmlformats.org/officeDocument/2006/relationships/image" Target="../media/image146.emf"/><Relationship Id="rId10" Type="http://schemas.openxmlformats.org/officeDocument/2006/relationships/image" Target="../media/image137.emf"/><Relationship Id="rId19" Type="http://schemas.openxmlformats.org/officeDocument/2006/relationships/oleObject" Target="../embeddings/oleObject125.bin"/><Relationship Id="rId4" Type="http://schemas.openxmlformats.org/officeDocument/2006/relationships/image" Target="../media/image134.wmf"/><Relationship Id="rId9" Type="http://schemas.openxmlformats.org/officeDocument/2006/relationships/oleObject" Target="../embeddings/oleObject120.bin"/><Relationship Id="rId14" Type="http://schemas.openxmlformats.org/officeDocument/2006/relationships/image" Target="../media/image139.emf"/><Relationship Id="rId22" Type="http://schemas.openxmlformats.org/officeDocument/2006/relationships/image" Target="../media/image143.emf"/><Relationship Id="rId27" Type="http://schemas.openxmlformats.org/officeDocument/2006/relationships/oleObject" Target="../embeddings/oleObject129.bin"/><Relationship Id="rId30" Type="http://schemas.openxmlformats.org/officeDocument/2006/relationships/image" Target="../media/image147.wmf"/></Relationships>
</file>

<file path=ppt/slides/_rels/slide36.xml.rels><?xml version="1.0" encoding="UTF-8" standalone="yes"?>
<Relationships xmlns="http://schemas.openxmlformats.org/package/2006/relationships"><Relationship Id="rId8" Type="http://schemas.openxmlformats.org/officeDocument/2006/relationships/image" Target="../media/image150.emf"/><Relationship Id="rId13" Type="http://schemas.openxmlformats.org/officeDocument/2006/relationships/oleObject" Target="../embeddings/oleObject136.bin"/><Relationship Id="rId3" Type="http://schemas.openxmlformats.org/officeDocument/2006/relationships/oleObject" Target="../embeddings/oleObject131.bin"/><Relationship Id="rId7" Type="http://schemas.openxmlformats.org/officeDocument/2006/relationships/oleObject" Target="../embeddings/oleObject133.bin"/><Relationship Id="rId12" Type="http://schemas.openxmlformats.org/officeDocument/2006/relationships/image" Target="../media/image152.e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49.emf"/><Relationship Id="rId11" Type="http://schemas.openxmlformats.org/officeDocument/2006/relationships/oleObject" Target="../embeddings/oleObject135.bin"/><Relationship Id="rId5" Type="http://schemas.openxmlformats.org/officeDocument/2006/relationships/oleObject" Target="../embeddings/oleObject132.bin"/><Relationship Id="rId10" Type="http://schemas.openxmlformats.org/officeDocument/2006/relationships/image" Target="../media/image151.emf"/><Relationship Id="rId4" Type="http://schemas.openxmlformats.org/officeDocument/2006/relationships/image" Target="../media/image148.emf"/><Relationship Id="rId9" Type="http://schemas.openxmlformats.org/officeDocument/2006/relationships/oleObject" Target="../embeddings/oleObject134.bin"/><Relationship Id="rId14" Type="http://schemas.openxmlformats.org/officeDocument/2006/relationships/image" Target="../media/image153.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56.emf"/><Relationship Id="rId13" Type="http://schemas.openxmlformats.org/officeDocument/2006/relationships/oleObject" Target="../embeddings/oleObject142.bin"/><Relationship Id="rId3" Type="http://schemas.openxmlformats.org/officeDocument/2006/relationships/oleObject" Target="../embeddings/oleObject137.bin"/><Relationship Id="rId7" Type="http://schemas.openxmlformats.org/officeDocument/2006/relationships/oleObject" Target="../embeddings/oleObject139.bin"/><Relationship Id="rId12" Type="http://schemas.openxmlformats.org/officeDocument/2006/relationships/image" Target="../media/image158.e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55.emf"/><Relationship Id="rId11" Type="http://schemas.openxmlformats.org/officeDocument/2006/relationships/oleObject" Target="../embeddings/oleObject141.bin"/><Relationship Id="rId5" Type="http://schemas.openxmlformats.org/officeDocument/2006/relationships/oleObject" Target="../embeddings/oleObject138.bin"/><Relationship Id="rId10" Type="http://schemas.openxmlformats.org/officeDocument/2006/relationships/image" Target="../media/image157.emf"/><Relationship Id="rId4" Type="http://schemas.openxmlformats.org/officeDocument/2006/relationships/image" Target="../media/image154.emf"/><Relationship Id="rId9" Type="http://schemas.openxmlformats.org/officeDocument/2006/relationships/oleObject" Target="../embeddings/oleObject140.bin"/><Relationship Id="rId14" Type="http://schemas.openxmlformats.org/officeDocument/2006/relationships/image" Target="../media/image159.emf"/></Relationships>
</file>

<file path=ppt/slides/_rels/slide39.xml.rels><?xml version="1.0" encoding="UTF-8" standalone="yes"?>
<Relationships xmlns="http://schemas.openxmlformats.org/package/2006/relationships"><Relationship Id="rId8" Type="http://schemas.openxmlformats.org/officeDocument/2006/relationships/image" Target="../media/image162.wmf"/><Relationship Id="rId3" Type="http://schemas.openxmlformats.org/officeDocument/2006/relationships/oleObject" Target="../embeddings/oleObject143.bin"/><Relationship Id="rId7" Type="http://schemas.openxmlformats.org/officeDocument/2006/relationships/oleObject" Target="../embeddings/oleObject145.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61.wmf"/><Relationship Id="rId5" Type="http://schemas.openxmlformats.org/officeDocument/2006/relationships/oleObject" Target="../embeddings/oleObject144.bin"/><Relationship Id="rId4" Type="http://schemas.openxmlformats.org/officeDocument/2006/relationships/image" Target="../media/image160.emf"/></Relationships>
</file>

<file path=ppt/slides/_rels/slide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image" Target="../media/image6.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46.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64.emf"/><Relationship Id="rId5" Type="http://schemas.openxmlformats.org/officeDocument/2006/relationships/oleObject" Target="../embeddings/oleObject147.bin"/><Relationship Id="rId4" Type="http://schemas.openxmlformats.org/officeDocument/2006/relationships/image" Target="../media/image163.emf"/></Relationships>
</file>

<file path=ppt/slides/_rels/slide41.xml.rels><?xml version="1.0" encoding="UTF-8" standalone="yes"?>
<Relationships xmlns="http://schemas.openxmlformats.org/package/2006/relationships"><Relationship Id="rId8" Type="http://schemas.openxmlformats.org/officeDocument/2006/relationships/image" Target="../media/image165.emf"/><Relationship Id="rId13" Type="http://schemas.openxmlformats.org/officeDocument/2006/relationships/oleObject" Target="../embeddings/oleObject153.bin"/><Relationship Id="rId18" Type="http://schemas.openxmlformats.org/officeDocument/2006/relationships/image" Target="../media/image170.wmf"/><Relationship Id="rId3" Type="http://schemas.openxmlformats.org/officeDocument/2006/relationships/oleObject" Target="../embeddings/oleObject148.bin"/><Relationship Id="rId7" Type="http://schemas.openxmlformats.org/officeDocument/2006/relationships/oleObject" Target="../embeddings/oleObject150.bin"/><Relationship Id="rId12" Type="http://schemas.openxmlformats.org/officeDocument/2006/relationships/image" Target="../media/image167.wmf"/><Relationship Id="rId17" Type="http://schemas.openxmlformats.org/officeDocument/2006/relationships/oleObject" Target="../embeddings/oleObject155.bin"/><Relationship Id="rId2" Type="http://schemas.openxmlformats.org/officeDocument/2006/relationships/slideLayout" Target="../slideLayouts/slideLayout2.xml"/><Relationship Id="rId16" Type="http://schemas.openxmlformats.org/officeDocument/2006/relationships/image" Target="../media/image169.wmf"/><Relationship Id="rId1" Type="http://schemas.openxmlformats.org/officeDocument/2006/relationships/vmlDrawing" Target="../drawings/vmlDrawing27.vml"/><Relationship Id="rId6" Type="http://schemas.openxmlformats.org/officeDocument/2006/relationships/image" Target="../media/image164.emf"/><Relationship Id="rId11" Type="http://schemas.openxmlformats.org/officeDocument/2006/relationships/oleObject" Target="../embeddings/oleObject152.bin"/><Relationship Id="rId5" Type="http://schemas.openxmlformats.org/officeDocument/2006/relationships/oleObject" Target="../embeddings/oleObject149.bin"/><Relationship Id="rId15" Type="http://schemas.openxmlformats.org/officeDocument/2006/relationships/oleObject" Target="../embeddings/oleObject154.bin"/><Relationship Id="rId10" Type="http://schemas.openxmlformats.org/officeDocument/2006/relationships/image" Target="../media/image166.wmf"/><Relationship Id="rId4" Type="http://schemas.openxmlformats.org/officeDocument/2006/relationships/image" Target="../media/image163.emf"/><Relationship Id="rId9" Type="http://schemas.openxmlformats.org/officeDocument/2006/relationships/oleObject" Target="../embeddings/oleObject151.bin"/><Relationship Id="rId14" Type="http://schemas.openxmlformats.org/officeDocument/2006/relationships/image" Target="../media/image168.wmf"/></Relationships>
</file>

<file path=ppt/slides/_rels/slide42.xml.rels><?xml version="1.0" encoding="UTF-8" standalone="yes"?>
<Relationships xmlns="http://schemas.openxmlformats.org/package/2006/relationships"><Relationship Id="rId8" Type="http://schemas.openxmlformats.org/officeDocument/2006/relationships/image" Target="../media/image173.emf"/><Relationship Id="rId3" Type="http://schemas.openxmlformats.org/officeDocument/2006/relationships/oleObject" Target="../embeddings/oleObject156.bin"/><Relationship Id="rId7" Type="http://schemas.openxmlformats.org/officeDocument/2006/relationships/oleObject" Target="../embeddings/oleObject158.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72.wmf"/><Relationship Id="rId5" Type="http://schemas.openxmlformats.org/officeDocument/2006/relationships/oleObject" Target="../embeddings/oleObject157.bin"/><Relationship Id="rId10" Type="http://schemas.openxmlformats.org/officeDocument/2006/relationships/image" Target="../media/image174.emf"/><Relationship Id="rId4" Type="http://schemas.openxmlformats.org/officeDocument/2006/relationships/image" Target="../media/image171.emf"/><Relationship Id="rId9" Type="http://schemas.openxmlformats.org/officeDocument/2006/relationships/oleObject" Target="../embeddings/oleObject159.bin"/></Relationships>
</file>

<file path=ppt/slides/_rels/slide43.xml.rels><?xml version="1.0" encoding="UTF-8" standalone="yes"?>
<Relationships xmlns="http://schemas.openxmlformats.org/package/2006/relationships"><Relationship Id="rId8" Type="http://schemas.openxmlformats.org/officeDocument/2006/relationships/image" Target="../media/image177.emf"/><Relationship Id="rId3" Type="http://schemas.openxmlformats.org/officeDocument/2006/relationships/oleObject" Target="../embeddings/oleObject160.bin"/><Relationship Id="rId7" Type="http://schemas.openxmlformats.org/officeDocument/2006/relationships/oleObject" Target="../embeddings/oleObject162.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76.emf"/><Relationship Id="rId5" Type="http://schemas.openxmlformats.org/officeDocument/2006/relationships/oleObject" Target="../embeddings/oleObject161.bin"/><Relationship Id="rId4" Type="http://schemas.openxmlformats.org/officeDocument/2006/relationships/image" Target="../media/image175.emf"/></Relationships>
</file>

<file path=ppt/slides/_rels/slide44.xml.rels><?xml version="1.0" encoding="UTF-8" standalone="yes"?>
<Relationships xmlns="http://schemas.openxmlformats.org/package/2006/relationships"><Relationship Id="rId8" Type="http://schemas.openxmlformats.org/officeDocument/2006/relationships/image" Target="../media/image180.emf"/><Relationship Id="rId3" Type="http://schemas.openxmlformats.org/officeDocument/2006/relationships/oleObject" Target="../embeddings/oleObject163.bin"/><Relationship Id="rId7" Type="http://schemas.openxmlformats.org/officeDocument/2006/relationships/oleObject" Target="../embeddings/oleObject165.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79.emf"/><Relationship Id="rId5" Type="http://schemas.openxmlformats.org/officeDocument/2006/relationships/oleObject" Target="../embeddings/oleObject164.bin"/><Relationship Id="rId4" Type="http://schemas.openxmlformats.org/officeDocument/2006/relationships/image" Target="../media/image17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66.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82.emf"/><Relationship Id="rId5" Type="http://schemas.openxmlformats.org/officeDocument/2006/relationships/oleObject" Target="../embeddings/oleObject167.bin"/><Relationship Id="rId4" Type="http://schemas.openxmlformats.org/officeDocument/2006/relationships/image" Target="../media/image181.emf"/></Relationships>
</file>

<file path=ppt/slides/_rels/slide46.xml.rels><?xml version="1.0" encoding="UTF-8" standalone="yes"?>
<Relationships xmlns="http://schemas.openxmlformats.org/package/2006/relationships"><Relationship Id="rId8" Type="http://schemas.openxmlformats.org/officeDocument/2006/relationships/image" Target="../media/image185.emf"/><Relationship Id="rId13" Type="http://schemas.openxmlformats.org/officeDocument/2006/relationships/oleObject" Target="../embeddings/oleObject173.bin"/><Relationship Id="rId18" Type="http://schemas.openxmlformats.org/officeDocument/2006/relationships/image" Target="../media/image190.emf"/><Relationship Id="rId3" Type="http://schemas.openxmlformats.org/officeDocument/2006/relationships/oleObject" Target="../embeddings/oleObject168.bin"/><Relationship Id="rId21" Type="http://schemas.openxmlformats.org/officeDocument/2006/relationships/oleObject" Target="../embeddings/oleObject177.bin"/><Relationship Id="rId7" Type="http://schemas.openxmlformats.org/officeDocument/2006/relationships/oleObject" Target="../embeddings/oleObject170.bin"/><Relationship Id="rId12" Type="http://schemas.openxmlformats.org/officeDocument/2006/relationships/image" Target="../media/image187.emf"/><Relationship Id="rId17" Type="http://schemas.openxmlformats.org/officeDocument/2006/relationships/oleObject" Target="../embeddings/oleObject175.bin"/><Relationship Id="rId2" Type="http://schemas.openxmlformats.org/officeDocument/2006/relationships/slideLayout" Target="../slideLayouts/slideLayout2.xml"/><Relationship Id="rId16" Type="http://schemas.openxmlformats.org/officeDocument/2006/relationships/image" Target="../media/image189.emf"/><Relationship Id="rId20" Type="http://schemas.openxmlformats.org/officeDocument/2006/relationships/image" Target="../media/image191.emf"/><Relationship Id="rId1" Type="http://schemas.openxmlformats.org/officeDocument/2006/relationships/vmlDrawing" Target="../drawings/vmlDrawing32.vml"/><Relationship Id="rId6" Type="http://schemas.openxmlformats.org/officeDocument/2006/relationships/image" Target="../media/image184.emf"/><Relationship Id="rId11" Type="http://schemas.openxmlformats.org/officeDocument/2006/relationships/oleObject" Target="../embeddings/oleObject172.bin"/><Relationship Id="rId5" Type="http://schemas.openxmlformats.org/officeDocument/2006/relationships/oleObject" Target="../embeddings/oleObject169.bin"/><Relationship Id="rId15" Type="http://schemas.openxmlformats.org/officeDocument/2006/relationships/oleObject" Target="../embeddings/oleObject174.bin"/><Relationship Id="rId10" Type="http://schemas.openxmlformats.org/officeDocument/2006/relationships/image" Target="../media/image186.emf"/><Relationship Id="rId19" Type="http://schemas.openxmlformats.org/officeDocument/2006/relationships/oleObject" Target="../embeddings/oleObject176.bin"/><Relationship Id="rId4" Type="http://schemas.openxmlformats.org/officeDocument/2006/relationships/image" Target="../media/image183.emf"/><Relationship Id="rId9" Type="http://schemas.openxmlformats.org/officeDocument/2006/relationships/oleObject" Target="../embeddings/oleObject171.bin"/><Relationship Id="rId14" Type="http://schemas.openxmlformats.org/officeDocument/2006/relationships/image" Target="../media/image188.emf"/><Relationship Id="rId22" Type="http://schemas.openxmlformats.org/officeDocument/2006/relationships/image" Target="../media/image192.emf"/></Relationships>
</file>

<file path=ppt/slides/_rels/slide47.xml.rels><?xml version="1.0" encoding="UTF-8" standalone="yes"?>
<Relationships xmlns="http://schemas.openxmlformats.org/package/2006/relationships"><Relationship Id="rId8" Type="http://schemas.openxmlformats.org/officeDocument/2006/relationships/image" Target="../media/image196.jpeg"/><Relationship Id="rId3" Type="http://schemas.openxmlformats.org/officeDocument/2006/relationships/oleObject" Target="../embeddings/oleObject178.bin"/><Relationship Id="rId7" Type="http://schemas.openxmlformats.org/officeDocument/2006/relationships/image" Target="../media/image195.jpeg"/><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94.emf"/><Relationship Id="rId5" Type="http://schemas.openxmlformats.org/officeDocument/2006/relationships/oleObject" Target="../embeddings/oleObject179.bin"/><Relationship Id="rId4" Type="http://schemas.openxmlformats.org/officeDocument/2006/relationships/image" Target="../media/image193.emf"/><Relationship Id="rId9" Type="http://schemas.openxmlformats.org/officeDocument/2006/relationships/image" Target="../media/image197.png"/></Relationships>
</file>

<file path=ppt/slides/_rels/slide48.xml.rels><?xml version="1.0" encoding="UTF-8" standalone="yes"?>
<Relationships xmlns="http://schemas.openxmlformats.org/package/2006/relationships"><Relationship Id="rId8" Type="http://schemas.openxmlformats.org/officeDocument/2006/relationships/image" Target="../media/image200.emf"/><Relationship Id="rId13" Type="http://schemas.openxmlformats.org/officeDocument/2006/relationships/oleObject" Target="../embeddings/oleObject185.bin"/><Relationship Id="rId18" Type="http://schemas.openxmlformats.org/officeDocument/2006/relationships/image" Target="../media/image205.emf"/><Relationship Id="rId3" Type="http://schemas.openxmlformats.org/officeDocument/2006/relationships/oleObject" Target="../embeddings/oleObject180.bin"/><Relationship Id="rId7" Type="http://schemas.openxmlformats.org/officeDocument/2006/relationships/oleObject" Target="../embeddings/oleObject182.bin"/><Relationship Id="rId12" Type="http://schemas.openxmlformats.org/officeDocument/2006/relationships/image" Target="../media/image202.emf"/><Relationship Id="rId17" Type="http://schemas.openxmlformats.org/officeDocument/2006/relationships/oleObject" Target="../embeddings/oleObject187.bin"/><Relationship Id="rId2" Type="http://schemas.openxmlformats.org/officeDocument/2006/relationships/slideLayout" Target="../slideLayouts/slideLayout2.xml"/><Relationship Id="rId16" Type="http://schemas.openxmlformats.org/officeDocument/2006/relationships/image" Target="../media/image204.emf"/><Relationship Id="rId1" Type="http://schemas.openxmlformats.org/officeDocument/2006/relationships/vmlDrawing" Target="../drawings/vmlDrawing34.vml"/><Relationship Id="rId6" Type="http://schemas.openxmlformats.org/officeDocument/2006/relationships/image" Target="../media/image199.emf"/><Relationship Id="rId11" Type="http://schemas.openxmlformats.org/officeDocument/2006/relationships/oleObject" Target="../embeddings/oleObject184.bin"/><Relationship Id="rId5" Type="http://schemas.openxmlformats.org/officeDocument/2006/relationships/oleObject" Target="../embeddings/oleObject181.bin"/><Relationship Id="rId15" Type="http://schemas.openxmlformats.org/officeDocument/2006/relationships/oleObject" Target="../embeddings/oleObject186.bin"/><Relationship Id="rId10" Type="http://schemas.openxmlformats.org/officeDocument/2006/relationships/image" Target="../media/image201.emf"/><Relationship Id="rId4" Type="http://schemas.openxmlformats.org/officeDocument/2006/relationships/image" Target="../media/image198.emf"/><Relationship Id="rId9" Type="http://schemas.openxmlformats.org/officeDocument/2006/relationships/oleObject" Target="../embeddings/oleObject183.bin"/><Relationship Id="rId14" Type="http://schemas.openxmlformats.org/officeDocument/2006/relationships/image" Target="../media/image203.emf"/></Relationships>
</file>

<file path=ppt/slides/_rels/slide4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9.png"/><Relationship Id="rId18" Type="http://schemas.openxmlformats.org/officeDocument/2006/relationships/oleObject" Target="../embeddings/oleObject11.bin"/><Relationship Id="rId3" Type="http://schemas.openxmlformats.org/officeDocument/2006/relationships/oleObject" Target="../embeddings/oleObject4.bin"/><Relationship Id="rId21" Type="http://schemas.openxmlformats.org/officeDocument/2006/relationships/image" Target="../media/image17.wmf"/><Relationship Id="rId7" Type="http://schemas.openxmlformats.org/officeDocument/2006/relationships/oleObject" Target="../embeddings/oleObject6.bin"/><Relationship Id="rId12" Type="http://schemas.openxmlformats.org/officeDocument/2006/relationships/image" Target="../media/image13.wmf"/><Relationship Id="rId17" Type="http://schemas.openxmlformats.org/officeDocument/2006/relationships/image" Target="../media/image15.wmf"/><Relationship Id="rId2" Type="http://schemas.openxmlformats.org/officeDocument/2006/relationships/slideLayout" Target="../slideLayouts/slideLayout2.xml"/><Relationship Id="rId16" Type="http://schemas.openxmlformats.org/officeDocument/2006/relationships/oleObject" Target="../embeddings/oleObject10.bin"/><Relationship Id="rId20" Type="http://schemas.openxmlformats.org/officeDocument/2006/relationships/oleObject" Target="../embeddings/oleObject12.bin"/><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image" Target="../media/image14.wmf"/><Relationship Id="rId23" Type="http://schemas.openxmlformats.org/officeDocument/2006/relationships/image" Target="../media/image18.wmf"/><Relationship Id="rId10" Type="http://schemas.openxmlformats.org/officeDocument/2006/relationships/image" Target="../media/image12.wmf"/><Relationship Id="rId19" Type="http://schemas.openxmlformats.org/officeDocument/2006/relationships/image" Target="../media/image16.wmf"/><Relationship Id="rId4" Type="http://schemas.openxmlformats.org/officeDocument/2006/relationships/image" Target="../media/image9.wmf"/><Relationship Id="rId9" Type="http://schemas.openxmlformats.org/officeDocument/2006/relationships/oleObject" Target="../embeddings/oleObject7.bin"/><Relationship Id="rId14" Type="http://schemas.openxmlformats.org/officeDocument/2006/relationships/oleObject" Target="../embeddings/oleObject9.bin"/><Relationship Id="rId22" Type="http://schemas.openxmlformats.org/officeDocument/2006/relationships/oleObject" Target="../embeddings/oleObject13.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07.png"/><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206.wmf"/><Relationship Id="rId5" Type="http://schemas.openxmlformats.org/officeDocument/2006/relationships/oleObject" Target="../embeddings/oleObject188.bin"/><Relationship Id="rId4" Type="http://schemas.openxmlformats.org/officeDocument/2006/relationships/image" Target="../media/image208.png"/></Relationships>
</file>

<file path=ppt/slides/_rels/slide5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9.gif"/><Relationship Id="rId1" Type="http://schemas.openxmlformats.org/officeDocument/2006/relationships/slideLayout" Target="../slideLayouts/slideLayout2.xml"/><Relationship Id="rId5" Type="http://schemas.openxmlformats.org/officeDocument/2006/relationships/image" Target="../media/image212.png"/><Relationship Id="rId4" Type="http://schemas.openxmlformats.org/officeDocument/2006/relationships/image" Target="../media/image211.png"/></Relationships>
</file>

<file path=ppt/slides/_rels/slide53.xml.rels><?xml version="1.0" encoding="UTF-8" standalone="yes"?>
<Relationships xmlns="http://schemas.openxmlformats.org/package/2006/relationships"><Relationship Id="rId3" Type="http://schemas.openxmlformats.org/officeDocument/2006/relationships/image" Target="../media/image214.png"/><Relationship Id="rId2" Type="http://schemas.openxmlformats.org/officeDocument/2006/relationships/image" Target="../media/image213.png"/><Relationship Id="rId1" Type="http://schemas.openxmlformats.org/officeDocument/2006/relationships/slideLayout" Target="../slideLayouts/slideLayout2.xml"/><Relationship Id="rId4" Type="http://schemas.openxmlformats.org/officeDocument/2006/relationships/image" Target="../media/image215.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218.wmf"/><Relationship Id="rId13" Type="http://schemas.openxmlformats.org/officeDocument/2006/relationships/oleObject" Target="../embeddings/oleObject194.bin"/><Relationship Id="rId18" Type="http://schemas.openxmlformats.org/officeDocument/2006/relationships/image" Target="../media/image223.emf"/><Relationship Id="rId3" Type="http://schemas.openxmlformats.org/officeDocument/2006/relationships/oleObject" Target="../embeddings/oleObject189.bin"/><Relationship Id="rId7" Type="http://schemas.openxmlformats.org/officeDocument/2006/relationships/oleObject" Target="../embeddings/oleObject191.bin"/><Relationship Id="rId12" Type="http://schemas.openxmlformats.org/officeDocument/2006/relationships/image" Target="../media/image220.emf"/><Relationship Id="rId17" Type="http://schemas.openxmlformats.org/officeDocument/2006/relationships/oleObject" Target="../embeddings/oleObject196.bin"/><Relationship Id="rId2" Type="http://schemas.openxmlformats.org/officeDocument/2006/relationships/slideLayout" Target="../slideLayouts/slideLayout2.xml"/><Relationship Id="rId16" Type="http://schemas.openxmlformats.org/officeDocument/2006/relationships/image" Target="../media/image222.emf"/><Relationship Id="rId20" Type="http://schemas.openxmlformats.org/officeDocument/2006/relationships/image" Target="../media/image224.emf"/><Relationship Id="rId1" Type="http://schemas.openxmlformats.org/officeDocument/2006/relationships/vmlDrawing" Target="../drawings/vmlDrawing36.vml"/><Relationship Id="rId6" Type="http://schemas.openxmlformats.org/officeDocument/2006/relationships/image" Target="../media/image217.emf"/><Relationship Id="rId11" Type="http://schemas.openxmlformats.org/officeDocument/2006/relationships/oleObject" Target="../embeddings/oleObject193.bin"/><Relationship Id="rId5" Type="http://schemas.openxmlformats.org/officeDocument/2006/relationships/oleObject" Target="../embeddings/oleObject190.bin"/><Relationship Id="rId15" Type="http://schemas.openxmlformats.org/officeDocument/2006/relationships/oleObject" Target="../embeddings/oleObject195.bin"/><Relationship Id="rId10" Type="http://schemas.openxmlformats.org/officeDocument/2006/relationships/image" Target="../media/image219.emf"/><Relationship Id="rId19" Type="http://schemas.openxmlformats.org/officeDocument/2006/relationships/oleObject" Target="../embeddings/oleObject197.bin"/><Relationship Id="rId4" Type="http://schemas.openxmlformats.org/officeDocument/2006/relationships/image" Target="../media/image216.emf"/><Relationship Id="rId9" Type="http://schemas.openxmlformats.org/officeDocument/2006/relationships/oleObject" Target="../embeddings/oleObject192.bin"/><Relationship Id="rId14" Type="http://schemas.openxmlformats.org/officeDocument/2006/relationships/image" Target="../media/image221.emf"/></Relationships>
</file>

<file path=ppt/slides/_rels/slide56.xml.rels><?xml version="1.0" encoding="UTF-8" standalone="yes"?>
<Relationships xmlns="http://schemas.openxmlformats.org/package/2006/relationships"><Relationship Id="rId8" Type="http://schemas.openxmlformats.org/officeDocument/2006/relationships/image" Target="../media/image227.emf"/><Relationship Id="rId13" Type="http://schemas.openxmlformats.org/officeDocument/2006/relationships/oleObject" Target="../embeddings/oleObject203.bin"/><Relationship Id="rId18" Type="http://schemas.openxmlformats.org/officeDocument/2006/relationships/image" Target="../media/image232.emf"/><Relationship Id="rId26" Type="http://schemas.openxmlformats.org/officeDocument/2006/relationships/image" Target="../media/image236.emf"/><Relationship Id="rId3" Type="http://schemas.openxmlformats.org/officeDocument/2006/relationships/oleObject" Target="../embeddings/oleObject198.bin"/><Relationship Id="rId21" Type="http://schemas.openxmlformats.org/officeDocument/2006/relationships/oleObject" Target="../embeddings/oleObject207.bin"/><Relationship Id="rId7" Type="http://schemas.openxmlformats.org/officeDocument/2006/relationships/oleObject" Target="../embeddings/oleObject200.bin"/><Relationship Id="rId12" Type="http://schemas.openxmlformats.org/officeDocument/2006/relationships/image" Target="../media/image229.emf"/><Relationship Id="rId17" Type="http://schemas.openxmlformats.org/officeDocument/2006/relationships/oleObject" Target="../embeddings/oleObject205.bin"/><Relationship Id="rId25" Type="http://schemas.openxmlformats.org/officeDocument/2006/relationships/oleObject" Target="../embeddings/oleObject209.bin"/><Relationship Id="rId2" Type="http://schemas.openxmlformats.org/officeDocument/2006/relationships/slideLayout" Target="../slideLayouts/slideLayout2.xml"/><Relationship Id="rId16" Type="http://schemas.openxmlformats.org/officeDocument/2006/relationships/image" Target="../media/image231.emf"/><Relationship Id="rId20" Type="http://schemas.openxmlformats.org/officeDocument/2006/relationships/image" Target="../media/image233.emf"/><Relationship Id="rId1" Type="http://schemas.openxmlformats.org/officeDocument/2006/relationships/vmlDrawing" Target="../drawings/vmlDrawing37.vml"/><Relationship Id="rId6" Type="http://schemas.openxmlformats.org/officeDocument/2006/relationships/image" Target="../media/image226.emf"/><Relationship Id="rId11" Type="http://schemas.openxmlformats.org/officeDocument/2006/relationships/oleObject" Target="../embeddings/oleObject202.bin"/><Relationship Id="rId24" Type="http://schemas.openxmlformats.org/officeDocument/2006/relationships/image" Target="../media/image235.emf"/><Relationship Id="rId5" Type="http://schemas.openxmlformats.org/officeDocument/2006/relationships/oleObject" Target="../embeddings/oleObject199.bin"/><Relationship Id="rId15" Type="http://schemas.openxmlformats.org/officeDocument/2006/relationships/oleObject" Target="../embeddings/oleObject204.bin"/><Relationship Id="rId23" Type="http://schemas.openxmlformats.org/officeDocument/2006/relationships/oleObject" Target="../embeddings/oleObject208.bin"/><Relationship Id="rId10" Type="http://schemas.openxmlformats.org/officeDocument/2006/relationships/image" Target="../media/image228.emf"/><Relationship Id="rId19" Type="http://schemas.openxmlformats.org/officeDocument/2006/relationships/oleObject" Target="../embeddings/oleObject206.bin"/><Relationship Id="rId4" Type="http://schemas.openxmlformats.org/officeDocument/2006/relationships/image" Target="../media/image225.emf"/><Relationship Id="rId9" Type="http://schemas.openxmlformats.org/officeDocument/2006/relationships/oleObject" Target="../embeddings/oleObject201.bin"/><Relationship Id="rId14" Type="http://schemas.openxmlformats.org/officeDocument/2006/relationships/image" Target="../media/image230.emf"/><Relationship Id="rId22" Type="http://schemas.openxmlformats.org/officeDocument/2006/relationships/image" Target="../media/image234.emf"/></Relationships>
</file>

<file path=ppt/slides/_rels/slide57.xml.rels><?xml version="1.0" encoding="UTF-8" standalone="yes"?>
<Relationships xmlns="http://schemas.openxmlformats.org/package/2006/relationships"><Relationship Id="rId8" Type="http://schemas.openxmlformats.org/officeDocument/2006/relationships/image" Target="../media/image239.emf"/><Relationship Id="rId13" Type="http://schemas.openxmlformats.org/officeDocument/2006/relationships/oleObject" Target="../embeddings/oleObject215.bin"/><Relationship Id="rId18" Type="http://schemas.openxmlformats.org/officeDocument/2006/relationships/image" Target="../media/image244.emf"/><Relationship Id="rId3" Type="http://schemas.openxmlformats.org/officeDocument/2006/relationships/oleObject" Target="../embeddings/oleObject210.bin"/><Relationship Id="rId7" Type="http://schemas.openxmlformats.org/officeDocument/2006/relationships/oleObject" Target="../embeddings/oleObject212.bin"/><Relationship Id="rId12" Type="http://schemas.openxmlformats.org/officeDocument/2006/relationships/image" Target="../media/image241.emf"/><Relationship Id="rId17" Type="http://schemas.openxmlformats.org/officeDocument/2006/relationships/oleObject" Target="../embeddings/oleObject217.bin"/><Relationship Id="rId2" Type="http://schemas.openxmlformats.org/officeDocument/2006/relationships/slideLayout" Target="../slideLayouts/slideLayout2.xml"/><Relationship Id="rId16" Type="http://schemas.openxmlformats.org/officeDocument/2006/relationships/image" Target="../media/image243.emf"/><Relationship Id="rId20" Type="http://schemas.openxmlformats.org/officeDocument/2006/relationships/image" Target="../media/image245.emf"/><Relationship Id="rId1" Type="http://schemas.openxmlformats.org/officeDocument/2006/relationships/vmlDrawing" Target="../drawings/vmlDrawing38.vml"/><Relationship Id="rId6" Type="http://schemas.openxmlformats.org/officeDocument/2006/relationships/image" Target="../media/image238.emf"/><Relationship Id="rId11" Type="http://schemas.openxmlformats.org/officeDocument/2006/relationships/oleObject" Target="../embeddings/oleObject214.bin"/><Relationship Id="rId5" Type="http://schemas.openxmlformats.org/officeDocument/2006/relationships/oleObject" Target="../embeddings/oleObject211.bin"/><Relationship Id="rId15" Type="http://schemas.openxmlformats.org/officeDocument/2006/relationships/oleObject" Target="../embeddings/oleObject216.bin"/><Relationship Id="rId10" Type="http://schemas.openxmlformats.org/officeDocument/2006/relationships/image" Target="../media/image240.emf"/><Relationship Id="rId19" Type="http://schemas.openxmlformats.org/officeDocument/2006/relationships/oleObject" Target="../embeddings/oleObject218.bin"/><Relationship Id="rId4" Type="http://schemas.openxmlformats.org/officeDocument/2006/relationships/image" Target="../media/image237.emf"/><Relationship Id="rId9" Type="http://schemas.openxmlformats.org/officeDocument/2006/relationships/oleObject" Target="../embeddings/oleObject213.bin"/><Relationship Id="rId14" Type="http://schemas.openxmlformats.org/officeDocument/2006/relationships/image" Target="../media/image242.emf"/></Relationships>
</file>

<file path=ppt/slides/_rels/slide58.xml.rels><?xml version="1.0" encoding="UTF-8" standalone="yes"?>
<Relationships xmlns="http://schemas.openxmlformats.org/package/2006/relationships"><Relationship Id="rId8" Type="http://schemas.openxmlformats.org/officeDocument/2006/relationships/image" Target="../media/image248.emf"/><Relationship Id="rId3" Type="http://schemas.openxmlformats.org/officeDocument/2006/relationships/oleObject" Target="../embeddings/oleObject219.bin"/><Relationship Id="rId7" Type="http://schemas.openxmlformats.org/officeDocument/2006/relationships/oleObject" Target="../embeddings/oleObject221.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247.emf"/><Relationship Id="rId5" Type="http://schemas.openxmlformats.org/officeDocument/2006/relationships/oleObject" Target="../embeddings/oleObject220.bin"/><Relationship Id="rId10" Type="http://schemas.openxmlformats.org/officeDocument/2006/relationships/image" Target="../media/image249.emf"/><Relationship Id="rId4" Type="http://schemas.openxmlformats.org/officeDocument/2006/relationships/image" Target="../media/image246.emf"/><Relationship Id="rId9" Type="http://schemas.openxmlformats.org/officeDocument/2006/relationships/oleObject" Target="../embeddings/oleObject222.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23.bin"/><Relationship Id="rId7" Type="http://schemas.openxmlformats.org/officeDocument/2006/relationships/image" Target="../media/image209.gi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251.emf"/><Relationship Id="rId5" Type="http://schemas.openxmlformats.org/officeDocument/2006/relationships/oleObject" Target="../embeddings/oleObject224.bin"/><Relationship Id="rId4" Type="http://schemas.openxmlformats.org/officeDocument/2006/relationships/image" Target="../media/image250.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wmf"/><Relationship Id="rId5" Type="http://schemas.openxmlformats.org/officeDocument/2006/relationships/oleObject" Target="../embeddings/oleObject15.bin"/><Relationship Id="rId4" Type="http://schemas.openxmlformats.org/officeDocument/2006/relationships/image" Target="../media/image20.emf"/></Relationships>
</file>

<file path=ppt/slides/_rels/slide60.xml.rels><?xml version="1.0" encoding="UTF-8" standalone="yes"?>
<Relationships xmlns="http://schemas.openxmlformats.org/package/2006/relationships"><Relationship Id="rId2" Type="http://schemas.openxmlformats.org/officeDocument/2006/relationships/image" Target="../media/image25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254.wmf"/><Relationship Id="rId3" Type="http://schemas.openxmlformats.org/officeDocument/2006/relationships/image" Target="../media/image257.png"/><Relationship Id="rId7" Type="http://schemas.openxmlformats.org/officeDocument/2006/relationships/oleObject" Target="../embeddings/oleObject226.bin"/><Relationship Id="rId12" Type="http://schemas.openxmlformats.org/officeDocument/2006/relationships/image" Target="../media/image256.wmf"/><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253.wmf"/><Relationship Id="rId11" Type="http://schemas.openxmlformats.org/officeDocument/2006/relationships/oleObject" Target="../embeddings/oleObject228.bin"/><Relationship Id="rId5" Type="http://schemas.openxmlformats.org/officeDocument/2006/relationships/oleObject" Target="../embeddings/oleObject225.bin"/><Relationship Id="rId10" Type="http://schemas.openxmlformats.org/officeDocument/2006/relationships/image" Target="../media/image255.wmf"/><Relationship Id="rId4" Type="http://schemas.openxmlformats.org/officeDocument/2006/relationships/image" Target="../media/image258.png"/><Relationship Id="rId9" Type="http://schemas.openxmlformats.org/officeDocument/2006/relationships/oleObject" Target="../embeddings/oleObject227.bin"/></Relationships>
</file>

<file path=ppt/slides/_rels/slide62.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1.gif"/><Relationship Id="rId2" Type="http://schemas.openxmlformats.org/officeDocument/2006/relationships/image" Target="../media/image25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63.png"/><Relationship Id="rId2" Type="http://schemas.openxmlformats.org/officeDocument/2006/relationships/image" Target="../media/image262.png"/><Relationship Id="rId1" Type="http://schemas.openxmlformats.org/officeDocument/2006/relationships/slideLayout" Target="../slideLayouts/slideLayout2.xml"/><Relationship Id="rId4" Type="http://schemas.openxmlformats.org/officeDocument/2006/relationships/image" Target="../media/image264.png"/></Relationships>
</file>

<file path=ppt/slides/_rels/slide67.xml.rels><?xml version="1.0" encoding="UTF-8" standalone="yes"?>
<Relationships xmlns="http://schemas.openxmlformats.org/package/2006/relationships"><Relationship Id="rId3" Type="http://schemas.openxmlformats.org/officeDocument/2006/relationships/image" Target="../media/image266.png"/><Relationship Id="rId2" Type="http://schemas.openxmlformats.org/officeDocument/2006/relationships/image" Target="../media/image265.png"/><Relationship Id="rId1" Type="http://schemas.openxmlformats.org/officeDocument/2006/relationships/slideLayout" Target="../slideLayouts/slideLayout2.xml"/><Relationship Id="rId4" Type="http://schemas.openxmlformats.org/officeDocument/2006/relationships/image" Target="../media/image267.png"/></Relationships>
</file>

<file path=ppt/slides/_rels/slide68.xml.rels><?xml version="1.0" encoding="UTF-8" standalone="yes"?>
<Relationships xmlns="http://schemas.openxmlformats.org/package/2006/relationships"><Relationship Id="rId3" Type="http://schemas.openxmlformats.org/officeDocument/2006/relationships/image" Target="../media/image269.png"/><Relationship Id="rId2" Type="http://schemas.openxmlformats.org/officeDocument/2006/relationships/image" Target="../media/image26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image" Target="../media/image270.png"/><Relationship Id="rId1" Type="http://schemas.openxmlformats.org/officeDocument/2006/relationships/slideLayout" Target="../slideLayouts/slideLayout2.xml"/><Relationship Id="rId5" Type="http://schemas.openxmlformats.org/officeDocument/2006/relationships/image" Target="../media/image260.png"/><Relationship Id="rId4" Type="http://schemas.openxmlformats.org/officeDocument/2006/relationships/image" Target="../media/image272.png"/></Relationships>
</file>

<file path=ppt/slides/_rels/slide7.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3.emf"/><Relationship Id="rId5" Type="http://schemas.openxmlformats.org/officeDocument/2006/relationships/oleObject" Target="../embeddings/oleObject17.bin"/><Relationship Id="rId10" Type="http://schemas.openxmlformats.org/officeDocument/2006/relationships/image" Target="../media/image25.emf"/><Relationship Id="rId4" Type="http://schemas.openxmlformats.org/officeDocument/2006/relationships/image" Target="../media/image22.emf"/><Relationship Id="rId9" Type="http://schemas.openxmlformats.org/officeDocument/2006/relationships/oleObject" Target="../embeddings/oleObject19.bin"/></Relationships>
</file>

<file path=ppt/slides/_rels/slide70.xml.rels><?xml version="1.0" encoding="UTF-8" standalone="yes"?>
<Relationships xmlns="http://schemas.openxmlformats.org/package/2006/relationships"><Relationship Id="rId8" Type="http://schemas.openxmlformats.org/officeDocument/2006/relationships/image" Target="../media/image275.emf"/><Relationship Id="rId13" Type="http://schemas.openxmlformats.org/officeDocument/2006/relationships/oleObject" Target="../embeddings/oleObject234.bin"/><Relationship Id="rId18" Type="http://schemas.openxmlformats.org/officeDocument/2006/relationships/image" Target="../media/image280.emf"/><Relationship Id="rId3" Type="http://schemas.openxmlformats.org/officeDocument/2006/relationships/oleObject" Target="../embeddings/oleObject229.bin"/><Relationship Id="rId7" Type="http://schemas.openxmlformats.org/officeDocument/2006/relationships/oleObject" Target="../embeddings/oleObject231.bin"/><Relationship Id="rId12" Type="http://schemas.openxmlformats.org/officeDocument/2006/relationships/image" Target="../media/image277.emf"/><Relationship Id="rId17" Type="http://schemas.openxmlformats.org/officeDocument/2006/relationships/oleObject" Target="../embeddings/oleObject236.bin"/><Relationship Id="rId2" Type="http://schemas.openxmlformats.org/officeDocument/2006/relationships/slideLayout" Target="../slideLayouts/slideLayout2.xml"/><Relationship Id="rId16" Type="http://schemas.openxmlformats.org/officeDocument/2006/relationships/image" Target="../media/image279.emf"/><Relationship Id="rId20" Type="http://schemas.openxmlformats.org/officeDocument/2006/relationships/image" Target="../media/image282.png"/><Relationship Id="rId1" Type="http://schemas.openxmlformats.org/officeDocument/2006/relationships/vmlDrawing" Target="../drawings/vmlDrawing42.vml"/><Relationship Id="rId6" Type="http://schemas.openxmlformats.org/officeDocument/2006/relationships/image" Target="../media/image274.emf"/><Relationship Id="rId11" Type="http://schemas.openxmlformats.org/officeDocument/2006/relationships/oleObject" Target="../embeddings/oleObject233.bin"/><Relationship Id="rId5" Type="http://schemas.openxmlformats.org/officeDocument/2006/relationships/oleObject" Target="../embeddings/oleObject230.bin"/><Relationship Id="rId15" Type="http://schemas.openxmlformats.org/officeDocument/2006/relationships/oleObject" Target="../embeddings/oleObject235.bin"/><Relationship Id="rId10" Type="http://schemas.openxmlformats.org/officeDocument/2006/relationships/image" Target="../media/image276.emf"/><Relationship Id="rId19" Type="http://schemas.openxmlformats.org/officeDocument/2006/relationships/image" Target="../media/image281.png"/><Relationship Id="rId4" Type="http://schemas.openxmlformats.org/officeDocument/2006/relationships/image" Target="../media/image273.emf"/><Relationship Id="rId9" Type="http://schemas.openxmlformats.org/officeDocument/2006/relationships/oleObject" Target="../embeddings/oleObject232.bin"/><Relationship Id="rId14" Type="http://schemas.openxmlformats.org/officeDocument/2006/relationships/image" Target="../media/image278.emf"/></Relationships>
</file>

<file path=ppt/slides/_rels/slide71.xml.rels><?xml version="1.0" encoding="UTF-8" standalone="yes"?>
<Relationships xmlns="http://schemas.openxmlformats.org/package/2006/relationships"><Relationship Id="rId2" Type="http://schemas.openxmlformats.org/officeDocument/2006/relationships/image" Target="../media/image28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286.emf"/><Relationship Id="rId13" Type="http://schemas.openxmlformats.org/officeDocument/2006/relationships/oleObject" Target="../embeddings/oleObject242.bin"/><Relationship Id="rId3" Type="http://schemas.openxmlformats.org/officeDocument/2006/relationships/oleObject" Target="../embeddings/oleObject237.bin"/><Relationship Id="rId7" Type="http://schemas.openxmlformats.org/officeDocument/2006/relationships/oleObject" Target="../embeddings/oleObject239.bin"/><Relationship Id="rId12" Type="http://schemas.openxmlformats.org/officeDocument/2006/relationships/image" Target="../media/image288.emf"/><Relationship Id="rId2" Type="http://schemas.openxmlformats.org/officeDocument/2006/relationships/slideLayout" Target="../slideLayouts/slideLayout2.xml"/><Relationship Id="rId16" Type="http://schemas.openxmlformats.org/officeDocument/2006/relationships/image" Target="../media/image290.wmf"/><Relationship Id="rId1" Type="http://schemas.openxmlformats.org/officeDocument/2006/relationships/vmlDrawing" Target="../drawings/vmlDrawing43.vml"/><Relationship Id="rId6" Type="http://schemas.openxmlformats.org/officeDocument/2006/relationships/image" Target="../media/image285.emf"/><Relationship Id="rId11" Type="http://schemas.openxmlformats.org/officeDocument/2006/relationships/oleObject" Target="../embeddings/oleObject241.bin"/><Relationship Id="rId5" Type="http://schemas.openxmlformats.org/officeDocument/2006/relationships/oleObject" Target="../embeddings/oleObject238.bin"/><Relationship Id="rId15" Type="http://schemas.openxmlformats.org/officeDocument/2006/relationships/oleObject" Target="../embeddings/oleObject243.bin"/><Relationship Id="rId10" Type="http://schemas.openxmlformats.org/officeDocument/2006/relationships/image" Target="../media/image287.emf"/><Relationship Id="rId4" Type="http://schemas.openxmlformats.org/officeDocument/2006/relationships/image" Target="../media/image284.emf"/><Relationship Id="rId9" Type="http://schemas.openxmlformats.org/officeDocument/2006/relationships/oleObject" Target="../embeddings/oleObject240.bin"/><Relationship Id="rId14" Type="http://schemas.openxmlformats.org/officeDocument/2006/relationships/image" Target="../media/image289.emf"/></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246.bin"/><Relationship Id="rId13" Type="http://schemas.openxmlformats.org/officeDocument/2006/relationships/image" Target="../media/image295.emf"/><Relationship Id="rId18" Type="http://schemas.openxmlformats.org/officeDocument/2006/relationships/oleObject" Target="../embeddings/oleObject251.bin"/><Relationship Id="rId3" Type="http://schemas.openxmlformats.org/officeDocument/2006/relationships/oleObject" Target="../embeddings/oleObject244.bin"/><Relationship Id="rId7" Type="http://schemas.openxmlformats.org/officeDocument/2006/relationships/image" Target="../media/image266.png"/><Relationship Id="rId12" Type="http://schemas.openxmlformats.org/officeDocument/2006/relationships/oleObject" Target="../embeddings/oleObject248.bin"/><Relationship Id="rId17" Type="http://schemas.openxmlformats.org/officeDocument/2006/relationships/image" Target="../media/image297.emf"/><Relationship Id="rId2" Type="http://schemas.openxmlformats.org/officeDocument/2006/relationships/slideLayout" Target="../slideLayouts/slideLayout2.xml"/><Relationship Id="rId16" Type="http://schemas.openxmlformats.org/officeDocument/2006/relationships/oleObject" Target="../embeddings/oleObject250.bin"/><Relationship Id="rId1" Type="http://schemas.openxmlformats.org/officeDocument/2006/relationships/vmlDrawing" Target="../drawings/vmlDrawing44.vml"/><Relationship Id="rId6" Type="http://schemas.openxmlformats.org/officeDocument/2006/relationships/image" Target="../media/image292.emf"/><Relationship Id="rId11" Type="http://schemas.openxmlformats.org/officeDocument/2006/relationships/image" Target="../media/image294.emf"/><Relationship Id="rId5" Type="http://schemas.openxmlformats.org/officeDocument/2006/relationships/oleObject" Target="../embeddings/oleObject245.bin"/><Relationship Id="rId15" Type="http://schemas.openxmlformats.org/officeDocument/2006/relationships/image" Target="../media/image296.emf"/><Relationship Id="rId10" Type="http://schemas.openxmlformats.org/officeDocument/2006/relationships/oleObject" Target="../embeddings/oleObject247.bin"/><Relationship Id="rId19" Type="http://schemas.openxmlformats.org/officeDocument/2006/relationships/image" Target="../media/image298.emf"/><Relationship Id="rId4" Type="http://schemas.openxmlformats.org/officeDocument/2006/relationships/image" Target="../media/image291.emf"/><Relationship Id="rId9" Type="http://schemas.openxmlformats.org/officeDocument/2006/relationships/image" Target="../media/image293.emf"/><Relationship Id="rId14" Type="http://schemas.openxmlformats.org/officeDocument/2006/relationships/oleObject" Target="../embeddings/oleObject249.bin"/></Relationships>
</file>

<file path=ppt/slides/_rels/slide75.xml.rels><?xml version="1.0" encoding="UTF-8" standalone="yes"?>
<Relationships xmlns="http://schemas.openxmlformats.org/package/2006/relationships"><Relationship Id="rId8" Type="http://schemas.openxmlformats.org/officeDocument/2006/relationships/image" Target="../media/image301.emf"/><Relationship Id="rId13" Type="http://schemas.openxmlformats.org/officeDocument/2006/relationships/oleObject" Target="../embeddings/oleObject257.bin"/><Relationship Id="rId18" Type="http://schemas.openxmlformats.org/officeDocument/2006/relationships/image" Target="../media/image306.emf"/><Relationship Id="rId3" Type="http://schemas.openxmlformats.org/officeDocument/2006/relationships/oleObject" Target="../embeddings/oleObject252.bin"/><Relationship Id="rId21" Type="http://schemas.openxmlformats.org/officeDocument/2006/relationships/oleObject" Target="../embeddings/oleObject261.bin"/><Relationship Id="rId7" Type="http://schemas.openxmlformats.org/officeDocument/2006/relationships/oleObject" Target="../embeddings/oleObject254.bin"/><Relationship Id="rId12" Type="http://schemas.openxmlformats.org/officeDocument/2006/relationships/image" Target="../media/image303.emf"/><Relationship Id="rId17" Type="http://schemas.openxmlformats.org/officeDocument/2006/relationships/oleObject" Target="../embeddings/oleObject259.bin"/><Relationship Id="rId2" Type="http://schemas.openxmlformats.org/officeDocument/2006/relationships/slideLayout" Target="../slideLayouts/slideLayout2.xml"/><Relationship Id="rId16" Type="http://schemas.openxmlformats.org/officeDocument/2006/relationships/image" Target="../media/image305.emf"/><Relationship Id="rId20" Type="http://schemas.openxmlformats.org/officeDocument/2006/relationships/image" Target="../media/image307.emf"/><Relationship Id="rId1" Type="http://schemas.openxmlformats.org/officeDocument/2006/relationships/vmlDrawing" Target="../drawings/vmlDrawing45.vml"/><Relationship Id="rId6" Type="http://schemas.openxmlformats.org/officeDocument/2006/relationships/image" Target="../media/image300.emf"/><Relationship Id="rId11" Type="http://schemas.openxmlformats.org/officeDocument/2006/relationships/oleObject" Target="../embeddings/oleObject256.bin"/><Relationship Id="rId24" Type="http://schemas.openxmlformats.org/officeDocument/2006/relationships/image" Target="../media/image309.emf"/><Relationship Id="rId5" Type="http://schemas.openxmlformats.org/officeDocument/2006/relationships/oleObject" Target="../embeddings/oleObject253.bin"/><Relationship Id="rId15" Type="http://schemas.openxmlformats.org/officeDocument/2006/relationships/oleObject" Target="../embeddings/oleObject258.bin"/><Relationship Id="rId23" Type="http://schemas.openxmlformats.org/officeDocument/2006/relationships/oleObject" Target="../embeddings/oleObject262.bin"/><Relationship Id="rId10" Type="http://schemas.openxmlformats.org/officeDocument/2006/relationships/image" Target="../media/image302.emf"/><Relationship Id="rId19" Type="http://schemas.openxmlformats.org/officeDocument/2006/relationships/oleObject" Target="../embeddings/oleObject260.bin"/><Relationship Id="rId4" Type="http://schemas.openxmlformats.org/officeDocument/2006/relationships/image" Target="../media/image299.emf"/><Relationship Id="rId9" Type="http://schemas.openxmlformats.org/officeDocument/2006/relationships/oleObject" Target="../embeddings/oleObject255.bin"/><Relationship Id="rId14" Type="http://schemas.openxmlformats.org/officeDocument/2006/relationships/image" Target="../media/image304.emf"/><Relationship Id="rId22" Type="http://schemas.openxmlformats.org/officeDocument/2006/relationships/image" Target="../media/image308.emf"/></Relationships>
</file>

<file path=ppt/slides/_rels/slide76.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310.png"/><Relationship Id="rId1" Type="http://schemas.openxmlformats.org/officeDocument/2006/relationships/slideLayout" Target="../slideLayouts/slideLayout2.xml"/><Relationship Id="rId4" Type="http://schemas.openxmlformats.org/officeDocument/2006/relationships/image" Target="../media/image312.png"/></Relationships>
</file>

<file path=ppt/slides/_rels/slide77.xml.rels><?xml version="1.0" encoding="UTF-8" standalone="yes"?>
<Relationships xmlns="http://schemas.openxmlformats.org/package/2006/relationships"><Relationship Id="rId3" Type="http://schemas.openxmlformats.org/officeDocument/2006/relationships/image" Target="../media/image314.png"/><Relationship Id="rId2" Type="http://schemas.openxmlformats.org/officeDocument/2006/relationships/image" Target="../media/image31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63.bin"/><Relationship Id="rId7" Type="http://schemas.openxmlformats.org/officeDocument/2006/relationships/image" Target="../media/image316.wmf"/><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264.bin"/><Relationship Id="rId5" Type="http://schemas.openxmlformats.org/officeDocument/2006/relationships/image" Target="../media/image313.png"/><Relationship Id="rId4" Type="http://schemas.openxmlformats.org/officeDocument/2006/relationships/image" Target="../media/image315.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3" Type="http://schemas.openxmlformats.org/officeDocument/2006/relationships/oleObject" Target="../embeddings/oleObject25.bin"/><Relationship Id="rId18" Type="http://schemas.openxmlformats.org/officeDocument/2006/relationships/image" Target="../media/image33.emf"/><Relationship Id="rId26" Type="http://schemas.openxmlformats.org/officeDocument/2006/relationships/image" Target="../media/image37.emf"/><Relationship Id="rId3" Type="http://schemas.openxmlformats.org/officeDocument/2006/relationships/oleObject" Target="../embeddings/oleObject20.bin"/><Relationship Id="rId21" Type="http://schemas.openxmlformats.org/officeDocument/2006/relationships/oleObject" Target="../embeddings/oleObject29.bin"/><Relationship Id="rId34" Type="http://schemas.openxmlformats.org/officeDocument/2006/relationships/image" Target="../media/image41.emf"/><Relationship Id="rId7" Type="http://schemas.openxmlformats.org/officeDocument/2006/relationships/oleObject" Target="../embeddings/oleObject22.bin"/><Relationship Id="rId12" Type="http://schemas.openxmlformats.org/officeDocument/2006/relationships/image" Target="../media/image30.emf"/><Relationship Id="rId17" Type="http://schemas.openxmlformats.org/officeDocument/2006/relationships/oleObject" Target="../embeddings/oleObject27.bin"/><Relationship Id="rId25" Type="http://schemas.openxmlformats.org/officeDocument/2006/relationships/oleObject" Target="../embeddings/oleObject31.bin"/><Relationship Id="rId33" Type="http://schemas.openxmlformats.org/officeDocument/2006/relationships/oleObject" Target="../embeddings/oleObject35.bin"/><Relationship Id="rId2" Type="http://schemas.openxmlformats.org/officeDocument/2006/relationships/slideLayout" Target="../slideLayouts/slideLayout2.xml"/><Relationship Id="rId16" Type="http://schemas.openxmlformats.org/officeDocument/2006/relationships/image" Target="../media/image32.emf"/><Relationship Id="rId20" Type="http://schemas.openxmlformats.org/officeDocument/2006/relationships/image" Target="../media/image34.emf"/><Relationship Id="rId29" Type="http://schemas.openxmlformats.org/officeDocument/2006/relationships/oleObject" Target="../embeddings/oleObject33.bin"/><Relationship Id="rId1" Type="http://schemas.openxmlformats.org/officeDocument/2006/relationships/vmlDrawing" Target="../drawings/vmlDrawing5.vml"/><Relationship Id="rId6" Type="http://schemas.openxmlformats.org/officeDocument/2006/relationships/image" Target="../media/image27.emf"/><Relationship Id="rId11" Type="http://schemas.openxmlformats.org/officeDocument/2006/relationships/oleObject" Target="../embeddings/oleObject24.bin"/><Relationship Id="rId24" Type="http://schemas.openxmlformats.org/officeDocument/2006/relationships/image" Target="../media/image36.emf"/><Relationship Id="rId32" Type="http://schemas.openxmlformats.org/officeDocument/2006/relationships/image" Target="../media/image40.wmf"/><Relationship Id="rId5" Type="http://schemas.openxmlformats.org/officeDocument/2006/relationships/oleObject" Target="../embeddings/oleObject21.bin"/><Relationship Id="rId15" Type="http://schemas.openxmlformats.org/officeDocument/2006/relationships/oleObject" Target="../embeddings/oleObject26.bin"/><Relationship Id="rId23" Type="http://schemas.openxmlformats.org/officeDocument/2006/relationships/oleObject" Target="../embeddings/oleObject30.bin"/><Relationship Id="rId28" Type="http://schemas.openxmlformats.org/officeDocument/2006/relationships/image" Target="../media/image38.emf"/><Relationship Id="rId10" Type="http://schemas.openxmlformats.org/officeDocument/2006/relationships/image" Target="../media/image29.emf"/><Relationship Id="rId19" Type="http://schemas.openxmlformats.org/officeDocument/2006/relationships/oleObject" Target="../embeddings/oleObject28.bin"/><Relationship Id="rId31" Type="http://schemas.openxmlformats.org/officeDocument/2006/relationships/oleObject" Target="../embeddings/oleObject34.bin"/><Relationship Id="rId4" Type="http://schemas.openxmlformats.org/officeDocument/2006/relationships/image" Target="../media/image26.emf"/><Relationship Id="rId9" Type="http://schemas.openxmlformats.org/officeDocument/2006/relationships/oleObject" Target="../embeddings/oleObject23.bin"/><Relationship Id="rId14" Type="http://schemas.openxmlformats.org/officeDocument/2006/relationships/image" Target="../media/image31.emf"/><Relationship Id="rId22" Type="http://schemas.openxmlformats.org/officeDocument/2006/relationships/image" Target="../media/image35.emf"/><Relationship Id="rId27" Type="http://schemas.openxmlformats.org/officeDocument/2006/relationships/oleObject" Target="../embeddings/oleObject32.bin"/><Relationship Id="rId30" Type="http://schemas.openxmlformats.org/officeDocument/2006/relationships/image" Target="../media/image39.emf"/><Relationship Id="rId8" Type="http://schemas.openxmlformats.org/officeDocument/2006/relationships/image" Target="../media/image28.emf"/></Relationships>
</file>

<file path=ppt/slides/_rels/slide80.xml.rels><?xml version="1.0" encoding="UTF-8" standalone="yes"?>
<Relationships xmlns="http://schemas.openxmlformats.org/package/2006/relationships"><Relationship Id="rId3" Type="http://schemas.openxmlformats.org/officeDocument/2006/relationships/image" Target="../media/image318.png"/><Relationship Id="rId2" Type="http://schemas.openxmlformats.org/officeDocument/2006/relationships/image" Target="../media/image31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321.emf"/><Relationship Id="rId13" Type="http://schemas.openxmlformats.org/officeDocument/2006/relationships/oleObject" Target="../embeddings/oleObject270.bin"/><Relationship Id="rId3" Type="http://schemas.openxmlformats.org/officeDocument/2006/relationships/oleObject" Target="../embeddings/oleObject265.bin"/><Relationship Id="rId7" Type="http://schemas.openxmlformats.org/officeDocument/2006/relationships/oleObject" Target="../embeddings/oleObject267.bin"/><Relationship Id="rId12" Type="http://schemas.openxmlformats.org/officeDocument/2006/relationships/image" Target="../media/image323.emf"/><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320.emf"/><Relationship Id="rId11" Type="http://schemas.openxmlformats.org/officeDocument/2006/relationships/oleObject" Target="../embeddings/oleObject269.bin"/><Relationship Id="rId5" Type="http://schemas.openxmlformats.org/officeDocument/2006/relationships/oleObject" Target="../embeddings/oleObject266.bin"/><Relationship Id="rId10" Type="http://schemas.openxmlformats.org/officeDocument/2006/relationships/image" Target="../media/image322.emf"/><Relationship Id="rId4" Type="http://schemas.openxmlformats.org/officeDocument/2006/relationships/image" Target="../media/image319.emf"/><Relationship Id="rId9" Type="http://schemas.openxmlformats.org/officeDocument/2006/relationships/oleObject" Target="../embeddings/oleObject268.bin"/><Relationship Id="rId14" Type="http://schemas.openxmlformats.org/officeDocument/2006/relationships/image" Target="../media/image324.emf"/></Relationships>
</file>

<file path=ppt/slides/_rels/slide82.xml.rels><?xml version="1.0" encoding="UTF-8" standalone="yes"?>
<Relationships xmlns="http://schemas.openxmlformats.org/package/2006/relationships"><Relationship Id="rId3" Type="http://schemas.openxmlformats.org/officeDocument/2006/relationships/image" Target="../media/image326.png"/><Relationship Id="rId2" Type="http://schemas.openxmlformats.org/officeDocument/2006/relationships/image" Target="../media/image325.png"/><Relationship Id="rId1" Type="http://schemas.openxmlformats.org/officeDocument/2006/relationships/slideLayout" Target="../slideLayouts/slideLayout2.xml"/><Relationship Id="rId4" Type="http://schemas.openxmlformats.org/officeDocument/2006/relationships/image" Target="../media/image327.gif"/></Relationships>
</file>

<file path=ppt/slides/_rels/slide83.xml.rels><?xml version="1.0" encoding="UTF-8" standalone="yes"?>
<Relationships xmlns="http://schemas.openxmlformats.org/package/2006/relationships"><Relationship Id="rId3" Type="http://schemas.openxmlformats.org/officeDocument/2006/relationships/image" Target="../media/image32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29.png"/></Relationships>
</file>

<file path=ppt/slides/_rels/slide84.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332.jpeg"/><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331.wmf"/><Relationship Id="rId5" Type="http://schemas.openxmlformats.org/officeDocument/2006/relationships/oleObject" Target="../embeddings/oleObject271.bin"/><Relationship Id="rId4" Type="http://schemas.openxmlformats.org/officeDocument/2006/relationships/image" Target="../media/image333.jpeg"/></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72.bin"/><Relationship Id="rId2" Type="http://schemas.openxmlformats.org/officeDocument/2006/relationships/slideLayout" Target="../slideLayouts/slideLayout2.xml"/><Relationship Id="rId1" Type="http://schemas.openxmlformats.org/officeDocument/2006/relationships/vmlDrawing" Target="../drawings/vmlDrawing49.vml"/><Relationship Id="rId5" Type="http://schemas.openxmlformats.org/officeDocument/2006/relationships/image" Target="../media/image334.png"/><Relationship Id="rId4" Type="http://schemas.openxmlformats.org/officeDocument/2006/relationships/image" Target="../media/image331.wmf"/></Relationships>
</file>

<file path=ppt/slides/_rels/slide89.xml.rels><?xml version="1.0" encoding="UTF-8" standalone="yes"?>
<Relationships xmlns="http://schemas.openxmlformats.org/package/2006/relationships"><Relationship Id="rId3" Type="http://schemas.openxmlformats.org/officeDocument/2006/relationships/image" Target="../media/image336.png"/><Relationship Id="rId2" Type="http://schemas.openxmlformats.org/officeDocument/2006/relationships/image" Target="../media/image33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46.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3.e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45.emf"/><Relationship Id="rId4" Type="http://schemas.openxmlformats.org/officeDocument/2006/relationships/image" Target="../media/image42.emf"/><Relationship Id="rId9" Type="http://schemas.openxmlformats.org/officeDocument/2006/relationships/oleObject" Target="../embeddings/oleObject39.bin"/></Relationships>
</file>

<file path=ppt/slides/_rels/slide90.xml.rels><?xml version="1.0" encoding="UTF-8" standalone="yes"?>
<Relationships xmlns="http://schemas.openxmlformats.org/package/2006/relationships"><Relationship Id="rId2" Type="http://schemas.openxmlformats.org/officeDocument/2006/relationships/image" Target="../media/image33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3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3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273.bin"/><Relationship Id="rId7" Type="http://schemas.openxmlformats.org/officeDocument/2006/relationships/image" Target="../media/image342.png"/><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341.emf"/><Relationship Id="rId5" Type="http://schemas.openxmlformats.org/officeDocument/2006/relationships/oleObject" Target="../embeddings/oleObject274.bin"/><Relationship Id="rId4" Type="http://schemas.openxmlformats.org/officeDocument/2006/relationships/image" Target="../media/image340.e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75.bin"/><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image" Target="../media/image344.emf"/><Relationship Id="rId5" Type="http://schemas.openxmlformats.org/officeDocument/2006/relationships/oleObject" Target="../embeddings/oleObject276.bin"/><Relationship Id="rId4" Type="http://schemas.openxmlformats.org/officeDocument/2006/relationships/image" Target="../media/image343.emf"/></Relationships>
</file>

<file path=ppt/slides/_rels/slide95.xml.rels><?xml version="1.0" encoding="UTF-8" standalone="yes"?>
<Relationships xmlns="http://schemas.openxmlformats.org/package/2006/relationships"><Relationship Id="rId8" Type="http://schemas.openxmlformats.org/officeDocument/2006/relationships/image" Target="../media/image345.emf"/><Relationship Id="rId3" Type="http://schemas.openxmlformats.org/officeDocument/2006/relationships/oleObject" Target="../embeddings/oleObject277.bin"/><Relationship Id="rId7" Type="http://schemas.openxmlformats.org/officeDocument/2006/relationships/oleObject" Target="../embeddings/oleObject279.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344.emf"/><Relationship Id="rId5" Type="http://schemas.openxmlformats.org/officeDocument/2006/relationships/oleObject" Target="../embeddings/oleObject278.bin"/><Relationship Id="rId4" Type="http://schemas.openxmlformats.org/officeDocument/2006/relationships/image" Target="../media/image343.emf"/></Relationships>
</file>

<file path=ppt/slides/_rels/slide96.xml.rels><?xml version="1.0" encoding="UTF-8" standalone="yes"?>
<Relationships xmlns="http://schemas.openxmlformats.org/package/2006/relationships"><Relationship Id="rId8" Type="http://schemas.openxmlformats.org/officeDocument/2006/relationships/image" Target="../media/image346.emf"/><Relationship Id="rId3" Type="http://schemas.openxmlformats.org/officeDocument/2006/relationships/oleObject" Target="../embeddings/oleObject280.bin"/><Relationship Id="rId7" Type="http://schemas.openxmlformats.org/officeDocument/2006/relationships/oleObject" Target="../embeddings/oleObject282.bin"/><Relationship Id="rId12" Type="http://schemas.openxmlformats.org/officeDocument/2006/relationships/image" Target="../media/image348.emf"/><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344.emf"/><Relationship Id="rId11" Type="http://schemas.openxmlformats.org/officeDocument/2006/relationships/oleObject" Target="../embeddings/oleObject284.bin"/><Relationship Id="rId5" Type="http://schemas.openxmlformats.org/officeDocument/2006/relationships/oleObject" Target="../embeddings/oleObject281.bin"/><Relationship Id="rId10" Type="http://schemas.openxmlformats.org/officeDocument/2006/relationships/image" Target="../media/image347.emf"/><Relationship Id="rId4" Type="http://schemas.openxmlformats.org/officeDocument/2006/relationships/image" Target="../media/image343.emf"/><Relationship Id="rId9" Type="http://schemas.openxmlformats.org/officeDocument/2006/relationships/oleObject" Target="../embeddings/oleObject283.bin"/></Relationships>
</file>

<file path=ppt/slides/_rels/slide97.xml.rels><?xml version="1.0" encoding="UTF-8" standalone="yes"?>
<Relationships xmlns="http://schemas.openxmlformats.org/package/2006/relationships"><Relationship Id="rId8" Type="http://schemas.openxmlformats.org/officeDocument/2006/relationships/image" Target="../media/image351.emf"/><Relationship Id="rId3" Type="http://schemas.openxmlformats.org/officeDocument/2006/relationships/oleObject" Target="../embeddings/oleObject285.bin"/><Relationship Id="rId7" Type="http://schemas.openxmlformats.org/officeDocument/2006/relationships/oleObject" Target="../embeddings/oleObject287.bin"/><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image" Target="../media/image350.emf"/><Relationship Id="rId5" Type="http://schemas.openxmlformats.org/officeDocument/2006/relationships/oleObject" Target="../embeddings/oleObject286.bin"/><Relationship Id="rId4" Type="http://schemas.openxmlformats.org/officeDocument/2006/relationships/image" Target="../media/image349.emf"/><Relationship Id="rId9" Type="http://schemas.openxmlformats.org/officeDocument/2006/relationships/image" Target="../media/image352.png"/></Relationships>
</file>

<file path=ppt/slides/_rels/slide98.xml.rels><?xml version="1.0" encoding="UTF-8" standalone="yes"?>
<Relationships xmlns="http://schemas.openxmlformats.org/package/2006/relationships"><Relationship Id="rId3" Type="http://schemas.openxmlformats.org/officeDocument/2006/relationships/image" Target="../media/image354.png"/><Relationship Id="rId2" Type="http://schemas.openxmlformats.org/officeDocument/2006/relationships/image" Target="../media/image353.png"/><Relationship Id="rId1" Type="http://schemas.openxmlformats.org/officeDocument/2006/relationships/slideLayout" Target="../slideLayouts/slideLayout2.xml"/><Relationship Id="rId4" Type="http://schemas.openxmlformats.org/officeDocument/2006/relationships/image" Target="../media/image355.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1700" y="593811"/>
            <a:ext cx="8955597" cy="1218795"/>
          </a:xfrm>
          <a:prstGeom prst="rect">
            <a:avLst/>
          </a:prstGeom>
          <a:noFill/>
          <a:ln w="9525">
            <a:noFill/>
            <a:miter lim="800000"/>
            <a:headEnd/>
            <a:tailEnd/>
          </a:ln>
        </p:spPr>
        <p:txBody>
          <a:bodyPr wrap="square" lIns="0" tIns="0" rIns="0" bIns="0" anchor="b">
            <a:spAutoFit/>
          </a:bodyPr>
          <a:lstStyle>
            <a:lvl1pPr marL="342900" indent="-342900" eaLnBrk="0" hangingPunct="0">
              <a:defRPr b="1">
                <a:solidFill>
                  <a:schemeClr val="bg1"/>
                </a:solidFill>
                <a:latin typeface="黑体" pitchFamily="49" charset="-122"/>
                <a:ea typeface="宋体" pitchFamily="2" charset="-122"/>
              </a:defRPr>
            </a:lvl1pPr>
            <a:lvl2pPr eaLnBrk="0" hangingPunct="0">
              <a:defRPr b="1">
                <a:solidFill>
                  <a:schemeClr val="bg1"/>
                </a:solidFill>
                <a:latin typeface="黑体" pitchFamily="49" charset="-122"/>
                <a:ea typeface="宋体" pitchFamily="2" charset="-122"/>
              </a:defRPr>
            </a:lvl2pPr>
            <a:lvl3pPr eaLnBrk="0" hangingPunct="0">
              <a:defRPr b="1">
                <a:solidFill>
                  <a:schemeClr val="bg1"/>
                </a:solidFill>
                <a:latin typeface="黑体" pitchFamily="49" charset="-122"/>
                <a:ea typeface="宋体" pitchFamily="2" charset="-122"/>
              </a:defRPr>
            </a:lvl3pPr>
            <a:lvl4pPr eaLnBrk="0" hangingPunct="0">
              <a:defRPr b="1">
                <a:solidFill>
                  <a:schemeClr val="bg1"/>
                </a:solidFill>
                <a:latin typeface="黑体" pitchFamily="49" charset="-122"/>
                <a:ea typeface="宋体" pitchFamily="2" charset="-122"/>
              </a:defRPr>
            </a:lvl4pPr>
            <a:lvl5pPr eaLnBrk="0" hangingPunct="0">
              <a:defRPr b="1">
                <a:solidFill>
                  <a:schemeClr val="bg1"/>
                </a:solidFill>
                <a:latin typeface="黑体" pitchFamily="49" charset="-122"/>
                <a:ea typeface="宋体" pitchFamily="2" charset="-122"/>
              </a:defRPr>
            </a:lvl5pPr>
            <a:lvl6pPr marL="2514600" indent="-228600" defTabSz="449263" eaLnBrk="0" fontAlgn="base" hangingPunct="0">
              <a:spcBef>
                <a:spcPct val="0"/>
              </a:spcBef>
              <a:spcAft>
                <a:spcPct val="0"/>
              </a:spcAft>
              <a:buSzPct val="100000"/>
              <a:buFont typeface="Times New Roman" pitchFamily="18" charset="0"/>
              <a:defRPr b="1">
                <a:solidFill>
                  <a:schemeClr val="bg1"/>
                </a:solidFill>
                <a:latin typeface="黑体" pitchFamily="49" charset="-122"/>
                <a:ea typeface="宋体" pitchFamily="2" charset="-122"/>
              </a:defRPr>
            </a:lvl6pPr>
            <a:lvl7pPr marL="2971800" indent="-228600" defTabSz="449263" eaLnBrk="0" fontAlgn="base" hangingPunct="0">
              <a:spcBef>
                <a:spcPct val="0"/>
              </a:spcBef>
              <a:spcAft>
                <a:spcPct val="0"/>
              </a:spcAft>
              <a:buSzPct val="100000"/>
              <a:buFont typeface="Times New Roman" pitchFamily="18" charset="0"/>
              <a:defRPr b="1">
                <a:solidFill>
                  <a:schemeClr val="bg1"/>
                </a:solidFill>
                <a:latin typeface="黑体" pitchFamily="49" charset="-122"/>
                <a:ea typeface="宋体" pitchFamily="2" charset="-122"/>
              </a:defRPr>
            </a:lvl7pPr>
            <a:lvl8pPr marL="3429000" indent="-228600" defTabSz="449263" eaLnBrk="0" fontAlgn="base" hangingPunct="0">
              <a:spcBef>
                <a:spcPct val="0"/>
              </a:spcBef>
              <a:spcAft>
                <a:spcPct val="0"/>
              </a:spcAft>
              <a:buSzPct val="100000"/>
              <a:buFont typeface="Times New Roman" pitchFamily="18" charset="0"/>
              <a:defRPr b="1">
                <a:solidFill>
                  <a:schemeClr val="bg1"/>
                </a:solidFill>
                <a:latin typeface="黑体" pitchFamily="49" charset="-122"/>
                <a:ea typeface="宋体" pitchFamily="2" charset="-122"/>
              </a:defRPr>
            </a:lvl8pPr>
            <a:lvl9pPr marL="3886200" indent="-228600" defTabSz="449263" eaLnBrk="0" fontAlgn="base" hangingPunct="0">
              <a:spcBef>
                <a:spcPct val="0"/>
              </a:spcBef>
              <a:spcAft>
                <a:spcPct val="0"/>
              </a:spcAft>
              <a:buSzPct val="100000"/>
              <a:buFont typeface="Times New Roman" pitchFamily="18" charset="0"/>
              <a:defRPr b="1">
                <a:solidFill>
                  <a:schemeClr val="bg1"/>
                </a:solidFill>
                <a:latin typeface="黑体" pitchFamily="49" charset="-122"/>
                <a:ea typeface="宋体" pitchFamily="2" charset="-122"/>
              </a:defRPr>
            </a:lvl9pPr>
          </a:lstStyle>
          <a:p>
            <a:pPr lvl="1" eaLnBrk="1" hangingPunct="1">
              <a:lnSpc>
                <a:spcPct val="110000"/>
              </a:lnSpc>
              <a:buClr>
                <a:srgbClr val="FF9900"/>
              </a:buClr>
            </a:pPr>
            <a:r>
              <a:rPr lang="zh-CN" altLang="en-US" sz="7200" dirty="0">
                <a:solidFill>
                  <a:srgbClr val="00529B"/>
                </a:solidFill>
                <a:effectLst>
                  <a:outerShdw blurRad="38100" dist="38100" dir="2700000" algn="tl">
                    <a:srgbClr val="C0C0C0"/>
                  </a:outerShdw>
                </a:effectLst>
                <a:latin typeface="Times New Roman" pitchFamily="18" charset="0"/>
                <a:ea typeface="黑体" pitchFamily="49" charset="-122"/>
                <a:sym typeface="Arial" charset="0"/>
              </a:rPr>
              <a:t>数字逻辑与数字系统</a:t>
            </a:r>
            <a:endParaRPr lang="en-US" altLang="zh-CN" sz="7200" dirty="0">
              <a:solidFill>
                <a:srgbClr val="00529B"/>
              </a:solidFill>
              <a:effectLst>
                <a:outerShdw blurRad="38100" dist="38100" dir="2700000" algn="tl">
                  <a:srgbClr val="C0C0C0"/>
                </a:outerShdw>
              </a:effectLst>
              <a:latin typeface="Times New Roman" pitchFamily="18" charset="0"/>
              <a:ea typeface="黑体" pitchFamily="49" charset="-122"/>
              <a:sym typeface="Arial" charset="0"/>
            </a:endParaRPr>
          </a:p>
        </p:txBody>
      </p:sp>
      <p:sp>
        <p:nvSpPr>
          <p:cNvPr id="5" name="副标题 1"/>
          <p:cNvSpPr txBox="1">
            <a:spLocks/>
          </p:cNvSpPr>
          <p:nvPr/>
        </p:nvSpPr>
        <p:spPr>
          <a:xfrm>
            <a:off x="1241778" y="2076982"/>
            <a:ext cx="7241955" cy="537391"/>
          </a:xfrm>
          <a:prstGeom prst="rect">
            <a:avLst/>
          </a:prstGeom>
          <a:noFill/>
          <a:ln w="9525">
            <a:noFill/>
            <a:miter lim="800000"/>
            <a:headEnd/>
            <a:tailEnd/>
          </a:ln>
        </p:spPr>
        <p:txBody>
          <a:bodyPr wrap="square" lIns="0" tIns="0" rIns="0" bIns="0" anchor="b">
            <a:spAutoFit/>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defTabSz="449263">
              <a:spcBef>
                <a:spcPct val="0"/>
              </a:spcBef>
              <a:spcAft>
                <a:spcPct val="0"/>
              </a:spcAft>
              <a:buSzPct val="100000"/>
              <a:buNone/>
            </a:pPr>
            <a:r>
              <a:rPr lang="en-US" altLang="zh-CN" sz="3600"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( 2021-2022</a:t>
            </a:r>
            <a:r>
              <a:rPr lang="zh-CN" altLang="en-US" sz="3600"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 第一学期（秋季）</a:t>
            </a:r>
            <a:r>
              <a:rPr lang="en-US" altLang="zh-CN" sz="3600"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a:t>
            </a:r>
          </a:p>
        </p:txBody>
      </p:sp>
      <p:sp>
        <p:nvSpPr>
          <p:cNvPr id="7" name="副标题 1"/>
          <p:cNvSpPr txBox="1">
            <a:spLocks/>
          </p:cNvSpPr>
          <p:nvPr/>
        </p:nvSpPr>
        <p:spPr>
          <a:xfrm>
            <a:off x="72932" y="154822"/>
            <a:ext cx="5444131" cy="238848"/>
          </a:xfrm>
          <a:prstGeom prst="rect">
            <a:avLst/>
          </a:prstGeom>
          <a:noFill/>
          <a:ln w="9525">
            <a:noFill/>
            <a:miter lim="800000"/>
            <a:headEnd/>
            <a:tailEnd/>
          </a:ln>
        </p:spPr>
        <p:txBody>
          <a:bodyPr wrap="square" lIns="0" tIns="0" rIns="0" bIns="0" anchor="b">
            <a:spAutoFit/>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defTabSz="449263">
              <a:spcBef>
                <a:spcPct val="0"/>
              </a:spcBef>
              <a:spcAft>
                <a:spcPct val="0"/>
              </a:spcAft>
              <a:buSzPct val="100000"/>
              <a:buNone/>
            </a:pPr>
            <a:r>
              <a:rPr lang="zh-CN" altLang="en-US"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计算机类本科生授课内容</a:t>
            </a:r>
            <a:endParaRPr lang="en-US" altLang="zh-CN"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724" y="4743158"/>
            <a:ext cx="2251874" cy="14651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2313" y="4685284"/>
            <a:ext cx="2614370" cy="137515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7117" y="4673162"/>
            <a:ext cx="2516640" cy="153515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2" name="副标题 1">
            <a:extLst>
              <a:ext uri="{FF2B5EF4-FFF2-40B4-BE49-F238E27FC236}">
                <a16:creationId xmlns:a16="http://schemas.microsoft.com/office/drawing/2014/main" id="{9247246F-5B94-4C83-BF7E-31791F5ADA1F}"/>
              </a:ext>
            </a:extLst>
          </p:cNvPr>
          <p:cNvSpPr txBox="1">
            <a:spLocks/>
          </p:cNvSpPr>
          <p:nvPr/>
        </p:nvSpPr>
        <p:spPr>
          <a:xfrm>
            <a:off x="1743854" y="3941391"/>
            <a:ext cx="3965433" cy="477695"/>
          </a:xfrm>
          <a:prstGeom prst="rect">
            <a:avLst/>
          </a:prstGeom>
          <a:noFill/>
          <a:ln w="9525">
            <a:noFill/>
            <a:miter lim="800000"/>
            <a:headEnd/>
            <a:tailEnd/>
          </a:ln>
        </p:spPr>
        <p:txBody>
          <a:bodyPr wrap="square" lIns="0" tIns="0" rIns="0" bIns="0" anchor="b">
            <a:spAutoFit/>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spcBef>
                <a:spcPct val="0"/>
              </a:spcBef>
              <a:spcAft>
                <a:spcPct val="0"/>
              </a:spcAft>
              <a:buNone/>
            </a:pPr>
            <a:r>
              <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联系方式：</a:t>
            </a:r>
            <a:r>
              <a:rPr lang="en-US" altLang="zh-CN"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QQ</a:t>
            </a:r>
            <a:r>
              <a:rPr lang="zh-CN" altLang="en-US"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群：</a:t>
            </a:r>
            <a:r>
              <a:rPr lang="en-US" altLang="zh-CN"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 558608839</a:t>
            </a:r>
            <a:r>
              <a:rPr lang="en-US" altLang="zh-CN"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         </a:t>
            </a:r>
          </a:p>
          <a:p>
            <a:pPr marL="0" indent="0" defTabSz="449263">
              <a:spcBef>
                <a:spcPct val="0"/>
              </a:spcBef>
              <a:spcAft>
                <a:spcPct val="0"/>
              </a:spcAft>
              <a:buSzPct val="100000"/>
              <a:buNone/>
            </a:pPr>
            <a:r>
              <a:rPr lang="zh-CN" altLang="en-US"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          教三楼</a:t>
            </a:r>
            <a:r>
              <a:rPr lang="en-US" altLang="zh-CN"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1017</a:t>
            </a:r>
          </a:p>
        </p:txBody>
      </p:sp>
      <p:sp>
        <p:nvSpPr>
          <p:cNvPr id="14" name="副标题 1">
            <a:extLst>
              <a:ext uri="{FF2B5EF4-FFF2-40B4-BE49-F238E27FC236}">
                <a16:creationId xmlns:a16="http://schemas.microsoft.com/office/drawing/2014/main" id="{259A1CCA-9C6C-4266-AB22-BE0E1767ED83}"/>
              </a:ext>
            </a:extLst>
          </p:cNvPr>
          <p:cNvSpPr txBox="1">
            <a:spLocks/>
          </p:cNvSpPr>
          <p:nvPr/>
        </p:nvSpPr>
        <p:spPr>
          <a:xfrm>
            <a:off x="1743854" y="2970804"/>
            <a:ext cx="6237799" cy="880690"/>
          </a:xfrm>
          <a:prstGeom prst="rect">
            <a:avLst/>
          </a:prstGeom>
          <a:noFill/>
          <a:ln w="9525">
            <a:noFill/>
            <a:miter lim="800000"/>
            <a:headEnd/>
            <a:tailEnd/>
          </a:ln>
        </p:spPr>
        <p:txBody>
          <a:bodyPr wrap="square" lIns="0" tIns="0" rIns="0" bIns="0" anchor="b">
            <a:spAutoFit/>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lgn="ctr" defTabSz="449263">
              <a:spcBef>
                <a:spcPct val="0"/>
              </a:spcBef>
              <a:spcAft>
                <a:spcPct val="0"/>
              </a:spcAft>
              <a:buSzPct val="100000"/>
              <a:buNone/>
            </a:pPr>
            <a:r>
              <a:rPr lang="zh-CN" altLang="en-US" sz="2800"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主讲：黄智濒</a:t>
            </a:r>
            <a:endParaRPr lang="en-US" altLang="zh-CN" sz="2800"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endParaRPr>
          </a:p>
          <a:p>
            <a:pPr marL="0" indent="0" algn="ctr" defTabSz="449263">
              <a:spcBef>
                <a:spcPct val="0"/>
              </a:spcBef>
              <a:spcAft>
                <a:spcPct val="0"/>
              </a:spcAft>
              <a:buSzPct val="100000"/>
              <a:buNone/>
            </a:pPr>
            <a:endParaRPr lang="en-US" altLang="zh-CN" sz="1100"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endParaRPr>
          </a:p>
          <a:p>
            <a:pPr marL="0" indent="0">
              <a:spcBef>
                <a:spcPct val="0"/>
              </a:spcBef>
              <a:spcAft>
                <a:spcPct val="0"/>
              </a:spcAft>
              <a:buNone/>
            </a:pPr>
            <a:r>
              <a:rPr lang="zh-CN" altLang="en-US" sz="2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北京邮电大学计算机学院（国家示范性软件学院）</a:t>
            </a:r>
            <a:endParaRPr lang="en-US" altLang="zh-CN" sz="2000"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endParaRPr>
          </a:p>
        </p:txBody>
      </p:sp>
    </p:spTree>
    <p:extLst>
      <p:ext uri="{BB962C8B-B14F-4D97-AF65-F5344CB8AC3E}">
        <p14:creationId xmlns:p14="http://schemas.microsoft.com/office/powerpoint/2010/main" val="179700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第一节  组合逻辑分析</a:t>
            </a:r>
          </a:p>
        </p:txBody>
      </p:sp>
      <p:grpSp>
        <p:nvGrpSpPr>
          <p:cNvPr id="8" name="Group 3"/>
          <p:cNvGrpSpPr>
            <a:grpSpLocks/>
          </p:cNvGrpSpPr>
          <p:nvPr/>
        </p:nvGrpSpPr>
        <p:grpSpPr bwMode="auto">
          <a:xfrm>
            <a:off x="179386" y="511835"/>
            <a:ext cx="1066800" cy="406400"/>
            <a:chOff x="240" y="480"/>
            <a:chExt cx="1488" cy="256"/>
          </a:xfrm>
        </p:grpSpPr>
        <p:sp>
          <p:nvSpPr>
            <p:cNvPr id="9" name="Text Box 4"/>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solidFill>
                    <a:schemeClr val="bg1"/>
                  </a:solidFill>
                </a:rPr>
                <a:t>例</a:t>
              </a:r>
              <a:r>
                <a:rPr lang="en-US" altLang="zh-CN" dirty="0">
                  <a:solidFill>
                    <a:schemeClr val="bg1"/>
                  </a:solidFill>
                </a:rPr>
                <a:t>3</a:t>
              </a:r>
            </a:p>
          </p:txBody>
        </p:sp>
        <p:sp>
          <p:nvSpPr>
            <p:cNvPr id="10" name="Line 5"/>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grpSp>
        <p:nvGrpSpPr>
          <p:cNvPr id="68" name="Group 98"/>
          <p:cNvGrpSpPr>
            <a:grpSpLocks/>
          </p:cNvGrpSpPr>
          <p:nvPr/>
        </p:nvGrpSpPr>
        <p:grpSpPr bwMode="auto">
          <a:xfrm>
            <a:off x="416846" y="963143"/>
            <a:ext cx="7473950" cy="3335337"/>
            <a:chOff x="639" y="1284"/>
            <a:chExt cx="4708" cy="2101"/>
          </a:xfrm>
        </p:grpSpPr>
        <p:sp>
          <p:nvSpPr>
            <p:cNvPr id="69" name="Text Box 23"/>
            <p:cNvSpPr txBox="1">
              <a:spLocks noChangeArrowheads="1"/>
            </p:cNvSpPr>
            <p:nvPr/>
          </p:nvSpPr>
          <p:spPr bwMode="auto">
            <a:xfrm>
              <a:off x="639" y="2831"/>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GND</a:t>
              </a:r>
            </a:p>
          </p:txBody>
        </p:sp>
        <p:sp>
          <p:nvSpPr>
            <p:cNvPr id="70" name="Text Box 24"/>
            <p:cNvSpPr txBox="1">
              <a:spLocks noChangeArrowheads="1"/>
            </p:cNvSpPr>
            <p:nvPr/>
          </p:nvSpPr>
          <p:spPr bwMode="auto">
            <a:xfrm>
              <a:off x="2562" y="1389"/>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V</a:t>
              </a:r>
              <a:r>
                <a:rPr lang="en-US" altLang="zh-CN" baseline="-25000"/>
                <a:t>CC</a:t>
              </a:r>
            </a:p>
          </p:txBody>
        </p:sp>
        <p:sp>
          <p:nvSpPr>
            <p:cNvPr id="71" name="Rectangle 26"/>
            <p:cNvSpPr>
              <a:spLocks noChangeArrowheads="1"/>
            </p:cNvSpPr>
            <p:nvPr/>
          </p:nvSpPr>
          <p:spPr bwMode="auto">
            <a:xfrm>
              <a:off x="1482" y="1403"/>
              <a:ext cx="720" cy="18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zh-CN"/>
            </a:p>
          </p:txBody>
        </p:sp>
        <p:sp>
          <p:nvSpPr>
            <p:cNvPr id="72" name="Rectangle 27"/>
            <p:cNvSpPr>
              <a:spLocks noChangeArrowheads="1"/>
            </p:cNvSpPr>
            <p:nvPr/>
          </p:nvSpPr>
          <p:spPr bwMode="auto">
            <a:xfrm>
              <a:off x="1338" y="1458"/>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1</a:t>
              </a:r>
            </a:p>
          </p:txBody>
        </p:sp>
        <p:sp>
          <p:nvSpPr>
            <p:cNvPr id="73" name="Rectangle 28"/>
            <p:cNvSpPr>
              <a:spLocks noChangeArrowheads="1"/>
            </p:cNvSpPr>
            <p:nvPr/>
          </p:nvSpPr>
          <p:spPr bwMode="auto">
            <a:xfrm>
              <a:off x="1338" y="1698"/>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2</a:t>
              </a:r>
            </a:p>
          </p:txBody>
        </p:sp>
        <p:sp>
          <p:nvSpPr>
            <p:cNvPr id="74" name="Rectangle 29"/>
            <p:cNvSpPr>
              <a:spLocks noChangeArrowheads="1"/>
            </p:cNvSpPr>
            <p:nvPr/>
          </p:nvSpPr>
          <p:spPr bwMode="auto">
            <a:xfrm>
              <a:off x="1338" y="1938"/>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3</a:t>
              </a:r>
            </a:p>
          </p:txBody>
        </p:sp>
        <p:sp>
          <p:nvSpPr>
            <p:cNvPr id="75" name="Rectangle 30"/>
            <p:cNvSpPr>
              <a:spLocks noChangeArrowheads="1"/>
            </p:cNvSpPr>
            <p:nvPr/>
          </p:nvSpPr>
          <p:spPr bwMode="auto">
            <a:xfrm>
              <a:off x="1338" y="2178"/>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4</a:t>
              </a:r>
            </a:p>
          </p:txBody>
        </p:sp>
        <p:sp>
          <p:nvSpPr>
            <p:cNvPr id="76" name="Rectangle 31"/>
            <p:cNvSpPr>
              <a:spLocks noChangeArrowheads="1"/>
            </p:cNvSpPr>
            <p:nvPr/>
          </p:nvSpPr>
          <p:spPr bwMode="auto">
            <a:xfrm>
              <a:off x="1338" y="2406"/>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5</a:t>
              </a:r>
            </a:p>
          </p:txBody>
        </p:sp>
        <p:sp>
          <p:nvSpPr>
            <p:cNvPr id="77" name="Rectangle 32"/>
            <p:cNvSpPr>
              <a:spLocks noChangeArrowheads="1"/>
            </p:cNvSpPr>
            <p:nvPr/>
          </p:nvSpPr>
          <p:spPr bwMode="auto">
            <a:xfrm>
              <a:off x="1338" y="2637"/>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6</a:t>
              </a:r>
            </a:p>
          </p:txBody>
        </p:sp>
        <p:sp>
          <p:nvSpPr>
            <p:cNvPr id="78" name="Rectangle 33"/>
            <p:cNvSpPr>
              <a:spLocks noChangeArrowheads="1"/>
            </p:cNvSpPr>
            <p:nvPr/>
          </p:nvSpPr>
          <p:spPr bwMode="auto">
            <a:xfrm>
              <a:off x="1338" y="2850"/>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7</a:t>
              </a:r>
            </a:p>
          </p:txBody>
        </p:sp>
        <p:sp>
          <p:nvSpPr>
            <p:cNvPr id="79" name="Rectangle 35"/>
            <p:cNvSpPr>
              <a:spLocks noChangeArrowheads="1"/>
            </p:cNvSpPr>
            <p:nvPr/>
          </p:nvSpPr>
          <p:spPr bwMode="auto">
            <a:xfrm>
              <a:off x="2200" y="1480"/>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14</a:t>
              </a:r>
            </a:p>
          </p:txBody>
        </p:sp>
        <p:sp>
          <p:nvSpPr>
            <p:cNvPr id="80" name="Rectangle 36"/>
            <p:cNvSpPr>
              <a:spLocks noChangeArrowheads="1"/>
            </p:cNvSpPr>
            <p:nvPr/>
          </p:nvSpPr>
          <p:spPr bwMode="auto">
            <a:xfrm>
              <a:off x="2200" y="2130"/>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11</a:t>
              </a:r>
            </a:p>
          </p:txBody>
        </p:sp>
        <p:sp>
          <p:nvSpPr>
            <p:cNvPr id="81" name="Rectangle 37"/>
            <p:cNvSpPr>
              <a:spLocks noChangeArrowheads="1"/>
            </p:cNvSpPr>
            <p:nvPr/>
          </p:nvSpPr>
          <p:spPr bwMode="auto">
            <a:xfrm>
              <a:off x="2200" y="2370"/>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10</a:t>
              </a:r>
            </a:p>
          </p:txBody>
        </p:sp>
        <p:sp>
          <p:nvSpPr>
            <p:cNvPr id="82" name="Rectangle 38"/>
            <p:cNvSpPr>
              <a:spLocks noChangeArrowheads="1"/>
            </p:cNvSpPr>
            <p:nvPr/>
          </p:nvSpPr>
          <p:spPr bwMode="auto">
            <a:xfrm>
              <a:off x="2200" y="2614"/>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9</a:t>
              </a:r>
            </a:p>
          </p:txBody>
        </p:sp>
        <p:sp>
          <p:nvSpPr>
            <p:cNvPr id="83" name="Rectangle 39"/>
            <p:cNvSpPr>
              <a:spLocks noChangeArrowheads="1"/>
            </p:cNvSpPr>
            <p:nvPr/>
          </p:nvSpPr>
          <p:spPr bwMode="auto">
            <a:xfrm>
              <a:off x="2200" y="2829"/>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8</a:t>
              </a:r>
            </a:p>
          </p:txBody>
        </p:sp>
        <p:grpSp>
          <p:nvGrpSpPr>
            <p:cNvPr id="84" name="Group 40"/>
            <p:cNvGrpSpPr>
              <a:grpSpLocks/>
            </p:cNvGrpSpPr>
            <p:nvPr/>
          </p:nvGrpSpPr>
          <p:grpSpPr bwMode="auto">
            <a:xfrm>
              <a:off x="1680" y="1298"/>
              <a:ext cx="336" cy="192"/>
              <a:chOff x="1104" y="1968"/>
              <a:chExt cx="336" cy="192"/>
            </a:xfrm>
          </p:grpSpPr>
          <p:sp>
            <p:nvSpPr>
              <p:cNvPr id="131" name="Oval 41"/>
              <p:cNvSpPr>
                <a:spLocks noChangeArrowheads="1"/>
              </p:cNvSpPr>
              <p:nvPr/>
            </p:nvSpPr>
            <p:spPr bwMode="auto">
              <a:xfrm>
                <a:off x="1200" y="2016"/>
                <a:ext cx="144" cy="144"/>
              </a:xfrm>
              <a:prstGeom prst="ellipse">
                <a:avLst/>
              </a:prstGeom>
              <a:solidFill>
                <a:srgbClr val="DDDDDD"/>
              </a:solidFill>
              <a:ln w="19050">
                <a:solidFill>
                  <a:schemeClr val="tx1"/>
                </a:solidFill>
                <a:round/>
                <a:headEnd/>
                <a:tailEnd/>
              </a:ln>
            </p:spPr>
            <p:txBody>
              <a:bodyPr wrap="none" lIns="90000" tIns="46800" rIns="90000" bIns="46800" anchor="ctr"/>
              <a:lstStyle/>
              <a:p>
                <a:endParaRPr lang="zh-CN" altLang="en-US"/>
              </a:p>
            </p:txBody>
          </p:sp>
          <p:sp>
            <p:nvSpPr>
              <p:cNvPr id="132" name="Rectangle 42"/>
              <p:cNvSpPr>
                <a:spLocks noChangeArrowheads="1"/>
              </p:cNvSpPr>
              <p:nvPr/>
            </p:nvSpPr>
            <p:spPr bwMode="auto">
              <a:xfrm>
                <a:off x="1104" y="1968"/>
                <a:ext cx="336" cy="96"/>
              </a:xfrm>
              <a:prstGeom prst="rect">
                <a:avLst/>
              </a:prstGeom>
              <a:solidFill>
                <a:srgbClr val="DDDDDD"/>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nchor="ctr"/>
              <a:lstStyle/>
              <a:p>
                <a:endParaRPr lang="zh-CN" altLang="en-US"/>
              </a:p>
            </p:txBody>
          </p:sp>
        </p:grpSp>
        <p:sp>
          <p:nvSpPr>
            <p:cNvPr id="85" name="Rectangle 44"/>
            <p:cNvSpPr>
              <a:spLocks noChangeArrowheads="1"/>
            </p:cNvSpPr>
            <p:nvPr/>
          </p:nvSpPr>
          <p:spPr bwMode="auto">
            <a:xfrm>
              <a:off x="2200" y="1698"/>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13</a:t>
              </a:r>
            </a:p>
          </p:txBody>
        </p:sp>
        <p:sp>
          <p:nvSpPr>
            <p:cNvPr id="86" name="Rectangle 45"/>
            <p:cNvSpPr>
              <a:spLocks noChangeArrowheads="1"/>
            </p:cNvSpPr>
            <p:nvPr/>
          </p:nvSpPr>
          <p:spPr bwMode="auto">
            <a:xfrm>
              <a:off x="2200" y="1911"/>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12</a:t>
              </a:r>
            </a:p>
          </p:txBody>
        </p:sp>
        <p:sp>
          <p:nvSpPr>
            <p:cNvPr id="87" name="Line 46"/>
            <p:cNvSpPr>
              <a:spLocks noChangeShapeType="1"/>
            </p:cNvSpPr>
            <p:nvPr/>
          </p:nvSpPr>
          <p:spPr bwMode="auto">
            <a:xfrm>
              <a:off x="1076" y="2931"/>
              <a:ext cx="27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88" name="Line 47"/>
            <p:cNvSpPr>
              <a:spLocks noChangeShapeType="1"/>
            </p:cNvSpPr>
            <p:nvPr/>
          </p:nvSpPr>
          <p:spPr bwMode="auto">
            <a:xfrm>
              <a:off x="2372" y="1534"/>
              <a:ext cx="27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89" name="Line 48"/>
            <p:cNvSpPr>
              <a:spLocks noChangeShapeType="1"/>
            </p:cNvSpPr>
            <p:nvPr/>
          </p:nvSpPr>
          <p:spPr bwMode="auto">
            <a:xfrm>
              <a:off x="1066" y="1525"/>
              <a:ext cx="27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90" name="Line 49"/>
            <p:cNvSpPr>
              <a:spLocks noChangeShapeType="1"/>
            </p:cNvSpPr>
            <p:nvPr/>
          </p:nvSpPr>
          <p:spPr bwMode="auto">
            <a:xfrm>
              <a:off x="1156" y="2024"/>
              <a:ext cx="18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91" name="Line 50"/>
            <p:cNvSpPr>
              <a:spLocks noChangeShapeType="1"/>
            </p:cNvSpPr>
            <p:nvPr/>
          </p:nvSpPr>
          <p:spPr bwMode="auto">
            <a:xfrm>
              <a:off x="1066" y="1780"/>
              <a:ext cx="27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92" name="Text Box 51"/>
            <p:cNvSpPr txBox="1">
              <a:spLocks noChangeArrowheads="1"/>
            </p:cNvSpPr>
            <p:nvPr/>
          </p:nvSpPr>
          <p:spPr bwMode="auto">
            <a:xfrm>
              <a:off x="1583" y="2069"/>
              <a:ext cx="5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dirty="0"/>
                <a:t>74LS00</a:t>
              </a:r>
            </a:p>
          </p:txBody>
        </p:sp>
        <p:sp>
          <p:nvSpPr>
            <p:cNvPr id="93" name="Text Box 52"/>
            <p:cNvSpPr txBox="1">
              <a:spLocks noChangeArrowheads="1"/>
            </p:cNvSpPr>
            <p:nvPr/>
          </p:nvSpPr>
          <p:spPr bwMode="auto">
            <a:xfrm>
              <a:off x="839" y="1389"/>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X</a:t>
              </a:r>
            </a:p>
          </p:txBody>
        </p:sp>
        <p:sp>
          <p:nvSpPr>
            <p:cNvPr id="94" name="Line 54"/>
            <p:cNvSpPr>
              <a:spLocks noChangeShapeType="1"/>
            </p:cNvSpPr>
            <p:nvPr/>
          </p:nvSpPr>
          <p:spPr bwMode="auto">
            <a:xfrm>
              <a:off x="1156" y="2251"/>
              <a:ext cx="18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95" name="Line 55"/>
            <p:cNvSpPr>
              <a:spLocks noChangeShapeType="1"/>
            </p:cNvSpPr>
            <p:nvPr/>
          </p:nvSpPr>
          <p:spPr bwMode="auto">
            <a:xfrm>
              <a:off x="1156" y="2024"/>
              <a:ext cx="0" cy="227"/>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96" name="Text Box 56"/>
            <p:cNvSpPr txBox="1">
              <a:spLocks noChangeArrowheads="1"/>
            </p:cNvSpPr>
            <p:nvPr/>
          </p:nvSpPr>
          <p:spPr bwMode="auto">
            <a:xfrm>
              <a:off x="839" y="1661"/>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Y</a:t>
              </a:r>
            </a:p>
          </p:txBody>
        </p:sp>
        <p:sp>
          <p:nvSpPr>
            <p:cNvPr id="97" name="Line 57"/>
            <p:cNvSpPr>
              <a:spLocks noChangeShapeType="1"/>
            </p:cNvSpPr>
            <p:nvPr/>
          </p:nvSpPr>
          <p:spPr bwMode="auto">
            <a:xfrm>
              <a:off x="1066" y="2478"/>
              <a:ext cx="27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98" name="Text Box 58"/>
            <p:cNvSpPr txBox="1">
              <a:spLocks noChangeArrowheads="1"/>
            </p:cNvSpPr>
            <p:nvPr/>
          </p:nvSpPr>
          <p:spPr bwMode="auto">
            <a:xfrm>
              <a:off x="858" y="2368"/>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Z</a:t>
              </a:r>
            </a:p>
          </p:txBody>
        </p:sp>
        <p:sp>
          <p:nvSpPr>
            <p:cNvPr id="99" name="Text Box 59"/>
            <p:cNvSpPr txBox="1">
              <a:spLocks noChangeArrowheads="1"/>
            </p:cNvSpPr>
            <p:nvPr/>
          </p:nvSpPr>
          <p:spPr bwMode="auto">
            <a:xfrm>
              <a:off x="2944" y="2817"/>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GND</a:t>
              </a:r>
            </a:p>
          </p:txBody>
        </p:sp>
        <p:sp>
          <p:nvSpPr>
            <p:cNvPr id="100" name="Text Box 60"/>
            <p:cNvSpPr txBox="1">
              <a:spLocks noChangeArrowheads="1"/>
            </p:cNvSpPr>
            <p:nvPr/>
          </p:nvSpPr>
          <p:spPr bwMode="auto">
            <a:xfrm>
              <a:off x="4867" y="1375"/>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V</a:t>
              </a:r>
              <a:r>
                <a:rPr lang="en-US" altLang="zh-CN" baseline="-25000"/>
                <a:t>CC</a:t>
              </a:r>
            </a:p>
          </p:txBody>
        </p:sp>
        <p:sp>
          <p:nvSpPr>
            <p:cNvPr id="101" name="Rectangle 61"/>
            <p:cNvSpPr>
              <a:spLocks noChangeArrowheads="1"/>
            </p:cNvSpPr>
            <p:nvPr/>
          </p:nvSpPr>
          <p:spPr bwMode="auto">
            <a:xfrm>
              <a:off x="3787" y="1389"/>
              <a:ext cx="720" cy="18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zh-CN"/>
            </a:p>
          </p:txBody>
        </p:sp>
        <p:sp>
          <p:nvSpPr>
            <p:cNvPr id="102" name="Rectangle 62"/>
            <p:cNvSpPr>
              <a:spLocks noChangeArrowheads="1"/>
            </p:cNvSpPr>
            <p:nvPr/>
          </p:nvSpPr>
          <p:spPr bwMode="auto">
            <a:xfrm>
              <a:off x="3643" y="1444"/>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1</a:t>
              </a:r>
            </a:p>
          </p:txBody>
        </p:sp>
        <p:sp>
          <p:nvSpPr>
            <p:cNvPr id="103" name="Rectangle 63"/>
            <p:cNvSpPr>
              <a:spLocks noChangeArrowheads="1"/>
            </p:cNvSpPr>
            <p:nvPr/>
          </p:nvSpPr>
          <p:spPr bwMode="auto">
            <a:xfrm>
              <a:off x="3643" y="1684"/>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2</a:t>
              </a:r>
            </a:p>
          </p:txBody>
        </p:sp>
        <p:sp>
          <p:nvSpPr>
            <p:cNvPr id="104" name="Rectangle 64"/>
            <p:cNvSpPr>
              <a:spLocks noChangeArrowheads="1"/>
            </p:cNvSpPr>
            <p:nvPr/>
          </p:nvSpPr>
          <p:spPr bwMode="auto">
            <a:xfrm>
              <a:off x="3643" y="1924"/>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3</a:t>
              </a:r>
            </a:p>
          </p:txBody>
        </p:sp>
        <p:sp>
          <p:nvSpPr>
            <p:cNvPr id="105" name="Rectangle 65"/>
            <p:cNvSpPr>
              <a:spLocks noChangeArrowheads="1"/>
            </p:cNvSpPr>
            <p:nvPr/>
          </p:nvSpPr>
          <p:spPr bwMode="auto">
            <a:xfrm>
              <a:off x="3643" y="2164"/>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4</a:t>
              </a:r>
            </a:p>
          </p:txBody>
        </p:sp>
        <p:sp>
          <p:nvSpPr>
            <p:cNvPr id="106" name="Rectangle 66"/>
            <p:cNvSpPr>
              <a:spLocks noChangeArrowheads="1"/>
            </p:cNvSpPr>
            <p:nvPr/>
          </p:nvSpPr>
          <p:spPr bwMode="auto">
            <a:xfrm>
              <a:off x="3643" y="2392"/>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5</a:t>
              </a:r>
            </a:p>
          </p:txBody>
        </p:sp>
        <p:sp>
          <p:nvSpPr>
            <p:cNvPr id="107" name="Rectangle 67"/>
            <p:cNvSpPr>
              <a:spLocks noChangeArrowheads="1"/>
            </p:cNvSpPr>
            <p:nvPr/>
          </p:nvSpPr>
          <p:spPr bwMode="auto">
            <a:xfrm>
              <a:off x="3643" y="2623"/>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6</a:t>
              </a:r>
            </a:p>
          </p:txBody>
        </p:sp>
        <p:sp>
          <p:nvSpPr>
            <p:cNvPr id="108" name="Rectangle 68"/>
            <p:cNvSpPr>
              <a:spLocks noChangeArrowheads="1"/>
            </p:cNvSpPr>
            <p:nvPr/>
          </p:nvSpPr>
          <p:spPr bwMode="auto">
            <a:xfrm>
              <a:off x="3643" y="2836"/>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7</a:t>
              </a:r>
            </a:p>
          </p:txBody>
        </p:sp>
        <p:sp>
          <p:nvSpPr>
            <p:cNvPr id="109" name="Rectangle 69"/>
            <p:cNvSpPr>
              <a:spLocks noChangeArrowheads="1"/>
            </p:cNvSpPr>
            <p:nvPr/>
          </p:nvSpPr>
          <p:spPr bwMode="auto">
            <a:xfrm>
              <a:off x="4505" y="1466"/>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14</a:t>
              </a:r>
            </a:p>
          </p:txBody>
        </p:sp>
        <p:sp>
          <p:nvSpPr>
            <p:cNvPr id="110" name="Rectangle 70"/>
            <p:cNvSpPr>
              <a:spLocks noChangeArrowheads="1"/>
            </p:cNvSpPr>
            <p:nvPr/>
          </p:nvSpPr>
          <p:spPr bwMode="auto">
            <a:xfrm>
              <a:off x="4505" y="2116"/>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11</a:t>
              </a:r>
            </a:p>
          </p:txBody>
        </p:sp>
        <p:sp>
          <p:nvSpPr>
            <p:cNvPr id="111" name="Rectangle 71"/>
            <p:cNvSpPr>
              <a:spLocks noChangeArrowheads="1"/>
            </p:cNvSpPr>
            <p:nvPr/>
          </p:nvSpPr>
          <p:spPr bwMode="auto">
            <a:xfrm>
              <a:off x="4505" y="2356"/>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10</a:t>
              </a:r>
            </a:p>
          </p:txBody>
        </p:sp>
        <p:sp>
          <p:nvSpPr>
            <p:cNvPr id="112" name="Rectangle 72"/>
            <p:cNvSpPr>
              <a:spLocks noChangeArrowheads="1"/>
            </p:cNvSpPr>
            <p:nvPr/>
          </p:nvSpPr>
          <p:spPr bwMode="auto">
            <a:xfrm>
              <a:off x="4505" y="2600"/>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9</a:t>
              </a:r>
            </a:p>
          </p:txBody>
        </p:sp>
        <p:sp>
          <p:nvSpPr>
            <p:cNvPr id="113" name="Rectangle 73"/>
            <p:cNvSpPr>
              <a:spLocks noChangeArrowheads="1"/>
            </p:cNvSpPr>
            <p:nvPr/>
          </p:nvSpPr>
          <p:spPr bwMode="auto">
            <a:xfrm>
              <a:off x="4505" y="2815"/>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8</a:t>
              </a:r>
            </a:p>
          </p:txBody>
        </p:sp>
        <p:grpSp>
          <p:nvGrpSpPr>
            <p:cNvPr id="114" name="Group 74"/>
            <p:cNvGrpSpPr>
              <a:grpSpLocks/>
            </p:cNvGrpSpPr>
            <p:nvPr/>
          </p:nvGrpSpPr>
          <p:grpSpPr bwMode="auto">
            <a:xfrm>
              <a:off x="3985" y="1284"/>
              <a:ext cx="336" cy="192"/>
              <a:chOff x="1104" y="1968"/>
              <a:chExt cx="336" cy="192"/>
            </a:xfrm>
          </p:grpSpPr>
          <p:sp>
            <p:nvSpPr>
              <p:cNvPr id="129" name="Oval 75"/>
              <p:cNvSpPr>
                <a:spLocks noChangeArrowheads="1"/>
              </p:cNvSpPr>
              <p:nvPr/>
            </p:nvSpPr>
            <p:spPr bwMode="auto">
              <a:xfrm>
                <a:off x="1200" y="2016"/>
                <a:ext cx="144" cy="144"/>
              </a:xfrm>
              <a:prstGeom prst="ellipse">
                <a:avLst/>
              </a:prstGeom>
              <a:solidFill>
                <a:srgbClr val="DDDDDD"/>
              </a:solidFill>
              <a:ln w="19050">
                <a:solidFill>
                  <a:schemeClr val="tx1"/>
                </a:solidFill>
                <a:round/>
                <a:headEnd/>
                <a:tailEnd/>
              </a:ln>
            </p:spPr>
            <p:txBody>
              <a:bodyPr wrap="none" lIns="90000" tIns="46800" rIns="90000" bIns="46800" anchor="ctr"/>
              <a:lstStyle/>
              <a:p>
                <a:endParaRPr lang="zh-CN" altLang="en-US"/>
              </a:p>
            </p:txBody>
          </p:sp>
          <p:sp>
            <p:nvSpPr>
              <p:cNvPr id="130" name="Rectangle 76"/>
              <p:cNvSpPr>
                <a:spLocks noChangeArrowheads="1"/>
              </p:cNvSpPr>
              <p:nvPr/>
            </p:nvSpPr>
            <p:spPr bwMode="auto">
              <a:xfrm>
                <a:off x="1104" y="1968"/>
                <a:ext cx="336" cy="96"/>
              </a:xfrm>
              <a:prstGeom prst="rect">
                <a:avLst/>
              </a:prstGeom>
              <a:solidFill>
                <a:srgbClr val="DDDDDD"/>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nchor="ctr"/>
              <a:lstStyle/>
              <a:p>
                <a:endParaRPr lang="zh-CN" altLang="en-US"/>
              </a:p>
            </p:txBody>
          </p:sp>
        </p:grpSp>
        <p:sp>
          <p:nvSpPr>
            <p:cNvPr id="115" name="Rectangle 77"/>
            <p:cNvSpPr>
              <a:spLocks noChangeArrowheads="1"/>
            </p:cNvSpPr>
            <p:nvPr/>
          </p:nvSpPr>
          <p:spPr bwMode="auto">
            <a:xfrm>
              <a:off x="4505" y="1684"/>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13</a:t>
              </a:r>
            </a:p>
          </p:txBody>
        </p:sp>
        <p:sp>
          <p:nvSpPr>
            <p:cNvPr id="116" name="Rectangle 78"/>
            <p:cNvSpPr>
              <a:spLocks noChangeArrowheads="1"/>
            </p:cNvSpPr>
            <p:nvPr/>
          </p:nvSpPr>
          <p:spPr bwMode="auto">
            <a:xfrm>
              <a:off x="4505" y="1897"/>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12</a:t>
              </a:r>
            </a:p>
          </p:txBody>
        </p:sp>
        <p:sp>
          <p:nvSpPr>
            <p:cNvPr id="117" name="Line 79"/>
            <p:cNvSpPr>
              <a:spLocks noChangeShapeType="1"/>
            </p:cNvSpPr>
            <p:nvPr/>
          </p:nvSpPr>
          <p:spPr bwMode="auto">
            <a:xfrm>
              <a:off x="3381" y="2917"/>
              <a:ext cx="27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18" name="Line 80"/>
            <p:cNvSpPr>
              <a:spLocks noChangeShapeType="1"/>
            </p:cNvSpPr>
            <p:nvPr/>
          </p:nvSpPr>
          <p:spPr bwMode="auto">
            <a:xfrm>
              <a:off x="4677" y="1520"/>
              <a:ext cx="27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19" name="Text Box 84"/>
            <p:cNvSpPr txBox="1">
              <a:spLocks noChangeArrowheads="1"/>
            </p:cNvSpPr>
            <p:nvPr/>
          </p:nvSpPr>
          <p:spPr bwMode="auto">
            <a:xfrm>
              <a:off x="3888" y="2055"/>
              <a:ext cx="5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dirty="0"/>
                <a:t>74LS86</a:t>
              </a:r>
            </a:p>
          </p:txBody>
        </p:sp>
        <p:sp>
          <p:nvSpPr>
            <p:cNvPr id="120" name="Line 87"/>
            <p:cNvSpPr>
              <a:spLocks noChangeShapeType="1"/>
            </p:cNvSpPr>
            <p:nvPr/>
          </p:nvSpPr>
          <p:spPr bwMode="auto">
            <a:xfrm>
              <a:off x="3379" y="2251"/>
              <a:ext cx="27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1" name="Line 90"/>
            <p:cNvSpPr>
              <a:spLocks noChangeShapeType="1"/>
            </p:cNvSpPr>
            <p:nvPr/>
          </p:nvSpPr>
          <p:spPr bwMode="auto">
            <a:xfrm>
              <a:off x="2880" y="2478"/>
              <a:ext cx="771"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2" name="Text Box 91"/>
            <p:cNvSpPr txBox="1">
              <a:spLocks noChangeArrowheads="1"/>
            </p:cNvSpPr>
            <p:nvPr/>
          </p:nvSpPr>
          <p:spPr bwMode="auto">
            <a:xfrm>
              <a:off x="3152" y="2115"/>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S</a:t>
              </a:r>
            </a:p>
          </p:txBody>
        </p:sp>
        <p:sp>
          <p:nvSpPr>
            <p:cNvPr id="123" name="Text Box 92"/>
            <p:cNvSpPr txBox="1">
              <a:spLocks noChangeArrowheads="1"/>
            </p:cNvSpPr>
            <p:nvPr/>
          </p:nvSpPr>
          <p:spPr bwMode="auto">
            <a:xfrm>
              <a:off x="3152" y="2568"/>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T</a:t>
              </a:r>
            </a:p>
          </p:txBody>
        </p:sp>
        <p:sp>
          <p:nvSpPr>
            <p:cNvPr id="124" name="Line 93"/>
            <p:cNvSpPr>
              <a:spLocks noChangeShapeType="1"/>
            </p:cNvSpPr>
            <p:nvPr/>
          </p:nvSpPr>
          <p:spPr bwMode="auto">
            <a:xfrm>
              <a:off x="3379" y="2704"/>
              <a:ext cx="27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5" name="Line 94"/>
            <p:cNvSpPr>
              <a:spLocks noChangeShapeType="1"/>
            </p:cNvSpPr>
            <p:nvPr/>
          </p:nvSpPr>
          <p:spPr bwMode="auto">
            <a:xfrm flipH="1">
              <a:off x="1156" y="2704"/>
              <a:ext cx="18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6" name="Line 95"/>
            <p:cNvSpPr>
              <a:spLocks noChangeShapeType="1"/>
            </p:cNvSpPr>
            <p:nvPr/>
          </p:nvSpPr>
          <p:spPr bwMode="auto">
            <a:xfrm>
              <a:off x="1156" y="2704"/>
              <a:ext cx="0" cy="681"/>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7" name="Line 96"/>
            <p:cNvSpPr>
              <a:spLocks noChangeShapeType="1"/>
            </p:cNvSpPr>
            <p:nvPr/>
          </p:nvSpPr>
          <p:spPr bwMode="auto">
            <a:xfrm>
              <a:off x="1156" y="3385"/>
              <a:ext cx="1724"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8" name="Line 97"/>
            <p:cNvSpPr>
              <a:spLocks noChangeShapeType="1"/>
            </p:cNvSpPr>
            <p:nvPr/>
          </p:nvSpPr>
          <p:spPr bwMode="auto">
            <a:xfrm flipV="1">
              <a:off x="2880" y="2478"/>
              <a:ext cx="0" cy="907"/>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sp>
        <p:nvSpPr>
          <p:cNvPr id="134" name="Text Box 102"/>
          <p:cNvSpPr txBox="1">
            <a:spLocks noChangeArrowheads="1"/>
          </p:cNvSpPr>
          <p:nvPr/>
        </p:nvSpPr>
        <p:spPr bwMode="auto">
          <a:xfrm>
            <a:off x="1279037" y="527710"/>
            <a:ext cx="4537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sz="2400" dirty="0"/>
              <a:t>写出下列电路所对应的逻辑函数：</a:t>
            </a:r>
          </a:p>
        </p:txBody>
      </p:sp>
      <p:pic>
        <p:nvPicPr>
          <p:cNvPr id="5125" name="Picture 5" descr="http://www.dcs.warwick.ac.uk/~djke/COA/Lab1/740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33" y="4464069"/>
            <a:ext cx="1647825" cy="1609726"/>
          </a:xfrm>
          <a:prstGeom prst="rect">
            <a:avLst/>
          </a:prstGeom>
          <a:noFill/>
          <a:extLst>
            <a:ext uri="{909E8E84-426E-40DD-AFC4-6F175D3DCCD1}">
              <a14:hiddenFill xmlns:a14="http://schemas.microsoft.com/office/drawing/2010/main">
                <a:solidFill>
                  <a:srgbClr val="FFFFFF"/>
                </a:solidFill>
              </a14:hiddenFill>
            </a:ext>
          </a:extLst>
        </p:spPr>
      </p:pic>
      <p:sp>
        <p:nvSpPr>
          <p:cNvPr id="135" name="Text Box 51"/>
          <p:cNvSpPr txBox="1">
            <a:spLocks noChangeArrowheads="1"/>
          </p:cNvSpPr>
          <p:nvPr/>
        </p:nvSpPr>
        <p:spPr bwMode="auto">
          <a:xfrm>
            <a:off x="680282" y="6073795"/>
            <a:ext cx="935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dirty="0"/>
              <a:t>74LS00</a:t>
            </a:r>
          </a:p>
        </p:txBody>
      </p:sp>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6609" y="4368819"/>
            <a:ext cx="27336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6" name="Text Box 84"/>
          <p:cNvSpPr txBox="1">
            <a:spLocks noChangeArrowheads="1"/>
          </p:cNvSpPr>
          <p:nvPr/>
        </p:nvSpPr>
        <p:spPr bwMode="auto">
          <a:xfrm>
            <a:off x="3296571" y="6073795"/>
            <a:ext cx="935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dirty="0"/>
              <a:t>74LS86</a:t>
            </a:r>
          </a:p>
        </p:txBody>
      </p:sp>
      <p:sp>
        <p:nvSpPr>
          <p:cNvPr id="3" name="矩形 2"/>
          <p:cNvSpPr/>
          <p:nvPr/>
        </p:nvSpPr>
        <p:spPr>
          <a:xfrm>
            <a:off x="5484286" y="4133922"/>
            <a:ext cx="3549370" cy="400110"/>
          </a:xfrm>
          <a:prstGeom prst="rect">
            <a:avLst/>
          </a:prstGeom>
        </p:spPr>
        <p:txBody>
          <a:bodyPr wrap="none">
            <a:spAutoFit/>
          </a:bodyPr>
          <a:lstStyle/>
          <a:p>
            <a:r>
              <a:rPr lang="en-US" altLang="zh-CN" sz="2000" dirty="0">
                <a:solidFill>
                  <a:schemeClr val="tx1"/>
                </a:solidFill>
              </a:rPr>
              <a:t>74LS00-----</a:t>
            </a:r>
            <a:r>
              <a:rPr lang="zh-CN" altLang="en-US" sz="2000" dirty="0">
                <a:solidFill>
                  <a:schemeClr val="tx1"/>
                </a:solidFill>
              </a:rPr>
              <a:t>四个</a:t>
            </a:r>
            <a:r>
              <a:rPr lang="en-US" altLang="zh-CN" sz="2000" dirty="0">
                <a:solidFill>
                  <a:schemeClr val="tx1"/>
                </a:solidFill>
              </a:rPr>
              <a:t>2</a:t>
            </a:r>
            <a:r>
              <a:rPr lang="zh-CN" altLang="en-US" sz="2000" dirty="0">
                <a:solidFill>
                  <a:schemeClr val="tx1"/>
                </a:solidFill>
              </a:rPr>
              <a:t>输入与非门</a:t>
            </a:r>
          </a:p>
        </p:txBody>
      </p:sp>
      <p:sp>
        <p:nvSpPr>
          <p:cNvPr id="4" name="矩形 3"/>
          <p:cNvSpPr/>
          <p:nvPr/>
        </p:nvSpPr>
        <p:spPr>
          <a:xfrm>
            <a:off x="5515559" y="4478766"/>
            <a:ext cx="3531731" cy="707886"/>
          </a:xfrm>
          <a:prstGeom prst="rect">
            <a:avLst/>
          </a:prstGeom>
        </p:spPr>
        <p:txBody>
          <a:bodyPr wrap="square">
            <a:spAutoFit/>
          </a:bodyPr>
          <a:lstStyle/>
          <a:p>
            <a:r>
              <a:rPr lang="en-US" altLang="zh-CN" sz="2000" dirty="0">
                <a:solidFill>
                  <a:schemeClr val="tx1"/>
                </a:solidFill>
              </a:rPr>
              <a:t>74LS86-----</a:t>
            </a:r>
            <a:r>
              <a:rPr lang="zh-CN" altLang="en-US" sz="2000" dirty="0">
                <a:solidFill>
                  <a:schemeClr val="tx1"/>
                </a:solidFill>
              </a:rPr>
              <a:t>常用的 </a:t>
            </a:r>
            <a:r>
              <a:rPr lang="en-US" altLang="zh-CN" sz="2000" dirty="0">
                <a:solidFill>
                  <a:schemeClr val="tx1"/>
                </a:solidFill>
              </a:rPr>
              <a:t>TTL 2</a:t>
            </a:r>
            <a:r>
              <a:rPr lang="zh-CN" altLang="en-US" sz="2000" dirty="0">
                <a:solidFill>
                  <a:schemeClr val="tx1"/>
                </a:solidFill>
              </a:rPr>
              <a:t>输入端四异或门</a:t>
            </a:r>
          </a:p>
        </p:txBody>
      </p:sp>
      <p:sp>
        <p:nvSpPr>
          <p:cNvPr id="137" name="Text Box 58"/>
          <p:cNvSpPr txBox="1">
            <a:spLocks noChangeArrowheads="1"/>
          </p:cNvSpPr>
          <p:nvPr/>
        </p:nvSpPr>
        <p:spPr bwMode="auto">
          <a:xfrm>
            <a:off x="812927" y="2109621"/>
            <a:ext cx="563563"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solidFill>
                  <a:srgbClr val="FF0000"/>
                </a:solidFill>
              </a:rPr>
              <a:t>P1</a:t>
            </a:r>
          </a:p>
        </p:txBody>
      </p:sp>
      <p:sp>
        <p:nvSpPr>
          <p:cNvPr id="138" name="Text Box 58"/>
          <p:cNvSpPr txBox="1">
            <a:spLocks noChangeArrowheads="1"/>
          </p:cNvSpPr>
          <p:nvPr/>
        </p:nvSpPr>
        <p:spPr bwMode="auto">
          <a:xfrm>
            <a:off x="797846" y="2996077"/>
            <a:ext cx="563563"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solidFill>
                  <a:srgbClr val="FF0000"/>
                </a:solidFill>
              </a:rPr>
              <a:t>P2</a:t>
            </a:r>
          </a:p>
        </p:txBody>
      </p:sp>
      <p:sp>
        <p:nvSpPr>
          <p:cNvPr id="139" name="Text Box 58"/>
          <p:cNvSpPr txBox="1">
            <a:spLocks noChangeArrowheads="1"/>
          </p:cNvSpPr>
          <p:nvPr/>
        </p:nvSpPr>
        <p:spPr bwMode="auto">
          <a:xfrm>
            <a:off x="4470230" y="2635247"/>
            <a:ext cx="563563"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solidFill>
                  <a:srgbClr val="FF0000"/>
                </a:solidFill>
              </a:rPr>
              <a:t>P2</a:t>
            </a:r>
          </a:p>
        </p:txBody>
      </p:sp>
      <p:graphicFrame>
        <p:nvGraphicFramePr>
          <p:cNvPr id="5" name="对象 4"/>
          <p:cNvGraphicFramePr>
            <a:graphicFrameLocks noChangeAspect="1"/>
          </p:cNvGraphicFramePr>
          <p:nvPr>
            <p:extLst>
              <p:ext uri="{D42A27DB-BD31-4B8C-83A1-F6EECF244321}">
                <p14:modId xmlns:p14="http://schemas.microsoft.com/office/powerpoint/2010/main" val="3302775434"/>
              </p:ext>
            </p:extLst>
          </p:nvPr>
        </p:nvGraphicFramePr>
        <p:xfrm>
          <a:off x="7281424" y="1795156"/>
          <a:ext cx="1011238" cy="576262"/>
        </p:xfrm>
        <a:graphic>
          <a:graphicData uri="http://schemas.openxmlformats.org/presentationml/2006/ole">
            <mc:AlternateContent xmlns:mc="http://schemas.openxmlformats.org/markup-compatibility/2006">
              <mc:Choice xmlns:v="urn:schemas-microsoft-com:vml" Requires="v">
                <p:oleObj spid="_x0000_s283881" name="Equation" r:id="rId5" imgW="533160" imgH="253800" progId="Equation.DSMT4">
                  <p:embed/>
                </p:oleObj>
              </mc:Choice>
              <mc:Fallback>
                <p:oleObj name="Equation" r:id="rId5" imgW="533160" imgH="253800" progId="Equation.DSMT4">
                  <p:embed/>
                  <p:pic>
                    <p:nvPicPr>
                      <p:cNvPr id="0" name="Object 4"/>
                      <p:cNvPicPr>
                        <a:picLocks noChangeAspect="1" noChangeArrowheads="1"/>
                      </p:cNvPicPr>
                      <p:nvPr/>
                    </p:nvPicPr>
                    <p:blipFill>
                      <a:blip r:embed="rId6"/>
                      <a:srcRect/>
                      <a:stretch>
                        <a:fillRect/>
                      </a:stretch>
                    </p:blipFill>
                    <p:spPr bwMode="auto">
                      <a:xfrm>
                        <a:off x="7281424" y="1795156"/>
                        <a:ext cx="1011238"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741547695"/>
              </p:ext>
            </p:extLst>
          </p:nvPr>
        </p:nvGraphicFramePr>
        <p:xfrm>
          <a:off x="7182521" y="2463663"/>
          <a:ext cx="1905000" cy="631825"/>
        </p:xfrm>
        <a:graphic>
          <a:graphicData uri="http://schemas.openxmlformats.org/presentationml/2006/ole">
            <mc:AlternateContent xmlns:mc="http://schemas.openxmlformats.org/markup-compatibility/2006">
              <mc:Choice xmlns:v="urn:schemas-microsoft-com:vml" Requires="v">
                <p:oleObj spid="_x0000_s283882" name="Equation" r:id="rId7" imgW="1002960" imgH="279360" progId="Equation.DSMT4">
                  <p:embed/>
                </p:oleObj>
              </mc:Choice>
              <mc:Fallback>
                <p:oleObj name="Equation" r:id="rId7" imgW="1002960" imgH="279360" progId="Equation.DSMT4">
                  <p:embed/>
                  <p:pic>
                    <p:nvPicPr>
                      <p:cNvPr id="0" name="对象 4"/>
                      <p:cNvPicPr>
                        <a:picLocks noChangeAspect="1" noChangeArrowheads="1"/>
                      </p:cNvPicPr>
                      <p:nvPr/>
                    </p:nvPicPr>
                    <p:blipFill>
                      <a:blip r:embed="rId8"/>
                      <a:srcRect/>
                      <a:stretch>
                        <a:fillRect/>
                      </a:stretch>
                    </p:blipFill>
                    <p:spPr bwMode="auto">
                      <a:xfrm>
                        <a:off x="7182521" y="2463663"/>
                        <a:ext cx="1905000"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628774700"/>
              </p:ext>
            </p:extLst>
          </p:nvPr>
        </p:nvGraphicFramePr>
        <p:xfrm>
          <a:off x="5762625" y="5186363"/>
          <a:ext cx="2652713" cy="631825"/>
        </p:xfrm>
        <a:graphic>
          <a:graphicData uri="http://schemas.openxmlformats.org/presentationml/2006/ole">
            <mc:AlternateContent xmlns:mc="http://schemas.openxmlformats.org/markup-compatibility/2006">
              <mc:Choice xmlns:v="urn:schemas-microsoft-com:vml" Requires="v">
                <p:oleObj spid="_x0000_s283883" name="Equation" r:id="rId9" imgW="1396800" imgH="279360" progId="Equation.DSMT4">
                  <p:embed/>
                </p:oleObj>
              </mc:Choice>
              <mc:Fallback>
                <p:oleObj name="Equation" r:id="rId9" imgW="1396800" imgH="279360" progId="Equation.DSMT4">
                  <p:embed/>
                  <p:pic>
                    <p:nvPicPr>
                      <p:cNvPr id="0" name="对象 10"/>
                      <p:cNvPicPr>
                        <a:picLocks noChangeAspect="1" noChangeArrowheads="1"/>
                      </p:cNvPicPr>
                      <p:nvPr/>
                    </p:nvPicPr>
                    <p:blipFill>
                      <a:blip r:embed="rId10"/>
                      <a:srcRect/>
                      <a:stretch>
                        <a:fillRect/>
                      </a:stretch>
                    </p:blipFill>
                    <p:spPr bwMode="auto">
                      <a:xfrm>
                        <a:off x="5762625" y="5186363"/>
                        <a:ext cx="2652713"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52519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barn(inVertical)">
                                      <p:cBhvr>
                                        <p:cTn id="7" dur="500"/>
                                        <p:tgtEl>
                                          <p:spTgt spid="13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8"/>
                                        </p:tgtEl>
                                        <p:attrNameLst>
                                          <p:attrName>style.visibility</p:attrName>
                                        </p:attrNameLst>
                                      </p:cBhvr>
                                      <p:to>
                                        <p:strVal val="visible"/>
                                      </p:to>
                                    </p:set>
                                    <p:animEffect transition="in" filter="barn(inVertical)">
                                      <p:cBhvr>
                                        <p:cTn id="12" dur="500"/>
                                        <p:tgtEl>
                                          <p:spTgt spid="13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9"/>
                                        </p:tgtEl>
                                        <p:attrNameLst>
                                          <p:attrName>style.visibility</p:attrName>
                                        </p:attrNameLst>
                                      </p:cBhvr>
                                      <p:to>
                                        <p:strVal val="visible"/>
                                      </p:to>
                                    </p:set>
                                    <p:animEffect transition="in" filter="barn(inVertical)">
                                      <p:cBhvr>
                                        <p:cTn id="17" dur="500"/>
                                        <p:tgtEl>
                                          <p:spTgt spid="1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ircle(in)">
                                      <p:cBhvr>
                                        <p:cTn id="27" dur="2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circle(in)">
                                      <p:cBhvr>
                                        <p:cTn id="3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p:bldP spid="138" grpId="0"/>
      <p:bldP spid="139"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2632" y="1808892"/>
            <a:ext cx="6889643" cy="720048"/>
          </a:xfrm>
        </p:spPr>
        <p:txBody>
          <a:bodyPr/>
          <a:lstStyle/>
          <a:p>
            <a:r>
              <a:rPr lang="zh-CN" altLang="en-US" dirty="0"/>
              <a:t>第六节奇偶校验器</a:t>
            </a:r>
            <a:br>
              <a:rPr lang="zh-CN" altLang="en-US" dirty="0"/>
            </a:br>
            <a:br>
              <a:rPr lang="en-US" altLang="zh-CN" dirty="0"/>
            </a:br>
            <a:endParaRPr lang="zh-CN" altLang="en-US" dirty="0"/>
          </a:p>
        </p:txBody>
      </p:sp>
      <p:sp>
        <p:nvSpPr>
          <p:cNvPr id="4" name="标题 3"/>
          <p:cNvSpPr txBox="1">
            <a:spLocks/>
          </p:cNvSpPr>
          <p:nvPr/>
        </p:nvSpPr>
        <p:spPr bwMode="auto">
          <a:xfrm>
            <a:off x="1691808" y="593811"/>
            <a:ext cx="5940396" cy="89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lnSpc>
                <a:spcPct val="97000"/>
              </a:lnSpc>
              <a:spcBef>
                <a:spcPct val="0"/>
              </a:spcBef>
              <a:spcAft>
                <a:spcPct val="0"/>
              </a:spcAft>
              <a:defRPr sz="4000" b="1" cap="all">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6000" dirty="0"/>
              <a:t>第</a:t>
            </a:r>
            <a:r>
              <a:rPr lang="en-US" altLang="zh-CN" sz="6000" dirty="0"/>
              <a:t>3</a:t>
            </a:r>
            <a:r>
              <a:rPr lang="zh-CN" altLang="en-US" sz="6000" dirty="0"/>
              <a:t>章：组合逻辑</a:t>
            </a:r>
          </a:p>
        </p:txBody>
      </p:sp>
      <p:sp>
        <p:nvSpPr>
          <p:cNvPr id="5" name="内容占位符 4"/>
          <p:cNvSpPr txBox="1">
            <a:spLocks/>
          </p:cNvSpPr>
          <p:nvPr/>
        </p:nvSpPr>
        <p:spPr bwMode="auto">
          <a:xfrm>
            <a:off x="2186841" y="2663949"/>
            <a:ext cx="4140276" cy="21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pPr marL="342900" indent="-342900">
              <a:buFont typeface="Wingdings" pitchFamily="2" charset="2"/>
              <a:buChar char="Ø"/>
            </a:pPr>
            <a:r>
              <a:rPr lang="zh-CN" altLang="en-US" sz="2800" dirty="0"/>
              <a:t>奇偶校验</a:t>
            </a:r>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zh-CN" altLang="en-US"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p:txBody>
      </p:sp>
    </p:spTree>
    <p:extLst>
      <p:ext uri="{BB962C8B-B14F-4D97-AF65-F5344CB8AC3E}">
        <p14:creationId xmlns:p14="http://schemas.microsoft.com/office/powerpoint/2010/main" val="331153322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第六节奇偶校验器</a:t>
            </a:r>
          </a:p>
        </p:txBody>
      </p:sp>
      <p:sp>
        <p:nvSpPr>
          <p:cNvPr id="3" name="AutoShape 5" descr="file:///C:/RS_%E5%8C%97%E9%82%AE%E4%BA%8B%E5%8A%A1/%E6%95%B0%E5%AD%97%E9%80%BB%E8%BE%91%E6%95%99%E5%AD%A6/CDISO/%E6%95%B0%E5%AD%97%E9%80%BB%E8%BE%91_%E7%94%B5%E5%AD%90%E6%95%99%E6%A1%88Web/%E7%AB%8B%E4%BD%93%E5%8C%96%E8%AF%BE%E4%BB%B6%E7%AC%AC%E5%9B%9B%E7%89%88/%E6%95%B0%E5%AD%97%E9%80%BB%E8%BE%91/pic/fig/tab2.9.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内容占位符 2"/>
          <p:cNvSpPr>
            <a:spLocks noGrp="1"/>
          </p:cNvSpPr>
          <p:nvPr>
            <p:ph idx="1"/>
          </p:nvPr>
        </p:nvSpPr>
        <p:spPr>
          <a:xfrm>
            <a:off x="19986" y="503805"/>
            <a:ext cx="8787464" cy="5820795"/>
          </a:xfrm>
        </p:spPr>
        <p:txBody>
          <a:bodyPr/>
          <a:lstStyle/>
          <a:p>
            <a:r>
              <a:rPr lang="zh-CN" altLang="en-US" sz="2800" dirty="0"/>
              <a:t>奇偶校验（</a:t>
            </a:r>
            <a:r>
              <a:rPr lang="en-US" altLang="zh-CN" sz="2800" dirty="0"/>
              <a:t>Parity</a:t>
            </a:r>
            <a:r>
              <a:rPr lang="zh-CN" altLang="en-US" sz="2800" dirty="0"/>
              <a:t>）</a:t>
            </a:r>
          </a:p>
        </p:txBody>
      </p:sp>
      <p:sp>
        <p:nvSpPr>
          <p:cNvPr id="177" name="Text Box 32"/>
          <p:cNvSpPr txBox="1">
            <a:spLocks noChangeArrowheads="1"/>
          </p:cNvSpPr>
          <p:nvPr/>
        </p:nvSpPr>
        <p:spPr bwMode="auto">
          <a:xfrm>
            <a:off x="304800" y="920750"/>
            <a:ext cx="1295400" cy="415925"/>
          </a:xfrm>
          <a:prstGeom prst="rect">
            <a:avLst/>
          </a:prstGeom>
          <a:noFill/>
          <a:ln w="1905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t>奇校验</a:t>
            </a:r>
          </a:p>
        </p:txBody>
      </p:sp>
      <p:sp>
        <p:nvSpPr>
          <p:cNvPr id="182" name="Text Box 33"/>
          <p:cNvSpPr txBox="1">
            <a:spLocks noChangeArrowheads="1"/>
          </p:cNvSpPr>
          <p:nvPr/>
        </p:nvSpPr>
        <p:spPr bwMode="auto">
          <a:xfrm>
            <a:off x="1600200" y="92075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t>加上校验位使得</a:t>
            </a:r>
            <a:r>
              <a:rPr lang="en-US" altLang="zh-CN"/>
              <a:t>1</a:t>
            </a:r>
            <a:r>
              <a:rPr lang="zh-CN" altLang="en-US"/>
              <a:t>的个数为奇</a:t>
            </a:r>
          </a:p>
        </p:txBody>
      </p:sp>
      <p:sp>
        <p:nvSpPr>
          <p:cNvPr id="183" name="Text Box 34"/>
          <p:cNvSpPr txBox="1">
            <a:spLocks noChangeArrowheads="1"/>
          </p:cNvSpPr>
          <p:nvPr/>
        </p:nvSpPr>
        <p:spPr bwMode="auto">
          <a:xfrm>
            <a:off x="304800" y="1454150"/>
            <a:ext cx="1295400" cy="415925"/>
          </a:xfrm>
          <a:prstGeom prst="rect">
            <a:avLst/>
          </a:prstGeom>
          <a:noFill/>
          <a:ln w="1905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t>偶校验</a:t>
            </a:r>
          </a:p>
        </p:txBody>
      </p:sp>
      <p:sp>
        <p:nvSpPr>
          <p:cNvPr id="184" name="Text Box 35"/>
          <p:cNvSpPr txBox="1">
            <a:spLocks noChangeArrowheads="1"/>
          </p:cNvSpPr>
          <p:nvPr/>
        </p:nvSpPr>
        <p:spPr bwMode="auto">
          <a:xfrm>
            <a:off x="1600200" y="145415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t>加上校验位使得</a:t>
            </a:r>
            <a:r>
              <a:rPr lang="en-US" altLang="zh-CN"/>
              <a:t>1</a:t>
            </a:r>
            <a:r>
              <a:rPr lang="zh-CN" altLang="en-US"/>
              <a:t>的个数为偶</a:t>
            </a:r>
          </a:p>
        </p:txBody>
      </p:sp>
      <p:sp>
        <p:nvSpPr>
          <p:cNvPr id="185" name="Text Box 122"/>
          <p:cNvSpPr txBox="1">
            <a:spLocks noChangeArrowheads="1"/>
          </p:cNvSpPr>
          <p:nvPr/>
        </p:nvSpPr>
        <p:spPr bwMode="auto">
          <a:xfrm>
            <a:off x="5334000" y="92075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10101010</a:t>
            </a:r>
            <a:endParaRPr lang="en-US" altLang="zh-CN">
              <a:solidFill>
                <a:srgbClr val="FF3300"/>
              </a:solidFill>
            </a:endParaRPr>
          </a:p>
        </p:txBody>
      </p:sp>
      <p:sp>
        <p:nvSpPr>
          <p:cNvPr id="186" name="Text Box 123"/>
          <p:cNvSpPr txBox="1">
            <a:spLocks noChangeArrowheads="1"/>
          </p:cNvSpPr>
          <p:nvPr/>
        </p:nvSpPr>
        <p:spPr bwMode="auto">
          <a:xfrm>
            <a:off x="5334000" y="137795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11101010</a:t>
            </a:r>
            <a:endParaRPr lang="en-US" altLang="zh-CN">
              <a:solidFill>
                <a:srgbClr val="FF3300"/>
              </a:solidFill>
            </a:endParaRPr>
          </a:p>
        </p:txBody>
      </p:sp>
      <p:sp>
        <p:nvSpPr>
          <p:cNvPr id="187" name="Text Box 125"/>
          <p:cNvSpPr txBox="1">
            <a:spLocks noChangeArrowheads="1"/>
          </p:cNvSpPr>
          <p:nvPr/>
        </p:nvSpPr>
        <p:spPr bwMode="auto">
          <a:xfrm>
            <a:off x="6600825" y="906463"/>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3300"/>
                </a:solidFill>
              </a:rPr>
              <a:t>1</a:t>
            </a:r>
          </a:p>
        </p:txBody>
      </p:sp>
      <p:sp>
        <p:nvSpPr>
          <p:cNvPr id="188" name="Text Box 126"/>
          <p:cNvSpPr txBox="1">
            <a:spLocks noChangeArrowheads="1"/>
          </p:cNvSpPr>
          <p:nvPr/>
        </p:nvSpPr>
        <p:spPr bwMode="auto">
          <a:xfrm>
            <a:off x="6629400" y="1377950"/>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3300"/>
                </a:solidFill>
              </a:rPr>
              <a:t>1</a:t>
            </a:r>
          </a:p>
        </p:txBody>
      </p:sp>
      <p:sp>
        <p:nvSpPr>
          <p:cNvPr id="189" name="Text Box 134"/>
          <p:cNvSpPr txBox="1">
            <a:spLocks noChangeArrowheads="1"/>
          </p:cNvSpPr>
          <p:nvPr/>
        </p:nvSpPr>
        <p:spPr bwMode="auto">
          <a:xfrm>
            <a:off x="7467600" y="838200"/>
            <a:ext cx="1524000" cy="415925"/>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a:solidFill>
                  <a:schemeClr val="bg1"/>
                </a:solidFill>
              </a:rPr>
              <a:t>奇偶校验码</a:t>
            </a:r>
          </a:p>
        </p:txBody>
      </p:sp>
      <p:grpSp>
        <p:nvGrpSpPr>
          <p:cNvPr id="190" name="Group 141"/>
          <p:cNvGrpSpPr>
            <a:grpSpLocks/>
          </p:cNvGrpSpPr>
          <p:nvPr/>
        </p:nvGrpSpPr>
        <p:grpSpPr bwMode="auto">
          <a:xfrm>
            <a:off x="6629400" y="838200"/>
            <a:ext cx="2133600" cy="990600"/>
            <a:chOff x="4176" y="528"/>
            <a:chExt cx="1344" cy="624"/>
          </a:xfrm>
        </p:grpSpPr>
        <p:sp>
          <p:nvSpPr>
            <p:cNvPr id="191" name="Text Box 136"/>
            <p:cNvSpPr txBox="1">
              <a:spLocks noChangeArrowheads="1"/>
            </p:cNvSpPr>
            <p:nvPr/>
          </p:nvSpPr>
          <p:spPr bwMode="auto">
            <a:xfrm>
              <a:off x="4704" y="864"/>
              <a:ext cx="816" cy="262"/>
            </a:xfrm>
            <a:prstGeom prst="rect">
              <a:avLst/>
            </a:prstGeom>
            <a:noFill/>
            <a:ln w="1905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t>监督码元</a:t>
              </a:r>
            </a:p>
          </p:txBody>
        </p:sp>
        <p:sp>
          <p:nvSpPr>
            <p:cNvPr id="192" name="Oval 137"/>
            <p:cNvSpPr>
              <a:spLocks noChangeArrowheads="1"/>
            </p:cNvSpPr>
            <p:nvPr/>
          </p:nvSpPr>
          <p:spPr bwMode="auto">
            <a:xfrm>
              <a:off x="4176" y="528"/>
              <a:ext cx="240" cy="336"/>
            </a:xfrm>
            <a:prstGeom prst="ellipse">
              <a:avLst/>
            </a:prstGeom>
            <a:noFill/>
            <a:ln w="19050">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93" name="Oval 138"/>
            <p:cNvSpPr>
              <a:spLocks noChangeArrowheads="1"/>
            </p:cNvSpPr>
            <p:nvPr/>
          </p:nvSpPr>
          <p:spPr bwMode="auto">
            <a:xfrm>
              <a:off x="4176" y="816"/>
              <a:ext cx="240" cy="336"/>
            </a:xfrm>
            <a:prstGeom prst="ellipse">
              <a:avLst/>
            </a:prstGeom>
            <a:noFill/>
            <a:ln w="19050">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94" name="Line 139"/>
            <p:cNvSpPr>
              <a:spLocks noChangeShapeType="1"/>
            </p:cNvSpPr>
            <p:nvPr/>
          </p:nvSpPr>
          <p:spPr bwMode="auto">
            <a:xfrm>
              <a:off x="4416" y="720"/>
              <a:ext cx="288" cy="240"/>
            </a:xfrm>
            <a:prstGeom prst="line">
              <a:avLst/>
            </a:prstGeom>
            <a:noFill/>
            <a:ln w="19050">
              <a:solidFill>
                <a:srgbClr val="0066FF"/>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5" name="Line 140"/>
            <p:cNvSpPr>
              <a:spLocks noChangeShapeType="1"/>
            </p:cNvSpPr>
            <p:nvPr/>
          </p:nvSpPr>
          <p:spPr bwMode="auto">
            <a:xfrm flipV="1">
              <a:off x="4416" y="960"/>
              <a:ext cx="288" cy="96"/>
            </a:xfrm>
            <a:prstGeom prst="line">
              <a:avLst/>
            </a:prstGeom>
            <a:noFill/>
            <a:ln w="19050">
              <a:solidFill>
                <a:srgbClr val="0066FF"/>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96" name="Text Box 113"/>
          <p:cNvSpPr txBox="1">
            <a:spLocks noChangeArrowheads="1"/>
          </p:cNvSpPr>
          <p:nvPr/>
        </p:nvSpPr>
        <p:spPr bwMode="auto">
          <a:xfrm>
            <a:off x="2133600" y="3092346"/>
            <a:ext cx="4038600" cy="415925"/>
          </a:xfrm>
          <a:prstGeom prst="rect">
            <a:avLst/>
          </a:prstGeom>
          <a:noFill/>
          <a:ln w="1905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奇偶校验只能发现</a:t>
            </a:r>
            <a:r>
              <a:rPr lang="en-US" altLang="zh-CN" dirty="0"/>
              <a:t>(</a:t>
            </a:r>
            <a:r>
              <a:rPr lang="zh-CN" altLang="en-US" dirty="0"/>
              <a:t>检测</a:t>
            </a:r>
            <a:r>
              <a:rPr lang="en-US" altLang="zh-CN" dirty="0"/>
              <a:t>)</a:t>
            </a:r>
            <a:r>
              <a:rPr lang="zh-CN" altLang="en-US" dirty="0"/>
              <a:t>一位错</a:t>
            </a:r>
          </a:p>
        </p:txBody>
      </p:sp>
      <p:sp>
        <p:nvSpPr>
          <p:cNvPr id="197" name="Text Box 114"/>
          <p:cNvSpPr txBox="1">
            <a:spLocks noChangeArrowheads="1"/>
          </p:cNvSpPr>
          <p:nvPr/>
        </p:nvSpPr>
        <p:spPr bwMode="auto">
          <a:xfrm>
            <a:off x="304800" y="2101746"/>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101011100</a:t>
            </a:r>
          </a:p>
        </p:txBody>
      </p:sp>
      <p:sp>
        <p:nvSpPr>
          <p:cNvPr id="198" name="Text Box 118"/>
          <p:cNvSpPr txBox="1">
            <a:spLocks noChangeArrowheads="1"/>
          </p:cNvSpPr>
          <p:nvPr/>
        </p:nvSpPr>
        <p:spPr bwMode="auto">
          <a:xfrm>
            <a:off x="1676400" y="2101746"/>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3300"/>
                </a:solidFill>
              </a:rPr>
              <a:t>0</a:t>
            </a:r>
          </a:p>
        </p:txBody>
      </p:sp>
      <p:sp>
        <p:nvSpPr>
          <p:cNvPr id="199" name="Text Box 119"/>
          <p:cNvSpPr txBox="1">
            <a:spLocks noChangeArrowheads="1"/>
          </p:cNvSpPr>
          <p:nvPr/>
        </p:nvSpPr>
        <p:spPr bwMode="auto">
          <a:xfrm>
            <a:off x="2438400" y="2558946"/>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1010</a:t>
            </a:r>
            <a:r>
              <a:rPr lang="en-US" altLang="zh-CN">
                <a:solidFill>
                  <a:srgbClr val="00FF00"/>
                </a:solidFill>
              </a:rPr>
              <a:t>0</a:t>
            </a:r>
            <a:r>
              <a:rPr lang="en-US" altLang="zh-CN"/>
              <a:t>11</a:t>
            </a:r>
            <a:r>
              <a:rPr lang="en-US" altLang="zh-CN">
                <a:solidFill>
                  <a:srgbClr val="00FF00"/>
                </a:solidFill>
              </a:rPr>
              <a:t>1</a:t>
            </a:r>
            <a:r>
              <a:rPr lang="en-US" altLang="zh-CN"/>
              <a:t>0  </a:t>
            </a:r>
            <a:r>
              <a:rPr lang="en-US" altLang="zh-CN">
                <a:solidFill>
                  <a:srgbClr val="FF3300"/>
                </a:solidFill>
              </a:rPr>
              <a:t>0</a:t>
            </a:r>
          </a:p>
        </p:txBody>
      </p:sp>
      <p:sp>
        <p:nvSpPr>
          <p:cNvPr id="200" name="Text Box 128"/>
          <p:cNvSpPr txBox="1">
            <a:spLocks noChangeArrowheads="1"/>
          </p:cNvSpPr>
          <p:nvPr/>
        </p:nvSpPr>
        <p:spPr bwMode="auto">
          <a:xfrm>
            <a:off x="6219825" y="2101746"/>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1010</a:t>
            </a:r>
            <a:r>
              <a:rPr lang="en-US" altLang="zh-CN">
                <a:solidFill>
                  <a:srgbClr val="00FF00"/>
                </a:solidFill>
              </a:rPr>
              <a:t>0</a:t>
            </a:r>
            <a:r>
              <a:rPr lang="en-US" altLang="zh-CN"/>
              <a:t>1100  </a:t>
            </a:r>
            <a:r>
              <a:rPr lang="en-US" altLang="zh-CN">
                <a:solidFill>
                  <a:srgbClr val="FF3300"/>
                </a:solidFill>
              </a:rPr>
              <a:t>0</a:t>
            </a:r>
          </a:p>
        </p:txBody>
      </p:sp>
      <p:sp>
        <p:nvSpPr>
          <p:cNvPr id="201" name="Text Box 129"/>
          <p:cNvSpPr txBox="1">
            <a:spLocks noChangeArrowheads="1"/>
          </p:cNvSpPr>
          <p:nvPr/>
        </p:nvSpPr>
        <p:spPr bwMode="auto">
          <a:xfrm>
            <a:off x="1981200" y="2101746"/>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t>奇校验</a:t>
            </a:r>
          </a:p>
        </p:txBody>
      </p:sp>
      <p:sp>
        <p:nvSpPr>
          <p:cNvPr id="202" name="Text Box 130"/>
          <p:cNvSpPr txBox="1">
            <a:spLocks noChangeArrowheads="1"/>
          </p:cNvSpPr>
          <p:nvPr/>
        </p:nvSpPr>
        <p:spPr bwMode="auto">
          <a:xfrm>
            <a:off x="7848600" y="2101746"/>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t>偶</a:t>
            </a:r>
          </a:p>
        </p:txBody>
      </p:sp>
      <p:sp>
        <p:nvSpPr>
          <p:cNvPr id="203" name="Text Box 131"/>
          <p:cNvSpPr txBox="1">
            <a:spLocks noChangeArrowheads="1"/>
          </p:cNvSpPr>
          <p:nvPr/>
        </p:nvSpPr>
        <p:spPr bwMode="auto">
          <a:xfrm>
            <a:off x="4191000" y="2558946"/>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t>奇校验</a:t>
            </a:r>
          </a:p>
        </p:txBody>
      </p:sp>
      <p:sp>
        <p:nvSpPr>
          <p:cNvPr id="204" name="Line 135"/>
          <p:cNvSpPr>
            <a:spLocks noChangeShapeType="1"/>
          </p:cNvSpPr>
          <p:nvPr/>
        </p:nvSpPr>
        <p:spPr bwMode="auto">
          <a:xfrm>
            <a:off x="3048000" y="2254146"/>
            <a:ext cx="31242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5" name="Text Box 115"/>
          <p:cNvSpPr txBox="1">
            <a:spLocks noChangeArrowheads="1"/>
          </p:cNvSpPr>
          <p:nvPr/>
        </p:nvSpPr>
        <p:spPr bwMode="auto">
          <a:xfrm>
            <a:off x="3810000" y="2101746"/>
            <a:ext cx="1295400" cy="415925"/>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solidFill>
                  <a:schemeClr val="bg1"/>
                </a:solidFill>
              </a:rPr>
              <a:t>发生错误</a:t>
            </a:r>
          </a:p>
        </p:txBody>
      </p:sp>
      <p:sp>
        <p:nvSpPr>
          <p:cNvPr id="206" name="Text Box 132"/>
          <p:cNvSpPr txBox="1">
            <a:spLocks noChangeArrowheads="1"/>
          </p:cNvSpPr>
          <p:nvPr/>
        </p:nvSpPr>
        <p:spPr bwMode="auto">
          <a:xfrm>
            <a:off x="445190" y="3696812"/>
            <a:ext cx="416491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74LS280</a:t>
            </a:r>
            <a:r>
              <a:rPr lang="zh-CN" altLang="en-US" dirty="0"/>
              <a:t>：</a:t>
            </a:r>
            <a:r>
              <a:rPr lang="en-US" altLang="zh-CN" dirty="0"/>
              <a:t>9</a:t>
            </a:r>
            <a:r>
              <a:rPr lang="zh-CN" altLang="en-US" dirty="0"/>
              <a:t>位奇偶发生器</a:t>
            </a:r>
            <a:r>
              <a:rPr lang="en-US" altLang="zh-CN" dirty="0"/>
              <a:t>/</a:t>
            </a:r>
            <a:r>
              <a:rPr lang="zh-CN" altLang="en-US" dirty="0"/>
              <a:t>校验器</a:t>
            </a:r>
            <a:endParaRPr lang="en-US" altLang="zh-CN" dirty="0"/>
          </a:p>
        </p:txBody>
      </p:sp>
      <p:pic>
        <p:nvPicPr>
          <p:cNvPr id="290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3565" y="4178437"/>
            <a:ext cx="4852962" cy="1995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0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4178438"/>
            <a:ext cx="3487090" cy="213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23639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556799" y="429847"/>
            <a:ext cx="2970197" cy="1313565"/>
          </a:xfrm>
        </p:spPr>
        <p:txBody>
          <a:bodyPr/>
          <a:lstStyle/>
          <a:p>
            <a:r>
              <a:rPr lang="zh-CN" altLang="en-US" sz="8800" dirty="0"/>
              <a:t>作业</a:t>
            </a:r>
          </a:p>
        </p:txBody>
      </p:sp>
      <p:sp>
        <p:nvSpPr>
          <p:cNvPr id="7" name="内容占位符 6"/>
          <p:cNvSpPr>
            <a:spLocks noGrp="1"/>
          </p:cNvSpPr>
          <p:nvPr>
            <p:ph sz="half" idx="1"/>
          </p:nvPr>
        </p:nvSpPr>
        <p:spPr>
          <a:xfrm>
            <a:off x="386721" y="2573943"/>
            <a:ext cx="4305929" cy="3750657"/>
          </a:xfrm>
        </p:spPr>
        <p:txBody>
          <a:bodyPr/>
          <a:lstStyle/>
          <a:p>
            <a:r>
              <a:rPr lang="zh-CN" altLang="en-US" dirty="0"/>
              <a:t>习题</a:t>
            </a:r>
            <a:r>
              <a:rPr lang="en-US" altLang="zh-CN" dirty="0"/>
              <a:t>P62</a:t>
            </a:r>
            <a:r>
              <a:rPr lang="zh-CN" altLang="en-US" dirty="0"/>
              <a:t>，第</a:t>
            </a:r>
            <a:r>
              <a:rPr lang="en-US" altLang="zh-CN" dirty="0"/>
              <a:t>12,15,16</a:t>
            </a:r>
            <a:r>
              <a:rPr lang="zh-CN" altLang="en-US" dirty="0"/>
              <a:t>题</a:t>
            </a:r>
            <a:endParaRPr lang="en-US" altLang="zh-CN" dirty="0"/>
          </a:p>
          <a:p>
            <a:endParaRPr lang="zh-CN" altLang="en-US" dirty="0"/>
          </a:p>
        </p:txBody>
      </p:sp>
      <p:sp>
        <p:nvSpPr>
          <p:cNvPr id="8" name="内容占位符 7"/>
          <p:cNvSpPr>
            <a:spLocks noGrp="1"/>
          </p:cNvSpPr>
          <p:nvPr>
            <p:ph sz="half" idx="2"/>
          </p:nvPr>
        </p:nvSpPr>
        <p:spPr>
          <a:xfrm>
            <a:off x="4797015" y="548808"/>
            <a:ext cx="4010435" cy="5775792"/>
          </a:xfrm>
        </p:spPr>
        <p:style>
          <a:lnRef idx="1">
            <a:schemeClr val="accent4"/>
          </a:lnRef>
          <a:fillRef idx="2">
            <a:schemeClr val="accent4"/>
          </a:fillRef>
          <a:effectRef idx="1">
            <a:schemeClr val="accent4"/>
          </a:effectRef>
          <a:fontRef idx="minor">
            <a:schemeClr val="dk1"/>
          </a:fontRef>
        </p:style>
        <p:txBody>
          <a:bodyPr/>
          <a:lstStyle/>
          <a:p>
            <a:r>
              <a:rPr lang="zh-CN" altLang="en-US" i="1" u="sng" dirty="0"/>
              <a:t>无加分作业</a:t>
            </a:r>
            <a:endParaRPr lang="en-US" altLang="zh-CN" i="1" u="sng" dirty="0"/>
          </a:p>
        </p:txBody>
      </p:sp>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1" y="1"/>
            <a:ext cx="1548038" cy="2327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9489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50" y="9556"/>
            <a:ext cx="7772400" cy="347858"/>
          </a:xfrm>
        </p:spPr>
        <p:txBody>
          <a:bodyPr/>
          <a:lstStyle/>
          <a:p>
            <a:r>
              <a:rPr lang="zh-CN" altLang="en-US" dirty="0"/>
              <a:t>第</a:t>
            </a:r>
            <a:r>
              <a:rPr lang="en-US" altLang="zh-CN" dirty="0"/>
              <a:t>2</a:t>
            </a:r>
            <a:r>
              <a:rPr lang="zh-CN" altLang="en-US" dirty="0"/>
              <a:t>章：数字集成电路与数字系统概述</a:t>
            </a:r>
            <a:r>
              <a:rPr lang="en-US" altLang="zh-CN" dirty="0"/>
              <a:t>/</a:t>
            </a:r>
            <a:r>
              <a:rPr lang="zh-CN" altLang="en-US" dirty="0"/>
              <a:t>第一节</a:t>
            </a:r>
            <a:r>
              <a:rPr lang="en-US" altLang="zh-CN" dirty="0"/>
              <a:t>. </a:t>
            </a:r>
            <a:r>
              <a:rPr lang="zh-CN" altLang="en-US" dirty="0"/>
              <a:t>数字集成电路</a:t>
            </a:r>
          </a:p>
        </p:txBody>
      </p:sp>
      <p:sp>
        <p:nvSpPr>
          <p:cNvPr id="4" name="内容占位符 2"/>
          <p:cNvSpPr txBox="1">
            <a:spLocks/>
          </p:cNvSpPr>
          <p:nvPr/>
        </p:nvSpPr>
        <p:spPr bwMode="auto">
          <a:xfrm>
            <a:off x="13006" y="548807"/>
            <a:ext cx="9130993" cy="5895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r>
              <a:rPr lang="zh-CN" altLang="en-US" sz="2800" dirty="0"/>
              <a:t>数字集成电路：</a:t>
            </a:r>
            <a:endParaRPr lang="en-US" altLang="zh-CN" sz="2800" dirty="0"/>
          </a:p>
          <a:p>
            <a:pPr marL="342900" indent="-342900">
              <a:buFont typeface="Wingdings" pitchFamily="2" charset="2"/>
              <a:buChar char="Ø"/>
            </a:pPr>
            <a:r>
              <a:rPr lang="zh-CN" altLang="en-US" dirty="0"/>
              <a:t>数字集成电路的命名</a:t>
            </a:r>
            <a:endParaRPr lang="en-US" altLang="zh-CN" dirty="0"/>
          </a:p>
          <a:p>
            <a:pPr marL="800100" lvl="1" indent="-342900">
              <a:buFont typeface="Wingdings" pitchFamily="2" charset="2"/>
              <a:buChar char="Ø"/>
            </a:pPr>
            <a:r>
              <a:rPr lang="zh-CN" altLang="en-US" dirty="0"/>
              <a:t>数字集成电路的型号组成一般由前缀、编号、后缀三大部分组成，前缀代表制造厂商，编号包括产品系列号、器件系列号，后缀一般表示温度等级、封装形式等。</a:t>
            </a:r>
            <a:endParaRPr lang="en-US" altLang="zh-CN" dirty="0"/>
          </a:p>
          <a:p>
            <a:endParaRPr lang="en-US" altLang="zh-CN" dirty="0"/>
          </a:p>
        </p:txBody>
      </p:sp>
      <p:sp>
        <p:nvSpPr>
          <p:cNvPr id="2" name="矩形 1"/>
          <p:cNvSpPr/>
          <p:nvPr/>
        </p:nvSpPr>
        <p:spPr>
          <a:xfrm>
            <a:off x="1196775" y="2033907"/>
            <a:ext cx="5931243" cy="369332"/>
          </a:xfrm>
          <a:prstGeom prst="rect">
            <a:avLst/>
          </a:prstGeom>
        </p:spPr>
        <p:txBody>
          <a:bodyPr wrap="square">
            <a:spAutoFit/>
          </a:bodyPr>
          <a:lstStyle/>
          <a:p>
            <a:r>
              <a:rPr lang="zh-CN" altLang="en-US" dirty="0">
                <a:solidFill>
                  <a:schemeClr val="tx1"/>
                </a:solidFill>
              </a:rPr>
              <a:t>表  </a:t>
            </a:r>
            <a:r>
              <a:rPr lang="en-US" altLang="zh-CN" dirty="0">
                <a:solidFill>
                  <a:schemeClr val="tx1"/>
                </a:solidFill>
              </a:rPr>
              <a:t>TTL74</a:t>
            </a:r>
            <a:r>
              <a:rPr lang="zh-CN" altLang="en-US" dirty="0">
                <a:solidFill>
                  <a:schemeClr val="tx1"/>
                </a:solidFill>
              </a:rPr>
              <a:t>系列数字集成电路型号的组成及符号的意义</a:t>
            </a:r>
          </a:p>
        </p:txBody>
      </p:sp>
      <p:graphicFrame>
        <p:nvGraphicFramePr>
          <p:cNvPr id="5" name="表格 4"/>
          <p:cNvGraphicFramePr>
            <a:graphicFrameLocks noGrp="1"/>
          </p:cNvGraphicFramePr>
          <p:nvPr>
            <p:extLst/>
          </p:nvPr>
        </p:nvGraphicFramePr>
        <p:xfrm>
          <a:off x="161708" y="2436438"/>
          <a:ext cx="8820587" cy="3880880"/>
        </p:xfrm>
        <a:graphic>
          <a:graphicData uri="http://schemas.openxmlformats.org/drawingml/2006/table">
            <a:tbl>
              <a:tblPr firstRow="1" firstCol="1" lastRow="1" lastCol="1" bandRow="1" bandCol="1"/>
              <a:tblGrid>
                <a:gridCol w="842921">
                  <a:extLst>
                    <a:ext uri="{9D8B030D-6E8A-4147-A177-3AD203B41FA5}">
                      <a16:colId xmlns:a16="http://schemas.microsoft.com/office/drawing/2014/main" val="20000"/>
                    </a:ext>
                  </a:extLst>
                </a:gridCol>
                <a:gridCol w="903132">
                  <a:extLst>
                    <a:ext uri="{9D8B030D-6E8A-4147-A177-3AD203B41FA5}">
                      <a16:colId xmlns:a16="http://schemas.microsoft.com/office/drawing/2014/main" val="20001"/>
                    </a:ext>
                  </a:extLst>
                </a:gridCol>
                <a:gridCol w="602088">
                  <a:extLst>
                    <a:ext uri="{9D8B030D-6E8A-4147-A177-3AD203B41FA5}">
                      <a16:colId xmlns:a16="http://schemas.microsoft.com/office/drawing/2014/main" val="20002"/>
                    </a:ext>
                  </a:extLst>
                </a:gridCol>
                <a:gridCol w="712061">
                  <a:extLst>
                    <a:ext uri="{9D8B030D-6E8A-4147-A177-3AD203B41FA5}">
                      <a16:colId xmlns:a16="http://schemas.microsoft.com/office/drawing/2014/main" val="20003"/>
                    </a:ext>
                  </a:extLst>
                </a:gridCol>
                <a:gridCol w="1696289">
                  <a:extLst>
                    <a:ext uri="{9D8B030D-6E8A-4147-A177-3AD203B41FA5}">
                      <a16:colId xmlns:a16="http://schemas.microsoft.com/office/drawing/2014/main" val="20004"/>
                    </a:ext>
                  </a:extLst>
                </a:gridCol>
                <a:gridCol w="553861">
                  <a:extLst>
                    <a:ext uri="{9D8B030D-6E8A-4147-A177-3AD203B41FA5}">
                      <a16:colId xmlns:a16="http://schemas.microsoft.com/office/drawing/2014/main" val="20005"/>
                    </a:ext>
                  </a:extLst>
                </a:gridCol>
                <a:gridCol w="499793">
                  <a:extLst>
                    <a:ext uri="{9D8B030D-6E8A-4147-A177-3AD203B41FA5}">
                      <a16:colId xmlns:a16="http://schemas.microsoft.com/office/drawing/2014/main" val="20006"/>
                    </a:ext>
                  </a:extLst>
                </a:gridCol>
                <a:gridCol w="1505221">
                  <a:extLst>
                    <a:ext uri="{9D8B030D-6E8A-4147-A177-3AD203B41FA5}">
                      <a16:colId xmlns:a16="http://schemas.microsoft.com/office/drawing/2014/main" val="20007"/>
                    </a:ext>
                  </a:extLst>
                </a:gridCol>
                <a:gridCol w="1505221">
                  <a:extLst>
                    <a:ext uri="{9D8B030D-6E8A-4147-A177-3AD203B41FA5}">
                      <a16:colId xmlns:a16="http://schemas.microsoft.com/office/drawing/2014/main" val="20008"/>
                    </a:ext>
                  </a:extLst>
                </a:gridCol>
              </a:tblGrid>
              <a:tr h="322852">
                <a:tc>
                  <a:txBody>
                    <a:bodyPr/>
                    <a:lstStyle/>
                    <a:p>
                      <a:r>
                        <a:rPr lang="zh-CN" altLang="en-US" sz="1600" dirty="0">
                          <a:effectLst/>
                        </a:rPr>
                        <a:t>第</a:t>
                      </a:r>
                      <a:r>
                        <a:rPr lang="en-US" altLang="zh-CN" sz="1600" dirty="0">
                          <a:effectLst/>
                        </a:rPr>
                        <a:t>1</a:t>
                      </a:r>
                      <a:r>
                        <a:rPr lang="zh-CN" altLang="en-US" sz="1600" dirty="0">
                          <a:effectLst/>
                        </a:rPr>
                        <a:t>部分</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r>
                        <a:rPr lang="zh-CN" altLang="en-US" sz="1600">
                          <a:effectLst/>
                        </a:rPr>
                        <a:t>第</a:t>
                      </a:r>
                      <a:r>
                        <a:rPr lang="en-US" altLang="zh-CN" sz="1600">
                          <a:effectLst/>
                        </a:rPr>
                        <a:t>2</a:t>
                      </a:r>
                      <a:r>
                        <a:rPr lang="zh-CN" altLang="en-US" sz="1600">
                          <a:effectLst/>
                        </a:rPr>
                        <a:t>部分</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r>
                        <a:rPr lang="zh-CN" altLang="en-US" sz="1600" dirty="0">
                          <a:effectLst/>
                        </a:rPr>
                        <a:t>第</a:t>
                      </a:r>
                      <a:r>
                        <a:rPr lang="en-US" altLang="zh-CN" sz="1600" dirty="0">
                          <a:effectLst/>
                        </a:rPr>
                        <a:t>3</a:t>
                      </a:r>
                      <a:r>
                        <a:rPr lang="zh-CN" altLang="en-US" sz="1600" dirty="0">
                          <a:effectLst/>
                        </a:rPr>
                        <a:t>部分</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r>
                        <a:rPr lang="zh-CN" altLang="en-US" sz="1600">
                          <a:effectLst/>
                        </a:rPr>
                        <a:t>第</a:t>
                      </a:r>
                      <a:r>
                        <a:rPr lang="en-US" altLang="zh-CN" sz="1600">
                          <a:effectLst/>
                        </a:rPr>
                        <a:t>4</a:t>
                      </a:r>
                      <a:r>
                        <a:rPr lang="zh-CN" altLang="en-US" sz="1600">
                          <a:effectLst/>
                        </a:rPr>
                        <a:t>部分</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r>
                        <a:rPr lang="zh-CN" altLang="en-US" sz="1600">
                          <a:effectLst/>
                        </a:rPr>
                        <a:t>第</a:t>
                      </a:r>
                      <a:r>
                        <a:rPr lang="en-US" altLang="zh-CN" sz="1600">
                          <a:effectLst/>
                        </a:rPr>
                        <a:t>5</a:t>
                      </a:r>
                      <a:r>
                        <a:rPr lang="zh-CN" altLang="en-US" sz="1600">
                          <a:effectLst/>
                        </a:rPr>
                        <a:t>部分</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309686">
                <a:tc rowSpan="4">
                  <a:txBody>
                    <a:bodyPr/>
                    <a:lstStyle/>
                    <a:p>
                      <a:r>
                        <a:rPr lang="zh-CN" altLang="en-US" sz="1600">
                          <a:effectLst/>
                        </a:rPr>
                        <a:t> </a:t>
                      </a:r>
                    </a:p>
                    <a:p>
                      <a:r>
                        <a:rPr lang="zh-CN" altLang="en-US" sz="1600">
                          <a:effectLst/>
                        </a:rPr>
                        <a:t>前缀</a:t>
                      </a:r>
                    </a:p>
                    <a:p>
                      <a:r>
                        <a:rPr lang="zh-CN" altLang="en-US" sz="1600">
                          <a:effectLst/>
                        </a:rPr>
                        <a:t> </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r>
                        <a:rPr lang="zh-CN" altLang="en-US" sz="1600">
                          <a:effectLst/>
                        </a:rPr>
                        <a:t>产品系列</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r>
                        <a:rPr lang="zh-CN" altLang="en-US" sz="1600">
                          <a:effectLst/>
                        </a:rPr>
                        <a:t>器件类型</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r>
                        <a:rPr lang="zh-CN" altLang="en-US" sz="1600">
                          <a:effectLst/>
                        </a:rPr>
                        <a:t>器件功能</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r>
                        <a:rPr lang="zh-CN" altLang="en-US" sz="1600">
                          <a:effectLst/>
                        </a:rPr>
                        <a:t>器件封装形式、温度范围</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1"/>
                  </a:ext>
                </a:extLst>
              </a:tr>
              <a:tr h="335864">
                <a:tc vMerge="1">
                  <a:txBody>
                    <a:bodyPr/>
                    <a:lstStyle/>
                    <a:p>
                      <a:endParaRPr lang="zh-CN" altLang="en-US"/>
                    </a:p>
                  </a:txBody>
                  <a:tcPr/>
                </a:tc>
                <a:tc>
                  <a:txBody>
                    <a:bodyPr/>
                    <a:lstStyle/>
                    <a:p>
                      <a:r>
                        <a:rPr lang="zh-CN" altLang="en-US" sz="1600" dirty="0">
                          <a:effectLst/>
                        </a:rPr>
                        <a:t>符号</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altLang="en-US" sz="1600">
                          <a:effectLst/>
                        </a:rPr>
                        <a:t>意义</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altLang="en-US" sz="1600">
                          <a:effectLst/>
                        </a:rPr>
                        <a:t>符号</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altLang="en-US" sz="1600">
                          <a:effectLst/>
                        </a:rPr>
                        <a:t>意义</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altLang="en-US" sz="1600">
                          <a:effectLst/>
                        </a:rPr>
                        <a:t>符号</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altLang="en-US" sz="1600">
                          <a:effectLst/>
                        </a:rPr>
                        <a:t>意义</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altLang="en-US" sz="1600">
                          <a:effectLst/>
                        </a:rPr>
                        <a:t>符号</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altLang="en-US" sz="1600">
                          <a:effectLst/>
                        </a:rPr>
                        <a:t>意义</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6827">
                <a:tc vMerge="1">
                  <a:txBody>
                    <a:bodyPr/>
                    <a:lstStyle/>
                    <a:p>
                      <a:endParaRPr lang="zh-CN" altLang="en-US"/>
                    </a:p>
                  </a:txBody>
                  <a:tcPr/>
                </a:tc>
                <a:tc rowSpan="3">
                  <a:txBody>
                    <a:bodyPr/>
                    <a:lstStyle/>
                    <a:p>
                      <a:r>
                        <a:rPr lang="en-US" altLang="zh-CN" sz="1600" b="1">
                          <a:effectLst/>
                        </a:rPr>
                        <a:t>54</a:t>
                      </a:r>
                      <a:endParaRPr lang="zh-CN" altLang="en-US" sz="1600">
                        <a:effectLst/>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a:r>
                        <a:rPr lang="zh-CN" altLang="en-US" sz="1600">
                          <a:effectLst/>
                        </a:rPr>
                        <a:t>军用电路</a:t>
                      </a:r>
                    </a:p>
                    <a:p>
                      <a:pPr algn="l"/>
                      <a:r>
                        <a:rPr lang="en-US" altLang="zh-CN" sz="1600">
                          <a:effectLst/>
                        </a:rPr>
                        <a:t>-55</a:t>
                      </a:r>
                      <a:r>
                        <a:rPr lang="zh-CN" altLang="en-US" sz="1600">
                          <a:effectLst/>
                        </a:rPr>
                        <a:t>－</a:t>
                      </a:r>
                      <a:r>
                        <a:rPr lang="en-US" altLang="zh-CN" sz="1600">
                          <a:effectLst/>
                        </a:rPr>
                        <a:t>+125</a:t>
                      </a:r>
                      <a:r>
                        <a:rPr lang="en-US" sz="1600" baseline="30000">
                          <a:effectLst/>
                        </a:rPr>
                        <a:t>o</a:t>
                      </a:r>
                      <a:r>
                        <a:rPr lang="en-US" sz="1600">
                          <a:effectLst/>
                        </a:rPr>
                        <a:t>C</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zh-CN" altLang="en-US" sz="1600" b="1">
                          <a:effectLst/>
                        </a:rPr>
                        <a:t> </a:t>
                      </a:r>
                      <a:endParaRPr lang="zh-CN" altLang="en-US" sz="1600">
                        <a:effectLst/>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altLang="en-US" sz="1600">
                          <a:effectLst/>
                        </a:rPr>
                        <a:t>标准电路</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r>
                        <a:rPr lang="zh-CN" altLang="en-US" sz="1600" b="1">
                          <a:effectLst/>
                        </a:rPr>
                        <a:t> </a:t>
                      </a:r>
                      <a:endParaRPr lang="zh-CN" altLang="en-US" sz="1600">
                        <a:effectLst/>
                      </a:endParaRPr>
                    </a:p>
                    <a:p>
                      <a:r>
                        <a:rPr lang="zh-CN" altLang="en-US" sz="1600">
                          <a:effectLst/>
                        </a:rPr>
                        <a:t>阿拉伯数字</a:t>
                      </a:r>
                    </a:p>
                    <a:p>
                      <a:r>
                        <a:rPr lang="zh-CN" altLang="en-US" sz="1600" b="1">
                          <a:effectLst/>
                        </a:rPr>
                        <a:t> </a:t>
                      </a:r>
                      <a:endParaRPr lang="zh-CN" altLang="en-US" sz="1600">
                        <a:effectLst/>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r>
                        <a:rPr lang="zh-CN" altLang="en-US" sz="1600">
                          <a:effectLst/>
                        </a:rPr>
                        <a:t> </a:t>
                      </a:r>
                    </a:p>
                    <a:p>
                      <a:r>
                        <a:rPr lang="zh-CN" altLang="en-US" sz="1600">
                          <a:effectLst/>
                        </a:rPr>
                        <a:t>器</a:t>
                      </a:r>
                    </a:p>
                    <a:p>
                      <a:r>
                        <a:rPr lang="zh-CN" altLang="en-US" sz="1600">
                          <a:effectLst/>
                        </a:rPr>
                        <a:t>件</a:t>
                      </a:r>
                    </a:p>
                    <a:p>
                      <a:r>
                        <a:rPr lang="zh-CN" altLang="en-US" sz="1600">
                          <a:effectLst/>
                        </a:rPr>
                        <a:t>功</a:t>
                      </a:r>
                    </a:p>
                    <a:p>
                      <a:r>
                        <a:rPr lang="zh-CN" altLang="en-US" sz="1600">
                          <a:effectLst/>
                        </a:rPr>
                        <a:t>能</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rPr>
                        <a:t>W</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altLang="en-US" sz="1600">
                          <a:effectLst/>
                        </a:rPr>
                        <a:t>陶瓷扁平</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6827">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a:r>
                        <a:rPr lang="en-US" sz="1600" b="1">
                          <a:effectLst/>
                        </a:rPr>
                        <a:t>H</a:t>
                      </a:r>
                      <a:endParaRPr lang="en-US" sz="1600">
                        <a:effectLst/>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altLang="en-US" sz="1600">
                          <a:effectLst/>
                        </a:rPr>
                        <a:t>高速电路</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a:txBody>
                    <a:bodyPr/>
                    <a:lstStyle/>
                    <a:p>
                      <a:r>
                        <a:rPr lang="en-US" sz="1600" b="1">
                          <a:effectLst/>
                        </a:rPr>
                        <a:t>B</a:t>
                      </a:r>
                      <a:endParaRPr lang="en-US" sz="1600">
                        <a:effectLst/>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altLang="en-US" sz="1600">
                          <a:effectLst/>
                        </a:rPr>
                        <a:t>塑封扁平</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968559">
                <a:tc rowSpan="4">
                  <a:txBody>
                    <a:bodyPr/>
                    <a:lstStyle/>
                    <a:p>
                      <a:r>
                        <a:rPr lang="zh-CN" altLang="en-US" sz="1600">
                          <a:effectLst/>
                        </a:rPr>
                        <a:t>代表制造厂商</a:t>
                      </a:r>
                    </a:p>
                    <a:p>
                      <a:r>
                        <a:rPr lang="zh-CN" altLang="en-US" sz="1600" b="1">
                          <a:effectLst/>
                        </a:rPr>
                        <a:t> </a:t>
                      </a:r>
                      <a:endParaRPr lang="zh-CN" altLang="en-US" sz="1600">
                        <a:effectLst/>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a:txBody>
                    <a:bodyPr/>
                    <a:lstStyle/>
                    <a:p>
                      <a:pPr algn="l"/>
                      <a:r>
                        <a:rPr lang="en-US" sz="1600" b="1">
                          <a:effectLst/>
                        </a:rPr>
                        <a:t>S</a:t>
                      </a:r>
                      <a:endParaRPr lang="en-US" sz="1600">
                        <a:effectLst/>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altLang="en-US" sz="1600">
                          <a:effectLst/>
                        </a:rPr>
                        <a:t>肖特基电路</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a:txBody>
                    <a:bodyPr/>
                    <a:lstStyle/>
                    <a:p>
                      <a:r>
                        <a:rPr lang="en-US" sz="1600" b="1">
                          <a:effectLst/>
                        </a:rPr>
                        <a:t>F</a:t>
                      </a:r>
                      <a:endParaRPr lang="en-US" sz="1600">
                        <a:effectLst/>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altLang="en-US" sz="1600">
                          <a:effectLst/>
                        </a:rPr>
                        <a:t>全密封扁平</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73654">
                <a:tc vMerge="1">
                  <a:txBody>
                    <a:bodyPr/>
                    <a:lstStyle/>
                    <a:p>
                      <a:endParaRPr lang="zh-CN" altLang="en-US"/>
                    </a:p>
                  </a:txBody>
                  <a:tcPr/>
                </a:tc>
                <a:tc rowSpan="3">
                  <a:txBody>
                    <a:bodyPr/>
                    <a:lstStyle/>
                    <a:p>
                      <a:r>
                        <a:rPr lang="en-US" altLang="zh-CN" sz="1600" b="1">
                          <a:effectLst/>
                        </a:rPr>
                        <a:t>74</a:t>
                      </a:r>
                      <a:endParaRPr lang="zh-CN" altLang="en-US" sz="1600">
                        <a:effectLst/>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r>
                        <a:rPr lang="zh-CN" altLang="en-US" sz="1600">
                          <a:effectLst/>
                        </a:rPr>
                        <a:t> </a:t>
                      </a:r>
                    </a:p>
                    <a:p>
                      <a:r>
                        <a:rPr lang="zh-CN" altLang="en-US" sz="1600">
                          <a:effectLst/>
                        </a:rPr>
                        <a:t>民用</a:t>
                      </a:r>
                    </a:p>
                    <a:p>
                      <a:r>
                        <a:rPr lang="zh-CN" altLang="en-US" sz="1600">
                          <a:effectLst/>
                        </a:rPr>
                        <a:t>通用电路</a:t>
                      </a:r>
                    </a:p>
                    <a:p>
                      <a:r>
                        <a:rPr lang="zh-CN" altLang="en-US" sz="1600">
                          <a:effectLst/>
                        </a:rPr>
                        <a:t> </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b="1">
                          <a:effectLst/>
                        </a:rPr>
                        <a:t>LS</a:t>
                      </a:r>
                      <a:endParaRPr lang="en-US" sz="1600">
                        <a:effectLst/>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altLang="en-US" sz="1600" dirty="0">
                          <a:effectLst/>
                        </a:rPr>
                        <a:t>低功耗肖特基电路</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a:txBody>
                    <a:bodyPr/>
                    <a:lstStyle/>
                    <a:p>
                      <a:r>
                        <a:rPr lang="en-US" sz="1600" b="1">
                          <a:effectLst/>
                        </a:rPr>
                        <a:t>D</a:t>
                      </a:r>
                      <a:endParaRPr lang="en-US" sz="1600">
                        <a:effectLst/>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altLang="en-US" sz="1600">
                          <a:effectLst/>
                        </a:rPr>
                        <a:t>陶瓷双列直插</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3808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r>
                        <a:rPr lang="en-US" sz="1600" b="1">
                          <a:effectLst/>
                        </a:rPr>
                        <a:t>ALS</a:t>
                      </a:r>
                      <a:endParaRPr lang="en-US" sz="1600">
                        <a:effectLst/>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altLang="en-US" sz="1600">
                          <a:effectLst/>
                        </a:rPr>
                        <a:t>先进低功耗肖特基电路</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a:txBody>
                    <a:bodyPr/>
                    <a:lstStyle/>
                    <a:p>
                      <a:r>
                        <a:rPr lang="en-US" sz="1600" b="1">
                          <a:effectLst/>
                        </a:rPr>
                        <a:t>P</a:t>
                      </a:r>
                      <a:endParaRPr lang="en-US" sz="1600">
                        <a:effectLst/>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altLang="en-US" sz="1600">
                          <a:effectLst/>
                        </a:rPr>
                        <a:t>塑封双列直插</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3047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r>
                        <a:rPr lang="en-US" sz="1600" b="1">
                          <a:effectLst/>
                        </a:rPr>
                        <a:t>AS</a:t>
                      </a:r>
                      <a:endParaRPr lang="en-US" sz="1600">
                        <a:effectLst/>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altLang="en-US" sz="1600">
                          <a:effectLst/>
                        </a:rPr>
                        <a:t>先进肖特基电路</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a:txBody>
                    <a:bodyPr/>
                    <a:lstStyle/>
                    <a:p>
                      <a:r>
                        <a:rPr lang="zh-CN" altLang="en-US" sz="1600" b="1">
                          <a:effectLst/>
                        </a:rPr>
                        <a:t> </a:t>
                      </a:r>
                      <a:endParaRPr lang="zh-CN" altLang="en-US" sz="1600">
                        <a:effectLst/>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altLang="en-US" sz="1600" dirty="0">
                          <a:effectLst/>
                        </a:rPr>
                        <a:t> </a:t>
                      </a: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801613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50" y="9556"/>
            <a:ext cx="7772400" cy="347858"/>
          </a:xfrm>
        </p:spPr>
        <p:txBody>
          <a:bodyPr/>
          <a:lstStyle/>
          <a:p>
            <a:r>
              <a:rPr lang="zh-CN" altLang="en-US" dirty="0"/>
              <a:t>第</a:t>
            </a:r>
            <a:r>
              <a:rPr lang="en-US" altLang="zh-CN" dirty="0"/>
              <a:t>2</a:t>
            </a:r>
            <a:r>
              <a:rPr lang="zh-CN" altLang="en-US" dirty="0"/>
              <a:t>章：数字集成电路与数字系统概述</a:t>
            </a:r>
            <a:r>
              <a:rPr lang="en-US" altLang="zh-CN" dirty="0"/>
              <a:t>/</a:t>
            </a:r>
            <a:r>
              <a:rPr lang="zh-CN" altLang="en-US" dirty="0"/>
              <a:t>第一节</a:t>
            </a:r>
            <a:r>
              <a:rPr lang="en-US" altLang="zh-CN" dirty="0"/>
              <a:t>. </a:t>
            </a:r>
            <a:r>
              <a:rPr lang="zh-CN" altLang="en-US" dirty="0"/>
              <a:t>数字集成电路</a:t>
            </a:r>
          </a:p>
        </p:txBody>
      </p:sp>
      <p:sp>
        <p:nvSpPr>
          <p:cNvPr id="4" name="内容占位符 2"/>
          <p:cNvSpPr txBox="1">
            <a:spLocks/>
          </p:cNvSpPr>
          <p:nvPr/>
        </p:nvSpPr>
        <p:spPr bwMode="auto">
          <a:xfrm>
            <a:off x="13006" y="548807"/>
            <a:ext cx="9130993" cy="5895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r>
              <a:rPr lang="zh-CN" altLang="en-US" sz="2800" dirty="0"/>
              <a:t>数字集成电路：</a:t>
            </a:r>
            <a:endParaRPr lang="en-US" altLang="zh-CN" sz="2800" dirty="0"/>
          </a:p>
          <a:p>
            <a:pPr marL="342900" indent="-342900">
              <a:buFont typeface="Wingdings" pitchFamily="2" charset="2"/>
              <a:buChar char="Ø"/>
            </a:pPr>
            <a:r>
              <a:rPr lang="zh-CN" altLang="en-US" dirty="0"/>
              <a:t>数字集成电路的命名</a:t>
            </a:r>
            <a:endParaRPr lang="en-US" altLang="zh-CN" dirty="0"/>
          </a:p>
          <a:p>
            <a:pPr marL="800100" lvl="1" indent="-342900">
              <a:buFont typeface="Wingdings" pitchFamily="2" charset="2"/>
              <a:buChar char="Ø"/>
            </a:pPr>
            <a:r>
              <a:rPr lang="zh-CN" altLang="en-US" dirty="0"/>
              <a:t>数字集成电路的型号组成一般由前缀、编号、后缀三大部分组成，前缀代表制造厂商，编号包括产品系列号、器件系列号，后缀一般表示温度等级、封装形式等。</a:t>
            </a:r>
            <a:endParaRPr lang="en-US" altLang="zh-CN" dirty="0"/>
          </a:p>
          <a:p>
            <a:pPr marL="800100" lvl="1" indent="-342900">
              <a:buFont typeface="Wingdings" pitchFamily="2" charset="2"/>
              <a:buChar char="Ø"/>
            </a:pPr>
            <a:r>
              <a:rPr lang="zh-CN" altLang="en-US" dirty="0"/>
              <a:t>例子：</a:t>
            </a:r>
            <a:r>
              <a:rPr lang="en-US" altLang="zh-CN" dirty="0"/>
              <a:t> </a:t>
            </a:r>
            <a:r>
              <a:rPr lang="en-US" altLang="zh-CN" dirty="0">
                <a:solidFill>
                  <a:srgbClr val="FF0000"/>
                </a:solidFill>
              </a:rPr>
              <a:t>54LS21/DM54LS21/DM74LS21 </a:t>
            </a:r>
          </a:p>
          <a:p>
            <a:pPr marL="800100" lvl="1" indent="-342900">
              <a:buFont typeface="Wingdings" pitchFamily="2" charset="2"/>
              <a:buChar char="Ø"/>
            </a:pPr>
            <a:r>
              <a:rPr lang="zh-CN" altLang="en-US" dirty="0"/>
              <a:t>仙童公司生产的</a:t>
            </a:r>
            <a:r>
              <a:rPr lang="en-US" altLang="zh-CN" dirty="0"/>
              <a:t>54</a:t>
            </a:r>
            <a:r>
              <a:rPr lang="zh-CN" altLang="en-US" dirty="0"/>
              <a:t>系列低功耗肖特基电路双路</a:t>
            </a:r>
            <a:r>
              <a:rPr lang="en-US" altLang="zh-CN" dirty="0"/>
              <a:t>4</a:t>
            </a:r>
            <a:r>
              <a:rPr lang="zh-CN" altLang="en-US" dirty="0"/>
              <a:t>输入与门</a:t>
            </a:r>
          </a:p>
          <a:p>
            <a:pPr marL="742950" lvl="1" indent="-285750">
              <a:buFont typeface="Wingdings" pitchFamily="2" charset="2"/>
              <a:buChar char="Ø"/>
            </a:pPr>
            <a:r>
              <a:rPr lang="zh-CN" altLang="en-US" dirty="0"/>
              <a:t> 仙童公司生产的</a:t>
            </a:r>
            <a:r>
              <a:rPr lang="en-US" altLang="zh-CN" dirty="0"/>
              <a:t>74</a:t>
            </a:r>
            <a:r>
              <a:rPr lang="zh-CN" altLang="en-US" dirty="0"/>
              <a:t>系列低功耗肖特基电路双路</a:t>
            </a:r>
            <a:r>
              <a:rPr lang="en-US" altLang="zh-CN" dirty="0"/>
              <a:t>4</a:t>
            </a:r>
            <a:r>
              <a:rPr lang="zh-CN" altLang="en-US" dirty="0"/>
              <a:t>输入与门</a:t>
            </a:r>
          </a:p>
          <a:p>
            <a:pPr marL="800100" lvl="1" indent="-342900">
              <a:buFont typeface="Wingdings" pitchFamily="2" charset="2"/>
              <a:buChar char="Ø"/>
            </a:pPr>
            <a:endParaRPr lang="en-US" altLang="zh-CN"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703" y="3199201"/>
            <a:ext cx="4005267" cy="324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4566" y="3423132"/>
            <a:ext cx="429577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1814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第一节  组合逻辑分析</a:t>
            </a:r>
          </a:p>
        </p:txBody>
      </p:sp>
      <p:sp>
        <p:nvSpPr>
          <p:cNvPr id="137" name="Text Box 95"/>
          <p:cNvSpPr txBox="1">
            <a:spLocks noChangeArrowheads="1"/>
          </p:cNvSpPr>
          <p:nvPr/>
        </p:nvSpPr>
        <p:spPr bwMode="auto">
          <a:xfrm>
            <a:off x="1389475" y="617538"/>
            <a:ext cx="464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a:solidFill>
                  <a:srgbClr val="000000"/>
                </a:solidFill>
              </a:rPr>
              <a:t>分析如下电路的逻辑功能。</a:t>
            </a:r>
          </a:p>
        </p:txBody>
      </p:sp>
      <p:grpSp>
        <p:nvGrpSpPr>
          <p:cNvPr id="138" name="Group 96"/>
          <p:cNvGrpSpPr>
            <a:grpSpLocks/>
          </p:cNvGrpSpPr>
          <p:nvPr/>
        </p:nvGrpSpPr>
        <p:grpSpPr bwMode="auto">
          <a:xfrm>
            <a:off x="192500" y="563563"/>
            <a:ext cx="1219200" cy="406400"/>
            <a:chOff x="240" y="480"/>
            <a:chExt cx="1488" cy="256"/>
          </a:xfrm>
        </p:grpSpPr>
        <p:sp>
          <p:nvSpPr>
            <p:cNvPr id="139" name="Text Box 97"/>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solidFill>
                    <a:schemeClr val="bg1"/>
                  </a:solidFill>
                </a:rPr>
                <a:t>练习</a:t>
              </a:r>
              <a:endParaRPr lang="en-US" altLang="zh-CN" dirty="0">
                <a:solidFill>
                  <a:schemeClr val="bg1"/>
                </a:solidFill>
              </a:endParaRPr>
            </a:p>
          </p:txBody>
        </p:sp>
        <p:sp>
          <p:nvSpPr>
            <p:cNvPr id="140" name="Line 98"/>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graphicFrame>
        <p:nvGraphicFramePr>
          <p:cNvPr id="141" name="Object 99"/>
          <p:cNvGraphicFramePr>
            <a:graphicFrameLocks noChangeAspect="1"/>
          </p:cNvGraphicFramePr>
          <p:nvPr>
            <p:extLst>
              <p:ext uri="{D42A27DB-BD31-4B8C-83A1-F6EECF244321}">
                <p14:modId xmlns:p14="http://schemas.microsoft.com/office/powerpoint/2010/main" val="1819833131"/>
              </p:ext>
            </p:extLst>
          </p:nvPr>
        </p:nvGraphicFramePr>
        <p:xfrm>
          <a:off x="1129125" y="3241676"/>
          <a:ext cx="1311275" cy="490537"/>
        </p:xfrm>
        <a:graphic>
          <a:graphicData uri="http://schemas.openxmlformats.org/presentationml/2006/ole">
            <mc:AlternateContent xmlns:mc="http://schemas.openxmlformats.org/markup-compatibility/2006">
              <mc:Choice xmlns:v="urn:schemas-microsoft-com:vml" Requires="v">
                <p:oleObj spid="_x0000_s293055" name="Equation" r:id="rId3" imgW="590449" imgH="209685" progId="Equation.3">
                  <p:embed/>
                </p:oleObj>
              </mc:Choice>
              <mc:Fallback>
                <p:oleObj name="Equation" r:id="rId3" imgW="590449" imgH="20968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9125" y="3241676"/>
                        <a:ext cx="131127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 name="Group 253"/>
          <p:cNvGraphicFramePr>
            <a:graphicFrameLocks noGrp="1"/>
          </p:cNvGraphicFramePr>
          <p:nvPr>
            <p:extLst>
              <p:ext uri="{D42A27DB-BD31-4B8C-83A1-F6EECF244321}">
                <p14:modId xmlns:p14="http://schemas.microsoft.com/office/powerpoint/2010/main" val="1673417547"/>
              </p:ext>
            </p:extLst>
          </p:nvPr>
        </p:nvGraphicFramePr>
        <p:xfrm>
          <a:off x="4894675" y="3208338"/>
          <a:ext cx="2667000" cy="1992315"/>
        </p:xfrm>
        <a:graphic>
          <a:graphicData uri="http://schemas.openxmlformats.org/drawingml/2006/table">
            <a:tbl>
              <a:tblPr/>
              <a:tblGrid>
                <a:gridCol w="568325">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000000"/>
                          </a:solidFill>
                          <a:effectLst/>
                          <a:latin typeface="Times New Roman" pitchFamily="18" charset="0"/>
                          <a:ea typeface="宋体" charset="-122"/>
                        </a:rPr>
                        <a:t>A</a:t>
                      </a:r>
                    </a:p>
                  </a:txBody>
                  <a:tcPr marL="90000" marR="90000" marT="46807" marB="46807"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000000"/>
                          </a:solidFill>
                          <a:effectLst/>
                          <a:latin typeface="Times New Roman" pitchFamily="18" charset="0"/>
                          <a:ea typeface="宋体" charset="-122"/>
                        </a:rPr>
                        <a:t>B</a:t>
                      </a:r>
                    </a:p>
                  </a:txBody>
                  <a:tcPr marL="90000" marR="90000" marT="46807" marB="46807"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000000"/>
                          </a:solidFill>
                          <a:effectLst/>
                          <a:latin typeface="Times New Roman" pitchFamily="18" charset="0"/>
                          <a:ea typeface="宋体" charset="-122"/>
                        </a:rPr>
                        <a:t>Z</a:t>
                      </a:r>
                      <a:r>
                        <a:rPr kumimoji="1" lang="en-US" altLang="zh-CN" sz="2000" b="1" i="0" u="none" strike="noStrike" cap="none" normalizeH="0" baseline="-25000">
                          <a:ln>
                            <a:noFill/>
                          </a:ln>
                          <a:solidFill>
                            <a:srgbClr val="000000"/>
                          </a:solidFill>
                          <a:effectLst/>
                          <a:latin typeface="Times New Roman" pitchFamily="18" charset="0"/>
                          <a:ea typeface="宋体" charset="-122"/>
                        </a:rPr>
                        <a:t>1</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000000"/>
                          </a:solidFill>
                          <a:effectLst/>
                          <a:latin typeface="Times New Roman" pitchFamily="18" charset="0"/>
                          <a:ea typeface="宋体" charset="-122"/>
                        </a:rPr>
                        <a:t>Z</a:t>
                      </a:r>
                      <a:r>
                        <a:rPr kumimoji="1" lang="en-US" altLang="zh-CN" sz="2000" b="1" i="0" u="none" strike="noStrike" cap="none" normalizeH="0" baseline="-25000">
                          <a:ln>
                            <a:noFill/>
                          </a:ln>
                          <a:solidFill>
                            <a:srgbClr val="000000"/>
                          </a:solidFill>
                          <a:effectLst/>
                          <a:latin typeface="Times New Roman" pitchFamily="18" charset="0"/>
                          <a:ea typeface="宋体" charset="-122"/>
                        </a:rPr>
                        <a:t>2</a:t>
                      </a:r>
                      <a:endParaRPr kumimoji="1" lang="en-US" altLang="zh-CN" sz="2000" b="1" i="0" u="none" strike="noStrike" cap="none" normalizeH="0" baseline="0">
                        <a:ln>
                          <a:noFill/>
                        </a:ln>
                        <a:solidFill>
                          <a:srgbClr val="000000"/>
                        </a:solidFill>
                        <a:effectLst/>
                        <a:latin typeface="Times New Roman" pitchFamily="18" charset="0"/>
                        <a:ea typeface="宋体"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000000"/>
                          </a:solidFill>
                          <a:effectLst/>
                          <a:latin typeface="Times New Roman" pitchFamily="18" charset="0"/>
                          <a:ea typeface="宋体" charset="-122"/>
                        </a:rPr>
                        <a:t>Z</a:t>
                      </a:r>
                      <a:r>
                        <a:rPr kumimoji="1" lang="en-US" altLang="zh-CN" sz="2000" b="1" i="0" u="none" strike="noStrike" cap="none" normalizeH="0" baseline="-25000">
                          <a:ln>
                            <a:noFill/>
                          </a:ln>
                          <a:solidFill>
                            <a:srgbClr val="000000"/>
                          </a:solidFill>
                          <a:effectLst/>
                          <a:latin typeface="Times New Roman" pitchFamily="18" charset="0"/>
                          <a:ea typeface="宋体" charset="-122"/>
                        </a:rPr>
                        <a:t>3</a:t>
                      </a:r>
                      <a:endParaRPr kumimoji="1" lang="en-US" altLang="zh-CN" sz="2000" b="1" i="0" u="none" strike="noStrike" cap="none" normalizeH="0" baseline="0">
                        <a:ln>
                          <a:noFill/>
                        </a:ln>
                        <a:solidFill>
                          <a:srgbClr val="000000"/>
                        </a:solidFill>
                        <a:effectLst/>
                        <a:latin typeface="Times New Roman" pitchFamily="18" charset="0"/>
                        <a:ea typeface="宋体" charset="-122"/>
                      </a:endParaRPr>
                    </a:p>
                  </a:txBody>
                  <a:tcPr marL="90000" marR="90000"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000000"/>
                          </a:solidFill>
                          <a:effectLst/>
                          <a:latin typeface="Times New Roman" pitchFamily="18" charset="0"/>
                          <a:ea typeface="宋体" charset="-122"/>
                        </a:rPr>
                        <a:t>0</a:t>
                      </a:r>
                    </a:p>
                  </a:txBody>
                  <a:tcPr marL="90000" marR="90000" marT="46807" marB="46807"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000000"/>
                          </a:solidFill>
                          <a:effectLst/>
                          <a:latin typeface="Times New Roman" pitchFamily="18" charset="0"/>
                          <a:ea typeface="宋体" charset="-122"/>
                        </a:rPr>
                        <a:t>0</a:t>
                      </a:r>
                    </a:p>
                  </a:txBody>
                  <a:tcPr marL="90000" marR="90000" marT="46807" marB="46807"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a:ln>
                          <a:noFill/>
                        </a:ln>
                        <a:solidFill>
                          <a:srgbClr val="000000"/>
                        </a:solidFill>
                        <a:effectLst/>
                        <a:latin typeface="Times New Roman" pitchFamily="18" charset="0"/>
                        <a:ea typeface="宋体"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a:ln>
                          <a:noFill/>
                        </a:ln>
                        <a:solidFill>
                          <a:srgbClr val="000000"/>
                        </a:solidFill>
                        <a:effectLst/>
                        <a:latin typeface="Times New Roman" pitchFamily="18" charset="0"/>
                        <a:ea typeface="宋体"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a:ln>
                          <a:noFill/>
                        </a:ln>
                        <a:solidFill>
                          <a:srgbClr val="000000"/>
                        </a:solidFill>
                        <a:effectLst/>
                        <a:latin typeface="Times New Roman" pitchFamily="18" charset="0"/>
                        <a:ea typeface="宋体" charset="-122"/>
                      </a:endParaRPr>
                    </a:p>
                  </a:txBody>
                  <a:tcPr marL="90000" marR="90000"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000000"/>
                          </a:solidFill>
                          <a:effectLst/>
                          <a:latin typeface="Times New Roman" pitchFamily="18" charset="0"/>
                          <a:ea typeface="宋体" charset="-122"/>
                        </a:rPr>
                        <a:t>0</a:t>
                      </a:r>
                    </a:p>
                  </a:txBody>
                  <a:tcPr marL="90000" marR="90000" marT="46807" marB="46807"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000000"/>
                          </a:solidFill>
                          <a:effectLst/>
                          <a:latin typeface="Times New Roman" pitchFamily="18" charset="0"/>
                          <a:ea typeface="宋体" charset="-122"/>
                        </a:rPr>
                        <a:t>1</a:t>
                      </a:r>
                    </a:p>
                  </a:txBody>
                  <a:tcPr marL="90000" marR="90000" marT="46807" marB="4680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a:ln>
                          <a:noFill/>
                        </a:ln>
                        <a:solidFill>
                          <a:srgbClr val="000000"/>
                        </a:solidFill>
                        <a:effectLst/>
                        <a:latin typeface="Times New Roman" pitchFamily="18" charset="0"/>
                        <a:ea typeface="宋体"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a:ln>
                          <a:noFill/>
                        </a:ln>
                        <a:solidFill>
                          <a:srgbClr val="000000"/>
                        </a:solidFill>
                        <a:effectLst/>
                        <a:latin typeface="Times New Roman" pitchFamily="18" charset="0"/>
                        <a:ea typeface="宋体"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a:ln>
                          <a:noFill/>
                        </a:ln>
                        <a:solidFill>
                          <a:srgbClr val="000000"/>
                        </a:solidFill>
                        <a:effectLst/>
                        <a:latin typeface="Times New Roman" pitchFamily="18" charset="0"/>
                        <a:ea typeface="宋体" charset="-122"/>
                      </a:endParaRPr>
                    </a:p>
                  </a:txBody>
                  <a:tcPr marL="90000" marR="90000"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000000"/>
                          </a:solidFill>
                          <a:effectLst/>
                          <a:latin typeface="Times New Roman" pitchFamily="18" charset="0"/>
                          <a:ea typeface="宋体" charset="-122"/>
                        </a:rPr>
                        <a:t>1</a:t>
                      </a:r>
                    </a:p>
                  </a:txBody>
                  <a:tcPr marL="90000" marR="90000" marT="46807" marB="46807"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000000"/>
                          </a:solidFill>
                          <a:effectLst/>
                          <a:latin typeface="Times New Roman" pitchFamily="18" charset="0"/>
                          <a:ea typeface="宋体" charset="-122"/>
                        </a:rPr>
                        <a:t>0</a:t>
                      </a:r>
                    </a:p>
                  </a:txBody>
                  <a:tcPr marL="90000" marR="90000" marT="46807" marB="4680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a:ln>
                          <a:noFill/>
                        </a:ln>
                        <a:solidFill>
                          <a:srgbClr val="000000"/>
                        </a:solidFill>
                        <a:effectLst/>
                        <a:latin typeface="Times New Roman" pitchFamily="18" charset="0"/>
                        <a:ea typeface="宋体"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dirty="0">
                        <a:ln>
                          <a:noFill/>
                        </a:ln>
                        <a:solidFill>
                          <a:srgbClr val="000000"/>
                        </a:solidFill>
                        <a:effectLst/>
                        <a:latin typeface="Times New Roman" pitchFamily="18" charset="0"/>
                        <a:ea typeface="宋体"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a:ln>
                          <a:noFill/>
                        </a:ln>
                        <a:solidFill>
                          <a:srgbClr val="000000"/>
                        </a:solidFill>
                        <a:effectLst/>
                        <a:latin typeface="Times New Roman" pitchFamily="18" charset="0"/>
                        <a:ea typeface="宋体" charset="-122"/>
                      </a:endParaRPr>
                    </a:p>
                  </a:txBody>
                  <a:tcPr marL="90000" marR="90000"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000000"/>
                          </a:solidFill>
                          <a:effectLst/>
                          <a:latin typeface="Times New Roman" pitchFamily="18" charset="0"/>
                          <a:ea typeface="宋体" charset="-122"/>
                        </a:rPr>
                        <a:t>1</a:t>
                      </a:r>
                    </a:p>
                  </a:txBody>
                  <a:tcPr marL="90000" marR="90000" marT="46807" marB="46807"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000000"/>
                          </a:solidFill>
                          <a:effectLst/>
                          <a:latin typeface="Times New Roman" pitchFamily="18" charset="0"/>
                          <a:ea typeface="宋体" charset="-122"/>
                        </a:rPr>
                        <a:t>1</a:t>
                      </a:r>
                    </a:p>
                  </a:txBody>
                  <a:tcPr marL="90000" marR="90000" marT="46807" marB="46807"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a:ln>
                          <a:noFill/>
                        </a:ln>
                        <a:solidFill>
                          <a:srgbClr val="000000"/>
                        </a:solidFill>
                        <a:effectLst/>
                        <a:latin typeface="Times New Roman" pitchFamily="18" charset="0"/>
                        <a:ea typeface="宋体"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a:ln>
                          <a:noFill/>
                        </a:ln>
                        <a:solidFill>
                          <a:srgbClr val="000000"/>
                        </a:solidFill>
                        <a:effectLst/>
                        <a:latin typeface="Times New Roman" pitchFamily="18" charset="0"/>
                        <a:ea typeface="宋体"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dirty="0">
                        <a:ln>
                          <a:noFill/>
                        </a:ln>
                        <a:solidFill>
                          <a:srgbClr val="000000"/>
                        </a:solidFill>
                        <a:effectLst/>
                        <a:latin typeface="Times New Roman" pitchFamily="18" charset="0"/>
                        <a:ea typeface="宋体" charset="-122"/>
                      </a:endParaRPr>
                    </a:p>
                  </a:txBody>
                  <a:tcPr marL="90000" marR="90000"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143" name="Group 259"/>
          <p:cNvGrpSpPr>
            <a:grpSpLocks/>
          </p:cNvGrpSpPr>
          <p:nvPr/>
        </p:nvGrpSpPr>
        <p:grpSpPr bwMode="auto">
          <a:xfrm>
            <a:off x="552863" y="1081088"/>
            <a:ext cx="5384800" cy="1914525"/>
            <a:chOff x="384" y="432"/>
            <a:chExt cx="3392" cy="1206"/>
          </a:xfrm>
        </p:grpSpPr>
        <p:sp>
          <p:nvSpPr>
            <p:cNvPr id="144" name="Line 160"/>
            <p:cNvSpPr>
              <a:spLocks noChangeShapeType="1"/>
            </p:cNvSpPr>
            <p:nvPr/>
          </p:nvSpPr>
          <p:spPr bwMode="auto">
            <a:xfrm>
              <a:off x="2336" y="1360"/>
              <a:ext cx="846"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5" name="AutoShape 161"/>
            <p:cNvSpPr>
              <a:spLocks noChangeArrowheads="1"/>
            </p:cNvSpPr>
            <p:nvPr/>
          </p:nvSpPr>
          <p:spPr bwMode="auto">
            <a:xfrm>
              <a:off x="1952" y="544"/>
              <a:ext cx="384" cy="336"/>
            </a:xfrm>
            <a:prstGeom prst="flowChartDelay">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46" name="Line 162"/>
            <p:cNvSpPr>
              <a:spLocks noChangeShapeType="1"/>
            </p:cNvSpPr>
            <p:nvPr/>
          </p:nvSpPr>
          <p:spPr bwMode="auto">
            <a:xfrm>
              <a:off x="1664" y="1456"/>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7" name="Line 163"/>
            <p:cNvSpPr>
              <a:spLocks noChangeShapeType="1"/>
            </p:cNvSpPr>
            <p:nvPr/>
          </p:nvSpPr>
          <p:spPr bwMode="auto">
            <a:xfrm>
              <a:off x="1664" y="1264"/>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8" name="Freeform 164"/>
            <p:cNvSpPr>
              <a:spLocks/>
            </p:cNvSpPr>
            <p:nvPr/>
          </p:nvSpPr>
          <p:spPr bwMode="auto">
            <a:xfrm>
              <a:off x="2744" y="805"/>
              <a:ext cx="78" cy="354"/>
            </a:xfrm>
            <a:custGeom>
              <a:avLst/>
              <a:gdLst>
                <a:gd name="T0" fmla="*/ 2 w 85"/>
                <a:gd name="T1" fmla="*/ 0 h 306"/>
                <a:gd name="T2" fmla="*/ 8 w 85"/>
                <a:gd name="T3" fmla="*/ 3857 h 306"/>
                <a:gd name="T4" fmla="*/ 8 w 85"/>
                <a:gd name="T5" fmla="*/ 9887 h 306"/>
                <a:gd name="T6" fmla="*/ 0 w 85"/>
                <a:gd name="T7" fmla="*/ 1351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49" name="Freeform 165"/>
            <p:cNvSpPr>
              <a:spLocks/>
            </p:cNvSpPr>
            <p:nvPr/>
          </p:nvSpPr>
          <p:spPr bwMode="auto">
            <a:xfrm>
              <a:off x="2752" y="997"/>
              <a:ext cx="384" cy="169"/>
            </a:xfrm>
            <a:custGeom>
              <a:avLst/>
              <a:gdLst>
                <a:gd name="T0" fmla="*/ 0 w 384"/>
                <a:gd name="T1" fmla="*/ 8 h 192"/>
                <a:gd name="T2" fmla="*/ 168 w 384"/>
                <a:gd name="T3" fmla="*/ 5 h 192"/>
                <a:gd name="T4" fmla="*/ 296 w 384"/>
                <a:gd name="T5" fmla="*/ 4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50" name="Freeform 166"/>
            <p:cNvSpPr>
              <a:spLocks/>
            </p:cNvSpPr>
            <p:nvPr/>
          </p:nvSpPr>
          <p:spPr bwMode="auto">
            <a:xfrm>
              <a:off x="2746" y="805"/>
              <a:ext cx="384" cy="192"/>
            </a:xfrm>
            <a:custGeom>
              <a:avLst/>
              <a:gdLst>
                <a:gd name="T0" fmla="*/ 0 w 240"/>
                <a:gd name="T1" fmla="*/ 0 h 96"/>
                <a:gd name="T2" fmla="*/ 38941187 w 240"/>
                <a:gd name="T3" fmla="*/ 2147483647 h 96"/>
                <a:gd name="T4" fmla="*/ 48622388 w 240"/>
                <a:gd name="T5" fmla="*/ 2147483647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51" name="Line 167"/>
            <p:cNvSpPr>
              <a:spLocks noChangeShapeType="1"/>
            </p:cNvSpPr>
            <p:nvPr/>
          </p:nvSpPr>
          <p:spPr bwMode="auto">
            <a:xfrm flipH="1">
              <a:off x="2535" y="1076"/>
              <a:ext cx="2" cy="28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2" name="Line 168"/>
            <p:cNvSpPr>
              <a:spLocks noChangeShapeType="1"/>
            </p:cNvSpPr>
            <p:nvPr/>
          </p:nvSpPr>
          <p:spPr bwMode="auto">
            <a:xfrm flipV="1">
              <a:off x="2526" y="1079"/>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3" name="Line 169"/>
            <p:cNvSpPr>
              <a:spLocks noChangeShapeType="1"/>
            </p:cNvSpPr>
            <p:nvPr/>
          </p:nvSpPr>
          <p:spPr bwMode="auto">
            <a:xfrm flipV="1">
              <a:off x="3200" y="976"/>
              <a:ext cx="19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4" name="Oval 170"/>
            <p:cNvSpPr>
              <a:spLocks noChangeArrowheads="1"/>
            </p:cNvSpPr>
            <p:nvPr/>
          </p:nvSpPr>
          <p:spPr bwMode="auto">
            <a:xfrm>
              <a:off x="3118" y="926"/>
              <a:ext cx="63" cy="84"/>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nvGrpSpPr>
            <p:cNvPr id="155" name="Group 171"/>
            <p:cNvGrpSpPr>
              <a:grpSpLocks/>
            </p:cNvGrpSpPr>
            <p:nvPr/>
          </p:nvGrpSpPr>
          <p:grpSpPr bwMode="auto">
            <a:xfrm>
              <a:off x="1280" y="448"/>
              <a:ext cx="388" cy="336"/>
              <a:chOff x="1896" y="2160"/>
              <a:chExt cx="388" cy="336"/>
            </a:xfrm>
          </p:grpSpPr>
          <p:sp>
            <p:nvSpPr>
              <p:cNvPr id="180" name="AutoShape 172"/>
              <p:cNvSpPr>
                <a:spLocks noChangeArrowheads="1"/>
              </p:cNvSpPr>
              <p:nvPr/>
            </p:nvSpPr>
            <p:spPr bwMode="auto">
              <a:xfrm rot="5400000">
                <a:off x="1872" y="2184"/>
                <a:ext cx="336" cy="288"/>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81" name="Oval 173"/>
              <p:cNvSpPr>
                <a:spLocks noChangeArrowheads="1"/>
              </p:cNvSpPr>
              <p:nvPr/>
            </p:nvSpPr>
            <p:spPr bwMode="auto">
              <a:xfrm>
                <a:off x="2193" y="2285"/>
                <a:ext cx="91" cy="7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156" name="Group 174"/>
            <p:cNvGrpSpPr>
              <a:grpSpLocks/>
            </p:cNvGrpSpPr>
            <p:nvPr/>
          </p:nvGrpSpPr>
          <p:grpSpPr bwMode="auto">
            <a:xfrm>
              <a:off x="1286" y="1302"/>
              <a:ext cx="388" cy="336"/>
              <a:chOff x="1896" y="2640"/>
              <a:chExt cx="388" cy="336"/>
            </a:xfrm>
          </p:grpSpPr>
          <p:sp>
            <p:nvSpPr>
              <p:cNvPr id="178" name="AutoShape 175"/>
              <p:cNvSpPr>
                <a:spLocks noChangeArrowheads="1"/>
              </p:cNvSpPr>
              <p:nvPr/>
            </p:nvSpPr>
            <p:spPr bwMode="auto">
              <a:xfrm rot="5400000">
                <a:off x="1872" y="2664"/>
                <a:ext cx="336" cy="288"/>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79" name="Oval 176"/>
              <p:cNvSpPr>
                <a:spLocks noChangeArrowheads="1"/>
              </p:cNvSpPr>
              <p:nvPr/>
            </p:nvSpPr>
            <p:spPr bwMode="auto">
              <a:xfrm>
                <a:off x="2193" y="2765"/>
                <a:ext cx="91" cy="7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157" name="Text Box 177"/>
            <p:cNvSpPr txBox="1">
              <a:spLocks noChangeArrowheads="1"/>
            </p:cNvSpPr>
            <p:nvPr/>
          </p:nvSpPr>
          <p:spPr bwMode="auto">
            <a:xfrm>
              <a:off x="3200" y="496"/>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Z</a:t>
              </a:r>
              <a:r>
                <a:rPr lang="en-US" altLang="zh-CN" baseline="-25000"/>
                <a:t>1</a:t>
              </a:r>
            </a:p>
          </p:txBody>
        </p:sp>
        <p:sp>
          <p:nvSpPr>
            <p:cNvPr id="158" name="Text Box 178"/>
            <p:cNvSpPr txBox="1">
              <a:spLocks noChangeArrowheads="1"/>
            </p:cNvSpPr>
            <p:nvPr/>
          </p:nvSpPr>
          <p:spPr bwMode="auto">
            <a:xfrm>
              <a:off x="399" y="131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B</a:t>
              </a:r>
            </a:p>
          </p:txBody>
        </p:sp>
        <p:sp>
          <p:nvSpPr>
            <p:cNvPr id="159" name="Text Box 179"/>
            <p:cNvSpPr txBox="1">
              <a:spLocks noChangeArrowheads="1"/>
            </p:cNvSpPr>
            <p:nvPr/>
          </p:nvSpPr>
          <p:spPr bwMode="auto">
            <a:xfrm>
              <a:off x="384" y="43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p>
          </p:txBody>
        </p:sp>
        <p:sp>
          <p:nvSpPr>
            <p:cNvPr id="160" name="Line 180"/>
            <p:cNvSpPr>
              <a:spLocks noChangeShapeType="1"/>
            </p:cNvSpPr>
            <p:nvPr/>
          </p:nvSpPr>
          <p:spPr bwMode="auto">
            <a:xfrm flipV="1">
              <a:off x="661" y="624"/>
              <a:ext cx="611"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1" name="Line 181"/>
            <p:cNvSpPr>
              <a:spLocks noChangeShapeType="1"/>
            </p:cNvSpPr>
            <p:nvPr/>
          </p:nvSpPr>
          <p:spPr bwMode="auto">
            <a:xfrm flipV="1">
              <a:off x="690" y="1460"/>
              <a:ext cx="597" cy="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2" name="Oval 182"/>
            <p:cNvSpPr>
              <a:spLocks noChangeArrowheads="1"/>
            </p:cNvSpPr>
            <p:nvPr/>
          </p:nvSpPr>
          <p:spPr bwMode="auto">
            <a:xfrm>
              <a:off x="1011" y="605"/>
              <a:ext cx="48" cy="48"/>
            </a:xfrm>
            <a:prstGeom prst="ellipse">
              <a:avLst/>
            </a:prstGeom>
            <a:solidFill>
              <a:schemeClr val="tx1"/>
            </a:solidFill>
            <a:ln w="19050">
              <a:solidFill>
                <a:srgbClr val="000000"/>
              </a:solidFill>
              <a:round/>
              <a:headEnd/>
              <a:tailEnd/>
            </a:ln>
          </p:spPr>
          <p:txBody>
            <a:bodyPr wrap="none" lIns="90000" tIns="46800" rIns="90000" bIns="46800" anchor="ctr"/>
            <a:lstStyle/>
            <a:p>
              <a:endParaRPr lang="zh-CN" altLang="en-US"/>
            </a:p>
          </p:txBody>
        </p:sp>
        <p:sp>
          <p:nvSpPr>
            <p:cNvPr id="163" name="Oval 183"/>
            <p:cNvSpPr>
              <a:spLocks noChangeArrowheads="1"/>
            </p:cNvSpPr>
            <p:nvPr/>
          </p:nvSpPr>
          <p:spPr bwMode="auto">
            <a:xfrm>
              <a:off x="971" y="1446"/>
              <a:ext cx="48" cy="48"/>
            </a:xfrm>
            <a:prstGeom prst="ellipse">
              <a:avLst/>
            </a:prstGeom>
            <a:solidFill>
              <a:schemeClr val="tx1"/>
            </a:solidFill>
            <a:ln w="19050">
              <a:solidFill>
                <a:srgbClr val="000000"/>
              </a:solidFill>
              <a:round/>
              <a:headEnd/>
              <a:tailEnd/>
            </a:ln>
          </p:spPr>
          <p:txBody>
            <a:bodyPr wrap="none" lIns="90000" tIns="46800" rIns="90000" bIns="46800" anchor="ctr"/>
            <a:lstStyle/>
            <a:p>
              <a:endParaRPr lang="zh-CN" altLang="en-US"/>
            </a:p>
          </p:txBody>
        </p:sp>
        <p:sp>
          <p:nvSpPr>
            <p:cNvPr id="164" name="AutoShape 184"/>
            <p:cNvSpPr>
              <a:spLocks noChangeArrowheads="1"/>
            </p:cNvSpPr>
            <p:nvPr/>
          </p:nvSpPr>
          <p:spPr bwMode="auto">
            <a:xfrm>
              <a:off x="1952" y="1216"/>
              <a:ext cx="384" cy="336"/>
            </a:xfrm>
            <a:prstGeom prst="flowChartDelay">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65" name="Line 185"/>
            <p:cNvSpPr>
              <a:spLocks noChangeShapeType="1"/>
            </p:cNvSpPr>
            <p:nvPr/>
          </p:nvSpPr>
          <p:spPr bwMode="auto">
            <a:xfrm>
              <a:off x="1664" y="59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6" name="Line 186"/>
            <p:cNvSpPr>
              <a:spLocks noChangeShapeType="1"/>
            </p:cNvSpPr>
            <p:nvPr/>
          </p:nvSpPr>
          <p:spPr bwMode="auto">
            <a:xfrm>
              <a:off x="1664" y="784"/>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7" name="Line 187"/>
            <p:cNvSpPr>
              <a:spLocks noChangeShapeType="1"/>
            </p:cNvSpPr>
            <p:nvPr/>
          </p:nvSpPr>
          <p:spPr bwMode="auto">
            <a:xfrm flipH="1">
              <a:off x="994" y="1217"/>
              <a:ext cx="7" cy="24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8" name="Line 188"/>
            <p:cNvSpPr>
              <a:spLocks noChangeShapeType="1"/>
            </p:cNvSpPr>
            <p:nvPr/>
          </p:nvSpPr>
          <p:spPr bwMode="auto">
            <a:xfrm flipV="1">
              <a:off x="992" y="786"/>
              <a:ext cx="672" cy="43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9" name="Line 189"/>
            <p:cNvSpPr>
              <a:spLocks noChangeShapeType="1"/>
            </p:cNvSpPr>
            <p:nvPr/>
          </p:nvSpPr>
          <p:spPr bwMode="auto">
            <a:xfrm>
              <a:off x="1040" y="832"/>
              <a:ext cx="624" cy="4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0" name="Line 190"/>
            <p:cNvSpPr>
              <a:spLocks noChangeShapeType="1"/>
            </p:cNvSpPr>
            <p:nvPr/>
          </p:nvSpPr>
          <p:spPr bwMode="auto">
            <a:xfrm flipV="1">
              <a:off x="2528" y="880"/>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1" name="Line 191"/>
            <p:cNvSpPr>
              <a:spLocks noChangeShapeType="1"/>
            </p:cNvSpPr>
            <p:nvPr/>
          </p:nvSpPr>
          <p:spPr bwMode="auto">
            <a:xfrm flipV="1">
              <a:off x="2336" y="688"/>
              <a:ext cx="84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2" name="Line 192"/>
            <p:cNvSpPr>
              <a:spLocks noChangeShapeType="1"/>
            </p:cNvSpPr>
            <p:nvPr/>
          </p:nvSpPr>
          <p:spPr bwMode="auto">
            <a:xfrm>
              <a:off x="1040" y="640"/>
              <a:ext cx="2" cy="20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3" name="Line 193"/>
            <p:cNvSpPr>
              <a:spLocks noChangeShapeType="1"/>
            </p:cNvSpPr>
            <p:nvPr/>
          </p:nvSpPr>
          <p:spPr bwMode="auto">
            <a:xfrm>
              <a:off x="2528" y="688"/>
              <a:ext cx="2" cy="20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4" name="Oval 194"/>
            <p:cNvSpPr>
              <a:spLocks noChangeArrowheads="1"/>
            </p:cNvSpPr>
            <p:nvPr/>
          </p:nvSpPr>
          <p:spPr bwMode="auto">
            <a:xfrm>
              <a:off x="2491" y="677"/>
              <a:ext cx="48" cy="48"/>
            </a:xfrm>
            <a:prstGeom prst="ellipse">
              <a:avLst/>
            </a:prstGeom>
            <a:solidFill>
              <a:schemeClr val="tx1"/>
            </a:solidFill>
            <a:ln w="19050">
              <a:solidFill>
                <a:srgbClr val="000000"/>
              </a:solidFill>
              <a:round/>
              <a:headEnd/>
              <a:tailEnd/>
            </a:ln>
          </p:spPr>
          <p:txBody>
            <a:bodyPr wrap="none" lIns="90000" tIns="46800" rIns="90000" bIns="46800" anchor="ctr"/>
            <a:lstStyle/>
            <a:p>
              <a:endParaRPr lang="zh-CN" altLang="en-US"/>
            </a:p>
          </p:txBody>
        </p:sp>
        <p:sp>
          <p:nvSpPr>
            <p:cNvPr id="175" name="Oval 195"/>
            <p:cNvSpPr>
              <a:spLocks noChangeArrowheads="1"/>
            </p:cNvSpPr>
            <p:nvPr/>
          </p:nvSpPr>
          <p:spPr bwMode="auto">
            <a:xfrm>
              <a:off x="2510" y="1312"/>
              <a:ext cx="48" cy="48"/>
            </a:xfrm>
            <a:prstGeom prst="ellipse">
              <a:avLst/>
            </a:prstGeom>
            <a:solidFill>
              <a:schemeClr val="tx1"/>
            </a:solidFill>
            <a:ln w="19050">
              <a:solidFill>
                <a:srgbClr val="000000"/>
              </a:solidFill>
              <a:round/>
              <a:headEnd/>
              <a:tailEnd/>
            </a:ln>
          </p:spPr>
          <p:txBody>
            <a:bodyPr wrap="none" lIns="90000" tIns="46800" rIns="90000" bIns="46800" anchor="ctr"/>
            <a:lstStyle/>
            <a:p>
              <a:endParaRPr lang="zh-CN" altLang="en-US"/>
            </a:p>
          </p:txBody>
        </p:sp>
        <p:sp>
          <p:nvSpPr>
            <p:cNvPr id="176" name="Text Box 196"/>
            <p:cNvSpPr txBox="1">
              <a:spLocks noChangeArrowheads="1"/>
            </p:cNvSpPr>
            <p:nvPr/>
          </p:nvSpPr>
          <p:spPr bwMode="auto">
            <a:xfrm>
              <a:off x="3440" y="832"/>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Z</a:t>
              </a:r>
              <a:r>
                <a:rPr lang="en-US" altLang="zh-CN" baseline="-25000"/>
                <a:t>2</a:t>
              </a:r>
            </a:p>
          </p:txBody>
        </p:sp>
        <p:sp>
          <p:nvSpPr>
            <p:cNvPr id="177" name="Text Box 197"/>
            <p:cNvSpPr txBox="1">
              <a:spLocks noChangeArrowheads="1"/>
            </p:cNvSpPr>
            <p:nvPr/>
          </p:nvSpPr>
          <p:spPr bwMode="auto">
            <a:xfrm>
              <a:off x="3248" y="1264"/>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Z</a:t>
              </a:r>
              <a:r>
                <a:rPr lang="en-US" altLang="zh-CN" baseline="-25000"/>
                <a:t>3</a:t>
              </a:r>
            </a:p>
          </p:txBody>
        </p:sp>
      </p:grpSp>
      <p:graphicFrame>
        <p:nvGraphicFramePr>
          <p:cNvPr id="182" name="Object 198"/>
          <p:cNvGraphicFramePr>
            <a:graphicFrameLocks noChangeAspect="1"/>
          </p:cNvGraphicFramePr>
          <p:nvPr>
            <p:extLst>
              <p:ext uri="{D42A27DB-BD31-4B8C-83A1-F6EECF244321}">
                <p14:modId xmlns:p14="http://schemas.microsoft.com/office/powerpoint/2010/main" val="4271068987"/>
              </p:ext>
            </p:extLst>
          </p:nvPr>
        </p:nvGraphicFramePr>
        <p:xfrm>
          <a:off x="1129125" y="3851276"/>
          <a:ext cx="2130425" cy="544512"/>
        </p:xfrm>
        <a:graphic>
          <a:graphicData uri="http://schemas.openxmlformats.org/presentationml/2006/ole">
            <mc:AlternateContent xmlns:mc="http://schemas.openxmlformats.org/markup-compatibility/2006">
              <mc:Choice xmlns:v="urn:schemas-microsoft-com:vml" Requires="v">
                <p:oleObj spid="_x0000_s293056" name="Equation" r:id="rId5" imgW="971584" imgH="238057" progId="Equation.3">
                  <p:embed/>
                </p:oleObj>
              </mc:Choice>
              <mc:Fallback>
                <p:oleObj name="Equation" r:id="rId5" imgW="971584" imgH="2380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9125" y="3851276"/>
                        <a:ext cx="2130425"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3" name="Object 199"/>
          <p:cNvGraphicFramePr>
            <a:graphicFrameLocks noChangeAspect="1"/>
          </p:cNvGraphicFramePr>
          <p:nvPr>
            <p:extLst>
              <p:ext uri="{D42A27DB-BD31-4B8C-83A1-F6EECF244321}">
                <p14:modId xmlns:p14="http://schemas.microsoft.com/office/powerpoint/2010/main" val="2130662664"/>
              </p:ext>
            </p:extLst>
          </p:nvPr>
        </p:nvGraphicFramePr>
        <p:xfrm>
          <a:off x="1160875" y="4519613"/>
          <a:ext cx="1311275" cy="515938"/>
        </p:xfrm>
        <a:graphic>
          <a:graphicData uri="http://schemas.openxmlformats.org/presentationml/2006/ole">
            <mc:AlternateContent xmlns:mc="http://schemas.openxmlformats.org/markup-compatibility/2006">
              <mc:Choice xmlns:v="urn:schemas-microsoft-com:vml" Requires="v">
                <p:oleObj spid="_x0000_s293057" name="Equation" r:id="rId7" imgW="590449" imgH="219143" progId="Equation.3">
                  <p:embed/>
                </p:oleObj>
              </mc:Choice>
              <mc:Fallback>
                <p:oleObj name="Equation" r:id="rId7" imgW="590449" imgH="21914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0875" y="4519613"/>
                        <a:ext cx="1311275"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 name="Text Box 257"/>
          <p:cNvSpPr txBox="1">
            <a:spLocks noChangeArrowheads="1"/>
          </p:cNvSpPr>
          <p:nvPr/>
        </p:nvSpPr>
        <p:spPr bwMode="auto">
          <a:xfrm>
            <a:off x="3262725" y="3927476"/>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sz="2400" i="1"/>
              <a:t>=A⊙B</a:t>
            </a:r>
          </a:p>
        </p:txBody>
      </p:sp>
      <p:sp>
        <p:nvSpPr>
          <p:cNvPr id="185" name="Text Box 258"/>
          <p:cNvSpPr txBox="1">
            <a:spLocks noChangeArrowheads="1"/>
          </p:cNvSpPr>
          <p:nvPr/>
        </p:nvSpPr>
        <p:spPr bwMode="auto">
          <a:xfrm>
            <a:off x="170275" y="5494338"/>
            <a:ext cx="866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sz="2400">
                <a:solidFill>
                  <a:srgbClr val="FF0066"/>
                </a:solidFill>
              </a:rPr>
              <a:t>功能：</a:t>
            </a:r>
            <a:r>
              <a:rPr lang="zh-CN" altLang="en-US" sz="2400">
                <a:solidFill>
                  <a:srgbClr val="000000"/>
                </a:solidFill>
              </a:rPr>
              <a:t>一位比较器，</a:t>
            </a:r>
            <a:r>
              <a:rPr lang="en-US" altLang="zh-CN" sz="2400">
                <a:solidFill>
                  <a:srgbClr val="000000"/>
                </a:solidFill>
              </a:rPr>
              <a:t>Z</a:t>
            </a:r>
            <a:r>
              <a:rPr lang="en-US" altLang="zh-CN" sz="2400" baseline="-25000">
                <a:solidFill>
                  <a:srgbClr val="000000"/>
                </a:solidFill>
              </a:rPr>
              <a:t>1</a:t>
            </a:r>
            <a:r>
              <a:rPr lang="zh-CN" altLang="en-US" sz="2400">
                <a:solidFill>
                  <a:srgbClr val="000000"/>
                </a:solidFill>
              </a:rPr>
              <a:t>表示</a:t>
            </a:r>
            <a:r>
              <a:rPr lang="en-US" altLang="zh-CN" sz="2400">
                <a:solidFill>
                  <a:srgbClr val="000000"/>
                </a:solidFill>
              </a:rPr>
              <a:t>A&lt;B</a:t>
            </a:r>
            <a:r>
              <a:rPr lang="zh-CN" altLang="en-US" sz="2400">
                <a:solidFill>
                  <a:srgbClr val="000000"/>
                </a:solidFill>
              </a:rPr>
              <a:t>，</a:t>
            </a:r>
            <a:r>
              <a:rPr lang="en-US" altLang="zh-CN" sz="2400">
                <a:solidFill>
                  <a:srgbClr val="000000"/>
                </a:solidFill>
              </a:rPr>
              <a:t>Z</a:t>
            </a:r>
            <a:r>
              <a:rPr lang="en-US" altLang="zh-CN" sz="2400" baseline="-25000">
                <a:solidFill>
                  <a:srgbClr val="000000"/>
                </a:solidFill>
              </a:rPr>
              <a:t>2</a:t>
            </a:r>
            <a:r>
              <a:rPr lang="zh-CN" altLang="en-US" sz="2400">
                <a:solidFill>
                  <a:srgbClr val="000000"/>
                </a:solidFill>
              </a:rPr>
              <a:t>表示</a:t>
            </a:r>
            <a:r>
              <a:rPr lang="en-US" altLang="zh-CN" sz="2400">
                <a:solidFill>
                  <a:srgbClr val="000000"/>
                </a:solidFill>
              </a:rPr>
              <a:t>A=B</a:t>
            </a:r>
            <a:r>
              <a:rPr lang="zh-CN" altLang="en-US" sz="2400">
                <a:solidFill>
                  <a:srgbClr val="000000"/>
                </a:solidFill>
              </a:rPr>
              <a:t>， </a:t>
            </a:r>
            <a:r>
              <a:rPr lang="en-US" altLang="zh-CN" sz="2400">
                <a:solidFill>
                  <a:srgbClr val="000000"/>
                </a:solidFill>
              </a:rPr>
              <a:t>Z</a:t>
            </a:r>
            <a:r>
              <a:rPr lang="en-US" altLang="zh-CN" sz="2400" baseline="-25000">
                <a:solidFill>
                  <a:srgbClr val="000000"/>
                </a:solidFill>
              </a:rPr>
              <a:t>3</a:t>
            </a:r>
            <a:r>
              <a:rPr lang="zh-CN" altLang="en-US" sz="2400">
                <a:solidFill>
                  <a:srgbClr val="000000"/>
                </a:solidFill>
              </a:rPr>
              <a:t>表示</a:t>
            </a:r>
            <a:r>
              <a:rPr lang="en-US" altLang="zh-CN" sz="2400">
                <a:solidFill>
                  <a:srgbClr val="000000"/>
                </a:solidFill>
              </a:rPr>
              <a:t>A&gt;B</a:t>
            </a:r>
            <a:r>
              <a:rPr lang="zh-CN" altLang="en-US" sz="2400">
                <a:solidFill>
                  <a:srgbClr val="000000"/>
                </a:solidFill>
              </a:rPr>
              <a:t>。</a:t>
            </a:r>
          </a:p>
        </p:txBody>
      </p:sp>
      <p:sp>
        <p:nvSpPr>
          <p:cNvPr id="186" name="Text Box 254"/>
          <p:cNvSpPr txBox="1">
            <a:spLocks noChangeArrowheads="1"/>
          </p:cNvSpPr>
          <p:nvPr/>
        </p:nvSpPr>
        <p:spPr bwMode="auto">
          <a:xfrm>
            <a:off x="6113875" y="3589338"/>
            <a:ext cx="228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sz="2400">
                <a:solidFill>
                  <a:srgbClr val="FF0066"/>
                </a:solidFill>
              </a:rPr>
              <a:t>0100</a:t>
            </a:r>
          </a:p>
        </p:txBody>
      </p:sp>
      <p:sp>
        <p:nvSpPr>
          <p:cNvPr id="187" name="Text Box 255"/>
          <p:cNvSpPr txBox="1">
            <a:spLocks noChangeArrowheads="1"/>
          </p:cNvSpPr>
          <p:nvPr/>
        </p:nvSpPr>
        <p:spPr bwMode="auto">
          <a:xfrm>
            <a:off x="6571075" y="3592513"/>
            <a:ext cx="304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sz="2400">
                <a:solidFill>
                  <a:srgbClr val="FF0066"/>
                </a:solidFill>
              </a:rPr>
              <a:t>1001</a:t>
            </a:r>
          </a:p>
        </p:txBody>
      </p:sp>
      <p:sp>
        <p:nvSpPr>
          <p:cNvPr id="188" name="Text Box 256"/>
          <p:cNvSpPr txBox="1">
            <a:spLocks noChangeArrowheads="1"/>
          </p:cNvSpPr>
          <p:nvPr/>
        </p:nvSpPr>
        <p:spPr bwMode="auto">
          <a:xfrm>
            <a:off x="7090188" y="3594101"/>
            <a:ext cx="4095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sz="2400">
                <a:solidFill>
                  <a:srgbClr val="FF0066"/>
                </a:solidFill>
              </a:rPr>
              <a:t>0010</a:t>
            </a:r>
          </a:p>
        </p:txBody>
      </p:sp>
    </p:spTree>
    <p:extLst>
      <p:ext uri="{BB962C8B-B14F-4D97-AF65-F5344CB8AC3E}">
        <p14:creationId xmlns:p14="http://schemas.microsoft.com/office/powerpoint/2010/main" val="167058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barn(inVertical)">
                                      <p:cBhvr>
                                        <p:cTn id="7" dur="500"/>
                                        <p:tgtEl>
                                          <p:spTgt spid="141"/>
                                        </p:tgtEl>
                                      </p:cBhvr>
                                    </p:animEffect>
                                  </p:childTnLst>
                                </p:cTn>
                              </p:par>
                              <p:par>
                                <p:cTn id="8" presetID="16" presetClass="entr" presetSubtype="21" fill="hold"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barn(inVertical)">
                                      <p:cBhvr>
                                        <p:cTn id="10" dur="500"/>
                                        <p:tgtEl>
                                          <p:spTgt spid="142"/>
                                        </p:tgtEl>
                                      </p:cBhvr>
                                    </p:animEffect>
                                  </p:childTnLst>
                                </p:cTn>
                              </p:par>
                              <p:par>
                                <p:cTn id="11" presetID="16" presetClass="entr" presetSubtype="21" fill="hold" nodeType="withEffect">
                                  <p:stCondLst>
                                    <p:cond delay="0"/>
                                  </p:stCondLst>
                                  <p:childTnLst>
                                    <p:set>
                                      <p:cBhvr>
                                        <p:cTn id="12" dur="1" fill="hold">
                                          <p:stCondLst>
                                            <p:cond delay="0"/>
                                          </p:stCondLst>
                                        </p:cTn>
                                        <p:tgtEl>
                                          <p:spTgt spid="182"/>
                                        </p:tgtEl>
                                        <p:attrNameLst>
                                          <p:attrName>style.visibility</p:attrName>
                                        </p:attrNameLst>
                                      </p:cBhvr>
                                      <p:to>
                                        <p:strVal val="visible"/>
                                      </p:to>
                                    </p:set>
                                    <p:animEffect transition="in" filter="barn(inVertical)">
                                      <p:cBhvr>
                                        <p:cTn id="13" dur="500"/>
                                        <p:tgtEl>
                                          <p:spTgt spid="182"/>
                                        </p:tgtEl>
                                      </p:cBhvr>
                                    </p:animEffect>
                                  </p:childTnLst>
                                </p:cTn>
                              </p:par>
                              <p:par>
                                <p:cTn id="14" presetID="16" presetClass="entr" presetSubtype="21" fill="hold" nodeType="withEffect">
                                  <p:stCondLst>
                                    <p:cond delay="0"/>
                                  </p:stCondLst>
                                  <p:childTnLst>
                                    <p:set>
                                      <p:cBhvr>
                                        <p:cTn id="15" dur="1" fill="hold">
                                          <p:stCondLst>
                                            <p:cond delay="0"/>
                                          </p:stCondLst>
                                        </p:cTn>
                                        <p:tgtEl>
                                          <p:spTgt spid="183"/>
                                        </p:tgtEl>
                                        <p:attrNameLst>
                                          <p:attrName>style.visibility</p:attrName>
                                        </p:attrNameLst>
                                      </p:cBhvr>
                                      <p:to>
                                        <p:strVal val="visible"/>
                                      </p:to>
                                    </p:set>
                                    <p:animEffect transition="in" filter="barn(inVertical)">
                                      <p:cBhvr>
                                        <p:cTn id="16" dur="500"/>
                                        <p:tgtEl>
                                          <p:spTgt spid="183"/>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84"/>
                                        </p:tgtEl>
                                        <p:attrNameLst>
                                          <p:attrName>style.visibility</p:attrName>
                                        </p:attrNameLst>
                                      </p:cBhvr>
                                      <p:to>
                                        <p:strVal val="visible"/>
                                      </p:to>
                                    </p:set>
                                    <p:animEffect transition="in" filter="barn(inVertical)">
                                      <p:cBhvr>
                                        <p:cTn id="19" dur="500"/>
                                        <p:tgtEl>
                                          <p:spTgt spid="18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85"/>
                                        </p:tgtEl>
                                        <p:attrNameLst>
                                          <p:attrName>style.visibility</p:attrName>
                                        </p:attrNameLst>
                                      </p:cBhvr>
                                      <p:to>
                                        <p:strVal val="visible"/>
                                      </p:to>
                                    </p:set>
                                    <p:animEffect transition="in" filter="barn(inVertical)">
                                      <p:cBhvr>
                                        <p:cTn id="22" dur="500"/>
                                        <p:tgtEl>
                                          <p:spTgt spid="185"/>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86"/>
                                        </p:tgtEl>
                                        <p:attrNameLst>
                                          <p:attrName>style.visibility</p:attrName>
                                        </p:attrNameLst>
                                      </p:cBhvr>
                                      <p:to>
                                        <p:strVal val="visible"/>
                                      </p:to>
                                    </p:set>
                                    <p:animEffect transition="in" filter="barn(inVertical)">
                                      <p:cBhvr>
                                        <p:cTn id="25" dur="500"/>
                                        <p:tgtEl>
                                          <p:spTgt spid="18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87"/>
                                        </p:tgtEl>
                                        <p:attrNameLst>
                                          <p:attrName>style.visibility</p:attrName>
                                        </p:attrNameLst>
                                      </p:cBhvr>
                                      <p:to>
                                        <p:strVal val="visible"/>
                                      </p:to>
                                    </p:set>
                                    <p:animEffect transition="in" filter="barn(inVertical)">
                                      <p:cBhvr>
                                        <p:cTn id="28" dur="500"/>
                                        <p:tgtEl>
                                          <p:spTgt spid="187"/>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88"/>
                                        </p:tgtEl>
                                        <p:attrNameLst>
                                          <p:attrName>style.visibility</p:attrName>
                                        </p:attrNameLst>
                                      </p:cBhvr>
                                      <p:to>
                                        <p:strVal val="visible"/>
                                      </p:to>
                                    </p:set>
                                    <p:animEffect transition="in" filter="barn(inVertical)">
                                      <p:cBhvr>
                                        <p:cTn id="31"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p:bldP spid="185" grpId="0"/>
      <p:bldP spid="186" grpId="0"/>
      <p:bldP spid="187" grpId="0"/>
      <p:bldP spid="18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第一节  组合逻辑分析</a:t>
            </a:r>
          </a:p>
        </p:txBody>
      </p:sp>
      <p:grpSp>
        <p:nvGrpSpPr>
          <p:cNvPr id="57" name="Group 5"/>
          <p:cNvGrpSpPr>
            <a:grpSpLocks/>
          </p:cNvGrpSpPr>
          <p:nvPr/>
        </p:nvGrpSpPr>
        <p:grpSpPr bwMode="auto">
          <a:xfrm>
            <a:off x="223271" y="527843"/>
            <a:ext cx="1066800" cy="406400"/>
            <a:chOff x="240" y="480"/>
            <a:chExt cx="1488" cy="256"/>
          </a:xfrm>
        </p:grpSpPr>
        <p:sp>
          <p:nvSpPr>
            <p:cNvPr id="58" name="Text Box 6"/>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solidFill>
                    <a:schemeClr val="bg1"/>
                  </a:solidFill>
                </a:rPr>
                <a:t>例</a:t>
              </a:r>
              <a:r>
                <a:rPr lang="en-US" altLang="zh-CN" dirty="0">
                  <a:solidFill>
                    <a:schemeClr val="bg1"/>
                  </a:solidFill>
                </a:rPr>
                <a:t>4</a:t>
              </a:r>
            </a:p>
          </p:txBody>
        </p:sp>
        <p:sp>
          <p:nvSpPr>
            <p:cNvPr id="59" name="Line 7"/>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sp>
        <p:nvSpPr>
          <p:cNvPr id="60" name="Text Box 8"/>
          <p:cNvSpPr txBox="1">
            <a:spLocks noChangeArrowheads="1"/>
          </p:cNvSpPr>
          <p:nvPr/>
        </p:nvSpPr>
        <p:spPr bwMode="auto">
          <a:xfrm>
            <a:off x="1290071" y="527843"/>
            <a:ext cx="510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a:t>分析如下电路的功能，列出真值表。</a:t>
            </a:r>
          </a:p>
        </p:txBody>
      </p:sp>
      <p:grpSp>
        <p:nvGrpSpPr>
          <p:cNvPr id="61" name="Group 216"/>
          <p:cNvGrpSpPr>
            <a:grpSpLocks/>
          </p:cNvGrpSpPr>
          <p:nvPr/>
        </p:nvGrpSpPr>
        <p:grpSpPr bwMode="auto">
          <a:xfrm>
            <a:off x="1182121" y="1064418"/>
            <a:ext cx="6015038" cy="4206875"/>
            <a:chOff x="748" y="482"/>
            <a:chExt cx="3789" cy="2650"/>
          </a:xfrm>
        </p:grpSpPr>
        <p:sp>
          <p:nvSpPr>
            <p:cNvPr id="62" name="Text Box 10"/>
            <p:cNvSpPr txBox="1">
              <a:spLocks noChangeArrowheads="1"/>
            </p:cNvSpPr>
            <p:nvPr/>
          </p:nvSpPr>
          <p:spPr bwMode="auto">
            <a:xfrm>
              <a:off x="1902" y="288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r>
                <a:rPr lang="en-US" altLang="zh-CN" baseline="-25000"/>
                <a:t>0</a:t>
              </a:r>
            </a:p>
          </p:txBody>
        </p:sp>
        <p:sp>
          <p:nvSpPr>
            <p:cNvPr id="63" name="Oval 19"/>
            <p:cNvSpPr>
              <a:spLocks noChangeArrowheads="1"/>
            </p:cNvSpPr>
            <p:nvPr/>
          </p:nvSpPr>
          <p:spPr bwMode="auto">
            <a:xfrm>
              <a:off x="1779" y="1749"/>
              <a:ext cx="48" cy="48"/>
            </a:xfrm>
            <a:prstGeom prst="ellipse">
              <a:avLst/>
            </a:prstGeom>
            <a:solidFill>
              <a:schemeClr val="tx1"/>
            </a:solidFill>
            <a:ln w="19050">
              <a:solidFill>
                <a:srgbClr val="000000"/>
              </a:solidFill>
              <a:round/>
              <a:headEnd/>
              <a:tailEnd/>
            </a:ln>
          </p:spPr>
          <p:txBody>
            <a:bodyPr wrap="none" lIns="90000" tIns="46800" rIns="90000" bIns="46800" anchor="ctr"/>
            <a:lstStyle/>
            <a:p>
              <a:endParaRPr lang="zh-CN" altLang="en-US"/>
            </a:p>
          </p:txBody>
        </p:sp>
        <p:sp>
          <p:nvSpPr>
            <p:cNvPr id="64" name="Text Box 63"/>
            <p:cNvSpPr txBox="1">
              <a:spLocks noChangeArrowheads="1"/>
            </p:cNvSpPr>
            <p:nvPr/>
          </p:nvSpPr>
          <p:spPr bwMode="auto">
            <a:xfrm>
              <a:off x="1422" y="288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r>
                <a:rPr lang="en-US" altLang="zh-CN" baseline="-25000"/>
                <a:t>1</a:t>
              </a:r>
            </a:p>
          </p:txBody>
        </p:sp>
        <p:sp>
          <p:nvSpPr>
            <p:cNvPr id="65" name="Text Box 64"/>
            <p:cNvSpPr txBox="1">
              <a:spLocks noChangeArrowheads="1"/>
            </p:cNvSpPr>
            <p:nvPr/>
          </p:nvSpPr>
          <p:spPr bwMode="auto">
            <a:xfrm>
              <a:off x="748" y="55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D</a:t>
              </a:r>
              <a:r>
                <a:rPr lang="en-US" altLang="zh-CN" baseline="-25000"/>
                <a:t>0</a:t>
              </a:r>
              <a:endParaRPr lang="en-US" altLang="zh-CN"/>
            </a:p>
          </p:txBody>
        </p:sp>
        <p:sp>
          <p:nvSpPr>
            <p:cNvPr id="66" name="Oval 66"/>
            <p:cNvSpPr>
              <a:spLocks noChangeArrowheads="1"/>
            </p:cNvSpPr>
            <p:nvPr/>
          </p:nvSpPr>
          <p:spPr bwMode="auto">
            <a:xfrm>
              <a:off x="1546" y="2805"/>
              <a:ext cx="48" cy="48"/>
            </a:xfrm>
            <a:prstGeom prst="ellipse">
              <a:avLst/>
            </a:prstGeom>
            <a:solidFill>
              <a:schemeClr val="tx1"/>
            </a:solidFill>
            <a:ln w="19050">
              <a:solidFill>
                <a:srgbClr val="000000"/>
              </a:solidFill>
              <a:round/>
              <a:headEnd/>
              <a:tailEnd/>
            </a:ln>
          </p:spPr>
          <p:txBody>
            <a:bodyPr wrap="none" lIns="90000" tIns="46800" rIns="90000" bIns="46800" anchor="ctr"/>
            <a:lstStyle/>
            <a:p>
              <a:endParaRPr lang="zh-CN" altLang="en-US"/>
            </a:p>
          </p:txBody>
        </p:sp>
        <p:sp>
          <p:nvSpPr>
            <p:cNvPr id="67" name="Text Box 76"/>
            <p:cNvSpPr txBox="1">
              <a:spLocks noChangeArrowheads="1"/>
            </p:cNvSpPr>
            <p:nvPr/>
          </p:nvSpPr>
          <p:spPr bwMode="auto">
            <a:xfrm>
              <a:off x="4350" y="1154"/>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F</a:t>
              </a:r>
            </a:p>
          </p:txBody>
        </p:sp>
        <p:grpSp>
          <p:nvGrpSpPr>
            <p:cNvPr id="68" name="Group 78"/>
            <p:cNvGrpSpPr>
              <a:grpSpLocks/>
            </p:cNvGrpSpPr>
            <p:nvPr/>
          </p:nvGrpSpPr>
          <p:grpSpPr bwMode="auto">
            <a:xfrm>
              <a:off x="2439" y="923"/>
              <a:ext cx="658" cy="288"/>
              <a:chOff x="1728" y="576"/>
              <a:chExt cx="658" cy="288"/>
            </a:xfrm>
          </p:grpSpPr>
          <p:sp>
            <p:nvSpPr>
              <p:cNvPr id="189" name="AutoShape 21"/>
              <p:cNvSpPr>
                <a:spLocks noChangeArrowheads="1"/>
              </p:cNvSpPr>
              <p:nvPr/>
            </p:nvSpPr>
            <p:spPr bwMode="auto">
              <a:xfrm>
                <a:off x="1957" y="576"/>
                <a:ext cx="278" cy="288"/>
              </a:xfrm>
              <a:prstGeom prst="flowChartDelay">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90" name="Line 22"/>
              <p:cNvSpPr>
                <a:spLocks noChangeShapeType="1"/>
              </p:cNvSpPr>
              <p:nvPr/>
            </p:nvSpPr>
            <p:spPr bwMode="auto">
              <a:xfrm flipV="1">
                <a:off x="1749" y="617"/>
                <a:ext cx="20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1" name="Line 23"/>
              <p:cNvSpPr>
                <a:spLocks noChangeShapeType="1"/>
              </p:cNvSpPr>
              <p:nvPr/>
            </p:nvSpPr>
            <p:spPr bwMode="auto">
              <a:xfrm flipV="1">
                <a:off x="1728" y="816"/>
                <a:ext cx="21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2" name="Line 24"/>
              <p:cNvSpPr>
                <a:spLocks noChangeShapeType="1"/>
              </p:cNvSpPr>
              <p:nvPr/>
            </p:nvSpPr>
            <p:spPr bwMode="auto">
              <a:xfrm flipV="1">
                <a:off x="2247" y="711"/>
                <a:ext cx="13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3" name="Line 77"/>
              <p:cNvSpPr>
                <a:spLocks noChangeShapeType="1"/>
              </p:cNvSpPr>
              <p:nvPr/>
            </p:nvSpPr>
            <p:spPr bwMode="auto">
              <a:xfrm flipV="1">
                <a:off x="1737" y="720"/>
                <a:ext cx="21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69" name="Group 116"/>
            <p:cNvGrpSpPr>
              <a:grpSpLocks/>
            </p:cNvGrpSpPr>
            <p:nvPr/>
          </p:nvGrpSpPr>
          <p:grpSpPr bwMode="auto">
            <a:xfrm rot="-5400000">
              <a:off x="1460" y="2508"/>
              <a:ext cx="225" cy="206"/>
              <a:chOff x="1704" y="1104"/>
              <a:chExt cx="307" cy="240"/>
            </a:xfrm>
          </p:grpSpPr>
          <p:sp>
            <p:nvSpPr>
              <p:cNvPr id="135" name="AutoShape 104"/>
              <p:cNvSpPr>
                <a:spLocks noChangeArrowheads="1"/>
              </p:cNvSpPr>
              <p:nvPr/>
            </p:nvSpPr>
            <p:spPr bwMode="auto">
              <a:xfrm rot="5400000">
                <a:off x="1692" y="1116"/>
                <a:ext cx="240" cy="216"/>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6" name="Oval 105"/>
              <p:cNvSpPr>
                <a:spLocks noChangeArrowheads="1"/>
              </p:cNvSpPr>
              <p:nvPr/>
            </p:nvSpPr>
            <p:spPr bwMode="auto">
              <a:xfrm>
                <a:off x="1920" y="1188"/>
                <a:ext cx="91" cy="7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70" name="Group 117"/>
            <p:cNvGrpSpPr>
              <a:grpSpLocks/>
            </p:cNvGrpSpPr>
            <p:nvPr/>
          </p:nvGrpSpPr>
          <p:grpSpPr bwMode="auto">
            <a:xfrm>
              <a:off x="2430" y="482"/>
              <a:ext cx="658" cy="288"/>
              <a:chOff x="1728" y="576"/>
              <a:chExt cx="658" cy="288"/>
            </a:xfrm>
          </p:grpSpPr>
          <p:sp>
            <p:nvSpPr>
              <p:cNvPr id="130" name="AutoShape 118"/>
              <p:cNvSpPr>
                <a:spLocks noChangeArrowheads="1"/>
              </p:cNvSpPr>
              <p:nvPr/>
            </p:nvSpPr>
            <p:spPr bwMode="auto">
              <a:xfrm>
                <a:off x="1957" y="576"/>
                <a:ext cx="278" cy="288"/>
              </a:xfrm>
              <a:prstGeom prst="flowChartDelay">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endParaRPr lang="zh-CN" altLang="zh-CN">
                  <a:solidFill>
                    <a:schemeClr val="tx2"/>
                  </a:solidFill>
                </a:endParaRPr>
              </a:p>
            </p:txBody>
          </p:sp>
          <p:sp>
            <p:nvSpPr>
              <p:cNvPr id="131" name="Line 119"/>
              <p:cNvSpPr>
                <a:spLocks noChangeShapeType="1"/>
              </p:cNvSpPr>
              <p:nvPr/>
            </p:nvSpPr>
            <p:spPr bwMode="auto">
              <a:xfrm flipV="1">
                <a:off x="1749" y="617"/>
                <a:ext cx="20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2" name="Line 120"/>
              <p:cNvSpPr>
                <a:spLocks noChangeShapeType="1"/>
              </p:cNvSpPr>
              <p:nvPr/>
            </p:nvSpPr>
            <p:spPr bwMode="auto">
              <a:xfrm flipV="1">
                <a:off x="1728" y="816"/>
                <a:ext cx="21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3" name="Line 121"/>
              <p:cNvSpPr>
                <a:spLocks noChangeShapeType="1"/>
              </p:cNvSpPr>
              <p:nvPr/>
            </p:nvSpPr>
            <p:spPr bwMode="auto">
              <a:xfrm flipV="1">
                <a:off x="2247" y="711"/>
                <a:ext cx="13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4" name="Line 122"/>
              <p:cNvSpPr>
                <a:spLocks noChangeShapeType="1"/>
              </p:cNvSpPr>
              <p:nvPr/>
            </p:nvSpPr>
            <p:spPr bwMode="auto">
              <a:xfrm flipV="1">
                <a:off x="1737" y="720"/>
                <a:ext cx="21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71" name="Group 123"/>
            <p:cNvGrpSpPr>
              <a:grpSpLocks/>
            </p:cNvGrpSpPr>
            <p:nvPr/>
          </p:nvGrpSpPr>
          <p:grpSpPr bwMode="auto">
            <a:xfrm>
              <a:off x="2430" y="1346"/>
              <a:ext cx="658" cy="288"/>
              <a:chOff x="1728" y="576"/>
              <a:chExt cx="658" cy="288"/>
            </a:xfrm>
          </p:grpSpPr>
          <p:sp>
            <p:nvSpPr>
              <p:cNvPr id="125" name="AutoShape 124"/>
              <p:cNvSpPr>
                <a:spLocks noChangeArrowheads="1"/>
              </p:cNvSpPr>
              <p:nvPr/>
            </p:nvSpPr>
            <p:spPr bwMode="auto">
              <a:xfrm>
                <a:off x="1957" y="576"/>
                <a:ext cx="278" cy="288"/>
              </a:xfrm>
              <a:prstGeom prst="flowChartDelay">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26" name="Line 125"/>
              <p:cNvSpPr>
                <a:spLocks noChangeShapeType="1"/>
              </p:cNvSpPr>
              <p:nvPr/>
            </p:nvSpPr>
            <p:spPr bwMode="auto">
              <a:xfrm flipV="1">
                <a:off x="1749" y="617"/>
                <a:ext cx="20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7" name="Line 126"/>
              <p:cNvSpPr>
                <a:spLocks noChangeShapeType="1"/>
              </p:cNvSpPr>
              <p:nvPr/>
            </p:nvSpPr>
            <p:spPr bwMode="auto">
              <a:xfrm flipV="1">
                <a:off x="1728" y="816"/>
                <a:ext cx="21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8" name="Line 127"/>
              <p:cNvSpPr>
                <a:spLocks noChangeShapeType="1"/>
              </p:cNvSpPr>
              <p:nvPr/>
            </p:nvSpPr>
            <p:spPr bwMode="auto">
              <a:xfrm flipV="1">
                <a:off x="2247" y="711"/>
                <a:ext cx="13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9" name="Line 128"/>
              <p:cNvSpPr>
                <a:spLocks noChangeShapeType="1"/>
              </p:cNvSpPr>
              <p:nvPr/>
            </p:nvSpPr>
            <p:spPr bwMode="auto">
              <a:xfrm flipV="1">
                <a:off x="1737" y="720"/>
                <a:ext cx="21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72" name="Group 129"/>
            <p:cNvGrpSpPr>
              <a:grpSpLocks/>
            </p:cNvGrpSpPr>
            <p:nvPr/>
          </p:nvGrpSpPr>
          <p:grpSpPr bwMode="auto">
            <a:xfrm>
              <a:off x="2430" y="1730"/>
              <a:ext cx="658" cy="288"/>
              <a:chOff x="1728" y="576"/>
              <a:chExt cx="658" cy="288"/>
            </a:xfrm>
          </p:grpSpPr>
          <p:sp>
            <p:nvSpPr>
              <p:cNvPr id="120" name="AutoShape 130"/>
              <p:cNvSpPr>
                <a:spLocks noChangeArrowheads="1"/>
              </p:cNvSpPr>
              <p:nvPr/>
            </p:nvSpPr>
            <p:spPr bwMode="auto">
              <a:xfrm>
                <a:off x="1957" y="576"/>
                <a:ext cx="278" cy="288"/>
              </a:xfrm>
              <a:prstGeom prst="flowChartDelay">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21" name="Line 131"/>
              <p:cNvSpPr>
                <a:spLocks noChangeShapeType="1"/>
              </p:cNvSpPr>
              <p:nvPr/>
            </p:nvSpPr>
            <p:spPr bwMode="auto">
              <a:xfrm flipV="1">
                <a:off x="1749" y="617"/>
                <a:ext cx="20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2" name="Line 132"/>
              <p:cNvSpPr>
                <a:spLocks noChangeShapeType="1"/>
              </p:cNvSpPr>
              <p:nvPr/>
            </p:nvSpPr>
            <p:spPr bwMode="auto">
              <a:xfrm flipV="1">
                <a:off x="1728" y="816"/>
                <a:ext cx="21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3" name="Line 133"/>
              <p:cNvSpPr>
                <a:spLocks noChangeShapeType="1"/>
              </p:cNvSpPr>
              <p:nvPr/>
            </p:nvSpPr>
            <p:spPr bwMode="auto">
              <a:xfrm flipV="1">
                <a:off x="2247" y="711"/>
                <a:ext cx="13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4" name="Line 134"/>
              <p:cNvSpPr>
                <a:spLocks noChangeShapeType="1"/>
              </p:cNvSpPr>
              <p:nvPr/>
            </p:nvSpPr>
            <p:spPr bwMode="auto">
              <a:xfrm flipV="1">
                <a:off x="1737" y="720"/>
                <a:ext cx="21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73" name="Group 135"/>
            <p:cNvGrpSpPr>
              <a:grpSpLocks/>
            </p:cNvGrpSpPr>
            <p:nvPr/>
          </p:nvGrpSpPr>
          <p:grpSpPr bwMode="auto">
            <a:xfrm rot="-5400000">
              <a:off x="1892" y="2508"/>
              <a:ext cx="225" cy="206"/>
              <a:chOff x="1704" y="1104"/>
              <a:chExt cx="307" cy="240"/>
            </a:xfrm>
          </p:grpSpPr>
          <p:sp>
            <p:nvSpPr>
              <p:cNvPr id="118" name="AutoShape 136"/>
              <p:cNvSpPr>
                <a:spLocks noChangeArrowheads="1"/>
              </p:cNvSpPr>
              <p:nvPr/>
            </p:nvSpPr>
            <p:spPr bwMode="auto">
              <a:xfrm rot="5400000">
                <a:off x="1692" y="1116"/>
                <a:ext cx="240" cy="216"/>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9" name="Oval 137"/>
              <p:cNvSpPr>
                <a:spLocks noChangeArrowheads="1"/>
              </p:cNvSpPr>
              <p:nvPr/>
            </p:nvSpPr>
            <p:spPr bwMode="auto">
              <a:xfrm>
                <a:off x="1920" y="1188"/>
                <a:ext cx="91" cy="7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74" name="Group 141"/>
            <p:cNvGrpSpPr>
              <a:grpSpLocks/>
            </p:cNvGrpSpPr>
            <p:nvPr/>
          </p:nvGrpSpPr>
          <p:grpSpPr bwMode="auto">
            <a:xfrm>
              <a:off x="3678" y="914"/>
              <a:ext cx="677" cy="672"/>
              <a:chOff x="3408" y="1152"/>
              <a:chExt cx="677" cy="672"/>
            </a:xfrm>
          </p:grpSpPr>
          <p:grpSp>
            <p:nvGrpSpPr>
              <p:cNvPr id="109" name="Group 138"/>
              <p:cNvGrpSpPr>
                <a:grpSpLocks/>
              </p:cNvGrpSpPr>
              <p:nvPr/>
            </p:nvGrpSpPr>
            <p:grpSpPr bwMode="auto">
              <a:xfrm>
                <a:off x="3408" y="1152"/>
                <a:ext cx="677" cy="672"/>
                <a:chOff x="3710" y="2688"/>
                <a:chExt cx="677" cy="361"/>
              </a:xfrm>
            </p:grpSpPr>
            <p:sp>
              <p:nvSpPr>
                <p:cNvPr id="112" name="Line 70"/>
                <p:cNvSpPr>
                  <a:spLocks noChangeShapeType="1"/>
                </p:cNvSpPr>
                <p:nvPr/>
              </p:nvSpPr>
              <p:spPr bwMode="auto">
                <a:xfrm flipV="1">
                  <a:off x="4196" y="2880"/>
                  <a:ext cx="19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3" name="Line 71"/>
                <p:cNvSpPr>
                  <a:spLocks noChangeShapeType="1"/>
                </p:cNvSpPr>
                <p:nvPr/>
              </p:nvSpPr>
              <p:spPr bwMode="auto">
                <a:xfrm>
                  <a:off x="3710" y="2748"/>
                  <a:ext cx="22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4" name="Line 72"/>
                <p:cNvSpPr>
                  <a:spLocks noChangeShapeType="1"/>
                </p:cNvSpPr>
                <p:nvPr/>
              </p:nvSpPr>
              <p:spPr bwMode="auto">
                <a:xfrm>
                  <a:off x="3717" y="2976"/>
                  <a:ext cx="22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5" name="Freeform 73"/>
                <p:cNvSpPr>
                  <a:spLocks/>
                </p:cNvSpPr>
                <p:nvPr/>
              </p:nvSpPr>
              <p:spPr bwMode="auto">
                <a:xfrm>
                  <a:off x="3895" y="2688"/>
                  <a:ext cx="61" cy="354"/>
                </a:xfrm>
                <a:custGeom>
                  <a:avLst/>
                  <a:gdLst>
                    <a:gd name="T0" fmla="*/ 1 w 85"/>
                    <a:gd name="T1" fmla="*/ 0 h 306"/>
                    <a:gd name="T2" fmla="*/ 1 w 85"/>
                    <a:gd name="T3" fmla="*/ 3857 h 306"/>
                    <a:gd name="T4" fmla="*/ 1 w 85"/>
                    <a:gd name="T5" fmla="*/ 9887 h 306"/>
                    <a:gd name="T6" fmla="*/ 0 w 85"/>
                    <a:gd name="T7" fmla="*/ 1351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2857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6" name="Freeform 74"/>
                <p:cNvSpPr>
                  <a:spLocks/>
                </p:cNvSpPr>
                <p:nvPr/>
              </p:nvSpPr>
              <p:spPr bwMode="auto">
                <a:xfrm>
                  <a:off x="3897" y="2880"/>
                  <a:ext cx="299" cy="169"/>
                </a:xfrm>
                <a:custGeom>
                  <a:avLst/>
                  <a:gdLst>
                    <a:gd name="T0" fmla="*/ 0 w 384"/>
                    <a:gd name="T1" fmla="*/ 8 h 192"/>
                    <a:gd name="T2" fmla="*/ 2 w 384"/>
                    <a:gd name="T3" fmla="*/ 5 h 192"/>
                    <a:gd name="T4" fmla="*/ 2 w 384"/>
                    <a:gd name="T5" fmla="*/ 4 h 192"/>
                    <a:gd name="T6" fmla="*/ 2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2857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7" name="Freeform 75"/>
                <p:cNvSpPr>
                  <a:spLocks/>
                </p:cNvSpPr>
                <p:nvPr/>
              </p:nvSpPr>
              <p:spPr bwMode="auto">
                <a:xfrm>
                  <a:off x="3897" y="2688"/>
                  <a:ext cx="299" cy="192"/>
                </a:xfrm>
                <a:custGeom>
                  <a:avLst/>
                  <a:gdLst>
                    <a:gd name="T0" fmla="*/ 0 w 240"/>
                    <a:gd name="T1" fmla="*/ 0 h 96"/>
                    <a:gd name="T2" fmla="*/ 58255 w 240"/>
                    <a:gd name="T3" fmla="*/ 2147483647 h 96"/>
                    <a:gd name="T4" fmla="*/ 72899 w 240"/>
                    <a:gd name="T5" fmla="*/ 2147483647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2857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110" name="Line 139"/>
              <p:cNvSpPr>
                <a:spLocks noChangeShapeType="1"/>
              </p:cNvSpPr>
              <p:nvPr/>
            </p:nvSpPr>
            <p:spPr bwMode="auto">
              <a:xfrm>
                <a:off x="3408" y="1536"/>
                <a:ext cx="24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1" name="Line 140"/>
              <p:cNvSpPr>
                <a:spLocks noChangeShapeType="1"/>
              </p:cNvSpPr>
              <p:nvPr/>
            </p:nvSpPr>
            <p:spPr bwMode="auto">
              <a:xfrm>
                <a:off x="3408" y="1392"/>
                <a:ext cx="24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75" name="Line 143"/>
            <p:cNvSpPr>
              <a:spLocks noChangeShapeType="1"/>
            </p:cNvSpPr>
            <p:nvPr/>
          </p:nvSpPr>
          <p:spPr bwMode="auto">
            <a:xfrm>
              <a:off x="3054" y="617"/>
              <a:ext cx="62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6" name="Line 144"/>
            <p:cNvSpPr>
              <a:spLocks noChangeShapeType="1"/>
            </p:cNvSpPr>
            <p:nvPr/>
          </p:nvSpPr>
          <p:spPr bwMode="auto">
            <a:xfrm>
              <a:off x="3687" y="1449"/>
              <a:ext cx="0" cy="43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7" name="Line 145"/>
            <p:cNvSpPr>
              <a:spLocks noChangeShapeType="1"/>
            </p:cNvSpPr>
            <p:nvPr/>
          </p:nvSpPr>
          <p:spPr bwMode="auto">
            <a:xfrm>
              <a:off x="3678" y="626"/>
              <a:ext cx="0" cy="40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8" name="Line 146"/>
            <p:cNvSpPr>
              <a:spLocks noChangeShapeType="1"/>
            </p:cNvSpPr>
            <p:nvPr/>
          </p:nvSpPr>
          <p:spPr bwMode="auto">
            <a:xfrm flipV="1">
              <a:off x="3064" y="1863"/>
              <a:ext cx="645"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9" name="Line 147"/>
            <p:cNvSpPr>
              <a:spLocks noChangeShapeType="1"/>
            </p:cNvSpPr>
            <p:nvPr/>
          </p:nvSpPr>
          <p:spPr bwMode="auto">
            <a:xfrm>
              <a:off x="3102" y="1058"/>
              <a:ext cx="576" cy="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0" name="Line 148"/>
            <p:cNvSpPr>
              <a:spLocks noChangeShapeType="1"/>
            </p:cNvSpPr>
            <p:nvPr/>
          </p:nvSpPr>
          <p:spPr bwMode="auto">
            <a:xfrm flipV="1">
              <a:off x="3072" y="1298"/>
              <a:ext cx="606" cy="1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1" name="Line 149"/>
            <p:cNvSpPr>
              <a:spLocks noChangeShapeType="1"/>
            </p:cNvSpPr>
            <p:nvPr/>
          </p:nvSpPr>
          <p:spPr bwMode="auto">
            <a:xfrm flipH="1">
              <a:off x="1038" y="722"/>
              <a:ext cx="139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2" name="Line 150"/>
            <p:cNvSpPr>
              <a:spLocks noChangeShapeType="1"/>
            </p:cNvSpPr>
            <p:nvPr/>
          </p:nvSpPr>
          <p:spPr bwMode="auto">
            <a:xfrm flipH="1">
              <a:off x="1086" y="722"/>
              <a:ext cx="139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3" name="Line 151"/>
            <p:cNvSpPr>
              <a:spLocks noChangeShapeType="1"/>
            </p:cNvSpPr>
            <p:nvPr/>
          </p:nvSpPr>
          <p:spPr bwMode="auto">
            <a:xfrm flipH="1">
              <a:off x="1086" y="1163"/>
              <a:ext cx="139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4" name="Line 152"/>
            <p:cNvSpPr>
              <a:spLocks noChangeShapeType="1"/>
            </p:cNvSpPr>
            <p:nvPr/>
          </p:nvSpPr>
          <p:spPr bwMode="auto">
            <a:xfrm flipH="1">
              <a:off x="1086" y="1586"/>
              <a:ext cx="139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5" name="Line 153"/>
            <p:cNvSpPr>
              <a:spLocks noChangeShapeType="1"/>
            </p:cNvSpPr>
            <p:nvPr/>
          </p:nvSpPr>
          <p:spPr bwMode="auto">
            <a:xfrm flipH="1">
              <a:off x="1086" y="1970"/>
              <a:ext cx="139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6" name="Line 154"/>
            <p:cNvSpPr>
              <a:spLocks noChangeShapeType="1"/>
            </p:cNvSpPr>
            <p:nvPr/>
          </p:nvSpPr>
          <p:spPr bwMode="auto">
            <a:xfrm>
              <a:off x="1566" y="2738"/>
              <a:ext cx="0" cy="19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7" name="Line 155"/>
            <p:cNvSpPr>
              <a:spLocks noChangeShapeType="1"/>
            </p:cNvSpPr>
            <p:nvPr/>
          </p:nvSpPr>
          <p:spPr bwMode="auto">
            <a:xfrm>
              <a:off x="2007" y="2729"/>
              <a:ext cx="0" cy="19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8" name="Text Box 156"/>
            <p:cNvSpPr txBox="1">
              <a:spLocks noChangeArrowheads="1"/>
            </p:cNvSpPr>
            <p:nvPr/>
          </p:nvSpPr>
          <p:spPr bwMode="auto">
            <a:xfrm>
              <a:off x="750" y="101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D</a:t>
              </a:r>
              <a:r>
                <a:rPr lang="en-US" altLang="zh-CN" baseline="-25000"/>
                <a:t>1</a:t>
              </a:r>
              <a:endParaRPr lang="en-US" altLang="zh-CN"/>
            </a:p>
          </p:txBody>
        </p:sp>
        <p:sp>
          <p:nvSpPr>
            <p:cNvPr id="89" name="Text Box 157"/>
            <p:cNvSpPr txBox="1">
              <a:spLocks noChangeArrowheads="1"/>
            </p:cNvSpPr>
            <p:nvPr/>
          </p:nvSpPr>
          <p:spPr bwMode="auto">
            <a:xfrm>
              <a:off x="750" y="144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D</a:t>
              </a:r>
              <a:r>
                <a:rPr lang="en-US" altLang="zh-CN" baseline="-25000"/>
                <a:t>2</a:t>
              </a:r>
              <a:endParaRPr lang="en-US" altLang="zh-CN"/>
            </a:p>
          </p:txBody>
        </p:sp>
        <p:sp>
          <p:nvSpPr>
            <p:cNvPr id="90" name="Text Box 158"/>
            <p:cNvSpPr txBox="1">
              <a:spLocks noChangeArrowheads="1"/>
            </p:cNvSpPr>
            <p:nvPr/>
          </p:nvSpPr>
          <p:spPr bwMode="auto">
            <a:xfrm>
              <a:off x="750" y="182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D</a:t>
              </a:r>
              <a:r>
                <a:rPr lang="en-US" altLang="zh-CN" baseline="-25000"/>
                <a:t>3</a:t>
              </a:r>
              <a:endParaRPr lang="en-US" altLang="zh-CN"/>
            </a:p>
          </p:txBody>
        </p:sp>
        <p:sp>
          <p:nvSpPr>
            <p:cNvPr id="91" name="Line 159"/>
            <p:cNvSpPr>
              <a:spLocks noChangeShapeType="1"/>
            </p:cNvSpPr>
            <p:nvPr/>
          </p:nvSpPr>
          <p:spPr bwMode="auto">
            <a:xfrm>
              <a:off x="1566" y="2834"/>
              <a:ext cx="24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2" name="Line 160"/>
            <p:cNvSpPr>
              <a:spLocks noChangeShapeType="1"/>
            </p:cNvSpPr>
            <p:nvPr/>
          </p:nvSpPr>
          <p:spPr bwMode="auto">
            <a:xfrm>
              <a:off x="1998" y="2834"/>
              <a:ext cx="24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3" name="Line 161"/>
            <p:cNvSpPr>
              <a:spLocks noChangeShapeType="1"/>
            </p:cNvSpPr>
            <p:nvPr/>
          </p:nvSpPr>
          <p:spPr bwMode="auto">
            <a:xfrm flipV="1">
              <a:off x="1806" y="1394"/>
              <a:ext cx="0" cy="14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4" name="Line 162"/>
            <p:cNvSpPr>
              <a:spLocks noChangeShapeType="1"/>
            </p:cNvSpPr>
            <p:nvPr/>
          </p:nvSpPr>
          <p:spPr bwMode="auto">
            <a:xfrm flipV="1">
              <a:off x="2238" y="1068"/>
              <a:ext cx="0" cy="17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5" name="Line 163"/>
            <p:cNvSpPr>
              <a:spLocks noChangeShapeType="1"/>
            </p:cNvSpPr>
            <p:nvPr/>
          </p:nvSpPr>
          <p:spPr bwMode="auto">
            <a:xfrm flipV="1">
              <a:off x="1566" y="528"/>
              <a:ext cx="2" cy="19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6" name="Line 164"/>
            <p:cNvSpPr>
              <a:spLocks noChangeShapeType="1"/>
            </p:cNvSpPr>
            <p:nvPr/>
          </p:nvSpPr>
          <p:spPr bwMode="auto">
            <a:xfrm flipV="1">
              <a:off x="1998" y="626"/>
              <a:ext cx="0" cy="18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7" name="Line 165"/>
            <p:cNvSpPr>
              <a:spLocks noChangeShapeType="1"/>
            </p:cNvSpPr>
            <p:nvPr/>
          </p:nvSpPr>
          <p:spPr bwMode="auto">
            <a:xfrm flipH="1">
              <a:off x="1567" y="530"/>
              <a:ext cx="9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8" name="Line 166"/>
            <p:cNvSpPr>
              <a:spLocks noChangeShapeType="1"/>
            </p:cNvSpPr>
            <p:nvPr/>
          </p:nvSpPr>
          <p:spPr bwMode="auto">
            <a:xfrm flipH="1" flipV="1">
              <a:off x="1998" y="626"/>
              <a:ext cx="494"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9" name="Line 167"/>
            <p:cNvSpPr>
              <a:spLocks noChangeShapeType="1"/>
            </p:cNvSpPr>
            <p:nvPr/>
          </p:nvSpPr>
          <p:spPr bwMode="auto">
            <a:xfrm flipH="1">
              <a:off x="2237" y="1067"/>
              <a:ext cx="21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0" name="Oval 168"/>
            <p:cNvSpPr>
              <a:spLocks noChangeArrowheads="1"/>
            </p:cNvSpPr>
            <p:nvPr/>
          </p:nvSpPr>
          <p:spPr bwMode="auto">
            <a:xfrm>
              <a:off x="1989" y="2823"/>
              <a:ext cx="48" cy="48"/>
            </a:xfrm>
            <a:prstGeom prst="ellipse">
              <a:avLst/>
            </a:prstGeom>
            <a:solidFill>
              <a:schemeClr val="tx1"/>
            </a:solidFill>
            <a:ln w="19050">
              <a:solidFill>
                <a:srgbClr val="000000"/>
              </a:solidFill>
              <a:round/>
              <a:headEnd/>
              <a:tailEnd/>
            </a:ln>
          </p:spPr>
          <p:txBody>
            <a:bodyPr wrap="none" lIns="90000" tIns="46800" rIns="90000" bIns="46800" anchor="ctr"/>
            <a:lstStyle/>
            <a:p>
              <a:endParaRPr lang="zh-CN" altLang="en-US"/>
            </a:p>
          </p:txBody>
        </p:sp>
        <p:sp>
          <p:nvSpPr>
            <p:cNvPr id="101" name="Line 169"/>
            <p:cNvSpPr>
              <a:spLocks noChangeShapeType="1"/>
            </p:cNvSpPr>
            <p:nvPr/>
          </p:nvSpPr>
          <p:spPr bwMode="auto">
            <a:xfrm flipH="1">
              <a:off x="1566" y="962"/>
              <a:ext cx="9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2" name="Oval 170"/>
            <p:cNvSpPr>
              <a:spLocks noChangeArrowheads="1"/>
            </p:cNvSpPr>
            <p:nvPr/>
          </p:nvSpPr>
          <p:spPr bwMode="auto">
            <a:xfrm>
              <a:off x="1538" y="935"/>
              <a:ext cx="48" cy="48"/>
            </a:xfrm>
            <a:prstGeom prst="ellipse">
              <a:avLst/>
            </a:prstGeom>
            <a:solidFill>
              <a:schemeClr val="tx1"/>
            </a:solidFill>
            <a:ln w="19050">
              <a:solidFill>
                <a:srgbClr val="000000"/>
              </a:solidFill>
              <a:round/>
              <a:headEnd/>
              <a:tailEnd/>
            </a:ln>
          </p:spPr>
          <p:txBody>
            <a:bodyPr wrap="none" lIns="90000" tIns="46800" rIns="90000" bIns="46800" anchor="ctr"/>
            <a:lstStyle/>
            <a:p>
              <a:endParaRPr lang="zh-CN" altLang="en-US"/>
            </a:p>
          </p:txBody>
        </p:sp>
        <p:sp>
          <p:nvSpPr>
            <p:cNvPr id="103" name="Line 171"/>
            <p:cNvSpPr>
              <a:spLocks noChangeShapeType="1"/>
            </p:cNvSpPr>
            <p:nvPr/>
          </p:nvSpPr>
          <p:spPr bwMode="auto">
            <a:xfrm flipH="1">
              <a:off x="1806" y="1385"/>
              <a:ext cx="67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4" name="Line 172"/>
            <p:cNvSpPr>
              <a:spLocks noChangeShapeType="1"/>
            </p:cNvSpPr>
            <p:nvPr/>
          </p:nvSpPr>
          <p:spPr bwMode="auto">
            <a:xfrm flipH="1">
              <a:off x="1998" y="1490"/>
              <a:ext cx="46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5" name="Oval 173"/>
            <p:cNvSpPr>
              <a:spLocks noChangeArrowheads="1"/>
            </p:cNvSpPr>
            <p:nvPr/>
          </p:nvSpPr>
          <p:spPr bwMode="auto">
            <a:xfrm>
              <a:off x="1968" y="1460"/>
              <a:ext cx="48" cy="48"/>
            </a:xfrm>
            <a:prstGeom prst="ellipse">
              <a:avLst/>
            </a:prstGeom>
            <a:solidFill>
              <a:schemeClr val="tx1"/>
            </a:solidFill>
            <a:ln w="19050">
              <a:solidFill>
                <a:srgbClr val="000000"/>
              </a:solidFill>
              <a:round/>
              <a:headEnd/>
              <a:tailEnd/>
            </a:ln>
          </p:spPr>
          <p:txBody>
            <a:bodyPr wrap="none" lIns="90000" tIns="46800" rIns="90000" bIns="46800" anchor="ctr"/>
            <a:lstStyle/>
            <a:p>
              <a:endParaRPr lang="zh-CN" altLang="en-US"/>
            </a:p>
          </p:txBody>
        </p:sp>
        <p:sp>
          <p:nvSpPr>
            <p:cNvPr id="106" name="Line 174"/>
            <p:cNvSpPr>
              <a:spLocks noChangeShapeType="1"/>
            </p:cNvSpPr>
            <p:nvPr/>
          </p:nvSpPr>
          <p:spPr bwMode="auto">
            <a:xfrm flipH="1">
              <a:off x="2238" y="1874"/>
              <a:ext cx="24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7" name="Line 175"/>
            <p:cNvSpPr>
              <a:spLocks noChangeShapeType="1"/>
            </p:cNvSpPr>
            <p:nvPr/>
          </p:nvSpPr>
          <p:spPr bwMode="auto">
            <a:xfrm flipH="1">
              <a:off x="1806" y="1769"/>
              <a:ext cx="67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8" name="Oval 178"/>
            <p:cNvSpPr>
              <a:spLocks noChangeArrowheads="1"/>
            </p:cNvSpPr>
            <p:nvPr/>
          </p:nvSpPr>
          <p:spPr bwMode="auto">
            <a:xfrm>
              <a:off x="2221" y="1845"/>
              <a:ext cx="48" cy="48"/>
            </a:xfrm>
            <a:prstGeom prst="ellipse">
              <a:avLst/>
            </a:prstGeom>
            <a:solidFill>
              <a:schemeClr val="tx1"/>
            </a:solidFill>
            <a:ln w="19050">
              <a:solidFill>
                <a:srgbClr val="000000"/>
              </a:solidFill>
              <a:round/>
              <a:headEnd/>
              <a:tailEnd/>
            </a:ln>
          </p:spPr>
          <p:txBody>
            <a:bodyPr wrap="none" lIns="90000" tIns="46800" rIns="90000" bIns="46800" anchor="ctr"/>
            <a:lstStyle/>
            <a:p>
              <a:endParaRPr lang="zh-CN" altLang="en-US"/>
            </a:p>
          </p:txBody>
        </p:sp>
      </p:grpSp>
      <p:grpSp>
        <p:nvGrpSpPr>
          <p:cNvPr id="194" name="Group 182"/>
          <p:cNvGrpSpPr>
            <a:grpSpLocks/>
          </p:cNvGrpSpPr>
          <p:nvPr/>
        </p:nvGrpSpPr>
        <p:grpSpPr bwMode="auto">
          <a:xfrm>
            <a:off x="4711134" y="848518"/>
            <a:ext cx="533400" cy="2454275"/>
            <a:chOff x="2304" y="624"/>
            <a:chExt cx="336" cy="1546"/>
          </a:xfrm>
        </p:grpSpPr>
        <p:sp>
          <p:nvSpPr>
            <p:cNvPr id="195" name="Text Box 69"/>
            <p:cNvSpPr txBox="1">
              <a:spLocks noChangeArrowheads="1"/>
            </p:cNvSpPr>
            <p:nvPr/>
          </p:nvSpPr>
          <p:spPr bwMode="auto">
            <a:xfrm>
              <a:off x="2304" y="624"/>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tx2"/>
                  </a:solidFill>
                </a:rPr>
                <a:t>Y</a:t>
              </a:r>
              <a:r>
                <a:rPr lang="en-US" altLang="zh-CN" baseline="-25000">
                  <a:solidFill>
                    <a:schemeClr val="tx2"/>
                  </a:solidFill>
                </a:rPr>
                <a:t>0</a:t>
              </a:r>
            </a:p>
          </p:txBody>
        </p:sp>
        <p:sp>
          <p:nvSpPr>
            <p:cNvPr id="196" name="Text Box 179"/>
            <p:cNvSpPr txBox="1">
              <a:spLocks noChangeArrowheads="1"/>
            </p:cNvSpPr>
            <p:nvPr/>
          </p:nvSpPr>
          <p:spPr bwMode="auto">
            <a:xfrm>
              <a:off x="2304" y="1488"/>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tx2"/>
                  </a:solidFill>
                </a:rPr>
                <a:t>Y</a:t>
              </a:r>
              <a:r>
                <a:rPr lang="en-US" altLang="zh-CN" baseline="-25000">
                  <a:solidFill>
                    <a:schemeClr val="tx2"/>
                  </a:solidFill>
                </a:rPr>
                <a:t>2</a:t>
              </a:r>
            </a:p>
          </p:txBody>
        </p:sp>
        <p:sp>
          <p:nvSpPr>
            <p:cNvPr id="197" name="Text Box 180"/>
            <p:cNvSpPr txBox="1">
              <a:spLocks noChangeArrowheads="1"/>
            </p:cNvSpPr>
            <p:nvPr/>
          </p:nvSpPr>
          <p:spPr bwMode="auto">
            <a:xfrm>
              <a:off x="2304" y="1056"/>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tx2"/>
                  </a:solidFill>
                </a:rPr>
                <a:t>Y</a:t>
              </a:r>
              <a:r>
                <a:rPr lang="en-US" altLang="zh-CN" baseline="-25000">
                  <a:solidFill>
                    <a:schemeClr val="tx2"/>
                  </a:solidFill>
                </a:rPr>
                <a:t>1</a:t>
              </a:r>
            </a:p>
          </p:txBody>
        </p:sp>
        <p:sp>
          <p:nvSpPr>
            <p:cNvPr id="198" name="Text Box 181"/>
            <p:cNvSpPr txBox="1">
              <a:spLocks noChangeArrowheads="1"/>
            </p:cNvSpPr>
            <p:nvPr/>
          </p:nvSpPr>
          <p:spPr bwMode="auto">
            <a:xfrm>
              <a:off x="2304" y="192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tx2"/>
                  </a:solidFill>
                </a:rPr>
                <a:t>Y</a:t>
              </a:r>
              <a:r>
                <a:rPr lang="en-US" altLang="zh-CN" baseline="-25000">
                  <a:solidFill>
                    <a:schemeClr val="tx2"/>
                  </a:solidFill>
                </a:rPr>
                <a:t>3</a:t>
              </a:r>
            </a:p>
          </p:txBody>
        </p:sp>
      </p:grpSp>
      <p:graphicFrame>
        <p:nvGraphicFramePr>
          <p:cNvPr id="199" name="Object 184"/>
          <p:cNvGraphicFramePr>
            <a:graphicFrameLocks noChangeAspect="1"/>
          </p:cNvGraphicFramePr>
          <p:nvPr>
            <p:extLst>
              <p:ext uri="{D42A27DB-BD31-4B8C-83A1-F6EECF244321}">
                <p14:modId xmlns:p14="http://schemas.microsoft.com/office/powerpoint/2010/main" val="3908286433"/>
              </p:ext>
            </p:extLst>
          </p:nvPr>
        </p:nvGraphicFramePr>
        <p:xfrm>
          <a:off x="389959" y="5312568"/>
          <a:ext cx="2733675" cy="476250"/>
        </p:xfrm>
        <a:graphic>
          <a:graphicData uri="http://schemas.openxmlformats.org/presentationml/2006/ole">
            <mc:AlternateContent xmlns:mc="http://schemas.openxmlformats.org/markup-compatibility/2006">
              <mc:Choice xmlns:v="urn:schemas-microsoft-com:vml" Requires="v">
                <p:oleObj spid="_x0000_s294195" name="公式" r:id="rId3" imgW="1285824" imgH="209685" progId="Equation.3">
                  <p:embed/>
                </p:oleObj>
              </mc:Choice>
              <mc:Fallback>
                <p:oleObj name="公式" r:id="rId3" imgW="1285824" imgH="20968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959" y="5312568"/>
                        <a:ext cx="273367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 name="Group 215"/>
          <p:cNvGraphicFramePr>
            <a:graphicFrameLocks noGrp="1"/>
          </p:cNvGraphicFramePr>
          <p:nvPr>
            <p:extLst>
              <p:ext uri="{D42A27DB-BD31-4B8C-83A1-F6EECF244321}">
                <p14:modId xmlns:p14="http://schemas.microsoft.com/office/powerpoint/2010/main" val="1574763014"/>
              </p:ext>
            </p:extLst>
          </p:nvPr>
        </p:nvGraphicFramePr>
        <p:xfrm>
          <a:off x="6090671" y="3271043"/>
          <a:ext cx="2590800" cy="2249749"/>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charset="-122"/>
                        </a:rPr>
                        <a:t>输入</a:t>
                      </a:r>
                    </a:p>
                  </a:txBody>
                  <a:tcPr marL="90000" marR="90000" marT="46803" marB="46803"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charset="-122"/>
                        </a:rPr>
                        <a:t>输出</a:t>
                      </a:r>
                    </a:p>
                  </a:txBody>
                  <a:tcPr marL="90000" marR="90000" marT="46803" marB="46803"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  A</a:t>
                      </a:r>
                      <a:r>
                        <a:rPr kumimoji="1" lang="en-US" altLang="zh-CN" sz="1800" b="1" i="0" u="none" strike="noStrike" cap="none" normalizeH="0" baseline="-25000">
                          <a:ln>
                            <a:noFill/>
                          </a:ln>
                          <a:solidFill>
                            <a:schemeClr val="tx1"/>
                          </a:solidFill>
                          <a:effectLst/>
                          <a:latin typeface="Times New Roman" pitchFamily="18" charset="0"/>
                          <a:ea typeface="宋体" charset="-122"/>
                        </a:rPr>
                        <a:t>1</a:t>
                      </a:r>
                      <a:r>
                        <a:rPr kumimoji="1" lang="en-US" altLang="zh-CN" sz="1800" b="1" i="0" u="none" strike="noStrike" cap="none" normalizeH="0" baseline="0">
                          <a:ln>
                            <a:noFill/>
                          </a:ln>
                          <a:solidFill>
                            <a:schemeClr val="tx1"/>
                          </a:solidFill>
                          <a:effectLst/>
                          <a:latin typeface="Times New Roman" pitchFamily="18" charset="0"/>
                          <a:ea typeface="宋体" charset="-122"/>
                        </a:rPr>
                        <a:t>    A</a:t>
                      </a:r>
                      <a:r>
                        <a:rPr kumimoji="1" lang="en-US" altLang="zh-CN" sz="1800" b="1" i="0" u="none" strike="noStrike" cap="none" normalizeH="0" baseline="-25000">
                          <a:ln>
                            <a:noFill/>
                          </a:ln>
                          <a:solidFill>
                            <a:schemeClr val="tx1"/>
                          </a:solidFill>
                          <a:effectLst/>
                          <a:latin typeface="Times New Roman" pitchFamily="18" charset="0"/>
                          <a:ea typeface="宋体" charset="-122"/>
                        </a:rPr>
                        <a:t>0</a:t>
                      </a:r>
                    </a:p>
                  </a:txBody>
                  <a:tcPr marL="90000" marR="90000" marT="46803" marB="4680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F</a:t>
                      </a:r>
                    </a:p>
                  </a:txBody>
                  <a:tcPr marL="90000" marR="90000" marT="46803" marB="4680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95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  0        0</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  0        1</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  1        0</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  1        1</a:t>
                      </a:r>
                    </a:p>
                  </a:txBody>
                  <a:tcPr marL="90000" marR="90000" marT="46803" marB="4680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charset="-122"/>
                        </a:rPr>
                        <a:t>D</a:t>
                      </a:r>
                      <a:r>
                        <a:rPr kumimoji="1" lang="en-US" altLang="zh-CN" sz="2000" b="0" i="0" u="none" strike="noStrike" cap="none" normalizeH="0" baseline="-25000" dirty="0">
                          <a:ln>
                            <a:noFill/>
                          </a:ln>
                          <a:solidFill>
                            <a:schemeClr val="tx1"/>
                          </a:solidFill>
                          <a:effectLst/>
                          <a:latin typeface="Times New Roman" pitchFamily="18" charset="0"/>
                          <a:ea typeface="宋体" charset="-122"/>
                        </a:rPr>
                        <a:t>0</a:t>
                      </a:r>
                      <a:endParaRPr kumimoji="1" lang="en-US" altLang="zh-CN" sz="2000" b="0" i="0" u="none" strike="noStrike" cap="none" normalizeH="0" baseline="0" dirty="0">
                        <a:ln>
                          <a:noFill/>
                        </a:ln>
                        <a:solidFill>
                          <a:schemeClr val="tx1"/>
                        </a:solidFill>
                        <a:effectLst/>
                        <a:latin typeface="Times New Roman" pitchFamily="18" charset="0"/>
                        <a:ea typeface="宋体"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charset="-122"/>
                        </a:rPr>
                        <a:t>D</a:t>
                      </a:r>
                      <a:r>
                        <a:rPr kumimoji="1" lang="en-US" altLang="zh-CN" sz="2000" b="0" i="0" u="none" strike="noStrike" cap="none" normalizeH="0" baseline="-25000" dirty="0">
                          <a:ln>
                            <a:noFill/>
                          </a:ln>
                          <a:solidFill>
                            <a:schemeClr val="tx1"/>
                          </a:solidFill>
                          <a:effectLst/>
                          <a:latin typeface="Times New Roman" pitchFamily="18" charset="0"/>
                          <a:ea typeface="宋体" charset="-122"/>
                        </a:rPr>
                        <a:t>1</a:t>
                      </a:r>
                      <a:endParaRPr kumimoji="1" lang="en-US" altLang="zh-CN" sz="2000" b="0" i="0" u="none" strike="noStrike" cap="none" normalizeH="0" baseline="0" dirty="0">
                        <a:ln>
                          <a:noFill/>
                        </a:ln>
                        <a:solidFill>
                          <a:schemeClr val="tx1"/>
                        </a:solidFill>
                        <a:effectLst/>
                        <a:latin typeface="Times New Roman" pitchFamily="18" charset="0"/>
                        <a:ea typeface="宋体"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charset="-122"/>
                        </a:rPr>
                        <a:t>D</a:t>
                      </a:r>
                      <a:r>
                        <a:rPr kumimoji="1" lang="en-US" altLang="zh-CN" sz="2000" b="0" i="0" u="none" strike="noStrike" cap="none" normalizeH="0" baseline="-25000" dirty="0">
                          <a:ln>
                            <a:noFill/>
                          </a:ln>
                          <a:solidFill>
                            <a:schemeClr val="tx1"/>
                          </a:solidFill>
                          <a:effectLst/>
                          <a:latin typeface="Times New Roman" pitchFamily="18" charset="0"/>
                          <a:ea typeface="宋体" charset="-122"/>
                        </a:rPr>
                        <a:t>2</a:t>
                      </a:r>
                      <a:endParaRPr kumimoji="1" lang="en-US" altLang="zh-CN" sz="2000" b="0" i="0" u="none" strike="noStrike" cap="none" normalizeH="0" baseline="0" dirty="0">
                        <a:ln>
                          <a:noFill/>
                        </a:ln>
                        <a:solidFill>
                          <a:schemeClr val="tx1"/>
                        </a:solidFill>
                        <a:effectLst/>
                        <a:latin typeface="Times New Roman" pitchFamily="18" charset="0"/>
                        <a:ea typeface="宋体"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charset="-122"/>
                        </a:rPr>
                        <a:t>D</a:t>
                      </a:r>
                      <a:r>
                        <a:rPr kumimoji="1" lang="en-US" altLang="zh-CN" sz="2000" b="0" i="0" u="none" strike="noStrike" cap="none" normalizeH="0" baseline="-25000" dirty="0">
                          <a:ln>
                            <a:noFill/>
                          </a:ln>
                          <a:solidFill>
                            <a:schemeClr val="tx1"/>
                          </a:solidFill>
                          <a:effectLst/>
                          <a:latin typeface="Times New Roman" pitchFamily="18" charset="0"/>
                          <a:ea typeface="宋体" charset="-122"/>
                        </a:rPr>
                        <a:t>3</a:t>
                      </a:r>
                      <a:endParaRPr kumimoji="1" lang="en-US" altLang="zh-CN" sz="2000" b="0" i="0" u="none" strike="noStrike" cap="none" normalizeH="0" baseline="0" dirty="0">
                        <a:ln>
                          <a:noFill/>
                        </a:ln>
                        <a:solidFill>
                          <a:schemeClr val="tx1"/>
                        </a:solidFill>
                        <a:effectLst/>
                        <a:latin typeface="Times New Roman" pitchFamily="18" charset="0"/>
                        <a:ea typeface="宋体" charset="-122"/>
                      </a:endParaRPr>
                    </a:p>
                  </a:txBody>
                  <a:tcPr marL="90000" marR="90000" marT="46803" marB="4680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01" name="Text Box 212"/>
          <p:cNvSpPr txBox="1">
            <a:spLocks noChangeArrowheads="1"/>
          </p:cNvSpPr>
          <p:nvPr/>
        </p:nvSpPr>
        <p:spPr bwMode="auto">
          <a:xfrm>
            <a:off x="6290696" y="2778918"/>
            <a:ext cx="2133600" cy="402291"/>
          </a:xfrm>
          <a:prstGeom prst="rect">
            <a:avLst/>
          </a:prstGeom>
          <a:ln/>
        </p:spPr>
        <p:style>
          <a:lnRef idx="2">
            <a:schemeClr val="accent6"/>
          </a:lnRef>
          <a:fillRef idx="1">
            <a:schemeClr val="lt1"/>
          </a:fillRef>
          <a:effectRef idx="0">
            <a:schemeClr val="accent6"/>
          </a:effectRef>
          <a:fontRef idx="minor">
            <a:schemeClr val="dk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四选一选择器</a:t>
            </a:r>
          </a:p>
        </p:txBody>
      </p:sp>
      <p:graphicFrame>
        <p:nvGraphicFramePr>
          <p:cNvPr id="202" name="Object 95"/>
          <p:cNvGraphicFramePr>
            <a:graphicFrameLocks noChangeAspect="1"/>
          </p:cNvGraphicFramePr>
          <p:nvPr>
            <p:extLst>
              <p:ext uri="{D42A27DB-BD31-4B8C-83A1-F6EECF244321}">
                <p14:modId xmlns:p14="http://schemas.microsoft.com/office/powerpoint/2010/main" val="3607717924"/>
              </p:ext>
            </p:extLst>
          </p:nvPr>
        </p:nvGraphicFramePr>
        <p:xfrm>
          <a:off x="534421" y="5815806"/>
          <a:ext cx="2030413" cy="554037"/>
        </p:xfrm>
        <a:graphic>
          <a:graphicData uri="http://schemas.openxmlformats.org/presentationml/2006/ole">
            <mc:AlternateContent xmlns:mc="http://schemas.openxmlformats.org/markup-compatibility/2006">
              <mc:Choice xmlns:v="urn:schemas-microsoft-com:vml" Requires="v">
                <p:oleObj spid="_x0000_s294196" name="公式" r:id="rId5" imgW="965160" imgH="241200" progId="Equation.3">
                  <p:embed/>
                </p:oleObj>
              </mc:Choice>
              <mc:Fallback>
                <p:oleObj name="公式" r:id="rId5" imgW="96516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421" y="5815806"/>
                        <a:ext cx="2030413"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3" name="Object 110"/>
          <p:cNvGraphicFramePr>
            <a:graphicFrameLocks noChangeAspect="1"/>
          </p:cNvGraphicFramePr>
          <p:nvPr>
            <p:extLst>
              <p:ext uri="{D42A27DB-BD31-4B8C-83A1-F6EECF244321}">
                <p14:modId xmlns:p14="http://schemas.microsoft.com/office/powerpoint/2010/main" val="1228039350"/>
              </p:ext>
            </p:extLst>
          </p:nvPr>
        </p:nvGraphicFramePr>
        <p:xfrm>
          <a:off x="2695009" y="5815806"/>
          <a:ext cx="1657350" cy="554037"/>
        </p:xfrm>
        <a:graphic>
          <a:graphicData uri="http://schemas.openxmlformats.org/presentationml/2006/ole">
            <mc:AlternateContent xmlns:mc="http://schemas.openxmlformats.org/markup-compatibility/2006">
              <mc:Choice xmlns:v="urn:schemas-microsoft-com:vml" Requires="v">
                <p:oleObj spid="_x0000_s294197" name="公式" r:id="rId7" imgW="787320" imgH="241200" progId="Equation.3">
                  <p:embed/>
                </p:oleObj>
              </mc:Choice>
              <mc:Fallback>
                <p:oleObj name="公式" r:id="rId7" imgW="78732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5009" y="5815806"/>
                        <a:ext cx="1657350"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 name="Object 111"/>
          <p:cNvGraphicFramePr>
            <a:graphicFrameLocks noChangeAspect="1"/>
          </p:cNvGraphicFramePr>
          <p:nvPr>
            <p:extLst>
              <p:ext uri="{D42A27DB-BD31-4B8C-83A1-F6EECF244321}">
                <p14:modId xmlns:p14="http://schemas.microsoft.com/office/powerpoint/2010/main" val="213546636"/>
              </p:ext>
            </p:extLst>
          </p:nvPr>
        </p:nvGraphicFramePr>
        <p:xfrm>
          <a:off x="6150996" y="5815806"/>
          <a:ext cx="1736725" cy="504825"/>
        </p:xfrm>
        <a:graphic>
          <a:graphicData uri="http://schemas.openxmlformats.org/presentationml/2006/ole">
            <mc:AlternateContent xmlns:mc="http://schemas.openxmlformats.org/markup-compatibility/2006">
              <mc:Choice xmlns:v="urn:schemas-microsoft-com:vml" Requires="v">
                <p:oleObj spid="_x0000_s294198" name="公式" r:id="rId9" imgW="799920" imgH="228600" progId="Equation.3">
                  <p:embed/>
                </p:oleObj>
              </mc:Choice>
              <mc:Fallback>
                <p:oleObj name="公式" r:id="rId9" imgW="79992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0996" y="5815806"/>
                        <a:ext cx="173672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 name="Object 112"/>
          <p:cNvGraphicFramePr>
            <a:graphicFrameLocks noChangeAspect="1"/>
          </p:cNvGraphicFramePr>
          <p:nvPr>
            <p:extLst>
              <p:ext uri="{D42A27DB-BD31-4B8C-83A1-F6EECF244321}">
                <p14:modId xmlns:p14="http://schemas.microsoft.com/office/powerpoint/2010/main" val="1857496761"/>
              </p:ext>
            </p:extLst>
          </p:nvPr>
        </p:nvGraphicFramePr>
        <p:xfrm>
          <a:off x="4422209" y="5815806"/>
          <a:ext cx="1684337" cy="554037"/>
        </p:xfrm>
        <a:graphic>
          <a:graphicData uri="http://schemas.openxmlformats.org/presentationml/2006/ole">
            <mc:AlternateContent xmlns:mc="http://schemas.openxmlformats.org/markup-compatibility/2006">
              <mc:Choice xmlns:v="urn:schemas-microsoft-com:vml" Requires="v">
                <p:oleObj spid="_x0000_s294199" name="公式" r:id="rId11" imgW="799920" imgH="241200" progId="Equation.3">
                  <p:embed/>
                </p:oleObj>
              </mc:Choice>
              <mc:Fallback>
                <p:oleObj name="公式" r:id="rId11" imgW="799920" imgH="241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2209" y="5815806"/>
                        <a:ext cx="1684337"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1514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barn(inVertical)">
                                      <p:cBhvr>
                                        <p:cTn id="7" dur="5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2"/>
                                        </p:tgtEl>
                                        <p:attrNameLst>
                                          <p:attrName>style.visibility</p:attrName>
                                        </p:attrNameLst>
                                      </p:cBhvr>
                                      <p:to>
                                        <p:strVal val="visible"/>
                                      </p:to>
                                    </p:set>
                                    <p:animEffect transition="in" filter="barn(inVertical)">
                                      <p:cBhvr>
                                        <p:cTn id="12" dur="500"/>
                                        <p:tgtEl>
                                          <p:spTgt spid="20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3"/>
                                        </p:tgtEl>
                                        <p:attrNameLst>
                                          <p:attrName>style.visibility</p:attrName>
                                        </p:attrNameLst>
                                      </p:cBhvr>
                                      <p:to>
                                        <p:strVal val="visible"/>
                                      </p:to>
                                    </p:set>
                                    <p:animEffect transition="in" filter="barn(inVertical)">
                                      <p:cBhvr>
                                        <p:cTn id="17" dur="500"/>
                                        <p:tgtEl>
                                          <p:spTgt spid="20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5"/>
                                        </p:tgtEl>
                                        <p:attrNameLst>
                                          <p:attrName>style.visibility</p:attrName>
                                        </p:attrNameLst>
                                      </p:cBhvr>
                                      <p:to>
                                        <p:strVal val="visible"/>
                                      </p:to>
                                    </p:set>
                                    <p:animEffect transition="in" filter="barn(inVertical)">
                                      <p:cBhvr>
                                        <p:cTn id="22" dur="500"/>
                                        <p:tgtEl>
                                          <p:spTgt spid="20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4"/>
                                        </p:tgtEl>
                                        <p:attrNameLst>
                                          <p:attrName>style.visibility</p:attrName>
                                        </p:attrNameLst>
                                      </p:cBhvr>
                                      <p:to>
                                        <p:strVal val="visible"/>
                                      </p:to>
                                    </p:set>
                                    <p:animEffect transition="in" filter="barn(inVertical)">
                                      <p:cBhvr>
                                        <p:cTn id="27" dur="500"/>
                                        <p:tgtEl>
                                          <p:spTgt spid="20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00"/>
                                        </p:tgtEl>
                                        <p:attrNameLst>
                                          <p:attrName>style.visibility</p:attrName>
                                        </p:attrNameLst>
                                      </p:cBhvr>
                                      <p:to>
                                        <p:strVal val="visible"/>
                                      </p:to>
                                    </p:set>
                                    <p:animEffect transition="in" filter="wipe(down)">
                                      <p:cBhvr>
                                        <p:cTn id="32" dur="500"/>
                                        <p:tgtEl>
                                          <p:spTgt spid="20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01"/>
                                        </p:tgtEl>
                                        <p:attrNameLst>
                                          <p:attrName>style.visibility</p:attrName>
                                        </p:attrNameLst>
                                      </p:cBhvr>
                                      <p:to>
                                        <p:strVal val="visible"/>
                                      </p:to>
                                    </p:set>
                                    <p:animEffect transition="in" filter="barn(inVertical)">
                                      <p:cBhvr>
                                        <p:cTn id="37"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第一节  组合逻辑分析</a:t>
            </a:r>
          </a:p>
        </p:txBody>
      </p:sp>
      <p:sp>
        <p:nvSpPr>
          <p:cNvPr id="137" name="Text Box 67"/>
          <p:cNvSpPr txBox="1">
            <a:spLocks noChangeArrowheads="1"/>
          </p:cNvSpPr>
          <p:nvPr/>
        </p:nvSpPr>
        <p:spPr bwMode="auto">
          <a:xfrm>
            <a:off x="1496219" y="662132"/>
            <a:ext cx="464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dirty="0"/>
              <a:t>分析如下电路的功能。</a:t>
            </a:r>
          </a:p>
        </p:txBody>
      </p:sp>
      <p:graphicFrame>
        <p:nvGraphicFramePr>
          <p:cNvPr id="138" name="Object 79"/>
          <p:cNvGraphicFramePr>
            <a:graphicFrameLocks noChangeAspect="1"/>
          </p:cNvGraphicFramePr>
          <p:nvPr>
            <p:extLst>
              <p:ext uri="{D42A27DB-BD31-4B8C-83A1-F6EECF244321}">
                <p14:modId xmlns:p14="http://schemas.microsoft.com/office/powerpoint/2010/main" val="934939048"/>
              </p:ext>
            </p:extLst>
          </p:nvPr>
        </p:nvGraphicFramePr>
        <p:xfrm>
          <a:off x="353219" y="5691332"/>
          <a:ext cx="4513263" cy="385763"/>
        </p:xfrm>
        <a:graphic>
          <a:graphicData uri="http://schemas.openxmlformats.org/presentationml/2006/ole">
            <mc:AlternateContent xmlns:mc="http://schemas.openxmlformats.org/markup-compatibility/2006">
              <mc:Choice xmlns:v="urn:schemas-microsoft-com:vml" Requires="v">
                <p:oleObj spid="_x0000_s294974" name="Equation" r:id="rId3" imgW="2143041" imgH="181043" progId="Equation.3">
                  <p:embed/>
                </p:oleObj>
              </mc:Choice>
              <mc:Fallback>
                <p:oleObj name="Equation" r:id="rId3" imgW="2143041" imgH="18104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219" y="5691332"/>
                        <a:ext cx="4513263"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 name="Group 262"/>
          <p:cNvGraphicFramePr>
            <a:graphicFrameLocks noGrp="1"/>
          </p:cNvGraphicFramePr>
          <p:nvPr>
            <p:extLst>
              <p:ext uri="{D42A27DB-BD31-4B8C-83A1-F6EECF244321}">
                <p14:modId xmlns:p14="http://schemas.microsoft.com/office/powerpoint/2010/main" val="2239673731"/>
              </p:ext>
            </p:extLst>
          </p:nvPr>
        </p:nvGraphicFramePr>
        <p:xfrm>
          <a:off x="6220619" y="1347932"/>
          <a:ext cx="2133600" cy="3327400"/>
        </p:xfrm>
        <a:graphic>
          <a:graphicData uri="http://schemas.openxmlformats.org/drawingml/2006/table">
            <a:tbl>
              <a:tblPr/>
              <a:tblGrid>
                <a:gridCol w="568325">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A</a:t>
                      </a:r>
                    </a:p>
                  </a:txBody>
                  <a:tcPr marL="90000" marR="90000" marT="46798" marB="46798"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B</a:t>
                      </a:r>
                    </a:p>
                  </a:txBody>
                  <a:tcPr marL="90000" marR="90000" marT="46798" marB="46798"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C</a:t>
                      </a:r>
                    </a:p>
                  </a:txBody>
                  <a:tcPr marL="90000" marR="90000" marT="46798" marB="46798"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F</a:t>
                      </a:r>
                    </a:p>
                  </a:txBody>
                  <a:tcPr marL="90000" marR="90000"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0</a:t>
                      </a:r>
                    </a:p>
                  </a:txBody>
                  <a:tcPr marL="90000" marR="90000" marT="46798" marB="46798"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0</a:t>
                      </a:r>
                    </a:p>
                  </a:txBody>
                  <a:tcPr marL="90000" marR="90000" marT="46798" marB="46798"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0</a:t>
                      </a:r>
                    </a:p>
                  </a:txBody>
                  <a:tcPr marL="90000" marR="90000" marT="46798" marB="46798"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0</a:t>
                      </a:r>
                    </a:p>
                  </a:txBody>
                  <a:tcPr marL="90000" marR="90000"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0</a:t>
                      </a:r>
                    </a:p>
                  </a:txBody>
                  <a:tcPr marL="90000" marR="90000" marT="46798" marB="46798"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0</a:t>
                      </a:r>
                    </a:p>
                  </a:txBody>
                  <a:tcPr marL="90000" marR="90000" marT="46798" marB="46798"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1</a:t>
                      </a:r>
                    </a:p>
                  </a:txBody>
                  <a:tcPr marL="90000" marR="90000" marT="46798" marB="4679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1</a:t>
                      </a:r>
                    </a:p>
                  </a:txBody>
                  <a:tcPr marL="90000" marR="90000"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0</a:t>
                      </a:r>
                    </a:p>
                  </a:txBody>
                  <a:tcPr marL="90000" marR="90000" marT="46798" marB="46798"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1</a:t>
                      </a:r>
                    </a:p>
                  </a:txBody>
                  <a:tcPr marL="90000" marR="90000" marT="46798" marB="46798"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0</a:t>
                      </a:r>
                    </a:p>
                  </a:txBody>
                  <a:tcPr marL="90000" marR="90000" marT="46798" marB="4679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1</a:t>
                      </a:r>
                    </a:p>
                  </a:txBody>
                  <a:tcPr marL="90000" marR="90000"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0</a:t>
                      </a:r>
                    </a:p>
                  </a:txBody>
                  <a:tcPr marL="90000" marR="90000" marT="46798" marB="46798"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1</a:t>
                      </a:r>
                    </a:p>
                  </a:txBody>
                  <a:tcPr marL="90000" marR="90000" marT="46798" marB="46798"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1</a:t>
                      </a:r>
                    </a:p>
                  </a:txBody>
                  <a:tcPr marL="90000" marR="90000" marT="46798" marB="4679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0</a:t>
                      </a:r>
                    </a:p>
                  </a:txBody>
                  <a:tcPr marL="90000" marR="90000"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1</a:t>
                      </a:r>
                    </a:p>
                  </a:txBody>
                  <a:tcPr marL="90000" marR="90000" marT="46798" marB="46798"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0</a:t>
                      </a:r>
                    </a:p>
                  </a:txBody>
                  <a:tcPr marL="90000" marR="90000" marT="46798" marB="46798"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0</a:t>
                      </a:r>
                    </a:p>
                  </a:txBody>
                  <a:tcPr marL="90000" marR="90000" marT="46798" marB="4679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1</a:t>
                      </a:r>
                    </a:p>
                  </a:txBody>
                  <a:tcPr marL="90000" marR="90000"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1</a:t>
                      </a:r>
                    </a:p>
                  </a:txBody>
                  <a:tcPr marL="90000" marR="90000" marT="46798" marB="46798"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0</a:t>
                      </a:r>
                    </a:p>
                  </a:txBody>
                  <a:tcPr marL="90000" marR="90000" marT="46798" marB="46798"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1</a:t>
                      </a:r>
                    </a:p>
                  </a:txBody>
                  <a:tcPr marL="90000" marR="90000" marT="46798" marB="4679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0</a:t>
                      </a:r>
                    </a:p>
                  </a:txBody>
                  <a:tcPr marL="90000" marR="90000"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1</a:t>
                      </a:r>
                    </a:p>
                  </a:txBody>
                  <a:tcPr marL="90000" marR="90000" marT="46798" marB="46798"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1</a:t>
                      </a:r>
                    </a:p>
                  </a:txBody>
                  <a:tcPr marL="90000" marR="90000" marT="46798" marB="46798"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0</a:t>
                      </a:r>
                    </a:p>
                  </a:txBody>
                  <a:tcPr marL="90000" marR="90000" marT="46798" marB="4679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0</a:t>
                      </a:r>
                    </a:p>
                  </a:txBody>
                  <a:tcPr marL="90000" marR="90000"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1</a:t>
                      </a:r>
                    </a:p>
                  </a:txBody>
                  <a:tcPr marL="90000" marR="90000" marT="46798" marB="46798"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1</a:t>
                      </a:r>
                    </a:p>
                  </a:txBody>
                  <a:tcPr marL="90000" marR="90000" marT="46798" marB="46798"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1</a:t>
                      </a:r>
                    </a:p>
                  </a:txBody>
                  <a:tcPr marL="90000" marR="90000" marT="46798" marB="46798"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rPr>
                        <a:t>1</a:t>
                      </a:r>
                    </a:p>
                  </a:txBody>
                  <a:tcPr marL="90000" marR="90000"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pSp>
        <p:nvGrpSpPr>
          <p:cNvPr id="140" name="Group 238"/>
          <p:cNvGrpSpPr>
            <a:grpSpLocks/>
          </p:cNvGrpSpPr>
          <p:nvPr/>
        </p:nvGrpSpPr>
        <p:grpSpPr bwMode="auto">
          <a:xfrm>
            <a:off x="567532" y="1198707"/>
            <a:ext cx="4419600" cy="4191000"/>
            <a:chOff x="576" y="480"/>
            <a:chExt cx="2784" cy="2640"/>
          </a:xfrm>
        </p:grpSpPr>
        <p:sp>
          <p:nvSpPr>
            <p:cNvPr id="141" name="Text Box 4"/>
            <p:cNvSpPr txBox="1">
              <a:spLocks noChangeArrowheads="1"/>
            </p:cNvSpPr>
            <p:nvPr/>
          </p:nvSpPr>
          <p:spPr bwMode="auto">
            <a:xfrm>
              <a:off x="576" y="235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B</a:t>
              </a:r>
            </a:p>
          </p:txBody>
        </p:sp>
        <p:sp>
          <p:nvSpPr>
            <p:cNvPr id="142" name="AutoShape 15"/>
            <p:cNvSpPr>
              <a:spLocks noChangeArrowheads="1"/>
            </p:cNvSpPr>
            <p:nvPr/>
          </p:nvSpPr>
          <p:spPr bwMode="auto">
            <a:xfrm rot="-5400000">
              <a:off x="1877" y="1435"/>
              <a:ext cx="278" cy="288"/>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43" name="Line 16"/>
            <p:cNvSpPr>
              <a:spLocks noChangeShapeType="1"/>
            </p:cNvSpPr>
            <p:nvPr/>
          </p:nvSpPr>
          <p:spPr bwMode="auto">
            <a:xfrm rot="16200000" flipV="1">
              <a:off x="1640" y="1991"/>
              <a:ext cx="54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4" name="Line 17"/>
            <p:cNvSpPr>
              <a:spLocks noChangeShapeType="1"/>
            </p:cNvSpPr>
            <p:nvPr/>
          </p:nvSpPr>
          <p:spPr bwMode="auto">
            <a:xfrm rot="5400000" flipH="1" flipV="1">
              <a:off x="1464" y="2374"/>
              <a:ext cx="1298"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5" name="Line 18"/>
            <p:cNvSpPr>
              <a:spLocks noChangeShapeType="1"/>
            </p:cNvSpPr>
            <p:nvPr/>
          </p:nvSpPr>
          <p:spPr bwMode="auto">
            <a:xfrm rot="16200000" flipV="1">
              <a:off x="1946" y="1366"/>
              <a:ext cx="13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 name="Text Box 57"/>
            <p:cNvSpPr txBox="1">
              <a:spLocks noChangeArrowheads="1"/>
            </p:cNvSpPr>
            <p:nvPr/>
          </p:nvSpPr>
          <p:spPr bwMode="auto">
            <a:xfrm>
              <a:off x="576" y="192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p>
          </p:txBody>
        </p:sp>
        <p:sp>
          <p:nvSpPr>
            <p:cNvPr id="147" name="Text Box 58"/>
            <p:cNvSpPr txBox="1">
              <a:spLocks noChangeArrowheads="1"/>
            </p:cNvSpPr>
            <p:nvPr/>
          </p:nvSpPr>
          <p:spPr bwMode="auto">
            <a:xfrm>
              <a:off x="576" y="273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p>
          </p:txBody>
        </p:sp>
        <p:sp>
          <p:nvSpPr>
            <p:cNvPr id="148" name="Line 126"/>
            <p:cNvSpPr>
              <a:spLocks noChangeShapeType="1"/>
            </p:cNvSpPr>
            <p:nvPr/>
          </p:nvSpPr>
          <p:spPr bwMode="auto">
            <a:xfrm rot="16200000" flipV="1">
              <a:off x="1651" y="2089"/>
              <a:ext cx="738"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9" name="Text Box 130"/>
            <p:cNvSpPr txBox="1">
              <a:spLocks noChangeArrowheads="1"/>
            </p:cNvSpPr>
            <p:nvPr/>
          </p:nvSpPr>
          <p:spPr bwMode="auto">
            <a:xfrm>
              <a:off x="2352" y="480"/>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F</a:t>
              </a:r>
            </a:p>
          </p:txBody>
        </p:sp>
        <p:sp>
          <p:nvSpPr>
            <p:cNvPr id="150" name="Line 159"/>
            <p:cNvSpPr>
              <a:spLocks noChangeShapeType="1"/>
            </p:cNvSpPr>
            <p:nvPr/>
          </p:nvSpPr>
          <p:spPr bwMode="auto">
            <a:xfrm rot="-5400000">
              <a:off x="2041" y="1029"/>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1" name="Line 160"/>
            <p:cNvSpPr>
              <a:spLocks noChangeShapeType="1"/>
            </p:cNvSpPr>
            <p:nvPr/>
          </p:nvSpPr>
          <p:spPr bwMode="auto">
            <a:xfrm rot="-5400000">
              <a:off x="2356" y="1022"/>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2" name="Line 161"/>
            <p:cNvSpPr>
              <a:spLocks noChangeShapeType="1"/>
            </p:cNvSpPr>
            <p:nvPr/>
          </p:nvSpPr>
          <p:spPr bwMode="auto">
            <a:xfrm rot="16200000" flipV="1">
              <a:off x="2221" y="611"/>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3" name="Freeform 162"/>
            <p:cNvSpPr>
              <a:spLocks/>
            </p:cNvSpPr>
            <p:nvPr/>
          </p:nvSpPr>
          <p:spPr bwMode="auto">
            <a:xfrm rot="-5400000">
              <a:off x="2261" y="715"/>
              <a:ext cx="52" cy="448"/>
            </a:xfrm>
            <a:custGeom>
              <a:avLst/>
              <a:gdLst>
                <a:gd name="T0" fmla="*/ 1 w 85"/>
                <a:gd name="T1" fmla="*/ 0 h 306"/>
                <a:gd name="T2" fmla="*/ 1 w 85"/>
                <a:gd name="T3" fmla="*/ 1747569 h 306"/>
                <a:gd name="T4" fmla="*/ 1 w 85"/>
                <a:gd name="T5" fmla="*/ 4516554 h 306"/>
                <a:gd name="T6" fmla="*/ 0 w 85"/>
                <a:gd name="T7" fmla="*/ 6165822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54" name="Freeform 163"/>
            <p:cNvSpPr>
              <a:spLocks/>
            </p:cNvSpPr>
            <p:nvPr/>
          </p:nvSpPr>
          <p:spPr bwMode="auto">
            <a:xfrm rot="-5400000">
              <a:off x="2283" y="727"/>
              <a:ext cx="260" cy="214"/>
            </a:xfrm>
            <a:custGeom>
              <a:avLst/>
              <a:gdLst>
                <a:gd name="T0" fmla="*/ 0 w 384"/>
                <a:gd name="T1" fmla="*/ 3218 h 192"/>
                <a:gd name="T2" fmla="*/ 1 w 384"/>
                <a:gd name="T3" fmla="*/ 2475 h 192"/>
                <a:gd name="T4" fmla="*/ 1 w 384"/>
                <a:gd name="T5" fmla="*/ 1422 h 192"/>
                <a:gd name="T6" fmla="*/ 1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55" name="Freeform 164"/>
            <p:cNvSpPr>
              <a:spLocks/>
            </p:cNvSpPr>
            <p:nvPr/>
          </p:nvSpPr>
          <p:spPr bwMode="auto">
            <a:xfrm rot="-5400000">
              <a:off x="2055" y="712"/>
              <a:ext cx="260" cy="243"/>
            </a:xfrm>
            <a:custGeom>
              <a:avLst/>
              <a:gdLst>
                <a:gd name="T0" fmla="*/ 0 w 240"/>
                <a:gd name="T1" fmla="*/ 0 h 96"/>
                <a:gd name="T2" fmla="*/ 1538 w 240"/>
                <a:gd name="T3" fmla="*/ 2147483647 h 96"/>
                <a:gd name="T4" fmla="*/ 1938 w 240"/>
                <a:gd name="T5" fmla="*/ 2147483647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56" name="Line 172"/>
            <p:cNvSpPr>
              <a:spLocks noChangeShapeType="1"/>
            </p:cNvSpPr>
            <p:nvPr/>
          </p:nvSpPr>
          <p:spPr bwMode="auto">
            <a:xfrm rot="-5400000">
              <a:off x="2064" y="1104"/>
              <a:ext cx="3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7" name="Line 173"/>
            <p:cNvSpPr>
              <a:spLocks noChangeShapeType="1"/>
            </p:cNvSpPr>
            <p:nvPr/>
          </p:nvSpPr>
          <p:spPr bwMode="auto">
            <a:xfrm rot="-5400000">
              <a:off x="2160" y="1104"/>
              <a:ext cx="3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8" name="Line 174"/>
            <p:cNvSpPr>
              <a:spLocks noChangeShapeType="1"/>
            </p:cNvSpPr>
            <p:nvPr/>
          </p:nvSpPr>
          <p:spPr bwMode="auto">
            <a:xfrm flipH="1">
              <a:off x="2352" y="1296"/>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9" name="Line 175"/>
            <p:cNvSpPr>
              <a:spLocks noChangeShapeType="1"/>
            </p:cNvSpPr>
            <p:nvPr/>
          </p:nvSpPr>
          <p:spPr bwMode="auto">
            <a:xfrm flipH="1">
              <a:off x="1536" y="1104"/>
              <a:ext cx="61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0" name="Line 176"/>
            <p:cNvSpPr>
              <a:spLocks noChangeShapeType="1"/>
            </p:cNvSpPr>
            <p:nvPr/>
          </p:nvSpPr>
          <p:spPr bwMode="auto">
            <a:xfrm flipH="1">
              <a:off x="2016" y="1296"/>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1" name="Line 177"/>
            <p:cNvSpPr>
              <a:spLocks noChangeShapeType="1"/>
            </p:cNvSpPr>
            <p:nvPr/>
          </p:nvSpPr>
          <p:spPr bwMode="auto">
            <a:xfrm flipH="1">
              <a:off x="2448" y="1104"/>
              <a:ext cx="62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2" name="Line 181"/>
            <p:cNvSpPr>
              <a:spLocks noChangeShapeType="1"/>
            </p:cNvSpPr>
            <p:nvPr/>
          </p:nvSpPr>
          <p:spPr bwMode="auto">
            <a:xfrm rot="16200000" flipV="1">
              <a:off x="2522" y="1366"/>
              <a:ext cx="13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3" name="AutoShape 183"/>
            <p:cNvSpPr>
              <a:spLocks noChangeArrowheads="1"/>
            </p:cNvSpPr>
            <p:nvPr/>
          </p:nvSpPr>
          <p:spPr bwMode="auto">
            <a:xfrm rot="-5400000">
              <a:off x="1397" y="1435"/>
              <a:ext cx="278" cy="288"/>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64" name="Line 184"/>
            <p:cNvSpPr>
              <a:spLocks noChangeShapeType="1"/>
            </p:cNvSpPr>
            <p:nvPr/>
          </p:nvSpPr>
          <p:spPr bwMode="auto">
            <a:xfrm rot="16200000" flipV="1">
              <a:off x="1168" y="1983"/>
              <a:ext cx="538" cy="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5" name="Line 185"/>
            <p:cNvSpPr>
              <a:spLocks noChangeShapeType="1"/>
            </p:cNvSpPr>
            <p:nvPr/>
          </p:nvSpPr>
          <p:spPr bwMode="auto">
            <a:xfrm rot="5400000" flipH="1" flipV="1">
              <a:off x="1056" y="2302"/>
              <a:ext cx="1154"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6" name="Line 186"/>
            <p:cNvSpPr>
              <a:spLocks noChangeShapeType="1"/>
            </p:cNvSpPr>
            <p:nvPr/>
          </p:nvSpPr>
          <p:spPr bwMode="auto">
            <a:xfrm rot="16200000" flipV="1">
              <a:off x="1370" y="1270"/>
              <a:ext cx="33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7" name="Line 187"/>
            <p:cNvSpPr>
              <a:spLocks noChangeShapeType="1"/>
            </p:cNvSpPr>
            <p:nvPr/>
          </p:nvSpPr>
          <p:spPr bwMode="auto">
            <a:xfrm rot="5400000" flipH="1" flipV="1">
              <a:off x="1078" y="2181"/>
              <a:ext cx="917"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8" name="AutoShape 188"/>
            <p:cNvSpPr>
              <a:spLocks noChangeArrowheads="1"/>
            </p:cNvSpPr>
            <p:nvPr/>
          </p:nvSpPr>
          <p:spPr bwMode="auto">
            <a:xfrm rot="-5400000">
              <a:off x="2933" y="1435"/>
              <a:ext cx="278" cy="288"/>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69" name="Line 189"/>
            <p:cNvSpPr>
              <a:spLocks noChangeShapeType="1"/>
            </p:cNvSpPr>
            <p:nvPr/>
          </p:nvSpPr>
          <p:spPr bwMode="auto">
            <a:xfrm rot="16200000" flipV="1">
              <a:off x="2800" y="1887"/>
              <a:ext cx="346" cy="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0" name="Line 190"/>
            <p:cNvSpPr>
              <a:spLocks noChangeShapeType="1"/>
            </p:cNvSpPr>
            <p:nvPr/>
          </p:nvSpPr>
          <p:spPr bwMode="auto">
            <a:xfrm rot="5400000" flipH="1" flipV="1">
              <a:off x="2616" y="2278"/>
              <a:ext cx="1106"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1" name="Line 191"/>
            <p:cNvSpPr>
              <a:spLocks noChangeShapeType="1"/>
            </p:cNvSpPr>
            <p:nvPr/>
          </p:nvSpPr>
          <p:spPr bwMode="auto">
            <a:xfrm rot="16200000" flipV="1">
              <a:off x="2906" y="1270"/>
              <a:ext cx="33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2" name="Line 192"/>
            <p:cNvSpPr>
              <a:spLocks noChangeShapeType="1"/>
            </p:cNvSpPr>
            <p:nvPr/>
          </p:nvSpPr>
          <p:spPr bwMode="auto">
            <a:xfrm rot="5400000" flipH="1" flipV="1">
              <a:off x="2710" y="2085"/>
              <a:ext cx="72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3" name="AutoShape 193"/>
            <p:cNvSpPr>
              <a:spLocks noChangeArrowheads="1"/>
            </p:cNvSpPr>
            <p:nvPr/>
          </p:nvSpPr>
          <p:spPr bwMode="auto">
            <a:xfrm rot="-5400000">
              <a:off x="2453" y="1435"/>
              <a:ext cx="278" cy="288"/>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74" name="Line 194"/>
            <p:cNvSpPr>
              <a:spLocks noChangeShapeType="1"/>
            </p:cNvSpPr>
            <p:nvPr/>
          </p:nvSpPr>
          <p:spPr bwMode="auto">
            <a:xfrm rot="5400000" flipH="1" flipV="1">
              <a:off x="2323" y="1882"/>
              <a:ext cx="330"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5" name="Line 195"/>
            <p:cNvSpPr>
              <a:spLocks noChangeShapeType="1"/>
            </p:cNvSpPr>
            <p:nvPr/>
          </p:nvSpPr>
          <p:spPr bwMode="auto">
            <a:xfrm rot="5400000" flipH="1" flipV="1">
              <a:off x="2016" y="2398"/>
              <a:ext cx="1346"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6" name="Line 196"/>
            <p:cNvSpPr>
              <a:spLocks noChangeShapeType="1"/>
            </p:cNvSpPr>
            <p:nvPr/>
          </p:nvSpPr>
          <p:spPr bwMode="auto">
            <a:xfrm rot="5400000" flipH="1" flipV="1">
              <a:off x="2134" y="2181"/>
              <a:ext cx="917"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177" name="Group 199"/>
            <p:cNvGrpSpPr>
              <a:grpSpLocks/>
            </p:cNvGrpSpPr>
            <p:nvPr/>
          </p:nvGrpSpPr>
          <p:grpSpPr bwMode="auto">
            <a:xfrm rot="5400000">
              <a:off x="1012" y="2156"/>
              <a:ext cx="192" cy="200"/>
              <a:chOff x="1248" y="2824"/>
              <a:chExt cx="192" cy="200"/>
            </a:xfrm>
          </p:grpSpPr>
          <p:sp>
            <p:nvSpPr>
              <p:cNvPr id="225" name="AutoShape 197"/>
              <p:cNvSpPr>
                <a:spLocks noChangeArrowheads="1"/>
              </p:cNvSpPr>
              <p:nvPr/>
            </p:nvSpPr>
            <p:spPr bwMode="auto">
              <a:xfrm>
                <a:off x="1248" y="2880"/>
                <a:ext cx="192" cy="144"/>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26" name="Oval 198"/>
              <p:cNvSpPr>
                <a:spLocks noChangeArrowheads="1"/>
              </p:cNvSpPr>
              <p:nvPr/>
            </p:nvSpPr>
            <p:spPr bwMode="auto">
              <a:xfrm>
                <a:off x="1326" y="2824"/>
                <a:ext cx="47" cy="4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178" name="Line 200"/>
            <p:cNvSpPr>
              <a:spLocks noChangeShapeType="1"/>
            </p:cNvSpPr>
            <p:nvPr/>
          </p:nvSpPr>
          <p:spPr bwMode="auto">
            <a:xfrm>
              <a:off x="864" y="2064"/>
              <a:ext cx="24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9" name="Line 201"/>
            <p:cNvSpPr>
              <a:spLocks noChangeShapeType="1"/>
            </p:cNvSpPr>
            <p:nvPr/>
          </p:nvSpPr>
          <p:spPr bwMode="auto">
            <a:xfrm>
              <a:off x="912" y="2064"/>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0" name="Line 202"/>
            <p:cNvSpPr>
              <a:spLocks noChangeShapeType="1"/>
            </p:cNvSpPr>
            <p:nvPr/>
          </p:nvSpPr>
          <p:spPr bwMode="auto">
            <a:xfrm>
              <a:off x="912" y="2256"/>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1" name="Line 203"/>
            <p:cNvSpPr>
              <a:spLocks noChangeShapeType="1"/>
            </p:cNvSpPr>
            <p:nvPr/>
          </p:nvSpPr>
          <p:spPr bwMode="auto">
            <a:xfrm>
              <a:off x="1200" y="2256"/>
              <a:ext cx="21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182" name="Group 204"/>
            <p:cNvGrpSpPr>
              <a:grpSpLocks/>
            </p:cNvGrpSpPr>
            <p:nvPr/>
          </p:nvGrpSpPr>
          <p:grpSpPr bwMode="auto">
            <a:xfrm rot="5400000">
              <a:off x="1012" y="2540"/>
              <a:ext cx="192" cy="200"/>
              <a:chOff x="1248" y="2824"/>
              <a:chExt cx="192" cy="200"/>
            </a:xfrm>
          </p:grpSpPr>
          <p:sp>
            <p:nvSpPr>
              <p:cNvPr id="223" name="AutoShape 205"/>
              <p:cNvSpPr>
                <a:spLocks noChangeArrowheads="1"/>
              </p:cNvSpPr>
              <p:nvPr/>
            </p:nvSpPr>
            <p:spPr bwMode="auto">
              <a:xfrm>
                <a:off x="1248" y="2880"/>
                <a:ext cx="192" cy="144"/>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24" name="Oval 206"/>
              <p:cNvSpPr>
                <a:spLocks noChangeArrowheads="1"/>
              </p:cNvSpPr>
              <p:nvPr/>
            </p:nvSpPr>
            <p:spPr bwMode="auto">
              <a:xfrm>
                <a:off x="1326" y="2824"/>
                <a:ext cx="47" cy="4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183" name="Line 207"/>
            <p:cNvSpPr>
              <a:spLocks noChangeShapeType="1"/>
            </p:cNvSpPr>
            <p:nvPr/>
          </p:nvSpPr>
          <p:spPr bwMode="auto">
            <a:xfrm>
              <a:off x="864" y="2448"/>
              <a:ext cx="24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 name="Line 208"/>
            <p:cNvSpPr>
              <a:spLocks noChangeShapeType="1"/>
            </p:cNvSpPr>
            <p:nvPr/>
          </p:nvSpPr>
          <p:spPr bwMode="auto">
            <a:xfrm>
              <a:off x="912" y="2448"/>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5" name="Line 209"/>
            <p:cNvSpPr>
              <a:spLocks noChangeShapeType="1"/>
            </p:cNvSpPr>
            <p:nvPr/>
          </p:nvSpPr>
          <p:spPr bwMode="auto">
            <a:xfrm>
              <a:off x="912" y="2640"/>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6" name="Line 210"/>
            <p:cNvSpPr>
              <a:spLocks noChangeShapeType="1"/>
            </p:cNvSpPr>
            <p:nvPr/>
          </p:nvSpPr>
          <p:spPr bwMode="auto">
            <a:xfrm>
              <a:off x="1200" y="2640"/>
              <a:ext cx="21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187" name="Group 211"/>
            <p:cNvGrpSpPr>
              <a:grpSpLocks/>
            </p:cNvGrpSpPr>
            <p:nvPr/>
          </p:nvGrpSpPr>
          <p:grpSpPr bwMode="auto">
            <a:xfrm rot="5400000">
              <a:off x="1012" y="2924"/>
              <a:ext cx="192" cy="200"/>
              <a:chOff x="1248" y="2824"/>
              <a:chExt cx="192" cy="200"/>
            </a:xfrm>
          </p:grpSpPr>
          <p:sp>
            <p:nvSpPr>
              <p:cNvPr id="221" name="AutoShape 212"/>
              <p:cNvSpPr>
                <a:spLocks noChangeArrowheads="1"/>
              </p:cNvSpPr>
              <p:nvPr/>
            </p:nvSpPr>
            <p:spPr bwMode="auto">
              <a:xfrm>
                <a:off x="1248" y="2880"/>
                <a:ext cx="192" cy="144"/>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22" name="Oval 213"/>
              <p:cNvSpPr>
                <a:spLocks noChangeArrowheads="1"/>
              </p:cNvSpPr>
              <p:nvPr/>
            </p:nvSpPr>
            <p:spPr bwMode="auto">
              <a:xfrm>
                <a:off x="1326" y="2824"/>
                <a:ext cx="47" cy="4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188" name="Line 214"/>
            <p:cNvSpPr>
              <a:spLocks noChangeShapeType="1"/>
            </p:cNvSpPr>
            <p:nvPr/>
          </p:nvSpPr>
          <p:spPr bwMode="auto">
            <a:xfrm>
              <a:off x="864" y="2832"/>
              <a:ext cx="24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6" name="Line 215"/>
            <p:cNvSpPr>
              <a:spLocks noChangeShapeType="1"/>
            </p:cNvSpPr>
            <p:nvPr/>
          </p:nvSpPr>
          <p:spPr bwMode="auto">
            <a:xfrm>
              <a:off x="912" y="2832"/>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7" name="Line 216"/>
            <p:cNvSpPr>
              <a:spLocks noChangeShapeType="1"/>
            </p:cNvSpPr>
            <p:nvPr/>
          </p:nvSpPr>
          <p:spPr bwMode="auto">
            <a:xfrm>
              <a:off x="912" y="3024"/>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8" name="Line 217"/>
            <p:cNvSpPr>
              <a:spLocks noChangeShapeType="1"/>
            </p:cNvSpPr>
            <p:nvPr/>
          </p:nvSpPr>
          <p:spPr bwMode="auto">
            <a:xfrm>
              <a:off x="1200" y="3024"/>
              <a:ext cx="21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9" name="Oval 218"/>
            <p:cNvSpPr>
              <a:spLocks noChangeArrowheads="1"/>
            </p:cNvSpPr>
            <p:nvPr/>
          </p:nvSpPr>
          <p:spPr bwMode="auto">
            <a:xfrm>
              <a:off x="1410" y="2227"/>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210" name="Oval 219"/>
            <p:cNvSpPr>
              <a:spLocks noChangeArrowheads="1"/>
            </p:cNvSpPr>
            <p:nvPr/>
          </p:nvSpPr>
          <p:spPr bwMode="auto">
            <a:xfrm>
              <a:off x="1515" y="2603"/>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211" name="Oval 220"/>
            <p:cNvSpPr>
              <a:spLocks noChangeArrowheads="1"/>
            </p:cNvSpPr>
            <p:nvPr/>
          </p:nvSpPr>
          <p:spPr bwMode="auto">
            <a:xfrm>
              <a:off x="1621" y="2821"/>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212" name="Oval 221"/>
            <p:cNvSpPr>
              <a:spLocks noChangeArrowheads="1"/>
            </p:cNvSpPr>
            <p:nvPr/>
          </p:nvSpPr>
          <p:spPr bwMode="auto">
            <a:xfrm>
              <a:off x="1891" y="2226"/>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213" name="Oval 222"/>
            <p:cNvSpPr>
              <a:spLocks noChangeArrowheads="1"/>
            </p:cNvSpPr>
            <p:nvPr/>
          </p:nvSpPr>
          <p:spPr bwMode="auto">
            <a:xfrm>
              <a:off x="1988" y="2431"/>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214" name="Oval 223"/>
            <p:cNvSpPr>
              <a:spLocks noChangeArrowheads="1"/>
            </p:cNvSpPr>
            <p:nvPr/>
          </p:nvSpPr>
          <p:spPr bwMode="auto">
            <a:xfrm>
              <a:off x="2094" y="3006"/>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215" name="Oval 224"/>
            <p:cNvSpPr>
              <a:spLocks noChangeArrowheads="1"/>
            </p:cNvSpPr>
            <p:nvPr/>
          </p:nvSpPr>
          <p:spPr bwMode="auto">
            <a:xfrm>
              <a:off x="2466" y="2028"/>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216" name="Oval 228"/>
            <p:cNvSpPr>
              <a:spLocks noChangeArrowheads="1"/>
            </p:cNvSpPr>
            <p:nvPr/>
          </p:nvSpPr>
          <p:spPr bwMode="auto">
            <a:xfrm>
              <a:off x="2571" y="2614"/>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217" name="Oval 229"/>
            <p:cNvSpPr>
              <a:spLocks noChangeArrowheads="1"/>
            </p:cNvSpPr>
            <p:nvPr/>
          </p:nvSpPr>
          <p:spPr bwMode="auto">
            <a:xfrm>
              <a:off x="2658" y="3015"/>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218" name="Oval 230"/>
            <p:cNvSpPr>
              <a:spLocks noChangeArrowheads="1"/>
            </p:cNvSpPr>
            <p:nvPr/>
          </p:nvSpPr>
          <p:spPr bwMode="auto">
            <a:xfrm flipH="1">
              <a:off x="2947" y="2036"/>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219" name="Oval 231"/>
            <p:cNvSpPr>
              <a:spLocks noChangeArrowheads="1"/>
            </p:cNvSpPr>
            <p:nvPr/>
          </p:nvSpPr>
          <p:spPr bwMode="auto">
            <a:xfrm>
              <a:off x="3051" y="2419"/>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220" name="Oval 232"/>
            <p:cNvSpPr>
              <a:spLocks noChangeArrowheads="1"/>
            </p:cNvSpPr>
            <p:nvPr/>
          </p:nvSpPr>
          <p:spPr bwMode="auto">
            <a:xfrm>
              <a:off x="3157" y="2812"/>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grpSp>
      <p:sp>
        <p:nvSpPr>
          <p:cNvPr id="227" name="Line 233"/>
          <p:cNvSpPr>
            <a:spLocks noChangeShapeType="1"/>
          </p:cNvSpPr>
          <p:nvPr/>
        </p:nvSpPr>
        <p:spPr bwMode="auto">
          <a:xfrm>
            <a:off x="5915819" y="2414732"/>
            <a:ext cx="266700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8" name="Line 234"/>
          <p:cNvSpPr>
            <a:spLocks noChangeShapeType="1"/>
          </p:cNvSpPr>
          <p:nvPr/>
        </p:nvSpPr>
        <p:spPr bwMode="auto">
          <a:xfrm>
            <a:off x="5915819" y="2795732"/>
            <a:ext cx="266700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9" name="Line 235"/>
          <p:cNvSpPr>
            <a:spLocks noChangeShapeType="1"/>
          </p:cNvSpPr>
          <p:nvPr/>
        </p:nvSpPr>
        <p:spPr bwMode="auto">
          <a:xfrm>
            <a:off x="5915819" y="3557732"/>
            <a:ext cx="266700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0" name="Line 236"/>
          <p:cNvSpPr>
            <a:spLocks noChangeShapeType="1"/>
          </p:cNvSpPr>
          <p:nvPr/>
        </p:nvSpPr>
        <p:spPr bwMode="auto">
          <a:xfrm>
            <a:off x="5915819" y="4624532"/>
            <a:ext cx="266700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1" name="Text Box 237"/>
          <p:cNvSpPr txBox="1">
            <a:spLocks noChangeArrowheads="1"/>
          </p:cNvSpPr>
          <p:nvPr/>
        </p:nvSpPr>
        <p:spPr bwMode="auto">
          <a:xfrm>
            <a:off x="5077619" y="5310332"/>
            <a:ext cx="3505200" cy="402291"/>
          </a:xfrm>
          <a:prstGeom prst="rect">
            <a:avLst/>
          </a:prstGeom>
          <a:ln/>
        </p:spPr>
        <p:style>
          <a:lnRef idx="2">
            <a:schemeClr val="accent6"/>
          </a:lnRef>
          <a:fillRef idx="1">
            <a:schemeClr val="lt1"/>
          </a:fillRef>
          <a:effectRef idx="0">
            <a:schemeClr val="accent6"/>
          </a:effectRef>
          <a:fontRef idx="minor">
            <a:schemeClr val="dk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dirty="0"/>
              <a:t>检测</a:t>
            </a:r>
            <a:r>
              <a:rPr lang="en-US" altLang="zh-CN" dirty="0"/>
              <a:t>1</a:t>
            </a:r>
            <a:r>
              <a:rPr lang="zh-CN" altLang="en-US" dirty="0"/>
              <a:t>的个数的奇偶判别电路</a:t>
            </a:r>
          </a:p>
        </p:txBody>
      </p:sp>
      <p:grpSp>
        <p:nvGrpSpPr>
          <p:cNvPr id="232" name="Group 263"/>
          <p:cNvGrpSpPr>
            <a:grpSpLocks/>
          </p:cNvGrpSpPr>
          <p:nvPr/>
        </p:nvGrpSpPr>
        <p:grpSpPr bwMode="auto">
          <a:xfrm>
            <a:off x="278607" y="693882"/>
            <a:ext cx="1066800" cy="406400"/>
            <a:chOff x="240" y="480"/>
            <a:chExt cx="1488" cy="256"/>
          </a:xfrm>
        </p:grpSpPr>
        <p:sp>
          <p:nvSpPr>
            <p:cNvPr id="233" name="Text Box 264"/>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solidFill>
                    <a:schemeClr val="bg1"/>
                  </a:solidFill>
                </a:rPr>
                <a:t>例</a:t>
              </a:r>
              <a:r>
                <a:rPr lang="en-US" altLang="zh-CN" dirty="0">
                  <a:solidFill>
                    <a:schemeClr val="bg1"/>
                  </a:solidFill>
                </a:rPr>
                <a:t>5</a:t>
              </a:r>
            </a:p>
          </p:txBody>
        </p:sp>
        <p:sp>
          <p:nvSpPr>
            <p:cNvPr id="234" name="Line 265"/>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sp>
        <p:nvSpPr>
          <p:cNvPr id="2" name="矩形 1"/>
          <p:cNvSpPr/>
          <p:nvPr/>
        </p:nvSpPr>
        <p:spPr>
          <a:xfrm>
            <a:off x="6227244" y="905575"/>
            <a:ext cx="2044149" cy="369332"/>
          </a:xfrm>
          <a:prstGeom prst="rect">
            <a:avLst/>
          </a:prstGeom>
        </p:spPr>
        <p:txBody>
          <a:bodyPr wrap="none">
            <a:spAutoFit/>
          </a:bodyPr>
          <a:lstStyle/>
          <a:p>
            <a:r>
              <a:rPr lang="zh-CN" altLang="en-US" dirty="0">
                <a:solidFill>
                  <a:schemeClr val="tx1"/>
                </a:solidFill>
              </a:rPr>
              <a:t>逻辑电路真值表法</a:t>
            </a:r>
          </a:p>
        </p:txBody>
      </p:sp>
    </p:spTree>
    <p:extLst>
      <p:ext uri="{BB962C8B-B14F-4D97-AF65-F5344CB8AC3E}">
        <p14:creationId xmlns:p14="http://schemas.microsoft.com/office/powerpoint/2010/main" val="22433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barn(inVertical)">
                                      <p:cBhvr>
                                        <p:cTn id="7" dur="500"/>
                                        <p:tgtEl>
                                          <p:spTgt spid="13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9"/>
                                        </p:tgtEl>
                                        <p:attrNameLst>
                                          <p:attrName>style.visibility</p:attrName>
                                        </p:attrNameLst>
                                      </p:cBhvr>
                                      <p:to>
                                        <p:strVal val="visible"/>
                                      </p:to>
                                    </p:set>
                                    <p:animEffect transition="in" filter="barn(inVertical)">
                                      <p:cBhvr>
                                        <p:cTn id="12" dur="500"/>
                                        <p:tgtEl>
                                          <p:spTgt spid="139"/>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27"/>
                                        </p:tgtEl>
                                        <p:attrNameLst>
                                          <p:attrName>style.visibility</p:attrName>
                                        </p:attrNameLst>
                                      </p:cBhvr>
                                      <p:to>
                                        <p:strVal val="visible"/>
                                      </p:to>
                                    </p:set>
                                    <p:animEffect transition="in" filter="barn(inVertical)">
                                      <p:cBhvr>
                                        <p:cTn id="15" dur="500"/>
                                        <p:tgtEl>
                                          <p:spTgt spid="227"/>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28"/>
                                        </p:tgtEl>
                                        <p:attrNameLst>
                                          <p:attrName>style.visibility</p:attrName>
                                        </p:attrNameLst>
                                      </p:cBhvr>
                                      <p:to>
                                        <p:strVal val="visible"/>
                                      </p:to>
                                    </p:set>
                                    <p:animEffect transition="in" filter="barn(inVertical)">
                                      <p:cBhvr>
                                        <p:cTn id="18" dur="500"/>
                                        <p:tgtEl>
                                          <p:spTgt spid="228"/>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229"/>
                                        </p:tgtEl>
                                        <p:attrNameLst>
                                          <p:attrName>style.visibility</p:attrName>
                                        </p:attrNameLst>
                                      </p:cBhvr>
                                      <p:to>
                                        <p:strVal val="visible"/>
                                      </p:to>
                                    </p:set>
                                    <p:animEffect transition="in" filter="barn(inVertical)">
                                      <p:cBhvr>
                                        <p:cTn id="21" dur="500"/>
                                        <p:tgtEl>
                                          <p:spTgt spid="229"/>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30"/>
                                        </p:tgtEl>
                                        <p:attrNameLst>
                                          <p:attrName>style.visibility</p:attrName>
                                        </p:attrNameLst>
                                      </p:cBhvr>
                                      <p:to>
                                        <p:strVal val="visible"/>
                                      </p:to>
                                    </p:set>
                                    <p:animEffect transition="in" filter="barn(inVertical)">
                                      <p:cBhvr>
                                        <p:cTn id="24" dur="500"/>
                                        <p:tgtEl>
                                          <p:spTgt spid="230"/>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inVertic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31"/>
                                        </p:tgtEl>
                                        <p:attrNameLst>
                                          <p:attrName>style.visibility</p:attrName>
                                        </p:attrNameLst>
                                      </p:cBhvr>
                                      <p:to>
                                        <p:strVal val="visible"/>
                                      </p:to>
                                    </p:set>
                                    <p:animEffect transition="in" filter="barn(inVertical)">
                                      <p:cBhvr>
                                        <p:cTn id="32"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p:bldP spid="228" grpId="0" animBg="1"/>
      <p:bldP spid="229" grpId="0" animBg="1"/>
      <p:bldP spid="230" grpId="0" animBg="1"/>
      <p:bldP spid="231"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第一节  组合逻辑分析</a:t>
            </a:r>
          </a:p>
        </p:txBody>
      </p:sp>
      <p:grpSp>
        <p:nvGrpSpPr>
          <p:cNvPr id="85" name="Group 263"/>
          <p:cNvGrpSpPr>
            <a:grpSpLocks/>
          </p:cNvGrpSpPr>
          <p:nvPr/>
        </p:nvGrpSpPr>
        <p:grpSpPr bwMode="auto">
          <a:xfrm>
            <a:off x="278607" y="693882"/>
            <a:ext cx="1066800" cy="406400"/>
            <a:chOff x="240" y="480"/>
            <a:chExt cx="1488" cy="256"/>
          </a:xfrm>
        </p:grpSpPr>
        <p:sp>
          <p:nvSpPr>
            <p:cNvPr id="86" name="Text Box 264"/>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solidFill>
                    <a:schemeClr val="bg1"/>
                  </a:solidFill>
                </a:rPr>
                <a:t>例</a:t>
              </a:r>
              <a:r>
                <a:rPr lang="en-US" altLang="zh-CN" dirty="0">
                  <a:solidFill>
                    <a:schemeClr val="bg1"/>
                  </a:solidFill>
                </a:rPr>
                <a:t>6</a:t>
              </a:r>
            </a:p>
          </p:txBody>
        </p:sp>
        <p:sp>
          <p:nvSpPr>
            <p:cNvPr id="87" name="Line 265"/>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sp>
        <p:nvSpPr>
          <p:cNvPr id="2" name="矩形 1"/>
          <p:cNvSpPr/>
          <p:nvPr/>
        </p:nvSpPr>
        <p:spPr>
          <a:xfrm>
            <a:off x="1207755" y="573916"/>
            <a:ext cx="7819542" cy="707886"/>
          </a:xfrm>
          <a:prstGeom prst="rect">
            <a:avLst/>
          </a:prstGeom>
        </p:spPr>
        <p:txBody>
          <a:bodyPr wrap="square">
            <a:spAutoFit/>
          </a:bodyPr>
          <a:lstStyle/>
          <a:p>
            <a:r>
              <a:rPr lang="zh-CN" altLang="en-US" sz="2000" dirty="0">
                <a:solidFill>
                  <a:schemeClr val="tx1"/>
                </a:solidFill>
              </a:rPr>
              <a:t>图</a:t>
            </a:r>
            <a:r>
              <a:rPr lang="en-US" altLang="zh-CN" sz="2000" dirty="0">
                <a:solidFill>
                  <a:schemeClr val="tx1"/>
                </a:solidFill>
              </a:rPr>
              <a:t>(a)</a:t>
            </a:r>
            <a:r>
              <a:rPr lang="zh-CN" altLang="en-US" sz="2000" dirty="0">
                <a:solidFill>
                  <a:schemeClr val="tx1"/>
                </a:solidFill>
              </a:rPr>
              <a:t>所示的逻辑电路有</a:t>
            </a:r>
            <a:r>
              <a:rPr lang="en-US" altLang="zh-CN" sz="2000" dirty="0">
                <a:solidFill>
                  <a:schemeClr val="tx1"/>
                </a:solidFill>
              </a:rPr>
              <a:t>A,B,C,D</a:t>
            </a:r>
            <a:r>
              <a:rPr lang="zh-CN" altLang="en-US" sz="2000" dirty="0">
                <a:solidFill>
                  <a:schemeClr val="tx1"/>
                </a:solidFill>
              </a:rPr>
              <a:t>四个变量，输入波形如图</a:t>
            </a:r>
            <a:r>
              <a:rPr lang="en-US" altLang="zh-CN" sz="2000" dirty="0">
                <a:solidFill>
                  <a:schemeClr val="tx1"/>
                </a:solidFill>
              </a:rPr>
              <a:t>(b)</a:t>
            </a:r>
            <a:r>
              <a:rPr lang="zh-CN" altLang="en-US" sz="2000" dirty="0">
                <a:solidFill>
                  <a:schemeClr val="tx1"/>
                </a:solidFill>
              </a:rPr>
              <a:t>所示。画出</a:t>
            </a:r>
            <a:r>
              <a:rPr lang="en-US" altLang="zh-CN" sz="2000" dirty="0">
                <a:solidFill>
                  <a:schemeClr val="tx1"/>
                </a:solidFill>
              </a:rPr>
              <a:t>X</a:t>
            </a:r>
            <a:r>
              <a:rPr lang="zh-CN" altLang="en-US" sz="2000" baseline="-25000" dirty="0">
                <a:solidFill>
                  <a:schemeClr val="tx1"/>
                </a:solidFill>
              </a:rPr>
              <a:t>１</a:t>
            </a:r>
            <a:r>
              <a:rPr lang="zh-CN" altLang="en-US" sz="2000" dirty="0">
                <a:solidFill>
                  <a:schemeClr val="tx1"/>
                </a:solidFill>
              </a:rPr>
              <a:t>，</a:t>
            </a:r>
            <a:r>
              <a:rPr lang="en-US" altLang="zh-CN" sz="2000" dirty="0">
                <a:solidFill>
                  <a:schemeClr val="tx1"/>
                </a:solidFill>
              </a:rPr>
              <a:t>X</a:t>
            </a:r>
            <a:r>
              <a:rPr lang="zh-CN" altLang="en-US" sz="2000" baseline="-25000" dirty="0">
                <a:solidFill>
                  <a:schemeClr val="tx1"/>
                </a:solidFill>
              </a:rPr>
              <a:t>２</a:t>
            </a:r>
            <a:r>
              <a:rPr lang="zh-CN" altLang="en-US" sz="2000" dirty="0">
                <a:solidFill>
                  <a:schemeClr val="tx1"/>
                </a:solidFill>
              </a:rPr>
              <a:t>，</a:t>
            </a:r>
            <a:r>
              <a:rPr lang="en-US" altLang="zh-CN" sz="2000" dirty="0">
                <a:solidFill>
                  <a:schemeClr val="tx1"/>
                </a:solidFill>
              </a:rPr>
              <a:t>X</a:t>
            </a:r>
            <a:r>
              <a:rPr lang="zh-CN" altLang="en-US" sz="2000" baseline="-25000" dirty="0">
                <a:solidFill>
                  <a:schemeClr val="tx1"/>
                </a:solidFill>
              </a:rPr>
              <a:t>３</a:t>
            </a:r>
            <a:r>
              <a:rPr lang="zh-CN" altLang="en-US" sz="2000" dirty="0">
                <a:solidFill>
                  <a:schemeClr val="tx1"/>
                </a:solidFill>
              </a:rPr>
              <a:t>，</a:t>
            </a:r>
            <a:r>
              <a:rPr lang="en-US" altLang="zh-CN" sz="2000" dirty="0">
                <a:solidFill>
                  <a:schemeClr val="tx1"/>
                </a:solidFill>
              </a:rPr>
              <a:t>X</a:t>
            </a:r>
            <a:r>
              <a:rPr lang="zh-CN" altLang="en-US" sz="2000" baseline="-25000" dirty="0">
                <a:solidFill>
                  <a:schemeClr val="tx1"/>
                </a:solidFill>
              </a:rPr>
              <a:t>４</a:t>
            </a:r>
            <a:r>
              <a:rPr lang="zh-CN" altLang="en-US" sz="2000" dirty="0">
                <a:solidFill>
                  <a:schemeClr val="tx1"/>
                </a:solidFill>
              </a:rPr>
              <a:t>及最后输出</a:t>
            </a:r>
            <a:r>
              <a:rPr lang="en-US" altLang="zh-CN" sz="2000" dirty="0">
                <a:solidFill>
                  <a:schemeClr val="tx1"/>
                </a:solidFill>
              </a:rPr>
              <a:t>F</a:t>
            </a:r>
            <a:r>
              <a:rPr lang="zh-CN" altLang="en-US" sz="2000" dirty="0">
                <a:solidFill>
                  <a:schemeClr val="tx1"/>
                </a:solidFill>
              </a:rPr>
              <a:t>的数字波形图。</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66" y="1538874"/>
            <a:ext cx="3783346" cy="1207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52" y="1538874"/>
            <a:ext cx="5067300"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807803" y="2843961"/>
            <a:ext cx="2044149" cy="369332"/>
          </a:xfrm>
          <a:prstGeom prst="rect">
            <a:avLst/>
          </a:prstGeom>
        </p:spPr>
        <p:txBody>
          <a:bodyPr wrap="none">
            <a:spAutoFit/>
          </a:bodyPr>
          <a:lstStyle/>
          <a:p>
            <a:r>
              <a:rPr lang="zh-CN" altLang="en-US" dirty="0">
                <a:solidFill>
                  <a:schemeClr val="tx1"/>
                </a:solidFill>
              </a:rPr>
              <a:t>数字波形图分析法</a:t>
            </a:r>
          </a:p>
        </p:txBody>
      </p:sp>
      <p:sp>
        <p:nvSpPr>
          <p:cNvPr id="4" name="TextBox 3"/>
          <p:cNvSpPr txBox="1"/>
          <p:nvPr/>
        </p:nvSpPr>
        <p:spPr>
          <a:xfrm>
            <a:off x="3851952" y="3654015"/>
            <a:ext cx="5067300" cy="258532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2098849400"/>
              </p:ext>
            </p:extLst>
          </p:nvPr>
        </p:nvGraphicFramePr>
        <p:xfrm>
          <a:off x="137803" y="3353386"/>
          <a:ext cx="1349375" cy="576263"/>
        </p:xfrm>
        <a:graphic>
          <a:graphicData uri="http://schemas.openxmlformats.org/presentationml/2006/ole">
            <mc:AlternateContent xmlns:mc="http://schemas.openxmlformats.org/markup-compatibility/2006">
              <mc:Choice xmlns:v="urn:schemas-microsoft-com:vml" Requires="v">
                <p:oleObj spid="_x0000_s254816" name="Equation" r:id="rId5" imgW="711000" imgH="253800" progId="Equation.DSMT4">
                  <p:embed/>
                </p:oleObj>
              </mc:Choice>
              <mc:Fallback>
                <p:oleObj name="Equation" r:id="rId5" imgW="711000" imgH="253800" progId="Equation.DSMT4">
                  <p:embed/>
                  <p:pic>
                    <p:nvPicPr>
                      <p:cNvPr id="0" name="对象 4"/>
                      <p:cNvPicPr>
                        <a:picLocks noChangeAspect="1" noChangeArrowheads="1"/>
                      </p:cNvPicPr>
                      <p:nvPr/>
                    </p:nvPicPr>
                    <p:blipFill>
                      <a:blip r:embed="rId6"/>
                      <a:srcRect/>
                      <a:stretch>
                        <a:fillRect/>
                      </a:stretch>
                    </p:blipFill>
                    <p:spPr bwMode="auto">
                      <a:xfrm>
                        <a:off x="137803" y="3353386"/>
                        <a:ext cx="1349375"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274917636"/>
              </p:ext>
            </p:extLst>
          </p:nvPr>
        </p:nvGraphicFramePr>
        <p:xfrm>
          <a:off x="84982" y="3929649"/>
          <a:ext cx="939800" cy="576262"/>
        </p:xfrm>
        <a:graphic>
          <a:graphicData uri="http://schemas.openxmlformats.org/presentationml/2006/ole">
            <mc:AlternateContent xmlns:mc="http://schemas.openxmlformats.org/markup-compatibility/2006">
              <mc:Choice xmlns:v="urn:schemas-microsoft-com:vml" Requires="v">
                <p:oleObj spid="_x0000_s254817" name="Equation" r:id="rId7" imgW="495000" imgH="253800" progId="Equation.DSMT4">
                  <p:embed/>
                </p:oleObj>
              </mc:Choice>
              <mc:Fallback>
                <p:oleObj name="Equation" r:id="rId7" imgW="495000" imgH="253800" progId="Equation.DSMT4">
                  <p:embed/>
                  <p:pic>
                    <p:nvPicPr>
                      <p:cNvPr id="0" name="对象 4"/>
                      <p:cNvPicPr>
                        <a:picLocks noChangeAspect="1" noChangeArrowheads="1"/>
                      </p:cNvPicPr>
                      <p:nvPr/>
                    </p:nvPicPr>
                    <p:blipFill>
                      <a:blip r:embed="rId8"/>
                      <a:srcRect/>
                      <a:stretch>
                        <a:fillRect/>
                      </a:stretch>
                    </p:blipFill>
                    <p:spPr bwMode="auto">
                      <a:xfrm>
                        <a:off x="84982" y="3929649"/>
                        <a:ext cx="9398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845563830"/>
              </p:ext>
            </p:extLst>
          </p:nvPr>
        </p:nvGraphicFramePr>
        <p:xfrm>
          <a:off x="111099" y="4419066"/>
          <a:ext cx="3687763" cy="635000"/>
        </p:xfrm>
        <a:graphic>
          <a:graphicData uri="http://schemas.openxmlformats.org/presentationml/2006/ole">
            <mc:AlternateContent xmlns:mc="http://schemas.openxmlformats.org/markup-compatibility/2006">
              <mc:Choice xmlns:v="urn:schemas-microsoft-com:vml" Requires="v">
                <p:oleObj spid="_x0000_s254818" name="Equation" r:id="rId9" imgW="1942920" imgH="279360" progId="Equation.DSMT4">
                  <p:embed/>
                </p:oleObj>
              </mc:Choice>
              <mc:Fallback>
                <p:oleObj name="Equation" r:id="rId9" imgW="1942920" imgH="279360" progId="Equation.DSMT4">
                  <p:embed/>
                  <p:pic>
                    <p:nvPicPr>
                      <p:cNvPr id="0" name="对象 5"/>
                      <p:cNvPicPr>
                        <a:picLocks noChangeAspect="1" noChangeArrowheads="1"/>
                      </p:cNvPicPr>
                      <p:nvPr/>
                    </p:nvPicPr>
                    <p:blipFill>
                      <a:blip r:embed="rId10"/>
                      <a:srcRect/>
                      <a:stretch>
                        <a:fillRect/>
                      </a:stretch>
                    </p:blipFill>
                    <p:spPr bwMode="auto">
                      <a:xfrm>
                        <a:off x="111099" y="4419066"/>
                        <a:ext cx="3687763"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400434773"/>
              </p:ext>
            </p:extLst>
          </p:nvPr>
        </p:nvGraphicFramePr>
        <p:xfrm>
          <a:off x="112121" y="5037233"/>
          <a:ext cx="2963863" cy="633413"/>
        </p:xfrm>
        <a:graphic>
          <a:graphicData uri="http://schemas.openxmlformats.org/presentationml/2006/ole">
            <mc:AlternateContent xmlns:mc="http://schemas.openxmlformats.org/markup-compatibility/2006">
              <mc:Choice xmlns:v="urn:schemas-microsoft-com:vml" Requires="v">
                <p:oleObj spid="_x0000_s254819" name="Equation" r:id="rId11" imgW="1562040" imgH="279360" progId="Equation.DSMT4">
                  <p:embed/>
                </p:oleObj>
              </mc:Choice>
              <mc:Fallback>
                <p:oleObj name="Equation" r:id="rId11" imgW="1562040" imgH="279360" progId="Equation.DSMT4">
                  <p:embed/>
                  <p:pic>
                    <p:nvPicPr>
                      <p:cNvPr id="0" name="对象 5"/>
                      <p:cNvPicPr>
                        <a:picLocks noChangeAspect="1" noChangeArrowheads="1"/>
                      </p:cNvPicPr>
                      <p:nvPr/>
                    </p:nvPicPr>
                    <p:blipFill>
                      <a:blip r:embed="rId12"/>
                      <a:srcRect/>
                      <a:stretch>
                        <a:fillRect/>
                      </a:stretch>
                    </p:blipFill>
                    <p:spPr bwMode="auto">
                      <a:xfrm>
                        <a:off x="112121" y="5037233"/>
                        <a:ext cx="2963863"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180180977"/>
              </p:ext>
            </p:extLst>
          </p:nvPr>
        </p:nvGraphicFramePr>
        <p:xfrm>
          <a:off x="91624" y="5663076"/>
          <a:ext cx="3567113" cy="576262"/>
        </p:xfrm>
        <a:graphic>
          <a:graphicData uri="http://schemas.openxmlformats.org/presentationml/2006/ole">
            <mc:AlternateContent xmlns:mc="http://schemas.openxmlformats.org/markup-compatibility/2006">
              <mc:Choice xmlns:v="urn:schemas-microsoft-com:vml" Requires="v">
                <p:oleObj spid="_x0000_s254820" name="Equation" r:id="rId13" imgW="1879560" imgH="253800" progId="Equation.DSMT4">
                  <p:embed/>
                </p:oleObj>
              </mc:Choice>
              <mc:Fallback>
                <p:oleObj name="Equation" r:id="rId13" imgW="1879560" imgH="253800" progId="Equation.DSMT4">
                  <p:embed/>
                  <p:pic>
                    <p:nvPicPr>
                      <p:cNvPr id="0" name="对象 7"/>
                      <p:cNvPicPr>
                        <a:picLocks noChangeAspect="1" noChangeArrowheads="1"/>
                      </p:cNvPicPr>
                      <p:nvPr/>
                    </p:nvPicPr>
                    <p:blipFill>
                      <a:blip r:embed="rId14"/>
                      <a:srcRect/>
                      <a:stretch>
                        <a:fillRect/>
                      </a:stretch>
                    </p:blipFill>
                    <p:spPr bwMode="auto">
                      <a:xfrm>
                        <a:off x="91624" y="5663076"/>
                        <a:ext cx="3567113"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6747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xit" presetSubtype="0" fill="hold" grpId="0" nodeType="clickEffect">
                                  <p:stCondLst>
                                    <p:cond delay="0"/>
                                  </p:stCondLst>
                                  <p:childTnLst>
                                    <p:animEffect transition="out" filter="fade">
                                      <p:cBhvr>
                                        <p:cTn id="31" dur="1000"/>
                                        <p:tgtEl>
                                          <p:spTgt spid="4"/>
                                        </p:tgtEl>
                                      </p:cBhvr>
                                    </p:animEffect>
                                    <p:anim calcmode="lin" valueType="num">
                                      <p:cBhvr>
                                        <p:cTn id="32" dur="1000"/>
                                        <p:tgtEl>
                                          <p:spTgt spid="4"/>
                                        </p:tgtEl>
                                        <p:attrNameLst>
                                          <p:attrName>ppt_x</p:attrName>
                                        </p:attrNameLst>
                                      </p:cBhvr>
                                      <p:tavLst>
                                        <p:tav tm="0">
                                          <p:val>
                                            <p:strVal val="ppt_x"/>
                                          </p:val>
                                        </p:tav>
                                        <p:tav tm="100000">
                                          <p:val>
                                            <p:strVal val="ppt_x"/>
                                          </p:val>
                                        </p:tav>
                                      </p:tavLst>
                                    </p:anim>
                                    <p:anim calcmode="lin" valueType="num">
                                      <p:cBhvr>
                                        <p:cTn id="33" dur="1000"/>
                                        <p:tgtEl>
                                          <p:spTgt spid="4"/>
                                        </p:tgtEl>
                                        <p:attrNameLst>
                                          <p:attrName>ppt_y</p:attrName>
                                        </p:attrNameLst>
                                      </p:cBhvr>
                                      <p:tavLst>
                                        <p:tav tm="0">
                                          <p:val>
                                            <p:strVal val="ppt_y"/>
                                          </p:val>
                                        </p:tav>
                                        <p:tav tm="100000">
                                          <p:val>
                                            <p:strVal val="ppt_y+.1"/>
                                          </p:val>
                                        </p:tav>
                                      </p:tavLst>
                                    </p:anim>
                                    <p:set>
                                      <p:cBhvr>
                                        <p:cTn id="34"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382885" y="932998"/>
            <a:ext cx="4005267" cy="156966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solidFill>
                  <a:schemeClr val="tx1"/>
                </a:solidFill>
                <a:latin typeface="华文中宋" pitchFamily="2" charset="-122"/>
                <a:ea typeface="华文中宋" pitchFamily="2" charset="-122"/>
              </a:rPr>
              <a:t>    </a:t>
            </a:r>
            <a:r>
              <a:rPr lang="zh-CN" altLang="en-US" sz="2400" dirty="0">
                <a:solidFill>
                  <a:schemeClr val="tx1"/>
                </a:solidFill>
                <a:latin typeface="华文中宋" pitchFamily="2" charset="-122"/>
                <a:ea typeface="华文中宋" pitchFamily="2" charset="-122"/>
              </a:rPr>
              <a:t>以前我们设计电路时，假定</a:t>
            </a:r>
            <a:r>
              <a:rPr lang="zh-CN" altLang="en-US" sz="2400" i="1" dirty="0">
                <a:solidFill>
                  <a:schemeClr val="tx1"/>
                </a:solidFill>
                <a:latin typeface="华文中宋" pitchFamily="2" charset="-122"/>
                <a:ea typeface="华文中宋" pitchFamily="2" charset="-122"/>
              </a:rPr>
              <a:t>所有输入信号同时变化，</a:t>
            </a:r>
          </a:p>
          <a:p>
            <a:r>
              <a:rPr lang="zh-CN" altLang="en-US" sz="2400" i="1" dirty="0">
                <a:solidFill>
                  <a:schemeClr val="tx1"/>
                </a:solidFill>
                <a:latin typeface="华文中宋" pitchFamily="2" charset="-122"/>
                <a:ea typeface="华文中宋" pitchFamily="2" charset="-122"/>
              </a:rPr>
              <a:t>门电路没有延迟</a:t>
            </a:r>
            <a:r>
              <a:rPr lang="zh-CN" altLang="en-US" sz="2400" dirty="0">
                <a:solidFill>
                  <a:schemeClr val="tx1"/>
                </a:solidFill>
                <a:latin typeface="华文中宋" pitchFamily="2" charset="-122"/>
                <a:ea typeface="华文中宋" pitchFamily="2" charset="-122"/>
              </a:rPr>
              <a:t>，在此条件下，</a:t>
            </a:r>
            <a:r>
              <a:rPr lang="zh-CN" altLang="en-US" sz="2400" i="1" dirty="0">
                <a:solidFill>
                  <a:schemeClr val="tx1"/>
                </a:solidFill>
                <a:latin typeface="华文中宋" pitchFamily="2" charset="-122"/>
                <a:ea typeface="华文中宋" pitchFamily="2" charset="-122"/>
              </a:rPr>
              <a:t>能保证输出逻辑正确</a:t>
            </a:r>
            <a:r>
              <a:rPr lang="zh-CN" altLang="en-US" sz="2400" dirty="0">
                <a:solidFill>
                  <a:schemeClr val="tx1"/>
                </a:solidFill>
                <a:latin typeface="华文中宋" pitchFamily="2" charset="-122"/>
                <a:ea typeface="华文中宋" pitchFamily="2" charset="-122"/>
              </a:rPr>
              <a:t>。</a:t>
            </a:r>
          </a:p>
        </p:txBody>
      </p:sp>
      <p:sp>
        <p:nvSpPr>
          <p:cNvPr id="3" name="Text Box 6"/>
          <p:cNvSpPr txBox="1">
            <a:spLocks noChangeArrowheads="1"/>
          </p:cNvSpPr>
          <p:nvPr/>
        </p:nvSpPr>
        <p:spPr bwMode="auto">
          <a:xfrm>
            <a:off x="403268" y="3203985"/>
            <a:ext cx="4230282" cy="156966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GB"/>
            </a:defPPr>
            <a:lvl1pPr>
              <a:defRPr sz="2400">
                <a:solidFill>
                  <a:schemeClr val="tx1"/>
                </a:solidFill>
                <a:latin typeface="华文中宋" pitchFamily="2" charset="-122"/>
                <a:ea typeface="华文中宋" pitchFamily="2" charset="-122"/>
              </a:defRPr>
            </a:lvl1pPr>
          </a:lstStyle>
          <a:p>
            <a:r>
              <a:rPr lang="en-US" altLang="zh-CN" dirty="0"/>
              <a:t>    </a:t>
            </a:r>
            <a:r>
              <a:rPr lang="zh-CN" altLang="en-US" dirty="0"/>
              <a:t>实际情况是：输入信号不可能同时翻转，门的延迟</a:t>
            </a:r>
          </a:p>
          <a:p>
            <a:r>
              <a:rPr lang="zh-CN" altLang="en-US" dirty="0"/>
              <a:t>也各不相同，于是就要出现问题了</a:t>
            </a:r>
            <a:r>
              <a:rPr lang="en-US" altLang="zh-CN" dirty="0"/>
              <a:t>——</a:t>
            </a:r>
            <a:r>
              <a:rPr lang="zh-CN" altLang="en-US" dirty="0"/>
              <a:t>冒险竞争！</a:t>
            </a:r>
          </a:p>
        </p:txBody>
      </p:sp>
      <p:sp>
        <p:nvSpPr>
          <p:cNvPr id="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第一节  组合逻辑分析</a:t>
            </a:r>
          </a:p>
        </p:txBody>
      </p:sp>
      <p:sp>
        <p:nvSpPr>
          <p:cNvPr id="5" name="矩形 4"/>
          <p:cNvSpPr/>
          <p:nvPr/>
        </p:nvSpPr>
        <p:spPr>
          <a:xfrm>
            <a:off x="-2566" y="409778"/>
            <a:ext cx="3791423" cy="523220"/>
          </a:xfrm>
          <a:prstGeom prst="rect">
            <a:avLst/>
          </a:prstGeom>
        </p:spPr>
        <p:txBody>
          <a:bodyPr wrap="none">
            <a:spAutoFit/>
          </a:bodyPr>
          <a:lstStyle/>
          <a:p>
            <a:r>
              <a:rPr lang="zh-CN" altLang="en-US" sz="2800" dirty="0">
                <a:solidFill>
                  <a:schemeClr val="tx1"/>
                </a:solidFill>
              </a:rPr>
              <a:t>组合逻辑中的竞争冒险</a:t>
            </a:r>
          </a:p>
        </p:txBody>
      </p:sp>
      <p:pic>
        <p:nvPicPr>
          <p:cNvPr id="18" name="Picture 4"/>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4633550" y="1121792"/>
            <a:ext cx="4487899" cy="4164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椭圆 5">
            <a:extLst>
              <a:ext uri="{FF2B5EF4-FFF2-40B4-BE49-F238E27FC236}">
                <a16:creationId xmlns:a16="http://schemas.microsoft.com/office/drawing/2014/main" id="{5E2D5794-2E1C-45D4-804B-4E31AA39ECD1}"/>
              </a:ext>
            </a:extLst>
          </p:cNvPr>
          <p:cNvSpPr/>
          <p:nvPr/>
        </p:nvSpPr>
        <p:spPr bwMode="auto">
          <a:xfrm>
            <a:off x="5877087" y="2123913"/>
            <a:ext cx="180012" cy="2160144"/>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Tx/>
              <a:buSzPct val="100000"/>
              <a:buFont typeface="Times New Roman" pitchFamily="18" charset="0"/>
              <a:buNone/>
              <a:tabLst/>
            </a:pPr>
            <a:endParaRPr kumimoji="0" lang="zh-CN" altLang="en-US" sz="1800" b="1" i="0" u="none" strike="noStrike" cap="none" normalizeH="0" baseline="0">
              <a:ln>
                <a:noFill/>
              </a:ln>
              <a:solidFill>
                <a:schemeClr val="bg1"/>
              </a:solidFill>
              <a:effectLst/>
              <a:latin typeface="黑体" pitchFamily="49" charset="-122"/>
              <a:ea typeface="宋体" pitchFamily="2" charset="-122"/>
            </a:endParaRPr>
          </a:p>
        </p:txBody>
      </p:sp>
      <p:sp>
        <p:nvSpPr>
          <p:cNvPr id="8" name="椭圆 7">
            <a:extLst>
              <a:ext uri="{FF2B5EF4-FFF2-40B4-BE49-F238E27FC236}">
                <a16:creationId xmlns:a16="http://schemas.microsoft.com/office/drawing/2014/main" id="{EF07A2FF-D53C-4F8E-895E-EFCF210AF919}"/>
              </a:ext>
            </a:extLst>
          </p:cNvPr>
          <p:cNvSpPr/>
          <p:nvPr/>
        </p:nvSpPr>
        <p:spPr bwMode="auto">
          <a:xfrm>
            <a:off x="7453036" y="2613501"/>
            <a:ext cx="180012" cy="2160144"/>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Tx/>
              <a:buSzPct val="100000"/>
              <a:buFont typeface="Times New Roman" pitchFamily="18" charset="0"/>
              <a:buNone/>
              <a:tabLst/>
            </a:pPr>
            <a:endParaRPr kumimoji="0" lang="zh-CN" altLang="en-US" sz="1800" b="1" i="0" u="none" strike="noStrike" cap="none" normalizeH="0" baseline="0">
              <a:ln>
                <a:noFill/>
              </a:ln>
              <a:solidFill>
                <a:schemeClr val="bg1"/>
              </a:solidFill>
              <a:effectLst/>
              <a:latin typeface="黑体" pitchFamily="49" charset="-122"/>
              <a:ea typeface="宋体" pitchFamily="2" charset="-122"/>
            </a:endParaRPr>
          </a:p>
        </p:txBody>
      </p:sp>
    </p:spTree>
    <p:extLst>
      <p:ext uri="{BB962C8B-B14F-4D97-AF65-F5344CB8AC3E}">
        <p14:creationId xmlns:p14="http://schemas.microsoft.com/office/powerpoint/2010/main" val="214248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第一节  组合逻辑分析</a:t>
            </a:r>
          </a:p>
        </p:txBody>
      </p:sp>
      <p:sp>
        <p:nvSpPr>
          <p:cNvPr id="4" name="矩形 3"/>
          <p:cNvSpPr/>
          <p:nvPr/>
        </p:nvSpPr>
        <p:spPr>
          <a:xfrm>
            <a:off x="-2566" y="409778"/>
            <a:ext cx="3791423" cy="523220"/>
          </a:xfrm>
          <a:prstGeom prst="rect">
            <a:avLst/>
          </a:prstGeom>
        </p:spPr>
        <p:txBody>
          <a:bodyPr wrap="none">
            <a:spAutoFit/>
          </a:bodyPr>
          <a:lstStyle/>
          <a:p>
            <a:r>
              <a:rPr lang="zh-CN" altLang="en-US" sz="2800" dirty="0">
                <a:solidFill>
                  <a:schemeClr val="tx1"/>
                </a:solidFill>
              </a:rPr>
              <a:t>组合逻辑中的竞争冒险</a:t>
            </a:r>
          </a:p>
        </p:txBody>
      </p:sp>
      <p:sp>
        <p:nvSpPr>
          <p:cNvPr id="22" name="Rectangle 3"/>
          <p:cNvSpPr txBox="1">
            <a:spLocks noChangeArrowheads="1"/>
          </p:cNvSpPr>
          <p:nvPr/>
        </p:nvSpPr>
        <p:spPr bwMode="auto">
          <a:xfrm>
            <a:off x="0" y="932999"/>
            <a:ext cx="9144000" cy="5691214"/>
          </a:xfrm>
          <a:prstGeom prst="rect">
            <a:avLst/>
          </a:prstGeom>
          <a:ln/>
          <a:extLst/>
        </p:spPr>
        <p:style>
          <a:lnRef idx="2">
            <a:schemeClr val="accent3"/>
          </a:lnRef>
          <a:fillRef idx="1">
            <a:schemeClr val="lt1"/>
          </a:fillRef>
          <a:effectRef idx="0">
            <a:schemeClr val="accent3"/>
          </a:effectRef>
          <a:fontRef idx="minor">
            <a:schemeClr val="dk1"/>
          </a:fontRef>
        </p:style>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a:buFont typeface="Wingdings" pitchFamily="2" charset="2"/>
              <a:buChar char="u"/>
            </a:pPr>
            <a:r>
              <a:rPr lang="zh-CN" altLang="en-US" sz="3600" dirty="0">
                <a:effectLst>
                  <a:outerShdw blurRad="38100" dist="38100" dir="2700000" algn="tl">
                    <a:srgbClr val="FFFFFF"/>
                  </a:outerShdw>
                </a:effectLst>
                <a:latin typeface="Times New Roman" pitchFamily="18" charset="0"/>
              </a:rPr>
              <a:t>险象的产生</a:t>
            </a:r>
          </a:p>
          <a:p>
            <a:pPr>
              <a:buFontTx/>
              <a:buNone/>
            </a:pPr>
            <a:r>
              <a:rPr lang="zh-CN" altLang="en-US" sz="2800" dirty="0">
                <a:latin typeface="Times New Roman" pitchFamily="18" charset="0"/>
              </a:rPr>
              <a:t>        </a:t>
            </a:r>
            <a:r>
              <a:rPr lang="zh-CN" altLang="en-US" sz="2000" dirty="0">
                <a:latin typeface="Times New Roman" pitchFamily="18" charset="0"/>
              </a:rPr>
              <a:t>实际逻辑电路中，信号经过同一电路中的不同路径所产生的时延不同。</a:t>
            </a:r>
            <a:r>
              <a:rPr lang="zh-CN" altLang="en-US" sz="2000" dirty="0">
                <a:solidFill>
                  <a:srgbClr val="FF0000"/>
                </a:solidFill>
                <a:latin typeface="Times New Roman" pitchFamily="18" charset="0"/>
              </a:rPr>
              <a:t>时延的长短与信号经过的门数、具体逻辑门的时延大小和导线的长短有关</a:t>
            </a:r>
            <a:r>
              <a:rPr lang="zh-CN" altLang="en-US" sz="2000" dirty="0">
                <a:latin typeface="Times New Roman" pitchFamily="18" charset="0"/>
              </a:rPr>
              <a:t>。</a:t>
            </a:r>
            <a:endParaRPr lang="en-US" altLang="zh-CN" sz="2000" dirty="0">
              <a:latin typeface="Times New Roman" pitchFamily="18" charset="0"/>
            </a:endParaRPr>
          </a:p>
          <a:p>
            <a:pPr>
              <a:buFont typeface="Wingdings" pitchFamily="2" charset="2"/>
              <a:buChar char="u"/>
            </a:pPr>
            <a:r>
              <a:rPr lang="zh-CN" altLang="en-US" sz="3600" dirty="0">
                <a:latin typeface="Times New Roman" pitchFamily="18" charset="0"/>
              </a:rPr>
              <a:t>竞争</a:t>
            </a:r>
            <a:endParaRPr lang="en-US" altLang="zh-CN" sz="3600" dirty="0">
              <a:latin typeface="Times New Roman" pitchFamily="18" charset="0"/>
            </a:endParaRPr>
          </a:p>
          <a:p>
            <a:pPr lvl="1">
              <a:buFont typeface="Wingdings" pitchFamily="2" charset="2"/>
              <a:buChar char="u"/>
            </a:pPr>
            <a:r>
              <a:rPr lang="zh-CN" altLang="en-US" sz="2000" dirty="0">
                <a:latin typeface="Times New Roman" pitchFamily="18" charset="0"/>
              </a:rPr>
              <a:t>输入信号经过不同路径到达输出端的时间有先有后，这样的</a:t>
            </a:r>
            <a:r>
              <a:rPr lang="zh-CN" altLang="en-US" sz="2000" dirty="0">
                <a:solidFill>
                  <a:srgbClr val="FF0000"/>
                </a:solidFill>
                <a:latin typeface="Times New Roman" pitchFamily="18" charset="0"/>
              </a:rPr>
              <a:t>现象</a:t>
            </a:r>
            <a:r>
              <a:rPr lang="zh-CN" altLang="en-US" sz="2000" dirty="0">
                <a:latin typeface="Times New Roman" pitchFamily="18" charset="0"/>
              </a:rPr>
              <a:t>就叫</a:t>
            </a:r>
            <a:r>
              <a:rPr lang="zh-CN" altLang="en-US" sz="2000" dirty="0">
                <a:solidFill>
                  <a:srgbClr val="FF0000"/>
                </a:solidFill>
                <a:latin typeface="Times New Roman" pitchFamily="18" charset="0"/>
              </a:rPr>
              <a:t>竞争</a:t>
            </a:r>
            <a:r>
              <a:rPr lang="zh-CN" altLang="en-US" sz="2000" dirty="0">
                <a:latin typeface="Times New Roman" pitchFamily="18" charset="0"/>
              </a:rPr>
              <a:t>。</a:t>
            </a:r>
            <a:endParaRPr lang="en-US" altLang="zh-CN" sz="2000" dirty="0">
              <a:latin typeface="Times New Roman" pitchFamily="18" charset="0"/>
            </a:endParaRPr>
          </a:p>
          <a:p>
            <a:pPr lvl="1">
              <a:buFont typeface="Wingdings" pitchFamily="2" charset="2"/>
              <a:buChar char="u"/>
            </a:pPr>
            <a:r>
              <a:rPr lang="zh-CN" altLang="en-US" sz="2000" dirty="0">
                <a:latin typeface="Times New Roman" pitchFamily="18" charset="0"/>
              </a:rPr>
              <a:t>非临界竞争：不产生错误输出的竞争。</a:t>
            </a:r>
          </a:p>
          <a:p>
            <a:pPr lvl="1">
              <a:buFont typeface="Wingdings" pitchFamily="2" charset="2"/>
              <a:buChar char="u"/>
            </a:pPr>
            <a:r>
              <a:rPr lang="zh-CN" altLang="en-US" sz="2000" dirty="0">
                <a:latin typeface="Times New Roman" pitchFamily="18" charset="0"/>
              </a:rPr>
              <a:t>临界竞争：导致错误输出的竞争。</a:t>
            </a:r>
            <a:endParaRPr lang="en-US" altLang="zh-CN" sz="2000" dirty="0">
              <a:latin typeface="Times New Roman" pitchFamily="18" charset="0"/>
            </a:endParaRPr>
          </a:p>
          <a:p>
            <a:pPr>
              <a:buFont typeface="Wingdings" pitchFamily="2" charset="2"/>
              <a:buChar char="u"/>
            </a:pPr>
            <a:r>
              <a:rPr lang="zh-CN" altLang="en-US" sz="3600" dirty="0">
                <a:latin typeface="Times New Roman" pitchFamily="18" charset="0"/>
              </a:rPr>
              <a:t>冒险</a:t>
            </a:r>
          </a:p>
          <a:p>
            <a:pPr>
              <a:buFontTx/>
              <a:buNone/>
            </a:pPr>
            <a:r>
              <a:rPr lang="zh-CN" altLang="en-US" sz="2800" dirty="0">
                <a:latin typeface="Times New Roman" pitchFamily="18" charset="0"/>
              </a:rPr>
              <a:t>        </a:t>
            </a:r>
            <a:r>
              <a:rPr lang="zh-CN" altLang="en-US" sz="2000" dirty="0">
                <a:latin typeface="Times New Roman" pitchFamily="18" charset="0"/>
              </a:rPr>
              <a:t>冒险：电路中竞争的存在，使得输入信号的变化</a:t>
            </a:r>
            <a:r>
              <a:rPr lang="zh-CN" altLang="en-US" sz="2000" u="sng" dirty="0">
                <a:effectLst>
                  <a:outerShdw blurRad="38100" dist="38100" dir="2700000" algn="tl">
                    <a:srgbClr val="FFFFFF"/>
                  </a:outerShdw>
                </a:effectLst>
                <a:latin typeface="Times New Roman" pitchFamily="18" charset="0"/>
              </a:rPr>
              <a:t>可能</a:t>
            </a:r>
            <a:r>
              <a:rPr lang="zh-CN" altLang="en-US" sz="2000" dirty="0">
                <a:latin typeface="Times New Roman" pitchFamily="18" charset="0"/>
              </a:rPr>
              <a:t>引起输出信号出现非预期的错误输出现象，也称为冒险。</a:t>
            </a:r>
            <a:r>
              <a:rPr lang="zh-CN" altLang="en-US" sz="2000" dirty="0">
                <a:solidFill>
                  <a:srgbClr val="FF0000"/>
                </a:solidFill>
                <a:latin typeface="Times New Roman" pitchFamily="18" charset="0"/>
              </a:rPr>
              <a:t>组合电路中的冒险是一种瞬态现象</a:t>
            </a:r>
            <a:r>
              <a:rPr lang="zh-CN" altLang="en-US" sz="2000" dirty="0">
                <a:latin typeface="Times New Roman" pitchFamily="18" charset="0"/>
              </a:rPr>
              <a:t>，表现为在输出产生不应有的尖脉冲（毛刺），暂时破坏正常逻辑关系。瞬态结束即可恢复正常逻辑关系。</a:t>
            </a:r>
          </a:p>
        </p:txBody>
      </p:sp>
    </p:spTree>
    <p:extLst>
      <p:ext uri="{BB962C8B-B14F-4D97-AF65-F5344CB8AC3E}">
        <p14:creationId xmlns:p14="http://schemas.microsoft.com/office/powerpoint/2010/main" val="742384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476727" y="908193"/>
            <a:ext cx="7857843"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solidFill>
                  <a:schemeClr val="tx1"/>
                </a:solidFill>
                <a:latin typeface="华文中宋" pitchFamily="2" charset="-122"/>
                <a:ea typeface="华文中宋" pitchFamily="2" charset="-122"/>
              </a:rPr>
              <a:t>    </a:t>
            </a:r>
            <a:r>
              <a:rPr lang="zh-CN" altLang="en-US" sz="2400" dirty="0">
                <a:solidFill>
                  <a:schemeClr val="tx1"/>
                </a:solidFill>
                <a:latin typeface="华文中宋" pitchFamily="2" charset="-122"/>
                <a:ea typeface="华文中宋" pitchFamily="2" charset="-122"/>
              </a:rPr>
              <a:t>以前我们设计电路时，假定</a:t>
            </a:r>
            <a:r>
              <a:rPr lang="zh-CN" altLang="en-US" sz="2400" i="1" dirty="0">
                <a:solidFill>
                  <a:schemeClr val="tx1"/>
                </a:solidFill>
                <a:latin typeface="华文中宋" pitchFamily="2" charset="-122"/>
                <a:ea typeface="华文中宋" pitchFamily="2" charset="-122"/>
              </a:rPr>
              <a:t>所有输入信号同时变化，</a:t>
            </a:r>
          </a:p>
          <a:p>
            <a:r>
              <a:rPr lang="zh-CN" altLang="en-US" sz="2400" i="1" dirty="0">
                <a:solidFill>
                  <a:schemeClr val="tx1"/>
                </a:solidFill>
                <a:latin typeface="华文中宋" pitchFamily="2" charset="-122"/>
                <a:ea typeface="华文中宋" pitchFamily="2" charset="-122"/>
              </a:rPr>
              <a:t>门电路没有延迟</a:t>
            </a:r>
            <a:r>
              <a:rPr lang="zh-CN" altLang="en-US" sz="2400" dirty="0">
                <a:solidFill>
                  <a:schemeClr val="tx1"/>
                </a:solidFill>
                <a:latin typeface="华文中宋" pitchFamily="2" charset="-122"/>
                <a:ea typeface="华文中宋" pitchFamily="2" charset="-122"/>
              </a:rPr>
              <a:t>，在此条件下，</a:t>
            </a:r>
            <a:r>
              <a:rPr lang="zh-CN" altLang="en-US" sz="2400" i="1" dirty="0">
                <a:solidFill>
                  <a:schemeClr val="tx1"/>
                </a:solidFill>
                <a:latin typeface="华文中宋" pitchFamily="2" charset="-122"/>
                <a:ea typeface="华文中宋" pitchFamily="2" charset="-122"/>
              </a:rPr>
              <a:t>能保证输出逻辑正确</a:t>
            </a:r>
            <a:r>
              <a:rPr lang="zh-CN" altLang="en-US" sz="2400" dirty="0">
                <a:solidFill>
                  <a:schemeClr val="tx1"/>
                </a:solidFill>
                <a:latin typeface="华文中宋" pitchFamily="2" charset="-122"/>
                <a:ea typeface="华文中宋" pitchFamily="2" charset="-122"/>
              </a:rPr>
              <a:t>。</a:t>
            </a:r>
          </a:p>
        </p:txBody>
      </p:sp>
      <p:sp>
        <p:nvSpPr>
          <p:cNvPr id="3" name="Text Box 6"/>
          <p:cNvSpPr txBox="1">
            <a:spLocks noChangeArrowheads="1"/>
          </p:cNvSpPr>
          <p:nvPr/>
        </p:nvSpPr>
        <p:spPr bwMode="auto">
          <a:xfrm>
            <a:off x="476728" y="1739190"/>
            <a:ext cx="8460564"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GB"/>
            </a:defPPr>
            <a:lvl1pPr>
              <a:defRPr sz="2400">
                <a:solidFill>
                  <a:schemeClr val="tx1"/>
                </a:solidFill>
                <a:latin typeface="华文中宋" pitchFamily="2" charset="-122"/>
                <a:ea typeface="华文中宋" pitchFamily="2" charset="-122"/>
              </a:defRPr>
            </a:lvl1pPr>
          </a:lstStyle>
          <a:p>
            <a:r>
              <a:rPr lang="en-US" altLang="zh-CN" dirty="0"/>
              <a:t>    </a:t>
            </a:r>
            <a:r>
              <a:rPr lang="zh-CN" altLang="en-US" dirty="0"/>
              <a:t>实际情况是：输入信号不可能同时翻转，门的延迟</a:t>
            </a:r>
          </a:p>
          <a:p>
            <a:r>
              <a:rPr lang="zh-CN" altLang="en-US" dirty="0"/>
              <a:t>也各不相同，于是就要出现问题了</a:t>
            </a:r>
            <a:r>
              <a:rPr lang="en-US" altLang="zh-CN" dirty="0"/>
              <a:t>——</a:t>
            </a:r>
            <a:r>
              <a:rPr lang="zh-CN" altLang="en-US" dirty="0"/>
              <a:t>冒险竞争！</a:t>
            </a:r>
          </a:p>
        </p:txBody>
      </p:sp>
      <p:sp>
        <p:nvSpPr>
          <p:cNvPr id="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第一节  组合逻辑分析</a:t>
            </a:r>
          </a:p>
        </p:txBody>
      </p:sp>
      <p:sp>
        <p:nvSpPr>
          <p:cNvPr id="5" name="矩形 4"/>
          <p:cNvSpPr/>
          <p:nvPr/>
        </p:nvSpPr>
        <p:spPr>
          <a:xfrm>
            <a:off x="-2566" y="409778"/>
            <a:ext cx="3791423" cy="523220"/>
          </a:xfrm>
          <a:prstGeom prst="rect">
            <a:avLst/>
          </a:prstGeom>
        </p:spPr>
        <p:txBody>
          <a:bodyPr wrap="none">
            <a:spAutoFit/>
          </a:bodyPr>
          <a:lstStyle/>
          <a:p>
            <a:r>
              <a:rPr lang="zh-CN" altLang="en-US" sz="2800" dirty="0">
                <a:solidFill>
                  <a:schemeClr val="tx1"/>
                </a:solidFill>
              </a:rPr>
              <a:t>组合逻辑中的竞争冒险</a:t>
            </a:r>
          </a:p>
        </p:txBody>
      </p:sp>
      <p:sp>
        <p:nvSpPr>
          <p:cNvPr id="6" name="Rectangle 7"/>
          <p:cNvSpPr>
            <a:spLocks noChangeArrowheads="1"/>
          </p:cNvSpPr>
          <p:nvPr/>
        </p:nvSpPr>
        <p:spPr bwMode="auto">
          <a:xfrm>
            <a:off x="0" y="2565400"/>
            <a:ext cx="9144000"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Font typeface="Wingdings" pitchFamily="2" charset="2"/>
              <a:buChar char="u"/>
            </a:pPr>
            <a:r>
              <a:rPr lang="zh-CN" altLang="en-US" sz="2400" dirty="0">
                <a:solidFill>
                  <a:schemeClr val="tx1"/>
                </a:solidFill>
              </a:rPr>
              <a:t>几个概念：</a:t>
            </a:r>
          </a:p>
          <a:p>
            <a:pPr marL="1085850" lvl="1" indent="-342900">
              <a:spcBef>
                <a:spcPct val="20000"/>
              </a:spcBef>
              <a:buClr>
                <a:schemeClr val="hlink"/>
              </a:buClr>
              <a:buFont typeface="Wingdings" pitchFamily="2" charset="2"/>
              <a:buChar char="l"/>
            </a:pPr>
            <a:r>
              <a:rPr lang="zh-CN" altLang="en-US" sz="2400" dirty="0">
                <a:solidFill>
                  <a:schemeClr val="tx1"/>
                </a:solidFill>
              </a:rPr>
              <a:t>静态冒险：如果输入的变化本不应引起输出变化，但</a:t>
            </a:r>
          </a:p>
          <a:p>
            <a:pPr marL="342900" indent="-342900">
              <a:spcBef>
                <a:spcPct val="20000"/>
              </a:spcBef>
              <a:buClr>
                <a:schemeClr val="hlink"/>
              </a:buClr>
            </a:pPr>
            <a:r>
              <a:rPr lang="zh-CN" altLang="en-US" sz="2400" dirty="0">
                <a:solidFill>
                  <a:schemeClr val="tx1"/>
                </a:solidFill>
              </a:rPr>
              <a:t>实际出现了变化，称静态冒险。（打破了应有的平静）</a:t>
            </a:r>
          </a:p>
          <a:p>
            <a:pPr marL="342900" indent="-342900">
              <a:spcBef>
                <a:spcPct val="20000"/>
              </a:spcBef>
              <a:buClr>
                <a:schemeClr val="hlink"/>
              </a:buClr>
            </a:pPr>
            <a:r>
              <a:rPr lang="zh-CN" altLang="en-US" sz="2400" dirty="0">
                <a:solidFill>
                  <a:schemeClr val="tx1"/>
                </a:solidFill>
              </a:rPr>
              <a:t>        如：  本应 </a:t>
            </a:r>
            <a:r>
              <a:rPr lang="en-US" altLang="zh-CN" sz="2400" dirty="0">
                <a:solidFill>
                  <a:schemeClr val="tx1"/>
                </a:solidFill>
              </a:rPr>
              <a:t>1       1   </a:t>
            </a:r>
            <a:r>
              <a:rPr lang="zh-CN" altLang="en-US" sz="2400" dirty="0">
                <a:solidFill>
                  <a:schemeClr val="tx1"/>
                </a:solidFill>
              </a:rPr>
              <a:t>实际  </a:t>
            </a:r>
            <a:r>
              <a:rPr lang="en-US" altLang="zh-CN" sz="2400" dirty="0">
                <a:solidFill>
                  <a:schemeClr val="tx1"/>
                </a:solidFill>
              </a:rPr>
              <a:t>1    0    1</a:t>
            </a:r>
          </a:p>
          <a:p>
            <a:pPr marL="342900" indent="-342900">
              <a:spcBef>
                <a:spcPct val="20000"/>
              </a:spcBef>
              <a:buClr>
                <a:schemeClr val="hlink"/>
              </a:buClr>
            </a:pPr>
            <a:r>
              <a:rPr lang="en-US" altLang="zh-CN" sz="2400" dirty="0">
                <a:solidFill>
                  <a:schemeClr val="tx1"/>
                </a:solidFill>
              </a:rPr>
              <a:t>        </a:t>
            </a:r>
            <a:r>
              <a:rPr lang="zh-CN" altLang="en-US" sz="2400" dirty="0">
                <a:solidFill>
                  <a:schemeClr val="tx1"/>
                </a:solidFill>
              </a:rPr>
              <a:t>或    本应 </a:t>
            </a:r>
            <a:r>
              <a:rPr lang="en-US" altLang="zh-CN" sz="2400" dirty="0">
                <a:solidFill>
                  <a:schemeClr val="tx1"/>
                </a:solidFill>
              </a:rPr>
              <a:t>0       0   </a:t>
            </a:r>
            <a:r>
              <a:rPr lang="zh-CN" altLang="en-US" sz="2400" dirty="0">
                <a:solidFill>
                  <a:schemeClr val="tx1"/>
                </a:solidFill>
              </a:rPr>
              <a:t>实际  </a:t>
            </a:r>
            <a:r>
              <a:rPr lang="en-US" altLang="zh-CN" sz="2400" dirty="0">
                <a:solidFill>
                  <a:schemeClr val="tx1"/>
                </a:solidFill>
              </a:rPr>
              <a:t>0    1    0  </a:t>
            </a:r>
          </a:p>
          <a:p>
            <a:pPr marL="1085850" lvl="1" indent="-342900">
              <a:spcBef>
                <a:spcPct val="20000"/>
              </a:spcBef>
              <a:buClr>
                <a:schemeClr val="hlink"/>
              </a:buClr>
              <a:buFont typeface="Wingdings" pitchFamily="2" charset="2"/>
              <a:buChar char="l"/>
            </a:pPr>
            <a:r>
              <a:rPr lang="zh-CN" altLang="en-US" sz="2400" dirty="0">
                <a:solidFill>
                  <a:schemeClr val="tx1"/>
                </a:solidFill>
              </a:rPr>
              <a:t>动态冒险：如果输入的变化确应引起输出发生一次</a:t>
            </a:r>
          </a:p>
          <a:p>
            <a:pPr marL="342900" indent="-342900">
              <a:spcBef>
                <a:spcPct val="20000"/>
              </a:spcBef>
              <a:buClr>
                <a:schemeClr val="hlink"/>
              </a:buClr>
            </a:pPr>
            <a:r>
              <a:rPr lang="zh-CN" altLang="en-US" sz="2400" dirty="0">
                <a:solidFill>
                  <a:schemeClr val="tx1"/>
                </a:solidFill>
              </a:rPr>
              <a:t>翻转，但实际发生了多次翻转，称为动态冒险。</a:t>
            </a:r>
          </a:p>
          <a:p>
            <a:pPr marL="342900" indent="-342900">
              <a:spcBef>
                <a:spcPct val="20000"/>
              </a:spcBef>
              <a:buClr>
                <a:schemeClr val="hlink"/>
              </a:buClr>
            </a:pPr>
            <a:r>
              <a:rPr lang="zh-CN" altLang="en-US" sz="2400" dirty="0">
                <a:solidFill>
                  <a:schemeClr val="tx1"/>
                </a:solidFill>
              </a:rPr>
              <a:t>如：  本应 </a:t>
            </a:r>
            <a:r>
              <a:rPr lang="en-US" altLang="zh-CN" sz="2400" dirty="0">
                <a:solidFill>
                  <a:schemeClr val="tx1"/>
                </a:solidFill>
              </a:rPr>
              <a:t>0      1    </a:t>
            </a:r>
            <a:r>
              <a:rPr lang="zh-CN" altLang="en-US" sz="2400" dirty="0">
                <a:solidFill>
                  <a:schemeClr val="tx1"/>
                </a:solidFill>
              </a:rPr>
              <a:t>实际 </a:t>
            </a:r>
            <a:r>
              <a:rPr lang="en-US" altLang="zh-CN" sz="2400" dirty="0">
                <a:solidFill>
                  <a:schemeClr val="tx1"/>
                </a:solidFill>
              </a:rPr>
              <a:t>0     1      0      1</a:t>
            </a:r>
          </a:p>
        </p:txBody>
      </p:sp>
      <p:sp>
        <p:nvSpPr>
          <p:cNvPr id="7" name="Line 8"/>
          <p:cNvSpPr>
            <a:spLocks noChangeShapeType="1"/>
          </p:cNvSpPr>
          <p:nvPr/>
        </p:nvSpPr>
        <p:spPr bwMode="auto">
          <a:xfrm>
            <a:off x="3378145" y="4149048"/>
            <a:ext cx="762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8"/>
          <p:cNvSpPr>
            <a:spLocks noChangeShapeType="1"/>
          </p:cNvSpPr>
          <p:nvPr/>
        </p:nvSpPr>
        <p:spPr bwMode="auto">
          <a:xfrm>
            <a:off x="3407857" y="4573256"/>
            <a:ext cx="762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9"/>
          <p:cNvSpPr>
            <a:spLocks noChangeShapeType="1"/>
          </p:cNvSpPr>
          <p:nvPr/>
        </p:nvSpPr>
        <p:spPr bwMode="auto">
          <a:xfrm>
            <a:off x="6067425" y="4133742"/>
            <a:ext cx="304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9"/>
          <p:cNvSpPr>
            <a:spLocks noChangeShapeType="1"/>
          </p:cNvSpPr>
          <p:nvPr/>
        </p:nvSpPr>
        <p:spPr bwMode="auto">
          <a:xfrm>
            <a:off x="6867153" y="4149048"/>
            <a:ext cx="304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9"/>
          <p:cNvSpPr>
            <a:spLocks noChangeShapeType="1"/>
          </p:cNvSpPr>
          <p:nvPr/>
        </p:nvSpPr>
        <p:spPr bwMode="auto">
          <a:xfrm>
            <a:off x="6067425" y="4573256"/>
            <a:ext cx="304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9"/>
          <p:cNvSpPr>
            <a:spLocks noChangeShapeType="1"/>
          </p:cNvSpPr>
          <p:nvPr/>
        </p:nvSpPr>
        <p:spPr bwMode="auto">
          <a:xfrm>
            <a:off x="6859050" y="4573256"/>
            <a:ext cx="304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8"/>
          <p:cNvSpPr>
            <a:spLocks noChangeShapeType="1"/>
          </p:cNvSpPr>
          <p:nvPr/>
        </p:nvSpPr>
        <p:spPr bwMode="auto">
          <a:xfrm>
            <a:off x="2045943" y="5900106"/>
            <a:ext cx="762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8"/>
          <p:cNvSpPr>
            <a:spLocks noChangeShapeType="1"/>
          </p:cNvSpPr>
          <p:nvPr/>
        </p:nvSpPr>
        <p:spPr bwMode="auto">
          <a:xfrm>
            <a:off x="4572000" y="5902509"/>
            <a:ext cx="762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8"/>
          <p:cNvSpPr>
            <a:spLocks noChangeShapeType="1"/>
          </p:cNvSpPr>
          <p:nvPr/>
        </p:nvSpPr>
        <p:spPr bwMode="auto">
          <a:xfrm>
            <a:off x="5610225" y="5900106"/>
            <a:ext cx="762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8"/>
          <p:cNvSpPr>
            <a:spLocks noChangeShapeType="1"/>
          </p:cNvSpPr>
          <p:nvPr/>
        </p:nvSpPr>
        <p:spPr bwMode="auto">
          <a:xfrm>
            <a:off x="6638553" y="5900106"/>
            <a:ext cx="762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7"/>
          <p:cNvSpPr>
            <a:spLocks noChangeArrowheads="1"/>
          </p:cNvSpPr>
          <p:nvPr/>
        </p:nvSpPr>
        <p:spPr bwMode="auto">
          <a:xfrm>
            <a:off x="0" y="5951893"/>
            <a:ext cx="4095337"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dirty="0">
                <a:solidFill>
                  <a:srgbClr val="FF0000"/>
                </a:solidFill>
              </a:rPr>
              <a:t>     </a:t>
            </a:r>
            <a:r>
              <a:rPr lang="zh-CN" altLang="en-US" sz="2400" dirty="0">
                <a:solidFill>
                  <a:srgbClr val="FF0000"/>
                </a:solidFill>
              </a:rPr>
              <a:t>本节只讨论静态冒险。</a:t>
            </a:r>
          </a:p>
        </p:txBody>
      </p:sp>
    </p:spTree>
    <p:extLst>
      <p:ext uri="{BB962C8B-B14F-4D97-AF65-F5344CB8AC3E}">
        <p14:creationId xmlns:p14="http://schemas.microsoft.com/office/powerpoint/2010/main" val="1456831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276847" y="593811"/>
            <a:ext cx="6390426" cy="895630"/>
          </a:xfrm>
        </p:spPr>
        <p:txBody>
          <a:bodyPr/>
          <a:lstStyle/>
          <a:p>
            <a:r>
              <a:rPr lang="zh-CN" altLang="en-US" sz="6000" dirty="0"/>
              <a:t>第</a:t>
            </a:r>
            <a:r>
              <a:rPr lang="en-US" altLang="zh-CN" sz="6000" dirty="0"/>
              <a:t>3</a:t>
            </a:r>
            <a:r>
              <a:rPr lang="zh-CN" altLang="en-US" sz="6000" dirty="0"/>
              <a:t>章：组合逻辑</a:t>
            </a:r>
          </a:p>
        </p:txBody>
      </p:sp>
      <p:sp>
        <p:nvSpPr>
          <p:cNvPr id="6" name="内容占位符 4"/>
          <p:cNvSpPr txBox="1">
            <a:spLocks/>
          </p:cNvSpPr>
          <p:nvPr/>
        </p:nvSpPr>
        <p:spPr bwMode="auto">
          <a:xfrm>
            <a:off x="2591868" y="1605858"/>
            <a:ext cx="4905327" cy="2925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r>
              <a:rPr lang="zh-CN" altLang="en-US" sz="2800" dirty="0"/>
              <a:t>第一节  组合逻辑分析</a:t>
            </a:r>
          </a:p>
          <a:p>
            <a:r>
              <a:rPr lang="zh-CN" altLang="en-US" sz="2800" dirty="0"/>
              <a:t>第二节  组合逻辑设计</a:t>
            </a:r>
          </a:p>
          <a:p>
            <a:r>
              <a:rPr lang="zh-CN" altLang="en-US" sz="2800" dirty="0"/>
              <a:t>第三节  数据选择器与分配器</a:t>
            </a:r>
          </a:p>
          <a:p>
            <a:r>
              <a:rPr lang="zh-CN" altLang="en-US" sz="2800" dirty="0"/>
              <a:t>第四节  译码器和编码器</a:t>
            </a:r>
          </a:p>
          <a:p>
            <a:r>
              <a:rPr lang="zh-CN" altLang="en-US" sz="2800" dirty="0"/>
              <a:t>第五节  数据比较器和加法器</a:t>
            </a:r>
          </a:p>
          <a:p>
            <a:r>
              <a:rPr lang="zh-CN" altLang="en-US" sz="2800" dirty="0"/>
              <a:t>第六节  奇偶校验器</a:t>
            </a:r>
            <a:endParaRPr lang="en-US" altLang="zh-CN" sz="2800" dirty="0"/>
          </a:p>
        </p:txBody>
      </p:sp>
    </p:spTree>
    <p:extLst>
      <p:ext uri="{BB962C8B-B14F-4D97-AF65-F5344CB8AC3E}">
        <p14:creationId xmlns:p14="http://schemas.microsoft.com/office/powerpoint/2010/main" val="3627373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第一节  组合逻辑分析</a:t>
            </a:r>
          </a:p>
        </p:txBody>
      </p:sp>
      <p:sp>
        <p:nvSpPr>
          <p:cNvPr id="4" name="矩形 3"/>
          <p:cNvSpPr/>
          <p:nvPr/>
        </p:nvSpPr>
        <p:spPr>
          <a:xfrm>
            <a:off x="-2566" y="409778"/>
            <a:ext cx="3791423" cy="523220"/>
          </a:xfrm>
          <a:prstGeom prst="rect">
            <a:avLst/>
          </a:prstGeom>
        </p:spPr>
        <p:txBody>
          <a:bodyPr wrap="none">
            <a:spAutoFit/>
          </a:bodyPr>
          <a:lstStyle/>
          <a:p>
            <a:r>
              <a:rPr lang="zh-CN" altLang="en-US" sz="2800" dirty="0">
                <a:solidFill>
                  <a:schemeClr val="tx1"/>
                </a:solidFill>
              </a:rPr>
              <a:t>组合逻辑中的竞争冒险</a:t>
            </a:r>
          </a:p>
        </p:txBody>
      </p:sp>
      <p:sp>
        <p:nvSpPr>
          <p:cNvPr id="6" name="Text Box 8"/>
          <p:cNvSpPr txBox="1">
            <a:spLocks noChangeArrowheads="1"/>
          </p:cNvSpPr>
          <p:nvPr/>
        </p:nvSpPr>
        <p:spPr bwMode="auto">
          <a:xfrm>
            <a:off x="64294" y="3969036"/>
            <a:ext cx="55641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dirty="0">
                <a:solidFill>
                  <a:schemeClr val="tx1"/>
                </a:solidFill>
              </a:rPr>
              <a:t>假设</a:t>
            </a:r>
            <a:r>
              <a:rPr lang="en-US" altLang="zh-CN" sz="2800" i="1" dirty="0">
                <a:solidFill>
                  <a:schemeClr val="tx1"/>
                </a:solidFill>
              </a:rPr>
              <a:t>B=C=1</a:t>
            </a:r>
            <a:r>
              <a:rPr lang="zh-CN" altLang="en-US" sz="2800" dirty="0">
                <a:solidFill>
                  <a:schemeClr val="tx1"/>
                </a:solidFill>
              </a:rPr>
              <a:t>，代入表达式可得</a:t>
            </a:r>
          </a:p>
        </p:txBody>
      </p:sp>
      <p:sp>
        <p:nvSpPr>
          <p:cNvPr id="8" name="Text Box 10"/>
          <p:cNvSpPr txBox="1">
            <a:spLocks noChangeArrowheads="1"/>
          </p:cNvSpPr>
          <p:nvPr/>
        </p:nvSpPr>
        <p:spPr bwMode="auto">
          <a:xfrm>
            <a:off x="1275" y="5139114"/>
            <a:ext cx="89646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dirty="0">
                <a:solidFill>
                  <a:schemeClr val="tx1"/>
                </a:solidFill>
              </a:rPr>
              <a:t>    </a:t>
            </a:r>
            <a:r>
              <a:rPr lang="zh-CN" altLang="en-US" sz="2800" dirty="0">
                <a:solidFill>
                  <a:schemeClr val="tx1"/>
                </a:solidFill>
              </a:rPr>
              <a:t>可知，理想情况下，无论</a:t>
            </a:r>
            <a:r>
              <a:rPr lang="en-US" altLang="zh-CN" sz="2800" i="1" dirty="0">
                <a:solidFill>
                  <a:schemeClr val="tx1"/>
                </a:solidFill>
              </a:rPr>
              <a:t>A</a:t>
            </a:r>
            <a:r>
              <a:rPr lang="zh-CN" altLang="en-US" sz="2800" dirty="0">
                <a:solidFill>
                  <a:schemeClr val="tx1"/>
                </a:solidFill>
              </a:rPr>
              <a:t>怎么变化，</a:t>
            </a:r>
            <a:r>
              <a:rPr lang="en-US" altLang="zh-CN" sz="2800" i="1" dirty="0">
                <a:solidFill>
                  <a:schemeClr val="tx1"/>
                </a:solidFill>
              </a:rPr>
              <a:t>F </a:t>
            </a:r>
            <a:r>
              <a:rPr lang="zh-CN" altLang="en-US" sz="2800" dirty="0">
                <a:solidFill>
                  <a:schemeClr val="tx1"/>
                </a:solidFill>
              </a:rPr>
              <a:t>恒为</a:t>
            </a:r>
            <a:r>
              <a:rPr lang="en-US" altLang="zh-CN" sz="2800" dirty="0">
                <a:solidFill>
                  <a:schemeClr val="tx1"/>
                </a:solidFill>
              </a:rPr>
              <a:t>1</a:t>
            </a:r>
            <a:r>
              <a:rPr lang="zh-CN" altLang="en-US" sz="2800" dirty="0">
                <a:solidFill>
                  <a:schemeClr val="tx1"/>
                </a:solidFill>
              </a:rPr>
              <a:t>。</a:t>
            </a:r>
          </a:p>
          <a:p>
            <a:r>
              <a:rPr lang="zh-CN" altLang="en-US" sz="2800" dirty="0">
                <a:solidFill>
                  <a:schemeClr val="tx1"/>
                </a:solidFill>
              </a:rPr>
              <a:t>    实际电路中：存在时间延迟。</a:t>
            </a:r>
          </a:p>
        </p:txBody>
      </p:sp>
      <p:grpSp>
        <p:nvGrpSpPr>
          <p:cNvPr id="12" name="Group 169"/>
          <p:cNvGrpSpPr>
            <a:grpSpLocks/>
          </p:cNvGrpSpPr>
          <p:nvPr/>
        </p:nvGrpSpPr>
        <p:grpSpPr bwMode="auto">
          <a:xfrm>
            <a:off x="1913344" y="613641"/>
            <a:ext cx="4608513" cy="2446338"/>
            <a:chOff x="1429" y="2614"/>
            <a:chExt cx="2903" cy="1541"/>
          </a:xfrm>
        </p:grpSpPr>
        <p:grpSp>
          <p:nvGrpSpPr>
            <p:cNvPr id="13" name="Group 170"/>
            <p:cNvGrpSpPr>
              <a:grpSpLocks/>
            </p:cNvGrpSpPr>
            <p:nvPr/>
          </p:nvGrpSpPr>
          <p:grpSpPr bwMode="auto">
            <a:xfrm>
              <a:off x="2926" y="2931"/>
              <a:ext cx="408" cy="499"/>
              <a:chOff x="3334" y="2160"/>
              <a:chExt cx="408" cy="499"/>
            </a:xfrm>
          </p:grpSpPr>
          <p:sp>
            <p:nvSpPr>
              <p:cNvPr id="51" name="Rectangle 171"/>
              <p:cNvSpPr>
                <a:spLocks noChangeArrowheads="1"/>
              </p:cNvSpPr>
              <p:nvPr/>
            </p:nvSpPr>
            <p:spPr bwMode="auto">
              <a:xfrm>
                <a:off x="3334" y="2160"/>
                <a:ext cx="317" cy="49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200">
                    <a:solidFill>
                      <a:schemeClr val="tx1"/>
                    </a:solidFill>
                  </a:rPr>
                  <a:t>&amp;</a:t>
                </a:r>
              </a:p>
            </p:txBody>
          </p:sp>
          <p:sp>
            <p:nvSpPr>
              <p:cNvPr id="52" name="Oval 172"/>
              <p:cNvSpPr>
                <a:spLocks noChangeArrowheads="1"/>
              </p:cNvSpPr>
              <p:nvPr/>
            </p:nvSpPr>
            <p:spPr bwMode="auto">
              <a:xfrm>
                <a:off x="3651" y="2341"/>
                <a:ext cx="91" cy="9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grpSp>
        <p:grpSp>
          <p:nvGrpSpPr>
            <p:cNvPr id="14" name="Group 173"/>
            <p:cNvGrpSpPr>
              <a:grpSpLocks/>
            </p:cNvGrpSpPr>
            <p:nvPr/>
          </p:nvGrpSpPr>
          <p:grpSpPr bwMode="auto">
            <a:xfrm>
              <a:off x="2246" y="3430"/>
              <a:ext cx="408" cy="499"/>
              <a:chOff x="3334" y="2795"/>
              <a:chExt cx="408" cy="499"/>
            </a:xfrm>
          </p:grpSpPr>
          <p:sp>
            <p:nvSpPr>
              <p:cNvPr id="49" name="Rectangle 174"/>
              <p:cNvSpPr>
                <a:spLocks noChangeArrowheads="1"/>
              </p:cNvSpPr>
              <p:nvPr/>
            </p:nvSpPr>
            <p:spPr bwMode="auto">
              <a:xfrm>
                <a:off x="3334" y="2795"/>
                <a:ext cx="317" cy="49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tx1"/>
                    </a:solidFill>
                  </a:rPr>
                  <a:t>1</a:t>
                </a:r>
              </a:p>
            </p:txBody>
          </p:sp>
          <p:sp>
            <p:nvSpPr>
              <p:cNvPr id="50" name="Oval 175"/>
              <p:cNvSpPr>
                <a:spLocks noChangeArrowheads="1"/>
              </p:cNvSpPr>
              <p:nvPr/>
            </p:nvSpPr>
            <p:spPr bwMode="auto">
              <a:xfrm>
                <a:off x="3651" y="2976"/>
                <a:ext cx="91" cy="9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grpSp>
        <p:grpSp>
          <p:nvGrpSpPr>
            <p:cNvPr id="15" name="Group 176"/>
            <p:cNvGrpSpPr>
              <a:grpSpLocks/>
            </p:cNvGrpSpPr>
            <p:nvPr/>
          </p:nvGrpSpPr>
          <p:grpSpPr bwMode="auto">
            <a:xfrm>
              <a:off x="2926" y="3656"/>
              <a:ext cx="408" cy="499"/>
              <a:chOff x="3334" y="3475"/>
              <a:chExt cx="408" cy="499"/>
            </a:xfrm>
          </p:grpSpPr>
          <p:sp>
            <p:nvSpPr>
              <p:cNvPr id="47" name="Rectangle 177"/>
              <p:cNvSpPr>
                <a:spLocks noChangeArrowheads="1"/>
              </p:cNvSpPr>
              <p:nvPr/>
            </p:nvSpPr>
            <p:spPr bwMode="auto">
              <a:xfrm>
                <a:off x="3334" y="3475"/>
                <a:ext cx="317" cy="49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200">
                    <a:solidFill>
                      <a:schemeClr val="tx1"/>
                    </a:solidFill>
                  </a:rPr>
                  <a:t>&amp;</a:t>
                </a:r>
              </a:p>
            </p:txBody>
          </p:sp>
          <p:sp>
            <p:nvSpPr>
              <p:cNvPr id="48" name="Oval 178"/>
              <p:cNvSpPr>
                <a:spLocks noChangeArrowheads="1"/>
              </p:cNvSpPr>
              <p:nvPr/>
            </p:nvSpPr>
            <p:spPr bwMode="auto">
              <a:xfrm>
                <a:off x="3651" y="3656"/>
                <a:ext cx="91" cy="9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grpSp>
        <p:grpSp>
          <p:nvGrpSpPr>
            <p:cNvPr id="16" name="Group 179"/>
            <p:cNvGrpSpPr>
              <a:grpSpLocks/>
            </p:cNvGrpSpPr>
            <p:nvPr/>
          </p:nvGrpSpPr>
          <p:grpSpPr bwMode="auto">
            <a:xfrm>
              <a:off x="3652" y="3248"/>
              <a:ext cx="408" cy="499"/>
              <a:chOff x="4377" y="2795"/>
              <a:chExt cx="408" cy="499"/>
            </a:xfrm>
          </p:grpSpPr>
          <p:sp>
            <p:nvSpPr>
              <p:cNvPr id="45" name="Rectangle 180"/>
              <p:cNvSpPr>
                <a:spLocks noChangeArrowheads="1"/>
              </p:cNvSpPr>
              <p:nvPr/>
            </p:nvSpPr>
            <p:spPr bwMode="auto">
              <a:xfrm>
                <a:off x="4377" y="2795"/>
                <a:ext cx="317" cy="49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200">
                    <a:solidFill>
                      <a:schemeClr val="tx1"/>
                    </a:solidFill>
                  </a:rPr>
                  <a:t>&amp;</a:t>
                </a:r>
              </a:p>
            </p:txBody>
          </p:sp>
          <p:sp>
            <p:nvSpPr>
              <p:cNvPr id="46" name="Oval 181"/>
              <p:cNvSpPr>
                <a:spLocks noChangeArrowheads="1"/>
              </p:cNvSpPr>
              <p:nvPr/>
            </p:nvSpPr>
            <p:spPr bwMode="auto">
              <a:xfrm>
                <a:off x="4694" y="2976"/>
                <a:ext cx="91" cy="9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grpSp>
        <p:sp>
          <p:nvSpPr>
            <p:cNvPr id="17" name="Line 182"/>
            <p:cNvSpPr>
              <a:spLocks noChangeShapeType="1"/>
            </p:cNvSpPr>
            <p:nvPr/>
          </p:nvSpPr>
          <p:spPr bwMode="auto">
            <a:xfrm>
              <a:off x="2790" y="3793"/>
              <a:ext cx="1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8" name="Line 183"/>
            <p:cNvSpPr>
              <a:spLocks noChangeShapeType="1"/>
            </p:cNvSpPr>
            <p:nvPr/>
          </p:nvSpPr>
          <p:spPr bwMode="auto">
            <a:xfrm>
              <a:off x="3334" y="3883"/>
              <a:ext cx="1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9" name="Line 184"/>
            <p:cNvSpPr>
              <a:spLocks noChangeShapeType="1"/>
            </p:cNvSpPr>
            <p:nvPr/>
          </p:nvSpPr>
          <p:spPr bwMode="auto">
            <a:xfrm>
              <a:off x="3509" y="3611"/>
              <a:ext cx="14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0" name="Line 185"/>
            <p:cNvSpPr>
              <a:spLocks noChangeShapeType="1"/>
            </p:cNvSpPr>
            <p:nvPr/>
          </p:nvSpPr>
          <p:spPr bwMode="auto">
            <a:xfrm>
              <a:off x="3516" y="3611"/>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1" name="Line 186"/>
            <p:cNvSpPr>
              <a:spLocks noChangeShapeType="1"/>
            </p:cNvSpPr>
            <p:nvPr/>
          </p:nvSpPr>
          <p:spPr bwMode="auto">
            <a:xfrm>
              <a:off x="3509" y="3384"/>
              <a:ext cx="14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 name="Line 187"/>
            <p:cNvSpPr>
              <a:spLocks noChangeShapeType="1"/>
            </p:cNvSpPr>
            <p:nvPr/>
          </p:nvSpPr>
          <p:spPr bwMode="auto">
            <a:xfrm>
              <a:off x="3334" y="3157"/>
              <a:ext cx="1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4" name="Line 188"/>
            <p:cNvSpPr>
              <a:spLocks noChangeShapeType="1"/>
            </p:cNvSpPr>
            <p:nvPr/>
          </p:nvSpPr>
          <p:spPr bwMode="auto">
            <a:xfrm>
              <a:off x="3516" y="3157"/>
              <a:ext cx="0" cy="2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5" name="Line 189"/>
            <p:cNvSpPr>
              <a:spLocks noChangeShapeType="1"/>
            </p:cNvSpPr>
            <p:nvPr/>
          </p:nvSpPr>
          <p:spPr bwMode="auto">
            <a:xfrm>
              <a:off x="4060" y="3475"/>
              <a:ext cx="2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6" name="Line 190"/>
            <p:cNvSpPr>
              <a:spLocks noChangeShapeType="1"/>
            </p:cNvSpPr>
            <p:nvPr/>
          </p:nvSpPr>
          <p:spPr bwMode="auto">
            <a:xfrm>
              <a:off x="1747" y="3701"/>
              <a:ext cx="499"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7" name="Text Box 191"/>
            <p:cNvSpPr txBox="1">
              <a:spLocks noChangeArrowheads="1"/>
            </p:cNvSpPr>
            <p:nvPr/>
          </p:nvSpPr>
          <p:spPr bwMode="auto">
            <a:xfrm>
              <a:off x="4106" y="3112"/>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tx1"/>
                  </a:solidFill>
                </a:rPr>
                <a:t>F</a:t>
              </a:r>
            </a:p>
          </p:txBody>
        </p:sp>
        <p:sp>
          <p:nvSpPr>
            <p:cNvPr id="28" name="Text Box 192"/>
            <p:cNvSpPr txBox="1">
              <a:spLocks noChangeArrowheads="1"/>
            </p:cNvSpPr>
            <p:nvPr/>
          </p:nvSpPr>
          <p:spPr bwMode="auto">
            <a:xfrm>
              <a:off x="1429" y="3521"/>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tx1"/>
                  </a:solidFill>
                </a:rPr>
                <a:t>A</a:t>
              </a:r>
            </a:p>
          </p:txBody>
        </p:sp>
        <p:sp>
          <p:nvSpPr>
            <p:cNvPr id="29" name="Text Box 193"/>
            <p:cNvSpPr txBox="1">
              <a:spLocks noChangeArrowheads="1"/>
            </p:cNvSpPr>
            <p:nvPr/>
          </p:nvSpPr>
          <p:spPr bwMode="auto">
            <a:xfrm>
              <a:off x="1475" y="2931"/>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tx1"/>
                  </a:solidFill>
                </a:rPr>
                <a:t>B</a:t>
              </a:r>
            </a:p>
          </p:txBody>
        </p:sp>
        <p:sp>
          <p:nvSpPr>
            <p:cNvPr id="30" name="Line 194"/>
            <p:cNvSpPr>
              <a:spLocks noChangeShapeType="1"/>
            </p:cNvSpPr>
            <p:nvPr/>
          </p:nvSpPr>
          <p:spPr bwMode="auto">
            <a:xfrm flipV="1">
              <a:off x="1747" y="3974"/>
              <a:ext cx="1179"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1" name="Line 195"/>
            <p:cNvSpPr>
              <a:spLocks noChangeShapeType="1"/>
            </p:cNvSpPr>
            <p:nvPr/>
          </p:nvSpPr>
          <p:spPr bwMode="auto">
            <a:xfrm flipV="1">
              <a:off x="2654" y="3657"/>
              <a:ext cx="1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2" name="Line 196"/>
            <p:cNvSpPr>
              <a:spLocks noChangeShapeType="1"/>
            </p:cNvSpPr>
            <p:nvPr/>
          </p:nvSpPr>
          <p:spPr bwMode="auto">
            <a:xfrm flipV="1">
              <a:off x="2790" y="3657"/>
              <a:ext cx="0" cy="1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3" name="Line 197"/>
            <p:cNvSpPr>
              <a:spLocks noChangeShapeType="1"/>
            </p:cNvSpPr>
            <p:nvPr/>
          </p:nvSpPr>
          <p:spPr bwMode="auto">
            <a:xfrm flipV="1">
              <a:off x="1747" y="3113"/>
              <a:ext cx="117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4" name="Text Box 198"/>
            <p:cNvSpPr txBox="1">
              <a:spLocks noChangeArrowheads="1"/>
            </p:cNvSpPr>
            <p:nvPr/>
          </p:nvSpPr>
          <p:spPr bwMode="auto">
            <a:xfrm>
              <a:off x="1429" y="3793"/>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tx1"/>
                  </a:solidFill>
                </a:rPr>
                <a:t>C</a:t>
              </a:r>
            </a:p>
          </p:txBody>
        </p:sp>
        <p:sp>
          <p:nvSpPr>
            <p:cNvPr id="35" name="Oval 199"/>
            <p:cNvSpPr>
              <a:spLocks noChangeArrowheads="1"/>
            </p:cNvSpPr>
            <p:nvPr/>
          </p:nvSpPr>
          <p:spPr bwMode="auto">
            <a:xfrm>
              <a:off x="2064" y="3657"/>
              <a:ext cx="91" cy="91"/>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36" name="Text Box 200"/>
            <p:cNvSpPr txBox="1">
              <a:spLocks noChangeArrowheads="1"/>
            </p:cNvSpPr>
            <p:nvPr/>
          </p:nvSpPr>
          <p:spPr bwMode="auto">
            <a:xfrm>
              <a:off x="2609" y="3339"/>
              <a:ext cx="1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tx1"/>
                  </a:solidFill>
                </a:rPr>
                <a:t>d</a:t>
              </a:r>
            </a:p>
          </p:txBody>
        </p:sp>
        <p:sp>
          <p:nvSpPr>
            <p:cNvPr id="37" name="Text Box 201"/>
            <p:cNvSpPr txBox="1">
              <a:spLocks noChangeArrowheads="1"/>
            </p:cNvSpPr>
            <p:nvPr/>
          </p:nvSpPr>
          <p:spPr bwMode="auto">
            <a:xfrm>
              <a:off x="3321" y="2840"/>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1">
                  <a:solidFill>
                    <a:schemeClr val="tx1"/>
                  </a:solidFill>
                </a:rPr>
                <a:t>e</a:t>
              </a:r>
            </a:p>
          </p:txBody>
        </p:sp>
        <p:sp>
          <p:nvSpPr>
            <p:cNvPr id="38" name="Text Box 202"/>
            <p:cNvSpPr txBox="1">
              <a:spLocks noChangeArrowheads="1"/>
            </p:cNvSpPr>
            <p:nvPr/>
          </p:nvSpPr>
          <p:spPr bwMode="auto">
            <a:xfrm>
              <a:off x="3289" y="3521"/>
              <a:ext cx="1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tx1"/>
                  </a:solidFill>
                </a:rPr>
                <a:t>g</a:t>
              </a:r>
            </a:p>
          </p:txBody>
        </p:sp>
        <p:sp>
          <p:nvSpPr>
            <p:cNvPr id="39" name="Line 203"/>
            <p:cNvSpPr>
              <a:spLocks noChangeShapeType="1"/>
            </p:cNvSpPr>
            <p:nvPr/>
          </p:nvSpPr>
          <p:spPr bwMode="auto">
            <a:xfrm>
              <a:off x="2110" y="3294"/>
              <a:ext cx="816"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40" name="Line 204"/>
            <p:cNvSpPr>
              <a:spLocks noChangeShapeType="1"/>
            </p:cNvSpPr>
            <p:nvPr/>
          </p:nvSpPr>
          <p:spPr bwMode="auto">
            <a:xfrm>
              <a:off x="2110" y="3294"/>
              <a:ext cx="0" cy="40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41" name="Text Box 205"/>
            <p:cNvSpPr txBox="1">
              <a:spLocks noChangeArrowheads="1"/>
            </p:cNvSpPr>
            <p:nvPr/>
          </p:nvSpPr>
          <p:spPr bwMode="auto">
            <a:xfrm>
              <a:off x="2290" y="3158"/>
              <a:ext cx="2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tx1"/>
                  </a:solidFill>
                </a:rPr>
                <a:t>G</a:t>
              </a:r>
              <a:r>
                <a:rPr lang="en-US" altLang="zh-CN" sz="2400" i="1" baseline="-25000">
                  <a:solidFill>
                    <a:schemeClr val="tx1"/>
                  </a:solidFill>
                </a:rPr>
                <a:t>1</a:t>
              </a:r>
            </a:p>
          </p:txBody>
        </p:sp>
        <p:sp>
          <p:nvSpPr>
            <p:cNvPr id="42" name="Text Box 206"/>
            <p:cNvSpPr txBox="1">
              <a:spLocks noChangeArrowheads="1"/>
            </p:cNvSpPr>
            <p:nvPr/>
          </p:nvSpPr>
          <p:spPr bwMode="auto">
            <a:xfrm>
              <a:off x="2925" y="2614"/>
              <a:ext cx="2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tx1"/>
                  </a:solidFill>
                </a:rPr>
                <a:t>G</a:t>
              </a:r>
              <a:r>
                <a:rPr lang="en-US" altLang="zh-CN" sz="2400" i="1" baseline="-25000">
                  <a:solidFill>
                    <a:schemeClr val="tx1"/>
                  </a:solidFill>
                </a:rPr>
                <a:t>2</a:t>
              </a:r>
            </a:p>
          </p:txBody>
        </p:sp>
        <p:sp>
          <p:nvSpPr>
            <p:cNvPr id="43" name="Text Box 207"/>
            <p:cNvSpPr txBox="1">
              <a:spLocks noChangeArrowheads="1"/>
            </p:cNvSpPr>
            <p:nvPr/>
          </p:nvSpPr>
          <p:spPr bwMode="auto">
            <a:xfrm>
              <a:off x="2925" y="3385"/>
              <a:ext cx="2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tx1"/>
                  </a:solidFill>
                </a:rPr>
                <a:t>G</a:t>
              </a:r>
              <a:r>
                <a:rPr lang="en-US" altLang="zh-CN" sz="2400" i="1" baseline="-25000">
                  <a:solidFill>
                    <a:schemeClr val="tx1"/>
                  </a:solidFill>
                </a:rPr>
                <a:t>3</a:t>
              </a:r>
            </a:p>
          </p:txBody>
        </p:sp>
        <p:sp>
          <p:nvSpPr>
            <p:cNvPr id="44" name="Text Box 208"/>
            <p:cNvSpPr txBox="1">
              <a:spLocks noChangeArrowheads="1"/>
            </p:cNvSpPr>
            <p:nvPr/>
          </p:nvSpPr>
          <p:spPr bwMode="auto">
            <a:xfrm>
              <a:off x="3651" y="2976"/>
              <a:ext cx="2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tx1"/>
                  </a:solidFill>
                </a:rPr>
                <a:t>G</a:t>
              </a:r>
              <a:r>
                <a:rPr lang="en-US" altLang="zh-CN" sz="2400" i="1" baseline="-25000">
                  <a:solidFill>
                    <a:schemeClr val="tx1"/>
                  </a:solidFill>
                </a:rPr>
                <a:t>4</a:t>
              </a:r>
            </a:p>
          </p:txBody>
        </p:sp>
      </p:grpSp>
      <p:graphicFrame>
        <p:nvGraphicFramePr>
          <p:cNvPr id="3" name="对象 2"/>
          <p:cNvGraphicFramePr>
            <a:graphicFrameLocks noChangeAspect="1"/>
          </p:cNvGraphicFramePr>
          <p:nvPr>
            <p:extLst>
              <p:ext uri="{D42A27DB-BD31-4B8C-83A1-F6EECF244321}">
                <p14:modId xmlns:p14="http://schemas.microsoft.com/office/powerpoint/2010/main" val="3677951963"/>
              </p:ext>
            </p:extLst>
          </p:nvPr>
        </p:nvGraphicFramePr>
        <p:xfrm>
          <a:off x="1783170" y="3131188"/>
          <a:ext cx="4379912" cy="600075"/>
        </p:xfrm>
        <a:graphic>
          <a:graphicData uri="http://schemas.openxmlformats.org/presentationml/2006/ole">
            <mc:AlternateContent xmlns:mc="http://schemas.openxmlformats.org/markup-compatibility/2006">
              <mc:Choice xmlns:v="urn:schemas-microsoft-com:vml" Requires="v">
                <p:oleObj spid="_x0000_s241131" name="Equation" r:id="rId3" imgW="2070000" imgH="266400" progId="Equation.DSMT4">
                  <p:embed/>
                </p:oleObj>
              </mc:Choice>
              <mc:Fallback>
                <p:oleObj name="Equation" r:id="rId3" imgW="2070000" imgH="266400" progId="Equation.DSMT4">
                  <p:embed/>
                  <p:pic>
                    <p:nvPicPr>
                      <p:cNvPr id="0" name="Object 79"/>
                      <p:cNvPicPr>
                        <a:picLocks noChangeAspect="1" noChangeArrowheads="1"/>
                      </p:cNvPicPr>
                      <p:nvPr/>
                    </p:nvPicPr>
                    <p:blipFill>
                      <a:blip r:embed="rId4"/>
                      <a:srcRect/>
                      <a:stretch>
                        <a:fillRect/>
                      </a:stretch>
                    </p:blipFill>
                    <p:spPr bwMode="auto">
                      <a:xfrm>
                        <a:off x="1783170" y="3131188"/>
                        <a:ext cx="4379912"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 name="对象 52"/>
          <p:cNvGraphicFramePr>
            <a:graphicFrameLocks noChangeAspect="1"/>
          </p:cNvGraphicFramePr>
          <p:nvPr>
            <p:extLst>
              <p:ext uri="{D42A27DB-BD31-4B8C-83A1-F6EECF244321}">
                <p14:modId xmlns:p14="http://schemas.microsoft.com/office/powerpoint/2010/main" val="1306343621"/>
              </p:ext>
            </p:extLst>
          </p:nvPr>
        </p:nvGraphicFramePr>
        <p:xfrm>
          <a:off x="4012892" y="4602514"/>
          <a:ext cx="1639611" cy="536600"/>
        </p:xfrm>
        <a:graphic>
          <a:graphicData uri="http://schemas.openxmlformats.org/presentationml/2006/ole">
            <mc:AlternateContent xmlns:mc="http://schemas.openxmlformats.org/markup-compatibility/2006">
              <mc:Choice xmlns:v="urn:schemas-microsoft-com:vml" Requires="v">
                <p:oleObj spid="_x0000_s241132" name="Equation" r:id="rId5" imgW="660240" imgH="203040" progId="Equation.DSMT4">
                  <p:embed/>
                </p:oleObj>
              </mc:Choice>
              <mc:Fallback>
                <p:oleObj name="Equation" r:id="rId5" imgW="660240" imgH="203040" progId="Equation.DSMT4">
                  <p:embed/>
                  <p:pic>
                    <p:nvPicPr>
                      <p:cNvPr id="0" name="对象 2"/>
                      <p:cNvPicPr>
                        <a:picLocks noChangeAspect="1" noChangeArrowheads="1"/>
                      </p:cNvPicPr>
                      <p:nvPr/>
                    </p:nvPicPr>
                    <p:blipFill>
                      <a:blip r:embed="rId6"/>
                      <a:srcRect/>
                      <a:stretch>
                        <a:fillRect/>
                      </a:stretch>
                    </p:blipFill>
                    <p:spPr bwMode="auto">
                      <a:xfrm>
                        <a:off x="4012892" y="4602514"/>
                        <a:ext cx="1639611" cy="536600"/>
                      </a:xfrm>
                      <a:prstGeom prst="rect">
                        <a:avLst/>
                      </a:prstGeom>
                      <a:noFill/>
                      <a:ln>
                        <a:noFill/>
                      </a:ln>
                      <a:effectLst/>
                      <a:extLst/>
                    </p:spPr>
                  </p:pic>
                </p:oleObj>
              </mc:Fallback>
            </mc:AlternateContent>
          </a:graphicData>
        </a:graphic>
      </p:graphicFrame>
      <p:sp>
        <p:nvSpPr>
          <p:cNvPr id="55" name="Text Box 8"/>
          <p:cNvSpPr txBox="1">
            <a:spLocks noChangeArrowheads="1"/>
          </p:cNvSpPr>
          <p:nvPr/>
        </p:nvSpPr>
        <p:spPr bwMode="auto">
          <a:xfrm>
            <a:off x="211544" y="978528"/>
            <a:ext cx="14352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dirty="0">
                <a:solidFill>
                  <a:schemeClr val="tx1"/>
                </a:solidFill>
              </a:rPr>
              <a:t>案例</a:t>
            </a:r>
            <a:r>
              <a:rPr lang="en-US" altLang="zh-CN" sz="3200" dirty="0">
                <a:solidFill>
                  <a:schemeClr val="tx1"/>
                </a:solidFill>
              </a:rPr>
              <a:t>1</a:t>
            </a:r>
            <a:r>
              <a:rPr lang="zh-CN" altLang="en-US" sz="3200" dirty="0">
                <a:solidFill>
                  <a:schemeClr val="tx1"/>
                </a:solidFill>
              </a:rPr>
              <a:t>：</a:t>
            </a:r>
          </a:p>
        </p:txBody>
      </p:sp>
    </p:spTree>
    <p:extLst>
      <p:ext uri="{BB962C8B-B14F-4D97-AF65-F5344CB8AC3E}">
        <p14:creationId xmlns:p14="http://schemas.microsoft.com/office/powerpoint/2010/main" val="1596188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第一节  组合逻辑分析</a:t>
            </a:r>
          </a:p>
        </p:txBody>
      </p:sp>
      <p:sp>
        <p:nvSpPr>
          <p:cNvPr id="4" name="矩形 3"/>
          <p:cNvSpPr/>
          <p:nvPr/>
        </p:nvSpPr>
        <p:spPr>
          <a:xfrm>
            <a:off x="-2566" y="409778"/>
            <a:ext cx="3791423" cy="523220"/>
          </a:xfrm>
          <a:prstGeom prst="rect">
            <a:avLst/>
          </a:prstGeom>
        </p:spPr>
        <p:txBody>
          <a:bodyPr wrap="none">
            <a:spAutoFit/>
          </a:bodyPr>
          <a:lstStyle/>
          <a:p>
            <a:r>
              <a:rPr lang="zh-CN" altLang="en-US" sz="2800" dirty="0">
                <a:solidFill>
                  <a:schemeClr val="tx1"/>
                </a:solidFill>
              </a:rPr>
              <a:t>组合逻辑中的竞争冒险</a:t>
            </a:r>
          </a:p>
        </p:txBody>
      </p:sp>
      <p:sp>
        <p:nvSpPr>
          <p:cNvPr id="55" name="Text Box 8"/>
          <p:cNvSpPr txBox="1">
            <a:spLocks noChangeArrowheads="1"/>
          </p:cNvSpPr>
          <p:nvPr/>
        </p:nvSpPr>
        <p:spPr bwMode="auto">
          <a:xfrm>
            <a:off x="211544" y="978528"/>
            <a:ext cx="14352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dirty="0">
                <a:solidFill>
                  <a:schemeClr val="tx1"/>
                </a:solidFill>
              </a:rPr>
              <a:t>案例</a:t>
            </a:r>
            <a:r>
              <a:rPr lang="en-US" altLang="zh-CN" sz="3200" dirty="0">
                <a:solidFill>
                  <a:schemeClr val="tx1"/>
                </a:solidFill>
              </a:rPr>
              <a:t>2</a:t>
            </a:r>
            <a:r>
              <a:rPr lang="zh-CN" altLang="en-US" sz="3200" dirty="0">
                <a:solidFill>
                  <a:schemeClr val="tx1"/>
                </a:solidFill>
              </a:rPr>
              <a:t>：</a:t>
            </a:r>
          </a:p>
        </p:txBody>
      </p:sp>
      <p:grpSp>
        <p:nvGrpSpPr>
          <p:cNvPr id="54" name="Group 9"/>
          <p:cNvGrpSpPr>
            <a:grpSpLocks/>
          </p:cNvGrpSpPr>
          <p:nvPr/>
        </p:nvGrpSpPr>
        <p:grpSpPr bwMode="auto">
          <a:xfrm>
            <a:off x="1984374" y="719138"/>
            <a:ext cx="4608513" cy="2446338"/>
            <a:chOff x="1429" y="2614"/>
            <a:chExt cx="2903" cy="1541"/>
          </a:xfrm>
        </p:grpSpPr>
        <p:grpSp>
          <p:nvGrpSpPr>
            <p:cNvPr id="56" name="Group 10"/>
            <p:cNvGrpSpPr>
              <a:grpSpLocks/>
            </p:cNvGrpSpPr>
            <p:nvPr/>
          </p:nvGrpSpPr>
          <p:grpSpPr bwMode="auto">
            <a:xfrm>
              <a:off x="2926" y="2931"/>
              <a:ext cx="408" cy="499"/>
              <a:chOff x="3334" y="2160"/>
              <a:chExt cx="408" cy="499"/>
            </a:xfrm>
          </p:grpSpPr>
          <p:sp>
            <p:nvSpPr>
              <p:cNvPr id="94" name="Rectangle 11"/>
              <p:cNvSpPr>
                <a:spLocks noChangeArrowheads="1"/>
              </p:cNvSpPr>
              <p:nvPr/>
            </p:nvSpPr>
            <p:spPr bwMode="auto">
              <a:xfrm>
                <a:off x="3334" y="2160"/>
                <a:ext cx="317" cy="49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tx1"/>
                    </a:solidFill>
                  </a:rPr>
                  <a:t>≥1</a:t>
                </a:r>
              </a:p>
            </p:txBody>
          </p:sp>
          <p:sp>
            <p:nvSpPr>
              <p:cNvPr id="95" name="Oval 12"/>
              <p:cNvSpPr>
                <a:spLocks noChangeArrowheads="1"/>
              </p:cNvSpPr>
              <p:nvPr/>
            </p:nvSpPr>
            <p:spPr bwMode="auto">
              <a:xfrm>
                <a:off x="3651" y="2341"/>
                <a:ext cx="91" cy="9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grpSp>
        <p:grpSp>
          <p:nvGrpSpPr>
            <p:cNvPr id="57" name="Group 13"/>
            <p:cNvGrpSpPr>
              <a:grpSpLocks/>
            </p:cNvGrpSpPr>
            <p:nvPr/>
          </p:nvGrpSpPr>
          <p:grpSpPr bwMode="auto">
            <a:xfrm>
              <a:off x="2246" y="3430"/>
              <a:ext cx="408" cy="499"/>
              <a:chOff x="3334" y="2795"/>
              <a:chExt cx="408" cy="499"/>
            </a:xfrm>
          </p:grpSpPr>
          <p:sp>
            <p:nvSpPr>
              <p:cNvPr id="92" name="Rectangle 14"/>
              <p:cNvSpPr>
                <a:spLocks noChangeArrowheads="1"/>
              </p:cNvSpPr>
              <p:nvPr/>
            </p:nvSpPr>
            <p:spPr bwMode="auto">
              <a:xfrm>
                <a:off x="3334" y="2795"/>
                <a:ext cx="317" cy="49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tx1"/>
                    </a:solidFill>
                  </a:rPr>
                  <a:t>1</a:t>
                </a:r>
              </a:p>
            </p:txBody>
          </p:sp>
          <p:sp>
            <p:nvSpPr>
              <p:cNvPr id="93" name="Oval 15"/>
              <p:cNvSpPr>
                <a:spLocks noChangeArrowheads="1"/>
              </p:cNvSpPr>
              <p:nvPr/>
            </p:nvSpPr>
            <p:spPr bwMode="auto">
              <a:xfrm>
                <a:off x="3651" y="2976"/>
                <a:ext cx="91" cy="9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grpSp>
        <p:grpSp>
          <p:nvGrpSpPr>
            <p:cNvPr id="58" name="Group 16"/>
            <p:cNvGrpSpPr>
              <a:grpSpLocks/>
            </p:cNvGrpSpPr>
            <p:nvPr/>
          </p:nvGrpSpPr>
          <p:grpSpPr bwMode="auto">
            <a:xfrm>
              <a:off x="2926" y="3656"/>
              <a:ext cx="408" cy="499"/>
              <a:chOff x="3334" y="3475"/>
              <a:chExt cx="408" cy="499"/>
            </a:xfrm>
          </p:grpSpPr>
          <p:sp>
            <p:nvSpPr>
              <p:cNvPr id="90" name="Rectangle 17"/>
              <p:cNvSpPr>
                <a:spLocks noChangeArrowheads="1"/>
              </p:cNvSpPr>
              <p:nvPr/>
            </p:nvSpPr>
            <p:spPr bwMode="auto">
              <a:xfrm>
                <a:off x="3334" y="3475"/>
                <a:ext cx="317" cy="49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tx1"/>
                    </a:solidFill>
                  </a:rPr>
                  <a:t>≥1</a:t>
                </a:r>
              </a:p>
            </p:txBody>
          </p:sp>
          <p:sp>
            <p:nvSpPr>
              <p:cNvPr id="91" name="Oval 18"/>
              <p:cNvSpPr>
                <a:spLocks noChangeArrowheads="1"/>
              </p:cNvSpPr>
              <p:nvPr/>
            </p:nvSpPr>
            <p:spPr bwMode="auto">
              <a:xfrm>
                <a:off x="3651" y="3656"/>
                <a:ext cx="91" cy="9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grpSp>
        <p:grpSp>
          <p:nvGrpSpPr>
            <p:cNvPr id="59" name="Group 19"/>
            <p:cNvGrpSpPr>
              <a:grpSpLocks/>
            </p:cNvGrpSpPr>
            <p:nvPr/>
          </p:nvGrpSpPr>
          <p:grpSpPr bwMode="auto">
            <a:xfrm>
              <a:off x="3652" y="3248"/>
              <a:ext cx="408" cy="499"/>
              <a:chOff x="4377" y="2795"/>
              <a:chExt cx="408" cy="499"/>
            </a:xfrm>
          </p:grpSpPr>
          <p:sp>
            <p:nvSpPr>
              <p:cNvPr id="88" name="Rectangle 20"/>
              <p:cNvSpPr>
                <a:spLocks noChangeArrowheads="1"/>
              </p:cNvSpPr>
              <p:nvPr/>
            </p:nvSpPr>
            <p:spPr bwMode="auto">
              <a:xfrm>
                <a:off x="4377" y="2795"/>
                <a:ext cx="317" cy="49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tx1"/>
                    </a:solidFill>
                  </a:rPr>
                  <a:t>≥1</a:t>
                </a:r>
              </a:p>
            </p:txBody>
          </p:sp>
          <p:sp>
            <p:nvSpPr>
              <p:cNvPr id="89" name="Oval 21"/>
              <p:cNvSpPr>
                <a:spLocks noChangeArrowheads="1"/>
              </p:cNvSpPr>
              <p:nvPr/>
            </p:nvSpPr>
            <p:spPr bwMode="auto">
              <a:xfrm>
                <a:off x="4694" y="2976"/>
                <a:ext cx="91" cy="9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grpSp>
        <p:sp>
          <p:nvSpPr>
            <p:cNvPr id="60" name="Line 22"/>
            <p:cNvSpPr>
              <a:spLocks noChangeShapeType="1"/>
            </p:cNvSpPr>
            <p:nvPr/>
          </p:nvSpPr>
          <p:spPr bwMode="auto">
            <a:xfrm>
              <a:off x="2790" y="3793"/>
              <a:ext cx="1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61" name="Line 23"/>
            <p:cNvSpPr>
              <a:spLocks noChangeShapeType="1"/>
            </p:cNvSpPr>
            <p:nvPr/>
          </p:nvSpPr>
          <p:spPr bwMode="auto">
            <a:xfrm>
              <a:off x="3334" y="3883"/>
              <a:ext cx="1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62" name="Line 24"/>
            <p:cNvSpPr>
              <a:spLocks noChangeShapeType="1"/>
            </p:cNvSpPr>
            <p:nvPr/>
          </p:nvSpPr>
          <p:spPr bwMode="auto">
            <a:xfrm>
              <a:off x="3509" y="3611"/>
              <a:ext cx="14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63" name="Line 25"/>
            <p:cNvSpPr>
              <a:spLocks noChangeShapeType="1"/>
            </p:cNvSpPr>
            <p:nvPr/>
          </p:nvSpPr>
          <p:spPr bwMode="auto">
            <a:xfrm>
              <a:off x="3516" y="3611"/>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64" name="Line 26"/>
            <p:cNvSpPr>
              <a:spLocks noChangeShapeType="1"/>
            </p:cNvSpPr>
            <p:nvPr/>
          </p:nvSpPr>
          <p:spPr bwMode="auto">
            <a:xfrm>
              <a:off x="3509" y="3384"/>
              <a:ext cx="14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65" name="Line 27"/>
            <p:cNvSpPr>
              <a:spLocks noChangeShapeType="1"/>
            </p:cNvSpPr>
            <p:nvPr/>
          </p:nvSpPr>
          <p:spPr bwMode="auto">
            <a:xfrm>
              <a:off x="3334" y="3157"/>
              <a:ext cx="1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66" name="Line 28"/>
            <p:cNvSpPr>
              <a:spLocks noChangeShapeType="1"/>
            </p:cNvSpPr>
            <p:nvPr/>
          </p:nvSpPr>
          <p:spPr bwMode="auto">
            <a:xfrm>
              <a:off x="3516" y="3157"/>
              <a:ext cx="0" cy="2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67" name="Line 29"/>
            <p:cNvSpPr>
              <a:spLocks noChangeShapeType="1"/>
            </p:cNvSpPr>
            <p:nvPr/>
          </p:nvSpPr>
          <p:spPr bwMode="auto">
            <a:xfrm>
              <a:off x="4060" y="3475"/>
              <a:ext cx="2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68" name="Line 30"/>
            <p:cNvSpPr>
              <a:spLocks noChangeShapeType="1"/>
            </p:cNvSpPr>
            <p:nvPr/>
          </p:nvSpPr>
          <p:spPr bwMode="auto">
            <a:xfrm>
              <a:off x="1747" y="3701"/>
              <a:ext cx="499"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69" name="Text Box 31"/>
            <p:cNvSpPr txBox="1">
              <a:spLocks noChangeArrowheads="1"/>
            </p:cNvSpPr>
            <p:nvPr/>
          </p:nvSpPr>
          <p:spPr bwMode="auto">
            <a:xfrm>
              <a:off x="4106" y="3112"/>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tx1"/>
                  </a:solidFill>
                </a:rPr>
                <a:t>F</a:t>
              </a:r>
            </a:p>
          </p:txBody>
        </p:sp>
        <p:sp>
          <p:nvSpPr>
            <p:cNvPr id="70" name="Text Box 32"/>
            <p:cNvSpPr txBox="1">
              <a:spLocks noChangeArrowheads="1"/>
            </p:cNvSpPr>
            <p:nvPr/>
          </p:nvSpPr>
          <p:spPr bwMode="auto">
            <a:xfrm>
              <a:off x="1429" y="3521"/>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tx1"/>
                  </a:solidFill>
                </a:rPr>
                <a:t>A</a:t>
              </a:r>
            </a:p>
          </p:txBody>
        </p:sp>
        <p:sp>
          <p:nvSpPr>
            <p:cNvPr id="71" name="Text Box 33"/>
            <p:cNvSpPr txBox="1">
              <a:spLocks noChangeArrowheads="1"/>
            </p:cNvSpPr>
            <p:nvPr/>
          </p:nvSpPr>
          <p:spPr bwMode="auto">
            <a:xfrm>
              <a:off x="1475" y="2931"/>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tx1"/>
                  </a:solidFill>
                </a:rPr>
                <a:t>B</a:t>
              </a:r>
            </a:p>
          </p:txBody>
        </p:sp>
        <p:sp>
          <p:nvSpPr>
            <p:cNvPr id="72" name="Line 34"/>
            <p:cNvSpPr>
              <a:spLocks noChangeShapeType="1"/>
            </p:cNvSpPr>
            <p:nvPr/>
          </p:nvSpPr>
          <p:spPr bwMode="auto">
            <a:xfrm flipV="1">
              <a:off x="1747" y="3974"/>
              <a:ext cx="1179"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73" name="Line 35"/>
            <p:cNvSpPr>
              <a:spLocks noChangeShapeType="1"/>
            </p:cNvSpPr>
            <p:nvPr/>
          </p:nvSpPr>
          <p:spPr bwMode="auto">
            <a:xfrm flipV="1">
              <a:off x="2654" y="3657"/>
              <a:ext cx="1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74" name="Line 36"/>
            <p:cNvSpPr>
              <a:spLocks noChangeShapeType="1"/>
            </p:cNvSpPr>
            <p:nvPr/>
          </p:nvSpPr>
          <p:spPr bwMode="auto">
            <a:xfrm flipV="1">
              <a:off x="2790" y="3657"/>
              <a:ext cx="0" cy="1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75" name="Line 37"/>
            <p:cNvSpPr>
              <a:spLocks noChangeShapeType="1"/>
            </p:cNvSpPr>
            <p:nvPr/>
          </p:nvSpPr>
          <p:spPr bwMode="auto">
            <a:xfrm flipV="1">
              <a:off x="1747" y="3113"/>
              <a:ext cx="117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76" name="Text Box 38"/>
            <p:cNvSpPr txBox="1">
              <a:spLocks noChangeArrowheads="1"/>
            </p:cNvSpPr>
            <p:nvPr/>
          </p:nvSpPr>
          <p:spPr bwMode="auto">
            <a:xfrm>
              <a:off x="1429" y="3793"/>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tx1"/>
                  </a:solidFill>
                </a:rPr>
                <a:t>C</a:t>
              </a:r>
            </a:p>
          </p:txBody>
        </p:sp>
        <p:sp>
          <p:nvSpPr>
            <p:cNvPr id="77" name="Oval 39"/>
            <p:cNvSpPr>
              <a:spLocks noChangeArrowheads="1"/>
            </p:cNvSpPr>
            <p:nvPr/>
          </p:nvSpPr>
          <p:spPr bwMode="auto">
            <a:xfrm>
              <a:off x="2064" y="3657"/>
              <a:ext cx="91" cy="91"/>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78" name="Text Box 40"/>
            <p:cNvSpPr txBox="1">
              <a:spLocks noChangeArrowheads="1"/>
            </p:cNvSpPr>
            <p:nvPr/>
          </p:nvSpPr>
          <p:spPr bwMode="auto">
            <a:xfrm>
              <a:off x="2609" y="3339"/>
              <a:ext cx="1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tx1"/>
                  </a:solidFill>
                </a:rPr>
                <a:t>d</a:t>
              </a:r>
            </a:p>
          </p:txBody>
        </p:sp>
        <p:sp>
          <p:nvSpPr>
            <p:cNvPr id="79" name="Text Box 41"/>
            <p:cNvSpPr txBox="1">
              <a:spLocks noChangeArrowheads="1"/>
            </p:cNvSpPr>
            <p:nvPr/>
          </p:nvSpPr>
          <p:spPr bwMode="auto">
            <a:xfrm>
              <a:off x="3321" y="2840"/>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1">
                  <a:solidFill>
                    <a:schemeClr val="tx1"/>
                  </a:solidFill>
                </a:rPr>
                <a:t>e</a:t>
              </a:r>
            </a:p>
          </p:txBody>
        </p:sp>
        <p:sp>
          <p:nvSpPr>
            <p:cNvPr id="80" name="Text Box 42"/>
            <p:cNvSpPr txBox="1">
              <a:spLocks noChangeArrowheads="1"/>
            </p:cNvSpPr>
            <p:nvPr/>
          </p:nvSpPr>
          <p:spPr bwMode="auto">
            <a:xfrm>
              <a:off x="3289" y="3521"/>
              <a:ext cx="1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tx1"/>
                  </a:solidFill>
                </a:rPr>
                <a:t>g</a:t>
              </a:r>
            </a:p>
          </p:txBody>
        </p:sp>
        <p:sp>
          <p:nvSpPr>
            <p:cNvPr id="81" name="Line 43"/>
            <p:cNvSpPr>
              <a:spLocks noChangeShapeType="1"/>
            </p:cNvSpPr>
            <p:nvPr/>
          </p:nvSpPr>
          <p:spPr bwMode="auto">
            <a:xfrm>
              <a:off x="2110" y="3294"/>
              <a:ext cx="816"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82" name="Line 44"/>
            <p:cNvSpPr>
              <a:spLocks noChangeShapeType="1"/>
            </p:cNvSpPr>
            <p:nvPr/>
          </p:nvSpPr>
          <p:spPr bwMode="auto">
            <a:xfrm>
              <a:off x="2110" y="3294"/>
              <a:ext cx="0" cy="40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83" name="Text Box 45"/>
            <p:cNvSpPr txBox="1">
              <a:spLocks noChangeArrowheads="1"/>
            </p:cNvSpPr>
            <p:nvPr/>
          </p:nvSpPr>
          <p:spPr bwMode="auto">
            <a:xfrm>
              <a:off x="2290" y="3158"/>
              <a:ext cx="2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tx1"/>
                  </a:solidFill>
                </a:rPr>
                <a:t>G</a:t>
              </a:r>
              <a:r>
                <a:rPr lang="en-US" altLang="zh-CN" sz="2400" i="1" baseline="-25000">
                  <a:solidFill>
                    <a:schemeClr val="tx1"/>
                  </a:solidFill>
                </a:rPr>
                <a:t>1</a:t>
              </a:r>
            </a:p>
          </p:txBody>
        </p:sp>
        <p:sp>
          <p:nvSpPr>
            <p:cNvPr id="85" name="Text Box 46"/>
            <p:cNvSpPr txBox="1">
              <a:spLocks noChangeArrowheads="1"/>
            </p:cNvSpPr>
            <p:nvPr/>
          </p:nvSpPr>
          <p:spPr bwMode="auto">
            <a:xfrm>
              <a:off x="2925" y="2614"/>
              <a:ext cx="2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tx1"/>
                  </a:solidFill>
                </a:rPr>
                <a:t>G</a:t>
              </a:r>
              <a:r>
                <a:rPr lang="en-US" altLang="zh-CN" sz="2400" i="1" baseline="-25000">
                  <a:solidFill>
                    <a:schemeClr val="tx1"/>
                  </a:solidFill>
                </a:rPr>
                <a:t>2</a:t>
              </a:r>
            </a:p>
          </p:txBody>
        </p:sp>
        <p:sp>
          <p:nvSpPr>
            <p:cNvPr id="86" name="Text Box 47"/>
            <p:cNvSpPr txBox="1">
              <a:spLocks noChangeArrowheads="1"/>
            </p:cNvSpPr>
            <p:nvPr/>
          </p:nvSpPr>
          <p:spPr bwMode="auto">
            <a:xfrm>
              <a:off x="2925" y="3385"/>
              <a:ext cx="2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tx1"/>
                  </a:solidFill>
                </a:rPr>
                <a:t>G</a:t>
              </a:r>
              <a:r>
                <a:rPr lang="en-US" altLang="zh-CN" sz="2400" i="1" baseline="-25000">
                  <a:solidFill>
                    <a:schemeClr val="tx1"/>
                  </a:solidFill>
                </a:rPr>
                <a:t>3</a:t>
              </a:r>
            </a:p>
          </p:txBody>
        </p:sp>
        <p:sp>
          <p:nvSpPr>
            <p:cNvPr id="87" name="Text Box 48"/>
            <p:cNvSpPr txBox="1">
              <a:spLocks noChangeArrowheads="1"/>
            </p:cNvSpPr>
            <p:nvPr/>
          </p:nvSpPr>
          <p:spPr bwMode="auto">
            <a:xfrm>
              <a:off x="3651" y="2976"/>
              <a:ext cx="2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tx1"/>
                  </a:solidFill>
                </a:rPr>
                <a:t>G</a:t>
              </a:r>
              <a:r>
                <a:rPr lang="en-US" altLang="zh-CN" sz="2400" i="1" baseline="-25000">
                  <a:solidFill>
                    <a:schemeClr val="tx1"/>
                  </a:solidFill>
                </a:rPr>
                <a:t>4</a:t>
              </a:r>
            </a:p>
          </p:txBody>
        </p:sp>
      </p:grpSp>
      <p:graphicFrame>
        <p:nvGraphicFramePr>
          <p:cNvPr id="2" name="对象 1"/>
          <p:cNvGraphicFramePr>
            <a:graphicFrameLocks noChangeAspect="1"/>
          </p:cNvGraphicFramePr>
          <p:nvPr>
            <p:extLst>
              <p:ext uri="{D42A27DB-BD31-4B8C-83A1-F6EECF244321}">
                <p14:modId xmlns:p14="http://schemas.microsoft.com/office/powerpoint/2010/main" val="3882966189"/>
              </p:ext>
            </p:extLst>
          </p:nvPr>
        </p:nvGraphicFramePr>
        <p:xfrm>
          <a:off x="1724025" y="3265488"/>
          <a:ext cx="4568825" cy="657225"/>
        </p:xfrm>
        <a:graphic>
          <a:graphicData uri="http://schemas.openxmlformats.org/presentationml/2006/ole">
            <mc:AlternateContent xmlns:mc="http://schemas.openxmlformats.org/markup-compatibility/2006">
              <mc:Choice xmlns:v="urn:schemas-microsoft-com:vml" Requires="v">
                <p:oleObj spid="_x0000_s242128" name="Equation" r:id="rId3" imgW="2158920" imgH="291960" progId="Equation.DSMT4">
                  <p:embed/>
                </p:oleObj>
              </mc:Choice>
              <mc:Fallback>
                <p:oleObj name="Equation" r:id="rId3" imgW="2158920" imgH="291960" progId="Equation.DSMT4">
                  <p:embed/>
                  <p:pic>
                    <p:nvPicPr>
                      <p:cNvPr id="0" name="对象 2"/>
                      <p:cNvPicPr>
                        <a:picLocks noChangeAspect="1" noChangeArrowheads="1"/>
                      </p:cNvPicPr>
                      <p:nvPr/>
                    </p:nvPicPr>
                    <p:blipFill>
                      <a:blip r:embed="rId4"/>
                      <a:srcRect/>
                      <a:stretch>
                        <a:fillRect/>
                      </a:stretch>
                    </p:blipFill>
                    <p:spPr bwMode="auto">
                      <a:xfrm>
                        <a:off x="1724025" y="3265488"/>
                        <a:ext cx="4568825"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 name="Text Box 3"/>
          <p:cNvSpPr txBox="1">
            <a:spLocks noChangeArrowheads="1"/>
          </p:cNvSpPr>
          <p:nvPr/>
        </p:nvSpPr>
        <p:spPr bwMode="auto">
          <a:xfrm>
            <a:off x="188200" y="3879030"/>
            <a:ext cx="55641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dirty="0">
                <a:solidFill>
                  <a:schemeClr val="tx2"/>
                </a:solidFill>
              </a:rPr>
              <a:t>假设</a:t>
            </a:r>
            <a:r>
              <a:rPr lang="en-US" altLang="zh-CN" sz="2800" i="1" dirty="0">
                <a:solidFill>
                  <a:schemeClr val="tx2"/>
                </a:solidFill>
              </a:rPr>
              <a:t>B=C=0</a:t>
            </a:r>
            <a:r>
              <a:rPr lang="zh-CN" altLang="en-US" sz="2800" dirty="0">
                <a:solidFill>
                  <a:schemeClr val="tx2"/>
                </a:solidFill>
              </a:rPr>
              <a:t>，代入表达式可得</a:t>
            </a:r>
          </a:p>
        </p:txBody>
      </p:sp>
      <p:graphicFrame>
        <p:nvGraphicFramePr>
          <p:cNvPr id="5" name="对象 4"/>
          <p:cNvGraphicFramePr>
            <a:graphicFrameLocks noChangeAspect="1"/>
          </p:cNvGraphicFramePr>
          <p:nvPr>
            <p:extLst>
              <p:ext uri="{D42A27DB-BD31-4B8C-83A1-F6EECF244321}">
                <p14:modId xmlns:p14="http://schemas.microsoft.com/office/powerpoint/2010/main" val="1240607630"/>
              </p:ext>
            </p:extLst>
          </p:nvPr>
        </p:nvGraphicFramePr>
        <p:xfrm>
          <a:off x="4987131" y="4173649"/>
          <a:ext cx="1567387" cy="650443"/>
        </p:xfrm>
        <a:graphic>
          <a:graphicData uri="http://schemas.openxmlformats.org/presentationml/2006/ole">
            <mc:AlternateContent xmlns:mc="http://schemas.openxmlformats.org/markup-compatibility/2006">
              <mc:Choice xmlns:v="urn:schemas-microsoft-com:vml" Requires="v">
                <p:oleObj spid="_x0000_s242129" name="Equation" r:id="rId5" imgW="520560" imgH="203040" progId="Equation.DSMT4">
                  <p:embed/>
                </p:oleObj>
              </mc:Choice>
              <mc:Fallback>
                <p:oleObj name="Equation" r:id="rId5" imgW="520560" imgH="203040" progId="Equation.DSMT4">
                  <p:embed/>
                  <p:pic>
                    <p:nvPicPr>
                      <p:cNvPr id="0" name="对象 1"/>
                      <p:cNvPicPr>
                        <a:picLocks noChangeAspect="1" noChangeArrowheads="1"/>
                      </p:cNvPicPr>
                      <p:nvPr/>
                    </p:nvPicPr>
                    <p:blipFill>
                      <a:blip r:embed="rId6"/>
                      <a:srcRect/>
                      <a:stretch>
                        <a:fillRect/>
                      </a:stretch>
                    </p:blipFill>
                    <p:spPr bwMode="auto">
                      <a:xfrm>
                        <a:off x="4987131" y="4173649"/>
                        <a:ext cx="1567387" cy="650443"/>
                      </a:xfrm>
                      <a:prstGeom prst="rect">
                        <a:avLst/>
                      </a:prstGeom>
                      <a:noFill/>
                      <a:ln>
                        <a:noFill/>
                      </a:ln>
                      <a:effectLst/>
                      <a:extLst/>
                    </p:spPr>
                  </p:pic>
                </p:oleObj>
              </mc:Fallback>
            </mc:AlternateContent>
          </a:graphicData>
        </a:graphic>
      </p:graphicFrame>
      <p:sp>
        <p:nvSpPr>
          <p:cNvPr id="97" name="Text Box 5"/>
          <p:cNvSpPr txBox="1">
            <a:spLocks noChangeArrowheads="1"/>
          </p:cNvSpPr>
          <p:nvPr/>
        </p:nvSpPr>
        <p:spPr bwMode="auto">
          <a:xfrm>
            <a:off x="19986" y="4824093"/>
            <a:ext cx="9124014" cy="1384995"/>
          </a:xfrm>
          <a:prstGeom prst="rect">
            <a:avLst/>
          </a:prstGeom>
          <a:ln/>
          <a:extLst/>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sz="2800" dirty="0">
                <a:solidFill>
                  <a:schemeClr val="tx1"/>
                </a:solidFill>
              </a:rPr>
              <a:t>    </a:t>
            </a:r>
            <a:r>
              <a:rPr lang="zh-CN" altLang="en-US" sz="2800" dirty="0">
                <a:solidFill>
                  <a:schemeClr val="tx1"/>
                </a:solidFill>
              </a:rPr>
              <a:t>可知，理想情况下，无论</a:t>
            </a:r>
            <a:r>
              <a:rPr lang="en-US" altLang="zh-CN" sz="2800" i="1" dirty="0">
                <a:solidFill>
                  <a:schemeClr val="tx1"/>
                </a:solidFill>
              </a:rPr>
              <a:t>A</a:t>
            </a:r>
            <a:r>
              <a:rPr lang="zh-CN" altLang="en-US" sz="2800" dirty="0">
                <a:solidFill>
                  <a:schemeClr val="tx1"/>
                </a:solidFill>
              </a:rPr>
              <a:t>怎么变化，</a:t>
            </a:r>
            <a:r>
              <a:rPr lang="en-US" altLang="zh-CN" sz="2800" i="1" dirty="0">
                <a:solidFill>
                  <a:schemeClr val="tx1"/>
                </a:solidFill>
              </a:rPr>
              <a:t>F </a:t>
            </a:r>
            <a:r>
              <a:rPr lang="zh-CN" altLang="en-US" sz="2800" dirty="0">
                <a:solidFill>
                  <a:schemeClr val="tx1"/>
                </a:solidFill>
              </a:rPr>
              <a:t>恒为</a:t>
            </a:r>
            <a:r>
              <a:rPr lang="en-US" altLang="zh-CN" sz="2800" dirty="0">
                <a:solidFill>
                  <a:schemeClr val="tx1"/>
                </a:solidFill>
              </a:rPr>
              <a:t>0</a:t>
            </a:r>
            <a:r>
              <a:rPr lang="zh-CN" altLang="en-US" sz="2800" dirty="0">
                <a:solidFill>
                  <a:schemeClr val="tx1"/>
                </a:solidFill>
              </a:rPr>
              <a:t>。</a:t>
            </a:r>
          </a:p>
          <a:p>
            <a:r>
              <a:rPr lang="zh-CN" altLang="en-US" sz="2800" dirty="0">
                <a:solidFill>
                  <a:schemeClr val="tx1"/>
                </a:solidFill>
              </a:rPr>
              <a:t>    实际电路中：存在时间延迟。</a:t>
            </a:r>
          </a:p>
          <a:p>
            <a:r>
              <a:rPr lang="zh-CN" altLang="en-US" sz="2800" dirty="0">
                <a:solidFill>
                  <a:schemeClr val="tx1"/>
                </a:solidFill>
              </a:rPr>
              <a:t>    </a:t>
            </a:r>
          </a:p>
        </p:txBody>
      </p:sp>
    </p:spTree>
    <p:extLst>
      <p:ext uri="{BB962C8B-B14F-4D97-AF65-F5344CB8AC3E}">
        <p14:creationId xmlns:p14="http://schemas.microsoft.com/office/powerpoint/2010/main" val="1425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第一节  组合逻辑分析</a:t>
            </a:r>
          </a:p>
        </p:txBody>
      </p:sp>
      <p:sp>
        <p:nvSpPr>
          <p:cNvPr id="4" name="矩形 3"/>
          <p:cNvSpPr/>
          <p:nvPr/>
        </p:nvSpPr>
        <p:spPr>
          <a:xfrm>
            <a:off x="-2566" y="409778"/>
            <a:ext cx="3791423" cy="523220"/>
          </a:xfrm>
          <a:prstGeom prst="rect">
            <a:avLst/>
          </a:prstGeom>
        </p:spPr>
        <p:txBody>
          <a:bodyPr wrap="none">
            <a:spAutoFit/>
          </a:bodyPr>
          <a:lstStyle/>
          <a:p>
            <a:r>
              <a:rPr lang="zh-CN" altLang="en-US" sz="2800" dirty="0">
                <a:solidFill>
                  <a:schemeClr val="tx1"/>
                </a:solidFill>
              </a:rPr>
              <a:t>组合逻辑中的竞争冒险</a:t>
            </a:r>
          </a:p>
        </p:txBody>
      </p:sp>
      <p:sp>
        <p:nvSpPr>
          <p:cNvPr id="149" name="矩形 148"/>
          <p:cNvSpPr/>
          <p:nvPr/>
        </p:nvSpPr>
        <p:spPr>
          <a:xfrm>
            <a:off x="19986" y="902413"/>
            <a:ext cx="2348720" cy="523220"/>
          </a:xfrm>
          <a:prstGeom prst="rect">
            <a:avLst/>
          </a:prstGeom>
        </p:spPr>
        <p:txBody>
          <a:bodyPr wrap="none">
            <a:spAutoFit/>
          </a:bodyPr>
          <a:lstStyle/>
          <a:p>
            <a:r>
              <a:rPr lang="zh-CN" altLang="en-US" sz="2800" dirty="0">
                <a:solidFill>
                  <a:schemeClr val="tx1"/>
                </a:solidFill>
              </a:rPr>
              <a:t>冒险的判断：</a:t>
            </a:r>
          </a:p>
        </p:txBody>
      </p:sp>
      <p:sp>
        <p:nvSpPr>
          <p:cNvPr id="153" name="Text Box 14"/>
          <p:cNvSpPr txBox="1">
            <a:spLocks noChangeArrowheads="1"/>
          </p:cNvSpPr>
          <p:nvPr/>
        </p:nvSpPr>
        <p:spPr bwMode="auto">
          <a:xfrm>
            <a:off x="791748" y="1436919"/>
            <a:ext cx="818197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dirty="0">
                <a:solidFill>
                  <a:srgbClr val="FF0000"/>
                </a:solidFill>
              </a:rPr>
              <a:t>条件</a:t>
            </a:r>
            <a:r>
              <a:rPr lang="zh-CN" altLang="en-US" sz="2800" dirty="0">
                <a:solidFill>
                  <a:schemeClr val="tx1"/>
                </a:solidFill>
              </a:rPr>
              <a:t>：当某个变量</a:t>
            </a:r>
            <a:r>
              <a:rPr lang="en-US" altLang="zh-CN" sz="2800" i="1" dirty="0">
                <a:solidFill>
                  <a:schemeClr val="tx1"/>
                </a:solidFill>
              </a:rPr>
              <a:t>A </a:t>
            </a:r>
            <a:r>
              <a:rPr lang="zh-CN" altLang="en-US" sz="2800" dirty="0">
                <a:solidFill>
                  <a:schemeClr val="tx1"/>
                </a:solidFill>
              </a:rPr>
              <a:t>同时以原变量和反变量的形式出现，且在一定条件下表达式可简化成             或      形式时，则</a:t>
            </a:r>
            <a:r>
              <a:rPr lang="en-US" altLang="zh-CN" sz="2800" i="1" dirty="0">
                <a:solidFill>
                  <a:schemeClr val="tx1"/>
                </a:solidFill>
              </a:rPr>
              <a:t>A </a:t>
            </a:r>
            <a:r>
              <a:rPr lang="zh-CN" altLang="en-US" sz="2800" dirty="0">
                <a:solidFill>
                  <a:schemeClr val="tx1"/>
                </a:solidFill>
              </a:rPr>
              <a:t>的变化可能由于竞争而产生冒险。</a:t>
            </a:r>
          </a:p>
        </p:txBody>
      </p:sp>
      <p:graphicFrame>
        <p:nvGraphicFramePr>
          <p:cNvPr id="3" name="对象 2"/>
          <p:cNvGraphicFramePr>
            <a:graphicFrameLocks noChangeAspect="1"/>
          </p:cNvGraphicFramePr>
          <p:nvPr>
            <p:extLst>
              <p:ext uri="{D42A27DB-BD31-4B8C-83A1-F6EECF244321}">
                <p14:modId xmlns:p14="http://schemas.microsoft.com/office/powerpoint/2010/main" val="1847167440"/>
              </p:ext>
            </p:extLst>
          </p:nvPr>
        </p:nvGraphicFramePr>
        <p:xfrm>
          <a:off x="1541981" y="2344860"/>
          <a:ext cx="536575" cy="457200"/>
        </p:xfrm>
        <a:graphic>
          <a:graphicData uri="http://schemas.openxmlformats.org/presentationml/2006/ole">
            <mc:AlternateContent xmlns:mc="http://schemas.openxmlformats.org/markup-compatibility/2006">
              <mc:Choice xmlns:v="urn:schemas-microsoft-com:vml" Requires="v">
                <p:oleObj spid="_x0000_s303183" name="Equation" r:id="rId3" imgW="253800" imgH="203040" progId="Equation.DSMT4">
                  <p:embed/>
                </p:oleObj>
              </mc:Choice>
              <mc:Fallback>
                <p:oleObj name="Equation" r:id="rId3" imgW="253800" imgH="203040" progId="Equation.DSMT4">
                  <p:embed/>
                  <p:pic>
                    <p:nvPicPr>
                      <p:cNvPr id="0" name="对象 4"/>
                      <p:cNvPicPr>
                        <a:picLocks noChangeAspect="1" noChangeArrowheads="1"/>
                      </p:cNvPicPr>
                      <p:nvPr/>
                    </p:nvPicPr>
                    <p:blipFill>
                      <a:blip r:embed="rId4"/>
                      <a:srcRect/>
                      <a:stretch>
                        <a:fillRect/>
                      </a:stretch>
                    </p:blipFill>
                    <p:spPr bwMode="auto">
                      <a:xfrm>
                        <a:off x="1541981" y="2344860"/>
                        <a:ext cx="5365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661174164"/>
              </p:ext>
            </p:extLst>
          </p:nvPr>
        </p:nvGraphicFramePr>
        <p:xfrm>
          <a:off x="7272180" y="1887660"/>
          <a:ext cx="831850" cy="457200"/>
        </p:xfrm>
        <a:graphic>
          <a:graphicData uri="http://schemas.openxmlformats.org/presentationml/2006/ole">
            <mc:AlternateContent xmlns:mc="http://schemas.openxmlformats.org/markup-compatibility/2006">
              <mc:Choice xmlns:v="urn:schemas-microsoft-com:vml" Requires="v">
                <p:oleObj spid="_x0000_s303184" name="Equation" r:id="rId5" imgW="393480" imgH="203040" progId="Equation.DSMT4">
                  <p:embed/>
                </p:oleObj>
              </mc:Choice>
              <mc:Fallback>
                <p:oleObj name="Equation" r:id="rId5" imgW="393480" imgH="203040" progId="Equation.DSMT4">
                  <p:embed/>
                  <p:pic>
                    <p:nvPicPr>
                      <p:cNvPr id="0" name="对象 2"/>
                      <p:cNvPicPr>
                        <a:picLocks noChangeAspect="1" noChangeArrowheads="1"/>
                      </p:cNvPicPr>
                      <p:nvPr/>
                    </p:nvPicPr>
                    <p:blipFill>
                      <a:blip r:embed="rId6"/>
                      <a:srcRect/>
                      <a:stretch>
                        <a:fillRect/>
                      </a:stretch>
                    </p:blipFill>
                    <p:spPr bwMode="auto">
                      <a:xfrm>
                        <a:off x="7272180" y="1887660"/>
                        <a:ext cx="8318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 name="Text Box 12"/>
          <p:cNvSpPr txBox="1">
            <a:spLocks noChangeArrowheads="1"/>
          </p:cNvSpPr>
          <p:nvPr/>
        </p:nvSpPr>
        <p:spPr bwMode="auto">
          <a:xfrm>
            <a:off x="842445" y="3216492"/>
            <a:ext cx="46085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dirty="0">
                <a:solidFill>
                  <a:srgbClr val="FF0000"/>
                </a:solidFill>
              </a:rPr>
              <a:t>方法</a:t>
            </a:r>
            <a:r>
              <a:rPr lang="zh-CN" altLang="en-US" sz="2800" dirty="0">
                <a:solidFill>
                  <a:schemeClr val="tx1"/>
                </a:solidFill>
              </a:rPr>
              <a:t>：代数法、卡诺图法</a:t>
            </a:r>
          </a:p>
        </p:txBody>
      </p:sp>
      <p:sp>
        <p:nvSpPr>
          <p:cNvPr id="155" name="Text Box 13"/>
          <p:cNvSpPr txBox="1">
            <a:spLocks noChangeArrowheads="1"/>
          </p:cNvSpPr>
          <p:nvPr/>
        </p:nvSpPr>
        <p:spPr bwMode="auto">
          <a:xfrm>
            <a:off x="41350" y="3924033"/>
            <a:ext cx="893237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solidFill>
                  <a:schemeClr val="tx1"/>
                </a:solidFill>
              </a:rPr>
              <a:t>一、代数法</a:t>
            </a:r>
          </a:p>
          <a:p>
            <a:r>
              <a:rPr lang="zh-CN" altLang="en-US" sz="2400" dirty="0">
                <a:solidFill>
                  <a:schemeClr val="tx1"/>
                </a:solidFill>
              </a:rPr>
              <a:t>步骤：</a:t>
            </a:r>
          </a:p>
          <a:p>
            <a:r>
              <a:rPr lang="en-US" altLang="zh-CN" sz="2400" dirty="0">
                <a:solidFill>
                  <a:schemeClr val="tx1"/>
                </a:solidFill>
              </a:rPr>
              <a:t>1</a:t>
            </a:r>
            <a:r>
              <a:rPr lang="zh-CN" altLang="en-US" sz="2400" dirty="0">
                <a:solidFill>
                  <a:schemeClr val="tx1"/>
                </a:solidFill>
              </a:rPr>
              <a:t>、找出同时以原变量和反变量形式出现的变量</a:t>
            </a:r>
            <a:r>
              <a:rPr lang="en-US" altLang="zh-CN" sz="2400" dirty="0">
                <a:solidFill>
                  <a:schemeClr val="tx1"/>
                </a:solidFill>
              </a:rPr>
              <a:t> A </a:t>
            </a:r>
            <a:r>
              <a:rPr lang="zh-CN" altLang="en-US" sz="2400" dirty="0">
                <a:solidFill>
                  <a:schemeClr val="tx1"/>
                </a:solidFill>
              </a:rPr>
              <a:t>。</a:t>
            </a:r>
          </a:p>
          <a:p>
            <a:r>
              <a:rPr lang="en-US" altLang="zh-CN" sz="2400" dirty="0">
                <a:solidFill>
                  <a:schemeClr val="tx1"/>
                </a:solidFill>
              </a:rPr>
              <a:t>2</a:t>
            </a:r>
            <a:r>
              <a:rPr lang="zh-CN" altLang="en-US" sz="2400" dirty="0">
                <a:solidFill>
                  <a:schemeClr val="tx1"/>
                </a:solidFill>
              </a:rPr>
              <a:t>、消去函数表达式中的其他变量，看是否出现</a:t>
            </a:r>
          </a:p>
          <a:p>
            <a:r>
              <a:rPr lang="zh-CN" altLang="en-US" sz="2400" dirty="0">
                <a:solidFill>
                  <a:schemeClr val="tx1"/>
                </a:solidFill>
              </a:rPr>
              <a:t>或      形式，有则可能产生险象。（依次代入输入取值组合）</a:t>
            </a:r>
          </a:p>
        </p:txBody>
      </p:sp>
      <p:graphicFrame>
        <p:nvGraphicFramePr>
          <p:cNvPr id="6" name="对象 5"/>
          <p:cNvGraphicFramePr>
            <a:graphicFrameLocks noChangeAspect="1"/>
          </p:cNvGraphicFramePr>
          <p:nvPr>
            <p:extLst>
              <p:ext uri="{D42A27DB-BD31-4B8C-83A1-F6EECF244321}">
                <p14:modId xmlns:p14="http://schemas.microsoft.com/office/powerpoint/2010/main" val="275698332"/>
              </p:ext>
            </p:extLst>
          </p:nvPr>
        </p:nvGraphicFramePr>
        <p:xfrm>
          <a:off x="6597135" y="5034697"/>
          <a:ext cx="831850" cy="457200"/>
        </p:xfrm>
        <a:graphic>
          <a:graphicData uri="http://schemas.openxmlformats.org/presentationml/2006/ole">
            <mc:AlternateContent xmlns:mc="http://schemas.openxmlformats.org/markup-compatibility/2006">
              <mc:Choice xmlns:v="urn:schemas-microsoft-com:vml" Requires="v">
                <p:oleObj spid="_x0000_s303185" name="Equation" r:id="rId7" imgW="393480" imgH="203040" progId="Equation.DSMT4">
                  <p:embed/>
                </p:oleObj>
              </mc:Choice>
              <mc:Fallback>
                <p:oleObj name="Equation" r:id="rId7" imgW="393480" imgH="203040" progId="Equation.DSMT4">
                  <p:embed/>
                  <p:pic>
                    <p:nvPicPr>
                      <p:cNvPr id="0" name="对象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97135" y="5034697"/>
                        <a:ext cx="8318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395671774"/>
              </p:ext>
            </p:extLst>
          </p:nvPr>
        </p:nvGraphicFramePr>
        <p:xfrm>
          <a:off x="656739" y="5364129"/>
          <a:ext cx="536575" cy="457200"/>
        </p:xfrm>
        <a:graphic>
          <a:graphicData uri="http://schemas.openxmlformats.org/presentationml/2006/ole">
            <mc:AlternateContent xmlns:mc="http://schemas.openxmlformats.org/markup-compatibility/2006">
              <mc:Choice xmlns:v="urn:schemas-microsoft-com:vml" Requires="v">
                <p:oleObj spid="_x0000_s303186" name="Equation" r:id="rId9" imgW="253800" imgH="203040" progId="Equation.DSMT4">
                  <p:embed/>
                </p:oleObj>
              </mc:Choice>
              <mc:Fallback>
                <p:oleObj name="Equation" r:id="rId9" imgW="253800" imgH="203040" progId="Equation.DSMT4">
                  <p:embed/>
                  <p:pic>
                    <p:nvPicPr>
                      <p:cNvPr id="0" name="对象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739" y="5364129"/>
                        <a:ext cx="5365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0706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7"/>
          <p:cNvSpPr txBox="1">
            <a:spLocks noChangeArrowheads="1"/>
          </p:cNvSpPr>
          <p:nvPr/>
        </p:nvSpPr>
        <p:spPr bwMode="auto">
          <a:xfrm>
            <a:off x="116703" y="3789024"/>
            <a:ext cx="8893175" cy="2835190"/>
          </a:xfrm>
          <a:prstGeom prst="rect">
            <a:avLst/>
          </a:prstGeom>
          <a:ln/>
          <a:extLst/>
        </p:spPr>
        <p:style>
          <a:lnRef idx="2">
            <a:schemeClr val="accent3"/>
          </a:lnRef>
          <a:fillRef idx="1">
            <a:schemeClr val="lt1"/>
          </a:fillRef>
          <a:effectRef idx="0">
            <a:schemeClr val="accent3"/>
          </a:effectRef>
          <a:fontRef idx="minor">
            <a:schemeClr val="dk1"/>
          </a:fontRef>
        </p:style>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a:buFontTx/>
              <a:buNone/>
            </a:pPr>
            <a:r>
              <a:rPr lang="zh-CN" altLang="en-US" sz="2800" dirty="0">
                <a:latin typeface="Times New Roman" pitchFamily="18" charset="0"/>
              </a:rPr>
              <a:t>解：找出具有竞争条件的变量。</a:t>
            </a:r>
          </a:p>
          <a:p>
            <a:pPr>
              <a:buFontTx/>
              <a:buNone/>
            </a:pPr>
            <a:r>
              <a:rPr lang="zh-CN" altLang="en-US" sz="2800" dirty="0">
                <a:latin typeface="Times New Roman" pitchFamily="18" charset="0"/>
              </a:rPr>
              <a:t>    经分析</a:t>
            </a:r>
            <a:r>
              <a:rPr lang="en-US" altLang="zh-CN" sz="2800" i="1" dirty="0">
                <a:latin typeface="Times New Roman" pitchFamily="18" charset="0"/>
              </a:rPr>
              <a:t>A</a:t>
            </a:r>
            <a:r>
              <a:rPr lang="zh-CN" altLang="en-US" sz="2800" dirty="0">
                <a:latin typeface="Times New Roman" pitchFamily="18" charset="0"/>
              </a:rPr>
              <a:t>和</a:t>
            </a:r>
            <a:r>
              <a:rPr lang="en-US" altLang="zh-CN" sz="2800" i="1" dirty="0">
                <a:latin typeface="Times New Roman" pitchFamily="18" charset="0"/>
              </a:rPr>
              <a:t>C</a:t>
            </a:r>
            <a:r>
              <a:rPr lang="zh-CN" altLang="en-US" sz="2800" dirty="0">
                <a:latin typeface="Times New Roman" pitchFamily="18" charset="0"/>
              </a:rPr>
              <a:t>均具备竞争条件。</a:t>
            </a:r>
            <a:r>
              <a:rPr lang="zh-CN" altLang="en-US" sz="2800" dirty="0">
                <a:solidFill>
                  <a:srgbClr val="FF0000"/>
                </a:solidFill>
                <a:latin typeface="Times New Roman" pitchFamily="18" charset="0"/>
              </a:rPr>
              <a:t>首先分析变量 </a:t>
            </a:r>
            <a:r>
              <a:rPr lang="en-US" altLang="zh-CN" sz="2800" i="1" dirty="0">
                <a:solidFill>
                  <a:srgbClr val="FF0000"/>
                </a:solidFill>
                <a:latin typeface="Times New Roman" pitchFamily="18" charset="0"/>
              </a:rPr>
              <a:t>A</a:t>
            </a:r>
            <a:r>
              <a:rPr lang="zh-CN" altLang="en-US" sz="2800" dirty="0">
                <a:latin typeface="Times New Roman" pitchFamily="18" charset="0"/>
              </a:rPr>
              <a:t>：</a:t>
            </a:r>
          </a:p>
          <a:p>
            <a:pPr>
              <a:buFontTx/>
              <a:buNone/>
            </a:pPr>
            <a:endParaRPr lang="zh-CN" altLang="en-US" sz="2800" dirty="0">
              <a:latin typeface="Times New Roman" pitchFamily="18" charset="0"/>
            </a:endParaRPr>
          </a:p>
          <a:p>
            <a:pPr>
              <a:buFontTx/>
              <a:buNone/>
            </a:pPr>
            <a:endParaRPr lang="zh-CN" altLang="en-US" sz="2800" dirty="0">
              <a:latin typeface="Times New Roman" pitchFamily="18" charset="0"/>
            </a:endParaRPr>
          </a:p>
          <a:p>
            <a:pPr>
              <a:buFontTx/>
              <a:buNone/>
            </a:pPr>
            <a:r>
              <a:rPr lang="zh-CN" altLang="en-US" sz="2800" dirty="0">
                <a:latin typeface="Times New Roman" pitchFamily="18" charset="0"/>
              </a:rPr>
              <a:t>     可见，当</a:t>
            </a:r>
            <a:r>
              <a:rPr lang="en-US" altLang="zh-CN" sz="2800" dirty="0">
                <a:latin typeface="Times New Roman" pitchFamily="18" charset="0"/>
              </a:rPr>
              <a:t>B=C=1</a:t>
            </a:r>
            <a:r>
              <a:rPr lang="zh-CN" altLang="en-US" sz="2800" dirty="0">
                <a:latin typeface="Times New Roman" pitchFamily="18" charset="0"/>
              </a:rPr>
              <a:t>时，</a:t>
            </a:r>
            <a:r>
              <a:rPr lang="en-US" altLang="zh-CN" sz="2800" dirty="0">
                <a:latin typeface="Times New Roman" pitchFamily="18" charset="0"/>
              </a:rPr>
              <a:t>A</a:t>
            </a:r>
            <a:r>
              <a:rPr lang="zh-CN" altLang="en-US" sz="2800" dirty="0">
                <a:latin typeface="Times New Roman" pitchFamily="18" charset="0"/>
              </a:rPr>
              <a:t>的变化可能使电路产生险象。</a:t>
            </a:r>
          </a:p>
        </p:txBody>
      </p:sp>
      <p:sp>
        <p:nvSpPr>
          <p:cNvPr id="8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第一节  组合逻辑分析</a:t>
            </a:r>
          </a:p>
        </p:txBody>
      </p:sp>
      <p:sp>
        <p:nvSpPr>
          <p:cNvPr id="4" name="矩形 3"/>
          <p:cNvSpPr/>
          <p:nvPr/>
        </p:nvSpPr>
        <p:spPr>
          <a:xfrm>
            <a:off x="-2566" y="409778"/>
            <a:ext cx="3791423" cy="523220"/>
          </a:xfrm>
          <a:prstGeom prst="rect">
            <a:avLst/>
          </a:prstGeom>
        </p:spPr>
        <p:txBody>
          <a:bodyPr wrap="none">
            <a:spAutoFit/>
          </a:bodyPr>
          <a:lstStyle/>
          <a:p>
            <a:r>
              <a:rPr lang="zh-CN" altLang="en-US" sz="2800" dirty="0">
                <a:solidFill>
                  <a:schemeClr val="tx1"/>
                </a:solidFill>
              </a:rPr>
              <a:t>组合逻辑中的竞争冒险</a:t>
            </a:r>
          </a:p>
        </p:txBody>
      </p:sp>
      <p:sp>
        <p:nvSpPr>
          <p:cNvPr id="149" name="矩形 148"/>
          <p:cNvSpPr/>
          <p:nvPr/>
        </p:nvSpPr>
        <p:spPr>
          <a:xfrm>
            <a:off x="19986" y="902413"/>
            <a:ext cx="2348720" cy="523220"/>
          </a:xfrm>
          <a:prstGeom prst="rect">
            <a:avLst/>
          </a:prstGeom>
        </p:spPr>
        <p:txBody>
          <a:bodyPr wrap="none">
            <a:spAutoFit/>
          </a:bodyPr>
          <a:lstStyle/>
          <a:p>
            <a:r>
              <a:rPr lang="zh-CN" altLang="en-US" sz="2800" dirty="0">
                <a:solidFill>
                  <a:schemeClr val="tx1"/>
                </a:solidFill>
              </a:rPr>
              <a:t>冒险的判断：</a:t>
            </a:r>
          </a:p>
        </p:txBody>
      </p:sp>
      <p:sp>
        <p:nvSpPr>
          <p:cNvPr id="2" name="矩形 1"/>
          <p:cNvSpPr/>
          <p:nvPr/>
        </p:nvSpPr>
        <p:spPr>
          <a:xfrm>
            <a:off x="2052957" y="1164023"/>
            <a:ext cx="2501006" cy="646331"/>
          </a:xfrm>
          <a:prstGeom prst="rect">
            <a:avLst/>
          </a:prstGeom>
        </p:spPr>
        <p:txBody>
          <a:bodyPr wrap="none">
            <a:spAutoFit/>
          </a:bodyPr>
          <a:lstStyle/>
          <a:p>
            <a:r>
              <a:rPr lang="zh-CN" altLang="en-US" sz="3600" dirty="0">
                <a:solidFill>
                  <a:schemeClr val="tx1"/>
                </a:solidFill>
              </a:rPr>
              <a:t>一、代数法</a:t>
            </a:r>
          </a:p>
        </p:txBody>
      </p:sp>
      <p:sp>
        <p:nvSpPr>
          <p:cNvPr id="13" name="Text Box 4"/>
          <p:cNvSpPr txBox="1">
            <a:spLocks noChangeArrowheads="1"/>
          </p:cNvSpPr>
          <p:nvPr/>
        </p:nvSpPr>
        <p:spPr bwMode="auto">
          <a:xfrm>
            <a:off x="206708" y="1881464"/>
            <a:ext cx="8713163" cy="12003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chemeClr val="hlink"/>
              </a:buClr>
            </a:pPr>
            <a:r>
              <a:rPr lang="zh-CN" altLang="en-US" sz="3600" dirty="0">
                <a:solidFill>
                  <a:schemeClr val="tx1"/>
                </a:solidFill>
              </a:rPr>
              <a:t>例</a:t>
            </a:r>
            <a:r>
              <a:rPr lang="en-US" altLang="zh-CN" sz="3600" dirty="0">
                <a:solidFill>
                  <a:schemeClr val="tx1"/>
                </a:solidFill>
              </a:rPr>
              <a:t>1</a:t>
            </a:r>
            <a:r>
              <a:rPr lang="zh-CN" altLang="en-US" sz="3600" dirty="0">
                <a:solidFill>
                  <a:schemeClr val="tx1"/>
                </a:solidFill>
              </a:rPr>
              <a:t>：试判断以下逻辑表达式是否可能产生险象。</a:t>
            </a:r>
          </a:p>
        </p:txBody>
      </p:sp>
      <p:graphicFrame>
        <p:nvGraphicFramePr>
          <p:cNvPr id="8" name="对象 7"/>
          <p:cNvGraphicFramePr>
            <a:graphicFrameLocks noChangeAspect="1"/>
          </p:cNvGraphicFramePr>
          <p:nvPr>
            <p:extLst>
              <p:ext uri="{D42A27DB-BD31-4B8C-83A1-F6EECF244321}">
                <p14:modId xmlns:p14="http://schemas.microsoft.com/office/powerpoint/2010/main" val="2001728556"/>
              </p:ext>
            </p:extLst>
          </p:nvPr>
        </p:nvGraphicFramePr>
        <p:xfrm>
          <a:off x="1683499" y="2815886"/>
          <a:ext cx="4328597" cy="795001"/>
        </p:xfrm>
        <a:graphic>
          <a:graphicData uri="http://schemas.openxmlformats.org/presentationml/2006/ole">
            <mc:AlternateContent xmlns:mc="http://schemas.openxmlformats.org/markup-compatibility/2006">
              <mc:Choice xmlns:v="urn:schemas-microsoft-com:vml" Requires="v">
                <p:oleObj spid="_x0000_s305238" name="Equation" r:id="rId3" imgW="1206360" imgH="215640" progId="Equation.DSMT4">
                  <p:embed/>
                </p:oleObj>
              </mc:Choice>
              <mc:Fallback>
                <p:oleObj name="Equation" r:id="rId3" imgW="1206360" imgH="215640" progId="Equation.DSMT4">
                  <p:embed/>
                  <p:pic>
                    <p:nvPicPr>
                      <p:cNvPr id="0" name="Object 5"/>
                      <p:cNvPicPr>
                        <a:picLocks noChangeAspect="1" noChangeArrowheads="1"/>
                      </p:cNvPicPr>
                      <p:nvPr/>
                    </p:nvPicPr>
                    <p:blipFill>
                      <a:blip r:embed="rId4"/>
                      <a:srcRect/>
                      <a:stretch>
                        <a:fillRect/>
                      </a:stretch>
                    </p:blipFill>
                    <p:spPr bwMode="auto">
                      <a:xfrm>
                        <a:off x="1683499" y="2815886"/>
                        <a:ext cx="4328597" cy="795001"/>
                      </a:xfrm>
                      <a:prstGeom prst="rect">
                        <a:avLst/>
                      </a:prstGeom>
                      <a:noFill/>
                      <a:ln>
                        <a:noFill/>
                      </a:ln>
                      <a:effec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617197473"/>
              </p:ext>
            </p:extLst>
          </p:nvPr>
        </p:nvGraphicFramePr>
        <p:xfrm>
          <a:off x="4622800" y="2641600"/>
          <a:ext cx="914400" cy="198438"/>
        </p:xfrm>
        <a:graphic>
          <a:graphicData uri="http://schemas.openxmlformats.org/presentationml/2006/ole">
            <mc:AlternateContent xmlns:mc="http://schemas.openxmlformats.org/markup-compatibility/2006">
              <mc:Choice xmlns:v="urn:schemas-microsoft-com:vml" Requires="v">
                <p:oleObj spid="_x0000_s305239" name="Equation" r:id="rId5" imgW="914400" imgH="198720" progId="Equation.DSMT4">
                  <p:embed/>
                </p:oleObj>
              </mc:Choice>
              <mc:Fallback>
                <p:oleObj name="Equation" r:id="rId5" imgW="914400" imgH="198720" progId="Equation.DSMT4">
                  <p:embed/>
                  <p:pic>
                    <p:nvPicPr>
                      <p:cNvPr id="0" name=""/>
                      <p:cNvPicPr/>
                      <p:nvPr/>
                    </p:nvPicPr>
                    <p:blipFill>
                      <a:blip r:embed="rId6"/>
                      <a:stretch>
                        <a:fillRect/>
                      </a:stretch>
                    </p:blipFill>
                    <p:spPr>
                      <a:xfrm>
                        <a:off x="4622800" y="2641600"/>
                        <a:ext cx="914400" cy="19843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15075092"/>
              </p:ext>
            </p:extLst>
          </p:nvPr>
        </p:nvGraphicFramePr>
        <p:xfrm>
          <a:off x="919662" y="4959102"/>
          <a:ext cx="1565275" cy="492125"/>
        </p:xfrm>
        <a:graphic>
          <a:graphicData uri="http://schemas.openxmlformats.org/presentationml/2006/ole">
            <mc:AlternateContent xmlns:mc="http://schemas.openxmlformats.org/markup-compatibility/2006">
              <mc:Choice xmlns:v="urn:schemas-microsoft-com:vml" Requires="v">
                <p:oleObj spid="_x0000_s305240" name="Equation" r:id="rId7" imgW="660240" imgH="203040" progId="Equation.DSMT4">
                  <p:embed/>
                </p:oleObj>
              </mc:Choice>
              <mc:Fallback>
                <p:oleObj name="Equation" r:id="rId7" imgW="660240" imgH="203040" progId="Equation.DSMT4">
                  <p:embed/>
                  <p:pic>
                    <p:nvPicPr>
                      <p:cNvPr id="0" name="Object 8"/>
                      <p:cNvPicPr>
                        <a:picLocks noChangeAspect="1" noChangeArrowheads="1"/>
                      </p:cNvPicPr>
                      <p:nvPr/>
                    </p:nvPicPr>
                    <p:blipFill>
                      <a:blip r:embed="rId8"/>
                      <a:srcRect/>
                      <a:stretch>
                        <a:fillRect/>
                      </a:stretch>
                    </p:blipFill>
                    <p:spPr bwMode="auto">
                      <a:xfrm>
                        <a:off x="919662" y="4959102"/>
                        <a:ext cx="1565275"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778336140"/>
              </p:ext>
            </p:extLst>
          </p:nvPr>
        </p:nvGraphicFramePr>
        <p:xfrm>
          <a:off x="3769807" y="4914099"/>
          <a:ext cx="1592262" cy="508000"/>
        </p:xfrm>
        <a:graphic>
          <a:graphicData uri="http://schemas.openxmlformats.org/presentationml/2006/ole">
            <mc:AlternateContent xmlns:mc="http://schemas.openxmlformats.org/markup-compatibility/2006">
              <mc:Choice xmlns:v="urn:schemas-microsoft-com:vml" Requires="v">
                <p:oleObj spid="_x0000_s305241" name="Equation" r:id="rId9" imgW="647640" imgH="203040" progId="Equation.DSMT4">
                  <p:embed/>
                </p:oleObj>
              </mc:Choice>
              <mc:Fallback>
                <p:oleObj name="Equation" r:id="rId9" imgW="647640" imgH="203040" progId="Equation.DSMT4">
                  <p:embed/>
                  <p:pic>
                    <p:nvPicPr>
                      <p:cNvPr id="0" name="Object 11"/>
                      <p:cNvPicPr>
                        <a:picLocks noChangeAspect="1" noChangeArrowheads="1"/>
                      </p:cNvPicPr>
                      <p:nvPr/>
                    </p:nvPicPr>
                    <p:blipFill>
                      <a:blip r:embed="rId10"/>
                      <a:srcRect/>
                      <a:stretch>
                        <a:fillRect/>
                      </a:stretch>
                    </p:blipFill>
                    <p:spPr bwMode="auto">
                      <a:xfrm>
                        <a:off x="3769807" y="4914099"/>
                        <a:ext cx="159226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33820307"/>
              </p:ext>
            </p:extLst>
          </p:nvPr>
        </p:nvGraphicFramePr>
        <p:xfrm>
          <a:off x="2334120" y="4869096"/>
          <a:ext cx="1128712" cy="523875"/>
        </p:xfrm>
        <a:graphic>
          <a:graphicData uri="http://schemas.openxmlformats.org/presentationml/2006/ole">
            <mc:AlternateContent xmlns:mc="http://schemas.openxmlformats.org/markup-compatibility/2006">
              <mc:Choice xmlns:v="urn:schemas-microsoft-com:vml" Requires="v">
                <p:oleObj spid="_x0000_s305242" name="Equation" r:id="rId11" imgW="457200" imgH="203040" progId="Equation.DSMT4">
                  <p:embed/>
                </p:oleObj>
              </mc:Choice>
              <mc:Fallback>
                <p:oleObj name="Equation" r:id="rId11" imgW="457200" imgH="203040" progId="Equation.DSMT4">
                  <p:embed/>
                  <p:pic>
                    <p:nvPicPr>
                      <p:cNvPr id="0" name="Object 12"/>
                      <p:cNvPicPr>
                        <a:picLocks noChangeAspect="1" noChangeArrowheads="1"/>
                      </p:cNvPicPr>
                      <p:nvPr/>
                    </p:nvPicPr>
                    <p:blipFill>
                      <a:blip r:embed="rId12"/>
                      <a:srcRect/>
                      <a:stretch>
                        <a:fillRect/>
                      </a:stretch>
                    </p:blipFill>
                    <p:spPr bwMode="auto">
                      <a:xfrm>
                        <a:off x="2334120" y="4869096"/>
                        <a:ext cx="1128712"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389224998"/>
              </p:ext>
            </p:extLst>
          </p:nvPr>
        </p:nvGraphicFramePr>
        <p:xfrm>
          <a:off x="3788857" y="5364129"/>
          <a:ext cx="1554162" cy="508000"/>
        </p:xfrm>
        <a:graphic>
          <a:graphicData uri="http://schemas.openxmlformats.org/presentationml/2006/ole">
            <mc:AlternateContent xmlns:mc="http://schemas.openxmlformats.org/markup-compatibility/2006">
              <mc:Choice xmlns:v="urn:schemas-microsoft-com:vml" Requires="v">
                <p:oleObj spid="_x0000_s305243" name="Equation" r:id="rId13" imgW="634680" imgH="203040" progId="Equation.DSMT4">
                  <p:embed/>
                </p:oleObj>
              </mc:Choice>
              <mc:Fallback>
                <p:oleObj name="Equation" r:id="rId13" imgW="634680" imgH="203040" progId="Equation.DSMT4">
                  <p:embed/>
                  <p:pic>
                    <p:nvPicPr>
                      <p:cNvPr id="0" name="Object 13"/>
                      <p:cNvPicPr>
                        <a:picLocks noChangeAspect="1" noChangeArrowheads="1"/>
                      </p:cNvPicPr>
                      <p:nvPr/>
                    </p:nvPicPr>
                    <p:blipFill>
                      <a:blip r:embed="rId14"/>
                      <a:srcRect/>
                      <a:stretch>
                        <a:fillRect/>
                      </a:stretch>
                    </p:blipFill>
                    <p:spPr bwMode="auto">
                      <a:xfrm>
                        <a:off x="3788857" y="5364129"/>
                        <a:ext cx="155416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416478402"/>
              </p:ext>
            </p:extLst>
          </p:nvPr>
        </p:nvGraphicFramePr>
        <p:xfrm>
          <a:off x="5259315" y="4959102"/>
          <a:ext cx="1128713" cy="433387"/>
        </p:xfrm>
        <a:graphic>
          <a:graphicData uri="http://schemas.openxmlformats.org/presentationml/2006/ole">
            <mc:AlternateContent xmlns:mc="http://schemas.openxmlformats.org/markup-compatibility/2006">
              <mc:Choice xmlns:v="urn:schemas-microsoft-com:vml" Requires="v">
                <p:oleObj spid="_x0000_s305244" name="Equation" r:id="rId15" imgW="457200" imgH="164880" progId="Equation.DSMT4">
                  <p:embed/>
                </p:oleObj>
              </mc:Choice>
              <mc:Fallback>
                <p:oleObj name="Equation" r:id="rId15" imgW="457200" imgH="164880" progId="Equation.DSMT4">
                  <p:embed/>
                  <p:pic>
                    <p:nvPicPr>
                      <p:cNvPr id="0" name="Object 14"/>
                      <p:cNvPicPr>
                        <a:picLocks noChangeAspect="1" noChangeArrowheads="1"/>
                      </p:cNvPicPr>
                      <p:nvPr/>
                    </p:nvPicPr>
                    <p:blipFill>
                      <a:blip r:embed="rId16"/>
                      <a:srcRect/>
                      <a:stretch>
                        <a:fillRect/>
                      </a:stretch>
                    </p:blipFill>
                    <p:spPr bwMode="auto">
                      <a:xfrm>
                        <a:off x="5259315" y="4959102"/>
                        <a:ext cx="1128713"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498703639"/>
              </p:ext>
            </p:extLst>
          </p:nvPr>
        </p:nvGraphicFramePr>
        <p:xfrm>
          <a:off x="5290779" y="5304000"/>
          <a:ext cx="1627188" cy="523875"/>
        </p:xfrm>
        <a:graphic>
          <a:graphicData uri="http://schemas.openxmlformats.org/presentationml/2006/ole">
            <mc:AlternateContent xmlns:mc="http://schemas.openxmlformats.org/markup-compatibility/2006">
              <mc:Choice xmlns:v="urn:schemas-microsoft-com:vml" Requires="v">
                <p:oleObj spid="_x0000_s305245" name="Equation" r:id="rId17" imgW="660240" imgH="203040" progId="Equation.DSMT4">
                  <p:embed/>
                </p:oleObj>
              </mc:Choice>
              <mc:Fallback>
                <p:oleObj name="Equation" r:id="rId17" imgW="660240" imgH="203040" progId="Equation.DSMT4">
                  <p:embed/>
                  <p:pic>
                    <p:nvPicPr>
                      <p:cNvPr id="0" name="Object 15"/>
                      <p:cNvPicPr>
                        <a:picLocks noChangeAspect="1" noChangeArrowheads="1"/>
                      </p:cNvPicPr>
                      <p:nvPr/>
                    </p:nvPicPr>
                    <p:blipFill>
                      <a:blip r:embed="rId18"/>
                      <a:srcRect/>
                      <a:stretch>
                        <a:fillRect/>
                      </a:stretch>
                    </p:blipFill>
                    <p:spPr bwMode="auto">
                      <a:xfrm>
                        <a:off x="5290779" y="5304000"/>
                        <a:ext cx="1627188"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951379606"/>
              </p:ext>
            </p:extLst>
          </p:nvPr>
        </p:nvGraphicFramePr>
        <p:xfrm>
          <a:off x="864829" y="5381787"/>
          <a:ext cx="1592263" cy="508000"/>
        </p:xfrm>
        <a:graphic>
          <a:graphicData uri="http://schemas.openxmlformats.org/presentationml/2006/ole">
            <mc:AlternateContent xmlns:mc="http://schemas.openxmlformats.org/markup-compatibility/2006">
              <mc:Choice xmlns:v="urn:schemas-microsoft-com:vml" Requires="v">
                <p:oleObj spid="_x0000_s305246" name="Equation" r:id="rId19" imgW="647640" imgH="203040" progId="Equation.DSMT4">
                  <p:embed/>
                </p:oleObj>
              </mc:Choice>
              <mc:Fallback>
                <p:oleObj name="Equation" r:id="rId19" imgW="647640" imgH="203040" progId="Equation.DSMT4">
                  <p:embed/>
                  <p:pic>
                    <p:nvPicPr>
                      <p:cNvPr id="0" name="Object 16"/>
                      <p:cNvPicPr>
                        <a:picLocks noChangeAspect="1" noChangeArrowheads="1"/>
                      </p:cNvPicPr>
                      <p:nvPr/>
                    </p:nvPicPr>
                    <p:blipFill>
                      <a:blip r:embed="rId20"/>
                      <a:srcRect/>
                      <a:stretch>
                        <a:fillRect/>
                      </a:stretch>
                    </p:blipFill>
                    <p:spPr bwMode="auto">
                      <a:xfrm>
                        <a:off x="864829" y="5381787"/>
                        <a:ext cx="159226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2158471399"/>
              </p:ext>
            </p:extLst>
          </p:nvPr>
        </p:nvGraphicFramePr>
        <p:xfrm>
          <a:off x="2289117" y="5319126"/>
          <a:ext cx="1128712" cy="523875"/>
        </p:xfrm>
        <a:graphic>
          <a:graphicData uri="http://schemas.openxmlformats.org/presentationml/2006/ole">
            <mc:AlternateContent xmlns:mc="http://schemas.openxmlformats.org/markup-compatibility/2006">
              <mc:Choice xmlns:v="urn:schemas-microsoft-com:vml" Requires="v">
                <p:oleObj spid="_x0000_s305247" name="Equation" r:id="rId21" imgW="457200" imgH="203040" progId="Equation.DSMT4">
                  <p:embed/>
                </p:oleObj>
              </mc:Choice>
              <mc:Fallback>
                <p:oleObj name="Equation" r:id="rId21" imgW="457200" imgH="203040" progId="Equation.DSMT4">
                  <p:embed/>
                  <p:pic>
                    <p:nvPicPr>
                      <p:cNvPr id="0" name="Object 17"/>
                      <p:cNvPicPr>
                        <a:picLocks noChangeAspect="1" noChangeArrowheads="1"/>
                      </p:cNvPicPr>
                      <p:nvPr/>
                    </p:nvPicPr>
                    <p:blipFill>
                      <a:blip r:embed="rId22"/>
                      <a:srcRect/>
                      <a:stretch>
                        <a:fillRect/>
                      </a:stretch>
                    </p:blipFill>
                    <p:spPr bwMode="auto">
                      <a:xfrm>
                        <a:off x="2289117" y="5319126"/>
                        <a:ext cx="1128712"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86223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7"/>
          <p:cNvSpPr txBox="1">
            <a:spLocks noChangeArrowheads="1"/>
          </p:cNvSpPr>
          <p:nvPr/>
        </p:nvSpPr>
        <p:spPr bwMode="auto">
          <a:xfrm>
            <a:off x="116703" y="3609012"/>
            <a:ext cx="8893175" cy="2340157"/>
          </a:xfrm>
          <a:prstGeom prst="rect">
            <a:avLst/>
          </a:prstGeom>
          <a:ln/>
          <a:extLst/>
        </p:spPr>
        <p:style>
          <a:lnRef idx="2">
            <a:schemeClr val="accent3"/>
          </a:lnRef>
          <a:fillRef idx="1">
            <a:schemeClr val="lt1"/>
          </a:fillRef>
          <a:effectRef idx="0">
            <a:schemeClr val="accent3"/>
          </a:effectRef>
          <a:fontRef idx="minor">
            <a:schemeClr val="dk1"/>
          </a:fontRef>
        </p:style>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a:buFontTx/>
              <a:buNone/>
            </a:pPr>
            <a:r>
              <a:rPr lang="zh-CN" altLang="en-US" sz="3200" dirty="0">
                <a:latin typeface="Times New Roman" pitchFamily="18" charset="0"/>
              </a:rPr>
              <a:t>解：</a:t>
            </a:r>
          </a:p>
          <a:p>
            <a:pPr>
              <a:buFontTx/>
              <a:buNone/>
            </a:pPr>
            <a:r>
              <a:rPr lang="zh-CN" altLang="en-US" sz="3200" dirty="0">
                <a:latin typeface="Times New Roman" pitchFamily="18" charset="0"/>
              </a:rPr>
              <a:t>分析变量 </a:t>
            </a:r>
            <a:r>
              <a:rPr lang="en-US" altLang="zh-CN" sz="3200" i="1" dirty="0">
                <a:latin typeface="Times New Roman" pitchFamily="18" charset="0"/>
              </a:rPr>
              <a:t>C</a:t>
            </a:r>
            <a:r>
              <a:rPr lang="zh-CN" altLang="en-US" sz="3200" dirty="0">
                <a:latin typeface="Times New Roman" pitchFamily="18" charset="0"/>
              </a:rPr>
              <a:t>：</a:t>
            </a:r>
          </a:p>
          <a:p>
            <a:pPr>
              <a:buFontTx/>
              <a:buNone/>
            </a:pPr>
            <a:endParaRPr lang="zh-CN" altLang="en-US" sz="3200" dirty="0">
              <a:latin typeface="Times New Roman" pitchFamily="18" charset="0"/>
            </a:endParaRPr>
          </a:p>
          <a:p>
            <a:pPr>
              <a:buFontTx/>
              <a:buNone/>
            </a:pPr>
            <a:r>
              <a:rPr lang="zh-CN" altLang="en-US" sz="3200" dirty="0">
                <a:latin typeface="Times New Roman" pitchFamily="18" charset="0"/>
              </a:rPr>
              <a:t>      可见，</a:t>
            </a:r>
            <a:r>
              <a:rPr lang="en-US" altLang="zh-CN" sz="3200" dirty="0">
                <a:latin typeface="Times New Roman" pitchFamily="18" charset="0"/>
              </a:rPr>
              <a:t>C</a:t>
            </a:r>
            <a:r>
              <a:rPr lang="zh-CN" altLang="en-US" sz="3200" dirty="0">
                <a:latin typeface="Times New Roman" pitchFamily="18" charset="0"/>
              </a:rPr>
              <a:t>的变化不会使电路产生险象。</a:t>
            </a:r>
          </a:p>
        </p:txBody>
      </p:sp>
      <p:sp>
        <p:nvSpPr>
          <p:cNvPr id="8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第一节  组合逻辑分析</a:t>
            </a:r>
          </a:p>
        </p:txBody>
      </p:sp>
      <p:sp>
        <p:nvSpPr>
          <p:cNvPr id="4" name="矩形 3"/>
          <p:cNvSpPr/>
          <p:nvPr/>
        </p:nvSpPr>
        <p:spPr>
          <a:xfrm>
            <a:off x="-2566" y="409778"/>
            <a:ext cx="3791423" cy="523220"/>
          </a:xfrm>
          <a:prstGeom prst="rect">
            <a:avLst/>
          </a:prstGeom>
        </p:spPr>
        <p:txBody>
          <a:bodyPr wrap="none">
            <a:spAutoFit/>
          </a:bodyPr>
          <a:lstStyle/>
          <a:p>
            <a:r>
              <a:rPr lang="zh-CN" altLang="en-US" sz="2800" dirty="0">
                <a:solidFill>
                  <a:schemeClr val="tx1"/>
                </a:solidFill>
              </a:rPr>
              <a:t>组合逻辑中的竞争冒险</a:t>
            </a:r>
          </a:p>
        </p:txBody>
      </p:sp>
      <p:sp>
        <p:nvSpPr>
          <p:cNvPr id="149" name="矩形 148"/>
          <p:cNvSpPr/>
          <p:nvPr/>
        </p:nvSpPr>
        <p:spPr>
          <a:xfrm>
            <a:off x="19986" y="902413"/>
            <a:ext cx="2348720" cy="523220"/>
          </a:xfrm>
          <a:prstGeom prst="rect">
            <a:avLst/>
          </a:prstGeom>
        </p:spPr>
        <p:txBody>
          <a:bodyPr wrap="none">
            <a:spAutoFit/>
          </a:bodyPr>
          <a:lstStyle/>
          <a:p>
            <a:r>
              <a:rPr lang="zh-CN" altLang="en-US" sz="2800" dirty="0">
                <a:solidFill>
                  <a:schemeClr val="tx1"/>
                </a:solidFill>
              </a:rPr>
              <a:t>冒险的判断：</a:t>
            </a:r>
          </a:p>
        </p:txBody>
      </p:sp>
      <p:sp>
        <p:nvSpPr>
          <p:cNvPr id="2" name="矩形 1"/>
          <p:cNvSpPr/>
          <p:nvPr/>
        </p:nvSpPr>
        <p:spPr>
          <a:xfrm>
            <a:off x="2385999" y="1164023"/>
            <a:ext cx="2501006" cy="646331"/>
          </a:xfrm>
          <a:prstGeom prst="rect">
            <a:avLst/>
          </a:prstGeom>
        </p:spPr>
        <p:txBody>
          <a:bodyPr wrap="none">
            <a:spAutoFit/>
          </a:bodyPr>
          <a:lstStyle/>
          <a:p>
            <a:r>
              <a:rPr lang="zh-CN" altLang="en-US" sz="3600" dirty="0">
                <a:solidFill>
                  <a:schemeClr val="tx1"/>
                </a:solidFill>
              </a:rPr>
              <a:t>一、代数法</a:t>
            </a:r>
          </a:p>
        </p:txBody>
      </p:sp>
      <p:sp>
        <p:nvSpPr>
          <p:cNvPr id="13" name="Text Box 4"/>
          <p:cNvSpPr txBox="1">
            <a:spLocks noChangeArrowheads="1"/>
          </p:cNvSpPr>
          <p:nvPr/>
        </p:nvSpPr>
        <p:spPr bwMode="auto">
          <a:xfrm>
            <a:off x="296715" y="1888186"/>
            <a:ext cx="8243888" cy="12003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pPr>
            <a:r>
              <a:rPr lang="zh-CN" altLang="en-US" sz="3600" dirty="0">
                <a:solidFill>
                  <a:schemeClr val="tx1"/>
                </a:solidFill>
              </a:rPr>
              <a:t>例</a:t>
            </a:r>
            <a:r>
              <a:rPr lang="en-US" altLang="zh-CN" sz="3600" dirty="0">
                <a:solidFill>
                  <a:schemeClr val="tx1"/>
                </a:solidFill>
              </a:rPr>
              <a:t>1</a:t>
            </a:r>
            <a:r>
              <a:rPr lang="zh-CN" altLang="en-US" sz="3600" dirty="0">
                <a:solidFill>
                  <a:schemeClr val="tx1"/>
                </a:solidFill>
              </a:rPr>
              <a:t>：试判断以下逻辑表达式是否可能产生险象。</a:t>
            </a:r>
          </a:p>
        </p:txBody>
      </p:sp>
      <p:graphicFrame>
        <p:nvGraphicFramePr>
          <p:cNvPr id="8" name="对象 7"/>
          <p:cNvGraphicFramePr>
            <a:graphicFrameLocks noChangeAspect="1"/>
          </p:cNvGraphicFramePr>
          <p:nvPr>
            <p:extLst>
              <p:ext uri="{D42A27DB-BD31-4B8C-83A1-F6EECF244321}">
                <p14:modId xmlns:p14="http://schemas.microsoft.com/office/powerpoint/2010/main" val="424674402"/>
              </p:ext>
            </p:extLst>
          </p:nvPr>
        </p:nvGraphicFramePr>
        <p:xfrm>
          <a:off x="2595955" y="2727189"/>
          <a:ext cx="3934669" cy="722651"/>
        </p:xfrm>
        <a:graphic>
          <a:graphicData uri="http://schemas.openxmlformats.org/presentationml/2006/ole">
            <mc:AlternateContent xmlns:mc="http://schemas.openxmlformats.org/markup-compatibility/2006">
              <mc:Choice xmlns:v="urn:schemas-microsoft-com:vml" Requires="v">
                <p:oleObj spid="_x0000_s298396" name="Equation" r:id="rId3" imgW="1206360" imgH="215640" progId="Equation.DSMT4">
                  <p:embed/>
                </p:oleObj>
              </mc:Choice>
              <mc:Fallback>
                <p:oleObj name="Equation" r:id="rId3" imgW="1206360" imgH="215640" progId="Equation.DSMT4">
                  <p:embed/>
                  <p:pic>
                    <p:nvPicPr>
                      <p:cNvPr id="0" name=""/>
                      <p:cNvPicPr>
                        <a:picLocks noChangeAspect="1" noChangeArrowheads="1"/>
                      </p:cNvPicPr>
                      <p:nvPr/>
                    </p:nvPicPr>
                    <p:blipFill>
                      <a:blip r:embed="rId4"/>
                      <a:srcRect/>
                      <a:stretch>
                        <a:fillRect/>
                      </a:stretch>
                    </p:blipFill>
                    <p:spPr bwMode="auto">
                      <a:xfrm>
                        <a:off x="2595955" y="2727189"/>
                        <a:ext cx="3934669" cy="722651"/>
                      </a:xfrm>
                      <a:prstGeom prst="rect">
                        <a:avLst/>
                      </a:prstGeom>
                      <a:noFill/>
                      <a:ln>
                        <a:noFill/>
                      </a:ln>
                      <a:effec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053560838"/>
              </p:ext>
            </p:extLst>
          </p:nvPr>
        </p:nvGraphicFramePr>
        <p:xfrm>
          <a:off x="4622800" y="2641600"/>
          <a:ext cx="914400" cy="198438"/>
        </p:xfrm>
        <a:graphic>
          <a:graphicData uri="http://schemas.openxmlformats.org/presentationml/2006/ole">
            <mc:AlternateContent xmlns:mc="http://schemas.openxmlformats.org/markup-compatibility/2006">
              <mc:Choice xmlns:v="urn:schemas-microsoft-com:vml" Requires="v">
                <p:oleObj spid="_x0000_s298397" name="Equation" r:id="rId5" imgW="914400" imgH="198720" progId="Equation.DSMT4">
                  <p:embed/>
                </p:oleObj>
              </mc:Choice>
              <mc:Fallback>
                <p:oleObj name="Equation" r:id="rId5" imgW="914400" imgH="198720" progId="Equation.DSMT4">
                  <p:embed/>
                  <p:pic>
                    <p:nvPicPr>
                      <p:cNvPr id="0" name=""/>
                      <p:cNvPicPr/>
                      <p:nvPr/>
                    </p:nvPicPr>
                    <p:blipFill>
                      <a:blip r:embed="rId6"/>
                      <a:stretch>
                        <a:fillRect/>
                      </a:stretch>
                    </p:blipFill>
                    <p:spPr>
                      <a:xfrm>
                        <a:off x="4622800" y="2641600"/>
                        <a:ext cx="914400" cy="198438"/>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94511575"/>
              </p:ext>
            </p:extLst>
          </p:nvPr>
        </p:nvGraphicFramePr>
        <p:xfrm>
          <a:off x="945735" y="4816603"/>
          <a:ext cx="1535112" cy="493713"/>
        </p:xfrm>
        <a:graphic>
          <a:graphicData uri="http://schemas.openxmlformats.org/presentationml/2006/ole">
            <mc:AlternateContent xmlns:mc="http://schemas.openxmlformats.org/markup-compatibility/2006">
              <mc:Choice xmlns:v="urn:schemas-microsoft-com:vml" Requires="v">
                <p:oleObj spid="_x0000_s298398" name="Equation" r:id="rId7" imgW="647640" imgH="203040" progId="Equation.DSMT4">
                  <p:embed/>
                </p:oleObj>
              </mc:Choice>
              <mc:Fallback>
                <p:oleObj name="Equation" r:id="rId7" imgW="647640" imgH="203040" progId="Equation.DSMT4">
                  <p:embed/>
                  <p:pic>
                    <p:nvPicPr>
                      <p:cNvPr id="0" name=""/>
                      <p:cNvPicPr>
                        <a:picLocks noChangeAspect="1" noChangeArrowheads="1"/>
                      </p:cNvPicPr>
                      <p:nvPr/>
                    </p:nvPicPr>
                    <p:blipFill>
                      <a:blip r:embed="rId8"/>
                      <a:srcRect/>
                      <a:stretch>
                        <a:fillRect/>
                      </a:stretch>
                    </p:blipFill>
                    <p:spPr bwMode="auto">
                      <a:xfrm>
                        <a:off x="945735" y="4816603"/>
                        <a:ext cx="1535112"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860679996"/>
              </p:ext>
            </p:extLst>
          </p:nvPr>
        </p:nvGraphicFramePr>
        <p:xfrm>
          <a:off x="4117012" y="5266452"/>
          <a:ext cx="1562100" cy="508000"/>
        </p:xfrm>
        <a:graphic>
          <a:graphicData uri="http://schemas.openxmlformats.org/presentationml/2006/ole">
            <mc:AlternateContent xmlns:mc="http://schemas.openxmlformats.org/markup-compatibility/2006">
              <mc:Choice xmlns:v="urn:schemas-microsoft-com:vml" Requires="v">
                <p:oleObj spid="_x0000_s298399" name="Equation" r:id="rId9" imgW="634680" imgH="203040" progId="Equation.DSMT4">
                  <p:embed/>
                </p:oleObj>
              </mc:Choice>
              <mc:Fallback>
                <p:oleObj name="Equation" r:id="rId9" imgW="634680" imgH="203040" progId="Equation.DSMT4">
                  <p:embed/>
                  <p:pic>
                    <p:nvPicPr>
                      <p:cNvPr id="0" name=""/>
                      <p:cNvPicPr>
                        <a:picLocks noChangeAspect="1" noChangeArrowheads="1"/>
                      </p:cNvPicPr>
                      <p:nvPr/>
                    </p:nvPicPr>
                    <p:blipFill>
                      <a:blip r:embed="rId10"/>
                      <a:srcRect/>
                      <a:stretch>
                        <a:fillRect/>
                      </a:stretch>
                    </p:blipFill>
                    <p:spPr bwMode="auto">
                      <a:xfrm>
                        <a:off x="4117012" y="5266452"/>
                        <a:ext cx="15621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2854158506"/>
              </p:ext>
            </p:extLst>
          </p:nvPr>
        </p:nvGraphicFramePr>
        <p:xfrm>
          <a:off x="2362278" y="4771600"/>
          <a:ext cx="1127125" cy="536575"/>
        </p:xfrm>
        <a:graphic>
          <a:graphicData uri="http://schemas.openxmlformats.org/presentationml/2006/ole">
            <mc:AlternateContent xmlns:mc="http://schemas.openxmlformats.org/markup-compatibility/2006">
              <mc:Choice xmlns:v="urn:schemas-microsoft-com:vml" Requires="v">
                <p:oleObj spid="_x0000_s298400" name="Equation" r:id="rId11" imgW="457200" imgH="215640" progId="Equation.DSMT4">
                  <p:embed/>
                </p:oleObj>
              </mc:Choice>
              <mc:Fallback>
                <p:oleObj name="Equation" r:id="rId11" imgW="457200" imgH="215640" progId="Equation.DSMT4">
                  <p:embed/>
                  <p:pic>
                    <p:nvPicPr>
                      <p:cNvPr id="0" name=""/>
                      <p:cNvPicPr>
                        <a:picLocks noChangeAspect="1" noChangeArrowheads="1"/>
                      </p:cNvPicPr>
                      <p:nvPr/>
                    </p:nvPicPr>
                    <p:blipFill>
                      <a:blip r:embed="rId12"/>
                      <a:srcRect/>
                      <a:stretch>
                        <a:fillRect/>
                      </a:stretch>
                    </p:blipFill>
                    <p:spPr bwMode="auto">
                      <a:xfrm>
                        <a:off x="2362278" y="4771600"/>
                        <a:ext cx="1127125"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1649495085"/>
              </p:ext>
            </p:extLst>
          </p:nvPr>
        </p:nvGraphicFramePr>
        <p:xfrm>
          <a:off x="3990012" y="4779090"/>
          <a:ext cx="1524000" cy="508000"/>
        </p:xfrm>
        <a:graphic>
          <a:graphicData uri="http://schemas.openxmlformats.org/presentationml/2006/ole">
            <mc:AlternateContent xmlns:mc="http://schemas.openxmlformats.org/markup-compatibility/2006">
              <mc:Choice xmlns:v="urn:schemas-microsoft-com:vml" Requires="v">
                <p:oleObj spid="_x0000_s298401" name="Equation" r:id="rId13" imgW="622080" imgH="203040" progId="Equation.DSMT4">
                  <p:embed/>
                </p:oleObj>
              </mc:Choice>
              <mc:Fallback>
                <p:oleObj name="Equation" r:id="rId13" imgW="622080" imgH="203040" progId="Equation.DSMT4">
                  <p:embed/>
                  <p:pic>
                    <p:nvPicPr>
                      <p:cNvPr id="0" name=""/>
                      <p:cNvPicPr>
                        <a:picLocks noChangeAspect="1" noChangeArrowheads="1"/>
                      </p:cNvPicPr>
                      <p:nvPr/>
                    </p:nvPicPr>
                    <p:blipFill>
                      <a:blip r:embed="rId14"/>
                      <a:srcRect/>
                      <a:stretch>
                        <a:fillRect/>
                      </a:stretch>
                    </p:blipFill>
                    <p:spPr bwMode="auto">
                      <a:xfrm>
                        <a:off x="3990012" y="4779090"/>
                        <a:ext cx="15240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1822785753"/>
              </p:ext>
            </p:extLst>
          </p:nvPr>
        </p:nvGraphicFramePr>
        <p:xfrm>
          <a:off x="5626047" y="4726597"/>
          <a:ext cx="982663" cy="433388"/>
        </p:xfrm>
        <a:graphic>
          <a:graphicData uri="http://schemas.openxmlformats.org/presentationml/2006/ole">
            <mc:AlternateContent xmlns:mc="http://schemas.openxmlformats.org/markup-compatibility/2006">
              <mc:Choice xmlns:v="urn:schemas-microsoft-com:vml" Requires="v">
                <p:oleObj spid="_x0000_s298402" name="Equation" r:id="rId15" imgW="393480" imgH="164880" progId="Equation.DSMT4">
                  <p:embed/>
                </p:oleObj>
              </mc:Choice>
              <mc:Fallback>
                <p:oleObj name="Equation" r:id="rId15" imgW="393480" imgH="164880" progId="Equation.DSMT4">
                  <p:embed/>
                  <p:pic>
                    <p:nvPicPr>
                      <p:cNvPr id="0" name=""/>
                      <p:cNvPicPr>
                        <a:picLocks noChangeAspect="1" noChangeArrowheads="1"/>
                      </p:cNvPicPr>
                      <p:nvPr/>
                    </p:nvPicPr>
                    <p:blipFill>
                      <a:blip r:embed="rId16"/>
                      <a:srcRect/>
                      <a:stretch>
                        <a:fillRect/>
                      </a:stretch>
                    </p:blipFill>
                    <p:spPr bwMode="auto">
                      <a:xfrm>
                        <a:off x="5626047" y="4726597"/>
                        <a:ext cx="982663"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1370977766"/>
              </p:ext>
            </p:extLst>
          </p:nvPr>
        </p:nvGraphicFramePr>
        <p:xfrm>
          <a:off x="900732" y="5221630"/>
          <a:ext cx="1560512" cy="508000"/>
        </p:xfrm>
        <a:graphic>
          <a:graphicData uri="http://schemas.openxmlformats.org/presentationml/2006/ole">
            <mc:AlternateContent xmlns:mc="http://schemas.openxmlformats.org/markup-compatibility/2006">
              <mc:Choice xmlns:v="urn:schemas-microsoft-com:vml" Requires="v">
                <p:oleObj spid="_x0000_s298403" name="Equation" r:id="rId17" imgW="634680" imgH="203040" progId="Equation.DSMT4">
                  <p:embed/>
                </p:oleObj>
              </mc:Choice>
              <mc:Fallback>
                <p:oleObj name="Equation" r:id="rId17" imgW="634680" imgH="203040" progId="Equation.DSMT4">
                  <p:embed/>
                  <p:pic>
                    <p:nvPicPr>
                      <p:cNvPr id="0" name=""/>
                      <p:cNvPicPr>
                        <a:picLocks noChangeAspect="1" noChangeArrowheads="1"/>
                      </p:cNvPicPr>
                      <p:nvPr/>
                    </p:nvPicPr>
                    <p:blipFill>
                      <a:blip r:embed="rId18"/>
                      <a:srcRect/>
                      <a:stretch>
                        <a:fillRect/>
                      </a:stretch>
                    </p:blipFill>
                    <p:spPr bwMode="auto">
                      <a:xfrm>
                        <a:off x="900732" y="5221630"/>
                        <a:ext cx="156051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1982944336"/>
              </p:ext>
            </p:extLst>
          </p:nvPr>
        </p:nvGraphicFramePr>
        <p:xfrm>
          <a:off x="2362278" y="5221630"/>
          <a:ext cx="1127125" cy="449263"/>
        </p:xfrm>
        <a:graphic>
          <a:graphicData uri="http://schemas.openxmlformats.org/presentationml/2006/ole">
            <mc:AlternateContent xmlns:mc="http://schemas.openxmlformats.org/markup-compatibility/2006">
              <mc:Choice xmlns:v="urn:schemas-microsoft-com:vml" Requires="v">
                <p:oleObj spid="_x0000_s298404" name="Equation" r:id="rId19" imgW="457200" imgH="177480" progId="Equation.DSMT4">
                  <p:embed/>
                </p:oleObj>
              </mc:Choice>
              <mc:Fallback>
                <p:oleObj name="Equation" r:id="rId19" imgW="457200" imgH="177480" progId="Equation.DSMT4">
                  <p:embed/>
                  <p:pic>
                    <p:nvPicPr>
                      <p:cNvPr id="0" name=""/>
                      <p:cNvPicPr>
                        <a:picLocks noChangeAspect="1" noChangeArrowheads="1"/>
                      </p:cNvPicPr>
                      <p:nvPr/>
                    </p:nvPicPr>
                    <p:blipFill>
                      <a:blip r:embed="rId20"/>
                      <a:srcRect/>
                      <a:stretch>
                        <a:fillRect/>
                      </a:stretch>
                    </p:blipFill>
                    <p:spPr bwMode="auto">
                      <a:xfrm>
                        <a:off x="2362278" y="5221630"/>
                        <a:ext cx="1127125"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2940680682"/>
              </p:ext>
            </p:extLst>
          </p:nvPr>
        </p:nvGraphicFramePr>
        <p:xfrm>
          <a:off x="5581044" y="5221630"/>
          <a:ext cx="1127125" cy="446087"/>
        </p:xfrm>
        <a:graphic>
          <a:graphicData uri="http://schemas.openxmlformats.org/presentationml/2006/ole">
            <mc:AlternateContent xmlns:mc="http://schemas.openxmlformats.org/markup-compatibility/2006">
              <mc:Choice xmlns:v="urn:schemas-microsoft-com:vml" Requires="v">
                <p:oleObj spid="_x0000_s298405" name="Equation" r:id="rId21" imgW="457200" imgH="177480" progId="Equation.DSMT4">
                  <p:embed/>
                </p:oleObj>
              </mc:Choice>
              <mc:Fallback>
                <p:oleObj name="Equation" r:id="rId21" imgW="457200" imgH="177480" progId="Equation.DSMT4">
                  <p:embed/>
                  <p:pic>
                    <p:nvPicPr>
                      <p:cNvPr id="0" name=""/>
                      <p:cNvPicPr>
                        <a:picLocks noChangeAspect="1" noChangeArrowheads="1"/>
                      </p:cNvPicPr>
                      <p:nvPr/>
                    </p:nvPicPr>
                    <p:blipFill>
                      <a:blip r:embed="rId22"/>
                      <a:srcRect/>
                      <a:stretch>
                        <a:fillRect/>
                      </a:stretch>
                    </p:blipFill>
                    <p:spPr bwMode="auto">
                      <a:xfrm>
                        <a:off x="5581044" y="5221630"/>
                        <a:ext cx="1127125"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4196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第一节  组合逻辑分析</a:t>
            </a:r>
          </a:p>
        </p:txBody>
      </p:sp>
      <p:sp>
        <p:nvSpPr>
          <p:cNvPr id="4" name="矩形 3"/>
          <p:cNvSpPr/>
          <p:nvPr/>
        </p:nvSpPr>
        <p:spPr>
          <a:xfrm>
            <a:off x="-2566" y="409778"/>
            <a:ext cx="3791423" cy="523220"/>
          </a:xfrm>
          <a:prstGeom prst="rect">
            <a:avLst/>
          </a:prstGeom>
        </p:spPr>
        <p:txBody>
          <a:bodyPr wrap="none">
            <a:spAutoFit/>
          </a:bodyPr>
          <a:lstStyle/>
          <a:p>
            <a:r>
              <a:rPr lang="zh-CN" altLang="en-US" sz="2800" dirty="0">
                <a:solidFill>
                  <a:schemeClr val="tx1"/>
                </a:solidFill>
              </a:rPr>
              <a:t>组合逻辑中的竞争冒险</a:t>
            </a:r>
          </a:p>
        </p:txBody>
      </p:sp>
      <p:sp>
        <p:nvSpPr>
          <p:cNvPr id="149" name="矩形 148"/>
          <p:cNvSpPr/>
          <p:nvPr/>
        </p:nvSpPr>
        <p:spPr>
          <a:xfrm>
            <a:off x="19986" y="902413"/>
            <a:ext cx="3070071" cy="523220"/>
          </a:xfrm>
          <a:prstGeom prst="rect">
            <a:avLst/>
          </a:prstGeom>
        </p:spPr>
        <p:txBody>
          <a:bodyPr wrap="none">
            <a:spAutoFit/>
          </a:bodyPr>
          <a:lstStyle/>
          <a:p>
            <a:r>
              <a:rPr lang="zh-CN" altLang="en-US" sz="2800" dirty="0">
                <a:solidFill>
                  <a:schemeClr val="tx1"/>
                </a:solidFill>
              </a:rPr>
              <a:t>竞争冒险的判断：</a:t>
            </a:r>
          </a:p>
        </p:txBody>
      </p:sp>
      <p:sp>
        <p:nvSpPr>
          <p:cNvPr id="2" name="矩形 1"/>
          <p:cNvSpPr/>
          <p:nvPr/>
        </p:nvSpPr>
        <p:spPr>
          <a:xfrm>
            <a:off x="3671940" y="779302"/>
            <a:ext cx="2501006" cy="646331"/>
          </a:xfrm>
          <a:prstGeom prst="rect">
            <a:avLst/>
          </a:prstGeom>
        </p:spPr>
        <p:txBody>
          <a:bodyPr wrap="none">
            <a:spAutoFit/>
          </a:bodyPr>
          <a:lstStyle/>
          <a:p>
            <a:r>
              <a:rPr lang="zh-CN" altLang="en-US" sz="3600" dirty="0">
                <a:solidFill>
                  <a:schemeClr val="tx1"/>
                </a:solidFill>
              </a:rPr>
              <a:t>一、代数法</a:t>
            </a:r>
          </a:p>
        </p:txBody>
      </p:sp>
      <p:sp>
        <p:nvSpPr>
          <p:cNvPr id="13" name="Text Box 4"/>
          <p:cNvSpPr txBox="1">
            <a:spLocks noChangeArrowheads="1"/>
          </p:cNvSpPr>
          <p:nvPr/>
        </p:nvSpPr>
        <p:spPr bwMode="auto">
          <a:xfrm>
            <a:off x="107079" y="1425633"/>
            <a:ext cx="8893175" cy="12003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chemeClr val="hlink"/>
              </a:buClr>
            </a:pPr>
            <a:r>
              <a:rPr lang="zh-CN" altLang="en-US" sz="3600" dirty="0">
                <a:solidFill>
                  <a:schemeClr val="tx1"/>
                </a:solidFill>
              </a:rPr>
              <a:t>练习：试判断以下逻辑表达式是否可能产生险象。</a:t>
            </a:r>
          </a:p>
        </p:txBody>
      </p:sp>
      <p:graphicFrame>
        <p:nvGraphicFramePr>
          <p:cNvPr id="3" name="对象 2"/>
          <p:cNvGraphicFramePr>
            <a:graphicFrameLocks noChangeAspect="1"/>
          </p:cNvGraphicFramePr>
          <p:nvPr>
            <p:extLst>
              <p:ext uri="{D42A27DB-BD31-4B8C-83A1-F6EECF244321}">
                <p14:modId xmlns:p14="http://schemas.microsoft.com/office/powerpoint/2010/main" val="3876487278"/>
              </p:ext>
            </p:extLst>
          </p:nvPr>
        </p:nvGraphicFramePr>
        <p:xfrm>
          <a:off x="3671939" y="2036898"/>
          <a:ext cx="4998163" cy="762060"/>
        </p:xfrm>
        <a:graphic>
          <a:graphicData uri="http://schemas.openxmlformats.org/presentationml/2006/ole">
            <mc:AlternateContent xmlns:mc="http://schemas.openxmlformats.org/markup-compatibility/2006">
              <mc:Choice xmlns:v="urn:schemas-microsoft-com:vml" Requires="v">
                <p:oleObj spid="_x0000_s300625" name="Equation" r:id="rId3" imgW="1663560" imgH="241200" progId="Equation.DSMT4">
                  <p:embed/>
                </p:oleObj>
              </mc:Choice>
              <mc:Fallback>
                <p:oleObj name="Equation" r:id="rId3" imgW="1663560" imgH="241200" progId="Equation.DSMT4">
                  <p:embed/>
                  <p:pic>
                    <p:nvPicPr>
                      <p:cNvPr id="0" name="Object 3"/>
                      <p:cNvPicPr>
                        <a:picLocks noChangeAspect="1" noChangeArrowheads="1"/>
                      </p:cNvPicPr>
                      <p:nvPr/>
                    </p:nvPicPr>
                    <p:blipFill>
                      <a:blip r:embed="rId4"/>
                      <a:srcRect/>
                      <a:stretch>
                        <a:fillRect/>
                      </a:stretch>
                    </p:blipFill>
                    <p:spPr bwMode="auto">
                      <a:xfrm>
                        <a:off x="3671939" y="2036898"/>
                        <a:ext cx="4998163" cy="762060"/>
                      </a:xfrm>
                      <a:prstGeom prst="rect">
                        <a:avLst/>
                      </a:prstGeom>
                      <a:noFill/>
                      <a:ln>
                        <a:noFill/>
                      </a:ln>
                      <a:effectLst/>
                      <a:extLst/>
                    </p:spPr>
                  </p:pic>
                </p:oleObj>
              </mc:Fallback>
            </mc:AlternateContent>
          </a:graphicData>
        </a:graphic>
      </p:graphicFrame>
      <p:sp>
        <p:nvSpPr>
          <p:cNvPr id="29" name="Rectangle 4"/>
          <p:cNvSpPr txBox="1">
            <a:spLocks noChangeArrowheads="1"/>
          </p:cNvSpPr>
          <p:nvPr/>
        </p:nvSpPr>
        <p:spPr bwMode="auto">
          <a:xfrm>
            <a:off x="107080" y="2528940"/>
            <a:ext cx="8893175" cy="377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a:buFontTx/>
              <a:buNone/>
            </a:pPr>
            <a:r>
              <a:rPr lang="zh-CN" altLang="en-US" sz="2000" dirty="0">
                <a:latin typeface="Times New Roman" pitchFamily="18" charset="0"/>
              </a:rPr>
              <a:t>解：找出具有竞争条件的变量。</a:t>
            </a:r>
          </a:p>
          <a:p>
            <a:pPr>
              <a:buFontTx/>
              <a:buNone/>
            </a:pPr>
            <a:r>
              <a:rPr lang="zh-CN" altLang="en-US" sz="2000" dirty="0">
                <a:latin typeface="Times New Roman" pitchFamily="18" charset="0"/>
              </a:rPr>
              <a:t>    经分析</a:t>
            </a:r>
            <a:r>
              <a:rPr lang="en-US" altLang="zh-CN" sz="2000" i="1" dirty="0">
                <a:latin typeface="Times New Roman" pitchFamily="18" charset="0"/>
              </a:rPr>
              <a:t>A</a:t>
            </a:r>
            <a:r>
              <a:rPr lang="zh-CN" altLang="en-US" sz="2000" dirty="0">
                <a:latin typeface="Times New Roman" pitchFamily="18" charset="0"/>
              </a:rPr>
              <a:t>和</a:t>
            </a:r>
            <a:r>
              <a:rPr lang="en-US" altLang="zh-CN" sz="2000" i="1" dirty="0">
                <a:latin typeface="Times New Roman" pitchFamily="18" charset="0"/>
              </a:rPr>
              <a:t>B</a:t>
            </a:r>
            <a:r>
              <a:rPr lang="zh-CN" altLang="en-US" sz="2000" dirty="0">
                <a:latin typeface="Times New Roman" pitchFamily="18" charset="0"/>
              </a:rPr>
              <a:t>均具备竞争条件。首先分析变量 </a:t>
            </a:r>
            <a:r>
              <a:rPr lang="en-US" altLang="zh-CN" sz="2000" i="1" dirty="0">
                <a:latin typeface="Times New Roman" pitchFamily="18" charset="0"/>
              </a:rPr>
              <a:t>A</a:t>
            </a:r>
            <a:r>
              <a:rPr lang="zh-CN" altLang="en-US" sz="2000" dirty="0">
                <a:latin typeface="Times New Roman" pitchFamily="18" charset="0"/>
              </a:rPr>
              <a:t>：</a:t>
            </a:r>
          </a:p>
          <a:p>
            <a:pPr>
              <a:buFontTx/>
              <a:buNone/>
            </a:pPr>
            <a:endParaRPr lang="zh-CN" altLang="en-US" sz="2000" dirty="0">
              <a:latin typeface="Times New Roman" pitchFamily="18" charset="0"/>
            </a:endParaRPr>
          </a:p>
          <a:p>
            <a:pPr>
              <a:buFontTx/>
              <a:buNone/>
            </a:pPr>
            <a:endParaRPr lang="zh-CN" altLang="en-US" sz="2000" dirty="0">
              <a:latin typeface="Times New Roman" pitchFamily="18" charset="0"/>
            </a:endParaRPr>
          </a:p>
          <a:p>
            <a:pPr>
              <a:buFontTx/>
              <a:buNone/>
            </a:pPr>
            <a:r>
              <a:rPr lang="zh-CN" altLang="en-US" sz="2000" dirty="0">
                <a:latin typeface="Times New Roman" pitchFamily="18" charset="0"/>
              </a:rPr>
              <a:t>     可见，当</a:t>
            </a:r>
            <a:r>
              <a:rPr lang="en-US" altLang="zh-CN" sz="2000" dirty="0">
                <a:latin typeface="Times New Roman" pitchFamily="18" charset="0"/>
              </a:rPr>
              <a:t>B=C=0</a:t>
            </a:r>
            <a:r>
              <a:rPr lang="zh-CN" altLang="en-US" sz="2000" dirty="0">
                <a:latin typeface="Times New Roman" pitchFamily="18" charset="0"/>
              </a:rPr>
              <a:t>时，</a:t>
            </a:r>
            <a:r>
              <a:rPr lang="en-US" altLang="zh-CN" sz="2000" dirty="0">
                <a:latin typeface="Times New Roman" pitchFamily="18" charset="0"/>
              </a:rPr>
              <a:t>A</a:t>
            </a:r>
            <a:r>
              <a:rPr lang="zh-CN" altLang="en-US" sz="2000" dirty="0">
                <a:latin typeface="Times New Roman" pitchFamily="18" charset="0"/>
              </a:rPr>
              <a:t>的变化可能使电路产生险象。</a:t>
            </a:r>
          </a:p>
          <a:p>
            <a:pPr>
              <a:buFontTx/>
              <a:buNone/>
            </a:pPr>
            <a:r>
              <a:rPr lang="zh-CN" altLang="en-US" sz="2000" dirty="0">
                <a:latin typeface="Times New Roman" pitchFamily="18" charset="0"/>
              </a:rPr>
              <a:t>分析变量 </a:t>
            </a:r>
            <a:r>
              <a:rPr lang="en-US" altLang="zh-CN" sz="2000" i="1" dirty="0">
                <a:latin typeface="Times New Roman" pitchFamily="18" charset="0"/>
              </a:rPr>
              <a:t>B</a:t>
            </a:r>
            <a:r>
              <a:rPr lang="zh-CN" altLang="en-US" sz="2000" dirty="0">
                <a:latin typeface="Times New Roman" pitchFamily="18" charset="0"/>
              </a:rPr>
              <a:t>：</a:t>
            </a:r>
          </a:p>
          <a:p>
            <a:pPr>
              <a:buFontTx/>
              <a:buNone/>
            </a:pPr>
            <a:endParaRPr lang="zh-CN" altLang="en-US" sz="2000" dirty="0">
              <a:latin typeface="Times New Roman" pitchFamily="18" charset="0"/>
            </a:endParaRPr>
          </a:p>
          <a:p>
            <a:pPr>
              <a:buFontTx/>
              <a:buNone/>
            </a:pPr>
            <a:endParaRPr lang="zh-CN" altLang="en-US" sz="2000" dirty="0">
              <a:latin typeface="Times New Roman" pitchFamily="18" charset="0"/>
            </a:endParaRPr>
          </a:p>
          <a:p>
            <a:pPr>
              <a:buFontTx/>
              <a:buNone/>
            </a:pPr>
            <a:r>
              <a:rPr lang="zh-CN" altLang="en-US" sz="2000" dirty="0">
                <a:latin typeface="Times New Roman" pitchFamily="18" charset="0"/>
              </a:rPr>
              <a:t>      可见，当</a:t>
            </a:r>
            <a:r>
              <a:rPr lang="en-US" altLang="zh-CN" sz="2000" dirty="0">
                <a:latin typeface="Times New Roman" pitchFamily="18" charset="0"/>
              </a:rPr>
              <a:t>A=C=0</a:t>
            </a:r>
            <a:r>
              <a:rPr lang="zh-CN" altLang="en-US" sz="2000" dirty="0">
                <a:latin typeface="Times New Roman" pitchFamily="18" charset="0"/>
              </a:rPr>
              <a:t>时， </a:t>
            </a:r>
            <a:r>
              <a:rPr lang="en-US" altLang="zh-CN" sz="2000" dirty="0">
                <a:latin typeface="Times New Roman" pitchFamily="18" charset="0"/>
              </a:rPr>
              <a:t>B</a:t>
            </a:r>
            <a:r>
              <a:rPr lang="zh-CN" altLang="en-US" sz="2000" dirty="0">
                <a:latin typeface="Times New Roman" pitchFamily="18" charset="0"/>
              </a:rPr>
              <a:t>的变化可能使电路产生险象。</a:t>
            </a:r>
          </a:p>
        </p:txBody>
      </p:sp>
      <p:graphicFrame>
        <p:nvGraphicFramePr>
          <p:cNvPr id="5" name="对象 4"/>
          <p:cNvGraphicFramePr>
            <a:graphicFrameLocks noChangeAspect="1"/>
          </p:cNvGraphicFramePr>
          <p:nvPr>
            <p:extLst>
              <p:ext uri="{D42A27DB-BD31-4B8C-83A1-F6EECF244321}">
                <p14:modId xmlns:p14="http://schemas.microsoft.com/office/powerpoint/2010/main" val="2918624724"/>
              </p:ext>
            </p:extLst>
          </p:nvPr>
        </p:nvGraphicFramePr>
        <p:xfrm>
          <a:off x="819137" y="3293991"/>
          <a:ext cx="1566862" cy="492125"/>
        </p:xfrm>
        <a:graphic>
          <a:graphicData uri="http://schemas.openxmlformats.org/presentationml/2006/ole">
            <mc:AlternateContent xmlns:mc="http://schemas.openxmlformats.org/markup-compatibility/2006">
              <mc:Choice xmlns:v="urn:schemas-microsoft-com:vml" Requires="v">
                <p:oleObj spid="_x0000_s300626" name="Equation" r:id="rId5" imgW="660240" imgH="203040" progId="Equation.DSMT4">
                  <p:embed/>
                </p:oleObj>
              </mc:Choice>
              <mc:Fallback>
                <p:oleObj name="Equation" r:id="rId5" imgW="660240" imgH="203040" progId="Equation.DSMT4">
                  <p:embed/>
                  <p:pic>
                    <p:nvPicPr>
                      <p:cNvPr id="0" name="Object 5"/>
                      <p:cNvPicPr>
                        <a:picLocks noChangeAspect="1" noChangeArrowheads="1"/>
                      </p:cNvPicPr>
                      <p:nvPr/>
                    </p:nvPicPr>
                    <p:blipFill>
                      <a:blip r:embed="rId6"/>
                      <a:srcRect/>
                      <a:stretch>
                        <a:fillRect/>
                      </a:stretch>
                    </p:blipFill>
                    <p:spPr bwMode="auto">
                      <a:xfrm>
                        <a:off x="819137" y="3293991"/>
                        <a:ext cx="1566862"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702608468"/>
              </p:ext>
            </p:extLst>
          </p:nvPr>
        </p:nvGraphicFramePr>
        <p:xfrm>
          <a:off x="4076967" y="3248988"/>
          <a:ext cx="1592263" cy="508000"/>
        </p:xfrm>
        <a:graphic>
          <a:graphicData uri="http://schemas.openxmlformats.org/presentationml/2006/ole">
            <mc:AlternateContent xmlns:mc="http://schemas.openxmlformats.org/markup-compatibility/2006">
              <mc:Choice xmlns:v="urn:schemas-microsoft-com:vml" Requires="v">
                <p:oleObj spid="_x0000_s300627" name="Equation" r:id="rId7" imgW="647640" imgH="203040" progId="Equation.DSMT4">
                  <p:embed/>
                </p:oleObj>
              </mc:Choice>
              <mc:Fallback>
                <p:oleObj name="Equation" r:id="rId7" imgW="647640" imgH="203040" progId="Equation.DSMT4">
                  <p:embed/>
                  <p:pic>
                    <p:nvPicPr>
                      <p:cNvPr id="0" name="Object 6"/>
                      <p:cNvPicPr>
                        <a:picLocks noChangeAspect="1" noChangeArrowheads="1"/>
                      </p:cNvPicPr>
                      <p:nvPr/>
                    </p:nvPicPr>
                    <p:blipFill>
                      <a:blip r:embed="rId8"/>
                      <a:srcRect/>
                      <a:stretch>
                        <a:fillRect/>
                      </a:stretch>
                    </p:blipFill>
                    <p:spPr bwMode="auto">
                      <a:xfrm>
                        <a:off x="4076967" y="3248988"/>
                        <a:ext cx="159226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487690409"/>
              </p:ext>
            </p:extLst>
          </p:nvPr>
        </p:nvGraphicFramePr>
        <p:xfrm>
          <a:off x="2323294" y="3203985"/>
          <a:ext cx="1533525" cy="492125"/>
        </p:xfrm>
        <a:graphic>
          <a:graphicData uri="http://schemas.openxmlformats.org/presentationml/2006/ole">
            <mc:AlternateContent xmlns:mc="http://schemas.openxmlformats.org/markup-compatibility/2006">
              <mc:Choice xmlns:v="urn:schemas-microsoft-com:vml" Requires="v">
                <p:oleObj spid="_x0000_s300628" name="公式" r:id="rId9" imgW="628560" imgH="190590" progId="Equation.3">
                  <p:embed/>
                </p:oleObj>
              </mc:Choice>
              <mc:Fallback>
                <p:oleObj name="公式" r:id="rId9" imgW="628560" imgH="19059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3294" y="3203985"/>
                        <a:ext cx="1533525"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502157850"/>
              </p:ext>
            </p:extLst>
          </p:nvPr>
        </p:nvGraphicFramePr>
        <p:xfrm>
          <a:off x="4121970" y="3699018"/>
          <a:ext cx="1554163" cy="508000"/>
        </p:xfrm>
        <a:graphic>
          <a:graphicData uri="http://schemas.openxmlformats.org/presentationml/2006/ole">
            <mc:AlternateContent xmlns:mc="http://schemas.openxmlformats.org/markup-compatibility/2006">
              <mc:Choice xmlns:v="urn:schemas-microsoft-com:vml" Requires="v">
                <p:oleObj spid="_x0000_s300629" name="Equation" r:id="rId11" imgW="634680" imgH="203040" progId="Equation.DSMT4">
                  <p:embed/>
                </p:oleObj>
              </mc:Choice>
              <mc:Fallback>
                <p:oleObj name="Equation" r:id="rId11" imgW="634680" imgH="203040" progId="Equation.DSMT4">
                  <p:embed/>
                  <p:pic>
                    <p:nvPicPr>
                      <p:cNvPr id="0" name="Object 8"/>
                      <p:cNvPicPr>
                        <a:picLocks noChangeAspect="1" noChangeArrowheads="1"/>
                      </p:cNvPicPr>
                      <p:nvPr/>
                    </p:nvPicPr>
                    <p:blipFill>
                      <a:blip r:embed="rId12"/>
                      <a:srcRect/>
                      <a:stretch>
                        <a:fillRect/>
                      </a:stretch>
                    </p:blipFill>
                    <p:spPr bwMode="auto">
                      <a:xfrm>
                        <a:off x="4121970" y="3699018"/>
                        <a:ext cx="155416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1931410789"/>
              </p:ext>
            </p:extLst>
          </p:nvPr>
        </p:nvGraphicFramePr>
        <p:xfrm>
          <a:off x="5652072" y="3203985"/>
          <a:ext cx="1128712" cy="433387"/>
        </p:xfrm>
        <a:graphic>
          <a:graphicData uri="http://schemas.openxmlformats.org/presentationml/2006/ole">
            <mc:AlternateContent xmlns:mc="http://schemas.openxmlformats.org/markup-compatibility/2006">
              <mc:Choice xmlns:v="urn:schemas-microsoft-com:vml" Requires="v">
                <p:oleObj spid="_x0000_s300630" name="Equation" r:id="rId13" imgW="457200" imgH="164880" progId="Equation.DSMT4">
                  <p:embed/>
                </p:oleObj>
              </mc:Choice>
              <mc:Fallback>
                <p:oleObj name="Equation" r:id="rId13" imgW="457200" imgH="164880" progId="Equation.DSMT4">
                  <p:embed/>
                  <p:pic>
                    <p:nvPicPr>
                      <p:cNvPr id="0" name="Object 9"/>
                      <p:cNvPicPr>
                        <a:picLocks noChangeAspect="1" noChangeArrowheads="1"/>
                      </p:cNvPicPr>
                      <p:nvPr/>
                    </p:nvPicPr>
                    <p:blipFill>
                      <a:blip r:embed="rId14"/>
                      <a:srcRect/>
                      <a:stretch>
                        <a:fillRect/>
                      </a:stretch>
                    </p:blipFill>
                    <p:spPr bwMode="auto">
                      <a:xfrm>
                        <a:off x="5652072" y="3203985"/>
                        <a:ext cx="1128712"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2931995148"/>
              </p:ext>
            </p:extLst>
          </p:nvPr>
        </p:nvGraphicFramePr>
        <p:xfrm>
          <a:off x="5742078" y="3654015"/>
          <a:ext cx="892175" cy="433388"/>
        </p:xfrm>
        <a:graphic>
          <a:graphicData uri="http://schemas.openxmlformats.org/presentationml/2006/ole">
            <mc:AlternateContent xmlns:mc="http://schemas.openxmlformats.org/markup-compatibility/2006">
              <mc:Choice xmlns:v="urn:schemas-microsoft-com:vml" Requires="v">
                <p:oleObj spid="_x0000_s300631" name="Equation" r:id="rId15" imgW="355320" imgH="164880" progId="Equation.DSMT4">
                  <p:embed/>
                </p:oleObj>
              </mc:Choice>
              <mc:Fallback>
                <p:oleObj name="Equation" r:id="rId15" imgW="355320" imgH="164880" progId="Equation.DSMT4">
                  <p:embed/>
                  <p:pic>
                    <p:nvPicPr>
                      <p:cNvPr id="0" name="Object 10"/>
                      <p:cNvPicPr>
                        <a:picLocks noChangeAspect="1" noChangeArrowheads="1"/>
                      </p:cNvPicPr>
                      <p:nvPr/>
                    </p:nvPicPr>
                    <p:blipFill>
                      <a:blip r:embed="rId16"/>
                      <a:srcRect/>
                      <a:stretch>
                        <a:fillRect/>
                      </a:stretch>
                    </p:blipFill>
                    <p:spPr bwMode="auto">
                      <a:xfrm>
                        <a:off x="5742078" y="3654015"/>
                        <a:ext cx="892175"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对象 63"/>
          <p:cNvGraphicFramePr>
            <a:graphicFrameLocks noChangeAspect="1"/>
          </p:cNvGraphicFramePr>
          <p:nvPr>
            <p:extLst>
              <p:ext uri="{D42A27DB-BD31-4B8C-83A1-F6EECF244321}">
                <p14:modId xmlns:p14="http://schemas.microsoft.com/office/powerpoint/2010/main" val="1231912781"/>
              </p:ext>
            </p:extLst>
          </p:nvPr>
        </p:nvGraphicFramePr>
        <p:xfrm>
          <a:off x="801342" y="3744021"/>
          <a:ext cx="1592262" cy="508000"/>
        </p:xfrm>
        <a:graphic>
          <a:graphicData uri="http://schemas.openxmlformats.org/presentationml/2006/ole">
            <mc:AlternateContent xmlns:mc="http://schemas.openxmlformats.org/markup-compatibility/2006">
              <mc:Choice xmlns:v="urn:schemas-microsoft-com:vml" Requires="v">
                <p:oleObj spid="_x0000_s300632" name="Equation" r:id="rId17" imgW="647640" imgH="203040" progId="Equation.DSMT4">
                  <p:embed/>
                </p:oleObj>
              </mc:Choice>
              <mc:Fallback>
                <p:oleObj name="Equation" r:id="rId17" imgW="647640" imgH="203040" progId="Equation.DSMT4">
                  <p:embed/>
                  <p:pic>
                    <p:nvPicPr>
                      <p:cNvPr id="0" name="Object 11"/>
                      <p:cNvPicPr>
                        <a:picLocks noChangeAspect="1" noChangeArrowheads="1"/>
                      </p:cNvPicPr>
                      <p:nvPr/>
                    </p:nvPicPr>
                    <p:blipFill>
                      <a:blip r:embed="rId18"/>
                      <a:srcRect/>
                      <a:stretch>
                        <a:fillRect/>
                      </a:stretch>
                    </p:blipFill>
                    <p:spPr bwMode="auto">
                      <a:xfrm>
                        <a:off x="801342" y="3744021"/>
                        <a:ext cx="159226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 name="对象 64"/>
          <p:cNvGraphicFramePr>
            <a:graphicFrameLocks noChangeAspect="1"/>
          </p:cNvGraphicFramePr>
          <p:nvPr>
            <p:extLst>
              <p:ext uri="{D42A27DB-BD31-4B8C-83A1-F6EECF244321}">
                <p14:modId xmlns:p14="http://schemas.microsoft.com/office/powerpoint/2010/main" val="448918345"/>
              </p:ext>
            </p:extLst>
          </p:nvPr>
        </p:nvGraphicFramePr>
        <p:xfrm>
          <a:off x="2369676" y="3744021"/>
          <a:ext cx="1074737" cy="446088"/>
        </p:xfrm>
        <a:graphic>
          <a:graphicData uri="http://schemas.openxmlformats.org/presentationml/2006/ole">
            <mc:AlternateContent xmlns:mc="http://schemas.openxmlformats.org/markup-compatibility/2006">
              <mc:Choice xmlns:v="urn:schemas-microsoft-com:vml" Requires="v">
                <p:oleObj spid="_x0000_s300633" name="Equation" r:id="rId19" imgW="431640" imgH="177480" progId="Equation.DSMT4">
                  <p:embed/>
                </p:oleObj>
              </mc:Choice>
              <mc:Fallback>
                <p:oleObj name="Equation" r:id="rId19" imgW="431640" imgH="177480" progId="Equation.DSMT4">
                  <p:embed/>
                  <p:pic>
                    <p:nvPicPr>
                      <p:cNvPr id="0" name="Object 12"/>
                      <p:cNvPicPr>
                        <a:picLocks noChangeAspect="1" noChangeArrowheads="1"/>
                      </p:cNvPicPr>
                      <p:nvPr/>
                    </p:nvPicPr>
                    <p:blipFill>
                      <a:blip r:embed="rId20"/>
                      <a:srcRect/>
                      <a:stretch>
                        <a:fillRect/>
                      </a:stretch>
                    </p:blipFill>
                    <p:spPr bwMode="auto">
                      <a:xfrm>
                        <a:off x="2369676" y="3744021"/>
                        <a:ext cx="1074737"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 name="对象 65"/>
          <p:cNvGraphicFramePr>
            <a:graphicFrameLocks noChangeAspect="1"/>
          </p:cNvGraphicFramePr>
          <p:nvPr>
            <p:extLst>
              <p:ext uri="{D42A27DB-BD31-4B8C-83A1-F6EECF244321}">
                <p14:modId xmlns:p14="http://schemas.microsoft.com/office/powerpoint/2010/main" val="4160131631"/>
              </p:ext>
            </p:extLst>
          </p:nvPr>
        </p:nvGraphicFramePr>
        <p:xfrm>
          <a:off x="865188" y="4822825"/>
          <a:ext cx="1571625" cy="492125"/>
        </p:xfrm>
        <a:graphic>
          <a:graphicData uri="http://schemas.openxmlformats.org/presentationml/2006/ole">
            <mc:AlternateContent xmlns:mc="http://schemas.openxmlformats.org/markup-compatibility/2006">
              <mc:Choice xmlns:v="urn:schemas-microsoft-com:vml" Requires="v">
                <p:oleObj spid="_x0000_s300634" name="Equation" r:id="rId21" imgW="660240" imgH="203040" progId="Equation.DSMT4">
                  <p:embed/>
                </p:oleObj>
              </mc:Choice>
              <mc:Fallback>
                <p:oleObj name="Equation" r:id="rId21" imgW="660240" imgH="203040" progId="Equation.DSMT4">
                  <p:embed/>
                  <p:pic>
                    <p:nvPicPr>
                      <p:cNvPr id="0" name="Object 13"/>
                      <p:cNvPicPr>
                        <a:picLocks noChangeAspect="1" noChangeArrowheads="1"/>
                      </p:cNvPicPr>
                      <p:nvPr/>
                    </p:nvPicPr>
                    <p:blipFill>
                      <a:blip r:embed="rId22"/>
                      <a:srcRect/>
                      <a:stretch>
                        <a:fillRect/>
                      </a:stretch>
                    </p:blipFill>
                    <p:spPr bwMode="auto">
                      <a:xfrm>
                        <a:off x="865188" y="4822825"/>
                        <a:ext cx="1571625"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 name="对象 66"/>
          <p:cNvGraphicFramePr>
            <a:graphicFrameLocks noChangeAspect="1"/>
          </p:cNvGraphicFramePr>
          <p:nvPr>
            <p:extLst>
              <p:ext uri="{D42A27DB-BD31-4B8C-83A1-F6EECF244321}">
                <p14:modId xmlns:p14="http://schemas.microsoft.com/office/powerpoint/2010/main" val="2830677646"/>
              </p:ext>
            </p:extLst>
          </p:nvPr>
        </p:nvGraphicFramePr>
        <p:xfrm>
          <a:off x="4391988" y="4824093"/>
          <a:ext cx="1609725" cy="508000"/>
        </p:xfrm>
        <a:graphic>
          <a:graphicData uri="http://schemas.openxmlformats.org/presentationml/2006/ole">
            <mc:AlternateContent xmlns:mc="http://schemas.openxmlformats.org/markup-compatibility/2006">
              <mc:Choice xmlns:v="urn:schemas-microsoft-com:vml" Requires="v">
                <p:oleObj spid="_x0000_s300635" name="Equation" r:id="rId23" imgW="660240" imgH="203040" progId="Equation.DSMT4">
                  <p:embed/>
                </p:oleObj>
              </mc:Choice>
              <mc:Fallback>
                <p:oleObj name="Equation" r:id="rId23" imgW="660240" imgH="203040" progId="Equation.DSMT4">
                  <p:embed/>
                  <p:pic>
                    <p:nvPicPr>
                      <p:cNvPr id="0" name="Object 14"/>
                      <p:cNvPicPr>
                        <a:picLocks noChangeAspect="1" noChangeArrowheads="1"/>
                      </p:cNvPicPr>
                      <p:nvPr/>
                    </p:nvPicPr>
                    <p:blipFill>
                      <a:blip r:embed="rId24"/>
                      <a:srcRect/>
                      <a:stretch>
                        <a:fillRect/>
                      </a:stretch>
                    </p:blipFill>
                    <p:spPr bwMode="auto">
                      <a:xfrm>
                        <a:off x="4391988" y="4824093"/>
                        <a:ext cx="160972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 name="对象 67"/>
          <p:cNvGraphicFramePr>
            <a:graphicFrameLocks noChangeAspect="1"/>
          </p:cNvGraphicFramePr>
          <p:nvPr>
            <p:extLst>
              <p:ext uri="{D42A27DB-BD31-4B8C-83A1-F6EECF244321}">
                <p14:modId xmlns:p14="http://schemas.microsoft.com/office/powerpoint/2010/main" val="3898898331"/>
              </p:ext>
            </p:extLst>
          </p:nvPr>
        </p:nvGraphicFramePr>
        <p:xfrm>
          <a:off x="2623267" y="4742863"/>
          <a:ext cx="1503362" cy="490538"/>
        </p:xfrm>
        <a:graphic>
          <a:graphicData uri="http://schemas.openxmlformats.org/presentationml/2006/ole">
            <mc:AlternateContent xmlns:mc="http://schemas.openxmlformats.org/markup-compatibility/2006">
              <mc:Choice xmlns:v="urn:schemas-microsoft-com:vml" Requires="v">
                <p:oleObj spid="_x0000_s300636" name="公式" r:id="rId25" imgW="609660" imgH="190590" progId="Equation.3">
                  <p:embed/>
                </p:oleObj>
              </mc:Choice>
              <mc:Fallback>
                <p:oleObj name="公式" r:id="rId25" imgW="609660" imgH="190590" progId="Equation.3">
                  <p:embed/>
                  <p:pic>
                    <p:nvPicPr>
                      <p:cNvPr id="0" name="Object 1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623267" y="4742863"/>
                        <a:ext cx="1503362"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 name="对象 68"/>
          <p:cNvGraphicFramePr>
            <a:graphicFrameLocks noChangeAspect="1"/>
          </p:cNvGraphicFramePr>
          <p:nvPr>
            <p:extLst>
              <p:ext uri="{D42A27DB-BD31-4B8C-83A1-F6EECF244321}">
                <p14:modId xmlns:p14="http://schemas.microsoft.com/office/powerpoint/2010/main" val="1136527202"/>
              </p:ext>
            </p:extLst>
          </p:nvPr>
        </p:nvGraphicFramePr>
        <p:xfrm>
          <a:off x="4391988" y="5319126"/>
          <a:ext cx="1560512" cy="508000"/>
        </p:xfrm>
        <a:graphic>
          <a:graphicData uri="http://schemas.openxmlformats.org/presentationml/2006/ole">
            <mc:AlternateContent xmlns:mc="http://schemas.openxmlformats.org/markup-compatibility/2006">
              <mc:Choice xmlns:v="urn:schemas-microsoft-com:vml" Requires="v">
                <p:oleObj spid="_x0000_s300637" name="Equation" r:id="rId27" imgW="634680" imgH="203040" progId="Equation.DSMT4">
                  <p:embed/>
                </p:oleObj>
              </mc:Choice>
              <mc:Fallback>
                <p:oleObj name="Equation" r:id="rId27" imgW="634680" imgH="203040" progId="Equation.DSMT4">
                  <p:embed/>
                  <p:pic>
                    <p:nvPicPr>
                      <p:cNvPr id="0" name="Object 16"/>
                      <p:cNvPicPr>
                        <a:picLocks noChangeAspect="1" noChangeArrowheads="1"/>
                      </p:cNvPicPr>
                      <p:nvPr/>
                    </p:nvPicPr>
                    <p:blipFill>
                      <a:blip r:embed="rId28"/>
                      <a:srcRect/>
                      <a:stretch>
                        <a:fillRect/>
                      </a:stretch>
                    </p:blipFill>
                    <p:spPr bwMode="auto">
                      <a:xfrm>
                        <a:off x="4391988" y="5319126"/>
                        <a:ext cx="156051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 name="对象 69"/>
          <p:cNvGraphicFramePr>
            <a:graphicFrameLocks noChangeAspect="1"/>
          </p:cNvGraphicFramePr>
          <p:nvPr>
            <p:extLst>
              <p:ext uri="{D42A27DB-BD31-4B8C-83A1-F6EECF244321}">
                <p14:modId xmlns:p14="http://schemas.microsoft.com/office/powerpoint/2010/main" val="3328790319"/>
              </p:ext>
            </p:extLst>
          </p:nvPr>
        </p:nvGraphicFramePr>
        <p:xfrm>
          <a:off x="6057099" y="4824093"/>
          <a:ext cx="1128713" cy="433387"/>
        </p:xfrm>
        <a:graphic>
          <a:graphicData uri="http://schemas.openxmlformats.org/presentationml/2006/ole">
            <mc:AlternateContent xmlns:mc="http://schemas.openxmlformats.org/markup-compatibility/2006">
              <mc:Choice xmlns:v="urn:schemas-microsoft-com:vml" Requires="v">
                <p:oleObj spid="_x0000_s300638" name="Equation" r:id="rId29" imgW="457200" imgH="164880" progId="Equation.DSMT4">
                  <p:embed/>
                </p:oleObj>
              </mc:Choice>
              <mc:Fallback>
                <p:oleObj name="Equation" r:id="rId29" imgW="457200" imgH="164880" progId="Equation.DSMT4">
                  <p:embed/>
                  <p:pic>
                    <p:nvPicPr>
                      <p:cNvPr id="0" name="Object 17"/>
                      <p:cNvPicPr>
                        <a:picLocks noChangeAspect="1" noChangeArrowheads="1"/>
                      </p:cNvPicPr>
                      <p:nvPr/>
                    </p:nvPicPr>
                    <p:blipFill>
                      <a:blip r:embed="rId30"/>
                      <a:srcRect/>
                      <a:stretch>
                        <a:fillRect/>
                      </a:stretch>
                    </p:blipFill>
                    <p:spPr bwMode="auto">
                      <a:xfrm>
                        <a:off x="6057099" y="4824093"/>
                        <a:ext cx="1128713"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 name="对象 70"/>
          <p:cNvGraphicFramePr>
            <a:graphicFrameLocks noChangeAspect="1"/>
          </p:cNvGraphicFramePr>
          <p:nvPr>
            <p:extLst>
              <p:ext uri="{D42A27DB-BD31-4B8C-83A1-F6EECF244321}">
                <p14:modId xmlns:p14="http://schemas.microsoft.com/office/powerpoint/2010/main" val="2949806630"/>
              </p:ext>
            </p:extLst>
          </p:nvPr>
        </p:nvGraphicFramePr>
        <p:xfrm>
          <a:off x="873125" y="5327650"/>
          <a:ext cx="1579563" cy="508000"/>
        </p:xfrm>
        <a:graphic>
          <a:graphicData uri="http://schemas.openxmlformats.org/presentationml/2006/ole">
            <mc:AlternateContent xmlns:mc="http://schemas.openxmlformats.org/markup-compatibility/2006">
              <mc:Choice xmlns:v="urn:schemas-microsoft-com:vml" Requires="v">
                <p:oleObj spid="_x0000_s300639" name="Equation" r:id="rId31" imgW="647640" imgH="203040" progId="Equation.DSMT4">
                  <p:embed/>
                </p:oleObj>
              </mc:Choice>
              <mc:Fallback>
                <p:oleObj name="Equation" r:id="rId31" imgW="647640" imgH="203040" progId="Equation.DSMT4">
                  <p:embed/>
                  <p:pic>
                    <p:nvPicPr>
                      <p:cNvPr id="0" name="Object 18"/>
                      <p:cNvPicPr>
                        <a:picLocks noChangeAspect="1" noChangeArrowheads="1"/>
                      </p:cNvPicPr>
                      <p:nvPr/>
                    </p:nvPicPr>
                    <p:blipFill>
                      <a:blip r:embed="rId32"/>
                      <a:srcRect/>
                      <a:stretch>
                        <a:fillRect/>
                      </a:stretch>
                    </p:blipFill>
                    <p:spPr bwMode="auto">
                      <a:xfrm>
                        <a:off x="873125" y="5327650"/>
                        <a:ext cx="157956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 name="对象 71"/>
          <p:cNvGraphicFramePr>
            <a:graphicFrameLocks noChangeAspect="1"/>
          </p:cNvGraphicFramePr>
          <p:nvPr>
            <p:extLst>
              <p:ext uri="{D42A27DB-BD31-4B8C-83A1-F6EECF244321}">
                <p14:modId xmlns:p14="http://schemas.microsoft.com/office/powerpoint/2010/main" val="2096438423"/>
              </p:ext>
            </p:extLst>
          </p:nvPr>
        </p:nvGraphicFramePr>
        <p:xfrm>
          <a:off x="2641600" y="5268913"/>
          <a:ext cx="1066800" cy="447675"/>
        </p:xfrm>
        <a:graphic>
          <a:graphicData uri="http://schemas.openxmlformats.org/presentationml/2006/ole">
            <mc:AlternateContent xmlns:mc="http://schemas.openxmlformats.org/markup-compatibility/2006">
              <mc:Choice xmlns:v="urn:schemas-microsoft-com:vml" Requires="v">
                <p:oleObj spid="_x0000_s300640" name="Equation" r:id="rId33" imgW="431640" imgH="177480" progId="Equation.DSMT4">
                  <p:embed/>
                </p:oleObj>
              </mc:Choice>
              <mc:Fallback>
                <p:oleObj name="Equation" r:id="rId33" imgW="431640" imgH="177480" progId="Equation.DSMT4">
                  <p:embed/>
                  <p:pic>
                    <p:nvPicPr>
                      <p:cNvPr id="0" name="Object 19"/>
                      <p:cNvPicPr>
                        <a:picLocks noChangeAspect="1" noChangeArrowheads="1"/>
                      </p:cNvPicPr>
                      <p:nvPr/>
                    </p:nvPicPr>
                    <p:blipFill>
                      <a:blip r:embed="rId34"/>
                      <a:srcRect/>
                      <a:stretch>
                        <a:fillRect/>
                      </a:stretch>
                    </p:blipFill>
                    <p:spPr bwMode="auto">
                      <a:xfrm>
                        <a:off x="2641600" y="5268913"/>
                        <a:ext cx="106680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 name="对象 72"/>
          <p:cNvGraphicFramePr>
            <a:graphicFrameLocks noChangeAspect="1"/>
          </p:cNvGraphicFramePr>
          <p:nvPr>
            <p:extLst>
              <p:ext uri="{D42A27DB-BD31-4B8C-83A1-F6EECF244321}">
                <p14:modId xmlns:p14="http://schemas.microsoft.com/office/powerpoint/2010/main" val="2541438358"/>
              </p:ext>
            </p:extLst>
          </p:nvPr>
        </p:nvGraphicFramePr>
        <p:xfrm>
          <a:off x="6102102" y="5364129"/>
          <a:ext cx="982663" cy="431800"/>
        </p:xfrm>
        <a:graphic>
          <a:graphicData uri="http://schemas.openxmlformats.org/presentationml/2006/ole">
            <mc:AlternateContent xmlns:mc="http://schemas.openxmlformats.org/markup-compatibility/2006">
              <mc:Choice xmlns:v="urn:schemas-microsoft-com:vml" Requires="v">
                <p:oleObj spid="_x0000_s300641" name="Equation" r:id="rId35" imgW="393480" imgH="164880" progId="Equation.DSMT4">
                  <p:embed/>
                </p:oleObj>
              </mc:Choice>
              <mc:Fallback>
                <p:oleObj name="Equation" r:id="rId35" imgW="393480" imgH="164880" progId="Equation.DSMT4">
                  <p:embed/>
                  <p:pic>
                    <p:nvPicPr>
                      <p:cNvPr id="0" name="Object 20"/>
                      <p:cNvPicPr>
                        <a:picLocks noChangeAspect="1" noChangeArrowheads="1"/>
                      </p:cNvPicPr>
                      <p:nvPr/>
                    </p:nvPicPr>
                    <p:blipFill>
                      <a:blip r:embed="rId36"/>
                      <a:srcRect/>
                      <a:stretch>
                        <a:fillRect/>
                      </a:stretch>
                    </p:blipFill>
                    <p:spPr bwMode="auto">
                      <a:xfrm>
                        <a:off x="6102102" y="5364129"/>
                        <a:ext cx="98266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948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par>
                                <p:cTn id="20" presetID="16" presetClass="entr" presetSubtype="21"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arn(inVertical)">
                                      <p:cBhvr>
                                        <p:cTn id="22" dur="500"/>
                                        <p:tgtEl>
                                          <p:spTgt spid="30"/>
                                        </p:tgtEl>
                                      </p:cBhvr>
                                    </p:animEffect>
                                  </p:childTnLst>
                                </p:cTn>
                              </p:par>
                              <p:par>
                                <p:cTn id="23" presetID="16" presetClass="entr" presetSubtype="21"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barn(inVertical)">
                                      <p:cBhvr>
                                        <p:cTn id="25" dur="500"/>
                                        <p:tgtEl>
                                          <p:spTgt spid="31"/>
                                        </p:tgtEl>
                                      </p:cBhvr>
                                    </p:animEffect>
                                  </p:childTnLst>
                                </p:cTn>
                              </p:par>
                              <p:par>
                                <p:cTn id="26" presetID="16" presetClass="entr" presetSubtype="21" fill="hold" nodeType="with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barn(inVertical)">
                                      <p:cBhvr>
                                        <p:cTn id="28" dur="500"/>
                                        <p:tgtEl>
                                          <p:spTgt spid="64"/>
                                        </p:tgtEl>
                                      </p:cBhvr>
                                    </p:animEffect>
                                  </p:childTnLst>
                                </p:cTn>
                              </p:par>
                              <p:par>
                                <p:cTn id="29" presetID="16" presetClass="entr" presetSubtype="21" fill="hold" nodeType="with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barn(inVertical)">
                                      <p:cBhvr>
                                        <p:cTn id="31" dur="500"/>
                                        <p:tgtEl>
                                          <p:spTgt spid="65"/>
                                        </p:tgtEl>
                                      </p:cBhvr>
                                    </p:animEffect>
                                  </p:childTnLst>
                                </p:cTn>
                              </p:par>
                              <p:par>
                                <p:cTn id="32" presetID="16" presetClass="entr" presetSubtype="21" fill="hold" nodeType="withEffect">
                                  <p:stCondLst>
                                    <p:cond delay="0"/>
                                  </p:stCondLst>
                                  <p:childTnLst>
                                    <p:set>
                                      <p:cBhvr>
                                        <p:cTn id="33" dur="1" fill="hold">
                                          <p:stCondLst>
                                            <p:cond delay="0"/>
                                          </p:stCondLst>
                                        </p:cTn>
                                        <p:tgtEl>
                                          <p:spTgt spid="66"/>
                                        </p:tgtEl>
                                        <p:attrNameLst>
                                          <p:attrName>style.visibility</p:attrName>
                                        </p:attrNameLst>
                                      </p:cBhvr>
                                      <p:to>
                                        <p:strVal val="visible"/>
                                      </p:to>
                                    </p:set>
                                    <p:animEffect transition="in" filter="barn(inVertical)">
                                      <p:cBhvr>
                                        <p:cTn id="34" dur="500"/>
                                        <p:tgtEl>
                                          <p:spTgt spid="66"/>
                                        </p:tgtEl>
                                      </p:cBhvr>
                                    </p:animEffect>
                                  </p:childTnLst>
                                </p:cTn>
                              </p:par>
                              <p:par>
                                <p:cTn id="35" presetID="16" presetClass="entr" presetSubtype="21"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barn(inVertical)">
                                      <p:cBhvr>
                                        <p:cTn id="37" dur="500"/>
                                        <p:tgtEl>
                                          <p:spTgt spid="67"/>
                                        </p:tgtEl>
                                      </p:cBhvr>
                                    </p:animEffect>
                                  </p:childTnLst>
                                </p:cTn>
                              </p:par>
                              <p:par>
                                <p:cTn id="38" presetID="16" presetClass="entr" presetSubtype="21" fill="hold" nodeType="with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barn(inVertical)">
                                      <p:cBhvr>
                                        <p:cTn id="40" dur="500"/>
                                        <p:tgtEl>
                                          <p:spTgt spid="68"/>
                                        </p:tgtEl>
                                      </p:cBhvr>
                                    </p:animEffect>
                                  </p:childTnLst>
                                </p:cTn>
                              </p:par>
                              <p:par>
                                <p:cTn id="41" presetID="16" presetClass="entr" presetSubtype="21" fill="hold" nodeType="withEffect">
                                  <p:stCondLst>
                                    <p:cond delay="0"/>
                                  </p:stCondLst>
                                  <p:childTnLst>
                                    <p:set>
                                      <p:cBhvr>
                                        <p:cTn id="42" dur="1" fill="hold">
                                          <p:stCondLst>
                                            <p:cond delay="0"/>
                                          </p:stCondLst>
                                        </p:cTn>
                                        <p:tgtEl>
                                          <p:spTgt spid="69"/>
                                        </p:tgtEl>
                                        <p:attrNameLst>
                                          <p:attrName>style.visibility</p:attrName>
                                        </p:attrNameLst>
                                      </p:cBhvr>
                                      <p:to>
                                        <p:strVal val="visible"/>
                                      </p:to>
                                    </p:set>
                                    <p:animEffect transition="in" filter="barn(inVertical)">
                                      <p:cBhvr>
                                        <p:cTn id="43" dur="500"/>
                                        <p:tgtEl>
                                          <p:spTgt spid="69"/>
                                        </p:tgtEl>
                                      </p:cBhvr>
                                    </p:animEffect>
                                  </p:childTnLst>
                                </p:cTn>
                              </p:par>
                              <p:par>
                                <p:cTn id="44" presetID="16" presetClass="entr" presetSubtype="21" fill="hold" nodeType="withEffect">
                                  <p:stCondLst>
                                    <p:cond delay="0"/>
                                  </p:stCondLst>
                                  <p:childTnLst>
                                    <p:set>
                                      <p:cBhvr>
                                        <p:cTn id="45" dur="1" fill="hold">
                                          <p:stCondLst>
                                            <p:cond delay="0"/>
                                          </p:stCondLst>
                                        </p:cTn>
                                        <p:tgtEl>
                                          <p:spTgt spid="70"/>
                                        </p:tgtEl>
                                        <p:attrNameLst>
                                          <p:attrName>style.visibility</p:attrName>
                                        </p:attrNameLst>
                                      </p:cBhvr>
                                      <p:to>
                                        <p:strVal val="visible"/>
                                      </p:to>
                                    </p:set>
                                    <p:animEffect transition="in" filter="barn(inVertical)">
                                      <p:cBhvr>
                                        <p:cTn id="46" dur="500"/>
                                        <p:tgtEl>
                                          <p:spTgt spid="70"/>
                                        </p:tgtEl>
                                      </p:cBhvr>
                                    </p:animEffect>
                                  </p:childTnLst>
                                </p:cTn>
                              </p:par>
                              <p:par>
                                <p:cTn id="47" presetID="16" presetClass="entr" presetSubtype="21" fill="hold" nodeType="withEffect">
                                  <p:stCondLst>
                                    <p:cond delay="0"/>
                                  </p:stCondLst>
                                  <p:childTnLst>
                                    <p:set>
                                      <p:cBhvr>
                                        <p:cTn id="48" dur="1" fill="hold">
                                          <p:stCondLst>
                                            <p:cond delay="0"/>
                                          </p:stCondLst>
                                        </p:cTn>
                                        <p:tgtEl>
                                          <p:spTgt spid="71"/>
                                        </p:tgtEl>
                                        <p:attrNameLst>
                                          <p:attrName>style.visibility</p:attrName>
                                        </p:attrNameLst>
                                      </p:cBhvr>
                                      <p:to>
                                        <p:strVal val="visible"/>
                                      </p:to>
                                    </p:set>
                                    <p:animEffect transition="in" filter="barn(inVertical)">
                                      <p:cBhvr>
                                        <p:cTn id="49" dur="500"/>
                                        <p:tgtEl>
                                          <p:spTgt spid="71"/>
                                        </p:tgtEl>
                                      </p:cBhvr>
                                    </p:animEffect>
                                  </p:childTnLst>
                                </p:cTn>
                              </p:par>
                              <p:par>
                                <p:cTn id="50" presetID="16" presetClass="entr" presetSubtype="21" fill="hold" nodeType="with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barn(inVertical)">
                                      <p:cBhvr>
                                        <p:cTn id="52" dur="500"/>
                                        <p:tgtEl>
                                          <p:spTgt spid="72"/>
                                        </p:tgtEl>
                                      </p:cBhvr>
                                    </p:animEffect>
                                  </p:childTnLst>
                                </p:cTn>
                              </p:par>
                              <p:par>
                                <p:cTn id="53" presetID="16" presetClass="entr" presetSubtype="21" fill="hold" nodeType="withEffect">
                                  <p:stCondLst>
                                    <p:cond delay="0"/>
                                  </p:stCondLst>
                                  <p:childTnLst>
                                    <p:set>
                                      <p:cBhvr>
                                        <p:cTn id="54" dur="1" fill="hold">
                                          <p:stCondLst>
                                            <p:cond delay="0"/>
                                          </p:stCondLst>
                                        </p:cTn>
                                        <p:tgtEl>
                                          <p:spTgt spid="73"/>
                                        </p:tgtEl>
                                        <p:attrNameLst>
                                          <p:attrName>style.visibility</p:attrName>
                                        </p:attrNameLst>
                                      </p:cBhvr>
                                      <p:to>
                                        <p:strVal val="visible"/>
                                      </p:to>
                                    </p:set>
                                    <p:animEffect transition="in" filter="barn(inVertical)">
                                      <p:cBhvr>
                                        <p:cTn id="55"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第一节  组合逻辑分析</a:t>
            </a:r>
          </a:p>
        </p:txBody>
      </p:sp>
      <p:sp>
        <p:nvSpPr>
          <p:cNvPr id="4" name="矩形 3"/>
          <p:cNvSpPr/>
          <p:nvPr/>
        </p:nvSpPr>
        <p:spPr>
          <a:xfrm>
            <a:off x="-2566" y="409778"/>
            <a:ext cx="3791423" cy="523220"/>
          </a:xfrm>
          <a:prstGeom prst="rect">
            <a:avLst/>
          </a:prstGeom>
        </p:spPr>
        <p:txBody>
          <a:bodyPr wrap="none">
            <a:spAutoFit/>
          </a:bodyPr>
          <a:lstStyle/>
          <a:p>
            <a:r>
              <a:rPr lang="zh-CN" altLang="en-US" sz="2800" dirty="0">
                <a:solidFill>
                  <a:schemeClr val="tx1"/>
                </a:solidFill>
              </a:rPr>
              <a:t>组合逻辑中的竞争冒险</a:t>
            </a:r>
          </a:p>
        </p:txBody>
      </p:sp>
      <p:sp>
        <p:nvSpPr>
          <p:cNvPr id="149" name="矩形 148"/>
          <p:cNvSpPr/>
          <p:nvPr/>
        </p:nvSpPr>
        <p:spPr>
          <a:xfrm>
            <a:off x="19986" y="902413"/>
            <a:ext cx="3070071" cy="523220"/>
          </a:xfrm>
          <a:prstGeom prst="rect">
            <a:avLst/>
          </a:prstGeom>
        </p:spPr>
        <p:txBody>
          <a:bodyPr wrap="none">
            <a:spAutoFit/>
          </a:bodyPr>
          <a:lstStyle/>
          <a:p>
            <a:r>
              <a:rPr lang="zh-CN" altLang="en-US" sz="2800" dirty="0">
                <a:solidFill>
                  <a:schemeClr val="tx1"/>
                </a:solidFill>
              </a:rPr>
              <a:t>竞争冒险的判断：</a:t>
            </a:r>
          </a:p>
        </p:txBody>
      </p:sp>
      <p:sp>
        <p:nvSpPr>
          <p:cNvPr id="2" name="矩形 1"/>
          <p:cNvSpPr/>
          <p:nvPr/>
        </p:nvSpPr>
        <p:spPr>
          <a:xfrm>
            <a:off x="717919" y="1412973"/>
            <a:ext cx="2501006" cy="646331"/>
          </a:xfrm>
          <a:prstGeom prst="rect">
            <a:avLst/>
          </a:prstGeom>
        </p:spPr>
        <p:txBody>
          <a:bodyPr wrap="none">
            <a:spAutoFit/>
          </a:bodyPr>
          <a:lstStyle/>
          <a:p>
            <a:r>
              <a:rPr lang="zh-CN" altLang="en-US" sz="3600" dirty="0">
                <a:solidFill>
                  <a:schemeClr val="tx1"/>
                </a:solidFill>
              </a:rPr>
              <a:t>一、代数法</a:t>
            </a:r>
          </a:p>
        </p:txBody>
      </p:sp>
      <p:sp>
        <p:nvSpPr>
          <p:cNvPr id="25" name="矩形 24"/>
          <p:cNvSpPr/>
          <p:nvPr/>
        </p:nvSpPr>
        <p:spPr>
          <a:xfrm>
            <a:off x="710660" y="2070186"/>
            <a:ext cx="2964273" cy="646331"/>
          </a:xfrm>
          <a:prstGeom prst="rect">
            <a:avLst/>
          </a:prstGeom>
        </p:spPr>
        <p:txBody>
          <a:bodyPr wrap="none">
            <a:spAutoFit/>
          </a:bodyPr>
          <a:lstStyle/>
          <a:p>
            <a:r>
              <a:rPr lang="zh-CN" altLang="en-US" sz="3600" dirty="0">
                <a:solidFill>
                  <a:schemeClr val="tx1"/>
                </a:solidFill>
              </a:rPr>
              <a:t>二、卡诺图法</a:t>
            </a:r>
          </a:p>
        </p:txBody>
      </p:sp>
      <p:sp>
        <p:nvSpPr>
          <p:cNvPr id="26" name="Text Box 4"/>
          <p:cNvSpPr txBox="1">
            <a:spLocks noChangeArrowheads="1"/>
          </p:cNvSpPr>
          <p:nvPr/>
        </p:nvSpPr>
        <p:spPr bwMode="auto">
          <a:xfrm>
            <a:off x="710660" y="2847257"/>
            <a:ext cx="827163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dirty="0">
                <a:solidFill>
                  <a:schemeClr val="tx1"/>
                </a:solidFill>
              </a:rPr>
              <a:t>对于与或表达式更为直观。</a:t>
            </a:r>
          </a:p>
          <a:p>
            <a:r>
              <a:rPr lang="zh-CN" altLang="en-US" sz="3200" dirty="0">
                <a:solidFill>
                  <a:schemeClr val="tx1"/>
                </a:solidFill>
              </a:rPr>
              <a:t>步骤：</a:t>
            </a:r>
          </a:p>
          <a:p>
            <a:r>
              <a:rPr lang="en-US" altLang="zh-CN" sz="3200" dirty="0">
                <a:solidFill>
                  <a:schemeClr val="tx1"/>
                </a:solidFill>
              </a:rPr>
              <a:t>1</a:t>
            </a:r>
            <a:r>
              <a:rPr lang="zh-CN" altLang="en-US" sz="3200" dirty="0">
                <a:solidFill>
                  <a:schemeClr val="tx1"/>
                </a:solidFill>
              </a:rPr>
              <a:t>、做出函数的卡诺图。</a:t>
            </a:r>
          </a:p>
          <a:p>
            <a:r>
              <a:rPr lang="en-US" altLang="zh-CN" sz="3200" dirty="0">
                <a:solidFill>
                  <a:schemeClr val="tx1"/>
                </a:solidFill>
              </a:rPr>
              <a:t>2</a:t>
            </a:r>
            <a:r>
              <a:rPr lang="zh-CN" altLang="en-US" sz="3200" dirty="0">
                <a:solidFill>
                  <a:schemeClr val="tx1"/>
                </a:solidFill>
              </a:rPr>
              <a:t>、画出与项对应的卡诺圈。</a:t>
            </a:r>
          </a:p>
          <a:p>
            <a:r>
              <a:rPr lang="en-US" altLang="zh-CN" sz="3200" dirty="0">
                <a:solidFill>
                  <a:schemeClr val="tx1"/>
                </a:solidFill>
              </a:rPr>
              <a:t>3</a:t>
            </a:r>
            <a:r>
              <a:rPr lang="zh-CN" altLang="en-US" sz="3200" dirty="0">
                <a:solidFill>
                  <a:schemeClr val="tx1"/>
                </a:solidFill>
              </a:rPr>
              <a:t>、找出存在“相切”关系的卡诺圈（即两个卡诺圈间存在不被同一卡诺圈包含的相邻最小项）。</a:t>
            </a:r>
          </a:p>
        </p:txBody>
      </p:sp>
    </p:spTree>
    <p:extLst>
      <p:ext uri="{BB962C8B-B14F-4D97-AF65-F5344CB8AC3E}">
        <p14:creationId xmlns:p14="http://schemas.microsoft.com/office/powerpoint/2010/main" val="3963971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第一节  组合逻辑分析</a:t>
            </a:r>
          </a:p>
        </p:txBody>
      </p:sp>
      <p:sp>
        <p:nvSpPr>
          <p:cNvPr id="4" name="矩形 3"/>
          <p:cNvSpPr/>
          <p:nvPr/>
        </p:nvSpPr>
        <p:spPr>
          <a:xfrm>
            <a:off x="-2566" y="409778"/>
            <a:ext cx="3791423" cy="523220"/>
          </a:xfrm>
          <a:prstGeom prst="rect">
            <a:avLst/>
          </a:prstGeom>
        </p:spPr>
        <p:txBody>
          <a:bodyPr wrap="none">
            <a:spAutoFit/>
          </a:bodyPr>
          <a:lstStyle/>
          <a:p>
            <a:r>
              <a:rPr lang="zh-CN" altLang="en-US" sz="2800" dirty="0">
                <a:solidFill>
                  <a:schemeClr val="tx1"/>
                </a:solidFill>
              </a:rPr>
              <a:t>组合逻辑中的竞争冒险</a:t>
            </a:r>
          </a:p>
        </p:txBody>
      </p:sp>
      <p:sp>
        <p:nvSpPr>
          <p:cNvPr id="149" name="矩形 148"/>
          <p:cNvSpPr/>
          <p:nvPr/>
        </p:nvSpPr>
        <p:spPr>
          <a:xfrm>
            <a:off x="19986" y="902413"/>
            <a:ext cx="3070071" cy="523220"/>
          </a:xfrm>
          <a:prstGeom prst="rect">
            <a:avLst/>
          </a:prstGeom>
        </p:spPr>
        <p:txBody>
          <a:bodyPr wrap="none">
            <a:spAutoFit/>
          </a:bodyPr>
          <a:lstStyle/>
          <a:p>
            <a:r>
              <a:rPr lang="zh-CN" altLang="en-US" sz="2800" dirty="0">
                <a:solidFill>
                  <a:schemeClr val="tx1"/>
                </a:solidFill>
              </a:rPr>
              <a:t>竞争冒险的判断：</a:t>
            </a:r>
          </a:p>
        </p:txBody>
      </p:sp>
      <p:sp>
        <p:nvSpPr>
          <p:cNvPr id="27" name="Text Box 5"/>
          <p:cNvSpPr txBox="1">
            <a:spLocks noChangeArrowheads="1"/>
          </p:cNvSpPr>
          <p:nvPr/>
        </p:nvSpPr>
        <p:spPr bwMode="auto">
          <a:xfrm>
            <a:off x="116702" y="1721927"/>
            <a:ext cx="9027298" cy="5847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chemeClr val="hlink"/>
              </a:buClr>
            </a:pPr>
            <a:r>
              <a:rPr lang="zh-CN" altLang="en-US" sz="3200" dirty="0">
                <a:solidFill>
                  <a:schemeClr val="tx1"/>
                </a:solidFill>
              </a:rPr>
              <a:t>例：试判断以下逻辑表达式是否可能产生险象。</a:t>
            </a:r>
          </a:p>
        </p:txBody>
      </p:sp>
      <p:graphicFrame>
        <p:nvGraphicFramePr>
          <p:cNvPr id="3" name="对象 2"/>
          <p:cNvGraphicFramePr>
            <a:graphicFrameLocks noChangeAspect="1"/>
          </p:cNvGraphicFramePr>
          <p:nvPr>
            <p:extLst>
              <p:ext uri="{D42A27DB-BD31-4B8C-83A1-F6EECF244321}">
                <p14:modId xmlns:p14="http://schemas.microsoft.com/office/powerpoint/2010/main" val="3785407310"/>
              </p:ext>
            </p:extLst>
          </p:nvPr>
        </p:nvGraphicFramePr>
        <p:xfrm>
          <a:off x="303650" y="2348963"/>
          <a:ext cx="4003713" cy="675010"/>
        </p:xfrm>
        <a:graphic>
          <a:graphicData uri="http://schemas.openxmlformats.org/presentationml/2006/ole">
            <mc:AlternateContent xmlns:mc="http://schemas.openxmlformats.org/markup-compatibility/2006">
              <mc:Choice xmlns:v="urn:schemas-microsoft-com:vml" Requires="v">
                <p:oleObj spid="_x0000_s122872" name="Equation" r:id="rId3" imgW="1307880" imgH="215640" progId="Equation.DSMT4">
                  <p:embed/>
                </p:oleObj>
              </mc:Choice>
              <mc:Fallback>
                <p:oleObj name="Equation" r:id="rId3" imgW="1307880" imgH="215640" progId="Equation.DSMT4">
                  <p:embed/>
                  <p:pic>
                    <p:nvPicPr>
                      <p:cNvPr id="0" name="Object 6"/>
                      <p:cNvPicPr>
                        <a:picLocks noChangeAspect="1" noChangeArrowheads="1"/>
                      </p:cNvPicPr>
                      <p:nvPr/>
                    </p:nvPicPr>
                    <p:blipFill>
                      <a:blip r:embed="rId4"/>
                      <a:srcRect/>
                      <a:stretch>
                        <a:fillRect/>
                      </a:stretch>
                    </p:blipFill>
                    <p:spPr bwMode="auto">
                      <a:xfrm>
                        <a:off x="303650" y="2348963"/>
                        <a:ext cx="4003713" cy="675010"/>
                      </a:xfrm>
                      <a:prstGeom prst="rect">
                        <a:avLst/>
                      </a:prstGeom>
                      <a:noFill/>
                      <a:ln>
                        <a:noFill/>
                      </a:ln>
                      <a:effectLst/>
                      <a:extLst/>
                    </p:spPr>
                  </p:pic>
                </p:oleObj>
              </mc:Fallback>
            </mc:AlternateContent>
          </a:graphicData>
        </a:graphic>
      </p:graphicFrame>
      <p:sp>
        <p:nvSpPr>
          <p:cNvPr id="10" name="Text Box 13"/>
          <p:cNvSpPr txBox="1">
            <a:spLocks noChangeArrowheads="1"/>
          </p:cNvSpPr>
          <p:nvPr/>
        </p:nvSpPr>
        <p:spPr bwMode="auto">
          <a:xfrm>
            <a:off x="364317" y="3113979"/>
            <a:ext cx="4511171"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solidFill>
                  <a:schemeClr val="tx1"/>
                </a:solidFill>
              </a:rPr>
              <a:t>用代数法验证：</a:t>
            </a:r>
          </a:p>
          <a:p>
            <a:r>
              <a:rPr lang="zh-CN" altLang="en-US" sz="3200" dirty="0">
                <a:solidFill>
                  <a:schemeClr val="tx1"/>
                </a:solidFill>
              </a:rPr>
              <a:t>当</a:t>
            </a:r>
            <a:r>
              <a:rPr lang="en-US" altLang="zh-CN" sz="3200" dirty="0">
                <a:solidFill>
                  <a:schemeClr val="tx1"/>
                </a:solidFill>
              </a:rPr>
              <a:t>B=D=1</a:t>
            </a:r>
            <a:r>
              <a:rPr lang="zh-CN" altLang="en-US" sz="3200" dirty="0">
                <a:solidFill>
                  <a:schemeClr val="tx1"/>
                </a:solidFill>
              </a:rPr>
              <a:t>，</a:t>
            </a:r>
            <a:r>
              <a:rPr lang="en-US" altLang="zh-CN" sz="3200" dirty="0">
                <a:solidFill>
                  <a:schemeClr val="tx1"/>
                </a:solidFill>
              </a:rPr>
              <a:t>C=0</a:t>
            </a:r>
            <a:r>
              <a:rPr lang="zh-CN" altLang="en-US" sz="3200" dirty="0">
                <a:solidFill>
                  <a:schemeClr val="tx1"/>
                </a:solidFill>
              </a:rPr>
              <a:t>时，得到</a:t>
            </a:r>
          </a:p>
          <a:p>
            <a:endParaRPr lang="zh-CN" altLang="en-US" sz="3200" dirty="0">
              <a:solidFill>
                <a:schemeClr val="tx1"/>
              </a:solidFill>
            </a:endParaRPr>
          </a:p>
          <a:p>
            <a:endParaRPr lang="zh-CN" altLang="en-US" sz="3200" dirty="0">
              <a:solidFill>
                <a:schemeClr val="tx1"/>
              </a:solidFill>
            </a:endParaRPr>
          </a:p>
          <a:p>
            <a:r>
              <a:rPr lang="en-US" altLang="zh-CN" sz="3200" dirty="0">
                <a:solidFill>
                  <a:schemeClr val="tx1"/>
                </a:solidFill>
              </a:rPr>
              <a:t>A</a:t>
            </a:r>
            <a:r>
              <a:rPr lang="zh-CN" altLang="en-US" sz="3200" dirty="0">
                <a:solidFill>
                  <a:schemeClr val="tx1"/>
                </a:solidFill>
              </a:rPr>
              <a:t>的变化可能产生险象。</a:t>
            </a:r>
          </a:p>
        </p:txBody>
      </p:sp>
      <p:graphicFrame>
        <p:nvGraphicFramePr>
          <p:cNvPr id="11" name="Object 14"/>
          <p:cNvGraphicFramePr>
            <a:graphicFrameLocks noChangeAspect="1"/>
          </p:cNvGraphicFramePr>
          <p:nvPr>
            <p:extLst>
              <p:ext uri="{D42A27DB-BD31-4B8C-83A1-F6EECF244321}">
                <p14:modId xmlns:p14="http://schemas.microsoft.com/office/powerpoint/2010/main" val="603913406"/>
              </p:ext>
            </p:extLst>
          </p:nvPr>
        </p:nvGraphicFramePr>
        <p:xfrm>
          <a:off x="1217685" y="4239054"/>
          <a:ext cx="2336627" cy="720048"/>
        </p:xfrm>
        <a:graphic>
          <a:graphicData uri="http://schemas.openxmlformats.org/presentationml/2006/ole">
            <mc:AlternateContent xmlns:mc="http://schemas.openxmlformats.org/markup-compatibility/2006">
              <mc:Choice xmlns:v="urn:schemas-microsoft-com:vml" Requires="v">
                <p:oleObj spid="_x0000_s122873" name="Equation" r:id="rId5" imgW="660240" imgH="203040" progId="Equation.DSMT4">
                  <p:embed/>
                </p:oleObj>
              </mc:Choice>
              <mc:Fallback>
                <p:oleObj name="Equation" r:id="rId5" imgW="660240" imgH="203040" progId="Equation.DSMT4">
                  <p:embed/>
                  <p:pic>
                    <p:nvPicPr>
                      <p:cNvPr id="0" name=""/>
                      <p:cNvPicPr>
                        <a:picLocks noChangeAspect="1" noChangeArrowheads="1"/>
                      </p:cNvPicPr>
                      <p:nvPr/>
                    </p:nvPicPr>
                    <p:blipFill>
                      <a:blip r:embed="rId6"/>
                      <a:srcRect/>
                      <a:stretch>
                        <a:fillRect/>
                      </a:stretch>
                    </p:blipFill>
                    <p:spPr bwMode="auto">
                      <a:xfrm>
                        <a:off x="1217685" y="4239054"/>
                        <a:ext cx="2336627" cy="720048"/>
                      </a:xfrm>
                      <a:prstGeom prst="rect">
                        <a:avLst/>
                      </a:prstGeom>
                      <a:noFill/>
                      <a:ln>
                        <a:noFill/>
                      </a:ln>
                      <a:effectLst/>
                      <a:extLst/>
                    </p:spPr>
                  </p:pic>
                </p:oleObj>
              </mc:Fallback>
            </mc:AlternateContent>
          </a:graphicData>
        </a:graphic>
      </p:graphicFrame>
      <p:pic>
        <p:nvPicPr>
          <p:cNvPr id="12186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4706" y="2663949"/>
            <a:ext cx="4000500" cy="341947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7282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第一节  组合逻辑分析</a:t>
            </a:r>
          </a:p>
        </p:txBody>
      </p:sp>
      <p:sp>
        <p:nvSpPr>
          <p:cNvPr id="4" name="矩形 3"/>
          <p:cNvSpPr/>
          <p:nvPr/>
        </p:nvSpPr>
        <p:spPr>
          <a:xfrm>
            <a:off x="-2566" y="409778"/>
            <a:ext cx="3791423" cy="523220"/>
          </a:xfrm>
          <a:prstGeom prst="rect">
            <a:avLst/>
          </a:prstGeom>
        </p:spPr>
        <p:txBody>
          <a:bodyPr wrap="none">
            <a:spAutoFit/>
          </a:bodyPr>
          <a:lstStyle/>
          <a:p>
            <a:r>
              <a:rPr lang="zh-CN" altLang="en-US" sz="2800" dirty="0">
                <a:solidFill>
                  <a:schemeClr val="tx1"/>
                </a:solidFill>
              </a:rPr>
              <a:t>组合逻辑中的竞争冒险</a:t>
            </a:r>
          </a:p>
        </p:txBody>
      </p:sp>
      <p:sp>
        <p:nvSpPr>
          <p:cNvPr id="149" name="矩形 148"/>
          <p:cNvSpPr/>
          <p:nvPr/>
        </p:nvSpPr>
        <p:spPr>
          <a:xfrm>
            <a:off x="19986" y="902413"/>
            <a:ext cx="3070071" cy="523220"/>
          </a:xfrm>
          <a:prstGeom prst="rect">
            <a:avLst/>
          </a:prstGeom>
        </p:spPr>
        <p:txBody>
          <a:bodyPr wrap="none">
            <a:spAutoFit/>
          </a:bodyPr>
          <a:lstStyle/>
          <a:p>
            <a:r>
              <a:rPr lang="zh-CN" altLang="en-US" sz="2800" dirty="0">
                <a:solidFill>
                  <a:schemeClr val="tx1"/>
                </a:solidFill>
              </a:rPr>
              <a:t>竞争冒险的判断：</a:t>
            </a:r>
          </a:p>
        </p:txBody>
      </p:sp>
      <p:sp>
        <p:nvSpPr>
          <p:cNvPr id="27" name="Text Box 5"/>
          <p:cNvSpPr txBox="1">
            <a:spLocks noChangeArrowheads="1"/>
          </p:cNvSpPr>
          <p:nvPr/>
        </p:nvSpPr>
        <p:spPr bwMode="auto">
          <a:xfrm>
            <a:off x="184709" y="1594910"/>
            <a:ext cx="8910595" cy="5847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chemeClr val="hlink"/>
              </a:buClr>
            </a:pPr>
            <a:r>
              <a:rPr lang="zh-CN" altLang="en-US" sz="3200" dirty="0">
                <a:solidFill>
                  <a:schemeClr val="tx1"/>
                </a:solidFill>
              </a:rPr>
              <a:t>例：试判断以下逻辑表达式是否可能产生险象。</a:t>
            </a:r>
          </a:p>
        </p:txBody>
      </p:sp>
      <p:sp>
        <p:nvSpPr>
          <p:cNvPr id="14" name="Text Box 5"/>
          <p:cNvSpPr txBox="1">
            <a:spLocks noChangeArrowheads="1"/>
          </p:cNvSpPr>
          <p:nvPr/>
        </p:nvSpPr>
        <p:spPr bwMode="auto">
          <a:xfrm>
            <a:off x="325595" y="2162080"/>
            <a:ext cx="8460564" cy="95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sz="2800" dirty="0"/>
              <a:t>函数卡诺图上为简化作的圈相切；且相切处又无其他圈包含</a:t>
            </a:r>
          </a:p>
        </p:txBody>
      </p:sp>
      <p:graphicFrame>
        <p:nvGraphicFramePr>
          <p:cNvPr id="15" name="Object 6"/>
          <p:cNvGraphicFramePr>
            <a:graphicFrameLocks noChangeAspect="1"/>
          </p:cNvGraphicFramePr>
          <p:nvPr>
            <p:extLst>
              <p:ext uri="{D42A27DB-BD31-4B8C-83A1-F6EECF244321}">
                <p14:modId xmlns:p14="http://schemas.microsoft.com/office/powerpoint/2010/main" val="3725937929"/>
              </p:ext>
            </p:extLst>
          </p:nvPr>
        </p:nvGraphicFramePr>
        <p:xfrm>
          <a:off x="1288093" y="2957898"/>
          <a:ext cx="2346699" cy="523874"/>
        </p:xfrm>
        <a:graphic>
          <a:graphicData uri="http://schemas.openxmlformats.org/presentationml/2006/ole">
            <mc:AlternateContent xmlns:mc="http://schemas.openxmlformats.org/markup-compatibility/2006">
              <mc:Choice xmlns:v="urn:schemas-microsoft-com:vml" Requires="v">
                <p:oleObj spid="_x0000_s276929" name="公式" r:id="rId3" imgW="923841" imgH="181043" progId="Equation.3">
                  <p:embed/>
                </p:oleObj>
              </mc:Choice>
              <mc:Fallback>
                <p:oleObj name="公式" r:id="rId3" imgW="923841" imgH="18104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8093" y="2957898"/>
                        <a:ext cx="2346699" cy="523874"/>
                      </a:xfrm>
                      <a:prstGeom prst="rect">
                        <a:avLst/>
                      </a:prstGeom>
                      <a:noFill/>
                      <a:ln>
                        <a:noFill/>
                      </a:ln>
                      <a:effectLst/>
                      <a:extLst/>
                    </p:spPr>
                  </p:pic>
                </p:oleObj>
              </mc:Fallback>
            </mc:AlternateContent>
          </a:graphicData>
        </a:graphic>
      </p:graphicFrame>
      <p:graphicFrame>
        <p:nvGraphicFramePr>
          <p:cNvPr id="16" name="Group 7"/>
          <p:cNvGraphicFramePr>
            <a:graphicFrameLocks noGrp="1"/>
          </p:cNvGraphicFramePr>
          <p:nvPr>
            <p:extLst>
              <p:ext uri="{D42A27DB-BD31-4B8C-83A1-F6EECF244321}">
                <p14:modId xmlns:p14="http://schemas.microsoft.com/office/powerpoint/2010/main" val="2080202124"/>
              </p:ext>
            </p:extLst>
          </p:nvPr>
        </p:nvGraphicFramePr>
        <p:xfrm>
          <a:off x="708843" y="3602084"/>
          <a:ext cx="2762250" cy="1346200"/>
        </p:xfrm>
        <a:graphic>
          <a:graphicData uri="http://schemas.openxmlformats.org/drawingml/2006/table">
            <a:tbl>
              <a:tblPr/>
              <a:tblGrid>
                <a:gridCol w="6096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4</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5</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17" name="Group 40"/>
          <p:cNvGrpSpPr>
            <a:grpSpLocks/>
          </p:cNvGrpSpPr>
          <p:nvPr/>
        </p:nvGrpSpPr>
        <p:grpSpPr bwMode="auto">
          <a:xfrm>
            <a:off x="632643" y="3297284"/>
            <a:ext cx="2743200" cy="1616075"/>
            <a:chOff x="3552" y="816"/>
            <a:chExt cx="1728" cy="1018"/>
          </a:xfrm>
        </p:grpSpPr>
        <p:grpSp>
          <p:nvGrpSpPr>
            <p:cNvPr id="18" name="Group 41"/>
            <p:cNvGrpSpPr>
              <a:grpSpLocks/>
            </p:cNvGrpSpPr>
            <p:nvPr/>
          </p:nvGrpSpPr>
          <p:grpSpPr bwMode="auto">
            <a:xfrm>
              <a:off x="3552" y="816"/>
              <a:ext cx="480" cy="538"/>
              <a:chOff x="1536" y="1824"/>
              <a:chExt cx="480" cy="538"/>
            </a:xfrm>
          </p:grpSpPr>
          <p:sp>
            <p:nvSpPr>
              <p:cNvPr id="26" name="Line 42"/>
              <p:cNvSpPr>
                <a:spLocks noChangeShapeType="1"/>
              </p:cNvSpPr>
              <p:nvPr/>
            </p:nvSpPr>
            <p:spPr bwMode="auto">
              <a:xfrm flipH="1" flipV="1">
                <a:off x="1557" y="2027"/>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8" name="Text Box 43"/>
              <p:cNvSpPr txBox="1">
                <a:spLocks noChangeArrowheads="1"/>
              </p:cNvSpPr>
              <p:nvPr/>
            </p:nvSpPr>
            <p:spPr bwMode="auto">
              <a:xfrm>
                <a:off x="1584" y="182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AB</a:t>
                </a:r>
              </a:p>
            </p:txBody>
          </p:sp>
          <p:sp>
            <p:nvSpPr>
              <p:cNvPr id="29" name="Text Box 44"/>
              <p:cNvSpPr txBox="1">
                <a:spLocks noChangeArrowheads="1"/>
              </p:cNvSpPr>
              <p:nvPr/>
            </p:nvSpPr>
            <p:spPr bwMode="auto">
              <a:xfrm>
                <a:off x="1536" y="2112"/>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C</a:t>
                </a:r>
              </a:p>
            </p:txBody>
          </p:sp>
        </p:grpSp>
        <p:sp>
          <p:nvSpPr>
            <p:cNvPr id="19" name="Text Box 45"/>
            <p:cNvSpPr txBox="1">
              <a:spLocks noChangeArrowheads="1"/>
            </p:cNvSpPr>
            <p:nvPr/>
          </p:nvSpPr>
          <p:spPr bwMode="auto">
            <a:xfrm>
              <a:off x="4320" y="129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00FF00"/>
                  </a:solidFill>
                </a:rPr>
                <a:t>1</a:t>
              </a:r>
            </a:p>
          </p:txBody>
        </p:sp>
        <p:sp>
          <p:nvSpPr>
            <p:cNvPr id="20" name="Text Box 46"/>
            <p:cNvSpPr txBox="1">
              <a:spLocks noChangeArrowheads="1"/>
            </p:cNvSpPr>
            <p:nvPr/>
          </p:nvSpPr>
          <p:spPr bwMode="auto">
            <a:xfrm>
              <a:off x="4656" y="158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00FF00"/>
                  </a:solidFill>
                </a:rPr>
                <a:t>1</a:t>
              </a:r>
            </a:p>
          </p:txBody>
        </p:sp>
        <p:sp>
          <p:nvSpPr>
            <p:cNvPr id="21" name="Text Box 47"/>
            <p:cNvSpPr txBox="1">
              <a:spLocks noChangeArrowheads="1"/>
            </p:cNvSpPr>
            <p:nvPr/>
          </p:nvSpPr>
          <p:spPr bwMode="auto">
            <a:xfrm>
              <a:off x="4656" y="129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00FF00"/>
                  </a:solidFill>
                </a:rPr>
                <a:t>1</a:t>
              </a:r>
            </a:p>
          </p:txBody>
        </p:sp>
        <p:sp>
          <p:nvSpPr>
            <p:cNvPr id="22" name="Text Box 48"/>
            <p:cNvSpPr txBox="1">
              <a:spLocks noChangeArrowheads="1"/>
            </p:cNvSpPr>
            <p:nvPr/>
          </p:nvSpPr>
          <p:spPr bwMode="auto">
            <a:xfrm>
              <a:off x="4992" y="158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00FF00"/>
                  </a:solidFill>
                </a:rPr>
                <a:t>1</a:t>
              </a:r>
            </a:p>
          </p:txBody>
        </p:sp>
        <p:sp>
          <p:nvSpPr>
            <p:cNvPr id="23" name="AutoShape 49"/>
            <p:cNvSpPr>
              <a:spLocks noChangeArrowheads="1"/>
            </p:cNvSpPr>
            <p:nvPr/>
          </p:nvSpPr>
          <p:spPr bwMode="auto">
            <a:xfrm rot="10800000">
              <a:off x="4320" y="1344"/>
              <a:ext cx="528" cy="192"/>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4" name="AutoShape 50"/>
            <p:cNvSpPr>
              <a:spLocks noChangeArrowheads="1"/>
            </p:cNvSpPr>
            <p:nvPr/>
          </p:nvSpPr>
          <p:spPr bwMode="auto">
            <a:xfrm>
              <a:off x="4704" y="1584"/>
              <a:ext cx="480" cy="24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aphicFrame>
        <p:nvGraphicFramePr>
          <p:cNvPr id="30" name="Object 102"/>
          <p:cNvGraphicFramePr>
            <a:graphicFrameLocks noChangeAspect="1"/>
          </p:cNvGraphicFramePr>
          <p:nvPr>
            <p:extLst>
              <p:ext uri="{D42A27DB-BD31-4B8C-83A1-F6EECF244321}">
                <p14:modId xmlns:p14="http://schemas.microsoft.com/office/powerpoint/2010/main" val="3149266104"/>
              </p:ext>
            </p:extLst>
          </p:nvPr>
        </p:nvGraphicFramePr>
        <p:xfrm>
          <a:off x="5023667" y="2843961"/>
          <a:ext cx="3243453" cy="515236"/>
        </p:xfrm>
        <a:graphic>
          <a:graphicData uri="http://schemas.openxmlformats.org/presentationml/2006/ole">
            <mc:AlternateContent xmlns:mc="http://schemas.openxmlformats.org/markup-compatibility/2006">
              <mc:Choice xmlns:v="urn:schemas-microsoft-com:vml" Requires="v">
                <p:oleObj spid="_x0000_s276930" name="公式" r:id="rId5" imgW="1304976" imgH="181043" progId="Equation.3">
                  <p:embed/>
                </p:oleObj>
              </mc:Choice>
              <mc:Fallback>
                <p:oleObj name="公式" r:id="rId5" imgW="1304976" imgH="18104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3667" y="2843961"/>
                        <a:ext cx="3243453" cy="515236"/>
                      </a:xfrm>
                      <a:prstGeom prst="rect">
                        <a:avLst/>
                      </a:prstGeom>
                      <a:noFill/>
                      <a:ln>
                        <a:noFill/>
                      </a:ln>
                      <a:effectLst/>
                      <a:extLst/>
                    </p:spPr>
                  </p:pic>
                </p:oleObj>
              </mc:Fallback>
            </mc:AlternateContent>
          </a:graphicData>
        </a:graphic>
      </p:graphicFrame>
      <p:graphicFrame>
        <p:nvGraphicFramePr>
          <p:cNvPr id="31" name="Group 103"/>
          <p:cNvGraphicFramePr>
            <a:graphicFrameLocks noGrp="1"/>
          </p:cNvGraphicFramePr>
          <p:nvPr>
            <p:extLst>
              <p:ext uri="{D42A27DB-BD31-4B8C-83A1-F6EECF244321}">
                <p14:modId xmlns:p14="http://schemas.microsoft.com/office/powerpoint/2010/main" val="860246620"/>
              </p:ext>
            </p:extLst>
          </p:nvPr>
        </p:nvGraphicFramePr>
        <p:xfrm>
          <a:off x="4518843" y="3602084"/>
          <a:ext cx="2762250" cy="1346200"/>
        </p:xfrm>
        <a:graphic>
          <a:graphicData uri="http://schemas.openxmlformats.org/drawingml/2006/table">
            <a:tbl>
              <a:tblPr/>
              <a:tblGrid>
                <a:gridCol w="6096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4</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5</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32" name="Group 149"/>
          <p:cNvGrpSpPr>
            <a:grpSpLocks/>
          </p:cNvGrpSpPr>
          <p:nvPr/>
        </p:nvGrpSpPr>
        <p:grpSpPr bwMode="auto">
          <a:xfrm>
            <a:off x="4447406" y="3313159"/>
            <a:ext cx="2743200" cy="1616075"/>
            <a:chOff x="2832" y="3120"/>
            <a:chExt cx="1728" cy="1018"/>
          </a:xfrm>
        </p:grpSpPr>
        <p:grpSp>
          <p:nvGrpSpPr>
            <p:cNvPr id="33" name="Group 137"/>
            <p:cNvGrpSpPr>
              <a:grpSpLocks/>
            </p:cNvGrpSpPr>
            <p:nvPr/>
          </p:nvGrpSpPr>
          <p:grpSpPr bwMode="auto">
            <a:xfrm>
              <a:off x="2832" y="3120"/>
              <a:ext cx="480" cy="538"/>
              <a:chOff x="1536" y="1824"/>
              <a:chExt cx="480" cy="538"/>
            </a:xfrm>
          </p:grpSpPr>
          <p:sp>
            <p:nvSpPr>
              <p:cNvPr id="42" name="Line 138"/>
              <p:cNvSpPr>
                <a:spLocks noChangeShapeType="1"/>
              </p:cNvSpPr>
              <p:nvPr/>
            </p:nvSpPr>
            <p:spPr bwMode="auto">
              <a:xfrm flipH="1" flipV="1">
                <a:off x="1557" y="2027"/>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3" name="Text Box 139"/>
              <p:cNvSpPr txBox="1">
                <a:spLocks noChangeArrowheads="1"/>
              </p:cNvSpPr>
              <p:nvPr/>
            </p:nvSpPr>
            <p:spPr bwMode="auto">
              <a:xfrm>
                <a:off x="1584" y="182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AB</a:t>
                </a:r>
              </a:p>
            </p:txBody>
          </p:sp>
          <p:sp>
            <p:nvSpPr>
              <p:cNvPr id="44" name="Text Box 140"/>
              <p:cNvSpPr txBox="1">
                <a:spLocks noChangeArrowheads="1"/>
              </p:cNvSpPr>
              <p:nvPr/>
            </p:nvSpPr>
            <p:spPr bwMode="auto">
              <a:xfrm>
                <a:off x="1536" y="2112"/>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C</a:t>
                </a:r>
              </a:p>
            </p:txBody>
          </p:sp>
        </p:grpSp>
        <p:sp>
          <p:nvSpPr>
            <p:cNvPr id="34" name="Text Box 141"/>
            <p:cNvSpPr txBox="1">
              <a:spLocks noChangeArrowheads="1"/>
            </p:cNvSpPr>
            <p:nvPr/>
          </p:nvSpPr>
          <p:spPr bwMode="auto">
            <a:xfrm>
              <a:off x="4272" y="360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00FF00"/>
                  </a:solidFill>
                </a:rPr>
                <a:t>1</a:t>
              </a:r>
            </a:p>
          </p:txBody>
        </p:sp>
        <p:sp>
          <p:nvSpPr>
            <p:cNvPr id="35" name="Text Box 142"/>
            <p:cNvSpPr txBox="1">
              <a:spLocks noChangeArrowheads="1"/>
            </p:cNvSpPr>
            <p:nvPr/>
          </p:nvSpPr>
          <p:spPr bwMode="auto">
            <a:xfrm>
              <a:off x="3936" y="388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00FF00"/>
                  </a:solidFill>
                </a:rPr>
                <a:t>1</a:t>
              </a:r>
            </a:p>
          </p:txBody>
        </p:sp>
        <p:sp>
          <p:nvSpPr>
            <p:cNvPr id="36" name="Text Box 143"/>
            <p:cNvSpPr txBox="1">
              <a:spLocks noChangeArrowheads="1"/>
            </p:cNvSpPr>
            <p:nvPr/>
          </p:nvSpPr>
          <p:spPr bwMode="auto">
            <a:xfrm>
              <a:off x="3936" y="360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00FF00"/>
                  </a:solidFill>
                </a:rPr>
                <a:t>1</a:t>
              </a:r>
            </a:p>
          </p:txBody>
        </p:sp>
        <p:sp>
          <p:nvSpPr>
            <p:cNvPr id="37" name="Text Box 144"/>
            <p:cNvSpPr txBox="1">
              <a:spLocks noChangeArrowheads="1"/>
            </p:cNvSpPr>
            <p:nvPr/>
          </p:nvSpPr>
          <p:spPr bwMode="auto">
            <a:xfrm>
              <a:off x="3600" y="388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00FF00"/>
                  </a:solidFill>
                </a:rPr>
                <a:t>1</a:t>
              </a:r>
            </a:p>
          </p:txBody>
        </p:sp>
        <p:sp>
          <p:nvSpPr>
            <p:cNvPr id="38" name="AutoShape 145"/>
            <p:cNvSpPr>
              <a:spLocks noChangeArrowheads="1"/>
            </p:cNvSpPr>
            <p:nvPr/>
          </p:nvSpPr>
          <p:spPr bwMode="auto">
            <a:xfrm rot="10800000">
              <a:off x="3648" y="3936"/>
              <a:ext cx="528" cy="192"/>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39" name="AutoShape 146"/>
            <p:cNvSpPr>
              <a:spLocks noChangeArrowheads="1"/>
            </p:cNvSpPr>
            <p:nvPr/>
          </p:nvSpPr>
          <p:spPr bwMode="auto">
            <a:xfrm>
              <a:off x="3984" y="3600"/>
              <a:ext cx="480" cy="24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40" name="Text Box 147"/>
            <p:cNvSpPr txBox="1">
              <a:spLocks noChangeArrowheads="1"/>
            </p:cNvSpPr>
            <p:nvPr/>
          </p:nvSpPr>
          <p:spPr bwMode="auto">
            <a:xfrm>
              <a:off x="3264" y="388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00FF00"/>
                  </a:solidFill>
                </a:rPr>
                <a:t>1</a:t>
              </a:r>
            </a:p>
          </p:txBody>
        </p:sp>
        <p:sp>
          <p:nvSpPr>
            <p:cNvPr id="41" name="AutoShape 148"/>
            <p:cNvSpPr>
              <a:spLocks noChangeArrowheads="1"/>
            </p:cNvSpPr>
            <p:nvPr/>
          </p:nvSpPr>
          <p:spPr bwMode="auto">
            <a:xfrm rot="10800000">
              <a:off x="3312" y="3936"/>
              <a:ext cx="528" cy="192"/>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45" name="Text Box 5"/>
          <p:cNvSpPr txBox="1">
            <a:spLocks noChangeArrowheads="1"/>
          </p:cNvSpPr>
          <p:nvPr/>
        </p:nvSpPr>
        <p:spPr bwMode="auto">
          <a:xfrm>
            <a:off x="304044" y="5189647"/>
            <a:ext cx="2919399"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dirty="0"/>
              <a:t>变量</a:t>
            </a:r>
            <a:r>
              <a:rPr lang="en-US" altLang="zh-CN" dirty="0"/>
              <a:t>C</a:t>
            </a:r>
            <a:r>
              <a:rPr lang="zh-CN" altLang="en-US" dirty="0"/>
              <a:t>具有竞争问题</a:t>
            </a:r>
            <a:endParaRPr lang="en-US" altLang="zh-CN" dirty="0"/>
          </a:p>
          <a:p>
            <a:pPr eaLnBrk="1" hangingPunct="1"/>
            <a:r>
              <a:rPr lang="en-US" altLang="zh-CN" dirty="0"/>
              <a:t>A=1,B=1</a:t>
            </a:r>
            <a:r>
              <a:rPr lang="zh-CN" altLang="en-US" dirty="0"/>
              <a:t>时，</a:t>
            </a:r>
          </a:p>
        </p:txBody>
      </p:sp>
      <p:graphicFrame>
        <p:nvGraphicFramePr>
          <p:cNvPr id="6" name="对象 5"/>
          <p:cNvGraphicFramePr>
            <a:graphicFrameLocks noChangeAspect="1"/>
          </p:cNvGraphicFramePr>
          <p:nvPr>
            <p:extLst>
              <p:ext uri="{D42A27DB-BD31-4B8C-83A1-F6EECF244321}">
                <p14:modId xmlns:p14="http://schemas.microsoft.com/office/powerpoint/2010/main" val="1147631394"/>
              </p:ext>
            </p:extLst>
          </p:nvPr>
        </p:nvGraphicFramePr>
        <p:xfrm>
          <a:off x="758055" y="5889947"/>
          <a:ext cx="1627188" cy="557213"/>
        </p:xfrm>
        <a:graphic>
          <a:graphicData uri="http://schemas.openxmlformats.org/presentationml/2006/ole">
            <mc:AlternateContent xmlns:mc="http://schemas.openxmlformats.org/markup-compatibility/2006">
              <mc:Choice xmlns:v="urn:schemas-microsoft-com:vml" Requires="v">
                <p:oleObj spid="_x0000_s276931" name="Equation" r:id="rId7" imgW="660240" imgH="215640" progId="Equation.DSMT4">
                  <p:embed/>
                </p:oleObj>
              </mc:Choice>
              <mc:Fallback>
                <p:oleObj name="Equation" r:id="rId7" imgW="660240" imgH="215640" progId="Equation.DSMT4">
                  <p:embed/>
                  <p:pic>
                    <p:nvPicPr>
                      <p:cNvPr id="0" name="对象 17"/>
                      <p:cNvPicPr>
                        <a:picLocks noChangeAspect="1" noChangeArrowheads="1"/>
                      </p:cNvPicPr>
                      <p:nvPr/>
                    </p:nvPicPr>
                    <p:blipFill>
                      <a:blip r:embed="rId8"/>
                      <a:srcRect/>
                      <a:stretch>
                        <a:fillRect/>
                      </a:stretch>
                    </p:blipFill>
                    <p:spPr bwMode="auto">
                      <a:xfrm>
                        <a:off x="758055" y="5889947"/>
                        <a:ext cx="1627188"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 name="Text Box 5"/>
          <p:cNvSpPr txBox="1">
            <a:spLocks noChangeArrowheads="1"/>
          </p:cNvSpPr>
          <p:nvPr/>
        </p:nvSpPr>
        <p:spPr bwMode="auto">
          <a:xfrm>
            <a:off x="4346986" y="5193528"/>
            <a:ext cx="4680312" cy="1633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dirty="0"/>
              <a:t>变量</a:t>
            </a:r>
            <a:r>
              <a:rPr lang="en-US" altLang="zh-CN" dirty="0"/>
              <a:t>A</a:t>
            </a:r>
            <a:r>
              <a:rPr lang="zh-CN" altLang="en-US" dirty="0"/>
              <a:t>，</a:t>
            </a:r>
            <a:r>
              <a:rPr lang="en-US" altLang="zh-CN" dirty="0"/>
              <a:t>C</a:t>
            </a:r>
            <a:r>
              <a:rPr lang="zh-CN" altLang="en-US" dirty="0"/>
              <a:t>具有竞争问题</a:t>
            </a:r>
            <a:endParaRPr lang="en-US" altLang="zh-CN" dirty="0"/>
          </a:p>
          <a:p>
            <a:pPr eaLnBrk="1" hangingPunct="1"/>
            <a:r>
              <a:rPr lang="en-US" altLang="zh-CN" dirty="0"/>
              <a:t>B=0</a:t>
            </a:r>
            <a:r>
              <a:rPr lang="zh-CN" altLang="en-US" dirty="0"/>
              <a:t>，</a:t>
            </a:r>
            <a:r>
              <a:rPr lang="en-US" altLang="zh-CN" dirty="0"/>
              <a:t>C=X,</a:t>
            </a:r>
          </a:p>
          <a:p>
            <a:pPr eaLnBrk="1" hangingPunct="1"/>
            <a:r>
              <a:rPr lang="en-US" altLang="zh-CN" dirty="0"/>
              <a:t>B=1,   C=X, F=1,</a:t>
            </a:r>
            <a:r>
              <a:rPr lang="zh-CN" altLang="en-US" dirty="0"/>
              <a:t>因此，</a:t>
            </a:r>
            <a:r>
              <a:rPr lang="en-US" altLang="zh-CN" dirty="0"/>
              <a:t>A</a:t>
            </a:r>
            <a:r>
              <a:rPr lang="zh-CN" altLang="en-US" dirty="0"/>
              <a:t>没有冒险现象</a:t>
            </a:r>
            <a:endParaRPr lang="en-US" altLang="zh-CN" dirty="0"/>
          </a:p>
          <a:p>
            <a:pPr eaLnBrk="1" hangingPunct="1"/>
            <a:r>
              <a:rPr lang="en-US" altLang="zh-CN" dirty="0"/>
              <a:t>A=1</a:t>
            </a:r>
            <a:r>
              <a:rPr lang="zh-CN" altLang="en-US" dirty="0"/>
              <a:t>，</a:t>
            </a:r>
            <a:r>
              <a:rPr lang="en-US" altLang="zh-CN" dirty="0"/>
              <a:t>B=1,          </a:t>
            </a:r>
          </a:p>
          <a:p>
            <a:pPr eaLnBrk="1" hangingPunct="1"/>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2357415895"/>
              </p:ext>
            </p:extLst>
          </p:nvPr>
        </p:nvGraphicFramePr>
        <p:xfrm>
          <a:off x="6428606" y="5497329"/>
          <a:ext cx="1371600" cy="359009"/>
        </p:xfrm>
        <a:graphic>
          <a:graphicData uri="http://schemas.openxmlformats.org/presentationml/2006/ole">
            <mc:AlternateContent xmlns:mc="http://schemas.openxmlformats.org/markup-compatibility/2006">
              <mc:Choice xmlns:v="urn:schemas-microsoft-com:vml" Requires="v">
                <p:oleObj spid="_x0000_s276932" name="Equation" r:id="rId9" imgW="863280" imgH="215640" progId="Equation.DSMT4">
                  <p:embed/>
                </p:oleObj>
              </mc:Choice>
              <mc:Fallback>
                <p:oleObj name="Equation" r:id="rId9" imgW="863280" imgH="215640" progId="Equation.DSMT4">
                  <p:embed/>
                  <p:pic>
                    <p:nvPicPr>
                      <p:cNvPr id="0" name="对象 5"/>
                      <p:cNvPicPr>
                        <a:picLocks noChangeAspect="1" noChangeArrowheads="1"/>
                      </p:cNvPicPr>
                      <p:nvPr/>
                    </p:nvPicPr>
                    <p:blipFill>
                      <a:blip r:embed="rId10"/>
                      <a:srcRect/>
                      <a:stretch>
                        <a:fillRect/>
                      </a:stretch>
                    </p:blipFill>
                    <p:spPr bwMode="auto">
                      <a:xfrm>
                        <a:off x="6428606" y="5497329"/>
                        <a:ext cx="1371600" cy="359009"/>
                      </a:xfrm>
                      <a:prstGeom prst="rect">
                        <a:avLst/>
                      </a:prstGeom>
                      <a:noFill/>
                      <a:ln>
                        <a:noFill/>
                      </a:ln>
                      <a:effec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296098634"/>
              </p:ext>
            </p:extLst>
          </p:nvPr>
        </p:nvGraphicFramePr>
        <p:xfrm>
          <a:off x="5895206" y="6129180"/>
          <a:ext cx="1047750" cy="358775"/>
        </p:xfrm>
        <a:graphic>
          <a:graphicData uri="http://schemas.openxmlformats.org/presentationml/2006/ole">
            <mc:AlternateContent xmlns:mc="http://schemas.openxmlformats.org/markup-compatibility/2006">
              <mc:Choice xmlns:v="urn:schemas-microsoft-com:vml" Requires="v">
                <p:oleObj spid="_x0000_s276933" name="Equation" r:id="rId11" imgW="660240" imgH="215640" progId="Equation.DSMT4">
                  <p:embed/>
                </p:oleObj>
              </mc:Choice>
              <mc:Fallback>
                <p:oleObj name="Equation" r:id="rId11" imgW="660240" imgH="215640" progId="Equation.DSMT4">
                  <p:embed/>
                  <p:pic>
                    <p:nvPicPr>
                      <p:cNvPr id="0" name="对象 6"/>
                      <p:cNvPicPr>
                        <a:picLocks noChangeAspect="1" noChangeArrowheads="1"/>
                      </p:cNvPicPr>
                      <p:nvPr/>
                    </p:nvPicPr>
                    <p:blipFill>
                      <a:blip r:embed="rId12"/>
                      <a:srcRect/>
                      <a:stretch>
                        <a:fillRect/>
                      </a:stretch>
                    </p:blipFill>
                    <p:spPr bwMode="auto">
                      <a:xfrm>
                        <a:off x="5895206" y="6129180"/>
                        <a:ext cx="10477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p:cNvSpPr/>
          <p:nvPr/>
        </p:nvSpPr>
        <p:spPr>
          <a:xfrm>
            <a:off x="7048140" y="6105943"/>
            <a:ext cx="2161169" cy="369332"/>
          </a:xfrm>
          <a:prstGeom prst="rect">
            <a:avLst/>
          </a:prstGeom>
        </p:spPr>
        <p:txBody>
          <a:bodyPr wrap="none">
            <a:spAutoFit/>
          </a:bodyPr>
          <a:lstStyle/>
          <a:p>
            <a:pPr eaLnBrk="1" hangingPunct="1"/>
            <a:r>
              <a:rPr lang="zh-CN" altLang="en-US" dirty="0">
                <a:solidFill>
                  <a:schemeClr val="tx1"/>
                </a:solidFill>
              </a:rPr>
              <a:t>因此，</a:t>
            </a:r>
            <a:r>
              <a:rPr lang="en-US" altLang="zh-CN" dirty="0">
                <a:solidFill>
                  <a:schemeClr val="tx1"/>
                </a:solidFill>
              </a:rPr>
              <a:t>C</a:t>
            </a:r>
            <a:r>
              <a:rPr lang="zh-CN" altLang="en-US" dirty="0">
                <a:solidFill>
                  <a:schemeClr val="tx1"/>
                </a:solidFill>
              </a:rPr>
              <a:t>有冒险现象</a:t>
            </a:r>
            <a:endParaRPr lang="en-US" altLang="zh-CN" dirty="0">
              <a:solidFill>
                <a:schemeClr val="tx1"/>
              </a:solidFill>
            </a:endParaRPr>
          </a:p>
        </p:txBody>
      </p:sp>
    </p:spTree>
    <p:extLst>
      <p:ext uri="{BB962C8B-B14F-4D97-AF65-F5344CB8AC3E}">
        <p14:creationId xmlns:p14="http://schemas.microsoft.com/office/powerpoint/2010/main" val="1563562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082" y="6387832"/>
            <a:ext cx="9130918"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zh-CN" altLang="en-US" dirty="0"/>
          </a:p>
        </p:txBody>
      </p:sp>
      <p:sp>
        <p:nvSpPr>
          <p:cNvPr id="8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第一节  组合逻辑分析</a:t>
            </a:r>
          </a:p>
        </p:txBody>
      </p:sp>
      <p:sp>
        <p:nvSpPr>
          <p:cNvPr id="149" name="矩形 148"/>
          <p:cNvSpPr/>
          <p:nvPr/>
        </p:nvSpPr>
        <p:spPr>
          <a:xfrm>
            <a:off x="19986" y="392861"/>
            <a:ext cx="3070071" cy="523220"/>
          </a:xfrm>
          <a:prstGeom prst="rect">
            <a:avLst/>
          </a:prstGeom>
        </p:spPr>
        <p:txBody>
          <a:bodyPr wrap="none">
            <a:spAutoFit/>
          </a:bodyPr>
          <a:lstStyle/>
          <a:p>
            <a:r>
              <a:rPr lang="zh-CN" altLang="en-US" sz="2800" dirty="0">
                <a:solidFill>
                  <a:schemeClr val="tx1"/>
                </a:solidFill>
              </a:rPr>
              <a:t>竞争冒险的判断：</a:t>
            </a:r>
          </a:p>
        </p:txBody>
      </p:sp>
      <p:sp>
        <p:nvSpPr>
          <p:cNvPr id="27" name="Text Box 5"/>
          <p:cNvSpPr txBox="1">
            <a:spLocks noChangeArrowheads="1"/>
          </p:cNvSpPr>
          <p:nvPr/>
        </p:nvSpPr>
        <p:spPr bwMode="auto">
          <a:xfrm>
            <a:off x="87157" y="1043841"/>
            <a:ext cx="8905180" cy="12003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chemeClr val="hlink"/>
              </a:buClr>
            </a:pPr>
            <a:r>
              <a:rPr lang="zh-CN" altLang="en-US" sz="3600" dirty="0">
                <a:solidFill>
                  <a:schemeClr val="tx1"/>
                </a:solidFill>
              </a:rPr>
              <a:t>练习：试判断以下逻辑表达式是否可能产生险象</a:t>
            </a:r>
          </a:p>
        </p:txBody>
      </p:sp>
      <p:graphicFrame>
        <p:nvGraphicFramePr>
          <p:cNvPr id="15" name="Object 6"/>
          <p:cNvGraphicFramePr>
            <a:graphicFrameLocks noChangeAspect="1"/>
          </p:cNvGraphicFramePr>
          <p:nvPr>
            <p:extLst>
              <p:ext uri="{D42A27DB-BD31-4B8C-83A1-F6EECF244321}">
                <p14:modId xmlns:p14="http://schemas.microsoft.com/office/powerpoint/2010/main" val="1948425199"/>
              </p:ext>
            </p:extLst>
          </p:nvPr>
        </p:nvGraphicFramePr>
        <p:xfrm>
          <a:off x="817185" y="2244171"/>
          <a:ext cx="2976404" cy="565558"/>
        </p:xfrm>
        <a:graphic>
          <a:graphicData uri="http://schemas.openxmlformats.org/presentationml/2006/ole">
            <mc:AlternateContent xmlns:mc="http://schemas.openxmlformats.org/markup-compatibility/2006">
              <mc:Choice xmlns:v="urn:schemas-microsoft-com:vml" Requires="v">
                <p:oleObj spid="_x0000_s233386" name="Equation" r:id="rId3" imgW="1218960" imgH="203040" progId="Equation.DSMT4">
                  <p:embed/>
                </p:oleObj>
              </mc:Choice>
              <mc:Fallback>
                <p:oleObj name="Equation" r:id="rId3" imgW="1218960" imgH="203040" progId="Equation.DSMT4">
                  <p:embed/>
                  <p:pic>
                    <p:nvPicPr>
                      <p:cNvPr id="0" name=""/>
                      <p:cNvPicPr>
                        <a:picLocks noChangeAspect="1" noChangeArrowheads="1"/>
                      </p:cNvPicPr>
                      <p:nvPr/>
                    </p:nvPicPr>
                    <p:blipFill>
                      <a:blip r:embed="rId4"/>
                      <a:srcRect/>
                      <a:stretch>
                        <a:fillRect/>
                      </a:stretch>
                    </p:blipFill>
                    <p:spPr bwMode="auto">
                      <a:xfrm>
                        <a:off x="817185" y="2244171"/>
                        <a:ext cx="2976404" cy="565558"/>
                      </a:xfrm>
                      <a:prstGeom prst="rect">
                        <a:avLst/>
                      </a:prstGeom>
                      <a:noFill/>
                      <a:ln>
                        <a:noFill/>
                      </a:ln>
                      <a:effectLst/>
                      <a:extLst/>
                    </p:spPr>
                  </p:pic>
                </p:oleObj>
              </mc:Fallback>
            </mc:AlternateContent>
          </a:graphicData>
        </a:graphic>
      </p:graphicFrame>
      <p:graphicFrame>
        <p:nvGraphicFramePr>
          <p:cNvPr id="16" name="Group 7"/>
          <p:cNvGraphicFramePr>
            <a:graphicFrameLocks noGrp="1"/>
          </p:cNvGraphicFramePr>
          <p:nvPr>
            <p:extLst>
              <p:ext uri="{D42A27DB-BD31-4B8C-83A1-F6EECF244321}">
                <p14:modId xmlns:p14="http://schemas.microsoft.com/office/powerpoint/2010/main" val="2458513856"/>
              </p:ext>
            </p:extLst>
          </p:nvPr>
        </p:nvGraphicFramePr>
        <p:xfrm>
          <a:off x="708843" y="3056164"/>
          <a:ext cx="2762250" cy="1346200"/>
        </p:xfrm>
        <a:graphic>
          <a:graphicData uri="http://schemas.openxmlformats.org/drawingml/2006/table">
            <a:tbl>
              <a:tblPr/>
              <a:tblGrid>
                <a:gridCol w="6096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4</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dirty="0">
                          <a:ln>
                            <a:noFill/>
                          </a:ln>
                          <a:solidFill>
                            <a:schemeClr val="tx1"/>
                          </a:solidFill>
                          <a:effectLst/>
                          <a:latin typeface="Times New Roman" pitchFamily="18" charset="0"/>
                          <a:ea typeface="宋体" pitchFamily="2"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5</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17" name="Group 40"/>
          <p:cNvGrpSpPr>
            <a:grpSpLocks/>
          </p:cNvGrpSpPr>
          <p:nvPr/>
        </p:nvGrpSpPr>
        <p:grpSpPr bwMode="auto">
          <a:xfrm>
            <a:off x="632643" y="2751364"/>
            <a:ext cx="2743200" cy="1616075"/>
            <a:chOff x="3552" y="816"/>
            <a:chExt cx="1728" cy="1018"/>
          </a:xfrm>
        </p:grpSpPr>
        <p:grpSp>
          <p:nvGrpSpPr>
            <p:cNvPr id="18" name="Group 41"/>
            <p:cNvGrpSpPr>
              <a:grpSpLocks/>
            </p:cNvGrpSpPr>
            <p:nvPr/>
          </p:nvGrpSpPr>
          <p:grpSpPr bwMode="auto">
            <a:xfrm>
              <a:off x="3552" y="816"/>
              <a:ext cx="480" cy="538"/>
              <a:chOff x="1536" y="1824"/>
              <a:chExt cx="480" cy="538"/>
            </a:xfrm>
          </p:grpSpPr>
          <p:sp>
            <p:nvSpPr>
              <p:cNvPr id="26" name="Line 42"/>
              <p:cNvSpPr>
                <a:spLocks noChangeShapeType="1"/>
              </p:cNvSpPr>
              <p:nvPr/>
            </p:nvSpPr>
            <p:spPr bwMode="auto">
              <a:xfrm flipH="1" flipV="1">
                <a:off x="1557" y="2027"/>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8" name="Text Box 43"/>
              <p:cNvSpPr txBox="1">
                <a:spLocks noChangeArrowheads="1"/>
              </p:cNvSpPr>
              <p:nvPr/>
            </p:nvSpPr>
            <p:spPr bwMode="auto">
              <a:xfrm>
                <a:off x="1584" y="182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AB</a:t>
                </a:r>
              </a:p>
            </p:txBody>
          </p:sp>
          <p:sp>
            <p:nvSpPr>
              <p:cNvPr id="29" name="Text Box 44"/>
              <p:cNvSpPr txBox="1">
                <a:spLocks noChangeArrowheads="1"/>
              </p:cNvSpPr>
              <p:nvPr/>
            </p:nvSpPr>
            <p:spPr bwMode="auto">
              <a:xfrm>
                <a:off x="1536" y="2112"/>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C</a:t>
                </a:r>
              </a:p>
            </p:txBody>
          </p:sp>
        </p:grpSp>
        <p:sp>
          <p:nvSpPr>
            <p:cNvPr id="19" name="Text Box 45"/>
            <p:cNvSpPr txBox="1">
              <a:spLocks noChangeArrowheads="1"/>
            </p:cNvSpPr>
            <p:nvPr/>
          </p:nvSpPr>
          <p:spPr bwMode="auto">
            <a:xfrm>
              <a:off x="4320" y="129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00FF00"/>
                  </a:solidFill>
                </a:rPr>
                <a:t>1</a:t>
              </a:r>
            </a:p>
          </p:txBody>
        </p:sp>
        <p:sp>
          <p:nvSpPr>
            <p:cNvPr id="20" name="Text Box 46"/>
            <p:cNvSpPr txBox="1">
              <a:spLocks noChangeArrowheads="1"/>
            </p:cNvSpPr>
            <p:nvPr/>
          </p:nvSpPr>
          <p:spPr bwMode="auto">
            <a:xfrm>
              <a:off x="4656" y="158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00FF00"/>
                  </a:solidFill>
                </a:rPr>
                <a:t>1</a:t>
              </a:r>
            </a:p>
          </p:txBody>
        </p:sp>
        <p:sp>
          <p:nvSpPr>
            <p:cNvPr id="21" name="Text Box 47"/>
            <p:cNvSpPr txBox="1">
              <a:spLocks noChangeArrowheads="1"/>
            </p:cNvSpPr>
            <p:nvPr/>
          </p:nvSpPr>
          <p:spPr bwMode="auto">
            <a:xfrm>
              <a:off x="4656" y="129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00FF00"/>
                  </a:solidFill>
                </a:rPr>
                <a:t>1</a:t>
              </a:r>
            </a:p>
          </p:txBody>
        </p:sp>
        <p:sp>
          <p:nvSpPr>
            <p:cNvPr id="22" name="Text Box 48"/>
            <p:cNvSpPr txBox="1">
              <a:spLocks noChangeArrowheads="1"/>
            </p:cNvSpPr>
            <p:nvPr/>
          </p:nvSpPr>
          <p:spPr bwMode="auto">
            <a:xfrm>
              <a:off x="4992" y="158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00FF00"/>
                  </a:solidFill>
                </a:rPr>
                <a:t>1</a:t>
              </a:r>
            </a:p>
          </p:txBody>
        </p:sp>
        <p:sp>
          <p:nvSpPr>
            <p:cNvPr id="23" name="AutoShape 49"/>
            <p:cNvSpPr>
              <a:spLocks noChangeArrowheads="1"/>
            </p:cNvSpPr>
            <p:nvPr/>
          </p:nvSpPr>
          <p:spPr bwMode="auto">
            <a:xfrm rot="10800000">
              <a:off x="4320" y="1344"/>
              <a:ext cx="528" cy="192"/>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4" name="AutoShape 50"/>
            <p:cNvSpPr>
              <a:spLocks noChangeArrowheads="1"/>
            </p:cNvSpPr>
            <p:nvPr/>
          </p:nvSpPr>
          <p:spPr bwMode="auto">
            <a:xfrm>
              <a:off x="4704" y="1584"/>
              <a:ext cx="480" cy="24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aphicFrame>
        <p:nvGraphicFramePr>
          <p:cNvPr id="30" name="Object 102"/>
          <p:cNvGraphicFramePr>
            <a:graphicFrameLocks noChangeAspect="1"/>
          </p:cNvGraphicFramePr>
          <p:nvPr>
            <p:extLst>
              <p:ext uri="{D42A27DB-BD31-4B8C-83A1-F6EECF244321}">
                <p14:modId xmlns:p14="http://schemas.microsoft.com/office/powerpoint/2010/main" val="4119986440"/>
              </p:ext>
            </p:extLst>
          </p:nvPr>
        </p:nvGraphicFramePr>
        <p:xfrm>
          <a:off x="4556124" y="2244171"/>
          <a:ext cx="3574789" cy="528598"/>
        </p:xfrm>
        <a:graphic>
          <a:graphicData uri="http://schemas.openxmlformats.org/presentationml/2006/ole">
            <mc:AlternateContent xmlns:mc="http://schemas.openxmlformats.org/markup-compatibility/2006">
              <mc:Choice xmlns:v="urn:schemas-microsoft-com:vml" Requires="v">
                <p:oleObj spid="_x0000_s233387" name="Equation" r:id="rId5" imgW="1574640" imgH="203040" progId="Equation.DSMT4">
                  <p:embed/>
                </p:oleObj>
              </mc:Choice>
              <mc:Fallback>
                <p:oleObj name="Equation" r:id="rId5" imgW="1574640" imgH="203040" progId="Equation.DSMT4">
                  <p:embed/>
                  <p:pic>
                    <p:nvPicPr>
                      <p:cNvPr id="0" name=""/>
                      <p:cNvPicPr>
                        <a:picLocks noChangeAspect="1" noChangeArrowheads="1"/>
                      </p:cNvPicPr>
                      <p:nvPr/>
                    </p:nvPicPr>
                    <p:blipFill>
                      <a:blip r:embed="rId6"/>
                      <a:srcRect/>
                      <a:stretch>
                        <a:fillRect/>
                      </a:stretch>
                    </p:blipFill>
                    <p:spPr bwMode="auto">
                      <a:xfrm>
                        <a:off x="4556124" y="2244171"/>
                        <a:ext cx="3574789" cy="528598"/>
                      </a:xfrm>
                      <a:prstGeom prst="rect">
                        <a:avLst/>
                      </a:prstGeom>
                      <a:noFill/>
                      <a:ln>
                        <a:noFill/>
                      </a:ln>
                      <a:effectLst/>
                      <a:extLst/>
                    </p:spPr>
                  </p:pic>
                </p:oleObj>
              </mc:Fallback>
            </mc:AlternateContent>
          </a:graphicData>
        </a:graphic>
      </p:graphicFrame>
      <p:graphicFrame>
        <p:nvGraphicFramePr>
          <p:cNvPr id="31" name="Group 103"/>
          <p:cNvGraphicFramePr>
            <a:graphicFrameLocks noGrp="1"/>
          </p:cNvGraphicFramePr>
          <p:nvPr>
            <p:extLst>
              <p:ext uri="{D42A27DB-BD31-4B8C-83A1-F6EECF244321}">
                <p14:modId xmlns:p14="http://schemas.microsoft.com/office/powerpoint/2010/main" val="3990508058"/>
              </p:ext>
            </p:extLst>
          </p:nvPr>
        </p:nvGraphicFramePr>
        <p:xfrm>
          <a:off x="4518843" y="3056164"/>
          <a:ext cx="2762250" cy="1346200"/>
        </p:xfrm>
        <a:graphic>
          <a:graphicData uri="http://schemas.openxmlformats.org/drawingml/2006/table">
            <a:tbl>
              <a:tblPr/>
              <a:tblGrid>
                <a:gridCol w="6096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4</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dirty="0">
                          <a:ln>
                            <a:noFill/>
                          </a:ln>
                          <a:solidFill>
                            <a:schemeClr val="tx1"/>
                          </a:solidFill>
                          <a:effectLst/>
                          <a:latin typeface="Times New Roman" pitchFamily="18" charset="0"/>
                          <a:ea typeface="宋体" pitchFamily="2"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5</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32" name="Group 149"/>
          <p:cNvGrpSpPr>
            <a:grpSpLocks/>
          </p:cNvGrpSpPr>
          <p:nvPr/>
        </p:nvGrpSpPr>
        <p:grpSpPr bwMode="auto">
          <a:xfrm>
            <a:off x="4447406" y="2767239"/>
            <a:ext cx="2743200" cy="1616075"/>
            <a:chOff x="2832" y="3120"/>
            <a:chExt cx="1728" cy="1018"/>
          </a:xfrm>
        </p:grpSpPr>
        <p:grpSp>
          <p:nvGrpSpPr>
            <p:cNvPr id="33" name="Group 137"/>
            <p:cNvGrpSpPr>
              <a:grpSpLocks/>
            </p:cNvGrpSpPr>
            <p:nvPr/>
          </p:nvGrpSpPr>
          <p:grpSpPr bwMode="auto">
            <a:xfrm>
              <a:off x="2832" y="3120"/>
              <a:ext cx="480" cy="538"/>
              <a:chOff x="1536" y="1824"/>
              <a:chExt cx="480" cy="538"/>
            </a:xfrm>
          </p:grpSpPr>
          <p:sp>
            <p:nvSpPr>
              <p:cNvPr id="42" name="Line 138"/>
              <p:cNvSpPr>
                <a:spLocks noChangeShapeType="1"/>
              </p:cNvSpPr>
              <p:nvPr/>
            </p:nvSpPr>
            <p:spPr bwMode="auto">
              <a:xfrm flipH="1" flipV="1">
                <a:off x="1557" y="2027"/>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3" name="Text Box 139"/>
              <p:cNvSpPr txBox="1">
                <a:spLocks noChangeArrowheads="1"/>
              </p:cNvSpPr>
              <p:nvPr/>
            </p:nvSpPr>
            <p:spPr bwMode="auto">
              <a:xfrm>
                <a:off x="1584" y="182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AB</a:t>
                </a:r>
              </a:p>
            </p:txBody>
          </p:sp>
          <p:sp>
            <p:nvSpPr>
              <p:cNvPr id="44" name="Text Box 140"/>
              <p:cNvSpPr txBox="1">
                <a:spLocks noChangeArrowheads="1"/>
              </p:cNvSpPr>
              <p:nvPr/>
            </p:nvSpPr>
            <p:spPr bwMode="auto">
              <a:xfrm>
                <a:off x="1536" y="2112"/>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C</a:t>
                </a:r>
              </a:p>
            </p:txBody>
          </p:sp>
        </p:grpSp>
        <p:sp>
          <p:nvSpPr>
            <p:cNvPr id="34" name="Text Box 141"/>
            <p:cNvSpPr txBox="1">
              <a:spLocks noChangeArrowheads="1"/>
            </p:cNvSpPr>
            <p:nvPr/>
          </p:nvSpPr>
          <p:spPr bwMode="auto">
            <a:xfrm>
              <a:off x="4272" y="360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00FF00"/>
                  </a:solidFill>
                </a:rPr>
                <a:t>1</a:t>
              </a:r>
            </a:p>
          </p:txBody>
        </p:sp>
        <p:sp>
          <p:nvSpPr>
            <p:cNvPr id="35" name="Text Box 142"/>
            <p:cNvSpPr txBox="1">
              <a:spLocks noChangeArrowheads="1"/>
            </p:cNvSpPr>
            <p:nvPr/>
          </p:nvSpPr>
          <p:spPr bwMode="auto">
            <a:xfrm>
              <a:off x="3936" y="388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00FF00"/>
                  </a:solidFill>
                </a:rPr>
                <a:t>1</a:t>
              </a:r>
            </a:p>
          </p:txBody>
        </p:sp>
        <p:sp>
          <p:nvSpPr>
            <p:cNvPr id="36" name="Text Box 143"/>
            <p:cNvSpPr txBox="1">
              <a:spLocks noChangeArrowheads="1"/>
            </p:cNvSpPr>
            <p:nvPr/>
          </p:nvSpPr>
          <p:spPr bwMode="auto">
            <a:xfrm>
              <a:off x="3936" y="360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00FF00"/>
                  </a:solidFill>
                </a:rPr>
                <a:t>1</a:t>
              </a:r>
            </a:p>
          </p:txBody>
        </p:sp>
        <p:sp>
          <p:nvSpPr>
            <p:cNvPr id="37" name="Text Box 144"/>
            <p:cNvSpPr txBox="1">
              <a:spLocks noChangeArrowheads="1"/>
            </p:cNvSpPr>
            <p:nvPr/>
          </p:nvSpPr>
          <p:spPr bwMode="auto">
            <a:xfrm>
              <a:off x="3600" y="388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00FF00"/>
                  </a:solidFill>
                </a:rPr>
                <a:t>1</a:t>
              </a:r>
            </a:p>
          </p:txBody>
        </p:sp>
        <p:sp>
          <p:nvSpPr>
            <p:cNvPr id="38" name="AutoShape 145"/>
            <p:cNvSpPr>
              <a:spLocks noChangeArrowheads="1"/>
            </p:cNvSpPr>
            <p:nvPr/>
          </p:nvSpPr>
          <p:spPr bwMode="auto">
            <a:xfrm rot="10800000">
              <a:off x="3648" y="3936"/>
              <a:ext cx="528" cy="192"/>
            </a:xfrm>
            <a:prstGeom prst="flowChartTerminator">
              <a:avLst/>
            </a:prstGeom>
            <a:noFill/>
            <a:ln w="28575">
              <a:solidFill>
                <a:schemeClr val="tx2">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39" name="AutoShape 146"/>
            <p:cNvSpPr>
              <a:spLocks noChangeArrowheads="1"/>
            </p:cNvSpPr>
            <p:nvPr/>
          </p:nvSpPr>
          <p:spPr bwMode="auto">
            <a:xfrm>
              <a:off x="3984" y="3600"/>
              <a:ext cx="480" cy="24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40" name="Text Box 147"/>
            <p:cNvSpPr txBox="1">
              <a:spLocks noChangeArrowheads="1"/>
            </p:cNvSpPr>
            <p:nvPr/>
          </p:nvSpPr>
          <p:spPr bwMode="auto">
            <a:xfrm>
              <a:off x="3264" y="388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00FF00"/>
                  </a:solidFill>
                </a:rPr>
                <a:t>1</a:t>
              </a:r>
            </a:p>
          </p:txBody>
        </p:sp>
        <p:sp>
          <p:nvSpPr>
            <p:cNvPr id="41" name="AutoShape 148"/>
            <p:cNvSpPr>
              <a:spLocks noChangeArrowheads="1"/>
            </p:cNvSpPr>
            <p:nvPr/>
          </p:nvSpPr>
          <p:spPr bwMode="auto">
            <a:xfrm rot="10800000">
              <a:off x="3312" y="3936"/>
              <a:ext cx="528" cy="192"/>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47" name="AutoShape 50"/>
          <p:cNvSpPr>
            <a:spLocks noChangeArrowheads="1"/>
          </p:cNvSpPr>
          <p:nvPr/>
        </p:nvSpPr>
        <p:spPr bwMode="auto">
          <a:xfrm>
            <a:off x="2358244" y="3422876"/>
            <a:ext cx="476214" cy="1080312"/>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48" name="AutoShape 50"/>
          <p:cNvSpPr>
            <a:spLocks noChangeArrowheads="1"/>
          </p:cNvSpPr>
          <p:nvPr/>
        </p:nvSpPr>
        <p:spPr bwMode="auto">
          <a:xfrm>
            <a:off x="6174465" y="3438235"/>
            <a:ext cx="476214" cy="1080312"/>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700368151"/>
              </p:ext>
            </p:extLst>
          </p:nvPr>
        </p:nvGraphicFramePr>
        <p:xfrm>
          <a:off x="1385888" y="4644081"/>
          <a:ext cx="2047460" cy="583557"/>
        </p:xfrm>
        <a:graphic>
          <a:graphicData uri="http://schemas.openxmlformats.org/presentationml/2006/ole">
            <mc:AlternateContent xmlns:mc="http://schemas.openxmlformats.org/markup-compatibility/2006">
              <mc:Choice xmlns:v="urn:schemas-microsoft-com:vml" Requires="v">
                <p:oleObj spid="_x0000_s233388" name="Equation" r:id="rId7" imgW="863280" imgH="215640" progId="Equation.DSMT4">
                  <p:embed/>
                </p:oleObj>
              </mc:Choice>
              <mc:Fallback>
                <p:oleObj name="Equation" r:id="rId7" imgW="863280" imgH="215640" progId="Equation.DSMT4">
                  <p:embed/>
                  <p:pic>
                    <p:nvPicPr>
                      <p:cNvPr id="0" name="Object 6"/>
                      <p:cNvPicPr>
                        <a:picLocks noChangeAspect="1" noChangeArrowheads="1"/>
                      </p:cNvPicPr>
                      <p:nvPr/>
                    </p:nvPicPr>
                    <p:blipFill>
                      <a:blip r:embed="rId8"/>
                      <a:srcRect/>
                      <a:stretch>
                        <a:fillRect/>
                      </a:stretch>
                    </p:blipFill>
                    <p:spPr bwMode="auto">
                      <a:xfrm>
                        <a:off x="1385888" y="4644081"/>
                        <a:ext cx="2047460" cy="583557"/>
                      </a:xfrm>
                      <a:prstGeom prst="rect">
                        <a:avLst/>
                      </a:prstGeom>
                      <a:noFill/>
                      <a:ln>
                        <a:noFill/>
                      </a:ln>
                      <a:effectLst/>
                      <a:extLst/>
                    </p:spPr>
                  </p:pic>
                </p:oleObj>
              </mc:Fallback>
            </mc:AlternateContent>
          </a:graphicData>
        </a:graphic>
      </p:graphicFrame>
      <p:graphicFrame>
        <p:nvGraphicFramePr>
          <p:cNvPr id="49" name="Group 7"/>
          <p:cNvGraphicFramePr>
            <a:graphicFrameLocks noGrp="1"/>
          </p:cNvGraphicFramePr>
          <p:nvPr>
            <p:extLst>
              <p:ext uri="{D42A27DB-BD31-4B8C-83A1-F6EECF244321}">
                <p14:modId xmlns:p14="http://schemas.microsoft.com/office/powerpoint/2010/main" val="2572218244"/>
              </p:ext>
            </p:extLst>
          </p:nvPr>
        </p:nvGraphicFramePr>
        <p:xfrm>
          <a:off x="785043" y="5345167"/>
          <a:ext cx="2762250" cy="1346200"/>
        </p:xfrm>
        <a:graphic>
          <a:graphicData uri="http://schemas.openxmlformats.org/drawingml/2006/table">
            <a:tbl>
              <a:tblPr/>
              <a:tblGrid>
                <a:gridCol w="6096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4</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dirty="0">
                          <a:ln>
                            <a:noFill/>
                          </a:ln>
                          <a:solidFill>
                            <a:schemeClr val="tx1"/>
                          </a:solidFill>
                          <a:effectLst/>
                          <a:latin typeface="Times New Roman" pitchFamily="18" charset="0"/>
                          <a:ea typeface="宋体" pitchFamily="2"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5</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50" name="Group 40"/>
          <p:cNvGrpSpPr>
            <a:grpSpLocks/>
          </p:cNvGrpSpPr>
          <p:nvPr/>
        </p:nvGrpSpPr>
        <p:grpSpPr bwMode="auto">
          <a:xfrm>
            <a:off x="708843" y="5040367"/>
            <a:ext cx="2743200" cy="1616075"/>
            <a:chOff x="3552" y="816"/>
            <a:chExt cx="1728" cy="1018"/>
          </a:xfrm>
        </p:grpSpPr>
        <p:grpSp>
          <p:nvGrpSpPr>
            <p:cNvPr id="51" name="Group 41"/>
            <p:cNvGrpSpPr>
              <a:grpSpLocks/>
            </p:cNvGrpSpPr>
            <p:nvPr/>
          </p:nvGrpSpPr>
          <p:grpSpPr bwMode="auto">
            <a:xfrm>
              <a:off x="3552" y="816"/>
              <a:ext cx="480" cy="538"/>
              <a:chOff x="1536" y="1824"/>
              <a:chExt cx="480" cy="538"/>
            </a:xfrm>
          </p:grpSpPr>
          <p:sp>
            <p:nvSpPr>
              <p:cNvPr id="58" name="Line 42"/>
              <p:cNvSpPr>
                <a:spLocks noChangeShapeType="1"/>
              </p:cNvSpPr>
              <p:nvPr/>
            </p:nvSpPr>
            <p:spPr bwMode="auto">
              <a:xfrm flipH="1" flipV="1">
                <a:off x="1557" y="2027"/>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9" name="Text Box 43"/>
              <p:cNvSpPr txBox="1">
                <a:spLocks noChangeArrowheads="1"/>
              </p:cNvSpPr>
              <p:nvPr/>
            </p:nvSpPr>
            <p:spPr bwMode="auto">
              <a:xfrm>
                <a:off x="1584" y="182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AB</a:t>
                </a:r>
              </a:p>
            </p:txBody>
          </p:sp>
          <p:sp>
            <p:nvSpPr>
              <p:cNvPr id="60" name="Text Box 44"/>
              <p:cNvSpPr txBox="1">
                <a:spLocks noChangeArrowheads="1"/>
              </p:cNvSpPr>
              <p:nvPr/>
            </p:nvSpPr>
            <p:spPr bwMode="auto">
              <a:xfrm>
                <a:off x="1536" y="2112"/>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C</a:t>
                </a:r>
              </a:p>
            </p:txBody>
          </p:sp>
        </p:grpSp>
        <p:sp>
          <p:nvSpPr>
            <p:cNvPr id="52" name="Text Box 45"/>
            <p:cNvSpPr txBox="1">
              <a:spLocks noChangeArrowheads="1"/>
            </p:cNvSpPr>
            <p:nvPr/>
          </p:nvSpPr>
          <p:spPr bwMode="auto">
            <a:xfrm>
              <a:off x="4032" y="158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dirty="0">
                  <a:solidFill>
                    <a:srgbClr val="00FF00"/>
                  </a:solidFill>
                </a:rPr>
                <a:t>1</a:t>
              </a:r>
            </a:p>
          </p:txBody>
        </p:sp>
        <p:sp>
          <p:nvSpPr>
            <p:cNvPr id="53" name="Text Box 46"/>
            <p:cNvSpPr txBox="1">
              <a:spLocks noChangeArrowheads="1"/>
            </p:cNvSpPr>
            <p:nvPr/>
          </p:nvSpPr>
          <p:spPr bwMode="auto">
            <a:xfrm>
              <a:off x="4656" y="158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00FF00"/>
                  </a:solidFill>
                </a:rPr>
                <a:t>1</a:t>
              </a:r>
            </a:p>
          </p:txBody>
        </p:sp>
        <p:sp>
          <p:nvSpPr>
            <p:cNvPr id="54" name="Text Box 47"/>
            <p:cNvSpPr txBox="1">
              <a:spLocks noChangeArrowheads="1"/>
            </p:cNvSpPr>
            <p:nvPr/>
          </p:nvSpPr>
          <p:spPr bwMode="auto">
            <a:xfrm>
              <a:off x="4288" y="158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dirty="0">
                  <a:solidFill>
                    <a:srgbClr val="00FF00"/>
                  </a:solidFill>
                </a:rPr>
                <a:t>1</a:t>
              </a:r>
            </a:p>
          </p:txBody>
        </p:sp>
        <p:sp>
          <p:nvSpPr>
            <p:cNvPr id="55" name="Text Box 48"/>
            <p:cNvSpPr txBox="1">
              <a:spLocks noChangeArrowheads="1"/>
            </p:cNvSpPr>
            <p:nvPr/>
          </p:nvSpPr>
          <p:spPr bwMode="auto">
            <a:xfrm>
              <a:off x="4992" y="158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00FF00"/>
                  </a:solidFill>
                </a:rPr>
                <a:t>1</a:t>
              </a:r>
            </a:p>
          </p:txBody>
        </p:sp>
        <p:sp>
          <p:nvSpPr>
            <p:cNvPr id="56" name="AutoShape 49"/>
            <p:cNvSpPr>
              <a:spLocks noChangeArrowheads="1"/>
            </p:cNvSpPr>
            <p:nvPr/>
          </p:nvSpPr>
          <p:spPr bwMode="auto">
            <a:xfrm rot="10800000">
              <a:off x="4032" y="1613"/>
              <a:ext cx="528" cy="192"/>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57" name="AutoShape 50"/>
            <p:cNvSpPr>
              <a:spLocks noChangeArrowheads="1"/>
            </p:cNvSpPr>
            <p:nvPr/>
          </p:nvSpPr>
          <p:spPr bwMode="auto">
            <a:xfrm>
              <a:off x="4704" y="1584"/>
              <a:ext cx="480" cy="24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aphicFrame>
        <p:nvGraphicFramePr>
          <p:cNvPr id="10" name="对象 9"/>
          <p:cNvGraphicFramePr>
            <a:graphicFrameLocks noChangeAspect="1"/>
          </p:cNvGraphicFramePr>
          <p:nvPr>
            <p:extLst>
              <p:ext uri="{D42A27DB-BD31-4B8C-83A1-F6EECF244321}">
                <p14:modId xmlns:p14="http://schemas.microsoft.com/office/powerpoint/2010/main" val="2243025510"/>
              </p:ext>
            </p:extLst>
          </p:nvPr>
        </p:nvGraphicFramePr>
        <p:xfrm>
          <a:off x="5400675" y="4689085"/>
          <a:ext cx="1827540" cy="549666"/>
        </p:xfrm>
        <a:graphic>
          <a:graphicData uri="http://schemas.openxmlformats.org/presentationml/2006/ole">
            <mc:AlternateContent xmlns:mc="http://schemas.openxmlformats.org/markup-compatibility/2006">
              <mc:Choice xmlns:v="urn:schemas-microsoft-com:vml" Requires="v">
                <p:oleObj spid="_x0000_s233389" name="Equation" r:id="rId9" imgW="774360" imgH="203040" progId="Equation.DSMT4">
                  <p:embed/>
                </p:oleObj>
              </mc:Choice>
              <mc:Fallback>
                <p:oleObj name="Equation" r:id="rId9" imgW="774360" imgH="203040" progId="Equation.DSMT4">
                  <p:embed/>
                  <p:pic>
                    <p:nvPicPr>
                      <p:cNvPr id="0" name="Object 102"/>
                      <p:cNvPicPr>
                        <a:picLocks noChangeAspect="1" noChangeArrowheads="1"/>
                      </p:cNvPicPr>
                      <p:nvPr/>
                    </p:nvPicPr>
                    <p:blipFill>
                      <a:blip r:embed="rId10"/>
                      <a:srcRect/>
                      <a:stretch>
                        <a:fillRect/>
                      </a:stretch>
                    </p:blipFill>
                    <p:spPr bwMode="auto">
                      <a:xfrm>
                        <a:off x="5400675" y="4689085"/>
                        <a:ext cx="1827540" cy="549666"/>
                      </a:xfrm>
                      <a:prstGeom prst="rect">
                        <a:avLst/>
                      </a:prstGeom>
                      <a:noFill/>
                      <a:ln>
                        <a:noFill/>
                      </a:ln>
                      <a:effectLst/>
                      <a:extLst/>
                    </p:spPr>
                  </p:pic>
                </p:oleObj>
              </mc:Fallback>
            </mc:AlternateContent>
          </a:graphicData>
        </a:graphic>
      </p:graphicFrame>
      <p:graphicFrame>
        <p:nvGraphicFramePr>
          <p:cNvPr id="62" name="Group 103"/>
          <p:cNvGraphicFramePr>
            <a:graphicFrameLocks noGrp="1"/>
          </p:cNvGraphicFramePr>
          <p:nvPr>
            <p:extLst>
              <p:ext uri="{D42A27DB-BD31-4B8C-83A1-F6EECF244321}">
                <p14:modId xmlns:p14="http://schemas.microsoft.com/office/powerpoint/2010/main" val="650739263"/>
              </p:ext>
            </p:extLst>
          </p:nvPr>
        </p:nvGraphicFramePr>
        <p:xfrm>
          <a:off x="4704581" y="5223286"/>
          <a:ext cx="2762250" cy="1346200"/>
        </p:xfrm>
        <a:graphic>
          <a:graphicData uri="http://schemas.openxmlformats.org/drawingml/2006/table">
            <a:tbl>
              <a:tblPr/>
              <a:tblGrid>
                <a:gridCol w="6096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4</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dirty="0">
                          <a:ln>
                            <a:noFill/>
                          </a:ln>
                          <a:solidFill>
                            <a:schemeClr val="tx1"/>
                          </a:solidFill>
                          <a:effectLst/>
                          <a:latin typeface="Times New Roman" pitchFamily="18" charset="0"/>
                          <a:ea typeface="宋体" pitchFamily="2"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dirty="0">
                          <a:ln>
                            <a:noFill/>
                          </a:ln>
                          <a:solidFill>
                            <a:schemeClr val="tx1"/>
                          </a:solidFill>
                          <a:effectLst/>
                          <a:latin typeface="Times New Roman" pitchFamily="18" charset="0"/>
                          <a:ea typeface="宋体" pitchFamily="2" charset="-122"/>
                        </a:rPr>
                        <a:t>5</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63" name="Group 149"/>
          <p:cNvGrpSpPr>
            <a:grpSpLocks/>
          </p:cNvGrpSpPr>
          <p:nvPr/>
        </p:nvGrpSpPr>
        <p:grpSpPr bwMode="auto">
          <a:xfrm>
            <a:off x="4633145" y="4934361"/>
            <a:ext cx="2786063" cy="1616075"/>
            <a:chOff x="2832" y="3120"/>
            <a:chExt cx="1755" cy="1018"/>
          </a:xfrm>
        </p:grpSpPr>
        <p:grpSp>
          <p:nvGrpSpPr>
            <p:cNvPr id="64" name="Group 137"/>
            <p:cNvGrpSpPr>
              <a:grpSpLocks/>
            </p:cNvGrpSpPr>
            <p:nvPr/>
          </p:nvGrpSpPr>
          <p:grpSpPr bwMode="auto">
            <a:xfrm>
              <a:off x="2832" y="3120"/>
              <a:ext cx="480" cy="538"/>
              <a:chOff x="1536" y="1824"/>
              <a:chExt cx="480" cy="538"/>
            </a:xfrm>
          </p:grpSpPr>
          <p:sp>
            <p:nvSpPr>
              <p:cNvPr id="73" name="Line 138"/>
              <p:cNvSpPr>
                <a:spLocks noChangeShapeType="1"/>
              </p:cNvSpPr>
              <p:nvPr/>
            </p:nvSpPr>
            <p:spPr bwMode="auto">
              <a:xfrm flipH="1" flipV="1">
                <a:off x="1557" y="2027"/>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4" name="Text Box 139"/>
              <p:cNvSpPr txBox="1">
                <a:spLocks noChangeArrowheads="1"/>
              </p:cNvSpPr>
              <p:nvPr/>
            </p:nvSpPr>
            <p:spPr bwMode="auto">
              <a:xfrm>
                <a:off x="1584" y="182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AB</a:t>
                </a:r>
              </a:p>
            </p:txBody>
          </p:sp>
          <p:sp>
            <p:nvSpPr>
              <p:cNvPr id="75" name="Text Box 140"/>
              <p:cNvSpPr txBox="1">
                <a:spLocks noChangeArrowheads="1"/>
              </p:cNvSpPr>
              <p:nvPr/>
            </p:nvSpPr>
            <p:spPr bwMode="auto">
              <a:xfrm>
                <a:off x="1536" y="2112"/>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C</a:t>
                </a:r>
              </a:p>
            </p:txBody>
          </p:sp>
        </p:grpSp>
        <p:sp>
          <p:nvSpPr>
            <p:cNvPr id="65" name="Text Box 141"/>
            <p:cNvSpPr txBox="1">
              <a:spLocks noChangeArrowheads="1"/>
            </p:cNvSpPr>
            <p:nvPr/>
          </p:nvSpPr>
          <p:spPr bwMode="auto">
            <a:xfrm>
              <a:off x="4272" y="360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00FF00"/>
                  </a:solidFill>
                </a:rPr>
                <a:t>1</a:t>
              </a:r>
            </a:p>
          </p:txBody>
        </p:sp>
        <p:sp>
          <p:nvSpPr>
            <p:cNvPr id="66" name="Text Box 142"/>
            <p:cNvSpPr txBox="1">
              <a:spLocks noChangeArrowheads="1"/>
            </p:cNvSpPr>
            <p:nvPr/>
          </p:nvSpPr>
          <p:spPr bwMode="auto">
            <a:xfrm>
              <a:off x="3936" y="388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dirty="0">
                  <a:solidFill>
                    <a:srgbClr val="00FF00"/>
                  </a:solidFill>
                </a:rPr>
                <a:t>1</a:t>
              </a:r>
            </a:p>
          </p:txBody>
        </p:sp>
        <p:sp>
          <p:nvSpPr>
            <p:cNvPr id="67" name="Text Box 143"/>
            <p:cNvSpPr txBox="1">
              <a:spLocks noChangeArrowheads="1"/>
            </p:cNvSpPr>
            <p:nvPr/>
          </p:nvSpPr>
          <p:spPr bwMode="auto">
            <a:xfrm>
              <a:off x="3936" y="360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00FF00"/>
                  </a:solidFill>
                </a:rPr>
                <a:t>1</a:t>
              </a:r>
            </a:p>
          </p:txBody>
        </p:sp>
        <p:sp>
          <p:nvSpPr>
            <p:cNvPr id="68" name="Text Box 144"/>
            <p:cNvSpPr txBox="1">
              <a:spLocks noChangeArrowheads="1"/>
            </p:cNvSpPr>
            <p:nvPr/>
          </p:nvSpPr>
          <p:spPr bwMode="auto">
            <a:xfrm>
              <a:off x="3600" y="388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00FF00"/>
                  </a:solidFill>
                </a:rPr>
                <a:t>1</a:t>
              </a:r>
            </a:p>
          </p:txBody>
        </p:sp>
        <p:sp>
          <p:nvSpPr>
            <p:cNvPr id="70" name="AutoShape 146"/>
            <p:cNvSpPr>
              <a:spLocks noChangeArrowheads="1"/>
            </p:cNvSpPr>
            <p:nvPr/>
          </p:nvSpPr>
          <p:spPr bwMode="auto">
            <a:xfrm>
              <a:off x="3984" y="3600"/>
              <a:ext cx="480" cy="24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71" name="Text Box 147"/>
            <p:cNvSpPr txBox="1">
              <a:spLocks noChangeArrowheads="1"/>
            </p:cNvSpPr>
            <p:nvPr/>
          </p:nvSpPr>
          <p:spPr bwMode="auto">
            <a:xfrm>
              <a:off x="3264" y="388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00FF00"/>
                  </a:solidFill>
                </a:rPr>
                <a:t>1</a:t>
              </a:r>
            </a:p>
          </p:txBody>
        </p:sp>
        <p:sp>
          <p:nvSpPr>
            <p:cNvPr id="72" name="AutoShape 148"/>
            <p:cNvSpPr>
              <a:spLocks noChangeArrowheads="1"/>
            </p:cNvSpPr>
            <p:nvPr/>
          </p:nvSpPr>
          <p:spPr bwMode="auto">
            <a:xfrm rot="10800000">
              <a:off x="3312" y="3936"/>
              <a:ext cx="1275" cy="183"/>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77" name="Text Box 142"/>
          <p:cNvSpPr txBox="1">
            <a:spLocks noChangeArrowheads="1"/>
          </p:cNvSpPr>
          <p:nvPr/>
        </p:nvSpPr>
        <p:spPr bwMode="auto">
          <a:xfrm>
            <a:off x="6961735" y="6122956"/>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dirty="0">
                <a:solidFill>
                  <a:srgbClr val="00FF00"/>
                </a:solidFill>
              </a:rPr>
              <a:t>1</a:t>
            </a:r>
          </a:p>
        </p:txBody>
      </p:sp>
    </p:spTree>
    <p:extLst>
      <p:ext uri="{BB962C8B-B14F-4D97-AF65-F5344CB8AC3E}">
        <p14:creationId xmlns:p14="http://schemas.microsoft.com/office/powerpoint/2010/main" val="403900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par>
                                <p:cTn id="8" presetID="6" presetClass="entr" presetSubtype="16"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circle(in)">
                                      <p:cBhvr>
                                        <p:cTn id="10" dur="2000"/>
                                        <p:tgtEl>
                                          <p:spTgt spid="17"/>
                                        </p:tgtEl>
                                      </p:cBhvr>
                                    </p:animEffect>
                                  </p:childTnLst>
                                </p:cTn>
                              </p:par>
                              <p:par>
                                <p:cTn id="11" presetID="6" presetClass="entr" presetSubtype="16"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circle(in)">
                                      <p:cBhvr>
                                        <p:cTn id="13" dur="2000"/>
                                        <p:tgtEl>
                                          <p:spTgt spid="31"/>
                                        </p:tgtEl>
                                      </p:cBhvr>
                                    </p:animEffect>
                                  </p:childTnLst>
                                </p:cTn>
                              </p:par>
                              <p:par>
                                <p:cTn id="14" presetID="6" presetClass="entr" presetSubtype="16"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circle(in)">
                                      <p:cBhvr>
                                        <p:cTn id="16" dur="2000"/>
                                        <p:tgtEl>
                                          <p:spTgt spid="32"/>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circle(in)">
                                      <p:cBhvr>
                                        <p:cTn id="19" dur="2000"/>
                                        <p:tgtEl>
                                          <p:spTgt spid="47"/>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circle(in)">
                                      <p:cBhvr>
                                        <p:cTn id="22" dur="20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heel(1)">
                                      <p:cBhvr>
                                        <p:cTn id="27" dur="2000"/>
                                        <p:tgtEl>
                                          <p:spTgt spid="5"/>
                                        </p:tgtEl>
                                      </p:cBhvr>
                                    </p:animEffect>
                                  </p:childTnLst>
                                </p:cTn>
                              </p:par>
                              <p:par>
                                <p:cTn id="28" presetID="21" presetClass="entr" presetSubtype="1"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wheel(1)">
                                      <p:cBhvr>
                                        <p:cTn id="30" dur="2000"/>
                                        <p:tgtEl>
                                          <p:spTgt spid="49"/>
                                        </p:tgtEl>
                                      </p:cBhvr>
                                    </p:animEffect>
                                  </p:childTnLst>
                                </p:cTn>
                              </p:par>
                              <p:par>
                                <p:cTn id="31" presetID="21" presetClass="entr" presetSubtype="1" fill="hold"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wheel(1)">
                                      <p:cBhvr>
                                        <p:cTn id="33" dur="2000"/>
                                        <p:tgtEl>
                                          <p:spTgt spid="50"/>
                                        </p:tgtEl>
                                      </p:cBhvr>
                                    </p:animEffect>
                                  </p:childTnLst>
                                </p:cTn>
                              </p:par>
                              <p:par>
                                <p:cTn id="34" presetID="21" presetClass="entr" presetSubtype="1" fill="hold" nodeType="with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wheel(1)">
                                      <p:cBhvr>
                                        <p:cTn id="36" dur="2000"/>
                                        <p:tgtEl>
                                          <p:spTgt spid="62"/>
                                        </p:tgtEl>
                                      </p:cBhvr>
                                    </p:animEffect>
                                  </p:childTnLst>
                                </p:cTn>
                              </p:par>
                              <p:par>
                                <p:cTn id="37" presetID="21" presetClass="entr" presetSubtype="1" fill="hold" grpId="0" nodeType="with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wheel(1)">
                                      <p:cBhvr>
                                        <p:cTn id="39" dur="2000"/>
                                        <p:tgtEl>
                                          <p:spTgt spid="77"/>
                                        </p:tgtEl>
                                      </p:cBhvr>
                                    </p:animEffect>
                                  </p:childTnLst>
                                </p:cTn>
                              </p:par>
                              <p:par>
                                <p:cTn id="40" presetID="21" presetClass="entr" presetSubtype="1" fill="hold" nodeType="with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wheel(1)">
                                      <p:cBhvr>
                                        <p:cTn id="42" dur="2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7" grpId="0" animBg="1"/>
      <p:bldP spid="48" grpId="0" animBg="1"/>
      <p:bldP spid="7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2633" y="1808892"/>
            <a:ext cx="5723750" cy="675045"/>
          </a:xfrm>
        </p:spPr>
        <p:txBody>
          <a:bodyPr/>
          <a:lstStyle/>
          <a:p>
            <a:r>
              <a:rPr lang="zh-CN" altLang="en-US" dirty="0"/>
              <a:t>第一节  组合逻辑分析</a:t>
            </a:r>
            <a:br>
              <a:rPr lang="zh-CN" altLang="en-US" dirty="0"/>
            </a:br>
            <a:br>
              <a:rPr lang="en-US" altLang="zh-CN" dirty="0"/>
            </a:br>
            <a:endParaRPr lang="zh-CN" altLang="en-US" dirty="0"/>
          </a:p>
        </p:txBody>
      </p:sp>
      <p:sp>
        <p:nvSpPr>
          <p:cNvPr id="4" name="标题 3"/>
          <p:cNvSpPr txBox="1">
            <a:spLocks/>
          </p:cNvSpPr>
          <p:nvPr/>
        </p:nvSpPr>
        <p:spPr bwMode="auto">
          <a:xfrm>
            <a:off x="1691808" y="593811"/>
            <a:ext cx="5940396" cy="89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lnSpc>
                <a:spcPct val="97000"/>
              </a:lnSpc>
              <a:spcBef>
                <a:spcPct val="0"/>
              </a:spcBef>
              <a:spcAft>
                <a:spcPct val="0"/>
              </a:spcAft>
              <a:defRPr sz="4000" b="1" cap="all">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6000" dirty="0"/>
              <a:t>第</a:t>
            </a:r>
            <a:r>
              <a:rPr lang="en-US" altLang="zh-CN" sz="6000" dirty="0"/>
              <a:t>3</a:t>
            </a:r>
            <a:r>
              <a:rPr lang="zh-CN" altLang="en-US" sz="6000" dirty="0"/>
              <a:t>章：组合逻辑</a:t>
            </a:r>
          </a:p>
        </p:txBody>
      </p:sp>
      <p:sp>
        <p:nvSpPr>
          <p:cNvPr id="5" name="内容占位符 4"/>
          <p:cNvSpPr txBox="1">
            <a:spLocks/>
          </p:cNvSpPr>
          <p:nvPr/>
        </p:nvSpPr>
        <p:spPr bwMode="auto">
          <a:xfrm>
            <a:off x="2186841" y="2663949"/>
            <a:ext cx="5670378" cy="21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pPr marL="342900" indent="-342900">
              <a:buFont typeface="Wingdings" pitchFamily="2" charset="2"/>
              <a:buChar char="Ø"/>
            </a:pPr>
            <a:r>
              <a:rPr lang="zh-CN" altLang="en-US" sz="2800" dirty="0"/>
              <a:t>组合逻辑的特点及分析步骤</a:t>
            </a:r>
            <a:endParaRPr lang="en-US" altLang="zh-CN" sz="2800" dirty="0"/>
          </a:p>
          <a:p>
            <a:pPr marL="342900" indent="-342900">
              <a:buFont typeface="Wingdings" pitchFamily="2" charset="2"/>
              <a:buChar char="Ø"/>
            </a:pPr>
            <a:r>
              <a:rPr lang="zh-CN" altLang="en-US" sz="2800" dirty="0"/>
              <a:t>组合逻辑分析的例子</a:t>
            </a:r>
            <a:endParaRPr lang="en-US" altLang="zh-CN" sz="2800" dirty="0"/>
          </a:p>
          <a:p>
            <a:pPr marL="342900" indent="-342900">
              <a:buFont typeface="Wingdings" pitchFamily="2" charset="2"/>
              <a:buChar char="Ø"/>
            </a:pPr>
            <a:r>
              <a:rPr lang="zh-CN" altLang="en-US" sz="2800" dirty="0"/>
              <a:t>组合逻辑中的竞争冒险</a:t>
            </a:r>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p:txBody>
      </p:sp>
    </p:spTree>
    <p:extLst>
      <p:ext uri="{BB962C8B-B14F-4D97-AF65-F5344CB8AC3E}">
        <p14:creationId xmlns:p14="http://schemas.microsoft.com/office/powerpoint/2010/main" val="3612420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5799775" y="4625236"/>
            <a:ext cx="405027" cy="495033"/>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Tx/>
              <a:buSzPct val="100000"/>
              <a:buFont typeface="Times New Roman" pitchFamily="18" charset="0"/>
              <a:buNone/>
              <a:tabLst/>
            </a:pPr>
            <a:endParaRPr kumimoji="0" lang="zh-CN" altLang="en-US" sz="1800" b="1" i="0" u="none" strike="noStrike" cap="none" normalizeH="0" baseline="0">
              <a:ln>
                <a:noFill/>
              </a:ln>
              <a:solidFill>
                <a:schemeClr val="bg1"/>
              </a:solidFill>
              <a:effectLst/>
              <a:latin typeface="黑体" pitchFamily="49" charset="-122"/>
              <a:ea typeface="宋体" pitchFamily="2" charset="-122"/>
            </a:endParaRPr>
          </a:p>
        </p:txBody>
      </p:sp>
      <p:sp>
        <p:nvSpPr>
          <p:cNvPr id="8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第一节  组合逻辑分析</a:t>
            </a:r>
          </a:p>
        </p:txBody>
      </p:sp>
      <p:sp>
        <p:nvSpPr>
          <p:cNvPr id="4" name="矩形 3"/>
          <p:cNvSpPr/>
          <p:nvPr/>
        </p:nvSpPr>
        <p:spPr>
          <a:xfrm>
            <a:off x="-2566" y="409778"/>
            <a:ext cx="3791423" cy="523220"/>
          </a:xfrm>
          <a:prstGeom prst="rect">
            <a:avLst/>
          </a:prstGeom>
        </p:spPr>
        <p:txBody>
          <a:bodyPr wrap="none">
            <a:spAutoFit/>
          </a:bodyPr>
          <a:lstStyle/>
          <a:p>
            <a:r>
              <a:rPr lang="zh-CN" altLang="en-US" sz="2800" dirty="0">
                <a:solidFill>
                  <a:schemeClr val="tx1"/>
                </a:solidFill>
              </a:rPr>
              <a:t>组合逻辑中的竞争冒险</a:t>
            </a:r>
          </a:p>
        </p:txBody>
      </p:sp>
      <p:sp>
        <p:nvSpPr>
          <p:cNvPr id="2" name="内容占位符 1"/>
          <p:cNvSpPr>
            <a:spLocks noGrp="1"/>
          </p:cNvSpPr>
          <p:nvPr>
            <p:ph idx="1"/>
          </p:nvPr>
        </p:nvSpPr>
        <p:spPr>
          <a:xfrm>
            <a:off x="116703" y="871443"/>
            <a:ext cx="8820587" cy="5453157"/>
          </a:xfrm>
        </p:spPr>
        <p:txBody>
          <a:bodyPr/>
          <a:lstStyle/>
          <a:p>
            <a:r>
              <a:rPr lang="zh-CN" altLang="en-US" sz="3600" dirty="0"/>
              <a:t>如何消除竞争冒险现象？</a:t>
            </a:r>
            <a:endParaRPr lang="en-US" altLang="zh-CN" sz="3600" dirty="0"/>
          </a:p>
          <a:p>
            <a:pPr lvl="1"/>
            <a:r>
              <a:rPr lang="zh-CN" altLang="en-US" sz="3600" dirty="0"/>
              <a:t>加选通脉冲</a:t>
            </a:r>
            <a:endParaRPr lang="en-US" altLang="zh-CN" sz="3600" dirty="0"/>
          </a:p>
          <a:p>
            <a:pPr lvl="2"/>
            <a:r>
              <a:rPr lang="zh-CN" altLang="en-US" sz="3600" dirty="0"/>
              <a:t>在接收了输入信号并且电路达到了新的稳态之后，才加入选通脉冲。</a:t>
            </a:r>
            <a:endParaRPr lang="en-US" altLang="zh-CN" sz="3600" dirty="0"/>
          </a:p>
          <a:p>
            <a:pPr lvl="1"/>
            <a:r>
              <a:rPr lang="zh-CN" altLang="en-US" sz="3600" dirty="0"/>
              <a:t>修改逻辑设计 </a:t>
            </a:r>
          </a:p>
        </p:txBody>
      </p:sp>
      <p:pic>
        <p:nvPicPr>
          <p:cNvPr id="1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4760" y="4104045"/>
            <a:ext cx="30384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435"/>
          <p:cNvSpPr>
            <a:spLocks noChangeArrowheads="1"/>
          </p:cNvSpPr>
          <p:nvPr/>
        </p:nvSpPr>
        <p:spPr bwMode="auto">
          <a:xfrm>
            <a:off x="5822276" y="4641119"/>
            <a:ext cx="360024" cy="479150"/>
          </a:xfrm>
          <a:prstGeom prst="rect">
            <a:avLst/>
          </a:prstGeom>
          <a:noFill/>
          <a:ln w="19050">
            <a:solidFill>
              <a:srgbClr val="FF33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1" name="Rectangle 435"/>
          <p:cNvSpPr>
            <a:spLocks noChangeArrowheads="1"/>
          </p:cNvSpPr>
          <p:nvPr/>
        </p:nvSpPr>
        <p:spPr bwMode="auto">
          <a:xfrm>
            <a:off x="7194868" y="3665660"/>
            <a:ext cx="585040" cy="876771"/>
          </a:xfrm>
          <a:prstGeom prst="rect">
            <a:avLst/>
          </a:prstGeom>
          <a:noFill/>
          <a:ln w="19050">
            <a:solidFill>
              <a:srgbClr val="FF33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Tree>
    <p:extLst>
      <p:ext uri="{BB962C8B-B14F-4D97-AF65-F5344CB8AC3E}">
        <p14:creationId xmlns:p14="http://schemas.microsoft.com/office/powerpoint/2010/main" val="35526711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占位符 2"/>
          <p:cNvSpPr txBox="1">
            <a:spLocks/>
          </p:cNvSpPr>
          <p:nvPr/>
        </p:nvSpPr>
        <p:spPr bwMode="auto">
          <a:xfrm>
            <a:off x="-104883" y="6104153"/>
            <a:ext cx="9248883" cy="805927"/>
          </a:xfrm>
          <a:prstGeom prst="rect">
            <a:avLst/>
          </a:prstGeom>
          <a:ln/>
          <a:extLst/>
        </p:spPr>
        <p:style>
          <a:lnRef idx="2">
            <a:schemeClr val="accent3"/>
          </a:lnRef>
          <a:fillRef idx="1">
            <a:schemeClr val="lt1"/>
          </a:fillRef>
          <a:effectRef idx="0">
            <a:schemeClr val="accent3"/>
          </a:effectRef>
          <a:fontRef idx="minor">
            <a:schemeClr val="dk1"/>
          </a:fontRef>
        </p:style>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endParaRPr lang="en-US" altLang="zh-CN" sz="2000" dirty="0"/>
          </a:p>
          <a:p>
            <a:pPr marL="0" indent="0">
              <a:buNone/>
            </a:pPr>
            <a:endParaRPr lang="zh-CN" altLang="en-US" sz="2000" dirty="0"/>
          </a:p>
        </p:txBody>
      </p:sp>
      <p:sp>
        <p:nvSpPr>
          <p:cNvPr id="8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第一节  组合逻辑分析</a:t>
            </a:r>
          </a:p>
        </p:txBody>
      </p:sp>
      <p:sp>
        <p:nvSpPr>
          <p:cNvPr id="4" name="矩形 3"/>
          <p:cNvSpPr/>
          <p:nvPr/>
        </p:nvSpPr>
        <p:spPr>
          <a:xfrm>
            <a:off x="-2566" y="409778"/>
            <a:ext cx="3791423" cy="523220"/>
          </a:xfrm>
          <a:prstGeom prst="rect">
            <a:avLst/>
          </a:prstGeom>
        </p:spPr>
        <p:txBody>
          <a:bodyPr wrap="none">
            <a:spAutoFit/>
          </a:bodyPr>
          <a:lstStyle/>
          <a:p>
            <a:r>
              <a:rPr lang="zh-CN" altLang="en-US" sz="2800" dirty="0">
                <a:solidFill>
                  <a:schemeClr val="tx1"/>
                </a:solidFill>
              </a:rPr>
              <a:t>组合逻辑中的竞争冒险</a:t>
            </a:r>
          </a:p>
        </p:txBody>
      </p:sp>
      <p:sp>
        <p:nvSpPr>
          <p:cNvPr id="2" name="内容占位符 1"/>
          <p:cNvSpPr>
            <a:spLocks noGrp="1"/>
          </p:cNvSpPr>
          <p:nvPr>
            <p:ph idx="1"/>
          </p:nvPr>
        </p:nvSpPr>
        <p:spPr>
          <a:xfrm>
            <a:off x="116703" y="871443"/>
            <a:ext cx="6210413" cy="5453157"/>
          </a:xfrm>
        </p:spPr>
        <p:txBody>
          <a:bodyPr/>
          <a:lstStyle/>
          <a:p>
            <a:r>
              <a:rPr lang="zh-CN" altLang="en-US" sz="3600" dirty="0"/>
              <a:t>如何消除竞争冒险现象？</a:t>
            </a:r>
            <a:endParaRPr lang="en-US" altLang="zh-CN" sz="3600" dirty="0"/>
          </a:p>
          <a:p>
            <a:pPr lvl="1"/>
            <a:r>
              <a:rPr lang="zh-CN" altLang="en-US" sz="3600" dirty="0"/>
              <a:t>修改逻辑设计 </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6008" y="2843961"/>
            <a:ext cx="5025874" cy="1657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256980" y="4644081"/>
            <a:ext cx="4624896" cy="1938992"/>
          </a:xfrm>
          <a:prstGeom prst="rect">
            <a:avLst/>
          </a:prstGeom>
        </p:spPr>
        <p:txBody>
          <a:bodyPr wrap="square">
            <a:spAutoFit/>
          </a:bodyPr>
          <a:lstStyle/>
          <a:p>
            <a:r>
              <a:rPr lang="zh-CN" altLang="en-US" sz="2400" dirty="0">
                <a:solidFill>
                  <a:schemeClr val="tx1"/>
                </a:solidFill>
              </a:rPr>
              <a:t>该选通脉冲通常是</a:t>
            </a:r>
            <a:r>
              <a:rPr lang="en-US" altLang="zh-CN" sz="2400" dirty="0">
                <a:solidFill>
                  <a:schemeClr val="tx1"/>
                </a:solidFill>
              </a:rPr>
              <a:t>P=0</a:t>
            </a:r>
            <a:r>
              <a:rPr lang="zh-CN" altLang="en-US" sz="2400" dirty="0">
                <a:solidFill>
                  <a:schemeClr val="tx1"/>
                </a:solidFill>
              </a:rPr>
              <a:t>，使电路处于封锁状态，只有在接收了输入信号并且电路达到了新的稳态之后，才有脉冲</a:t>
            </a:r>
            <a:r>
              <a:rPr lang="en-US" altLang="zh-CN" sz="2400" dirty="0">
                <a:solidFill>
                  <a:schemeClr val="tx1"/>
                </a:solidFill>
              </a:rPr>
              <a:t>P=1,</a:t>
            </a:r>
            <a:r>
              <a:rPr lang="zh-CN" altLang="en-US" sz="2400" dirty="0">
                <a:solidFill>
                  <a:schemeClr val="tx1"/>
                </a:solidFill>
              </a:rPr>
              <a:t>允许电路输出。</a:t>
            </a: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727" y="3032860"/>
            <a:ext cx="33337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767" y="3484199"/>
            <a:ext cx="3339533" cy="1734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435"/>
          <p:cNvSpPr>
            <a:spLocks noChangeArrowheads="1"/>
          </p:cNvSpPr>
          <p:nvPr/>
        </p:nvSpPr>
        <p:spPr bwMode="auto">
          <a:xfrm>
            <a:off x="184206" y="3037320"/>
            <a:ext cx="3761801" cy="2206926"/>
          </a:xfrm>
          <a:prstGeom prst="rect">
            <a:avLst/>
          </a:prstGeom>
          <a:noFill/>
          <a:ln w="19050">
            <a:solidFill>
              <a:srgbClr val="FF33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6" name="Rectangle 435"/>
          <p:cNvSpPr>
            <a:spLocks noChangeArrowheads="1"/>
          </p:cNvSpPr>
          <p:nvPr/>
        </p:nvSpPr>
        <p:spPr bwMode="auto">
          <a:xfrm>
            <a:off x="4005413" y="2753955"/>
            <a:ext cx="4966469" cy="3829118"/>
          </a:xfrm>
          <a:prstGeom prst="rect">
            <a:avLst/>
          </a:prstGeom>
          <a:noFill/>
          <a:ln w="19050">
            <a:solidFill>
              <a:srgbClr val="FF33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aphicFrame>
        <p:nvGraphicFramePr>
          <p:cNvPr id="32" name="Group 7"/>
          <p:cNvGraphicFramePr>
            <a:graphicFrameLocks noGrp="1"/>
          </p:cNvGraphicFramePr>
          <p:nvPr>
            <p:extLst>
              <p:ext uri="{D42A27DB-BD31-4B8C-83A1-F6EECF244321}">
                <p14:modId xmlns:p14="http://schemas.microsoft.com/office/powerpoint/2010/main" val="566124335"/>
              </p:ext>
            </p:extLst>
          </p:nvPr>
        </p:nvGraphicFramePr>
        <p:xfrm>
          <a:off x="579438" y="5430001"/>
          <a:ext cx="2762250" cy="1346200"/>
        </p:xfrm>
        <a:graphic>
          <a:graphicData uri="http://schemas.openxmlformats.org/drawingml/2006/table">
            <a:tbl>
              <a:tblPr/>
              <a:tblGrid>
                <a:gridCol w="6096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dirty="0">
                          <a:ln>
                            <a:noFill/>
                          </a:ln>
                          <a:solidFill>
                            <a:schemeClr val="tx1"/>
                          </a:solidFill>
                          <a:effectLst/>
                          <a:latin typeface="Times New Roman" pitchFamily="18" charset="0"/>
                          <a:ea typeface="宋体" pitchFamily="2"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dirty="0">
                          <a:ln>
                            <a:noFill/>
                          </a:ln>
                          <a:solidFill>
                            <a:schemeClr val="tx1"/>
                          </a:solidFill>
                          <a:effectLst/>
                          <a:latin typeface="Times New Roman" pitchFamily="18" charset="0"/>
                          <a:ea typeface="宋体" pitchFamily="2" charset="-122"/>
                        </a:rPr>
                        <a:t>4</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5</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33" name="Group 40"/>
          <p:cNvGrpSpPr>
            <a:grpSpLocks/>
          </p:cNvGrpSpPr>
          <p:nvPr/>
        </p:nvGrpSpPr>
        <p:grpSpPr bwMode="auto">
          <a:xfrm>
            <a:off x="503238" y="5125201"/>
            <a:ext cx="2743200" cy="1616075"/>
            <a:chOff x="3552" y="816"/>
            <a:chExt cx="1728" cy="1018"/>
          </a:xfrm>
        </p:grpSpPr>
        <p:grpSp>
          <p:nvGrpSpPr>
            <p:cNvPr id="34" name="Group 41"/>
            <p:cNvGrpSpPr>
              <a:grpSpLocks/>
            </p:cNvGrpSpPr>
            <p:nvPr/>
          </p:nvGrpSpPr>
          <p:grpSpPr bwMode="auto">
            <a:xfrm>
              <a:off x="3552" y="816"/>
              <a:ext cx="480" cy="538"/>
              <a:chOff x="1536" y="1824"/>
              <a:chExt cx="480" cy="538"/>
            </a:xfrm>
          </p:grpSpPr>
          <p:sp>
            <p:nvSpPr>
              <p:cNvPr id="39" name="Line 42"/>
              <p:cNvSpPr>
                <a:spLocks noChangeShapeType="1"/>
              </p:cNvSpPr>
              <p:nvPr/>
            </p:nvSpPr>
            <p:spPr bwMode="auto">
              <a:xfrm flipH="1" flipV="1">
                <a:off x="1557" y="2027"/>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0" name="Text Box 43"/>
              <p:cNvSpPr txBox="1">
                <a:spLocks noChangeArrowheads="1"/>
              </p:cNvSpPr>
              <p:nvPr/>
            </p:nvSpPr>
            <p:spPr bwMode="auto">
              <a:xfrm>
                <a:off x="1584" y="182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dirty="0"/>
                  <a:t>AB</a:t>
                </a:r>
              </a:p>
            </p:txBody>
          </p:sp>
          <p:sp>
            <p:nvSpPr>
              <p:cNvPr id="41" name="Text Box 44"/>
              <p:cNvSpPr txBox="1">
                <a:spLocks noChangeArrowheads="1"/>
              </p:cNvSpPr>
              <p:nvPr/>
            </p:nvSpPr>
            <p:spPr bwMode="auto">
              <a:xfrm>
                <a:off x="1536" y="2112"/>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C</a:t>
                </a:r>
              </a:p>
            </p:txBody>
          </p:sp>
        </p:grpSp>
        <p:sp>
          <p:nvSpPr>
            <p:cNvPr id="35" name="Text Box 46"/>
            <p:cNvSpPr txBox="1">
              <a:spLocks noChangeArrowheads="1"/>
            </p:cNvSpPr>
            <p:nvPr/>
          </p:nvSpPr>
          <p:spPr bwMode="auto">
            <a:xfrm>
              <a:off x="4656" y="158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dirty="0">
                  <a:solidFill>
                    <a:srgbClr val="00FF00"/>
                  </a:solidFill>
                </a:rPr>
                <a:t>1</a:t>
              </a:r>
            </a:p>
          </p:txBody>
        </p:sp>
        <p:sp>
          <p:nvSpPr>
            <p:cNvPr id="36" name="Text Box 48"/>
            <p:cNvSpPr txBox="1">
              <a:spLocks noChangeArrowheads="1"/>
            </p:cNvSpPr>
            <p:nvPr/>
          </p:nvSpPr>
          <p:spPr bwMode="auto">
            <a:xfrm>
              <a:off x="4992" y="158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00FF00"/>
                  </a:solidFill>
                </a:rPr>
                <a:t>1</a:t>
              </a:r>
            </a:p>
          </p:txBody>
        </p:sp>
        <p:sp>
          <p:nvSpPr>
            <p:cNvPr id="37" name="AutoShape 49"/>
            <p:cNvSpPr>
              <a:spLocks noChangeArrowheads="1"/>
            </p:cNvSpPr>
            <p:nvPr/>
          </p:nvSpPr>
          <p:spPr bwMode="auto">
            <a:xfrm rot="10800000">
              <a:off x="5040" y="1337"/>
              <a:ext cx="240" cy="492"/>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42" name="Text Box 47"/>
          <p:cNvSpPr txBox="1">
            <a:spLocks noChangeArrowheads="1"/>
          </p:cNvSpPr>
          <p:nvPr/>
        </p:nvSpPr>
        <p:spPr bwMode="auto">
          <a:xfrm>
            <a:off x="2865438" y="5903007"/>
            <a:ext cx="71649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dirty="0">
                <a:solidFill>
                  <a:srgbClr val="00FF00"/>
                </a:solidFill>
              </a:rPr>
              <a:t>1</a:t>
            </a:r>
          </a:p>
        </p:txBody>
      </p:sp>
      <p:sp>
        <p:nvSpPr>
          <p:cNvPr id="43" name="AutoShape 50"/>
          <p:cNvSpPr>
            <a:spLocks noChangeArrowheads="1"/>
          </p:cNvSpPr>
          <p:nvPr/>
        </p:nvSpPr>
        <p:spPr bwMode="auto">
          <a:xfrm>
            <a:off x="1826817" y="6352338"/>
            <a:ext cx="689832" cy="38100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45" name="Text Box 46"/>
          <p:cNvSpPr txBox="1">
            <a:spLocks noChangeArrowheads="1"/>
          </p:cNvSpPr>
          <p:nvPr/>
        </p:nvSpPr>
        <p:spPr bwMode="auto">
          <a:xfrm>
            <a:off x="1780351" y="6353336"/>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dirty="0">
                <a:solidFill>
                  <a:srgbClr val="00FF00"/>
                </a:solidFill>
              </a:rPr>
              <a:t>1</a:t>
            </a:r>
          </a:p>
        </p:txBody>
      </p:sp>
      <p:sp>
        <p:nvSpPr>
          <p:cNvPr id="3" name="矩形 2">
            <a:extLst>
              <a:ext uri="{FF2B5EF4-FFF2-40B4-BE49-F238E27FC236}">
                <a16:creationId xmlns:a16="http://schemas.microsoft.com/office/drawing/2014/main" id="{345C60FF-75DC-4EC4-90E4-0E23857DFB2F}"/>
              </a:ext>
            </a:extLst>
          </p:cNvPr>
          <p:cNvSpPr/>
          <p:nvPr/>
        </p:nvSpPr>
        <p:spPr bwMode="auto">
          <a:xfrm>
            <a:off x="1112839" y="4644081"/>
            <a:ext cx="2133599" cy="54491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Tx/>
              <a:buSzPct val="100000"/>
              <a:buFont typeface="Times New Roman" pitchFamily="18" charset="0"/>
              <a:buNone/>
              <a:tabLst/>
            </a:pPr>
            <a:endParaRPr kumimoji="0" lang="zh-CN" altLang="en-US" sz="1800" b="1" i="0" u="none" strike="noStrike" cap="none" normalizeH="0" baseline="0">
              <a:ln>
                <a:noFill/>
              </a:ln>
              <a:solidFill>
                <a:schemeClr val="bg1"/>
              </a:solidFill>
              <a:effectLst/>
              <a:latin typeface="黑体" pitchFamily="49" charset="-122"/>
              <a:ea typeface="宋体" pitchFamily="2" charset="-122"/>
            </a:endParaRPr>
          </a:p>
        </p:txBody>
      </p:sp>
      <p:sp>
        <p:nvSpPr>
          <p:cNvPr id="27" name="矩形 26">
            <a:extLst>
              <a:ext uri="{FF2B5EF4-FFF2-40B4-BE49-F238E27FC236}">
                <a16:creationId xmlns:a16="http://schemas.microsoft.com/office/drawing/2014/main" id="{C650C22B-369D-4DED-A034-EFE362798D08}"/>
              </a:ext>
            </a:extLst>
          </p:cNvPr>
          <p:cNvSpPr/>
          <p:nvPr/>
        </p:nvSpPr>
        <p:spPr bwMode="auto">
          <a:xfrm>
            <a:off x="4415103" y="3970550"/>
            <a:ext cx="2133599" cy="264792"/>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Tx/>
              <a:buSzPct val="100000"/>
              <a:buFont typeface="Times New Roman" pitchFamily="18" charset="0"/>
              <a:buNone/>
              <a:tabLst/>
            </a:pPr>
            <a:endParaRPr kumimoji="0" lang="zh-CN" altLang="en-US" sz="1800" b="1" i="0" u="none" strike="noStrike" cap="none" normalizeH="0" baseline="0">
              <a:ln>
                <a:noFill/>
              </a:ln>
              <a:solidFill>
                <a:schemeClr val="bg1"/>
              </a:solidFill>
              <a:effectLst/>
              <a:latin typeface="黑体" pitchFamily="49" charset="-122"/>
              <a:ea typeface="宋体" pitchFamily="2" charset="-122"/>
            </a:endParaRPr>
          </a:p>
        </p:txBody>
      </p:sp>
    </p:spTree>
    <p:extLst>
      <p:ext uri="{BB962C8B-B14F-4D97-AF65-F5344CB8AC3E}">
        <p14:creationId xmlns:p14="http://schemas.microsoft.com/office/powerpoint/2010/main" val="2403488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556799" y="429847"/>
            <a:ext cx="2970197" cy="1313565"/>
          </a:xfrm>
        </p:spPr>
        <p:txBody>
          <a:bodyPr/>
          <a:lstStyle/>
          <a:p>
            <a:r>
              <a:rPr lang="zh-CN" altLang="en-US" sz="8800" dirty="0"/>
              <a:t>作业</a:t>
            </a:r>
          </a:p>
        </p:txBody>
      </p:sp>
      <p:sp>
        <p:nvSpPr>
          <p:cNvPr id="7" name="内容占位符 6"/>
          <p:cNvSpPr>
            <a:spLocks noGrp="1"/>
          </p:cNvSpPr>
          <p:nvPr>
            <p:ph sz="half" idx="1"/>
          </p:nvPr>
        </p:nvSpPr>
        <p:spPr>
          <a:xfrm>
            <a:off x="386721" y="2573943"/>
            <a:ext cx="4305929" cy="3750657"/>
          </a:xfrm>
        </p:spPr>
        <p:txBody>
          <a:bodyPr/>
          <a:lstStyle/>
          <a:p>
            <a:r>
              <a:rPr lang="zh-CN" altLang="en-US" dirty="0"/>
              <a:t>习题</a:t>
            </a:r>
            <a:r>
              <a:rPr lang="en-US" altLang="zh-CN" dirty="0"/>
              <a:t>P61</a:t>
            </a:r>
            <a:r>
              <a:rPr lang="zh-CN" altLang="en-US" dirty="0"/>
              <a:t>，第</a:t>
            </a:r>
            <a:r>
              <a:rPr lang="en-US" altLang="zh-CN" dirty="0"/>
              <a:t>1</a:t>
            </a:r>
            <a:r>
              <a:rPr lang="zh-CN" altLang="en-US" dirty="0"/>
              <a:t>，</a:t>
            </a:r>
            <a:r>
              <a:rPr lang="en-US" altLang="zh-CN" dirty="0"/>
              <a:t>2</a:t>
            </a:r>
            <a:r>
              <a:rPr lang="zh-CN" altLang="en-US" dirty="0"/>
              <a:t>，</a:t>
            </a:r>
            <a:r>
              <a:rPr lang="en-US" altLang="zh-CN" dirty="0"/>
              <a:t>5</a:t>
            </a:r>
            <a:r>
              <a:rPr lang="zh-CN" altLang="en-US" dirty="0"/>
              <a:t>，</a:t>
            </a:r>
            <a:r>
              <a:rPr lang="en-US" altLang="zh-CN" dirty="0"/>
              <a:t>6,7</a:t>
            </a:r>
            <a:r>
              <a:rPr lang="zh-CN" altLang="en-US" dirty="0"/>
              <a:t>题</a:t>
            </a:r>
          </a:p>
        </p:txBody>
      </p:sp>
      <p:sp>
        <p:nvSpPr>
          <p:cNvPr id="8" name="内容占位符 7"/>
          <p:cNvSpPr>
            <a:spLocks noGrp="1"/>
          </p:cNvSpPr>
          <p:nvPr>
            <p:ph sz="half" idx="2"/>
          </p:nvPr>
        </p:nvSpPr>
        <p:spPr>
          <a:xfrm>
            <a:off x="4797015" y="548808"/>
            <a:ext cx="4010435" cy="5775792"/>
          </a:xfrm>
        </p:spPr>
        <p:style>
          <a:lnRef idx="1">
            <a:schemeClr val="accent4"/>
          </a:lnRef>
          <a:fillRef idx="2">
            <a:schemeClr val="accent4"/>
          </a:fillRef>
          <a:effectRef idx="1">
            <a:schemeClr val="accent4"/>
          </a:effectRef>
          <a:fontRef idx="minor">
            <a:schemeClr val="dk1"/>
          </a:fontRef>
        </p:style>
        <p:txBody>
          <a:bodyPr/>
          <a:lstStyle/>
          <a:p>
            <a:r>
              <a:rPr lang="zh-CN" altLang="en-US" i="1" u="sng" dirty="0"/>
              <a:t>加分作业</a:t>
            </a:r>
            <a:endParaRPr lang="en-US" altLang="zh-CN" i="1" u="sng" dirty="0"/>
          </a:p>
        </p:txBody>
      </p:sp>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1" y="1"/>
            <a:ext cx="1548038" cy="2327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9869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2633" y="1808892"/>
            <a:ext cx="5723750" cy="765051"/>
          </a:xfrm>
        </p:spPr>
        <p:txBody>
          <a:bodyPr/>
          <a:lstStyle/>
          <a:p>
            <a:r>
              <a:rPr lang="zh-CN" altLang="en-US" dirty="0"/>
              <a:t>第二节  组合逻辑设计</a:t>
            </a:r>
            <a:br>
              <a:rPr lang="zh-CN" altLang="en-US" dirty="0"/>
            </a:br>
            <a:br>
              <a:rPr lang="en-US" altLang="zh-CN" dirty="0"/>
            </a:br>
            <a:endParaRPr lang="zh-CN" altLang="en-US" dirty="0"/>
          </a:p>
        </p:txBody>
      </p:sp>
      <p:sp>
        <p:nvSpPr>
          <p:cNvPr id="4" name="标题 3"/>
          <p:cNvSpPr txBox="1">
            <a:spLocks/>
          </p:cNvSpPr>
          <p:nvPr/>
        </p:nvSpPr>
        <p:spPr bwMode="auto">
          <a:xfrm>
            <a:off x="1691808" y="593811"/>
            <a:ext cx="5940396" cy="89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lnSpc>
                <a:spcPct val="97000"/>
              </a:lnSpc>
              <a:spcBef>
                <a:spcPct val="0"/>
              </a:spcBef>
              <a:spcAft>
                <a:spcPct val="0"/>
              </a:spcAft>
              <a:defRPr sz="4000" b="1" cap="all">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6000" dirty="0"/>
              <a:t>第</a:t>
            </a:r>
            <a:r>
              <a:rPr lang="en-US" altLang="zh-CN" sz="6000" dirty="0"/>
              <a:t>3</a:t>
            </a:r>
            <a:r>
              <a:rPr lang="zh-CN" altLang="en-US" sz="6000" dirty="0"/>
              <a:t>章：组合逻辑</a:t>
            </a:r>
          </a:p>
        </p:txBody>
      </p:sp>
      <p:sp>
        <p:nvSpPr>
          <p:cNvPr id="5" name="内容占位符 4"/>
          <p:cNvSpPr txBox="1">
            <a:spLocks/>
          </p:cNvSpPr>
          <p:nvPr/>
        </p:nvSpPr>
        <p:spPr bwMode="auto">
          <a:xfrm>
            <a:off x="2186841" y="2663949"/>
            <a:ext cx="5670378" cy="21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pPr marL="342900" indent="-342900">
              <a:buFont typeface="Wingdings" pitchFamily="2" charset="2"/>
              <a:buChar char="Ø"/>
            </a:pPr>
            <a:r>
              <a:rPr lang="zh-CN" altLang="en-US" sz="2800" dirty="0">
                <a:ea typeface="宋体" pitchFamily="2" charset="-122"/>
              </a:rPr>
              <a:t>组合逻辑设计步骤</a:t>
            </a:r>
            <a:endParaRPr lang="en-US" altLang="zh-CN" sz="2800" dirty="0">
              <a:ea typeface="宋体" pitchFamily="2" charset="-122"/>
            </a:endParaRPr>
          </a:p>
          <a:p>
            <a:pPr marL="342900" indent="-342900">
              <a:buFont typeface="Wingdings" pitchFamily="2" charset="2"/>
              <a:buChar char="Ø"/>
            </a:pPr>
            <a:r>
              <a:rPr lang="zh-CN" altLang="en-US" sz="2800" dirty="0"/>
              <a:t>逻辑函数的门实现</a:t>
            </a:r>
            <a:r>
              <a:rPr lang="en-US" altLang="zh-CN" sz="2800" dirty="0"/>
              <a:t>//</a:t>
            </a:r>
            <a:r>
              <a:rPr lang="zh-CN" altLang="en-US" sz="2800" dirty="0"/>
              <a:t>组合逻辑电路的等价变换</a:t>
            </a:r>
            <a:endParaRPr lang="en-US" altLang="zh-CN" sz="2800" dirty="0"/>
          </a:p>
          <a:p>
            <a:pPr marL="342900" indent="-342900">
              <a:buFont typeface="Wingdings" pitchFamily="2" charset="2"/>
              <a:buChar char="Ø"/>
            </a:pPr>
            <a:r>
              <a:rPr lang="zh-CN" altLang="en-US" sz="2800" dirty="0"/>
              <a:t>组合逻辑设计实例</a:t>
            </a:r>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p:txBody>
      </p:sp>
    </p:spTree>
    <p:extLst>
      <p:ext uri="{BB962C8B-B14F-4D97-AF65-F5344CB8AC3E}">
        <p14:creationId xmlns:p14="http://schemas.microsoft.com/office/powerpoint/2010/main" val="498407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700" y="533901"/>
            <a:ext cx="7848600" cy="417935"/>
          </a:xfrm>
        </p:spPr>
        <p:txBody>
          <a:bodyPr/>
          <a:lstStyle/>
          <a:p>
            <a:r>
              <a:rPr lang="zh-CN" altLang="en-US" sz="2800" dirty="0">
                <a:ea typeface="宋体" pitchFamily="2" charset="-122"/>
              </a:rPr>
              <a:t>组合逻辑设计步骤</a:t>
            </a:r>
            <a:endParaRPr lang="zh-CN" altLang="en-US" sz="2800" dirty="0"/>
          </a:p>
        </p:txBody>
      </p:sp>
      <p:sp>
        <p:nvSpPr>
          <p:cNvPr id="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第二节  组合逻辑设计</a:t>
            </a:r>
          </a:p>
        </p:txBody>
      </p:sp>
      <p:sp>
        <p:nvSpPr>
          <p:cNvPr id="5" name="Text Box 8"/>
          <p:cNvSpPr txBox="1">
            <a:spLocks noChangeArrowheads="1"/>
          </p:cNvSpPr>
          <p:nvPr/>
        </p:nvSpPr>
        <p:spPr bwMode="auto">
          <a:xfrm>
            <a:off x="1813911" y="1094798"/>
            <a:ext cx="1066800" cy="415925"/>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t>真值表</a:t>
            </a:r>
          </a:p>
        </p:txBody>
      </p:sp>
      <p:sp>
        <p:nvSpPr>
          <p:cNvPr id="6" name="Text Box 9"/>
          <p:cNvSpPr txBox="1">
            <a:spLocks noChangeArrowheads="1"/>
          </p:cNvSpPr>
          <p:nvPr/>
        </p:nvSpPr>
        <p:spPr bwMode="auto">
          <a:xfrm>
            <a:off x="3414111" y="1399598"/>
            <a:ext cx="990600" cy="415925"/>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a:t>卡诺图</a:t>
            </a:r>
          </a:p>
        </p:txBody>
      </p:sp>
      <p:sp>
        <p:nvSpPr>
          <p:cNvPr id="7" name="Text Box 11"/>
          <p:cNvSpPr txBox="1">
            <a:spLocks noChangeArrowheads="1"/>
          </p:cNvSpPr>
          <p:nvPr/>
        </p:nvSpPr>
        <p:spPr bwMode="auto">
          <a:xfrm>
            <a:off x="4861911" y="1170998"/>
            <a:ext cx="1541463" cy="355600"/>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sz="1600"/>
              <a:t>简化的表达式</a:t>
            </a:r>
          </a:p>
        </p:txBody>
      </p:sp>
      <p:sp>
        <p:nvSpPr>
          <p:cNvPr id="8" name="Text Box 12"/>
          <p:cNvSpPr txBox="1">
            <a:spLocks noChangeArrowheads="1"/>
          </p:cNvSpPr>
          <p:nvPr/>
        </p:nvSpPr>
        <p:spPr bwMode="auto">
          <a:xfrm>
            <a:off x="72424" y="1110673"/>
            <a:ext cx="1295400" cy="415925"/>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t>设计要求</a:t>
            </a:r>
          </a:p>
        </p:txBody>
      </p:sp>
      <p:sp>
        <p:nvSpPr>
          <p:cNvPr id="9" name="Line 13"/>
          <p:cNvSpPr>
            <a:spLocks noChangeShapeType="1"/>
          </p:cNvSpPr>
          <p:nvPr/>
        </p:nvSpPr>
        <p:spPr bwMode="auto">
          <a:xfrm flipV="1">
            <a:off x="1388461" y="1323398"/>
            <a:ext cx="425450" cy="3175"/>
          </a:xfrm>
          <a:prstGeom prst="line">
            <a:avLst/>
          </a:prstGeom>
          <a:noFill/>
          <a:ln w="19050">
            <a:solidFill>
              <a:srgbClr val="0066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10" name="Group 14"/>
          <p:cNvGrpSpPr>
            <a:grpSpLocks/>
          </p:cNvGrpSpPr>
          <p:nvPr/>
        </p:nvGrpSpPr>
        <p:grpSpPr bwMode="auto">
          <a:xfrm>
            <a:off x="2880711" y="1018598"/>
            <a:ext cx="533400" cy="609600"/>
            <a:chOff x="2544" y="3504"/>
            <a:chExt cx="672" cy="384"/>
          </a:xfrm>
        </p:grpSpPr>
        <p:sp>
          <p:nvSpPr>
            <p:cNvPr id="11" name="Line 15"/>
            <p:cNvSpPr>
              <a:spLocks noChangeShapeType="1"/>
            </p:cNvSpPr>
            <p:nvPr/>
          </p:nvSpPr>
          <p:spPr bwMode="auto">
            <a:xfrm>
              <a:off x="2880" y="3504"/>
              <a:ext cx="0" cy="384"/>
            </a:xfrm>
            <a:prstGeom prst="line">
              <a:avLst/>
            </a:prstGeom>
            <a:noFill/>
            <a:ln w="1905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 name="Line 16"/>
            <p:cNvSpPr>
              <a:spLocks noChangeShapeType="1"/>
            </p:cNvSpPr>
            <p:nvPr/>
          </p:nvSpPr>
          <p:spPr bwMode="auto">
            <a:xfrm>
              <a:off x="2880" y="3504"/>
              <a:ext cx="336" cy="0"/>
            </a:xfrm>
            <a:prstGeom prst="line">
              <a:avLst/>
            </a:prstGeom>
            <a:noFill/>
            <a:ln w="19050">
              <a:solidFill>
                <a:srgbClr val="0066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 name="Line 17"/>
            <p:cNvSpPr>
              <a:spLocks noChangeShapeType="1"/>
            </p:cNvSpPr>
            <p:nvPr/>
          </p:nvSpPr>
          <p:spPr bwMode="auto">
            <a:xfrm>
              <a:off x="2880" y="3888"/>
              <a:ext cx="336" cy="0"/>
            </a:xfrm>
            <a:prstGeom prst="line">
              <a:avLst/>
            </a:prstGeom>
            <a:noFill/>
            <a:ln w="19050">
              <a:solidFill>
                <a:srgbClr val="0066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 name="Line 18"/>
            <p:cNvSpPr>
              <a:spLocks noChangeShapeType="1"/>
            </p:cNvSpPr>
            <p:nvPr/>
          </p:nvSpPr>
          <p:spPr bwMode="auto">
            <a:xfrm>
              <a:off x="2544" y="3696"/>
              <a:ext cx="336" cy="0"/>
            </a:xfrm>
            <a:prstGeom prst="line">
              <a:avLst/>
            </a:prstGeom>
            <a:noFill/>
            <a:ln w="1905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5" name="Group 19"/>
          <p:cNvGrpSpPr>
            <a:grpSpLocks/>
          </p:cNvGrpSpPr>
          <p:nvPr/>
        </p:nvGrpSpPr>
        <p:grpSpPr bwMode="auto">
          <a:xfrm>
            <a:off x="4404711" y="1018598"/>
            <a:ext cx="457200" cy="609600"/>
            <a:chOff x="3888" y="3504"/>
            <a:chExt cx="672" cy="384"/>
          </a:xfrm>
        </p:grpSpPr>
        <p:sp>
          <p:nvSpPr>
            <p:cNvPr id="16" name="Line 20"/>
            <p:cNvSpPr>
              <a:spLocks noChangeShapeType="1"/>
            </p:cNvSpPr>
            <p:nvPr/>
          </p:nvSpPr>
          <p:spPr bwMode="auto">
            <a:xfrm>
              <a:off x="4224" y="3696"/>
              <a:ext cx="336" cy="0"/>
            </a:xfrm>
            <a:prstGeom prst="line">
              <a:avLst/>
            </a:prstGeom>
            <a:noFill/>
            <a:ln w="19050">
              <a:solidFill>
                <a:srgbClr val="0066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 name="Line 21"/>
            <p:cNvSpPr>
              <a:spLocks noChangeShapeType="1"/>
            </p:cNvSpPr>
            <p:nvPr/>
          </p:nvSpPr>
          <p:spPr bwMode="auto">
            <a:xfrm>
              <a:off x="4224" y="3504"/>
              <a:ext cx="0" cy="384"/>
            </a:xfrm>
            <a:prstGeom prst="line">
              <a:avLst/>
            </a:prstGeom>
            <a:noFill/>
            <a:ln w="1905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 name="Line 22"/>
            <p:cNvSpPr>
              <a:spLocks noChangeShapeType="1"/>
            </p:cNvSpPr>
            <p:nvPr/>
          </p:nvSpPr>
          <p:spPr bwMode="auto">
            <a:xfrm>
              <a:off x="3888" y="3504"/>
              <a:ext cx="336" cy="0"/>
            </a:xfrm>
            <a:prstGeom prst="line">
              <a:avLst/>
            </a:prstGeom>
            <a:noFill/>
            <a:ln w="1905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 name="Line 23"/>
            <p:cNvSpPr>
              <a:spLocks noChangeShapeType="1"/>
            </p:cNvSpPr>
            <p:nvPr/>
          </p:nvSpPr>
          <p:spPr bwMode="auto">
            <a:xfrm>
              <a:off x="3888" y="3888"/>
              <a:ext cx="336" cy="0"/>
            </a:xfrm>
            <a:prstGeom prst="line">
              <a:avLst/>
            </a:prstGeom>
            <a:noFill/>
            <a:ln w="1905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0" name="Text Box 27"/>
          <p:cNvSpPr txBox="1">
            <a:spLocks noChangeArrowheads="1"/>
          </p:cNvSpPr>
          <p:nvPr/>
        </p:nvSpPr>
        <p:spPr bwMode="auto">
          <a:xfrm>
            <a:off x="8048024" y="1112261"/>
            <a:ext cx="1038225" cy="415925"/>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t>逻辑图</a:t>
            </a:r>
          </a:p>
        </p:txBody>
      </p:sp>
      <p:sp>
        <p:nvSpPr>
          <p:cNvPr id="21" name="Text Box 28"/>
          <p:cNvSpPr txBox="1">
            <a:spLocks noChangeArrowheads="1"/>
          </p:cNvSpPr>
          <p:nvPr/>
        </p:nvSpPr>
        <p:spPr bwMode="auto">
          <a:xfrm>
            <a:off x="6766911" y="1170998"/>
            <a:ext cx="1038225" cy="340735"/>
          </a:xfrm>
          <a:prstGeom prst="rect">
            <a:avLst/>
          </a:prstGeom>
          <a:noFill/>
          <a:ln w="19050">
            <a:solidFill>
              <a:srgbClr val="0066CC"/>
            </a:solidFill>
            <a:prstDash val="dash"/>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sz="1600">
                <a:solidFill>
                  <a:srgbClr val="FF0000"/>
                </a:solidFill>
              </a:rPr>
              <a:t>消除冒险</a:t>
            </a:r>
          </a:p>
        </p:txBody>
      </p:sp>
      <p:sp>
        <p:nvSpPr>
          <p:cNvPr id="22" name="Line 30"/>
          <p:cNvSpPr>
            <a:spLocks noChangeShapeType="1"/>
          </p:cNvSpPr>
          <p:nvPr/>
        </p:nvSpPr>
        <p:spPr bwMode="auto">
          <a:xfrm>
            <a:off x="6416074" y="1337686"/>
            <a:ext cx="381000" cy="0"/>
          </a:xfrm>
          <a:prstGeom prst="line">
            <a:avLst/>
          </a:prstGeom>
          <a:noFill/>
          <a:ln w="19050">
            <a:solidFill>
              <a:srgbClr val="0066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 name="Line 31"/>
          <p:cNvSpPr>
            <a:spLocks noChangeShapeType="1"/>
          </p:cNvSpPr>
          <p:nvPr/>
        </p:nvSpPr>
        <p:spPr bwMode="auto">
          <a:xfrm>
            <a:off x="7790849" y="1323398"/>
            <a:ext cx="304800" cy="0"/>
          </a:xfrm>
          <a:prstGeom prst="line">
            <a:avLst/>
          </a:prstGeom>
          <a:noFill/>
          <a:ln w="19050">
            <a:solidFill>
              <a:srgbClr val="0066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5" name="Text Box 10"/>
          <p:cNvSpPr txBox="1">
            <a:spLocks noChangeArrowheads="1"/>
          </p:cNvSpPr>
          <p:nvPr/>
        </p:nvSpPr>
        <p:spPr bwMode="auto">
          <a:xfrm>
            <a:off x="3402202" y="810635"/>
            <a:ext cx="990600" cy="415925"/>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a:t>表达式</a:t>
            </a:r>
          </a:p>
        </p:txBody>
      </p:sp>
      <p:grpSp>
        <p:nvGrpSpPr>
          <p:cNvPr id="26" name="Group 118"/>
          <p:cNvGrpSpPr>
            <a:grpSpLocks/>
          </p:cNvGrpSpPr>
          <p:nvPr/>
        </p:nvGrpSpPr>
        <p:grpSpPr bwMode="auto">
          <a:xfrm>
            <a:off x="566136" y="2033907"/>
            <a:ext cx="1371600" cy="415925"/>
            <a:chOff x="432" y="2256"/>
            <a:chExt cx="864" cy="262"/>
          </a:xfrm>
        </p:grpSpPr>
        <p:sp>
          <p:nvSpPr>
            <p:cNvPr id="27" name="Text Box 115"/>
            <p:cNvSpPr txBox="1">
              <a:spLocks noChangeArrowheads="1"/>
            </p:cNvSpPr>
            <p:nvPr/>
          </p:nvSpPr>
          <p:spPr bwMode="auto">
            <a:xfrm>
              <a:off x="432" y="2256"/>
              <a:ext cx="480" cy="262"/>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t>最简</a:t>
              </a:r>
            </a:p>
          </p:txBody>
        </p:sp>
        <p:sp>
          <p:nvSpPr>
            <p:cNvPr id="28" name="Line 116"/>
            <p:cNvSpPr>
              <a:spLocks noChangeShapeType="1"/>
            </p:cNvSpPr>
            <p:nvPr/>
          </p:nvSpPr>
          <p:spPr bwMode="auto">
            <a:xfrm>
              <a:off x="912" y="2400"/>
              <a:ext cx="384" cy="0"/>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wrap="none" lIns="90000" tIns="46800" rIns="90000" bIns="46800" anchor="ctr"/>
            <a:lstStyle/>
            <a:p>
              <a:endParaRPr lang="zh-CN" altLang="en-US"/>
            </a:p>
          </p:txBody>
        </p:sp>
      </p:grpSp>
      <p:sp>
        <p:nvSpPr>
          <p:cNvPr id="29" name="Text Box 117"/>
          <p:cNvSpPr txBox="1">
            <a:spLocks noChangeArrowheads="1"/>
          </p:cNvSpPr>
          <p:nvPr/>
        </p:nvSpPr>
        <p:spPr bwMode="auto">
          <a:xfrm>
            <a:off x="1937736" y="2033907"/>
            <a:ext cx="5867400" cy="41592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t>器件数最少、器件品种最少、器件间的连线最少</a:t>
            </a:r>
          </a:p>
        </p:txBody>
      </p:sp>
      <p:sp>
        <p:nvSpPr>
          <p:cNvPr id="30" name="内容占位符 2"/>
          <p:cNvSpPr>
            <a:spLocks noGrp="1"/>
          </p:cNvSpPr>
          <p:nvPr>
            <p:ph idx="1"/>
          </p:nvPr>
        </p:nvSpPr>
        <p:spPr>
          <a:xfrm>
            <a:off x="218640" y="3052904"/>
            <a:ext cx="8600741" cy="3030608"/>
          </a:xfrm>
        </p:spPr>
        <p:txBody>
          <a:bodyPr/>
          <a:lstStyle/>
          <a:p>
            <a:r>
              <a:rPr lang="zh-CN" altLang="en-US" sz="2400" dirty="0"/>
              <a:t>逻辑函数的门实现：一个</a:t>
            </a:r>
            <a:r>
              <a:rPr lang="zh-CN" altLang="en-US" sz="2400" dirty="0">
                <a:solidFill>
                  <a:srgbClr val="FF0000"/>
                </a:solidFill>
              </a:rPr>
              <a:t>逻辑函数</a:t>
            </a:r>
            <a:r>
              <a:rPr lang="zh-CN" altLang="en-US" sz="2400" dirty="0"/>
              <a:t>可以用</a:t>
            </a:r>
            <a:r>
              <a:rPr lang="zh-CN" altLang="en-US" sz="2400" dirty="0">
                <a:solidFill>
                  <a:srgbClr val="FF0000"/>
                </a:solidFill>
              </a:rPr>
              <a:t>不同形式的逻辑电路</a:t>
            </a:r>
            <a:r>
              <a:rPr lang="zh-CN" altLang="en-US" sz="2400" dirty="0"/>
              <a:t>来实现</a:t>
            </a:r>
          </a:p>
          <a:p>
            <a:endParaRPr lang="zh-CN" altLang="en-US" sz="2400" dirty="0"/>
          </a:p>
        </p:txBody>
      </p:sp>
      <p:graphicFrame>
        <p:nvGraphicFramePr>
          <p:cNvPr id="32" name="Object 114"/>
          <p:cNvGraphicFramePr>
            <a:graphicFrameLocks noChangeAspect="1"/>
          </p:cNvGraphicFramePr>
          <p:nvPr>
            <p:extLst>
              <p:ext uri="{D42A27DB-BD31-4B8C-83A1-F6EECF244321}">
                <p14:modId xmlns:p14="http://schemas.microsoft.com/office/powerpoint/2010/main" val="76701088"/>
              </p:ext>
            </p:extLst>
          </p:nvPr>
        </p:nvGraphicFramePr>
        <p:xfrm>
          <a:off x="686786" y="4155458"/>
          <a:ext cx="1962150" cy="406400"/>
        </p:xfrm>
        <a:graphic>
          <a:graphicData uri="http://schemas.openxmlformats.org/presentationml/2006/ole">
            <mc:AlternateContent xmlns:mc="http://schemas.openxmlformats.org/markup-compatibility/2006">
              <mc:Choice xmlns:v="urn:schemas-microsoft-com:vml" Requires="v">
                <p:oleObj spid="_x0000_s306178" name="公式" r:id="rId3" imgW="923841" imgH="171585" progId="Equation.3">
                  <p:embed/>
                </p:oleObj>
              </mc:Choice>
              <mc:Fallback>
                <p:oleObj name="公式" r:id="rId3" imgW="923841" imgH="17158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786" y="4155458"/>
                        <a:ext cx="196215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 name="Group 124"/>
          <p:cNvGrpSpPr>
            <a:grpSpLocks/>
          </p:cNvGrpSpPr>
          <p:nvPr/>
        </p:nvGrpSpPr>
        <p:grpSpPr bwMode="auto">
          <a:xfrm>
            <a:off x="5295298" y="3866533"/>
            <a:ext cx="2127250" cy="1301750"/>
            <a:chOff x="2744" y="3067"/>
            <a:chExt cx="1340" cy="820"/>
          </a:xfrm>
        </p:grpSpPr>
        <p:sp>
          <p:nvSpPr>
            <p:cNvPr id="34" name="Text Box 125"/>
            <p:cNvSpPr txBox="1">
              <a:spLocks noChangeArrowheads="1"/>
            </p:cNvSpPr>
            <p:nvPr/>
          </p:nvSpPr>
          <p:spPr bwMode="auto">
            <a:xfrm>
              <a:off x="2749" y="3243"/>
              <a:ext cx="1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B</a:t>
              </a:r>
            </a:p>
          </p:txBody>
        </p:sp>
        <p:sp>
          <p:nvSpPr>
            <p:cNvPr id="35" name="Text Box 126"/>
            <p:cNvSpPr txBox="1">
              <a:spLocks noChangeArrowheads="1"/>
            </p:cNvSpPr>
            <p:nvPr/>
          </p:nvSpPr>
          <p:spPr bwMode="auto">
            <a:xfrm>
              <a:off x="2758" y="3478"/>
              <a:ext cx="1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p>
          </p:txBody>
        </p:sp>
        <p:grpSp>
          <p:nvGrpSpPr>
            <p:cNvPr id="36" name="Group 127"/>
            <p:cNvGrpSpPr>
              <a:grpSpLocks/>
            </p:cNvGrpSpPr>
            <p:nvPr/>
          </p:nvGrpSpPr>
          <p:grpSpPr bwMode="auto">
            <a:xfrm>
              <a:off x="3484" y="3342"/>
              <a:ext cx="589" cy="265"/>
              <a:chOff x="4050" y="2999"/>
              <a:chExt cx="589" cy="265"/>
            </a:xfrm>
          </p:grpSpPr>
          <p:sp>
            <p:nvSpPr>
              <p:cNvPr id="52" name="Line 128"/>
              <p:cNvSpPr>
                <a:spLocks noChangeShapeType="1"/>
              </p:cNvSpPr>
              <p:nvPr/>
            </p:nvSpPr>
            <p:spPr bwMode="auto">
              <a:xfrm>
                <a:off x="4050" y="3043"/>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3" name="Line 129"/>
              <p:cNvSpPr>
                <a:spLocks noChangeShapeType="1"/>
              </p:cNvSpPr>
              <p:nvPr/>
            </p:nvSpPr>
            <p:spPr bwMode="auto">
              <a:xfrm>
                <a:off x="4057" y="3210"/>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4" name="Line 130"/>
              <p:cNvSpPr>
                <a:spLocks noChangeShapeType="1"/>
              </p:cNvSpPr>
              <p:nvPr/>
            </p:nvSpPr>
            <p:spPr bwMode="auto">
              <a:xfrm flipV="1">
                <a:off x="4473" y="3140"/>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5" name="Freeform 131"/>
              <p:cNvSpPr>
                <a:spLocks/>
              </p:cNvSpPr>
              <p:nvPr/>
            </p:nvSpPr>
            <p:spPr bwMode="auto">
              <a:xfrm>
                <a:off x="4212" y="2999"/>
                <a:ext cx="52" cy="260"/>
              </a:xfrm>
              <a:custGeom>
                <a:avLst/>
                <a:gdLst>
                  <a:gd name="T0" fmla="*/ 1 w 85"/>
                  <a:gd name="T1" fmla="*/ 0 h 306"/>
                  <a:gd name="T2" fmla="*/ 1 w 85"/>
                  <a:gd name="T3" fmla="*/ 3 h 306"/>
                  <a:gd name="T4" fmla="*/ 1 w 85"/>
                  <a:gd name="T5" fmla="*/ 3 h 306"/>
                  <a:gd name="T6" fmla="*/ 0 w 85"/>
                  <a:gd name="T7" fmla="*/ 4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56" name="Freeform 132"/>
              <p:cNvSpPr>
                <a:spLocks/>
              </p:cNvSpPr>
              <p:nvPr/>
            </p:nvSpPr>
            <p:spPr bwMode="auto">
              <a:xfrm>
                <a:off x="4213" y="3140"/>
                <a:ext cx="260" cy="124"/>
              </a:xfrm>
              <a:custGeom>
                <a:avLst/>
                <a:gdLst>
                  <a:gd name="T0" fmla="*/ 0 w 384"/>
                  <a:gd name="T1" fmla="*/ 1 h 192"/>
                  <a:gd name="T2" fmla="*/ 1 w 384"/>
                  <a:gd name="T3" fmla="*/ 1 h 192"/>
                  <a:gd name="T4" fmla="*/ 1 w 384"/>
                  <a:gd name="T5" fmla="*/ 1 h 192"/>
                  <a:gd name="T6" fmla="*/ 1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57" name="Freeform 133"/>
              <p:cNvSpPr>
                <a:spLocks/>
              </p:cNvSpPr>
              <p:nvPr/>
            </p:nvSpPr>
            <p:spPr bwMode="auto">
              <a:xfrm>
                <a:off x="4213" y="2999"/>
                <a:ext cx="260" cy="141"/>
              </a:xfrm>
              <a:custGeom>
                <a:avLst/>
                <a:gdLst>
                  <a:gd name="T0" fmla="*/ 0 w 240"/>
                  <a:gd name="T1" fmla="*/ 0 h 96"/>
                  <a:gd name="T2" fmla="*/ 1538 w 240"/>
                  <a:gd name="T3" fmla="*/ 1058061 h 96"/>
                  <a:gd name="T4" fmla="*/ 1938 w 240"/>
                  <a:gd name="T5" fmla="*/ 2105228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37" name="Group 134"/>
            <p:cNvGrpSpPr>
              <a:grpSpLocks/>
            </p:cNvGrpSpPr>
            <p:nvPr/>
          </p:nvGrpSpPr>
          <p:grpSpPr bwMode="auto">
            <a:xfrm>
              <a:off x="2946" y="3147"/>
              <a:ext cx="530" cy="247"/>
              <a:chOff x="4800" y="3383"/>
              <a:chExt cx="530" cy="247"/>
            </a:xfrm>
          </p:grpSpPr>
          <p:sp>
            <p:nvSpPr>
              <p:cNvPr id="48" name="AutoShape 135"/>
              <p:cNvSpPr>
                <a:spLocks noChangeArrowheads="1"/>
              </p:cNvSpPr>
              <p:nvPr/>
            </p:nvSpPr>
            <p:spPr bwMode="auto">
              <a:xfrm>
                <a:off x="4966" y="3383"/>
                <a:ext cx="222" cy="247"/>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49" name="Line 136"/>
              <p:cNvSpPr>
                <a:spLocks noChangeShapeType="1"/>
              </p:cNvSpPr>
              <p:nvPr/>
            </p:nvSpPr>
            <p:spPr bwMode="auto">
              <a:xfrm>
                <a:off x="4800" y="3418"/>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0" name="Line 137"/>
              <p:cNvSpPr>
                <a:spLocks noChangeShapeType="1"/>
              </p:cNvSpPr>
              <p:nvPr/>
            </p:nvSpPr>
            <p:spPr bwMode="auto">
              <a:xfrm>
                <a:off x="4800" y="3594"/>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1" name="Line 138"/>
              <p:cNvSpPr>
                <a:spLocks noChangeShapeType="1"/>
              </p:cNvSpPr>
              <p:nvPr/>
            </p:nvSpPr>
            <p:spPr bwMode="auto">
              <a:xfrm flipV="1">
                <a:off x="5188" y="3495"/>
                <a:ext cx="14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38" name="Text Box 139"/>
            <p:cNvSpPr txBox="1">
              <a:spLocks noChangeArrowheads="1"/>
            </p:cNvSpPr>
            <p:nvPr/>
          </p:nvSpPr>
          <p:spPr bwMode="auto">
            <a:xfrm>
              <a:off x="3892" y="3252"/>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F</a:t>
              </a:r>
            </a:p>
          </p:txBody>
        </p:sp>
        <p:graphicFrame>
          <p:nvGraphicFramePr>
            <p:cNvPr id="39" name="Object 140"/>
            <p:cNvGraphicFramePr>
              <a:graphicFrameLocks noChangeAspect="1"/>
            </p:cNvGraphicFramePr>
            <p:nvPr/>
          </p:nvGraphicFramePr>
          <p:xfrm>
            <a:off x="2744" y="3067"/>
            <a:ext cx="193" cy="227"/>
          </p:xfrm>
          <a:graphic>
            <a:graphicData uri="http://schemas.openxmlformats.org/presentationml/2006/ole">
              <mc:AlternateContent xmlns:mc="http://schemas.openxmlformats.org/markup-compatibility/2006">
                <mc:Choice xmlns:v="urn:schemas-microsoft-com:vml" Requires="v">
                  <p:oleObj spid="_x0000_s306179" name="公式" r:id="rId5" imgW="142959" imgH="171585" progId="Equation.3">
                    <p:embed/>
                  </p:oleObj>
                </mc:Choice>
                <mc:Fallback>
                  <p:oleObj name="公式" r:id="rId5" imgW="142959" imgH="17158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4" y="3067"/>
                          <a:ext cx="193"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141"/>
            <p:cNvGraphicFramePr>
              <a:graphicFrameLocks noChangeAspect="1"/>
            </p:cNvGraphicFramePr>
            <p:nvPr/>
          </p:nvGraphicFramePr>
          <p:xfrm>
            <a:off x="2758" y="3660"/>
            <a:ext cx="193" cy="227"/>
          </p:xfrm>
          <a:graphic>
            <a:graphicData uri="http://schemas.openxmlformats.org/presentationml/2006/ole">
              <mc:AlternateContent xmlns:mc="http://schemas.openxmlformats.org/markup-compatibility/2006">
                <mc:Choice xmlns:v="urn:schemas-microsoft-com:vml" Requires="v">
                  <p:oleObj spid="_x0000_s306180" name="公式" r:id="rId7" imgW="142959" imgH="171585" progId="Equation.3">
                    <p:embed/>
                  </p:oleObj>
                </mc:Choice>
                <mc:Fallback>
                  <p:oleObj name="公式" r:id="rId7" imgW="142959" imgH="17158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8" y="3660"/>
                          <a:ext cx="193"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Line 142"/>
            <p:cNvSpPr>
              <a:spLocks noChangeShapeType="1"/>
            </p:cNvSpPr>
            <p:nvPr/>
          </p:nvSpPr>
          <p:spPr bwMode="auto">
            <a:xfrm>
              <a:off x="3485" y="3252"/>
              <a:ext cx="1" cy="1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42" name="Group 143"/>
            <p:cNvGrpSpPr>
              <a:grpSpLocks/>
            </p:cNvGrpSpPr>
            <p:nvPr/>
          </p:nvGrpSpPr>
          <p:grpSpPr bwMode="auto">
            <a:xfrm>
              <a:off x="2952" y="3542"/>
              <a:ext cx="530" cy="247"/>
              <a:chOff x="4800" y="3383"/>
              <a:chExt cx="530" cy="247"/>
            </a:xfrm>
          </p:grpSpPr>
          <p:sp>
            <p:nvSpPr>
              <p:cNvPr id="44" name="AutoShape 144"/>
              <p:cNvSpPr>
                <a:spLocks noChangeArrowheads="1"/>
              </p:cNvSpPr>
              <p:nvPr/>
            </p:nvSpPr>
            <p:spPr bwMode="auto">
              <a:xfrm>
                <a:off x="4966" y="3383"/>
                <a:ext cx="222" cy="247"/>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45" name="Line 145"/>
              <p:cNvSpPr>
                <a:spLocks noChangeShapeType="1"/>
              </p:cNvSpPr>
              <p:nvPr/>
            </p:nvSpPr>
            <p:spPr bwMode="auto">
              <a:xfrm>
                <a:off x="4800" y="3418"/>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6" name="Line 146"/>
              <p:cNvSpPr>
                <a:spLocks noChangeShapeType="1"/>
              </p:cNvSpPr>
              <p:nvPr/>
            </p:nvSpPr>
            <p:spPr bwMode="auto">
              <a:xfrm>
                <a:off x="4800" y="3594"/>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7" name="Line 147"/>
              <p:cNvSpPr>
                <a:spLocks noChangeShapeType="1"/>
              </p:cNvSpPr>
              <p:nvPr/>
            </p:nvSpPr>
            <p:spPr bwMode="auto">
              <a:xfrm flipV="1">
                <a:off x="5188" y="3495"/>
                <a:ext cx="14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43" name="Line 148"/>
            <p:cNvSpPr>
              <a:spLocks noChangeShapeType="1"/>
            </p:cNvSpPr>
            <p:nvPr/>
          </p:nvSpPr>
          <p:spPr bwMode="auto">
            <a:xfrm flipH="1">
              <a:off x="3482" y="3551"/>
              <a:ext cx="2" cy="10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58" name="Group 149"/>
          <p:cNvGrpSpPr>
            <a:grpSpLocks/>
          </p:cNvGrpSpPr>
          <p:nvPr/>
        </p:nvGrpSpPr>
        <p:grpSpPr bwMode="auto">
          <a:xfrm>
            <a:off x="2990248" y="4010995"/>
            <a:ext cx="1871663" cy="720725"/>
            <a:chOff x="1592" y="3148"/>
            <a:chExt cx="1179" cy="454"/>
          </a:xfrm>
        </p:grpSpPr>
        <p:sp>
          <p:nvSpPr>
            <p:cNvPr id="59" name="AutoShape 150"/>
            <p:cNvSpPr>
              <a:spLocks noChangeArrowheads="1"/>
            </p:cNvSpPr>
            <p:nvPr/>
          </p:nvSpPr>
          <p:spPr bwMode="auto">
            <a:xfrm>
              <a:off x="1592" y="3148"/>
              <a:ext cx="1179" cy="454"/>
            </a:xfrm>
            <a:prstGeom prst="rightArrow">
              <a:avLst>
                <a:gd name="adj1" fmla="val 50000"/>
                <a:gd name="adj2" fmla="val 64923"/>
              </a:avLst>
            </a:prstGeom>
            <a:ln>
              <a:headEnd/>
              <a:tailEnd/>
            </a:ln>
          </p:spPr>
          <p:style>
            <a:lnRef idx="2">
              <a:schemeClr val="accent6"/>
            </a:lnRef>
            <a:fillRef idx="1">
              <a:schemeClr val="lt1"/>
            </a:fillRef>
            <a:effectRef idx="0">
              <a:schemeClr val="accent6"/>
            </a:effectRef>
            <a:fontRef idx="minor">
              <a:schemeClr val="dk1"/>
            </a:fontRef>
          </p:style>
          <p:txBody>
            <a:bodyPr wrap="none" lIns="90000" tIns="46800" rIns="90000" bIns="46800" anchor="ctr"/>
            <a:lstStyle/>
            <a:p>
              <a:endParaRPr lang="zh-CN" altLang="en-US"/>
            </a:p>
          </p:txBody>
        </p:sp>
        <p:sp>
          <p:nvSpPr>
            <p:cNvPr id="60" name="Text Box 151"/>
            <p:cNvSpPr txBox="1">
              <a:spLocks noChangeArrowheads="1"/>
            </p:cNvSpPr>
            <p:nvPr/>
          </p:nvSpPr>
          <p:spPr bwMode="auto">
            <a:xfrm>
              <a:off x="1655" y="3285"/>
              <a:ext cx="862" cy="161"/>
            </a:xfrm>
            <a:prstGeom prst="rect">
              <a:avLst/>
            </a:prstGeom>
            <a:ln/>
          </p:spPr>
          <p:style>
            <a:lnRef idx="2">
              <a:schemeClr val="accent3"/>
            </a:lnRef>
            <a:fillRef idx="1">
              <a:schemeClr val="lt1"/>
            </a:fillRef>
            <a:effectRef idx="0">
              <a:schemeClr val="accent3"/>
            </a:effectRef>
            <a:fontRef idx="minor">
              <a:schemeClr val="dk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sz="1600" dirty="0"/>
                <a:t>逻辑电路</a:t>
              </a:r>
            </a:p>
          </p:txBody>
        </p:sp>
      </p:grpSp>
    </p:spTree>
    <p:extLst>
      <p:ext uri="{BB962C8B-B14F-4D97-AF65-F5344CB8AC3E}">
        <p14:creationId xmlns:p14="http://schemas.microsoft.com/office/powerpoint/2010/main" val="3020421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 Box 265"/>
          <p:cNvSpPr txBox="1">
            <a:spLocks noChangeArrowheads="1"/>
          </p:cNvSpPr>
          <p:nvPr/>
        </p:nvSpPr>
        <p:spPr bwMode="auto">
          <a:xfrm>
            <a:off x="19986" y="6433394"/>
            <a:ext cx="9124013" cy="402291"/>
          </a:xfrm>
          <a:prstGeom prst="rect">
            <a:avLst/>
          </a:prstGeom>
          <a:ln/>
        </p:spPr>
        <p:style>
          <a:lnRef idx="0">
            <a:schemeClr val="accent3"/>
          </a:lnRef>
          <a:fillRef idx="3">
            <a:schemeClr val="accent3"/>
          </a:fillRef>
          <a:effectRef idx="3">
            <a:schemeClr val="accent3"/>
          </a:effectRef>
          <a:fontRef idx="minor">
            <a:schemeClr val="lt1"/>
          </a:fontRef>
        </p:style>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ctr" eaLnBrk="1" hangingPunct="1"/>
            <a:r>
              <a:rPr lang="en-US" altLang="zh-CN" dirty="0"/>
              <a:t>“</a:t>
            </a:r>
            <a:r>
              <a:rPr lang="zh-CN" altLang="en-US" dirty="0"/>
              <a:t>异或”电路</a:t>
            </a:r>
          </a:p>
        </p:txBody>
      </p:sp>
      <p:sp>
        <p:nvSpPr>
          <p:cNvPr id="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第二节  组合逻辑设计</a:t>
            </a:r>
          </a:p>
        </p:txBody>
      </p:sp>
      <p:sp>
        <p:nvSpPr>
          <p:cNvPr id="30" name="内容占位符 2"/>
          <p:cNvSpPr>
            <a:spLocks noGrp="1"/>
          </p:cNvSpPr>
          <p:nvPr>
            <p:ph idx="1"/>
          </p:nvPr>
        </p:nvSpPr>
        <p:spPr>
          <a:xfrm>
            <a:off x="19987" y="548808"/>
            <a:ext cx="9007310" cy="5775791"/>
          </a:xfrm>
        </p:spPr>
        <p:txBody>
          <a:bodyPr/>
          <a:lstStyle/>
          <a:p>
            <a:r>
              <a:rPr lang="zh-CN" altLang="en-US" sz="2000" dirty="0"/>
              <a:t>逻辑函数的门实现：一个逻辑函数可以用不同形式的逻辑电路来实现</a:t>
            </a:r>
          </a:p>
          <a:p>
            <a:endParaRPr lang="zh-CN" altLang="en-US" dirty="0"/>
          </a:p>
        </p:txBody>
      </p:sp>
      <p:grpSp>
        <p:nvGrpSpPr>
          <p:cNvPr id="62" name="Group 269"/>
          <p:cNvGrpSpPr>
            <a:grpSpLocks/>
          </p:cNvGrpSpPr>
          <p:nvPr/>
        </p:nvGrpSpPr>
        <p:grpSpPr bwMode="auto">
          <a:xfrm>
            <a:off x="492124" y="712994"/>
            <a:ext cx="2819400" cy="1317626"/>
            <a:chOff x="288" y="0"/>
            <a:chExt cx="1776" cy="830"/>
          </a:xfrm>
        </p:grpSpPr>
        <p:sp>
          <p:nvSpPr>
            <p:cNvPr id="63" name="Text Box 6"/>
            <p:cNvSpPr txBox="1">
              <a:spLocks noChangeArrowheads="1"/>
            </p:cNvSpPr>
            <p:nvPr/>
          </p:nvSpPr>
          <p:spPr bwMode="auto">
            <a:xfrm>
              <a:off x="1824" y="28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F</a:t>
              </a:r>
            </a:p>
          </p:txBody>
        </p:sp>
        <p:grpSp>
          <p:nvGrpSpPr>
            <p:cNvPr id="64" name="Group 20"/>
            <p:cNvGrpSpPr>
              <a:grpSpLocks/>
            </p:cNvGrpSpPr>
            <p:nvPr/>
          </p:nvGrpSpPr>
          <p:grpSpPr bwMode="auto">
            <a:xfrm>
              <a:off x="576" y="96"/>
              <a:ext cx="624" cy="288"/>
              <a:chOff x="816" y="864"/>
              <a:chExt cx="930" cy="336"/>
            </a:xfrm>
          </p:grpSpPr>
          <p:sp>
            <p:nvSpPr>
              <p:cNvPr id="83" name="AutoShape 21"/>
              <p:cNvSpPr>
                <a:spLocks noChangeArrowheads="1"/>
              </p:cNvSpPr>
              <p:nvPr/>
            </p:nvSpPr>
            <p:spPr bwMode="auto">
              <a:xfrm>
                <a:off x="1104" y="86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4" name="Line 22"/>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5" name="Line 23"/>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6" name="Line 24"/>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7" name="Oval 25"/>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65" name="Text Box 37"/>
            <p:cNvSpPr txBox="1">
              <a:spLocks noChangeArrowheads="1"/>
            </p:cNvSpPr>
            <p:nvPr/>
          </p:nvSpPr>
          <p:spPr bwMode="auto">
            <a:xfrm>
              <a:off x="288" y="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B</a:t>
              </a:r>
            </a:p>
          </p:txBody>
        </p:sp>
        <p:sp>
          <p:nvSpPr>
            <p:cNvPr id="66" name="Text Box 44"/>
            <p:cNvSpPr txBox="1">
              <a:spLocks noChangeArrowheads="1"/>
            </p:cNvSpPr>
            <p:nvPr/>
          </p:nvSpPr>
          <p:spPr bwMode="auto">
            <a:xfrm>
              <a:off x="288" y="38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p>
          </p:txBody>
        </p:sp>
        <p:grpSp>
          <p:nvGrpSpPr>
            <p:cNvPr id="67" name="Group 47"/>
            <p:cNvGrpSpPr>
              <a:grpSpLocks/>
            </p:cNvGrpSpPr>
            <p:nvPr/>
          </p:nvGrpSpPr>
          <p:grpSpPr bwMode="auto">
            <a:xfrm>
              <a:off x="1200" y="279"/>
              <a:ext cx="624" cy="288"/>
              <a:chOff x="816" y="864"/>
              <a:chExt cx="930" cy="336"/>
            </a:xfrm>
          </p:grpSpPr>
          <p:sp>
            <p:nvSpPr>
              <p:cNvPr id="78" name="AutoShape 48"/>
              <p:cNvSpPr>
                <a:spLocks noChangeArrowheads="1"/>
              </p:cNvSpPr>
              <p:nvPr/>
            </p:nvSpPr>
            <p:spPr bwMode="auto">
              <a:xfrm>
                <a:off x="1104" y="86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79" name="Line 49"/>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0" name="Line 50"/>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1" name="Line 51"/>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2" name="Oval 52"/>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68" name="Group 53"/>
            <p:cNvGrpSpPr>
              <a:grpSpLocks/>
            </p:cNvGrpSpPr>
            <p:nvPr/>
          </p:nvGrpSpPr>
          <p:grpSpPr bwMode="auto">
            <a:xfrm>
              <a:off x="576" y="451"/>
              <a:ext cx="624" cy="288"/>
              <a:chOff x="816" y="864"/>
              <a:chExt cx="930" cy="336"/>
            </a:xfrm>
          </p:grpSpPr>
          <p:sp>
            <p:nvSpPr>
              <p:cNvPr id="73" name="AutoShape 54"/>
              <p:cNvSpPr>
                <a:spLocks noChangeArrowheads="1"/>
              </p:cNvSpPr>
              <p:nvPr/>
            </p:nvSpPr>
            <p:spPr bwMode="auto">
              <a:xfrm>
                <a:off x="1104" y="86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74" name="Line 55"/>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5" name="Line 56"/>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6" name="Line 57"/>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7" name="Oval 58"/>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aphicFrame>
          <p:nvGraphicFramePr>
            <p:cNvPr id="69" name="Object 59"/>
            <p:cNvGraphicFramePr>
              <a:graphicFrameLocks noChangeAspect="1"/>
            </p:cNvGraphicFramePr>
            <p:nvPr>
              <p:extLst>
                <p:ext uri="{D42A27DB-BD31-4B8C-83A1-F6EECF244321}">
                  <p14:modId xmlns:p14="http://schemas.microsoft.com/office/powerpoint/2010/main" val="2351241852"/>
                </p:ext>
              </p:extLst>
            </p:nvPr>
          </p:nvGraphicFramePr>
          <p:xfrm>
            <a:off x="320" y="577"/>
            <a:ext cx="206" cy="253"/>
          </p:xfrm>
          <a:graphic>
            <a:graphicData uri="http://schemas.openxmlformats.org/presentationml/2006/ole">
              <mc:AlternateContent xmlns:mc="http://schemas.openxmlformats.org/markup-compatibility/2006">
                <mc:Choice xmlns:v="urn:schemas-microsoft-com:vml" Requires="v">
                  <p:oleObj spid="_x0000_s287732" name="Equation" r:id="rId3" imgW="152280" imgH="190440" progId="Equation.DSMT4">
                    <p:embed/>
                  </p:oleObj>
                </mc:Choice>
                <mc:Fallback>
                  <p:oleObj name="Equation" r:id="rId3" imgW="152280" imgH="190440" progId="Equation.DSMT4">
                    <p:embed/>
                    <p:pic>
                      <p:nvPicPr>
                        <p:cNvPr id="0" name=""/>
                        <p:cNvPicPr>
                          <a:picLocks noChangeAspect="1" noChangeArrowheads="1"/>
                        </p:cNvPicPr>
                        <p:nvPr/>
                      </p:nvPicPr>
                      <p:blipFill>
                        <a:blip r:embed="rId4"/>
                        <a:srcRect/>
                        <a:stretch>
                          <a:fillRect/>
                        </a:stretch>
                      </p:blipFill>
                      <p:spPr bwMode="auto">
                        <a:xfrm>
                          <a:off x="320" y="577"/>
                          <a:ext cx="206"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 name="Object 60"/>
            <p:cNvGraphicFramePr>
              <a:graphicFrameLocks noChangeAspect="1"/>
            </p:cNvGraphicFramePr>
            <p:nvPr/>
          </p:nvGraphicFramePr>
          <p:xfrm>
            <a:off x="336" y="192"/>
            <a:ext cx="193" cy="227"/>
          </p:xfrm>
          <a:graphic>
            <a:graphicData uri="http://schemas.openxmlformats.org/presentationml/2006/ole">
              <mc:AlternateContent xmlns:mc="http://schemas.openxmlformats.org/markup-compatibility/2006">
                <mc:Choice xmlns:v="urn:schemas-microsoft-com:vml" Requires="v">
                  <p:oleObj spid="_x0000_s287733" name="公式" r:id="rId5" imgW="142959" imgH="171585" progId="Equation.3">
                    <p:embed/>
                  </p:oleObj>
                </mc:Choice>
                <mc:Fallback>
                  <p:oleObj name="公式" r:id="rId5" imgW="142959" imgH="17158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 y="192"/>
                          <a:ext cx="193"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 name="Line 62"/>
            <p:cNvSpPr>
              <a:spLocks noChangeShapeType="1"/>
            </p:cNvSpPr>
            <p:nvPr/>
          </p:nvSpPr>
          <p:spPr bwMode="auto">
            <a:xfrm>
              <a:off x="1200" y="222"/>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2" name="Line 63"/>
            <p:cNvSpPr>
              <a:spLocks noChangeShapeType="1"/>
            </p:cNvSpPr>
            <p:nvPr/>
          </p:nvSpPr>
          <p:spPr bwMode="auto">
            <a:xfrm>
              <a:off x="1200" y="48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aphicFrame>
        <p:nvGraphicFramePr>
          <p:cNvPr id="88" name="Object 66"/>
          <p:cNvGraphicFramePr>
            <a:graphicFrameLocks noChangeAspect="1"/>
          </p:cNvGraphicFramePr>
          <p:nvPr>
            <p:extLst>
              <p:ext uri="{D42A27DB-BD31-4B8C-83A1-F6EECF244321}">
                <p14:modId xmlns:p14="http://schemas.microsoft.com/office/powerpoint/2010/main" val="572217041"/>
              </p:ext>
            </p:extLst>
          </p:nvPr>
        </p:nvGraphicFramePr>
        <p:xfrm>
          <a:off x="285749" y="2054432"/>
          <a:ext cx="3036888" cy="455612"/>
        </p:xfrm>
        <a:graphic>
          <a:graphicData uri="http://schemas.openxmlformats.org/presentationml/2006/ole">
            <mc:AlternateContent xmlns:mc="http://schemas.openxmlformats.org/markup-compatibility/2006">
              <mc:Choice xmlns:v="urn:schemas-microsoft-com:vml" Requires="v">
                <p:oleObj spid="_x0000_s287734" name="公式" r:id="rId7" imgW="1619216" imgH="219143" progId="Equation.3">
                  <p:embed/>
                </p:oleObj>
              </mc:Choice>
              <mc:Fallback>
                <p:oleObj name="公式" r:id="rId7" imgW="1619216" imgH="21914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749" y="2054432"/>
                        <a:ext cx="3036888" cy="455612"/>
                      </a:xfrm>
                      <a:prstGeom prst="rect">
                        <a:avLst/>
                      </a:prstGeom>
                      <a:noFill/>
                      <a:ln w="9525">
                        <a:solidFill>
                          <a:srgbClr val="00CC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 name="Text Box 67"/>
          <p:cNvSpPr txBox="1">
            <a:spLocks noChangeArrowheads="1"/>
          </p:cNvSpPr>
          <p:nvPr/>
        </p:nvSpPr>
        <p:spPr bwMode="auto">
          <a:xfrm>
            <a:off x="644524" y="2617994"/>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t>
            </a:r>
            <a:r>
              <a:rPr lang="zh-CN" altLang="en-US"/>
              <a:t>与非”电路</a:t>
            </a:r>
          </a:p>
        </p:txBody>
      </p:sp>
      <p:sp>
        <p:nvSpPr>
          <p:cNvPr id="90" name="Line 68"/>
          <p:cNvSpPr>
            <a:spLocks noChangeShapeType="1"/>
          </p:cNvSpPr>
          <p:nvPr/>
        </p:nvSpPr>
        <p:spPr bwMode="auto">
          <a:xfrm flipH="1" flipV="1">
            <a:off x="3006724" y="2694194"/>
            <a:ext cx="381000" cy="533400"/>
          </a:xfrm>
          <a:prstGeom prst="line">
            <a:avLst/>
          </a:prstGeom>
          <a:noFill/>
          <a:ln w="19050">
            <a:solidFill>
              <a:srgbClr val="CC3399"/>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91" name="Group 270"/>
          <p:cNvGrpSpPr>
            <a:grpSpLocks/>
          </p:cNvGrpSpPr>
          <p:nvPr/>
        </p:nvGrpSpPr>
        <p:grpSpPr bwMode="auto">
          <a:xfrm>
            <a:off x="6046787" y="712994"/>
            <a:ext cx="2438400" cy="1198563"/>
            <a:chOff x="3787" y="0"/>
            <a:chExt cx="1536" cy="755"/>
          </a:xfrm>
        </p:grpSpPr>
        <p:sp>
          <p:nvSpPr>
            <p:cNvPr id="92" name="Text Box 73"/>
            <p:cNvSpPr txBox="1">
              <a:spLocks noChangeArrowheads="1"/>
            </p:cNvSpPr>
            <p:nvPr/>
          </p:nvSpPr>
          <p:spPr bwMode="auto">
            <a:xfrm>
              <a:off x="3787" y="164"/>
              <a:ext cx="1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B</a:t>
              </a:r>
            </a:p>
          </p:txBody>
        </p:sp>
        <p:sp>
          <p:nvSpPr>
            <p:cNvPr id="93" name="Text Box 74"/>
            <p:cNvSpPr txBox="1">
              <a:spLocks noChangeArrowheads="1"/>
            </p:cNvSpPr>
            <p:nvPr/>
          </p:nvSpPr>
          <p:spPr bwMode="auto">
            <a:xfrm>
              <a:off x="3787" y="0"/>
              <a:ext cx="1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p>
          </p:txBody>
        </p:sp>
        <p:grpSp>
          <p:nvGrpSpPr>
            <p:cNvPr id="94" name="Group 87"/>
            <p:cNvGrpSpPr>
              <a:grpSpLocks/>
            </p:cNvGrpSpPr>
            <p:nvPr/>
          </p:nvGrpSpPr>
          <p:grpSpPr bwMode="auto">
            <a:xfrm>
              <a:off x="3997" y="71"/>
              <a:ext cx="589" cy="265"/>
              <a:chOff x="4050" y="2999"/>
              <a:chExt cx="589" cy="265"/>
            </a:xfrm>
          </p:grpSpPr>
          <p:sp>
            <p:nvSpPr>
              <p:cNvPr id="112" name="Line 70"/>
              <p:cNvSpPr>
                <a:spLocks noChangeShapeType="1"/>
              </p:cNvSpPr>
              <p:nvPr/>
            </p:nvSpPr>
            <p:spPr bwMode="auto">
              <a:xfrm>
                <a:off x="4050" y="3043"/>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3" name="Line 71"/>
              <p:cNvSpPr>
                <a:spLocks noChangeShapeType="1"/>
              </p:cNvSpPr>
              <p:nvPr/>
            </p:nvSpPr>
            <p:spPr bwMode="auto">
              <a:xfrm>
                <a:off x="4057" y="3210"/>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4" name="Line 72"/>
              <p:cNvSpPr>
                <a:spLocks noChangeShapeType="1"/>
              </p:cNvSpPr>
              <p:nvPr/>
            </p:nvSpPr>
            <p:spPr bwMode="auto">
              <a:xfrm flipV="1">
                <a:off x="4473" y="3140"/>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5" name="Freeform 76"/>
              <p:cNvSpPr>
                <a:spLocks/>
              </p:cNvSpPr>
              <p:nvPr/>
            </p:nvSpPr>
            <p:spPr bwMode="auto">
              <a:xfrm>
                <a:off x="4212" y="2999"/>
                <a:ext cx="52" cy="260"/>
              </a:xfrm>
              <a:custGeom>
                <a:avLst/>
                <a:gdLst>
                  <a:gd name="T0" fmla="*/ 1 w 85"/>
                  <a:gd name="T1" fmla="*/ 0 h 306"/>
                  <a:gd name="T2" fmla="*/ 1 w 85"/>
                  <a:gd name="T3" fmla="*/ 3 h 306"/>
                  <a:gd name="T4" fmla="*/ 1 w 85"/>
                  <a:gd name="T5" fmla="*/ 3 h 306"/>
                  <a:gd name="T6" fmla="*/ 0 w 85"/>
                  <a:gd name="T7" fmla="*/ 4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6" name="Freeform 77"/>
              <p:cNvSpPr>
                <a:spLocks/>
              </p:cNvSpPr>
              <p:nvPr/>
            </p:nvSpPr>
            <p:spPr bwMode="auto">
              <a:xfrm>
                <a:off x="4213" y="3140"/>
                <a:ext cx="260" cy="124"/>
              </a:xfrm>
              <a:custGeom>
                <a:avLst/>
                <a:gdLst>
                  <a:gd name="T0" fmla="*/ 0 w 384"/>
                  <a:gd name="T1" fmla="*/ 1 h 192"/>
                  <a:gd name="T2" fmla="*/ 1 w 384"/>
                  <a:gd name="T3" fmla="*/ 1 h 192"/>
                  <a:gd name="T4" fmla="*/ 1 w 384"/>
                  <a:gd name="T5" fmla="*/ 1 h 192"/>
                  <a:gd name="T6" fmla="*/ 1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7" name="Freeform 78"/>
              <p:cNvSpPr>
                <a:spLocks/>
              </p:cNvSpPr>
              <p:nvPr/>
            </p:nvSpPr>
            <p:spPr bwMode="auto">
              <a:xfrm>
                <a:off x="4213" y="2999"/>
                <a:ext cx="260" cy="141"/>
              </a:xfrm>
              <a:custGeom>
                <a:avLst/>
                <a:gdLst>
                  <a:gd name="T0" fmla="*/ 0 w 240"/>
                  <a:gd name="T1" fmla="*/ 0 h 96"/>
                  <a:gd name="T2" fmla="*/ 1538 w 240"/>
                  <a:gd name="T3" fmla="*/ 1058061 h 96"/>
                  <a:gd name="T4" fmla="*/ 1938 w 240"/>
                  <a:gd name="T5" fmla="*/ 2105228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95" name="Group 123"/>
            <p:cNvGrpSpPr>
              <a:grpSpLocks/>
            </p:cNvGrpSpPr>
            <p:nvPr/>
          </p:nvGrpSpPr>
          <p:grpSpPr bwMode="auto">
            <a:xfrm>
              <a:off x="4585" y="288"/>
              <a:ext cx="530" cy="247"/>
              <a:chOff x="4800" y="3383"/>
              <a:chExt cx="530" cy="247"/>
            </a:xfrm>
          </p:grpSpPr>
          <p:sp>
            <p:nvSpPr>
              <p:cNvPr id="108" name="AutoShape 80"/>
              <p:cNvSpPr>
                <a:spLocks noChangeArrowheads="1"/>
              </p:cNvSpPr>
              <p:nvPr/>
            </p:nvSpPr>
            <p:spPr bwMode="auto">
              <a:xfrm>
                <a:off x="4966" y="3383"/>
                <a:ext cx="222" cy="247"/>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09" name="Line 81"/>
              <p:cNvSpPr>
                <a:spLocks noChangeShapeType="1"/>
              </p:cNvSpPr>
              <p:nvPr/>
            </p:nvSpPr>
            <p:spPr bwMode="auto">
              <a:xfrm>
                <a:off x="4800" y="3418"/>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0" name="Line 82"/>
              <p:cNvSpPr>
                <a:spLocks noChangeShapeType="1"/>
              </p:cNvSpPr>
              <p:nvPr/>
            </p:nvSpPr>
            <p:spPr bwMode="auto">
              <a:xfrm>
                <a:off x="4800" y="3594"/>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1" name="Line 83"/>
              <p:cNvSpPr>
                <a:spLocks noChangeShapeType="1"/>
              </p:cNvSpPr>
              <p:nvPr/>
            </p:nvSpPr>
            <p:spPr bwMode="auto">
              <a:xfrm flipV="1">
                <a:off x="5188" y="3495"/>
                <a:ext cx="14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96" name="Text Box 86"/>
            <p:cNvSpPr txBox="1">
              <a:spLocks noChangeArrowheads="1"/>
            </p:cNvSpPr>
            <p:nvPr/>
          </p:nvSpPr>
          <p:spPr bwMode="auto">
            <a:xfrm>
              <a:off x="5131" y="288"/>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F</a:t>
              </a:r>
            </a:p>
          </p:txBody>
        </p:sp>
        <p:grpSp>
          <p:nvGrpSpPr>
            <p:cNvPr id="97" name="Group 88"/>
            <p:cNvGrpSpPr>
              <a:grpSpLocks/>
            </p:cNvGrpSpPr>
            <p:nvPr/>
          </p:nvGrpSpPr>
          <p:grpSpPr bwMode="auto">
            <a:xfrm>
              <a:off x="4006" y="452"/>
              <a:ext cx="589" cy="265"/>
              <a:chOff x="4050" y="2999"/>
              <a:chExt cx="589" cy="265"/>
            </a:xfrm>
          </p:grpSpPr>
          <p:sp>
            <p:nvSpPr>
              <p:cNvPr id="102" name="Line 89"/>
              <p:cNvSpPr>
                <a:spLocks noChangeShapeType="1"/>
              </p:cNvSpPr>
              <p:nvPr/>
            </p:nvSpPr>
            <p:spPr bwMode="auto">
              <a:xfrm>
                <a:off x="4050" y="3043"/>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3" name="Line 90"/>
              <p:cNvSpPr>
                <a:spLocks noChangeShapeType="1"/>
              </p:cNvSpPr>
              <p:nvPr/>
            </p:nvSpPr>
            <p:spPr bwMode="auto">
              <a:xfrm>
                <a:off x="4057" y="3210"/>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4" name="Line 91"/>
              <p:cNvSpPr>
                <a:spLocks noChangeShapeType="1"/>
              </p:cNvSpPr>
              <p:nvPr/>
            </p:nvSpPr>
            <p:spPr bwMode="auto">
              <a:xfrm flipV="1">
                <a:off x="4473" y="3140"/>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5" name="Freeform 92"/>
              <p:cNvSpPr>
                <a:spLocks/>
              </p:cNvSpPr>
              <p:nvPr/>
            </p:nvSpPr>
            <p:spPr bwMode="auto">
              <a:xfrm>
                <a:off x="4212" y="2999"/>
                <a:ext cx="52" cy="260"/>
              </a:xfrm>
              <a:custGeom>
                <a:avLst/>
                <a:gdLst>
                  <a:gd name="T0" fmla="*/ 1 w 85"/>
                  <a:gd name="T1" fmla="*/ 0 h 306"/>
                  <a:gd name="T2" fmla="*/ 1 w 85"/>
                  <a:gd name="T3" fmla="*/ 3 h 306"/>
                  <a:gd name="T4" fmla="*/ 1 w 85"/>
                  <a:gd name="T5" fmla="*/ 3 h 306"/>
                  <a:gd name="T6" fmla="*/ 0 w 85"/>
                  <a:gd name="T7" fmla="*/ 4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06" name="Freeform 93"/>
              <p:cNvSpPr>
                <a:spLocks/>
              </p:cNvSpPr>
              <p:nvPr/>
            </p:nvSpPr>
            <p:spPr bwMode="auto">
              <a:xfrm>
                <a:off x="4213" y="3140"/>
                <a:ext cx="260" cy="124"/>
              </a:xfrm>
              <a:custGeom>
                <a:avLst/>
                <a:gdLst>
                  <a:gd name="T0" fmla="*/ 0 w 384"/>
                  <a:gd name="T1" fmla="*/ 1 h 192"/>
                  <a:gd name="T2" fmla="*/ 1 w 384"/>
                  <a:gd name="T3" fmla="*/ 1 h 192"/>
                  <a:gd name="T4" fmla="*/ 1 w 384"/>
                  <a:gd name="T5" fmla="*/ 1 h 192"/>
                  <a:gd name="T6" fmla="*/ 1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07" name="Freeform 94"/>
              <p:cNvSpPr>
                <a:spLocks/>
              </p:cNvSpPr>
              <p:nvPr/>
            </p:nvSpPr>
            <p:spPr bwMode="auto">
              <a:xfrm>
                <a:off x="4213" y="2999"/>
                <a:ext cx="260" cy="141"/>
              </a:xfrm>
              <a:custGeom>
                <a:avLst/>
                <a:gdLst>
                  <a:gd name="T0" fmla="*/ 0 w 240"/>
                  <a:gd name="T1" fmla="*/ 0 h 96"/>
                  <a:gd name="T2" fmla="*/ 1538 w 240"/>
                  <a:gd name="T3" fmla="*/ 1058061 h 96"/>
                  <a:gd name="T4" fmla="*/ 1938 w 240"/>
                  <a:gd name="T5" fmla="*/ 2105228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aphicFrame>
          <p:nvGraphicFramePr>
            <p:cNvPr id="98" name="Object 121"/>
            <p:cNvGraphicFramePr>
              <a:graphicFrameLocks noChangeAspect="1"/>
            </p:cNvGraphicFramePr>
            <p:nvPr/>
          </p:nvGraphicFramePr>
          <p:xfrm>
            <a:off x="3814" y="339"/>
            <a:ext cx="193" cy="227"/>
          </p:xfrm>
          <a:graphic>
            <a:graphicData uri="http://schemas.openxmlformats.org/presentationml/2006/ole">
              <mc:AlternateContent xmlns:mc="http://schemas.openxmlformats.org/markup-compatibility/2006">
                <mc:Choice xmlns:v="urn:schemas-microsoft-com:vml" Requires="v">
                  <p:oleObj spid="_x0000_s287735" name="公式" r:id="rId9" imgW="142959" imgH="171585" progId="Equation.3">
                    <p:embed/>
                  </p:oleObj>
                </mc:Choice>
                <mc:Fallback>
                  <p:oleObj name="公式" r:id="rId9" imgW="142959" imgH="17158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4" y="339"/>
                          <a:ext cx="193"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 name="Object 122"/>
            <p:cNvGraphicFramePr>
              <a:graphicFrameLocks noChangeAspect="1"/>
            </p:cNvGraphicFramePr>
            <p:nvPr/>
          </p:nvGraphicFramePr>
          <p:xfrm>
            <a:off x="3787" y="528"/>
            <a:ext cx="193" cy="227"/>
          </p:xfrm>
          <a:graphic>
            <a:graphicData uri="http://schemas.openxmlformats.org/presentationml/2006/ole">
              <mc:AlternateContent xmlns:mc="http://schemas.openxmlformats.org/markup-compatibility/2006">
                <mc:Choice xmlns:v="urn:schemas-microsoft-com:vml" Requires="v">
                  <p:oleObj spid="_x0000_s287736" name="公式" r:id="rId11" imgW="142959" imgH="171585" progId="Equation.3">
                    <p:embed/>
                  </p:oleObj>
                </mc:Choice>
                <mc:Fallback>
                  <p:oleObj name="公式" r:id="rId11" imgW="142959" imgH="17158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87" y="528"/>
                          <a:ext cx="193"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 name="Line 124"/>
            <p:cNvSpPr>
              <a:spLocks noChangeShapeType="1"/>
            </p:cNvSpPr>
            <p:nvPr/>
          </p:nvSpPr>
          <p:spPr bwMode="auto">
            <a:xfrm flipH="1">
              <a:off x="4580" y="499"/>
              <a:ext cx="2" cy="10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1" name="Line 125"/>
            <p:cNvSpPr>
              <a:spLocks noChangeShapeType="1"/>
            </p:cNvSpPr>
            <p:nvPr/>
          </p:nvSpPr>
          <p:spPr bwMode="auto">
            <a:xfrm>
              <a:off x="4584" y="210"/>
              <a:ext cx="1" cy="1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aphicFrame>
        <p:nvGraphicFramePr>
          <p:cNvPr id="118" name="Object 127"/>
          <p:cNvGraphicFramePr>
            <a:graphicFrameLocks noChangeAspect="1"/>
          </p:cNvGraphicFramePr>
          <p:nvPr>
            <p:extLst>
              <p:ext uri="{D42A27DB-BD31-4B8C-83A1-F6EECF244321}">
                <p14:modId xmlns:p14="http://schemas.microsoft.com/office/powerpoint/2010/main" val="4036747712"/>
              </p:ext>
            </p:extLst>
          </p:nvPr>
        </p:nvGraphicFramePr>
        <p:xfrm>
          <a:off x="4879974" y="2095707"/>
          <a:ext cx="3979863" cy="431800"/>
        </p:xfrm>
        <a:graphic>
          <a:graphicData uri="http://schemas.openxmlformats.org/presentationml/2006/ole">
            <mc:AlternateContent xmlns:mc="http://schemas.openxmlformats.org/markup-compatibility/2006">
              <mc:Choice xmlns:v="urn:schemas-microsoft-com:vml" Requires="v">
                <p:oleObj spid="_x0000_s287737" name="公式" r:id="rId13" imgW="2124159" imgH="209685" progId="Equation.3">
                  <p:embed/>
                </p:oleObj>
              </mc:Choice>
              <mc:Fallback>
                <p:oleObj name="公式" r:id="rId13" imgW="2124159" imgH="20968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79974" y="2095707"/>
                        <a:ext cx="3979863" cy="431800"/>
                      </a:xfrm>
                      <a:prstGeom prst="rect">
                        <a:avLst/>
                      </a:prstGeom>
                      <a:noFill/>
                      <a:ln w="9525">
                        <a:solidFill>
                          <a:srgbClr val="00CC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 name="Text Box 128"/>
          <p:cNvSpPr txBox="1">
            <a:spLocks noChangeArrowheads="1"/>
          </p:cNvSpPr>
          <p:nvPr/>
        </p:nvSpPr>
        <p:spPr bwMode="auto">
          <a:xfrm>
            <a:off x="5978524" y="2694194"/>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t>
            </a:r>
            <a:r>
              <a:rPr lang="zh-CN" altLang="en-US"/>
              <a:t>或与”电路</a:t>
            </a:r>
          </a:p>
        </p:txBody>
      </p:sp>
      <p:sp>
        <p:nvSpPr>
          <p:cNvPr id="120" name="Line 129"/>
          <p:cNvSpPr>
            <a:spLocks noChangeShapeType="1"/>
          </p:cNvSpPr>
          <p:nvPr/>
        </p:nvSpPr>
        <p:spPr bwMode="auto">
          <a:xfrm flipV="1">
            <a:off x="5064124" y="2617994"/>
            <a:ext cx="304800" cy="609600"/>
          </a:xfrm>
          <a:prstGeom prst="line">
            <a:avLst/>
          </a:prstGeom>
          <a:noFill/>
          <a:ln w="19050">
            <a:solidFill>
              <a:srgbClr val="CC3399"/>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aphicFrame>
        <p:nvGraphicFramePr>
          <p:cNvPr id="121" name="Object 130"/>
          <p:cNvGraphicFramePr>
            <a:graphicFrameLocks noChangeAspect="1"/>
          </p:cNvGraphicFramePr>
          <p:nvPr>
            <p:extLst>
              <p:ext uri="{D42A27DB-BD31-4B8C-83A1-F6EECF244321}">
                <p14:modId xmlns:p14="http://schemas.microsoft.com/office/powerpoint/2010/main" val="357695558"/>
              </p:ext>
            </p:extLst>
          </p:nvPr>
        </p:nvGraphicFramePr>
        <p:xfrm>
          <a:off x="358774" y="4646819"/>
          <a:ext cx="3673475" cy="455613"/>
        </p:xfrm>
        <a:graphic>
          <a:graphicData uri="http://schemas.openxmlformats.org/presentationml/2006/ole">
            <mc:AlternateContent xmlns:mc="http://schemas.openxmlformats.org/markup-compatibility/2006">
              <mc:Choice xmlns:v="urn:schemas-microsoft-com:vml" Requires="v">
                <p:oleObj spid="_x0000_s287738" name="公式" r:id="rId15" imgW="1962049" imgH="219143" progId="Equation.3">
                  <p:embed/>
                </p:oleObj>
              </mc:Choice>
              <mc:Fallback>
                <p:oleObj name="公式" r:id="rId15" imgW="1962049" imgH="21914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8774" y="4646819"/>
                        <a:ext cx="3673475" cy="455613"/>
                      </a:xfrm>
                      <a:prstGeom prst="rect">
                        <a:avLst/>
                      </a:prstGeom>
                      <a:noFill/>
                      <a:ln w="9525">
                        <a:solidFill>
                          <a:srgbClr val="00CC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 name="Text Box 131"/>
          <p:cNvSpPr txBox="1">
            <a:spLocks noChangeArrowheads="1"/>
          </p:cNvSpPr>
          <p:nvPr/>
        </p:nvSpPr>
        <p:spPr bwMode="auto">
          <a:xfrm>
            <a:off x="568324" y="4141994"/>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t>
            </a:r>
            <a:r>
              <a:rPr lang="zh-CN" altLang="en-US"/>
              <a:t>或非”电路</a:t>
            </a:r>
          </a:p>
        </p:txBody>
      </p:sp>
      <p:grpSp>
        <p:nvGrpSpPr>
          <p:cNvPr id="123" name="Group 271"/>
          <p:cNvGrpSpPr>
            <a:grpSpLocks/>
          </p:cNvGrpSpPr>
          <p:nvPr/>
        </p:nvGrpSpPr>
        <p:grpSpPr bwMode="auto">
          <a:xfrm>
            <a:off x="646112" y="5221494"/>
            <a:ext cx="2667000" cy="1368425"/>
            <a:chOff x="385" y="2840"/>
            <a:chExt cx="1680" cy="862"/>
          </a:xfrm>
        </p:grpSpPr>
        <p:sp>
          <p:nvSpPr>
            <p:cNvPr id="124" name="Text Box 133"/>
            <p:cNvSpPr txBox="1">
              <a:spLocks noChangeArrowheads="1"/>
            </p:cNvSpPr>
            <p:nvPr/>
          </p:nvSpPr>
          <p:spPr bwMode="auto">
            <a:xfrm>
              <a:off x="385" y="3022"/>
              <a:ext cx="1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B</a:t>
              </a:r>
            </a:p>
          </p:txBody>
        </p:sp>
        <p:sp>
          <p:nvSpPr>
            <p:cNvPr id="125" name="Text Box 134"/>
            <p:cNvSpPr txBox="1">
              <a:spLocks noChangeArrowheads="1"/>
            </p:cNvSpPr>
            <p:nvPr/>
          </p:nvSpPr>
          <p:spPr bwMode="auto">
            <a:xfrm>
              <a:off x="385" y="2840"/>
              <a:ext cx="1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p>
          </p:txBody>
        </p:sp>
        <p:sp>
          <p:nvSpPr>
            <p:cNvPr id="126" name="Line 136"/>
            <p:cNvSpPr>
              <a:spLocks noChangeShapeType="1"/>
            </p:cNvSpPr>
            <p:nvPr/>
          </p:nvSpPr>
          <p:spPr bwMode="auto">
            <a:xfrm>
              <a:off x="595" y="3001"/>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7" name="Line 137"/>
            <p:cNvSpPr>
              <a:spLocks noChangeShapeType="1"/>
            </p:cNvSpPr>
            <p:nvPr/>
          </p:nvSpPr>
          <p:spPr bwMode="auto">
            <a:xfrm>
              <a:off x="602" y="3168"/>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8" name="Line 138"/>
            <p:cNvSpPr>
              <a:spLocks noChangeShapeType="1"/>
            </p:cNvSpPr>
            <p:nvPr/>
          </p:nvSpPr>
          <p:spPr bwMode="auto">
            <a:xfrm flipV="1">
              <a:off x="1075" y="3087"/>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9" name="Freeform 139"/>
            <p:cNvSpPr>
              <a:spLocks/>
            </p:cNvSpPr>
            <p:nvPr/>
          </p:nvSpPr>
          <p:spPr bwMode="auto">
            <a:xfrm>
              <a:off x="757" y="2957"/>
              <a:ext cx="52" cy="260"/>
            </a:xfrm>
            <a:custGeom>
              <a:avLst/>
              <a:gdLst>
                <a:gd name="T0" fmla="*/ 1 w 85"/>
                <a:gd name="T1" fmla="*/ 0 h 306"/>
                <a:gd name="T2" fmla="*/ 1 w 85"/>
                <a:gd name="T3" fmla="*/ 3 h 306"/>
                <a:gd name="T4" fmla="*/ 1 w 85"/>
                <a:gd name="T5" fmla="*/ 3 h 306"/>
                <a:gd name="T6" fmla="*/ 0 w 85"/>
                <a:gd name="T7" fmla="*/ 4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0" name="Freeform 140"/>
            <p:cNvSpPr>
              <a:spLocks/>
            </p:cNvSpPr>
            <p:nvPr/>
          </p:nvSpPr>
          <p:spPr bwMode="auto">
            <a:xfrm>
              <a:off x="758" y="3098"/>
              <a:ext cx="260" cy="124"/>
            </a:xfrm>
            <a:custGeom>
              <a:avLst/>
              <a:gdLst>
                <a:gd name="T0" fmla="*/ 0 w 384"/>
                <a:gd name="T1" fmla="*/ 1 h 192"/>
                <a:gd name="T2" fmla="*/ 1 w 384"/>
                <a:gd name="T3" fmla="*/ 1 h 192"/>
                <a:gd name="T4" fmla="*/ 1 w 384"/>
                <a:gd name="T5" fmla="*/ 1 h 192"/>
                <a:gd name="T6" fmla="*/ 1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1" name="Freeform 141"/>
            <p:cNvSpPr>
              <a:spLocks/>
            </p:cNvSpPr>
            <p:nvPr/>
          </p:nvSpPr>
          <p:spPr bwMode="auto">
            <a:xfrm>
              <a:off x="758" y="2957"/>
              <a:ext cx="260" cy="141"/>
            </a:xfrm>
            <a:custGeom>
              <a:avLst/>
              <a:gdLst>
                <a:gd name="T0" fmla="*/ 0 w 240"/>
                <a:gd name="T1" fmla="*/ 0 h 96"/>
                <a:gd name="T2" fmla="*/ 1538 w 240"/>
                <a:gd name="T3" fmla="*/ 1058061 h 96"/>
                <a:gd name="T4" fmla="*/ 1938 w 240"/>
                <a:gd name="T5" fmla="*/ 2105228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2" name="Text Box 147"/>
            <p:cNvSpPr txBox="1">
              <a:spLocks noChangeArrowheads="1"/>
            </p:cNvSpPr>
            <p:nvPr/>
          </p:nvSpPr>
          <p:spPr bwMode="auto">
            <a:xfrm>
              <a:off x="1873" y="3174"/>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F</a:t>
              </a:r>
            </a:p>
          </p:txBody>
        </p:sp>
        <p:sp>
          <p:nvSpPr>
            <p:cNvPr id="133" name="Line 149"/>
            <p:cNvSpPr>
              <a:spLocks noChangeShapeType="1"/>
            </p:cNvSpPr>
            <p:nvPr/>
          </p:nvSpPr>
          <p:spPr bwMode="auto">
            <a:xfrm>
              <a:off x="604" y="3382"/>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4" name="Line 150"/>
            <p:cNvSpPr>
              <a:spLocks noChangeShapeType="1"/>
            </p:cNvSpPr>
            <p:nvPr/>
          </p:nvSpPr>
          <p:spPr bwMode="auto">
            <a:xfrm>
              <a:off x="611" y="3549"/>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5" name="Line 151"/>
            <p:cNvSpPr>
              <a:spLocks noChangeShapeType="1"/>
            </p:cNvSpPr>
            <p:nvPr/>
          </p:nvSpPr>
          <p:spPr bwMode="auto">
            <a:xfrm flipV="1">
              <a:off x="1069" y="3482"/>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6" name="Freeform 152"/>
            <p:cNvSpPr>
              <a:spLocks/>
            </p:cNvSpPr>
            <p:nvPr/>
          </p:nvSpPr>
          <p:spPr bwMode="auto">
            <a:xfrm>
              <a:off x="766" y="3338"/>
              <a:ext cx="52" cy="260"/>
            </a:xfrm>
            <a:custGeom>
              <a:avLst/>
              <a:gdLst>
                <a:gd name="T0" fmla="*/ 1 w 85"/>
                <a:gd name="T1" fmla="*/ 0 h 306"/>
                <a:gd name="T2" fmla="*/ 1 w 85"/>
                <a:gd name="T3" fmla="*/ 3 h 306"/>
                <a:gd name="T4" fmla="*/ 1 w 85"/>
                <a:gd name="T5" fmla="*/ 3 h 306"/>
                <a:gd name="T6" fmla="*/ 0 w 85"/>
                <a:gd name="T7" fmla="*/ 4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7" name="Freeform 153"/>
            <p:cNvSpPr>
              <a:spLocks/>
            </p:cNvSpPr>
            <p:nvPr/>
          </p:nvSpPr>
          <p:spPr bwMode="auto">
            <a:xfrm>
              <a:off x="767" y="3479"/>
              <a:ext cx="260" cy="124"/>
            </a:xfrm>
            <a:custGeom>
              <a:avLst/>
              <a:gdLst>
                <a:gd name="T0" fmla="*/ 0 w 384"/>
                <a:gd name="T1" fmla="*/ 1 h 192"/>
                <a:gd name="T2" fmla="*/ 1 w 384"/>
                <a:gd name="T3" fmla="*/ 1 h 192"/>
                <a:gd name="T4" fmla="*/ 1 w 384"/>
                <a:gd name="T5" fmla="*/ 1 h 192"/>
                <a:gd name="T6" fmla="*/ 1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8" name="Freeform 154"/>
            <p:cNvSpPr>
              <a:spLocks/>
            </p:cNvSpPr>
            <p:nvPr/>
          </p:nvSpPr>
          <p:spPr bwMode="auto">
            <a:xfrm>
              <a:off x="767" y="3338"/>
              <a:ext cx="260" cy="141"/>
            </a:xfrm>
            <a:custGeom>
              <a:avLst/>
              <a:gdLst>
                <a:gd name="T0" fmla="*/ 0 w 240"/>
                <a:gd name="T1" fmla="*/ 0 h 96"/>
                <a:gd name="T2" fmla="*/ 1538 w 240"/>
                <a:gd name="T3" fmla="*/ 1058061 h 96"/>
                <a:gd name="T4" fmla="*/ 1938 w 240"/>
                <a:gd name="T5" fmla="*/ 2105228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aphicFrame>
          <p:nvGraphicFramePr>
            <p:cNvPr id="139" name="Object 155"/>
            <p:cNvGraphicFramePr>
              <a:graphicFrameLocks noChangeAspect="1"/>
            </p:cNvGraphicFramePr>
            <p:nvPr/>
          </p:nvGraphicFramePr>
          <p:xfrm>
            <a:off x="431" y="3249"/>
            <a:ext cx="193" cy="227"/>
          </p:xfrm>
          <a:graphic>
            <a:graphicData uri="http://schemas.openxmlformats.org/presentationml/2006/ole">
              <mc:AlternateContent xmlns:mc="http://schemas.openxmlformats.org/markup-compatibility/2006">
                <mc:Choice xmlns:v="urn:schemas-microsoft-com:vml" Requires="v">
                  <p:oleObj spid="_x0000_s287739" name="公式" r:id="rId17" imgW="142959" imgH="171585" progId="Equation.3">
                    <p:embed/>
                  </p:oleObj>
                </mc:Choice>
                <mc:Fallback>
                  <p:oleObj name="公式" r:id="rId17" imgW="142959" imgH="17158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1" y="3249"/>
                          <a:ext cx="193"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 name="Object 156"/>
            <p:cNvGraphicFramePr>
              <a:graphicFrameLocks noChangeAspect="1"/>
            </p:cNvGraphicFramePr>
            <p:nvPr/>
          </p:nvGraphicFramePr>
          <p:xfrm>
            <a:off x="431" y="3475"/>
            <a:ext cx="193" cy="227"/>
          </p:xfrm>
          <a:graphic>
            <a:graphicData uri="http://schemas.openxmlformats.org/presentationml/2006/ole">
              <mc:AlternateContent xmlns:mc="http://schemas.openxmlformats.org/markup-compatibility/2006">
                <mc:Choice xmlns:v="urn:schemas-microsoft-com:vml" Requires="v">
                  <p:oleObj spid="_x0000_s287740" name="公式" r:id="rId19" imgW="142959" imgH="171585" progId="Equation.3">
                    <p:embed/>
                  </p:oleObj>
                </mc:Choice>
                <mc:Fallback>
                  <p:oleObj name="公式" r:id="rId19" imgW="142959" imgH="171585"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1" y="3475"/>
                          <a:ext cx="193"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1" name="Line 157"/>
            <p:cNvSpPr>
              <a:spLocks noChangeShapeType="1"/>
            </p:cNvSpPr>
            <p:nvPr/>
          </p:nvSpPr>
          <p:spPr bwMode="auto">
            <a:xfrm flipH="1">
              <a:off x="1233" y="3385"/>
              <a:ext cx="2" cy="10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2" name="Line 158"/>
            <p:cNvSpPr>
              <a:spLocks noChangeShapeType="1"/>
            </p:cNvSpPr>
            <p:nvPr/>
          </p:nvSpPr>
          <p:spPr bwMode="auto">
            <a:xfrm flipH="1">
              <a:off x="1236" y="3096"/>
              <a:ext cx="1" cy="1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143" name="Group 169"/>
            <p:cNvGrpSpPr>
              <a:grpSpLocks/>
            </p:cNvGrpSpPr>
            <p:nvPr/>
          </p:nvGrpSpPr>
          <p:grpSpPr bwMode="auto">
            <a:xfrm>
              <a:off x="1238" y="3174"/>
              <a:ext cx="648" cy="265"/>
              <a:chOff x="1495" y="2784"/>
              <a:chExt cx="648" cy="265"/>
            </a:xfrm>
          </p:grpSpPr>
          <p:sp>
            <p:nvSpPr>
              <p:cNvPr id="146" name="Line 160"/>
              <p:cNvSpPr>
                <a:spLocks noChangeShapeType="1"/>
              </p:cNvSpPr>
              <p:nvPr/>
            </p:nvSpPr>
            <p:spPr bwMode="auto">
              <a:xfrm>
                <a:off x="1495" y="2828"/>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7" name="Line 161"/>
              <p:cNvSpPr>
                <a:spLocks noChangeShapeType="1"/>
              </p:cNvSpPr>
              <p:nvPr/>
            </p:nvSpPr>
            <p:spPr bwMode="auto">
              <a:xfrm>
                <a:off x="1502" y="2995"/>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8" name="Line 162"/>
              <p:cNvSpPr>
                <a:spLocks noChangeShapeType="1"/>
              </p:cNvSpPr>
              <p:nvPr/>
            </p:nvSpPr>
            <p:spPr bwMode="auto">
              <a:xfrm flipV="1">
                <a:off x="1977" y="2918"/>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9" name="Freeform 163"/>
              <p:cNvSpPr>
                <a:spLocks/>
              </p:cNvSpPr>
              <p:nvPr/>
            </p:nvSpPr>
            <p:spPr bwMode="auto">
              <a:xfrm>
                <a:off x="1657" y="2784"/>
                <a:ext cx="52" cy="260"/>
              </a:xfrm>
              <a:custGeom>
                <a:avLst/>
                <a:gdLst>
                  <a:gd name="T0" fmla="*/ 1 w 85"/>
                  <a:gd name="T1" fmla="*/ 0 h 306"/>
                  <a:gd name="T2" fmla="*/ 1 w 85"/>
                  <a:gd name="T3" fmla="*/ 3 h 306"/>
                  <a:gd name="T4" fmla="*/ 1 w 85"/>
                  <a:gd name="T5" fmla="*/ 3 h 306"/>
                  <a:gd name="T6" fmla="*/ 0 w 85"/>
                  <a:gd name="T7" fmla="*/ 4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50" name="Freeform 164"/>
              <p:cNvSpPr>
                <a:spLocks/>
              </p:cNvSpPr>
              <p:nvPr/>
            </p:nvSpPr>
            <p:spPr bwMode="auto">
              <a:xfrm>
                <a:off x="1658" y="2925"/>
                <a:ext cx="260" cy="124"/>
              </a:xfrm>
              <a:custGeom>
                <a:avLst/>
                <a:gdLst>
                  <a:gd name="T0" fmla="*/ 0 w 384"/>
                  <a:gd name="T1" fmla="*/ 1 h 192"/>
                  <a:gd name="T2" fmla="*/ 1 w 384"/>
                  <a:gd name="T3" fmla="*/ 1 h 192"/>
                  <a:gd name="T4" fmla="*/ 1 w 384"/>
                  <a:gd name="T5" fmla="*/ 1 h 192"/>
                  <a:gd name="T6" fmla="*/ 1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51" name="Freeform 165"/>
              <p:cNvSpPr>
                <a:spLocks/>
              </p:cNvSpPr>
              <p:nvPr/>
            </p:nvSpPr>
            <p:spPr bwMode="auto">
              <a:xfrm>
                <a:off x="1658" y="2784"/>
                <a:ext cx="260" cy="141"/>
              </a:xfrm>
              <a:custGeom>
                <a:avLst/>
                <a:gdLst>
                  <a:gd name="T0" fmla="*/ 0 w 240"/>
                  <a:gd name="T1" fmla="*/ 0 h 96"/>
                  <a:gd name="T2" fmla="*/ 1538 w 240"/>
                  <a:gd name="T3" fmla="*/ 1058061 h 96"/>
                  <a:gd name="T4" fmla="*/ 1938 w 240"/>
                  <a:gd name="T5" fmla="*/ 2105228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52" name="Oval 166"/>
              <p:cNvSpPr>
                <a:spLocks noChangeArrowheads="1"/>
              </p:cNvSpPr>
              <p:nvPr/>
            </p:nvSpPr>
            <p:spPr bwMode="auto">
              <a:xfrm>
                <a:off x="1909" y="2892"/>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144" name="Oval 167"/>
            <p:cNvSpPr>
              <a:spLocks noChangeArrowheads="1"/>
            </p:cNvSpPr>
            <p:nvPr/>
          </p:nvSpPr>
          <p:spPr bwMode="auto">
            <a:xfrm>
              <a:off x="1009" y="3057"/>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45" name="Oval 168"/>
            <p:cNvSpPr>
              <a:spLocks noChangeArrowheads="1"/>
            </p:cNvSpPr>
            <p:nvPr/>
          </p:nvSpPr>
          <p:spPr bwMode="auto">
            <a:xfrm>
              <a:off x="1009" y="3462"/>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153" name="Line 171"/>
          <p:cNvSpPr>
            <a:spLocks noChangeShapeType="1"/>
          </p:cNvSpPr>
          <p:nvPr/>
        </p:nvSpPr>
        <p:spPr bwMode="auto">
          <a:xfrm flipH="1">
            <a:off x="2701924" y="3760994"/>
            <a:ext cx="762000" cy="762000"/>
          </a:xfrm>
          <a:prstGeom prst="line">
            <a:avLst/>
          </a:prstGeom>
          <a:noFill/>
          <a:ln w="19050">
            <a:solidFill>
              <a:srgbClr val="CC3399"/>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4" name="Line 172"/>
          <p:cNvSpPr>
            <a:spLocks noChangeShapeType="1"/>
          </p:cNvSpPr>
          <p:nvPr/>
        </p:nvSpPr>
        <p:spPr bwMode="auto">
          <a:xfrm>
            <a:off x="4911724" y="3760994"/>
            <a:ext cx="685800" cy="838200"/>
          </a:xfrm>
          <a:prstGeom prst="line">
            <a:avLst/>
          </a:prstGeom>
          <a:noFill/>
          <a:ln w="19050">
            <a:solidFill>
              <a:srgbClr val="CC3399"/>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5" name="Text Box 173"/>
          <p:cNvSpPr txBox="1">
            <a:spLocks noChangeArrowheads="1"/>
          </p:cNvSpPr>
          <p:nvPr/>
        </p:nvSpPr>
        <p:spPr bwMode="auto">
          <a:xfrm>
            <a:off x="6054724" y="4141994"/>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t>
            </a:r>
            <a:r>
              <a:rPr lang="zh-CN" altLang="en-US"/>
              <a:t>与或非”电路</a:t>
            </a:r>
          </a:p>
        </p:txBody>
      </p:sp>
      <p:graphicFrame>
        <p:nvGraphicFramePr>
          <p:cNvPr id="156" name="Object 175"/>
          <p:cNvGraphicFramePr>
            <a:graphicFrameLocks noChangeAspect="1"/>
          </p:cNvGraphicFramePr>
          <p:nvPr>
            <p:extLst>
              <p:ext uri="{D42A27DB-BD31-4B8C-83A1-F6EECF244321}">
                <p14:modId xmlns:p14="http://schemas.microsoft.com/office/powerpoint/2010/main" val="4141287161"/>
              </p:ext>
            </p:extLst>
          </p:nvPr>
        </p:nvGraphicFramePr>
        <p:xfrm>
          <a:off x="5580062" y="4599194"/>
          <a:ext cx="3154362" cy="407988"/>
        </p:xfrm>
        <a:graphic>
          <a:graphicData uri="http://schemas.openxmlformats.org/presentationml/2006/ole">
            <mc:AlternateContent xmlns:mc="http://schemas.openxmlformats.org/markup-compatibility/2006">
              <mc:Choice xmlns:v="urn:schemas-microsoft-com:vml" Requires="v">
                <p:oleObj spid="_x0000_s287741" name="公式" r:id="rId21" imgW="1685841" imgH="199957" progId="Equation.3">
                  <p:embed/>
                </p:oleObj>
              </mc:Choice>
              <mc:Fallback>
                <p:oleObj name="公式" r:id="rId21" imgW="1685841" imgH="19995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80062" y="4599194"/>
                        <a:ext cx="3154362" cy="407988"/>
                      </a:xfrm>
                      <a:prstGeom prst="rect">
                        <a:avLst/>
                      </a:prstGeom>
                      <a:noFill/>
                      <a:ln w="9525">
                        <a:solidFill>
                          <a:srgbClr val="00CC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7" name="Group 272"/>
          <p:cNvGrpSpPr>
            <a:grpSpLocks/>
          </p:cNvGrpSpPr>
          <p:nvPr/>
        </p:nvGrpSpPr>
        <p:grpSpPr bwMode="auto">
          <a:xfrm>
            <a:off x="5830887" y="5250069"/>
            <a:ext cx="2586037" cy="1339850"/>
            <a:chOff x="3651" y="2858"/>
            <a:chExt cx="1629" cy="844"/>
          </a:xfrm>
        </p:grpSpPr>
        <p:sp>
          <p:nvSpPr>
            <p:cNvPr id="158" name="Text Box 177"/>
            <p:cNvSpPr txBox="1">
              <a:spLocks noChangeArrowheads="1"/>
            </p:cNvSpPr>
            <p:nvPr/>
          </p:nvSpPr>
          <p:spPr bwMode="auto">
            <a:xfrm>
              <a:off x="3651" y="3022"/>
              <a:ext cx="1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B</a:t>
              </a:r>
            </a:p>
          </p:txBody>
        </p:sp>
        <p:sp>
          <p:nvSpPr>
            <p:cNvPr id="159" name="Text Box 178"/>
            <p:cNvSpPr txBox="1">
              <a:spLocks noChangeArrowheads="1"/>
            </p:cNvSpPr>
            <p:nvPr/>
          </p:nvSpPr>
          <p:spPr bwMode="auto">
            <a:xfrm>
              <a:off x="3651" y="2858"/>
              <a:ext cx="1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p>
          </p:txBody>
        </p:sp>
        <p:grpSp>
          <p:nvGrpSpPr>
            <p:cNvPr id="160" name="Group 186"/>
            <p:cNvGrpSpPr>
              <a:grpSpLocks/>
            </p:cNvGrpSpPr>
            <p:nvPr/>
          </p:nvGrpSpPr>
          <p:grpSpPr bwMode="auto">
            <a:xfrm>
              <a:off x="3915" y="2976"/>
              <a:ext cx="530" cy="247"/>
              <a:chOff x="4800" y="3383"/>
              <a:chExt cx="530" cy="247"/>
            </a:xfrm>
          </p:grpSpPr>
          <p:sp>
            <p:nvSpPr>
              <p:cNvPr id="179" name="AutoShape 187"/>
              <p:cNvSpPr>
                <a:spLocks noChangeArrowheads="1"/>
              </p:cNvSpPr>
              <p:nvPr/>
            </p:nvSpPr>
            <p:spPr bwMode="auto">
              <a:xfrm>
                <a:off x="4966" y="3383"/>
                <a:ext cx="222" cy="247"/>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80" name="Line 188"/>
              <p:cNvSpPr>
                <a:spLocks noChangeShapeType="1"/>
              </p:cNvSpPr>
              <p:nvPr/>
            </p:nvSpPr>
            <p:spPr bwMode="auto">
              <a:xfrm>
                <a:off x="4800" y="3418"/>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1" name="Line 189"/>
              <p:cNvSpPr>
                <a:spLocks noChangeShapeType="1"/>
              </p:cNvSpPr>
              <p:nvPr/>
            </p:nvSpPr>
            <p:spPr bwMode="auto">
              <a:xfrm>
                <a:off x="4800" y="3594"/>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2" name="Line 190"/>
              <p:cNvSpPr>
                <a:spLocks noChangeShapeType="1"/>
              </p:cNvSpPr>
              <p:nvPr/>
            </p:nvSpPr>
            <p:spPr bwMode="auto">
              <a:xfrm flipV="1">
                <a:off x="5188" y="3495"/>
                <a:ext cx="14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61" name="Text Box 191"/>
            <p:cNvSpPr txBox="1">
              <a:spLocks noChangeArrowheads="1"/>
            </p:cNvSpPr>
            <p:nvPr/>
          </p:nvSpPr>
          <p:spPr bwMode="auto">
            <a:xfrm>
              <a:off x="5088" y="3168"/>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F</a:t>
              </a:r>
            </a:p>
          </p:txBody>
        </p:sp>
        <p:graphicFrame>
          <p:nvGraphicFramePr>
            <p:cNvPr id="162" name="Object 199"/>
            <p:cNvGraphicFramePr>
              <a:graphicFrameLocks noChangeAspect="1"/>
            </p:cNvGraphicFramePr>
            <p:nvPr/>
          </p:nvGraphicFramePr>
          <p:xfrm>
            <a:off x="3696" y="3249"/>
            <a:ext cx="193" cy="227"/>
          </p:xfrm>
          <a:graphic>
            <a:graphicData uri="http://schemas.openxmlformats.org/presentationml/2006/ole">
              <mc:AlternateContent xmlns:mc="http://schemas.openxmlformats.org/markup-compatibility/2006">
                <mc:Choice xmlns:v="urn:schemas-microsoft-com:vml" Requires="v">
                  <p:oleObj spid="_x0000_s287742" name="公式" r:id="rId23" imgW="142959" imgH="171585" progId="Equation.3">
                    <p:embed/>
                  </p:oleObj>
                </mc:Choice>
                <mc:Fallback>
                  <p:oleObj name="公式" r:id="rId23" imgW="142959" imgH="171585"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96" y="3249"/>
                          <a:ext cx="193"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 name="Object 200"/>
            <p:cNvGraphicFramePr>
              <a:graphicFrameLocks noChangeAspect="1"/>
            </p:cNvGraphicFramePr>
            <p:nvPr/>
          </p:nvGraphicFramePr>
          <p:xfrm>
            <a:off x="3696" y="3475"/>
            <a:ext cx="193" cy="227"/>
          </p:xfrm>
          <a:graphic>
            <a:graphicData uri="http://schemas.openxmlformats.org/presentationml/2006/ole">
              <mc:AlternateContent xmlns:mc="http://schemas.openxmlformats.org/markup-compatibility/2006">
                <mc:Choice xmlns:v="urn:schemas-microsoft-com:vml" Requires="v">
                  <p:oleObj spid="_x0000_s287743" name="公式" r:id="rId25" imgW="142959" imgH="171585" progId="Equation.3">
                    <p:embed/>
                  </p:oleObj>
                </mc:Choice>
                <mc:Fallback>
                  <p:oleObj name="公式" r:id="rId25" imgW="142959" imgH="171585"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96" y="3475"/>
                          <a:ext cx="193"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 name="Line 201"/>
            <p:cNvSpPr>
              <a:spLocks noChangeShapeType="1"/>
            </p:cNvSpPr>
            <p:nvPr/>
          </p:nvSpPr>
          <p:spPr bwMode="auto">
            <a:xfrm flipH="1">
              <a:off x="4441" y="3379"/>
              <a:ext cx="2" cy="10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5" name="Line 202"/>
            <p:cNvSpPr>
              <a:spLocks noChangeShapeType="1"/>
            </p:cNvSpPr>
            <p:nvPr/>
          </p:nvSpPr>
          <p:spPr bwMode="auto">
            <a:xfrm>
              <a:off x="4445" y="3090"/>
              <a:ext cx="1" cy="1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166" name="Group 203"/>
            <p:cNvGrpSpPr>
              <a:grpSpLocks/>
            </p:cNvGrpSpPr>
            <p:nvPr/>
          </p:nvGrpSpPr>
          <p:grpSpPr bwMode="auto">
            <a:xfrm>
              <a:off x="3927" y="3369"/>
              <a:ext cx="530" cy="247"/>
              <a:chOff x="4800" y="3383"/>
              <a:chExt cx="530" cy="247"/>
            </a:xfrm>
          </p:grpSpPr>
          <p:sp>
            <p:nvSpPr>
              <p:cNvPr id="175" name="AutoShape 204"/>
              <p:cNvSpPr>
                <a:spLocks noChangeArrowheads="1"/>
              </p:cNvSpPr>
              <p:nvPr/>
            </p:nvSpPr>
            <p:spPr bwMode="auto">
              <a:xfrm>
                <a:off x="4966" y="3383"/>
                <a:ext cx="222" cy="247"/>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76" name="Line 205"/>
              <p:cNvSpPr>
                <a:spLocks noChangeShapeType="1"/>
              </p:cNvSpPr>
              <p:nvPr/>
            </p:nvSpPr>
            <p:spPr bwMode="auto">
              <a:xfrm>
                <a:off x="4800" y="3418"/>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7" name="Line 206"/>
              <p:cNvSpPr>
                <a:spLocks noChangeShapeType="1"/>
              </p:cNvSpPr>
              <p:nvPr/>
            </p:nvSpPr>
            <p:spPr bwMode="auto">
              <a:xfrm>
                <a:off x="4800" y="3594"/>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8" name="Line 207"/>
              <p:cNvSpPr>
                <a:spLocks noChangeShapeType="1"/>
              </p:cNvSpPr>
              <p:nvPr/>
            </p:nvSpPr>
            <p:spPr bwMode="auto">
              <a:xfrm flipV="1">
                <a:off x="5188" y="3495"/>
                <a:ext cx="14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67" name="Group 243"/>
            <p:cNvGrpSpPr>
              <a:grpSpLocks/>
            </p:cNvGrpSpPr>
            <p:nvPr/>
          </p:nvGrpSpPr>
          <p:grpSpPr bwMode="auto">
            <a:xfrm>
              <a:off x="4446" y="3168"/>
              <a:ext cx="648" cy="265"/>
              <a:chOff x="1495" y="2784"/>
              <a:chExt cx="648" cy="265"/>
            </a:xfrm>
          </p:grpSpPr>
          <p:sp>
            <p:nvSpPr>
              <p:cNvPr id="168" name="Line 244"/>
              <p:cNvSpPr>
                <a:spLocks noChangeShapeType="1"/>
              </p:cNvSpPr>
              <p:nvPr/>
            </p:nvSpPr>
            <p:spPr bwMode="auto">
              <a:xfrm>
                <a:off x="1495" y="2828"/>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9" name="Line 245"/>
              <p:cNvSpPr>
                <a:spLocks noChangeShapeType="1"/>
              </p:cNvSpPr>
              <p:nvPr/>
            </p:nvSpPr>
            <p:spPr bwMode="auto">
              <a:xfrm>
                <a:off x="1502" y="2995"/>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0" name="Line 246"/>
              <p:cNvSpPr>
                <a:spLocks noChangeShapeType="1"/>
              </p:cNvSpPr>
              <p:nvPr/>
            </p:nvSpPr>
            <p:spPr bwMode="auto">
              <a:xfrm flipV="1">
                <a:off x="1977" y="2918"/>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1" name="Freeform 247"/>
              <p:cNvSpPr>
                <a:spLocks/>
              </p:cNvSpPr>
              <p:nvPr/>
            </p:nvSpPr>
            <p:spPr bwMode="auto">
              <a:xfrm>
                <a:off x="1657" y="2784"/>
                <a:ext cx="52" cy="260"/>
              </a:xfrm>
              <a:custGeom>
                <a:avLst/>
                <a:gdLst>
                  <a:gd name="T0" fmla="*/ 1 w 85"/>
                  <a:gd name="T1" fmla="*/ 0 h 306"/>
                  <a:gd name="T2" fmla="*/ 1 w 85"/>
                  <a:gd name="T3" fmla="*/ 3 h 306"/>
                  <a:gd name="T4" fmla="*/ 1 w 85"/>
                  <a:gd name="T5" fmla="*/ 3 h 306"/>
                  <a:gd name="T6" fmla="*/ 0 w 85"/>
                  <a:gd name="T7" fmla="*/ 4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72" name="Freeform 248"/>
              <p:cNvSpPr>
                <a:spLocks/>
              </p:cNvSpPr>
              <p:nvPr/>
            </p:nvSpPr>
            <p:spPr bwMode="auto">
              <a:xfrm>
                <a:off x="1658" y="2925"/>
                <a:ext cx="260" cy="124"/>
              </a:xfrm>
              <a:custGeom>
                <a:avLst/>
                <a:gdLst>
                  <a:gd name="T0" fmla="*/ 0 w 384"/>
                  <a:gd name="T1" fmla="*/ 1 h 192"/>
                  <a:gd name="T2" fmla="*/ 1 w 384"/>
                  <a:gd name="T3" fmla="*/ 1 h 192"/>
                  <a:gd name="T4" fmla="*/ 1 w 384"/>
                  <a:gd name="T5" fmla="*/ 1 h 192"/>
                  <a:gd name="T6" fmla="*/ 1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73" name="Freeform 249"/>
              <p:cNvSpPr>
                <a:spLocks/>
              </p:cNvSpPr>
              <p:nvPr/>
            </p:nvSpPr>
            <p:spPr bwMode="auto">
              <a:xfrm>
                <a:off x="1658" y="2784"/>
                <a:ext cx="260" cy="141"/>
              </a:xfrm>
              <a:custGeom>
                <a:avLst/>
                <a:gdLst>
                  <a:gd name="T0" fmla="*/ 0 w 240"/>
                  <a:gd name="T1" fmla="*/ 0 h 96"/>
                  <a:gd name="T2" fmla="*/ 1538 w 240"/>
                  <a:gd name="T3" fmla="*/ 1058061 h 96"/>
                  <a:gd name="T4" fmla="*/ 1938 w 240"/>
                  <a:gd name="T5" fmla="*/ 2105228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74" name="Oval 250"/>
              <p:cNvSpPr>
                <a:spLocks noChangeArrowheads="1"/>
              </p:cNvSpPr>
              <p:nvPr/>
            </p:nvSpPr>
            <p:spPr bwMode="auto">
              <a:xfrm>
                <a:off x="1909" y="2892"/>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grpSp>
        <p:nvGrpSpPr>
          <p:cNvPr id="183" name="Group 252"/>
          <p:cNvGrpSpPr>
            <a:grpSpLocks/>
          </p:cNvGrpSpPr>
          <p:nvPr/>
        </p:nvGrpSpPr>
        <p:grpSpPr bwMode="auto">
          <a:xfrm>
            <a:off x="3527424" y="5581857"/>
            <a:ext cx="2138363" cy="828675"/>
            <a:chOff x="2400" y="3168"/>
            <a:chExt cx="1347" cy="522"/>
          </a:xfrm>
        </p:grpSpPr>
        <p:sp>
          <p:nvSpPr>
            <p:cNvPr id="184" name="Line 253"/>
            <p:cNvSpPr>
              <a:spLocks noChangeShapeType="1"/>
            </p:cNvSpPr>
            <p:nvPr/>
          </p:nvSpPr>
          <p:spPr bwMode="auto">
            <a:xfrm>
              <a:off x="2640" y="3324"/>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5" name="Line 254"/>
            <p:cNvSpPr>
              <a:spLocks noChangeShapeType="1"/>
            </p:cNvSpPr>
            <p:nvPr/>
          </p:nvSpPr>
          <p:spPr bwMode="auto">
            <a:xfrm>
              <a:off x="2649" y="355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6" name="Line 255"/>
            <p:cNvSpPr>
              <a:spLocks noChangeShapeType="1"/>
            </p:cNvSpPr>
            <p:nvPr/>
          </p:nvSpPr>
          <p:spPr bwMode="auto">
            <a:xfrm flipV="1">
              <a:off x="3264" y="3456"/>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7" name="Text Box 256"/>
            <p:cNvSpPr txBox="1">
              <a:spLocks noChangeArrowheads="1"/>
            </p:cNvSpPr>
            <p:nvPr/>
          </p:nvSpPr>
          <p:spPr bwMode="auto">
            <a:xfrm>
              <a:off x="2400" y="34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B</a:t>
              </a:r>
            </a:p>
          </p:txBody>
        </p:sp>
        <p:sp>
          <p:nvSpPr>
            <p:cNvPr id="188" name="Text Box 257"/>
            <p:cNvSpPr txBox="1">
              <a:spLocks noChangeArrowheads="1"/>
            </p:cNvSpPr>
            <p:nvPr/>
          </p:nvSpPr>
          <p:spPr bwMode="auto">
            <a:xfrm>
              <a:off x="2400" y="316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p>
          </p:txBody>
        </p:sp>
        <p:sp>
          <p:nvSpPr>
            <p:cNvPr id="189" name="Text Box 258"/>
            <p:cNvSpPr txBox="1">
              <a:spLocks noChangeArrowheads="1"/>
            </p:cNvSpPr>
            <p:nvPr/>
          </p:nvSpPr>
          <p:spPr bwMode="auto">
            <a:xfrm>
              <a:off x="3507" y="3339"/>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F</a:t>
              </a:r>
            </a:p>
          </p:txBody>
        </p:sp>
        <p:sp>
          <p:nvSpPr>
            <p:cNvPr id="190" name="Freeform 259"/>
            <p:cNvSpPr>
              <a:spLocks/>
            </p:cNvSpPr>
            <p:nvPr/>
          </p:nvSpPr>
          <p:spPr bwMode="auto">
            <a:xfrm>
              <a:off x="2878" y="3264"/>
              <a:ext cx="78" cy="354"/>
            </a:xfrm>
            <a:custGeom>
              <a:avLst/>
              <a:gdLst>
                <a:gd name="T0" fmla="*/ 2 w 85"/>
                <a:gd name="T1" fmla="*/ 0 h 306"/>
                <a:gd name="T2" fmla="*/ 8 w 85"/>
                <a:gd name="T3" fmla="*/ 3857 h 306"/>
                <a:gd name="T4" fmla="*/ 8 w 85"/>
                <a:gd name="T5" fmla="*/ 9887 h 306"/>
                <a:gd name="T6" fmla="*/ 0 w 85"/>
                <a:gd name="T7" fmla="*/ 1351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91" name="Freeform 260"/>
            <p:cNvSpPr>
              <a:spLocks/>
            </p:cNvSpPr>
            <p:nvPr/>
          </p:nvSpPr>
          <p:spPr bwMode="auto">
            <a:xfrm>
              <a:off x="2880" y="3456"/>
              <a:ext cx="384" cy="169"/>
            </a:xfrm>
            <a:custGeom>
              <a:avLst/>
              <a:gdLst>
                <a:gd name="T0" fmla="*/ 0 w 384"/>
                <a:gd name="T1" fmla="*/ 8 h 192"/>
                <a:gd name="T2" fmla="*/ 168 w 384"/>
                <a:gd name="T3" fmla="*/ 5 h 192"/>
                <a:gd name="T4" fmla="*/ 296 w 384"/>
                <a:gd name="T5" fmla="*/ 4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92" name="Freeform 261"/>
            <p:cNvSpPr>
              <a:spLocks/>
            </p:cNvSpPr>
            <p:nvPr/>
          </p:nvSpPr>
          <p:spPr bwMode="auto">
            <a:xfrm>
              <a:off x="2880" y="3264"/>
              <a:ext cx="384" cy="192"/>
            </a:xfrm>
            <a:custGeom>
              <a:avLst/>
              <a:gdLst>
                <a:gd name="T0" fmla="*/ 0 w 240"/>
                <a:gd name="T1" fmla="*/ 0 h 96"/>
                <a:gd name="T2" fmla="*/ 38941187 w 240"/>
                <a:gd name="T3" fmla="*/ 2147483647 h 96"/>
                <a:gd name="T4" fmla="*/ 48622388 w 240"/>
                <a:gd name="T5" fmla="*/ 2147483647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93" name="Freeform 262"/>
            <p:cNvSpPr>
              <a:spLocks/>
            </p:cNvSpPr>
            <p:nvPr/>
          </p:nvSpPr>
          <p:spPr bwMode="auto">
            <a:xfrm>
              <a:off x="2820" y="3264"/>
              <a:ext cx="78" cy="354"/>
            </a:xfrm>
            <a:custGeom>
              <a:avLst/>
              <a:gdLst>
                <a:gd name="T0" fmla="*/ 2 w 85"/>
                <a:gd name="T1" fmla="*/ 0 h 306"/>
                <a:gd name="T2" fmla="*/ 8 w 85"/>
                <a:gd name="T3" fmla="*/ 3857 h 306"/>
                <a:gd name="T4" fmla="*/ 8 w 85"/>
                <a:gd name="T5" fmla="*/ 9887 h 306"/>
                <a:gd name="T6" fmla="*/ 0 w 85"/>
                <a:gd name="T7" fmla="*/ 1351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aphicFrame>
        <p:nvGraphicFramePr>
          <p:cNvPr id="194" name="Object 263"/>
          <p:cNvGraphicFramePr>
            <a:graphicFrameLocks noChangeAspect="1"/>
          </p:cNvGraphicFramePr>
          <p:nvPr>
            <p:extLst>
              <p:ext uri="{D42A27DB-BD31-4B8C-83A1-F6EECF244321}">
                <p14:modId xmlns:p14="http://schemas.microsoft.com/office/powerpoint/2010/main" val="2612162855"/>
              </p:ext>
            </p:extLst>
          </p:nvPr>
        </p:nvGraphicFramePr>
        <p:xfrm>
          <a:off x="3743324" y="5221494"/>
          <a:ext cx="1343025" cy="336550"/>
        </p:xfrm>
        <a:graphic>
          <a:graphicData uri="http://schemas.openxmlformats.org/presentationml/2006/ole">
            <mc:AlternateContent xmlns:mc="http://schemas.openxmlformats.org/markup-compatibility/2006">
              <mc:Choice xmlns:v="urn:schemas-microsoft-com:vml" Requires="v">
                <p:oleObj spid="_x0000_s307200" name="公式" r:id="rId27" imgW="704816" imgH="161857" progId="Equation.3">
                  <p:embed/>
                </p:oleObj>
              </mc:Choice>
              <mc:Fallback>
                <p:oleObj name="公式" r:id="rId27" imgW="704816" imgH="161857"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43324" y="5221494"/>
                        <a:ext cx="1343025" cy="336550"/>
                      </a:xfrm>
                      <a:prstGeom prst="rect">
                        <a:avLst/>
                      </a:prstGeom>
                      <a:noFill/>
                      <a:ln w="9525">
                        <a:solidFill>
                          <a:srgbClr val="CC33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 name="Line 264"/>
          <p:cNvSpPr>
            <a:spLocks noChangeShapeType="1"/>
          </p:cNvSpPr>
          <p:nvPr/>
        </p:nvSpPr>
        <p:spPr bwMode="auto">
          <a:xfrm>
            <a:off x="4302124" y="3760994"/>
            <a:ext cx="17463" cy="1460500"/>
          </a:xfrm>
          <a:prstGeom prst="line">
            <a:avLst/>
          </a:prstGeom>
          <a:noFill/>
          <a:ln w="19050">
            <a:solidFill>
              <a:srgbClr val="CC3399"/>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1952055637"/>
              </p:ext>
            </p:extLst>
          </p:nvPr>
        </p:nvGraphicFramePr>
        <p:xfrm>
          <a:off x="3160712" y="3260894"/>
          <a:ext cx="2209841" cy="487465"/>
        </p:xfrm>
        <a:graphic>
          <a:graphicData uri="http://schemas.openxmlformats.org/presentationml/2006/ole">
            <mc:AlternateContent xmlns:mc="http://schemas.openxmlformats.org/markup-compatibility/2006">
              <mc:Choice xmlns:v="urn:schemas-microsoft-com:vml" Requires="v">
                <p:oleObj spid="_x0000_s307201" name="Equation" r:id="rId29" imgW="863280" imgH="190440" progId="Equation.DSMT4">
                  <p:embed/>
                </p:oleObj>
              </mc:Choice>
              <mc:Fallback>
                <p:oleObj name="Equation" r:id="rId29" imgW="863280" imgH="190440" progId="Equation.DSMT4">
                  <p:embed/>
                  <p:pic>
                    <p:nvPicPr>
                      <p:cNvPr id="0" name=""/>
                      <p:cNvPicPr/>
                      <p:nvPr/>
                    </p:nvPicPr>
                    <p:blipFill>
                      <a:blip r:embed="rId30"/>
                      <a:stretch>
                        <a:fillRect/>
                      </a:stretch>
                    </p:blipFill>
                    <p:spPr>
                      <a:xfrm>
                        <a:off x="3160712" y="3260894"/>
                        <a:ext cx="2209841" cy="487465"/>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1922878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第二节  组合逻辑设计</a:t>
            </a:r>
          </a:p>
        </p:txBody>
      </p:sp>
      <p:sp>
        <p:nvSpPr>
          <p:cNvPr id="30" name="内容占位符 2"/>
          <p:cNvSpPr>
            <a:spLocks noGrp="1"/>
          </p:cNvSpPr>
          <p:nvPr>
            <p:ph idx="1"/>
          </p:nvPr>
        </p:nvSpPr>
        <p:spPr>
          <a:xfrm>
            <a:off x="19987" y="548808"/>
            <a:ext cx="9007310" cy="5775791"/>
          </a:xfrm>
        </p:spPr>
        <p:txBody>
          <a:bodyPr/>
          <a:lstStyle/>
          <a:p>
            <a:r>
              <a:rPr lang="zh-CN" altLang="en-US" sz="2800" dirty="0"/>
              <a:t>逻辑函数的门实现：一个逻辑函数可以用不同形式的逻辑电路来实现</a:t>
            </a:r>
          </a:p>
          <a:p>
            <a:endParaRPr lang="zh-CN" altLang="en-US" sz="2800" dirty="0"/>
          </a:p>
        </p:txBody>
      </p:sp>
      <p:graphicFrame>
        <p:nvGraphicFramePr>
          <p:cNvPr id="197" name="Object 30"/>
          <p:cNvGraphicFramePr>
            <a:graphicFrameLocks noChangeAspect="1"/>
          </p:cNvGraphicFramePr>
          <p:nvPr>
            <p:extLst>
              <p:ext uri="{D42A27DB-BD31-4B8C-83A1-F6EECF244321}">
                <p14:modId xmlns:p14="http://schemas.microsoft.com/office/powerpoint/2010/main" val="3379973147"/>
              </p:ext>
            </p:extLst>
          </p:nvPr>
        </p:nvGraphicFramePr>
        <p:xfrm>
          <a:off x="3851275" y="1037870"/>
          <a:ext cx="1506538" cy="384175"/>
        </p:xfrm>
        <a:graphic>
          <a:graphicData uri="http://schemas.openxmlformats.org/presentationml/2006/ole">
            <mc:AlternateContent xmlns:mc="http://schemas.openxmlformats.org/markup-compatibility/2006">
              <mc:Choice xmlns:v="urn:schemas-microsoft-com:vml" Requires="v">
                <p:oleObj spid="_x0000_s286138" name="公式" r:id="rId3" imgW="790592" imgH="181043" progId="Equation.3">
                  <p:embed/>
                </p:oleObj>
              </mc:Choice>
              <mc:Fallback>
                <p:oleObj name="公式" r:id="rId3" imgW="790592" imgH="18104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1037870"/>
                        <a:ext cx="1506538" cy="38417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8" name="Group 215"/>
          <p:cNvGrpSpPr>
            <a:grpSpLocks/>
          </p:cNvGrpSpPr>
          <p:nvPr/>
        </p:nvGrpSpPr>
        <p:grpSpPr bwMode="auto">
          <a:xfrm>
            <a:off x="2122488" y="1425220"/>
            <a:ext cx="2305050" cy="1592263"/>
            <a:chOff x="1337" y="516"/>
            <a:chExt cx="1452" cy="1003"/>
          </a:xfrm>
        </p:grpSpPr>
        <p:grpSp>
          <p:nvGrpSpPr>
            <p:cNvPr id="199" name="Group 144"/>
            <p:cNvGrpSpPr>
              <a:grpSpLocks/>
            </p:cNvGrpSpPr>
            <p:nvPr/>
          </p:nvGrpSpPr>
          <p:grpSpPr bwMode="auto">
            <a:xfrm>
              <a:off x="1337" y="1088"/>
              <a:ext cx="1161" cy="431"/>
              <a:chOff x="657" y="754"/>
              <a:chExt cx="1161" cy="431"/>
            </a:xfrm>
          </p:grpSpPr>
          <p:grpSp>
            <p:nvGrpSpPr>
              <p:cNvPr id="203" name="Group 6"/>
              <p:cNvGrpSpPr>
                <a:grpSpLocks/>
              </p:cNvGrpSpPr>
              <p:nvPr/>
            </p:nvGrpSpPr>
            <p:grpSpPr bwMode="auto">
              <a:xfrm>
                <a:off x="884" y="845"/>
                <a:ext cx="624" cy="288"/>
                <a:chOff x="816" y="864"/>
                <a:chExt cx="930" cy="336"/>
              </a:xfrm>
            </p:grpSpPr>
            <p:sp>
              <p:nvSpPr>
                <p:cNvPr id="207" name="AutoShape 7"/>
                <p:cNvSpPr>
                  <a:spLocks noChangeArrowheads="1"/>
                </p:cNvSpPr>
                <p:nvPr/>
              </p:nvSpPr>
              <p:spPr bwMode="auto">
                <a:xfrm>
                  <a:off x="1104" y="86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08" name="Line 8"/>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9" name="Line 9"/>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0" name="Line 10"/>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1" name="Oval 11"/>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204" name="Text Box 12"/>
              <p:cNvSpPr txBox="1">
                <a:spLocks noChangeArrowheads="1"/>
              </p:cNvSpPr>
              <p:nvPr/>
            </p:nvSpPr>
            <p:spPr bwMode="auto">
              <a:xfrm>
                <a:off x="657" y="935"/>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B</a:t>
                </a:r>
              </a:p>
            </p:txBody>
          </p:sp>
          <p:sp>
            <p:nvSpPr>
              <p:cNvPr id="205" name="Text Box 13"/>
              <p:cNvSpPr txBox="1">
                <a:spLocks noChangeArrowheads="1"/>
              </p:cNvSpPr>
              <p:nvPr/>
            </p:nvSpPr>
            <p:spPr bwMode="auto">
              <a:xfrm>
                <a:off x="657" y="75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a:t>
                </a:r>
              </a:p>
            </p:txBody>
          </p:sp>
          <p:graphicFrame>
            <p:nvGraphicFramePr>
              <p:cNvPr id="206" name="Object 27"/>
              <p:cNvGraphicFramePr>
                <a:graphicFrameLocks noChangeAspect="1"/>
              </p:cNvGraphicFramePr>
              <p:nvPr/>
            </p:nvGraphicFramePr>
            <p:xfrm>
              <a:off x="1506" y="838"/>
              <a:ext cx="312" cy="242"/>
            </p:xfrm>
            <a:graphic>
              <a:graphicData uri="http://schemas.openxmlformats.org/presentationml/2006/ole">
                <mc:AlternateContent xmlns:mc="http://schemas.openxmlformats.org/markup-compatibility/2006">
                  <mc:Choice xmlns:v="urn:schemas-microsoft-com:vml" Requires="v">
                    <p:oleObj spid="_x0000_s286139" name="公式" r:id="rId5" imgW="247616" imgH="181043" progId="Equation.3">
                      <p:embed/>
                    </p:oleObj>
                  </mc:Choice>
                  <mc:Fallback>
                    <p:oleObj name="公式" r:id="rId5" imgW="247616" imgH="18104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6" y="838"/>
                            <a:ext cx="312"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0" name="Group 155"/>
            <p:cNvGrpSpPr>
              <a:grpSpLocks/>
            </p:cNvGrpSpPr>
            <p:nvPr/>
          </p:nvGrpSpPr>
          <p:grpSpPr bwMode="auto">
            <a:xfrm>
              <a:off x="1791" y="516"/>
              <a:ext cx="998" cy="699"/>
              <a:chOff x="1111" y="726"/>
              <a:chExt cx="998" cy="699"/>
            </a:xfrm>
          </p:grpSpPr>
          <p:sp>
            <p:nvSpPr>
              <p:cNvPr id="201" name="AutoShape 149"/>
              <p:cNvSpPr>
                <a:spLocks noChangeArrowheads="1"/>
              </p:cNvSpPr>
              <p:nvPr/>
            </p:nvSpPr>
            <p:spPr bwMode="auto">
              <a:xfrm rot="1817899">
                <a:off x="1389" y="726"/>
                <a:ext cx="233" cy="699"/>
              </a:xfrm>
              <a:prstGeom prst="downArrow">
                <a:avLst>
                  <a:gd name="adj1" fmla="val 50000"/>
                  <a:gd name="adj2" fmla="val 75000"/>
                </a:avLst>
              </a:prstGeom>
              <a:solidFill>
                <a:srgbClr val="99CCFF"/>
              </a:solidFill>
              <a:ln w="19050">
                <a:solidFill>
                  <a:srgbClr val="FF3300"/>
                </a:solidFill>
                <a:miter lim="800000"/>
                <a:headEnd/>
                <a:tailEnd/>
              </a:ln>
            </p:spPr>
            <p:txBody>
              <a:bodyPr wrap="none" lIns="90000" tIns="46800" rIns="90000" bIns="46800" anchor="ctr"/>
              <a:lstStyle/>
              <a:p>
                <a:endParaRPr lang="zh-CN" altLang="en-US"/>
              </a:p>
            </p:txBody>
          </p:sp>
          <p:sp>
            <p:nvSpPr>
              <p:cNvPr id="202" name="Text Box 150"/>
              <p:cNvSpPr txBox="1">
                <a:spLocks noChangeArrowheads="1"/>
              </p:cNvSpPr>
              <p:nvPr/>
            </p:nvSpPr>
            <p:spPr bwMode="auto">
              <a:xfrm rot="1716628">
                <a:off x="1111" y="935"/>
                <a:ext cx="998" cy="250"/>
              </a:xfrm>
              <a:prstGeom prst="rect">
                <a:avLst/>
              </a:prstGeom>
              <a:solidFill>
                <a:srgbClr val="DDDDDD"/>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algn="l" eaLnBrk="1" hangingPunct="1"/>
                <a:r>
                  <a:rPr lang="zh-CN" altLang="en-US">
                    <a:ea typeface="楷体_GB2312" charset="-122"/>
                  </a:rPr>
                  <a:t>门电路实现</a:t>
                </a:r>
              </a:p>
            </p:txBody>
          </p:sp>
        </p:grpSp>
      </p:grpSp>
      <p:grpSp>
        <p:nvGrpSpPr>
          <p:cNvPr id="212" name="Group 216"/>
          <p:cNvGrpSpPr>
            <a:grpSpLocks/>
          </p:cNvGrpSpPr>
          <p:nvPr/>
        </p:nvGrpSpPr>
        <p:grpSpPr bwMode="auto">
          <a:xfrm>
            <a:off x="5075238" y="1398233"/>
            <a:ext cx="2457450" cy="1636712"/>
            <a:chOff x="3197" y="499"/>
            <a:chExt cx="1548" cy="1031"/>
          </a:xfrm>
        </p:grpSpPr>
        <p:grpSp>
          <p:nvGrpSpPr>
            <p:cNvPr id="213" name="Group 152"/>
            <p:cNvGrpSpPr>
              <a:grpSpLocks/>
            </p:cNvGrpSpPr>
            <p:nvPr/>
          </p:nvGrpSpPr>
          <p:grpSpPr bwMode="auto">
            <a:xfrm>
              <a:off x="3424" y="1117"/>
              <a:ext cx="1321" cy="413"/>
              <a:chOff x="2608" y="1253"/>
              <a:chExt cx="1321" cy="413"/>
            </a:xfrm>
          </p:grpSpPr>
          <p:sp>
            <p:nvSpPr>
              <p:cNvPr id="217" name="Text Box 141"/>
              <p:cNvSpPr txBox="1">
                <a:spLocks noChangeArrowheads="1"/>
              </p:cNvSpPr>
              <p:nvPr/>
            </p:nvSpPr>
            <p:spPr bwMode="auto">
              <a:xfrm>
                <a:off x="2608" y="141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B</a:t>
                </a:r>
              </a:p>
            </p:txBody>
          </p:sp>
          <p:sp>
            <p:nvSpPr>
              <p:cNvPr id="218" name="Text Box 142"/>
              <p:cNvSpPr txBox="1">
                <a:spLocks noChangeArrowheads="1"/>
              </p:cNvSpPr>
              <p:nvPr/>
            </p:nvSpPr>
            <p:spPr bwMode="auto">
              <a:xfrm>
                <a:off x="2608" y="1253"/>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a:t>
                </a:r>
              </a:p>
            </p:txBody>
          </p:sp>
          <p:graphicFrame>
            <p:nvGraphicFramePr>
              <p:cNvPr id="219" name="Object 143"/>
              <p:cNvGraphicFramePr>
                <a:graphicFrameLocks noChangeAspect="1"/>
              </p:cNvGraphicFramePr>
              <p:nvPr/>
            </p:nvGraphicFramePr>
            <p:xfrm>
              <a:off x="3424" y="1344"/>
              <a:ext cx="505" cy="227"/>
            </p:xfrm>
            <a:graphic>
              <a:graphicData uri="http://schemas.openxmlformats.org/presentationml/2006/ole">
                <mc:AlternateContent xmlns:mc="http://schemas.openxmlformats.org/markup-compatibility/2006">
                  <mc:Choice xmlns:v="urn:schemas-microsoft-com:vml" Requires="v">
                    <p:oleObj spid="_x0000_s286140" name="公式" r:id="rId7" imgW="409457" imgH="171585" progId="Equation.3">
                      <p:embed/>
                    </p:oleObj>
                  </mc:Choice>
                  <mc:Fallback>
                    <p:oleObj name="公式" r:id="rId7" imgW="409457" imgH="17158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4" y="1344"/>
                            <a:ext cx="505"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0" name="Group 151"/>
              <p:cNvGrpSpPr>
                <a:grpSpLocks/>
              </p:cNvGrpSpPr>
              <p:nvPr/>
            </p:nvGrpSpPr>
            <p:grpSpPr bwMode="auto">
              <a:xfrm>
                <a:off x="2816" y="1298"/>
                <a:ext cx="608" cy="318"/>
                <a:chOff x="2816" y="1298"/>
                <a:chExt cx="620" cy="260"/>
              </a:xfrm>
            </p:grpSpPr>
            <p:sp>
              <p:nvSpPr>
                <p:cNvPr id="221" name="Line 86"/>
                <p:cNvSpPr>
                  <a:spLocks noChangeShapeType="1"/>
                </p:cNvSpPr>
                <p:nvPr/>
              </p:nvSpPr>
              <p:spPr bwMode="auto">
                <a:xfrm>
                  <a:off x="2816" y="1361"/>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2" name="Line 87"/>
                <p:cNvSpPr>
                  <a:spLocks noChangeShapeType="1"/>
                </p:cNvSpPr>
                <p:nvPr/>
              </p:nvSpPr>
              <p:spPr bwMode="auto">
                <a:xfrm>
                  <a:off x="2823" y="1490"/>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3" name="Line 88"/>
                <p:cNvSpPr>
                  <a:spLocks noChangeShapeType="1"/>
                </p:cNvSpPr>
                <p:nvPr/>
              </p:nvSpPr>
              <p:spPr bwMode="auto">
                <a:xfrm flipV="1">
                  <a:off x="3270" y="1434"/>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4" name="Freeform 89"/>
                <p:cNvSpPr>
                  <a:spLocks/>
                </p:cNvSpPr>
                <p:nvPr/>
              </p:nvSpPr>
              <p:spPr bwMode="auto">
                <a:xfrm>
                  <a:off x="2998" y="1298"/>
                  <a:ext cx="52" cy="260"/>
                </a:xfrm>
                <a:custGeom>
                  <a:avLst/>
                  <a:gdLst>
                    <a:gd name="T0" fmla="*/ 1 w 85"/>
                    <a:gd name="T1" fmla="*/ 0 h 306"/>
                    <a:gd name="T2" fmla="*/ 1 w 85"/>
                    <a:gd name="T3" fmla="*/ 12 h 306"/>
                    <a:gd name="T4" fmla="*/ 1 w 85"/>
                    <a:gd name="T5" fmla="*/ 31 h 306"/>
                    <a:gd name="T6" fmla="*/ 0 w 85"/>
                    <a:gd name="T7" fmla="*/ 43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25" name="Freeform 90"/>
                <p:cNvSpPr>
                  <a:spLocks/>
                </p:cNvSpPr>
                <p:nvPr/>
              </p:nvSpPr>
              <p:spPr bwMode="auto">
                <a:xfrm>
                  <a:off x="3007" y="1430"/>
                  <a:ext cx="260" cy="124"/>
                </a:xfrm>
                <a:custGeom>
                  <a:avLst/>
                  <a:gdLst>
                    <a:gd name="T0" fmla="*/ 0 w 384"/>
                    <a:gd name="T1" fmla="*/ 1 h 192"/>
                    <a:gd name="T2" fmla="*/ 1 w 384"/>
                    <a:gd name="T3" fmla="*/ 1 h 192"/>
                    <a:gd name="T4" fmla="*/ 3 w 384"/>
                    <a:gd name="T5" fmla="*/ 1 h 192"/>
                    <a:gd name="T6" fmla="*/ 3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26" name="Freeform 91"/>
                <p:cNvSpPr>
                  <a:spLocks/>
                </p:cNvSpPr>
                <p:nvPr/>
              </p:nvSpPr>
              <p:spPr bwMode="auto">
                <a:xfrm>
                  <a:off x="2998" y="1298"/>
                  <a:ext cx="260" cy="141"/>
                </a:xfrm>
                <a:custGeom>
                  <a:avLst/>
                  <a:gdLst>
                    <a:gd name="T0" fmla="*/ 0 w 240"/>
                    <a:gd name="T1" fmla="*/ 0 h 96"/>
                    <a:gd name="T2" fmla="*/ 502 w 240"/>
                    <a:gd name="T3" fmla="*/ 4867 h 96"/>
                    <a:gd name="T4" fmla="*/ 631 w 240"/>
                    <a:gd name="T5" fmla="*/ 9683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27" name="Oval 145"/>
                <p:cNvSpPr>
                  <a:spLocks noChangeArrowheads="1"/>
                </p:cNvSpPr>
                <p:nvPr/>
              </p:nvSpPr>
              <p:spPr bwMode="auto">
                <a:xfrm>
                  <a:off x="2980" y="1460"/>
                  <a:ext cx="48" cy="48"/>
                </a:xfrm>
                <a:prstGeom prst="ellipse">
                  <a:avLst/>
                </a:prstGeom>
                <a:solidFill>
                  <a:schemeClr val="bg1"/>
                </a:solidFill>
                <a:ln w="19050">
                  <a:solidFill>
                    <a:schemeClr val="tx1"/>
                  </a:solidFill>
                  <a:round/>
                  <a:headEnd/>
                  <a:tailEnd/>
                </a:ln>
              </p:spPr>
              <p:txBody>
                <a:bodyPr wrap="none" lIns="90000" tIns="46800" rIns="90000" bIns="46800" anchor="ctr"/>
                <a:lstStyle/>
                <a:p>
                  <a:endParaRPr lang="zh-CN" altLang="en-US"/>
                </a:p>
              </p:txBody>
            </p:sp>
            <p:sp>
              <p:nvSpPr>
                <p:cNvPr id="228" name="Oval 147"/>
                <p:cNvSpPr>
                  <a:spLocks noChangeArrowheads="1"/>
                </p:cNvSpPr>
                <p:nvPr/>
              </p:nvSpPr>
              <p:spPr bwMode="auto">
                <a:xfrm>
                  <a:off x="2979" y="1343"/>
                  <a:ext cx="48" cy="48"/>
                </a:xfrm>
                <a:prstGeom prst="ellipse">
                  <a:avLst/>
                </a:prstGeom>
                <a:solidFill>
                  <a:schemeClr val="bg1"/>
                </a:solidFill>
                <a:ln w="19050">
                  <a:solidFill>
                    <a:schemeClr val="tx1"/>
                  </a:solidFill>
                  <a:round/>
                  <a:headEnd/>
                  <a:tailEnd/>
                </a:ln>
              </p:spPr>
              <p:txBody>
                <a:bodyPr wrap="none" lIns="90000" tIns="46800" rIns="90000" bIns="46800" anchor="ctr"/>
                <a:lstStyle/>
                <a:p>
                  <a:endParaRPr lang="zh-CN" altLang="en-US"/>
                </a:p>
              </p:txBody>
            </p:sp>
          </p:grpSp>
        </p:grpSp>
        <p:grpSp>
          <p:nvGrpSpPr>
            <p:cNvPr id="214" name="Group 156"/>
            <p:cNvGrpSpPr>
              <a:grpSpLocks/>
            </p:cNvGrpSpPr>
            <p:nvPr/>
          </p:nvGrpSpPr>
          <p:grpSpPr bwMode="auto">
            <a:xfrm>
              <a:off x="3197" y="499"/>
              <a:ext cx="998" cy="699"/>
              <a:chOff x="2381" y="726"/>
              <a:chExt cx="998" cy="699"/>
            </a:xfrm>
          </p:grpSpPr>
          <p:sp>
            <p:nvSpPr>
              <p:cNvPr id="215" name="AutoShape 153"/>
              <p:cNvSpPr>
                <a:spLocks noChangeArrowheads="1"/>
              </p:cNvSpPr>
              <p:nvPr/>
            </p:nvSpPr>
            <p:spPr bwMode="auto">
              <a:xfrm rot="-2338916">
                <a:off x="2704" y="726"/>
                <a:ext cx="233" cy="699"/>
              </a:xfrm>
              <a:prstGeom prst="downArrow">
                <a:avLst>
                  <a:gd name="adj1" fmla="val 50000"/>
                  <a:gd name="adj2" fmla="val 75000"/>
                </a:avLst>
              </a:prstGeom>
              <a:solidFill>
                <a:srgbClr val="99CCFF"/>
              </a:solidFill>
              <a:ln w="19050">
                <a:solidFill>
                  <a:srgbClr val="FF3300"/>
                </a:solidFill>
                <a:miter lim="800000"/>
                <a:headEnd/>
                <a:tailEnd/>
              </a:ln>
            </p:spPr>
            <p:txBody>
              <a:bodyPr wrap="none" lIns="90000" tIns="46800" rIns="90000" bIns="46800" anchor="ctr"/>
              <a:lstStyle/>
              <a:p>
                <a:endParaRPr lang="zh-CN" altLang="en-US"/>
              </a:p>
            </p:txBody>
          </p:sp>
          <p:sp>
            <p:nvSpPr>
              <p:cNvPr id="216" name="Text Box 154"/>
              <p:cNvSpPr txBox="1">
                <a:spLocks noChangeArrowheads="1"/>
              </p:cNvSpPr>
              <p:nvPr/>
            </p:nvSpPr>
            <p:spPr bwMode="auto">
              <a:xfrm rot="-1820869">
                <a:off x="2381" y="890"/>
                <a:ext cx="998" cy="250"/>
              </a:xfrm>
              <a:prstGeom prst="rect">
                <a:avLst/>
              </a:prstGeom>
              <a:solidFill>
                <a:srgbClr val="DDDDDD"/>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algn="l" eaLnBrk="1" hangingPunct="1"/>
                <a:r>
                  <a:rPr lang="zh-CN" altLang="en-US">
                    <a:ea typeface="楷体_GB2312" charset="-122"/>
                  </a:rPr>
                  <a:t>门电路实现</a:t>
                </a:r>
              </a:p>
            </p:txBody>
          </p:sp>
        </p:grpSp>
      </p:grpSp>
      <p:graphicFrame>
        <p:nvGraphicFramePr>
          <p:cNvPr id="229" name="Object 167"/>
          <p:cNvGraphicFramePr>
            <a:graphicFrameLocks noChangeAspect="1"/>
          </p:cNvGraphicFramePr>
          <p:nvPr>
            <p:extLst>
              <p:ext uri="{D42A27DB-BD31-4B8C-83A1-F6EECF244321}">
                <p14:modId xmlns:p14="http://schemas.microsoft.com/office/powerpoint/2010/main" val="4256899209"/>
              </p:ext>
            </p:extLst>
          </p:nvPr>
        </p:nvGraphicFramePr>
        <p:xfrm>
          <a:off x="3635375" y="3098445"/>
          <a:ext cx="1647825" cy="384175"/>
        </p:xfrm>
        <a:graphic>
          <a:graphicData uri="http://schemas.openxmlformats.org/presentationml/2006/ole">
            <mc:AlternateContent xmlns:mc="http://schemas.openxmlformats.org/markup-compatibility/2006">
              <mc:Choice xmlns:v="urn:schemas-microsoft-com:vml" Requires="v">
                <p:oleObj spid="_x0000_s286141" name="公式" r:id="rId9" imgW="866657" imgH="181043" progId="Equation.3">
                  <p:embed/>
                </p:oleObj>
              </mc:Choice>
              <mc:Fallback>
                <p:oleObj name="公式" r:id="rId9" imgW="866657" imgH="18104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5375" y="3098445"/>
                        <a:ext cx="1647825" cy="38417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0" name="Group 218"/>
          <p:cNvGrpSpPr>
            <a:grpSpLocks/>
          </p:cNvGrpSpPr>
          <p:nvPr/>
        </p:nvGrpSpPr>
        <p:grpSpPr bwMode="auto">
          <a:xfrm>
            <a:off x="4932363" y="3531833"/>
            <a:ext cx="2555875" cy="1692275"/>
            <a:chOff x="3107" y="1843"/>
            <a:chExt cx="1610" cy="1066"/>
          </a:xfrm>
        </p:grpSpPr>
        <p:grpSp>
          <p:nvGrpSpPr>
            <p:cNvPr id="231" name="Group 184"/>
            <p:cNvGrpSpPr>
              <a:grpSpLocks/>
            </p:cNvGrpSpPr>
            <p:nvPr/>
          </p:nvGrpSpPr>
          <p:grpSpPr bwMode="auto">
            <a:xfrm>
              <a:off x="3107" y="1843"/>
              <a:ext cx="998" cy="699"/>
              <a:chOff x="2381" y="726"/>
              <a:chExt cx="998" cy="699"/>
            </a:xfrm>
          </p:grpSpPr>
          <p:sp>
            <p:nvSpPr>
              <p:cNvPr id="242" name="AutoShape 185"/>
              <p:cNvSpPr>
                <a:spLocks noChangeArrowheads="1"/>
              </p:cNvSpPr>
              <p:nvPr/>
            </p:nvSpPr>
            <p:spPr bwMode="auto">
              <a:xfrm rot="-2338916">
                <a:off x="2704" y="726"/>
                <a:ext cx="233" cy="699"/>
              </a:xfrm>
              <a:prstGeom prst="downArrow">
                <a:avLst>
                  <a:gd name="adj1" fmla="val 50000"/>
                  <a:gd name="adj2" fmla="val 75000"/>
                </a:avLst>
              </a:prstGeom>
              <a:solidFill>
                <a:srgbClr val="99CCFF"/>
              </a:solidFill>
              <a:ln w="19050">
                <a:solidFill>
                  <a:srgbClr val="FF3300"/>
                </a:solidFill>
                <a:miter lim="800000"/>
                <a:headEnd/>
                <a:tailEnd/>
              </a:ln>
            </p:spPr>
            <p:txBody>
              <a:bodyPr wrap="none" lIns="90000" tIns="46800" rIns="90000" bIns="46800" anchor="ctr"/>
              <a:lstStyle/>
              <a:p>
                <a:endParaRPr lang="zh-CN" altLang="en-US"/>
              </a:p>
            </p:txBody>
          </p:sp>
          <p:sp>
            <p:nvSpPr>
              <p:cNvPr id="243" name="Text Box 186"/>
              <p:cNvSpPr txBox="1">
                <a:spLocks noChangeArrowheads="1"/>
              </p:cNvSpPr>
              <p:nvPr/>
            </p:nvSpPr>
            <p:spPr bwMode="auto">
              <a:xfrm rot="-1820869">
                <a:off x="2381" y="890"/>
                <a:ext cx="998" cy="250"/>
              </a:xfrm>
              <a:prstGeom prst="rect">
                <a:avLst/>
              </a:prstGeom>
              <a:solidFill>
                <a:srgbClr val="EAEAEA"/>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algn="l" eaLnBrk="1" hangingPunct="1"/>
                <a:r>
                  <a:rPr lang="zh-CN" altLang="en-US">
                    <a:ea typeface="楷体_GB2312" charset="-122"/>
                  </a:rPr>
                  <a:t>门电路实现</a:t>
                </a:r>
              </a:p>
            </p:txBody>
          </p:sp>
        </p:grpSp>
        <p:grpSp>
          <p:nvGrpSpPr>
            <p:cNvPr id="232" name="Group 214"/>
            <p:cNvGrpSpPr>
              <a:grpSpLocks/>
            </p:cNvGrpSpPr>
            <p:nvPr/>
          </p:nvGrpSpPr>
          <p:grpSpPr bwMode="auto">
            <a:xfrm>
              <a:off x="3424" y="2478"/>
              <a:ext cx="1293" cy="431"/>
              <a:chOff x="3424" y="2478"/>
              <a:chExt cx="1293" cy="431"/>
            </a:xfrm>
          </p:grpSpPr>
          <p:sp>
            <p:nvSpPr>
              <p:cNvPr id="233" name="AutoShape 202"/>
              <p:cNvSpPr>
                <a:spLocks noChangeArrowheads="1"/>
              </p:cNvSpPr>
              <p:nvPr/>
            </p:nvSpPr>
            <p:spPr bwMode="auto">
              <a:xfrm>
                <a:off x="3844" y="2568"/>
                <a:ext cx="258" cy="288"/>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34" name="Line 203"/>
              <p:cNvSpPr>
                <a:spLocks noChangeShapeType="1"/>
              </p:cNvSpPr>
              <p:nvPr/>
            </p:nvSpPr>
            <p:spPr bwMode="auto">
              <a:xfrm flipV="1">
                <a:off x="3651" y="2627"/>
                <a:ext cx="19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5" name="Line 204"/>
              <p:cNvSpPr>
                <a:spLocks noChangeShapeType="1"/>
              </p:cNvSpPr>
              <p:nvPr/>
            </p:nvSpPr>
            <p:spPr bwMode="auto">
              <a:xfrm flipV="1">
                <a:off x="3651" y="2770"/>
                <a:ext cx="189"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6" name="Line 205"/>
              <p:cNvSpPr>
                <a:spLocks noChangeShapeType="1"/>
              </p:cNvSpPr>
              <p:nvPr/>
            </p:nvSpPr>
            <p:spPr bwMode="auto">
              <a:xfrm flipV="1">
                <a:off x="4105" y="2704"/>
                <a:ext cx="12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7" name="Text Box 207"/>
              <p:cNvSpPr txBox="1">
                <a:spLocks noChangeArrowheads="1"/>
              </p:cNvSpPr>
              <p:nvPr/>
            </p:nvSpPr>
            <p:spPr bwMode="auto">
              <a:xfrm>
                <a:off x="3424" y="2659"/>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B</a:t>
                </a:r>
              </a:p>
            </p:txBody>
          </p:sp>
          <p:sp>
            <p:nvSpPr>
              <p:cNvPr id="238" name="Text Box 208"/>
              <p:cNvSpPr txBox="1">
                <a:spLocks noChangeArrowheads="1"/>
              </p:cNvSpPr>
              <p:nvPr/>
            </p:nvSpPr>
            <p:spPr bwMode="auto">
              <a:xfrm>
                <a:off x="3424" y="247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a:t>
                </a:r>
              </a:p>
            </p:txBody>
          </p:sp>
          <p:graphicFrame>
            <p:nvGraphicFramePr>
              <p:cNvPr id="239" name="Object 209"/>
              <p:cNvGraphicFramePr>
                <a:graphicFrameLocks noChangeAspect="1"/>
              </p:cNvGraphicFramePr>
              <p:nvPr/>
            </p:nvGraphicFramePr>
            <p:xfrm>
              <a:off x="4286" y="2568"/>
              <a:ext cx="431" cy="227"/>
            </p:xfrm>
            <a:graphic>
              <a:graphicData uri="http://schemas.openxmlformats.org/presentationml/2006/ole">
                <mc:AlternateContent xmlns:mc="http://schemas.openxmlformats.org/markup-compatibility/2006">
                  <mc:Choice xmlns:v="urn:schemas-microsoft-com:vml" Requires="v">
                    <p:oleObj spid="_x0000_s286142" name="公式" r:id="rId11" imgW="352543" imgH="171585" progId="Equation.3">
                      <p:embed/>
                    </p:oleObj>
                  </mc:Choice>
                  <mc:Fallback>
                    <p:oleObj name="公式" r:id="rId11" imgW="352543" imgH="17158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6" y="2568"/>
                            <a:ext cx="431"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0" name="Oval 210"/>
              <p:cNvSpPr>
                <a:spLocks noChangeArrowheads="1"/>
              </p:cNvSpPr>
              <p:nvPr/>
            </p:nvSpPr>
            <p:spPr bwMode="auto">
              <a:xfrm>
                <a:off x="3787" y="2605"/>
                <a:ext cx="48" cy="56"/>
              </a:xfrm>
              <a:prstGeom prst="ellipse">
                <a:avLst/>
              </a:prstGeom>
              <a:solidFill>
                <a:srgbClr val="EAEAEA"/>
              </a:solidFill>
              <a:ln w="19050">
                <a:solidFill>
                  <a:schemeClr val="tx1"/>
                </a:solidFill>
                <a:round/>
                <a:headEnd/>
                <a:tailEnd/>
              </a:ln>
            </p:spPr>
            <p:txBody>
              <a:bodyPr wrap="none" lIns="90000" tIns="46800" rIns="90000" bIns="46800" anchor="ctr"/>
              <a:lstStyle/>
              <a:p>
                <a:endParaRPr lang="zh-CN" altLang="en-US"/>
              </a:p>
            </p:txBody>
          </p:sp>
          <p:sp>
            <p:nvSpPr>
              <p:cNvPr id="241" name="Oval 211"/>
              <p:cNvSpPr>
                <a:spLocks noChangeArrowheads="1"/>
              </p:cNvSpPr>
              <p:nvPr/>
            </p:nvSpPr>
            <p:spPr bwMode="auto">
              <a:xfrm>
                <a:off x="3796" y="2750"/>
                <a:ext cx="48" cy="56"/>
              </a:xfrm>
              <a:prstGeom prst="ellipse">
                <a:avLst/>
              </a:prstGeom>
              <a:solidFill>
                <a:srgbClr val="EAEAEA"/>
              </a:solidFill>
              <a:ln w="19050">
                <a:solidFill>
                  <a:schemeClr val="tx1"/>
                </a:solidFill>
                <a:round/>
                <a:headEnd/>
                <a:tailEnd/>
              </a:ln>
            </p:spPr>
            <p:txBody>
              <a:bodyPr wrap="none" lIns="90000" tIns="46800" rIns="90000" bIns="46800" anchor="ctr"/>
              <a:lstStyle/>
              <a:p>
                <a:endParaRPr lang="zh-CN" altLang="en-US"/>
              </a:p>
            </p:txBody>
          </p:sp>
        </p:grpSp>
      </p:grpSp>
      <p:grpSp>
        <p:nvGrpSpPr>
          <p:cNvPr id="244" name="Group 217"/>
          <p:cNvGrpSpPr>
            <a:grpSpLocks/>
          </p:cNvGrpSpPr>
          <p:nvPr/>
        </p:nvGrpSpPr>
        <p:grpSpPr bwMode="auto">
          <a:xfrm>
            <a:off x="2411413" y="3530245"/>
            <a:ext cx="2089150" cy="1708150"/>
            <a:chOff x="1383" y="1860"/>
            <a:chExt cx="1316" cy="1076"/>
          </a:xfrm>
        </p:grpSpPr>
        <p:grpSp>
          <p:nvGrpSpPr>
            <p:cNvPr id="245" name="Group 181"/>
            <p:cNvGrpSpPr>
              <a:grpSpLocks/>
            </p:cNvGrpSpPr>
            <p:nvPr/>
          </p:nvGrpSpPr>
          <p:grpSpPr bwMode="auto">
            <a:xfrm>
              <a:off x="1701" y="1860"/>
              <a:ext cx="998" cy="699"/>
              <a:chOff x="1111" y="726"/>
              <a:chExt cx="998" cy="699"/>
            </a:xfrm>
          </p:grpSpPr>
          <p:sp>
            <p:nvSpPr>
              <p:cNvPr id="257" name="AutoShape 182"/>
              <p:cNvSpPr>
                <a:spLocks noChangeArrowheads="1"/>
              </p:cNvSpPr>
              <p:nvPr/>
            </p:nvSpPr>
            <p:spPr bwMode="auto">
              <a:xfrm rot="1817899">
                <a:off x="1389" y="726"/>
                <a:ext cx="233" cy="699"/>
              </a:xfrm>
              <a:prstGeom prst="downArrow">
                <a:avLst>
                  <a:gd name="adj1" fmla="val 50000"/>
                  <a:gd name="adj2" fmla="val 75000"/>
                </a:avLst>
              </a:prstGeom>
              <a:solidFill>
                <a:srgbClr val="99CCFF"/>
              </a:solidFill>
              <a:ln w="19050">
                <a:solidFill>
                  <a:srgbClr val="FF3300"/>
                </a:solidFill>
                <a:miter lim="800000"/>
                <a:headEnd/>
                <a:tailEnd/>
              </a:ln>
            </p:spPr>
            <p:txBody>
              <a:bodyPr wrap="none" lIns="90000" tIns="46800" rIns="90000" bIns="46800" anchor="ctr"/>
              <a:lstStyle/>
              <a:p>
                <a:endParaRPr lang="zh-CN" altLang="en-US"/>
              </a:p>
            </p:txBody>
          </p:sp>
          <p:sp>
            <p:nvSpPr>
              <p:cNvPr id="258" name="Text Box 183"/>
              <p:cNvSpPr txBox="1">
                <a:spLocks noChangeArrowheads="1"/>
              </p:cNvSpPr>
              <p:nvPr/>
            </p:nvSpPr>
            <p:spPr bwMode="auto">
              <a:xfrm rot="1716628">
                <a:off x="1111" y="935"/>
                <a:ext cx="998" cy="250"/>
              </a:xfrm>
              <a:prstGeom prst="rect">
                <a:avLst/>
              </a:prstGeom>
              <a:solidFill>
                <a:srgbClr val="EAEAEA"/>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algn="l" eaLnBrk="1" hangingPunct="1"/>
                <a:r>
                  <a:rPr lang="zh-CN" altLang="en-US">
                    <a:ea typeface="楷体_GB2312" charset="-122"/>
                  </a:rPr>
                  <a:t>门电路实现</a:t>
                </a:r>
              </a:p>
            </p:txBody>
          </p:sp>
        </p:grpSp>
        <p:grpSp>
          <p:nvGrpSpPr>
            <p:cNvPr id="246" name="Group 213"/>
            <p:cNvGrpSpPr>
              <a:grpSpLocks/>
            </p:cNvGrpSpPr>
            <p:nvPr/>
          </p:nvGrpSpPr>
          <p:grpSpPr bwMode="auto">
            <a:xfrm>
              <a:off x="1383" y="2523"/>
              <a:ext cx="1306" cy="413"/>
              <a:chOff x="1383" y="2523"/>
              <a:chExt cx="1306" cy="413"/>
            </a:xfrm>
          </p:grpSpPr>
          <p:sp>
            <p:nvSpPr>
              <p:cNvPr id="247" name="Text Box 188"/>
              <p:cNvSpPr txBox="1">
                <a:spLocks noChangeArrowheads="1"/>
              </p:cNvSpPr>
              <p:nvPr/>
            </p:nvSpPr>
            <p:spPr bwMode="auto">
              <a:xfrm>
                <a:off x="1383" y="268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B</a:t>
                </a:r>
              </a:p>
            </p:txBody>
          </p:sp>
          <p:sp>
            <p:nvSpPr>
              <p:cNvPr id="248" name="Text Box 189"/>
              <p:cNvSpPr txBox="1">
                <a:spLocks noChangeArrowheads="1"/>
              </p:cNvSpPr>
              <p:nvPr/>
            </p:nvSpPr>
            <p:spPr bwMode="auto">
              <a:xfrm>
                <a:off x="1383" y="2523"/>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a:t>
                </a:r>
              </a:p>
            </p:txBody>
          </p:sp>
          <p:graphicFrame>
            <p:nvGraphicFramePr>
              <p:cNvPr id="249" name="Object 190"/>
              <p:cNvGraphicFramePr>
                <a:graphicFrameLocks noChangeAspect="1"/>
              </p:cNvGraphicFramePr>
              <p:nvPr/>
            </p:nvGraphicFramePr>
            <p:xfrm>
              <a:off x="2214" y="2607"/>
              <a:ext cx="475" cy="242"/>
            </p:xfrm>
            <a:graphic>
              <a:graphicData uri="http://schemas.openxmlformats.org/presentationml/2006/ole">
                <mc:AlternateContent xmlns:mc="http://schemas.openxmlformats.org/markup-compatibility/2006">
                  <mc:Choice xmlns:v="urn:schemas-microsoft-com:vml" Requires="v">
                    <p:oleObj spid="_x0000_s286143" name="公式" r:id="rId13" imgW="390576" imgH="181043" progId="Equation.3">
                      <p:embed/>
                    </p:oleObj>
                  </mc:Choice>
                  <mc:Fallback>
                    <p:oleObj name="公式" r:id="rId13" imgW="390576" imgH="181043"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14" y="2607"/>
                            <a:ext cx="475"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0" name="Line 192"/>
              <p:cNvSpPr>
                <a:spLocks noChangeShapeType="1"/>
              </p:cNvSpPr>
              <p:nvPr/>
            </p:nvSpPr>
            <p:spPr bwMode="auto">
              <a:xfrm>
                <a:off x="1619" y="2645"/>
                <a:ext cx="19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51" name="Line 193"/>
              <p:cNvSpPr>
                <a:spLocks noChangeShapeType="1"/>
              </p:cNvSpPr>
              <p:nvPr/>
            </p:nvSpPr>
            <p:spPr bwMode="auto">
              <a:xfrm>
                <a:off x="1617" y="2803"/>
                <a:ext cx="19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52" name="Line 194"/>
              <p:cNvSpPr>
                <a:spLocks noChangeShapeType="1"/>
              </p:cNvSpPr>
              <p:nvPr/>
            </p:nvSpPr>
            <p:spPr bwMode="auto">
              <a:xfrm flipV="1">
                <a:off x="2055" y="2734"/>
                <a:ext cx="1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53" name="Freeform 195"/>
              <p:cNvSpPr>
                <a:spLocks/>
              </p:cNvSpPr>
              <p:nvPr/>
            </p:nvSpPr>
            <p:spPr bwMode="auto">
              <a:xfrm>
                <a:off x="1788" y="2568"/>
                <a:ext cx="51" cy="318"/>
              </a:xfrm>
              <a:custGeom>
                <a:avLst/>
                <a:gdLst>
                  <a:gd name="T0" fmla="*/ 1 w 85"/>
                  <a:gd name="T1" fmla="*/ 0 h 306"/>
                  <a:gd name="T2" fmla="*/ 1 w 85"/>
                  <a:gd name="T3" fmla="*/ 138 h 306"/>
                  <a:gd name="T4" fmla="*/ 1 w 85"/>
                  <a:gd name="T5" fmla="*/ 354 h 306"/>
                  <a:gd name="T6" fmla="*/ 0 w 85"/>
                  <a:gd name="T7" fmla="*/ 485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54" name="Freeform 196"/>
              <p:cNvSpPr>
                <a:spLocks/>
              </p:cNvSpPr>
              <p:nvPr/>
            </p:nvSpPr>
            <p:spPr bwMode="auto">
              <a:xfrm>
                <a:off x="1797" y="2729"/>
                <a:ext cx="255" cy="152"/>
              </a:xfrm>
              <a:custGeom>
                <a:avLst/>
                <a:gdLst>
                  <a:gd name="T0" fmla="*/ 0 w 384"/>
                  <a:gd name="T1" fmla="*/ 11 h 192"/>
                  <a:gd name="T2" fmla="*/ 1 w 384"/>
                  <a:gd name="T3" fmla="*/ 9 h 192"/>
                  <a:gd name="T4" fmla="*/ 2 w 384"/>
                  <a:gd name="T5" fmla="*/ 5 h 192"/>
                  <a:gd name="T6" fmla="*/ 3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55" name="Freeform 197"/>
              <p:cNvSpPr>
                <a:spLocks/>
              </p:cNvSpPr>
              <p:nvPr/>
            </p:nvSpPr>
            <p:spPr bwMode="auto">
              <a:xfrm>
                <a:off x="1788" y="2568"/>
                <a:ext cx="255" cy="172"/>
              </a:xfrm>
              <a:custGeom>
                <a:avLst/>
                <a:gdLst>
                  <a:gd name="T0" fmla="*/ 0 w 240"/>
                  <a:gd name="T1" fmla="*/ 0 h 96"/>
                  <a:gd name="T2" fmla="*/ 396 w 240"/>
                  <a:gd name="T3" fmla="*/ 52562 h 96"/>
                  <a:gd name="T4" fmla="*/ 497 w 240"/>
                  <a:gd name="T5" fmla="*/ 105031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56" name="Oval 212"/>
              <p:cNvSpPr>
                <a:spLocks noChangeArrowheads="1"/>
              </p:cNvSpPr>
              <p:nvPr/>
            </p:nvSpPr>
            <p:spPr bwMode="auto">
              <a:xfrm>
                <a:off x="2036" y="2704"/>
                <a:ext cx="47" cy="59"/>
              </a:xfrm>
              <a:prstGeom prst="ellipse">
                <a:avLst/>
              </a:prstGeom>
              <a:solidFill>
                <a:schemeClr val="bg1"/>
              </a:solidFill>
              <a:ln w="19050">
                <a:solidFill>
                  <a:schemeClr val="tx1"/>
                </a:solidFill>
                <a:round/>
                <a:headEnd/>
                <a:tailEnd/>
              </a:ln>
            </p:spPr>
            <p:txBody>
              <a:bodyPr wrap="none" lIns="90000" tIns="46800" rIns="90000" bIns="46800" anchor="ctr"/>
              <a:lstStyle/>
              <a:p>
                <a:endParaRPr lang="zh-CN" altLang="en-US"/>
              </a:p>
            </p:txBody>
          </p:sp>
        </p:grpSp>
      </p:grpSp>
      <p:sp>
        <p:nvSpPr>
          <p:cNvPr id="259" name="Text Box 219"/>
          <p:cNvSpPr txBox="1">
            <a:spLocks noChangeArrowheads="1"/>
          </p:cNvSpPr>
          <p:nvPr/>
        </p:nvSpPr>
        <p:spPr bwMode="auto">
          <a:xfrm>
            <a:off x="1014413" y="2480908"/>
            <a:ext cx="1079500" cy="415925"/>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a:t>与非门</a:t>
            </a:r>
          </a:p>
        </p:txBody>
      </p:sp>
      <p:grpSp>
        <p:nvGrpSpPr>
          <p:cNvPr id="260" name="Group 222"/>
          <p:cNvGrpSpPr>
            <a:grpSpLocks/>
          </p:cNvGrpSpPr>
          <p:nvPr/>
        </p:nvGrpSpPr>
        <p:grpSpPr bwMode="auto">
          <a:xfrm>
            <a:off x="1547813" y="5330470"/>
            <a:ext cx="6551612" cy="920750"/>
            <a:chOff x="975" y="2976"/>
            <a:chExt cx="4127" cy="580"/>
          </a:xfrm>
        </p:grpSpPr>
        <p:sp>
          <p:nvSpPr>
            <p:cNvPr id="261" name="AutoShape 220"/>
            <p:cNvSpPr>
              <a:spLocks/>
            </p:cNvSpPr>
            <p:nvPr/>
          </p:nvSpPr>
          <p:spPr bwMode="auto">
            <a:xfrm rot="-5400000">
              <a:off x="2903" y="1048"/>
              <a:ext cx="272" cy="4127"/>
            </a:xfrm>
            <a:prstGeom prst="leftBrace">
              <a:avLst>
                <a:gd name="adj1" fmla="val 126440"/>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62" name="Text Box 221"/>
            <p:cNvSpPr txBox="1">
              <a:spLocks noChangeArrowheads="1"/>
            </p:cNvSpPr>
            <p:nvPr/>
          </p:nvSpPr>
          <p:spPr bwMode="auto">
            <a:xfrm>
              <a:off x="2200" y="3294"/>
              <a:ext cx="1633" cy="262"/>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dirty="0"/>
                <a:t>狄</a:t>
              </a:r>
              <a:r>
                <a:rPr lang="en-US" altLang="zh-CN" dirty="0"/>
                <a:t>·</a:t>
              </a:r>
              <a:r>
                <a:rPr lang="zh-CN" altLang="en-US" dirty="0"/>
                <a:t>摩根定理的应用</a:t>
              </a:r>
            </a:p>
          </p:txBody>
        </p:sp>
      </p:grpSp>
      <p:sp>
        <p:nvSpPr>
          <p:cNvPr id="263" name="Text Box 223"/>
          <p:cNvSpPr txBox="1">
            <a:spLocks noChangeArrowheads="1"/>
          </p:cNvSpPr>
          <p:nvPr/>
        </p:nvSpPr>
        <p:spPr bwMode="auto">
          <a:xfrm>
            <a:off x="7740650" y="2522183"/>
            <a:ext cx="1079500" cy="415925"/>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a:t>非或门</a:t>
            </a:r>
          </a:p>
        </p:txBody>
      </p:sp>
      <p:sp>
        <p:nvSpPr>
          <p:cNvPr id="264" name="Text Box 224"/>
          <p:cNvSpPr txBox="1">
            <a:spLocks noChangeArrowheads="1"/>
          </p:cNvSpPr>
          <p:nvPr/>
        </p:nvSpPr>
        <p:spPr bwMode="auto">
          <a:xfrm>
            <a:off x="1073150" y="4712933"/>
            <a:ext cx="1079500" cy="415925"/>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a:t>或非门</a:t>
            </a:r>
          </a:p>
        </p:txBody>
      </p:sp>
      <p:sp>
        <p:nvSpPr>
          <p:cNvPr id="265" name="Text Box 225"/>
          <p:cNvSpPr txBox="1">
            <a:spLocks noChangeArrowheads="1"/>
          </p:cNvSpPr>
          <p:nvPr/>
        </p:nvSpPr>
        <p:spPr bwMode="auto">
          <a:xfrm>
            <a:off x="7667625" y="4755795"/>
            <a:ext cx="1079500" cy="415925"/>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a:t>非与门</a:t>
            </a:r>
          </a:p>
        </p:txBody>
      </p:sp>
    </p:spTree>
    <p:extLst>
      <p:ext uri="{BB962C8B-B14F-4D97-AF65-F5344CB8AC3E}">
        <p14:creationId xmlns:p14="http://schemas.microsoft.com/office/powerpoint/2010/main" val="42176885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第二节  组合逻辑设计</a:t>
            </a:r>
          </a:p>
        </p:txBody>
      </p:sp>
      <p:sp>
        <p:nvSpPr>
          <p:cNvPr id="30" name="内容占位符 2"/>
          <p:cNvSpPr>
            <a:spLocks noGrp="1"/>
          </p:cNvSpPr>
          <p:nvPr>
            <p:ph idx="1"/>
          </p:nvPr>
        </p:nvSpPr>
        <p:spPr>
          <a:xfrm>
            <a:off x="23784" y="430335"/>
            <a:ext cx="9007310" cy="5775791"/>
          </a:xfrm>
        </p:spPr>
        <p:txBody>
          <a:bodyPr/>
          <a:lstStyle/>
          <a:p>
            <a:r>
              <a:rPr lang="zh-CN" altLang="en-US" sz="2000" dirty="0"/>
              <a:t>逻辑函数的门实现：一个逻辑函数可以用不同形式的逻辑电路来实现</a:t>
            </a:r>
          </a:p>
          <a:p>
            <a:endParaRPr lang="zh-CN" altLang="en-US" dirty="0"/>
          </a:p>
        </p:txBody>
      </p:sp>
      <p:sp>
        <p:nvSpPr>
          <p:cNvPr id="73" name="Text Box 7"/>
          <p:cNvSpPr txBox="1">
            <a:spLocks noChangeArrowheads="1"/>
          </p:cNvSpPr>
          <p:nvPr/>
        </p:nvSpPr>
        <p:spPr bwMode="auto">
          <a:xfrm>
            <a:off x="4667222" y="3339101"/>
            <a:ext cx="1366837" cy="415925"/>
          </a:xfrm>
          <a:prstGeom prst="rect">
            <a:avLst/>
          </a:prstGeom>
          <a:solidFill>
            <a:srgbClr val="EFEFFF"/>
          </a:solidFill>
          <a:ln w="19050">
            <a:solidFill>
              <a:srgbClr val="FF3300"/>
            </a:solidFill>
            <a:miter lim="800000"/>
            <a:headEnd/>
            <a:tailEnd/>
          </a:ln>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a:t>实现与门</a:t>
            </a:r>
          </a:p>
        </p:txBody>
      </p:sp>
      <p:grpSp>
        <p:nvGrpSpPr>
          <p:cNvPr id="74" name="Group 60"/>
          <p:cNvGrpSpPr>
            <a:grpSpLocks/>
          </p:cNvGrpSpPr>
          <p:nvPr/>
        </p:nvGrpSpPr>
        <p:grpSpPr bwMode="auto">
          <a:xfrm>
            <a:off x="23784" y="732428"/>
            <a:ext cx="5508625" cy="461963"/>
            <a:chOff x="144" y="1152"/>
            <a:chExt cx="1728" cy="291"/>
          </a:xfrm>
        </p:grpSpPr>
        <p:sp>
          <p:nvSpPr>
            <p:cNvPr id="75" name="Text Box 61"/>
            <p:cNvSpPr txBox="1">
              <a:spLocks noChangeArrowheads="1"/>
            </p:cNvSpPr>
            <p:nvPr/>
          </p:nvSpPr>
          <p:spPr bwMode="auto">
            <a:xfrm>
              <a:off x="144" y="1152"/>
              <a:ext cx="1728" cy="291"/>
            </a:xfrm>
            <a:prstGeom prst="rect">
              <a:avLst/>
            </a:prstGeom>
            <a:noFill/>
            <a:ln>
              <a:noFill/>
            </a:ln>
            <a:effectLst/>
            <a:extLst/>
          </p:spPr>
          <p:txBody>
            <a:bodyPr>
              <a:spAutoFit/>
            </a:bodyPr>
            <a:lstStyle/>
            <a:p>
              <a:pPr algn="l">
                <a:defRPr/>
              </a:pPr>
              <a:r>
                <a:rPr lang="en-US" altLang="zh-CN" sz="2400" dirty="0">
                  <a:solidFill>
                    <a:schemeClr val="tx1"/>
                  </a:solidFill>
                </a:rPr>
                <a:t>1</a:t>
              </a:r>
              <a:r>
                <a:rPr lang="zh-CN" altLang="en-US" sz="2400" dirty="0">
                  <a:solidFill>
                    <a:schemeClr val="tx1"/>
                  </a:solidFill>
                </a:rPr>
                <a:t>、与非门和或非门作为通用元件</a:t>
              </a:r>
            </a:p>
          </p:txBody>
        </p:sp>
        <p:sp>
          <p:nvSpPr>
            <p:cNvPr id="76" name="Line 62"/>
            <p:cNvSpPr>
              <a:spLocks noChangeShapeType="1"/>
            </p:cNvSpPr>
            <p:nvPr/>
          </p:nvSpPr>
          <p:spPr bwMode="auto">
            <a:xfrm>
              <a:off x="240" y="1392"/>
              <a:ext cx="1152" cy="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lIns="0" tIns="0" rIns="0" bIns="0" anchor="ctr"/>
            <a:lstStyle/>
            <a:p>
              <a:endParaRPr lang="zh-CN" altLang="en-US" sz="2400">
                <a:solidFill>
                  <a:schemeClr val="tx1"/>
                </a:solidFill>
              </a:endParaRPr>
            </a:p>
          </p:txBody>
        </p:sp>
      </p:grpSp>
      <p:sp>
        <p:nvSpPr>
          <p:cNvPr id="77" name="Text Box 151"/>
          <p:cNvSpPr txBox="1">
            <a:spLocks noChangeArrowheads="1"/>
          </p:cNvSpPr>
          <p:nvPr/>
        </p:nvSpPr>
        <p:spPr bwMode="auto">
          <a:xfrm>
            <a:off x="4667222" y="1683339"/>
            <a:ext cx="1366837" cy="415925"/>
          </a:xfrm>
          <a:prstGeom prst="rect">
            <a:avLst/>
          </a:prstGeom>
          <a:solidFill>
            <a:srgbClr val="EFEFFF"/>
          </a:solidFill>
          <a:ln w="19050">
            <a:solidFill>
              <a:srgbClr val="FF3300"/>
            </a:solidFill>
            <a:miter lim="800000"/>
            <a:headEnd/>
            <a:tailEnd/>
          </a:ln>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a:t>实现非门</a:t>
            </a:r>
          </a:p>
        </p:txBody>
      </p:sp>
      <p:grpSp>
        <p:nvGrpSpPr>
          <p:cNvPr id="78" name="Group 206"/>
          <p:cNvGrpSpPr>
            <a:grpSpLocks/>
          </p:cNvGrpSpPr>
          <p:nvPr/>
        </p:nvGrpSpPr>
        <p:grpSpPr bwMode="auto">
          <a:xfrm>
            <a:off x="6396009" y="1678578"/>
            <a:ext cx="1531938" cy="430213"/>
            <a:chOff x="2835" y="706"/>
            <a:chExt cx="965" cy="271"/>
          </a:xfrm>
        </p:grpSpPr>
        <p:grpSp>
          <p:nvGrpSpPr>
            <p:cNvPr id="79" name="Group 166"/>
            <p:cNvGrpSpPr>
              <a:grpSpLocks/>
            </p:cNvGrpSpPr>
            <p:nvPr/>
          </p:nvGrpSpPr>
          <p:grpSpPr bwMode="auto">
            <a:xfrm>
              <a:off x="2835" y="706"/>
              <a:ext cx="953" cy="271"/>
              <a:chOff x="3984" y="2832"/>
              <a:chExt cx="1395" cy="402"/>
            </a:xfrm>
          </p:grpSpPr>
          <p:sp>
            <p:nvSpPr>
              <p:cNvPr id="81" name="Line 167"/>
              <p:cNvSpPr>
                <a:spLocks noChangeShapeType="1"/>
              </p:cNvSpPr>
              <p:nvPr/>
            </p:nvSpPr>
            <p:spPr bwMode="auto">
              <a:xfrm>
                <a:off x="4224" y="2976"/>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82" name="Line 168"/>
              <p:cNvSpPr>
                <a:spLocks noChangeShapeType="1"/>
              </p:cNvSpPr>
              <p:nvPr/>
            </p:nvSpPr>
            <p:spPr bwMode="auto">
              <a:xfrm flipV="1">
                <a:off x="4914" y="3003"/>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83" name="Text Box 169"/>
              <p:cNvSpPr txBox="1">
                <a:spLocks noChangeArrowheads="1"/>
              </p:cNvSpPr>
              <p:nvPr/>
            </p:nvSpPr>
            <p:spPr bwMode="auto">
              <a:xfrm>
                <a:off x="3984" y="2832"/>
                <a:ext cx="24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a:t>
                </a:r>
              </a:p>
            </p:txBody>
          </p:sp>
          <p:sp>
            <p:nvSpPr>
              <p:cNvPr id="84" name="Text Box 170"/>
              <p:cNvSpPr txBox="1">
                <a:spLocks noChangeArrowheads="1"/>
              </p:cNvSpPr>
              <p:nvPr/>
            </p:nvSpPr>
            <p:spPr bwMode="auto">
              <a:xfrm>
                <a:off x="5139" y="2859"/>
                <a:ext cx="24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a:t>
                </a:r>
              </a:p>
            </p:txBody>
          </p:sp>
          <p:sp>
            <p:nvSpPr>
              <p:cNvPr id="85" name="AutoShape 171"/>
              <p:cNvSpPr>
                <a:spLocks noChangeArrowheads="1"/>
              </p:cNvSpPr>
              <p:nvPr/>
            </p:nvSpPr>
            <p:spPr bwMode="auto">
              <a:xfrm rot="5400000">
                <a:off x="4488" y="2856"/>
                <a:ext cx="336" cy="288"/>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86" name="Oval 172"/>
              <p:cNvSpPr>
                <a:spLocks noChangeArrowheads="1"/>
              </p:cNvSpPr>
              <p:nvPr/>
            </p:nvSpPr>
            <p:spPr bwMode="auto">
              <a:xfrm>
                <a:off x="4809" y="2957"/>
                <a:ext cx="91" cy="7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grpSp>
        <p:sp>
          <p:nvSpPr>
            <p:cNvPr id="80" name="Line 192"/>
            <p:cNvSpPr>
              <a:spLocks noChangeShapeType="1"/>
            </p:cNvSpPr>
            <p:nvPr/>
          </p:nvSpPr>
          <p:spPr bwMode="auto">
            <a:xfrm>
              <a:off x="3664" y="774"/>
              <a:ext cx="1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grpSp>
      <p:grpSp>
        <p:nvGrpSpPr>
          <p:cNvPr id="87" name="Group 204"/>
          <p:cNvGrpSpPr>
            <a:grpSpLocks/>
          </p:cNvGrpSpPr>
          <p:nvPr/>
        </p:nvGrpSpPr>
        <p:grpSpPr bwMode="auto">
          <a:xfrm>
            <a:off x="1643034" y="1249952"/>
            <a:ext cx="1781175" cy="550863"/>
            <a:chOff x="1473" y="482"/>
            <a:chExt cx="1122" cy="347"/>
          </a:xfrm>
        </p:grpSpPr>
        <p:grpSp>
          <p:nvGrpSpPr>
            <p:cNvPr id="88" name="Group 155"/>
            <p:cNvGrpSpPr>
              <a:grpSpLocks/>
            </p:cNvGrpSpPr>
            <p:nvPr/>
          </p:nvGrpSpPr>
          <p:grpSpPr bwMode="auto">
            <a:xfrm>
              <a:off x="1565" y="482"/>
              <a:ext cx="862" cy="272"/>
              <a:chOff x="1927" y="482"/>
              <a:chExt cx="862" cy="272"/>
            </a:xfrm>
          </p:grpSpPr>
          <p:grpSp>
            <p:nvGrpSpPr>
              <p:cNvPr id="93" name="Group 20"/>
              <p:cNvGrpSpPr>
                <a:grpSpLocks/>
              </p:cNvGrpSpPr>
              <p:nvPr/>
            </p:nvGrpSpPr>
            <p:grpSpPr bwMode="auto">
              <a:xfrm>
                <a:off x="2109" y="482"/>
                <a:ext cx="680" cy="272"/>
                <a:chOff x="816" y="864"/>
                <a:chExt cx="930" cy="336"/>
              </a:xfrm>
            </p:grpSpPr>
            <p:sp>
              <p:nvSpPr>
                <p:cNvPr id="97" name="AutoShape 21"/>
                <p:cNvSpPr>
                  <a:spLocks noChangeArrowheads="1"/>
                </p:cNvSpPr>
                <p:nvPr/>
              </p:nvSpPr>
              <p:spPr bwMode="auto">
                <a:xfrm>
                  <a:off x="1104" y="86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98" name="Line 22"/>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99" name="Line 23"/>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00" name="Line 24"/>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01" name="Oval 25"/>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grpSp>
          <p:sp>
            <p:nvSpPr>
              <p:cNvPr id="94" name="Line 152"/>
              <p:cNvSpPr>
                <a:spLocks noChangeShapeType="1"/>
              </p:cNvSpPr>
              <p:nvPr/>
            </p:nvSpPr>
            <p:spPr bwMode="auto">
              <a:xfrm>
                <a:off x="2109" y="527"/>
                <a:ext cx="0"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95" name="Line 153"/>
              <p:cNvSpPr>
                <a:spLocks noChangeShapeType="1"/>
              </p:cNvSpPr>
              <p:nvPr/>
            </p:nvSpPr>
            <p:spPr bwMode="auto">
              <a:xfrm flipH="1">
                <a:off x="1927" y="581"/>
                <a:ext cx="18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96" name="Oval 154"/>
              <p:cNvSpPr>
                <a:spLocks noChangeArrowheads="1"/>
              </p:cNvSpPr>
              <p:nvPr/>
            </p:nvSpPr>
            <p:spPr bwMode="auto">
              <a:xfrm>
                <a:off x="2083" y="554"/>
                <a:ext cx="45" cy="46"/>
              </a:xfrm>
              <a:prstGeom prst="ellipse">
                <a:avLst/>
              </a:prstGeom>
              <a:solidFill>
                <a:schemeClr val="tx1"/>
              </a:solidFill>
              <a:ln w="19050" algn="ctr">
                <a:solidFill>
                  <a:schemeClr val="tx1"/>
                </a:solidFill>
                <a:round/>
                <a:headEnd/>
                <a:tailEnd/>
              </a:ln>
            </p:spPr>
            <p:txBody>
              <a:bodyPr wrap="none" lIns="90000" tIns="46800" rIns="90000" bIns="46800" anchor="ctr"/>
              <a:lstStyle/>
              <a:p>
                <a:endParaRPr lang="zh-CN" altLang="en-US">
                  <a:solidFill>
                    <a:schemeClr val="tx1"/>
                  </a:solidFill>
                </a:endParaRPr>
              </a:p>
            </p:txBody>
          </p:sp>
        </p:grpSp>
        <p:sp>
          <p:nvSpPr>
            <p:cNvPr id="89" name="Text Box 186"/>
            <p:cNvSpPr txBox="1">
              <a:spLocks noChangeArrowheads="1"/>
            </p:cNvSpPr>
            <p:nvPr/>
          </p:nvSpPr>
          <p:spPr bwMode="auto">
            <a:xfrm>
              <a:off x="1473" y="546"/>
              <a:ext cx="17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a:t>
              </a:r>
            </a:p>
          </p:txBody>
        </p:sp>
        <p:grpSp>
          <p:nvGrpSpPr>
            <p:cNvPr id="90" name="Group 198"/>
            <p:cNvGrpSpPr>
              <a:grpSpLocks/>
            </p:cNvGrpSpPr>
            <p:nvPr/>
          </p:nvGrpSpPr>
          <p:grpSpPr bwMode="auto">
            <a:xfrm>
              <a:off x="2417" y="576"/>
              <a:ext cx="178" cy="253"/>
              <a:chOff x="2454" y="1079"/>
              <a:chExt cx="178" cy="253"/>
            </a:xfrm>
          </p:grpSpPr>
          <p:sp>
            <p:nvSpPr>
              <p:cNvPr id="91" name="Text Box 187"/>
              <p:cNvSpPr txBox="1">
                <a:spLocks noChangeArrowheads="1"/>
              </p:cNvSpPr>
              <p:nvPr/>
            </p:nvSpPr>
            <p:spPr bwMode="auto">
              <a:xfrm>
                <a:off x="2454" y="1079"/>
                <a:ext cx="17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a:t>
                </a:r>
              </a:p>
            </p:txBody>
          </p:sp>
          <p:sp>
            <p:nvSpPr>
              <p:cNvPr id="92" name="Line 197"/>
              <p:cNvSpPr>
                <a:spLocks noChangeShapeType="1"/>
              </p:cNvSpPr>
              <p:nvPr/>
            </p:nvSpPr>
            <p:spPr bwMode="auto">
              <a:xfrm>
                <a:off x="2517" y="1117"/>
                <a:ext cx="9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grpSp>
      </p:grpSp>
      <p:grpSp>
        <p:nvGrpSpPr>
          <p:cNvPr id="102" name="Group 208"/>
          <p:cNvGrpSpPr>
            <a:grpSpLocks/>
          </p:cNvGrpSpPr>
          <p:nvPr/>
        </p:nvGrpSpPr>
        <p:grpSpPr bwMode="auto">
          <a:xfrm>
            <a:off x="1643034" y="1899240"/>
            <a:ext cx="1781175" cy="557213"/>
            <a:chOff x="249" y="845"/>
            <a:chExt cx="1122" cy="351"/>
          </a:xfrm>
        </p:grpSpPr>
        <p:grpSp>
          <p:nvGrpSpPr>
            <p:cNvPr id="103" name="Group 205"/>
            <p:cNvGrpSpPr>
              <a:grpSpLocks/>
            </p:cNvGrpSpPr>
            <p:nvPr/>
          </p:nvGrpSpPr>
          <p:grpSpPr bwMode="auto">
            <a:xfrm>
              <a:off x="249" y="845"/>
              <a:ext cx="1122" cy="351"/>
              <a:chOff x="1482" y="937"/>
              <a:chExt cx="1122" cy="351"/>
            </a:xfrm>
          </p:grpSpPr>
          <p:sp>
            <p:nvSpPr>
              <p:cNvPr id="105" name="Line 182"/>
              <p:cNvSpPr>
                <a:spLocks noChangeShapeType="1"/>
              </p:cNvSpPr>
              <p:nvPr/>
            </p:nvSpPr>
            <p:spPr bwMode="auto">
              <a:xfrm>
                <a:off x="1788" y="994"/>
                <a:ext cx="2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grpSp>
            <p:nvGrpSpPr>
              <p:cNvPr id="106" name="Group 203"/>
              <p:cNvGrpSpPr>
                <a:grpSpLocks/>
              </p:cNvGrpSpPr>
              <p:nvPr/>
            </p:nvGrpSpPr>
            <p:grpSpPr bwMode="auto">
              <a:xfrm>
                <a:off x="1482" y="937"/>
                <a:ext cx="1122" cy="351"/>
                <a:chOff x="1482" y="937"/>
                <a:chExt cx="1122" cy="351"/>
              </a:xfrm>
            </p:grpSpPr>
            <p:sp>
              <p:nvSpPr>
                <p:cNvPr id="107" name="Line 183"/>
                <p:cNvSpPr>
                  <a:spLocks noChangeShapeType="1"/>
                </p:cNvSpPr>
                <p:nvPr/>
              </p:nvSpPr>
              <p:spPr bwMode="auto">
                <a:xfrm>
                  <a:off x="1794" y="1212"/>
                  <a:ext cx="21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08" name="Line 184"/>
                <p:cNvSpPr>
                  <a:spLocks noChangeShapeType="1"/>
                </p:cNvSpPr>
                <p:nvPr/>
              </p:nvSpPr>
              <p:spPr bwMode="auto">
                <a:xfrm flipV="1">
                  <a:off x="2250" y="1120"/>
                  <a:ext cx="18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09" name="Text Box 185"/>
                <p:cNvSpPr txBox="1">
                  <a:spLocks noChangeArrowheads="1"/>
                </p:cNvSpPr>
                <p:nvPr/>
              </p:nvSpPr>
              <p:spPr bwMode="auto">
                <a:xfrm>
                  <a:off x="1482" y="1035"/>
                  <a:ext cx="17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a:t>
                  </a:r>
                </a:p>
              </p:txBody>
            </p:sp>
            <p:sp>
              <p:nvSpPr>
                <p:cNvPr id="110" name="Freeform 188"/>
                <p:cNvSpPr>
                  <a:spLocks/>
                </p:cNvSpPr>
                <p:nvPr/>
              </p:nvSpPr>
              <p:spPr bwMode="auto">
                <a:xfrm>
                  <a:off x="1964" y="937"/>
                  <a:ext cx="58" cy="338"/>
                </a:xfrm>
                <a:custGeom>
                  <a:avLst/>
                  <a:gdLst>
                    <a:gd name="T0" fmla="*/ 1 w 85"/>
                    <a:gd name="T1" fmla="*/ 0 h 306"/>
                    <a:gd name="T2" fmla="*/ 1 w 85"/>
                    <a:gd name="T3" fmla="*/ 284 h 306"/>
                    <a:gd name="T4" fmla="*/ 1 w 85"/>
                    <a:gd name="T5" fmla="*/ 742 h 306"/>
                    <a:gd name="T6" fmla="*/ 0 w 85"/>
                    <a:gd name="T7" fmla="*/ 100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111" name="Freeform 189"/>
                <p:cNvSpPr>
                  <a:spLocks/>
                </p:cNvSpPr>
                <p:nvPr/>
              </p:nvSpPr>
              <p:spPr bwMode="auto">
                <a:xfrm>
                  <a:off x="1966" y="1120"/>
                  <a:ext cx="284" cy="161"/>
                </a:xfrm>
                <a:custGeom>
                  <a:avLst/>
                  <a:gdLst>
                    <a:gd name="T0" fmla="*/ 0 w 384"/>
                    <a:gd name="T1" fmla="*/ 23 h 192"/>
                    <a:gd name="T2" fmla="*/ 4 w 384"/>
                    <a:gd name="T3" fmla="*/ 18 h 192"/>
                    <a:gd name="T4" fmla="*/ 8 w 384"/>
                    <a:gd name="T5" fmla="*/ 10 h 192"/>
                    <a:gd name="T6" fmla="*/ 10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112" name="Freeform 190"/>
                <p:cNvSpPr>
                  <a:spLocks/>
                </p:cNvSpPr>
                <p:nvPr/>
              </p:nvSpPr>
              <p:spPr bwMode="auto">
                <a:xfrm>
                  <a:off x="1966" y="937"/>
                  <a:ext cx="284" cy="183"/>
                </a:xfrm>
                <a:custGeom>
                  <a:avLst/>
                  <a:gdLst>
                    <a:gd name="T0" fmla="*/ 0 w 240"/>
                    <a:gd name="T1" fmla="*/ 0 h 96"/>
                    <a:gd name="T2" fmla="*/ 1446 w 240"/>
                    <a:gd name="T3" fmla="*/ 111024 h 96"/>
                    <a:gd name="T4" fmla="*/ 1809 w 240"/>
                    <a:gd name="T5" fmla="*/ 221058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113" name="Line 193"/>
                <p:cNvSpPr>
                  <a:spLocks noChangeShapeType="1"/>
                </p:cNvSpPr>
                <p:nvPr/>
              </p:nvSpPr>
              <p:spPr bwMode="auto">
                <a:xfrm>
                  <a:off x="1791" y="990"/>
                  <a:ext cx="1"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14" name="Line 194"/>
                <p:cNvSpPr>
                  <a:spLocks noChangeShapeType="1"/>
                </p:cNvSpPr>
                <p:nvPr/>
              </p:nvSpPr>
              <p:spPr bwMode="auto">
                <a:xfrm flipH="1">
                  <a:off x="1655" y="1089"/>
                  <a:ext cx="1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15" name="Oval 196"/>
                <p:cNvSpPr>
                  <a:spLocks noChangeArrowheads="1"/>
                </p:cNvSpPr>
                <p:nvPr/>
              </p:nvSpPr>
              <p:spPr bwMode="auto">
                <a:xfrm>
                  <a:off x="1764" y="1071"/>
                  <a:ext cx="45" cy="46"/>
                </a:xfrm>
                <a:prstGeom prst="ellipse">
                  <a:avLst/>
                </a:prstGeom>
                <a:solidFill>
                  <a:schemeClr val="tx1"/>
                </a:solidFill>
                <a:ln w="19050" algn="ctr">
                  <a:solidFill>
                    <a:schemeClr val="tx1"/>
                  </a:solidFill>
                  <a:round/>
                  <a:headEnd/>
                  <a:tailEnd/>
                </a:ln>
              </p:spPr>
              <p:txBody>
                <a:bodyPr wrap="none" lIns="90000" tIns="46800" rIns="90000" bIns="46800" anchor="ctr"/>
                <a:lstStyle/>
                <a:p>
                  <a:endParaRPr lang="zh-CN" altLang="en-US">
                    <a:solidFill>
                      <a:schemeClr val="tx1"/>
                    </a:solidFill>
                  </a:endParaRPr>
                </a:p>
              </p:txBody>
            </p:sp>
            <p:grpSp>
              <p:nvGrpSpPr>
                <p:cNvPr id="116" name="Group 199"/>
                <p:cNvGrpSpPr>
                  <a:grpSpLocks/>
                </p:cNvGrpSpPr>
                <p:nvPr/>
              </p:nvGrpSpPr>
              <p:grpSpPr bwMode="auto">
                <a:xfrm>
                  <a:off x="2426" y="1026"/>
                  <a:ext cx="178" cy="253"/>
                  <a:chOff x="2454" y="1079"/>
                  <a:chExt cx="178" cy="253"/>
                </a:xfrm>
              </p:grpSpPr>
              <p:sp>
                <p:nvSpPr>
                  <p:cNvPr id="117" name="Text Box 200"/>
                  <p:cNvSpPr txBox="1">
                    <a:spLocks noChangeArrowheads="1"/>
                  </p:cNvSpPr>
                  <p:nvPr/>
                </p:nvSpPr>
                <p:spPr bwMode="auto">
                  <a:xfrm>
                    <a:off x="2454" y="1079"/>
                    <a:ext cx="17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a:t>
                    </a:r>
                  </a:p>
                </p:txBody>
              </p:sp>
              <p:sp>
                <p:nvSpPr>
                  <p:cNvPr id="118" name="Line 201"/>
                  <p:cNvSpPr>
                    <a:spLocks noChangeShapeType="1"/>
                  </p:cNvSpPr>
                  <p:nvPr/>
                </p:nvSpPr>
                <p:spPr bwMode="auto">
                  <a:xfrm>
                    <a:off x="2517" y="1117"/>
                    <a:ext cx="9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grpSp>
          </p:grpSp>
        </p:grpSp>
        <p:sp>
          <p:nvSpPr>
            <p:cNvPr id="104" name="Oval 207"/>
            <p:cNvSpPr>
              <a:spLocks noChangeArrowheads="1"/>
            </p:cNvSpPr>
            <p:nvPr/>
          </p:nvSpPr>
          <p:spPr bwMode="auto">
            <a:xfrm>
              <a:off x="1011" y="1000"/>
              <a:ext cx="45" cy="45"/>
            </a:xfrm>
            <a:prstGeom prst="ellipse">
              <a:avLst/>
            </a:prstGeom>
            <a:solidFill>
              <a:srgbClr val="FFFFFF"/>
            </a:solidFill>
            <a:ln w="19050" algn="ctr">
              <a:solidFill>
                <a:schemeClr val="tx1"/>
              </a:solidFill>
              <a:round/>
              <a:headEnd/>
              <a:tailEnd/>
            </a:ln>
          </p:spPr>
          <p:txBody>
            <a:bodyPr wrap="none" lIns="90000" tIns="46800" rIns="90000" bIns="46800" anchor="ctr"/>
            <a:lstStyle/>
            <a:p>
              <a:endParaRPr lang="zh-CN" altLang="en-US">
                <a:solidFill>
                  <a:schemeClr val="tx1"/>
                </a:solidFill>
              </a:endParaRPr>
            </a:p>
          </p:txBody>
        </p:sp>
      </p:grpSp>
      <p:grpSp>
        <p:nvGrpSpPr>
          <p:cNvPr id="119" name="Group 209"/>
          <p:cNvGrpSpPr>
            <a:grpSpLocks/>
          </p:cNvGrpSpPr>
          <p:nvPr/>
        </p:nvGrpSpPr>
        <p:grpSpPr bwMode="auto">
          <a:xfrm>
            <a:off x="6540472" y="3194640"/>
            <a:ext cx="1657350" cy="741220"/>
            <a:chOff x="4119" y="3216"/>
            <a:chExt cx="1412" cy="597"/>
          </a:xfrm>
        </p:grpSpPr>
        <p:sp>
          <p:nvSpPr>
            <p:cNvPr id="120" name="AutoShape 210"/>
            <p:cNvSpPr>
              <a:spLocks noChangeArrowheads="1"/>
            </p:cNvSpPr>
            <p:nvPr/>
          </p:nvSpPr>
          <p:spPr bwMode="auto">
            <a:xfrm>
              <a:off x="4656" y="3312"/>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121" name="Line 211"/>
            <p:cNvSpPr>
              <a:spLocks noChangeShapeType="1"/>
            </p:cNvSpPr>
            <p:nvPr/>
          </p:nvSpPr>
          <p:spPr bwMode="auto">
            <a:xfrm>
              <a:off x="4368" y="3360"/>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22" name="Line 212"/>
            <p:cNvSpPr>
              <a:spLocks noChangeShapeType="1"/>
            </p:cNvSpPr>
            <p:nvPr/>
          </p:nvSpPr>
          <p:spPr bwMode="auto">
            <a:xfrm>
              <a:off x="4368" y="3600"/>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23" name="Line 213"/>
            <p:cNvSpPr>
              <a:spLocks noChangeShapeType="1"/>
            </p:cNvSpPr>
            <p:nvPr/>
          </p:nvSpPr>
          <p:spPr bwMode="auto">
            <a:xfrm flipV="1">
              <a:off x="5040" y="3465"/>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24" name="Text Box 214"/>
            <p:cNvSpPr txBox="1">
              <a:spLocks noChangeArrowheads="1"/>
            </p:cNvSpPr>
            <p:nvPr/>
          </p:nvSpPr>
          <p:spPr bwMode="auto">
            <a:xfrm>
              <a:off x="4119" y="3489"/>
              <a:ext cx="240"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B</a:t>
              </a:r>
            </a:p>
          </p:txBody>
        </p:sp>
        <p:sp>
          <p:nvSpPr>
            <p:cNvPr id="125" name="Text Box 215"/>
            <p:cNvSpPr txBox="1">
              <a:spLocks noChangeArrowheads="1"/>
            </p:cNvSpPr>
            <p:nvPr/>
          </p:nvSpPr>
          <p:spPr bwMode="auto">
            <a:xfrm>
              <a:off x="4119" y="3216"/>
              <a:ext cx="240"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a:t>
              </a:r>
            </a:p>
          </p:txBody>
        </p:sp>
        <p:sp>
          <p:nvSpPr>
            <p:cNvPr id="126" name="Text Box 216"/>
            <p:cNvSpPr txBox="1">
              <a:spLocks noChangeArrowheads="1"/>
            </p:cNvSpPr>
            <p:nvPr/>
          </p:nvSpPr>
          <p:spPr bwMode="auto">
            <a:xfrm>
              <a:off x="5291" y="3340"/>
              <a:ext cx="240"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F</a:t>
              </a:r>
            </a:p>
          </p:txBody>
        </p:sp>
      </p:grpSp>
      <p:grpSp>
        <p:nvGrpSpPr>
          <p:cNvPr id="127" name="Group 217"/>
          <p:cNvGrpSpPr>
            <a:grpSpLocks/>
          </p:cNvGrpSpPr>
          <p:nvPr/>
        </p:nvGrpSpPr>
        <p:grpSpPr bwMode="auto">
          <a:xfrm>
            <a:off x="6540472" y="5355224"/>
            <a:ext cx="1584325" cy="814173"/>
            <a:chOff x="3888" y="2928"/>
            <a:chExt cx="1347" cy="537"/>
          </a:xfrm>
        </p:grpSpPr>
        <p:sp>
          <p:nvSpPr>
            <p:cNvPr id="128" name="Line 218"/>
            <p:cNvSpPr>
              <a:spLocks noChangeShapeType="1"/>
            </p:cNvSpPr>
            <p:nvPr/>
          </p:nvSpPr>
          <p:spPr bwMode="auto">
            <a:xfrm>
              <a:off x="4128" y="3084"/>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29" name="Line 219"/>
            <p:cNvSpPr>
              <a:spLocks noChangeShapeType="1"/>
            </p:cNvSpPr>
            <p:nvPr/>
          </p:nvSpPr>
          <p:spPr bwMode="auto">
            <a:xfrm>
              <a:off x="4137" y="33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30" name="Line 220"/>
            <p:cNvSpPr>
              <a:spLocks noChangeShapeType="1"/>
            </p:cNvSpPr>
            <p:nvPr/>
          </p:nvSpPr>
          <p:spPr bwMode="auto">
            <a:xfrm flipV="1">
              <a:off x="4752" y="3216"/>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31" name="Text Box 221"/>
            <p:cNvSpPr txBox="1">
              <a:spLocks noChangeArrowheads="1"/>
            </p:cNvSpPr>
            <p:nvPr/>
          </p:nvSpPr>
          <p:spPr bwMode="auto">
            <a:xfrm>
              <a:off x="3888" y="3200"/>
              <a:ext cx="24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B</a:t>
              </a:r>
            </a:p>
          </p:txBody>
        </p:sp>
        <p:sp>
          <p:nvSpPr>
            <p:cNvPr id="132" name="Text Box 222"/>
            <p:cNvSpPr txBox="1">
              <a:spLocks noChangeArrowheads="1"/>
            </p:cNvSpPr>
            <p:nvPr/>
          </p:nvSpPr>
          <p:spPr bwMode="auto">
            <a:xfrm>
              <a:off x="3888" y="2928"/>
              <a:ext cx="24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a:t>
              </a:r>
            </a:p>
          </p:txBody>
        </p:sp>
        <p:sp>
          <p:nvSpPr>
            <p:cNvPr id="133" name="Text Box 223"/>
            <p:cNvSpPr txBox="1">
              <a:spLocks noChangeArrowheads="1"/>
            </p:cNvSpPr>
            <p:nvPr/>
          </p:nvSpPr>
          <p:spPr bwMode="auto">
            <a:xfrm>
              <a:off x="4995" y="3099"/>
              <a:ext cx="24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F</a:t>
              </a:r>
            </a:p>
          </p:txBody>
        </p:sp>
        <p:sp>
          <p:nvSpPr>
            <p:cNvPr id="134" name="Freeform 224"/>
            <p:cNvSpPr>
              <a:spLocks/>
            </p:cNvSpPr>
            <p:nvPr/>
          </p:nvSpPr>
          <p:spPr bwMode="auto">
            <a:xfrm>
              <a:off x="4366" y="3024"/>
              <a:ext cx="78" cy="354"/>
            </a:xfrm>
            <a:custGeom>
              <a:avLst/>
              <a:gdLst>
                <a:gd name="T0" fmla="*/ 2 w 85"/>
                <a:gd name="T1" fmla="*/ 0 h 306"/>
                <a:gd name="T2" fmla="*/ 26 w 85"/>
                <a:gd name="T3" fmla="*/ 501 h 306"/>
                <a:gd name="T4" fmla="*/ 26 w 85"/>
                <a:gd name="T5" fmla="*/ 1286 h 306"/>
                <a:gd name="T6" fmla="*/ 0 w 85"/>
                <a:gd name="T7" fmla="*/ 1757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135" name="Freeform 225"/>
            <p:cNvSpPr>
              <a:spLocks/>
            </p:cNvSpPr>
            <p:nvPr/>
          </p:nvSpPr>
          <p:spPr bwMode="auto">
            <a:xfrm>
              <a:off x="4368" y="3216"/>
              <a:ext cx="384" cy="169"/>
            </a:xfrm>
            <a:custGeom>
              <a:avLst/>
              <a:gdLst>
                <a:gd name="T0" fmla="*/ 0 w 384"/>
                <a:gd name="T1" fmla="*/ 42 h 192"/>
                <a:gd name="T2" fmla="*/ 168 w 384"/>
                <a:gd name="T3" fmla="*/ 32 h 192"/>
                <a:gd name="T4" fmla="*/ 296 w 384"/>
                <a:gd name="T5" fmla="*/ 18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136" name="Freeform 226"/>
            <p:cNvSpPr>
              <a:spLocks/>
            </p:cNvSpPr>
            <p:nvPr/>
          </p:nvSpPr>
          <p:spPr bwMode="auto">
            <a:xfrm>
              <a:off x="4368" y="3024"/>
              <a:ext cx="384" cy="192"/>
            </a:xfrm>
            <a:custGeom>
              <a:avLst/>
              <a:gdLst>
                <a:gd name="T0" fmla="*/ 0 w 240"/>
                <a:gd name="T1" fmla="*/ 0 h 96"/>
                <a:gd name="T2" fmla="*/ 54042 w 240"/>
                <a:gd name="T3" fmla="*/ 196608 h 96"/>
                <a:gd name="T4" fmla="*/ 67477 w 240"/>
                <a:gd name="T5" fmla="*/ 393216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grpSp>
      <p:grpSp>
        <p:nvGrpSpPr>
          <p:cNvPr id="137" name="Group 253"/>
          <p:cNvGrpSpPr>
            <a:grpSpLocks/>
          </p:cNvGrpSpPr>
          <p:nvPr/>
        </p:nvGrpSpPr>
        <p:grpSpPr bwMode="auto">
          <a:xfrm>
            <a:off x="995334" y="2618376"/>
            <a:ext cx="3241675" cy="741363"/>
            <a:chOff x="476" y="1298"/>
            <a:chExt cx="2042" cy="467"/>
          </a:xfrm>
        </p:grpSpPr>
        <p:sp>
          <p:nvSpPr>
            <p:cNvPr id="138" name="AutoShape 174"/>
            <p:cNvSpPr>
              <a:spLocks noChangeArrowheads="1"/>
            </p:cNvSpPr>
            <p:nvPr/>
          </p:nvSpPr>
          <p:spPr bwMode="auto">
            <a:xfrm>
              <a:off x="873" y="1373"/>
              <a:ext cx="284" cy="263"/>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139" name="Line 175"/>
            <p:cNvSpPr>
              <a:spLocks noChangeShapeType="1"/>
            </p:cNvSpPr>
            <p:nvPr/>
          </p:nvSpPr>
          <p:spPr bwMode="auto">
            <a:xfrm>
              <a:off x="660" y="1411"/>
              <a:ext cx="2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40" name="Line 176"/>
            <p:cNvSpPr>
              <a:spLocks noChangeShapeType="1"/>
            </p:cNvSpPr>
            <p:nvPr/>
          </p:nvSpPr>
          <p:spPr bwMode="auto">
            <a:xfrm>
              <a:off x="660" y="1598"/>
              <a:ext cx="2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41" name="Line 177"/>
            <p:cNvSpPr>
              <a:spLocks noChangeShapeType="1"/>
            </p:cNvSpPr>
            <p:nvPr/>
          </p:nvSpPr>
          <p:spPr bwMode="auto">
            <a:xfrm flipV="1">
              <a:off x="1157" y="1493"/>
              <a:ext cx="1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42" name="Text Box 178"/>
            <p:cNvSpPr txBox="1">
              <a:spLocks noChangeArrowheads="1"/>
            </p:cNvSpPr>
            <p:nvPr/>
          </p:nvSpPr>
          <p:spPr bwMode="auto">
            <a:xfrm>
              <a:off x="476" y="1512"/>
              <a:ext cx="177"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B</a:t>
              </a:r>
            </a:p>
          </p:txBody>
        </p:sp>
        <p:sp>
          <p:nvSpPr>
            <p:cNvPr id="143" name="Text Box 179"/>
            <p:cNvSpPr txBox="1">
              <a:spLocks noChangeArrowheads="1"/>
            </p:cNvSpPr>
            <p:nvPr/>
          </p:nvSpPr>
          <p:spPr bwMode="auto">
            <a:xfrm>
              <a:off x="476" y="1298"/>
              <a:ext cx="177"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a:t>
              </a:r>
            </a:p>
          </p:txBody>
        </p:sp>
        <p:sp>
          <p:nvSpPr>
            <p:cNvPr id="144" name="Oval 236"/>
            <p:cNvSpPr>
              <a:spLocks noChangeArrowheads="1"/>
            </p:cNvSpPr>
            <p:nvPr/>
          </p:nvSpPr>
          <p:spPr bwMode="auto">
            <a:xfrm>
              <a:off x="1156" y="1463"/>
              <a:ext cx="60" cy="53"/>
            </a:xfrm>
            <a:prstGeom prst="ellipse">
              <a:avLst/>
            </a:prstGeom>
            <a:solidFill>
              <a:srgbClr val="DDDDDD"/>
            </a:solidFill>
            <a:ln w="19050" algn="ctr">
              <a:solidFill>
                <a:schemeClr val="tx1"/>
              </a:solidFill>
              <a:round/>
              <a:headEnd/>
              <a:tailEnd/>
            </a:ln>
          </p:spPr>
          <p:txBody>
            <a:bodyPr wrap="none" lIns="90000" tIns="46800" rIns="90000" bIns="46800" anchor="ctr"/>
            <a:lstStyle/>
            <a:p>
              <a:endParaRPr lang="zh-CN" altLang="en-US">
                <a:solidFill>
                  <a:schemeClr val="tx1"/>
                </a:solidFill>
              </a:endParaRPr>
            </a:p>
          </p:txBody>
        </p:sp>
        <p:grpSp>
          <p:nvGrpSpPr>
            <p:cNvPr id="145" name="Group 239"/>
            <p:cNvGrpSpPr>
              <a:grpSpLocks/>
            </p:cNvGrpSpPr>
            <p:nvPr/>
          </p:nvGrpSpPr>
          <p:grpSpPr bwMode="auto">
            <a:xfrm>
              <a:off x="1429" y="1389"/>
              <a:ext cx="680" cy="272"/>
              <a:chOff x="816" y="864"/>
              <a:chExt cx="930" cy="336"/>
            </a:xfrm>
          </p:grpSpPr>
          <p:sp>
            <p:nvSpPr>
              <p:cNvPr id="150" name="AutoShape 240"/>
              <p:cNvSpPr>
                <a:spLocks noChangeArrowheads="1"/>
              </p:cNvSpPr>
              <p:nvPr/>
            </p:nvSpPr>
            <p:spPr bwMode="auto">
              <a:xfrm>
                <a:off x="1104" y="86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151" name="Line 241"/>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52" name="Line 242"/>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53" name="Line 243"/>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54" name="Oval 244"/>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grpSp>
        <p:sp>
          <p:nvSpPr>
            <p:cNvPr id="146" name="Line 245"/>
            <p:cNvSpPr>
              <a:spLocks noChangeShapeType="1"/>
            </p:cNvSpPr>
            <p:nvPr/>
          </p:nvSpPr>
          <p:spPr bwMode="auto">
            <a:xfrm>
              <a:off x="1430" y="1434"/>
              <a:ext cx="0" cy="1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47" name="Line 246"/>
            <p:cNvSpPr>
              <a:spLocks noChangeShapeType="1"/>
            </p:cNvSpPr>
            <p:nvPr/>
          </p:nvSpPr>
          <p:spPr bwMode="auto">
            <a:xfrm flipH="1">
              <a:off x="1248" y="1497"/>
              <a:ext cx="18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48" name="Oval 247"/>
            <p:cNvSpPr>
              <a:spLocks noChangeArrowheads="1"/>
            </p:cNvSpPr>
            <p:nvPr/>
          </p:nvSpPr>
          <p:spPr bwMode="auto">
            <a:xfrm>
              <a:off x="1402" y="1481"/>
              <a:ext cx="45" cy="46"/>
            </a:xfrm>
            <a:prstGeom prst="ellipse">
              <a:avLst/>
            </a:prstGeom>
            <a:solidFill>
              <a:schemeClr val="tx1"/>
            </a:solidFill>
            <a:ln w="19050" algn="ctr">
              <a:solidFill>
                <a:schemeClr val="tx1"/>
              </a:solidFill>
              <a:round/>
              <a:headEnd/>
              <a:tailEnd/>
            </a:ln>
          </p:spPr>
          <p:txBody>
            <a:bodyPr wrap="none" lIns="90000" tIns="46800" rIns="90000" bIns="46800" anchor="ctr"/>
            <a:lstStyle/>
            <a:p>
              <a:endParaRPr lang="zh-CN" altLang="en-US">
                <a:solidFill>
                  <a:schemeClr val="tx1"/>
                </a:solidFill>
              </a:endParaRPr>
            </a:p>
          </p:txBody>
        </p:sp>
        <p:sp>
          <p:nvSpPr>
            <p:cNvPr id="149" name="Text Box 252"/>
            <p:cNvSpPr txBox="1">
              <a:spLocks noChangeArrowheads="1"/>
            </p:cNvSpPr>
            <p:nvPr/>
          </p:nvSpPr>
          <p:spPr bwMode="auto">
            <a:xfrm>
              <a:off x="1973" y="1389"/>
              <a:ext cx="54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AB</a:t>
              </a:r>
            </a:p>
          </p:txBody>
        </p:sp>
      </p:grpSp>
      <p:grpSp>
        <p:nvGrpSpPr>
          <p:cNvPr id="155" name="Group 356"/>
          <p:cNvGrpSpPr>
            <a:grpSpLocks/>
          </p:cNvGrpSpPr>
          <p:nvPr/>
        </p:nvGrpSpPr>
        <p:grpSpPr bwMode="auto">
          <a:xfrm>
            <a:off x="995334" y="5787026"/>
            <a:ext cx="3240088" cy="762000"/>
            <a:chOff x="612" y="3294"/>
            <a:chExt cx="2041" cy="480"/>
          </a:xfrm>
        </p:grpSpPr>
        <p:grpSp>
          <p:nvGrpSpPr>
            <p:cNvPr id="156" name="Group 301"/>
            <p:cNvGrpSpPr>
              <a:grpSpLocks/>
            </p:cNvGrpSpPr>
            <p:nvPr/>
          </p:nvGrpSpPr>
          <p:grpSpPr bwMode="auto">
            <a:xfrm>
              <a:off x="1002" y="3340"/>
              <a:ext cx="293" cy="346"/>
              <a:chOff x="3189" y="2976"/>
              <a:chExt cx="293" cy="346"/>
            </a:xfrm>
          </p:grpSpPr>
          <p:sp>
            <p:nvSpPr>
              <p:cNvPr id="174" name="Freeform 163"/>
              <p:cNvSpPr>
                <a:spLocks/>
              </p:cNvSpPr>
              <p:nvPr/>
            </p:nvSpPr>
            <p:spPr bwMode="auto">
              <a:xfrm>
                <a:off x="3189" y="2978"/>
                <a:ext cx="58" cy="338"/>
              </a:xfrm>
              <a:custGeom>
                <a:avLst/>
                <a:gdLst>
                  <a:gd name="T0" fmla="*/ 1 w 85"/>
                  <a:gd name="T1" fmla="*/ 0 h 306"/>
                  <a:gd name="T2" fmla="*/ 1 w 85"/>
                  <a:gd name="T3" fmla="*/ 284 h 306"/>
                  <a:gd name="T4" fmla="*/ 1 w 85"/>
                  <a:gd name="T5" fmla="*/ 742 h 306"/>
                  <a:gd name="T6" fmla="*/ 0 w 85"/>
                  <a:gd name="T7" fmla="*/ 100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175" name="Freeform 164"/>
              <p:cNvSpPr>
                <a:spLocks/>
              </p:cNvSpPr>
              <p:nvPr/>
            </p:nvSpPr>
            <p:spPr bwMode="auto">
              <a:xfrm>
                <a:off x="3191" y="3161"/>
                <a:ext cx="284" cy="161"/>
              </a:xfrm>
              <a:custGeom>
                <a:avLst/>
                <a:gdLst>
                  <a:gd name="T0" fmla="*/ 0 w 384"/>
                  <a:gd name="T1" fmla="*/ 23 h 192"/>
                  <a:gd name="T2" fmla="*/ 4 w 384"/>
                  <a:gd name="T3" fmla="*/ 18 h 192"/>
                  <a:gd name="T4" fmla="*/ 8 w 384"/>
                  <a:gd name="T5" fmla="*/ 10 h 192"/>
                  <a:gd name="T6" fmla="*/ 10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176" name="Freeform 165"/>
              <p:cNvSpPr>
                <a:spLocks/>
              </p:cNvSpPr>
              <p:nvPr/>
            </p:nvSpPr>
            <p:spPr bwMode="auto">
              <a:xfrm>
                <a:off x="3198" y="2976"/>
                <a:ext cx="284" cy="183"/>
              </a:xfrm>
              <a:custGeom>
                <a:avLst/>
                <a:gdLst>
                  <a:gd name="T0" fmla="*/ 0 w 240"/>
                  <a:gd name="T1" fmla="*/ 0 h 96"/>
                  <a:gd name="T2" fmla="*/ 1446 w 240"/>
                  <a:gd name="T3" fmla="*/ 111024 h 96"/>
                  <a:gd name="T4" fmla="*/ 1809 w 240"/>
                  <a:gd name="T5" fmla="*/ 221058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grpSp>
        <p:sp>
          <p:nvSpPr>
            <p:cNvPr id="157" name="Line 256"/>
            <p:cNvSpPr>
              <a:spLocks noChangeShapeType="1"/>
            </p:cNvSpPr>
            <p:nvPr/>
          </p:nvSpPr>
          <p:spPr bwMode="auto">
            <a:xfrm>
              <a:off x="823" y="3407"/>
              <a:ext cx="2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58" name="Line 257"/>
            <p:cNvSpPr>
              <a:spLocks noChangeShapeType="1"/>
            </p:cNvSpPr>
            <p:nvPr/>
          </p:nvSpPr>
          <p:spPr bwMode="auto">
            <a:xfrm>
              <a:off x="833" y="3594"/>
              <a:ext cx="2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59" name="Line 258"/>
            <p:cNvSpPr>
              <a:spLocks noChangeShapeType="1"/>
            </p:cNvSpPr>
            <p:nvPr/>
          </p:nvSpPr>
          <p:spPr bwMode="auto">
            <a:xfrm>
              <a:off x="1293" y="3507"/>
              <a:ext cx="279"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60" name="Text Box 259"/>
            <p:cNvSpPr txBox="1">
              <a:spLocks noChangeArrowheads="1"/>
            </p:cNvSpPr>
            <p:nvPr/>
          </p:nvSpPr>
          <p:spPr bwMode="auto">
            <a:xfrm>
              <a:off x="612" y="3521"/>
              <a:ext cx="177"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B</a:t>
              </a:r>
            </a:p>
          </p:txBody>
        </p:sp>
        <p:sp>
          <p:nvSpPr>
            <p:cNvPr id="161" name="Text Box 260"/>
            <p:cNvSpPr txBox="1">
              <a:spLocks noChangeArrowheads="1"/>
            </p:cNvSpPr>
            <p:nvPr/>
          </p:nvSpPr>
          <p:spPr bwMode="auto">
            <a:xfrm>
              <a:off x="612" y="3294"/>
              <a:ext cx="177"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a:t>
              </a:r>
            </a:p>
          </p:txBody>
        </p:sp>
        <p:sp>
          <p:nvSpPr>
            <p:cNvPr id="162" name="Oval 261"/>
            <p:cNvSpPr>
              <a:spLocks noChangeArrowheads="1"/>
            </p:cNvSpPr>
            <p:nvPr/>
          </p:nvSpPr>
          <p:spPr bwMode="auto">
            <a:xfrm>
              <a:off x="1292" y="3481"/>
              <a:ext cx="60" cy="53"/>
            </a:xfrm>
            <a:prstGeom prst="ellipse">
              <a:avLst/>
            </a:prstGeom>
            <a:solidFill>
              <a:srgbClr val="FFFFFF"/>
            </a:solidFill>
            <a:ln w="19050" algn="ctr">
              <a:solidFill>
                <a:schemeClr val="tx1"/>
              </a:solidFill>
              <a:round/>
              <a:headEnd/>
              <a:tailEnd/>
            </a:ln>
          </p:spPr>
          <p:txBody>
            <a:bodyPr wrap="none" lIns="90000" tIns="46800" rIns="90000" bIns="46800" anchor="ctr"/>
            <a:lstStyle/>
            <a:p>
              <a:endParaRPr lang="zh-CN" altLang="en-US">
                <a:solidFill>
                  <a:schemeClr val="tx1"/>
                </a:solidFill>
              </a:endParaRPr>
            </a:p>
          </p:txBody>
        </p:sp>
        <p:sp>
          <p:nvSpPr>
            <p:cNvPr id="163" name="Line 264"/>
            <p:cNvSpPr>
              <a:spLocks noChangeShapeType="1"/>
            </p:cNvSpPr>
            <p:nvPr/>
          </p:nvSpPr>
          <p:spPr bwMode="auto">
            <a:xfrm flipV="1">
              <a:off x="1565" y="3442"/>
              <a:ext cx="21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64" name="Line 265"/>
            <p:cNvSpPr>
              <a:spLocks noChangeShapeType="1"/>
            </p:cNvSpPr>
            <p:nvPr/>
          </p:nvSpPr>
          <p:spPr bwMode="auto">
            <a:xfrm flipV="1">
              <a:off x="1565" y="3597"/>
              <a:ext cx="21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65" name="Line 266"/>
            <p:cNvSpPr>
              <a:spLocks noChangeShapeType="1"/>
            </p:cNvSpPr>
            <p:nvPr/>
          </p:nvSpPr>
          <p:spPr bwMode="auto">
            <a:xfrm flipV="1">
              <a:off x="2087" y="3520"/>
              <a:ext cx="1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66" name="Oval 267"/>
            <p:cNvSpPr>
              <a:spLocks noChangeArrowheads="1"/>
            </p:cNvSpPr>
            <p:nvPr/>
          </p:nvSpPr>
          <p:spPr bwMode="auto">
            <a:xfrm>
              <a:off x="2029" y="3490"/>
              <a:ext cx="65" cy="6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167" name="Line 268"/>
            <p:cNvSpPr>
              <a:spLocks noChangeShapeType="1"/>
            </p:cNvSpPr>
            <p:nvPr/>
          </p:nvSpPr>
          <p:spPr bwMode="auto">
            <a:xfrm>
              <a:off x="1566" y="3448"/>
              <a:ext cx="0" cy="1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68" name="Oval 270"/>
            <p:cNvSpPr>
              <a:spLocks noChangeArrowheads="1"/>
            </p:cNvSpPr>
            <p:nvPr/>
          </p:nvSpPr>
          <p:spPr bwMode="auto">
            <a:xfrm>
              <a:off x="1538" y="3495"/>
              <a:ext cx="45" cy="46"/>
            </a:xfrm>
            <a:prstGeom prst="ellipse">
              <a:avLst/>
            </a:prstGeom>
            <a:solidFill>
              <a:schemeClr val="tx1"/>
            </a:solidFill>
            <a:ln w="19050" algn="ctr">
              <a:solidFill>
                <a:schemeClr val="tx1"/>
              </a:solidFill>
              <a:round/>
              <a:headEnd/>
              <a:tailEnd/>
            </a:ln>
          </p:spPr>
          <p:txBody>
            <a:bodyPr wrap="none" lIns="90000" tIns="46800" rIns="90000" bIns="46800" anchor="ctr"/>
            <a:lstStyle/>
            <a:p>
              <a:endParaRPr lang="zh-CN" altLang="en-US">
                <a:solidFill>
                  <a:schemeClr val="tx1"/>
                </a:solidFill>
              </a:endParaRPr>
            </a:p>
          </p:txBody>
        </p:sp>
        <p:sp>
          <p:nvSpPr>
            <p:cNvPr id="169" name="Text Box 271"/>
            <p:cNvSpPr txBox="1">
              <a:spLocks noChangeArrowheads="1"/>
            </p:cNvSpPr>
            <p:nvPr/>
          </p:nvSpPr>
          <p:spPr bwMode="auto">
            <a:xfrm>
              <a:off x="2199" y="3403"/>
              <a:ext cx="45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A+B</a:t>
              </a:r>
            </a:p>
          </p:txBody>
        </p:sp>
        <p:grpSp>
          <p:nvGrpSpPr>
            <p:cNvPr id="170" name="Group 302"/>
            <p:cNvGrpSpPr>
              <a:grpSpLocks/>
            </p:cNvGrpSpPr>
            <p:nvPr/>
          </p:nvGrpSpPr>
          <p:grpSpPr bwMode="auto">
            <a:xfrm>
              <a:off x="1746" y="3358"/>
              <a:ext cx="293" cy="346"/>
              <a:chOff x="3189" y="2976"/>
              <a:chExt cx="293" cy="346"/>
            </a:xfrm>
          </p:grpSpPr>
          <p:sp>
            <p:nvSpPr>
              <p:cNvPr id="171" name="Freeform 303"/>
              <p:cNvSpPr>
                <a:spLocks/>
              </p:cNvSpPr>
              <p:nvPr/>
            </p:nvSpPr>
            <p:spPr bwMode="auto">
              <a:xfrm>
                <a:off x="3189" y="2978"/>
                <a:ext cx="58" cy="338"/>
              </a:xfrm>
              <a:custGeom>
                <a:avLst/>
                <a:gdLst>
                  <a:gd name="T0" fmla="*/ 1 w 85"/>
                  <a:gd name="T1" fmla="*/ 0 h 306"/>
                  <a:gd name="T2" fmla="*/ 1 w 85"/>
                  <a:gd name="T3" fmla="*/ 284 h 306"/>
                  <a:gd name="T4" fmla="*/ 1 w 85"/>
                  <a:gd name="T5" fmla="*/ 742 h 306"/>
                  <a:gd name="T6" fmla="*/ 0 w 85"/>
                  <a:gd name="T7" fmla="*/ 100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172" name="Freeform 304"/>
              <p:cNvSpPr>
                <a:spLocks/>
              </p:cNvSpPr>
              <p:nvPr/>
            </p:nvSpPr>
            <p:spPr bwMode="auto">
              <a:xfrm>
                <a:off x="3191" y="3161"/>
                <a:ext cx="284" cy="161"/>
              </a:xfrm>
              <a:custGeom>
                <a:avLst/>
                <a:gdLst>
                  <a:gd name="T0" fmla="*/ 0 w 384"/>
                  <a:gd name="T1" fmla="*/ 23 h 192"/>
                  <a:gd name="T2" fmla="*/ 4 w 384"/>
                  <a:gd name="T3" fmla="*/ 18 h 192"/>
                  <a:gd name="T4" fmla="*/ 8 w 384"/>
                  <a:gd name="T5" fmla="*/ 10 h 192"/>
                  <a:gd name="T6" fmla="*/ 10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173" name="Freeform 305"/>
              <p:cNvSpPr>
                <a:spLocks/>
              </p:cNvSpPr>
              <p:nvPr/>
            </p:nvSpPr>
            <p:spPr bwMode="auto">
              <a:xfrm>
                <a:off x="3198" y="2976"/>
                <a:ext cx="284" cy="183"/>
              </a:xfrm>
              <a:custGeom>
                <a:avLst/>
                <a:gdLst>
                  <a:gd name="T0" fmla="*/ 0 w 240"/>
                  <a:gd name="T1" fmla="*/ 0 h 96"/>
                  <a:gd name="T2" fmla="*/ 1446 w 240"/>
                  <a:gd name="T3" fmla="*/ 111024 h 96"/>
                  <a:gd name="T4" fmla="*/ 1809 w 240"/>
                  <a:gd name="T5" fmla="*/ 221058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grpSp>
      </p:grpSp>
      <p:grpSp>
        <p:nvGrpSpPr>
          <p:cNvPr id="177" name="Group 306"/>
          <p:cNvGrpSpPr>
            <a:grpSpLocks/>
          </p:cNvGrpSpPr>
          <p:nvPr/>
        </p:nvGrpSpPr>
        <p:grpSpPr bwMode="auto">
          <a:xfrm>
            <a:off x="908022" y="4693239"/>
            <a:ext cx="3457575" cy="1008062"/>
            <a:chOff x="204" y="1797"/>
            <a:chExt cx="2178" cy="635"/>
          </a:xfrm>
        </p:grpSpPr>
        <p:grpSp>
          <p:nvGrpSpPr>
            <p:cNvPr id="178" name="Group 307"/>
            <p:cNvGrpSpPr>
              <a:grpSpLocks/>
            </p:cNvGrpSpPr>
            <p:nvPr/>
          </p:nvGrpSpPr>
          <p:grpSpPr bwMode="auto">
            <a:xfrm>
              <a:off x="567" y="1832"/>
              <a:ext cx="680" cy="272"/>
              <a:chOff x="816" y="864"/>
              <a:chExt cx="930" cy="336"/>
            </a:xfrm>
          </p:grpSpPr>
          <p:sp>
            <p:nvSpPr>
              <p:cNvPr id="270" name="AutoShape 308"/>
              <p:cNvSpPr>
                <a:spLocks noChangeArrowheads="1"/>
              </p:cNvSpPr>
              <p:nvPr/>
            </p:nvSpPr>
            <p:spPr bwMode="auto">
              <a:xfrm>
                <a:off x="1104" y="86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271" name="Line 309"/>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272" name="Line 310"/>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273" name="Line 311"/>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274" name="Oval 312"/>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grpSp>
        <p:sp>
          <p:nvSpPr>
            <p:cNvPr id="179" name="Line 313"/>
            <p:cNvSpPr>
              <a:spLocks noChangeShapeType="1"/>
            </p:cNvSpPr>
            <p:nvPr/>
          </p:nvSpPr>
          <p:spPr bwMode="auto">
            <a:xfrm>
              <a:off x="568" y="1887"/>
              <a:ext cx="0" cy="1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80" name="Line 314"/>
            <p:cNvSpPr>
              <a:spLocks noChangeShapeType="1"/>
            </p:cNvSpPr>
            <p:nvPr/>
          </p:nvSpPr>
          <p:spPr bwMode="auto">
            <a:xfrm flipH="1">
              <a:off x="386" y="1950"/>
              <a:ext cx="18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81" name="Oval 315"/>
            <p:cNvSpPr>
              <a:spLocks noChangeArrowheads="1"/>
            </p:cNvSpPr>
            <p:nvPr/>
          </p:nvSpPr>
          <p:spPr bwMode="auto">
            <a:xfrm>
              <a:off x="540" y="1934"/>
              <a:ext cx="45" cy="46"/>
            </a:xfrm>
            <a:prstGeom prst="ellipse">
              <a:avLst/>
            </a:prstGeom>
            <a:solidFill>
              <a:schemeClr val="tx1"/>
            </a:solidFill>
            <a:ln w="19050" algn="ctr">
              <a:solidFill>
                <a:schemeClr val="tx1"/>
              </a:solidFill>
              <a:round/>
              <a:headEnd/>
              <a:tailEnd/>
            </a:ln>
          </p:spPr>
          <p:txBody>
            <a:bodyPr wrap="none" lIns="90000" tIns="46800" rIns="90000" bIns="46800" anchor="ctr"/>
            <a:lstStyle/>
            <a:p>
              <a:endParaRPr lang="zh-CN" altLang="en-US">
                <a:solidFill>
                  <a:schemeClr val="tx1"/>
                </a:solidFill>
              </a:endParaRPr>
            </a:p>
          </p:txBody>
        </p:sp>
        <p:sp>
          <p:nvSpPr>
            <p:cNvPr id="182" name="Text Box 316"/>
            <p:cNvSpPr txBox="1">
              <a:spLocks noChangeArrowheads="1"/>
            </p:cNvSpPr>
            <p:nvPr/>
          </p:nvSpPr>
          <p:spPr bwMode="auto">
            <a:xfrm>
              <a:off x="1837" y="1979"/>
              <a:ext cx="54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A+B</a:t>
              </a:r>
            </a:p>
          </p:txBody>
        </p:sp>
        <p:grpSp>
          <p:nvGrpSpPr>
            <p:cNvPr id="183" name="Group 317"/>
            <p:cNvGrpSpPr>
              <a:grpSpLocks/>
            </p:cNvGrpSpPr>
            <p:nvPr/>
          </p:nvGrpSpPr>
          <p:grpSpPr bwMode="auto">
            <a:xfrm>
              <a:off x="567" y="2160"/>
              <a:ext cx="680" cy="272"/>
              <a:chOff x="816" y="864"/>
              <a:chExt cx="930" cy="336"/>
            </a:xfrm>
          </p:grpSpPr>
          <p:sp>
            <p:nvSpPr>
              <p:cNvPr id="196" name="AutoShape 318"/>
              <p:cNvSpPr>
                <a:spLocks noChangeArrowheads="1"/>
              </p:cNvSpPr>
              <p:nvPr/>
            </p:nvSpPr>
            <p:spPr bwMode="auto">
              <a:xfrm>
                <a:off x="1104" y="86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266" name="Line 319"/>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267" name="Line 320"/>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268" name="Line 321"/>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269" name="Oval 322"/>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grpSp>
        <p:sp>
          <p:nvSpPr>
            <p:cNvPr id="184" name="Line 323"/>
            <p:cNvSpPr>
              <a:spLocks noChangeShapeType="1"/>
            </p:cNvSpPr>
            <p:nvPr/>
          </p:nvSpPr>
          <p:spPr bwMode="auto">
            <a:xfrm>
              <a:off x="568" y="2205"/>
              <a:ext cx="0" cy="1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85" name="Line 324"/>
            <p:cNvSpPr>
              <a:spLocks noChangeShapeType="1"/>
            </p:cNvSpPr>
            <p:nvPr/>
          </p:nvSpPr>
          <p:spPr bwMode="auto">
            <a:xfrm flipH="1">
              <a:off x="386" y="2268"/>
              <a:ext cx="18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86" name="Oval 325"/>
            <p:cNvSpPr>
              <a:spLocks noChangeArrowheads="1"/>
            </p:cNvSpPr>
            <p:nvPr/>
          </p:nvSpPr>
          <p:spPr bwMode="auto">
            <a:xfrm>
              <a:off x="540" y="2252"/>
              <a:ext cx="45" cy="46"/>
            </a:xfrm>
            <a:prstGeom prst="ellipse">
              <a:avLst/>
            </a:prstGeom>
            <a:solidFill>
              <a:schemeClr val="tx1"/>
            </a:solidFill>
            <a:ln w="19050" algn="ctr">
              <a:solidFill>
                <a:schemeClr val="tx1"/>
              </a:solidFill>
              <a:round/>
              <a:headEnd/>
              <a:tailEnd/>
            </a:ln>
          </p:spPr>
          <p:txBody>
            <a:bodyPr wrap="none" lIns="90000" tIns="46800" rIns="90000" bIns="46800" anchor="ctr"/>
            <a:lstStyle/>
            <a:p>
              <a:endParaRPr lang="zh-CN" altLang="en-US">
                <a:solidFill>
                  <a:schemeClr val="tx1"/>
                </a:solidFill>
              </a:endParaRPr>
            </a:p>
          </p:txBody>
        </p:sp>
        <p:sp>
          <p:nvSpPr>
            <p:cNvPr id="187" name="AutoShape 326"/>
            <p:cNvSpPr>
              <a:spLocks noChangeArrowheads="1"/>
            </p:cNvSpPr>
            <p:nvPr/>
          </p:nvSpPr>
          <p:spPr bwMode="auto">
            <a:xfrm>
              <a:off x="1474" y="1979"/>
              <a:ext cx="284" cy="263"/>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188" name="Line 327"/>
            <p:cNvSpPr>
              <a:spLocks noChangeShapeType="1"/>
            </p:cNvSpPr>
            <p:nvPr/>
          </p:nvSpPr>
          <p:spPr bwMode="auto">
            <a:xfrm>
              <a:off x="1251" y="2045"/>
              <a:ext cx="2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89" name="Line 328"/>
            <p:cNvSpPr>
              <a:spLocks noChangeShapeType="1"/>
            </p:cNvSpPr>
            <p:nvPr/>
          </p:nvSpPr>
          <p:spPr bwMode="auto">
            <a:xfrm>
              <a:off x="1261" y="2186"/>
              <a:ext cx="2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90" name="Line 329"/>
            <p:cNvSpPr>
              <a:spLocks noChangeShapeType="1"/>
            </p:cNvSpPr>
            <p:nvPr/>
          </p:nvSpPr>
          <p:spPr bwMode="auto">
            <a:xfrm flipV="1">
              <a:off x="1758" y="2099"/>
              <a:ext cx="1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91" name="Oval 330"/>
            <p:cNvSpPr>
              <a:spLocks noChangeArrowheads="1"/>
            </p:cNvSpPr>
            <p:nvPr/>
          </p:nvSpPr>
          <p:spPr bwMode="auto">
            <a:xfrm>
              <a:off x="1757" y="2086"/>
              <a:ext cx="60" cy="53"/>
            </a:xfrm>
            <a:prstGeom prst="ellipse">
              <a:avLst/>
            </a:prstGeom>
            <a:solidFill>
              <a:srgbClr val="FFFFFF"/>
            </a:solidFill>
            <a:ln w="19050" algn="ctr">
              <a:solidFill>
                <a:schemeClr val="tx1"/>
              </a:solidFill>
              <a:round/>
              <a:headEnd/>
              <a:tailEnd/>
            </a:ln>
          </p:spPr>
          <p:txBody>
            <a:bodyPr wrap="none" lIns="90000" tIns="46800" rIns="90000" bIns="46800" anchor="ctr"/>
            <a:lstStyle/>
            <a:p>
              <a:endParaRPr lang="zh-CN" altLang="en-US">
                <a:solidFill>
                  <a:schemeClr val="tx1"/>
                </a:solidFill>
              </a:endParaRPr>
            </a:p>
          </p:txBody>
        </p:sp>
        <p:sp>
          <p:nvSpPr>
            <p:cNvPr id="192" name="Line 331"/>
            <p:cNvSpPr>
              <a:spLocks noChangeShapeType="1"/>
            </p:cNvSpPr>
            <p:nvPr/>
          </p:nvSpPr>
          <p:spPr bwMode="auto">
            <a:xfrm flipH="1" flipV="1">
              <a:off x="1247" y="1951"/>
              <a:ext cx="0"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93" name="Line 332"/>
            <p:cNvSpPr>
              <a:spLocks noChangeShapeType="1"/>
            </p:cNvSpPr>
            <p:nvPr/>
          </p:nvSpPr>
          <p:spPr bwMode="auto">
            <a:xfrm flipH="1" flipV="1">
              <a:off x="1247" y="2187"/>
              <a:ext cx="0"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94" name="Text Box 333"/>
            <p:cNvSpPr txBox="1">
              <a:spLocks noChangeArrowheads="1"/>
            </p:cNvSpPr>
            <p:nvPr/>
          </p:nvSpPr>
          <p:spPr bwMode="auto">
            <a:xfrm>
              <a:off x="204" y="1797"/>
              <a:ext cx="177"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a:t>
              </a:r>
            </a:p>
          </p:txBody>
        </p:sp>
        <p:sp>
          <p:nvSpPr>
            <p:cNvPr id="195" name="Text Box 334"/>
            <p:cNvSpPr txBox="1">
              <a:spLocks noChangeArrowheads="1"/>
            </p:cNvSpPr>
            <p:nvPr/>
          </p:nvSpPr>
          <p:spPr bwMode="auto">
            <a:xfrm>
              <a:off x="204" y="2160"/>
              <a:ext cx="177"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B</a:t>
              </a:r>
            </a:p>
          </p:txBody>
        </p:sp>
      </p:grpSp>
      <p:grpSp>
        <p:nvGrpSpPr>
          <p:cNvPr id="275" name="Group 355"/>
          <p:cNvGrpSpPr>
            <a:grpSpLocks/>
          </p:cNvGrpSpPr>
          <p:nvPr/>
        </p:nvGrpSpPr>
        <p:grpSpPr bwMode="auto">
          <a:xfrm>
            <a:off x="836584" y="3369264"/>
            <a:ext cx="3327400" cy="1095375"/>
            <a:chOff x="512" y="1771"/>
            <a:chExt cx="2096" cy="690"/>
          </a:xfrm>
        </p:grpSpPr>
        <p:sp>
          <p:nvSpPr>
            <p:cNvPr id="276" name="Line 274"/>
            <p:cNvSpPr>
              <a:spLocks noChangeShapeType="1"/>
            </p:cNvSpPr>
            <p:nvPr/>
          </p:nvSpPr>
          <p:spPr bwMode="auto">
            <a:xfrm flipV="1">
              <a:off x="875" y="1862"/>
              <a:ext cx="21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277" name="Line 275"/>
            <p:cNvSpPr>
              <a:spLocks noChangeShapeType="1"/>
            </p:cNvSpPr>
            <p:nvPr/>
          </p:nvSpPr>
          <p:spPr bwMode="auto">
            <a:xfrm flipV="1">
              <a:off x="875" y="2017"/>
              <a:ext cx="21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278" name="Line 276"/>
            <p:cNvSpPr>
              <a:spLocks noChangeShapeType="1"/>
            </p:cNvSpPr>
            <p:nvPr/>
          </p:nvSpPr>
          <p:spPr bwMode="auto">
            <a:xfrm flipV="1">
              <a:off x="1379" y="1949"/>
              <a:ext cx="1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279" name="Oval 277"/>
            <p:cNvSpPr>
              <a:spLocks noChangeArrowheads="1"/>
            </p:cNvSpPr>
            <p:nvPr/>
          </p:nvSpPr>
          <p:spPr bwMode="auto">
            <a:xfrm>
              <a:off x="1338" y="1933"/>
              <a:ext cx="64" cy="59"/>
            </a:xfrm>
            <a:prstGeom prst="ellipse">
              <a:avLst/>
            </a:prstGeom>
            <a:solidFill>
              <a:srgbClr val="DDDDDD"/>
            </a:solidFill>
            <a:ln w="19050">
              <a:solidFill>
                <a:schemeClr val="tx1"/>
              </a:solidFill>
              <a:round/>
              <a:headEnd/>
              <a:tailEnd/>
            </a:ln>
          </p:spPr>
          <p:txBody>
            <a:bodyPr wrap="none" lIns="90000" tIns="46800" rIns="90000" bIns="46800" anchor="ctr"/>
            <a:lstStyle/>
            <a:p>
              <a:endParaRPr lang="zh-CN" altLang="en-US">
                <a:solidFill>
                  <a:schemeClr val="tx1"/>
                </a:solidFill>
              </a:endParaRPr>
            </a:p>
          </p:txBody>
        </p:sp>
        <p:sp>
          <p:nvSpPr>
            <p:cNvPr id="280" name="Line 278"/>
            <p:cNvSpPr>
              <a:spLocks noChangeShapeType="1"/>
            </p:cNvSpPr>
            <p:nvPr/>
          </p:nvSpPr>
          <p:spPr bwMode="auto">
            <a:xfrm>
              <a:off x="876" y="1878"/>
              <a:ext cx="0" cy="1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281" name="Line 279"/>
            <p:cNvSpPr>
              <a:spLocks noChangeShapeType="1"/>
            </p:cNvSpPr>
            <p:nvPr/>
          </p:nvSpPr>
          <p:spPr bwMode="auto">
            <a:xfrm flipH="1">
              <a:off x="694" y="1941"/>
              <a:ext cx="18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282" name="Oval 280"/>
            <p:cNvSpPr>
              <a:spLocks noChangeArrowheads="1"/>
            </p:cNvSpPr>
            <p:nvPr/>
          </p:nvSpPr>
          <p:spPr bwMode="auto">
            <a:xfrm>
              <a:off x="848" y="1925"/>
              <a:ext cx="45" cy="46"/>
            </a:xfrm>
            <a:prstGeom prst="ellipse">
              <a:avLst/>
            </a:prstGeom>
            <a:solidFill>
              <a:schemeClr val="tx1"/>
            </a:solidFill>
            <a:ln w="19050" algn="ctr">
              <a:solidFill>
                <a:schemeClr val="tx1"/>
              </a:solidFill>
              <a:round/>
              <a:headEnd/>
              <a:tailEnd/>
            </a:ln>
          </p:spPr>
          <p:txBody>
            <a:bodyPr wrap="none" lIns="90000" tIns="46800" rIns="90000" bIns="46800" anchor="ctr"/>
            <a:lstStyle/>
            <a:p>
              <a:endParaRPr lang="zh-CN" altLang="en-US">
                <a:solidFill>
                  <a:schemeClr val="tx1"/>
                </a:solidFill>
              </a:endParaRPr>
            </a:p>
          </p:txBody>
        </p:sp>
        <p:sp>
          <p:nvSpPr>
            <p:cNvPr id="283" name="Text Box 281"/>
            <p:cNvSpPr txBox="1">
              <a:spLocks noChangeArrowheads="1"/>
            </p:cNvSpPr>
            <p:nvPr/>
          </p:nvSpPr>
          <p:spPr bwMode="auto">
            <a:xfrm>
              <a:off x="2063" y="1979"/>
              <a:ext cx="54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AB</a:t>
              </a:r>
            </a:p>
          </p:txBody>
        </p:sp>
        <p:sp>
          <p:nvSpPr>
            <p:cNvPr id="284" name="Line 284"/>
            <p:cNvSpPr>
              <a:spLocks noChangeShapeType="1"/>
            </p:cNvSpPr>
            <p:nvPr/>
          </p:nvSpPr>
          <p:spPr bwMode="auto">
            <a:xfrm flipV="1">
              <a:off x="875" y="2190"/>
              <a:ext cx="21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285" name="Line 285"/>
            <p:cNvSpPr>
              <a:spLocks noChangeShapeType="1"/>
            </p:cNvSpPr>
            <p:nvPr/>
          </p:nvSpPr>
          <p:spPr bwMode="auto">
            <a:xfrm flipV="1">
              <a:off x="875" y="2345"/>
              <a:ext cx="21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286" name="Line 286"/>
            <p:cNvSpPr>
              <a:spLocks noChangeShapeType="1"/>
            </p:cNvSpPr>
            <p:nvPr/>
          </p:nvSpPr>
          <p:spPr bwMode="auto">
            <a:xfrm flipV="1">
              <a:off x="1379" y="2277"/>
              <a:ext cx="1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287" name="Oval 287"/>
            <p:cNvSpPr>
              <a:spLocks noChangeArrowheads="1"/>
            </p:cNvSpPr>
            <p:nvPr/>
          </p:nvSpPr>
          <p:spPr bwMode="auto">
            <a:xfrm>
              <a:off x="1330" y="2247"/>
              <a:ext cx="64" cy="68"/>
            </a:xfrm>
            <a:prstGeom prst="ellipse">
              <a:avLst/>
            </a:prstGeom>
            <a:solidFill>
              <a:srgbClr val="DDDDDD"/>
            </a:solidFill>
            <a:ln w="19050">
              <a:solidFill>
                <a:schemeClr val="tx1"/>
              </a:solidFill>
              <a:round/>
              <a:headEnd/>
              <a:tailEnd/>
            </a:ln>
          </p:spPr>
          <p:txBody>
            <a:bodyPr wrap="none" lIns="90000" tIns="46800" rIns="90000" bIns="46800" anchor="ctr"/>
            <a:lstStyle/>
            <a:p>
              <a:endParaRPr lang="zh-CN" altLang="en-US">
                <a:solidFill>
                  <a:schemeClr val="tx1"/>
                </a:solidFill>
              </a:endParaRPr>
            </a:p>
          </p:txBody>
        </p:sp>
        <p:sp>
          <p:nvSpPr>
            <p:cNvPr id="288" name="Line 288"/>
            <p:cNvSpPr>
              <a:spLocks noChangeShapeType="1"/>
            </p:cNvSpPr>
            <p:nvPr/>
          </p:nvSpPr>
          <p:spPr bwMode="auto">
            <a:xfrm>
              <a:off x="876" y="2196"/>
              <a:ext cx="0" cy="1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289" name="Line 289"/>
            <p:cNvSpPr>
              <a:spLocks noChangeShapeType="1"/>
            </p:cNvSpPr>
            <p:nvPr/>
          </p:nvSpPr>
          <p:spPr bwMode="auto">
            <a:xfrm flipH="1">
              <a:off x="694" y="2259"/>
              <a:ext cx="18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290" name="Oval 290"/>
            <p:cNvSpPr>
              <a:spLocks noChangeArrowheads="1"/>
            </p:cNvSpPr>
            <p:nvPr/>
          </p:nvSpPr>
          <p:spPr bwMode="auto">
            <a:xfrm>
              <a:off x="848" y="2243"/>
              <a:ext cx="45" cy="46"/>
            </a:xfrm>
            <a:prstGeom prst="ellipse">
              <a:avLst/>
            </a:prstGeom>
            <a:solidFill>
              <a:schemeClr val="tx1"/>
            </a:solidFill>
            <a:ln w="19050" algn="ctr">
              <a:solidFill>
                <a:schemeClr val="tx1"/>
              </a:solidFill>
              <a:round/>
              <a:headEnd/>
              <a:tailEnd/>
            </a:ln>
          </p:spPr>
          <p:txBody>
            <a:bodyPr wrap="none" lIns="90000" tIns="46800" rIns="90000" bIns="46800" anchor="ctr"/>
            <a:lstStyle/>
            <a:p>
              <a:endParaRPr lang="zh-CN" altLang="en-US">
                <a:solidFill>
                  <a:schemeClr val="tx1"/>
                </a:solidFill>
              </a:endParaRPr>
            </a:p>
          </p:txBody>
        </p:sp>
        <p:sp>
          <p:nvSpPr>
            <p:cNvPr id="291" name="Line 292"/>
            <p:cNvSpPr>
              <a:spLocks noChangeShapeType="1"/>
            </p:cNvSpPr>
            <p:nvPr/>
          </p:nvSpPr>
          <p:spPr bwMode="auto">
            <a:xfrm>
              <a:off x="1523" y="2045"/>
              <a:ext cx="2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292" name="Line 293"/>
            <p:cNvSpPr>
              <a:spLocks noChangeShapeType="1"/>
            </p:cNvSpPr>
            <p:nvPr/>
          </p:nvSpPr>
          <p:spPr bwMode="auto">
            <a:xfrm>
              <a:off x="1533" y="2186"/>
              <a:ext cx="2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293" name="Line 294"/>
            <p:cNvSpPr>
              <a:spLocks noChangeShapeType="1"/>
            </p:cNvSpPr>
            <p:nvPr/>
          </p:nvSpPr>
          <p:spPr bwMode="auto">
            <a:xfrm flipV="1">
              <a:off x="1984" y="2099"/>
              <a:ext cx="1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294" name="Oval 295"/>
            <p:cNvSpPr>
              <a:spLocks noChangeArrowheads="1"/>
            </p:cNvSpPr>
            <p:nvPr/>
          </p:nvSpPr>
          <p:spPr bwMode="auto">
            <a:xfrm>
              <a:off x="1983" y="2086"/>
              <a:ext cx="60" cy="53"/>
            </a:xfrm>
            <a:prstGeom prst="ellipse">
              <a:avLst/>
            </a:prstGeom>
            <a:solidFill>
              <a:srgbClr val="DDDDDD"/>
            </a:solidFill>
            <a:ln w="19050" algn="ctr">
              <a:solidFill>
                <a:schemeClr val="tx1"/>
              </a:solidFill>
              <a:round/>
              <a:headEnd/>
              <a:tailEnd/>
            </a:ln>
          </p:spPr>
          <p:txBody>
            <a:bodyPr wrap="none" lIns="90000" tIns="46800" rIns="90000" bIns="46800" anchor="ctr"/>
            <a:lstStyle/>
            <a:p>
              <a:endParaRPr lang="zh-CN" altLang="en-US">
                <a:solidFill>
                  <a:schemeClr val="tx1"/>
                </a:solidFill>
              </a:endParaRPr>
            </a:p>
          </p:txBody>
        </p:sp>
        <p:sp>
          <p:nvSpPr>
            <p:cNvPr id="295" name="Line 296"/>
            <p:cNvSpPr>
              <a:spLocks noChangeShapeType="1"/>
            </p:cNvSpPr>
            <p:nvPr/>
          </p:nvSpPr>
          <p:spPr bwMode="auto">
            <a:xfrm flipH="1" flipV="1">
              <a:off x="1519" y="1951"/>
              <a:ext cx="0"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296" name="Line 297"/>
            <p:cNvSpPr>
              <a:spLocks noChangeShapeType="1"/>
            </p:cNvSpPr>
            <p:nvPr/>
          </p:nvSpPr>
          <p:spPr bwMode="auto">
            <a:xfrm flipH="1" flipV="1">
              <a:off x="1519" y="2187"/>
              <a:ext cx="0"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297" name="Text Box 298"/>
            <p:cNvSpPr txBox="1">
              <a:spLocks noChangeArrowheads="1"/>
            </p:cNvSpPr>
            <p:nvPr/>
          </p:nvSpPr>
          <p:spPr bwMode="auto">
            <a:xfrm>
              <a:off x="512" y="1788"/>
              <a:ext cx="177"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a:t>
              </a:r>
            </a:p>
          </p:txBody>
        </p:sp>
        <p:sp>
          <p:nvSpPr>
            <p:cNvPr id="298" name="Text Box 299"/>
            <p:cNvSpPr txBox="1">
              <a:spLocks noChangeArrowheads="1"/>
            </p:cNvSpPr>
            <p:nvPr/>
          </p:nvSpPr>
          <p:spPr bwMode="auto">
            <a:xfrm>
              <a:off x="512" y="2151"/>
              <a:ext cx="177"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B</a:t>
              </a:r>
            </a:p>
          </p:txBody>
        </p:sp>
        <p:grpSp>
          <p:nvGrpSpPr>
            <p:cNvPr id="299" name="Group 337"/>
            <p:cNvGrpSpPr>
              <a:grpSpLocks/>
            </p:cNvGrpSpPr>
            <p:nvPr/>
          </p:nvGrpSpPr>
          <p:grpSpPr bwMode="auto">
            <a:xfrm>
              <a:off x="1047" y="1771"/>
              <a:ext cx="293" cy="346"/>
              <a:chOff x="3189" y="2976"/>
              <a:chExt cx="293" cy="346"/>
            </a:xfrm>
          </p:grpSpPr>
          <p:sp>
            <p:nvSpPr>
              <p:cNvPr id="308" name="Freeform 338"/>
              <p:cNvSpPr>
                <a:spLocks/>
              </p:cNvSpPr>
              <p:nvPr/>
            </p:nvSpPr>
            <p:spPr bwMode="auto">
              <a:xfrm>
                <a:off x="3189" y="2978"/>
                <a:ext cx="58" cy="338"/>
              </a:xfrm>
              <a:custGeom>
                <a:avLst/>
                <a:gdLst>
                  <a:gd name="T0" fmla="*/ 1 w 85"/>
                  <a:gd name="T1" fmla="*/ 0 h 306"/>
                  <a:gd name="T2" fmla="*/ 1 w 85"/>
                  <a:gd name="T3" fmla="*/ 284 h 306"/>
                  <a:gd name="T4" fmla="*/ 1 w 85"/>
                  <a:gd name="T5" fmla="*/ 742 h 306"/>
                  <a:gd name="T6" fmla="*/ 0 w 85"/>
                  <a:gd name="T7" fmla="*/ 100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309" name="Freeform 339"/>
              <p:cNvSpPr>
                <a:spLocks/>
              </p:cNvSpPr>
              <p:nvPr/>
            </p:nvSpPr>
            <p:spPr bwMode="auto">
              <a:xfrm>
                <a:off x="3191" y="3161"/>
                <a:ext cx="284" cy="161"/>
              </a:xfrm>
              <a:custGeom>
                <a:avLst/>
                <a:gdLst>
                  <a:gd name="T0" fmla="*/ 0 w 384"/>
                  <a:gd name="T1" fmla="*/ 23 h 192"/>
                  <a:gd name="T2" fmla="*/ 4 w 384"/>
                  <a:gd name="T3" fmla="*/ 18 h 192"/>
                  <a:gd name="T4" fmla="*/ 8 w 384"/>
                  <a:gd name="T5" fmla="*/ 10 h 192"/>
                  <a:gd name="T6" fmla="*/ 10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310" name="Freeform 340"/>
              <p:cNvSpPr>
                <a:spLocks/>
              </p:cNvSpPr>
              <p:nvPr/>
            </p:nvSpPr>
            <p:spPr bwMode="auto">
              <a:xfrm>
                <a:off x="3198" y="2976"/>
                <a:ext cx="284" cy="183"/>
              </a:xfrm>
              <a:custGeom>
                <a:avLst/>
                <a:gdLst>
                  <a:gd name="T0" fmla="*/ 0 w 240"/>
                  <a:gd name="T1" fmla="*/ 0 h 96"/>
                  <a:gd name="T2" fmla="*/ 1446 w 240"/>
                  <a:gd name="T3" fmla="*/ 111024 h 96"/>
                  <a:gd name="T4" fmla="*/ 1809 w 240"/>
                  <a:gd name="T5" fmla="*/ 221058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grpSp>
        <p:grpSp>
          <p:nvGrpSpPr>
            <p:cNvPr id="300" name="Group 341"/>
            <p:cNvGrpSpPr>
              <a:grpSpLocks/>
            </p:cNvGrpSpPr>
            <p:nvPr/>
          </p:nvGrpSpPr>
          <p:grpSpPr bwMode="auto">
            <a:xfrm>
              <a:off x="1047" y="2115"/>
              <a:ext cx="293" cy="346"/>
              <a:chOff x="3189" y="2976"/>
              <a:chExt cx="293" cy="346"/>
            </a:xfrm>
          </p:grpSpPr>
          <p:sp>
            <p:nvSpPr>
              <p:cNvPr id="305" name="Freeform 342"/>
              <p:cNvSpPr>
                <a:spLocks/>
              </p:cNvSpPr>
              <p:nvPr/>
            </p:nvSpPr>
            <p:spPr bwMode="auto">
              <a:xfrm>
                <a:off x="3189" y="2978"/>
                <a:ext cx="58" cy="338"/>
              </a:xfrm>
              <a:custGeom>
                <a:avLst/>
                <a:gdLst>
                  <a:gd name="T0" fmla="*/ 1 w 85"/>
                  <a:gd name="T1" fmla="*/ 0 h 306"/>
                  <a:gd name="T2" fmla="*/ 1 w 85"/>
                  <a:gd name="T3" fmla="*/ 284 h 306"/>
                  <a:gd name="T4" fmla="*/ 1 w 85"/>
                  <a:gd name="T5" fmla="*/ 742 h 306"/>
                  <a:gd name="T6" fmla="*/ 0 w 85"/>
                  <a:gd name="T7" fmla="*/ 100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306" name="Freeform 343"/>
              <p:cNvSpPr>
                <a:spLocks/>
              </p:cNvSpPr>
              <p:nvPr/>
            </p:nvSpPr>
            <p:spPr bwMode="auto">
              <a:xfrm>
                <a:off x="3191" y="3161"/>
                <a:ext cx="284" cy="161"/>
              </a:xfrm>
              <a:custGeom>
                <a:avLst/>
                <a:gdLst>
                  <a:gd name="T0" fmla="*/ 0 w 384"/>
                  <a:gd name="T1" fmla="*/ 23 h 192"/>
                  <a:gd name="T2" fmla="*/ 4 w 384"/>
                  <a:gd name="T3" fmla="*/ 18 h 192"/>
                  <a:gd name="T4" fmla="*/ 8 w 384"/>
                  <a:gd name="T5" fmla="*/ 10 h 192"/>
                  <a:gd name="T6" fmla="*/ 10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307" name="Freeform 344"/>
              <p:cNvSpPr>
                <a:spLocks/>
              </p:cNvSpPr>
              <p:nvPr/>
            </p:nvSpPr>
            <p:spPr bwMode="auto">
              <a:xfrm>
                <a:off x="3198" y="2976"/>
                <a:ext cx="284" cy="183"/>
              </a:xfrm>
              <a:custGeom>
                <a:avLst/>
                <a:gdLst>
                  <a:gd name="T0" fmla="*/ 0 w 240"/>
                  <a:gd name="T1" fmla="*/ 0 h 96"/>
                  <a:gd name="T2" fmla="*/ 1446 w 240"/>
                  <a:gd name="T3" fmla="*/ 111024 h 96"/>
                  <a:gd name="T4" fmla="*/ 1809 w 240"/>
                  <a:gd name="T5" fmla="*/ 221058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grpSp>
        <p:grpSp>
          <p:nvGrpSpPr>
            <p:cNvPr id="301" name="Group 345"/>
            <p:cNvGrpSpPr>
              <a:grpSpLocks/>
            </p:cNvGrpSpPr>
            <p:nvPr/>
          </p:nvGrpSpPr>
          <p:grpSpPr bwMode="auto">
            <a:xfrm>
              <a:off x="1701" y="1943"/>
              <a:ext cx="293" cy="346"/>
              <a:chOff x="3189" y="2976"/>
              <a:chExt cx="293" cy="346"/>
            </a:xfrm>
          </p:grpSpPr>
          <p:sp>
            <p:nvSpPr>
              <p:cNvPr id="302" name="Freeform 346"/>
              <p:cNvSpPr>
                <a:spLocks/>
              </p:cNvSpPr>
              <p:nvPr/>
            </p:nvSpPr>
            <p:spPr bwMode="auto">
              <a:xfrm>
                <a:off x="3189" y="2978"/>
                <a:ext cx="58" cy="338"/>
              </a:xfrm>
              <a:custGeom>
                <a:avLst/>
                <a:gdLst>
                  <a:gd name="T0" fmla="*/ 1 w 85"/>
                  <a:gd name="T1" fmla="*/ 0 h 306"/>
                  <a:gd name="T2" fmla="*/ 1 w 85"/>
                  <a:gd name="T3" fmla="*/ 284 h 306"/>
                  <a:gd name="T4" fmla="*/ 1 w 85"/>
                  <a:gd name="T5" fmla="*/ 742 h 306"/>
                  <a:gd name="T6" fmla="*/ 0 w 85"/>
                  <a:gd name="T7" fmla="*/ 100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303" name="Freeform 347"/>
              <p:cNvSpPr>
                <a:spLocks/>
              </p:cNvSpPr>
              <p:nvPr/>
            </p:nvSpPr>
            <p:spPr bwMode="auto">
              <a:xfrm>
                <a:off x="3191" y="3161"/>
                <a:ext cx="284" cy="161"/>
              </a:xfrm>
              <a:custGeom>
                <a:avLst/>
                <a:gdLst>
                  <a:gd name="T0" fmla="*/ 0 w 384"/>
                  <a:gd name="T1" fmla="*/ 23 h 192"/>
                  <a:gd name="T2" fmla="*/ 4 w 384"/>
                  <a:gd name="T3" fmla="*/ 18 h 192"/>
                  <a:gd name="T4" fmla="*/ 8 w 384"/>
                  <a:gd name="T5" fmla="*/ 10 h 192"/>
                  <a:gd name="T6" fmla="*/ 10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304" name="Freeform 348"/>
              <p:cNvSpPr>
                <a:spLocks/>
              </p:cNvSpPr>
              <p:nvPr/>
            </p:nvSpPr>
            <p:spPr bwMode="auto">
              <a:xfrm>
                <a:off x="3198" y="2976"/>
                <a:ext cx="284" cy="183"/>
              </a:xfrm>
              <a:custGeom>
                <a:avLst/>
                <a:gdLst>
                  <a:gd name="T0" fmla="*/ 0 w 240"/>
                  <a:gd name="T1" fmla="*/ 0 h 96"/>
                  <a:gd name="T2" fmla="*/ 1446 w 240"/>
                  <a:gd name="T3" fmla="*/ 111024 h 96"/>
                  <a:gd name="T4" fmla="*/ 1809 w 240"/>
                  <a:gd name="T5" fmla="*/ 221058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grpSp>
      </p:grpSp>
      <p:sp>
        <p:nvSpPr>
          <p:cNvPr id="311" name="Text Box 351"/>
          <p:cNvSpPr txBox="1">
            <a:spLocks noChangeArrowheads="1"/>
          </p:cNvSpPr>
          <p:nvPr/>
        </p:nvSpPr>
        <p:spPr bwMode="auto">
          <a:xfrm>
            <a:off x="4811684" y="5426664"/>
            <a:ext cx="1366838" cy="415925"/>
          </a:xfrm>
          <a:prstGeom prst="rect">
            <a:avLst/>
          </a:prstGeom>
          <a:solidFill>
            <a:srgbClr val="EFEFFF"/>
          </a:solidFill>
          <a:ln w="19050">
            <a:solidFill>
              <a:srgbClr val="FF3300"/>
            </a:solidFill>
            <a:miter lim="800000"/>
            <a:headEnd/>
            <a:tailEnd/>
          </a:ln>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a:t>实现或门</a:t>
            </a:r>
          </a:p>
        </p:txBody>
      </p:sp>
      <p:sp>
        <p:nvSpPr>
          <p:cNvPr id="312" name="AutoShape 352"/>
          <p:cNvSpPr>
            <a:spLocks/>
          </p:cNvSpPr>
          <p:nvPr/>
        </p:nvSpPr>
        <p:spPr bwMode="auto">
          <a:xfrm>
            <a:off x="4163984" y="1322976"/>
            <a:ext cx="215900" cy="1079500"/>
          </a:xfrm>
          <a:prstGeom prst="rightBrace">
            <a:avLst>
              <a:gd name="adj1" fmla="val 41667"/>
              <a:gd name="adj2" fmla="val 50000"/>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313" name="AutoShape 353"/>
          <p:cNvSpPr>
            <a:spLocks/>
          </p:cNvSpPr>
          <p:nvPr/>
        </p:nvSpPr>
        <p:spPr bwMode="auto">
          <a:xfrm>
            <a:off x="4308447" y="3050176"/>
            <a:ext cx="215900" cy="1079500"/>
          </a:xfrm>
          <a:prstGeom prst="rightBrace">
            <a:avLst>
              <a:gd name="adj1" fmla="val 41667"/>
              <a:gd name="adj2" fmla="val 50000"/>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314" name="AutoShape 354"/>
          <p:cNvSpPr>
            <a:spLocks/>
          </p:cNvSpPr>
          <p:nvPr/>
        </p:nvSpPr>
        <p:spPr bwMode="auto">
          <a:xfrm>
            <a:off x="4379884" y="5066301"/>
            <a:ext cx="215900" cy="1079500"/>
          </a:xfrm>
          <a:prstGeom prst="rightBrace">
            <a:avLst>
              <a:gd name="adj1" fmla="val 41667"/>
              <a:gd name="adj2" fmla="val 50000"/>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grpSp>
        <p:nvGrpSpPr>
          <p:cNvPr id="315" name="Group 360"/>
          <p:cNvGrpSpPr>
            <a:grpSpLocks/>
          </p:cNvGrpSpPr>
          <p:nvPr/>
        </p:nvGrpSpPr>
        <p:grpSpPr bwMode="auto">
          <a:xfrm>
            <a:off x="2967009" y="659401"/>
            <a:ext cx="4365625" cy="549275"/>
            <a:chOff x="1854" y="64"/>
            <a:chExt cx="2750" cy="346"/>
          </a:xfrm>
        </p:grpSpPr>
        <p:sp>
          <p:nvSpPr>
            <p:cNvPr id="316" name="Text Box 357"/>
            <p:cNvSpPr txBox="1">
              <a:spLocks noChangeArrowheads="1"/>
            </p:cNvSpPr>
            <p:nvPr/>
          </p:nvSpPr>
          <p:spPr bwMode="auto">
            <a:xfrm>
              <a:off x="3061" y="119"/>
              <a:ext cx="1543" cy="262"/>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a:t>与门、或门、非门</a:t>
              </a:r>
            </a:p>
          </p:txBody>
        </p:sp>
        <p:sp>
          <p:nvSpPr>
            <p:cNvPr id="317" name="Oval 358"/>
            <p:cNvSpPr>
              <a:spLocks noChangeArrowheads="1"/>
            </p:cNvSpPr>
            <p:nvPr/>
          </p:nvSpPr>
          <p:spPr bwMode="auto">
            <a:xfrm>
              <a:off x="1854" y="64"/>
              <a:ext cx="862" cy="346"/>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318" name="Line 359"/>
            <p:cNvSpPr>
              <a:spLocks noChangeShapeType="1"/>
            </p:cNvSpPr>
            <p:nvPr/>
          </p:nvSpPr>
          <p:spPr bwMode="auto">
            <a:xfrm flipV="1">
              <a:off x="2662" y="128"/>
              <a:ext cx="408" cy="181"/>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grpSp>
    </p:spTree>
    <p:extLst>
      <p:ext uri="{BB962C8B-B14F-4D97-AF65-F5344CB8AC3E}">
        <p14:creationId xmlns:p14="http://schemas.microsoft.com/office/powerpoint/2010/main" val="1477644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Text Box 265"/>
          <p:cNvSpPr txBox="1">
            <a:spLocks noChangeArrowheads="1"/>
          </p:cNvSpPr>
          <p:nvPr/>
        </p:nvSpPr>
        <p:spPr bwMode="auto">
          <a:xfrm>
            <a:off x="-90488" y="6433394"/>
            <a:ext cx="9234487" cy="402291"/>
          </a:xfrm>
          <a:prstGeom prst="rect">
            <a:avLst/>
          </a:prstGeom>
          <a:ln/>
        </p:spPr>
        <p:style>
          <a:lnRef idx="0">
            <a:schemeClr val="accent3"/>
          </a:lnRef>
          <a:fillRef idx="3">
            <a:schemeClr val="accent3"/>
          </a:fillRef>
          <a:effectRef idx="3">
            <a:schemeClr val="accent3"/>
          </a:effectRef>
          <a:fontRef idx="minor">
            <a:schemeClr val="lt1"/>
          </a:fontRef>
        </p:style>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ctr" eaLnBrk="1" hangingPunct="1"/>
            <a:endParaRPr lang="zh-CN" altLang="en-US" dirty="0"/>
          </a:p>
        </p:txBody>
      </p:sp>
      <p:sp>
        <p:nvSpPr>
          <p:cNvPr id="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第二节  组合逻辑设计</a:t>
            </a:r>
          </a:p>
        </p:txBody>
      </p:sp>
      <p:sp>
        <p:nvSpPr>
          <p:cNvPr id="30" name="内容占位符 2"/>
          <p:cNvSpPr>
            <a:spLocks noGrp="1"/>
          </p:cNvSpPr>
          <p:nvPr>
            <p:ph idx="1"/>
          </p:nvPr>
        </p:nvSpPr>
        <p:spPr>
          <a:xfrm>
            <a:off x="23784" y="430335"/>
            <a:ext cx="9007310" cy="5775791"/>
          </a:xfrm>
        </p:spPr>
        <p:txBody>
          <a:bodyPr/>
          <a:lstStyle/>
          <a:p>
            <a:r>
              <a:rPr lang="zh-CN" altLang="en-US" sz="2000" dirty="0"/>
              <a:t>逻辑函数的门实现：一个逻辑函数可以用不同形式的逻辑电路来实现</a:t>
            </a:r>
          </a:p>
          <a:p>
            <a:endParaRPr lang="zh-CN" altLang="en-US" dirty="0"/>
          </a:p>
        </p:txBody>
      </p:sp>
      <p:sp>
        <p:nvSpPr>
          <p:cNvPr id="197" name="Text Box 3"/>
          <p:cNvSpPr txBox="1">
            <a:spLocks noChangeArrowheads="1"/>
          </p:cNvSpPr>
          <p:nvPr/>
        </p:nvSpPr>
        <p:spPr bwMode="auto">
          <a:xfrm>
            <a:off x="747712" y="6354762"/>
            <a:ext cx="2133600" cy="415925"/>
          </a:xfrm>
          <a:prstGeom prst="rect">
            <a:avLst/>
          </a:prstGeom>
          <a:solidFill>
            <a:srgbClr val="EFEFFF"/>
          </a:solidFill>
          <a:ln w="19050">
            <a:solidFill>
              <a:srgbClr val="FF3300"/>
            </a:solidFill>
            <a:miter lim="800000"/>
            <a:headEnd/>
            <a:tailEnd/>
          </a:ln>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t>
            </a:r>
            <a:r>
              <a:rPr lang="zh-CN" altLang="en-US"/>
              <a:t>与非”门实现</a:t>
            </a:r>
          </a:p>
        </p:txBody>
      </p:sp>
      <p:sp>
        <p:nvSpPr>
          <p:cNvPr id="198" name="Text Box 4"/>
          <p:cNvSpPr txBox="1">
            <a:spLocks noChangeArrowheads="1"/>
          </p:cNvSpPr>
          <p:nvPr/>
        </p:nvSpPr>
        <p:spPr bwMode="auto">
          <a:xfrm>
            <a:off x="747712" y="1477962"/>
            <a:ext cx="1066800" cy="415925"/>
          </a:xfrm>
          <a:prstGeom prst="rect">
            <a:avLst/>
          </a:prstGeom>
          <a:noFill/>
          <a:ln w="1905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a:t>方法</a:t>
            </a:r>
          </a:p>
        </p:txBody>
      </p:sp>
      <p:sp>
        <p:nvSpPr>
          <p:cNvPr id="199" name="AutoShape 5"/>
          <p:cNvSpPr>
            <a:spLocks/>
          </p:cNvSpPr>
          <p:nvPr/>
        </p:nvSpPr>
        <p:spPr bwMode="auto">
          <a:xfrm>
            <a:off x="1890712" y="1249362"/>
            <a:ext cx="228600" cy="914400"/>
          </a:xfrm>
          <a:prstGeom prst="leftBrace">
            <a:avLst>
              <a:gd name="adj1" fmla="val 33333"/>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00" name="Text Box 6"/>
          <p:cNvSpPr txBox="1">
            <a:spLocks noChangeArrowheads="1"/>
          </p:cNvSpPr>
          <p:nvPr/>
        </p:nvSpPr>
        <p:spPr bwMode="auto">
          <a:xfrm>
            <a:off x="1890712" y="1173162"/>
            <a:ext cx="20574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dirty="0"/>
              <a:t>对</a:t>
            </a:r>
            <a:r>
              <a:rPr lang="en-US" altLang="zh-CN" dirty="0"/>
              <a:t>F</a:t>
            </a:r>
            <a:r>
              <a:rPr lang="zh-CN" altLang="en-US" dirty="0"/>
              <a:t>两次求反</a:t>
            </a:r>
          </a:p>
        </p:txBody>
      </p:sp>
      <p:grpSp>
        <p:nvGrpSpPr>
          <p:cNvPr id="201" name="Group 7"/>
          <p:cNvGrpSpPr>
            <a:grpSpLocks/>
          </p:cNvGrpSpPr>
          <p:nvPr/>
        </p:nvGrpSpPr>
        <p:grpSpPr bwMode="auto">
          <a:xfrm>
            <a:off x="1890712" y="1858962"/>
            <a:ext cx="2057400" cy="396875"/>
            <a:chOff x="2400" y="2352"/>
            <a:chExt cx="1296" cy="250"/>
          </a:xfrm>
        </p:grpSpPr>
        <p:sp>
          <p:nvSpPr>
            <p:cNvPr id="202" name="Text Box 8"/>
            <p:cNvSpPr txBox="1">
              <a:spLocks noChangeArrowheads="1"/>
            </p:cNvSpPr>
            <p:nvPr/>
          </p:nvSpPr>
          <p:spPr bwMode="auto">
            <a:xfrm>
              <a:off x="2400" y="2352"/>
              <a:ext cx="1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a:t>对</a:t>
              </a:r>
              <a:r>
                <a:rPr lang="en-US" altLang="zh-CN"/>
                <a:t>F</a:t>
              </a:r>
              <a:r>
                <a:rPr lang="zh-CN" altLang="en-US"/>
                <a:t>三次求反</a:t>
              </a:r>
            </a:p>
          </p:txBody>
        </p:sp>
        <p:sp>
          <p:nvSpPr>
            <p:cNvPr id="203" name="Line 9"/>
            <p:cNvSpPr>
              <a:spLocks noChangeShapeType="1"/>
            </p:cNvSpPr>
            <p:nvPr/>
          </p:nvSpPr>
          <p:spPr bwMode="auto">
            <a:xfrm>
              <a:off x="2599" y="2369"/>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04" name="Text Box 10"/>
          <p:cNvSpPr txBox="1">
            <a:spLocks noChangeArrowheads="1"/>
          </p:cNvSpPr>
          <p:nvPr/>
        </p:nvSpPr>
        <p:spPr bwMode="auto">
          <a:xfrm>
            <a:off x="138112" y="2316162"/>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F=AB+BC+AC</a:t>
            </a:r>
          </a:p>
        </p:txBody>
      </p:sp>
      <p:graphicFrame>
        <p:nvGraphicFramePr>
          <p:cNvPr id="205" name="Object 11"/>
          <p:cNvGraphicFramePr>
            <a:graphicFrameLocks noChangeAspect="1"/>
          </p:cNvGraphicFramePr>
          <p:nvPr>
            <p:extLst>
              <p:ext uri="{D42A27DB-BD31-4B8C-83A1-F6EECF244321}">
                <p14:modId xmlns:p14="http://schemas.microsoft.com/office/powerpoint/2010/main" val="4293833936"/>
              </p:ext>
            </p:extLst>
          </p:nvPr>
        </p:nvGraphicFramePr>
        <p:xfrm>
          <a:off x="460375" y="2773362"/>
          <a:ext cx="2376487" cy="457200"/>
        </p:xfrm>
        <a:graphic>
          <a:graphicData uri="http://schemas.openxmlformats.org/presentationml/2006/ole">
            <mc:AlternateContent xmlns:mc="http://schemas.openxmlformats.org/markup-compatibility/2006">
              <mc:Choice xmlns:v="urn:schemas-microsoft-com:vml" Requires="v">
                <p:oleObj spid="_x0000_s292234" name="Equation" r:id="rId3" imgW="1266943" imgH="219143" progId="Equation.3">
                  <p:embed/>
                </p:oleObj>
              </mc:Choice>
              <mc:Fallback>
                <p:oleObj name="Equation" r:id="rId3" imgW="1266943" imgH="21914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2773362"/>
                        <a:ext cx="23764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 name="Object 12"/>
          <p:cNvGraphicFramePr>
            <a:graphicFrameLocks noChangeAspect="1"/>
          </p:cNvGraphicFramePr>
          <p:nvPr>
            <p:extLst>
              <p:ext uri="{D42A27DB-BD31-4B8C-83A1-F6EECF244321}">
                <p14:modId xmlns:p14="http://schemas.microsoft.com/office/powerpoint/2010/main" val="203287240"/>
              </p:ext>
            </p:extLst>
          </p:nvPr>
        </p:nvGraphicFramePr>
        <p:xfrm>
          <a:off x="577850" y="3306762"/>
          <a:ext cx="2141537" cy="457200"/>
        </p:xfrm>
        <a:graphic>
          <a:graphicData uri="http://schemas.openxmlformats.org/presentationml/2006/ole">
            <mc:AlternateContent xmlns:mc="http://schemas.openxmlformats.org/markup-compatibility/2006">
              <mc:Choice xmlns:v="urn:schemas-microsoft-com:vml" Requires="v">
                <p:oleObj spid="_x0000_s292235" name="Equation" r:id="rId5" imgW="1133424" imgH="219143" progId="Equation.3">
                  <p:embed/>
                </p:oleObj>
              </mc:Choice>
              <mc:Fallback>
                <p:oleObj name="Equation" r:id="rId5" imgW="1133424" imgH="21914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850" y="3306762"/>
                        <a:ext cx="21415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7" name="Group 13"/>
          <p:cNvGrpSpPr>
            <a:grpSpLocks/>
          </p:cNvGrpSpPr>
          <p:nvPr/>
        </p:nvGrpSpPr>
        <p:grpSpPr bwMode="auto">
          <a:xfrm>
            <a:off x="-90488" y="3840162"/>
            <a:ext cx="4724400" cy="2209800"/>
            <a:chOff x="2400" y="2880"/>
            <a:chExt cx="2976" cy="1392"/>
          </a:xfrm>
        </p:grpSpPr>
        <p:sp>
          <p:nvSpPr>
            <p:cNvPr id="208" name="Text Box 14"/>
            <p:cNvSpPr txBox="1">
              <a:spLocks noChangeArrowheads="1"/>
            </p:cNvSpPr>
            <p:nvPr/>
          </p:nvSpPr>
          <p:spPr bwMode="auto">
            <a:xfrm>
              <a:off x="5136" y="321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F</a:t>
              </a:r>
            </a:p>
          </p:txBody>
        </p:sp>
        <p:sp>
          <p:nvSpPr>
            <p:cNvPr id="209" name="Text Box 15"/>
            <p:cNvSpPr txBox="1">
              <a:spLocks noChangeArrowheads="1"/>
            </p:cNvSpPr>
            <p:nvPr/>
          </p:nvSpPr>
          <p:spPr bwMode="auto">
            <a:xfrm>
              <a:off x="2400" y="288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a:t>
              </a:r>
            </a:p>
          </p:txBody>
        </p:sp>
        <p:grpSp>
          <p:nvGrpSpPr>
            <p:cNvPr id="210" name="Group 16"/>
            <p:cNvGrpSpPr>
              <a:grpSpLocks/>
            </p:cNvGrpSpPr>
            <p:nvPr/>
          </p:nvGrpSpPr>
          <p:grpSpPr bwMode="auto">
            <a:xfrm>
              <a:off x="3504" y="2976"/>
              <a:ext cx="930" cy="336"/>
              <a:chOff x="816" y="864"/>
              <a:chExt cx="930" cy="336"/>
            </a:xfrm>
          </p:grpSpPr>
          <p:sp>
            <p:nvSpPr>
              <p:cNvPr id="244" name="AutoShape 17"/>
              <p:cNvSpPr>
                <a:spLocks noChangeArrowheads="1"/>
              </p:cNvSpPr>
              <p:nvPr/>
            </p:nvSpPr>
            <p:spPr bwMode="auto">
              <a:xfrm>
                <a:off x="1104" y="86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45" name="Line 18"/>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6" name="Line 19"/>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7" name="Line 20"/>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8" name="Oval 21"/>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211" name="Group 22"/>
            <p:cNvGrpSpPr>
              <a:grpSpLocks/>
            </p:cNvGrpSpPr>
            <p:nvPr/>
          </p:nvGrpSpPr>
          <p:grpSpPr bwMode="auto">
            <a:xfrm>
              <a:off x="3504" y="3456"/>
              <a:ext cx="930" cy="336"/>
              <a:chOff x="816" y="864"/>
              <a:chExt cx="930" cy="336"/>
            </a:xfrm>
          </p:grpSpPr>
          <p:sp>
            <p:nvSpPr>
              <p:cNvPr id="239" name="AutoShape 23"/>
              <p:cNvSpPr>
                <a:spLocks noChangeArrowheads="1"/>
              </p:cNvSpPr>
              <p:nvPr/>
            </p:nvSpPr>
            <p:spPr bwMode="auto">
              <a:xfrm>
                <a:off x="1104" y="86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40" name="Line 24"/>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1" name="Line 25"/>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2" name="Line 26"/>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3" name="Oval 27"/>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212" name="Group 28"/>
            <p:cNvGrpSpPr>
              <a:grpSpLocks/>
            </p:cNvGrpSpPr>
            <p:nvPr/>
          </p:nvGrpSpPr>
          <p:grpSpPr bwMode="auto">
            <a:xfrm>
              <a:off x="4436" y="3466"/>
              <a:ext cx="930" cy="336"/>
              <a:chOff x="816" y="864"/>
              <a:chExt cx="930" cy="336"/>
            </a:xfrm>
          </p:grpSpPr>
          <p:sp>
            <p:nvSpPr>
              <p:cNvPr id="234" name="AutoShape 29"/>
              <p:cNvSpPr>
                <a:spLocks noChangeArrowheads="1"/>
              </p:cNvSpPr>
              <p:nvPr/>
            </p:nvSpPr>
            <p:spPr bwMode="auto">
              <a:xfrm>
                <a:off x="1104" y="86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35" name="Line 30"/>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6" name="Line 31"/>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7" name="Line 32"/>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8" name="Oval 33"/>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213" name="Group 34"/>
            <p:cNvGrpSpPr>
              <a:grpSpLocks/>
            </p:cNvGrpSpPr>
            <p:nvPr/>
          </p:nvGrpSpPr>
          <p:grpSpPr bwMode="auto">
            <a:xfrm>
              <a:off x="3504" y="3936"/>
              <a:ext cx="930" cy="336"/>
              <a:chOff x="816" y="864"/>
              <a:chExt cx="930" cy="336"/>
            </a:xfrm>
          </p:grpSpPr>
          <p:sp>
            <p:nvSpPr>
              <p:cNvPr id="229" name="AutoShape 35"/>
              <p:cNvSpPr>
                <a:spLocks noChangeArrowheads="1"/>
              </p:cNvSpPr>
              <p:nvPr/>
            </p:nvSpPr>
            <p:spPr bwMode="auto">
              <a:xfrm>
                <a:off x="1104" y="86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30" name="Line 36"/>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1" name="Line 37"/>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2" name="Line 38"/>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3" name="Oval 39"/>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214" name="Line 40"/>
            <p:cNvSpPr>
              <a:spLocks noChangeShapeType="1"/>
            </p:cNvSpPr>
            <p:nvPr/>
          </p:nvSpPr>
          <p:spPr bwMode="auto">
            <a:xfrm>
              <a:off x="3504" y="3216"/>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5" name="Line 41"/>
            <p:cNvSpPr>
              <a:spLocks noChangeShapeType="1"/>
            </p:cNvSpPr>
            <p:nvPr/>
          </p:nvSpPr>
          <p:spPr bwMode="auto">
            <a:xfrm>
              <a:off x="2706" y="3022"/>
              <a:ext cx="8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6" name="Line 42"/>
            <p:cNvSpPr>
              <a:spLocks noChangeShapeType="1"/>
            </p:cNvSpPr>
            <p:nvPr/>
          </p:nvSpPr>
          <p:spPr bwMode="auto">
            <a:xfrm>
              <a:off x="2688" y="3504"/>
              <a:ext cx="86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7" name="Line 43"/>
            <p:cNvSpPr>
              <a:spLocks noChangeShapeType="1"/>
            </p:cNvSpPr>
            <p:nvPr/>
          </p:nvSpPr>
          <p:spPr bwMode="auto">
            <a:xfrm flipH="1">
              <a:off x="4423" y="3120"/>
              <a:ext cx="4" cy="4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8" name="Line 44"/>
            <p:cNvSpPr>
              <a:spLocks noChangeShapeType="1"/>
            </p:cNvSpPr>
            <p:nvPr/>
          </p:nvSpPr>
          <p:spPr bwMode="auto">
            <a:xfrm flipH="1">
              <a:off x="4425" y="3708"/>
              <a:ext cx="2"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9" name="Text Box 45"/>
            <p:cNvSpPr txBox="1">
              <a:spLocks noChangeArrowheads="1"/>
            </p:cNvSpPr>
            <p:nvPr/>
          </p:nvSpPr>
          <p:spPr bwMode="auto">
            <a:xfrm>
              <a:off x="2400" y="340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B</a:t>
              </a:r>
            </a:p>
          </p:txBody>
        </p:sp>
        <p:sp>
          <p:nvSpPr>
            <p:cNvPr id="220" name="Oval 46"/>
            <p:cNvSpPr>
              <a:spLocks noChangeArrowheads="1"/>
            </p:cNvSpPr>
            <p:nvPr/>
          </p:nvSpPr>
          <p:spPr bwMode="auto">
            <a:xfrm>
              <a:off x="3484" y="3477"/>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221" name="Line 47"/>
            <p:cNvSpPr>
              <a:spLocks noChangeShapeType="1"/>
            </p:cNvSpPr>
            <p:nvPr/>
          </p:nvSpPr>
          <p:spPr bwMode="auto">
            <a:xfrm>
              <a:off x="2640" y="3984"/>
              <a:ext cx="86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2" name="Line 48"/>
            <p:cNvSpPr>
              <a:spLocks noChangeShapeType="1"/>
            </p:cNvSpPr>
            <p:nvPr/>
          </p:nvSpPr>
          <p:spPr bwMode="auto">
            <a:xfrm>
              <a:off x="3504" y="3696"/>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3" name="Line 49"/>
            <p:cNvSpPr>
              <a:spLocks noChangeShapeType="1"/>
            </p:cNvSpPr>
            <p:nvPr/>
          </p:nvSpPr>
          <p:spPr bwMode="auto">
            <a:xfrm>
              <a:off x="4292" y="3600"/>
              <a:ext cx="43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4" name="Line 50"/>
            <p:cNvSpPr>
              <a:spLocks noChangeShapeType="1"/>
            </p:cNvSpPr>
            <p:nvPr/>
          </p:nvSpPr>
          <p:spPr bwMode="auto">
            <a:xfrm>
              <a:off x="3216" y="3024"/>
              <a:ext cx="0" cy="1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5" name="Oval 51"/>
            <p:cNvSpPr>
              <a:spLocks noChangeArrowheads="1"/>
            </p:cNvSpPr>
            <p:nvPr/>
          </p:nvSpPr>
          <p:spPr bwMode="auto">
            <a:xfrm>
              <a:off x="3474" y="3956"/>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226" name="Text Box 52"/>
            <p:cNvSpPr txBox="1">
              <a:spLocks noChangeArrowheads="1"/>
            </p:cNvSpPr>
            <p:nvPr/>
          </p:nvSpPr>
          <p:spPr bwMode="auto">
            <a:xfrm>
              <a:off x="2400" y="38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C</a:t>
              </a:r>
            </a:p>
          </p:txBody>
        </p:sp>
        <p:sp>
          <p:nvSpPr>
            <p:cNvPr id="227" name="Line 53"/>
            <p:cNvSpPr>
              <a:spLocks noChangeShapeType="1"/>
            </p:cNvSpPr>
            <p:nvPr/>
          </p:nvSpPr>
          <p:spPr bwMode="auto">
            <a:xfrm>
              <a:off x="3216" y="4176"/>
              <a:ext cx="43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8" name="Oval 54"/>
            <p:cNvSpPr>
              <a:spLocks noChangeArrowheads="1"/>
            </p:cNvSpPr>
            <p:nvPr/>
          </p:nvSpPr>
          <p:spPr bwMode="auto">
            <a:xfrm>
              <a:off x="3195" y="3014"/>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grpSp>
      <p:grpSp>
        <p:nvGrpSpPr>
          <p:cNvPr id="249" name="Group 56"/>
          <p:cNvGrpSpPr>
            <a:grpSpLocks/>
          </p:cNvGrpSpPr>
          <p:nvPr/>
        </p:nvGrpSpPr>
        <p:grpSpPr bwMode="auto">
          <a:xfrm>
            <a:off x="-90488" y="639764"/>
            <a:ext cx="6553200" cy="461963"/>
            <a:chOff x="144" y="1152"/>
            <a:chExt cx="1728" cy="291"/>
          </a:xfrm>
        </p:grpSpPr>
        <p:sp>
          <p:nvSpPr>
            <p:cNvPr id="250" name="Text Box 57"/>
            <p:cNvSpPr txBox="1">
              <a:spLocks noChangeArrowheads="1"/>
            </p:cNvSpPr>
            <p:nvPr/>
          </p:nvSpPr>
          <p:spPr bwMode="auto">
            <a:xfrm>
              <a:off x="144" y="1152"/>
              <a:ext cx="1728" cy="291"/>
            </a:xfrm>
            <a:prstGeom prst="rect">
              <a:avLst/>
            </a:prstGeom>
            <a:noFill/>
            <a:ln>
              <a:noFill/>
            </a:ln>
            <a:effectLst/>
            <a:extLst/>
          </p:spPr>
          <p:txBody>
            <a:bodyPr>
              <a:spAutoFit/>
            </a:bodyPr>
            <a:lstStyle/>
            <a:p>
              <a:pPr algn="l">
                <a:defRPr/>
              </a:pPr>
              <a:r>
                <a:rPr lang="en-US" altLang="zh-CN" sz="2400" dirty="0">
                  <a:solidFill>
                    <a:schemeClr val="tx1"/>
                  </a:solidFill>
                </a:rPr>
                <a:t>2</a:t>
              </a:r>
              <a:r>
                <a:rPr lang="zh-CN" altLang="en-US" sz="2400" dirty="0">
                  <a:solidFill>
                    <a:schemeClr val="tx1"/>
                  </a:solidFill>
                </a:rPr>
                <a:t>、“与或”表达式→ “与非 </a:t>
              </a:r>
              <a:r>
                <a:rPr lang="en-US" altLang="zh-CN" sz="2400" dirty="0">
                  <a:solidFill>
                    <a:schemeClr val="tx1"/>
                  </a:solidFill>
                </a:rPr>
                <a:t>- </a:t>
              </a:r>
              <a:r>
                <a:rPr lang="zh-CN" altLang="en-US" sz="2400" dirty="0">
                  <a:solidFill>
                    <a:schemeClr val="tx1"/>
                  </a:solidFill>
                </a:rPr>
                <a:t>与非”表达式</a:t>
              </a:r>
            </a:p>
          </p:txBody>
        </p:sp>
        <p:sp>
          <p:nvSpPr>
            <p:cNvPr id="251" name="Line 58"/>
            <p:cNvSpPr>
              <a:spLocks noChangeShapeType="1"/>
            </p:cNvSpPr>
            <p:nvPr/>
          </p:nvSpPr>
          <p:spPr bwMode="auto">
            <a:xfrm>
              <a:off x="240" y="1392"/>
              <a:ext cx="1152" cy="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lIns="0" tIns="0" rIns="0" bIns="0" anchor="ctr"/>
            <a:lstStyle/>
            <a:p>
              <a:endParaRPr lang="zh-CN" altLang="en-US" sz="2400">
                <a:solidFill>
                  <a:schemeClr val="tx1"/>
                </a:solidFill>
              </a:endParaRPr>
            </a:p>
          </p:txBody>
        </p:sp>
      </p:grpSp>
      <p:graphicFrame>
        <p:nvGraphicFramePr>
          <p:cNvPr id="252" name="Object 59"/>
          <p:cNvGraphicFramePr>
            <a:graphicFrameLocks noChangeAspect="1"/>
          </p:cNvGraphicFramePr>
          <p:nvPr>
            <p:extLst>
              <p:ext uri="{D42A27DB-BD31-4B8C-83A1-F6EECF244321}">
                <p14:modId xmlns:p14="http://schemas.microsoft.com/office/powerpoint/2010/main" val="1678472721"/>
              </p:ext>
            </p:extLst>
          </p:nvPr>
        </p:nvGraphicFramePr>
        <p:xfrm>
          <a:off x="4913312" y="3052762"/>
          <a:ext cx="3106738" cy="384175"/>
        </p:xfrm>
        <a:graphic>
          <a:graphicData uri="http://schemas.openxmlformats.org/presentationml/2006/ole">
            <mc:AlternateContent xmlns:mc="http://schemas.openxmlformats.org/markup-compatibility/2006">
              <mc:Choice xmlns:v="urn:schemas-microsoft-com:vml" Requires="v">
                <p:oleObj spid="_x0000_s292236" name="Equation" r:id="rId7" imgW="1657249" imgH="181043" progId="Equation.3">
                  <p:embed/>
                </p:oleObj>
              </mc:Choice>
              <mc:Fallback>
                <p:oleObj name="Equation" r:id="rId7" imgW="1657249" imgH="18104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13312" y="3052762"/>
                        <a:ext cx="3106738"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3" name="Object 60"/>
          <p:cNvGraphicFramePr>
            <a:graphicFrameLocks noChangeAspect="1"/>
          </p:cNvGraphicFramePr>
          <p:nvPr>
            <p:extLst>
              <p:ext uri="{D42A27DB-BD31-4B8C-83A1-F6EECF244321}">
                <p14:modId xmlns:p14="http://schemas.microsoft.com/office/powerpoint/2010/main" val="2166090643"/>
              </p:ext>
            </p:extLst>
          </p:nvPr>
        </p:nvGraphicFramePr>
        <p:xfrm>
          <a:off x="4792662" y="3556000"/>
          <a:ext cx="4260850" cy="1873250"/>
        </p:xfrm>
        <a:graphic>
          <a:graphicData uri="http://schemas.openxmlformats.org/presentationml/2006/ole">
            <mc:AlternateContent xmlns:mc="http://schemas.openxmlformats.org/markup-compatibility/2006">
              <mc:Choice xmlns:v="urn:schemas-microsoft-com:vml" Requires="v">
                <p:oleObj spid="_x0000_s292237" name="Equation" r:id="rId9" imgW="2276559" imgH="971685" progId="Equation.3">
                  <p:embed/>
                </p:oleObj>
              </mc:Choice>
              <mc:Fallback>
                <p:oleObj name="Equation" r:id="rId9" imgW="2276559" imgH="97168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2662" y="3556000"/>
                        <a:ext cx="4260850" cy="187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4" name="Object 61"/>
          <p:cNvGraphicFramePr>
            <a:graphicFrameLocks noChangeAspect="1"/>
          </p:cNvGraphicFramePr>
          <p:nvPr>
            <p:extLst>
              <p:ext uri="{D42A27DB-BD31-4B8C-83A1-F6EECF244321}">
                <p14:modId xmlns:p14="http://schemas.microsoft.com/office/powerpoint/2010/main" val="445999147"/>
              </p:ext>
            </p:extLst>
          </p:nvPr>
        </p:nvGraphicFramePr>
        <p:xfrm>
          <a:off x="5243512" y="5613400"/>
          <a:ext cx="2566988" cy="552450"/>
        </p:xfrm>
        <a:graphic>
          <a:graphicData uri="http://schemas.openxmlformats.org/presentationml/2006/ole">
            <mc:AlternateContent xmlns:mc="http://schemas.openxmlformats.org/markup-compatibility/2006">
              <mc:Choice xmlns:v="urn:schemas-microsoft-com:vml" Requires="v">
                <p:oleObj spid="_x0000_s292238" name="Equation" r:id="rId11" imgW="1362159" imgH="276157" progId="Equation.3">
                  <p:embed/>
                </p:oleObj>
              </mc:Choice>
              <mc:Fallback>
                <p:oleObj name="Equation" r:id="rId11" imgW="1362159" imgH="27615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43512" y="5613400"/>
                        <a:ext cx="2566988"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5" name="Object 63"/>
          <p:cNvGraphicFramePr>
            <a:graphicFrameLocks noChangeAspect="1"/>
          </p:cNvGraphicFramePr>
          <p:nvPr>
            <p:extLst>
              <p:ext uri="{D42A27DB-BD31-4B8C-83A1-F6EECF244321}">
                <p14:modId xmlns:p14="http://schemas.microsoft.com/office/powerpoint/2010/main" val="2756116697"/>
              </p:ext>
            </p:extLst>
          </p:nvPr>
        </p:nvGraphicFramePr>
        <p:xfrm>
          <a:off x="5243512" y="6223000"/>
          <a:ext cx="2825750" cy="601662"/>
        </p:xfrm>
        <a:graphic>
          <a:graphicData uri="http://schemas.openxmlformats.org/presentationml/2006/ole">
            <mc:AlternateContent xmlns:mc="http://schemas.openxmlformats.org/markup-compatibility/2006">
              <mc:Choice xmlns:v="urn:schemas-microsoft-com:vml" Requires="v">
                <p:oleObj spid="_x0000_s292239" name="Equation" r:id="rId13" imgW="1504849" imgH="295343" progId="Equation.3">
                  <p:embed/>
                </p:oleObj>
              </mc:Choice>
              <mc:Fallback>
                <p:oleObj name="Equation" r:id="rId13" imgW="1504849" imgH="295343"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43512" y="6223000"/>
                        <a:ext cx="2825750" cy="601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 name="Group 64"/>
          <p:cNvGraphicFramePr>
            <a:graphicFrameLocks noGrp="1"/>
          </p:cNvGraphicFramePr>
          <p:nvPr>
            <p:extLst>
              <p:ext uri="{D42A27DB-BD31-4B8C-83A1-F6EECF244321}">
                <p14:modId xmlns:p14="http://schemas.microsoft.com/office/powerpoint/2010/main" val="3552683738"/>
              </p:ext>
            </p:extLst>
          </p:nvPr>
        </p:nvGraphicFramePr>
        <p:xfrm>
          <a:off x="6237287" y="747712"/>
          <a:ext cx="2762250" cy="220345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425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12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8</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13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9</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3</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15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11</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2</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14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10</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57" name="Group 109"/>
          <p:cNvGrpSpPr>
            <a:grpSpLocks/>
          </p:cNvGrpSpPr>
          <p:nvPr/>
        </p:nvGrpSpPr>
        <p:grpSpPr bwMode="auto">
          <a:xfrm>
            <a:off x="5856287" y="609600"/>
            <a:ext cx="1143000" cy="660400"/>
            <a:chOff x="240" y="845"/>
            <a:chExt cx="720" cy="416"/>
          </a:xfrm>
        </p:grpSpPr>
        <p:sp>
          <p:nvSpPr>
            <p:cNvPr id="258" name="Line 110"/>
            <p:cNvSpPr>
              <a:spLocks noChangeShapeType="1"/>
            </p:cNvSpPr>
            <p:nvPr/>
          </p:nvSpPr>
          <p:spPr bwMode="auto">
            <a:xfrm flipH="1" flipV="1">
              <a:off x="453" y="923"/>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grpSp>
          <p:nvGrpSpPr>
            <p:cNvPr id="259" name="Group 111"/>
            <p:cNvGrpSpPr>
              <a:grpSpLocks/>
            </p:cNvGrpSpPr>
            <p:nvPr/>
          </p:nvGrpSpPr>
          <p:grpSpPr bwMode="auto">
            <a:xfrm>
              <a:off x="240" y="845"/>
              <a:ext cx="720" cy="416"/>
              <a:chOff x="240" y="845"/>
              <a:chExt cx="720" cy="416"/>
            </a:xfrm>
          </p:grpSpPr>
          <p:sp>
            <p:nvSpPr>
              <p:cNvPr id="260" name="Text Box 112"/>
              <p:cNvSpPr txBox="1">
                <a:spLocks noChangeArrowheads="1"/>
              </p:cNvSpPr>
              <p:nvPr/>
            </p:nvSpPr>
            <p:spPr bwMode="auto">
              <a:xfrm>
                <a:off x="528" y="845"/>
                <a:ext cx="43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dirty="0"/>
                  <a:t>AB</a:t>
                </a:r>
              </a:p>
            </p:txBody>
          </p:sp>
          <p:sp>
            <p:nvSpPr>
              <p:cNvPr id="261" name="Text Box 113"/>
              <p:cNvSpPr txBox="1">
                <a:spLocks noChangeArrowheads="1"/>
              </p:cNvSpPr>
              <p:nvPr/>
            </p:nvSpPr>
            <p:spPr bwMode="auto">
              <a:xfrm>
                <a:off x="240" y="1008"/>
                <a:ext cx="38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CD</a:t>
                </a:r>
              </a:p>
            </p:txBody>
          </p:sp>
        </p:grpSp>
      </p:grpSp>
      <p:grpSp>
        <p:nvGrpSpPr>
          <p:cNvPr id="262" name="Group 114"/>
          <p:cNvGrpSpPr>
            <a:grpSpLocks/>
          </p:cNvGrpSpPr>
          <p:nvPr/>
        </p:nvGrpSpPr>
        <p:grpSpPr bwMode="auto">
          <a:xfrm>
            <a:off x="8526462" y="1235075"/>
            <a:ext cx="381000" cy="1692275"/>
            <a:chOff x="5428" y="471"/>
            <a:chExt cx="240" cy="1066"/>
          </a:xfrm>
        </p:grpSpPr>
        <p:sp>
          <p:nvSpPr>
            <p:cNvPr id="263" name="Text Box 115"/>
            <p:cNvSpPr txBox="1">
              <a:spLocks noChangeArrowheads="1"/>
            </p:cNvSpPr>
            <p:nvPr/>
          </p:nvSpPr>
          <p:spPr bwMode="auto">
            <a:xfrm>
              <a:off x="5428" y="471"/>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a:t>
              </a:r>
            </a:p>
          </p:txBody>
        </p:sp>
        <p:sp>
          <p:nvSpPr>
            <p:cNvPr id="264" name="Text Box 116"/>
            <p:cNvSpPr txBox="1">
              <a:spLocks noChangeArrowheads="1"/>
            </p:cNvSpPr>
            <p:nvPr/>
          </p:nvSpPr>
          <p:spPr bwMode="auto">
            <a:xfrm>
              <a:off x="5428" y="759"/>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a:t>
              </a:r>
            </a:p>
          </p:txBody>
        </p:sp>
        <p:sp>
          <p:nvSpPr>
            <p:cNvPr id="265" name="Text Box 117"/>
            <p:cNvSpPr txBox="1">
              <a:spLocks noChangeArrowheads="1"/>
            </p:cNvSpPr>
            <p:nvPr/>
          </p:nvSpPr>
          <p:spPr bwMode="auto">
            <a:xfrm>
              <a:off x="5428" y="999"/>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a:t>
              </a:r>
            </a:p>
          </p:txBody>
        </p:sp>
        <p:sp>
          <p:nvSpPr>
            <p:cNvPr id="319" name="Text Box 118"/>
            <p:cNvSpPr txBox="1">
              <a:spLocks noChangeArrowheads="1"/>
            </p:cNvSpPr>
            <p:nvPr/>
          </p:nvSpPr>
          <p:spPr bwMode="auto">
            <a:xfrm>
              <a:off x="5428" y="1287"/>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a:t>
              </a:r>
            </a:p>
          </p:txBody>
        </p:sp>
      </p:grpSp>
      <p:grpSp>
        <p:nvGrpSpPr>
          <p:cNvPr id="320" name="Group 119"/>
          <p:cNvGrpSpPr>
            <a:grpSpLocks/>
          </p:cNvGrpSpPr>
          <p:nvPr/>
        </p:nvGrpSpPr>
        <p:grpSpPr bwMode="auto">
          <a:xfrm>
            <a:off x="6858000" y="2547937"/>
            <a:ext cx="1524000" cy="396875"/>
            <a:chOff x="4320" y="1296"/>
            <a:chExt cx="960" cy="250"/>
          </a:xfrm>
        </p:grpSpPr>
        <p:sp>
          <p:nvSpPr>
            <p:cNvPr id="321" name="Text Box 120"/>
            <p:cNvSpPr txBox="1">
              <a:spLocks noChangeArrowheads="1"/>
            </p:cNvSpPr>
            <p:nvPr/>
          </p:nvSpPr>
          <p:spPr bwMode="auto">
            <a:xfrm>
              <a:off x="4320" y="129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a:t>
              </a:r>
            </a:p>
          </p:txBody>
        </p:sp>
        <p:sp>
          <p:nvSpPr>
            <p:cNvPr id="322" name="Text Box 121"/>
            <p:cNvSpPr txBox="1">
              <a:spLocks noChangeArrowheads="1"/>
            </p:cNvSpPr>
            <p:nvPr/>
          </p:nvSpPr>
          <p:spPr bwMode="auto">
            <a:xfrm>
              <a:off x="4656" y="129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a:t>
              </a:r>
            </a:p>
          </p:txBody>
        </p:sp>
        <p:sp>
          <p:nvSpPr>
            <p:cNvPr id="323" name="Text Box 122"/>
            <p:cNvSpPr txBox="1">
              <a:spLocks noChangeArrowheads="1"/>
            </p:cNvSpPr>
            <p:nvPr/>
          </p:nvSpPr>
          <p:spPr bwMode="auto">
            <a:xfrm>
              <a:off x="5040" y="129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a:t>
              </a:r>
            </a:p>
          </p:txBody>
        </p:sp>
      </p:grpSp>
      <p:grpSp>
        <p:nvGrpSpPr>
          <p:cNvPr id="324" name="Group 123"/>
          <p:cNvGrpSpPr>
            <a:grpSpLocks/>
          </p:cNvGrpSpPr>
          <p:nvPr/>
        </p:nvGrpSpPr>
        <p:grpSpPr bwMode="auto">
          <a:xfrm>
            <a:off x="7453312" y="1173162"/>
            <a:ext cx="914400" cy="854075"/>
            <a:chOff x="4752" y="432"/>
            <a:chExt cx="576" cy="538"/>
          </a:xfrm>
        </p:grpSpPr>
        <p:sp>
          <p:nvSpPr>
            <p:cNvPr id="325" name="Text Box 124"/>
            <p:cNvSpPr txBox="1">
              <a:spLocks noChangeArrowheads="1"/>
            </p:cNvSpPr>
            <p:nvPr/>
          </p:nvSpPr>
          <p:spPr bwMode="auto">
            <a:xfrm>
              <a:off x="4752" y="43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a:t>
              </a:r>
            </a:p>
          </p:txBody>
        </p:sp>
        <p:sp>
          <p:nvSpPr>
            <p:cNvPr id="326" name="Text Box 125"/>
            <p:cNvSpPr txBox="1">
              <a:spLocks noChangeArrowheads="1"/>
            </p:cNvSpPr>
            <p:nvPr/>
          </p:nvSpPr>
          <p:spPr bwMode="auto">
            <a:xfrm>
              <a:off x="4752" y="72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a:t>
              </a:r>
            </a:p>
          </p:txBody>
        </p:sp>
        <p:sp>
          <p:nvSpPr>
            <p:cNvPr id="327" name="Text Box 126"/>
            <p:cNvSpPr txBox="1">
              <a:spLocks noChangeArrowheads="1"/>
            </p:cNvSpPr>
            <p:nvPr/>
          </p:nvSpPr>
          <p:spPr bwMode="auto">
            <a:xfrm>
              <a:off x="5088" y="43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a:t>
              </a:r>
            </a:p>
          </p:txBody>
        </p:sp>
        <p:sp>
          <p:nvSpPr>
            <p:cNvPr id="328" name="Text Box 127"/>
            <p:cNvSpPr txBox="1">
              <a:spLocks noChangeArrowheads="1"/>
            </p:cNvSpPr>
            <p:nvPr/>
          </p:nvSpPr>
          <p:spPr bwMode="auto">
            <a:xfrm>
              <a:off x="5088" y="72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a:t>
              </a:r>
            </a:p>
          </p:txBody>
        </p:sp>
      </p:grpSp>
      <p:grpSp>
        <p:nvGrpSpPr>
          <p:cNvPr id="329" name="Group 128"/>
          <p:cNvGrpSpPr>
            <a:grpSpLocks/>
          </p:cNvGrpSpPr>
          <p:nvPr/>
        </p:nvGrpSpPr>
        <p:grpSpPr bwMode="auto">
          <a:xfrm>
            <a:off x="6858000" y="1612900"/>
            <a:ext cx="962025" cy="854075"/>
            <a:chOff x="4368" y="720"/>
            <a:chExt cx="606" cy="538"/>
          </a:xfrm>
        </p:grpSpPr>
        <p:sp>
          <p:nvSpPr>
            <p:cNvPr id="330" name="Text Box 129"/>
            <p:cNvSpPr txBox="1">
              <a:spLocks noChangeArrowheads="1"/>
            </p:cNvSpPr>
            <p:nvPr/>
          </p:nvSpPr>
          <p:spPr bwMode="auto">
            <a:xfrm>
              <a:off x="4734" y="999"/>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a:t>
              </a:r>
            </a:p>
          </p:txBody>
        </p:sp>
        <p:sp>
          <p:nvSpPr>
            <p:cNvPr id="331" name="Text Box 130"/>
            <p:cNvSpPr txBox="1">
              <a:spLocks noChangeArrowheads="1"/>
            </p:cNvSpPr>
            <p:nvPr/>
          </p:nvSpPr>
          <p:spPr bwMode="auto">
            <a:xfrm>
              <a:off x="4368" y="72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a:t>
              </a:r>
            </a:p>
          </p:txBody>
        </p:sp>
        <p:sp>
          <p:nvSpPr>
            <p:cNvPr id="332" name="Text Box 131"/>
            <p:cNvSpPr txBox="1">
              <a:spLocks noChangeArrowheads="1"/>
            </p:cNvSpPr>
            <p:nvPr/>
          </p:nvSpPr>
          <p:spPr bwMode="auto">
            <a:xfrm>
              <a:off x="4368" y="100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a:t>
              </a:r>
            </a:p>
          </p:txBody>
        </p:sp>
      </p:grpSp>
      <p:grpSp>
        <p:nvGrpSpPr>
          <p:cNvPr id="333" name="Group 132"/>
          <p:cNvGrpSpPr>
            <a:grpSpLocks/>
          </p:cNvGrpSpPr>
          <p:nvPr/>
        </p:nvGrpSpPr>
        <p:grpSpPr bwMode="auto">
          <a:xfrm>
            <a:off x="6902450" y="1173162"/>
            <a:ext cx="1465262" cy="1338263"/>
            <a:chOff x="4405" y="432"/>
            <a:chExt cx="923" cy="843"/>
          </a:xfrm>
        </p:grpSpPr>
        <p:sp>
          <p:nvSpPr>
            <p:cNvPr id="334" name="Text Box 133"/>
            <p:cNvSpPr txBox="1">
              <a:spLocks noChangeArrowheads="1"/>
            </p:cNvSpPr>
            <p:nvPr/>
          </p:nvSpPr>
          <p:spPr bwMode="auto">
            <a:xfrm>
              <a:off x="5088" y="987"/>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algn="l" eaLnBrk="1" hangingPunct="1"/>
              <a:r>
                <a:rPr lang="en-US" altLang="zh-CN" sz="2400">
                  <a:solidFill>
                    <a:srgbClr val="FF00FF"/>
                  </a:solidFill>
                </a:rPr>
                <a:t>0</a:t>
              </a:r>
            </a:p>
          </p:txBody>
        </p:sp>
        <p:sp>
          <p:nvSpPr>
            <p:cNvPr id="335" name="Text Box 134"/>
            <p:cNvSpPr txBox="1">
              <a:spLocks noChangeArrowheads="1"/>
            </p:cNvSpPr>
            <p:nvPr/>
          </p:nvSpPr>
          <p:spPr bwMode="auto">
            <a:xfrm>
              <a:off x="4405" y="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algn="l" eaLnBrk="1" hangingPunct="1"/>
              <a:r>
                <a:rPr lang="en-US" altLang="zh-CN" sz="2400">
                  <a:solidFill>
                    <a:srgbClr val="FF00FF"/>
                  </a:solidFill>
                </a:rPr>
                <a:t>0</a:t>
              </a:r>
            </a:p>
          </p:txBody>
        </p:sp>
      </p:grpSp>
      <p:grpSp>
        <p:nvGrpSpPr>
          <p:cNvPr id="336" name="Group 135"/>
          <p:cNvGrpSpPr>
            <a:grpSpLocks/>
          </p:cNvGrpSpPr>
          <p:nvPr/>
        </p:nvGrpSpPr>
        <p:grpSpPr bwMode="auto">
          <a:xfrm>
            <a:off x="7072312" y="1477962"/>
            <a:ext cx="1143000" cy="4167188"/>
            <a:chOff x="4512" y="624"/>
            <a:chExt cx="720" cy="2448"/>
          </a:xfrm>
        </p:grpSpPr>
        <p:sp>
          <p:nvSpPr>
            <p:cNvPr id="337" name="Line 136"/>
            <p:cNvSpPr>
              <a:spLocks noChangeShapeType="1"/>
            </p:cNvSpPr>
            <p:nvPr/>
          </p:nvSpPr>
          <p:spPr bwMode="auto">
            <a:xfrm flipH="1">
              <a:off x="4512" y="1200"/>
              <a:ext cx="720" cy="1872"/>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38" name="Line 137"/>
            <p:cNvSpPr>
              <a:spLocks noChangeShapeType="1"/>
            </p:cNvSpPr>
            <p:nvPr/>
          </p:nvSpPr>
          <p:spPr bwMode="auto">
            <a:xfrm>
              <a:off x="4560" y="624"/>
              <a:ext cx="576" cy="48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339" name="Text Box 138"/>
          <p:cNvSpPr txBox="1">
            <a:spLocks noChangeArrowheads="1"/>
          </p:cNvSpPr>
          <p:nvPr/>
        </p:nvSpPr>
        <p:spPr bwMode="auto">
          <a:xfrm>
            <a:off x="3689350" y="1828800"/>
            <a:ext cx="2592387" cy="454025"/>
          </a:xfrm>
          <a:prstGeom prst="rect">
            <a:avLst/>
          </a:prstGeom>
          <a:noFill/>
          <a:ln w="57150" cmpd="thinThick">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algn="l" eaLnBrk="1" hangingPunct="1"/>
            <a:r>
              <a:rPr lang="zh-CN" altLang="en-US"/>
              <a:t>当反函数较简单时用</a:t>
            </a:r>
          </a:p>
        </p:txBody>
      </p:sp>
      <p:sp>
        <p:nvSpPr>
          <p:cNvPr id="340" name="Oval 139"/>
          <p:cNvSpPr>
            <a:spLocks noChangeArrowheads="1"/>
          </p:cNvSpPr>
          <p:nvPr/>
        </p:nvSpPr>
        <p:spPr bwMode="auto">
          <a:xfrm>
            <a:off x="4625975" y="2979737"/>
            <a:ext cx="3657600" cy="533400"/>
          </a:xfrm>
          <a:prstGeom prst="ellipse">
            <a:avLst/>
          </a:prstGeom>
          <a:noFill/>
          <a:ln w="1905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Tree>
    <p:extLst>
      <p:ext uri="{BB962C8B-B14F-4D97-AF65-F5344CB8AC3E}">
        <p14:creationId xmlns:p14="http://schemas.microsoft.com/office/powerpoint/2010/main" val="3269728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标题 1"/>
          <p:cNvSpPr>
            <a:spLocks noGrp="1"/>
          </p:cNvSpPr>
          <p:nvPr>
            <p:ph type="title"/>
          </p:nvPr>
        </p:nvSpPr>
        <p:spPr>
          <a:xfrm>
            <a:off x="-54304" y="6408217"/>
            <a:ext cx="9198304" cy="384175"/>
          </a:xfrm>
        </p:spPr>
        <p:style>
          <a:lnRef idx="0">
            <a:schemeClr val="accent3"/>
          </a:lnRef>
          <a:fillRef idx="3">
            <a:schemeClr val="accent3"/>
          </a:fillRef>
          <a:effectRef idx="3">
            <a:schemeClr val="accent3"/>
          </a:effectRef>
          <a:fontRef idx="minor">
            <a:schemeClr val="lt1"/>
          </a:fontRef>
        </p:style>
        <p:txBody>
          <a:bodyPr/>
          <a:lstStyle/>
          <a:p>
            <a:endParaRPr lang="zh-CN" altLang="en-US"/>
          </a:p>
        </p:txBody>
      </p:sp>
      <p:sp>
        <p:nvSpPr>
          <p:cNvPr id="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第二节  组合逻辑设计</a:t>
            </a:r>
          </a:p>
        </p:txBody>
      </p:sp>
      <p:sp>
        <p:nvSpPr>
          <p:cNvPr id="30" name="内容占位符 2"/>
          <p:cNvSpPr>
            <a:spLocks noGrp="1"/>
          </p:cNvSpPr>
          <p:nvPr>
            <p:ph idx="1"/>
          </p:nvPr>
        </p:nvSpPr>
        <p:spPr>
          <a:xfrm>
            <a:off x="19987" y="548808"/>
            <a:ext cx="9007310" cy="5775791"/>
          </a:xfrm>
        </p:spPr>
        <p:txBody>
          <a:bodyPr/>
          <a:lstStyle/>
          <a:p>
            <a:r>
              <a:rPr lang="zh-CN" altLang="en-US" sz="2800" dirty="0"/>
              <a:t>组合逻辑设计实例</a:t>
            </a:r>
          </a:p>
          <a:p>
            <a:endParaRPr lang="zh-CN" altLang="en-US" dirty="0"/>
          </a:p>
        </p:txBody>
      </p:sp>
      <p:sp>
        <p:nvSpPr>
          <p:cNvPr id="197" name="Text Box 5"/>
          <p:cNvSpPr txBox="1">
            <a:spLocks noChangeArrowheads="1"/>
          </p:cNvSpPr>
          <p:nvPr/>
        </p:nvSpPr>
        <p:spPr bwMode="auto">
          <a:xfrm>
            <a:off x="1355396" y="911312"/>
            <a:ext cx="7788604"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sz="2400" dirty="0"/>
              <a:t>设计一个燃油锅炉自动报警器。要求燃油喷嘴在开启状态下，如锅炉水温或压力过高发出报警信号，用</a:t>
            </a:r>
            <a:r>
              <a:rPr lang="zh-CN" altLang="en-US" sz="2400" dirty="0">
                <a:solidFill>
                  <a:srgbClr val="FF0000"/>
                </a:solidFill>
              </a:rPr>
              <a:t>与非门</a:t>
            </a:r>
            <a:r>
              <a:rPr lang="zh-CN" altLang="en-US" sz="2400" dirty="0"/>
              <a:t>实现。</a:t>
            </a:r>
          </a:p>
        </p:txBody>
      </p:sp>
      <p:grpSp>
        <p:nvGrpSpPr>
          <p:cNvPr id="198" name="Group 9"/>
          <p:cNvGrpSpPr>
            <a:grpSpLocks/>
          </p:cNvGrpSpPr>
          <p:nvPr/>
        </p:nvGrpSpPr>
        <p:grpSpPr bwMode="auto">
          <a:xfrm>
            <a:off x="288596" y="1300367"/>
            <a:ext cx="1066800" cy="406400"/>
            <a:chOff x="240" y="480"/>
            <a:chExt cx="1488" cy="256"/>
          </a:xfrm>
        </p:grpSpPr>
        <p:sp>
          <p:nvSpPr>
            <p:cNvPr id="199" name="Text Box 10"/>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solidFill>
                    <a:schemeClr val="bg1"/>
                  </a:solidFill>
                </a:rPr>
                <a:t>例</a:t>
              </a:r>
              <a:r>
                <a:rPr lang="en-US" altLang="zh-CN">
                  <a:solidFill>
                    <a:schemeClr val="bg1"/>
                  </a:solidFill>
                </a:rPr>
                <a:t>1</a:t>
              </a:r>
            </a:p>
          </p:txBody>
        </p:sp>
        <p:sp>
          <p:nvSpPr>
            <p:cNvPr id="200" name="Line 11"/>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graphicFrame>
        <p:nvGraphicFramePr>
          <p:cNvPr id="201" name="Object 154"/>
          <p:cNvGraphicFramePr>
            <a:graphicFrameLocks noChangeAspect="1"/>
          </p:cNvGraphicFramePr>
          <p:nvPr>
            <p:extLst>
              <p:ext uri="{D42A27DB-BD31-4B8C-83A1-F6EECF244321}">
                <p14:modId xmlns:p14="http://schemas.microsoft.com/office/powerpoint/2010/main" val="4229182310"/>
              </p:ext>
            </p:extLst>
          </p:nvPr>
        </p:nvGraphicFramePr>
        <p:xfrm>
          <a:off x="915659" y="6275142"/>
          <a:ext cx="1719262" cy="339725"/>
        </p:xfrm>
        <a:graphic>
          <a:graphicData uri="http://schemas.openxmlformats.org/presentationml/2006/ole">
            <mc:AlternateContent xmlns:mc="http://schemas.openxmlformats.org/markup-compatibility/2006">
              <mc:Choice xmlns:v="urn:schemas-microsoft-com:vml" Requires="v">
                <p:oleObj spid="_x0000_s187371" name="公式" r:id="rId3" imgW="904959" imgH="161857" progId="Equation.3">
                  <p:embed/>
                </p:oleObj>
              </mc:Choice>
              <mc:Fallback>
                <p:oleObj name="公式" r:id="rId3" imgW="904959" imgH="1618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659" y="6275142"/>
                        <a:ext cx="1719262"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2" name="Group 220"/>
          <p:cNvGraphicFramePr>
            <a:graphicFrameLocks noGrp="1"/>
          </p:cNvGraphicFramePr>
          <p:nvPr>
            <p:extLst>
              <p:ext uri="{D42A27DB-BD31-4B8C-83A1-F6EECF244321}">
                <p14:modId xmlns:p14="http://schemas.microsoft.com/office/powerpoint/2010/main" val="3337459357"/>
              </p:ext>
            </p:extLst>
          </p:nvPr>
        </p:nvGraphicFramePr>
        <p:xfrm>
          <a:off x="6765596" y="2007942"/>
          <a:ext cx="2133600" cy="3609979"/>
        </p:xfrm>
        <a:graphic>
          <a:graphicData uri="http://schemas.openxmlformats.org/drawingml/2006/table">
            <a:tbl>
              <a:tblPr/>
              <a:tblGrid>
                <a:gridCol w="541338">
                  <a:extLst>
                    <a:ext uri="{9D8B030D-6E8A-4147-A177-3AD203B41FA5}">
                      <a16:colId xmlns:a16="http://schemas.microsoft.com/office/drawing/2014/main" val="20000"/>
                    </a:ext>
                  </a:extLst>
                </a:gridCol>
                <a:gridCol w="541337">
                  <a:extLst>
                    <a:ext uri="{9D8B030D-6E8A-4147-A177-3AD203B41FA5}">
                      <a16:colId xmlns:a16="http://schemas.microsoft.com/office/drawing/2014/main" val="20001"/>
                    </a:ext>
                  </a:extLst>
                </a:gridCol>
                <a:gridCol w="541338">
                  <a:extLst>
                    <a:ext uri="{9D8B030D-6E8A-4147-A177-3AD203B41FA5}">
                      <a16:colId xmlns:a16="http://schemas.microsoft.com/office/drawing/2014/main" val="20002"/>
                    </a:ext>
                  </a:extLst>
                </a:gridCol>
                <a:gridCol w="509587">
                  <a:extLst>
                    <a:ext uri="{9D8B030D-6E8A-4147-A177-3AD203B41FA5}">
                      <a16:colId xmlns:a16="http://schemas.microsoft.com/office/drawing/2014/main" val="20003"/>
                    </a:ext>
                  </a:extLst>
                </a:gridCol>
              </a:tblGrid>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A</a:t>
                      </a:r>
                    </a:p>
                  </a:txBody>
                  <a:tcPr marL="90000" marR="90000" marT="46806" marB="46806"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B</a:t>
                      </a:r>
                    </a:p>
                  </a:txBody>
                  <a:tcPr marL="90000" marR="90000" marT="46806" marB="46806"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C</a:t>
                      </a:r>
                    </a:p>
                  </a:txBody>
                  <a:tcPr marL="90000" marR="90000" marT="46806" marB="4680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F</a:t>
                      </a: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6" marB="46806"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6" marB="46806"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6" marB="4680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6" marB="46806"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6" marB="46806"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6" marB="468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6" marB="46806"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6" marB="46806"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6" marB="468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6" marB="46806"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6" marB="46806"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6" marB="468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6" marB="46806"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6" marB="46806"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6" marB="468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6" marB="46806"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6" marB="46806"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6" marB="468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422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6" marB="46806"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6" marB="46806"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6" marB="468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6" marB="46806"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6" marB="46806"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6" marB="46806"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03" name="Text Box 205"/>
          <p:cNvSpPr txBox="1">
            <a:spLocks noChangeArrowheads="1"/>
          </p:cNvSpPr>
          <p:nvPr/>
        </p:nvSpPr>
        <p:spPr bwMode="auto">
          <a:xfrm>
            <a:off x="331459" y="2001239"/>
            <a:ext cx="518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dirty="0"/>
              <a:t>解：</a:t>
            </a:r>
            <a:r>
              <a:rPr lang="zh-CN" altLang="en-US" dirty="0">
                <a:sym typeface="Wingdings" pitchFamily="2" charset="2"/>
              </a:rPr>
              <a:t>（</a:t>
            </a:r>
            <a:r>
              <a:rPr lang="en-US" altLang="zh-CN" dirty="0">
                <a:sym typeface="Wingdings" pitchFamily="2" charset="2"/>
              </a:rPr>
              <a:t>1</a:t>
            </a:r>
            <a:r>
              <a:rPr lang="zh-CN" altLang="en-US" dirty="0">
                <a:sym typeface="Wingdings" pitchFamily="2" charset="2"/>
              </a:rPr>
              <a:t>）进行逻辑规定。</a:t>
            </a:r>
          </a:p>
        </p:txBody>
      </p:sp>
      <p:sp>
        <p:nvSpPr>
          <p:cNvPr id="204" name="Text Box 206"/>
          <p:cNvSpPr txBox="1">
            <a:spLocks noChangeArrowheads="1"/>
          </p:cNvSpPr>
          <p:nvPr/>
        </p:nvSpPr>
        <p:spPr bwMode="auto">
          <a:xfrm>
            <a:off x="517196" y="2312742"/>
            <a:ext cx="5919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a:t>喷嘴开关、锅炉水温、压力分别用</a:t>
            </a:r>
            <a:r>
              <a:rPr lang="en-US" altLang="zh-CN"/>
              <a:t>A</a:t>
            </a:r>
            <a:r>
              <a:rPr lang="zh-CN" altLang="en-US"/>
              <a:t>、</a:t>
            </a:r>
            <a:r>
              <a:rPr lang="en-US" altLang="zh-CN"/>
              <a:t>B</a:t>
            </a:r>
            <a:r>
              <a:rPr lang="zh-CN" altLang="en-US"/>
              <a:t>、</a:t>
            </a:r>
            <a:r>
              <a:rPr lang="en-US" altLang="zh-CN"/>
              <a:t>C</a:t>
            </a:r>
            <a:r>
              <a:rPr lang="zh-CN" altLang="en-US"/>
              <a:t>表示。</a:t>
            </a:r>
            <a:endParaRPr lang="zh-CN" altLang="en-US">
              <a:sym typeface="Wingdings" pitchFamily="2" charset="2"/>
            </a:endParaRPr>
          </a:p>
        </p:txBody>
      </p:sp>
      <p:sp>
        <p:nvSpPr>
          <p:cNvPr id="205" name="Text Box 207"/>
          <p:cNvSpPr txBox="1">
            <a:spLocks noChangeArrowheads="1"/>
          </p:cNvSpPr>
          <p:nvPr/>
        </p:nvSpPr>
        <p:spPr bwMode="auto">
          <a:xfrm>
            <a:off x="517196" y="3074742"/>
            <a:ext cx="563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a:t>报警信号作为输出变量，用</a:t>
            </a:r>
            <a:r>
              <a:rPr lang="en-US" altLang="zh-CN"/>
              <a:t>F</a:t>
            </a:r>
            <a:r>
              <a:rPr lang="zh-CN" altLang="en-US"/>
              <a:t>表示。</a:t>
            </a:r>
            <a:endParaRPr lang="zh-CN" altLang="en-US">
              <a:sym typeface="Wingdings" pitchFamily="2" charset="2"/>
            </a:endParaRPr>
          </a:p>
        </p:txBody>
      </p:sp>
      <p:sp>
        <p:nvSpPr>
          <p:cNvPr id="206" name="Text Box 208"/>
          <p:cNvSpPr txBox="1">
            <a:spLocks noChangeArrowheads="1"/>
          </p:cNvSpPr>
          <p:nvPr/>
        </p:nvSpPr>
        <p:spPr bwMode="auto">
          <a:xfrm>
            <a:off x="517196" y="2693742"/>
            <a:ext cx="563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a:solidFill>
                  <a:schemeClr val="accent2"/>
                </a:solidFill>
              </a:rPr>
              <a:t>喷嘴开</a:t>
            </a:r>
            <a:r>
              <a:rPr lang="en-US" altLang="zh-CN">
                <a:solidFill>
                  <a:schemeClr val="accent2"/>
                </a:solidFill>
              </a:rPr>
              <a:t>=1</a:t>
            </a:r>
            <a:r>
              <a:rPr lang="zh-CN" altLang="en-US">
                <a:solidFill>
                  <a:schemeClr val="accent2"/>
                </a:solidFill>
              </a:rPr>
              <a:t>，关</a:t>
            </a:r>
            <a:r>
              <a:rPr lang="en-US" altLang="zh-CN">
                <a:solidFill>
                  <a:schemeClr val="accent2"/>
                </a:solidFill>
              </a:rPr>
              <a:t>=0</a:t>
            </a:r>
            <a:r>
              <a:rPr lang="zh-CN" altLang="en-US">
                <a:solidFill>
                  <a:schemeClr val="accent2"/>
                </a:solidFill>
              </a:rPr>
              <a:t>。锅炉水温、压力高</a:t>
            </a:r>
            <a:r>
              <a:rPr lang="en-US" altLang="zh-CN">
                <a:solidFill>
                  <a:schemeClr val="accent2"/>
                </a:solidFill>
              </a:rPr>
              <a:t>=1</a:t>
            </a:r>
            <a:r>
              <a:rPr lang="zh-CN" altLang="en-US">
                <a:solidFill>
                  <a:schemeClr val="accent2"/>
                </a:solidFill>
              </a:rPr>
              <a:t>，低</a:t>
            </a:r>
            <a:r>
              <a:rPr lang="en-US" altLang="zh-CN">
                <a:solidFill>
                  <a:schemeClr val="accent2"/>
                </a:solidFill>
              </a:rPr>
              <a:t>=0</a:t>
            </a:r>
            <a:r>
              <a:rPr lang="zh-CN" altLang="en-US">
                <a:solidFill>
                  <a:schemeClr val="accent2"/>
                </a:solidFill>
              </a:rPr>
              <a:t>。</a:t>
            </a:r>
          </a:p>
        </p:txBody>
      </p:sp>
      <p:sp>
        <p:nvSpPr>
          <p:cNvPr id="207" name="Text Box 209"/>
          <p:cNvSpPr txBox="1">
            <a:spLocks noChangeArrowheads="1"/>
          </p:cNvSpPr>
          <p:nvPr/>
        </p:nvSpPr>
        <p:spPr bwMode="auto">
          <a:xfrm>
            <a:off x="593396" y="3455742"/>
            <a:ext cx="228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a:solidFill>
                  <a:schemeClr val="accent2"/>
                </a:solidFill>
              </a:rPr>
              <a:t>报警</a:t>
            </a:r>
            <a:r>
              <a:rPr lang="en-US" altLang="zh-CN">
                <a:solidFill>
                  <a:schemeClr val="accent2"/>
                </a:solidFill>
              </a:rPr>
              <a:t>=1</a:t>
            </a:r>
            <a:r>
              <a:rPr lang="zh-CN" altLang="en-US">
                <a:solidFill>
                  <a:schemeClr val="accent2"/>
                </a:solidFill>
              </a:rPr>
              <a:t>，正常</a:t>
            </a:r>
            <a:r>
              <a:rPr lang="en-US" altLang="zh-CN">
                <a:solidFill>
                  <a:schemeClr val="accent2"/>
                </a:solidFill>
              </a:rPr>
              <a:t>=0</a:t>
            </a:r>
            <a:r>
              <a:rPr lang="zh-CN" altLang="en-US">
                <a:solidFill>
                  <a:schemeClr val="accent2"/>
                </a:solidFill>
              </a:rPr>
              <a:t>。</a:t>
            </a:r>
            <a:endParaRPr lang="zh-CN" altLang="en-US">
              <a:solidFill>
                <a:schemeClr val="accent2"/>
              </a:solidFill>
              <a:sym typeface="Wingdings" pitchFamily="2" charset="2"/>
            </a:endParaRPr>
          </a:p>
        </p:txBody>
      </p:sp>
      <p:sp>
        <p:nvSpPr>
          <p:cNvPr id="208" name="Text Box 211"/>
          <p:cNvSpPr txBox="1">
            <a:spLocks noChangeArrowheads="1"/>
          </p:cNvSpPr>
          <p:nvPr/>
        </p:nvSpPr>
        <p:spPr bwMode="auto">
          <a:xfrm>
            <a:off x="821996" y="3836742"/>
            <a:ext cx="228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a:t>（</a:t>
            </a:r>
            <a:r>
              <a:rPr lang="en-US" altLang="zh-CN"/>
              <a:t>2</a:t>
            </a:r>
            <a:r>
              <a:rPr lang="zh-CN" altLang="en-US"/>
              <a:t>）列真值表。</a:t>
            </a:r>
            <a:endParaRPr lang="zh-CN" altLang="en-US">
              <a:sym typeface="Wingdings" pitchFamily="2" charset="2"/>
            </a:endParaRPr>
          </a:p>
        </p:txBody>
      </p:sp>
      <p:sp>
        <p:nvSpPr>
          <p:cNvPr id="209" name="Text Box 212"/>
          <p:cNvSpPr txBox="1">
            <a:spLocks noChangeArrowheads="1"/>
          </p:cNvSpPr>
          <p:nvPr/>
        </p:nvSpPr>
        <p:spPr bwMode="auto">
          <a:xfrm>
            <a:off x="8453109" y="239688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accent2"/>
                </a:solidFill>
              </a:rPr>
              <a:t>0</a:t>
            </a:r>
          </a:p>
        </p:txBody>
      </p:sp>
      <p:sp>
        <p:nvSpPr>
          <p:cNvPr id="210" name="Text Box 213"/>
          <p:cNvSpPr txBox="1">
            <a:spLocks noChangeArrowheads="1"/>
          </p:cNvSpPr>
          <p:nvPr/>
        </p:nvSpPr>
        <p:spPr bwMode="auto">
          <a:xfrm>
            <a:off x="8441996" y="2769942"/>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accent2"/>
                </a:solidFill>
              </a:rPr>
              <a:t>0</a:t>
            </a:r>
          </a:p>
        </p:txBody>
      </p:sp>
      <p:sp>
        <p:nvSpPr>
          <p:cNvPr id="211" name="Text Box 214"/>
          <p:cNvSpPr txBox="1">
            <a:spLocks noChangeArrowheads="1"/>
          </p:cNvSpPr>
          <p:nvPr/>
        </p:nvSpPr>
        <p:spPr bwMode="auto">
          <a:xfrm>
            <a:off x="8441996" y="3227142"/>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accent2"/>
                </a:solidFill>
              </a:rPr>
              <a:t>0</a:t>
            </a:r>
          </a:p>
        </p:txBody>
      </p:sp>
      <p:sp>
        <p:nvSpPr>
          <p:cNvPr id="212" name="Text Box 215"/>
          <p:cNvSpPr txBox="1">
            <a:spLocks noChangeArrowheads="1"/>
          </p:cNvSpPr>
          <p:nvPr/>
        </p:nvSpPr>
        <p:spPr bwMode="auto">
          <a:xfrm>
            <a:off x="8441996" y="3608142"/>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accent2"/>
                </a:solidFill>
              </a:rPr>
              <a:t>0</a:t>
            </a:r>
          </a:p>
        </p:txBody>
      </p:sp>
      <p:sp>
        <p:nvSpPr>
          <p:cNvPr id="213" name="Text Box 216"/>
          <p:cNvSpPr txBox="1">
            <a:spLocks noChangeArrowheads="1"/>
          </p:cNvSpPr>
          <p:nvPr/>
        </p:nvSpPr>
        <p:spPr bwMode="auto">
          <a:xfrm>
            <a:off x="8441996" y="3989142"/>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accent2"/>
                </a:solidFill>
              </a:rPr>
              <a:t>0</a:t>
            </a:r>
          </a:p>
        </p:txBody>
      </p:sp>
      <p:sp>
        <p:nvSpPr>
          <p:cNvPr id="214" name="Text Box 217"/>
          <p:cNvSpPr txBox="1">
            <a:spLocks noChangeArrowheads="1"/>
          </p:cNvSpPr>
          <p:nvPr/>
        </p:nvSpPr>
        <p:spPr bwMode="auto">
          <a:xfrm>
            <a:off x="8441996" y="4370142"/>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accent2"/>
                </a:solidFill>
              </a:rPr>
              <a:t>1</a:t>
            </a:r>
          </a:p>
        </p:txBody>
      </p:sp>
      <p:sp>
        <p:nvSpPr>
          <p:cNvPr id="215" name="Text Box 218"/>
          <p:cNvSpPr txBox="1">
            <a:spLocks noChangeArrowheads="1"/>
          </p:cNvSpPr>
          <p:nvPr/>
        </p:nvSpPr>
        <p:spPr bwMode="auto">
          <a:xfrm>
            <a:off x="8441996" y="4751142"/>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accent2"/>
                </a:solidFill>
              </a:rPr>
              <a:t>1</a:t>
            </a:r>
          </a:p>
        </p:txBody>
      </p:sp>
      <p:sp>
        <p:nvSpPr>
          <p:cNvPr id="216" name="Text Box 219"/>
          <p:cNvSpPr txBox="1">
            <a:spLocks noChangeArrowheads="1"/>
          </p:cNvSpPr>
          <p:nvPr/>
        </p:nvSpPr>
        <p:spPr bwMode="auto">
          <a:xfrm>
            <a:off x="8441996" y="516706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accent2"/>
                </a:solidFill>
              </a:rPr>
              <a:t>1</a:t>
            </a:r>
          </a:p>
        </p:txBody>
      </p:sp>
      <p:sp>
        <p:nvSpPr>
          <p:cNvPr id="217" name="Text Box 268"/>
          <p:cNvSpPr txBox="1">
            <a:spLocks noChangeArrowheads="1"/>
          </p:cNvSpPr>
          <p:nvPr/>
        </p:nvSpPr>
        <p:spPr bwMode="auto">
          <a:xfrm>
            <a:off x="821996" y="4293942"/>
            <a:ext cx="228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a:t>（</a:t>
            </a:r>
            <a:r>
              <a:rPr lang="en-US" altLang="zh-CN"/>
              <a:t>3</a:t>
            </a:r>
            <a:r>
              <a:rPr lang="zh-CN" altLang="en-US"/>
              <a:t>）化简。</a:t>
            </a:r>
            <a:endParaRPr lang="zh-CN" altLang="en-US">
              <a:sym typeface="Wingdings" pitchFamily="2" charset="2"/>
            </a:endParaRPr>
          </a:p>
        </p:txBody>
      </p:sp>
      <p:grpSp>
        <p:nvGrpSpPr>
          <p:cNvPr id="218" name="Group 270"/>
          <p:cNvGrpSpPr>
            <a:grpSpLocks/>
          </p:cNvGrpSpPr>
          <p:nvPr/>
        </p:nvGrpSpPr>
        <p:grpSpPr bwMode="auto">
          <a:xfrm>
            <a:off x="3946196" y="5360742"/>
            <a:ext cx="4038600" cy="1387475"/>
            <a:chOff x="1584" y="2976"/>
            <a:chExt cx="2544" cy="874"/>
          </a:xfrm>
        </p:grpSpPr>
        <p:sp>
          <p:nvSpPr>
            <p:cNvPr id="219" name="Text Box 222"/>
            <p:cNvSpPr txBox="1">
              <a:spLocks noChangeArrowheads="1"/>
            </p:cNvSpPr>
            <p:nvPr/>
          </p:nvSpPr>
          <p:spPr bwMode="auto">
            <a:xfrm>
              <a:off x="3888" y="326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F</a:t>
              </a:r>
            </a:p>
          </p:txBody>
        </p:sp>
        <p:sp>
          <p:nvSpPr>
            <p:cNvPr id="220" name="Text Box 229"/>
            <p:cNvSpPr txBox="1">
              <a:spLocks noChangeArrowheads="1"/>
            </p:cNvSpPr>
            <p:nvPr/>
          </p:nvSpPr>
          <p:spPr bwMode="auto">
            <a:xfrm>
              <a:off x="1584" y="326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p>
          </p:txBody>
        </p:sp>
        <p:grpSp>
          <p:nvGrpSpPr>
            <p:cNvPr id="221" name="Group 230"/>
            <p:cNvGrpSpPr>
              <a:grpSpLocks/>
            </p:cNvGrpSpPr>
            <p:nvPr/>
          </p:nvGrpSpPr>
          <p:grpSpPr bwMode="auto">
            <a:xfrm>
              <a:off x="2064" y="3024"/>
              <a:ext cx="930" cy="336"/>
              <a:chOff x="816" y="864"/>
              <a:chExt cx="930" cy="336"/>
            </a:xfrm>
          </p:grpSpPr>
          <p:sp>
            <p:nvSpPr>
              <p:cNvPr id="242" name="AutoShape 231"/>
              <p:cNvSpPr>
                <a:spLocks noChangeArrowheads="1"/>
              </p:cNvSpPr>
              <p:nvPr/>
            </p:nvSpPr>
            <p:spPr bwMode="auto">
              <a:xfrm>
                <a:off x="1104" y="864"/>
                <a:ext cx="384" cy="336"/>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43" name="Line 232"/>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4" name="Line 233"/>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5" name="Line 234"/>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6" name="Oval 235"/>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222" name="Group 236"/>
            <p:cNvGrpSpPr>
              <a:grpSpLocks/>
            </p:cNvGrpSpPr>
            <p:nvPr/>
          </p:nvGrpSpPr>
          <p:grpSpPr bwMode="auto">
            <a:xfrm>
              <a:off x="2064" y="3504"/>
              <a:ext cx="930" cy="336"/>
              <a:chOff x="816" y="864"/>
              <a:chExt cx="930" cy="336"/>
            </a:xfrm>
          </p:grpSpPr>
          <p:sp>
            <p:nvSpPr>
              <p:cNvPr id="237" name="AutoShape 237"/>
              <p:cNvSpPr>
                <a:spLocks noChangeArrowheads="1"/>
              </p:cNvSpPr>
              <p:nvPr/>
            </p:nvSpPr>
            <p:spPr bwMode="auto">
              <a:xfrm>
                <a:off x="1104" y="864"/>
                <a:ext cx="384" cy="336"/>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38" name="Line 238"/>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9" name="Line 239"/>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0" name="Line 240"/>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1" name="Oval 241"/>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223" name="Group 242"/>
            <p:cNvGrpSpPr>
              <a:grpSpLocks/>
            </p:cNvGrpSpPr>
            <p:nvPr/>
          </p:nvGrpSpPr>
          <p:grpSpPr bwMode="auto">
            <a:xfrm>
              <a:off x="2976" y="3264"/>
              <a:ext cx="930" cy="336"/>
              <a:chOff x="816" y="864"/>
              <a:chExt cx="930" cy="336"/>
            </a:xfrm>
          </p:grpSpPr>
          <p:sp>
            <p:nvSpPr>
              <p:cNvPr id="232" name="AutoShape 243"/>
              <p:cNvSpPr>
                <a:spLocks noChangeArrowheads="1"/>
              </p:cNvSpPr>
              <p:nvPr/>
            </p:nvSpPr>
            <p:spPr bwMode="auto">
              <a:xfrm>
                <a:off x="1104" y="864"/>
                <a:ext cx="384" cy="336"/>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33" name="Line 244"/>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4" name="Line 245"/>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5" name="Line 246"/>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6" name="Oval 247"/>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224" name="Line 254"/>
            <p:cNvSpPr>
              <a:spLocks noChangeShapeType="1"/>
            </p:cNvSpPr>
            <p:nvPr/>
          </p:nvSpPr>
          <p:spPr bwMode="auto">
            <a:xfrm>
              <a:off x="2064" y="3264"/>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5" name="Line 259"/>
            <p:cNvSpPr>
              <a:spLocks noChangeShapeType="1"/>
            </p:cNvSpPr>
            <p:nvPr/>
          </p:nvSpPr>
          <p:spPr bwMode="auto">
            <a:xfrm flipH="1">
              <a:off x="2985" y="3178"/>
              <a:ext cx="2"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6" name="Line 260"/>
            <p:cNvSpPr>
              <a:spLocks noChangeShapeType="1"/>
            </p:cNvSpPr>
            <p:nvPr/>
          </p:nvSpPr>
          <p:spPr bwMode="auto">
            <a:xfrm flipH="1">
              <a:off x="2976" y="3504"/>
              <a:ext cx="2"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7" name="Text Box 261"/>
            <p:cNvSpPr txBox="1">
              <a:spLocks noChangeArrowheads="1"/>
            </p:cNvSpPr>
            <p:nvPr/>
          </p:nvSpPr>
          <p:spPr bwMode="auto">
            <a:xfrm>
              <a:off x="1776" y="297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B</a:t>
              </a:r>
            </a:p>
          </p:txBody>
        </p:sp>
        <p:sp>
          <p:nvSpPr>
            <p:cNvPr id="228" name="Text Box 262"/>
            <p:cNvSpPr txBox="1">
              <a:spLocks noChangeArrowheads="1"/>
            </p:cNvSpPr>
            <p:nvPr/>
          </p:nvSpPr>
          <p:spPr bwMode="auto">
            <a:xfrm>
              <a:off x="1680" y="360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p>
          </p:txBody>
        </p:sp>
        <p:sp>
          <p:nvSpPr>
            <p:cNvPr id="229" name="Oval 265"/>
            <p:cNvSpPr>
              <a:spLocks noChangeArrowheads="1"/>
            </p:cNvSpPr>
            <p:nvPr/>
          </p:nvSpPr>
          <p:spPr bwMode="auto">
            <a:xfrm>
              <a:off x="2047" y="3399"/>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230" name="Oval 267"/>
            <p:cNvSpPr>
              <a:spLocks noChangeArrowheads="1"/>
            </p:cNvSpPr>
            <p:nvPr/>
          </p:nvSpPr>
          <p:spPr bwMode="auto">
            <a:xfrm>
              <a:off x="2047" y="3532"/>
              <a:ext cx="47" cy="4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wrap="none" lIns="90000" tIns="46800" rIns="90000" bIns="46800" anchor="ctr"/>
            <a:lstStyle/>
            <a:p>
              <a:endParaRPr lang="zh-CN" altLang="en-US"/>
            </a:p>
          </p:txBody>
        </p:sp>
        <p:sp>
          <p:nvSpPr>
            <p:cNvPr id="231" name="Line 269"/>
            <p:cNvSpPr>
              <a:spLocks noChangeShapeType="1"/>
            </p:cNvSpPr>
            <p:nvPr/>
          </p:nvSpPr>
          <p:spPr bwMode="auto">
            <a:xfrm flipH="1">
              <a:off x="1792" y="3417"/>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aphicFrame>
        <p:nvGraphicFramePr>
          <p:cNvPr id="247" name="Group 271"/>
          <p:cNvGraphicFramePr>
            <a:graphicFrameLocks noGrp="1"/>
          </p:cNvGraphicFramePr>
          <p:nvPr>
            <p:extLst>
              <p:ext uri="{D42A27DB-BD31-4B8C-83A1-F6EECF244321}">
                <p14:modId xmlns:p14="http://schemas.microsoft.com/office/powerpoint/2010/main" val="274149927"/>
              </p:ext>
            </p:extLst>
          </p:nvPr>
        </p:nvGraphicFramePr>
        <p:xfrm>
          <a:off x="593396" y="4674942"/>
          <a:ext cx="2762250" cy="142240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4</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5</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48" name="Group 304"/>
          <p:cNvGrpSpPr>
            <a:grpSpLocks/>
          </p:cNvGrpSpPr>
          <p:nvPr/>
        </p:nvGrpSpPr>
        <p:grpSpPr bwMode="auto">
          <a:xfrm>
            <a:off x="517196" y="4522542"/>
            <a:ext cx="838200" cy="701675"/>
            <a:chOff x="384" y="3120"/>
            <a:chExt cx="528" cy="442"/>
          </a:xfrm>
        </p:grpSpPr>
        <p:sp>
          <p:nvSpPr>
            <p:cNvPr id="249" name="Line 305"/>
            <p:cNvSpPr>
              <a:spLocks noChangeShapeType="1"/>
            </p:cNvSpPr>
            <p:nvPr/>
          </p:nvSpPr>
          <p:spPr bwMode="auto">
            <a:xfrm flipH="1" flipV="1">
              <a:off x="405" y="3227"/>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50" name="Text Box 306"/>
            <p:cNvSpPr txBox="1">
              <a:spLocks noChangeArrowheads="1"/>
            </p:cNvSpPr>
            <p:nvPr/>
          </p:nvSpPr>
          <p:spPr bwMode="auto">
            <a:xfrm>
              <a:off x="480" y="312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AB</a:t>
              </a:r>
            </a:p>
          </p:txBody>
        </p:sp>
        <p:sp>
          <p:nvSpPr>
            <p:cNvPr id="251" name="Text Box 307"/>
            <p:cNvSpPr txBox="1">
              <a:spLocks noChangeArrowheads="1"/>
            </p:cNvSpPr>
            <p:nvPr/>
          </p:nvSpPr>
          <p:spPr bwMode="auto">
            <a:xfrm>
              <a:off x="384" y="3312"/>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p>
          </p:txBody>
        </p:sp>
      </p:grpSp>
      <p:grpSp>
        <p:nvGrpSpPr>
          <p:cNvPr id="252" name="Group 324"/>
          <p:cNvGrpSpPr>
            <a:grpSpLocks/>
          </p:cNvGrpSpPr>
          <p:nvPr/>
        </p:nvGrpSpPr>
        <p:grpSpPr bwMode="auto">
          <a:xfrm>
            <a:off x="2269796" y="5284542"/>
            <a:ext cx="1066800" cy="777875"/>
            <a:chOff x="1296" y="3264"/>
            <a:chExt cx="672" cy="490"/>
          </a:xfrm>
        </p:grpSpPr>
        <p:sp>
          <p:nvSpPr>
            <p:cNvPr id="253" name="Text Box 309"/>
            <p:cNvSpPr txBox="1">
              <a:spLocks noChangeArrowheads="1"/>
            </p:cNvSpPr>
            <p:nvPr/>
          </p:nvSpPr>
          <p:spPr bwMode="auto">
            <a:xfrm>
              <a:off x="1680" y="350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FF00"/>
                  </a:solidFill>
                </a:rPr>
                <a:t>1</a:t>
              </a:r>
            </a:p>
          </p:txBody>
        </p:sp>
        <p:sp>
          <p:nvSpPr>
            <p:cNvPr id="254" name="Text Box 311"/>
            <p:cNvSpPr txBox="1">
              <a:spLocks noChangeArrowheads="1"/>
            </p:cNvSpPr>
            <p:nvPr/>
          </p:nvSpPr>
          <p:spPr bwMode="auto">
            <a:xfrm>
              <a:off x="1296" y="326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FF00"/>
                  </a:solidFill>
                </a:rPr>
                <a:t>1</a:t>
              </a:r>
            </a:p>
          </p:txBody>
        </p:sp>
        <p:sp>
          <p:nvSpPr>
            <p:cNvPr id="255" name="Text Box 312"/>
            <p:cNvSpPr txBox="1">
              <a:spLocks noChangeArrowheads="1"/>
            </p:cNvSpPr>
            <p:nvPr/>
          </p:nvSpPr>
          <p:spPr bwMode="auto">
            <a:xfrm>
              <a:off x="1296" y="350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FF00"/>
                  </a:solidFill>
                </a:rPr>
                <a:t>1</a:t>
              </a:r>
            </a:p>
          </p:txBody>
        </p:sp>
      </p:grpSp>
      <p:sp>
        <p:nvSpPr>
          <p:cNvPr id="256" name="AutoShape 313"/>
          <p:cNvSpPr>
            <a:spLocks noChangeArrowheads="1"/>
          </p:cNvSpPr>
          <p:nvPr/>
        </p:nvSpPr>
        <p:spPr bwMode="auto">
          <a:xfrm rot="5400000">
            <a:off x="2079296" y="5475042"/>
            <a:ext cx="762000" cy="38100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57" name="AutoShape 323"/>
          <p:cNvSpPr>
            <a:spLocks noChangeArrowheads="1"/>
          </p:cNvSpPr>
          <p:nvPr/>
        </p:nvSpPr>
        <p:spPr bwMode="auto">
          <a:xfrm>
            <a:off x="2269796" y="5665542"/>
            <a:ext cx="990600" cy="38100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2484529835"/>
              </p:ext>
            </p:extLst>
          </p:nvPr>
        </p:nvGraphicFramePr>
        <p:xfrm>
          <a:off x="2876840" y="3792723"/>
          <a:ext cx="3279156" cy="440895"/>
        </p:xfrm>
        <a:graphic>
          <a:graphicData uri="http://schemas.openxmlformats.org/presentationml/2006/ole">
            <mc:AlternateContent xmlns:mc="http://schemas.openxmlformats.org/markup-compatibility/2006">
              <mc:Choice xmlns:v="urn:schemas-microsoft-com:vml" Requires="v">
                <p:oleObj spid="_x0000_s187372" name="Equation" r:id="rId5" imgW="1511280" imgH="203040" progId="Equation.DSMT4">
                  <p:embed/>
                </p:oleObj>
              </mc:Choice>
              <mc:Fallback>
                <p:oleObj name="Equation" r:id="rId5" imgW="1511280" imgH="203040" progId="Equation.DSMT4">
                  <p:embed/>
                  <p:pic>
                    <p:nvPicPr>
                      <p:cNvPr id="0" name=""/>
                      <p:cNvPicPr/>
                      <p:nvPr/>
                    </p:nvPicPr>
                    <p:blipFill>
                      <a:blip r:embed="rId6"/>
                      <a:stretch>
                        <a:fillRect/>
                      </a:stretch>
                    </p:blipFill>
                    <p:spPr>
                      <a:xfrm>
                        <a:off x="2876840" y="3792723"/>
                        <a:ext cx="3279156" cy="44089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898206717"/>
              </p:ext>
            </p:extLst>
          </p:nvPr>
        </p:nvGraphicFramePr>
        <p:xfrm>
          <a:off x="4292141" y="4760876"/>
          <a:ext cx="1784610" cy="529806"/>
        </p:xfrm>
        <a:graphic>
          <a:graphicData uri="http://schemas.openxmlformats.org/presentationml/2006/ole">
            <mc:AlternateContent xmlns:mc="http://schemas.openxmlformats.org/markup-compatibility/2006">
              <mc:Choice xmlns:v="urn:schemas-microsoft-com:vml" Requires="v">
                <p:oleObj spid="_x0000_s187373" name="Equation" r:id="rId7" imgW="812520" imgH="241200" progId="Equation.DSMT4">
                  <p:embed/>
                </p:oleObj>
              </mc:Choice>
              <mc:Fallback>
                <p:oleObj name="Equation" r:id="rId7" imgW="812520" imgH="241200" progId="Equation.DSMT4">
                  <p:embed/>
                  <p:pic>
                    <p:nvPicPr>
                      <p:cNvPr id="0" name=""/>
                      <p:cNvPicPr/>
                      <p:nvPr/>
                    </p:nvPicPr>
                    <p:blipFill>
                      <a:blip r:embed="rId8"/>
                      <a:stretch>
                        <a:fillRect/>
                      </a:stretch>
                    </p:blipFill>
                    <p:spPr>
                      <a:xfrm>
                        <a:off x="4292141" y="4760876"/>
                        <a:ext cx="1784610" cy="529806"/>
                      </a:xfrm>
                      <a:prstGeom prst="rect">
                        <a:avLst/>
                      </a:prstGeom>
                    </p:spPr>
                  </p:pic>
                </p:oleObj>
              </mc:Fallback>
            </mc:AlternateContent>
          </a:graphicData>
        </a:graphic>
      </p:graphicFrame>
      <p:sp>
        <p:nvSpPr>
          <p:cNvPr id="5" name="矩形 4"/>
          <p:cNvSpPr/>
          <p:nvPr/>
        </p:nvSpPr>
        <p:spPr bwMode="auto">
          <a:xfrm>
            <a:off x="6917996" y="2511179"/>
            <a:ext cx="1905000" cy="1477963"/>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Tx/>
              <a:buSzPct val="100000"/>
              <a:buFont typeface="Times New Roman" pitchFamily="18" charset="0"/>
              <a:buNone/>
              <a:tabLst/>
            </a:pPr>
            <a:endParaRPr kumimoji="0" lang="zh-CN" altLang="en-US" sz="1800" b="1" i="0" u="none" strike="noStrike" cap="none" normalizeH="0" baseline="0">
              <a:ln>
                <a:noFill/>
              </a:ln>
              <a:solidFill>
                <a:schemeClr val="bg1"/>
              </a:solidFill>
              <a:effectLst/>
              <a:latin typeface="黑体" pitchFamily="49" charset="-122"/>
              <a:ea typeface="宋体" pitchFamily="2" charset="-122"/>
            </a:endParaRPr>
          </a:p>
        </p:txBody>
      </p:sp>
    </p:spTree>
    <p:extLst>
      <p:ext uri="{BB962C8B-B14F-4D97-AF65-F5344CB8AC3E}">
        <p14:creationId xmlns:p14="http://schemas.microsoft.com/office/powerpoint/2010/main" val="2757340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02" y="593811"/>
            <a:ext cx="8865591" cy="1731500"/>
          </a:xfrm>
        </p:spPr>
        <p:txBody>
          <a:bodyPr/>
          <a:lstStyle/>
          <a:p>
            <a:pPr marL="342900" indent="-342900">
              <a:buFont typeface="Wingdings" pitchFamily="2" charset="2"/>
              <a:buChar char="Ø"/>
            </a:pPr>
            <a:r>
              <a:rPr lang="zh-CN" altLang="en-US" sz="2800" dirty="0">
                <a:solidFill>
                  <a:schemeClr val="tx1"/>
                </a:solidFill>
              </a:rPr>
              <a:t>组合逻辑的特点：</a:t>
            </a:r>
            <a:br>
              <a:rPr lang="en-US" altLang="zh-CN" sz="2000" dirty="0">
                <a:solidFill>
                  <a:schemeClr val="tx1"/>
                </a:solidFill>
              </a:rPr>
            </a:br>
            <a:r>
              <a:rPr lang="zh-CN" altLang="en-US" sz="2400" dirty="0">
                <a:solidFill>
                  <a:srgbClr val="000000"/>
                </a:solidFill>
              </a:rPr>
              <a:t>电路任意时刻的输出状态只取决于该时刻的输入状态，而与该时刻前的电路输入状态无关。</a:t>
            </a:r>
            <a:br>
              <a:rPr lang="zh-CN" altLang="en-US" sz="2000" dirty="0">
                <a:solidFill>
                  <a:srgbClr val="000000"/>
                </a:solidFill>
              </a:rPr>
            </a:br>
            <a:br>
              <a:rPr lang="en-US" altLang="zh-CN" sz="2000" dirty="0">
                <a:solidFill>
                  <a:schemeClr val="tx1"/>
                </a:solidFill>
              </a:rPr>
            </a:br>
            <a:endParaRPr lang="zh-CN" altLang="en-US" sz="2000" dirty="0">
              <a:solidFill>
                <a:schemeClr val="tx1"/>
              </a:solidFill>
            </a:endParaRPr>
          </a:p>
        </p:txBody>
      </p:sp>
      <p:sp>
        <p:nvSpPr>
          <p:cNvPr id="3" name="文本占位符 2"/>
          <p:cNvSpPr>
            <a:spLocks noGrp="1"/>
          </p:cNvSpPr>
          <p:nvPr>
            <p:ph type="body" idx="1"/>
          </p:nvPr>
        </p:nvSpPr>
        <p:spPr>
          <a:xfrm>
            <a:off x="19986" y="0"/>
            <a:ext cx="4732026" cy="392861"/>
          </a:xfrm>
        </p:spPr>
        <p:txBody>
          <a:bodyPr/>
          <a:lstStyle/>
          <a:p>
            <a:r>
              <a:rPr lang="zh-CN" altLang="en-US" dirty="0"/>
              <a:t>第</a:t>
            </a:r>
            <a:r>
              <a:rPr lang="en-US" altLang="zh-CN" dirty="0"/>
              <a:t>3</a:t>
            </a:r>
            <a:r>
              <a:rPr lang="zh-CN" altLang="en-US" dirty="0"/>
              <a:t>章：组合逻辑</a:t>
            </a:r>
            <a:r>
              <a:rPr lang="en-US" altLang="zh-CN" dirty="0"/>
              <a:t>\</a:t>
            </a:r>
            <a:r>
              <a:rPr lang="zh-CN" altLang="en-US" dirty="0"/>
              <a:t>第一节  组合逻辑分析</a:t>
            </a:r>
          </a:p>
        </p:txBody>
      </p:sp>
      <p:sp>
        <p:nvSpPr>
          <p:cNvPr id="5" name="Text Box 341"/>
          <p:cNvSpPr txBox="1">
            <a:spLocks noChangeArrowheads="1"/>
          </p:cNvSpPr>
          <p:nvPr/>
        </p:nvSpPr>
        <p:spPr bwMode="auto">
          <a:xfrm>
            <a:off x="5867400" y="3962400"/>
            <a:ext cx="3048000" cy="402291"/>
          </a:xfrm>
          <a:prstGeom prst="rect">
            <a:avLst/>
          </a:prstGeom>
          <a:ln/>
        </p:spPr>
        <p:style>
          <a:lnRef idx="2">
            <a:schemeClr val="accent6"/>
          </a:lnRef>
          <a:fillRef idx="1">
            <a:schemeClr val="lt1"/>
          </a:fillRef>
          <a:effectRef idx="0">
            <a:schemeClr val="accent6"/>
          </a:effectRef>
          <a:fontRef idx="minor">
            <a:schemeClr val="dk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dirty="0"/>
              <a:t>组合逻辑不含有记忆器件</a:t>
            </a:r>
          </a:p>
        </p:txBody>
      </p:sp>
      <p:graphicFrame>
        <p:nvGraphicFramePr>
          <p:cNvPr id="6" name="Object 343"/>
          <p:cNvGraphicFramePr>
            <a:graphicFrameLocks noChangeAspect="1"/>
          </p:cNvGraphicFramePr>
          <p:nvPr/>
        </p:nvGraphicFramePr>
        <p:xfrm>
          <a:off x="2813050" y="2819400"/>
          <a:ext cx="2800350" cy="433388"/>
        </p:xfrm>
        <a:graphic>
          <a:graphicData uri="http://schemas.openxmlformats.org/presentationml/2006/ole">
            <mc:AlternateContent xmlns:mc="http://schemas.openxmlformats.org/markup-compatibility/2006">
              <mc:Choice xmlns:v="urn:schemas-microsoft-com:vml" Requires="v">
                <p:oleObj spid="_x0000_s269599" name="公式" r:id="rId3" imgW="1495408" imgH="209685" progId="Equation.3">
                  <p:embed/>
                </p:oleObj>
              </mc:Choice>
              <mc:Fallback>
                <p:oleObj name="公式" r:id="rId3" imgW="1495408" imgH="20968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3050" y="2819400"/>
                        <a:ext cx="2800350"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372"/>
          <p:cNvGrpSpPr>
            <a:grpSpLocks/>
          </p:cNvGrpSpPr>
          <p:nvPr/>
        </p:nvGrpSpPr>
        <p:grpSpPr bwMode="auto">
          <a:xfrm>
            <a:off x="1905000" y="1676400"/>
            <a:ext cx="4648200" cy="1082675"/>
            <a:chOff x="1200" y="1296"/>
            <a:chExt cx="2928" cy="682"/>
          </a:xfrm>
        </p:grpSpPr>
        <p:sp>
          <p:nvSpPr>
            <p:cNvPr id="8" name="Rectangle 357"/>
            <p:cNvSpPr>
              <a:spLocks noChangeArrowheads="1"/>
            </p:cNvSpPr>
            <p:nvPr/>
          </p:nvSpPr>
          <p:spPr bwMode="auto">
            <a:xfrm>
              <a:off x="2112" y="1392"/>
              <a:ext cx="1104" cy="57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zh-CN" altLang="en-US">
                  <a:solidFill>
                    <a:srgbClr val="000000"/>
                  </a:solidFill>
                </a:rPr>
                <a:t>组合逻辑</a:t>
              </a:r>
            </a:p>
          </p:txBody>
        </p:sp>
        <p:sp>
          <p:nvSpPr>
            <p:cNvPr id="9" name="Line 358"/>
            <p:cNvSpPr>
              <a:spLocks noChangeShapeType="1"/>
            </p:cNvSpPr>
            <p:nvPr/>
          </p:nvSpPr>
          <p:spPr bwMode="auto">
            <a:xfrm>
              <a:off x="1584" y="1440"/>
              <a:ext cx="52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 name="Line 359"/>
            <p:cNvSpPr>
              <a:spLocks noChangeShapeType="1"/>
            </p:cNvSpPr>
            <p:nvPr/>
          </p:nvSpPr>
          <p:spPr bwMode="auto">
            <a:xfrm>
              <a:off x="1584" y="1584"/>
              <a:ext cx="52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 name="Line 360"/>
            <p:cNvSpPr>
              <a:spLocks noChangeShapeType="1"/>
            </p:cNvSpPr>
            <p:nvPr/>
          </p:nvSpPr>
          <p:spPr bwMode="auto">
            <a:xfrm>
              <a:off x="1584" y="1872"/>
              <a:ext cx="52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 name="Text Box 361"/>
            <p:cNvSpPr txBox="1">
              <a:spLocks noChangeArrowheads="1"/>
            </p:cNvSpPr>
            <p:nvPr/>
          </p:nvSpPr>
          <p:spPr bwMode="auto">
            <a:xfrm>
              <a:off x="1632" y="158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0000"/>
                  </a:solidFill>
                </a:rPr>
                <a:t>…</a:t>
              </a:r>
            </a:p>
          </p:txBody>
        </p:sp>
        <p:sp>
          <p:nvSpPr>
            <p:cNvPr id="13" name="Line 362"/>
            <p:cNvSpPr>
              <a:spLocks noChangeShapeType="1"/>
            </p:cNvSpPr>
            <p:nvPr/>
          </p:nvSpPr>
          <p:spPr bwMode="auto">
            <a:xfrm>
              <a:off x="3216" y="1440"/>
              <a:ext cx="52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 name="Line 363"/>
            <p:cNvSpPr>
              <a:spLocks noChangeShapeType="1"/>
            </p:cNvSpPr>
            <p:nvPr/>
          </p:nvSpPr>
          <p:spPr bwMode="auto">
            <a:xfrm>
              <a:off x="3216" y="1584"/>
              <a:ext cx="52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Line 364"/>
            <p:cNvSpPr>
              <a:spLocks noChangeShapeType="1"/>
            </p:cNvSpPr>
            <p:nvPr/>
          </p:nvSpPr>
          <p:spPr bwMode="auto">
            <a:xfrm>
              <a:off x="3216" y="1872"/>
              <a:ext cx="52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 name="Text Box 365"/>
            <p:cNvSpPr txBox="1">
              <a:spLocks noChangeArrowheads="1"/>
            </p:cNvSpPr>
            <p:nvPr/>
          </p:nvSpPr>
          <p:spPr bwMode="auto">
            <a:xfrm>
              <a:off x="3264" y="158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0000"/>
                  </a:solidFill>
                </a:rPr>
                <a:t>…</a:t>
              </a:r>
            </a:p>
          </p:txBody>
        </p:sp>
        <p:sp>
          <p:nvSpPr>
            <p:cNvPr id="17" name="Text Box 366"/>
            <p:cNvSpPr txBox="1">
              <a:spLocks noChangeArrowheads="1"/>
            </p:cNvSpPr>
            <p:nvPr/>
          </p:nvSpPr>
          <p:spPr bwMode="auto">
            <a:xfrm>
              <a:off x="1200" y="1296"/>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0000"/>
                  </a:solidFill>
                </a:rPr>
                <a:t>X</a:t>
              </a:r>
              <a:r>
                <a:rPr lang="en-US" altLang="zh-CN" baseline="-25000">
                  <a:solidFill>
                    <a:srgbClr val="000000"/>
                  </a:solidFill>
                </a:rPr>
                <a:t>1</a:t>
              </a:r>
            </a:p>
          </p:txBody>
        </p:sp>
        <p:sp>
          <p:nvSpPr>
            <p:cNvPr id="18" name="Text Box 367"/>
            <p:cNvSpPr txBox="1">
              <a:spLocks noChangeArrowheads="1"/>
            </p:cNvSpPr>
            <p:nvPr/>
          </p:nvSpPr>
          <p:spPr bwMode="auto">
            <a:xfrm>
              <a:off x="1200" y="1488"/>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0000"/>
                  </a:solidFill>
                </a:rPr>
                <a:t>X</a:t>
              </a:r>
              <a:r>
                <a:rPr lang="en-US" altLang="zh-CN" baseline="-25000">
                  <a:solidFill>
                    <a:srgbClr val="000000"/>
                  </a:solidFill>
                </a:rPr>
                <a:t>2</a:t>
              </a:r>
            </a:p>
          </p:txBody>
        </p:sp>
        <p:sp>
          <p:nvSpPr>
            <p:cNvPr id="19" name="Text Box 368"/>
            <p:cNvSpPr txBox="1">
              <a:spLocks noChangeArrowheads="1"/>
            </p:cNvSpPr>
            <p:nvPr/>
          </p:nvSpPr>
          <p:spPr bwMode="auto">
            <a:xfrm>
              <a:off x="1200" y="1728"/>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0000"/>
                  </a:solidFill>
                </a:rPr>
                <a:t>X</a:t>
              </a:r>
              <a:r>
                <a:rPr lang="en-US" altLang="zh-CN" baseline="-25000">
                  <a:solidFill>
                    <a:srgbClr val="000000"/>
                  </a:solidFill>
                </a:rPr>
                <a:t>n</a:t>
              </a:r>
            </a:p>
          </p:txBody>
        </p:sp>
        <p:sp>
          <p:nvSpPr>
            <p:cNvPr id="20" name="Text Box 369"/>
            <p:cNvSpPr txBox="1">
              <a:spLocks noChangeArrowheads="1"/>
            </p:cNvSpPr>
            <p:nvPr/>
          </p:nvSpPr>
          <p:spPr bwMode="auto">
            <a:xfrm>
              <a:off x="3744" y="1296"/>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0000"/>
                  </a:solidFill>
                </a:rPr>
                <a:t>F</a:t>
              </a:r>
              <a:r>
                <a:rPr lang="en-US" altLang="zh-CN" baseline="-25000">
                  <a:solidFill>
                    <a:srgbClr val="000000"/>
                  </a:solidFill>
                </a:rPr>
                <a:t>1</a:t>
              </a:r>
            </a:p>
          </p:txBody>
        </p:sp>
        <p:sp>
          <p:nvSpPr>
            <p:cNvPr id="21" name="Text Box 370"/>
            <p:cNvSpPr txBox="1">
              <a:spLocks noChangeArrowheads="1"/>
            </p:cNvSpPr>
            <p:nvPr/>
          </p:nvSpPr>
          <p:spPr bwMode="auto">
            <a:xfrm>
              <a:off x="3744" y="1488"/>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0000"/>
                  </a:solidFill>
                </a:rPr>
                <a:t>F</a:t>
              </a:r>
              <a:r>
                <a:rPr lang="en-US" altLang="zh-CN" baseline="-25000">
                  <a:solidFill>
                    <a:srgbClr val="000000"/>
                  </a:solidFill>
                </a:rPr>
                <a:t>2</a:t>
              </a:r>
            </a:p>
          </p:txBody>
        </p:sp>
        <p:sp>
          <p:nvSpPr>
            <p:cNvPr id="22" name="Text Box 371"/>
            <p:cNvSpPr txBox="1">
              <a:spLocks noChangeArrowheads="1"/>
            </p:cNvSpPr>
            <p:nvPr/>
          </p:nvSpPr>
          <p:spPr bwMode="auto">
            <a:xfrm>
              <a:off x="3744" y="1728"/>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0000"/>
                  </a:solidFill>
                </a:rPr>
                <a:t>F</a:t>
              </a:r>
              <a:r>
                <a:rPr lang="en-US" altLang="zh-CN" baseline="-25000">
                  <a:solidFill>
                    <a:srgbClr val="000000"/>
                  </a:solidFill>
                </a:rPr>
                <a:t>n</a:t>
              </a:r>
            </a:p>
          </p:txBody>
        </p:sp>
      </p:grpSp>
      <p:graphicFrame>
        <p:nvGraphicFramePr>
          <p:cNvPr id="23" name="Object 373"/>
          <p:cNvGraphicFramePr>
            <a:graphicFrameLocks noChangeAspect="1"/>
          </p:cNvGraphicFramePr>
          <p:nvPr/>
        </p:nvGraphicFramePr>
        <p:xfrm>
          <a:off x="2803525" y="3276600"/>
          <a:ext cx="2822575" cy="433388"/>
        </p:xfrm>
        <a:graphic>
          <a:graphicData uri="http://schemas.openxmlformats.org/presentationml/2006/ole">
            <mc:AlternateContent xmlns:mc="http://schemas.openxmlformats.org/markup-compatibility/2006">
              <mc:Choice xmlns:v="urn:schemas-microsoft-com:vml" Requires="v">
                <p:oleObj spid="_x0000_s269600" name="公式" r:id="rId5" imgW="1504849" imgH="209685" progId="Equation.3">
                  <p:embed/>
                </p:oleObj>
              </mc:Choice>
              <mc:Fallback>
                <p:oleObj name="公式" r:id="rId5" imgW="1504849" imgH="20968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3525" y="3276600"/>
                        <a:ext cx="2822575"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374"/>
          <p:cNvGraphicFramePr>
            <a:graphicFrameLocks noChangeAspect="1"/>
          </p:cNvGraphicFramePr>
          <p:nvPr/>
        </p:nvGraphicFramePr>
        <p:xfrm>
          <a:off x="2725738" y="3962400"/>
          <a:ext cx="2917825" cy="433388"/>
        </p:xfrm>
        <a:graphic>
          <a:graphicData uri="http://schemas.openxmlformats.org/presentationml/2006/ole">
            <mc:AlternateContent xmlns:mc="http://schemas.openxmlformats.org/markup-compatibility/2006">
              <mc:Choice xmlns:v="urn:schemas-microsoft-com:vml" Requires="v">
                <p:oleObj spid="_x0000_s269601" name="公式" r:id="rId7" imgW="1552592" imgH="209685" progId="Equation.3">
                  <p:embed/>
                </p:oleObj>
              </mc:Choice>
              <mc:Fallback>
                <p:oleObj name="公式" r:id="rId7" imgW="1552592" imgH="20968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738" y="3962400"/>
                        <a:ext cx="2917825"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Text Box 375"/>
          <p:cNvSpPr txBox="1">
            <a:spLocks noChangeArrowheads="1"/>
          </p:cNvSpPr>
          <p:nvPr/>
        </p:nvSpPr>
        <p:spPr bwMode="auto">
          <a:xfrm>
            <a:off x="3505200" y="35814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t>
            </a:r>
          </a:p>
        </p:txBody>
      </p:sp>
      <p:grpSp>
        <p:nvGrpSpPr>
          <p:cNvPr id="26" name="Group 376"/>
          <p:cNvGrpSpPr>
            <a:grpSpLocks/>
          </p:cNvGrpSpPr>
          <p:nvPr/>
        </p:nvGrpSpPr>
        <p:grpSpPr bwMode="auto">
          <a:xfrm>
            <a:off x="152400" y="4800600"/>
            <a:ext cx="3771900" cy="381000"/>
            <a:chOff x="0" y="1200"/>
            <a:chExt cx="2423" cy="240"/>
          </a:xfrm>
        </p:grpSpPr>
        <p:sp>
          <p:nvSpPr>
            <p:cNvPr id="27" name="AutoShape 377"/>
            <p:cNvSpPr>
              <a:spLocks noChangeArrowheads="1"/>
            </p:cNvSpPr>
            <p:nvPr/>
          </p:nvSpPr>
          <p:spPr bwMode="auto">
            <a:xfrm>
              <a:off x="0" y="1200"/>
              <a:ext cx="1819" cy="240"/>
            </a:xfrm>
            <a:prstGeom prst="roundRect">
              <a:avLst>
                <a:gd name="adj" fmla="val 50000"/>
              </a:avLst>
            </a:prstGeom>
            <a:ln>
              <a:headEnd/>
              <a:tailEnd/>
            </a:ln>
          </p:spPr>
          <p:style>
            <a:lnRef idx="1">
              <a:schemeClr val="accent6"/>
            </a:lnRef>
            <a:fillRef idx="3">
              <a:schemeClr val="accent6"/>
            </a:fillRef>
            <a:effectRef idx="2">
              <a:schemeClr val="accent6"/>
            </a:effectRef>
            <a:fontRef idx="minor">
              <a:schemeClr val="lt1"/>
            </a:fontRef>
          </p:style>
          <p:txBody>
            <a:bodyPr wrap="none" lIns="0" tIns="0" rIns="0" bIns="0" anchor="ctr"/>
            <a:lstStyle/>
            <a:p>
              <a:r>
                <a:rPr lang="zh-CN" altLang="en-US">
                  <a:solidFill>
                    <a:schemeClr val="bg1"/>
                  </a:solidFill>
                </a:rPr>
                <a:t>组合逻辑的分析步骤</a:t>
              </a:r>
            </a:p>
          </p:txBody>
        </p:sp>
        <p:sp>
          <p:nvSpPr>
            <p:cNvPr id="28" name="Line 378"/>
            <p:cNvSpPr>
              <a:spLocks noChangeShapeType="1"/>
            </p:cNvSpPr>
            <p:nvPr/>
          </p:nvSpPr>
          <p:spPr bwMode="auto">
            <a:xfrm flipV="1">
              <a:off x="1854" y="1326"/>
              <a:ext cx="569" cy="1"/>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lIns="0" tIns="0" rIns="0" bIns="0" anchor="ctr"/>
            <a:lstStyle/>
            <a:p>
              <a:endParaRPr lang="zh-CN" altLang="en-US">
                <a:solidFill>
                  <a:schemeClr val="bg1"/>
                </a:solidFill>
              </a:endParaRPr>
            </a:p>
          </p:txBody>
        </p:sp>
      </p:grpSp>
      <p:sp>
        <p:nvSpPr>
          <p:cNvPr id="29" name="Text Box 380"/>
          <p:cNvSpPr txBox="1">
            <a:spLocks noChangeArrowheads="1"/>
          </p:cNvSpPr>
          <p:nvPr/>
        </p:nvSpPr>
        <p:spPr bwMode="auto">
          <a:xfrm>
            <a:off x="2438400" y="5334000"/>
            <a:ext cx="1524000" cy="415925"/>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solidFill>
                  <a:srgbClr val="FF0000"/>
                </a:solidFill>
              </a:rPr>
              <a:t>逻辑表达式</a:t>
            </a:r>
          </a:p>
        </p:txBody>
      </p:sp>
      <p:sp>
        <p:nvSpPr>
          <p:cNvPr id="30" name="Text Box 381"/>
          <p:cNvSpPr txBox="1">
            <a:spLocks noChangeArrowheads="1"/>
          </p:cNvSpPr>
          <p:nvPr/>
        </p:nvSpPr>
        <p:spPr bwMode="auto">
          <a:xfrm>
            <a:off x="5029200" y="5638800"/>
            <a:ext cx="1066800" cy="415925"/>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a:solidFill>
                  <a:srgbClr val="FF0000"/>
                </a:solidFill>
              </a:rPr>
              <a:t>真值表</a:t>
            </a:r>
          </a:p>
        </p:txBody>
      </p:sp>
      <p:sp>
        <p:nvSpPr>
          <p:cNvPr id="31" name="Text Box 382"/>
          <p:cNvSpPr txBox="1">
            <a:spLocks noChangeArrowheads="1"/>
          </p:cNvSpPr>
          <p:nvPr/>
        </p:nvSpPr>
        <p:spPr bwMode="auto">
          <a:xfrm>
            <a:off x="5029200" y="5029200"/>
            <a:ext cx="1066800" cy="415925"/>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a:solidFill>
                  <a:srgbClr val="FF0000"/>
                </a:solidFill>
              </a:rPr>
              <a:t>最简式</a:t>
            </a:r>
          </a:p>
        </p:txBody>
      </p:sp>
      <p:sp>
        <p:nvSpPr>
          <p:cNvPr id="32" name="Text Box 383"/>
          <p:cNvSpPr txBox="1">
            <a:spLocks noChangeArrowheads="1"/>
          </p:cNvSpPr>
          <p:nvPr/>
        </p:nvSpPr>
        <p:spPr bwMode="auto">
          <a:xfrm>
            <a:off x="7162800" y="5334000"/>
            <a:ext cx="1541463" cy="415925"/>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solidFill>
                  <a:srgbClr val="FF0000"/>
                </a:solidFill>
              </a:rPr>
              <a:t>描述功能</a:t>
            </a:r>
          </a:p>
        </p:txBody>
      </p:sp>
      <p:sp>
        <p:nvSpPr>
          <p:cNvPr id="33" name="Text Box 384"/>
          <p:cNvSpPr txBox="1">
            <a:spLocks noChangeArrowheads="1"/>
          </p:cNvSpPr>
          <p:nvPr/>
        </p:nvSpPr>
        <p:spPr bwMode="auto">
          <a:xfrm>
            <a:off x="457200" y="5334000"/>
            <a:ext cx="1447800" cy="415925"/>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solidFill>
                  <a:srgbClr val="FF0000"/>
                </a:solidFill>
              </a:rPr>
              <a:t>组合电路</a:t>
            </a:r>
          </a:p>
        </p:txBody>
      </p:sp>
      <p:sp>
        <p:nvSpPr>
          <p:cNvPr id="34" name="Line 386"/>
          <p:cNvSpPr>
            <a:spLocks noChangeShapeType="1"/>
          </p:cNvSpPr>
          <p:nvPr/>
        </p:nvSpPr>
        <p:spPr bwMode="auto">
          <a:xfrm>
            <a:off x="1905000" y="5562600"/>
            <a:ext cx="533400" cy="0"/>
          </a:xfrm>
          <a:prstGeom prst="line">
            <a:avLst/>
          </a:prstGeom>
          <a:noFill/>
          <a:ln w="19050">
            <a:solidFill>
              <a:srgbClr val="0066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rgbClr val="FF0000"/>
              </a:solidFill>
            </a:endParaRPr>
          </a:p>
        </p:txBody>
      </p:sp>
      <p:grpSp>
        <p:nvGrpSpPr>
          <p:cNvPr id="35" name="Group 397"/>
          <p:cNvGrpSpPr>
            <a:grpSpLocks/>
          </p:cNvGrpSpPr>
          <p:nvPr/>
        </p:nvGrpSpPr>
        <p:grpSpPr bwMode="auto">
          <a:xfrm>
            <a:off x="3962400" y="5257800"/>
            <a:ext cx="1066800" cy="609600"/>
            <a:chOff x="2544" y="3504"/>
            <a:chExt cx="672" cy="384"/>
          </a:xfrm>
        </p:grpSpPr>
        <p:sp>
          <p:nvSpPr>
            <p:cNvPr id="36" name="Line 388"/>
            <p:cNvSpPr>
              <a:spLocks noChangeShapeType="1"/>
            </p:cNvSpPr>
            <p:nvPr/>
          </p:nvSpPr>
          <p:spPr bwMode="auto">
            <a:xfrm>
              <a:off x="2880" y="3504"/>
              <a:ext cx="0" cy="384"/>
            </a:xfrm>
            <a:prstGeom prst="line">
              <a:avLst/>
            </a:prstGeom>
            <a:noFill/>
            <a:ln w="1905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rgbClr val="FF0000"/>
                </a:solidFill>
              </a:endParaRPr>
            </a:p>
          </p:txBody>
        </p:sp>
        <p:sp>
          <p:nvSpPr>
            <p:cNvPr id="37" name="Line 389"/>
            <p:cNvSpPr>
              <a:spLocks noChangeShapeType="1"/>
            </p:cNvSpPr>
            <p:nvPr/>
          </p:nvSpPr>
          <p:spPr bwMode="auto">
            <a:xfrm>
              <a:off x="2880" y="3504"/>
              <a:ext cx="336" cy="0"/>
            </a:xfrm>
            <a:prstGeom prst="line">
              <a:avLst/>
            </a:prstGeom>
            <a:noFill/>
            <a:ln w="19050">
              <a:solidFill>
                <a:srgbClr val="0066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rgbClr val="FF0000"/>
                </a:solidFill>
              </a:endParaRPr>
            </a:p>
          </p:txBody>
        </p:sp>
        <p:sp>
          <p:nvSpPr>
            <p:cNvPr id="38" name="Line 390"/>
            <p:cNvSpPr>
              <a:spLocks noChangeShapeType="1"/>
            </p:cNvSpPr>
            <p:nvPr/>
          </p:nvSpPr>
          <p:spPr bwMode="auto">
            <a:xfrm>
              <a:off x="2880" y="3888"/>
              <a:ext cx="336" cy="0"/>
            </a:xfrm>
            <a:prstGeom prst="line">
              <a:avLst/>
            </a:prstGeom>
            <a:noFill/>
            <a:ln w="19050">
              <a:solidFill>
                <a:srgbClr val="0066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rgbClr val="FF0000"/>
                </a:solidFill>
              </a:endParaRPr>
            </a:p>
          </p:txBody>
        </p:sp>
        <p:sp>
          <p:nvSpPr>
            <p:cNvPr id="39" name="Line 392"/>
            <p:cNvSpPr>
              <a:spLocks noChangeShapeType="1"/>
            </p:cNvSpPr>
            <p:nvPr/>
          </p:nvSpPr>
          <p:spPr bwMode="auto">
            <a:xfrm>
              <a:off x="2544" y="3696"/>
              <a:ext cx="336" cy="0"/>
            </a:xfrm>
            <a:prstGeom prst="line">
              <a:avLst/>
            </a:prstGeom>
            <a:noFill/>
            <a:ln w="1905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rgbClr val="FF0000"/>
                </a:solidFill>
              </a:endParaRPr>
            </a:p>
          </p:txBody>
        </p:sp>
      </p:grpSp>
      <p:grpSp>
        <p:nvGrpSpPr>
          <p:cNvPr id="40" name="Group 398"/>
          <p:cNvGrpSpPr>
            <a:grpSpLocks/>
          </p:cNvGrpSpPr>
          <p:nvPr/>
        </p:nvGrpSpPr>
        <p:grpSpPr bwMode="auto">
          <a:xfrm>
            <a:off x="6096000" y="5257800"/>
            <a:ext cx="1066800" cy="609600"/>
            <a:chOff x="3888" y="3504"/>
            <a:chExt cx="672" cy="384"/>
          </a:xfrm>
        </p:grpSpPr>
        <p:sp>
          <p:nvSpPr>
            <p:cNvPr id="41" name="Line 385"/>
            <p:cNvSpPr>
              <a:spLocks noChangeShapeType="1"/>
            </p:cNvSpPr>
            <p:nvPr/>
          </p:nvSpPr>
          <p:spPr bwMode="auto">
            <a:xfrm>
              <a:off x="4224" y="3696"/>
              <a:ext cx="336" cy="0"/>
            </a:xfrm>
            <a:prstGeom prst="line">
              <a:avLst/>
            </a:prstGeom>
            <a:noFill/>
            <a:ln w="19050">
              <a:solidFill>
                <a:srgbClr val="0066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rgbClr val="FF0000"/>
                </a:solidFill>
              </a:endParaRPr>
            </a:p>
          </p:txBody>
        </p:sp>
        <p:sp>
          <p:nvSpPr>
            <p:cNvPr id="42" name="Line 393"/>
            <p:cNvSpPr>
              <a:spLocks noChangeShapeType="1"/>
            </p:cNvSpPr>
            <p:nvPr/>
          </p:nvSpPr>
          <p:spPr bwMode="auto">
            <a:xfrm>
              <a:off x="4224" y="3504"/>
              <a:ext cx="0" cy="384"/>
            </a:xfrm>
            <a:prstGeom prst="line">
              <a:avLst/>
            </a:prstGeom>
            <a:noFill/>
            <a:ln w="1905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rgbClr val="FF0000"/>
                </a:solidFill>
              </a:endParaRPr>
            </a:p>
          </p:txBody>
        </p:sp>
        <p:sp>
          <p:nvSpPr>
            <p:cNvPr id="43" name="Line 395"/>
            <p:cNvSpPr>
              <a:spLocks noChangeShapeType="1"/>
            </p:cNvSpPr>
            <p:nvPr/>
          </p:nvSpPr>
          <p:spPr bwMode="auto">
            <a:xfrm>
              <a:off x="3888" y="3504"/>
              <a:ext cx="336" cy="0"/>
            </a:xfrm>
            <a:prstGeom prst="line">
              <a:avLst/>
            </a:prstGeom>
            <a:noFill/>
            <a:ln w="1905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rgbClr val="FF0000"/>
                </a:solidFill>
              </a:endParaRPr>
            </a:p>
          </p:txBody>
        </p:sp>
        <p:sp>
          <p:nvSpPr>
            <p:cNvPr id="44" name="Line 396"/>
            <p:cNvSpPr>
              <a:spLocks noChangeShapeType="1"/>
            </p:cNvSpPr>
            <p:nvPr/>
          </p:nvSpPr>
          <p:spPr bwMode="auto">
            <a:xfrm>
              <a:off x="3888" y="3888"/>
              <a:ext cx="336" cy="0"/>
            </a:xfrm>
            <a:prstGeom prst="line">
              <a:avLst/>
            </a:prstGeom>
            <a:noFill/>
            <a:ln w="1905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rgbClr val="FF0000"/>
                </a:solidFill>
              </a:endParaRPr>
            </a:p>
          </p:txBody>
        </p:sp>
      </p:grpSp>
    </p:spTree>
    <p:extLst>
      <p:ext uri="{BB962C8B-B14F-4D97-AF65-F5344CB8AC3E}">
        <p14:creationId xmlns:p14="http://schemas.microsoft.com/office/powerpoint/2010/main" val="7734774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标题 1"/>
          <p:cNvSpPr>
            <a:spLocks noGrp="1"/>
          </p:cNvSpPr>
          <p:nvPr>
            <p:ph type="title"/>
          </p:nvPr>
        </p:nvSpPr>
        <p:spPr>
          <a:xfrm>
            <a:off x="-54304" y="6408217"/>
            <a:ext cx="9198304" cy="384175"/>
          </a:xfrm>
        </p:spPr>
        <p:style>
          <a:lnRef idx="0">
            <a:schemeClr val="accent3"/>
          </a:lnRef>
          <a:fillRef idx="3">
            <a:schemeClr val="accent3"/>
          </a:fillRef>
          <a:effectRef idx="3">
            <a:schemeClr val="accent3"/>
          </a:effectRef>
          <a:fontRef idx="minor">
            <a:schemeClr val="lt1"/>
          </a:fontRef>
        </p:style>
        <p:txBody>
          <a:bodyPr/>
          <a:lstStyle/>
          <a:p>
            <a:endParaRPr lang="zh-CN" altLang="en-US"/>
          </a:p>
        </p:txBody>
      </p:sp>
      <p:sp>
        <p:nvSpPr>
          <p:cNvPr id="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第二节  组合逻辑设计</a:t>
            </a:r>
          </a:p>
        </p:txBody>
      </p:sp>
      <p:sp>
        <p:nvSpPr>
          <p:cNvPr id="30" name="内容占位符 2"/>
          <p:cNvSpPr>
            <a:spLocks noGrp="1"/>
          </p:cNvSpPr>
          <p:nvPr>
            <p:ph idx="1"/>
          </p:nvPr>
        </p:nvSpPr>
        <p:spPr>
          <a:xfrm>
            <a:off x="19987" y="548808"/>
            <a:ext cx="9007310" cy="5775791"/>
          </a:xfrm>
        </p:spPr>
        <p:txBody>
          <a:bodyPr/>
          <a:lstStyle/>
          <a:p>
            <a:r>
              <a:rPr lang="zh-CN" altLang="en-US" sz="2800" dirty="0"/>
              <a:t>组合逻辑设计实例</a:t>
            </a:r>
          </a:p>
          <a:p>
            <a:endParaRPr lang="zh-CN" altLang="en-US" dirty="0"/>
          </a:p>
        </p:txBody>
      </p:sp>
      <p:sp>
        <p:nvSpPr>
          <p:cNvPr id="69" name="Text Box 4"/>
          <p:cNvSpPr txBox="1">
            <a:spLocks noChangeArrowheads="1"/>
          </p:cNvSpPr>
          <p:nvPr/>
        </p:nvSpPr>
        <p:spPr bwMode="auto">
          <a:xfrm>
            <a:off x="1822356" y="964274"/>
            <a:ext cx="7159938"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半加器（英语：</a:t>
            </a:r>
            <a:r>
              <a:rPr lang="en-US" altLang="zh-CN" dirty="0"/>
              <a:t>half adder</a:t>
            </a:r>
            <a:r>
              <a:rPr lang="zh-CN" altLang="en-US" dirty="0"/>
              <a:t>）电路是指对两个输入数据位相加，输出一个结果位和进位，没有进位输入的加法器电路。 是实现两个一位二进制数的加法运算电路。</a:t>
            </a:r>
          </a:p>
        </p:txBody>
      </p:sp>
      <p:grpSp>
        <p:nvGrpSpPr>
          <p:cNvPr id="70" name="Group 5"/>
          <p:cNvGrpSpPr>
            <a:grpSpLocks/>
          </p:cNvGrpSpPr>
          <p:nvPr/>
        </p:nvGrpSpPr>
        <p:grpSpPr bwMode="auto">
          <a:xfrm>
            <a:off x="279400" y="1271583"/>
            <a:ext cx="1584325" cy="381000"/>
            <a:chOff x="0" y="1200"/>
            <a:chExt cx="2423" cy="240"/>
          </a:xfrm>
        </p:grpSpPr>
        <p:sp>
          <p:nvSpPr>
            <p:cNvPr id="71" name="AutoShape 6"/>
            <p:cNvSpPr>
              <a:spLocks noChangeArrowheads="1"/>
            </p:cNvSpPr>
            <p:nvPr/>
          </p:nvSpPr>
          <p:spPr bwMode="auto">
            <a:xfrm>
              <a:off x="0" y="1200"/>
              <a:ext cx="1819" cy="240"/>
            </a:xfrm>
            <a:prstGeom prst="roundRect">
              <a:avLst>
                <a:gd name="adj" fmla="val 50000"/>
              </a:avLst>
            </a:prstGeom>
            <a:ln>
              <a:headEnd/>
              <a:tailEnd/>
            </a:ln>
          </p:spPr>
          <p:style>
            <a:lnRef idx="1">
              <a:schemeClr val="accent6"/>
            </a:lnRef>
            <a:fillRef idx="3">
              <a:schemeClr val="accent6"/>
            </a:fillRef>
            <a:effectRef idx="2">
              <a:schemeClr val="accent6"/>
            </a:effectRef>
            <a:fontRef idx="minor">
              <a:schemeClr val="lt1"/>
            </a:fontRef>
          </p:style>
          <p:txBody>
            <a:bodyPr wrap="none" lIns="0" tIns="0" rIns="0" bIns="0" anchor="ctr"/>
            <a:lstStyle/>
            <a:p>
              <a:r>
                <a:rPr lang="zh-CN" altLang="en-US" dirty="0">
                  <a:solidFill>
                    <a:schemeClr val="bg1"/>
                  </a:solidFill>
                </a:rPr>
                <a:t>半加器</a:t>
              </a:r>
            </a:p>
          </p:txBody>
        </p:sp>
        <p:sp>
          <p:nvSpPr>
            <p:cNvPr id="72" name="Line 7"/>
            <p:cNvSpPr>
              <a:spLocks noChangeShapeType="1"/>
            </p:cNvSpPr>
            <p:nvPr/>
          </p:nvSpPr>
          <p:spPr bwMode="auto">
            <a:xfrm flipV="1">
              <a:off x="1854" y="1326"/>
              <a:ext cx="569" cy="1"/>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lIns="0" tIns="0" rIns="0" bIns="0" anchor="ctr"/>
            <a:lstStyle/>
            <a:p>
              <a:endParaRPr lang="zh-CN" altLang="en-US"/>
            </a:p>
          </p:txBody>
        </p:sp>
      </p:grpSp>
      <p:graphicFrame>
        <p:nvGraphicFramePr>
          <p:cNvPr id="73" name="Group 11"/>
          <p:cNvGraphicFramePr>
            <a:graphicFrameLocks noGrp="1"/>
          </p:cNvGraphicFramePr>
          <p:nvPr>
            <p:extLst>
              <p:ext uri="{D42A27DB-BD31-4B8C-83A1-F6EECF244321}">
                <p14:modId xmlns:p14="http://schemas.microsoft.com/office/powerpoint/2010/main" val="298826560"/>
              </p:ext>
            </p:extLst>
          </p:nvPr>
        </p:nvGraphicFramePr>
        <p:xfrm>
          <a:off x="280604" y="3818424"/>
          <a:ext cx="4210789" cy="2390484"/>
        </p:xfrm>
        <a:graphic>
          <a:graphicData uri="http://schemas.openxmlformats.org/drawingml/2006/table">
            <a:tbl>
              <a:tblPr/>
              <a:tblGrid>
                <a:gridCol w="1185054">
                  <a:extLst>
                    <a:ext uri="{9D8B030D-6E8A-4147-A177-3AD203B41FA5}">
                      <a16:colId xmlns:a16="http://schemas.microsoft.com/office/drawing/2014/main" val="20000"/>
                    </a:ext>
                  </a:extLst>
                </a:gridCol>
                <a:gridCol w="920339">
                  <a:extLst>
                    <a:ext uri="{9D8B030D-6E8A-4147-A177-3AD203B41FA5}">
                      <a16:colId xmlns:a16="http://schemas.microsoft.com/office/drawing/2014/main" val="20001"/>
                    </a:ext>
                  </a:extLst>
                </a:gridCol>
                <a:gridCol w="1052698">
                  <a:extLst>
                    <a:ext uri="{9D8B030D-6E8A-4147-A177-3AD203B41FA5}">
                      <a16:colId xmlns:a16="http://schemas.microsoft.com/office/drawing/2014/main" val="20002"/>
                    </a:ext>
                  </a:extLst>
                </a:gridCol>
                <a:gridCol w="1052698">
                  <a:extLst>
                    <a:ext uri="{9D8B030D-6E8A-4147-A177-3AD203B41FA5}">
                      <a16:colId xmlns:a16="http://schemas.microsoft.com/office/drawing/2014/main" val="20003"/>
                    </a:ext>
                  </a:extLst>
                </a:gridCol>
              </a:tblGrid>
              <a:tr h="2953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charset="-122"/>
                        </a:rPr>
                        <a:t>输</a:t>
                      </a:r>
                    </a:p>
                  </a:txBody>
                  <a:tcPr marL="90000" marR="90000" marT="46807" marB="46807"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charset="-122"/>
                        </a:rPr>
                        <a:t>入</a:t>
                      </a:r>
                    </a:p>
                  </a:txBody>
                  <a:tcPr marL="90000" marR="90000" marT="46807" marB="46807"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charset="-122"/>
                        </a:rPr>
                        <a:t>输出</a:t>
                      </a:r>
                    </a:p>
                  </a:txBody>
                  <a:tcPr marL="90000" marR="90000" marT="46807" marB="46807"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2953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charset="-122"/>
                        </a:rPr>
                        <a:t>被加数</a:t>
                      </a:r>
                      <a:r>
                        <a:rPr kumimoji="1" lang="en-US" altLang="zh-CN" sz="2000" b="0" i="0" u="none" strike="noStrike" cap="none" normalizeH="0" baseline="0">
                          <a:ln>
                            <a:noFill/>
                          </a:ln>
                          <a:solidFill>
                            <a:schemeClr val="tx1"/>
                          </a:solidFill>
                          <a:effectLst/>
                          <a:latin typeface="Times New Roman" pitchFamily="18" charset="0"/>
                          <a:ea typeface="宋体" charset="-122"/>
                        </a:rPr>
                        <a:t>A</a:t>
                      </a:r>
                    </a:p>
                  </a:txBody>
                  <a:tcPr marL="90000" marR="90000" marT="46807" marB="46807"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charset="-122"/>
                        </a:rPr>
                        <a:t>加数</a:t>
                      </a:r>
                      <a:r>
                        <a:rPr kumimoji="1" lang="en-US" altLang="zh-CN" sz="2000" b="0" i="0" u="none" strike="noStrike" cap="none" normalizeH="0" baseline="0" dirty="0">
                          <a:ln>
                            <a:noFill/>
                          </a:ln>
                          <a:solidFill>
                            <a:schemeClr val="tx1"/>
                          </a:solidFill>
                          <a:effectLst/>
                          <a:latin typeface="Times New Roman" pitchFamily="18" charset="0"/>
                          <a:ea typeface="宋体" charset="-122"/>
                        </a:rPr>
                        <a:t>B</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charset="-122"/>
                        </a:rPr>
                        <a:t>和数</a:t>
                      </a:r>
                      <a:r>
                        <a:rPr kumimoji="1" lang="en-US" altLang="zh-CN" sz="2000" b="0" i="0" u="none" strike="noStrike" cap="none" normalizeH="0" baseline="0" dirty="0">
                          <a:ln>
                            <a:noFill/>
                          </a:ln>
                          <a:solidFill>
                            <a:schemeClr val="tx1"/>
                          </a:solidFill>
                          <a:effectLst/>
                          <a:latin typeface="Times New Roman" pitchFamily="18" charset="0"/>
                          <a:ea typeface="宋体" charset="-122"/>
                        </a:rPr>
                        <a:t>S</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charset="-122"/>
                        </a:rPr>
                        <a:t>进位</a:t>
                      </a:r>
                      <a:r>
                        <a:rPr kumimoji="1" lang="en-US" altLang="zh-CN" sz="2000" b="0" i="0" u="none" strike="noStrike" cap="none" normalizeH="0" baseline="0">
                          <a:ln>
                            <a:noFill/>
                          </a:ln>
                          <a:solidFill>
                            <a:schemeClr val="tx1"/>
                          </a:solidFill>
                          <a:effectLst/>
                          <a:latin typeface="Times New Roman" pitchFamily="18" charset="0"/>
                          <a:ea typeface="宋体" charset="-122"/>
                        </a:rPr>
                        <a:t>C</a:t>
                      </a:r>
                    </a:p>
                  </a:txBody>
                  <a:tcPr marL="90000" marR="90000" marT="46807" marB="46807"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53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7" marB="46807"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charset="-122"/>
                        </a:rPr>
                        <a:t>0</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7" marB="46807"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2953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7" marB="4680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7" marB="46807"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3"/>
                  </a:ext>
                </a:extLst>
              </a:tr>
              <a:tr h="2953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7" marB="4680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7" marB="46807"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4"/>
                  </a:ext>
                </a:extLst>
              </a:tr>
              <a:tr h="2953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7" marB="46807"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charset="-122"/>
                        </a:rPr>
                        <a:t>1</a:t>
                      </a:r>
                    </a:p>
                  </a:txBody>
                  <a:tcPr marL="90000" marR="90000" marT="46807" marB="46807"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矩形 1"/>
          <p:cNvSpPr/>
          <p:nvPr/>
        </p:nvSpPr>
        <p:spPr>
          <a:xfrm>
            <a:off x="1491673" y="2441311"/>
            <a:ext cx="7490621" cy="923330"/>
          </a:xfrm>
          <a:prstGeom prst="rect">
            <a:avLst/>
          </a:prstGeom>
        </p:spPr>
        <p:txBody>
          <a:bodyPr wrap="square">
            <a:spAutoFit/>
          </a:bodyPr>
          <a:lstStyle/>
          <a:p>
            <a:pPr marL="285750" indent="-285750">
              <a:buFont typeface="Wingdings" pitchFamily="2" charset="2"/>
              <a:buChar char="Ø"/>
            </a:pPr>
            <a:r>
              <a:rPr lang="zh-CN" altLang="en-US" dirty="0">
                <a:solidFill>
                  <a:schemeClr val="tx1"/>
                </a:solidFill>
              </a:rPr>
              <a:t>半加器没有接收进位的输入端，全加器有进位输入端，在将两个多位二进制数相加时，除了最低位外，每一位都要考虑来自低位的进位，半加器则不用考虑，只需要考虑两个输入端相加即可。</a:t>
            </a:r>
          </a:p>
        </p:txBody>
      </p:sp>
      <p:graphicFrame>
        <p:nvGraphicFramePr>
          <p:cNvPr id="153" name="Object 54"/>
          <p:cNvGraphicFramePr>
            <a:graphicFrameLocks noChangeAspect="1"/>
          </p:cNvGraphicFramePr>
          <p:nvPr>
            <p:extLst>
              <p:ext uri="{D42A27DB-BD31-4B8C-83A1-F6EECF244321}">
                <p14:modId xmlns:p14="http://schemas.microsoft.com/office/powerpoint/2010/main" val="290255724"/>
              </p:ext>
            </p:extLst>
          </p:nvPr>
        </p:nvGraphicFramePr>
        <p:xfrm>
          <a:off x="5398527" y="3422991"/>
          <a:ext cx="2709863" cy="388938"/>
        </p:xfrm>
        <a:graphic>
          <a:graphicData uri="http://schemas.openxmlformats.org/presentationml/2006/ole">
            <mc:AlternateContent xmlns:mc="http://schemas.openxmlformats.org/markup-compatibility/2006">
              <mc:Choice xmlns:v="urn:schemas-microsoft-com:vml" Requires="v">
                <p:oleObj spid="_x0000_s126944" name="Equation" r:id="rId3" imgW="1438224" imgH="181043" progId="Equation.3">
                  <p:embed/>
                </p:oleObj>
              </mc:Choice>
              <mc:Fallback>
                <p:oleObj name="Equation" r:id="rId3" imgW="1438224" imgH="18104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8527" y="3422991"/>
                        <a:ext cx="2709863"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 name="Object 55"/>
          <p:cNvGraphicFramePr>
            <a:graphicFrameLocks noChangeAspect="1"/>
          </p:cNvGraphicFramePr>
          <p:nvPr>
            <p:extLst>
              <p:ext uri="{D42A27DB-BD31-4B8C-83A1-F6EECF244321}">
                <p14:modId xmlns:p14="http://schemas.microsoft.com/office/powerpoint/2010/main" val="4221082276"/>
              </p:ext>
            </p:extLst>
          </p:nvPr>
        </p:nvGraphicFramePr>
        <p:xfrm>
          <a:off x="5409640" y="3819866"/>
          <a:ext cx="987425" cy="339725"/>
        </p:xfrm>
        <a:graphic>
          <a:graphicData uri="http://schemas.openxmlformats.org/presentationml/2006/ole">
            <mc:AlternateContent xmlns:mc="http://schemas.openxmlformats.org/markup-compatibility/2006">
              <mc:Choice xmlns:v="urn:schemas-microsoft-com:vml" Requires="v">
                <p:oleObj spid="_x0000_s126945" name="Equation" r:id="rId5" imgW="514384" imgH="161857" progId="Equation.3">
                  <p:embed/>
                </p:oleObj>
              </mc:Choice>
              <mc:Fallback>
                <p:oleObj name="Equation" r:id="rId5" imgW="514384" imgH="1618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9640" y="3819866"/>
                        <a:ext cx="987425"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5" name="Group 56"/>
          <p:cNvGrpSpPr>
            <a:grpSpLocks/>
          </p:cNvGrpSpPr>
          <p:nvPr/>
        </p:nvGrpSpPr>
        <p:grpSpPr bwMode="auto">
          <a:xfrm>
            <a:off x="5627127" y="4184991"/>
            <a:ext cx="2546350" cy="1600200"/>
            <a:chOff x="528" y="2112"/>
            <a:chExt cx="1604" cy="1008"/>
          </a:xfrm>
        </p:grpSpPr>
        <p:sp>
          <p:nvSpPr>
            <p:cNvPr id="156" name="Line 57"/>
            <p:cNvSpPr>
              <a:spLocks noChangeShapeType="1"/>
            </p:cNvSpPr>
            <p:nvPr/>
          </p:nvSpPr>
          <p:spPr bwMode="auto">
            <a:xfrm flipV="1">
              <a:off x="759" y="2274"/>
              <a:ext cx="539"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7" name="Line 58"/>
            <p:cNvSpPr>
              <a:spLocks noChangeShapeType="1"/>
            </p:cNvSpPr>
            <p:nvPr/>
          </p:nvSpPr>
          <p:spPr bwMode="auto">
            <a:xfrm>
              <a:off x="777" y="2496"/>
              <a:ext cx="5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8" name="Line 59"/>
            <p:cNvSpPr>
              <a:spLocks noChangeShapeType="1"/>
            </p:cNvSpPr>
            <p:nvPr/>
          </p:nvSpPr>
          <p:spPr bwMode="auto">
            <a:xfrm flipV="1">
              <a:off x="1629" y="2400"/>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9" name="Text Box 60"/>
            <p:cNvSpPr txBox="1">
              <a:spLocks noChangeArrowheads="1"/>
            </p:cNvSpPr>
            <p:nvPr/>
          </p:nvSpPr>
          <p:spPr bwMode="auto">
            <a:xfrm>
              <a:off x="528" y="238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B</a:t>
              </a:r>
            </a:p>
          </p:txBody>
        </p:sp>
        <p:sp>
          <p:nvSpPr>
            <p:cNvPr id="160" name="Text Box 61"/>
            <p:cNvSpPr txBox="1">
              <a:spLocks noChangeArrowheads="1"/>
            </p:cNvSpPr>
            <p:nvPr/>
          </p:nvSpPr>
          <p:spPr bwMode="auto">
            <a:xfrm>
              <a:off x="528" y="211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p>
          </p:txBody>
        </p:sp>
        <p:sp>
          <p:nvSpPr>
            <p:cNvPr id="161" name="Text Box 62"/>
            <p:cNvSpPr txBox="1">
              <a:spLocks noChangeArrowheads="1"/>
            </p:cNvSpPr>
            <p:nvPr/>
          </p:nvSpPr>
          <p:spPr bwMode="auto">
            <a:xfrm>
              <a:off x="1872" y="2283"/>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S</a:t>
              </a:r>
            </a:p>
          </p:txBody>
        </p:sp>
        <p:sp>
          <p:nvSpPr>
            <p:cNvPr id="162" name="Freeform 63"/>
            <p:cNvSpPr>
              <a:spLocks/>
            </p:cNvSpPr>
            <p:nvPr/>
          </p:nvSpPr>
          <p:spPr bwMode="auto">
            <a:xfrm>
              <a:off x="1243" y="2208"/>
              <a:ext cx="78" cy="354"/>
            </a:xfrm>
            <a:custGeom>
              <a:avLst/>
              <a:gdLst>
                <a:gd name="T0" fmla="*/ 2 w 85"/>
                <a:gd name="T1" fmla="*/ 0 h 306"/>
                <a:gd name="T2" fmla="*/ 8 w 85"/>
                <a:gd name="T3" fmla="*/ 3857 h 306"/>
                <a:gd name="T4" fmla="*/ 8 w 85"/>
                <a:gd name="T5" fmla="*/ 9887 h 306"/>
                <a:gd name="T6" fmla="*/ 0 w 85"/>
                <a:gd name="T7" fmla="*/ 1351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63" name="Freeform 64"/>
            <p:cNvSpPr>
              <a:spLocks/>
            </p:cNvSpPr>
            <p:nvPr/>
          </p:nvSpPr>
          <p:spPr bwMode="auto">
            <a:xfrm>
              <a:off x="1263" y="2391"/>
              <a:ext cx="384" cy="169"/>
            </a:xfrm>
            <a:custGeom>
              <a:avLst/>
              <a:gdLst>
                <a:gd name="T0" fmla="*/ 0 w 384"/>
                <a:gd name="T1" fmla="*/ 8 h 192"/>
                <a:gd name="T2" fmla="*/ 168 w 384"/>
                <a:gd name="T3" fmla="*/ 5 h 192"/>
                <a:gd name="T4" fmla="*/ 296 w 384"/>
                <a:gd name="T5" fmla="*/ 4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64" name="Freeform 65"/>
            <p:cNvSpPr>
              <a:spLocks/>
            </p:cNvSpPr>
            <p:nvPr/>
          </p:nvSpPr>
          <p:spPr bwMode="auto">
            <a:xfrm>
              <a:off x="1255" y="2208"/>
              <a:ext cx="384" cy="192"/>
            </a:xfrm>
            <a:custGeom>
              <a:avLst/>
              <a:gdLst>
                <a:gd name="T0" fmla="*/ 0 w 240"/>
                <a:gd name="T1" fmla="*/ 0 h 96"/>
                <a:gd name="T2" fmla="*/ 38941187 w 240"/>
                <a:gd name="T3" fmla="*/ 2147483647 h 96"/>
                <a:gd name="T4" fmla="*/ 48622388 w 240"/>
                <a:gd name="T5" fmla="*/ 2147483647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65" name="Freeform 66"/>
            <p:cNvSpPr>
              <a:spLocks/>
            </p:cNvSpPr>
            <p:nvPr/>
          </p:nvSpPr>
          <p:spPr bwMode="auto">
            <a:xfrm>
              <a:off x="1185" y="2208"/>
              <a:ext cx="78" cy="354"/>
            </a:xfrm>
            <a:custGeom>
              <a:avLst/>
              <a:gdLst>
                <a:gd name="T0" fmla="*/ 2 w 85"/>
                <a:gd name="T1" fmla="*/ 0 h 306"/>
                <a:gd name="T2" fmla="*/ 8 w 85"/>
                <a:gd name="T3" fmla="*/ 3857 h 306"/>
                <a:gd name="T4" fmla="*/ 8 w 85"/>
                <a:gd name="T5" fmla="*/ 9887 h 306"/>
                <a:gd name="T6" fmla="*/ 0 w 85"/>
                <a:gd name="T7" fmla="*/ 1351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66" name="AutoShape 67"/>
            <p:cNvSpPr>
              <a:spLocks noChangeArrowheads="1"/>
            </p:cNvSpPr>
            <p:nvPr/>
          </p:nvSpPr>
          <p:spPr bwMode="auto">
            <a:xfrm>
              <a:off x="1257" y="278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67" name="Line 68"/>
            <p:cNvSpPr>
              <a:spLocks noChangeShapeType="1"/>
            </p:cNvSpPr>
            <p:nvPr/>
          </p:nvSpPr>
          <p:spPr bwMode="auto">
            <a:xfrm flipV="1">
              <a:off x="1104" y="2832"/>
              <a:ext cx="15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8" name="Line 69"/>
            <p:cNvSpPr>
              <a:spLocks noChangeShapeType="1"/>
            </p:cNvSpPr>
            <p:nvPr/>
          </p:nvSpPr>
          <p:spPr bwMode="auto">
            <a:xfrm>
              <a:off x="951" y="305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9" name="Line 70"/>
            <p:cNvSpPr>
              <a:spLocks noChangeShapeType="1"/>
            </p:cNvSpPr>
            <p:nvPr/>
          </p:nvSpPr>
          <p:spPr bwMode="auto">
            <a:xfrm flipV="1">
              <a:off x="1641" y="2937"/>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0" name="Text Box 71"/>
            <p:cNvSpPr txBox="1">
              <a:spLocks noChangeArrowheads="1"/>
            </p:cNvSpPr>
            <p:nvPr/>
          </p:nvSpPr>
          <p:spPr bwMode="auto">
            <a:xfrm>
              <a:off x="1892" y="281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p>
          </p:txBody>
        </p:sp>
        <p:sp>
          <p:nvSpPr>
            <p:cNvPr id="171" name="Line 72"/>
            <p:cNvSpPr>
              <a:spLocks noChangeShapeType="1"/>
            </p:cNvSpPr>
            <p:nvPr/>
          </p:nvSpPr>
          <p:spPr bwMode="auto">
            <a:xfrm flipH="1">
              <a:off x="951" y="2494"/>
              <a:ext cx="4" cy="5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2" name="Line 73"/>
            <p:cNvSpPr>
              <a:spLocks noChangeShapeType="1"/>
            </p:cNvSpPr>
            <p:nvPr/>
          </p:nvSpPr>
          <p:spPr bwMode="auto">
            <a:xfrm flipH="1">
              <a:off x="1104" y="2265"/>
              <a:ext cx="4" cy="5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3" name="Oval 74"/>
            <p:cNvSpPr>
              <a:spLocks noChangeArrowheads="1"/>
            </p:cNvSpPr>
            <p:nvPr/>
          </p:nvSpPr>
          <p:spPr bwMode="auto">
            <a:xfrm flipH="1">
              <a:off x="930" y="2485"/>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174" name="Oval 75"/>
            <p:cNvSpPr>
              <a:spLocks noChangeArrowheads="1"/>
            </p:cNvSpPr>
            <p:nvPr/>
          </p:nvSpPr>
          <p:spPr bwMode="auto">
            <a:xfrm flipH="1">
              <a:off x="1085" y="2247"/>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grpSp>
      <p:grpSp>
        <p:nvGrpSpPr>
          <p:cNvPr id="175" name="Group 5"/>
          <p:cNvGrpSpPr>
            <a:grpSpLocks/>
          </p:cNvGrpSpPr>
          <p:nvPr/>
        </p:nvGrpSpPr>
        <p:grpSpPr bwMode="auto">
          <a:xfrm>
            <a:off x="245774" y="2005163"/>
            <a:ext cx="2255849" cy="381000"/>
            <a:chOff x="0" y="1200"/>
            <a:chExt cx="3450" cy="240"/>
          </a:xfrm>
        </p:grpSpPr>
        <p:sp>
          <p:nvSpPr>
            <p:cNvPr id="176" name="AutoShape 6"/>
            <p:cNvSpPr>
              <a:spLocks noChangeArrowheads="1"/>
            </p:cNvSpPr>
            <p:nvPr/>
          </p:nvSpPr>
          <p:spPr bwMode="auto">
            <a:xfrm>
              <a:off x="0" y="1200"/>
              <a:ext cx="3450" cy="240"/>
            </a:xfrm>
            <a:prstGeom prst="roundRect">
              <a:avLst>
                <a:gd name="adj" fmla="val 50000"/>
              </a:avLst>
            </a:prstGeom>
            <a:ln>
              <a:headEnd/>
              <a:tailEnd/>
            </a:ln>
          </p:spPr>
          <p:style>
            <a:lnRef idx="1">
              <a:schemeClr val="accent6"/>
            </a:lnRef>
            <a:fillRef idx="3">
              <a:schemeClr val="accent6"/>
            </a:fillRef>
            <a:effectRef idx="2">
              <a:schemeClr val="accent6"/>
            </a:effectRef>
            <a:fontRef idx="minor">
              <a:schemeClr val="lt1"/>
            </a:fontRef>
          </p:style>
          <p:txBody>
            <a:bodyPr wrap="none" lIns="0" tIns="0" rIns="0" bIns="0" anchor="ctr"/>
            <a:lstStyle/>
            <a:p>
              <a:r>
                <a:rPr lang="zh-CN" altLang="en-US" dirty="0">
                  <a:solidFill>
                    <a:schemeClr val="bg1"/>
                  </a:solidFill>
                </a:rPr>
                <a:t>半加器与全加器区别</a:t>
              </a:r>
            </a:p>
          </p:txBody>
        </p:sp>
        <p:sp>
          <p:nvSpPr>
            <p:cNvPr id="177" name="Line 7"/>
            <p:cNvSpPr>
              <a:spLocks noChangeShapeType="1"/>
            </p:cNvSpPr>
            <p:nvPr/>
          </p:nvSpPr>
          <p:spPr bwMode="auto">
            <a:xfrm flipV="1">
              <a:off x="1854" y="1326"/>
              <a:ext cx="569" cy="1"/>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lIns="0" tIns="0" rIns="0" bIns="0" anchor="ctr"/>
            <a:lstStyle/>
            <a:p>
              <a:endParaRPr lang="zh-CN" altLang="en-US"/>
            </a:p>
          </p:txBody>
        </p:sp>
      </p:grpSp>
    </p:spTree>
    <p:extLst>
      <p:ext uri="{BB962C8B-B14F-4D97-AF65-F5344CB8AC3E}">
        <p14:creationId xmlns:p14="http://schemas.microsoft.com/office/powerpoint/2010/main" val="8427124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标题 1"/>
          <p:cNvSpPr>
            <a:spLocks noGrp="1"/>
          </p:cNvSpPr>
          <p:nvPr>
            <p:ph type="title"/>
          </p:nvPr>
        </p:nvSpPr>
        <p:spPr>
          <a:xfrm>
            <a:off x="0" y="6408217"/>
            <a:ext cx="9144000" cy="384175"/>
          </a:xfrm>
        </p:spPr>
        <p:style>
          <a:lnRef idx="0">
            <a:schemeClr val="accent3"/>
          </a:lnRef>
          <a:fillRef idx="3">
            <a:schemeClr val="accent3"/>
          </a:fillRef>
          <a:effectRef idx="3">
            <a:schemeClr val="accent3"/>
          </a:effectRef>
          <a:fontRef idx="minor">
            <a:schemeClr val="lt1"/>
          </a:fontRef>
        </p:style>
        <p:txBody>
          <a:bodyPr/>
          <a:lstStyle/>
          <a:p>
            <a:endParaRPr lang="zh-CN" altLang="en-US"/>
          </a:p>
        </p:txBody>
      </p:sp>
      <p:sp>
        <p:nvSpPr>
          <p:cNvPr id="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第二节  组合逻辑设计</a:t>
            </a:r>
          </a:p>
        </p:txBody>
      </p:sp>
      <p:sp>
        <p:nvSpPr>
          <p:cNvPr id="30" name="内容占位符 2"/>
          <p:cNvSpPr>
            <a:spLocks noGrp="1"/>
          </p:cNvSpPr>
          <p:nvPr>
            <p:ph idx="1"/>
          </p:nvPr>
        </p:nvSpPr>
        <p:spPr>
          <a:xfrm>
            <a:off x="19987" y="548808"/>
            <a:ext cx="9007310" cy="5775791"/>
          </a:xfrm>
        </p:spPr>
        <p:txBody>
          <a:bodyPr/>
          <a:lstStyle/>
          <a:p>
            <a:r>
              <a:rPr lang="zh-CN" altLang="en-US" sz="2800" dirty="0"/>
              <a:t>组合逻辑设计实例</a:t>
            </a:r>
          </a:p>
          <a:p>
            <a:endParaRPr lang="zh-CN" altLang="en-US" dirty="0"/>
          </a:p>
        </p:txBody>
      </p:sp>
      <p:sp>
        <p:nvSpPr>
          <p:cNvPr id="69" name="Text Box 4"/>
          <p:cNvSpPr txBox="1">
            <a:spLocks noChangeArrowheads="1"/>
          </p:cNvSpPr>
          <p:nvPr/>
        </p:nvSpPr>
        <p:spPr bwMode="auto">
          <a:xfrm>
            <a:off x="1822356" y="964274"/>
            <a:ext cx="7159938"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半加器（英语：</a:t>
            </a:r>
            <a:r>
              <a:rPr lang="en-US" altLang="zh-CN" dirty="0"/>
              <a:t>half adder</a:t>
            </a:r>
            <a:r>
              <a:rPr lang="zh-CN" altLang="en-US" dirty="0"/>
              <a:t>）电路是指对两个输入数据位相加，输出一个结果位和进位，没有进位输入的加法器电路。 是实现两个一位二进制数的加法运算电路。</a:t>
            </a:r>
          </a:p>
        </p:txBody>
      </p:sp>
      <p:grpSp>
        <p:nvGrpSpPr>
          <p:cNvPr id="70" name="Group 5"/>
          <p:cNvGrpSpPr>
            <a:grpSpLocks/>
          </p:cNvGrpSpPr>
          <p:nvPr/>
        </p:nvGrpSpPr>
        <p:grpSpPr bwMode="auto">
          <a:xfrm>
            <a:off x="279400" y="1271583"/>
            <a:ext cx="1584325" cy="381000"/>
            <a:chOff x="0" y="1200"/>
            <a:chExt cx="2423" cy="240"/>
          </a:xfrm>
        </p:grpSpPr>
        <p:sp>
          <p:nvSpPr>
            <p:cNvPr id="71" name="AutoShape 6"/>
            <p:cNvSpPr>
              <a:spLocks noChangeArrowheads="1"/>
            </p:cNvSpPr>
            <p:nvPr/>
          </p:nvSpPr>
          <p:spPr bwMode="auto">
            <a:xfrm>
              <a:off x="0" y="1200"/>
              <a:ext cx="1819" cy="240"/>
            </a:xfrm>
            <a:prstGeom prst="roundRect">
              <a:avLst>
                <a:gd name="adj" fmla="val 50000"/>
              </a:avLst>
            </a:prstGeom>
            <a:ln>
              <a:headEnd/>
              <a:tailEnd/>
            </a:ln>
          </p:spPr>
          <p:style>
            <a:lnRef idx="1">
              <a:schemeClr val="accent6"/>
            </a:lnRef>
            <a:fillRef idx="3">
              <a:schemeClr val="accent6"/>
            </a:fillRef>
            <a:effectRef idx="2">
              <a:schemeClr val="accent6"/>
            </a:effectRef>
            <a:fontRef idx="minor">
              <a:schemeClr val="lt1"/>
            </a:fontRef>
          </p:style>
          <p:txBody>
            <a:bodyPr wrap="none" lIns="0" tIns="0" rIns="0" bIns="0" anchor="ctr"/>
            <a:lstStyle/>
            <a:p>
              <a:r>
                <a:rPr lang="zh-CN" altLang="en-US" dirty="0">
                  <a:solidFill>
                    <a:schemeClr val="bg1"/>
                  </a:solidFill>
                </a:rPr>
                <a:t>半加器</a:t>
              </a:r>
            </a:p>
          </p:txBody>
        </p:sp>
        <p:sp>
          <p:nvSpPr>
            <p:cNvPr id="72" name="Line 7"/>
            <p:cNvSpPr>
              <a:spLocks noChangeShapeType="1"/>
            </p:cNvSpPr>
            <p:nvPr/>
          </p:nvSpPr>
          <p:spPr bwMode="auto">
            <a:xfrm flipV="1">
              <a:off x="1854" y="1326"/>
              <a:ext cx="569" cy="1"/>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lIns="0" tIns="0" rIns="0" bIns="0" anchor="ctr"/>
            <a:lstStyle/>
            <a:p>
              <a:endParaRPr lang="zh-CN" altLang="en-US"/>
            </a:p>
          </p:txBody>
        </p:sp>
      </p:grpSp>
      <p:graphicFrame>
        <p:nvGraphicFramePr>
          <p:cNvPr id="74" name="Object 54"/>
          <p:cNvGraphicFramePr>
            <a:graphicFrameLocks noChangeAspect="1"/>
          </p:cNvGraphicFramePr>
          <p:nvPr>
            <p:extLst>
              <p:ext uri="{D42A27DB-BD31-4B8C-83A1-F6EECF244321}">
                <p14:modId xmlns:p14="http://schemas.microsoft.com/office/powerpoint/2010/main" val="4227551864"/>
              </p:ext>
            </p:extLst>
          </p:nvPr>
        </p:nvGraphicFramePr>
        <p:xfrm>
          <a:off x="485775" y="2027233"/>
          <a:ext cx="2709863" cy="388938"/>
        </p:xfrm>
        <a:graphic>
          <a:graphicData uri="http://schemas.openxmlformats.org/presentationml/2006/ole">
            <mc:AlternateContent xmlns:mc="http://schemas.openxmlformats.org/markup-compatibility/2006">
              <mc:Choice xmlns:v="urn:schemas-microsoft-com:vml" Requires="v">
                <p:oleObj spid="_x0000_s301332" name="Equation" r:id="rId3" imgW="1438224" imgH="181043" progId="Equation.3">
                  <p:embed/>
                </p:oleObj>
              </mc:Choice>
              <mc:Fallback>
                <p:oleObj name="Equation" r:id="rId3" imgW="1438224" imgH="18104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 y="2027233"/>
                        <a:ext cx="2709863"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 name="Object 55"/>
          <p:cNvGraphicFramePr>
            <a:graphicFrameLocks noChangeAspect="1"/>
          </p:cNvGraphicFramePr>
          <p:nvPr>
            <p:extLst>
              <p:ext uri="{D42A27DB-BD31-4B8C-83A1-F6EECF244321}">
                <p14:modId xmlns:p14="http://schemas.microsoft.com/office/powerpoint/2010/main" val="1009533152"/>
              </p:ext>
            </p:extLst>
          </p:nvPr>
        </p:nvGraphicFramePr>
        <p:xfrm>
          <a:off x="496888" y="2424108"/>
          <a:ext cx="987425" cy="339725"/>
        </p:xfrm>
        <a:graphic>
          <a:graphicData uri="http://schemas.openxmlformats.org/presentationml/2006/ole">
            <mc:AlternateContent xmlns:mc="http://schemas.openxmlformats.org/markup-compatibility/2006">
              <mc:Choice xmlns:v="urn:schemas-microsoft-com:vml" Requires="v">
                <p:oleObj spid="_x0000_s301333" name="Equation" r:id="rId5" imgW="514384" imgH="161857" progId="Equation.3">
                  <p:embed/>
                </p:oleObj>
              </mc:Choice>
              <mc:Fallback>
                <p:oleObj name="Equation" r:id="rId5" imgW="514384" imgH="1618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888" y="2424108"/>
                        <a:ext cx="987425"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6" name="Group 56"/>
          <p:cNvGrpSpPr>
            <a:grpSpLocks/>
          </p:cNvGrpSpPr>
          <p:nvPr/>
        </p:nvGrpSpPr>
        <p:grpSpPr bwMode="auto">
          <a:xfrm>
            <a:off x="714375" y="2789233"/>
            <a:ext cx="2546350" cy="1600200"/>
            <a:chOff x="528" y="2112"/>
            <a:chExt cx="1604" cy="1008"/>
          </a:xfrm>
        </p:grpSpPr>
        <p:sp>
          <p:nvSpPr>
            <p:cNvPr id="77" name="Line 57"/>
            <p:cNvSpPr>
              <a:spLocks noChangeShapeType="1"/>
            </p:cNvSpPr>
            <p:nvPr/>
          </p:nvSpPr>
          <p:spPr bwMode="auto">
            <a:xfrm flipV="1">
              <a:off x="759" y="2274"/>
              <a:ext cx="539"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8" name="Line 58"/>
            <p:cNvSpPr>
              <a:spLocks noChangeShapeType="1"/>
            </p:cNvSpPr>
            <p:nvPr/>
          </p:nvSpPr>
          <p:spPr bwMode="auto">
            <a:xfrm>
              <a:off x="777" y="2496"/>
              <a:ext cx="5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9" name="Line 59"/>
            <p:cNvSpPr>
              <a:spLocks noChangeShapeType="1"/>
            </p:cNvSpPr>
            <p:nvPr/>
          </p:nvSpPr>
          <p:spPr bwMode="auto">
            <a:xfrm flipV="1">
              <a:off x="1629" y="2400"/>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0" name="Text Box 60"/>
            <p:cNvSpPr txBox="1">
              <a:spLocks noChangeArrowheads="1"/>
            </p:cNvSpPr>
            <p:nvPr/>
          </p:nvSpPr>
          <p:spPr bwMode="auto">
            <a:xfrm>
              <a:off x="528" y="238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B</a:t>
              </a:r>
            </a:p>
          </p:txBody>
        </p:sp>
        <p:sp>
          <p:nvSpPr>
            <p:cNvPr id="81" name="Text Box 61"/>
            <p:cNvSpPr txBox="1">
              <a:spLocks noChangeArrowheads="1"/>
            </p:cNvSpPr>
            <p:nvPr/>
          </p:nvSpPr>
          <p:spPr bwMode="auto">
            <a:xfrm>
              <a:off x="528" y="211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p>
          </p:txBody>
        </p:sp>
        <p:sp>
          <p:nvSpPr>
            <p:cNvPr id="82" name="Text Box 62"/>
            <p:cNvSpPr txBox="1">
              <a:spLocks noChangeArrowheads="1"/>
            </p:cNvSpPr>
            <p:nvPr/>
          </p:nvSpPr>
          <p:spPr bwMode="auto">
            <a:xfrm>
              <a:off x="1872" y="2283"/>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S</a:t>
              </a:r>
            </a:p>
          </p:txBody>
        </p:sp>
        <p:sp>
          <p:nvSpPr>
            <p:cNvPr id="83" name="Freeform 63"/>
            <p:cNvSpPr>
              <a:spLocks/>
            </p:cNvSpPr>
            <p:nvPr/>
          </p:nvSpPr>
          <p:spPr bwMode="auto">
            <a:xfrm>
              <a:off x="1243" y="2208"/>
              <a:ext cx="78" cy="354"/>
            </a:xfrm>
            <a:custGeom>
              <a:avLst/>
              <a:gdLst>
                <a:gd name="T0" fmla="*/ 2 w 85"/>
                <a:gd name="T1" fmla="*/ 0 h 306"/>
                <a:gd name="T2" fmla="*/ 8 w 85"/>
                <a:gd name="T3" fmla="*/ 3857 h 306"/>
                <a:gd name="T4" fmla="*/ 8 w 85"/>
                <a:gd name="T5" fmla="*/ 9887 h 306"/>
                <a:gd name="T6" fmla="*/ 0 w 85"/>
                <a:gd name="T7" fmla="*/ 1351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4" name="Freeform 64"/>
            <p:cNvSpPr>
              <a:spLocks/>
            </p:cNvSpPr>
            <p:nvPr/>
          </p:nvSpPr>
          <p:spPr bwMode="auto">
            <a:xfrm>
              <a:off x="1263" y="2391"/>
              <a:ext cx="384" cy="169"/>
            </a:xfrm>
            <a:custGeom>
              <a:avLst/>
              <a:gdLst>
                <a:gd name="T0" fmla="*/ 0 w 384"/>
                <a:gd name="T1" fmla="*/ 8 h 192"/>
                <a:gd name="T2" fmla="*/ 168 w 384"/>
                <a:gd name="T3" fmla="*/ 5 h 192"/>
                <a:gd name="T4" fmla="*/ 296 w 384"/>
                <a:gd name="T5" fmla="*/ 4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5" name="Freeform 65"/>
            <p:cNvSpPr>
              <a:spLocks/>
            </p:cNvSpPr>
            <p:nvPr/>
          </p:nvSpPr>
          <p:spPr bwMode="auto">
            <a:xfrm>
              <a:off x="1255" y="2208"/>
              <a:ext cx="384" cy="192"/>
            </a:xfrm>
            <a:custGeom>
              <a:avLst/>
              <a:gdLst>
                <a:gd name="T0" fmla="*/ 0 w 240"/>
                <a:gd name="T1" fmla="*/ 0 h 96"/>
                <a:gd name="T2" fmla="*/ 38941187 w 240"/>
                <a:gd name="T3" fmla="*/ 2147483647 h 96"/>
                <a:gd name="T4" fmla="*/ 48622388 w 240"/>
                <a:gd name="T5" fmla="*/ 2147483647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6" name="Freeform 66"/>
            <p:cNvSpPr>
              <a:spLocks/>
            </p:cNvSpPr>
            <p:nvPr/>
          </p:nvSpPr>
          <p:spPr bwMode="auto">
            <a:xfrm>
              <a:off x="1185" y="2208"/>
              <a:ext cx="78" cy="354"/>
            </a:xfrm>
            <a:custGeom>
              <a:avLst/>
              <a:gdLst>
                <a:gd name="T0" fmla="*/ 2 w 85"/>
                <a:gd name="T1" fmla="*/ 0 h 306"/>
                <a:gd name="T2" fmla="*/ 8 w 85"/>
                <a:gd name="T3" fmla="*/ 3857 h 306"/>
                <a:gd name="T4" fmla="*/ 8 w 85"/>
                <a:gd name="T5" fmla="*/ 9887 h 306"/>
                <a:gd name="T6" fmla="*/ 0 w 85"/>
                <a:gd name="T7" fmla="*/ 1351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7" name="AutoShape 67"/>
            <p:cNvSpPr>
              <a:spLocks noChangeArrowheads="1"/>
            </p:cNvSpPr>
            <p:nvPr/>
          </p:nvSpPr>
          <p:spPr bwMode="auto">
            <a:xfrm>
              <a:off x="1257" y="278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8" name="Line 68"/>
            <p:cNvSpPr>
              <a:spLocks noChangeShapeType="1"/>
            </p:cNvSpPr>
            <p:nvPr/>
          </p:nvSpPr>
          <p:spPr bwMode="auto">
            <a:xfrm flipV="1">
              <a:off x="1104" y="2832"/>
              <a:ext cx="15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9" name="Line 69"/>
            <p:cNvSpPr>
              <a:spLocks noChangeShapeType="1"/>
            </p:cNvSpPr>
            <p:nvPr/>
          </p:nvSpPr>
          <p:spPr bwMode="auto">
            <a:xfrm>
              <a:off x="951" y="305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0" name="Line 70"/>
            <p:cNvSpPr>
              <a:spLocks noChangeShapeType="1"/>
            </p:cNvSpPr>
            <p:nvPr/>
          </p:nvSpPr>
          <p:spPr bwMode="auto">
            <a:xfrm flipV="1">
              <a:off x="1641" y="2937"/>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1" name="Text Box 71"/>
            <p:cNvSpPr txBox="1">
              <a:spLocks noChangeArrowheads="1"/>
            </p:cNvSpPr>
            <p:nvPr/>
          </p:nvSpPr>
          <p:spPr bwMode="auto">
            <a:xfrm>
              <a:off x="1892" y="281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p>
          </p:txBody>
        </p:sp>
        <p:sp>
          <p:nvSpPr>
            <p:cNvPr id="92" name="Line 72"/>
            <p:cNvSpPr>
              <a:spLocks noChangeShapeType="1"/>
            </p:cNvSpPr>
            <p:nvPr/>
          </p:nvSpPr>
          <p:spPr bwMode="auto">
            <a:xfrm flipH="1">
              <a:off x="951" y="2494"/>
              <a:ext cx="4" cy="5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3" name="Line 73"/>
            <p:cNvSpPr>
              <a:spLocks noChangeShapeType="1"/>
            </p:cNvSpPr>
            <p:nvPr/>
          </p:nvSpPr>
          <p:spPr bwMode="auto">
            <a:xfrm flipH="1">
              <a:off x="1104" y="2265"/>
              <a:ext cx="4" cy="5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4" name="Oval 74"/>
            <p:cNvSpPr>
              <a:spLocks noChangeArrowheads="1"/>
            </p:cNvSpPr>
            <p:nvPr/>
          </p:nvSpPr>
          <p:spPr bwMode="auto">
            <a:xfrm flipH="1">
              <a:off x="930" y="2485"/>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95" name="Oval 75"/>
            <p:cNvSpPr>
              <a:spLocks noChangeArrowheads="1"/>
            </p:cNvSpPr>
            <p:nvPr/>
          </p:nvSpPr>
          <p:spPr bwMode="auto">
            <a:xfrm flipH="1">
              <a:off x="1085" y="2247"/>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grpSp>
      <p:graphicFrame>
        <p:nvGraphicFramePr>
          <p:cNvPr id="96" name="Object 76"/>
          <p:cNvGraphicFramePr>
            <a:graphicFrameLocks noChangeAspect="1"/>
          </p:cNvGraphicFramePr>
          <p:nvPr>
            <p:extLst>
              <p:ext uri="{D42A27DB-BD31-4B8C-83A1-F6EECF244321}">
                <p14:modId xmlns:p14="http://schemas.microsoft.com/office/powerpoint/2010/main" val="2755352587"/>
              </p:ext>
            </p:extLst>
          </p:nvPr>
        </p:nvGraphicFramePr>
        <p:xfrm>
          <a:off x="212725" y="5433460"/>
          <a:ext cx="2990850" cy="485775"/>
        </p:xfrm>
        <a:graphic>
          <a:graphicData uri="http://schemas.openxmlformats.org/presentationml/2006/ole">
            <mc:AlternateContent xmlns:mc="http://schemas.openxmlformats.org/markup-compatibility/2006">
              <mc:Choice xmlns:v="urn:schemas-microsoft-com:vml" Requires="v">
                <p:oleObj spid="_x0000_s301334" name="Equation" r:id="rId7" imgW="1590624" imgH="238057" progId="Equation.3">
                  <p:embed/>
                </p:oleObj>
              </mc:Choice>
              <mc:Fallback>
                <p:oleObj name="Equation" r:id="rId7" imgW="1590624" imgH="23805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725" y="5433460"/>
                        <a:ext cx="299085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 name="Text Box 79"/>
          <p:cNvSpPr txBox="1">
            <a:spLocks noChangeArrowheads="1"/>
          </p:cNvSpPr>
          <p:nvPr/>
        </p:nvSpPr>
        <p:spPr bwMode="auto">
          <a:xfrm>
            <a:off x="212725" y="4465633"/>
            <a:ext cx="2133600" cy="371513"/>
          </a:xfrm>
          <a:prstGeom prst="rect">
            <a:avLst/>
          </a:prstGeom>
          <a:ln>
            <a:headEnd/>
            <a:tailEnd/>
          </a:ln>
          <a:extLst/>
        </p:spPr>
        <p:style>
          <a:lnRef idx="2">
            <a:schemeClr val="accent6"/>
          </a:lnRef>
          <a:fillRef idx="1">
            <a:schemeClr val="lt1"/>
          </a:fillRef>
          <a:effectRef idx="0">
            <a:schemeClr val="accent6"/>
          </a:effectRef>
          <a:fontRef idx="minor">
            <a:schemeClr val="dk1"/>
          </a:fontRef>
        </p:style>
        <p:txBody>
          <a:bodyPr lIns="90000" tIns="46800" rIns="90000" bIns="46800">
            <a:spAutoFit/>
          </a:bodyPr>
          <a:lstStyle/>
          <a:p>
            <a:pPr>
              <a:defRPr/>
            </a:pPr>
            <a:r>
              <a:rPr lang="en-US" altLang="zh-CN" dirty="0">
                <a:solidFill>
                  <a:schemeClr val="tx1"/>
                </a:solidFill>
                <a:ea typeface="宋体" pitchFamily="2" charset="-122"/>
              </a:rPr>
              <a:t>“</a:t>
            </a:r>
            <a:r>
              <a:rPr lang="zh-CN" altLang="en-US" dirty="0">
                <a:solidFill>
                  <a:schemeClr val="tx1"/>
                </a:solidFill>
                <a:ea typeface="宋体" pitchFamily="2" charset="-122"/>
              </a:rPr>
              <a:t>与非”门实现</a:t>
            </a:r>
          </a:p>
        </p:txBody>
      </p:sp>
      <p:sp>
        <p:nvSpPr>
          <p:cNvPr id="98" name="Text Box 85"/>
          <p:cNvSpPr txBox="1">
            <a:spLocks noChangeArrowheads="1"/>
          </p:cNvSpPr>
          <p:nvPr/>
        </p:nvSpPr>
        <p:spPr bwMode="auto">
          <a:xfrm>
            <a:off x="229334" y="4882225"/>
            <a:ext cx="2738558" cy="371513"/>
          </a:xfrm>
          <a:prstGeom prst="rect">
            <a:avLst/>
          </a:prstGeom>
          <a:ln>
            <a:headEnd/>
            <a:tailEnd/>
          </a:ln>
          <a:extLst/>
        </p:spPr>
        <p:style>
          <a:lnRef idx="2">
            <a:schemeClr val="accent6"/>
          </a:lnRef>
          <a:fillRef idx="1">
            <a:schemeClr val="lt1"/>
          </a:fillRef>
          <a:effectRef idx="0">
            <a:schemeClr val="accent6"/>
          </a:effectRef>
          <a:fontRef idx="minor">
            <a:schemeClr val="dk1"/>
          </a:fontRef>
        </p:style>
        <p:txBody>
          <a:bodyPr wrap="square" lIns="90000" tIns="46800" rIns="90000" bIns="46800">
            <a:spAutoFit/>
          </a:bodyPr>
          <a:lstStyle/>
          <a:p>
            <a:pPr>
              <a:defRPr/>
            </a:pPr>
            <a:r>
              <a:rPr lang="zh-CN" altLang="en-US" dirty="0">
                <a:solidFill>
                  <a:schemeClr val="tx1"/>
                </a:solidFill>
                <a:ea typeface="宋体" pitchFamily="2" charset="-122"/>
              </a:rPr>
              <a:t>输入只有原变量无反变量</a:t>
            </a:r>
          </a:p>
        </p:txBody>
      </p:sp>
      <p:grpSp>
        <p:nvGrpSpPr>
          <p:cNvPr id="99" name="Group 150"/>
          <p:cNvGrpSpPr>
            <a:grpSpLocks/>
          </p:cNvGrpSpPr>
          <p:nvPr/>
        </p:nvGrpSpPr>
        <p:grpSpPr bwMode="auto">
          <a:xfrm>
            <a:off x="4127886" y="2710044"/>
            <a:ext cx="4842071" cy="2450729"/>
            <a:chOff x="2200" y="2750"/>
            <a:chExt cx="3312" cy="1458"/>
          </a:xfrm>
        </p:grpSpPr>
        <p:sp>
          <p:nvSpPr>
            <p:cNvPr id="100" name="Line 136"/>
            <p:cNvSpPr>
              <a:spLocks noChangeShapeType="1"/>
            </p:cNvSpPr>
            <p:nvPr/>
          </p:nvSpPr>
          <p:spPr bwMode="auto">
            <a:xfrm flipV="1">
              <a:off x="2440" y="3662"/>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1" name="Text Box 87"/>
            <p:cNvSpPr txBox="1">
              <a:spLocks noChangeArrowheads="1"/>
            </p:cNvSpPr>
            <p:nvPr/>
          </p:nvSpPr>
          <p:spPr bwMode="auto">
            <a:xfrm>
              <a:off x="5272" y="308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S</a:t>
              </a:r>
            </a:p>
          </p:txBody>
        </p:sp>
        <p:sp>
          <p:nvSpPr>
            <p:cNvPr id="102" name="AutoShape 89"/>
            <p:cNvSpPr>
              <a:spLocks noChangeArrowheads="1"/>
            </p:cNvSpPr>
            <p:nvPr/>
          </p:nvSpPr>
          <p:spPr bwMode="auto">
            <a:xfrm>
              <a:off x="2776" y="2750"/>
              <a:ext cx="384" cy="336"/>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03" name="Line 90"/>
            <p:cNvSpPr>
              <a:spLocks noChangeShapeType="1"/>
            </p:cNvSpPr>
            <p:nvPr/>
          </p:nvSpPr>
          <p:spPr bwMode="auto">
            <a:xfrm flipV="1">
              <a:off x="2603" y="2798"/>
              <a:ext cx="16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4" name="Line 91"/>
            <p:cNvSpPr>
              <a:spLocks noChangeShapeType="1"/>
            </p:cNvSpPr>
            <p:nvPr/>
          </p:nvSpPr>
          <p:spPr bwMode="auto">
            <a:xfrm flipV="1">
              <a:off x="2488" y="2990"/>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5" name="Line 92"/>
            <p:cNvSpPr>
              <a:spLocks noChangeShapeType="1"/>
            </p:cNvSpPr>
            <p:nvPr/>
          </p:nvSpPr>
          <p:spPr bwMode="auto">
            <a:xfrm flipV="1">
              <a:off x="3226" y="2894"/>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6" name="Oval 93"/>
            <p:cNvSpPr>
              <a:spLocks noChangeArrowheads="1"/>
            </p:cNvSpPr>
            <p:nvPr/>
          </p:nvSpPr>
          <p:spPr bwMode="auto">
            <a:xfrm>
              <a:off x="3160" y="2858"/>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07" name="Text Box 94"/>
            <p:cNvSpPr txBox="1">
              <a:spLocks noChangeArrowheads="1"/>
            </p:cNvSpPr>
            <p:nvPr/>
          </p:nvSpPr>
          <p:spPr bwMode="auto">
            <a:xfrm>
              <a:off x="2200" y="289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p>
          </p:txBody>
        </p:sp>
        <p:sp>
          <p:nvSpPr>
            <p:cNvPr id="108" name="AutoShape 96"/>
            <p:cNvSpPr>
              <a:spLocks noChangeArrowheads="1"/>
            </p:cNvSpPr>
            <p:nvPr/>
          </p:nvSpPr>
          <p:spPr bwMode="auto">
            <a:xfrm>
              <a:off x="3688" y="2846"/>
              <a:ext cx="384" cy="336"/>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09" name="Line 97"/>
            <p:cNvSpPr>
              <a:spLocks noChangeShapeType="1"/>
            </p:cNvSpPr>
            <p:nvPr/>
          </p:nvSpPr>
          <p:spPr bwMode="auto">
            <a:xfrm flipV="1">
              <a:off x="3400" y="2894"/>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0" name="Line 98"/>
            <p:cNvSpPr>
              <a:spLocks noChangeShapeType="1"/>
            </p:cNvSpPr>
            <p:nvPr/>
          </p:nvSpPr>
          <p:spPr bwMode="auto">
            <a:xfrm flipV="1">
              <a:off x="3400" y="3086"/>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1" name="Line 99"/>
            <p:cNvSpPr>
              <a:spLocks noChangeShapeType="1"/>
            </p:cNvSpPr>
            <p:nvPr/>
          </p:nvSpPr>
          <p:spPr bwMode="auto">
            <a:xfrm flipV="1">
              <a:off x="4138" y="2990"/>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2" name="Oval 100"/>
            <p:cNvSpPr>
              <a:spLocks noChangeArrowheads="1"/>
            </p:cNvSpPr>
            <p:nvPr/>
          </p:nvSpPr>
          <p:spPr bwMode="auto">
            <a:xfrm>
              <a:off x="4072" y="2954"/>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3" name="AutoShape 102"/>
            <p:cNvSpPr>
              <a:spLocks noChangeArrowheads="1"/>
            </p:cNvSpPr>
            <p:nvPr/>
          </p:nvSpPr>
          <p:spPr bwMode="auto">
            <a:xfrm>
              <a:off x="3688" y="3326"/>
              <a:ext cx="384" cy="336"/>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4" name="Line 103"/>
            <p:cNvSpPr>
              <a:spLocks noChangeShapeType="1"/>
            </p:cNvSpPr>
            <p:nvPr/>
          </p:nvSpPr>
          <p:spPr bwMode="auto">
            <a:xfrm flipV="1">
              <a:off x="3256" y="3374"/>
              <a:ext cx="43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5" name="Line 105"/>
            <p:cNvSpPr>
              <a:spLocks noChangeShapeType="1"/>
            </p:cNvSpPr>
            <p:nvPr/>
          </p:nvSpPr>
          <p:spPr bwMode="auto">
            <a:xfrm flipV="1">
              <a:off x="4138" y="3470"/>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6" name="Oval 106"/>
            <p:cNvSpPr>
              <a:spLocks noChangeArrowheads="1"/>
            </p:cNvSpPr>
            <p:nvPr/>
          </p:nvSpPr>
          <p:spPr bwMode="auto">
            <a:xfrm>
              <a:off x="4072" y="3434"/>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nvGrpSpPr>
            <p:cNvPr id="117" name="Group 107"/>
            <p:cNvGrpSpPr>
              <a:grpSpLocks/>
            </p:cNvGrpSpPr>
            <p:nvPr/>
          </p:nvGrpSpPr>
          <p:grpSpPr bwMode="auto">
            <a:xfrm>
              <a:off x="4312" y="3086"/>
              <a:ext cx="930" cy="336"/>
              <a:chOff x="816" y="864"/>
              <a:chExt cx="930" cy="336"/>
            </a:xfrm>
          </p:grpSpPr>
          <p:sp>
            <p:nvSpPr>
              <p:cNvPr id="147" name="AutoShape 108"/>
              <p:cNvSpPr>
                <a:spLocks noChangeArrowheads="1"/>
              </p:cNvSpPr>
              <p:nvPr/>
            </p:nvSpPr>
            <p:spPr bwMode="auto">
              <a:xfrm>
                <a:off x="1104" y="864"/>
                <a:ext cx="384" cy="336"/>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48" name="Line 109"/>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9" name="Line 110"/>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0" name="Line 111"/>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1" name="Oval 112"/>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118" name="AutoShape 114"/>
            <p:cNvSpPr>
              <a:spLocks noChangeArrowheads="1"/>
            </p:cNvSpPr>
            <p:nvPr/>
          </p:nvSpPr>
          <p:spPr bwMode="auto">
            <a:xfrm>
              <a:off x="4341" y="3872"/>
              <a:ext cx="384" cy="336"/>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9" name="Line 116"/>
            <p:cNvSpPr>
              <a:spLocks noChangeShapeType="1"/>
            </p:cNvSpPr>
            <p:nvPr/>
          </p:nvSpPr>
          <p:spPr bwMode="auto">
            <a:xfrm flipV="1">
              <a:off x="3256" y="4080"/>
              <a:ext cx="451" cy="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0" name="Line 117"/>
            <p:cNvSpPr>
              <a:spLocks noChangeShapeType="1"/>
            </p:cNvSpPr>
            <p:nvPr/>
          </p:nvSpPr>
          <p:spPr bwMode="auto">
            <a:xfrm flipV="1">
              <a:off x="4792" y="4016"/>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1" name="Oval 118"/>
            <p:cNvSpPr>
              <a:spLocks noChangeArrowheads="1"/>
            </p:cNvSpPr>
            <p:nvPr/>
          </p:nvSpPr>
          <p:spPr bwMode="auto">
            <a:xfrm>
              <a:off x="4726" y="3980"/>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22" name="Line 119"/>
            <p:cNvSpPr>
              <a:spLocks noChangeShapeType="1"/>
            </p:cNvSpPr>
            <p:nvPr/>
          </p:nvSpPr>
          <p:spPr bwMode="auto">
            <a:xfrm>
              <a:off x="3400" y="3086"/>
              <a:ext cx="0" cy="81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3" name="Line 120"/>
            <p:cNvSpPr>
              <a:spLocks noChangeShapeType="1"/>
            </p:cNvSpPr>
            <p:nvPr/>
          </p:nvSpPr>
          <p:spPr bwMode="auto">
            <a:xfrm flipH="1">
              <a:off x="2582" y="2801"/>
              <a:ext cx="13" cy="40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4" name="Line 121"/>
            <p:cNvSpPr>
              <a:spLocks noChangeShapeType="1"/>
            </p:cNvSpPr>
            <p:nvPr/>
          </p:nvSpPr>
          <p:spPr bwMode="auto">
            <a:xfrm flipV="1">
              <a:off x="3256" y="2892"/>
              <a:ext cx="16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5" name="Line 122"/>
            <p:cNvSpPr>
              <a:spLocks noChangeShapeType="1"/>
            </p:cNvSpPr>
            <p:nvPr/>
          </p:nvSpPr>
          <p:spPr bwMode="auto">
            <a:xfrm flipH="1">
              <a:off x="3243" y="3198"/>
              <a:ext cx="2" cy="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6" name="Line 123"/>
            <p:cNvSpPr>
              <a:spLocks noChangeShapeType="1"/>
            </p:cNvSpPr>
            <p:nvPr/>
          </p:nvSpPr>
          <p:spPr bwMode="auto">
            <a:xfrm>
              <a:off x="3208" y="3566"/>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7" name="Line 124"/>
            <p:cNvSpPr>
              <a:spLocks noChangeShapeType="1"/>
            </p:cNvSpPr>
            <p:nvPr/>
          </p:nvSpPr>
          <p:spPr bwMode="auto">
            <a:xfrm flipH="1">
              <a:off x="4321" y="3000"/>
              <a:ext cx="2"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8" name="Line 125"/>
            <p:cNvSpPr>
              <a:spLocks noChangeShapeType="1"/>
            </p:cNvSpPr>
            <p:nvPr/>
          </p:nvSpPr>
          <p:spPr bwMode="auto">
            <a:xfrm flipH="1">
              <a:off x="4312" y="3326"/>
              <a:ext cx="2"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9" name="Text Box 126"/>
            <p:cNvSpPr txBox="1">
              <a:spLocks noChangeArrowheads="1"/>
            </p:cNvSpPr>
            <p:nvPr/>
          </p:nvSpPr>
          <p:spPr bwMode="auto">
            <a:xfrm>
              <a:off x="2200" y="351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B</a:t>
              </a:r>
            </a:p>
          </p:txBody>
        </p:sp>
        <p:sp>
          <p:nvSpPr>
            <p:cNvPr id="130" name="Text Box 127"/>
            <p:cNvSpPr txBox="1">
              <a:spLocks noChangeArrowheads="1"/>
            </p:cNvSpPr>
            <p:nvPr/>
          </p:nvSpPr>
          <p:spPr bwMode="auto">
            <a:xfrm>
              <a:off x="4976" y="388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p>
          </p:txBody>
        </p:sp>
        <p:sp>
          <p:nvSpPr>
            <p:cNvPr id="131" name="Oval 128"/>
            <p:cNvSpPr>
              <a:spLocks noChangeArrowheads="1"/>
            </p:cNvSpPr>
            <p:nvPr/>
          </p:nvSpPr>
          <p:spPr bwMode="auto">
            <a:xfrm>
              <a:off x="2566" y="2969"/>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132" name="Oval 129"/>
            <p:cNvSpPr>
              <a:spLocks noChangeArrowheads="1"/>
            </p:cNvSpPr>
            <p:nvPr/>
          </p:nvSpPr>
          <p:spPr bwMode="auto">
            <a:xfrm>
              <a:off x="2565" y="3644"/>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133" name="Oval 131"/>
            <p:cNvSpPr>
              <a:spLocks noChangeArrowheads="1"/>
            </p:cNvSpPr>
            <p:nvPr/>
          </p:nvSpPr>
          <p:spPr bwMode="auto">
            <a:xfrm>
              <a:off x="3369" y="3881"/>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134" name="Oval 132"/>
            <p:cNvSpPr>
              <a:spLocks noChangeArrowheads="1"/>
            </p:cNvSpPr>
            <p:nvPr/>
          </p:nvSpPr>
          <p:spPr bwMode="auto">
            <a:xfrm>
              <a:off x="3227" y="3353"/>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135" name="AutoShape 134"/>
            <p:cNvSpPr>
              <a:spLocks noChangeArrowheads="1"/>
            </p:cNvSpPr>
            <p:nvPr/>
          </p:nvSpPr>
          <p:spPr bwMode="auto">
            <a:xfrm>
              <a:off x="2728" y="3422"/>
              <a:ext cx="384" cy="336"/>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6" name="Line 135"/>
            <p:cNvSpPr>
              <a:spLocks noChangeShapeType="1"/>
            </p:cNvSpPr>
            <p:nvPr/>
          </p:nvSpPr>
          <p:spPr bwMode="auto">
            <a:xfrm flipV="1">
              <a:off x="2584" y="3470"/>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7" name="Line 137"/>
            <p:cNvSpPr>
              <a:spLocks noChangeShapeType="1"/>
            </p:cNvSpPr>
            <p:nvPr/>
          </p:nvSpPr>
          <p:spPr bwMode="auto">
            <a:xfrm flipV="1">
              <a:off x="3178" y="3566"/>
              <a:ext cx="51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8" name="Oval 138"/>
            <p:cNvSpPr>
              <a:spLocks noChangeArrowheads="1"/>
            </p:cNvSpPr>
            <p:nvPr/>
          </p:nvSpPr>
          <p:spPr bwMode="auto">
            <a:xfrm>
              <a:off x="3112" y="3530"/>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9" name="Line 139"/>
            <p:cNvSpPr>
              <a:spLocks noChangeShapeType="1"/>
            </p:cNvSpPr>
            <p:nvPr/>
          </p:nvSpPr>
          <p:spPr bwMode="auto">
            <a:xfrm>
              <a:off x="2584" y="3902"/>
              <a:ext cx="1093"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0" name="Line 140"/>
            <p:cNvSpPr>
              <a:spLocks noChangeShapeType="1"/>
            </p:cNvSpPr>
            <p:nvPr/>
          </p:nvSpPr>
          <p:spPr bwMode="auto">
            <a:xfrm>
              <a:off x="2584" y="3470"/>
              <a:ext cx="2" cy="44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1" name="Line 141"/>
            <p:cNvSpPr>
              <a:spLocks noChangeShapeType="1"/>
            </p:cNvSpPr>
            <p:nvPr/>
          </p:nvSpPr>
          <p:spPr bwMode="auto">
            <a:xfrm>
              <a:off x="2584" y="3191"/>
              <a:ext cx="6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2" name="AutoShape 144"/>
            <p:cNvSpPr>
              <a:spLocks noChangeArrowheads="1"/>
            </p:cNvSpPr>
            <p:nvPr/>
          </p:nvSpPr>
          <p:spPr bwMode="auto">
            <a:xfrm>
              <a:off x="3696" y="3838"/>
              <a:ext cx="384" cy="336"/>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43" name="Line 145"/>
            <p:cNvSpPr>
              <a:spLocks noChangeShapeType="1"/>
            </p:cNvSpPr>
            <p:nvPr/>
          </p:nvSpPr>
          <p:spPr bwMode="auto">
            <a:xfrm flipV="1">
              <a:off x="4146" y="3972"/>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4" name="Oval 146"/>
            <p:cNvSpPr>
              <a:spLocks noChangeArrowheads="1"/>
            </p:cNvSpPr>
            <p:nvPr/>
          </p:nvSpPr>
          <p:spPr bwMode="auto">
            <a:xfrm>
              <a:off x="4080" y="3946"/>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45" name="Line 148"/>
            <p:cNvSpPr>
              <a:spLocks noChangeShapeType="1"/>
            </p:cNvSpPr>
            <p:nvPr/>
          </p:nvSpPr>
          <p:spPr bwMode="auto">
            <a:xfrm>
              <a:off x="4286" y="3974"/>
              <a:ext cx="0"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 name="Line 149"/>
            <p:cNvSpPr>
              <a:spLocks noChangeShapeType="1"/>
            </p:cNvSpPr>
            <p:nvPr/>
          </p:nvSpPr>
          <p:spPr bwMode="auto">
            <a:xfrm>
              <a:off x="4286" y="4110"/>
              <a:ext cx="4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aphicFrame>
        <p:nvGraphicFramePr>
          <p:cNvPr id="2" name="对象 1"/>
          <p:cNvGraphicFramePr>
            <a:graphicFrameLocks noChangeAspect="1"/>
          </p:cNvGraphicFramePr>
          <p:nvPr>
            <p:extLst>
              <p:ext uri="{D42A27DB-BD31-4B8C-83A1-F6EECF244321}">
                <p14:modId xmlns:p14="http://schemas.microsoft.com/office/powerpoint/2010/main" val="1481874278"/>
              </p:ext>
            </p:extLst>
          </p:nvPr>
        </p:nvGraphicFramePr>
        <p:xfrm>
          <a:off x="5768225" y="2501206"/>
          <a:ext cx="312737" cy="474662"/>
        </p:xfrm>
        <a:graphic>
          <a:graphicData uri="http://schemas.openxmlformats.org/presentationml/2006/ole">
            <mc:AlternateContent xmlns:mc="http://schemas.openxmlformats.org/markup-compatibility/2006">
              <mc:Choice xmlns:v="urn:schemas-microsoft-com:vml" Requires="v">
                <p:oleObj spid="_x0000_s301335" name="Equation" r:id="rId9" imgW="152280" imgH="203040" progId="Equation.DSMT4">
                  <p:embed/>
                </p:oleObj>
              </mc:Choice>
              <mc:Fallback>
                <p:oleObj name="Equation" r:id="rId9" imgW="152280" imgH="203040" progId="Equation.DSMT4">
                  <p:embed/>
                  <p:pic>
                    <p:nvPicPr>
                      <p:cNvPr id="0" name="Object 325"/>
                      <p:cNvPicPr>
                        <a:picLocks noChangeAspect="1" noChangeArrowheads="1"/>
                      </p:cNvPicPr>
                      <p:nvPr/>
                    </p:nvPicPr>
                    <p:blipFill>
                      <a:blip r:embed="rId10"/>
                      <a:srcRect/>
                      <a:stretch>
                        <a:fillRect/>
                      </a:stretch>
                    </p:blipFill>
                    <p:spPr bwMode="auto">
                      <a:xfrm>
                        <a:off x="5768225" y="2501206"/>
                        <a:ext cx="312737"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045470940"/>
              </p:ext>
            </p:extLst>
          </p:nvPr>
        </p:nvGraphicFramePr>
        <p:xfrm>
          <a:off x="5908575" y="3900483"/>
          <a:ext cx="312738" cy="474663"/>
        </p:xfrm>
        <a:graphic>
          <a:graphicData uri="http://schemas.openxmlformats.org/presentationml/2006/ole">
            <mc:AlternateContent xmlns:mc="http://schemas.openxmlformats.org/markup-compatibility/2006">
              <mc:Choice xmlns:v="urn:schemas-microsoft-com:vml" Requires="v">
                <p:oleObj spid="_x0000_s301336" name="Equation" r:id="rId11" imgW="152280" imgH="203040" progId="Equation.DSMT4">
                  <p:embed/>
                </p:oleObj>
              </mc:Choice>
              <mc:Fallback>
                <p:oleObj name="Equation" r:id="rId11" imgW="152280" imgH="203040" progId="Equation.DSMT4">
                  <p:embed/>
                  <p:pic>
                    <p:nvPicPr>
                      <p:cNvPr id="0" name="对象 1"/>
                      <p:cNvPicPr>
                        <a:picLocks noChangeAspect="1" noChangeArrowheads="1"/>
                      </p:cNvPicPr>
                      <p:nvPr/>
                    </p:nvPicPr>
                    <p:blipFill>
                      <a:blip r:embed="rId12"/>
                      <a:srcRect/>
                      <a:stretch>
                        <a:fillRect/>
                      </a:stretch>
                    </p:blipFill>
                    <p:spPr bwMode="auto">
                      <a:xfrm>
                        <a:off x="5908575" y="3900483"/>
                        <a:ext cx="312738"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473581509"/>
              </p:ext>
            </p:extLst>
          </p:nvPr>
        </p:nvGraphicFramePr>
        <p:xfrm>
          <a:off x="6881813" y="2565400"/>
          <a:ext cx="495300" cy="474663"/>
        </p:xfrm>
        <a:graphic>
          <a:graphicData uri="http://schemas.openxmlformats.org/presentationml/2006/ole">
            <mc:AlternateContent xmlns:mc="http://schemas.openxmlformats.org/markup-compatibility/2006">
              <mc:Choice xmlns:v="urn:schemas-microsoft-com:vml" Requires="v">
                <p:oleObj spid="_x0000_s301337" name="Equation" r:id="rId13" imgW="241200" imgH="203040" progId="Equation.DSMT4">
                  <p:embed/>
                </p:oleObj>
              </mc:Choice>
              <mc:Fallback>
                <p:oleObj name="Equation" r:id="rId13" imgW="241200" imgH="203040" progId="Equation.DSMT4">
                  <p:embed/>
                  <p:pic>
                    <p:nvPicPr>
                      <p:cNvPr id="0" name="对象 1"/>
                      <p:cNvPicPr>
                        <a:picLocks noChangeAspect="1" noChangeArrowheads="1"/>
                      </p:cNvPicPr>
                      <p:nvPr/>
                    </p:nvPicPr>
                    <p:blipFill>
                      <a:blip r:embed="rId14"/>
                      <a:srcRect/>
                      <a:stretch>
                        <a:fillRect/>
                      </a:stretch>
                    </p:blipFill>
                    <p:spPr bwMode="auto">
                      <a:xfrm>
                        <a:off x="6881813" y="2565400"/>
                        <a:ext cx="495300"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726769374"/>
              </p:ext>
            </p:extLst>
          </p:nvPr>
        </p:nvGraphicFramePr>
        <p:xfrm>
          <a:off x="6942138" y="3884613"/>
          <a:ext cx="520700" cy="474662"/>
        </p:xfrm>
        <a:graphic>
          <a:graphicData uri="http://schemas.openxmlformats.org/presentationml/2006/ole">
            <mc:AlternateContent xmlns:mc="http://schemas.openxmlformats.org/markup-compatibility/2006">
              <mc:Choice xmlns:v="urn:schemas-microsoft-com:vml" Requires="v">
                <p:oleObj spid="_x0000_s301338" name="Equation" r:id="rId15" imgW="253800" imgH="203040" progId="Equation.DSMT4">
                  <p:embed/>
                </p:oleObj>
              </mc:Choice>
              <mc:Fallback>
                <p:oleObj name="Equation" r:id="rId15" imgW="253800" imgH="203040" progId="Equation.DSMT4">
                  <p:embed/>
                  <p:pic>
                    <p:nvPicPr>
                      <p:cNvPr id="0" name="对象 4"/>
                      <p:cNvPicPr>
                        <a:picLocks noChangeAspect="1" noChangeArrowheads="1"/>
                      </p:cNvPicPr>
                      <p:nvPr/>
                    </p:nvPicPr>
                    <p:blipFill>
                      <a:blip r:embed="rId16"/>
                      <a:srcRect/>
                      <a:stretch>
                        <a:fillRect/>
                      </a:stretch>
                    </p:blipFill>
                    <p:spPr bwMode="auto">
                      <a:xfrm>
                        <a:off x="6942138" y="3884613"/>
                        <a:ext cx="520700"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672787288"/>
              </p:ext>
            </p:extLst>
          </p:nvPr>
        </p:nvGraphicFramePr>
        <p:xfrm>
          <a:off x="6675699" y="5154915"/>
          <a:ext cx="520700" cy="474662"/>
        </p:xfrm>
        <a:graphic>
          <a:graphicData uri="http://schemas.openxmlformats.org/presentationml/2006/ole">
            <mc:AlternateContent xmlns:mc="http://schemas.openxmlformats.org/markup-compatibility/2006">
              <mc:Choice xmlns:v="urn:schemas-microsoft-com:vml" Requires="v">
                <p:oleObj spid="_x0000_s301339" name="Equation" r:id="rId17" imgW="253800" imgH="203040" progId="Equation.DSMT4">
                  <p:embed/>
                </p:oleObj>
              </mc:Choice>
              <mc:Fallback>
                <p:oleObj name="Equation" r:id="rId17" imgW="253800" imgH="203040" progId="Equation.DSMT4">
                  <p:embed/>
                  <p:pic>
                    <p:nvPicPr>
                      <p:cNvPr id="0" name="对象 5"/>
                      <p:cNvPicPr>
                        <a:picLocks noChangeAspect="1" noChangeArrowheads="1"/>
                      </p:cNvPicPr>
                      <p:nvPr/>
                    </p:nvPicPr>
                    <p:blipFill>
                      <a:blip r:embed="rId18"/>
                      <a:srcRect/>
                      <a:stretch>
                        <a:fillRect/>
                      </a:stretch>
                    </p:blipFill>
                    <p:spPr bwMode="auto">
                      <a:xfrm>
                        <a:off x="6675699" y="5154915"/>
                        <a:ext cx="520700"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2" name="Text Box 6">
            <a:extLst>
              <a:ext uri="{FF2B5EF4-FFF2-40B4-BE49-F238E27FC236}">
                <a16:creationId xmlns:a16="http://schemas.microsoft.com/office/drawing/2014/main" id="{60083178-2CE1-476B-88E4-C1AF6A24BAFC}"/>
              </a:ext>
            </a:extLst>
          </p:cNvPr>
          <p:cNvSpPr txBox="1">
            <a:spLocks noChangeArrowheads="1"/>
          </p:cNvSpPr>
          <p:nvPr/>
        </p:nvSpPr>
        <p:spPr bwMode="auto">
          <a:xfrm>
            <a:off x="87305" y="6124574"/>
            <a:ext cx="5761174"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dirty="0">
                <a:solidFill>
                  <a:srgbClr val="FF0000"/>
                </a:solidFill>
              </a:rPr>
              <a:t>对</a:t>
            </a:r>
            <a:r>
              <a:rPr lang="en-US" altLang="zh-CN" dirty="0">
                <a:solidFill>
                  <a:srgbClr val="FF0000"/>
                </a:solidFill>
              </a:rPr>
              <a:t>S</a:t>
            </a:r>
            <a:r>
              <a:rPr lang="zh-CN" altLang="en-US" dirty="0">
                <a:solidFill>
                  <a:srgbClr val="FF0000"/>
                </a:solidFill>
              </a:rPr>
              <a:t>两次求反，将与或表达式转换为与非表达式</a:t>
            </a:r>
          </a:p>
        </p:txBody>
      </p:sp>
    </p:spTree>
    <p:extLst>
      <p:ext uri="{BB962C8B-B14F-4D97-AF65-F5344CB8AC3E}">
        <p14:creationId xmlns:p14="http://schemas.microsoft.com/office/powerpoint/2010/main" val="12678912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标题 1"/>
          <p:cNvSpPr>
            <a:spLocks noGrp="1"/>
          </p:cNvSpPr>
          <p:nvPr>
            <p:ph type="title"/>
          </p:nvPr>
        </p:nvSpPr>
        <p:spPr>
          <a:xfrm>
            <a:off x="-54304" y="6408217"/>
            <a:ext cx="9198304" cy="384175"/>
          </a:xfrm>
        </p:spPr>
        <p:style>
          <a:lnRef idx="0">
            <a:schemeClr val="accent3"/>
          </a:lnRef>
          <a:fillRef idx="3">
            <a:schemeClr val="accent3"/>
          </a:fillRef>
          <a:effectRef idx="3">
            <a:schemeClr val="accent3"/>
          </a:effectRef>
          <a:fontRef idx="minor">
            <a:schemeClr val="lt1"/>
          </a:fontRef>
        </p:style>
        <p:txBody>
          <a:bodyPr/>
          <a:lstStyle/>
          <a:p>
            <a:endParaRPr lang="zh-CN" altLang="en-US"/>
          </a:p>
        </p:txBody>
      </p:sp>
      <p:sp>
        <p:nvSpPr>
          <p:cNvPr id="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第二节  组合逻辑设计</a:t>
            </a:r>
          </a:p>
        </p:txBody>
      </p:sp>
      <p:sp>
        <p:nvSpPr>
          <p:cNvPr id="30" name="内容占位符 2"/>
          <p:cNvSpPr>
            <a:spLocks noGrp="1"/>
          </p:cNvSpPr>
          <p:nvPr>
            <p:ph idx="1"/>
          </p:nvPr>
        </p:nvSpPr>
        <p:spPr>
          <a:xfrm>
            <a:off x="19987" y="548808"/>
            <a:ext cx="9007310" cy="5775791"/>
          </a:xfrm>
        </p:spPr>
        <p:txBody>
          <a:bodyPr/>
          <a:lstStyle/>
          <a:p>
            <a:r>
              <a:rPr lang="zh-CN" altLang="en-US" sz="2800" dirty="0"/>
              <a:t>组合逻辑设计实例</a:t>
            </a:r>
          </a:p>
          <a:p>
            <a:endParaRPr lang="zh-CN" altLang="en-US" dirty="0"/>
          </a:p>
        </p:txBody>
      </p:sp>
      <p:graphicFrame>
        <p:nvGraphicFramePr>
          <p:cNvPr id="153" name="Object 4"/>
          <p:cNvGraphicFramePr>
            <a:graphicFrameLocks noChangeAspect="1"/>
          </p:cNvGraphicFramePr>
          <p:nvPr>
            <p:extLst>
              <p:ext uri="{D42A27DB-BD31-4B8C-83A1-F6EECF244321}">
                <p14:modId xmlns:p14="http://schemas.microsoft.com/office/powerpoint/2010/main" val="435852717"/>
              </p:ext>
            </p:extLst>
          </p:nvPr>
        </p:nvGraphicFramePr>
        <p:xfrm>
          <a:off x="0" y="4777383"/>
          <a:ext cx="2754313" cy="436563"/>
        </p:xfrm>
        <a:graphic>
          <a:graphicData uri="http://schemas.openxmlformats.org/presentationml/2006/ole">
            <mc:AlternateContent xmlns:mc="http://schemas.openxmlformats.org/markup-compatibility/2006">
              <mc:Choice xmlns:v="urn:schemas-microsoft-com:vml" Requires="v">
                <p:oleObj spid="_x0000_s235402" name="公式" r:id="rId3" imgW="1466816" imgH="209685" progId="Equation.3">
                  <p:embed/>
                </p:oleObj>
              </mc:Choice>
              <mc:Fallback>
                <p:oleObj name="公式" r:id="rId3" imgW="1466816" imgH="20968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777383"/>
                        <a:ext cx="2754313"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 name="Text Box 97"/>
          <p:cNvSpPr txBox="1">
            <a:spLocks noChangeArrowheads="1"/>
          </p:cNvSpPr>
          <p:nvPr/>
        </p:nvSpPr>
        <p:spPr bwMode="auto">
          <a:xfrm>
            <a:off x="1185070" y="1125887"/>
            <a:ext cx="7924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a:t>        </a:t>
            </a:r>
            <a:r>
              <a:rPr lang="zh-CN" altLang="en-US"/>
              <a:t>某组合逻辑电路的输入</a:t>
            </a:r>
            <a:r>
              <a:rPr lang="en-US" altLang="zh-CN"/>
              <a:t>A</a:t>
            </a:r>
            <a:r>
              <a:rPr lang="zh-CN" altLang="en-US"/>
              <a:t>、</a:t>
            </a:r>
            <a:r>
              <a:rPr lang="en-US" altLang="zh-CN"/>
              <a:t>B</a:t>
            </a:r>
            <a:r>
              <a:rPr lang="zh-CN" altLang="en-US"/>
              <a:t>、</a:t>
            </a:r>
            <a:r>
              <a:rPr lang="en-US" altLang="zh-CN"/>
              <a:t>C</a:t>
            </a:r>
            <a:r>
              <a:rPr lang="zh-CN" altLang="en-US"/>
              <a:t>和输出</a:t>
            </a:r>
            <a:r>
              <a:rPr lang="en-US" altLang="zh-CN"/>
              <a:t>F </a:t>
            </a:r>
            <a:r>
              <a:rPr lang="zh-CN" altLang="en-US"/>
              <a:t>的波形如图所示。列出该电路的真值表，写出逻辑函数表达式，并用最少的与非门实现。   </a:t>
            </a:r>
          </a:p>
        </p:txBody>
      </p:sp>
      <p:grpSp>
        <p:nvGrpSpPr>
          <p:cNvPr id="155" name="Group 98"/>
          <p:cNvGrpSpPr>
            <a:grpSpLocks/>
          </p:cNvGrpSpPr>
          <p:nvPr/>
        </p:nvGrpSpPr>
        <p:grpSpPr bwMode="auto">
          <a:xfrm>
            <a:off x="270670" y="1202087"/>
            <a:ext cx="1066800" cy="406400"/>
            <a:chOff x="240" y="480"/>
            <a:chExt cx="1488" cy="256"/>
          </a:xfrm>
        </p:grpSpPr>
        <p:sp>
          <p:nvSpPr>
            <p:cNvPr id="156" name="Text Box 99"/>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solidFill>
                    <a:schemeClr val="bg1"/>
                  </a:solidFill>
                </a:rPr>
                <a:t>例</a:t>
              </a:r>
              <a:r>
                <a:rPr lang="en-US" altLang="zh-CN" dirty="0">
                  <a:solidFill>
                    <a:schemeClr val="bg1"/>
                  </a:solidFill>
                </a:rPr>
                <a:t>2</a:t>
              </a:r>
            </a:p>
          </p:txBody>
        </p:sp>
        <p:sp>
          <p:nvSpPr>
            <p:cNvPr id="157" name="Line 100"/>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grpSp>
        <p:nvGrpSpPr>
          <p:cNvPr id="158" name="Group 158"/>
          <p:cNvGrpSpPr>
            <a:grpSpLocks/>
          </p:cNvGrpSpPr>
          <p:nvPr/>
        </p:nvGrpSpPr>
        <p:grpSpPr bwMode="auto">
          <a:xfrm>
            <a:off x="442120" y="1954562"/>
            <a:ext cx="4419600" cy="2779713"/>
            <a:chOff x="144" y="766"/>
            <a:chExt cx="2784" cy="1751"/>
          </a:xfrm>
        </p:grpSpPr>
        <p:sp>
          <p:nvSpPr>
            <p:cNvPr id="159" name="Text Box 6"/>
            <p:cNvSpPr txBox="1">
              <a:spLocks noChangeArrowheads="1"/>
            </p:cNvSpPr>
            <p:nvPr/>
          </p:nvSpPr>
          <p:spPr bwMode="auto">
            <a:xfrm>
              <a:off x="160" y="224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F</a:t>
              </a:r>
            </a:p>
          </p:txBody>
        </p:sp>
        <p:sp>
          <p:nvSpPr>
            <p:cNvPr id="160" name="Text Box 7"/>
            <p:cNvSpPr txBox="1">
              <a:spLocks noChangeArrowheads="1"/>
            </p:cNvSpPr>
            <p:nvPr/>
          </p:nvSpPr>
          <p:spPr bwMode="auto">
            <a:xfrm>
              <a:off x="144" y="86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p>
          </p:txBody>
        </p:sp>
        <p:sp>
          <p:nvSpPr>
            <p:cNvPr id="161" name="Text Box 37"/>
            <p:cNvSpPr txBox="1">
              <a:spLocks noChangeArrowheads="1"/>
            </p:cNvSpPr>
            <p:nvPr/>
          </p:nvSpPr>
          <p:spPr bwMode="auto">
            <a:xfrm>
              <a:off x="144" y="139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B</a:t>
              </a:r>
            </a:p>
          </p:txBody>
        </p:sp>
        <p:sp>
          <p:nvSpPr>
            <p:cNvPr id="162" name="Text Box 44"/>
            <p:cNvSpPr txBox="1">
              <a:spLocks noChangeArrowheads="1"/>
            </p:cNvSpPr>
            <p:nvPr/>
          </p:nvSpPr>
          <p:spPr bwMode="auto">
            <a:xfrm>
              <a:off x="144" y="182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p>
          </p:txBody>
        </p:sp>
        <p:sp>
          <p:nvSpPr>
            <p:cNvPr id="163" name="Line 101"/>
            <p:cNvSpPr>
              <a:spLocks noChangeShapeType="1"/>
            </p:cNvSpPr>
            <p:nvPr/>
          </p:nvSpPr>
          <p:spPr bwMode="auto">
            <a:xfrm>
              <a:off x="336" y="1056"/>
              <a:ext cx="115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4" name="Line 103"/>
            <p:cNvSpPr>
              <a:spLocks noChangeShapeType="1"/>
            </p:cNvSpPr>
            <p:nvPr/>
          </p:nvSpPr>
          <p:spPr bwMode="auto">
            <a:xfrm>
              <a:off x="336" y="1536"/>
              <a:ext cx="59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5" name="Line 106"/>
            <p:cNvSpPr>
              <a:spLocks noChangeShapeType="1"/>
            </p:cNvSpPr>
            <p:nvPr/>
          </p:nvSpPr>
          <p:spPr bwMode="auto">
            <a:xfrm>
              <a:off x="336" y="2016"/>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6" name="Line 107"/>
            <p:cNvSpPr>
              <a:spLocks noChangeShapeType="1"/>
            </p:cNvSpPr>
            <p:nvPr/>
          </p:nvSpPr>
          <p:spPr bwMode="auto">
            <a:xfrm>
              <a:off x="615" y="1737"/>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7" name="Line 108"/>
            <p:cNvSpPr>
              <a:spLocks noChangeShapeType="1"/>
            </p:cNvSpPr>
            <p:nvPr/>
          </p:nvSpPr>
          <p:spPr bwMode="auto">
            <a:xfrm>
              <a:off x="624" y="1728"/>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8" name="Line 109"/>
            <p:cNvSpPr>
              <a:spLocks noChangeShapeType="1"/>
            </p:cNvSpPr>
            <p:nvPr/>
          </p:nvSpPr>
          <p:spPr bwMode="auto">
            <a:xfrm>
              <a:off x="912" y="1728"/>
              <a:ext cx="2" cy="29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9" name="Line 110"/>
            <p:cNvSpPr>
              <a:spLocks noChangeShapeType="1"/>
            </p:cNvSpPr>
            <p:nvPr/>
          </p:nvSpPr>
          <p:spPr bwMode="auto">
            <a:xfrm>
              <a:off x="912" y="2016"/>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0" name="Line 111"/>
            <p:cNvSpPr>
              <a:spLocks noChangeShapeType="1"/>
            </p:cNvSpPr>
            <p:nvPr/>
          </p:nvSpPr>
          <p:spPr bwMode="auto">
            <a:xfrm>
              <a:off x="1191" y="1737"/>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1" name="Line 112"/>
            <p:cNvSpPr>
              <a:spLocks noChangeShapeType="1"/>
            </p:cNvSpPr>
            <p:nvPr/>
          </p:nvSpPr>
          <p:spPr bwMode="auto">
            <a:xfrm>
              <a:off x="1200" y="1728"/>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2" name="Line 113"/>
            <p:cNvSpPr>
              <a:spLocks noChangeShapeType="1"/>
            </p:cNvSpPr>
            <p:nvPr/>
          </p:nvSpPr>
          <p:spPr bwMode="auto">
            <a:xfrm>
              <a:off x="1488" y="1728"/>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3" name="Line 114"/>
            <p:cNvSpPr>
              <a:spLocks noChangeShapeType="1"/>
            </p:cNvSpPr>
            <p:nvPr/>
          </p:nvSpPr>
          <p:spPr bwMode="auto">
            <a:xfrm>
              <a:off x="1488" y="2016"/>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4" name="Line 115"/>
            <p:cNvSpPr>
              <a:spLocks noChangeShapeType="1"/>
            </p:cNvSpPr>
            <p:nvPr/>
          </p:nvSpPr>
          <p:spPr bwMode="auto">
            <a:xfrm>
              <a:off x="1767" y="1737"/>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5" name="Line 116"/>
            <p:cNvSpPr>
              <a:spLocks noChangeShapeType="1"/>
            </p:cNvSpPr>
            <p:nvPr/>
          </p:nvSpPr>
          <p:spPr bwMode="auto">
            <a:xfrm>
              <a:off x="1776" y="1728"/>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6" name="Line 117"/>
            <p:cNvSpPr>
              <a:spLocks noChangeShapeType="1"/>
            </p:cNvSpPr>
            <p:nvPr/>
          </p:nvSpPr>
          <p:spPr bwMode="auto">
            <a:xfrm>
              <a:off x="2064" y="1728"/>
              <a:ext cx="2" cy="29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7" name="Line 118"/>
            <p:cNvSpPr>
              <a:spLocks noChangeShapeType="1"/>
            </p:cNvSpPr>
            <p:nvPr/>
          </p:nvSpPr>
          <p:spPr bwMode="auto">
            <a:xfrm>
              <a:off x="2064" y="2016"/>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8" name="Line 119"/>
            <p:cNvSpPr>
              <a:spLocks noChangeShapeType="1"/>
            </p:cNvSpPr>
            <p:nvPr/>
          </p:nvSpPr>
          <p:spPr bwMode="auto">
            <a:xfrm>
              <a:off x="2343" y="1737"/>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9" name="Line 120"/>
            <p:cNvSpPr>
              <a:spLocks noChangeShapeType="1"/>
            </p:cNvSpPr>
            <p:nvPr/>
          </p:nvSpPr>
          <p:spPr bwMode="auto">
            <a:xfrm>
              <a:off x="2352" y="1728"/>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0" name="Line 123"/>
            <p:cNvSpPr>
              <a:spLocks noChangeShapeType="1"/>
            </p:cNvSpPr>
            <p:nvPr/>
          </p:nvSpPr>
          <p:spPr bwMode="auto">
            <a:xfrm>
              <a:off x="912" y="768"/>
              <a:ext cx="0" cy="1536"/>
            </a:xfrm>
            <a:prstGeom prst="line">
              <a:avLst/>
            </a:prstGeom>
            <a:noFill/>
            <a:ln w="19050">
              <a:solidFill>
                <a:srgbClr val="FF33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1" name="Line 124"/>
            <p:cNvSpPr>
              <a:spLocks noChangeShapeType="1"/>
            </p:cNvSpPr>
            <p:nvPr/>
          </p:nvSpPr>
          <p:spPr bwMode="auto">
            <a:xfrm>
              <a:off x="624" y="768"/>
              <a:ext cx="0" cy="1536"/>
            </a:xfrm>
            <a:prstGeom prst="line">
              <a:avLst/>
            </a:prstGeom>
            <a:noFill/>
            <a:ln w="19050">
              <a:solidFill>
                <a:srgbClr val="FF33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2" name="Line 125"/>
            <p:cNvSpPr>
              <a:spLocks noChangeShapeType="1"/>
            </p:cNvSpPr>
            <p:nvPr/>
          </p:nvSpPr>
          <p:spPr bwMode="auto">
            <a:xfrm>
              <a:off x="912" y="1227"/>
              <a:ext cx="59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3" name="Line 126"/>
            <p:cNvSpPr>
              <a:spLocks noChangeShapeType="1"/>
            </p:cNvSpPr>
            <p:nvPr/>
          </p:nvSpPr>
          <p:spPr bwMode="auto">
            <a:xfrm>
              <a:off x="912" y="1254"/>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 name="Line 128"/>
            <p:cNvSpPr>
              <a:spLocks noChangeShapeType="1"/>
            </p:cNvSpPr>
            <p:nvPr/>
          </p:nvSpPr>
          <p:spPr bwMode="auto">
            <a:xfrm>
              <a:off x="1496" y="1236"/>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5" name="Line 130"/>
            <p:cNvSpPr>
              <a:spLocks noChangeShapeType="1"/>
            </p:cNvSpPr>
            <p:nvPr/>
          </p:nvSpPr>
          <p:spPr bwMode="auto">
            <a:xfrm>
              <a:off x="1488" y="1529"/>
              <a:ext cx="59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6" name="Line 131"/>
            <p:cNvSpPr>
              <a:spLocks noChangeShapeType="1"/>
            </p:cNvSpPr>
            <p:nvPr/>
          </p:nvSpPr>
          <p:spPr bwMode="auto">
            <a:xfrm>
              <a:off x="2063" y="1227"/>
              <a:ext cx="59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7" name="Line 132"/>
            <p:cNvSpPr>
              <a:spLocks noChangeShapeType="1"/>
            </p:cNvSpPr>
            <p:nvPr/>
          </p:nvSpPr>
          <p:spPr bwMode="auto">
            <a:xfrm>
              <a:off x="2064" y="1247"/>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8" name="Line 134"/>
            <p:cNvSpPr>
              <a:spLocks noChangeShapeType="1"/>
            </p:cNvSpPr>
            <p:nvPr/>
          </p:nvSpPr>
          <p:spPr bwMode="auto">
            <a:xfrm>
              <a:off x="1488" y="768"/>
              <a:ext cx="0" cy="1728"/>
            </a:xfrm>
            <a:prstGeom prst="line">
              <a:avLst/>
            </a:prstGeom>
            <a:noFill/>
            <a:ln w="19050">
              <a:solidFill>
                <a:srgbClr val="FF33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9" name="Line 135"/>
            <p:cNvSpPr>
              <a:spLocks noChangeShapeType="1"/>
            </p:cNvSpPr>
            <p:nvPr/>
          </p:nvSpPr>
          <p:spPr bwMode="auto">
            <a:xfrm>
              <a:off x="1488" y="768"/>
              <a:ext cx="115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0" name="Line 136"/>
            <p:cNvSpPr>
              <a:spLocks noChangeShapeType="1"/>
            </p:cNvSpPr>
            <p:nvPr/>
          </p:nvSpPr>
          <p:spPr bwMode="auto">
            <a:xfrm>
              <a:off x="1488" y="766"/>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1" name="Line 137"/>
            <p:cNvSpPr>
              <a:spLocks noChangeShapeType="1"/>
            </p:cNvSpPr>
            <p:nvPr/>
          </p:nvSpPr>
          <p:spPr bwMode="auto">
            <a:xfrm>
              <a:off x="2640" y="768"/>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2" name="Line 138"/>
            <p:cNvSpPr>
              <a:spLocks noChangeShapeType="1"/>
            </p:cNvSpPr>
            <p:nvPr/>
          </p:nvSpPr>
          <p:spPr bwMode="auto">
            <a:xfrm>
              <a:off x="336" y="2496"/>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3" name="Line 139"/>
            <p:cNvSpPr>
              <a:spLocks noChangeShapeType="1"/>
            </p:cNvSpPr>
            <p:nvPr/>
          </p:nvSpPr>
          <p:spPr bwMode="auto">
            <a:xfrm>
              <a:off x="615" y="2217"/>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 name="Line 140"/>
            <p:cNvSpPr>
              <a:spLocks noChangeShapeType="1"/>
            </p:cNvSpPr>
            <p:nvPr/>
          </p:nvSpPr>
          <p:spPr bwMode="auto">
            <a:xfrm>
              <a:off x="624" y="2208"/>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5" name="Line 141"/>
            <p:cNvSpPr>
              <a:spLocks noChangeShapeType="1"/>
            </p:cNvSpPr>
            <p:nvPr/>
          </p:nvSpPr>
          <p:spPr bwMode="auto">
            <a:xfrm>
              <a:off x="912" y="2208"/>
              <a:ext cx="2" cy="29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6" name="Line 142"/>
            <p:cNvSpPr>
              <a:spLocks noChangeShapeType="1"/>
            </p:cNvSpPr>
            <p:nvPr/>
          </p:nvSpPr>
          <p:spPr bwMode="auto">
            <a:xfrm>
              <a:off x="912" y="2229"/>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7" name="Line 143"/>
            <p:cNvSpPr>
              <a:spLocks noChangeShapeType="1"/>
            </p:cNvSpPr>
            <p:nvPr/>
          </p:nvSpPr>
          <p:spPr bwMode="auto">
            <a:xfrm>
              <a:off x="912" y="2496"/>
              <a:ext cx="86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8" name="Line 144"/>
            <p:cNvSpPr>
              <a:spLocks noChangeShapeType="1"/>
            </p:cNvSpPr>
            <p:nvPr/>
          </p:nvSpPr>
          <p:spPr bwMode="auto">
            <a:xfrm>
              <a:off x="1776" y="768"/>
              <a:ext cx="0" cy="1728"/>
            </a:xfrm>
            <a:prstGeom prst="line">
              <a:avLst/>
            </a:prstGeom>
            <a:noFill/>
            <a:ln w="19050">
              <a:solidFill>
                <a:srgbClr val="FF33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9" name="Line 145"/>
            <p:cNvSpPr>
              <a:spLocks noChangeShapeType="1"/>
            </p:cNvSpPr>
            <p:nvPr/>
          </p:nvSpPr>
          <p:spPr bwMode="auto">
            <a:xfrm>
              <a:off x="1776" y="2229"/>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0" name="Line 146"/>
            <p:cNvSpPr>
              <a:spLocks noChangeShapeType="1"/>
            </p:cNvSpPr>
            <p:nvPr/>
          </p:nvSpPr>
          <p:spPr bwMode="auto">
            <a:xfrm>
              <a:off x="1776" y="2208"/>
              <a:ext cx="86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1" name="Line 147"/>
            <p:cNvSpPr>
              <a:spLocks noChangeShapeType="1"/>
            </p:cNvSpPr>
            <p:nvPr/>
          </p:nvSpPr>
          <p:spPr bwMode="auto">
            <a:xfrm>
              <a:off x="2064" y="768"/>
              <a:ext cx="0" cy="1728"/>
            </a:xfrm>
            <a:prstGeom prst="line">
              <a:avLst/>
            </a:prstGeom>
            <a:noFill/>
            <a:ln w="19050">
              <a:solidFill>
                <a:srgbClr val="FF33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2" name="Line 149"/>
            <p:cNvSpPr>
              <a:spLocks noChangeShapeType="1"/>
            </p:cNvSpPr>
            <p:nvPr/>
          </p:nvSpPr>
          <p:spPr bwMode="auto">
            <a:xfrm>
              <a:off x="2352" y="768"/>
              <a:ext cx="0" cy="1728"/>
            </a:xfrm>
            <a:prstGeom prst="line">
              <a:avLst/>
            </a:prstGeom>
            <a:noFill/>
            <a:ln w="19050">
              <a:solidFill>
                <a:srgbClr val="FF33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3" name="Line 150"/>
            <p:cNvSpPr>
              <a:spLocks noChangeShapeType="1"/>
            </p:cNvSpPr>
            <p:nvPr/>
          </p:nvSpPr>
          <p:spPr bwMode="auto">
            <a:xfrm>
              <a:off x="2640" y="1230"/>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4" name="Line 151"/>
            <p:cNvSpPr>
              <a:spLocks noChangeShapeType="1"/>
            </p:cNvSpPr>
            <p:nvPr/>
          </p:nvSpPr>
          <p:spPr bwMode="auto">
            <a:xfrm>
              <a:off x="2640" y="1728"/>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5" name="Line 152"/>
            <p:cNvSpPr>
              <a:spLocks noChangeShapeType="1"/>
            </p:cNvSpPr>
            <p:nvPr/>
          </p:nvSpPr>
          <p:spPr bwMode="auto">
            <a:xfrm>
              <a:off x="2640" y="2208"/>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6" name="Line 153"/>
            <p:cNvSpPr>
              <a:spLocks noChangeShapeType="1"/>
            </p:cNvSpPr>
            <p:nvPr/>
          </p:nvSpPr>
          <p:spPr bwMode="auto">
            <a:xfrm>
              <a:off x="2640" y="2496"/>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7" name="Line 154"/>
            <p:cNvSpPr>
              <a:spLocks noChangeShapeType="1"/>
            </p:cNvSpPr>
            <p:nvPr/>
          </p:nvSpPr>
          <p:spPr bwMode="auto">
            <a:xfrm>
              <a:off x="2640" y="2007"/>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8" name="Line 155"/>
            <p:cNvSpPr>
              <a:spLocks noChangeShapeType="1"/>
            </p:cNvSpPr>
            <p:nvPr/>
          </p:nvSpPr>
          <p:spPr bwMode="auto">
            <a:xfrm>
              <a:off x="2640" y="1527"/>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9" name="Line 156"/>
            <p:cNvSpPr>
              <a:spLocks noChangeShapeType="1"/>
            </p:cNvSpPr>
            <p:nvPr/>
          </p:nvSpPr>
          <p:spPr bwMode="auto">
            <a:xfrm>
              <a:off x="2640" y="1055"/>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0" name="Line 157"/>
            <p:cNvSpPr>
              <a:spLocks noChangeShapeType="1"/>
            </p:cNvSpPr>
            <p:nvPr/>
          </p:nvSpPr>
          <p:spPr bwMode="auto">
            <a:xfrm>
              <a:off x="1200" y="768"/>
              <a:ext cx="0" cy="1728"/>
            </a:xfrm>
            <a:prstGeom prst="line">
              <a:avLst/>
            </a:prstGeom>
            <a:noFill/>
            <a:ln w="19050">
              <a:solidFill>
                <a:srgbClr val="FF33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aphicFrame>
        <p:nvGraphicFramePr>
          <p:cNvPr id="211" name="Group 208"/>
          <p:cNvGraphicFramePr>
            <a:graphicFrameLocks noGrp="1"/>
          </p:cNvGraphicFramePr>
          <p:nvPr>
            <p:extLst>
              <p:ext uri="{D42A27DB-BD31-4B8C-83A1-F6EECF244321}">
                <p14:modId xmlns:p14="http://schemas.microsoft.com/office/powerpoint/2010/main" val="2700157574"/>
              </p:ext>
            </p:extLst>
          </p:nvPr>
        </p:nvGraphicFramePr>
        <p:xfrm>
          <a:off x="6896976" y="1883124"/>
          <a:ext cx="2133600" cy="3321050"/>
        </p:xfrm>
        <a:graphic>
          <a:graphicData uri="http://schemas.openxmlformats.org/drawingml/2006/table">
            <a:tbl>
              <a:tblPr/>
              <a:tblGrid>
                <a:gridCol w="568325">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374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A</a:t>
                      </a:r>
                    </a:p>
                  </a:txBody>
                  <a:tcPr marL="90000" marR="90000" marT="46798" marB="46798"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B</a:t>
                      </a:r>
                    </a:p>
                  </a:txBody>
                  <a:tcPr marL="90000" marR="90000" marT="46798" marB="4679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C</a:t>
                      </a:r>
                    </a:p>
                  </a:txBody>
                  <a:tcPr marL="90000" marR="90000" marT="46798" marB="46798"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F</a:t>
                      </a:r>
                    </a:p>
                  </a:txBody>
                  <a:tcPr marL="90000" marR="90000"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90000" marR="90000" marT="46798" marB="46798"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90000" marR="90000" marT="46798" marB="46798"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90000" marR="90000" marT="46798" marB="46798"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charset="-122"/>
                      </a:endParaRPr>
                    </a:p>
                  </a:txBody>
                  <a:tcPr marL="90000" marR="90000"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90000" marR="90000" marT="46798" marB="46798"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90000" marR="90000" marT="46798" marB="46798"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90000" marR="90000" marT="46798" marB="4679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charset="-122"/>
                      </a:endParaRPr>
                    </a:p>
                  </a:txBody>
                  <a:tcPr marL="90000" marR="90000"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90000" marR="90000" marT="46798" marB="46798"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90000" marR="90000" marT="46798" marB="46798"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90000" marR="90000" marT="46798" marB="4679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charset="-122"/>
                      </a:endParaRPr>
                    </a:p>
                  </a:txBody>
                  <a:tcPr marL="90000" marR="90000"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90000" marR="90000" marT="46798" marB="46798"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90000" marR="90000" marT="46798" marB="46798"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90000" marR="90000" marT="46798" marB="4679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charset="-122"/>
                      </a:endParaRPr>
                    </a:p>
                  </a:txBody>
                  <a:tcPr marL="90000" marR="90000"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90000" marR="90000" marT="46798" marB="46798"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90000" marR="90000" marT="46798" marB="46798"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90000" marR="90000" marT="46798" marB="4679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charset="-122"/>
                      </a:endParaRPr>
                    </a:p>
                  </a:txBody>
                  <a:tcPr marL="90000" marR="90000"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90000" marR="90000" marT="46798" marB="46798"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90000" marR="90000" marT="46798" marB="46798"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90000" marR="90000" marT="46798" marB="4679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charset="-122"/>
                      </a:endParaRPr>
                    </a:p>
                  </a:txBody>
                  <a:tcPr marL="90000" marR="90000"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90000" marR="90000" marT="46798" marB="46798"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90000" marR="90000" marT="46798" marB="46798"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90000" marR="90000" marT="46798" marB="4679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charset="-122"/>
                      </a:endParaRPr>
                    </a:p>
                  </a:txBody>
                  <a:tcPr marL="90000" marR="90000"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90000" marR="90000" marT="46798" marB="46798"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90000" marR="90000" marT="46798" marB="46798"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90000" marR="90000" marT="46798" marB="46798"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dirty="0">
                        <a:ln>
                          <a:noFill/>
                        </a:ln>
                        <a:solidFill>
                          <a:schemeClr val="tx1"/>
                        </a:solidFill>
                        <a:effectLst/>
                        <a:latin typeface="Times New Roman" pitchFamily="18" charset="0"/>
                        <a:ea typeface="宋体" charset="-122"/>
                      </a:endParaRPr>
                    </a:p>
                  </a:txBody>
                  <a:tcPr marL="90000" marR="90000"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12" name="Text Box 203"/>
          <p:cNvSpPr txBox="1">
            <a:spLocks noChangeArrowheads="1"/>
          </p:cNvSpPr>
          <p:nvPr/>
        </p:nvSpPr>
        <p:spPr bwMode="auto">
          <a:xfrm>
            <a:off x="8570833" y="2203162"/>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solidFill>
                  <a:srgbClr val="FF0066"/>
                </a:solidFill>
              </a:rPr>
              <a:t>0</a:t>
            </a:r>
          </a:p>
        </p:txBody>
      </p:sp>
      <p:sp>
        <p:nvSpPr>
          <p:cNvPr id="213" name="Text Box 204"/>
          <p:cNvSpPr txBox="1">
            <a:spLocks noChangeArrowheads="1"/>
          </p:cNvSpPr>
          <p:nvPr/>
        </p:nvSpPr>
        <p:spPr bwMode="auto">
          <a:xfrm>
            <a:off x="8570833" y="261648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solidFill>
                  <a:srgbClr val="FF0066"/>
                </a:solidFill>
              </a:rPr>
              <a:t>1</a:t>
            </a:r>
          </a:p>
        </p:txBody>
      </p:sp>
      <p:sp>
        <p:nvSpPr>
          <p:cNvPr id="214" name="Text Box 205"/>
          <p:cNvSpPr txBox="1">
            <a:spLocks noChangeArrowheads="1"/>
          </p:cNvSpPr>
          <p:nvPr/>
        </p:nvSpPr>
        <p:spPr bwMode="auto">
          <a:xfrm>
            <a:off x="8570833" y="3031462"/>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solidFill>
                  <a:srgbClr val="FF0066"/>
                </a:solidFill>
              </a:rPr>
              <a:t>0</a:t>
            </a:r>
          </a:p>
        </p:txBody>
      </p:sp>
      <p:sp>
        <p:nvSpPr>
          <p:cNvPr id="215" name="Text Box 206"/>
          <p:cNvSpPr txBox="1">
            <a:spLocks noChangeArrowheads="1"/>
          </p:cNvSpPr>
          <p:nvPr/>
        </p:nvSpPr>
        <p:spPr bwMode="auto">
          <a:xfrm>
            <a:off x="8570833" y="3412462"/>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0</a:t>
            </a:r>
          </a:p>
        </p:txBody>
      </p:sp>
      <p:sp>
        <p:nvSpPr>
          <p:cNvPr id="216" name="Text Box 207"/>
          <p:cNvSpPr txBox="1">
            <a:spLocks noChangeArrowheads="1"/>
          </p:cNvSpPr>
          <p:nvPr/>
        </p:nvSpPr>
        <p:spPr bwMode="auto">
          <a:xfrm>
            <a:off x="8570833" y="3793462"/>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0</a:t>
            </a:r>
          </a:p>
        </p:txBody>
      </p:sp>
      <p:sp>
        <p:nvSpPr>
          <p:cNvPr id="217" name="Text Box 209"/>
          <p:cNvSpPr txBox="1">
            <a:spLocks noChangeArrowheads="1"/>
          </p:cNvSpPr>
          <p:nvPr/>
        </p:nvSpPr>
        <p:spPr bwMode="auto">
          <a:xfrm>
            <a:off x="8570833" y="414112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1</a:t>
            </a:r>
          </a:p>
        </p:txBody>
      </p:sp>
      <p:sp>
        <p:nvSpPr>
          <p:cNvPr id="218" name="Text Box 210"/>
          <p:cNvSpPr txBox="1">
            <a:spLocks noChangeArrowheads="1"/>
          </p:cNvSpPr>
          <p:nvPr/>
        </p:nvSpPr>
        <p:spPr bwMode="auto">
          <a:xfrm>
            <a:off x="8570833" y="4479262"/>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1</a:t>
            </a:r>
          </a:p>
        </p:txBody>
      </p:sp>
      <p:sp>
        <p:nvSpPr>
          <p:cNvPr id="219" name="Text Box 211"/>
          <p:cNvSpPr txBox="1">
            <a:spLocks noChangeArrowheads="1"/>
          </p:cNvSpPr>
          <p:nvPr/>
        </p:nvSpPr>
        <p:spPr bwMode="auto">
          <a:xfrm>
            <a:off x="8570833" y="481263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1</a:t>
            </a:r>
          </a:p>
        </p:txBody>
      </p:sp>
      <p:graphicFrame>
        <p:nvGraphicFramePr>
          <p:cNvPr id="220" name="Object 212"/>
          <p:cNvGraphicFramePr>
            <a:graphicFrameLocks noChangeAspect="1"/>
          </p:cNvGraphicFramePr>
          <p:nvPr>
            <p:extLst>
              <p:ext uri="{D42A27DB-BD31-4B8C-83A1-F6EECF244321}">
                <p14:modId xmlns:p14="http://schemas.microsoft.com/office/powerpoint/2010/main" val="1835805819"/>
              </p:ext>
            </p:extLst>
          </p:nvPr>
        </p:nvGraphicFramePr>
        <p:xfrm>
          <a:off x="67287" y="5183415"/>
          <a:ext cx="2919412" cy="407988"/>
        </p:xfrm>
        <a:graphic>
          <a:graphicData uri="http://schemas.openxmlformats.org/presentationml/2006/ole">
            <mc:AlternateContent xmlns:mc="http://schemas.openxmlformats.org/markup-compatibility/2006">
              <mc:Choice xmlns:v="urn:schemas-microsoft-com:vml" Requires="v">
                <p:oleObj spid="_x0000_s235403" name="Equation" r:id="rId5" imgW="1562040" imgH="190440" progId="Equation.DSMT4">
                  <p:embed/>
                </p:oleObj>
              </mc:Choice>
              <mc:Fallback>
                <p:oleObj name="Equation" r:id="rId5" imgW="1562040" imgH="190440" progId="Equation.DSMT4">
                  <p:embed/>
                  <p:pic>
                    <p:nvPicPr>
                      <p:cNvPr id="0" name=""/>
                      <p:cNvPicPr>
                        <a:picLocks noChangeAspect="1" noChangeArrowheads="1"/>
                      </p:cNvPicPr>
                      <p:nvPr/>
                    </p:nvPicPr>
                    <p:blipFill>
                      <a:blip r:embed="rId6"/>
                      <a:srcRect/>
                      <a:stretch>
                        <a:fillRect/>
                      </a:stretch>
                    </p:blipFill>
                    <p:spPr bwMode="auto">
                      <a:xfrm>
                        <a:off x="67287" y="5183415"/>
                        <a:ext cx="2919412"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 name="Group 213"/>
          <p:cNvGraphicFramePr>
            <a:graphicFrameLocks noGrp="1"/>
          </p:cNvGraphicFramePr>
          <p:nvPr>
            <p:extLst>
              <p:ext uri="{D42A27DB-BD31-4B8C-83A1-F6EECF244321}">
                <p14:modId xmlns:p14="http://schemas.microsoft.com/office/powerpoint/2010/main" val="822645181"/>
              </p:ext>
            </p:extLst>
          </p:nvPr>
        </p:nvGraphicFramePr>
        <p:xfrm>
          <a:off x="3165979" y="5012540"/>
          <a:ext cx="2762250" cy="142240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4</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5</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22" name="Group 274"/>
          <p:cNvGrpSpPr>
            <a:grpSpLocks/>
          </p:cNvGrpSpPr>
          <p:nvPr/>
        </p:nvGrpSpPr>
        <p:grpSpPr bwMode="auto">
          <a:xfrm>
            <a:off x="3134597" y="4950628"/>
            <a:ext cx="838200" cy="701675"/>
            <a:chOff x="384" y="3120"/>
            <a:chExt cx="528" cy="442"/>
          </a:xfrm>
        </p:grpSpPr>
        <p:sp>
          <p:nvSpPr>
            <p:cNvPr id="223" name="Line 248"/>
            <p:cNvSpPr>
              <a:spLocks noChangeShapeType="1"/>
            </p:cNvSpPr>
            <p:nvPr/>
          </p:nvSpPr>
          <p:spPr bwMode="auto">
            <a:xfrm flipH="1" flipV="1">
              <a:off x="405" y="3227"/>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4" name="Text Box 249"/>
            <p:cNvSpPr txBox="1">
              <a:spLocks noChangeArrowheads="1"/>
            </p:cNvSpPr>
            <p:nvPr/>
          </p:nvSpPr>
          <p:spPr bwMode="auto">
            <a:xfrm>
              <a:off x="480" y="312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AB</a:t>
              </a:r>
            </a:p>
          </p:txBody>
        </p:sp>
        <p:sp>
          <p:nvSpPr>
            <p:cNvPr id="225" name="Text Box 250"/>
            <p:cNvSpPr txBox="1">
              <a:spLocks noChangeArrowheads="1"/>
            </p:cNvSpPr>
            <p:nvPr/>
          </p:nvSpPr>
          <p:spPr bwMode="auto">
            <a:xfrm>
              <a:off x="384" y="3312"/>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p>
          </p:txBody>
        </p:sp>
      </p:grpSp>
      <p:grpSp>
        <p:nvGrpSpPr>
          <p:cNvPr id="226" name="Group 275"/>
          <p:cNvGrpSpPr>
            <a:grpSpLocks/>
          </p:cNvGrpSpPr>
          <p:nvPr/>
        </p:nvGrpSpPr>
        <p:grpSpPr bwMode="auto">
          <a:xfrm>
            <a:off x="3775579" y="5622140"/>
            <a:ext cx="2133600" cy="777875"/>
            <a:chOff x="816" y="3600"/>
            <a:chExt cx="1344" cy="490"/>
          </a:xfrm>
        </p:grpSpPr>
        <p:sp>
          <p:nvSpPr>
            <p:cNvPr id="227" name="Text Box 251"/>
            <p:cNvSpPr txBox="1">
              <a:spLocks noChangeArrowheads="1"/>
            </p:cNvSpPr>
            <p:nvPr/>
          </p:nvSpPr>
          <p:spPr bwMode="auto">
            <a:xfrm>
              <a:off x="1872" y="379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8000"/>
                  </a:solidFill>
                </a:rPr>
                <a:t>1</a:t>
              </a:r>
            </a:p>
          </p:txBody>
        </p:sp>
        <p:sp>
          <p:nvSpPr>
            <p:cNvPr id="228" name="Text Box 252"/>
            <p:cNvSpPr txBox="1">
              <a:spLocks noChangeArrowheads="1"/>
            </p:cNvSpPr>
            <p:nvPr/>
          </p:nvSpPr>
          <p:spPr bwMode="auto">
            <a:xfrm>
              <a:off x="1488" y="360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8000"/>
                  </a:solidFill>
                </a:rPr>
                <a:t>1</a:t>
              </a:r>
            </a:p>
          </p:txBody>
        </p:sp>
        <p:sp>
          <p:nvSpPr>
            <p:cNvPr id="229" name="Text Box 254"/>
            <p:cNvSpPr txBox="1">
              <a:spLocks noChangeArrowheads="1"/>
            </p:cNvSpPr>
            <p:nvPr/>
          </p:nvSpPr>
          <p:spPr bwMode="auto">
            <a:xfrm>
              <a:off x="816" y="384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8000"/>
                  </a:solidFill>
                </a:rPr>
                <a:t>1</a:t>
              </a:r>
            </a:p>
          </p:txBody>
        </p:sp>
        <p:sp>
          <p:nvSpPr>
            <p:cNvPr id="230" name="Text Box 255"/>
            <p:cNvSpPr txBox="1">
              <a:spLocks noChangeArrowheads="1"/>
            </p:cNvSpPr>
            <p:nvPr/>
          </p:nvSpPr>
          <p:spPr bwMode="auto">
            <a:xfrm>
              <a:off x="1488" y="384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8000"/>
                  </a:solidFill>
                </a:rPr>
                <a:t>1</a:t>
              </a:r>
            </a:p>
          </p:txBody>
        </p:sp>
      </p:grpSp>
      <p:sp>
        <p:nvSpPr>
          <p:cNvPr id="231" name="AutoShape 256"/>
          <p:cNvSpPr>
            <a:spLocks noChangeArrowheads="1"/>
          </p:cNvSpPr>
          <p:nvPr/>
        </p:nvSpPr>
        <p:spPr bwMode="auto">
          <a:xfrm rot="5400000">
            <a:off x="4728079" y="5812640"/>
            <a:ext cx="762000" cy="38100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p>
            <a:endParaRPr lang="zh-CN" altLang="zh-CN">
              <a:solidFill>
                <a:srgbClr val="008000"/>
              </a:solidFill>
            </a:endParaRPr>
          </a:p>
        </p:txBody>
      </p:sp>
      <p:grpSp>
        <p:nvGrpSpPr>
          <p:cNvPr id="232" name="Group 261"/>
          <p:cNvGrpSpPr>
            <a:grpSpLocks/>
          </p:cNvGrpSpPr>
          <p:nvPr/>
        </p:nvGrpSpPr>
        <p:grpSpPr bwMode="auto">
          <a:xfrm>
            <a:off x="3699379" y="6003140"/>
            <a:ext cx="2200275" cy="319088"/>
            <a:chOff x="1920" y="2631"/>
            <a:chExt cx="1386" cy="201"/>
          </a:xfrm>
        </p:grpSpPr>
        <p:grpSp>
          <p:nvGrpSpPr>
            <p:cNvPr id="233" name="Group 262"/>
            <p:cNvGrpSpPr>
              <a:grpSpLocks/>
            </p:cNvGrpSpPr>
            <p:nvPr/>
          </p:nvGrpSpPr>
          <p:grpSpPr bwMode="auto">
            <a:xfrm>
              <a:off x="1920" y="2640"/>
              <a:ext cx="325" cy="192"/>
              <a:chOff x="1440" y="3406"/>
              <a:chExt cx="229" cy="222"/>
            </a:xfrm>
          </p:grpSpPr>
          <p:sp>
            <p:nvSpPr>
              <p:cNvPr id="238" name="Line 263"/>
              <p:cNvSpPr>
                <a:spLocks noChangeShapeType="1"/>
              </p:cNvSpPr>
              <p:nvPr/>
            </p:nvSpPr>
            <p:spPr bwMode="auto">
              <a:xfrm>
                <a:off x="1440" y="340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9" name="Line 264"/>
              <p:cNvSpPr>
                <a:spLocks noChangeShapeType="1"/>
              </p:cNvSpPr>
              <p:nvPr/>
            </p:nvSpPr>
            <p:spPr bwMode="auto">
              <a:xfrm>
                <a:off x="1440" y="362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0" name="Freeform 265"/>
              <p:cNvSpPr>
                <a:spLocks/>
              </p:cNvSpPr>
              <p:nvPr/>
            </p:nvSpPr>
            <p:spPr bwMode="auto">
              <a:xfrm>
                <a:off x="1554" y="3406"/>
                <a:ext cx="115" cy="222"/>
              </a:xfrm>
              <a:custGeom>
                <a:avLst/>
                <a:gdLst>
                  <a:gd name="T0" fmla="*/ 9 w 115"/>
                  <a:gd name="T1" fmla="*/ 0 h 222"/>
                  <a:gd name="T2" fmla="*/ 101 w 115"/>
                  <a:gd name="T3" fmla="*/ 66 h 222"/>
                  <a:gd name="T4" fmla="*/ 92 w 115"/>
                  <a:gd name="T5" fmla="*/ 176 h 222"/>
                  <a:gd name="T6" fmla="*/ 0 w 115"/>
                  <a:gd name="T7" fmla="*/ 222 h 222"/>
                  <a:gd name="T8" fmla="*/ 0 60000 65536"/>
                  <a:gd name="T9" fmla="*/ 0 60000 65536"/>
                  <a:gd name="T10" fmla="*/ 0 60000 65536"/>
                  <a:gd name="T11" fmla="*/ 0 60000 65536"/>
                  <a:gd name="T12" fmla="*/ 0 w 115"/>
                  <a:gd name="T13" fmla="*/ 0 h 222"/>
                  <a:gd name="T14" fmla="*/ 115 w 115"/>
                  <a:gd name="T15" fmla="*/ 222 h 222"/>
                </a:gdLst>
                <a:ahLst/>
                <a:cxnLst>
                  <a:cxn ang="T8">
                    <a:pos x="T0" y="T1"/>
                  </a:cxn>
                  <a:cxn ang="T9">
                    <a:pos x="T2" y="T3"/>
                  </a:cxn>
                  <a:cxn ang="T10">
                    <a:pos x="T4" y="T5"/>
                  </a:cxn>
                  <a:cxn ang="T11">
                    <a:pos x="T6" y="T7"/>
                  </a:cxn>
                </a:cxnLst>
                <a:rect l="T12" t="T13" r="T14" b="T15"/>
                <a:pathLst>
                  <a:path w="115" h="222">
                    <a:moveTo>
                      <a:pt x="9" y="0"/>
                    </a:moveTo>
                    <a:cubicBezTo>
                      <a:pt x="24" y="11"/>
                      <a:pt x="87" y="37"/>
                      <a:pt x="101" y="66"/>
                    </a:cubicBezTo>
                    <a:cubicBezTo>
                      <a:pt x="115" y="95"/>
                      <a:pt x="109" y="150"/>
                      <a:pt x="92" y="176"/>
                    </a:cubicBezTo>
                    <a:cubicBezTo>
                      <a:pt x="75" y="202"/>
                      <a:pt x="19" y="213"/>
                      <a:pt x="0" y="222"/>
                    </a:cubicBezTo>
                  </a:path>
                </a:pathLst>
              </a:custGeom>
              <a:noFill/>
              <a:ln w="28575" cap="flat" cmpd="sng">
                <a:solidFill>
                  <a:srgbClr val="FF66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234" name="Group 266"/>
            <p:cNvGrpSpPr>
              <a:grpSpLocks/>
            </p:cNvGrpSpPr>
            <p:nvPr/>
          </p:nvGrpSpPr>
          <p:grpSpPr bwMode="auto">
            <a:xfrm flipH="1">
              <a:off x="2981" y="2631"/>
              <a:ext cx="325" cy="192"/>
              <a:chOff x="1440" y="3406"/>
              <a:chExt cx="229" cy="222"/>
            </a:xfrm>
          </p:grpSpPr>
          <p:sp>
            <p:nvSpPr>
              <p:cNvPr id="235" name="Line 267"/>
              <p:cNvSpPr>
                <a:spLocks noChangeShapeType="1"/>
              </p:cNvSpPr>
              <p:nvPr/>
            </p:nvSpPr>
            <p:spPr bwMode="auto">
              <a:xfrm>
                <a:off x="1440" y="340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6" name="Line 268"/>
              <p:cNvSpPr>
                <a:spLocks noChangeShapeType="1"/>
              </p:cNvSpPr>
              <p:nvPr/>
            </p:nvSpPr>
            <p:spPr bwMode="auto">
              <a:xfrm>
                <a:off x="1440" y="362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7" name="Freeform 269"/>
              <p:cNvSpPr>
                <a:spLocks/>
              </p:cNvSpPr>
              <p:nvPr/>
            </p:nvSpPr>
            <p:spPr bwMode="auto">
              <a:xfrm>
                <a:off x="1554" y="3406"/>
                <a:ext cx="115" cy="222"/>
              </a:xfrm>
              <a:custGeom>
                <a:avLst/>
                <a:gdLst>
                  <a:gd name="T0" fmla="*/ 9 w 115"/>
                  <a:gd name="T1" fmla="*/ 0 h 222"/>
                  <a:gd name="T2" fmla="*/ 101 w 115"/>
                  <a:gd name="T3" fmla="*/ 66 h 222"/>
                  <a:gd name="T4" fmla="*/ 92 w 115"/>
                  <a:gd name="T5" fmla="*/ 176 h 222"/>
                  <a:gd name="T6" fmla="*/ 0 w 115"/>
                  <a:gd name="T7" fmla="*/ 222 h 222"/>
                  <a:gd name="T8" fmla="*/ 0 60000 65536"/>
                  <a:gd name="T9" fmla="*/ 0 60000 65536"/>
                  <a:gd name="T10" fmla="*/ 0 60000 65536"/>
                  <a:gd name="T11" fmla="*/ 0 60000 65536"/>
                  <a:gd name="T12" fmla="*/ 0 w 115"/>
                  <a:gd name="T13" fmla="*/ 0 h 222"/>
                  <a:gd name="T14" fmla="*/ 115 w 115"/>
                  <a:gd name="T15" fmla="*/ 222 h 222"/>
                </a:gdLst>
                <a:ahLst/>
                <a:cxnLst>
                  <a:cxn ang="T8">
                    <a:pos x="T0" y="T1"/>
                  </a:cxn>
                  <a:cxn ang="T9">
                    <a:pos x="T2" y="T3"/>
                  </a:cxn>
                  <a:cxn ang="T10">
                    <a:pos x="T4" y="T5"/>
                  </a:cxn>
                  <a:cxn ang="T11">
                    <a:pos x="T6" y="T7"/>
                  </a:cxn>
                </a:cxnLst>
                <a:rect l="T12" t="T13" r="T14" b="T15"/>
                <a:pathLst>
                  <a:path w="115" h="222">
                    <a:moveTo>
                      <a:pt x="9" y="0"/>
                    </a:moveTo>
                    <a:cubicBezTo>
                      <a:pt x="24" y="11"/>
                      <a:pt x="87" y="37"/>
                      <a:pt x="101" y="66"/>
                    </a:cubicBezTo>
                    <a:cubicBezTo>
                      <a:pt x="115" y="95"/>
                      <a:pt x="109" y="150"/>
                      <a:pt x="92" y="176"/>
                    </a:cubicBezTo>
                    <a:cubicBezTo>
                      <a:pt x="75" y="202"/>
                      <a:pt x="19" y="213"/>
                      <a:pt x="0" y="222"/>
                    </a:cubicBezTo>
                  </a:path>
                </a:pathLst>
              </a:custGeom>
              <a:noFill/>
              <a:ln w="28575" cap="flat" cmpd="sng">
                <a:solidFill>
                  <a:srgbClr val="FF66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graphicFrame>
        <p:nvGraphicFramePr>
          <p:cNvPr id="241" name="Object 273"/>
          <p:cNvGraphicFramePr>
            <a:graphicFrameLocks noChangeAspect="1"/>
          </p:cNvGraphicFramePr>
          <p:nvPr>
            <p:extLst>
              <p:ext uri="{D42A27DB-BD31-4B8C-83A1-F6EECF244321}">
                <p14:modId xmlns:p14="http://schemas.microsoft.com/office/powerpoint/2010/main" val="2346626370"/>
              </p:ext>
            </p:extLst>
          </p:nvPr>
        </p:nvGraphicFramePr>
        <p:xfrm>
          <a:off x="33605" y="5625008"/>
          <a:ext cx="1719262" cy="387350"/>
        </p:xfrm>
        <a:graphic>
          <a:graphicData uri="http://schemas.openxmlformats.org/presentationml/2006/ole">
            <mc:AlternateContent xmlns:mc="http://schemas.openxmlformats.org/markup-compatibility/2006">
              <mc:Choice xmlns:v="urn:schemas-microsoft-com:vml" Requires="v">
                <p:oleObj spid="_x0000_s235404" name="公式" r:id="rId7" imgW="904959" imgH="181043" progId="Equation.3">
                  <p:embed/>
                </p:oleObj>
              </mc:Choice>
              <mc:Fallback>
                <p:oleObj name="公式" r:id="rId7" imgW="904959" imgH="18104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05" y="5625008"/>
                        <a:ext cx="1719262"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2" name="Object 276"/>
          <p:cNvGraphicFramePr>
            <a:graphicFrameLocks noChangeAspect="1"/>
          </p:cNvGraphicFramePr>
          <p:nvPr>
            <p:extLst>
              <p:ext uri="{D42A27DB-BD31-4B8C-83A1-F6EECF244321}">
                <p14:modId xmlns:p14="http://schemas.microsoft.com/office/powerpoint/2010/main" val="2037053067"/>
              </p:ext>
            </p:extLst>
          </p:nvPr>
        </p:nvGraphicFramePr>
        <p:xfrm>
          <a:off x="23020" y="6041916"/>
          <a:ext cx="1600200" cy="484188"/>
        </p:xfrm>
        <a:graphic>
          <a:graphicData uri="http://schemas.openxmlformats.org/presentationml/2006/ole">
            <mc:AlternateContent xmlns:mc="http://schemas.openxmlformats.org/markup-compatibility/2006">
              <mc:Choice xmlns:v="urn:schemas-microsoft-com:vml" Requires="v">
                <p:oleObj spid="_x0000_s235405" name="公式" r:id="rId9" imgW="847776" imgH="238057" progId="Equation.3">
                  <p:embed/>
                </p:oleObj>
              </mc:Choice>
              <mc:Fallback>
                <p:oleObj name="公式" r:id="rId9" imgW="847776" imgH="23805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020" y="6041916"/>
                        <a:ext cx="1600200"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3" name="Group 298"/>
          <p:cNvGrpSpPr>
            <a:grpSpLocks/>
          </p:cNvGrpSpPr>
          <p:nvPr/>
        </p:nvGrpSpPr>
        <p:grpSpPr bwMode="auto">
          <a:xfrm>
            <a:off x="6097706" y="5293193"/>
            <a:ext cx="2895856" cy="1131888"/>
            <a:chOff x="2971" y="2750"/>
            <a:chExt cx="2592" cy="1162"/>
          </a:xfrm>
        </p:grpSpPr>
        <p:grpSp>
          <p:nvGrpSpPr>
            <p:cNvPr id="244" name="Group 8"/>
            <p:cNvGrpSpPr>
              <a:grpSpLocks/>
            </p:cNvGrpSpPr>
            <p:nvPr/>
          </p:nvGrpSpPr>
          <p:grpSpPr bwMode="auto">
            <a:xfrm>
              <a:off x="4035" y="2854"/>
              <a:ext cx="672" cy="240"/>
              <a:chOff x="816" y="864"/>
              <a:chExt cx="930" cy="336"/>
            </a:xfrm>
          </p:grpSpPr>
          <p:sp>
            <p:nvSpPr>
              <p:cNvPr id="279" name="AutoShape 9"/>
              <p:cNvSpPr>
                <a:spLocks noChangeArrowheads="1"/>
              </p:cNvSpPr>
              <p:nvPr/>
            </p:nvSpPr>
            <p:spPr bwMode="auto">
              <a:xfrm>
                <a:off x="1104" y="86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80" name="Line 10"/>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81" name="Line 11"/>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82" name="Line 12"/>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83" name="Oval 13"/>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245" name="Group 20"/>
            <p:cNvGrpSpPr>
              <a:grpSpLocks/>
            </p:cNvGrpSpPr>
            <p:nvPr/>
          </p:nvGrpSpPr>
          <p:grpSpPr bwMode="auto">
            <a:xfrm>
              <a:off x="4690" y="3221"/>
              <a:ext cx="652" cy="278"/>
              <a:chOff x="816" y="864"/>
              <a:chExt cx="930" cy="336"/>
            </a:xfrm>
          </p:grpSpPr>
          <p:sp>
            <p:nvSpPr>
              <p:cNvPr id="274" name="AutoShape 21"/>
              <p:cNvSpPr>
                <a:spLocks noChangeArrowheads="1"/>
              </p:cNvSpPr>
              <p:nvPr/>
            </p:nvSpPr>
            <p:spPr bwMode="auto">
              <a:xfrm>
                <a:off x="1104" y="86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75" name="Line 22"/>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76" name="Line 23"/>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77" name="Line 24"/>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78" name="Oval 25"/>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246" name="Line 33"/>
            <p:cNvSpPr>
              <a:spLocks noChangeShapeType="1"/>
            </p:cNvSpPr>
            <p:nvPr/>
          </p:nvSpPr>
          <p:spPr bwMode="auto">
            <a:xfrm>
              <a:off x="3283" y="3779"/>
              <a:ext cx="824" cy="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7" name="Line 34"/>
            <p:cNvSpPr>
              <a:spLocks noChangeShapeType="1"/>
            </p:cNvSpPr>
            <p:nvPr/>
          </p:nvSpPr>
          <p:spPr bwMode="auto">
            <a:xfrm flipV="1">
              <a:off x="3220" y="2884"/>
              <a:ext cx="8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8" name="Line 35"/>
            <p:cNvSpPr>
              <a:spLocks noChangeShapeType="1"/>
            </p:cNvSpPr>
            <p:nvPr/>
          </p:nvSpPr>
          <p:spPr bwMode="auto">
            <a:xfrm>
              <a:off x="4697" y="2968"/>
              <a:ext cx="0" cy="3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9" name="Line 36"/>
            <p:cNvSpPr>
              <a:spLocks noChangeShapeType="1"/>
            </p:cNvSpPr>
            <p:nvPr/>
          </p:nvSpPr>
          <p:spPr bwMode="auto">
            <a:xfrm flipH="1">
              <a:off x="4709" y="3421"/>
              <a:ext cx="2"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50" name="Oval 43"/>
            <p:cNvSpPr>
              <a:spLocks noChangeArrowheads="1"/>
            </p:cNvSpPr>
            <p:nvPr/>
          </p:nvSpPr>
          <p:spPr bwMode="auto">
            <a:xfrm>
              <a:off x="3517" y="3403"/>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251" name="Oval 63"/>
            <p:cNvSpPr>
              <a:spLocks noChangeArrowheads="1"/>
            </p:cNvSpPr>
            <p:nvPr/>
          </p:nvSpPr>
          <p:spPr bwMode="auto">
            <a:xfrm>
              <a:off x="3335" y="3013"/>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grpSp>
          <p:nvGrpSpPr>
            <p:cNvPr id="252" name="Group 277"/>
            <p:cNvGrpSpPr>
              <a:grpSpLocks/>
            </p:cNvGrpSpPr>
            <p:nvPr/>
          </p:nvGrpSpPr>
          <p:grpSpPr bwMode="auto">
            <a:xfrm>
              <a:off x="4048" y="3614"/>
              <a:ext cx="672" cy="240"/>
              <a:chOff x="816" y="864"/>
              <a:chExt cx="930" cy="336"/>
            </a:xfrm>
          </p:grpSpPr>
          <p:sp>
            <p:nvSpPr>
              <p:cNvPr id="269" name="AutoShape 278"/>
              <p:cNvSpPr>
                <a:spLocks noChangeArrowheads="1"/>
              </p:cNvSpPr>
              <p:nvPr/>
            </p:nvSpPr>
            <p:spPr bwMode="auto">
              <a:xfrm>
                <a:off x="1104" y="86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70" name="Line 279"/>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71" name="Line 280"/>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72" name="Line 281"/>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73" name="Oval 282"/>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253" name="Group 288"/>
            <p:cNvGrpSpPr>
              <a:grpSpLocks/>
            </p:cNvGrpSpPr>
            <p:nvPr/>
          </p:nvGrpSpPr>
          <p:grpSpPr bwMode="auto">
            <a:xfrm rot="-5400000">
              <a:off x="3670" y="3182"/>
              <a:ext cx="240" cy="527"/>
              <a:chOff x="3647" y="3360"/>
              <a:chExt cx="240" cy="527"/>
            </a:xfrm>
          </p:grpSpPr>
          <p:sp>
            <p:nvSpPr>
              <p:cNvPr id="263" name="AutoShape 15"/>
              <p:cNvSpPr>
                <a:spLocks noChangeArrowheads="1"/>
              </p:cNvSpPr>
              <p:nvPr/>
            </p:nvSpPr>
            <p:spPr bwMode="auto">
              <a:xfrm rot="5400000">
                <a:off x="3648" y="3488"/>
                <a:ext cx="238" cy="240"/>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64" name="Line 18"/>
              <p:cNvSpPr>
                <a:spLocks noChangeShapeType="1"/>
              </p:cNvSpPr>
              <p:nvPr/>
            </p:nvSpPr>
            <p:spPr bwMode="auto">
              <a:xfrm rot="5400000" flipV="1">
                <a:off x="3724" y="3828"/>
                <a:ext cx="11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5" name="Oval 19"/>
              <p:cNvSpPr>
                <a:spLocks noChangeArrowheads="1"/>
              </p:cNvSpPr>
              <p:nvPr/>
            </p:nvSpPr>
            <p:spPr bwMode="auto">
              <a:xfrm rot="5400000">
                <a:off x="3760" y="3717"/>
                <a:ext cx="39" cy="6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66" name="Line 45"/>
              <p:cNvSpPr>
                <a:spLocks noChangeShapeType="1"/>
              </p:cNvSpPr>
              <p:nvPr/>
            </p:nvSpPr>
            <p:spPr bwMode="auto">
              <a:xfrm>
                <a:off x="3698" y="3369"/>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7" name="Line 283"/>
              <p:cNvSpPr>
                <a:spLocks noChangeShapeType="1"/>
              </p:cNvSpPr>
              <p:nvPr/>
            </p:nvSpPr>
            <p:spPr bwMode="auto">
              <a:xfrm rot="5400000" flipV="1">
                <a:off x="3775" y="3425"/>
                <a:ext cx="12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8" name="Line 284"/>
              <p:cNvSpPr>
                <a:spLocks noChangeShapeType="1"/>
              </p:cNvSpPr>
              <p:nvPr/>
            </p:nvSpPr>
            <p:spPr bwMode="auto">
              <a:xfrm rot="5400000" flipV="1">
                <a:off x="3631" y="3425"/>
                <a:ext cx="12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54" name="Line 285"/>
            <p:cNvSpPr>
              <a:spLocks noChangeShapeType="1"/>
            </p:cNvSpPr>
            <p:nvPr/>
          </p:nvSpPr>
          <p:spPr bwMode="auto">
            <a:xfrm>
              <a:off x="3355" y="3038"/>
              <a:ext cx="0"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55" name="Text Box 286"/>
            <p:cNvSpPr txBox="1">
              <a:spLocks noChangeArrowheads="1"/>
            </p:cNvSpPr>
            <p:nvPr/>
          </p:nvSpPr>
          <p:spPr bwMode="auto">
            <a:xfrm>
              <a:off x="2971" y="275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p>
          </p:txBody>
        </p:sp>
        <p:sp>
          <p:nvSpPr>
            <p:cNvPr id="256" name="Text Box 287"/>
            <p:cNvSpPr txBox="1">
              <a:spLocks noChangeArrowheads="1"/>
            </p:cNvSpPr>
            <p:nvPr/>
          </p:nvSpPr>
          <p:spPr bwMode="auto">
            <a:xfrm>
              <a:off x="2971" y="294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B</a:t>
              </a:r>
            </a:p>
          </p:txBody>
        </p:sp>
        <p:sp>
          <p:nvSpPr>
            <p:cNvPr id="257" name="Line 289"/>
            <p:cNvSpPr>
              <a:spLocks noChangeShapeType="1"/>
            </p:cNvSpPr>
            <p:nvPr/>
          </p:nvSpPr>
          <p:spPr bwMode="auto">
            <a:xfrm>
              <a:off x="4044" y="342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58" name="Text Box 290"/>
            <p:cNvSpPr txBox="1">
              <a:spLocks noChangeArrowheads="1"/>
            </p:cNvSpPr>
            <p:nvPr/>
          </p:nvSpPr>
          <p:spPr bwMode="auto">
            <a:xfrm>
              <a:off x="5275" y="318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F</a:t>
              </a:r>
            </a:p>
          </p:txBody>
        </p:sp>
        <p:sp>
          <p:nvSpPr>
            <p:cNvPr id="259" name="Line 291"/>
            <p:cNvSpPr>
              <a:spLocks noChangeShapeType="1"/>
            </p:cNvSpPr>
            <p:nvPr/>
          </p:nvSpPr>
          <p:spPr bwMode="auto">
            <a:xfrm flipV="1">
              <a:off x="3198" y="3020"/>
              <a:ext cx="830"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1" name="Line 292"/>
            <p:cNvSpPr>
              <a:spLocks noChangeShapeType="1"/>
            </p:cNvSpPr>
            <p:nvPr/>
          </p:nvSpPr>
          <p:spPr bwMode="auto">
            <a:xfrm flipH="1">
              <a:off x="3350" y="3422"/>
              <a:ext cx="178"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2" name="Text Box 293"/>
            <p:cNvSpPr txBox="1">
              <a:spLocks noChangeArrowheads="1"/>
            </p:cNvSpPr>
            <p:nvPr/>
          </p:nvSpPr>
          <p:spPr bwMode="auto">
            <a:xfrm>
              <a:off x="2971" y="366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p>
          </p:txBody>
        </p:sp>
      </p:grpSp>
    </p:spTree>
    <p:extLst>
      <p:ext uri="{BB962C8B-B14F-4D97-AF65-F5344CB8AC3E}">
        <p14:creationId xmlns:p14="http://schemas.microsoft.com/office/powerpoint/2010/main" val="3462223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96" y="6371488"/>
            <a:ext cx="9144000" cy="49158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endParaRPr lang="zh-CN" altLang="en-US" dirty="0"/>
          </a:p>
        </p:txBody>
      </p:sp>
      <p:sp>
        <p:nvSpPr>
          <p:cNvPr id="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第二节  组合逻辑设计</a:t>
            </a:r>
          </a:p>
        </p:txBody>
      </p:sp>
      <p:sp>
        <p:nvSpPr>
          <p:cNvPr id="30" name="内容占位符 2"/>
          <p:cNvSpPr>
            <a:spLocks noGrp="1"/>
          </p:cNvSpPr>
          <p:nvPr>
            <p:ph idx="1"/>
          </p:nvPr>
        </p:nvSpPr>
        <p:spPr>
          <a:xfrm>
            <a:off x="34543" y="464904"/>
            <a:ext cx="9007310" cy="5775791"/>
          </a:xfrm>
        </p:spPr>
        <p:txBody>
          <a:bodyPr/>
          <a:lstStyle/>
          <a:p>
            <a:r>
              <a:rPr lang="zh-CN" altLang="en-US" sz="2800" dirty="0"/>
              <a:t>组合逻辑设计实例</a:t>
            </a:r>
          </a:p>
          <a:p>
            <a:endParaRPr lang="zh-CN" altLang="en-US" dirty="0"/>
          </a:p>
        </p:txBody>
      </p:sp>
      <p:sp>
        <p:nvSpPr>
          <p:cNvPr id="136" name="Text Box 1027"/>
          <p:cNvSpPr txBox="1">
            <a:spLocks noChangeArrowheads="1"/>
          </p:cNvSpPr>
          <p:nvPr/>
        </p:nvSpPr>
        <p:spPr bwMode="auto">
          <a:xfrm>
            <a:off x="1977506" y="799907"/>
            <a:ext cx="7049791" cy="132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dirty="0"/>
              <a:t>一热水器如图所示，图中虚线表示水位，</a:t>
            </a:r>
            <a:r>
              <a:rPr lang="en-US" altLang="zh-CN" dirty="0"/>
              <a:t>A</a:t>
            </a:r>
            <a:r>
              <a:rPr lang="zh-CN" altLang="en-US" dirty="0"/>
              <a:t>、</a:t>
            </a:r>
            <a:r>
              <a:rPr lang="en-US" altLang="zh-CN" dirty="0"/>
              <a:t>B</a:t>
            </a:r>
            <a:r>
              <a:rPr lang="zh-CN" altLang="en-US" dirty="0"/>
              <a:t>、</a:t>
            </a:r>
            <a:r>
              <a:rPr lang="en-US" altLang="zh-CN" dirty="0"/>
              <a:t>C</a:t>
            </a:r>
            <a:r>
              <a:rPr lang="zh-CN" altLang="en-US" dirty="0"/>
              <a:t>电极被水浸没时有信号输出。水面在</a:t>
            </a:r>
            <a:r>
              <a:rPr lang="en-US" altLang="zh-CN" dirty="0"/>
              <a:t>A</a:t>
            </a:r>
            <a:r>
              <a:rPr lang="zh-CN" altLang="en-US" dirty="0"/>
              <a:t>、</a:t>
            </a:r>
            <a:r>
              <a:rPr lang="en-US" altLang="zh-CN" dirty="0"/>
              <a:t>B</a:t>
            </a:r>
            <a:r>
              <a:rPr lang="zh-CN" altLang="en-US" dirty="0"/>
              <a:t>间时为正常状态，绿灯</a:t>
            </a:r>
            <a:r>
              <a:rPr lang="en-US" altLang="zh-CN" dirty="0"/>
              <a:t>G</a:t>
            </a:r>
            <a:r>
              <a:rPr lang="zh-CN" altLang="en-US" dirty="0"/>
              <a:t>亮；水面在</a:t>
            </a:r>
            <a:r>
              <a:rPr lang="en-US" altLang="zh-CN" dirty="0"/>
              <a:t>B</a:t>
            </a:r>
            <a:r>
              <a:rPr lang="zh-CN" altLang="en-US" dirty="0"/>
              <a:t>、</a:t>
            </a:r>
            <a:r>
              <a:rPr lang="en-US" altLang="zh-CN" dirty="0"/>
              <a:t>C</a:t>
            </a:r>
            <a:r>
              <a:rPr lang="zh-CN" altLang="en-US" dirty="0"/>
              <a:t>间或</a:t>
            </a:r>
            <a:r>
              <a:rPr lang="en-US" altLang="zh-CN" dirty="0"/>
              <a:t>A</a:t>
            </a:r>
            <a:r>
              <a:rPr lang="zh-CN" altLang="en-US" dirty="0"/>
              <a:t>以上时为异常状态，黄灯</a:t>
            </a:r>
            <a:r>
              <a:rPr lang="en-US" altLang="zh-CN" dirty="0"/>
              <a:t>Y</a:t>
            </a:r>
            <a:r>
              <a:rPr lang="zh-CN" altLang="en-US" dirty="0"/>
              <a:t>亮；水面在</a:t>
            </a:r>
            <a:r>
              <a:rPr lang="en-US" altLang="zh-CN" dirty="0"/>
              <a:t>C</a:t>
            </a:r>
            <a:r>
              <a:rPr lang="zh-CN" altLang="en-US" dirty="0"/>
              <a:t>以下时为危险状态，红灯</a:t>
            </a:r>
            <a:r>
              <a:rPr lang="en-US" altLang="zh-CN" dirty="0"/>
              <a:t>R</a:t>
            </a:r>
            <a:r>
              <a:rPr lang="zh-CN" altLang="en-US" dirty="0"/>
              <a:t>亮。试设计实现该逻辑功能的电路。</a:t>
            </a:r>
          </a:p>
        </p:txBody>
      </p:sp>
      <p:grpSp>
        <p:nvGrpSpPr>
          <p:cNvPr id="137" name="Group 1028"/>
          <p:cNvGrpSpPr>
            <a:grpSpLocks/>
          </p:cNvGrpSpPr>
          <p:nvPr/>
        </p:nvGrpSpPr>
        <p:grpSpPr bwMode="auto">
          <a:xfrm>
            <a:off x="705067" y="1094582"/>
            <a:ext cx="1066800" cy="406400"/>
            <a:chOff x="240" y="480"/>
            <a:chExt cx="1488" cy="256"/>
          </a:xfrm>
        </p:grpSpPr>
        <p:sp>
          <p:nvSpPr>
            <p:cNvPr id="138" name="Text Box 1029"/>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solidFill>
                    <a:schemeClr val="bg1"/>
                  </a:solidFill>
                </a:rPr>
                <a:t>例</a:t>
              </a:r>
              <a:r>
                <a:rPr lang="en-US" altLang="zh-CN" dirty="0">
                  <a:solidFill>
                    <a:schemeClr val="bg1"/>
                  </a:solidFill>
                </a:rPr>
                <a:t>3</a:t>
              </a:r>
            </a:p>
          </p:txBody>
        </p:sp>
        <p:sp>
          <p:nvSpPr>
            <p:cNvPr id="139" name="Line 1030"/>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sp>
        <p:nvSpPr>
          <p:cNvPr id="140" name="Text Box 1031"/>
          <p:cNvSpPr txBox="1">
            <a:spLocks noChangeArrowheads="1"/>
          </p:cNvSpPr>
          <p:nvPr/>
        </p:nvSpPr>
        <p:spPr bwMode="auto">
          <a:xfrm>
            <a:off x="58078" y="3174701"/>
            <a:ext cx="228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dirty="0"/>
              <a:t>解</a:t>
            </a:r>
            <a:r>
              <a:rPr lang="en-US" altLang="zh-CN" dirty="0"/>
              <a:t>:    </a:t>
            </a:r>
            <a:r>
              <a:rPr lang="en-US" altLang="zh-CN" dirty="0">
                <a:sym typeface="Wingdings" pitchFamily="2" charset="2"/>
              </a:rPr>
              <a:t>(</a:t>
            </a:r>
            <a:r>
              <a:rPr lang="en-US" altLang="zh-CN" dirty="0"/>
              <a:t>1)</a:t>
            </a:r>
            <a:r>
              <a:rPr lang="zh-CN" altLang="en-US" dirty="0"/>
              <a:t>逻辑规定</a:t>
            </a:r>
          </a:p>
        </p:txBody>
      </p:sp>
      <p:graphicFrame>
        <p:nvGraphicFramePr>
          <p:cNvPr id="141" name="Group 1232"/>
          <p:cNvGraphicFramePr>
            <a:graphicFrameLocks noGrp="1"/>
          </p:cNvGraphicFramePr>
          <p:nvPr>
            <p:extLst>
              <p:ext uri="{D42A27DB-BD31-4B8C-83A1-F6EECF244321}">
                <p14:modId xmlns:p14="http://schemas.microsoft.com/office/powerpoint/2010/main" val="4283409053"/>
              </p:ext>
            </p:extLst>
          </p:nvPr>
        </p:nvGraphicFramePr>
        <p:xfrm>
          <a:off x="6019800" y="3040063"/>
          <a:ext cx="2819400" cy="3609979"/>
        </p:xfrm>
        <a:graphic>
          <a:graphicData uri="http://schemas.openxmlformats.org/drawingml/2006/table">
            <a:tbl>
              <a:tblPr/>
              <a:tblGrid>
                <a:gridCol w="541338">
                  <a:extLst>
                    <a:ext uri="{9D8B030D-6E8A-4147-A177-3AD203B41FA5}">
                      <a16:colId xmlns:a16="http://schemas.microsoft.com/office/drawing/2014/main" val="20000"/>
                    </a:ext>
                  </a:extLst>
                </a:gridCol>
                <a:gridCol w="525462">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tblGrid>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charset="-122"/>
                        </a:rPr>
                        <a:t>A</a:t>
                      </a:r>
                    </a:p>
                  </a:txBody>
                  <a:tcPr marL="90000" marR="90000" marT="46806" marB="46806"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B</a:t>
                      </a:r>
                    </a:p>
                  </a:txBody>
                  <a:tcPr marL="90000" marR="90000" marT="46806" marB="46806"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C</a:t>
                      </a:r>
                    </a:p>
                  </a:txBody>
                  <a:tcPr marL="90000" marR="90000" marT="46806" marB="4680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R</a:t>
                      </a:r>
                    </a:p>
                  </a:txBody>
                  <a:tcPr marL="90000" marR="90000" marT="46806" marB="468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Y</a:t>
                      </a:r>
                    </a:p>
                  </a:txBody>
                  <a:tcPr marL="90000" marR="90000" marT="46806" marB="468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G</a:t>
                      </a: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0</a:t>
                      </a:r>
                    </a:p>
                  </a:txBody>
                  <a:tcPr marL="90000" marR="90000" marT="46806" marB="46806"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0</a:t>
                      </a:r>
                    </a:p>
                  </a:txBody>
                  <a:tcPr marL="90000" marR="90000" marT="46806" marB="46806"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0</a:t>
                      </a:r>
                    </a:p>
                  </a:txBody>
                  <a:tcPr marL="90000" marR="90000" marT="46806" marB="4680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0</a:t>
                      </a:r>
                    </a:p>
                  </a:txBody>
                  <a:tcPr marL="90000" marR="90000" marT="46806" marB="46806"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0</a:t>
                      </a:r>
                    </a:p>
                  </a:txBody>
                  <a:tcPr marL="90000" marR="90000" marT="46806" marB="46806"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1</a:t>
                      </a:r>
                    </a:p>
                  </a:txBody>
                  <a:tcPr marL="90000" marR="90000" marT="46806" marB="468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Times New Roman" pitchFamily="18" charset="0"/>
                          <a:ea typeface="宋体" charset="-122"/>
                        </a:rPr>
                        <a:t>0</a:t>
                      </a:r>
                    </a:p>
                  </a:txBody>
                  <a:tcPr marL="90000" marR="90000" marT="46806" marB="46806"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Times New Roman" pitchFamily="18" charset="0"/>
                          <a:ea typeface="宋体" charset="-122"/>
                        </a:rPr>
                        <a:t>1</a:t>
                      </a:r>
                    </a:p>
                  </a:txBody>
                  <a:tcPr marL="90000" marR="90000" marT="46806" marB="46806"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Times New Roman" pitchFamily="18" charset="0"/>
                          <a:ea typeface="宋体" charset="-122"/>
                        </a:rPr>
                        <a:t>0</a:t>
                      </a:r>
                    </a:p>
                  </a:txBody>
                  <a:tcPr marL="90000" marR="90000" marT="46806" marB="468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0</a:t>
                      </a:r>
                    </a:p>
                  </a:txBody>
                  <a:tcPr marL="90000" marR="90000" marT="46806" marB="46806"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charset="-122"/>
                        </a:rPr>
                        <a:t>1</a:t>
                      </a:r>
                    </a:p>
                  </a:txBody>
                  <a:tcPr marL="90000" marR="90000" marT="46806" marB="46806"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charset="-122"/>
                        </a:rPr>
                        <a:t>1</a:t>
                      </a:r>
                    </a:p>
                  </a:txBody>
                  <a:tcPr marL="90000" marR="90000" marT="46806" marB="468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Times New Roman" pitchFamily="18" charset="0"/>
                          <a:ea typeface="宋体" charset="-122"/>
                        </a:rPr>
                        <a:t>1</a:t>
                      </a:r>
                    </a:p>
                  </a:txBody>
                  <a:tcPr marL="90000" marR="90000" marT="46806" marB="46806"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Times New Roman" pitchFamily="18" charset="0"/>
                          <a:ea typeface="宋体" charset="-122"/>
                        </a:rPr>
                        <a:t>0</a:t>
                      </a:r>
                    </a:p>
                  </a:txBody>
                  <a:tcPr marL="90000" marR="90000" marT="46806" marB="46806"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Times New Roman" pitchFamily="18" charset="0"/>
                          <a:ea typeface="宋体" charset="-122"/>
                        </a:rPr>
                        <a:t>0</a:t>
                      </a:r>
                    </a:p>
                  </a:txBody>
                  <a:tcPr marL="90000" marR="90000" marT="46806" marB="468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0000"/>
                          </a:solidFill>
                          <a:effectLst/>
                          <a:latin typeface="Times New Roman" pitchFamily="18" charset="0"/>
                          <a:ea typeface="宋体" charset="-122"/>
                        </a:rPr>
                        <a:t>1</a:t>
                      </a:r>
                    </a:p>
                  </a:txBody>
                  <a:tcPr marL="90000" marR="90000" marT="46806" marB="46806"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0000"/>
                          </a:solidFill>
                          <a:effectLst/>
                          <a:latin typeface="Times New Roman" pitchFamily="18" charset="0"/>
                          <a:ea typeface="宋体" charset="-122"/>
                        </a:rPr>
                        <a:t>0</a:t>
                      </a:r>
                    </a:p>
                  </a:txBody>
                  <a:tcPr marL="90000" marR="90000" marT="46806" marB="46806"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Times New Roman" pitchFamily="18" charset="0"/>
                          <a:ea typeface="宋体" charset="-122"/>
                        </a:rPr>
                        <a:t>1</a:t>
                      </a:r>
                    </a:p>
                  </a:txBody>
                  <a:tcPr marL="90000" marR="90000" marT="46806" marB="468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422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0000"/>
                          </a:solidFill>
                          <a:effectLst/>
                          <a:latin typeface="Times New Roman" pitchFamily="18" charset="0"/>
                          <a:ea typeface="宋体" charset="-122"/>
                        </a:rPr>
                        <a:t>1</a:t>
                      </a:r>
                    </a:p>
                  </a:txBody>
                  <a:tcPr marL="90000" marR="90000" marT="46806" marB="46806"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0000"/>
                          </a:solidFill>
                          <a:effectLst/>
                          <a:latin typeface="Times New Roman" pitchFamily="18" charset="0"/>
                          <a:ea typeface="宋体" charset="-122"/>
                        </a:rPr>
                        <a:t>1</a:t>
                      </a:r>
                    </a:p>
                  </a:txBody>
                  <a:tcPr marL="90000" marR="90000" marT="46806" marB="46806"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Times New Roman" pitchFamily="18" charset="0"/>
                          <a:ea typeface="宋体" charset="-122"/>
                        </a:rPr>
                        <a:t>0</a:t>
                      </a:r>
                    </a:p>
                  </a:txBody>
                  <a:tcPr marL="90000" marR="90000" marT="46806" marB="468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1</a:t>
                      </a:r>
                    </a:p>
                  </a:txBody>
                  <a:tcPr marL="90000" marR="90000" marT="46806" marB="46806"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1</a:t>
                      </a:r>
                    </a:p>
                  </a:txBody>
                  <a:tcPr marL="90000" marR="90000" marT="46806" marB="46806"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1</a:t>
                      </a:r>
                    </a:p>
                  </a:txBody>
                  <a:tcPr marL="90000" marR="90000" marT="46806" marB="46806"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42" name="Text Box 1085"/>
          <p:cNvSpPr txBox="1">
            <a:spLocks noChangeArrowheads="1"/>
          </p:cNvSpPr>
          <p:nvPr/>
        </p:nvSpPr>
        <p:spPr bwMode="auto">
          <a:xfrm>
            <a:off x="7620000" y="3497263"/>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1</a:t>
            </a:r>
          </a:p>
        </p:txBody>
      </p:sp>
      <p:sp>
        <p:nvSpPr>
          <p:cNvPr id="143" name="Text Box 1086"/>
          <p:cNvSpPr txBox="1">
            <a:spLocks noChangeArrowheads="1"/>
          </p:cNvSpPr>
          <p:nvPr/>
        </p:nvSpPr>
        <p:spPr bwMode="auto">
          <a:xfrm>
            <a:off x="7648575" y="38608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0</a:t>
            </a:r>
          </a:p>
        </p:txBody>
      </p:sp>
      <p:sp>
        <p:nvSpPr>
          <p:cNvPr id="144" name="Text Box 1087"/>
          <p:cNvSpPr txBox="1">
            <a:spLocks noChangeArrowheads="1"/>
          </p:cNvSpPr>
          <p:nvPr/>
        </p:nvSpPr>
        <p:spPr bwMode="auto">
          <a:xfrm>
            <a:off x="7620000" y="42926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a:t>
            </a:r>
          </a:p>
        </p:txBody>
      </p:sp>
      <p:sp>
        <p:nvSpPr>
          <p:cNvPr id="145" name="Text Box 1088"/>
          <p:cNvSpPr txBox="1">
            <a:spLocks noChangeArrowheads="1"/>
          </p:cNvSpPr>
          <p:nvPr/>
        </p:nvSpPr>
        <p:spPr bwMode="auto">
          <a:xfrm>
            <a:off x="7648575" y="46990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0</a:t>
            </a:r>
          </a:p>
        </p:txBody>
      </p:sp>
      <p:sp>
        <p:nvSpPr>
          <p:cNvPr id="146" name="Text Box 1089"/>
          <p:cNvSpPr txBox="1">
            <a:spLocks noChangeArrowheads="1"/>
          </p:cNvSpPr>
          <p:nvPr/>
        </p:nvSpPr>
        <p:spPr bwMode="auto">
          <a:xfrm>
            <a:off x="7648575" y="50800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a:t>
            </a:r>
          </a:p>
        </p:txBody>
      </p:sp>
      <p:sp>
        <p:nvSpPr>
          <p:cNvPr id="147" name="Text Box 1090"/>
          <p:cNvSpPr txBox="1">
            <a:spLocks noChangeArrowheads="1"/>
          </p:cNvSpPr>
          <p:nvPr/>
        </p:nvSpPr>
        <p:spPr bwMode="auto">
          <a:xfrm>
            <a:off x="7648575" y="54610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a:t>
            </a:r>
          </a:p>
        </p:txBody>
      </p:sp>
      <p:sp>
        <p:nvSpPr>
          <p:cNvPr id="148" name="Text Box 1091"/>
          <p:cNvSpPr txBox="1">
            <a:spLocks noChangeArrowheads="1"/>
          </p:cNvSpPr>
          <p:nvPr/>
        </p:nvSpPr>
        <p:spPr bwMode="auto">
          <a:xfrm>
            <a:off x="7648575" y="58420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a:t>
            </a:r>
          </a:p>
        </p:txBody>
      </p:sp>
      <p:sp>
        <p:nvSpPr>
          <p:cNvPr id="149" name="Text Box 1092"/>
          <p:cNvSpPr txBox="1">
            <a:spLocks noChangeArrowheads="1"/>
          </p:cNvSpPr>
          <p:nvPr/>
        </p:nvSpPr>
        <p:spPr bwMode="auto">
          <a:xfrm>
            <a:off x="7648575" y="625792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0</a:t>
            </a:r>
          </a:p>
        </p:txBody>
      </p:sp>
      <p:sp>
        <p:nvSpPr>
          <p:cNvPr id="150" name="Text Box 1093"/>
          <p:cNvSpPr txBox="1">
            <a:spLocks noChangeArrowheads="1"/>
          </p:cNvSpPr>
          <p:nvPr/>
        </p:nvSpPr>
        <p:spPr bwMode="auto">
          <a:xfrm>
            <a:off x="8077200" y="3497263"/>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0</a:t>
            </a:r>
          </a:p>
        </p:txBody>
      </p:sp>
      <p:sp>
        <p:nvSpPr>
          <p:cNvPr id="151" name="Text Box 1094"/>
          <p:cNvSpPr txBox="1">
            <a:spLocks noChangeArrowheads="1"/>
          </p:cNvSpPr>
          <p:nvPr/>
        </p:nvSpPr>
        <p:spPr bwMode="auto">
          <a:xfrm>
            <a:off x="8110538" y="389255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1</a:t>
            </a:r>
          </a:p>
        </p:txBody>
      </p:sp>
      <p:sp>
        <p:nvSpPr>
          <p:cNvPr id="152" name="Text Box 1095"/>
          <p:cNvSpPr txBox="1">
            <a:spLocks noChangeArrowheads="1"/>
          </p:cNvSpPr>
          <p:nvPr/>
        </p:nvSpPr>
        <p:spPr bwMode="auto">
          <a:xfrm>
            <a:off x="8077200" y="42926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a:t>
            </a:r>
          </a:p>
        </p:txBody>
      </p:sp>
      <p:sp>
        <p:nvSpPr>
          <p:cNvPr id="284" name="Text Box 1096"/>
          <p:cNvSpPr txBox="1">
            <a:spLocks noChangeArrowheads="1"/>
          </p:cNvSpPr>
          <p:nvPr/>
        </p:nvSpPr>
        <p:spPr bwMode="auto">
          <a:xfrm>
            <a:off x="8105775" y="46990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0</a:t>
            </a:r>
          </a:p>
        </p:txBody>
      </p:sp>
      <p:sp>
        <p:nvSpPr>
          <p:cNvPr id="285" name="Text Box 1097"/>
          <p:cNvSpPr txBox="1">
            <a:spLocks noChangeArrowheads="1"/>
          </p:cNvSpPr>
          <p:nvPr/>
        </p:nvSpPr>
        <p:spPr bwMode="auto">
          <a:xfrm>
            <a:off x="8032750" y="50800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a:t>
            </a:r>
          </a:p>
        </p:txBody>
      </p:sp>
      <p:sp>
        <p:nvSpPr>
          <p:cNvPr id="286" name="Text Box 1098"/>
          <p:cNvSpPr txBox="1">
            <a:spLocks noChangeArrowheads="1"/>
          </p:cNvSpPr>
          <p:nvPr/>
        </p:nvSpPr>
        <p:spPr bwMode="auto">
          <a:xfrm>
            <a:off x="8047038" y="54610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a:t>
            </a:r>
          </a:p>
        </p:txBody>
      </p:sp>
      <p:sp>
        <p:nvSpPr>
          <p:cNvPr id="287" name="Text Box 1099"/>
          <p:cNvSpPr txBox="1">
            <a:spLocks noChangeArrowheads="1"/>
          </p:cNvSpPr>
          <p:nvPr/>
        </p:nvSpPr>
        <p:spPr bwMode="auto">
          <a:xfrm>
            <a:off x="8048625" y="58562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a:t>
            </a:r>
          </a:p>
        </p:txBody>
      </p:sp>
      <p:sp>
        <p:nvSpPr>
          <p:cNvPr id="288" name="Text Box 1100"/>
          <p:cNvSpPr txBox="1">
            <a:spLocks noChangeArrowheads="1"/>
          </p:cNvSpPr>
          <p:nvPr/>
        </p:nvSpPr>
        <p:spPr bwMode="auto">
          <a:xfrm>
            <a:off x="8105775" y="625792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1</a:t>
            </a:r>
          </a:p>
        </p:txBody>
      </p:sp>
      <p:sp>
        <p:nvSpPr>
          <p:cNvPr id="289" name="Text Box 1101"/>
          <p:cNvSpPr txBox="1">
            <a:spLocks noChangeArrowheads="1"/>
          </p:cNvSpPr>
          <p:nvPr/>
        </p:nvSpPr>
        <p:spPr bwMode="auto">
          <a:xfrm>
            <a:off x="49852" y="3571576"/>
            <a:ext cx="3433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dirty="0"/>
              <a:t>电极被水浸没</a:t>
            </a:r>
            <a:r>
              <a:rPr lang="en-US" altLang="zh-CN" dirty="0"/>
              <a:t>=1</a:t>
            </a:r>
            <a:r>
              <a:rPr lang="zh-CN" altLang="en-US" dirty="0"/>
              <a:t>； 灯亮 </a:t>
            </a:r>
            <a:r>
              <a:rPr lang="en-US" altLang="zh-CN" dirty="0"/>
              <a:t>=1</a:t>
            </a:r>
            <a:r>
              <a:rPr lang="zh-CN" altLang="en-US" dirty="0"/>
              <a:t>。</a:t>
            </a:r>
          </a:p>
        </p:txBody>
      </p:sp>
      <p:sp>
        <p:nvSpPr>
          <p:cNvPr id="290" name="Text Box 1102"/>
          <p:cNvSpPr txBox="1">
            <a:spLocks noChangeArrowheads="1"/>
          </p:cNvSpPr>
          <p:nvPr/>
        </p:nvSpPr>
        <p:spPr bwMode="auto">
          <a:xfrm>
            <a:off x="96178" y="3968451"/>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dirty="0">
                <a:sym typeface="Wingdings" pitchFamily="2" charset="2"/>
              </a:rPr>
              <a:t>(</a:t>
            </a:r>
            <a:r>
              <a:rPr lang="en-US" altLang="zh-CN" dirty="0"/>
              <a:t>2) </a:t>
            </a:r>
            <a:r>
              <a:rPr lang="zh-CN" altLang="en-US" dirty="0"/>
              <a:t>真值表</a:t>
            </a:r>
          </a:p>
        </p:txBody>
      </p:sp>
      <p:sp>
        <p:nvSpPr>
          <p:cNvPr id="291" name="Text Box 1103"/>
          <p:cNvSpPr txBox="1">
            <a:spLocks noChangeArrowheads="1"/>
          </p:cNvSpPr>
          <p:nvPr/>
        </p:nvSpPr>
        <p:spPr bwMode="auto">
          <a:xfrm>
            <a:off x="1620178" y="3968451"/>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dirty="0">
                <a:sym typeface="Wingdings" pitchFamily="2" charset="2"/>
              </a:rPr>
              <a:t>(</a:t>
            </a:r>
            <a:r>
              <a:rPr lang="en-US" altLang="zh-CN" dirty="0"/>
              <a:t>3) </a:t>
            </a:r>
            <a:r>
              <a:rPr lang="zh-CN" altLang="en-US" dirty="0"/>
              <a:t>化简</a:t>
            </a:r>
          </a:p>
        </p:txBody>
      </p:sp>
      <p:graphicFrame>
        <p:nvGraphicFramePr>
          <p:cNvPr id="292" name="Group 1320"/>
          <p:cNvGraphicFramePr>
            <a:graphicFrameLocks noGrp="1"/>
          </p:cNvGraphicFramePr>
          <p:nvPr>
            <p:extLst>
              <p:ext uri="{D42A27DB-BD31-4B8C-83A1-F6EECF244321}">
                <p14:modId xmlns:p14="http://schemas.microsoft.com/office/powerpoint/2010/main" val="1081627409"/>
              </p:ext>
            </p:extLst>
          </p:nvPr>
        </p:nvGraphicFramePr>
        <p:xfrm>
          <a:off x="134278" y="4886325"/>
          <a:ext cx="2762250" cy="1422400"/>
        </p:xfrm>
        <a:graphic>
          <a:graphicData uri="http://schemas.openxmlformats.org/drawingml/2006/table">
            <a:tbl>
              <a:tblPr/>
              <a:tblGrid>
                <a:gridCol w="5524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4</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5</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93" name="Group 1137"/>
          <p:cNvGrpSpPr>
            <a:grpSpLocks/>
          </p:cNvGrpSpPr>
          <p:nvPr/>
        </p:nvGrpSpPr>
        <p:grpSpPr bwMode="auto">
          <a:xfrm>
            <a:off x="58078" y="4733925"/>
            <a:ext cx="838200" cy="701675"/>
            <a:chOff x="384" y="3120"/>
            <a:chExt cx="528" cy="442"/>
          </a:xfrm>
        </p:grpSpPr>
        <p:sp>
          <p:nvSpPr>
            <p:cNvPr id="294" name="Line 1138"/>
            <p:cNvSpPr>
              <a:spLocks noChangeShapeType="1"/>
            </p:cNvSpPr>
            <p:nvPr/>
          </p:nvSpPr>
          <p:spPr bwMode="auto">
            <a:xfrm flipH="1" flipV="1">
              <a:off x="405" y="3227"/>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95" name="Text Box 1139"/>
            <p:cNvSpPr txBox="1">
              <a:spLocks noChangeArrowheads="1"/>
            </p:cNvSpPr>
            <p:nvPr/>
          </p:nvSpPr>
          <p:spPr bwMode="auto">
            <a:xfrm>
              <a:off x="480" y="312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AB</a:t>
              </a:r>
            </a:p>
          </p:txBody>
        </p:sp>
        <p:sp>
          <p:nvSpPr>
            <p:cNvPr id="296" name="Text Box 1140"/>
            <p:cNvSpPr txBox="1">
              <a:spLocks noChangeArrowheads="1"/>
            </p:cNvSpPr>
            <p:nvPr/>
          </p:nvSpPr>
          <p:spPr bwMode="auto">
            <a:xfrm>
              <a:off x="384" y="3312"/>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p>
          </p:txBody>
        </p:sp>
      </p:grpSp>
      <p:graphicFrame>
        <p:nvGraphicFramePr>
          <p:cNvPr id="297" name="Group 1147"/>
          <p:cNvGraphicFramePr>
            <a:graphicFrameLocks noGrp="1"/>
          </p:cNvGraphicFramePr>
          <p:nvPr/>
        </p:nvGraphicFramePr>
        <p:xfrm>
          <a:off x="2971800" y="2362200"/>
          <a:ext cx="2762250" cy="142240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4</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5</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98" name="Group 1181"/>
          <p:cNvGrpSpPr>
            <a:grpSpLocks/>
          </p:cNvGrpSpPr>
          <p:nvPr/>
        </p:nvGrpSpPr>
        <p:grpSpPr bwMode="auto">
          <a:xfrm>
            <a:off x="2895600" y="2286000"/>
            <a:ext cx="838200" cy="701675"/>
            <a:chOff x="384" y="3120"/>
            <a:chExt cx="528" cy="442"/>
          </a:xfrm>
        </p:grpSpPr>
        <p:sp>
          <p:nvSpPr>
            <p:cNvPr id="299" name="Line 1182"/>
            <p:cNvSpPr>
              <a:spLocks noChangeShapeType="1"/>
            </p:cNvSpPr>
            <p:nvPr/>
          </p:nvSpPr>
          <p:spPr bwMode="auto">
            <a:xfrm flipH="1" flipV="1">
              <a:off x="405" y="3227"/>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00" name="Text Box 1183"/>
            <p:cNvSpPr txBox="1">
              <a:spLocks noChangeArrowheads="1"/>
            </p:cNvSpPr>
            <p:nvPr/>
          </p:nvSpPr>
          <p:spPr bwMode="auto">
            <a:xfrm>
              <a:off x="480" y="312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AB</a:t>
              </a:r>
            </a:p>
          </p:txBody>
        </p:sp>
        <p:sp>
          <p:nvSpPr>
            <p:cNvPr id="301" name="Text Box 1184"/>
            <p:cNvSpPr txBox="1">
              <a:spLocks noChangeArrowheads="1"/>
            </p:cNvSpPr>
            <p:nvPr/>
          </p:nvSpPr>
          <p:spPr bwMode="auto">
            <a:xfrm>
              <a:off x="384" y="3312"/>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p>
          </p:txBody>
        </p:sp>
      </p:grpSp>
      <p:grpSp>
        <p:nvGrpSpPr>
          <p:cNvPr id="302" name="Group 1306"/>
          <p:cNvGrpSpPr>
            <a:grpSpLocks/>
          </p:cNvGrpSpPr>
          <p:nvPr/>
        </p:nvGrpSpPr>
        <p:grpSpPr bwMode="auto">
          <a:xfrm>
            <a:off x="3581400" y="3352800"/>
            <a:ext cx="1524000" cy="396875"/>
            <a:chOff x="2256" y="2112"/>
            <a:chExt cx="960" cy="250"/>
          </a:xfrm>
        </p:grpSpPr>
        <p:sp>
          <p:nvSpPr>
            <p:cNvPr id="303" name="Text Box 1185"/>
            <p:cNvSpPr txBox="1">
              <a:spLocks noChangeArrowheads="1"/>
            </p:cNvSpPr>
            <p:nvPr/>
          </p:nvSpPr>
          <p:spPr bwMode="auto">
            <a:xfrm>
              <a:off x="2928" y="211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accent2"/>
                  </a:solidFill>
                </a:rPr>
                <a:t>1</a:t>
              </a:r>
            </a:p>
          </p:txBody>
        </p:sp>
        <p:sp>
          <p:nvSpPr>
            <p:cNvPr id="304" name="Text Box 1187"/>
            <p:cNvSpPr txBox="1">
              <a:spLocks noChangeArrowheads="1"/>
            </p:cNvSpPr>
            <p:nvPr/>
          </p:nvSpPr>
          <p:spPr bwMode="auto">
            <a:xfrm>
              <a:off x="2256" y="211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accent2"/>
                  </a:solidFill>
                </a:rPr>
                <a:t>1</a:t>
              </a:r>
            </a:p>
          </p:txBody>
        </p:sp>
      </p:grpSp>
      <p:sp>
        <p:nvSpPr>
          <p:cNvPr id="305" name="AutoShape 1189"/>
          <p:cNvSpPr>
            <a:spLocks noChangeArrowheads="1"/>
          </p:cNvSpPr>
          <p:nvPr/>
        </p:nvSpPr>
        <p:spPr bwMode="auto">
          <a:xfrm>
            <a:off x="4724400" y="2971800"/>
            <a:ext cx="914400" cy="68580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306" name="Text Box 1190"/>
          <p:cNvSpPr txBox="1">
            <a:spLocks noChangeArrowheads="1"/>
          </p:cNvSpPr>
          <p:nvPr/>
        </p:nvSpPr>
        <p:spPr bwMode="auto">
          <a:xfrm>
            <a:off x="972478" y="4505325"/>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R</a:t>
            </a:r>
            <a:r>
              <a:rPr lang="zh-CN" altLang="en-US">
                <a:solidFill>
                  <a:srgbClr val="FF0066"/>
                </a:solidFill>
              </a:rPr>
              <a:t>卡诺图</a:t>
            </a:r>
          </a:p>
        </p:txBody>
      </p:sp>
      <p:sp>
        <p:nvSpPr>
          <p:cNvPr id="307" name="Text Box 1191"/>
          <p:cNvSpPr txBox="1">
            <a:spLocks noChangeArrowheads="1"/>
          </p:cNvSpPr>
          <p:nvPr/>
        </p:nvSpPr>
        <p:spPr bwMode="auto">
          <a:xfrm>
            <a:off x="3733800" y="20574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Y</a:t>
            </a:r>
            <a:r>
              <a:rPr lang="zh-CN" altLang="en-US">
                <a:solidFill>
                  <a:srgbClr val="FF0066"/>
                </a:solidFill>
              </a:rPr>
              <a:t>卡诺图</a:t>
            </a:r>
          </a:p>
        </p:txBody>
      </p:sp>
      <p:graphicFrame>
        <p:nvGraphicFramePr>
          <p:cNvPr id="308" name="Object 1193"/>
          <p:cNvGraphicFramePr>
            <a:graphicFrameLocks noChangeAspect="1"/>
          </p:cNvGraphicFramePr>
          <p:nvPr/>
        </p:nvGraphicFramePr>
        <p:xfrm>
          <a:off x="3663950" y="3886200"/>
          <a:ext cx="1481138" cy="387350"/>
        </p:xfrm>
        <a:graphic>
          <a:graphicData uri="http://schemas.openxmlformats.org/presentationml/2006/ole">
            <mc:AlternateContent xmlns:mc="http://schemas.openxmlformats.org/markup-compatibility/2006">
              <mc:Choice xmlns:v="urn:schemas-microsoft-com:vml" Requires="v">
                <p:oleObj spid="_x0000_s195472" name="Equation" r:id="rId3" imgW="781151" imgH="181043" progId="Equation.3">
                  <p:embed/>
                </p:oleObj>
              </mc:Choice>
              <mc:Fallback>
                <p:oleObj name="Equation" r:id="rId3" imgW="781151" imgH="18104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3950" y="3886200"/>
                        <a:ext cx="1481138"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9" name="Object 1194"/>
          <p:cNvGraphicFramePr>
            <a:graphicFrameLocks noChangeAspect="1"/>
          </p:cNvGraphicFramePr>
          <p:nvPr>
            <p:extLst>
              <p:ext uri="{D42A27DB-BD31-4B8C-83A1-F6EECF244321}">
                <p14:modId xmlns:p14="http://schemas.microsoft.com/office/powerpoint/2010/main" val="3707324589"/>
              </p:ext>
            </p:extLst>
          </p:nvPr>
        </p:nvGraphicFramePr>
        <p:xfrm>
          <a:off x="1340778" y="6410325"/>
          <a:ext cx="823913" cy="388938"/>
        </p:xfrm>
        <a:graphic>
          <a:graphicData uri="http://schemas.openxmlformats.org/presentationml/2006/ole">
            <mc:AlternateContent xmlns:mc="http://schemas.openxmlformats.org/markup-compatibility/2006">
              <mc:Choice xmlns:v="urn:schemas-microsoft-com:vml" Requires="v">
                <p:oleObj spid="_x0000_s195473" name="Equation" r:id="rId5" imgW="428608" imgH="181043" progId="Equation.3">
                  <p:embed/>
                </p:oleObj>
              </mc:Choice>
              <mc:Fallback>
                <p:oleObj name="Equation" r:id="rId5" imgW="428608" imgH="18104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0778" y="6410325"/>
                        <a:ext cx="823913"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0" name="Object 1195"/>
          <p:cNvGraphicFramePr>
            <a:graphicFrameLocks noChangeAspect="1"/>
          </p:cNvGraphicFramePr>
          <p:nvPr/>
        </p:nvGraphicFramePr>
        <p:xfrm>
          <a:off x="3951288" y="6324600"/>
          <a:ext cx="1012825" cy="387350"/>
        </p:xfrm>
        <a:graphic>
          <a:graphicData uri="http://schemas.openxmlformats.org/presentationml/2006/ole">
            <mc:AlternateContent xmlns:mc="http://schemas.openxmlformats.org/markup-compatibility/2006">
              <mc:Choice xmlns:v="urn:schemas-microsoft-com:vml" Requires="v">
                <p:oleObj spid="_x0000_s195474" name="Equation" r:id="rId7" imgW="523824" imgH="181043" progId="Equation.3">
                  <p:embed/>
                </p:oleObj>
              </mc:Choice>
              <mc:Fallback>
                <p:oleObj name="Equation" r:id="rId7" imgW="523824" imgH="18104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1288" y="6324600"/>
                        <a:ext cx="1012825"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1" name="Group 1208"/>
          <p:cNvGrpSpPr>
            <a:grpSpLocks/>
          </p:cNvGrpSpPr>
          <p:nvPr/>
        </p:nvGrpSpPr>
        <p:grpSpPr bwMode="auto">
          <a:xfrm>
            <a:off x="36988" y="1691152"/>
            <a:ext cx="2133600" cy="1524000"/>
            <a:chOff x="3408" y="960"/>
            <a:chExt cx="1344" cy="960"/>
          </a:xfrm>
        </p:grpSpPr>
        <p:sp>
          <p:nvSpPr>
            <p:cNvPr id="312" name="Rectangle 1198"/>
            <p:cNvSpPr>
              <a:spLocks noChangeArrowheads="1"/>
            </p:cNvSpPr>
            <p:nvPr/>
          </p:nvSpPr>
          <p:spPr bwMode="auto">
            <a:xfrm>
              <a:off x="3696" y="960"/>
              <a:ext cx="528" cy="960"/>
            </a:xfrm>
            <a:prstGeom prst="rect">
              <a:avLst/>
            </a:prstGeom>
            <a:gradFill rotWithShape="1">
              <a:gsLst>
                <a:gs pos="0">
                  <a:srgbClr val="475E76"/>
                </a:gs>
                <a:gs pos="50000">
                  <a:srgbClr val="99CCFF"/>
                </a:gs>
                <a:gs pos="100000">
                  <a:srgbClr val="475E76"/>
                </a:gs>
              </a:gsLst>
              <a:lin ang="0" scaled="1"/>
            </a:gradFill>
            <a:ln w="19050">
              <a:solidFill>
                <a:schemeClr val="accent2"/>
              </a:solidFill>
              <a:miter lim="800000"/>
              <a:headEnd/>
              <a:tailEnd/>
            </a:ln>
          </p:spPr>
          <p:txBody>
            <a:bodyPr wrap="none" lIns="90000" tIns="46800" rIns="90000" bIns="46800" anchor="ctr"/>
            <a:lstStyle/>
            <a:p>
              <a:pPr>
                <a:spcBef>
                  <a:spcPct val="0"/>
                </a:spcBef>
              </a:pPr>
              <a:r>
                <a:rPr lang="zh-CN" altLang="en-US" dirty="0"/>
                <a:t>水</a:t>
              </a:r>
            </a:p>
          </p:txBody>
        </p:sp>
        <p:sp>
          <p:nvSpPr>
            <p:cNvPr id="313" name="Rectangle 1199"/>
            <p:cNvSpPr>
              <a:spLocks noChangeArrowheads="1"/>
            </p:cNvSpPr>
            <p:nvPr/>
          </p:nvSpPr>
          <p:spPr bwMode="auto">
            <a:xfrm>
              <a:off x="3408" y="1047"/>
              <a:ext cx="306" cy="57"/>
            </a:xfrm>
            <a:prstGeom prst="rect">
              <a:avLst/>
            </a:prstGeom>
            <a:gradFill rotWithShape="1">
              <a:gsLst>
                <a:gs pos="0">
                  <a:srgbClr val="475E76"/>
                </a:gs>
                <a:gs pos="50000">
                  <a:srgbClr val="99CCFF"/>
                </a:gs>
                <a:gs pos="100000">
                  <a:srgbClr val="475E76"/>
                </a:gs>
              </a:gsLst>
              <a:lin ang="5400000" scaled="1"/>
            </a:gradFill>
            <a:ln w="19050">
              <a:solidFill>
                <a:schemeClr val="bg2"/>
              </a:solidFill>
              <a:miter lim="800000"/>
              <a:headEnd/>
              <a:tailEnd/>
            </a:ln>
          </p:spPr>
          <p:txBody>
            <a:bodyPr wrap="none" lIns="90000" tIns="46800" rIns="90000" bIns="46800" anchor="ctr"/>
            <a:lstStyle/>
            <a:p>
              <a:endParaRPr lang="zh-CN" altLang="en-US"/>
            </a:p>
          </p:txBody>
        </p:sp>
        <p:sp>
          <p:nvSpPr>
            <p:cNvPr id="314" name="Line 1200"/>
            <p:cNvSpPr>
              <a:spLocks noChangeShapeType="1"/>
            </p:cNvSpPr>
            <p:nvPr/>
          </p:nvSpPr>
          <p:spPr bwMode="auto">
            <a:xfrm>
              <a:off x="3696" y="1200"/>
              <a:ext cx="528" cy="0"/>
            </a:xfrm>
            <a:prstGeom prst="line">
              <a:avLst/>
            </a:prstGeom>
            <a:noFill/>
            <a:ln w="19050">
              <a:solidFill>
                <a:srgbClr val="FFFF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15" name="Line 1202"/>
            <p:cNvSpPr>
              <a:spLocks noChangeShapeType="1"/>
            </p:cNvSpPr>
            <p:nvPr/>
          </p:nvSpPr>
          <p:spPr bwMode="auto">
            <a:xfrm>
              <a:off x="4128" y="1104"/>
              <a:ext cx="336" cy="0"/>
            </a:xfrm>
            <a:prstGeom prst="line">
              <a:avLst/>
            </a:prstGeom>
            <a:noFill/>
            <a:ln w="19050">
              <a:solidFill>
                <a:srgbClr val="CC0099"/>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16" name="Line 1203"/>
            <p:cNvSpPr>
              <a:spLocks noChangeShapeType="1"/>
            </p:cNvSpPr>
            <p:nvPr/>
          </p:nvSpPr>
          <p:spPr bwMode="auto">
            <a:xfrm>
              <a:off x="4128" y="1344"/>
              <a:ext cx="336" cy="0"/>
            </a:xfrm>
            <a:prstGeom prst="line">
              <a:avLst/>
            </a:prstGeom>
            <a:noFill/>
            <a:ln w="19050">
              <a:solidFill>
                <a:srgbClr val="CC0099"/>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17" name="Line 1204"/>
            <p:cNvSpPr>
              <a:spLocks noChangeShapeType="1"/>
            </p:cNvSpPr>
            <p:nvPr/>
          </p:nvSpPr>
          <p:spPr bwMode="auto">
            <a:xfrm>
              <a:off x="4128" y="1584"/>
              <a:ext cx="336" cy="0"/>
            </a:xfrm>
            <a:prstGeom prst="line">
              <a:avLst/>
            </a:prstGeom>
            <a:noFill/>
            <a:ln w="19050">
              <a:solidFill>
                <a:srgbClr val="CC0099"/>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18" name="Text Box 1205"/>
            <p:cNvSpPr txBox="1">
              <a:spLocks noChangeArrowheads="1"/>
            </p:cNvSpPr>
            <p:nvPr/>
          </p:nvSpPr>
          <p:spPr bwMode="auto">
            <a:xfrm>
              <a:off x="4464" y="96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p>
          </p:txBody>
        </p:sp>
        <p:sp>
          <p:nvSpPr>
            <p:cNvPr id="319" name="Text Box 1206"/>
            <p:cNvSpPr txBox="1">
              <a:spLocks noChangeArrowheads="1"/>
            </p:cNvSpPr>
            <p:nvPr/>
          </p:nvSpPr>
          <p:spPr bwMode="auto">
            <a:xfrm>
              <a:off x="4464" y="120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B</a:t>
              </a:r>
            </a:p>
          </p:txBody>
        </p:sp>
        <p:sp>
          <p:nvSpPr>
            <p:cNvPr id="320" name="Text Box 1207"/>
            <p:cNvSpPr txBox="1">
              <a:spLocks noChangeArrowheads="1"/>
            </p:cNvSpPr>
            <p:nvPr/>
          </p:nvSpPr>
          <p:spPr bwMode="auto">
            <a:xfrm>
              <a:off x="4464" y="148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p>
          </p:txBody>
        </p:sp>
      </p:grpSp>
      <p:sp>
        <p:nvSpPr>
          <p:cNvPr id="321" name="Text Box 1233"/>
          <p:cNvSpPr txBox="1">
            <a:spLocks noChangeArrowheads="1"/>
          </p:cNvSpPr>
          <p:nvPr/>
        </p:nvSpPr>
        <p:spPr bwMode="auto">
          <a:xfrm>
            <a:off x="8458200" y="3497263"/>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0</a:t>
            </a:r>
          </a:p>
        </p:txBody>
      </p:sp>
      <p:sp>
        <p:nvSpPr>
          <p:cNvPr id="322" name="Text Box 1234"/>
          <p:cNvSpPr txBox="1">
            <a:spLocks noChangeArrowheads="1"/>
          </p:cNvSpPr>
          <p:nvPr/>
        </p:nvSpPr>
        <p:spPr bwMode="auto">
          <a:xfrm>
            <a:off x="8491538" y="389255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0</a:t>
            </a:r>
          </a:p>
        </p:txBody>
      </p:sp>
      <p:sp>
        <p:nvSpPr>
          <p:cNvPr id="323" name="Text Box 1235"/>
          <p:cNvSpPr txBox="1">
            <a:spLocks noChangeArrowheads="1"/>
          </p:cNvSpPr>
          <p:nvPr/>
        </p:nvSpPr>
        <p:spPr bwMode="auto">
          <a:xfrm>
            <a:off x="8439150" y="43068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a:t>
            </a:r>
          </a:p>
        </p:txBody>
      </p:sp>
      <p:sp>
        <p:nvSpPr>
          <p:cNvPr id="324" name="Text Box 1236"/>
          <p:cNvSpPr txBox="1">
            <a:spLocks noChangeArrowheads="1"/>
          </p:cNvSpPr>
          <p:nvPr/>
        </p:nvSpPr>
        <p:spPr bwMode="auto">
          <a:xfrm>
            <a:off x="8486775" y="46990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1</a:t>
            </a:r>
          </a:p>
        </p:txBody>
      </p:sp>
      <p:sp>
        <p:nvSpPr>
          <p:cNvPr id="325" name="Text Box 1237"/>
          <p:cNvSpPr txBox="1">
            <a:spLocks noChangeArrowheads="1"/>
          </p:cNvSpPr>
          <p:nvPr/>
        </p:nvSpPr>
        <p:spPr bwMode="auto">
          <a:xfrm>
            <a:off x="8442325" y="50958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a:t>
            </a:r>
          </a:p>
        </p:txBody>
      </p:sp>
      <p:sp>
        <p:nvSpPr>
          <p:cNvPr id="326" name="Text Box 1238"/>
          <p:cNvSpPr txBox="1">
            <a:spLocks noChangeArrowheads="1"/>
          </p:cNvSpPr>
          <p:nvPr/>
        </p:nvSpPr>
        <p:spPr bwMode="auto">
          <a:xfrm>
            <a:off x="8428038" y="54610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a:t>
            </a:r>
          </a:p>
        </p:txBody>
      </p:sp>
      <p:sp>
        <p:nvSpPr>
          <p:cNvPr id="327" name="Text Box 1239"/>
          <p:cNvSpPr txBox="1">
            <a:spLocks noChangeArrowheads="1"/>
          </p:cNvSpPr>
          <p:nvPr/>
        </p:nvSpPr>
        <p:spPr bwMode="auto">
          <a:xfrm>
            <a:off x="8442325" y="58420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a:t>
            </a:r>
          </a:p>
        </p:txBody>
      </p:sp>
      <p:sp>
        <p:nvSpPr>
          <p:cNvPr id="328" name="Text Box 1240"/>
          <p:cNvSpPr txBox="1">
            <a:spLocks noChangeArrowheads="1"/>
          </p:cNvSpPr>
          <p:nvPr/>
        </p:nvSpPr>
        <p:spPr bwMode="auto">
          <a:xfrm>
            <a:off x="8486775" y="625792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0</a:t>
            </a:r>
          </a:p>
        </p:txBody>
      </p:sp>
      <p:grpSp>
        <p:nvGrpSpPr>
          <p:cNvPr id="329" name="Group 1318"/>
          <p:cNvGrpSpPr>
            <a:grpSpLocks/>
          </p:cNvGrpSpPr>
          <p:nvPr/>
        </p:nvGrpSpPr>
        <p:grpSpPr bwMode="auto">
          <a:xfrm>
            <a:off x="743878" y="5495925"/>
            <a:ext cx="2133600" cy="396875"/>
            <a:chOff x="432" y="2400"/>
            <a:chExt cx="1344" cy="250"/>
          </a:xfrm>
        </p:grpSpPr>
        <p:sp>
          <p:nvSpPr>
            <p:cNvPr id="330" name="Text Box 1143"/>
            <p:cNvSpPr txBox="1">
              <a:spLocks noChangeArrowheads="1"/>
            </p:cNvSpPr>
            <p:nvPr/>
          </p:nvSpPr>
          <p:spPr bwMode="auto">
            <a:xfrm>
              <a:off x="432" y="240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accent2"/>
                  </a:solidFill>
                </a:rPr>
                <a:t>1</a:t>
              </a:r>
            </a:p>
          </p:txBody>
        </p:sp>
        <p:sp>
          <p:nvSpPr>
            <p:cNvPr id="331" name="Text Box 1142"/>
            <p:cNvSpPr txBox="1">
              <a:spLocks noChangeArrowheads="1"/>
            </p:cNvSpPr>
            <p:nvPr/>
          </p:nvSpPr>
          <p:spPr bwMode="auto">
            <a:xfrm>
              <a:off x="1104" y="240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accent2"/>
                  </a:solidFill>
                </a:rPr>
                <a:t>×</a:t>
              </a:r>
            </a:p>
          </p:txBody>
        </p:sp>
        <p:sp>
          <p:nvSpPr>
            <p:cNvPr id="332" name="Text Box 1144"/>
            <p:cNvSpPr txBox="1">
              <a:spLocks noChangeArrowheads="1"/>
            </p:cNvSpPr>
            <p:nvPr/>
          </p:nvSpPr>
          <p:spPr bwMode="auto">
            <a:xfrm>
              <a:off x="1488" y="240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accent2"/>
                  </a:solidFill>
                </a:rPr>
                <a:t>×</a:t>
              </a:r>
            </a:p>
          </p:txBody>
        </p:sp>
        <p:sp>
          <p:nvSpPr>
            <p:cNvPr id="333" name="Text Box 1241"/>
            <p:cNvSpPr txBox="1">
              <a:spLocks noChangeArrowheads="1"/>
            </p:cNvSpPr>
            <p:nvPr/>
          </p:nvSpPr>
          <p:spPr bwMode="auto">
            <a:xfrm>
              <a:off x="768" y="240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accent2"/>
                  </a:solidFill>
                </a:rPr>
                <a:t>×</a:t>
              </a:r>
            </a:p>
          </p:txBody>
        </p:sp>
      </p:grpSp>
      <p:graphicFrame>
        <p:nvGraphicFramePr>
          <p:cNvPr id="334" name="Group 1321"/>
          <p:cNvGraphicFramePr>
            <a:graphicFrameLocks noGrp="1"/>
          </p:cNvGraphicFramePr>
          <p:nvPr/>
        </p:nvGraphicFramePr>
        <p:xfrm>
          <a:off x="3048000" y="4735513"/>
          <a:ext cx="2762250" cy="1376363"/>
        </p:xfrm>
        <a:graphic>
          <a:graphicData uri="http://schemas.openxmlformats.org/drawingml/2006/table">
            <a:tbl>
              <a:tblPr/>
              <a:tblGrid>
                <a:gridCol w="515938">
                  <a:extLst>
                    <a:ext uri="{9D8B030D-6E8A-4147-A177-3AD203B41FA5}">
                      <a16:colId xmlns:a16="http://schemas.microsoft.com/office/drawing/2014/main" val="20000"/>
                    </a:ext>
                  </a:extLst>
                </a:gridCol>
                <a:gridCol w="588962">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2" marB="46802"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00</a:t>
                      </a:r>
                    </a:p>
                  </a:txBody>
                  <a:tcPr marL="90000" marR="90000" marT="46802" marB="46802"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01</a:t>
                      </a:r>
                    </a:p>
                  </a:txBody>
                  <a:tcPr marL="90000" marR="90000" marT="46802" marB="46802"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11</a:t>
                      </a:r>
                    </a:p>
                  </a:txBody>
                  <a:tcPr marL="90000" marR="90000" marT="46802" marB="46802"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10</a:t>
                      </a:r>
                    </a:p>
                  </a:txBody>
                  <a:tcPr marL="90000" marR="90000" marT="46802" marB="46802"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2" marB="46802"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0</a:t>
                      </a:r>
                    </a:p>
                  </a:txBody>
                  <a:tcPr marL="90000" marR="90000" marT="46802" marB="468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2</a:t>
                      </a:r>
                    </a:p>
                  </a:txBody>
                  <a:tcPr marL="90000" marR="90000" marT="46802" marB="468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6</a:t>
                      </a:r>
                    </a:p>
                  </a:txBody>
                  <a:tcPr marL="90000" marR="90000" marT="46802" marB="468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4</a:t>
                      </a:r>
                    </a:p>
                  </a:txBody>
                  <a:tcPr marL="90000" marR="90000" marT="46802" marB="468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2" marB="46802"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1</a:t>
                      </a:r>
                    </a:p>
                  </a:txBody>
                  <a:tcPr marL="90000" marR="90000" marT="46802" marB="468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3</a:t>
                      </a:r>
                    </a:p>
                  </a:txBody>
                  <a:tcPr marL="90000" marR="90000" marT="46802" marB="468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7</a:t>
                      </a:r>
                    </a:p>
                  </a:txBody>
                  <a:tcPr marL="90000" marR="90000" marT="46802" marB="468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5</a:t>
                      </a:r>
                    </a:p>
                  </a:txBody>
                  <a:tcPr marL="90000" marR="90000" marT="46802" marB="468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335" name="Group 1277"/>
          <p:cNvGrpSpPr>
            <a:grpSpLocks/>
          </p:cNvGrpSpPr>
          <p:nvPr/>
        </p:nvGrpSpPr>
        <p:grpSpPr bwMode="auto">
          <a:xfrm>
            <a:off x="2971800" y="4659313"/>
            <a:ext cx="838200" cy="701675"/>
            <a:chOff x="384" y="3120"/>
            <a:chExt cx="528" cy="442"/>
          </a:xfrm>
        </p:grpSpPr>
        <p:sp>
          <p:nvSpPr>
            <p:cNvPr id="336" name="Line 1278"/>
            <p:cNvSpPr>
              <a:spLocks noChangeShapeType="1"/>
            </p:cNvSpPr>
            <p:nvPr/>
          </p:nvSpPr>
          <p:spPr bwMode="auto">
            <a:xfrm flipH="1" flipV="1">
              <a:off x="405" y="3227"/>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37" name="Text Box 1279"/>
            <p:cNvSpPr txBox="1">
              <a:spLocks noChangeArrowheads="1"/>
            </p:cNvSpPr>
            <p:nvPr/>
          </p:nvSpPr>
          <p:spPr bwMode="auto">
            <a:xfrm>
              <a:off x="480" y="312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AB</a:t>
              </a:r>
            </a:p>
          </p:txBody>
        </p:sp>
        <p:sp>
          <p:nvSpPr>
            <p:cNvPr id="338" name="Text Box 1280"/>
            <p:cNvSpPr txBox="1">
              <a:spLocks noChangeArrowheads="1"/>
            </p:cNvSpPr>
            <p:nvPr/>
          </p:nvSpPr>
          <p:spPr bwMode="auto">
            <a:xfrm>
              <a:off x="384" y="3312"/>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p>
          </p:txBody>
        </p:sp>
      </p:grpSp>
      <p:sp>
        <p:nvSpPr>
          <p:cNvPr id="339" name="Text Box 1281"/>
          <p:cNvSpPr txBox="1">
            <a:spLocks noChangeArrowheads="1"/>
          </p:cNvSpPr>
          <p:nvPr/>
        </p:nvSpPr>
        <p:spPr bwMode="auto">
          <a:xfrm>
            <a:off x="4191000" y="57261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accent2"/>
                </a:solidFill>
              </a:rPr>
              <a:t>1</a:t>
            </a:r>
          </a:p>
        </p:txBody>
      </p:sp>
      <p:sp>
        <p:nvSpPr>
          <p:cNvPr id="340" name="Text Box 1283"/>
          <p:cNvSpPr txBox="1">
            <a:spLocks noChangeArrowheads="1"/>
          </p:cNvSpPr>
          <p:nvPr/>
        </p:nvSpPr>
        <p:spPr bwMode="auto">
          <a:xfrm>
            <a:off x="4191000" y="53340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accent2"/>
                </a:solidFill>
              </a:rPr>
              <a:t>×</a:t>
            </a:r>
          </a:p>
        </p:txBody>
      </p:sp>
      <p:sp>
        <p:nvSpPr>
          <p:cNvPr id="341" name="AutoShape 1284"/>
          <p:cNvSpPr>
            <a:spLocks noChangeArrowheads="1"/>
          </p:cNvSpPr>
          <p:nvPr/>
        </p:nvSpPr>
        <p:spPr bwMode="auto">
          <a:xfrm rot="5400000">
            <a:off x="4000500" y="5535613"/>
            <a:ext cx="762000" cy="38100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342" name="Text Box 1286"/>
          <p:cNvSpPr txBox="1">
            <a:spLocks noChangeArrowheads="1"/>
          </p:cNvSpPr>
          <p:nvPr/>
        </p:nvSpPr>
        <p:spPr bwMode="auto">
          <a:xfrm>
            <a:off x="3810000" y="4430713"/>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G</a:t>
            </a:r>
            <a:r>
              <a:rPr lang="zh-CN" altLang="en-US">
                <a:solidFill>
                  <a:srgbClr val="FF0066"/>
                </a:solidFill>
              </a:rPr>
              <a:t>卡诺图</a:t>
            </a:r>
          </a:p>
        </p:txBody>
      </p:sp>
      <p:grpSp>
        <p:nvGrpSpPr>
          <p:cNvPr id="343" name="Group 1289"/>
          <p:cNvGrpSpPr>
            <a:grpSpLocks/>
          </p:cNvGrpSpPr>
          <p:nvPr/>
        </p:nvGrpSpPr>
        <p:grpSpPr bwMode="auto">
          <a:xfrm>
            <a:off x="3505200" y="3352800"/>
            <a:ext cx="2209800" cy="381000"/>
            <a:chOff x="1920" y="2631"/>
            <a:chExt cx="1386" cy="201"/>
          </a:xfrm>
        </p:grpSpPr>
        <p:grpSp>
          <p:nvGrpSpPr>
            <p:cNvPr id="344" name="Group 1290"/>
            <p:cNvGrpSpPr>
              <a:grpSpLocks/>
            </p:cNvGrpSpPr>
            <p:nvPr/>
          </p:nvGrpSpPr>
          <p:grpSpPr bwMode="auto">
            <a:xfrm>
              <a:off x="1920" y="2640"/>
              <a:ext cx="325" cy="192"/>
              <a:chOff x="1440" y="3406"/>
              <a:chExt cx="229" cy="222"/>
            </a:xfrm>
          </p:grpSpPr>
          <p:sp>
            <p:nvSpPr>
              <p:cNvPr id="349" name="Line 1291"/>
              <p:cNvSpPr>
                <a:spLocks noChangeShapeType="1"/>
              </p:cNvSpPr>
              <p:nvPr/>
            </p:nvSpPr>
            <p:spPr bwMode="auto">
              <a:xfrm>
                <a:off x="1440" y="340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50" name="Line 1292"/>
              <p:cNvSpPr>
                <a:spLocks noChangeShapeType="1"/>
              </p:cNvSpPr>
              <p:nvPr/>
            </p:nvSpPr>
            <p:spPr bwMode="auto">
              <a:xfrm>
                <a:off x="1440" y="362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51" name="Freeform 1293"/>
              <p:cNvSpPr>
                <a:spLocks/>
              </p:cNvSpPr>
              <p:nvPr/>
            </p:nvSpPr>
            <p:spPr bwMode="auto">
              <a:xfrm>
                <a:off x="1554" y="3406"/>
                <a:ext cx="115" cy="222"/>
              </a:xfrm>
              <a:custGeom>
                <a:avLst/>
                <a:gdLst>
                  <a:gd name="T0" fmla="*/ 9 w 115"/>
                  <a:gd name="T1" fmla="*/ 0 h 222"/>
                  <a:gd name="T2" fmla="*/ 101 w 115"/>
                  <a:gd name="T3" fmla="*/ 66 h 222"/>
                  <a:gd name="T4" fmla="*/ 92 w 115"/>
                  <a:gd name="T5" fmla="*/ 176 h 222"/>
                  <a:gd name="T6" fmla="*/ 0 w 115"/>
                  <a:gd name="T7" fmla="*/ 222 h 222"/>
                  <a:gd name="T8" fmla="*/ 0 60000 65536"/>
                  <a:gd name="T9" fmla="*/ 0 60000 65536"/>
                  <a:gd name="T10" fmla="*/ 0 60000 65536"/>
                  <a:gd name="T11" fmla="*/ 0 60000 65536"/>
                  <a:gd name="T12" fmla="*/ 0 w 115"/>
                  <a:gd name="T13" fmla="*/ 0 h 222"/>
                  <a:gd name="T14" fmla="*/ 115 w 115"/>
                  <a:gd name="T15" fmla="*/ 222 h 222"/>
                </a:gdLst>
                <a:ahLst/>
                <a:cxnLst>
                  <a:cxn ang="T8">
                    <a:pos x="T0" y="T1"/>
                  </a:cxn>
                  <a:cxn ang="T9">
                    <a:pos x="T2" y="T3"/>
                  </a:cxn>
                  <a:cxn ang="T10">
                    <a:pos x="T4" y="T5"/>
                  </a:cxn>
                  <a:cxn ang="T11">
                    <a:pos x="T6" y="T7"/>
                  </a:cxn>
                </a:cxnLst>
                <a:rect l="T12" t="T13" r="T14" b="T15"/>
                <a:pathLst>
                  <a:path w="115" h="222">
                    <a:moveTo>
                      <a:pt x="9" y="0"/>
                    </a:moveTo>
                    <a:cubicBezTo>
                      <a:pt x="24" y="11"/>
                      <a:pt x="87" y="37"/>
                      <a:pt x="101" y="66"/>
                    </a:cubicBezTo>
                    <a:cubicBezTo>
                      <a:pt x="115" y="95"/>
                      <a:pt x="109" y="150"/>
                      <a:pt x="92" y="176"/>
                    </a:cubicBezTo>
                    <a:cubicBezTo>
                      <a:pt x="75" y="202"/>
                      <a:pt x="19" y="213"/>
                      <a:pt x="0" y="222"/>
                    </a:cubicBezTo>
                  </a:path>
                </a:pathLst>
              </a:custGeom>
              <a:noFill/>
              <a:ln w="28575" cap="flat" cmpd="sng">
                <a:solidFill>
                  <a:srgbClr val="FF66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345" name="Group 1294"/>
            <p:cNvGrpSpPr>
              <a:grpSpLocks/>
            </p:cNvGrpSpPr>
            <p:nvPr/>
          </p:nvGrpSpPr>
          <p:grpSpPr bwMode="auto">
            <a:xfrm flipH="1">
              <a:off x="2981" y="2631"/>
              <a:ext cx="325" cy="192"/>
              <a:chOff x="1440" y="3406"/>
              <a:chExt cx="229" cy="222"/>
            </a:xfrm>
          </p:grpSpPr>
          <p:sp>
            <p:nvSpPr>
              <p:cNvPr id="346" name="Line 1295"/>
              <p:cNvSpPr>
                <a:spLocks noChangeShapeType="1"/>
              </p:cNvSpPr>
              <p:nvPr/>
            </p:nvSpPr>
            <p:spPr bwMode="auto">
              <a:xfrm>
                <a:off x="1440" y="340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47" name="Line 1296"/>
              <p:cNvSpPr>
                <a:spLocks noChangeShapeType="1"/>
              </p:cNvSpPr>
              <p:nvPr/>
            </p:nvSpPr>
            <p:spPr bwMode="auto">
              <a:xfrm>
                <a:off x="1440" y="362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48" name="Freeform 1297"/>
              <p:cNvSpPr>
                <a:spLocks/>
              </p:cNvSpPr>
              <p:nvPr/>
            </p:nvSpPr>
            <p:spPr bwMode="auto">
              <a:xfrm>
                <a:off x="1554" y="3406"/>
                <a:ext cx="115" cy="222"/>
              </a:xfrm>
              <a:custGeom>
                <a:avLst/>
                <a:gdLst>
                  <a:gd name="T0" fmla="*/ 9 w 115"/>
                  <a:gd name="T1" fmla="*/ 0 h 222"/>
                  <a:gd name="T2" fmla="*/ 101 w 115"/>
                  <a:gd name="T3" fmla="*/ 66 h 222"/>
                  <a:gd name="T4" fmla="*/ 92 w 115"/>
                  <a:gd name="T5" fmla="*/ 176 h 222"/>
                  <a:gd name="T6" fmla="*/ 0 w 115"/>
                  <a:gd name="T7" fmla="*/ 222 h 222"/>
                  <a:gd name="T8" fmla="*/ 0 60000 65536"/>
                  <a:gd name="T9" fmla="*/ 0 60000 65536"/>
                  <a:gd name="T10" fmla="*/ 0 60000 65536"/>
                  <a:gd name="T11" fmla="*/ 0 60000 65536"/>
                  <a:gd name="T12" fmla="*/ 0 w 115"/>
                  <a:gd name="T13" fmla="*/ 0 h 222"/>
                  <a:gd name="T14" fmla="*/ 115 w 115"/>
                  <a:gd name="T15" fmla="*/ 222 h 222"/>
                </a:gdLst>
                <a:ahLst/>
                <a:cxnLst>
                  <a:cxn ang="T8">
                    <a:pos x="T0" y="T1"/>
                  </a:cxn>
                  <a:cxn ang="T9">
                    <a:pos x="T2" y="T3"/>
                  </a:cxn>
                  <a:cxn ang="T10">
                    <a:pos x="T4" y="T5"/>
                  </a:cxn>
                  <a:cxn ang="T11">
                    <a:pos x="T6" y="T7"/>
                  </a:cxn>
                </a:cxnLst>
                <a:rect l="T12" t="T13" r="T14" b="T15"/>
                <a:pathLst>
                  <a:path w="115" h="222">
                    <a:moveTo>
                      <a:pt x="9" y="0"/>
                    </a:moveTo>
                    <a:cubicBezTo>
                      <a:pt x="24" y="11"/>
                      <a:pt x="87" y="37"/>
                      <a:pt x="101" y="66"/>
                    </a:cubicBezTo>
                    <a:cubicBezTo>
                      <a:pt x="115" y="95"/>
                      <a:pt x="109" y="150"/>
                      <a:pt x="92" y="176"/>
                    </a:cubicBezTo>
                    <a:cubicBezTo>
                      <a:pt x="75" y="202"/>
                      <a:pt x="19" y="213"/>
                      <a:pt x="0" y="222"/>
                    </a:cubicBezTo>
                  </a:path>
                </a:pathLst>
              </a:custGeom>
              <a:noFill/>
              <a:ln w="28575" cap="flat" cmpd="sng">
                <a:solidFill>
                  <a:srgbClr val="FF66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grpSp>
        <p:nvGrpSpPr>
          <p:cNvPr id="352" name="Group 1305"/>
          <p:cNvGrpSpPr>
            <a:grpSpLocks/>
          </p:cNvGrpSpPr>
          <p:nvPr/>
        </p:nvGrpSpPr>
        <p:grpSpPr bwMode="auto">
          <a:xfrm>
            <a:off x="4648200" y="2895600"/>
            <a:ext cx="1066800" cy="854075"/>
            <a:chOff x="2928" y="1824"/>
            <a:chExt cx="672" cy="538"/>
          </a:xfrm>
        </p:grpSpPr>
        <p:sp>
          <p:nvSpPr>
            <p:cNvPr id="353" name="Text Box 1186"/>
            <p:cNvSpPr txBox="1">
              <a:spLocks noChangeArrowheads="1"/>
            </p:cNvSpPr>
            <p:nvPr/>
          </p:nvSpPr>
          <p:spPr bwMode="auto">
            <a:xfrm>
              <a:off x="3312" y="211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accent2"/>
                  </a:solidFill>
                </a:rPr>
                <a:t>×</a:t>
              </a:r>
            </a:p>
          </p:txBody>
        </p:sp>
        <p:sp>
          <p:nvSpPr>
            <p:cNvPr id="354" name="Text Box 1303"/>
            <p:cNvSpPr txBox="1">
              <a:spLocks noChangeArrowheads="1"/>
            </p:cNvSpPr>
            <p:nvPr/>
          </p:nvSpPr>
          <p:spPr bwMode="auto">
            <a:xfrm>
              <a:off x="2928" y="182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accent2"/>
                  </a:solidFill>
                </a:rPr>
                <a:t>×</a:t>
              </a:r>
            </a:p>
          </p:txBody>
        </p:sp>
        <p:sp>
          <p:nvSpPr>
            <p:cNvPr id="355" name="Text Box 1304"/>
            <p:cNvSpPr txBox="1">
              <a:spLocks noChangeArrowheads="1"/>
            </p:cNvSpPr>
            <p:nvPr/>
          </p:nvSpPr>
          <p:spPr bwMode="auto">
            <a:xfrm>
              <a:off x="3312" y="182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accent2"/>
                  </a:solidFill>
                </a:rPr>
                <a:t>×</a:t>
              </a:r>
            </a:p>
          </p:txBody>
        </p:sp>
      </p:grpSp>
      <p:sp>
        <p:nvSpPr>
          <p:cNvPr id="356" name="Oval 1319"/>
          <p:cNvSpPr>
            <a:spLocks noChangeArrowheads="1"/>
          </p:cNvSpPr>
          <p:nvPr/>
        </p:nvSpPr>
        <p:spPr bwMode="auto">
          <a:xfrm>
            <a:off x="820078" y="5495925"/>
            <a:ext cx="2057400" cy="381000"/>
          </a:xfrm>
          <a:prstGeom prst="ellipse">
            <a:avLst/>
          </a:pr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Tree>
    <p:extLst>
      <p:ext uri="{BB962C8B-B14F-4D97-AF65-F5344CB8AC3E}">
        <p14:creationId xmlns:p14="http://schemas.microsoft.com/office/powerpoint/2010/main" val="7266511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96" y="6371488"/>
            <a:ext cx="9144000" cy="49158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endParaRPr lang="zh-CN" altLang="en-US" dirty="0"/>
          </a:p>
        </p:txBody>
      </p:sp>
      <p:sp>
        <p:nvSpPr>
          <p:cNvPr id="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第二节  组合逻辑设计</a:t>
            </a:r>
          </a:p>
        </p:txBody>
      </p:sp>
      <p:sp>
        <p:nvSpPr>
          <p:cNvPr id="30" name="内容占位符 2"/>
          <p:cNvSpPr>
            <a:spLocks noGrp="1"/>
          </p:cNvSpPr>
          <p:nvPr>
            <p:ph idx="1"/>
          </p:nvPr>
        </p:nvSpPr>
        <p:spPr>
          <a:xfrm>
            <a:off x="34543" y="464904"/>
            <a:ext cx="9007310" cy="5775791"/>
          </a:xfrm>
        </p:spPr>
        <p:txBody>
          <a:bodyPr/>
          <a:lstStyle/>
          <a:p>
            <a:r>
              <a:rPr lang="zh-CN" altLang="en-US" sz="2800" dirty="0"/>
              <a:t>组合逻辑设计实例</a:t>
            </a:r>
          </a:p>
          <a:p>
            <a:endParaRPr lang="zh-CN" altLang="en-US" dirty="0"/>
          </a:p>
        </p:txBody>
      </p:sp>
      <p:sp>
        <p:nvSpPr>
          <p:cNvPr id="136" name="Text Box 1027"/>
          <p:cNvSpPr txBox="1">
            <a:spLocks noChangeArrowheads="1"/>
          </p:cNvSpPr>
          <p:nvPr/>
        </p:nvSpPr>
        <p:spPr bwMode="auto">
          <a:xfrm>
            <a:off x="1977506" y="799907"/>
            <a:ext cx="7049791" cy="132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dirty="0"/>
              <a:t>一热水器如图所示，图中虚线表示水位，</a:t>
            </a:r>
            <a:r>
              <a:rPr lang="en-US" altLang="zh-CN" dirty="0"/>
              <a:t>A</a:t>
            </a:r>
            <a:r>
              <a:rPr lang="zh-CN" altLang="en-US" dirty="0"/>
              <a:t>、</a:t>
            </a:r>
            <a:r>
              <a:rPr lang="en-US" altLang="zh-CN" dirty="0"/>
              <a:t>B</a:t>
            </a:r>
            <a:r>
              <a:rPr lang="zh-CN" altLang="en-US" dirty="0"/>
              <a:t>、</a:t>
            </a:r>
            <a:r>
              <a:rPr lang="en-US" altLang="zh-CN" dirty="0"/>
              <a:t>C</a:t>
            </a:r>
            <a:r>
              <a:rPr lang="zh-CN" altLang="en-US" dirty="0"/>
              <a:t>电极被水浸没时有信号输出。水面在</a:t>
            </a:r>
            <a:r>
              <a:rPr lang="en-US" altLang="zh-CN" dirty="0"/>
              <a:t>A</a:t>
            </a:r>
            <a:r>
              <a:rPr lang="zh-CN" altLang="en-US" dirty="0"/>
              <a:t>、</a:t>
            </a:r>
            <a:r>
              <a:rPr lang="en-US" altLang="zh-CN" dirty="0"/>
              <a:t>B</a:t>
            </a:r>
            <a:r>
              <a:rPr lang="zh-CN" altLang="en-US" dirty="0"/>
              <a:t>间时为正常状态，绿灯</a:t>
            </a:r>
            <a:r>
              <a:rPr lang="en-US" altLang="zh-CN" dirty="0"/>
              <a:t>G</a:t>
            </a:r>
            <a:r>
              <a:rPr lang="zh-CN" altLang="en-US" dirty="0"/>
              <a:t>亮；水面在</a:t>
            </a:r>
            <a:r>
              <a:rPr lang="en-US" altLang="zh-CN" dirty="0"/>
              <a:t>B</a:t>
            </a:r>
            <a:r>
              <a:rPr lang="zh-CN" altLang="en-US" dirty="0"/>
              <a:t>、</a:t>
            </a:r>
            <a:r>
              <a:rPr lang="en-US" altLang="zh-CN" dirty="0"/>
              <a:t>C</a:t>
            </a:r>
            <a:r>
              <a:rPr lang="zh-CN" altLang="en-US" dirty="0"/>
              <a:t>间或</a:t>
            </a:r>
            <a:r>
              <a:rPr lang="en-US" altLang="zh-CN" dirty="0"/>
              <a:t>A</a:t>
            </a:r>
            <a:r>
              <a:rPr lang="zh-CN" altLang="en-US" dirty="0"/>
              <a:t>以上时为异常状态，黄灯</a:t>
            </a:r>
            <a:r>
              <a:rPr lang="en-US" altLang="zh-CN" dirty="0"/>
              <a:t>Y</a:t>
            </a:r>
            <a:r>
              <a:rPr lang="zh-CN" altLang="en-US" dirty="0"/>
              <a:t>亮；水面在</a:t>
            </a:r>
            <a:r>
              <a:rPr lang="en-US" altLang="zh-CN" dirty="0"/>
              <a:t>C</a:t>
            </a:r>
            <a:r>
              <a:rPr lang="zh-CN" altLang="en-US" dirty="0"/>
              <a:t>以下时为危险状态，红灯</a:t>
            </a:r>
            <a:r>
              <a:rPr lang="en-US" altLang="zh-CN" dirty="0"/>
              <a:t>R</a:t>
            </a:r>
            <a:r>
              <a:rPr lang="zh-CN" altLang="en-US" dirty="0"/>
              <a:t>亮。试设计实现该逻辑功能的电路。</a:t>
            </a:r>
          </a:p>
        </p:txBody>
      </p:sp>
      <p:grpSp>
        <p:nvGrpSpPr>
          <p:cNvPr id="137" name="Group 1028"/>
          <p:cNvGrpSpPr>
            <a:grpSpLocks/>
          </p:cNvGrpSpPr>
          <p:nvPr/>
        </p:nvGrpSpPr>
        <p:grpSpPr bwMode="auto">
          <a:xfrm>
            <a:off x="705067" y="1094582"/>
            <a:ext cx="1066800" cy="406400"/>
            <a:chOff x="240" y="480"/>
            <a:chExt cx="1488" cy="256"/>
          </a:xfrm>
        </p:grpSpPr>
        <p:sp>
          <p:nvSpPr>
            <p:cNvPr id="138" name="Text Box 1029"/>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solidFill>
                    <a:schemeClr val="bg1"/>
                  </a:solidFill>
                </a:rPr>
                <a:t>例</a:t>
              </a:r>
              <a:r>
                <a:rPr lang="en-US" altLang="zh-CN" dirty="0">
                  <a:solidFill>
                    <a:schemeClr val="bg1"/>
                  </a:solidFill>
                </a:rPr>
                <a:t>3</a:t>
              </a:r>
            </a:p>
          </p:txBody>
        </p:sp>
        <p:sp>
          <p:nvSpPr>
            <p:cNvPr id="139" name="Line 1030"/>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grpSp>
        <p:nvGrpSpPr>
          <p:cNvPr id="311" name="Group 1208"/>
          <p:cNvGrpSpPr>
            <a:grpSpLocks/>
          </p:cNvGrpSpPr>
          <p:nvPr/>
        </p:nvGrpSpPr>
        <p:grpSpPr bwMode="auto">
          <a:xfrm>
            <a:off x="36988" y="1691152"/>
            <a:ext cx="2133600" cy="1524000"/>
            <a:chOff x="3408" y="960"/>
            <a:chExt cx="1344" cy="960"/>
          </a:xfrm>
        </p:grpSpPr>
        <p:sp>
          <p:nvSpPr>
            <p:cNvPr id="312" name="Rectangle 1198"/>
            <p:cNvSpPr>
              <a:spLocks noChangeArrowheads="1"/>
            </p:cNvSpPr>
            <p:nvPr/>
          </p:nvSpPr>
          <p:spPr bwMode="auto">
            <a:xfrm>
              <a:off x="3696" y="960"/>
              <a:ext cx="528" cy="960"/>
            </a:xfrm>
            <a:prstGeom prst="rect">
              <a:avLst/>
            </a:prstGeom>
            <a:gradFill rotWithShape="1">
              <a:gsLst>
                <a:gs pos="0">
                  <a:srgbClr val="475E76"/>
                </a:gs>
                <a:gs pos="50000">
                  <a:srgbClr val="99CCFF"/>
                </a:gs>
                <a:gs pos="100000">
                  <a:srgbClr val="475E76"/>
                </a:gs>
              </a:gsLst>
              <a:lin ang="0" scaled="1"/>
            </a:gradFill>
            <a:ln w="19050">
              <a:solidFill>
                <a:schemeClr val="accent2"/>
              </a:solidFill>
              <a:miter lim="800000"/>
              <a:headEnd/>
              <a:tailEnd/>
            </a:ln>
          </p:spPr>
          <p:txBody>
            <a:bodyPr wrap="none" lIns="90000" tIns="46800" rIns="90000" bIns="46800" anchor="ctr"/>
            <a:lstStyle/>
            <a:p>
              <a:pPr>
                <a:spcBef>
                  <a:spcPct val="0"/>
                </a:spcBef>
              </a:pPr>
              <a:r>
                <a:rPr lang="zh-CN" altLang="en-US" dirty="0"/>
                <a:t>水</a:t>
              </a:r>
            </a:p>
          </p:txBody>
        </p:sp>
        <p:sp>
          <p:nvSpPr>
            <p:cNvPr id="313" name="Rectangle 1199"/>
            <p:cNvSpPr>
              <a:spLocks noChangeArrowheads="1"/>
            </p:cNvSpPr>
            <p:nvPr/>
          </p:nvSpPr>
          <p:spPr bwMode="auto">
            <a:xfrm>
              <a:off x="3408" y="1047"/>
              <a:ext cx="306" cy="57"/>
            </a:xfrm>
            <a:prstGeom prst="rect">
              <a:avLst/>
            </a:prstGeom>
            <a:gradFill rotWithShape="1">
              <a:gsLst>
                <a:gs pos="0">
                  <a:srgbClr val="475E76"/>
                </a:gs>
                <a:gs pos="50000">
                  <a:srgbClr val="99CCFF"/>
                </a:gs>
                <a:gs pos="100000">
                  <a:srgbClr val="475E76"/>
                </a:gs>
              </a:gsLst>
              <a:lin ang="5400000" scaled="1"/>
            </a:gradFill>
            <a:ln w="19050">
              <a:solidFill>
                <a:schemeClr val="bg2"/>
              </a:solidFill>
              <a:miter lim="800000"/>
              <a:headEnd/>
              <a:tailEnd/>
            </a:ln>
          </p:spPr>
          <p:txBody>
            <a:bodyPr wrap="none" lIns="90000" tIns="46800" rIns="90000" bIns="46800" anchor="ctr"/>
            <a:lstStyle/>
            <a:p>
              <a:endParaRPr lang="zh-CN" altLang="en-US"/>
            </a:p>
          </p:txBody>
        </p:sp>
        <p:sp>
          <p:nvSpPr>
            <p:cNvPr id="314" name="Line 1200"/>
            <p:cNvSpPr>
              <a:spLocks noChangeShapeType="1"/>
            </p:cNvSpPr>
            <p:nvPr/>
          </p:nvSpPr>
          <p:spPr bwMode="auto">
            <a:xfrm>
              <a:off x="3696" y="1200"/>
              <a:ext cx="528" cy="0"/>
            </a:xfrm>
            <a:prstGeom prst="line">
              <a:avLst/>
            </a:prstGeom>
            <a:noFill/>
            <a:ln w="19050">
              <a:solidFill>
                <a:srgbClr val="FFFF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15" name="Line 1202"/>
            <p:cNvSpPr>
              <a:spLocks noChangeShapeType="1"/>
            </p:cNvSpPr>
            <p:nvPr/>
          </p:nvSpPr>
          <p:spPr bwMode="auto">
            <a:xfrm>
              <a:off x="4128" y="1104"/>
              <a:ext cx="336" cy="0"/>
            </a:xfrm>
            <a:prstGeom prst="line">
              <a:avLst/>
            </a:prstGeom>
            <a:noFill/>
            <a:ln w="19050">
              <a:solidFill>
                <a:srgbClr val="CC0099"/>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16" name="Line 1203"/>
            <p:cNvSpPr>
              <a:spLocks noChangeShapeType="1"/>
            </p:cNvSpPr>
            <p:nvPr/>
          </p:nvSpPr>
          <p:spPr bwMode="auto">
            <a:xfrm>
              <a:off x="4128" y="1344"/>
              <a:ext cx="336" cy="0"/>
            </a:xfrm>
            <a:prstGeom prst="line">
              <a:avLst/>
            </a:prstGeom>
            <a:noFill/>
            <a:ln w="19050">
              <a:solidFill>
                <a:srgbClr val="CC0099"/>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17" name="Line 1204"/>
            <p:cNvSpPr>
              <a:spLocks noChangeShapeType="1"/>
            </p:cNvSpPr>
            <p:nvPr/>
          </p:nvSpPr>
          <p:spPr bwMode="auto">
            <a:xfrm>
              <a:off x="4128" y="1584"/>
              <a:ext cx="336" cy="0"/>
            </a:xfrm>
            <a:prstGeom prst="line">
              <a:avLst/>
            </a:prstGeom>
            <a:noFill/>
            <a:ln w="19050">
              <a:solidFill>
                <a:srgbClr val="CC0099"/>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18" name="Text Box 1205"/>
            <p:cNvSpPr txBox="1">
              <a:spLocks noChangeArrowheads="1"/>
            </p:cNvSpPr>
            <p:nvPr/>
          </p:nvSpPr>
          <p:spPr bwMode="auto">
            <a:xfrm>
              <a:off x="4464" y="96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p>
          </p:txBody>
        </p:sp>
        <p:sp>
          <p:nvSpPr>
            <p:cNvPr id="319" name="Text Box 1206"/>
            <p:cNvSpPr txBox="1">
              <a:spLocks noChangeArrowheads="1"/>
            </p:cNvSpPr>
            <p:nvPr/>
          </p:nvSpPr>
          <p:spPr bwMode="auto">
            <a:xfrm>
              <a:off x="4464" y="120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B</a:t>
              </a:r>
            </a:p>
          </p:txBody>
        </p:sp>
        <p:sp>
          <p:nvSpPr>
            <p:cNvPr id="320" name="Text Box 1207"/>
            <p:cNvSpPr txBox="1">
              <a:spLocks noChangeArrowheads="1"/>
            </p:cNvSpPr>
            <p:nvPr/>
          </p:nvSpPr>
          <p:spPr bwMode="auto">
            <a:xfrm>
              <a:off x="4464" y="148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p>
          </p:txBody>
        </p:sp>
      </p:grpSp>
      <p:grpSp>
        <p:nvGrpSpPr>
          <p:cNvPr id="95" name="Group 96"/>
          <p:cNvGrpSpPr>
            <a:grpSpLocks/>
          </p:cNvGrpSpPr>
          <p:nvPr/>
        </p:nvGrpSpPr>
        <p:grpSpPr bwMode="auto">
          <a:xfrm>
            <a:off x="1808957" y="3338994"/>
            <a:ext cx="4267200" cy="1997075"/>
            <a:chOff x="672" y="240"/>
            <a:chExt cx="2688" cy="1258"/>
          </a:xfrm>
        </p:grpSpPr>
        <p:sp>
          <p:nvSpPr>
            <p:cNvPr id="96" name="Line 27"/>
            <p:cNvSpPr>
              <a:spLocks noChangeShapeType="1"/>
            </p:cNvSpPr>
            <p:nvPr/>
          </p:nvSpPr>
          <p:spPr bwMode="auto">
            <a:xfrm>
              <a:off x="1728" y="864"/>
              <a:ext cx="3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7" name="Line 28"/>
            <p:cNvSpPr>
              <a:spLocks noChangeShapeType="1"/>
            </p:cNvSpPr>
            <p:nvPr/>
          </p:nvSpPr>
          <p:spPr bwMode="auto">
            <a:xfrm>
              <a:off x="1056" y="1047"/>
              <a:ext cx="105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98" name="Group 88"/>
            <p:cNvGrpSpPr>
              <a:grpSpLocks/>
            </p:cNvGrpSpPr>
            <p:nvPr/>
          </p:nvGrpSpPr>
          <p:grpSpPr bwMode="auto">
            <a:xfrm>
              <a:off x="2592" y="576"/>
              <a:ext cx="222" cy="457"/>
              <a:chOff x="2658" y="3360"/>
              <a:chExt cx="261" cy="457"/>
            </a:xfrm>
          </p:grpSpPr>
          <p:sp>
            <p:nvSpPr>
              <p:cNvPr id="132" name="Freeform 30"/>
              <p:cNvSpPr>
                <a:spLocks/>
              </p:cNvSpPr>
              <p:nvPr/>
            </p:nvSpPr>
            <p:spPr bwMode="auto">
              <a:xfrm>
                <a:off x="2658" y="3360"/>
                <a:ext cx="52" cy="448"/>
              </a:xfrm>
              <a:custGeom>
                <a:avLst/>
                <a:gdLst>
                  <a:gd name="T0" fmla="*/ 1 w 85"/>
                  <a:gd name="T1" fmla="*/ 0 h 306"/>
                  <a:gd name="T2" fmla="*/ 1 w 85"/>
                  <a:gd name="T3" fmla="*/ 1747569 h 306"/>
                  <a:gd name="T4" fmla="*/ 1 w 85"/>
                  <a:gd name="T5" fmla="*/ 4516554 h 306"/>
                  <a:gd name="T6" fmla="*/ 0 w 85"/>
                  <a:gd name="T7" fmla="*/ 6165822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3" name="Freeform 31"/>
              <p:cNvSpPr>
                <a:spLocks/>
              </p:cNvSpPr>
              <p:nvPr/>
            </p:nvSpPr>
            <p:spPr bwMode="auto">
              <a:xfrm>
                <a:off x="2659" y="3603"/>
                <a:ext cx="260" cy="214"/>
              </a:xfrm>
              <a:custGeom>
                <a:avLst/>
                <a:gdLst>
                  <a:gd name="T0" fmla="*/ 0 w 384"/>
                  <a:gd name="T1" fmla="*/ 3218 h 192"/>
                  <a:gd name="T2" fmla="*/ 1 w 384"/>
                  <a:gd name="T3" fmla="*/ 2475 h 192"/>
                  <a:gd name="T4" fmla="*/ 1 w 384"/>
                  <a:gd name="T5" fmla="*/ 1422 h 192"/>
                  <a:gd name="T6" fmla="*/ 1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4" name="Freeform 32"/>
              <p:cNvSpPr>
                <a:spLocks/>
              </p:cNvSpPr>
              <p:nvPr/>
            </p:nvSpPr>
            <p:spPr bwMode="auto">
              <a:xfrm>
                <a:off x="2659" y="3360"/>
                <a:ext cx="260" cy="243"/>
              </a:xfrm>
              <a:custGeom>
                <a:avLst/>
                <a:gdLst>
                  <a:gd name="T0" fmla="*/ 0 w 240"/>
                  <a:gd name="T1" fmla="*/ 0 h 96"/>
                  <a:gd name="T2" fmla="*/ 1538 w 240"/>
                  <a:gd name="T3" fmla="*/ 2147483647 h 96"/>
                  <a:gd name="T4" fmla="*/ 1938 w 240"/>
                  <a:gd name="T5" fmla="*/ 2147483647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99" name="Line 34"/>
            <p:cNvSpPr>
              <a:spLocks noChangeShapeType="1"/>
            </p:cNvSpPr>
            <p:nvPr/>
          </p:nvSpPr>
          <p:spPr bwMode="auto">
            <a:xfrm>
              <a:off x="1056" y="480"/>
              <a:ext cx="0"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0" name="Line 35"/>
            <p:cNvSpPr>
              <a:spLocks noChangeShapeType="1"/>
            </p:cNvSpPr>
            <p:nvPr/>
          </p:nvSpPr>
          <p:spPr bwMode="auto">
            <a:xfrm>
              <a:off x="1248" y="336"/>
              <a:ext cx="0" cy="3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1" name="AutoShape 38"/>
            <p:cNvSpPr>
              <a:spLocks noChangeArrowheads="1"/>
            </p:cNvSpPr>
            <p:nvPr/>
          </p:nvSpPr>
          <p:spPr bwMode="auto">
            <a:xfrm>
              <a:off x="2112" y="816"/>
              <a:ext cx="278" cy="288"/>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02" name="Line 39"/>
            <p:cNvSpPr>
              <a:spLocks noChangeShapeType="1"/>
            </p:cNvSpPr>
            <p:nvPr/>
          </p:nvSpPr>
          <p:spPr bwMode="auto">
            <a:xfrm flipV="1">
              <a:off x="2352" y="384"/>
              <a:ext cx="6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3" name="Line 40"/>
            <p:cNvSpPr>
              <a:spLocks noChangeShapeType="1"/>
            </p:cNvSpPr>
            <p:nvPr/>
          </p:nvSpPr>
          <p:spPr bwMode="auto">
            <a:xfrm flipV="1">
              <a:off x="2832" y="816"/>
              <a:ext cx="2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4" name="Line 49"/>
            <p:cNvSpPr>
              <a:spLocks noChangeShapeType="1"/>
            </p:cNvSpPr>
            <p:nvPr/>
          </p:nvSpPr>
          <p:spPr bwMode="auto">
            <a:xfrm>
              <a:off x="1056" y="480"/>
              <a:ext cx="100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5" name="Line 50"/>
            <p:cNvSpPr>
              <a:spLocks noChangeShapeType="1"/>
            </p:cNvSpPr>
            <p:nvPr/>
          </p:nvSpPr>
          <p:spPr bwMode="auto">
            <a:xfrm flipV="1">
              <a:off x="912" y="336"/>
              <a:ext cx="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6" name="Line 51"/>
            <p:cNvSpPr>
              <a:spLocks noChangeShapeType="1"/>
            </p:cNvSpPr>
            <p:nvPr/>
          </p:nvSpPr>
          <p:spPr bwMode="auto">
            <a:xfrm>
              <a:off x="1064" y="1047"/>
              <a:ext cx="0" cy="3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7" name="Oval 53"/>
            <p:cNvSpPr>
              <a:spLocks noChangeArrowheads="1"/>
            </p:cNvSpPr>
            <p:nvPr/>
          </p:nvSpPr>
          <p:spPr bwMode="auto">
            <a:xfrm>
              <a:off x="1045" y="843"/>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108" name="Oval 54"/>
            <p:cNvSpPr>
              <a:spLocks noChangeArrowheads="1"/>
            </p:cNvSpPr>
            <p:nvPr/>
          </p:nvSpPr>
          <p:spPr bwMode="auto">
            <a:xfrm>
              <a:off x="1221" y="317"/>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109" name="Text Box 69"/>
            <p:cNvSpPr txBox="1">
              <a:spLocks noChangeArrowheads="1"/>
            </p:cNvSpPr>
            <p:nvPr/>
          </p:nvSpPr>
          <p:spPr bwMode="auto">
            <a:xfrm>
              <a:off x="672" y="24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p>
          </p:txBody>
        </p:sp>
        <p:sp>
          <p:nvSpPr>
            <p:cNvPr id="110" name="Text Box 70"/>
            <p:cNvSpPr txBox="1">
              <a:spLocks noChangeArrowheads="1"/>
            </p:cNvSpPr>
            <p:nvPr/>
          </p:nvSpPr>
          <p:spPr bwMode="auto">
            <a:xfrm>
              <a:off x="672" y="72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B</a:t>
              </a:r>
            </a:p>
          </p:txBody>
        </p:sp>
        <p:sp>
          <p:nvSpPr>
            <p:cNvPr id="111" name="Line 73"/>
            <p:cNvSpPr>
              <a:spLocks noChangeShapeType="1"/>
            </p:cNvSpPr>
            <p:nvPr/>
          </p:nvSpPr>
          <p:spPr bwMode="auto">
            <a:xfrm>
              <a:off x="1248" y="666"/>
              <a:ext cx="1380"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2" name="Line 74"/>
            <p:cNvSpPr>
              <a:spLocks noChangeShapeType="1"/>
            </p:cNvSpPr>
            <p:nvPr/>
          </p:nvSpPr>
          <p:spPr bwMode="auto">
            <a:xfrm flipH="1">
              <a:off x="1728" y="1344"/>
              <a:ext cx="1296"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3" name="Text Box 75"/>
            <p:cNvSpPr txBox="1">
              <a:spLocks noChangeArrowheads="1"/>
            </p:cNvSpPr>
            <p:nvPr/>
          </p:nvSpPr>
          <p:spPr bwMode="auto">
            <a:xfrm>
              <a:off x="672" y="124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p>
          </p:txBody>
        </p:sp>
        <p:grpSp>
          <p:nvGrpSpPr>
            <p:cNvPr id="114" name="Group 81"/>
            <p:cNvGrpSpPr>
              <a:grpSpLocks/>
            </p:cNvGrpSpPr>
            <p:nvPr/>
          </p:nvGrpSpPr>
          <p:grpSpPr bwMode="auto">
            <a:xfrm>
              <a:off x="1440" y="240"/>
              <a:ext cx="289" cy="192"/>
              <a:chOff x="1824" y="3168"/>
              <a:chExt cx="289" cy="192"/>
            </a:xfrm>
          </p:grpSpPr>
          <p:sp>
            <p:nvSpPr>
              <p:cNvPr id="130" name="AutoShape 76"/>
              <p:cNvSpPr>
                <a:spLocks noChangeArrowheads="1"/>
              </p:cNvSpPr>
              <p:nvPr/>
            </p:nvSpPr>
            <p:spPr bwMode="auto">
              <a:xfrm rot="5400000">
                <a:off x="1824" y="3168"/>
                <a:ext cx="192" cy="192"/>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1" name="Oval 77"/>
              <p:cNvSpPr>
                <a:spLocks noChangeArrowheads="1"/>
              </p:cNvSpPr>
              <p:nvPr/>
            </p:nvSpPr>
            <p:spPr bwMode="auto">
              <a:xfrm>
                <a:off x="2016" y="3216"/>
                <a:ext cx="97" cy="8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115" name="Line 78"/>
            <p:cNvSpPr>
              <a:spLocks noChangeShapeType="1"/>
            </p:cNvSpPr>
            <p:nvPr/>
          </p:nvSpPr>
          <p:spPr bwMode="auto">
            <a:xfrm>
              <a:off x="2400" y="912"/>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6" name="Line 79"/>
            <p:cNvSpPr>
              <a:spLocks noChangeShapeType="1"/>
            </p:cNvSpPr>
            <p:nvPr/>
          </p:nvSpPr>
          <p:spPr bwMode="auto">
            <a:xfrm>
              <a:off x="1728" y="336"/>
              <a:ext cx="338"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117" name="Group 82"/>
            <p:cNvGrpSpPr>
              <a:grpSpLocks/>
            </p:cNvGrpSpPr>
            <p:nvPr/>
          </p:nvGrpSpPr>
          <p:grpSpPr bwMode="auto">
            <a:xfrm>
              <a:off x="1440" y="780"/>
              <a:ext cx="289" cy="192"/>
              <a:chOff x="1824" y="3168"/>
              <a:chExt cx="289" cy="192"/>
            </a:xfrm>
          </p:grpSpPr>
          <p:sp>
            <p:nvSpPr>
              <p:cNvPr id="128" name="AutoShape 83"/>
              <p:cNvSpPr>
                <a:spLocks noChangeArrowheads="1"/>
              </p:cNvSpPr>
              <p:nvPr/>
            </p:nvSpPr>
            <p:spPr bwMode="auto">
              <a:xfrm rot="5400000">
                <a:off x="1824" y="3168"/>
                <a:ext cx="192" cy="192"/>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29" name="Oval 84"/>
              <p:cNvSpPr>
                <a:spLocks noChangeArrowheads="1"/>
              </p:cNvSpPr>
              <p:nvPr/>
            </p:nvSpPr>
            <p:spPr bwMode="auto">
              <a:xfrm>
                <a:off x="2016" y="3216"/>
                <a:ext cx="97" cy="8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118" name="Group 85"/>
            <p:cNvGrpSpPr>
              <a:grpSpLocks/>
            </p:cNvGrpSpPr>
            <p:nvPr/>
          </p:nvGrpSpPr>
          <p:grpSpPr bwMode="auto">
            <a:xfrm>
              <a:off x="1440" y="1248"/>
              <a:ext cx="289" cy="192"/>
              <a:chOff x="1824" y="3168"/>
              <a:chExt cx="289" cy="192"/>
            </a:xfrm>
          </p:grpSpPr>
          <p:sp>
            <p:nvSpPr>
              <p:cNvPr id="126" name="AutoShape 86"/>
              <p:cNvSpPr>
                <a:spLocks noChangeArrowheads="1"/>
              </p:cNvSpPr>
              <p:nvPr/>
            </p:nvSpPr>
            <p:spPr bwMode="auto">
              <a:xfrm rot="5400000">
                <a:off x="1824" y="3168"/>
                <a:ext cx="192" cy="192"/>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27" name="Oval 87"/>
              <p:cNvSpPr>
                <a:spLocks noChangeArrowheads="1"/>
              </p:cNvSpPr>
              <p:nvPr/>
            </p:nvSpPr>
            <p:spPr bwMode="auto">
              <a:xfrm>
                <a:off x="2016" y="3216"/>
                <a:ext cx="97" cy="8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119" name="AutoShape 89"/>
            <p:cNvSpPr>
              <a:spLocks noChangeArrowheads="1"/>
            </p:cNvSpPr>
            <p:nvPr/>
          </p:nvSpPr>
          <p:spPr bwMode="auto">
            <a:xfrm>
              <a:off x="2073" y="260"/>
              <a:ext cx="278" cy="288"/>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20" name="Line 90"/>
            <p:cNvSpPr>
              <a:spLocks noChangeShapeType="1"/>
            </p:cNvSpPr>
            <p:nvPr/>
          </p:nvSpPr>
          <p:spPr bwMode="auto">
            <a:xfrm flipV="1">
              <a:off x="912" y="864"/>
              <a:ext cx="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1" name="Line 91"/>
            <p:cNvSpPr>
              <a:spLocks noChangeShapeType="1"/>
            </p:cNvSpPr>
            <p:nvPr/>
          </p:nvSpPr>
          <p:spPr bwMode="auto">
            <a:xfrm flipV="1">
              <a:off x="912" y="1344"/>
              <a:ext cx="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2" name="Text Box 92"/>
            <p:cNvSpPr txBox="1">
              <a:spLocks noChangeArrowheads="1"/>
            </p:cNvSpPr>
            <p:nvPr/>
          </p:nvSpPr>
          <p:spPr bwMode="auto">
            <a:xfrm>
              <a:off x="3072" y="24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G</a:t>
              </a:r>
            </a:p>
          </p:txBody>
        </p:sp>
        <p:sp>
          <p:nvSpPr>
            <p:cNvPr id="123" name="Text Box 93"/>
            <p:cNvSpPr txBox="1">
              <a:spLocks noChangeArrowheads="1"/>
            </p:cNvSpPr>
            <p:nvPr/>
          </p:nvSpPr>
          <p:spPr bwMode="auto">
            <a:xfrm>
              <a:off x="3072" y="72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Y</a:t>
              </a:r>
            </a:p>
          </p:txBody>
        </p:sp>
        <p:sp>
          <p:nvSpPr>
            <p:cNvPr id="124" name="Text Box 94"/>
            <p:cNvSpPr txBox="1">
              <a:spLocks noChangeArrowheads="1"/>
            </p:cNvSpPr>
            <p:nvPr/>
          </p:nvSpPr>
          <p:spPr bwMode="auto">
            <a:xfrm>
              <a:off x="3072" y="120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R</a:t>
              </a:r>
            </a:p>
          </p:txBody>
        </p:sp>
        <p:sp>
          <p:nvSpPr>
            <p:cNvPr id="125" name="Oval 95"/>
            <p:cNvSpPr>
              <a:spLocks noChangeArrowheads="1"/>
            </p:cNvSpPr>
            <p:nvPr/>
          </p:nvSpPr>
          <p:spPr bwMode="auto">
            <a:xfrm>
              <a:off x="1029" y="1324"/>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grpSp>
      <p:graphicFrame>
        <p:nvGraphicFramePr>
          <p:cNvPr id="135" name="Object 97"/>
          <p:cNvGraphicFramePr>
            <a:graphicFrameLocks noChangeAspect="1"/>
          </p:cNvGraphicFramePr>
          <p:nvPr>
            <p:extLst>
              <p:ext uri="{D42A27DB-BD31-4B8C-83A1-F6EECF244321}">
                <p14:modId xmlns:p14="http://schemas.microsoft.com/office/powerpoint/2010/main" val="575398034"/>
              </p:ext>
            </p:extLst>
          </p:nvPr>
        </p:nvGraphicFramePr>
        <p:xfrm>
          <a:off x="6360319" y="4089881"/>
          <a:ext cx="1481138" cy="387350"/>
        </p:xfrm>
        <a:graphic>
          <a:graphicData uri="http://schemas.openxmlformats.org/presentationml/2006/ole">
            <mc:AlternateContent xmlns:mc="http://schemas.openxmlformats.org/markup-compatibility/2006">
              <mc:Choice xmlns:v="urn:schemas-microsoft-com:vml" Requires="v">
                <p:oleObj spid="_x0000_s197508" name="公式" r:id="rId3" imgW="781151" imgH="181043" progId="Equation.3">
                  <p:embed/>
                </p:oleObj>
              </mc:Choice>
              <mc:Fallback>
                <p:oleObj name="公式" r:id="rId3" imgW="781151" imgH="18104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0319" y="4089881"/>
                        <a:ext cx="1481138"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 name="Object 98"/>
          <p:cNvGraphicFramePr>
            <a:graphicFrameLocks noChangeAspect="1"/>
          </p:cNvGraphicFramePr>
          <p:nvPr>
            <p:extLst>
              <p:ext uri="{D42A27DB-BD31-4B8C-83A1-F6EECF244321}">
                <p14:modId xmlns:p14="http://schemas.microsoft.com/office/powerpoint/2010/main" val="1405354955"/>
              </p:ext>
            </p:extLst>
          </p:nvPr>
        </p:nvGraphicFramePr>
        <p:xfrm>
          <a:off x="6371432" y="4851881"/>
          <a:ext cx="823912" cy="388938"/>
        </p:xfrm>
        <a:graphic>
          <a:graphicData uri="http://schemas.openxmlformats.org/presentationml/2006/ole">
            <mc:AlternateContent xmlns:mc="http://schemas.openxmlformats.org/markup-compatibility/2006">
              <mc:Choice xmlns:v="urn:schemas-microsoft-com:vml" Requires="v">
                <p:oleObj spid="_x0000_s197509" name="公式" r:id="rId5" imgW="428608" imgH="181043" progId="Equation.3">
                  <p:embed/>
                </p:oleObj>
              </mc:Choice>
              <mc:Fallback>
                <p:oleObj name="公式" r:id="rId5" imgW="428608" imgH="18104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1432" y="4851881"/>
                        <a:ext cx="823912"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 name="Object 99"/>
          <p:cNvGraphicFramePr>
            <a:graphicFrameLocks noChangeAspect="1"/>
          </p:cNvGraphicFramePr>
          <p:nvPr>
            <p:extLst>
              <p:ext uri="{D42A27DB-BD31-4B8C-83A1-F6EECF244321}">
                <p14:modId xmlns:p14="http://schemas.microsoft.com/office/powerpoint/2010/main" val="1133132017"/>
              </p:ext>
            </p:extLst>
          </p:nvPr>
        </p:nvGraphicFramePr>
        <p:xfrm>
          <a:off x="6384132" y="3327881"/>
          <a:ext cx="1012825" cy="387350"/>
        </p:xfrm>
        <a:graphic>
          <a:graphicData uri="http://schemas.openxmlformats.org/presentationml/2006/ole">
            <mc:AlternateContent xmlns:mc="http://schemas.openxmlformats.org/markup-compatibility/2006">
              <mc:Choice xmlns:v="urn:schemas-microsoft-com:vml" Requires="v">
                <p:oleObj spid="_x0000_s197510" name="公式" r:id="rId7" imgW="523824" imgH="181043" progId="Equation.3">
                  <p:embed/>
                </p:oleObj>
              </mc:Choice>
              <mc:Fallback>
                <p:oleObj name="公式" r:id="rId7" imgW="523824" imgH="18104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84132" y="3327881"/>
                        <a:ext cx="1012825"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13540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96" y="6371488"/>
            <a:ext cx="9144000" cy="49158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endParaRPr lang="zh-CN" altLang="en-US" dirty="0"/>
          </a:p>
        </p:txBody>
      </p:sp>
      <p:sp>
        <p:nvSpPr>
          <p:cNvPr id="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第二节  组合逻辑设计</a:t>
            </a:r>
          </a:p>
        </p:txBody>
      </p:sp>
      <p:sp>
        <p:nvSpPr>
          <p:cNvPr id="30" name="内容占位符 2"/>
          <p:cNvSpPr>
            <a:spLocks noGrp="1"/>
          </p:cNvSpPr>
          <p:nvPr>
            <p:ph idx="1"/>
          </p:nvPr>
        </p:nvSpPr>
        <p:spPr>
          <a:xfrm>
            <a:off x="34543" y="464904"/>
            <a:ext cx="9007310" cy="5775791"/>
          </a:xfrm>
        </p:spPr>
        <p:txBody>
          <a:bodyPr/>
          <a:lstStyle/>
          <a:p>
            <a:r>
              <a:rPr lang="zh-CN" altLang="en-US" sz="2800" dirty="0"/>
              <a:t>组合逻辑设计实例</a:t>
            </a:r>
          </a:p>
          <a:p>
            <a:endParaRPr lang="zh-CN" altLang="en-US" dirty="0"/>
          </a:p>
        </p:txBody>
      </p:sp>
      <p:grpSp>
        <p:nvGrpSpPr>
          <p:cNvPr id="137" name="Group 1028"/>
          <p:cNvGrpSpPr>
            <a:grpSpLocks/>
          </p:cNvGrpSpPr>
          <p:nvPr/>
        </p:nvGrpSpPr>
        <p:grpSpPr bwMode="auto">
          <a:xfrm>
            <a:off x="171667" y="1094582"/>
            <a:ext cx="1066800" cy="406400"/>
            <a:chOff x="240" y="480"/>
            <a:chExt cx="1488" cy="256"/>
          </a:xfrm>
        </p:grpSpPr>
        <p:sp>
          <p:nvSpPr>
            <p:cNvPr id="138" name="Text Box 1029"/>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solidFill>
                    <a:schemeClr val="bg1"/>
                  </a:solidFill>
                </a:rPr>
                <a:t>练习</a:t>
              </a:r>
              <a:endParaRPr lang="en-US" altLang="zh-CN" dirty="0">
                <a:solidFill>
                  <a:schemeClr val="bg1"/>
                </a:solidFill>
              </a:endParaRPr>
            </a:p>
          </p:txBody>
        </p:sp>
        <p:sp>
          <p:nvSpPr>
            <p:cNvPr id="139" name="Line 1030"/>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sp>
        <p:nvSpPr>
          <p:cNvPr id="62" name="Text Box 50"/>
          <p:cNvSpPr txBox="1">
            <a:spLocks noChangeArrowheads="1"/>
          </p:cNvSpPr>
          <p:nvPr/>
        </p:nvSpPr>
        <p:spPr bwMode="auto">
          <a:xfrm>
            <a:off x="1238467" y="967580"/>
            <a:ext cx="7245350" cy="163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algn="l" eaLnBrk="1" hangingPunct="1"/>
            <a:r>
              <a:rPr lang="zh-CN" altLang="en-US"/>
              <a:t>某工厂有</a:t>
            </a:r>
            <a:r>
              <a:rPr lang="en-US" altLang="zh-CN"/>
              <a:t>A</a:t>
            </a:r>
            <a:r>
              <a:rPr lang="zh-CN" altLang="en-US"/>
              <a:t>、</a:t>
            </a:r>
            <a:r>
              <a:rPr lang="en-US" altLang="zh-CN"/>
              <a:t>B</a:t>
            </a:r>
            <a:r>
              <a:rPr lang="zh-CN" altLang="en-US"/>
              <a:t>、</a:t>
            </a:r>
            <a:r>
              <a:rPr lang="en-US" altLang="zh-CN"/>
              <a:t>C</a:t>
            </a:r>
            <a:r>
              <a:rPr lang="zh-CN" altLang="en-US"/>
              <a:t>三个车间，各需电力</a:t>
            </a:r>
            <a:r>
              <a:rPr lang="en-US" altLang="zh-CN"/>
              <a:t>10kw</a:t>
            </a:r>
            <a:r>
              <a:rPr lang="zh-CN" altLang="en-US"/>
              <a:t>，由厂变电所的</a:t>
            </a:r>
            <a:r>
              <a:rPr lang="en-US" altLang="zh-CN"/>
              <a:t>X</a:t>
            </a:r>
            <a:r>
              <a:rPr lang="zh-CN" altLang="en-US"/>
              <a:t>、</a:t>
            </a:r>
            <a:r>
              <a:rPr lang="en-US" altLang="zh-CN"/>
              <a:t>Y</a:t>
            </a:r>
            <a:r>
              <a:rPr lang="zh-CN" altLang="en-US"/>
              <a:t>两台变压器供电，其中</a:t>
            </a:r>
            <a:r>
              <a:rPr lang="en-US" altLang="zh-CN"/>
              <a:t>X</a:t>
            </a:r>
            <a:r>
              <a:rPr lang="zh-CN" altLang="en-US"/>
              <a:t>变压器的功率为</a:t>
            </a:r>
            <a:r>
              <a:rPr lang="en-US" altLang="zh-CN"/>
              <a:t>13kw</a:t>
            </a:r>
            <a:r>
              <a:rPr lang="zh-CN" altLang="en-US"/>
              <a:t>，</a:t>
            </a:r>
            <a:r>
              <a:rPr lang="en-US" altLang="zh-CN"/>
              <a:t>Y</a:t>
            </a:r>
            <a:r>
              <a:rPr lang="zh-CN" altLang="en-US"/>
              <a:t>变压器的功率为</a:t>
            </a:r>
            <a:r>
              <a:rPr lang="en-US" altLang="zh-CN"/>
              <a:t>25kw</a:t>
            </a:r>
            <a:r>
              <a:rPr lang="zh-CN" altLang="en-US"/>
              <a:t>。为合理供电，需设计一个送电控制电路。控制电路的输出接继电器线圈。送电时线圈通电</a:t>
            </a:r>
            <a:r>
              <a:rPr lang="en-US" altLang="zh-CN"/>
              <a:t>,</a:t>
            </a:r>
            <a:r>
              <a:rPr lang="zh-CN" altLang="en-US"/>
              <a:t>不送电时线圈不通电。线圈动作电压</a:t>
            </a:r>
            <a:r>
              <a:rPr lang="en-US" altLang="zh-CN"/>
              <a:t>12V</a:t>
            </a:r>
            <a:r>
              <a:rPr lang="zh-CN" altLang="en-US"/>
              <a:t>。    </a:t>
            </a:r>
            <a:r>
              <a:rPr lang="en-US" altLang="zh-CN"/>
              <a:t>(</a:t>
            </a:r>
            <a:r>
              <a:rPr lang="zh-CN" altLang="en-US"/>
              <a:t>用与非门和异或门</a:t>
            </a:r>
            <a:r>
              <a:rPr lang="en-US" altLang="zh-CN"/>
              <a:t>)</a:t>
            </a:r>
            <a:endParaRPr lang="zh-CN" altLang="en-US"/>
          </a:p>
        </p:txBody>
      </p:sp>
      <p:sp>
        <p:nvSpPr>
          <p:cNvPr id="63" name="Text Box 54"/>
          <p:cNvSpPr txBox="1">
            <a:spLocks noChangeArrowheads="1"/>
          </p:cNvSpPr>
          <p:nvPr/>
        </p:nvSpPr>
        <p:spPr bwMode="auto">
          <a:xfrm>
            <a:off x="250824" y="2798958"/>
            <a:ext cx="4752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a:t>设：车间工作用</a:t>
            </a:r>
            <a:r>
              <a:rPr lang="en-US" altLang="zh-CN"/>
              <a:t>1</a:t>
            </a:r>
            <a:r>
              <a:rPr lang="zh-CN" altLang="en-US"/>
              <a:t>表示；不工作用</a:t>
            </a:r>
            <a:r>
              <a:rPr lang="en-US" altLang="zh-CN"/>
              <a:t>0</a:t>
            </a:r>
            <a:r>
              <a:rPr lang="zh-CN" altLang="en-US"/>
              <a:t>表示。送电用</a:t>
            </a:r>
            <a:r>
              <a:rPr lang="en-US" altLang="zh-CN"/>
              <a:t>1</a:t>
            </a:r>
            <a:r>
              <a:rPr lang="zh-CN" altLang="en-US"/>
              <a:t>表示；不送电用</a:t>
            </a:r>
            <a:r>
              <a:rPr lang="en-US" altLang="zh-CN"/>
              <a:t>0</a:t>
            </a:r>
            <a:r>
              <a:rPr lang="zh-CN" altLang="en-US"/>
              <a:t>表示。</a:t>
            </a:r>
          </a:p>
        </p:txBody>
      </p:sp>
      <p:graphicFrame>
        <p:nvGraphicFramePr>
          <p:cNvPr id="65" name="Group 145"/>
          <p:cNvGraphicFramePr>
            <a:graphicFrameLocks noGrp="1"/>
          </p:cNvGraphicFramePr>
          <p:nvPr>
            <p:extLst>
              <p:ext uri="{D42A27DB-BD31-4B8C-83A1-F6EECF244321}">
                <p14:modId xmlns:p14="http://schemas.microsoft.com/office/powerpoint/2010/main" val="409909392"/>
              </p:ext>
            </p:extLst>
          </p:nvPr>
        </p:nvGraphicFramePr>
        <p:xfrm>
          <a:off x="5099309" y="2813773"/>
          <a:ext cx="3429000" cy="3314700"/>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tblGrid>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A</a:t>
                      </a:r>
                    </a:p>
                  </a:txBody>
                  <a:tcPr marL="90000" marR="90000" marT="46803" marB="46803"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B</a:t>
                      </a:r>
                    </a:p>
                  </a:txBody>
                  <a:tcPr marL="90000" marR="90000" marT="46803" marB="46803"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C</a:t>
                      </a:r>
                    </a:p>
                  </a:txBody>
                  <a:tcPr marL="90000" marR="90000" marT="46803" marB="46803"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X</a:t>
                      </a:r>
                    </a:p>
                  </a:txBody>
                  <a:tcPr marL="90000" marR="900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Y</a:t>
                      </a:r>
                    </a:p>
                  </a:txBody>
                  <a:tcPr marL="90000" marR="90000" marT="46803" marB="46803"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marL="90000" marR="90000" marT="46803" marB="46803"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marL="90000" marR="90000" marT="46803" marB="46803"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marL="90000" marR="90000" marT="46803" marB="4680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marL="90000" marR="90000" marT="46803" marB="46803"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marL="90000" marR="90000" marT="46803" marB="46803"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1</a:t>
                      </a:r>
                    </a:p>
                  </a:txBody>
                  <a:tcPr marL="90000" marR="90000" marT="46803" marB="4680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2"/>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marL="90000" marR="90000" marT="46803" marB="46803"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1</a:t>
                      </a:r>
                    </a:p>
                  </a:txBody>
                  <a:tcPr marL="90000" marR="90000" marT="46803" marB="46803"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marL="90000" marR="90000" marT="46803" marB="4680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3"/>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marL="90000" marR="90000" marT="46803" marB="46803"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1</a:t>
                      </a:r>
                    </a:p>
                  </a:txBody>
                  <a:tcPr marL="90000" marR="90000" marT="46803" marB="46803"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1</a:t>
                      </a:r>
                    </a:p>
                  </a:txBody>
                  <a:tcPr marL="90000" marR="90000" marT="46803" marB="4680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1</a:t>
                      </a:r>
                    </a:p>
                  </a:txBody>
                  <a:tcPr marL="90000" marR="90000" marT="46803" marB="46803"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marL="90000" marR="90000" marT="46803" marB="46803"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marL="90000" marR="90000" marT="46803" marB="4680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5"/>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1</a:t>
                      </a:r>
                    </a:p>
                  </a:txBody>
                  <a:tcPr marL="90000" marR="90000" marT="46803" marB="46803"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marL="90000" marR="90000" marT="46803" marB="46803"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1</a:t>
                      </a:r>
                    </a:p>
                  </a:txBody>
                  <a:tcPr marL="90000" marR="90000" marT="46803" marB="4680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6"/>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1</a:t>
                      </a:r>
                    </a:p>
                  </a:txBody>
                  <a:tcPr marL="90000" marR="90000" marT="46803" marB="46803"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1</a:t>
                      </a:r>
                    </a:p>
                  </a:txBody>
                  <a:tcPr marL="90000" marR="90000" marT="46803" marB="46803"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marL="90000" marR="90000" marT="46803" marB="4680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7"/>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1</a:t>
                      </a:r>
                    </a:p>
                  </a:txBody>
                  <a:tcPr marL="90000" marR="90000" marT="46803" marB="46803"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1</a:t>
                      </a:r>
                    </a:p>
                  </a:txBody>
                  <a:tcPr marL="90000" marR="90000" marT="46803" marB="46803"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1</a:t>
                      </a:r>
                    </a:p>
                  </a:txBody>
                  <a:tcPr marL="90000" marR="90000" marT="46803" marB="46803"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6" name="Text Box 129"/>
          <p:cNvSpPr txBox="1">
            <a:spLocks noChangeArrowheads="1"/>
          </p:cNvSpPr>
          <p:nvPr/>
        </p:nvSpPr>
        <p:spPr bwMode="auto">
          <a:xfrm>
            <a:off x="7344034" y="3191598"/>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FF0066"/>
                </a:solidFill>
              </a:rPr>
              <a:t>0</a:t>
            </a:r>
          </a:p>
        </p:txBody>
      </p:sp>
      <p:sp>
        <p:nvSpPr>
          <p:cNvPr id="67" name="Text Box 130"/>
          <p:cNvSpPr txBox="1">
            <a:spLocks noChangeArrowheads="1"/>
          </p:cNvSpPr>
          <p:nvPr/>
        </p:nvSpPr>
        <p:spPr bwMode="auto">
          <a:xfrm>
            <a:off x="7342447" y="3567836"/>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dirty="0">
                <a:solidFill>
                  <a:srgbClr val="FF0066"/>
                </a:solidFill>
              </a:rPr>
              <a:t>1</a:t>
            </a:r>
          </a:p>
        </p:txBody>
      </p:sp>
      <p:sp>
        <p:nvSpPr>
          <p:cNvPr id="68" name="Text Box 131"/>
          <p:cNvSpPr txBox="1">
            <a:spLocks noChangeArrowheads="1"/>
          </p:cNvSpPr>
          <p:nvPr/>
        </p:nvSpPr>
        <p:spPr bwMode="auto">
          <a:xfrm>
            <a:off x="7342447" y="3928198"/>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FF0066"/>
                </a:solidFill>
              </a:rPr>
              <a:t>1</a:t>
            </a:r>
          </a:p>
        </p:txBody>
      </p:sp>
      <p:sp>
        <p:nvSpPr>
          <p:cNvPr id="69" name="Text Box 132"/>
          <p:cNvSpPr txBox="1">
            <a:spLocks noChangeArrowheads="1"/>
          </p:cNvSpPr>
          <p:nvPr/>
        </p:nvSpPr>
        <p:spPr bwMode="auto">
          <a:xfrm>
            <a:off x="7342447" y="4306023"/>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FF0066"/>
                </a:solidFill>
              </a:rPr>
              <a:t>0</a:t>
            </a:r>
          </a:p>
        </p:txBody>
      </p:sp>
      <p:sp>
        <p:nvSpPr>
          <p:cNvPr id="70" name="Text Box 133"/>
          <p:cNvSpPr txBox="1">
            <a:spLocks noChangeArrowheads="1"/>
          </p:cNvSpPr>
          <p:nvPr/>
        </p:nvSpPr>
        <p:spPr bwMode="auto">
          <a:xfrm>
            <a:off x="7342447" y="4640986"/>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FF0066"/>
                </a:solidFill>
              </a:rPr>
              <a:t>1</a:t>
            </a:r>
          </a:p>
        </p:txBody>
      </p:sp>
      <p:sp>
        <p:nvSpPr>
          <p:cNvPr id="71" name="Text Box 134"/>
          <p:cNvSpPr txBox="1">
            <a:spLocks noChangeArrowheads="1"/>
          </p:cNvSpPr>
          <p:nvPr/>
        </p:nvSpPr>
        <p:spPr bwMode="auto">
          <a:xfrm>
            <a:off x="7342447" y="4975948"/>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FF0066"/>
                </a:solidFill>
              </a:rPr>
              <a:t>0</a:t>
            </a:r>
          </a:p>
        </p:txBody>
      </p:sp>
      <p:sp>
        <p:nvSpPr>
          <p:cNvPr id="72" name="Text Box 135"/>
          <p:cNvSpPr txBox="1">
            <a:spLocks noChangeArrowheads="1"/>
          </p:cNvSpPr>
          <p:nvPr/>
        </p:nvSpPr>
        <p:spPr bwMode="auto">
          <a:xfrm>
            <a:off x="7342447" y="5355361"/>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FF0066"/>
                </a:solidFill>
              </a:rPr>
              <a:t>0</a:t>
            </a:r>
          </a:p>
        </p:txBody>
      </p:sp>
      <p:sp>
        <p:nvSpPr>
          <p:cNvPr id="73" name="Text Box 136"/>
          <p:cNvSpPr txBox="1">
            <a:spLocks noChangeArrowheads="1"/>
          </p:cNvSpPr>
          <p:nvPr/>
        </p:nvSpPr>
        <p:spPr bwMode="auto">
          <a:xfrm>
            <a:off x="7342447" y="5704611"/>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FF0066"/>
                </a:solidFill>
              </a:rPr>
              <a:t>1</a:t>
            </a:r>
          </a:p>
        </p:txBody>
      </p:sp>
      <p:sp>
        <p:nvSpPr>
          <p:cNvPr id="74" name="Text Box 137"/>
          <p:cNvSpPr txBox="1">
            <a:spLocks noChangeArrowheads="1"/>
          </p:cNvSpPr>
          <p:nvPr/>
        </p:nvSpPr>
        <p:spPr bwMode="auto">
          <a:xfrm>
            <a:off x="8001259" y="3190011"/>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FF0066"/>
                </a:solidFill>
              </a:rPr>
              <a:t>0</a:t>
            </a:r>
          </a:p>
        </p:txBody>
      </p:sp>
      <p:sp>
        <p:nvSpPr>
          <p:cNvPr id="75" name="Text Box 138"/>
          <p:cNvSpPr txBox="1">
            <a:spLocks noChangeArrowheads="1"/>
          </p:cNvSpPr>
          <p:nvPr/>
        </p:nvSpPr>
        <p:spPr bwMode="auto">
          <a:xfrm>
            <a:off x="8028247" y="3567836"/>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FF0066"/>
                </a:solidFill>
              </a:rPr>
              <a:t>0</a:t>
            </a:r>
          </a:p>
        </p:txBody>
      </p:sp>
      <p:sp>
        <p:nvSpPr>
          <p:cNvPr id="76" name="Text Box 139"/>
          <p:cNvSpPr txBox="1">
            <a:spLocks noChangeArrowheads="1"/>
          </p:cNvSpPr>
          <p:nvPr/>
        </p:nvSpPr>
        <p:spPr bwMode="auto">
          <a:xfrm>
            <a:off x="8028247" y="3912323"/>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FF0066"/>
                </a:solidFill>
              </a:rPr>
              <a:t>0</a:t>
            </a:r>
          </a:p>
        </p:txBody>
      </p:sp>
      <p:sp>
        <p:nvSpPr>
          <p:cNvPr id="77" name="Text Box 140"/>
          <p:cNvSpPr txBox="1">
            <a:spLocks noChangeArrowheads="1"/>
          </p:cNvSpPr>
          <p:nvPr/>
        </p:nvSpPr>
        <p:spPr bwMode="auto">
          <a:xfrm>
            <a:off x="8028247" y="4306023"/>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FF0066"/>
                </a:solidFill>
              </a:rPr>
              <a:t>1</a:t>
            </a:r>
          </a:p>
        </p:txBody>
      </p:sp>
      <p:sp>
        <p:nvSpPr>
          <p:cNvPr id="78" name="Text Box 141"/>
          <p:cNvSpPr txBox="1">
            <a:spLocks noChangeArrowheads="1"/>
          </p:cNvSpPr>
          <p:nvPr/>
        </p:nvSpPr>
        <p:spPr bwMode="auto">
          <a:xfrm>
            <a:off x="8028247" y="4640986"/>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FF0066"/>
                </a:solidFill>
              </a:rPr>
              <a:t>0</a:t>
            </a:r>
          </a:p>
        </p:txBody>
      </p:sp>
      <p:sp>
        <p:nvSpPr>
          <p:cNvPr id="79" name="Text Box 142"/>
          <p:cNvSpPr txBox="1">
            <a:spLocks noChangeArrowheads="1"/>
          </p:cNvSpPr>
          <p:nvPr/>
        </p:nvSpPr>
        <p:spPr bwMode="auto">
          <a:xfrm>
            <a:off x="8028247" y="4975948"/>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FF0066"/>
                </a:solidFill>
              </a:rPr>
              <a:t>1</a:t>
            </a:r>
          </a:p>
        </p:txBody>
      </p:sp>
      <p:sp>
        <p:nvSpPr>
          <p:cNvPr id="80" name="Text Box 143"/>
          <p:cNvSpPr txBox="1">
            <a:spLocks noChangeArrowheads="1"/>
          </p:cNvSpPr>
          <p:nvPr/>
        </p:nvSpPr>
        <p:spPr bwMode="auto">
          <a:xfrm>
            <a:off x="8028247" y="5355361"/>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FF0066"/>
                </a:solidFill>
              </a:rPr>
              <a:t>1</a:t>
            </a:r>
          </a:p>
        </p:txBody>
      </p:sp>
      <p:sp>
        <p:nvSpPr>
          <p:cNvPr id="81" name="Text Box 144"/>
          <p:cNvSpPr txBox="1">
            <a:spLocks noChangeArrowheads="1"/>
          </p:cNvSpPr>
          <p:nvPr/>
        </p:nvSpPr>
        <p:spPr bwMode="auto">
          <a:xfrm>
            <a:off x="8028247" y="5706198"/>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FF0066"/>
                </a:solidFill>
              </a:rPr>
              <a:t>1</a:t>
            </a:r>
          </a:p>
        </p:txBody>
      </p:sp>
      <p:graphicFrame>
        <p:nvGraphicFramePr>
          <p:cNvPr id="5" name="对象 4"/>
          <p:cNvGraphicFramePr>
            <a:graphicFrameLocks noChangeAspect="1"/>
          </p:cNvGraphicFramePr>
          <p:nvPr>
            <p:extLst>
              <p:ext uri="{D42A27DB-BD31-4B8C-83A1-F6EECF244321}">
                <p14:modId xmlns:p14="http://schemas.microsoft.com/office/powerpoint/2010/main" val="3027144020"/>
              </p:ext>
            </p:extLst>
          </p:nvPr>
        </p:nvGraphicFramePr>
        <p:xfrm>
          <a:off x="743855" y="3817015"/>
          <a:ext cx="4024312" cy="387350"/>
        </p:xfrm>
        <a:graphic>
          <a:graphicData uri="http://schemas.openxmlformats.org/presentationml/2006/ole">
            <mc:AlternateContent xmlns:mc="http://schemas.openxmlformats.org/markup-compatibility/2006">
              <mc:Choice xmlns:v="urn:schemas-microsoft-com:vml" Requires="v">
                <p:oleObj spid="_x0000_s135078" name="Equation" r:id="rId3" imgW="2143260" imgH="171450" progId="Equation.3">
                  <p:embed/>
                </p:oleObj>
              </mc:Choice>
              <mc:Fallback>
                <p:oleObj name="Equation" r:id="rId3" imgW="2143260" imgH="171450" progId="Equation.3">
                  <p:embed/>
                  <p:pic>
                    <p:nvPicPr>
                      <p:cNvPr id="0" name="Object 1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855" y="3817015"/>
                        <a:ext cx="4024312"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54397813"/>
              </p:ext>
            </p:extLst>
          </p:nvPr>
        </p:nvGraphicFramePr>
        <p:xfrm>
          <a:off x="739092" y="4426615"/>
          <a:ext cx="3881438" cy="387350"/>
        </p:xfrm>
        <a:graphic>
          <a:graphicData uri="http://schemas.openxmlformats.org/presentationml/2006/ole">
            <mc:AlternateContent xmlns:mc="http://schemas.openxmlformats.org/markup-compatibility/2006">
              <mc:Choice xmlns:v="urn:schemas-microsoft-com:vml" Requires="v">
                <p:oleObj spid="_x0000_s135079" name="Equation" r:id="rId5" imgW="2066850" imgH="171450" progId="Equation.3">
                  <p:embed/>
                </p:oleObj>
              </mc:Choice>
              <mc:Fallback>
                <p:oleObj name="Equation" r:id="rId5" imgW="2066850" imgH="171450" progId="Equation.3">
                  <p:embed/>
                  <p:pic>
                    <p:nvPicPr>
                      <p:cNvPr id="0" name="Object 1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092" y="4426615"/>
                        <a:ext cx="3881438"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2373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96" y="6371488"/>
            <a:ext cx="9144000" cy="49158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endParaRPr lang="zh-CN" altLang="en-US" dirty="0"/>
          </a:p>
        </p:txBody>
      </p:sp>
      <p:sp>
        <p:nvSpPr>
          <p:cNvPr id="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第二节  组合逻辑设计</a:t>
            </a:r>
          </a:p>
        </p:txBody>
      </p:sp>
      <p:sp>
        <p:nvSpPr>
          <p:cNvPr id="30" name="内容占位符 2"/>
          <p:cNvSpPr>
            <a:spLocks noGrp="1"/>
          </p:cNvSpPr>
          <p:nvPr>
            <p:ph idx="1"/>
          </p:nvPr>
        </p:nvSpPr>
        <p:spPr>
          <a:xfrm>
            <a:off x="34543" y="464904"/>
            <a:ext cx="9007310" cy="5775791"/>
          </a:xfrm>
        </p:spPr>
        <p:txBody>
          <a:bodyPr/>
          <a:lstStyle/>
          <a:p>
            <a:r>
              <a:rPr lang="zh-CN" altLang="en-US" sz="2800" dirty="0"/>
              <a:t>组合逻辑设计实例</a:t>
            </a:r>
          </a:p>
          <a:p>
            <a:endParaRPr lang="zh-CN" altLang="en-US" dirty="0"/>
          </a:p>
        </p:txBody>
      </p:sp>
      <p:grpSp>
        <p:nvGrpSpPr>
          <p:cNvPr id="137" name="Group 1028"/>
          <p:cNvGrpSpPr>
            <a:grpSpLocks/>
          </p:cNvGrpSpPr>
          <p:nvPr/>
        </p:nvGrpSpPr>
        <p:grpSpPr bwMode="auto">
          <a:xfrm>
            <a:off x="3323262" y="503805"/>
            <a:ext cx="1066800" cy="406400"/>
            <a:chOff x="240" y="480"/>
            <a:chExt cx="1488" cy="256"/>
          </a:xfrm>
        </p:grpSpPr>
        <p:sp>
          <p:nvSpPr>
            <p:cNvPr id="138" name="Text Box 1029"/>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solidFill>
                    <a:schemeClr val="bg1"/>
                  </a:solidFill>
                </a:rPr>
                <a:t>练习</a:t>
              </a:r>
              <a:endParaRPr lang="en-US" altLang="zh-CN" dirty="0">
                <a:solidFill>
                  <a:schemeClr val="bg1"/>
                </a:solidFill>
              </a:endParaRPr>
            </a:p>
          </p:txBody>
        </p:sp>
        <p:sp>
          <p:nvSpPr>
            <p:cNvPr id="139" name="Line 1030"/>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graphicFrame>
        <p:nvGraphicFramePr>
          <p:cNvPr id="29" name="Object 4"/>
          <p:cNvGraphicFramePr>
            <a:graphicFrameLocks noChangeAspect="1"/>
          </p:cNvGraphicFramePr>
          <p:nvPr>
            <p:extLst>
              <p:ext uri="{D42A27DB-BD31-4B8C-83A1-F6EECF244321}">
                <p14:modId xmlns:p14="http://schemas.microsoft.com/office/powerpoint/2010/main" val="3563796500"/>
              </p:ext>
            </p:extLst>
          </p:nvPr>
        </p:nvGraphicFramePr>
        <p:xfrm>
          <a:off x="256212" y="1018382"/>
          <a:ext cx="4022725" cy="387350"/>
        </p:xfrm>
        <a:graphic>
          <a:graphicData uri="http://schemas.openxmlformats.org/presentationml/2006/ole">
            <mc:AlternateContent xmlns:mc="http://schemas.openxmlformats.org/markup-compatibility/2006">
              <mc:Choice xmlns:v="urn:schemas-microsoft-com:vml" Requires="v">
                <p:oleObj spid="_x0000_s296482" name="公式" r:id="rId3" imgW="2152751" imgH="181043" progId="Equation.3">
                  <p:embed/>
                </p:oleObj>
              </mc:Choice>
              <mc:Fallback>
                <p:oleObj name="公式" r:id="rId3" imgW="2152751" imgH="18104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212" y="1018382"/>
                        <a:ext cx="4022725"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5"/>
          <p:cNvGraphicFramePr>
            <a:graphicFrameLocks noChangeAspect="1"/>
          </p:cNvGraphicFramePr>
          <p:nvPr>
            <p:extLst>
              <p:ext uri="{D42A27DB-BD31-4B8C-83A1-F6EECF244321}">
                <p14:modId xmlns:p14="http://schemas.microsoft.com/office/powerpoint/2010/main" val="692910261"/>
              </p:ext>
            </p:extLst>
          </p:nvPr>
        </p:nvGraphicFramePr>
        <p:xfrm>
          <a:off x="4752012" y="1094582"/>
          <a:ext cx="3881438" cy="387350"/>
        </p:xfrm>
        <a:graphic>
          <a:graphicData uri="http://schemas.openxmlformats.org/presentationml/2006/ole">
            <mc:AlternateContent xmlns:mc="http://schemas.openxmlformats.org/markup-compatibility/2006">
              <mc:Choice xmlns:v="urn:schemas-microsoft-com:vml" Requires="v">
                <p:oleObj spid="_x0000_s296483" name="公式" r:id="rId5" imgW="2076416" imgH="181043" progId="Equation.3">
                  <p:embed/>
                </p:oleObj>
              </mc:Choice>
              <mc:Fallback>
                <p:oleObj name="公式" r:id="rId5" imgW="2076416" imgH="18104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2012" y="1094582"/>
                        <a:ext cx="3881438"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Group 6"/>
          <p:cNvGraphicFramePr>
            <a:graphicFrameLocks noGrp="1"/>
          </p:cNvGraphicFramePr>
          <p:nvPr>
            <p:extLst>
              <p:ext uri="{D42A27DB-BD31-4B8C-83A1-F6EECF244321}">
                <p14:modId xmlns:p14="http://schemas.microsoft.com/office/powerpoint/2010/main" val="2376278026"/>
              </p:ext>
            </p:extLst>
          </p:nvPr>
        </p:nvGraphicFramePr>
        <p:xfrm>
          <a:off x="5313987" y="1932782"/>
          <a:ext cx="2762250" cy="134620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4</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5</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33" name="Group 40"/>
          <p:cNvGrpSpPr>
            <a:grpSpLocks/>
          </p:cNvGrpSpPr>
          <p:nvPr/>
        </p:nvGrpSpPr>
        <p:grpSpPr bwMode="auto">
          <a:xfrm>
            <a:off x="5237787" y="1627982"/>
            <a:ext cx="762000" cy="854075"/>
            <a:chOff x="1536" y="1824"/>
            <a:chExt cx="480" cy="538"/>
          </a:xfrm>
        </p:grpSpPr>
        <p:sp>
          <p:nvSpPr>
            <p:cNvPr id="34" name="Line 41"/>
            <p:cNvSpPr>
              <a:spLocks noChangeShapeType="1"/>
            </p:cNvSpPr>
            <p:nvPr/>
          </p:nvSpPr>
          <p:spPr bwMode="auto">
            <a:xfrm flipH="1" flipV="1">
              <a:off x="1557" y="2027"/>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5" name="Text Box 42"/>
            <p:cNvSpPr txBox="1">
              <a:spLocks noChangeArrowheads="1"/>
            </p:cNvSpPr>
            <p:nvPr/>
          </p:nvSpPr>
          <p:spPr bwMode="auto">
            <a:xfrm>
              <a:off x="1584" y="182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AB</a:t>
              </a:r>
            </a:p>
          </p:txBody>
        </p:sp>
        <p:sp>
          <p:nvSpPr>
            <p:cNvPr id="36" name="Text Box 43"/>
            <p:cNvSpPr txBox="1">
              <a:spLocks noChangeArrowheads="1"/>
            </p:cNvSpPr>
            <p:nvPr/>
          </p:nvSpPr>
          <p:spPr bwMode="auto">
            <a:xfrm>
              <a:off x="1536" y="2112"/>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C</a:t>
              </a:r>
            </a:p>
          </p:txBody>
        </p:sp>
      </p:grpSp>
      <p:sp>
        <p:nvSpPr>
          <p:cNvPr id="37" name="Text Box 45"/>
          <p:cNvSpPr txBox="1">
            <a:spLocks noChangeArrowheads="1"/>
          </p:cNvSpPr>
          <p:nvPr/>
        </p:nvSpPr>
        <p:spPr bwMode="auto">
          <a:xfrm>
            <a:off x="6456987" y="2847182"/>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a:t>
            </a:r>
          </a:p>
        </p:txBody>
      </p:sp>
      <p:sp>
        <p:nvSpPr>
          <p:cNvPr id="38" name="Text Box 46"/>
          <p:cNvSpPr txBox="1">
            <a:spLocks noChangeArrowheads="1"/>
          </p:cNvSpPr>
          <p:nvPr/>
        </p:nvSpPr>
        <p:spPr bwMode="auto">
          <a:xfrm>
            <a:off x="6990387" y="2847182"/>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a:t>
            </a:r>
          </a:p>
        </p:txBody>
      </p:sp>
      <p:sp>
        <p:nvSpPr>
          <p:cNvPr id="39" name="Text Box 47"/>
          <p:cNvSpPr txBox="1">
            <a:spLocks noChangeArrowheads="1"/>
          </p:cNvSpPr>
          <p:nvPr/>
        </p:nvSpPr>
        <p:spPr bwMode="auto">
          <a:xfrm>
            <a:off x="6990387" y="2389982"/>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a:t>
            </a:r>
          </a:p>
        </p:txBody>
      </p:sp>
      <p:sp>
        <p:nvSpPr>
          <p:cNvPr id="40" name="Text Box 48"/>
          <p:cNvSpPr txBox="1">
            <a:spLocks noChangeArrowheads="1"/>
          </p:cNvSpPr>
          <p:nvPr/>
        </p:nvSpPr>
        <p:spPr bwMode="auto">
          <a:xfrm>
            <a:off x="7523787" y="2847182"/>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a:t>
            </a:r>
          </a:p>
        </p:txBody>
      </p:sp>
      <p:sp>
        <p:nvSpPr>
          <p:cNvPr id="41" name="AutoShape 49"/>
          <p:cNvSpPr>
            <a:spLocks noChangeArrowheads="1"/>
          </p:cNvSpPr>
          <p:nvPr/>
        </p:nvSpPr>
        <p:spPr bwMode="auto">
          <a:xfrm rot="5400000">
            <a:off x="6799887" y="2656682"/>
            <a:ext cx="762000" cy="38100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42" name="AutoShape 50"/>
          <p:cNvSpPr>
            <a:spLocks noChangeArrowheads="1"/>
          </p:cNvSpPr>
          <p:nvPr/>
        </p:nvSpPr>
        <p:spPr bwMode="auto">
          <a:xfrm rot="10800000">
            <a:off x="7013832" y="2847182"/>
            <a:ext cx="1014222" cy="38100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43" name="AutoShape 51"/>
          <p:cNvSpPr>
            <a:spLocks noChangeArrowheads="1"/>
          </p:cNvSpPr>
          <p:nvPr/>
        </p:nvSpPr>
        <p:spPr bwMode="auto">
          <a:xfrm>
            <a:off x="6442332" y="2847182"/>
            <a:ext cx="1014222" cy="38100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aphicFrame>
        <p:nvGraphicFramePr>
          <p:cNvPr id="44" name="Group 52"/>
          <p:cNvGraphicFramePr>
            <a:graphicFrameLocks noGrp="1"/>
          </p:cNvGraphicFramePr>
          <p:nvPr>
            <p:extLst>
              <p:ext uri="{D42A27DB-BD31-4B8C-83A1-F6EECF244321}">
                <p14:modId xmlns:p14="http://schemas.microsoft.com/office/powerpoint/2010/main" val="3253106575"/>
              </p:ext>
            </p:extLst>
          </p:nvPr>
        </p:nvGraphicFramePr>
        <p:xfrm>
          <a:off x="1046787" y="1932782"/>
          <a:ext cx="2762250" cy="134620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4</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5</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45" name="Group 85"/>
          <p:cNvGrpSpPr>
            <a:grpSpLocks/>
          </p:cNvGrpSpPr>
          <p:nvPr/>
        </p:nvGrpSpPr>
        <p:grpSpPr bwMode="auto">
          <a:xfrm>
            <a:off x="946775" y="1605757"/>
            <a:ext cx="762000" cy="854075"/>
            <a:chOff x="1536" y="1824"/>
            <a:chExt cx="480" cy="538"/>
          </a:xfrm>
        </p:grpSpPr>
        <p:sp>
          <p:nvSpPr>
            <p:cNvPr id="46" name="Line 86"/>
            <p:cNvSpPr>
              <a:spLocks noChangeShapeType="1"/>
            </p:cNvSpPr>
            <p:nvPr/>
          </p:nvSpPr>
          <p:spPr bwMode="auto">
            <a:xfrm flipH="1" flipV="1">
              <a:off x="1557" y="2027"/>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7" name="Text Box 87"/>
            <p:cNvSpPr txBox="1">
              <a:spLocks noChangeArrowheads="1"/>
            </p:cNvSpPr>
            <p:nvPr/>
          </p:nvSpPr>
          <p:spPr bwMode="auto">
            <a:xfrm>
              <a:off x="1584" y="182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AB</a:t>
              </a:r>
            </a:p>
          </p:txBody>
        </p:sp>
        <p:sp>
          <p:nvSpPr>
            <p:cNvPr id="48" name="Text Box 88"/>
            <p:cNvSpPr txBox="1">
              <a:spLocks noChangeArrowheads="1"/>
            </p:cNvSpPr>
            <p:nvPr/>
          </p:nvSpPr>
          <p:spPr bwMode="auto">
            <a:xfrm>
              <a:off x="1536" y="2112"/>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C</a:t>
              </a:r>
            </a:p>
          </p:txBody>
        </p:sp>
      </p:grpSp>
      <p:sp>
        <p:nvSpPr>
          <p:cNvPr id="49" name="Text Box 89"/>
          <p:cNvSpPr txBox="1">
            <a:spLocks noChangeArrowheads="1"/>
          </p:cNvSpPr>
          <p:nvPr/>
        </p:nvSpPr>
        <p:spPr bwMode="auto">
          <a:xfrm>
            <a:off x="2265987" y="2389982"/>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a:t>
            </a:r>
          </a:p>
        </p:txBody>
      </p:sp>
      <p:sp>
        <p:nvSpPr>
          <p:cNvPr id="50" name="Text Box 90"/>
          <p:cNvSpPr txBox="1">
            <a:spLocks noChangeArrowheads="1"/>
          </p:cNvSpPr>
          <p:nvPr/>
        </p:nvSpPr>
        <p:spPr bwMode="auto">
          <a:xfrm>
            <a:off x="3332787" y="2389982"/>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a:t>
            </a:r>
          </a:p>
        </p:txBody>
      </p:sp>
      <p:sp>
        <p:nvSpPr>
          <p:cNvPr id="51" name="Text Box 91"/>
          <p:cNvSpPr txBox="1">
            <a:spLocks noChangeArrowheads="1"/>
          </p:cNvSpPr>
          <p:nvPr/>
        </p:nvSpPr>
        <p:spPr bwMode="auto">
          <a:xfrm>
            <a:off x="1656387" y="2847182"/>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a:t>
            </a:r>
          </a:p>
        </p:txBody>
      </p:sp>
      <p:sp>
        <p:nvSpPr>
          <p:cNvPr id="52" name="Text Box 92"/>
          <p:cNvSpPr txBox="1">
            <a:spLocks noChangeArrowheads="1"/>
          </p:cNvSpPr>
          <p:nvPr/>
        </p:nvSpPr>
        <p:spPr bwMode="auto">
          <a:xfrm>
            <a:off x="2646987" y="2847182"/>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a:t>
            </a:r>
          </a:p>
        </p:txBody>
      </p:sp>
      <p:graphicFrame>
        <p:nvGraphicFramePr>
          <p:cNvPr id="53" name="Object 96"/>
          <p:cNvGraphicFramePr>
            <a:graphicFrameLocks noChangeAspect="1"/>
          </p:cNvGraphicFramePr>
          <p:nvPr>
            <p:extLst>
              <p:ext uri="{D42A27DB-BD31-4B8C-83A1-F6EECF244321}">
                <p14:modId xmlns:p14="http://schemas.microsoft.com/office/powerpoint/2010/main" val="1943121016"/>
              </p:ext>
            </p:extLst>
          </p:nvPr>
        </p:nvGraphicFramePr>
        <p:xfrm>
          <a:off x="730875" y="3477420"/>
          <a:ext cx="4141787" cy="436562"/>
        </p:xfrm>
        <a:graphic>
          <a:graphicData uri="http://schemas.openxmlformats.org/presentationml/2006/ole">
            <mc:AlternateContent xmlns:mc="http://schemas.openxmlformats.org/markup-compatibility/2006">
              <mc:Choice xmlns:v="urn:schemas-microsoft-com:vml" Requires="v">
                <p:oleObj spid="_x0000_s296484" name="公式" r:id="rId7" imgW="2219376" imgH="209685" progId="Equation.3">
                  <p:embed/>
                </p:oleObj>
              </mc:Choice>
              <mc:Fallback>
                <p:oleObj name="公式" r:id="rId7" imgW="2219376" imgH="20968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0875" y="3477420"/>
                        <a:ext cx="4141787"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97"/>
          <p:cNvGraphicFramePr>
            <a:graphicFrameLocks noChangeAspect="1"/>
          </p:cNvGraphicFramePr>
          <p:nvPr>
            <p:extLst>
              <p:ext uri="{D42A27DB-BD31-4B8C-83A1-F6EECF244321}">
                <p14:modId xmlns:p14="http://schemas.microsoft.com/office/powerpoint/2010/main" val="1475055674"/>
              </p:ext>
            </p:extLst>
          </p:nvPr>
        </p:nvGraphicFramePr>
        <p:xfrm>
          <a:off x="5591800" y="3556795"/>
          <a:ext cx="2351087" cy="339725"/>
        </p:xfrm>
        <a:graphic>
          <a:graphicData uri="http://schemas.openxmlformats.org/presentationml/2006/ole">
            <mc:AlternateContent xmlns:mc="http://schemas.openxmlformats.org/markup-compatibility/2006">
              <mc:Choice xmlns:v="urn:schemas-microsoft-com:vml" Requires="v">
                <p:oleObj spid="_x0000_s296485" name="公式" r:id="rId9" imgW="1247792" imgH="161857" progId="Equation.3">
                  <p:embed/>
                </p:oleObj>
              </mc:Choice>
              <mc:Fallback>
                <p:oleObj name="公式" r:id="rId9" imgW="1247792" imgH="16185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91800" y="3556795"/>
                        <a:ext cx="2351087"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98"/>
          <p:cNvGraphicFramePr>
            <a:graphicFrameLocks noChangeAspect="1"/>
          </p:cNvGraphicFramePr>
          <p:nvPr>
            <p:extLst>
              <p:ext uri="{D42A27DB-BD31-4B8C-83A1-F6EECF244321}">
                <p14:modId xmlns:p14="http://schemas.microsoft.com/office/powerpoint/2010/main" val="4079893383"/>
              </p:ext>
            </p:extLst>
          </p:nvPr>
        </p:nvGraphicFramePr>
        <p:xfrm>
          <a:off x="616575" y="4034632"/>
          <a:ext cx="4611687" cy="436563"/>
        </p:xfrm>
        <a:graphic>
          <a:graphicData uri="http://schemas.openxmlformats.org/presentationml/2006/ole">
            <mc:AlternateContent xmlns:mc="http://schemas.openxmlformats.org/markup-compatibility/2006">
              <mc:Choice xmlns:v="urn:schemas-microsoft-com:vml" Requires="v">
                <p:oleObj spid="_x0000_s296486" name="公式" r:id="rId11" imgW="2466992" imgH="209685" progId="Equation.3">
                  <p:embed/>
                </p:oleObj>
              </mc:Choice>
              <mc:Fallback>
                <p:oleObj name="公式" r:id="rId11" imgW="2466992" imgH="20968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6575" y="4034632"/>
                        <a:ext cx="4611687"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 name="Object 99"/>
          <p:cNvGraphicFramePr>
            <a:graphicFrameLocks noChangeAspect="1"/>
          </p:cNvGraphicFramePr>
          <p:nvPr>
            <p:extLst>
              <p:ext uri="{D42A27DB-BD31-4B8C-83A1-F6EECF244321}">
                <p14:modId xmlns:p14="http://schemas.microsoft.com/office/powerpoint/2010/main" val="571765465"/>
              </p:ext>
            </p:extLst>
          </p:nvPr>
        </p:nvGraphicFramePr>
        <p:xfrm>
          <a:off x="646737" y="4491832"/>
          <a:ext cx="4071938" cy="485775"/>
        </p:xfrm>
        <a:graphic>
          <a:graphicData uri="http://schemas.openxmlformats.org/presentationml/2006/ole">
            <mc:AlternateContent xmlns:mc="http://schemas.openxmlformats.org/markup-compatibility/2006">
              <mc:Choice xmlns:v="urn:schemas-microsoft-com:vml" Requires="v">
                <p:oleObj spid="_x0000_s296487" name="公式" r:id="rId13" imgW="2181343" imgH="238057" progId="Equation.3">
                  <p:embed/>
                </p:oleObj>
              </mc:Choice>
              <mc:Fallback>
                <p:oleObj name="公式" r:id="rId13" imgW="2181343" imgH="23805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6737" y="4491832"/>
                        <a:ext cx="4071938"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100"/>
          <p:cNvGraphicFramePr>
            <a:graphicFrameLocks noChangeAspect="1"/>
          </p:cNvGraphicFramePr>
          <p:nvPr>
            <p:extLst>
              <p:ext uri="{D42A27DB-BD31-4B8C-83A1-F6EECF244321}">
                <p14:modId xmlns:p14="http://schemas.microsoft.com/office/powerpoint/2010/main" val="908556008"/>
              </p:ext>
            </p:extLst>
          </p:nvPr>
        </p:nvGraphicFramePr>
        <p:xfrm>
          <a:off x="634037" y="5101432"/>
          <a:ext cx="3813175" cy="485775"/>
        </p:xfrm>
        <a:graphic>
          <a:graphicData uri="http://schemas.openxmlformats.org/presentationml/2006/ole">
            <mc:AlternateContent xmlns:mc="http://schemas.openxmlformats.org/markup-compatibility/2006">
              <mc:Choice xmlns:v="urn:schemas-microsoft-com:vml" Requires="v">
                <p:oleObj spid="_x0000_s296488" name="公式" r:id="rId15" imgW="2038384" imgH="238057" progId="Equation.3">
                  <p:embed/>
                </p:oleObj>
              </mc:Choice>
              <mc:Fallback>
                <p:oleObj name="公式" r:id="rId15" imgW="2038384" imgH="23805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4037" y="5101432"/>
                        <a:ext cx="381317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 name="Object 101"/>
          <p:cNvGraphicFramePr>
            <a:graphicFrameLocks noChangeAspect="1"/>
          </p:cNvGraphicFramePr>
          <p:nvPr>
            <p:extLst>
              <p:ext uri="{D42A27DB-BD31-4B8C-83A1-F6EECF244321}">
                <p14:modId xmlns:p14="http://schemas.microsoft.com/office/powerpoint/2010/main" val="647044259"/>
              </p:ext>
            </p:extLst>
          </p:nvPr>
        </p:nvGraphicFramePr>
        <p:xfrm>
          <a:off x="646737" y="5711032"/>
          <a:ext cx="2754313" cy="461963"/>
        </p:xfrm>
        <a:graphic>
          <a:graphicData uri="http://schemas.openxmlformats.org/presentationml/2006/ole">
            <mc:AlternateContent xmlns:mc="http://schemas.openxmlformats.org/markup-compatibility/2006">
              <mc:Choice xmlns:v="urn:schemas-microsoft-com:vml" Requires="v">
                <p:oleObj spid="_x0000_s296489" name="公式" r:id="rId17" imgW="1466816" imgH="219143" progId="Equation.3">
                  <p:embed/>
                </p:oleObj>
              </mc:Choice>
              <mc:Fallback>
                <p:oleObj name="公式" r:id="rId17" imgW="1466816" imgH="219143"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6737" y="5711032"/>
                        <a:ext cx="2754313"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 name="Object 102"/>
          <p:cNvGraphicFramePr>
            <a:graphicFrameLocks noChangeAspect="1"/>
          </p:cNvGraphicFramePr>
          <p:nvPr>
            <p:extLst>
              <p:ext uri="{D42A27DB-BD31-4B8C-83A1-F6EECF244321}">
                <p14:modId xmlns:p14="http://schemas.microsoft.com/office/powerpoint/2010/main" val="1125600974"/>
              </p:ext>
            </p:extLst>
          </p:nvPr>
        </p:nvGraphicFramePr>
        <p:xfrm>
          <a:off x="681662" y="6320632"/>
          <a:ext cx="1576388" cy="339725"/>
        </p:xfrm>
        <a:graphic>
          <a:graphicData uri="http://schemas.openxmlformats.org/presentationml/2006/ole">
            <mc:AlternateContent xmlns:mc="http://schemas.openxmlformats.org/markup-compatibility/2006">
              <mc:Choice xmlns:v="urn:schemas-microsoft-com:vml" Requires="v">
                <p:oleObj spid="_x0000_s296490" name="公式" r:id="rId19" imgW="828624" imgH="161857" progId="Equation.3">
                  <p:embed/>
                </p:oleObj>
              </mc:Choice>
              <mc:Fallback>
                <p:oleObj name="公式" r:id="rId19" imgW="828624" imgH="16185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1662" y="6320632"/>
                        <a:ext cx="1576388"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 name="Object 103"/>
          <p:cNvGraphicFramePr>
            <a:graphicFrameLocks noChangeAspect="1"/>
          </p:cNvGraphicFramePr>
          <p:nvPr>
            <p:extLst>
              <p:ext uri="{D42A27DB-BD31-4B8C-83A1-F6EECF244321}">
                <p14:modId xmlns:p14="http://schemas.microsoft.com/office/powerpoint/2010/main" val="3971787044"/>
              </p:ext>
            </p:extLst>
          </p:nvPr>
        </p:nvGraphicFramePr>
        <p:xfrm>
          <a:off x="5666412" y="4082257"/>
          <a:ext cx="2117725" cy="460375"/>
        </p:xfrm>
        <a:graphic>
          <a:graphicData uri="http://schemas.openxmlformats.org/presentationml/2006/ole">
            <mc:AlternateContent xmlns:mc="http://schemas.openxmlformats.org/markup-compatibility/2006">
              <mc:Choice xmlns:v="urn:schemas-microsoft-com:vml" Requires="v">
                <p:oleObj spid="_x0000_s296491" name="公式" r:id="rId21" imgW="1123984" imgH="219143" progId="Equation.3">
                  <p:embed/>
                </p:oleObj>
              </mc:Choice>
              <mc:Fallback>
                <p:oleObj name="公式" r:id="rId21" imgW="1123984" imgH="219143"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66412" y="4082257"/>
                        <a:ext cx="21177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 name="Group 108"/>
          <p:cNvGrpSpPr>
            <a:grpSpLocks/>
          </p:cNvGrpSpPr>
          <p:nvPr/>
        </p:nvGrpSpPr>
        <p:grpSpPr bwMode="auto">
          <a:xfrm>
            <a:off x="3323262" y="3909220"/>
            <a:ext cx="3352800" cy="1482725"/>
            <a:chOff x="1872" y="2208"/>
            <a:chExt cx="2112" cy="934"/>
          </a:xfrm>
        </p:grpSpPr>
        <p:sp>
          <p:nvSpPr>
            <p:cNvPr id="64" name="Line 104"/>
            <p:cNvSpPr>
              <a:spLocks noChangeShapeType="1"/>
            </p:cNvSpPr>
            <p:nvPr/>
          </p:nvSpPr>
          <p:spPr bwMode="auto">
            <a:xfrm>
              <a:off x="1872" y="2208"/>
              <a:ext cx="864" cy="0"/>
            </a:xfrm>
            <a:prstGeom prst="line">
              <a:avLst/>
            </a:prstGeom>
            <a:noFill/>
            <a:ln w="19050">
              <a:solidFill>
                <a:srgbClr val="FF3399"/>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2" name="Line 105"/>
            <p:cNvSpPr>
              <a:spLocks noChangeShapeType="1"/>
            </p:cNvSpPr>
            <p:nvPr/>
          </p:nvSpPr>
          <p:spPr bwMode="auto">
            <a:xfrm>
              <a:off x="2400" y="2208"/>
              <a:ext cx="1056" cy="816"/>
            </a:xfrm>
            <a:prstGeom prst="line">
              <a:avLst/>
            </a:prstGeom>
            <a:noFill/>
            <a:ln w="19050">
              <a:solidFill>
                <a:srgbClr val="FF3399"/>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3" name="Text Box 106"/>
            <p:cNvSpPr txBox="1">
              <a:spLocks noChangeArrowheads="1"/>
            </p:cNvSpPr>
            <p:nvPr/>
          </p:nvSpPr>
          <p:spPr bwMode="auto">
            <a:xfrm>
              <a:off x="3456" y="2880"/>
              <a:ext cx="528" cy="262"/>
            </a:xfrm>
            <a:prstGeom prst="rect">
              <a:avLst/>
            </a:prstGeom>
            <a:noFill/>
            <a:ln w="19050">
              <a:solidFill>
                <a:srgbClr val="FF3399"/>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a:t>同或</a:t>
              </a:r>
            </a:p>
          </p:txBody>
        </p:sp>
      </p:grpSp>
      <p:sp>
        <p:nvSpPr>
          <p:cNvPr id="84" name="AutoShape 107"/>
          <p:cNvSpPr>
            <a:spLocks noChangeArrowheads="1"/>
          </p:cNvSpPr>
          <p:nvPr/>
        </p:nvSpPr>
        <p:spPr bwMode="auto">
          <a:xfrm rot="154703">
            <a:off x="4247187" y="3913982"/>
            <a:ext cx="1114425" cy="1630363"/>
          </a:xfrm>
          <a:prstGeom prst="curvedLeftArrow">
            <a:avLst>
              <a:gd name="adj1" fmla="val 15314"/>
              <a:gd name="adj2" fmla="val 30553"/>
              <a:gd name="adj3" fmla="val 29583"/>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9050">
            <a:solidFill>
              <a:schemeClr val="bg1"/>
            </a:solidFill>
            <a:miter lim="800000"/>
            <a:headEnd/>
            <a:tailEnd/>
          </a:ln>
          <a:effectLst/>
          <a:extLst/>
        </p:spPr>
        <p:txBody>
          <a:bodyPr wrap="none" lIns="90000" tIns="46800" rIns="90000" bIns="46800" anchor="ctr"/>
          <a:lstStyle/>
          <a:p>
            <a:pPr>
              <a:defRPr/>
            </a:pPr>
            <a:endParaRPr lang="zh-CN" altLang="en-US"/>
          </a:p>
        </p:txBody>
      </p:sp>
    </p:spTree>
    <p:extLst>
      <p:ext uri="{BB962C8B-B14F-4D97-AF65-F5344CB8AC3E}">
        <p14:creationId xmlns:p14="http://schemas.microsoft.com/office/powerpoint/2010/main" val="36008243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Box 180"/>
          <p:cNvSpPr txBox="1"/>
          <p:nvPr/>
        </p:nvSpPr>
        <p:spPr>
          <a:xfrm>
            <a:off x="-9896" y="6371488"/>
            <a:ext cx="9144000" cy="49158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endParaRPr lang="zh-CN" altLang="en-US" dirty="0"/>
          </a:p>
        </p:txBody>
      </p:sp>
      <p:sp>
        <p:nvSpPr>
          <p:cNvPr id="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第二节  组合逻辑设计</a:t>
            </a:r>
          </a:p>
        </p:txBody>
      </p:sp>
      <p:sp>
        <p:nvSpPr>
          <p:cNvPr id="30" name="内容占位符 2"/>
          <p:cNvSpPr>
            <a:spLocks noGrp="1"/>
          </p:cNvSpPr>
          <p:nvPr>
            <p:ph idx="1"/>
          </p:nvPr>
        </p:nvSpPr>
        <p:spPr>
          <a:xfrm>
            <a:off x="34543" y="464904"/>
            <a:ext cx="9007310" cy="5775791"/>
          </a:xfrm>
        </p:spPr>
        <p:txBody>
          <a:bodyPr/>
          <a:lstStyle/>
          <a:p>
            <a:r>
              <a:rPr lang="zh-CN" altLang="en-US" sz="2800" dirty="0"/>
              <a:t>组合逻辑设计实例</a:t>
            </a:r>
          </a:p>
          <a:p>
            <a:endParaRPr lang="zh-CN" altLang="en-US" dirty="0"/>
          </a:p>
        </p:txBody>
      </p:sp>
      <p:grpSp>
        <p:nvGrpSpPr>
          <p:cNvPr id="137" name="Group 1028"/>
          <p:cNvGrpSpPr>
            <a:grpSpLocks/>
          </p:cNvGrpSpPr>
          <p:nvPr/>
        </p:nvGrpSpPr>
        <p:grpSpPr bwMode="auto">
          <a:xfrm>
            <a:off x="3323262" y="503805"/>
            <a:ext cx="1066800" cy="406400"/>
            <a:chOff x="240" y="480"/>
            <a:chExt cx="1488" cy="256"/>
          </a:xfrm>
        </p:grpSpPr>
        <p:sp>
          <p:nvSpPr>
            <p:cNvPr id="138" name="Text Box 1029"/>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solidFill>
                    <a:schemeClr val="bg1"/>
                  </a:solidFill>
                </a:rPr>
                <a:t>练习</a:t>
              </a:r>
              <a:endParaRPr lang="en-US" altLang="zh-CN" dirty="0">
                <a:solidFill>
                  <a:schemeClr val="bg1"/>
                </a:solidFill>
              </a:endParaRPr>
            </a:p>
          </p:txBody>
        </p:sp>
        <p:sp>
          <p:nvSpPr>
            <p:cNvPr id="139" name="Line 1030"/>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graphicFrame>
        <p:nvGraphicFramePr>
          <p:cNvPr id="63" name="Object 51"/>
          <p:cNvGraphicFramePr>
            <a:graphicFrameLocks noChangeAspect="1"/>
          </p:cNvGraphicFramePr>
          <p:nvPr>
            <p:extLst>
              <p:ext uri="{D42A27DB-BD31-4B8C-83A1-F6EECF244321}">
                <p14:modId xmlns:p14="http://schemas.microsoft.com/office/powerpoint/2010/main" val="2560388256"/>
              </p:ext>
            </p:extLst>
          </p:nvPr>
        </p:nvGraphicFramePr>
        <p:xfrm>
          <a:off x="868362" y="886805"/>
          <a:ext cx="1884363" cy="339725"/>
        </p:xfrm>
        <a:graphic>
          <a:graphicData uri="http://schemas.openxmlformats.org/presentationml/2006/ole">
            <mc:AlternateContent xmlns:mc="http://schemas.openxmlformats.org/markup-compatibility/2006">
              <mc:Choice xmlns:v="urn:schemas-microsoft-com:vml" Requires="v">
                <p:oleObj spid="_x0000_s137126" name="公式" r:id="rId3" imgW="1000176" imgH="161857" progId="Equation.3">
                  <p:embed/>
                </p:oleObj>
              </mc:Choice>
              <mc:Fallback>
                <p:oleObj name="公式" r:id="rId3" imgW="1000176" imgH="1618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362" y="886805"/>
                        <a:ext cx="1884363"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 name="Object 52"/>
          <p:cNvGraphicFramePr>
            <a:graphicFrameLocks noChangeAspect="1"/>
          </p:cNvGraphicFramePr>
          <p:nvPr>
            <p:extLst>
              <p:ext uri="{D42A27DB-BD31-4B8C-83A1-F6EECF244321}">
                <p14:modId xmlns:p14="http://schemas.microsoft.com/office/powerpoint/2010/main" val="260546148"/>
              </p:ext>
            </p:extLst>
          </p:nvPr>
        </p:nvGraphicFramePr>
        <p:xfrm>
          <a:off x="769937" y="1344005"/>
          <a:ext cx="2117725" cy="460375"/>
        </p:xfrm>
        <a:graphic>
          <a:graphicData uri="http://schemas.openxmlformats.org/presentationml/2006/ole">
            <mc:AlternateContent xmlns:mc="http://schemas.openxmlformats.org/markup-compatibility/2006">
              <mc:Choice xmlns:v="urn:schemas-microsoft-com:vml" Requires="v">
                <p:oleObj spid="_x0000_s137127" name="公式" r:id="rId5" imgW="1123984" imgH="219143" progId="Equation.3">
                  <p:embed/>
                </p:oleObj>
              </mc:Choice>
              <mc:Fallback>
                <p:oleObj name="公式" r:id="rId5" imgW="1123984" imgH="21914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937" y="1344005"/>
                        <a:ext cx="21177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6" name="Group 99"/>
          <p:cNvGrpSpPr>
            <a:grpSpLocks/>
          </p:cNvGrpSpPr>
          <p:nvPr/>
        </p:nvGrpSpPr>
        <p:grpSpPr bwMode="auto">
          <a:xfrm>
            <a:off x="1220787" y="2106005"/>
            <a:ext cx="4724400" cy="3222625"/>
            <a:chOff x="864" y="1008"/>
            <a:chExt cx="2976" cy="2030"/>
          </a:xfrm>
        </p:grpSpPr>
        <p:sp>
          <p:nvSpPr>
            <p:cNvPr id="67" name="Text Box 5"/>
            <p:cNvSpPr txBox="1">
              <a:spLocks noChangeArrowheads="1"/>
            </p:cNvSpPr>
            <p:nvPr/>
          </p:nvSpPr>
          <p:spPr bwMode="auto">
            <a:xfrm>
              <a:off x="3600" y="134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Y</a:t>
              </a:r>
            </a:p>
          </p:txBody>
        </p:sp>
        <p:sp>
          <p:nvSpPr>
            <p:cNvPr id="68" name="Text Box 12"/>
            <p:cNvSpPr txBox="1">
              <a:spLocks noChangeArrowheads="1"/>
            </p:cNvSpPr>
            <p:nvPr/>
          </p:nvSpPr>
          <p:spPr bwMode="auto">
            <a:xfrm>
              <a:off x="864" y="100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a:t>
              </a:r>
            </a:p>
          </p:txBody>
        </p:sp>
        <p:grpSp>
          <p:nvGrpSpPr>
            <p:cNvPr id="69" name="Group 13"/>
            <p:cNvGrpSpPr>
              <a:grpSpLocks/>
            </p:cNvGrpSpPr>
            <p:nvPr/>
          </p:nvGrpSpPr>
          <p:grpSpPr bwMode="auto">
            <a:xfrm>
              <a:off x="1968" y="1104"/>
              <a:ext cx="930" cy="336"/>
              <a:chOff x="816" y="864"/>
              <a:chExt cx="930" cy="336"/>
            </a:xfrm>
          </p:grpSpPr>
          <p:sp>
            <p:nvSpPr>
              <p:cNvPr id="125" name="AutoShape 14"/>
              <p:cNvSpPr>
                <a:spLocks noChangeArrowheads="1"/>
              </p:cNvSpPr>
              <p:nvPr/>
            </p:nvSpPr>
            <p:spPr bwMode="auto">
              <a:xfrm>
                <a:off x="1104" y="86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26" name="Line 15"/>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7" name="Line 16"/>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8" name="Line 17"/>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9" name="Oval 18"/>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70" name="Group 19"/>
            <p:cNvGrpSpPr>
              <a:grpSpLocks/>
            </p:cNvGrpSpPr>
            <p:nvPr/>
          </p:nvGrpSpPr>
          <p:grpSpPr bwMode="auto">
            <a:xfrm>
              <a:off x="1968" y="1584"/>
              <a:ext cx="930" cy="336"/>
              <a:chOff x="816" y="864"/>
              <a:chExt cx="930" cy="336"/>
            </a:xfrm>
          </p:grpSpPr>
          <p:sp>
            <p:nvSpPr>
              <p:cNvPr id="120" name="AutoShape 20"/>
              <p:cNvSpPr>
                <a:spLocks noChangeArrowheads="1"/>
              </p:cNvSpPr>
              <p:nvPr/>
            </p:nvSpPr>
            <p:spPr bwMode="auto">
              <a:xfrm>
                <a:off x="1104" y="86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21" name="Line 21"/>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2" name="Line 22"/>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3" name="Line 23"/>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4" name="Oval 24"/>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71" name="Group 25"/>
            <p:cNvGrpSpPr>
              <a:grpSpLocks/>
            </p:cNvGrpSpPr>
            <p:nvPr/>
          </p:nvGrpSpPr>
          <p:grpSpPr bwMode="auto">
            <a:xfrm>
              <a:off x="2900" y="1594"/>
              <a:ext cx="930" cy="336"/>
              <a:chOff x="816" y="864"/>
              <a:chExt cx="930" cy="336"/>
            </a:xfrm>
          </p:grpSpPr>
          <p:sp>
            <p:nvSpPr>
              <p:cNvPr id="115" name="AutoShape 26"/>
              <p:cNvSpPr>
                <a:spLocks noChangeArrowheads="1"/>
              </p:cNvSpPr>
              <p:nvPr/>
            </p:nvSpPr>
            <p:spPr bwMode="auto">
              <a:xfrm>
                <a:off x="1104" y="86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6" name="Line 27"/>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7" name="Line 28"/>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8" name="Line 29"/>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9" name="Oval 30"/>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72" name="Group 31"/>
            <p:cNvGrpSpPr>
              <a:grpSpLocks/>
            </p:cNvGrpSpPr>
            <p:nvPr/>
          </p:nvGrpSpPr>
          <p:grpSpPr bwMode="auto">
            <a:xfrm>
              <a:off x="1968" y="2064"/>
              <a:ext cx="930" cy="336"/>
              <a:chOff x="816" y="864"/>
              <a:chExt cx="930" cy="336"/>
            </a:xfrm>
          </p:grpSpPr>
          <p:sp>
            <p:nvSpPr>
              <p:cNvPr id="110" name="AutoShape 32"/>
              <p:cNvSpPr>
                <a:spLocks noChangeArrowheads="1"/>
              </p:cNvSpPr>
              <p:nvPr/>
            </p:nvSpPr>
            <p:spPr bwMode="auto">
              <a:xfrm>
                <a:off x="1104" y="86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1" name="Line 33"/>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2" name="Line 34"/>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3" name="Line 35"/>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4" name="Oval 36"/>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73" name="Line 37"/>
            <p:cNvSpPr>
              <a:spLocks noChangeShapeType="1"/>
            </p:cNvSpPr>
            <p:nvPr/>
          </p:nvSpPr>
          <p:spPr bwMode="auto">
            <a:xfrm>
              <a:off x="1968" y="1344"/>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4" name="Line 39"/>
            <p:cNvSpPr>
              <a:spLocks noChangeShapeType="1"/>
            </p:cNvSpPr>
            <p:nvPr/>
          </p:nvSpPr>
          <p:spPr bwMode="auto">
            <a:xfrm>
              <a:off x="1170" y="1150"/>
              <a:ext cx="8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5" name="Line 41"/>
            <p:cNvSpPr>
              <a:spLocks noChangeShapeType="1"/>
            </p:cNvSpPr>
            <p:nvPr/>
          </p:nvSpPr>
          <p:spPr bwMode="auto">
            <a:xfrm>
              <a:off x="1152" y="1632"/>
              <a:ext cx="86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6" name="Line 42"/>
            <p:cNvSpPr>
              <a:spLocks noChangeShapeType="1"/>
            </p:cNvSpPr>
            <p:nvPr/>
          </p:nvSpPr>
          <p:spPr bwMode="auto">
            <a:xfrm flipH="1">
              <a:off x="2887" y="1248"/>
              <a:ext cx="4" cy="4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7" name="Line 43"/>
            <p:cNvSpPr>
              <a:spLocks noChangeShapeType="1"/>
            </p:cNvSpPr>
            <p:nvPr/>
          </p:nvSpPr>
          <p:spPr bwMode="auto">
            <a:xfrm flipH="1">
              <a:off x="2889" y="1836"/>
              <a:ext cx="2"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8" name="Text Box 44"/>
            <p:cNvSpPr txBox="1">
              <a:spLocks noChangeArrowheads="1"/>
            </p:cNvSpPr>
            <p:nvPr/>
          </p:nvSpPr>
          <p:spPr bwMode="auto">
            <a:xfrm>
              <a:off x="864" y="153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B</a:t>
              </a:r>
            </a:p>
          </p:txBody>
        </p:sp>
        <p:sp>
          <p:nvSpPr>
            <p:cNvPr id="79" name="Oval 49"/>
            <p:cNvSpPr>
              <a:spLocks noChangeArrowheads="1"/>
            </p:cNvSpPr>
            <p:nvPr/>
          </p:nvSpPr>
          <p:spPr bwMode="auto">
            <a:xfrm>
              <a:off x="1948" y="1605"/>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80" name="Line 53"/>
            <p:cNvSpPr>
              <a:spLocks noChangeShapeType="1"/>
            </p:cNvSpPr>
            <p:nvPr/>
          </p:nvSpPr>
          <p:spPr bwMode="auto">
            <a:xfrm>
              <a:off x="1104" y="2112"/>
              <a:ext cx="86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1" name="Line 54"/>
            <p:cNvSpPr>
              <a:spLocks noChangeShapeType="1"/>
            </p:cNvSpPr>
            <p:nvPr/>
          </p:nvSpPr>
          <p:spPr bwMode="auto">
            <a:xfrm>
              <a:off x="1968" y="1824"/>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5" name="Line 55"/>
            <p:cNvSpPr>
              <a:spLocks noChangeShapeType="1"/>
            </p:cNvSpPr>
            <p:nvPr/>
          </p:nvSpPr>
          <p:spPr bwMode="auto">
            <a:xfrm>
              <a:off x="2756" y="1728"/>
              <a:ext cx="43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6" name="Line 56"/>
            <p:cNvSpPr>
              <a:spLocks noChangeShapeType="1"/>
            </p:cNvSpPr>
            <p:nvPr/>
          </p:nvSpPr>
          <p:spPr bwMode="auto">
            <a:xfrm>
              <a:off x="1680" y="1152"/>
              <a:ext cx="0" cy="14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7" name="Oval 57"/>
            <p:cNvSpPr>
              <a:spLocks noChangeArrowheads="1"/>
            </p:cNvSpPr>
            <p:nvPr/>
          </p:nvSpPr>
          <p:spPr bwMode="auto">
            <a:xfrm>
              <a:off x="1938" y="2084"/>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88" name="Text Box 59"/>
            <p:cNvSpPr txBox="1">
              <a:spLocks noChangeArrowheads="1"/>
            </p:cNvSpPr>
            <p:nvPr/>
          </p:nvSpPr>
          <p:spPr bwMode="auto">
            <a:xfrm>
              <a:off x="864" y="196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C</a:t>
              </a:r>
            </a:p>
          </p:txBody>
        </p:sp>
        <p:sp>
          <p:nvSpPr>
            <p:cNvPr id="89" name="Line 60"/>
            <p:cNvSpPr>
              <a:spLocks noChangeShapeType="1"/>
            </p:cNvSpPr>
            <p:nvPr/>
          </p:nvSpPr>
          <p:spPr bwMode="auto">
            <a:xfrm>
              <a:off x="1680" y="2304"/>
              <a:ext cx="43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0" name="Line 62"/>
            <p:cNvSpPr>
              <a:spLocks noChangeShapeType="1"/>
            </p:cNvSpPr>
            <p:nvPr/>
          </p:nvSpPr>
          <p:spPr bwMode="auto">
            <a:xfrm flipV="1">
              <a:off x="1682" y="2604"/>
              <a:ext cx="478"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1" name="Line 63"/>
            <p:cNvSpPr>
              <a:spLocks noChangeShapeType="1"/>
            </p:cNvSpPr>
            <p:nvPr/>
          </p:nvSpPr>
          <p:spPr bwMode="auto">
            <a:xfrm>
              <a:off x="1440" y="2832"/>
              <a:ext cx="72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2" name="Line 64"/>
            <p:cNvSpPr>
              <a:spLocks noChangeShapeType="1"/>
            </p:cNvSpPr>
            <p:nvPr/>
          </p:nvSpPr>
          <p:spPr bwMode="auto">
            <a:xfrm flipV="1">
              <a:off x="2496" y="2736"/>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3" name="Freeform 68"/>
            <p:cNvSpPr>
              <a:spLocks/>
            </p:cNvSpPr>
            <p:nvPr/>
          </p:nvSpPr>
          <p:spPr bwMode="auto">
            <a:xfrm>
              <a:off x="2110" y="2544"/>
              <a:ext cx="78" cy="354"/>
            </a:xfrm>
            <a:custGeom>
              <a:avLst/>
              <a:gdLst>
                <a:gd name="T0" fmla="*/ 2 w 85"/>
                <a:gd name="T1" fmla="*/ 0 h 306"/>
                <a:gd name="T2" fmla="*/ 26 w 85"/>
                <a:gd name="T3" fmla="*/ 501 h 306"/>
                <a:gd name="T4" fmla="*/ 26 w 85"/>
                <a:gd name="T5" fmla="*/ 1286 h 306"/>
                <a:gd name="T6" fmla="*/ 0 w 85"/>
                <a:gd name="T7" fmla="*/ 1757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94" name="Freeform 69"/>
            <p:cNvSpPr>
              <a:spLocks/>
            </p:cNvSpPr>
            <p:nvPr/>
          </p:nvSpPr>
          <p:spPr bwMode="auto">
            <a:xfrm>
              <a:off x="2112" y="2736"/>
              <a:ext cx="384" cy="169"/>
            </a:xfrm>
            <a:custGeom>
              <a:avLst/>
              <a:gdLst>
                <a:gd name="T0" fmla="*/ 0 w 384"/>
                <a:gd name="T1" fmla="*/ 42 h 192"/>
                <a:gd name="T2" fmla="*/ 168 w 384"/>
                <a:gd name="T3" fmla="*/ 32 h 192"/>
                <a:gd name="T4" fmla="*/ 296 w 384"/>
                <a:gd name="T5" fmla="*/ 18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95" name="Freeform 70"/>
            <p:cNvSpPr>
              <a:spLocks/>
            </p:cNvSpPr>
            <p:nvPr/>
          </p:nvSpPr>
          <p:spPr bwMode="auto">
            <a:xfrm>
              <a:off x="2112" y="2544"/>
              <a:ext cx="384" cy="192"/>
            </a:xfrm>
            <a:custGeom>
              <a:avLst/>
              <a:gdLst>
                <a:gd name="T0" fmla="*/ 0 w 240"/>
                <a:gd name="T1" fmla="*/ 0 h 96"/>
                <a:gd name="T2" fmla="*/ 54042 w 240"/>
                <a:gd name="T3" fmla="*/ 196608 h 96"/>
                <a:gd name="T4" fmla="*/ 67477 w 240"/>
                <a:gd name="T5" fmla="*/ 393216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96" name="Freeform 71"/>
            <p:cNvSpPr>
              <a:spLocks/>
            </p:cNvSpPr>
            <p:nvPr/>
          </p:nvSpPr>
          <p:spPr bwMode="auto">
            <a:xfrm>
              <a:off x="2052" y="2544"/>
              <a:ext cx="78" cy="354"/>
            </a:xfrm>
            <a:custGeom>
              <a:avLst/>
              <a:gdLst>
                <a:gd name="T0" fmla="*/ 2 w 85"/>
                <a:gd name="T1" fmla="*/ 0 h 306"/>
                <a:gd name="T2" fmla="*/ 26 w 85"/>
                <a:gd name="T3" fmla="*/ 501 h 306"/>
                <a:gd name="T4" fmla="*/ 26 w 85"/>
                <a:gd name="T5" fmla="*/ 1286 h 306"/>
                <a:gd name="T6" fmla="*/ 0 w 85"/>
                <a:gd name="T7" fmla="*/ 1757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97" name="Oval 58"/>
            <p:cNvSpPr>
              <a:spLocks noChangeArrowheads="1"/>
            </p:cNvSpPr>
            <p:nvPr/>
          </p:nvSpPr>
          <p:spPr bwMode="auto">
            <a:xfrm>
              <a:off x="1662" y="2295"/>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98" name="Line 72"/>
            <p:cNvSpPr>
              <a:spLocks noChangeShapeType="1"/>
            </p:cNvSpPr>
            <p:nvPr/>
          </p:nvSpPr>
          <p:spPr bwMode="auto">
            <a:xfrm>
              <a:off x="1440" y="1632"/>
              <a:ext cx="0" cy="1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9" name="Line 73"/>
            <p:cNvSpPr>
              <a:spLocks noChangeShapeType="1"/>
            </p:cNvSpPr>
            <p:nvPr/>
          </p:nvSpPr>
          <p:spPr bwMode="auto">
            <a:xfrm flipV="1">
              <a:off x="3111" y="2869"/>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0" name="Freeform 74"/>
            <p:cNvSpPr>
              <a:spLocks/>
            </p:cNvSpPr>
            <p:nvPr/>
          </p:nvSpPr>
          <p:spPr bwMode="auto">
            <a:xfrm>
              <a:off x="2725" y="2677"/>
              <a:ext cx="78" cy="354"/>
            </a:xfrm>
            <a:custGeom>
              <a:avLst/>
              <a:gdLst>
                <a:gd name="T0" fmla="*/ 2 w 85"/>
                <a:gd name="T1" fmla="*/ 0 h 306"/>
                <a:gd name="T2" fmla="*/ 26 w 85"/>
                <a:gd name="T3" fmla="*/ 501 h 306"/>
                <a:gd name="T4" fmla="*/ 26 w 85"/>
                <a:gd name="T5" fmla="*/ 1286 h 306"/>
                <a:gd name="T6" fmla="*/ 0 w 85"/>
                <a:gd name="T7" fmla="*/ 1757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01" name="Freeform 75"/>
            <p:cNvSpPr>
              <a:spLocks/>
            </p:cNvSpPr>
            <p:nvPr/>
          </p:nvSpPr>
          <p:spPr bwMode="auto">
            <a:xfrm>
              <a:off x="2727" y="2869"/>
              <a:ext cx="384" cy="169"/>
            </a:xfrm>
            <a:custGeom>
              <a:avLst/>
              <a:gdLst>
                <a:gd name="T0" fmla="*/ 0 w 384"/>
                <a:gd name="T1" fmla="*/ 42 h 192"/>
                <a:gd name="T2" fmla="*/ 168 w 384"/>
                <a:gd name="T3" fmla="*/ 32 h 192"/>
                <a:gd name="T4" fmla="*/ 296 w 384"/>
                <a:gd name="T5" fmla="*/ 18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02" name="Freeform 76"/>
            <p:cNvSpPr>
              <a:spLocks/>
            </p:cNvSpPr>
            <p:nvPr/>
          </p:nvSpPr>
          <p:spPr bwMode="auto">
            <a:xfrm>
              <a:off x="2727" y="2677"/>
              <a:ext cx="384" cy="192"/>
            </a:xfrm>
            <a:custGeom>
              <a:avLst/>
              <a:gdLst>
                <a:gd name="T0" fmla="*/ 0 w 240"/>
                <a:gd name="T1" fmla="*/ 0 h 96"/>
                <a:gd name="T2" fmla="*/ 54042 w 240"/>
                <a:gd name="T3" fmla="*/ 196608 h 96"/>
                <a:gd name="T4" fmla="*/ 67477 w 240"/>
                <a:gd name="T5" fmla="*/ 393216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03" name="Freeform 77"/>
            <p:cNvSpPr>
              <a:spLocks/>
            </p:cNvSpPr>
            <p:nvPr/>
          </p:nvSpPr>
          <p:spPr bwMode="auto">
            <a:xfrm>
              <a:off x="2667" y="2677"/>
              <a:ext cx="78" cy="354"/>
            </a:xfrm>
            <a:custGeom>
              <a:avLst/>
              <a:gdLst>
                <a:gd name="T0" fmla="*/ 2 w 85"/>
                <a:gd name="T1" fmla="*/ 0 h 306"/>
                <a:gd name="T2" fmla="*/ 26 w 85"/>
                <a:gd name="T3" fmla="*/ 501 h 306"/>
                <a:gd name="T4" fmla="*/ 26 w 85"/>
                <a:gd name="T5" fmla="*/ 1286 h 306"/>
                <a:gd name="T6" fmla="*/ 0 w 85"/>
                <a:gd name="T7" fmla="*/ 1757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04" name="Line 78"/>
            <p:cNvSpPr>
              <a:spLocks noChangeShapeType="1"/>
            </p:cNvSpPr>
            <p:nvPr/>
          </p:nvSpPr>
          <p:spPr bwMode="auto">
            <a:xfrm>
              <a:off x="1204" y="2967"/>
              <a:ext cx="1541" cy="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5" name="Line 79"/>
            <p:cNvSpPr>
              <a:spLocks noChangeShapeType="1"/>
            </p:cNvSpPr>
            <p:nvPr/>
          </p:nvSpPr>
          <p:spPr bwMode="auto">
            <a:xfrm>
              <a:off x="1209" y="2105"/>
              <a:ext cx="0" cy="87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6" name="Oval 80"/>
            <p:cNvSpPr>
              <a:spLocks noChangeArrowheads="1"/>
            </p:cNvSpPr>
            <p:nvPr/>
          </p:nvSpPr>
          <p:spPr bwMode="auto">
            <a:xfrm>
              <a:off x="1182" y="2090"/>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107" name="Oval 81"/>
            <p:cNvSpPr>
              <a:spLocks noChangeArrowheads="1"/>
            </p:cNvSpPr>
            <p:nvPr/>
          </p:nvSpPr>
          <p:spPr bwMode="auto">
            <a:xfrm>
              <a:off x="1413" y="1614"/>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108" name="Oval 82"/>
            <p:cNvSpPr>
              <a:spLocks noChangeArrowheads="1"/>
            </p:cNvSpPr>
            <p:nvPr/>
          </p:nvSpPr>
          <p:spPr bwMode="auto">
            <a:xfrm>
              <a:off x="1659" y="1142"/>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109" name="Text Box 83"/>
            <p:cNvSpPr txBox="1">
              <a:spLocks noChangeArrowheads="1"/>
            </p:cNvSpPr>
            <p:nvPr/>
          </p:nvSpPr>
          <p:spPr bwMode="auto">
            <a:xfrm>
              <a:off x="3168" y="259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X</a:t>
              </a:r>
            </a:p>
          </p:txBody>
        </p:sp>
      </p:grpSp>
      <p:grpSp>
        <p:nvGrpSpPr>
          <p:cNvPr id="130" name="Group 123"/>
          <p:cNvGrpSpPr>
            <a:grpSpLocks/>
          </p:cNvGrpSpPr>
          <p:nvPr/>
        </p:nvGrpSpPr>
        <p:grpSpPr bwMode="auto">
          <a:xfrm>
            <a:off x="5167312" y="1572605"/>
            <a:ext cx="2911475" cy="3802063"/>
            <a:chOff x="3350" y="672"/>
            <a:chExt cx="1834" cy="2395"/>
          </a:xfrm>
        </p:grpSpPr>
        <p:sp>
          <p:nvSpPr>
            <p:cNvPr id="131" name="Line 86"/>
            <p:cNvSpPr>
              <a:spLocks noChangeShapeType="1"/>
            </p:cNvSpPr>
            <p:nvPr/>
          </p:nvSpPr>
          <p:spPr bwMode="auto">
            <a:xfrm>
              <a:off x="3350" y="2871"/>
              <a:ext cx="6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2" name="Line 87"/>
            <p:cNvSpPr>
              <a:spLocks noChangeShapeType="1"/>
            </p:cNvSpPr>
            <p:nvPr/>
          </p:nvSpPr>
          <p:spPr bwMode="auto">
            <a:xfrm flipV="1">
              <a:off x="4434" y="2902"/>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3" name="AutoShape 90"/>
            <p:cNvSpPr>
              <a:spLocks noChangeArrowheads="1"/>
            </p:cNvSpPr>
            <p:nvPr/>
          </p:nvSpPr>
          <p:spPr bwMode="auto">
            <a:xfrm rot="5400000">
              <a:off x="4008" y="2755"/>
              <a:ext cx="336" cy="288"/>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4" name="Oval 91"/>
            <p:cNvSpPr>
              <a:spLocks noChangeArrowheads="1"/>
            </p:cNvSpPr>
            <p:nvPr/>
          </p:nvSpPr>
          <p:spPr bwMode="auto">
            <a:xfrm>
              <a:off x="4329" y="2856"/>
              <a:ext cx="91" cy="7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5" name="Line 93"/>
            <p:cNvSpPr>
              <a:spLocks noChangeShapeType="1"/>
            </p:cNvSpPr>
            <p:nvPr/>
          </p:nvSpPr>
          <p:spPr bwMode="auto">
            <a:xfrm>
              <a:off x="3753" y="1737"/>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6" name="Line 94"/>
            <p:cNvSpPr>
              <a:spLocks noChangeShapeType="1"/>
            </p:cNvSpPr>
            <p:nvPr/>
          </p:nvSpPr>
          <p:spPr bwMode="auto">
            <a:xfrm flipV="1">
              <a:off x="4443" y="1764"/>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0" name="AutoShape 97"/>
            <p:cNvSpPr>
              <a:spLocks noChangeArrowheads="1"/>
            </p:cNvSpPr>
            <p:nvPr/>
          </p:nvSpPr>
          <p:spPr bwMode="auto">
            <a:xfrm rot="5400000">
              <a:off x="4017" y="1617"/>
              <a:ext cx="336" cy="288"/>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41" name="Oval 98"/>
            <p:cNvSpPr>
              <a:spLocks noChangeArrowheads="1"/>
            </p:cNvSpPr>
            <p:nvPr/>
          </p:nvSpPr>
          <p:spPr bwMode="auto">
            <a:xfrm>
              <a:off x="4338" y="1718"/>
              <a:ext cx="91" cy="7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nvGrpSpPr>
            <p:cNvPr id="142" name="Group 108"/>
            <p:cNvGrpSpPr>
              <a:grpSpLocks/>
            </p:cNvGrpSpPr>
            <p:nvPr/>
          </p:nvGrpSpPr>
          <p:grpSpPr bwMode="auto">
            <a:xfrm>
              <a:off x="4503" y="864"/>
              <a:ext cx="288" cy="912"/>
              <a:chOff x="864" y="3312"/>
              <a:chExt cx="288" cy="912"/>
            </a:xfrm>
          </p:grpSpPr>
          <p:sp>
            <p:nvSpPr>
              <p:cNvPr id="156" name="Oval 100"/>
              <p:cNvSpPr>
                <a:spLocks noChangeArrowheads="1"/>
              </p:cNvSpPr>
              <p:nvPr/>
            </p:nvSpPr>
            <p:spPr bwMode="auto">
              <a:xfrm>
                <a:off x="1008" y="3552"/>
                <a:ext cx="144" cy="144"/>
              </a:xfrm>
              <a:prstGeom prst="ellipse">
                <a:avLst/>
              </a:prstGeom>
              <a:solidFill>
                <a:srgbClr val="D7D7D7"/>
              </a:solidFill>
              <a:ln w="19050">
                <a:solidFill>
                  <a:schemeClr val="tx1"/>
                </a:solidFill>
                <a:round/>
                <a:headEnd/>
                <a:tailEnd/>
              </a:ln>
            </p:spPr>
            <p:txBody>
              <a:bodyPr wrap="none" lIns="90000" tIns="46800" rIns="90000" bIns="46800" anchor="ctr"/>
              <a:lstStyle/>
              <a:p>
                <a:endParaRPr lang="zh-CN" altLang="en-US"/>
              </a:p>
            </p:txBody>
          </p:sp>
          <p:sp>
            <p:nvSpPr>
              <p:cNvPr id="157" name="Oval 101"/>
              <p:cNvSpPr>
                <a:spLocks noChangeArrowheads="1"/>
              </p:cNvSpPr>
              <p:nvPr/>
            </p:nvSpPr>
            <p:spPr bwMode="auto">
              <a:xfrm>
                <a:off x="1008" y="3696"/>
                <a:ext cx="144" cy="144"/>
              </a:xfrm>
              <a:prstGeom prst="ellipse">
                <a:avLst/>
              </a:prstGeom>
              <a:solidFill>
                <a:srgbClr val="D7D7D7"/>
              </a:solidFill>
              <a:ln w="19050">
                <a:solidFill>
                  <a:schemeClr val="tx1"/>
                </a:solidFill>
                <a:round/>
                <a:headEnd/>
                <a:tailEnd/>
              </a:ln>
            </p:spPr>
            <p:txBody>
              <a:bodyPr wrap="none" lIns="90000" tIns="46800" rIns="90000" bIns="46800" anchor="ctr"/>
              <a:lstStyle/>
              <a:p>
                <a:endParaRPr lang="zh-CN" altLang="en-US"/>
              </a:p>
            </p:txBody>
          </p:sp>
          <p:sp>
            <p:nvSpPr>
              <p:cNvPr id="158" name="Oval 102"/>
              <p:cNvSpPr>
                <a:spLocks noChangeArrowheads="1"/>
              </p:cNvSpPr>
              <p:nvPr/>
            </p:nvSpPr>
            <p:spPr bwMode="auto">
              <a:xfrm>
                <a:off x="1008" y="3840"/>
                <a:ext cx="144" cy="144"/>
              </a:xfrm>
              <a:prstGeom prst="ellipse">
                <a:avLst/>
              </a:prstGeom>
              <a:solidFill>
                <a:srgbClr val="D7D7D7"/>
              </a:solidFill>
              <a:ln w="19050">
                <a:solidFill>
                  <a:schemeClr val="tx1"/>
                </a:solidFill>
                <a:round/>
                <a:headEnd/>
                <a:tailEnd/>
              </a:ln>
            </p:spPr>
            <p:txBody>
              <a:bodyPr wrap="none" lIns="90000" tIns="46800" rIns="90000" bIns="46800" anchor="ctr"/>
              <a:lstStyle/>
              <a:p>
                <a:endParaRPr lang="zh-CN" altLang="en-US"/>
              </a:p>
            </p:txBody>
          </p:sp>
          <p:sp>
            <p:nvSpPr>
              <p:cNvPr id="159" name="Oval 103"/>
              <p:cNvSpPr>
                <a:spLocks noChangeArrowheads="1"/>
              </p:cNvSpPr>
              <p:nvPr/>
            </p:nvSpPr>
            <p:spPr bwMode="auto">
              <a:xfrm>
                <a:off x="1008" y="3984"/>
                <a:ext cx="144" cy="144"/>
              </a:xfrm>
              <a:prstGeom prst="ellipse">
                <a:avLst/>
              </a:prstGeom>
              <a:solidFill>
                <a:srgbClr val="D7D7D7"/>
              </a:solidFill>
              <a:ln w="19050">
                <a:solidFill>
                  <a:schemeClr val="tx1"/>
                </a:solidFill>
                <a:round/>
                <a:headEnd/>
                <a:tailEnd/>
              </a:ln>
            </p:spPr>
            <p:txBody>
              <a:bodyPr wrap="none" lIns="90000" tIns="46800" rIns="90000" bIns="46800" anchor="ctr"/>
              <a:lstStyle/>
              <a:p>
                <a:endParaRPr lang="zh-CN" altLang="en-US"/>
              </a:p>
            </p:txBody>
          </p:sp>
          <p:sp>
            <p:nvSpPr>
              <p:cNvPr id="160" name="Oval 104"/>
              <p:cNvSpPr>
                <a:spLocks noChangeArrowheads="1"/>
              </p:cNvSpPr>
              <p:nvPr/>
            </p:nvSpPr>
            <p:spPr bwMode="auto">
              <a:xfrm>
                <a:off x="1008" y="3408"/>
                <a:ext cx="144" cy="144"/>
              </a:xfrm>
              <a:prstGeom prst="ellipse">
                <a:avLst/>
              </a:prstGeom>
              <a:solidFill>
                <a:srgbClr val="D7D7D7"/>
              </a:solidFill>
              <a:ln w="19050">
                <a:solidFill>
                  <a:schemeClr val="tx1"/>
                </a:solidFill>
                <a:round/>
                <a:headEnd/>
                <a:tailEnd/>
              </a:ln>
            </p:spPr>
            <p:txBody>
              <a:bodyPr wrap="none" lIns="90000" tIns="46800" rIns="90000" bIns="46800" anchor="ctr"/>
              <a:lstStyle/>
              <a:p>
                <a:endParaRPr lang="zh-CN" altLang="en-US"/>
              </a:p>
            </p:txBody>
          </p:sp>
          <p:sp>
            <p:nvSpPr>
              <p:cNvPr id="161" name="Rectangle 105"/>
              <p:cNvSpPr>
                <a:spLocks noChangeArrowheads="1"/>
              </p:cNvSpPr>
              <p:nvPr/>
            </p:nvSpPr>
            <p:spPr bwMode="auto">
              <a:xfrm>
                <a:off x="864" y="3408"/>
                <a:ext cx="206" cy="725"/>
              </a:xfrm>
              <a:prstGeom prst="rect">
                <a:avLst/>
              </a:prstGeom>
              <a:solidFill>
                <a:srgbClr val="D7D7D7"/>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nchor="ctr"/>
              <a:lstStyle/>
              <a:p>
                <a:endParaRPr lang="zh-CN" altLang="en-US"/>
              </a:p>
            </p:txBody>
          </p:sp>
          <p:sp>
            <p:nvSpPr>
              <p:cNvPr id="162" name="Line 106"/>
              <p:cNvSpPr>
                <a:spLocks noChangeShapeType="1"/>
              </p:cNvSpPr>
              <p:nvPr/>
            </p:nvSpPr>
            <p:spPr bwMode="auto">
              <a:xfrm>
                <a:off x="1056" y="3312"/>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3" name="Line 107"/>
              <p:cNvSpPr>
                <a:spLocks noChangeShapeType="1"/>
              </p:cNvSpPr>
              <p:nvPr/>
            </p:nvSpPr>
            <p:spPr bwMode="auto">
              <a:xfrm>
                <a:off x="1049" y="4128"/>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43" name="Group 109"/>
            <p:cNvGrpSpPr>
              <a:grpSpLocks/>
            </p:cNvGrpSpPr>
            <p:nvPr/>
          </p:nvGrpSpPr>
          <p:grpSpPr bwMode="auto">
            <a:xfrm>
              <a:off x="4500" y="1986"/>
              <a:ext cx="288" cy="912"/>
              <a:chOff x="864" y="3312"/>
              <a:chExt cx="288" cy="912"/>
            </a:xfrm>
          </p:grpSpPr>
          <p:sp>
            <p:nvSpPr>
              <p:cNvPr id="148" name="Oval 110"/>
              <p:cNvSpPr>
                <a:spLocks noChangeArrowheads="1"/>
              </p:cNvSpPr>
              <p:nvPr/>
            </p:nvSpPr>
            <p:spPr bwMode="auto">
              <a:xfrm>
                <a:off x="1008" y="3552"/>
                <a:ext cx="144" cy="144"/>
              </a:xfrm>
              <a:prstGeom prst="ellipse">
                <a:avLst/>
              </a:prstGeom>
              <a:solidFill>
                <a:srgbClr val="E8E8E8"/>
              </a:solidFill>
              <a:ln w="19050">
                <a:solidFill>
                  <a:schemeClr val="tx1"/>
                </a:solidFill>
                <a:round/>
                <a:headEnd/>
                <a:tailEnd/>
              </a:ln>
            </p:spPr>
            <p:txBody>
              <a:bodyPr wrap="none" lIns="90000" tIns="46800" rIns="90000" bIns="46800" anchor="ctr"/>
              <a:lstStyle/>
              <a:p>
                <a:endParaRPr lang="zh-CN" altLang="en-US"/>
              </a:p>
            </p:txBody>
          </p:sp>
          <p:sp>
            <p:nvSpPr>
              <p:cNvPr id="149" name="Oval 111"/>
              <p:cNvSpPr>
                <a:spLocks noChangeArrowheads="1"/>
              </p:cNvSpPr>
              <p:nvPr/>
            </p:nvSpPr>
            <p:spPr bwMode="auto">
              <a:xfrm>
                <a:off x="1008" y="3696"/>
                <a:ext cx="144" cy="144"/>
              </a:xfrm>
              <a:prstGeom prst="ellipse">
                <a:avLst/>
              </a:prstGeom>
              <a:solidFill>
                <a:srgbClr val="E8E8E8"/>
              </a:solidFill>
              <a:ln w="19050">
                <a:solidFill>
                  <a:schemeClr val="tx1"/>
                </a:solidFill>
                <a:round/>
                <a:headEnd/>
                <a:tailEnd/>
              </a:ln>
            </p:spPr>
            <p:txBody>
              <a:bodyPr wrap="none" lIns="90000" tIns="46800" rIns="90000" bIns="46800" anchor="ctr"/>
              <a:lstStyle/>
              <a:p>
                <a:endParaRPr lang="zh-CN" altLang="en-US"/>
              </a:p>
            </p:txBody>
          </p:sp>
          <p:sp>
            <p:nvSpPr>
              <p:cNvPr id="150" name="Oval 112"/>
              <p:cNvSpPr>
                <a:spLocks noChangeArrowheads="1"/>
              </p:cNvSpPr>
              <p:nvPr/>
            </p:nvSpPr>
            <p:spPr bwMode="auto">
              <a:xfrm>
                <a:off x="1008" y="3840"/>
                <a:ext cx="144" cy="144"/>
              </a:xfrm>
              <a:prstGeom prst="ellipse">
                <a:avLst/>
              </a:prstGeom>
              <a:solidFill>
                <a:srgbClr val="E8E8E8"/>
              </a:solidFill>
              <a:ln w="19050">
                <a:solidFill>
                  <a:schemeClr val="tx1"/>
                </a:solidFill>
                <a:round/>
                <a:headEnd/>
                <a:tailEnd/>
              </a:ln>
            </p:spPr>
            <p:txBody>
              <a:bodyPr wrap="none" lIns="90000" tIns="46800" rIns="90000" bIns="46800" anchor="ctr"/>
              <a:lstStyle/>
              <a:p>
                <a:endParaRPr lang="zh-CN" altLang="en-US"/>
              </a:p>
            </p:txBody>
          </p:sp>
          <p:sp>
            <p:nvSpPr>
              <p:cNvPr id="151" name="Oval 113"/>
              <p:cNvSpPr>
                <a:spLocks noChangeArrowheads="1"/>
              </p:cNvSpPr>
              <p:nvPr/>
            </p:nvSpPr>
            <p:spPr bwMode="auto">
              <a:xfrm>
                <a:off x="1008" y="3984"/>
                <a:ext cx="144" cy="144"/>
              </a:xfrm>
              <a:prstGeom prst="ellipse">
                <a:avLst/>
              </a:prstGeom>
              <a:solidFill>
                <a:srgbClr val="E8E8E8"/>
              </a:solidFill>
              <a:ln w="19050">
                <a:solidFill>
                  <a:schemeClr val="tx1"/>
                </a:solidFill>
                <a:round/>
                <a:headEnd/>
                <a:tailEnd/>
              </a:ln>
            </p:spPr>
            <p:txBody>
              <a:bodyPr wrap="none" lIns="90000" tIns="46800" rIns="90000" bIns="46800" anchor="ctr"/>
              <a:lstStyle/>
              <a:p>
                <a:endParaRPr lang="zh-CN" altLang="en-US"/>
              </a:p>
            </p:txBody>
          </p:sp>
          <p:sp>
            <p:nvSpPr>
              <p:cNvPr id="152" name="Oval 114"/>
              <p:cNvSpPr>
                <a:spLocks noChangeArrowheads="1"/>
              </p:cNvSpPr>
              <p:nvPr/>
            </p:nvSpPr>
            <p:spPr bwMode="auto">
              <a:xfrm>
                <a:off x="1008" y="3408"/>
                <a:ext cx="144" cy="144"/>
              </a:xfrm>
              <a:prstGeom prst="ellipse">
                <a:avLst/>
              </a:prstGeom>
              <a:solidFill>
                <a:srgbClr val="E8E8E8"/>
              </a:solidFill>
              <a:ln w="19050">
                <a:solidFill>
                  <a:schemeClr val="tx1"/>
                </a:solidFill>
                <a:round/>
                <a:headEnd/>
                <a:tailEnd/>
              </a:ln>
            </p:spPr>
            <p:txBody>
              <a:bodyPr wrap="none" lIns="90000" tIns="46800" rIns="90000" bIns="46800" anchor="ctr"/>
              <a:lstStyle/>
              <a:p>
                <a:endParaRPr lang="zh-CN" altLang="en-US"/>
              </a:p>
            </p:txBody>
          </p:sp>
          <p:sp>
            <p:nvSpPr>
              <p:cNvPr id="153" name="Rectangle 115"/>
              <p:cNvSpPr>
                <a:spLocks noChangeArrowheads="1"/>
              </p:cNvSpPr>
              <p:nvPr/>
            </p:nvSpPr>
            <p:spPr bwMode="auto">
              <a:xfrm>
                <a:off x="864" y="3408"/>
                <a:ext cx="206" cy="725"/>
              </a:xfrm>
              <a:prstGeom prst="rect">
                <a:avLst/>
              </a:prstGeom>
              <a:solidFill>
                <a:srgbClr val="E8E8E8"/>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nchor="ctr"/>
              <a:lstStyle/>
              <a:p>
                <a:endParaRPr lang="zh-CN" altLang="en-US"/>
              </a:p>
            </p:txBody>
          </p:sp>
          <p:sp>
            <p:nvSpPr>
              <p:cNvPr id="154" name="Line 116"/>
              <p:cNvSpPr>
                <a:spLocks noChangeShapeType="1"/>
              </p:cNvSpPr>
              <p:nvPr/>
            </p:nvSpPr>
            <p:spPr bwMode="auto">
              <a:xfrm>
                <a:off x="1056" y="3312"/>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5" name="Line 117"/>
              <p:cNvSpPr>
                <a:spLocks noChangeShapeType="1"/>
              </p:cNvSpPr>
              <p:nvPr/>
            </p:nvSpPr>
            <p:spPr bwMode="auto">
              <a:xfrm>
                <a:off x="1049" y="4128"/>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44" name="Oval 118"/>
            <p:cNvSpPr>
              <a:spLocks noChangeArrowheads="1"/>
            </p:cNvSpPr>
            <p:nvPr/>
          </p:nvSpPr>
          <p:spPr bwMode="auto">
            <a:xfrm>
              <a:off x="4656" y="1920"/>
              <a:ext cx="48" cy="48"/>
            </a:xfrm>
            <a:prstGeom prst="ellipse">
              <a:avLst/>
            </a:prstGeom>
            <a:solidFill>
              <a:schemeClr val="hlink"/>
            </a:solidFill>
            <a:ln w="19050">
              <a:solidFill>
                <a:schemeClr val="tx1"/>
              </a:solidFill>
              <a:round/>
              <a:headEnd/>
              <a:tailEnd/>
            </a:ln>
          </p:spPr>
          <p:txBody>
            <a:bodyPr wrap="none" lIns="90000" tIns="46800" rIns="90000" bIns="46800" anchor="ctr"/>
            <a:lstStyle/>
            <a:p>
              <a:endParaRPr lang="zh-CN" altLang="en-US"/>
            </a:p>
          </p:txBody>
        </p:sp>
        <p:sp>
          <p:nvSpPr>
            <p:cNvPr id="145" name="Oval 119"/>
            <p:cNvSpPr>
              <a:spLocks noChangeArrowheads="1"/>
            </p:cNvSpPr>
            <p:nvPr/>
          </p:nvSpPr>
          <p:spPr bwMode="auto">
            <a:xfrm>
              <a:off x="4668" y="816"/>
              <a:ext cx="48" cy="48"/>
            </a:xfrm>
            <a:prstGeom prst="ellipse">
              <a:avLst/>
            </a:prstGeom>
            <a:solidFill>
              <a:schemeClr val="hlink"/>
            </a:solidFill>
            <a:ln w="19050">
              <a:solidFill>
                <a:schemeClr val="tx1"/>
              </a:solidFill>
              <a:round/>
              <a:headEnd/>
              <a:tailEnd/>
            </a:ln>
          </p:spPr>
          <p:txBody>
            <a:bodyPr wrap="none" lIns="90000" tIns="46800" rIns="90000" bIns="46800" anchor="ctr"/>
            <a:lstStyle/>
            <a:p>
              <a:endParaRPr lang="zh-CN" altLang="en-US"/>
            </a:p>
          </p:txBody>
        </p:sp>
        <p:sp>
          <p:nvSpPr>
            <p:cNvPr id="146" name="Text Box 121"/>
            <p:cNvSpPr txBox="1">
              <a:spLocks noChangeArrowheads="1"/>
            </p:cNvSpPr>
            <p:nvPr/>
          </p:nvSpPr>
          <p:spPr bwMode="auto">
            <a:xfrm>
              <a:off x="4752" y="67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12V</a:t>
              </a:r>
            </a:p>
          </p:txBody>
        </p:sp>
        <p:sp>
          <p:nvSpPr>
            <p:cNvPr id="147" name="Text Box 122"/>
            <p:cNvSpPr txBox="1">
              <a:spLocks noChangeArrowheads="1"/>
            </p:cNvSpPr>
            <p:nvPr/>
          </p:nvSpPr>
          <p:spPr bwMode="auto">
            <a:xfrm>
              <a:off x="4752" y="177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12V</a:t>
              </a:r>
            </a:p>
          </p:txBody>
        </p:sp>
      </p:grpSp>
      <p:sp>
        <p:nvSpPr>
          <p:cNvPr id="164" name="Text Box 124"/>
          <p:cNvSpPr txBox="1">
            <a:spLocks noChangeArrowheads="1"/>
          </p:cNvSpPr>
          <p:nvPr/>
        </p:nvSpPr>
        <p:spPr bwMode="auto">
          <a:xfrm>
            <a:off x="153987" y="5611205"/>
            <a:ext cx="2754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algn="l" eaLnBrk="1" hangingPunct="1"/>
            <a:r>
              <a:rPr lang="zh-CN" altLang="en-US"/>
              <a:t>所需集成电路芯片：</a:t>
            </a:r>
          </a:p>
        </p:txBody>
      </p:sp>
      <p:sp>
        <p:nvSpPr>
          <p:cNvPr id="165" name="Text Box 125"/>
          <p:cNvSpPr txBox="1">
            <a:spLocks noChangeArrowheads="1"/>
          </p:cNvSpPr>
          <p:nvPr/>
        </p:nvSpPr>
        <p:spPr bwMode="auto">
          <a:xfrm>
            <a:off x="2820987" y="5611205"/>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algn="l" eaLnBrk="1" hangingPunct="1"/>
            <a:r>
              <a:rPr lang="en-US" altLang="zh-CN" dirty="0"/>
              <a:t>74LS00</a:t>
            </a:r>
          </a:p>
        </p:txBody>
      </p:sp>
      <p:sp>
        <p:nvSpPr>
          <p:cNvPr id="166" name="Text Box 126"/>
          <p:cNvSpPr txBox="1">
            <a:spLocks noChangeArrowheads="1"/>
          </p:cNvSpPr>
          <p:nvPr/>
        </p:nvSpPr>
        <p:spPr bwMode="auto">
          <a:xfrm>
            <a:off x="2820987" y="5974743"/>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algn="l" eaLnBrk="1" hangingPunct="1"/>
            <a:r>
              <a:rPr lang="en-US" altLang="zh-CN" dirty="0"/>
              <a:t>74LS10</a:t>
            </a:r>
          </a:p>
        </p:txBody>
      </p:sp>
      <p:sp>
        <p:nvSpPr>
          <p:cNvPr id="167" name="Text Box 127"/>
          <p:cNvSpPr txBox="1">
            <a:spLocks noChangeArrowheads="1"/>
          </p:cNvSpPr>
          <p:nvPr/>
        </p:nvSpPr>
        <p:spPr bwMode="auto">
          <a:xfrm>
            <a:off x="2820987" y="6297005"/>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algn="l" eaLnBrk="1" hangingPunct="1"/>
            <a:r>
              <a:rPr lang="en-US" altLang="zh-CN" dirty="0"/>
              <a:t>74LS86</a:t>
            </a:r>
          </a:p>
        </p:txBody>
      </p:sp>
      <p:sp>
        <p:nvSpPr>
          <p:cNvPr id="168" name="Text Box 128"/>
          <p:cNvSpPr txBox="1">
            <a:spLocks noChangeArrowheads="1"/>
          </p:cNvSpPr>
          <p:nvPr/>
        </p:nvSpPr>
        <p:spPr bwMode="auto">
          <a:xfrm>
            <a:off x="3963987" y="5611205"/>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algn="l" eaLnBrk="1" hangingPunct="1"/>
            <a:r>
              <a:rPr lang="zh-CN" altLang="en-US"/>
              <a:t>四</a:t>
            </a:r>
            <a:r>
              <a:rPr lang="en-US" altLang="zh-CN"/>
              <a:t>2</a:t>
            </a:r>
            <a:r>
              <a:rPr lang="zh-CN" altLang="en-US"/>
              <a:t>输入与非门</a:t>
            </a:r>
          </a:p>
        </p:txBody>
      </p:sp>
      <p:sp>
        <p:nvSpPr>
          <p:cNvPr id="169" name="Text Box 129"/>
          <p:cNvSpPr txBox="1">
            <a:spLocks noChangeArrowheads="1"/>
          </p:cNvSpPr>
          <p:nvPr/>
        </p:nvSpPr>
        <p:spPr bwMode="auto">
          <a:xfrm>
            <a:off x="3949700" y="5947755"/>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algn="l" eaLnBrk="1" hangingPunct="1"/>
            <a:r>
              <a:rPr lang="zh-CN" altLang="en-US"/>
              <a:t>三</a:t>
            </a:r>
            <a:r>
              <a:rPr lang="en-US" altLang="zh-CN"/>
              <a:t>3</a:t>
            </a:r>
            <a:r>
              <a:rPr lang="zh-CN" altLang="en-US"/>
              <a:t>输入与非门</a:t>
            </a:r>
          </a:p>
        </p:txBody>
      </p:sp>
      <p:sp>
        <p:nvSpPr>
          <p:cNvPr id="170" name="Rectangle 130"/>
          <p:cNvSpPr>
            <a:spLocks noChangeArrowheads="1"/>
          </p:cNvSpPr>
          <p:nvPr/>
        </p:nvSpPr>
        <p:spPr bwMode="auto">
          <a:xfrm>
            <a:off x="6149975" y="1342418"/>
            <a:ext cx="2286000" cy="4191000"/>
          </a:xfrm>
          <a:prstGeom prst="rect">
            <a:avLst/>
          </a:prstGeom>
          <a:ln/>
        </p:spPr>
        <p:style>
          <a:lnRef idx="2">
            <a:schemeClr val="accent3"/>
          </a:lnRef>
          <a:fillRef idx="1">
            <a:schemeClr val="lt1"/>
          </a:fillRef>
          <a:effectRef idx="0">
            <a:schemeClr val="accent3"/>
          </a:effectRef>
          <a:fontRef idx="minor">
            <a:schemeClr val="dk1"/>
          </a:fontRef>
        </p:style>
        <p:txBody>
          <a:bodyPr wrap="none" lIns="90000" tIns="46800" rIns="90000" bIns="46800" anchor="ctr"/>
          <a:lstStyle/>
          <a:p>
            <a:endParaRPr lang="zh-CN" altLang="en-US"/>
          </a:p>
        </p:txBody>
      </p:sp>
      <p:sp>
        <p:nvSpPr>
          <p:cNvPr id="171" name="Text Box 131"/>
          <p:cNvSpPr txBox="1">
            <a:spLocks noChangeArrowheads="1"/>
          </p:cNvSpPr>
          <p:nvPr/>
        </p:nvSpPr>
        <p:spPr bwMode="auto">
          <a:xfrm>
            <a:off x="3963987" y="6297005"/>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algn="l" eaLnBrk="1" hangingPunct="1"/>
            <a:r>
              <a:rPr lang="zh-CN" altLang="en-US"/>
              <a:t>四</a:t>
            </a:r>
            <a:r>
              <a:rPr lang="en-US" altLang="zh-CN"/>
              <a:t>2</a:t>
            </a:r>
            <a:r>
              <a:rPr lang="zh-CN" altLang="en-US"/>
              <a:t>输入异或门</a:t>
            </a:r>
          </a:p>
        </p:txBody>
      </p:sp>
      <p:sp>
        <p:nvSpPr>
          <p:cNvPr id="172" name="Rectangle 132"/>
          <p:cNvSpPr>
            <a:spLocks noChangeArrowheads="1"/>
          </p:cNvSpPr>
          <p:nvPr/>
        </p:nvSpPr>
        <p:spPr bwMode="auto">
          <a:xfrm>
            <a:off x="3125787" y="1572605"/>
            <a:ext cx="1524000" cy="2819400"/>
          </a:xfrm>
          <a:prstGeom prst="rect">
            <a:avLst/>
          </a:prstGeom>
          <a:noFill/>
          <a:ln w="19050">
            <a:solidFill>
              <a:srgbClr val="FF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73" name="Rectangle 133"/>
          <p:cNvSpPr>
            <a:spLocks noChangeArrowheads="1"/>
          </p:cNvSpPr>
          <p:nvPr/>
        </p:nvSpPr>
        <p:spPr bwMode="auto">
          <a:xfrm>
            <a:off x="2973387" y="4468205"/>
            <a:ext cx="2514600" cy="1066800"/>
          </a:xfrm>
          <a:prstGeom prst="rect">
            <a:avLst/>
          </a:prstGeom>
          <a:noFill/>
          <a:ln w="19050">
            <a:solidFill>
              <a:srgbClr val="FF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74" name="Rectangle 134"/>
          <p:cNvSpPr>
            <a:spLocks noChangeArrowheads="1"/>
          </p:cNvSpPr>
          <p:nvPr/>
        </p:nvSpPr>
        <p:spPr bwMode="auto">
          <a:xfrm>
            <a:off x="4725987" y="2715605"/>
            <a:ext cx="1752600" cy="1066800"/>
          </a:xfrm>
          <a:prstGeom prst="rect">
            <a:avLst/>
          </a:prstGeom>
          <a:noFill/>
          <a:ln w="19050">
            <a:solidFill>
              <a:srgbClr val="FF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75" name="Text Box 136"/>
          <p:cNvSpPr txBox="1">
            <a:spLocks noChangeArrowheads="1"/>
          </p:cNvSpPr>
          <p:nvPr/>
        </p:nvSpPr>
        <p:spPr bwMode="auto">
          <a:xfrm>
            <a:off x="3582987" y="1648805"/>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algn="l" eaLnBrk="1" hangingPunct="1"/>
            <a:r>
              <a:rPr lang="en-US" altLang="zh-CN">
                <a:solidFill>
                  <a:srgbClr val="CC0099"/>
                </a:solidFill>
              </a:rPr>
              <a:t>74LS00</a:t>
            </a:r>
          </a:p>
        </p:txBody>
      </p:sp>
      <p:sp>
        <p:nvSpPr>
          <p:cNvPr id="176" name="Text Box 137"/>
          <p:cNvSpPr txBox="1">
            <a:spLocks noChangeArrowheads="1"/>
          </p:cNvSpPr>
          <p:nvPr/>
        </p:nvSpPr>
        <p:spPr bwMode="auto">
          <a:xfrm>
            <a:off x="4497387" y="5154005"/>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algn="l" eaLnBrk="1" hangingPunct="1"/>
            <a:r>
              <a:rPr lang="en-US" altLang="zh-CN">
                <a:solidFill>
                  <a:srgbClr val="CC0099"/>
                </a:solidFill>
              </a:rPr>
              <a:t>74LS86</a:t>
            </a:r>
          </a:p>
        </p:txBody>
      </p:sp>
      <p:sp>
        <p:nvSpPr>
          <p:cNvPr id="177" name="Text Box 138"/>
          <p:cNvSpPr txBox="1">
            <a:spLocks noChangeArrowheads="1"/>
          </p:cNvSpPr>
          <p:nvPr/>
        </p:nvSpPr>
        <p:spPr bwMode="auto">
          <a:xfrm>
            <a:off x="5487987" y="3401405"/>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algn="l" eaLnBrk="1" hangingPunct="1"/>
            <a:r>
              <a:rPr lang="en-US" altLang="zh-CN">
                <a:solidFill>
                  <a:srgbClr val="CC0099"/>
                </a:solidFill>
              </a:rPr>
              <a:t>74LS10</a:t>
            </a:r>
          </a:p>
        </p:txBody>
      </p:sp>
      <p:pic>
        <p:nvPicPr>
          <p:cNvPr id="136199" name="Picture 7" descr="http://icbusan.img32.makeshop.co.kr/detail/choco/741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76167" y="440045"/>
            <a:ext cx="2336011" cy="1956789"/>
          </a:xfrm>
          <a:prstGeom prst="rect">
            <a:avLst/>
          </a:prstGeom>
          <a:noFill/>
          <a:extLst>
            <a:ext uri="{909E8E84-426E-40DD-AFC4-6F175D3DCCD1}">
              <a14:hiddenFill xmlns:a14="http://schemas.microsoft.com/office/drawing/2010/main">
                <a:solidFill>
                  <a:srgbClr val="FFFFFF"/>
                </a:solidFill>
              </a14:hiddenFill>
            </a:ext>
          </a:extLst>
        </p:spPr>
      </p:pic>
      <p:pic>
        <p:nvPicPr>
          <p:cNvPr id="136201" name="Picture 9" descr="http://www.ni.com/cms/images/devzone/tut/74LS00D-Datasheet%20Pinout-5698.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5136" y="2165536"/>
            <a:ext cx="2318072" cy="2185988"/>
          </a:xfrm>
          <a:prstGeom prst="rect">
            <a:avLst/>
          </a:prstGeom>
          <a:noFill/>
          <a:extLst>
            <a:ext uri="{909E8E84-426E-40DD-AFC4-6F175D3DCCD1}">
              <a14:hiddenFill xmlns:a14="http://schemas.microsoft.com/office/drawing/2010/main">
                <a:solidFill>
                  <a:srgbClr val="FFFFFF"/>
                </a:solidFill>
              </a14:hiddenFill>
            </a:ext>
          </a:extLst>
        </p:spPr>
      </p:pic>
      <p:pic>
        <p:nvPicPr>
          <p:cNvPr id="136203" name="Picture 11" descr="http://robtech.com.mx/imagen/semiconductores/Compuertas/OR/Schematic%2086.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30987" y="4475128"/>
            <a:ext cx="2307728" cy="1510156"/>
          </a:xfrm>
          <a:prstGeom prst="rect">
            <a:avLst/>
          </a:prstGeom>
          <a:noFill/>
          <a:extLst>
            <a:ext uri="{909E8E84-426E-40DD-AFC4-6F175D3DCCD1}">
              <a14:hiddenFill xmlns:a14="http://schemas.microsoft.com/office/drawing/2010/main">
                <a:solidFill>
                  <a:srgbClr val="FFFFFF"/>
                </a:solidFill>
              </a14:hiddenFill>
            </a:ext>
          </a:extLst>
        </p:spPr>
      </p:pic>
      <p:sp>
        <p:nvSpPr>
          <p:cNvPr id="178" name="Text Box 126"/>
          <p:cNvSpPr txBox="1">
            <a:spLocks noChangeArrowheads="1"/>
          </p:cNvSpPr>
          <p:nvPr/>
        </p:nvSpPr>
        <p:spPr bwMode="auto">
          <a:xfrm>
            <a:off x="5873489" y="1175730"/>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algn="l" eaLnBrk="1" hangingPunct="1"/>
            <a:r>
              <a:rPr lang="en-US" altLang="zh-CN" dirty="0"/>
              <a:t>74LS10</a:t>
            </a:r>
          </a:p>
        </p:txBody>
      </p:sp>
      <p:sp>
        <p:nvSpPr>
          <p:cNvPr id="179" name="Text Box 125"/>
          <p:cNvSpPr txBox="1">
            <a:spLocks noChangeArrowheads="1"/>
          </p:cNvSpPr>
          <p:nvPr/>
        </p:nvSpPr>
        <p:spPr bwMode="auto">
          <a:xfrm>
            <a:off x="6473399" y="2318730"/>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algn="l" eaLnBrk="1" hangingPunct="1"/>
            <a:r>
              <a:rPr lang="en-US" altLang="zh-CN" dirty="0"/>
              <a:t>74LS00</a:t>
            </a:r>
          </a:p>
        </p:txBody>
      </p:sp>
      <p:sp>
        <p:nvSpPr>
          <p:cNvPr id="180" name="Text Box 127"/>
          <p:cNvSpPr txBox="1">
            <a:spLocks noChangeArrowheads="1"/>
          </p:cNvSpPr>
          <p:nvPr/>
        </p:nvSpPr>
        <p:spPr bwMode="auto">
          <a:xfrm>
            <a:off x="7301291" y="5947755"/>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algn="l" eaLnBrk="1" hangingPunct="1"/>
            <a:r>
              <a:rPr lang="en-US" altLang="zh-CN" dirty="0"/>
              <a:t>74LS86</a:t>
            </a:r>
          </a:p>
        </p:txBody>
      </p:sp>
    </p:spTree>
    <p:extLst>
      <p:ext uri="{BB962C8B-B14F-4D97-AF65-F5344CB8AC3E}">
        <p14:creationId xmlns:p14="http://schemas.microsoft.com/office/powerpoint/2010/main" val="30967753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Box 180"/>
          <p:cNvSpPr txBox="1"/>
          <p:nvPr/>
        </p:nvSpPr>
        <p:spPr>
          <a:xfrm>
            <a:off x="-9896" y="6371488"/>
            <a:ext cx="9144000" cy="49158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endParaRPr lang="zh-CN" altLang="en-US" dirty="0"/>
          </a:p>
        </p:txBody>
      </p:sp>
      <p:sp>
        <p:nvSpPr>
          <p:cNvPr id="4"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第二节  组合逻辑设计</a:t>
            </a:r>
          </a:p>
        </p:txBody>
      </p:sp>
      <p:sp>
        <p:nvSpPr>
          <p:cNvPr id="30" name="内容占位符 2"/>
          <p:cNvSpPr>
            <a:spLocks noGrp="1"/>
          </p:cNvSpPr>
          <p:nvPr>
            <p:ph idx="1"/>
          </p:nvPr>
        </p:nvSpPr>
        <p:spPr>
          <a:xfrm>
            <a:off x="34543" y="464904"/>
            <a:ext cx="9007310" cy="5775791"/>
          </a:xfrm>
        </p:spPr>
        <p:txBody>
          <a:bodyPr/>
          <a:lstStyle/>
          <a:p>
            <a:r>
              <a:rPr lang="zh-CN" altLang="en-US" sz="2800" dirty="0"/>
              <a:t>组合逻辑设计实例</a:t>
            </a:r>
          </a:p>
          <a:p>
            <a:endParaRPr lang="zh-CN" altLang="en-US" dirty="0"/>
          </a:p>
        </p:txBody>
      </p:sp>
      <p:grpSp>
        <p:nvGrpSpPr>
          <p:cNvPr id="137" name="Group 1028"/>
          <p:cNvGrpSpPr>
            <a:grpSpLocks/>
          </p:cNvGrpSpPr>
          <p:nvPr/>
        </p:nvGrpSpPr>
        <p:grpSpPr bwMode="auto">
          <a:xfrm>
            <a:off x="3323262" y="503805"/>
            <a:ext cx="1066800" cy="406400"/>
            <a:chOff x="240" y="480"/>
            <a:chExt cx="1488" cy="256"/>
          </a:xfrm>
        </p:grpSpPr>
        <p:sp>
          <p:nvSpPr>
            <p:cNvPr id="138" name="Text Box 1029"/>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solidFill>
                    <a:schemeClr val="bg1"/>
                  </a:solidFill>
                </a:rPr>
                <a:t>练习</a:t>
              </a:r>
              <a:endParaRPr lang="en-US" altLang="zh-CN" dirty="0">
                <a:solidFill>
                  <a:schemeClr val="bg1"/>
                </a:solidFill>
              </a:endParaRPr>
            </a:p>
          </p:txBody>
        </p:sp>
        <p:sp>
          <p:nvSpPr>
            <p:cNvPr id="139" name="Line 1030"/>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grpSp>
        <p:nvGrpSpPr>
          <p:cNvPr id="130" name="Group 123"/>
          <p:cNvGrpSpPr>
            <a:grpSpLocks/>
          </p:cNvGrpSpPr>
          <p:nvPr/>
        </p:nvGrpSpPr>
        <p:grpSpPr bwMode="auto">
          <a:xfrm>
            <a:off x="6249987" y="1572605"/>
            <a:ext cx="1828800" cy="3802063"/>
            <a:chOff x="4032" y="672"/>
            <a:chExt cx="1152" cy="2395"/>
          </a:xfrm>
        </p:grpSpPr>
        <p:sp>
          <p:nvSpPr>
            <p:cNvPr id="132" name="Line 87"/>
            <p:cNvSpPr>
              <a:spLocks noChangeShapeType="1"/>
            </p:cNvSpPr>
            <p:nvPr/>
          </p:nvSpPr>
          <p:spPr bwMode="auto">
            <a:xfrm flipV="1">
              <a:off x="4434" y="2902"/>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3" name="AutoShape 90"/>
            <p:cNvSpPr>
              <a:spLocks noChangeArrowheads="1"/>
            </p:cNvSpPr>
            <p:nvPr/>
          </p:nvSpPr>
          <p:spPr bwMode="auto">
            <a:xfrm rot="5400000">
              <a:off x="4008" y="2755"/>
              <a:ext cx="336" cy="288"/>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4" name="Oval 91"/>
            <p:cNvSpPr>
              <a:spLocks noChangeArrowheads="1"/>
            </p:cNvSpPr>
            <p:nvPr/>
          </p:nvSpPr>
          <p:spPr bwMode="auto">
            <a:xfrm>
              <a:off x="4329" y="2856"/>
              <a:ext cx="91" cy="7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6" name="Line 94"/>
            <p:cNvSpPr>
              <a:spLocks noChangeShapeType="1"/>
            </p:cNvSpPr>
            <p:nvPr/>
          </p:nvSpPr>
          <p:spPr bwMode="auto">
            <a:xfrm flipV="1">
              <a:off x="4443" y="1764"/>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0" name="AutoShape 97"/>
            <p:cNvSpPr>
              <a:spLocks noChangeArrowheads="1"/>
            </p:cNvSpPr>
            <p:nvPr/>
          </p:nvSpPr>
          <p:spPr bwMode="auto">
            <a:xfrm rot="5400000">
              <a:off x="4017" y="1617"/>
              <a:ext cx="336" cy="288"/>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41" name="Oval 98"/>
            <p:cNvSpPr>
              <a:spLocks noChangeArrowheads="1"/>
            </p:cNvSpPr>
            <p:nvPr/>
          </p:nvSpPr>
          <p:spPr bwMode="auto">
            <a:xfrm>
              <a:off x="4338" y="1718"/>
              <a:ext cx="91" cy="7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nvGrpSpPr>
            <p:cNvPr id="142" name="Group 108"/>
            <p:cNvGrpSpPr>
              <a:grpSpLocks/>
            </p:cNvGrpSpPr>
            <p:nvPr/>
          </p:nvGrpSpPr>
          <p:grpSpPr bwMode="auto">
            <a:xfrm>
              <a:off x="4503" y="864"/>
              <a:ext cx="288" cy="912"/>
              <a:chOff x="864" y="3312"/>
              <a:chExt cx="288" cy="912"/>
            </a:xfrm>
          </p:grpSpPr>
          <p:sp>
            <p:nvSpPr>
              <p:cNvPr id="156" name="Oval 100"/>
              <p:cNvSpPr>
                <a:spLocks noChangeArrowheads="1"/>
              </p:cNvSpPr>
              <p:nvPr/>
            </p:nvSpPr>
            <p:spPr bwMode="auto">
              <a:xfrm>
                <a:off x="1008" y="3552"/>
                <a:ext cx="144" cy="144"/>
              </a:xfrm>
              <a:prstGeom prst="ellipse">
                <a:avLst/>
              </a:prstGeom>
              <a:solidFill>
                <a:srgbClr val="D7D7D7"/>
              </a:solidFill>
              <a:ln w="19050">
                <a:solidFill>
                  <a:schemeClr val="tx1"/>
                </a:solidFill>
                <a:round/>
                <a:headEnd/>
                <a:tailEnd/>
              </a:ln>
            </p:spPr>
            <p:txBody>
              <a:bodyPr wrap="none" lIns="90000" tIns="46800" rIns="90000" bIns="46800" anchor="ctr"/>
              <a:lstStyle/>
              <a:p>
                <a:endParaRPr lang="zh-CN" altLang="en-US"/>
              </a:p>
            </p:txBody>
          </p:sp>
          <p:sp>
            <p:nvSpPr>
              <p:cNvPr id="157" name="Oval 101"/>
              <p:cNvSpPr>
                <a:spLocks noChangeArrowheads="1"/>
              </p:cNvSpPr>
              <p:nvPr/>
            </p:nvSpPr>
            <p:spPr bwMode="auto">
              <a:xfrm>
                <a:off x="1008" y="3696"/>
                <a:ext cx="144" cy="144"/>
              </a:xfrm>
              <a:prstGeom prst="ellipse">
                <a:avLst/>
              </a:prstGeom>
              <a:solidFill>
                <a:srgbClr val="D7D7D7"/>
              </a:solidFill>
              <a:ln w="19050">
                <a:solidFill>
                  <a:schemeClr val="tx1"/>
                </a:solidFill>
                <a:round/>
                <a:headEnd/>
                <a:tailEnd/>
              </a:ln>
            </p:spPr>
            <p:txBody>
              <a:bodyPr wrap="none" lIns="90000" tIns="46800" rIns="90000" bIns="46800" anchor="ctr"/>
              <a:lstStyle/>
              <a:p>
                <a:endParaRPr lang="zh-CN" altLang="en-US"/>
              </a:p>
            </p:txBody>
          </p:sp>
          <p:sp>
            <p:nvSpPr>
              <p:cNvPr id="158" name="Oval 102"/>
              <p:cNvSpPr>
                <a:spLocks noChangeArrowheads="1"/>
              </p:cNvSpPr>
              <p:nvPr/>
            </p:nvSpPr>
            <p:spPr bwMode="auto">
              <a:xfrm>
                <a:off x="1008" y="3840"/>
                <a:ext cx="144" cy="144"/>
              </a:xfrm>
              <a:prstGeom prst="ellipse">
                <a:avLst/>
              </a:prstGeom>
              <a:solidFill>
                <a:srgbClr val="D7D7D7"/>
              </a:solidFill>
              <a:ln w="19050">
                <a:solidFill>
                  <a:schemeClr val="tx1"/>
                </a:solidFill>
                <a:round/>
                <a:headEnd/>
                <a:tailEnd/>
              </a:ln>
            </p:spPr>
            <p:txBody>
              <a:bodyPr wrap="none" lIns="90000" tIns="46800" rIns="90000" bIns="46800" anchor="ctr"/>
              <a:lstStyle/>
              <a:p>
                <a:endParaRPr lang="zh-CN" altLang="en-US"/>
              </a:p>
            </p:txBody>
          </p:sp>
          <p:sp>
            <p:nvSpPr>
              <p:cNvPr id="159" name="Oval 103"/>
              <p:cNvSpPr>
                <a:spLocks noChangeArrowheads="1"/>
              </p:cNvSpPr>
              <p:nvPr/>
            </p:nvSpPr>
            <p:spPr bwMode="auto">
              <a:xfrm>
                <a:off x="1008" y="3984"/>
                <a:ext cx="144" cy="144"/>
              </a:xfrm>
              <a:prstGeom prst="ellipse">
                <a:avLst/>
              </a:prstGeom>
              <a:solidFill>
                <a:srgbClr val="D7D7D7"/>
              </a:solidFill>
              <a:ln w="19050">
                <a:solidFill>
                  <a:schemeClr val="tx1"/>
                </a:solidFill>
                <a:round/>
                <a:headEnd/>
                <a:tailEnd/>
              </a:ln>
            </p:spPr>
            <p:txBody>
              <a:bodyPr wrap="none" lIns="90000" tIns="46800" rIns="90000" bIns="46800" anchor="ctr"/>
              <a:lstStyle/>
              <a:p>
                <a:endParaRPr lang="zh-CN" altLang="en-US"/>
              </a:p>
            </p:txBody>
          </p:sp>
          <p:sp>
            <p:nvSpPr>
              <p:cNvPr id="160" name="Oval 104"/>
              <p:cNvSpPr>
                <a:spLocks noChangeArrowheads="1"/>
              </p:cNvSpPr>
              <p:nvPr/>
            </p:nvSpPr>
            <p:spPr bwMode="auto">
              <a:xfrm>
                <a:off x="1008" y="3408"/>
                <a:ext cx="144" cy="144"/>
              </a:xfrm>
              <a:prstGeom prst="ellipse">
                <a:avLst/>
              </a:prstGeom>
              <a:solidFill>
                <a:srgbClr val="D7D7D7"/>
              </a:solidFill>
              <a:ln w="19050">
                <a:solidFill>
                  <a:schemeClr val="tx1"/>
                </a:solidFill>
                <a:round/>
                <a:headEnd/>
                <a:tailEnd/>
              </a:ln>
            </p:spPr>
            <p:txBody>
              <a:bodyPr wrap="none" lIns="90000" tIns="46800" rIns="90000" bIns="46800" anchor="ctr"/>
              <a:lstStyle/>
              <a:p>
                <a:endParaRPr lang="zh-CN" altLang="en-US"/>
              </a:p>
            </p:txBody>
          </p:sp>
          <p:sp>
            <p:nvSpPr>
              <p:cNvPr id="161" name="Rectangle 105"/>
              <p:cNvSpPr>
                <a:spLocks noChangeArrowheads="1"/>
              </p:cNvSpPr>
              <p:nvPr/>
            </p:nvSpPr>
            <p:spPr bwMode="auto">
              <a:xfrm>
                <a:off x="864" y="3408"/>
                <a:ext cx="206" cy="725"/>
              </a:xfrm>
              <a:prstGeom prst="rect">
                <a:avLst/>
              </a:prstGeom>
              <a:solidFill>
                <a:srgbClr val="D7D7D7"/>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nchor="ctr"/>
              <a:lstStyle/>
              <a:p>
                <a:endParaRPr lang="zh-CN" altLang="en-US"/>
              </a:p>
            </p:txBody>
          </p:sp>
          <p:sp>
            <p:nvSpPr>
              <p:cNvPr id="162" name="Line 106"/>
              <p:cNvSpPr>
                <a:spLocks noChangeShapeType="1"/>
              </p:cNvSpPr>
              <p:nvPr/>
            </p:nvSpPr>
            <p:spPr bwMode="auto">
              <a:xfrm>
                <a:off x="1056" y="3312"/>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3" name="Line 107"/>
              <p:cNvSpPr>
                <a:spLocks noChangeShapeType="1"/>
              </p:cNvSpPr>
              <p:nvPr/>
            </p:nvSpPr>
            <p:spPr bwMode="auto">
              <a:xfrm>
                <a:off x="1049" y="4128"/>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43" name="Group 109"/>
            <p:cNvGrpSpPr>
              <a:grpSpLocks/>
            </p:cNvGrpSpPr>
            <p:nvPr/>
          </p:nvGrpSpPr>
          <p:grpSpPr bwMode="auto">
            <a:xfrm>
              <a:off x="4500" y="1986"/>
              <a:ext cx="288" cy="912"/>
              <a:chOff x="864" y="3312"/>
              <a:chExt cx="288" cy="912"/>
            </a:xfrm>
          </p:grpSpPr>
          <p:sp>
            <p:nvSpPr>
              <p:cNvPr id="148" name="Oval 110"/>
              <p:cNvSpPr>
                <a:spLocks noChangeArrowheads="1"/>
              </p:cNvSpPr>
              <p:nvPr/>
            </p:nvSpPr>
            <p:spPr bwMode="auto">
              <a:xfrm>
                <a:off x="1008" y="3552"/>
                <a:ext cx="144" cy="144"/>
              </a:xfrm>
              <a:prstGeom prst="ellipse">
                <a:avLst/>
              </a:prstGeom>
              <a:solidFill>
                <a:srgbClr val="E8E8E8"/>
              </a:solidFill>
              <a:ln w="19050">
                <a:solidFill>
                  <a:schemeClr val="tx1"/>
                </a:solidFill>
                <a:round/>
                <a:headEnd/>
                <a:tailEnd/>
              </a:ln>
            </p:spPr>
            <p:txBody>
              <a:bodyPr wrap="none" lIns="90000" tIns="46800" rIns="90000" bIns="46800" anchor="ctr"/>
              <a:lstStyle/>
              <a:p>
                <a:endParaRPr lang="zh-CN" altLang="en-US"/>
              </a:p>
            </p:txBody>
          </p:sp>
          <p:sp>
            <p:nvSpPr>
              <p:cNvPr id="149" name="Oval 111"/>
              <p:cNvSpPr>
                <a:spLocks noChangeArrowheads="1"/>
              </p:cNvSpPr>
              <p:nvPr/>
            </p:nvSpPr>
            <p:spPr bwMode="auto">
              <a:xfrm>
                <a:off x="1008" y="3696"/>
                <a:ext cx="144" cy="144"/>
              </a:xfrm>
              <a:prstGeom prst="ellipse">
                <a:avLst/>
              </a:prstGeom>
              <a:solidFill>
                <a:srgbClr val="E8E8E8"/>
              </a:solidFill>
              <a:ln w="19050">
                <a:solidFill>
                  <a:schemeClr val="tx1"/>
                </a:solidFill>
                <a:round/>
                <a:headEnd/>
                <a:tailEnd/>
              </a:ln>
            </p:spPr>
            <p:txBody>
              <a:bodyPr wrap="none" lIns="90000" tIns="46800" rIns="90000" bIns="46800" anchor="ctr"/>
              <a:lstStyle/>
              <a:p>
                <a:endParaRPr lang="zh-CN" altLang="en-US"/>
              </a:p>
            </p:txBody>
          </p:sp>
          <p:sp>
            <p:nvSpPr>
              <p:cNvPr id="150" name="Oval 112"/>
              <p:cNvSpPr>
                <a:spLocks noChangeArrowheads="1"/>
              </p:cNvSpPr>
              <p:nvPr/>
            </p:nvSpPr>
            <p:spPr bwMode="auto">
              <a:xfrm>
                <a:off x="1008" y="3840"/>
                <a:ext cx="144" cy="144"/>
              </a:xfrm>
              <a:prstGeom prst="ellipse">
                <a:avLst/>
              </a:prstGeom>
              <a:solidFill>
                <a:srgbClr val="E8E8E8"/>
              </a:solidFill>
              <a:ln w="19050">
                <a:solidFill>
                  <a:schemeClr val="tx1"/>
                </a:solidFill>
                <a:round/>
                <a:headEnd/>
                <a:tailEnd/>
              </a:ln>
            </p:spPr>
            <p:txBody>
              <a:bodyPr wrap="none" lIns="90000" tIns="46800" rIns="90000" bIns="46800" anchor="ctr"/>
              <a:lstStyle/>
              <a:p>
                <a:endParaRPr lang="zh-CN" altLang="en-US"/>
              </a:p>
            </p:txBody>
          </p:sp>
          <p:sp>
            <p:nvSpPr>
              <p:cNvPr id="151" name="Oval 113"/>
              <p:cNvSpPr>
                <a:spLocks noChangeArrowheads="1"/>
              </p:cNvSpPr>
              <p:nvPr/>
            </p:nvSpPr>
            <p:spPr bwMode="auto">
              <a:xfrm>
                <a:off x="1008" y="3984"/>
                <a:ext cx="144" cy="144"/>
              </a:xfrm>
              <a:prstGeom prst="ellipse">
                <a:avLst/>
              </a:prstGeom>
              <a:solidFill>
                <a:srgbClr val="E8E8E8"/>
              </a:solidFill>
              <a:ln w="19050">
                <a:solidFill>
                  <a:schemeClr val="tx1"/>
                </a:solidFill>
                <a:round/>
                <a:headEnd/>
                <a:tailEnd/>
              </a:ln>
            </p:spPr>
            <p:txBody>
              <a:bodyPr wrap="none" lIns="90000" tIns="46800" rIns="90000" bIns="46800" anchor="ctr"/>
              <a:lstStyle/>
              <a:p>
                <a:endParaRPr lang="zh-CN" altLang="en-US"/>
              </a:p>
            </p:txBody>
          </p:sp>
          <p:sp>
            <p:nvSpPr>
              <p:cNvPr id="152" name="Oval 114"/>
              <p:cNvSpPr>
                <a:spLocks noChangeArrowheads="1"/>
              </p:cNvSpPr>
              <p:nvPr/>
            </p:nvSpPr>
            <p:spPr bwMode="auto">
              <a:xfrm>
                <a:off x="1008" y="3408"/>
                <a:ext cx="144" cy="144"/>
              </a:xfrm>
              <a:prstGeom prst="ellipse">
                <a:avLst/>
              </a:prstGeom>
              <a:solidFill>
                <a:srgbClr val="E8E8E8"/>
              </a:solidFill>
              <a:ln w="19050">
                <a:solidFill>
                  <a:schemeClr val="tx1"/>
                </a:solidFill>
                <a:round/>
                <a:headEnd/>
                <a:tailEnd/>
              </a:ln>
            </p:spPr>
            <p:txBody>
              <a:bodyPr wrap="none" lIns="90000" tIns="46800" rIns="90000" bIns="46800" anchor="ctr"/>
              <a:lstStyle/>
              <a:p>
                <a:endParaRPr lang="zh-CN" altLang="en-US"/>
              </a:p>
            </p:txBody>
          </p:sp>
          <p:sp>
            <p:nvSpPr>
              <p:cNvPr id="153" name="Rectangle 115"/>
              <p:cNvSpPr>
                <a:spLocks noChangeArrowheads="1"/>
              </p:cNvSpPr>
              <p:nvPr/>
            </p:nvSpPr>
            <p:spPr bwMode="auto">
              <a:xfrm>
                <a:off x="864" y="3408"/>
                <a:ext cx="206" cy="725"/>
              </a:xfrm>
              <a:prstGeom prst="rect">
                <a:avLst/>
              </a:prstGeom>
              <a:solidFill>
                <a:srgbClr val="E8E8E8"/>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nchor="ctr"/>
              <a:lstStyle/>
              <a:p>
                <a:endParaRPr lang="zh-CN" altLang="en-US"/>
              </a:p>
            </p:txBody>
          </p:sp>
          <p:sp>
            <p:nvSpPr>
              <p:cNvPr id="154" name="Line 116"/>
              <p:cNvSpPr>
                <a:spLocks noChangeShapeType="1"/>
              </p:cNvSpPr>
              <p:nvPr/>
            </p:nvSpPr>
            <p:spPr bwMode="auto">
              <a:xfrm>
                <a:off x="1056" y="3312"/>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5" name="Line 117"/>
              <p:cNvSpPr>
                <a:spLocks noChangeShapeType="1"/>
              </p:cNvSpPr>
              <p:nvPr/>
            </p:nvSpPr>
            <p:spPr bwMode="auto">
              <a:xfrm>
                <a:off x="1049" y="4128"/>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44" name="Oval 118"/>
            <p:cNvSpPr>
              <a:spLocks noChangeArrowheads="1"/>
            </p:cNvSpPr>
            <p:nvPr/>
          </p:nvSpPr>
          <p:spPr bwMode="auto">
            <a:xfrm>
              <a:off x="4656" y="1920"/>
              <a:ext cx="48" cy="48"/>
            </a:xfrm>
            <a:prstGeom prst="ellipse">
              <a:avLst/>
            </a:prstGeom>
            <a:solidFill>
              <a:schemeClr val="hlink"/>
            </a:solidFill>
            <a:ln w="19050">
              <a:solidFill>
                <a:schemeClr val="tx1"/>
              </a:solidFill>
              <a:round/>
              <a:headEnd/>
              <a:tailEnd/>
            </a:ln>
          </p:spPr>
          <p:txBody>
            <a:bodyPr wrap="none" lIns="90000" tIns="46800" rIns="90000" bIns="46800" anchor="ctr"/>
            <a:lstStyle/>
            <a:p>
              <a:endParaRPr lang="zh-CN" altLang="en-US"/>
            </a:p>
          </p:txBody>
        </p:sp>
        <p:sp>
          <p:nvSpPr>
            <p:cNvPr id="145" name="Oval 119"/>
            <p:cNvSpPr>
              <a:spLocks noChangeArrowheads="1"/>
            </p:cNvSpPr>
            <p:nvPr/>
          </p:nvSpPr>
          <p:spPr bwMode="auto">
            <a:xfrm>
              <a:off x="4668" y="816"/>
              <a:ext cx="48" cy="48"/>
            </a:xfrm>
            <a:prstGeom prst="ellipse">
              <a:avLst/>
            </a:prstGeom>
            <a:solidFill>
              <a:schemeClr val="hlink"/>
            </a:solidFill>
            <a:ln w="19050">
              <a:solidFill>
                <a:schemeClr val="tx1"/>
              </a:solidFill>
              <a:round/>
              <a:headEnd/>
              <a:tailEnd/>
            </a:ln>
          </p:spPr>
          <p:txBody>
            <a:bodyPr wrap="none" lIns="90000" tIns="46800" rIns="90000" bIns="46800" anchor="ctr"/>
            <a:lstStyle/>
            <a:p>
              <a:endParaRPr lang="zh-CN" altLang="en-US"/>
            </a:p>
          </p:txBody>
        </p:sp>
        <p:sp>
          <p:nvSpPr>
            <p:cNvPr id="146" name="Text Box 121"/>
            <p:cNvSpPr txBox="1">
              <a:spLocks noChangeArrowheads="1"/>
            </p:cNvSpPr>
            <p:nvPr/>
          </p:nvSpPr>
          <p:spPr bwMode="auto">
            <a:xfrm>
              <a:off x="4752" y="67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12V</a:t>
              </a:r>
            </a:p>
          </p:txBody>
        </p:sp>
        <p:sp>
          <p:nvSpPr>
            <p:cNvPr id="147" name="Text Box 122"/>
            <p:cNvSpPr txBox="1">
              <a:spLocks noChangeArrowheads="1"/>
            </p:cNvSpPr>
            <p:nvPr/>
          </p:nvSpPr>
          <p:spPr bwMode="auto">
            <a:xfrm>
              <a:off x="4752" y="177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12V</a:t>
              </a:r>
            </a:p>
          </p:txBody>
        </p:sp>
      </p:grpSp>
      <p:sp>
        <p:nvSpPr>
          <p:cNvPr id="170" name="Rectangle 130"/>
          <p:cNvSpPr>
            <a:spLocks noChangeArrowheads="1"/>
          </p:cNvSpPr>
          <p:nvPr/>
        </p:nvSpPr>
        <p:spPr bwMode="auto">
          <a:xfrm>
            <a:off x="6149975" y="1342418"/>
            <a:ext cx="2286000" cy="4191000"/>
          </a:xfrm>
          <a:prstGeom prst="rect">
            <a:avLst/>
          </a:prstGeom>
          <a:ln/>
        </p:spPr>
        <p:style>
          <a:lnRef idx="2">
            <a:schemeClr val="accent3"/>
          </a:lnRef>
          <a:fillRef idx="1">
            <a:schemeClr val="lt1"/>
          </a:fillRef>
          <a:effectRef idx="0">
            <a:schemeClr val="accent3"/>
          </a:effectRef>
          <a:fontRef idx="minor">
            <a:schemeClr val="dk1"/>
          </a:fontRef>
        </p:style>
        <p:txBody>
          <a:bodyPr wrap="none" lIns="90000" tIns="46800" rIns="90000" bIns="46800" anchor="ctr"/>
          <a:lstStyle/>
          <a:p>
            <a:endParaRPr lang="zh-CN" altLang="en-US"/>
          </a:p>
        </p:txBody>
      </p:sp>
      <p:sp>
        <p:nvSpPr>
          <p:cNvPr id="178" name="Text Box 51"/>
          <p:cNvSpPr txBox="1">
            <a:spLocks noChangeArrowheads="1"/>
          </p:cNvSpPr>
          <p:nvPr/>
        </p:nvSpPr>
        <p:spPr bwMode="auto">
          <a:xfrm>
            <a:off x="692263" y="1013907"/>
            <a:ext cx="3581400" cy="415925"/>
          </a:xfrm>
          <a:prstGeom prst="rect">
            <a:avLst/>
          </a:prstGeom>
          <a:noFill/>
          <a:ln w="1905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algn="l" eaLnBrk="1" hangingPunct="1"/>
            <a:r>
              <a:rPr lang="zh-CN" altLang="en-US" dirty="0"/>
              <a:t>去掉</a:t>
            </a:r>
            <a:r>
              <a:rPr lang="en-US" altLang="zh-CN" dirty="0"/>
              <a:t>74LS10</a:t>
            </a:r>
            <a:r>
              <a:rPr lang="zh-CN" altLang="en-US" dirty="0"/>
              <a:t>三输入与非门芯片</a:t>
            </a:r>
          </a:p>
        </p:txBody>
      </p:sp>
      <p:graphicFrame>
        <p:nvGraphicFramePr>
          <p:cNvPr id="2" name="对象 1"/>
          <p:cNvGraphicFramePr>
            <a:graphicFrameLocks noChangeAspect="1"/>
          </p:cNvGraphicFramePr>
          <p:nvPr>
            <p:extLst>
              <p:ext uri="{D42A27DB-BD31-4B8C-83A1-F6EECF244321}">
                <p14:modId xmlns:p14="http://schemas.microsoft.com/office/powerpoint/2010/main" val="2469038333"/>
              </p:ext>
            </p:extLst>
          </p:nvPr>
        </p:nvGraphicFramePr>
        <p:xfrm>
          <a:off x="870574" y="1582130"/>
          <a:ext cx="3881438" cy="387350"/>
        </p:xfrm>
        <a:graphic>
          <a:graphicData uri="http://schemas.openxmlformats.org/presentationml/2006/ole">
            <mc:AlternateContent xmlns:mc="http://schemas.openxmlformats.org/markup-compatibility/2006">
              <mc:Choice xmlns:v="urn:schemas-microsoft-com:vml" Requires="v">
                <p:oleObj spid="_x0000_s288324" name="Equation" r:id="rId3" imgW="2066850" imgH="171450" progId="Equation.3">
                  <p:embed/>
                </p:oleObj>
              </mc:Choice>
              <mc:Fallback>
                <p:oleObj name="Equation" r:id="rId3" imgW="2066850" imgH="17145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0574" y="1582130"/>
                        <a:ext cx="3881438"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 name="Group 129"/>
          <p:cNvGraphicFramePr>
            <a:graphicFrameLocks noGrp="1"/>
          </p:cNvGraphicFramePr>
          <p:nvPr>
            <p:extLst>
              <p:ext uri="{D42A27DB-BD31-4B8C-83A1-F6EECF244321}">
                <p14:modId xmlns:p14="http://schemas.microsoft.com/office/powerpoint/2010/main" val="4126718217"/>
              </p:ext>
            </p:extLst>
          </p:nvPr>
        </p:nvGraphicFramePr>
        <p:xfrm>
          <a:off x="366712" y="2246439"/>
          <a:ext cx="2762250" cy="1300163"/>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2" marB="46802"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00</a:t>
                      </a:r>
                    </a:p>
                  </a:txBody>
                  <a:tcPr marL="90000" marR="90000" marT="46802" marB="46802"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01</a:t>
                      </a:r>
                    </a:p>
                  </a:txBody>
                  <a:tcPr marL="90000" marR="90000" marT="46802" marB="46802"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11</a:t>
                      </a:r>
                    </a:p>
                  </a:txBody>
                  <a:tcPr marL="90000" marR="90000" marT="46802" marB="46802"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10</a:t>
                      </a:r>
                    </a:p>
                  </a:txBody>
                  <a:tcPr marL="90000" marR="90000" marT="46802" marB="46802"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2" marB="46802"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2" marB="468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2</a:t>
                      </a:r>
                    </a:p>
                  </a:txBody>
                  <a:tcPr marL="90000" marR="90000" marT="46802" marB="468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6</a:t>
                      </a:r>
                    </a:p>
                  </a:txBody>
                  <a:tcPr marL="90000" marR="90000" marT="46802" marB="468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4</a:t>
                      </a:r>
                    </a:p>
                  </a:txBody>
                  <a:tcPr marL="90000" marR="90000" marT="46802" marB="468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2" marB="46802"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2" marB="468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3</a:t>
                      </a:r>
                    </a:p>
                  </a:txBody>
                  <a:tcPr marL="90000" marR="90000" marT="46802" marB="468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7</a:t>
                      </a:r>
                    </a:p>
                  </a:txBody>
                  <a:tcPr marL="90000" marR="90000" marT="46802" marB="468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rPr>
                        <a:t>5</a:t>
                      </a:r>
                    </a:p>
                  </a:txBody>
                  <a:tcPr marL="90000" marR="90000" marT="46802" marB="468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180" name="Group 38"/>
          <p:cNvGrpSpPr>
            <a:grpSpLocks/>
          </p:cNvGrpSpPr>
          <p:nvPr/>
        </p:nvGrpSpPr>
        <p:grpSpPr bwMode="auto">
          <a:xfrm>
            <a:off x="290512" y="1941639"/>
            <a:ext cx="762000" cy="854075"/>
            <a:chOff x="1536" y="1824"/>
            <a:chExt cx="480" cy="538"/>
          </a:xfrm>
        </p:grpSpPr>
        <p:sp>
          <p:nvSpPr>
            <p:cNvPr id="182" name="Line 39"/>
            <p:cNvSpPr>
              <a:spLocks noChangeShapeType="1"/>
            </p:cNvSpPr>
            <p:nvPr/>
          </p:nvSpPr>
          <p:spPr bwMode="auto">
            <a:xfrm flipH="1" flipV="1">
              <a:off x="1557" y="2027"/>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3" name="Text Box 40"/>
            <p:cNvSpPr txBox="1">
              <a:spLocks noChangeArrowheads="1"/>
            </p:cNvSpPr>
            <p:nvPr/>
          </p:nvSpPr>
          <p:spPr bwMode="auto">
            <a:xfrm>
              <a:off x="1584" y="182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AB</a:t>
              </a:r>
            </a:p>
          </p:txBody>
        </p:sp>
        <p:sp>
          <p:nvSpPr>
            <p:cNvPr id="184" name="Text Box 41"/>
            <p:cNvSpPr txBox="1">
              <a:spLocks noChangeArrowheads="1"/>
            </p:cNvSpPr>
            <p:nvPr/>
          </p:nvSpPr>
          <p:spPr bwMode="auto">
            <a:xfrm>
              <a:off x="1536" y="2112"/>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C</a:t>
              </a:r>
            </a:p>
          </p:txBody>
        </p:sp>
      </p:grpSp>
      <p:sp>
        <p:nvSpPr>
          <p:cNvPr id="185" name="Text Box 42"/>
          <p:cNvSpPr txBox="1">
            <a:spLocks noChangeArrowheads="1"/>
          </p:cNvSpPr>
          <p:nvPr/>
        </p:nvSpPr>
        <p:spPr bwMode="auto">
          <a:xfrm>
            <a:off x="1509712" y="3160839"/>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008000"/>
                </a:solidFill>
              </a:rPr>
              <a:t>1</a:t>
            </a:r>
          </a:p>
        </p:txBody>
      </p:sp>
      <p:sp>
        <p:nvSpPr>
          <p:cNvPr id="186" name="Text Box 43"/>
          <p:cNvSpPr txBox="1">
            <a:spLocks noChangeArrowheads="1"/>
          </p:cNvSpPr>
          <p:nvPr/>
        </p:nvSpPr>
        <p:spPr bwMode="auto">
          <a:xfrm>
            <a:off x="2043112" y="3160839"/>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008000"/>
                </a:solidFill>
              </a:rPr>
              <a:t>1</a:t>
            </a:r>
          </a:p>
        </p:txBody>
      </p:sp>
      <p:sp>
        <p:nvSpPr>
          <p:cNvPr id="187" name="Text Box 44"/>
          <p:cNvSpPr txBox="1">
            <a:spLocks noChangeArrowheads="1"/>
          </p:cNvSpPr>
          <p:nvPr/>
        </p:nvSpPr>
        <p:spPr bwMode="auto">
          <a:xfrm>
            <a:off x="2043112" y="2703639"/>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008000"/>
                </a:solidFill>
              </a:rPr>
              <a:t>1</a:t>
            </a:r>
          </a:p>
        </p:txBody>
      </p:sp>
      <p:sp>
        <p:nvSpPr>
          <p:cNvPr id="188" name="Text Box 45"/>
          <p:cNvSpPr txBox="1">
            <a:spLocks noChangeArrowheads="1"/>
          </p:cNvSpPr>
          <p:nvPr/>
        </p:nvSpPr>
        <p:spPr bwMode="auto">
          <a:xfrm>
            <a:off x="2576512" y="3160839"/>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solidFill>
                  <a:srgbClr val="008000"/>
                </a:solidFill>
              </a:rPr>
              <a:t>1</a:t>
            </a:r>
          </a:p>
        </p:txBody>
      </p:sp>
      <p:sp>
        <p:nvSpPr>
          <p:cNvPr id="189" name="AutoShape 46"/>
          <p:cNvSpPr>
            <a:spLocks noChangeArrowheads="1"/>
          </p:cNvSpPr>
          <p:nvPr/>
        </p:nvSpPr>
        <p:spPr bwMode="auto">
          <a:xfrm rot="5400000">
            <a:off x="2081212" y="2665539"/>
            <a:ext cx="381000" cy="45720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p>
            <a:endParaRPr lang="zh-CN" altLang="zh-CN">
              <a:solidFill>
                <a:srgbClr val="008000"/>
              </a:solidFill>
            </a:endParaRPr>
          </a:p>
        </p:txBody>
      </p:sp>
      <p:sp>
        <p:nvSpPr>
          <p:cNvPr id="190" name="AutoShape 47"/>
          <p:cNvSpPr>
            <a:spLocks noChangeArrowheads="1"/>
          </p:cNvSpPr>
          <p:nvPr/>
        </p:nvSpPr>
        <p:spPr bwMode="auto">
          <a:xfrm rot="10800000">
            <a:off x="2601912" y="3160839"/>
            <a:ext cx="431800" cy="38100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rot="10800000" wrap="none" lIns="90000" tIns="46800" rIns="90000" bIns="46800" anchor="ctr"/>
          <a:lstStyle/>
          <a:p>
            <a:endParaRPr lang="zh-CN" altLang="zh-CN">
              <a:solidFill>
                <a:srgbClr val="008000"/>
              </a:solidFill>
            </a:endParaRPr>
          </a:p>
        </p:txBody>
      </p:sp>
      <p:sp>
        <p:nvSpPr>
          <p:cNvPr id="191" name="AutoShape 48"/>
          <p:cNvSpPr>
            <a:spLocks noChangeArrowheads="1"/>
          </p:cNvSpPr>
          <p:nvPr/>
        </p:nvSpPr>
        <p:spPr bwMode="auto">
          <a:xfrm>
            <a:off x="1509712" y="3160839"/>
            <a:ext cx="914400" cy="38100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zh-CN">
              <a:solidFill>
                <a:srgbClr val="008000"/>
              </a:solidFill>
            </a:endParaRPr>
          </a:p>
        </p:txBody>
      </p:sp>
      <p:graphicFrame>
        <p:nvGraphicFramePr>
          <p:cNvPr id="192" name="Object 52"/>
          <p:cNvGraphicFramePr>
            <a:graphicFrameLocks noChangeAspect="1"/>
          </p:cNvGraphicFramePr>
          <p:nvPr>
            <p:extLst>
              <p:ext uri="{D42A27DB-BD31-4B8C-83A1-F6EECF244321}">
                <p14:modId xmlns:p14="http://schemas.microsoft.com/office/powerpoint/2010/main" val="3635006550"/>
              </p:ext>
            </p:extLst>
          </p:nvPr>
        </p:nvGraphicFramePr>
        <p:xfrm>
          <a:off x="442912" y="3922839"/>
          <a:ext cx="2776538" cy="387350"/>
        </p:xfrm>
        <a:graphic>
          <a:graphicData uri="http://schemas.openxmlformats.org/presentationml/2006/ole">
            <mc:AlternateContent xmlns:mc="http://schemas.openxmlformats.org/markup-compatibility/2006">
              <mc:Choice xmlns:v="urn:schemas-microsoft-com:vml" Requires="v">
                <p:oleObj spid="_x0000_s288325" name="Equation" r:id="rId5" imgW="1476257" imgH="181043" progId="Equation.3">
                  <p:embed/>
                </p:oleObj>
              </mc:Choice>
              <mc:Fallback>
                <p:oleObj name="Equation" r:id="rId5" imgW="1476257" imgH="18104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912" y="3922839"/>
                        <a:ext cx="2776538"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 name="Object 53"/>
          <p:cNvGraphicFramePr>
            <a:graphicFrameLocks noChangeAspect="1"/>
          </p:cNvGraphicFramePr>
          <p:nvPr>
            <p:extLst>
              <p:ext uri="{D42A27DB-BD31-4B8C-83A1-F6EECF244321}">
                <p14:modId xmlns:p14="http://schemas.microsoft.com/office/powerpoint/2010/main" val="465070267"/>
              </p:ext>
            </p:extLst>
          </p:nvPr>
        </p:nvGraphicFramePr>
        <p:xfrm>
          <a:off x="685800" y="4370514"/>
          <a:ext cx="2611437" cy="436563"/>
        </p:xfrm>
        <a:graphic>
          <a:graphicData uri="http://schemas.openxmlformats.org/presentationml/2006/ole">
            <mc:AlternateContent xmlns:mc="http://schemas.openxmlformats.org/markup-compatibility/2006">
              <mc:Choice xmlns:v="urn:schemas-microsoft-com:vml" Requires="v">
                <p:oleObj spid="_x0000_s288326" name="Equation" r:id="rId7" imgW="1390751" imgH="209685" progId="Equation.3">
                  <p:embed/>
                </p:oleObj>
              </mc:Choice>
              <mc:Fallback>
                <p:oleObj name="Equation" r:id="rId7" imgW="1390751" imgH="20968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4370514"/>
                        <a:ext cx="2611437"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 name="Object 54"/>
          <p:cNvGraphicFramePr>
            <a:graphicFrameLocks noChangeAspect="1"/>
          </p:cNvGraphicFramePr>
          <p:nvPr>
            <p:extLst>
              <p:ext uri="{D42A27DB-BD31-4B8C-83A1-F6EECF244321}">
                <p14:modId xmlns:p14="http://schemas.microsoft.com/office/powerpoint/2010/main" val="2521205204"/>
              </p:ext>
            </p:extLst>
          </p:nvPr>
        </p:nvGraphicFramePr>
        <p:xfrm>
          <a:off x="747712" y="4837239"/>
          <a:ext cx="2189163" cy="388938"/>
        </p:xfrm>
        <a:graphic>
          <a:graphicData uri="http://schemas.openxmlformats.org/presentationml/2006/ole">
            <mc:AlternateContent xmlns:mc="http://schemas.openxmlformats.org/markup-compatibility/2006">
              <mc:Choice xmlns:v="urn:schemas-microsoft-com:vml" Requires="v">
                <p:oleObj spid="_x0000_s288327" name="Equation" r:id="rId9" imgW="1162016" imgH="181043" progId="Equation.3">
                  <p:embed/>
                </p:oleObj>
              </mc:Choice>
              <mc:Fallback>
                <p:oleObj name="Equation" r:id="rId9" imgW="1162016" imgH="18104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7712" y="4837239"/>
                        <a:ext cx="2189163"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 name="Object 55"/>
          <p:cNvGraphicFramePr>
            <a:graphicFrameLocks noChangeAspect="1"/>
          </p:cNvGraphicFramePr>
          <p:nvPr>
            <p:extLst>
              <p:ext uri="{D42A27DB-BD31-4B8C-83A1-F6EECF244321}">
                <p14:modId xmlns:p14="http://schemas.microsoft.com/office/powerpoint/2010/main" val="2377452199"/>
              </p:ext>
            </p:extLst>
          </p:nvPr>
        </p:nvGraphicFramePr>
        <p:xfrm>
          <a:off x="747712" y="5157914"/>
          <a:ext cx="2189163" cy="511175"/>
        </p:xfrm>
        <a:graphic>
          <a:graphicData uri="http://schemas.openxmlformats.org/presentationml/2006/ole">
            <mc:AlternateContent xmlns:mc="http://schemas.openxmlformats.org/markup-compatibility/2006">
              <mc:Choice xmlns:v="urn:schemas-microsoft-com:vml" Requires="v">
                <p:oleObj spid="_x0000_s288328" name="Equation" r:id="rId11" imgW="1162016" imgH="247785" progId="Equation.3">
                  <p:embed/>
                </p:oleObj>
              </mc:Choice>
              <mc:Fallback>
                <p:oleObj name="Equation" r:id="rId11" imgW="1162016" imgH="24778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7712" y="5157914"/>
                        <a:ext cx="2189163"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 name="Object 56"/>
          <p:cNvGraphicFramePr>
            <a:graphicFrameLocks noChangeAspect="1"/>
          </p:cNvGraphicFramePr>
          <p:nvPr>
            <p:extLst>
              <p:ext uri="{D42A27DB-BD31-4B8C-83A1-F6EECF244321}">
                <p14:modId xmlns:p14="http://schemas.microsoft.com/office/powerpoint/2010/main" val="3239501384"/>
              </p:ext>
            </p:extLst>
          </p:nvPr>
        </p:nvGraphicFramePr>
        <p:xfrm>
          <a:off x="747712" y="5675439"/>
          <a:ext cx="2071688" cy="511175"/>
        </p:xfrm>
        <a:graphic>
          <a:graphicData uri="http://schemas.openxmlformats.org/presentationml/2006/ole">
            <mc:AlternateContent xmlns:mc="http://schemas.openxmlformats.org/markup-compatibility/2006">
              <mc:Choice xmlns:v="urn:schemas-microsoft-com:vml" Requires="v">
                <p:oleObj spid="_x0000_s288329" name="Equation" r:id="rId13" imgW="1095392" imgH="247785" progId="Equation.3">
                  <p:embed/>
                </p:oleObj>
              </mc:Choice>
              <mc:Fallback>
                <p:oleObj name="Equation" r:id="rId13" imgW="1095392" imgH="24778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7712" y="5675439"/>
                        <a:ext cx="2071688"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7" name="Object 118"/>
          <p:cNvGraphicFramePr>
            <a:graphicFrameLocks noChangeAspect="1"/>
          </p:cNvGraphicFramePr>
          <p:nvPr>
            <p:extLst>
              <p:ext uri="{D42A27DB-BD31-4B8C-83A1-F6EECF244321}">
                <p14:modId xmlns:p14="http://schemas.microsoft.com/office/powerpoint/2010/main" val="1603606139"/>
              </p:ext>
            </p:extLst>
          </p:nvPr>
        </p:nvGraphicFramePr>
        <p:xfrm>
          <a:off x="6826249" y="6062141"/>
          <a:ext cx="1882775" cy="339725"/>
        </p:xfrm>
        <a:graphic>
          <a:graphicData uri="http://schemas.openxmlformats.org/presentationml/2006/ole">
            <mc:AlternateContent xmlns:mc="http://schemas.openxmlformats.org/markup-compatibility/2006">
              <mc:Choice xmlns:v="urn:schemas-microsoft-com:vml" Requires="v">
                <p:oleObj spid="_x0000_s288330" name="Equation" r:id="rId15" imgW="1000176" imgH="161857" progId="Equation.3">
                  <p:embed/>
                </p:oleObj>
              </mc:Choice>
              <mc:Fallback>
                <p:oleObj name="Equation" r:id="rId15" imgW="1000176" imgH="16185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26249" y="6062141"/>
                        <a:ext cx="1882775"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8" name="Group 123"/>
          <p:cNvGrpSpPr>
            <a:grpSpLocks/>
          </p:cNvGrpSpPr>
          <p:nvPr/>
        </p:nvGrpSpPr>
        <p:grpSpPr bwMode="auto">
          <a:xfrm>
            <a:off x="3900486" y="2480741"/>
            <a:ext cx="4727575" cy="3222625"/>
            <a:chOff x="2711" y="979"/>
            <a:chExt cx="2978" cy="2030"/>
          </a:xfrm>
        </p:grpSpPr>
        <p:sp>
          <p:nvSpPr>
            <p:cNvPr id="199" name="Text Box 58"/>
            <p:cNvSpPr txBox="1">
              <a:spLocks noChangeArrowheads="1"/>
            </p:cNvSpPr>
            <p:nvPr/>
          </p:nvSpPr>
          <p:spPr bwMode="auto">
            <a:xfrm>
              <a:off x="5424" y="115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Y</a:t>
              </a:r>
            </a:p>
          </p:txBody>
        </p:sp>
        <p:sp>
          <p:nvSpPr>
            <p:cNvPr id="200" name="Text Box 59"/>
            <p:cNvSpPr txBox="1">
              <a:spLocks noChangeArrowheads="1"/>
            </p:cNvSpPr>
            <p:nvPr/>
          </p:nvSpPr>
          <p:spPr bwMode="auto">
            <a:xfrm>
              <a:off x="2711" y="979"/>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a:t>
              </a:r>
            </a:p>
          </p:txBody>
        </p:sp>
        <p:grpSp>
          <p:nvGrpSpPr>
            <p:cNvPr id="201" name="Group 60"/>
            <p:cNvGrpSpPr>
              <a:grpSpLocks/>
            </p:cNvGrpSpPr>
            <p:nvPr/>
          </p:nvGrpSpPr>
          <p:grpSpPr bwMode="auto">
            <a:xfrm>
              <a:off x="3831" y="1078"/>
              <a:ext cx="930" cy="336"/>
              <a:chOff x="816" y="864"/>
              <a:chExt cx="930" cy="336"/>
            </a:xfrm>
          </p:grpSpPr>
          <p:sp>
            <p:nvSpPr>
              <p:cNvPr id="247" name="AutoShape 61"/>
              <p:cNvSpPr>
                <a:spLocks noChangeArrowheads="1"/>
              </p:cNvSpPr>
              <p:nvPr/>
            </p:nvSpPr>
            <p:spPr bwMode="auto">
              <a:xfrm>
                <a:off x="1104" y="86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48" name="Line 62"/>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9" name="Line 63"/>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50" name="Line 64"/>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51" name="Oval 65"/>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202" name="Group 66"/>
            <p:cNvGrpSpPr>
              <a:grpSpLocks/>
            </p:cNvGrpSpPr>
            <p:nvPr/>
          </p:nvGrpSpPr>
          <p:grpSpPr bwMode="auto">
            <a:xfrm>
              <a:off x="3821" y="1552"/>
              <a:ext cx="930" cy="336"/>
              <a:chOff x="816" y="864"/>
              <a:chExt cx="930" cy="336"/>
            </a:xfrm>
          </p:grpSpPr>
          <p:sp>
            <p:nvSpPr>
              <p:cNvPr id="242" name="AutoShape 67"/>
              <p:cNvSpPr>
                <a:spLocks noChangeArrowheads="1"/>
              </p:cNvSpPr>
              <p:nvPr/>
            </p:nvSpPr>
            <p:spPr bwMode="auto">
              <a:xfrm>
                <a:off x="1104" y="86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43" name="Line 68"/>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4" name="Line 69"/>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5" name="Line 70"/>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6" name="Oval 71"/>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203" name="Group 72"/>
            <p:cNvGrpSpPr>
              <a:grpSpLocks/>
            </p:cNvGrpSpPr>
            <p:nvPr/>
          </p:nvGrpSpPr>
          <p:grpSpPr bwMode="auto">
            <a:xfrm>
              <a:off x="4759" y="1315"/>
              <a:ext cx="930" cy="336"/>
              <a:chOff x="816" y="864"/>
              <a:chExt cx="930" cy="336"/>
            </a:xfrm>
          </p:grpSpPr>
          <p:sp>
            <p:nvSpPr>
              <p:cNvPr id="237" name="AutoShape 73"/>
              <p:cNvSpPr>
                <a:spLocks noChangeArrowheads="1"/>
              </p:cNvSpPr>
              <p:nvPr/>
            </p:nvSpPr>
            <p:spPr bwMode="auto">
              <a:xfrm>
                <a:off x="1104" y="86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38" name="Line 74"/>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9" name="Line 75"/>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0" name="Line 76"/>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1" name="Oval 77"/>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204" name="Line 85"/>
            <p:cNvSpPr>
              <a:spLocks noChangeShapeType="1"/>
            </p:cNvSpPr>
            <p:nvPr/>
          </p:nvSpPr>
          <p:spPr bwMode="auto">
            <a:xfrm>
              <a:off x="3017" y="1121"/>
              <a:ext cx="8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5" name="Line 86"/>
            <p:cNvSpPr>
              <a:spLocks noChangeShapeType="1"/>
            </p:cNvSpPr>
            <p:nvPr/>
          </p:nvSpPr>
          <p:spPr bwMode="auto">
            <a:xfrm>
              <a:off x="2999" y="1603"/>
              <a:ext cx="86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6" name="Line 87"/>
            <p:cNvSpPr>
              <a:spLocks noChangeShapeType="1"/>
            </p:cNvSpPr>
            <p:nvPr/>
          </p:nvSpPr>
          <p:spPr bwMode="auto">
            <a:xfrm flipH="1">
              <a:off x="3829" y="1314"/>
              <a:ext cx="4" cy="10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7" name="Text Box 89"/>
            <p:cNvSpPr txBox="1">
              <a:spLocks noChangeArrowheads="1"/>
            </p:cNvSpPr>
            <p:nvPr/>
          </p:nvSpPr>
          <p:spPr bwMode="auto">
            <a:xfrm>
              <a:off x="2711" y="1507"/>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B</a:t>
              </a:r>
            </a:p>
          </p:txBody>
        </p:sp>
        <p:sp>
          <p:nvSpPr>
            <p:cNvPr id="208" name="Line 91"/>
            <p:cNvSpPr>
              <a:spLocks noChangeShapeType="1"/>
            </p:cNvSpPr>
            <p:nvPr/>
          </p:nvSpPr>
          <p:spPr bwMode="auto">
            <a:xfrm>
              <a:off x="2951" y="2083"/>
              <a:ext cx="748" cy="1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9" name="Line 92"/>
            <p:cNvSpPr>
              <a:spLocks noChangeShapeType="1"/>
            </p:cNvSpPr>
            <p:nvPr/>
          </p:nvSpPr>
          <p:spPr bwMode="auto">
            <a:xfrm>
              <a:off x="3688" y="1795"/>
              <a:ext cx="0" cy="30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0" name="Line 93"/>
            <p:cNvSpPr>
              <a:spLocks noChangeShapeType="1"/>
            </p:cNvSpPr>
            <p:nvPr/>
          </p:nvSpPr>
          <p:spPr bwMode="auto">
            <a:xfrm>
              <a:off x="3696" y="1790"/>
              <a:ext cx="230"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1" name="Line 94"/>
            <p:cNvSpPr>
              <a:spLocks noChangeShapeType="1"/>
            </p:cNvSpPr>
            <p:nvPr/>
          </p:nvSpPr>
          <p:spPr bwMode="auto">
            <a:xfrm>
              <a:off x="3101" y="1131"/>
              <a:ext cx="0" cy="18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2" name="Oval 95"/>
            <p:cNvSpPr>
              <a:spLocks noChangeArrowheads="1"/>
            </p:cNvSpPr>
            <p:nvPr/>
          </p:nvSpPr>
          <p:spPr bwMode="auto">
            <a:xfrm>
              <a:off x="4416" y="2688"/>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213" name="Text Box 96"/>
            <p:cNvSpPr txBox="1">
              <a:spLocks noChangeArrowheads="1"/>
            </p:cNvSpPr>
            <p:nvPr/>
          </p:nvSpPr>
          <p:spPr bwMode="auto">
            <a:xfrm>
              <a:off x="2711" y="1939"/>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C</a:t>
              </a:r>
            </a:p>
          </p:txBody>
        </p:sp>
        <p:sp>
          <p:nvSpPr>
            <p:cNvPr id="214" name="Line 98"/>
            <p:cNvSpPr>
              <a:spLocks noChangeShapeType="1"/>
            </p:cNvSpPr>
            <p:nvPr/>
          </p:nvSpPr>
          <p:spPr bwMode="auto">
            <a:xfrm flipV="1">
              <a:off x="3529" y="2575"/>
              <a:ext cx="478"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5" name="Line 99"/>
            <p:cNvSpPr>
              <a:spLocks noChangeShapeType="1"/>
            </p:cNvSpPr>
            <p:nvPr/>
          </p:nvSpPr>
          <p:spPr bwMode="auto">
            <a:xfrm>
              <a:off x="3287" y="2803"/>
              <a:ext cx="72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6" name="Line 100"/>
            <p:cNvSpPr>
              <a:spLocks noChangeShapeType="1"/>
            </p:cNvSpPr>
            <p:nvPr/>
          </p:nvSpPr>
          <p:spPr bwMode="auto">
            <a:xfrm flipV="1">
              <a:off x="4343" y="2707"/>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7" name="Freeform 101"/>
            <p:cNvSpPr>
              <a:spLocks/>
            </p:cNvSpPr>
            <p:nvPr/>
          </p:nvSpPr>
          <p:spPr bwMode="auto">
            <a:xfrm>
              <a:off x="3957" y="2515"/>
              <a:ext cx="78" cy="354"/>
            </a:xfrm>
            <a:custGeom>
              <a:avLst/>
              <a:gdLst>
                <a:gd name="T0" fmla="*/ 2 w 85"/>
                <a:gd name="T1" fmla="*/ 0 h 306"/>
                <a:gd name="T2" fmla="*/ 26 w 85"/>
                <a:gd name="T3" fmla="*/ 501 h 306"/>
                <a:gd name="T4" fmla="*/ 26 w 85"/>
                <a:gd name="T5" fmla="*/ 1286 h 306"/>
                <a:gd name="T6" fmla="*/ 0 w 85"/>
                <a:gd name="T7" fmla="*/ 1757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18" name="Freeform 102"/>
            <p:cNvSpPr>
              <a:spLocks/>
            </p:cNvSpPr>
            <p:nvPr/>
          </p:nvSpPr>
          <p:spPr bwMode="auto">
            <a:xfrm>
              <a:off x="3959" y="2707"/>
              <a:ext cx="384" cy="169"/>
            </a:xfrm>
            <a:custGeom>
              <a:avLst/>
              <a:gdLst>
                <a:gd name="T0" fmla="*/ 0 w 384"/>
                <a:gd name="T1" fmla="*/ 42 h 192"/>
                <a:gd name="T2" fmla="*/ 168 w 384"/>
                <a:gd name="T3" fmla="*/ 32 h 192"/>
                <a:gd name="T4" fmla="*/ 296 w 384"/>
                <a:gd name="T5" fmla="*/ 18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19" name="Freeform 103"/>
            <p:cNvSpPr>
              <a:spLocks/>
            </p:cNvSpPr>
            <p:nvPr/>
          </p:nvSpPr>
          <p:spPr bwMode="auto">
            <a:xfrm>
              <a:off x="3959" y="2515"/>
              <a:ext cx="384" cy="192"/>
            </a:xfrm>
            <a:custGeom>
              <a:avLst/>
              <a:gdLst>
                <a:gd name="T0" fmla="*/ 0 w 240"/>
                <a:gd name="T1" fmla="*/ 0 h 96"/>
                <a:gd name="T2" fmla="*/ 54042 w 240"/>
                <a:gd name="T3" fmla="*/ 196608 h 96"/>
                <a:gd name="T4" fmla="*/ 67477 w 240"/>
                <a:gd name="T5" fmla="*/ 393216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20" name="Freeform 104"/>
            <p:cNvSpPr>
              <a:spLocks/>
            </p:cNvSpPr>
            <p:nvPr/>
          </p:nvSpPr>
          <p:spPr bwMode="auto">
            <a:xfrm>
              <a:off x="3899" y="2515"/>
              <a:ext cx="78" cy="354"/>
            </a:xfrm>
            <a:custGeom>
              <a:avLst/>
              <a:gdLst>
                <a:gd name="T0" fmla="*/ 2 w 85"/>
                <a:gd name="T1" fmla="*/ 0 h 306"/>
                <a:gd name="T2" fmla="*/ 26 w 85"/>
                <a:gd name="T3" fmla="*/ 501 h 306"/>
                <a:gd name="T4" fmla="*/ 26 w 85"/>
                <a:gd name="T5" fmla="*/ 1286 h 306"/>
                <a:gd name="T6" fmla="*/ 0 w 85"/>
                <a:gd name="T7" fmla="*/ 1757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21" name="Line 106"/>
            <p:cNvSpPr>
              <a:spLocks noChangeShapeType="1"/>
            </p:cNvSpPr>
            <p:nvPr/>
          </p:nvSpPr>
          <p:spPr bwMode="auto">
            <a:xfrm>
              <a:off x="3516" y="1612"/>
              <a:ext cx="4" cy="9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2" name="Line 107"/>
            <p:cNvSpPr>
              <a:spLocks noChangeShapeType="1"/>
            </p:cNvSpPr>
            <p:nvPr/>
          </p:nvSpPr>
          <p:spPr bwMode="auto">
            <a:xfrm flipV="1">
              <a:off x="4944" y="2832"/>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3" name="Freeform 108"/>
            <p:cNvSpPr>
              <a:spLocks/>
            </p:cNvSpPr>
            <p:nvPr/>
          </p:nvSpPr>
          <p:spPr bwMode="auto">
            <a:xfrm>
              <a:off x="4572" y="2648"/>
              <a:ext cx="78" cy="354"/>
            </a:xfrm>
            <a:custGeom>
              <a:avLst/>
              <a:gdLst>
                <a:gd name="T0" fmla="*/ 2 w 85"/>
                <a:gd name="T1" fmla="*/ 0 h 306"/>
                <a:gd name="T2" fmla="*/ 26 w 85"/>
                <a:gd name="T3" fmla="*/ 501 h 306"/>
                <a:gd name="T4" fmla="*/ 26 w 85"/>
                <a:gd name="T5" fmla="*/ 1286 h 306"/>
                <a:gd name="T6" fmla="*/ 0 w 85"/>
                <a:gd name="T7" fmla="*/ 1757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24" name="Freeform 109"/>
            <p:cNvSpPr>
              <a:spLocks/>
            </p:cNvSpPr>
            <p:nvPr/>
          </p:nvSpPr>
          <p:spPr bwMode="auto">
            <a:xfrm>
              <a:off x="4574" y="2840"/>
              <a:ext cx="384" cy="169"/>
            </a:xfrm>
            <a:custGeom>
              <a:avLst/>
              <a:gdLst>
                <a:gd name="T0" fmla="*/ 0 w 384"/>
                <a:gd name="T1" fmla="*/ 42 h 192"/>
                <a:gd name="T2" fmla="*/ 168 w 384"/>
                <a:gd name="T3" fmla="*/ 32 h 192"/>
                <a:gd name="T4" fmla="*/ 296 w 384"/>
                <a:gd name="T5" fmla="*/ 18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25" name="Freeform 110"/>
            <p:cNvSpPr>
              <a:spLocks/>
            </p:cNvSpPr>
            <p:nvPr/>
          </p:nvSpPr>
          <p:spPr bwMode="auto">
            <a:xfrm>
              <a:off x="4574" y="2648"/>
              <a:ext cx="384" cy="192"/>
            </a:xfrm>
            <a:custGeom>
              <a:avLst/>
              <a:gdLst>
                <a:gd name="T0" fmla="*/ 0 w 240"/>
                <a:gd name="T1" fmla="*/ 0 h 96"/>
                <a:gd name="T2" fmla="*/ 54042 w 240"/>
                <a:gd name="T3" fmla="*/ 196608 h 96"/>
                <a:gd name="T4" fmla="*/ 67477 w 240"/>
                <a:gd name="T5" fmla="*/ 393216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26" name="Freeform 111"/>
            <p:cNvSpPr>
              <a:spLocks/>
            </p:cNvSpPr>
            <p:nvPr/>
          </p:nvSpPr>
          <p:spPr bwMode="auto">
            <a:xfrm>
              <a:off x="4514" y="2648"/>
              <a:ext cx="78" cy="354"/>
            </a:xfrm>
            <a:custGeom>
              <a:avLst/>
              <a:gdLst>
                <a:gd name="T0" fmla="*/ 2 w 85"/>
                <a:gd name="T1" fmla="*/ 0 h 306"/>
                <a:gd name="T2" fmla="*/ 26 w 85"/>
                <a:gd name="T3" fmla="*/ 501 h 306"/>
                <a:gd name="T4" fmla="*/ 26 w 85"/>
                <a:gd name="T5" fmla="*/ 1286 h 306"/>
                <a:gd name="T6" fmla="*/ 0 w 85"/>
                <a:gd name="T7" fmla="*/ 1757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27" name="Line 112"/>
            <p:cNvSpPr>
              <a:spLocks noChangeShapeType="1"/>
            </p:cNvSpPr>
            <p:nvPr/>
          </p:nvSpPr>
          <p:spPr bwMode="auto">
            <a:xfrm flipV="1">
              <a:off x="3115" y="2925"/>
              <a:ext cx="149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8" name="Line 113"/>
            <p:cNvSpPr>
              <a:spLocks noChangeShapeType="1"/>
            </p:cNvSpPr>
            <p:nvPr/>
          </p:nvSpPr>
          <p:spPr bwMode="auto">
            <a:xfrm>
              <a:off x="3293" y="2103"/>
              <a:ext cx="0" cy="70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9" name="Oval 114"/>
            <p:cNvSpPr>
              <a:spLocks noChangeArrowheads="1"/>
            </p:cNvSpPr>
            <p:nvPr/>
          </p:nvSpPr>
          <p:spPr bwMode="auto">
            <a:xfrm>
              <a:off x="3072" y="1104"/>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230" name="Oval 115"/>
            <p:cNvSpPr>
              <a:spLocks noChangeArrowheads="1"/>
            </p:cNvSpPr>
            <p:nvPr/>
          </p:nvSpPr>
          <p:spPr bwMode="auto">
            <a:xfrm>
              <a:off x="3504" y="1584"/>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231" name="Oval 116"/>
            <p:cNvSpPr>
              <a:spLocks noChangeArrowheads="1"/>
            </p:cNvSpPr>
            <p:nvPr/>
          </p:nvSpPr>
          <p:spPr bwMode="auto">
            <a:xfrm>
              <a:off x="3268" y="2065"/>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232" name="Text Box 117"/>
            <p:cNvSpPr txBox="1">
              <a:spLocks noChangeArrowheads="1"/>
            </p:cNvSpPr>
            <p:nvPr/>
          </p:nvSpPr>
          <p:spPr bwMode="auto">
            <a:xfrm>
              <a:off x="5088" y="259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X</a:t>
              </a:r>
            </a:p>
          </p:txBody>
        </p:sp>
        <p:sp>
          <p:nvSpPr>
            <p:cNvPr id="233" name="Line 119"/>
            <p:cNvSpPr>
              <a:spLocks noChangeShapeType="1"/>
            </p:cNvSpPr>
            <p:nvPr/>
          </p:nvSpPr>
          <p:spPr bwMode="auto">
            <a:xfrm>
              <a:off x="3840" y="2304"/>
              <a:ext cx="58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4" name="Line 120"/>
            <p:cNvSpPr>
              <a:spLocks noChangeShapeType="1"/>
            </p:cNvSpPr>
            <p:nvPr/>
          </p:nvSpPr>
          <p:spPr bwMode="auto">
            <a:xfrm>
              <a:off x="4436" y="2313"/>
              <a:ext cx="0"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5" name="Line 121"/>
            <p:cNvSpPr>
              <a:spLocks noChangeShapeType="1"/>
            </p:cNvSpPr>
            <p:nvPr/>
          </p:nvSpPr>
          <p:spPr bwMode="auto">
            <a:xfrm>
              <a:off x="4753" y="1550"/>
              <a:ext cx="0" cy="1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6" name="Line 122"/>
            <p:cNvSpPr>
              <a:spLocks noChangeShapeType="1"/>
            </p:cNvSpPr>
            <p:nvPr/>
          </p:nvSpPr>
          <p:spPr bwMode="auto">
            <a:xfrm>
              <a:off x="4761" y="1229"/>
              <a:ext cx="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aphicFrame>
        <p:nvGraphicFramePr>
          <p:cNvPr id="252" name="Object 124"/>
          <p:cNvGraphicFramePr>
            <a:graphicFrameLocks noChangeAspect="1"/>
          </p:cNvGraphicFramePr>
          <p:nvPr>
            <p:extLst>
              <p:ext uri="{D42A27DB-BD31-4B8C-83A1-F6EECF244321}">
                <p14:modId xmlns:p14="http://schemas.microsoft.com/office/powerpoint/2010/main" val="4045632456"/>
              </p:ext>
            </p:extLst>
          </p:nvPr>
        </p:nvGraphicFramePr>
        <p:xfrm>
          <a:off x="5653086" y="1577454"/>
          <a:ext cx="2330450" cy="511175"/>
        </p:xfrm>
        <a:graphic>
          <a:graphicData uri="http://schemas.openxmlformats.org/presentationml/2006/ole">
            <mc:AlternateContent xmlns:mc="http://schemas.openxmlformats.org/markup-compatibility/2006">
              <mc:Choice xmlns:v="urn:schemas-microsoft-com:vml" Requires="v">
                <p:oleObj spid="_x0000_s288331" name="Equation" r:id="rId17" imgW="1238351" imgH="247785" progId="Equation.3">
                  <p:embed/>
                </p:oleObj>
              </mc:Choice>
              <mc:Fallback>
                <p:oleObj name="Equation" r:id="rId17" imgW="1238351" imgH="24778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53086" y="1577454"/>
                        <a:ext cx="233045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3" name="Rectangle 125"/>
          <p:cNvSpPr>
            <a:spLocks noChangeArrowheads="1"/>
          </p:cNvSpPr>
          <p:nvPr/>
        </p:nvSpPr>
        <p:spPr bwMode="auto">
          <a:xfrm>
            <a:off x="5653086" y="2252141"/>
            <a:ext cx="2971800" cy="2057400"/>
          </a:xfrm>
          <a:prstGeom prst="rect">
            <a:avLst/>
          </a:prstGeom>
          <a:noFill/>
          <a:ln w="19050">
            <a:solidFill>
              <a:srgbClr val="FF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54" name="Rectangle 126"/>
          <p:cNvSpPr>
            <a:spLocks noChangeArrowheads="1"/>
          </p:cNvSpPr>
          <p:nvPr/>
        </p:nvSpPr>
        <p:spPr bwMode="auto">
          <a:xfrm>
            <a:off x="5272086" y="4690541"/>
            <a:ext cx="2590800" cy="1219200"/>
          </a:xfrm>
          <a:prstGeom prst="rect">
            <a:avLst/>
          </a:prstGeom>
          <a:noFill/>
          <a:ln w="19050">
            <a:solidFill>
              <a:srgbClr val="FF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55" name="Text Box 127"/>
          <p:cNvSpPr txBox="1">
            <a:spLocks noChangeArrowheads="1"/>
          </p:cNvSpPr>
          <p:nvPr/>
        </p:nvSpPr>
        <p:spPr bwMode="auto">
          <a:xfrm>
            <a:off x="7405686" y="3776141"/>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algn="l" eaLnBrk="1" hangingPunct="1"/>
            <a:r>
              <a:rPr lang="en-US" altLang="zh-CN">
                <a:solidFill>
                  <a:srgbClr val="CC0099"/>
                </a:solidFill>
              </a:rPr>
              <a:t>74LS00</a:t>
            </a:r>
          </a:p>
        </p:txBody>
      </p:sp>
      <p:sp>
        <p:nvSpPr>
          <p:cNvPr id="256" name="Text Box 128"/>
          <p:cNvSpPr txBox="1">
            <a:spLocks noChangeArrowheads="1"/>
          </p:cNvSpPr>
          <p:nvPr/>
        </p:nvSpPr>
        <p:spPr bwMode="auto">
          <a:xfrm>
            <a:off x="6796086" y="4690541"/>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algn="l" eaLnBrk="1" hangingPunct="1"/>
            <a:r>
              <a:rPr lang="en-US" altLang="zh-CN">
                <a:solidFill>
                  <a:srgbClr val="CC0099"/>
                </a:solidFill>
              </a:rPr>
              <a:t>74LS86</a:t>
            </a:r>
          </a:p>
        </p:txBody>
      </p:sp>
    </p:spTree>
    <p:extLst>
      <p:ext uri="{BB962C8B-B14F-4D97-AF65-F5344CB8AC3E}">
        <p14:creationId xmlns:p14="http://schemas.microsoft.com/office/powerpoint/2010/main" val="39444149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556799" y="429847"/>
            <a:ext cx="2970197" cy="1313565"/>
          </a:xfrm>
        </p:spPr>
        <p:txBody>
          <a:bodyPr/>
          <a:lstStyle/>
          <a:p>
            <a:r>
              <a:rPr lang="zh-CN" altLang="en-US" sz="8800" dirty="0"/>
              <a:t>作业</a:t>
            </a:r>
          </a:p>
        </p:txBody>
      </p:sp>
      <p:sp>
        <p:nvSpPr>
          <p:cNvPr id="7" name="内容占位符 6"/>
          <p:cNvSpPr>
            <a:spLocks noGrp="1"/>
          </p:cNvSpPr>
          <p:nvPr>
            <p:ph sz="half" idx="1"/>
          </p:nvPr>
        </p:nvSpPr>
        <p:spPr>
          <a:xfrm>
            <a:off x="386721" y="2573943"/>
            <a:ext cx="4305929" cy="3750657"/>
          </a:xfrm>
        </p:spPr>
        <p:txBody>
          <a:bodyPr/>
          <a:lstStyle/>
          <a:p>
            <a:r>
              <a:rPr lang="zh-CN" altLang="en-US" dirty="0"/>
              <a:t>习题</a:t>
            </a:r>
            <a:r>
              <a:rPr lang="en-US" altLang="zh-CN" dirty="0"/>
              <a:t>P62</a:t>
            </a:r>
            <a:r>
              <a:rPr lang="zh-CN" altLang="en-US" dirty="0"/>
              <a:t>，第</a:t>
            </a:r>
            <a:r>
              <a:rPr lang="en-US" altLang="zh-CN" dirty="0"/>
              <a:t>8</a:t>
            </a:r>
            <a:r>
              <a:rPr lang="zh-CN" altLang="en-US" dirty="0"/>
              <a:t>，</a:t>
            </a:r>
            <a:r>
              <a:rPr lang="en-US" altLang="zh-CN" dirty="0"/>
              <a:t>9,19</a:t>
            </a:r>
            <a:r>
              <a:rPr lang="zh-CN" altLang="en-US" dirty="0"/>
              <a:t>题</a:t>
            </a:r>
            <a:endParaRPr lang="en-US" altLang="zh-CN" dirty="0"/>
          </a:p>
          <a:p>
            <a:endParaRPr lang="zh-CN" altLang="en-US" dirty="0"/>
          </a:p>
        </p:txBody>
      </p:sp>
      <p:sp>
        <p:nvSpPr>
          <p:cNvPr id="8" name="内容占位符 7"/>
          <p:cNvSpPr>
            <a:spLocks noGrp="1"/>
          </p:cNvSpPr>
          <p:nvPr>
            <p:ph sz="half" idx="2"/>
          </p:nvPr>
        </p:nvSpPr>
        <p:spPr>
          <a:xfrm>
            <a:off x="4797015" y="548808"/>
            <a:ext cx="4010435" cy="5775792"/>
          </a:xfrm>
        </p:spPr>
        <p:style>
          <a:lnRef idx="1">
            <a:schemeClr val="accent4"/>
          </a:lnRef>
          <a:fillRef idx="2">
            <a:schemeClr val="accent4"/>
          </a:fillRef>
          <a:effectRef idx="1">
            <a:schemeClr val="accent4"/>
          </a:effectRef>
          <a:fontRef idx="minor">
            <a:schemeClr val="dk1"/>
          </a:fontRef>
        </p:style>
        <p:txBody>
          <a:bodyPr/>
          <a:lstStyle/>
          <a:p>
            <a:r>
              <a:rPr lang="zh-CN" altLang="en-US" i="1" u="sng" dirty="0"/>
              <a:t>无加分作业</a:t>
            </a:r>
            <a:endParaRPr lang="en-US" altLang="zh-CN" i="1" u="sng" dirty="0"/>
          </a:p>
        </p:txBody>
      </p:sp>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1" y="1"/>
            <a:ext cx="1548038" cy="2327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7456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第一节  组合逻辑分析</a:t>
            </a:r>
          </a:p>
        </p:txBody>
      </p:sp>
      <p:sp>
        <p:nvSpPr>
          <p:cNvPr id="7" name="Text Box 17"/>
          <p:cNvSpPr txBox="1">
            <a:spLocks noChangeArrowheads="1"/>
          </p:cNvSpPr>
          <p:nvPr/>
        </p:nvSpPr>
        <p:spPr bwMode="auto">
          <a:xfrm>
            <a:off x="500063" y="1262063"/>
            <a:ext cx="1524000" cy="523875"/>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zh-CN" altLang="en-US" sz="2800" b="1">
                <a:ea typeface="隶书" pitchFamily="49" charset="-122"/>
              </a:rPr>
              <a:t>逻辑图</a:t>
            </a:r>
            <a:endParaRPr lang="zh-CN" altLang="en-US" sz="2800" b="1">
              <a:ea typeface="幼圆" pitchFamily="49" charset="-122"/>
            </a:endParaRPr>
          </a:p>
        </p:txBody>
      </p:sp>
      <p:sp>
        <p:nvSpPr>
          <p:cNvPr id="8" name="Text Box 18"/>
          <p:cNvSpPr txBox="1">
            <a:spLocks noChangeArrowheads="1"/>
          </p:cNvSpPr>
          <p:nvPr/>
        </p:nvSpPr>
        <p:spPr bwMode="auto">
          <a:xfrm>
            <a:off x="142875" y="4333875"/>
            <a:ext cx="2143125" cy="523875"/>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spcBef>
                <a:spcPct val="50000"/>
              </a:spcBef>
            </a:pPr>
            <a:r>
              <a:rPr lang="zh-CN" altLang="en-US" sz="2800" b="1">
                <a:ea typeface="隶书" pitchFamily="49" charset="-122"/>
              </a:rPr>
              <a:t>逻辑表达式</a:t>
            </a:r>
          </a:p>
        </p:txBody>
      </p:sp>
      <p:sp>
        <p:nvSpPr>
          <p:cNvPr id="9" name="AutoShape 19"/>
          <p:cNvSpPr>
            <a:spLocks noChangeArrowheads="1"/>
          </p:cNvSpPr>
          <p:nvPr/>
        </p:nvSpPr>
        <p:spPr bwMode="auto">
          <a:xfrm>
            <a:off x="1057275" y="1847850"/>
            <a:ext cx="228600" cy="2438400"/>
          </a:xfrm>
          <a:prstGeom prst="downArrow">
            <a:avLst>
              <a:gd name="adj1" fmla="val 50000"/>
              <a:gd name="adj2" fmla="val 266667"/>
            </a:avLst>
          </a:prstGeom>
          <a:solidFill>
            <a:srgbClr val="CC3300">
              <a:alpha val="50195"/>
            </a:srgbClr>
          </a:solidFill>
          <a:ln w="9525">
            <a:solidFill>
              <a:schemeClr val="tx1"/>
            </a:solidFill>
            <a:miter lim="800000"/>
            <a:headEnd/>
            <a:tailEnd/>
          </a:ln>
        </p:spPr>
        <p:txBody>
          <a:bodyPr vert="eaVert" wrap="none" anchor="ctr"/>
          <a:lstStyle/>
          <a:p>
            <a:endParaRPr lang="zh-CN" altLang="en-US">
              <a:solidFill>
                <a:schemeClr val="tx1"/>
              </a:solidFill>
            </a:endParaRPr>
          </a:p>
        </p:txBody>
      </p:sp>
      <p:sp>
        <p:nvSpPr>
          <p:cNvPr id="10" name="AutoShape 20"/>
          <p:cNvSpPr>
            <a:spLocks noChangeArrowheads="1"/>
          </p:cNvSpPr>
          <p:nvPr/>
        </p:nvSpPr>
        <p:spPr bwMode="auto">
          <a:xfrm>
            <a:off x="5786438" y="3471863"/>
            <a:ext cx="228600" cy="457200"/>
          </a:xfrm>
          <a:prstGeom prst="downArrow">
            <a:avLst>
              <a:gd name="adj1" fmla="val 50000"/>
              <a:gd name="adj2" fmla="val 50000"/>
            </a:avLst>
          </a:prstGeom>
          <a:solidFill>
            <a:srgbClr val="CC3300">
              <a:alpha val="50195"/>
            </a:srgbClr>
          </a:solidFill>
          <a:ln w="9525">
            <a:solidFill>
              <a:schemeClr val="tx1"/>
            </a:solidFill>
            <a:miter lim="800000"/>
            <a:headEnd/>
            <a:tailEnd/>
          </a:ln>
        </p:spPr>
        <p:txBody>
          <a:bodyPr vert="eaVert" wrap="none" anchor="ctr"/>
          <a:lstStyle/>
          <a:p>
            <a:endParaRPr lang="zh-CN" altLang="en-US">
              <a:solidFill>
                <a:schemeClr val="tx1"/>
              </a:solidFill>
            </a:endParaRPr>
          </a:p>
        </p:txBody>
      </p:sp>
      <p:sp>
        <p:nvSpPr>
          <p:cNvPr id="11" name="Oval 21"/>
          <p:cNvSpPr>
            <a:spLocks noChangeArrowheads="1"/>
          </p:cNvSpPr>
          <p:nvPr/>
        </p:nvSpPr>
        <p:spPr bwMode="auto">
          <a:xfrm>
            <a:off x="6143625" y="3403312"/>
            <a:ext cx="642938" cy="389513"/>
          </a:xfrm>
          <a:prstGeom prst="ellipse">
            <a:avLst/>
          </a:pr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spcBef>
                <a:spcPct val="50000"/>
              </a:spcBef>
            </a:pPr>
            <a:r>
              <a:rPr lang="en-US" altLang="zh-CN">
                <a:solidFill>
                  <a:schemeClr val="tx1"/>
                </a:solidFill>
              </a:rPr>
              <a:t> 1  </a:t>
            </a:r>
          </a:p>
        </p:txBody>
      </p:sp>
      <p:sp>
        <p:nvSpPr>
          <p:cNvPr id="12" name="Oval 22"/>
          <p:cNvSpPr>
            <a:spLocks noChangeArrowheads="1"/>
          </p:cNvSpPr>
          <p:nvPr/>
        </p:nvSpPr>
        <p:spPr bwMode="auto">
          <a:xfrm>
            <a:off x="500063" y="2640518"/>
            <a:ext cx="658205" cy="389513"/>
          </a:xfrm>
          <a:prstGeom prst="ellipse">
            <a:avLst/>
          </a:pr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spcBef>
                <a:spcPct val="50000"/>
              </a:spcBef>
            </a:pPr>
            <a:r>
              <a:rPr lang="en-US" altLang="zh-CN">
                <a:solidFill>
                  <a:schemeClr val="tx1"/>
                </a:solidFill>
              </a:rPr>
              <a:t> 1  </a:t>
            </a:r>
          </a:p>
        </p:txBody>
      </p:sp>
      <p:sp>
        <p:nvSpPr>
          <p:cNvPr id="13" name="AutoShape 23"/>
          <p:cNvSpPr>
            <a:spLocks noChangeArrowheads="1"/>
          </p:cNvSpPr>
          <p:nvPr/>
        </p:nvSpPr>
        <p:spPr bwMode="auto">
          <a:xfrm>
            <a:off x="1071563" y="4957763"/>
            <a:ext cx="228600" cy="685800"/>
          </a:xfrm>
          <a:prstGeom prst="downArrow">
            <a:avLst>
              <a:gd name="adj1" fmla="val 50000"/>
              <a:gd name="adj2" fmla="val 75000"/>
            </a:avLst>
          </a:prstGeom>
          <a:solidFill>
            <a:srgbClr val="CC3300">
              <a:alpha val="50195"/>
            </a:srgbClr>
          </a:solidFill>
          <a:ln w="9525">
            <a:solidFill>
              <a:schemeClr val="tx1"/>
            </a:solidFill>
            <a:miter lim="800000"/>
            <a:headEnd/>
            <a:tailEnd/>
          </a:ln>
        </p:spPr>
        <p:txBody>
          <a:bodyPr vert="eaVert" wrap="none" anchor="ctr"/>
          <a:lstStyle/>
          <a:p>
            <a:endParaRPr lang="zh-CN" altLang="en-US">
              <a:solidFill>
                <a:schemeClr val="tx1"/>
              </a:solidFill>
            </a:endParaRPr>
          </a:p>
        </p:txBody>
      </p:sp>
      <p:sp>
        <p:nvSpPr>
          <p:cNvPr id="14" name="Text Box 24"/>
          <p:cNvSpPr txBox="1">
            <a:spLocks noChangeArrowheads="1"/>
          </p:cNvSpPr>
          <p:nvPr/>
        </p:nvSpPr>
        <p:spPr bwMode="auto">
          <a:xfrm>
            <a:off x="309563" y="5689600"/>
            <a:ext cx="1905000" cy="954088"/>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spcBef>
                <a:spcPct val="50000"/>
              </a:spcBef>
            </a:pPr>
            <a:r>
              <a:rPr lang="zh-CN" altLang="en-US" sz="2800" b="1" dirty="0">
                <a:ea typeface="隶书" pitchFamily="49" charset="-122"/>
              </a:rPr>
              <a:t>最简与或表达式</a:t>
            </a:r>
          </a:p>
        </p:txBody>
      </p:sp>
      <p:sp>
        <p:nvSpPr>
          <p:cNvPr id="15" name="Text Box 25"/>
          <p:cNvSpPr txBox="1">
            <a:spLocks noChangeArrowheads="1"/>
          </p:cNvSpPr>
          <p:nvPr/>
        </p:nvSpPr>
        <p:spPr bwMode="auto">
          <a:xfrm>
            <a:off x="1570951" y="4872038"/>
            <a:ext cx="430887" cy="914400"/>
          </a:xfrm>
          <a:prstGeom prst="rect">
            <a:avLst/>
          </a:prstGeom>
          <a:noFill/>
          <a:ln w="9525">
            <a:noFill/>
            <a:miter lim="800000"/>
            <a:headEnd/>
            <a:tailEnd/>
          </a:ln>
          <a:effectLst/>
        </p:spPr>
        <p:txBody>
          <a:bodyPr vert="eaVert" lIns="0" rIns="0">
            <a:spAutoFit/>
          </a:bodyPr>
          <a:lstStyle/>
          <a:p>
            <a:pPr>
              <a:spcBef>
                <a:spcPct val="50000"/>
              </a:spcBef>
              <a:defRPr/>
            </a:pPr>
            <a:r>
              <a:rPr lang="zh-CN" altLang="en-US" sz="2800" b="1" dirty="0">
                <a:solidFill>
                  <a:schemeClr val="tx1"/>
                </a:solidFill>
                <a:effectLst>
                  <a:outerShdw blurRad="38100" dist="38100" dir="2700000" algn="tl">
                    <a:srgbClr val="C0C0C0"/>
                  </a:outerShdw>
                </a:effectLst>
                <a:latin typeface="Times New Roman" charset="0"/>
                <a:ea typeface="宋体" pitchFamily="2" charset="-122"/>
              </a:rPr>
              <a:t>化简</a:t>
            </a:r>
          </a:p>
        </p:txBody>
      </p:sp>
      <p:sp>
        <p:nvSpPr>
          <p:cNvPr id="16" name="Oval 26"/>
          <p:cNvSpPr>
            <a:spLocks noChangeArrowheads="1"/>
          </p:cNvSpPr>
          <p:nvPr/>
        </p:nvSpPr>
        <p:spPr bwMode="auto">
          <a:xfrm>
            <a:off x="500063" y="5069393"/>
            <a:ext cx="658205" cy="389513"/>
          </a:xfrm>
          <a:prstGeom prst="ellipse">
            <a:avLst/>
          </a:pr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spcBef>
                <a:spcPct val="50000"/>
              </a:spcBef>
            </a:pPr>
            <a:r>
              <a:rPr lang="en-US" altLang="zh-CN">
                <a:solidFill>
                  <a:schemeClr val="tx1"/>
                </a:solidFill>
              </a:rPr>
              <a:t> 2  </a:t>
            </a:r>
          </a:p>
        </p:txBody>
      </p:sp>
      <p:graphicFrame>
        <p:nvGraphicFramePr>
          <p:cNvPr id="17" name="Object 27"/>
          <p:cNvGraphicFramePr>
            <a:graphicFrameLocks noChangeAspect="1"/>
          </p:cNvGraphicFramePr>
          <p:nvPr>
            <p:extLst>
              <p:ext uri="{D42A27DB-BD31-4B8C-83A1-F6EECF244321}">
                <p14:modId xmlns:p14="http://schemas.microsoft.com/office/powerpoint/2010/main" val="445256584"/>
              </p:ext>
            </p:extLst>
          </p:nvPr>
        </p:nvGraphicFramePr>
        <p:xfrm>
          <a:off x="3181526" y="3352800"/>
          <a:ext cx="1173162" cy="576263"/>
        </p:xfrm>
        <a:graphic>
          <a:graphicData uri="http://schemas.openxmlformats.org/presentationml/2006/ole">
            <mc:AlternateContent xmlns:mc="http://schemas.openxmlformats.org/markup-compatibility/2006">
              <mc:Choice xmlns:v="urn:schemas-microsoft-com:vml" Requires="v">
                <p:oleObj spid="_x0000_s273316" name="Equation" r:id="rId3" imgW="622080" imgH="253800" progId="Equation.DSMT4">
                  <p:embed/>
                </p:oleObj>
              </mc:Choice>
              <mc:Fallback>
                <p:oleObj name="Equation" r:id="rId3" imgW="622080" imgH="253800" progId="Equation.DSMT4">
                  <p:embed/>
                  <p:pic>
                    <p:nvPicPr>
                      <p:cNvPr id="0" name=""/>
                      <p:cNvPicPr>
                        <a:picLocks noChangeAspect="1" noChangeArrowheads="1"/>
                      </p:cNvPicPr>
                      <p:nvPr/>
                    </p:nvPicPr>
                    <p:blipFill>
                      <a:blip r:embed="rId4"/>
                      <a:srcRect/>
                      <a:stretch>
                        <a:fillRect/>
                      </a:stretch>
                    </p:blipFill>
                    <p:spPr bwMode="auto">
                      <a:xfrm>
                        <a:off x="3181526" y="3352800"/>
                        <a:ext cx="1173162" cy="576263"/>
                      </a:xfrm>
                      <a:prstGeom prst="rect">
                        <a:avLst/>
                      </a:prstGeom>
                      <a:noFill/>
                    </p:spPr>
                  </p:pic>
                </p:oleObj>
              </mc:Fallback>
            </mc:AlternateContent>
          </a:graphicData>
        </a:graphic>
      </p:graphicFrame>
      <p:graphicFrame>
        <p:nvGraphicFramePr>
          <p:cNvPr id="18" name="Object 28"/>
          <p:cNvGraphicFramePr>
            <a:graphicFrameLocks noChangeAspect="1"/>
          </p:cNvGraphicFramePr>
          <p:nvPr>
            <p:extLst>
              <p:ext uri="{D42A27DB-BD31-4B8C-83A1-F6EECF244321}">
                <p14:modId xmlns:p14="http://schemas.microsoft.com/office/powerpoint/2010/main" val="424849807"/>
              </p:ext>
            </p:extLst>
          </p:nvPr>
        </p:nvGraphicFramePr>
        <p:xfrm>
          <a:off x="2682875" y="4171950"/>
          <a:ext cx="1416050" cy="590550"/>
        </p:xfrm>
        <a:graphic>
          <a:graphicData uri="http://schemas.openxmlformats.org/presentationml/2006/ole">
            <mc:AlternateContent xmlns:mc="http://schemas.openxmlformats.org/markup-compatibility/2006">
              <mc:Choice xmlns:v="urn:schemas-microsoft-com:vml" Requires="v">
                <p:oleObj spid="_x0000_s273317" name="Equation" r:id="rId5" imgW="736560" imgH="253800" progId="Equation.DSMT4">
                  <p:embed/>
                </p:oleObj>
              </mc:Choice>
              <mc:Fallback>
                <p:oleObj name="Equation" r:id="rId5" imgW="736560" imgH="253800" progId="Equation.DSMT4">
                  <p:embed/>
                  <p:pic>
                    <p:nvPicPr>
                      <p:cNvPr id="0" name=""/>
                      <p:cNvPicPr>
                        <a:picLocks noChangeAspect="1" noChangeArrowheads="1"/>
                      </p:cNvPicPr>
                      <p:nvPr/>
                    </p:nvPicPr>
                    <p:blipFill>
                      <a:blip r:embed="rId6"/>
                      <a:srcRect/>
                      <a:stretch>
                        <a:fillRect/>
                      </a:stretch>
                    </p:blipFill>
                    <p:spPr bwMode="auto">
                      <a:xfrm>
                        <a:off x="2682875" y="4171950"/>
                        <a:ext cx="1416050" cy="590550"/>
                      </a:xfrm>
                      <a:prstGeom prst="rect">
                        <a:avLst/>
                      </a:prstGeom>
                      <a:noFill/>
                    </p:spPr>
                  </p:pic>
                </p:oleObj>
              </mc:Fallback>
            </mc:AlternateContent>
          </a:graphicData>
        </a:graphic>
      </p:graphicFrame>
      <p:graphicFrame>
        <p:nvGraphicFramePr>
          <p:cNvPr id="19" name="Object 29"/>
          <p:cNvGraphicFramePr>
            <a:graphicFrameLocks noChangeAspect="1"/>
          </p:cNvGraphicFramePr>
          <p:nvPr>
            <p:extLst>
              <p:ext uri="{D42A27DB-BD31-4B8C-83A1-F6EECF244321}">
                <p14:modId xmlns:p14="http://schemas.microsoft.com/office/powerpoint/2010/main" val="2734600813"/>
              </p:ext>
            </p:extLst>
          </p:nvPr>
        </p:nvGraphicFramePr>
        <p:xfrm>
          <a:off x="2678113" y="4975225"/>
          <a:ext cx="1470025" cy="612775"/>
        </p:xfrm>
        <a:graphic>
          <a:graphicData uri="http://schemas.openxmlformats.org/presentationml/2006/ole">
            <mc:AlternateContent xmlns:mc="http://schemas.openxmlformats.org/markup-compatibility/2006">
              <mc:Choice xmlns:v="urn:schemas-microsoft-com:vml" Requires="v">
                <p:oleObj spid="_x0000_s273318" name="Equation" r:id="rId7" imgW="736560" imgH="253800" progId="Equation.DSMT4">
                  <p:embed/>
                </p:oleObj>
              </mc:Choice>
              <mc:Fallback>
                <p:oleObj name="Equation" r:id="rId7" imgW="736560" imgH="253800" progId="Equation.DSMT4">
                  <p:embed/>
                  <p:pic>
                    <p:nvPicPr>
                      <p:cNvPr id="0" name=""/>
                      <p:cNvPicPr>
                        <a:picLocks noChangeAspect="1" noChangeArrowheads="1"/>
                      </p:cNvPicPr>
                      <p:nvPr/>
                    </p:nvPicPr>
                    <p:blipFill>
                      <a:blip r:embed="rId8"/>
                      <a:srcRect/>
                      <a:stretch>
                        <a:fillRect/>
                      </a:stretch>
                    </p:blipFill>
                    <p:spPr bwMode="auto">
                      <a:xfrm>
                        <a:off x="2678113" y="4975225"/>
                        <a:ext cx="1470025" cy="612775"/>
                      </a:xfrm>
                      <a:prstGeom prst="rect">
                        <a:avLst/>
                      </a:prstGeom>
                      <a:noFill/>
                    </p:spPr>
                  </p:pic>
                </p:oleObj>
              </mc:Fallback>
            </mc:AlternateContent>
          </a:graphicData>
        </a:graphic>
      </p:graphicFrame>
      <p:sp>
        <p:nvSpPr>
          <p:cNvPr id="20" name="AutoShape 34"/>
          <p:cNvSpPr>
            <a:spLocks/>
          </p:cNvSpPr>
          <p:nvPr/>
        </p:nvSpPr>
        <p:spPr bwMode="auto">
          <a:xfrm>
            <a:off x="4333875" y="5047536"/>
            <a:ext cx="381000" cy="430054"/>
          </a:xfrm>
          <a:prstGeom prst="rightBrace">
            <a:avLst>
              <a:gd name="adj1" fmla="val 33333"/>
              <a:gd name="adj2" fmla="val 50000"/>
            </a:avLst>
          </a:pr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lIns="0" rIns="0" anchor="ctr">
            <a:spAutoFit/>
          </a:bodyPr>
          <a:lstStyle/>
          <a:p>
            <a:endParaRPr lang="zh-CN" altLang="en-US">
              <a:solidFill>
                <a:schemeClr val="tx1"/>
              </a:solidFill>
            </a:endParaRPr>
          </a:p>
        </p:txBody>
      </p:sp>
      <p:sp>
        <p:nvSpPr>
          <p:cNvPr id="21" name="AutoShape 35"/>
          <p:cNvSpPr>
            <a:spLocks noChangeArrowheads="1"/>
          </p:cNvSpPr>
          <p:nvPr/>
        </p:nvSpPr>
        <p:spPr bwMode="auto">
          <a:xfrm>
            <a:off x="5761038" y="5215500"/>
            <a:ext cx="311150" cy="609600"/>
          </a:xfrm>
          <a:prstGeom prst="downArrow">
            <a:avLst>
              <a:gd name="adj1" fmla="val 50000"/>
              <a:gd name="adj2" fmla="val 48980"/>
            </a:avLst>
          </a:prstGeom>
          <a:solidFill>
            <a:srgbClr val="CC3300">
              <a:alpha val="50195"/>
            </a:srgbClr>
          </a:solidFill>
          <a:ln w="9525">
            <a:solidFill>
              <a:schemeClr val="tx1"/>
            </a:solidFill>
            <a:miter lim="800000"/>
            <a:headEnd/>
            <a:tailEnd/>
          </a:ln>
        </p:spPr>
        <p:txBody>
          <a:bodyPr vert="eaVert" wrap="none" anchor="ctr"/>
          <a:lstStyle/>
          <a:p>
            <a:endParaRPr lang="zh-CN" altLang="en-US">
              <a:solidFill>
                <a:schemeClr val="tx1"/>
              </a:solidFill>
            </a:endParaRPr>
          </a:p>
        </p:txBody>
      </p:sp>
      <p:sp>
        <p:nvSpPr>
          <p:cNvPr id="22" name="Oval 36"/>
          <p:cNvSpPr>
            <a:spLocks noChangeArrowheads="1"/>
          </p:cNvSpPr>
          <p:nvPr/>
        </p:nvSpPr>
        <p:spPr bwMode="auto">
          <a:xfrm>
            <a:off x="6215063" y="5328718"/>
            <a:ext cx="658205" cy="389513"/>
          </a:xfrm>
          <a:prstGeom prst="ellipse">
            <a:avLst/>
          </a:pr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spcBef>
                <a:spcPct val="50000"/>
              </a:spcBef>
            </a:pPr>
            <a:r>
              <a:rPr lang="en-US" altLang="zh-CN">
                <a:solidFill>
                  <a:schemeClr val="tx1"/>
                </a:solidFill>
              </a:rPr>
              <a:t> 2  </a:t>
            </a:r>
          </a:p>
        </p:txBody>
      </p:sp>
      <p:graphicFrame>
        <p:nvGraphicFramePr>
          <p:cNvPr id="23" name="Object 37"/>
          <p:cNvGraphicFramePr>
            <a:graphicFrameLocks noChangeAspect="1"/>
          </p:cNvGraphicFramePr>
          <p:nvPr>
            <p:extLst>
              <p:ext uri="{D42A27DB-BD31-4B8C-83A1-F6EECF244321}">
                <p14:modId xmlns:p14="http://schemas.microsoft.com/office/powerpoint/2010/main" val="2545849234"/>
              </p:ext>
            </p:extLst>
          </p:nvPr>
        </p:nvGraphicFramePr>
        <p:xfrm>
          <a:off x="5330825" y="5863075"/>
          <a:ext cx="2413000" cy="531813"/>
        </p:xfrm>
        <a:graphic>
          <a:graphicData uri="http://schemas.openxmlformats.org/presentationml/2006/ole">
            <mc:AlternateContent xmlns:mc="http://schemas.openxmlformats.org/markup-compatibility/2006">
              <mc:Choice xmlns:v="urn:schemas-microsoft-com:vml" Requires="v">
                <p:oleObj spid="_x0000_s273319" name="Equation" r:id="rId9" imgW="1180800" imgH="215640" progId="Equation.DSMT4">
                  <p:embed/>
                </p:oleObj>
              </mc:Choice>
              <mc:Fallback>
                <p:oleObj name="Equation" r:id="rId9" imgW="1180800" imgH="215640" progId="Equation.DSMT4">
                  <p:embed/>
                  <p:pic>
                    <p:nvPicPr>
                      <p:cNvPr id="0" name=""/>
                      <p:cNvPicPr>
                        <a:picLocks noChangeAspect="1" noChangeArrowheads="1"/>
                      </p:cNvPicPr>
                      <p:nvPr/>
                    </p:nvPicPr>
                    <p:blipFill>
                      <a:blip r:embed="rId10"/>
                      <a:srcRect/>
                      <a:stretch>
                        <a:fillRect/>
                      </a:stretch>
                    </p:blipFill>
                    <p:spPr bwMode="auto">
                      <a:xfrm>
                        <a:off x="5330825" y="5863075"/>
                        <a:ext cx="2413000" cy="531813"/>
                      </a:xfrm>
                      <a:prstGeom prst="rect">
                        <a:avLst/>
                      </a:prstGeom>
                      <a:noFill/>
                    </p:spPr>
                  </p:pic>
                </p:oleObj>
              </mc:Fallback>
            </mc:AlternateContent>
          </a:graphicData>
        </a:graphic>
      </p:graphicFrame>
      <p:sp>
        <p:nvSpPr>
          <p:cNvPr id="24" name="Text Box 38"/>
          <p:cNvSpPr txBox="1">
            <a:spLocks noChangeArrowheads="1"/>
          </p:cNvSpPr>
          <p:nvPr/>
        </p:nvSpPr>
        <p:spPr bwMode="auto">
          <a:xfrm>
            <a:off x="1348264" y="1871663"/>
            <a:ext cx="1723549" cy="227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rIns="0">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zh-CN" altLang="en-US" sz="2800" b="1"/>
              <a:t>从输入端开始，逐级写出输出端的逻辑函数表达式</a:t>
            </a:r>
          </a:p>
        </p:txBody>
      </p:sp>
      <p:graphicFrame>
        <p:nvGraphicFramePr>
          <p:cNvPr id="25" name="Object 39"/>
          <p:cNvGraphicFramePr>
            <a:graphicFrameLocks noChangeAspect="1"/>
          </p:cNvGraphicFramePr>
          <p:nvPr>
            <p:extLst>
              <p:ext uri="{D42A27DB-BD31-4B8C-83A1-F6EECF244321}">
                <p14:modId xmlns:p14="http://schemas.microsoft.com/office/powerpoint/2010/main" val="1668014151"/>
              </p:ext>
            </p:extLst>
          </p:nvPr>
        </p:nvGraphicFramePr>
        <p:xfrm>
          <a:off x="5022057" y="4082885"/>
          <a:ext cx="3529012" cy="1374775"/>
        </p:xfrm>
        <a:graphic>
          <a:graphicData uri="http://schemas.openxmlformats.org/presentationml/2006/ole">
            <mc:AlternateContent xmlns:mc="http://schemas.openxmlformats.org/markup-compatibility/2006">
              <mc:Choice xmlns:v="urn:schemas-microsoft-com:vml" Requires="v">
                <p:oleObj spid="_x0000_s273320" name="Equation" r:id="rId11" imgW="1688760" imgH="660240" progId="Equation.DSMT4">
                  <p:embed/>
                </p:oleObj>
              </mc:Choice>
              <mc:Fallback>
                <p:oleObj name="Equation" r:id="rId11" imgW="1688760" imgH="660240" progId="Equation.DSMT4">
                  <p:embed/>
                  <p:pic>
                    <p:nvPicPr>
                      <p:cNvPr id="0" name=""/>
                      <p:cNvPicPr>
                        <a:picLocks noChangeAspect="1" noChangeArrowheads="1"/>
                      </p:cNvPicPr>
                      <p:nvPr/>
                    </p:nvPicPr>
                    <p:blipFill>
                      <a:blip r:embed="rId12"/>
                      <a:srcRect/>
                      <a:stretch>
                        <a:fillRect/>
                      </a:stretch>
                    </p:blipFill>
                    <p:spPr bwMode="auto">
                      <a:xfrm>
                        <a:off x="5022057" y="4082885"/>
                        <a:ext cx="3529012" cy="1374775"/>
                      </a:xfrm>
                      <a:prstGeom prst="rect">
                        <a:avLst/>
                      </a:prstGeom>
                      <a:noFill/>
                    </p:spPr>
                  </p:pic>
                </p:oleObj>
              </mc:Fallback>
            </mc:AlternateContent>
          </a:graphicData>
        </a:graphic>
      </p:graphicFrame>
      <p:pic>
        <p:nvPicPr>
          <p:cNvPr id="26"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57563" y="285750"/>
            <a:ext cx="5643562"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 name="Object 30"/>
          <p:cNvGraphicFramePr>
            <a:graphicFrameLocks noChangeAspect="1"/>
          </p:cNvGraphicFramePr>
          <p:nvPr>
            <p:extLst>
              <p:ext uri="{D42A27DB-BD31-4B8C-83A1-F6EECF244321}">
                <p14:modId xmlns:p14="http://schemas.microsoft.com/office/powerpoint/2010/main" val="4013180741"/>
              </p:ext>
            </p:extLst>
          </p:nvPr>
        </p:nvGraphicFramePr>
        <p:xfrm>
          <a:off x="5072063" y="928688"/>
          <a:ext cx="268287" cy="501650"/>
        </p:xfrm>
        <a:graphic>
          <a:graphicData uri="http://schemas.openxmlformats.org/presentationml/2006/ole">
            <mc:AlternateContent xmlns:mc="http://schemas.openxmlformats.org/markup-compatibility/2006">
              <mc:Choice xmlns:v="urn:schemas-microsoft-com:vml" Requires="v">
                <p:oleObj spid="_x0000_s273321" name="公式" r:id="rId14" imgW="139680" imgH="215640" progId="Equation.3">
                  <p:embed/>
                </p:oleObj>
              </mc:Choice>
              <mc:Fallback>
                <p:oleObj name="公式" r:id="rId14" imgW="139680" imgH="2156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72063" y="928688"/>
                        <a:ext cx="268287" cy="501650"/>
                      </a:xfrm>
                      <a:prstGeom prst="rect">
                        <a:avLst/>
                      </a:prstGeom>
                      <a:solidFill>
                        <a:srgbClr val="CCFFFF"/>
                      </a:solidFill>
                    </p:spPr>
                  </p:pic>
                </p:oleObj>
              </mc:Fallback>
            </mc:AlternateContent>
          </a:graphicData>
        </a:graphic>
      </p:graphicFrame>
      <p:graphicFrame>
        <p:nvGraphicFramePr>
          <p:cNvPr id="28" name="Object 31"/>
          <p:cNvGraphicFramePr>
            <a:graphicFrameLocks noChangeAspect="1"/>
          </p:cNvGraphicFramePr>
          <p:nvPr>
            <p:extLst>
              <p:ext uri="{D42A27DB-BD31-4B8C-83A1-F6EECF244321}">
                <p14:modId xmlns:p14="http://schemas.microsoft.com/office/powerpoint/2010/main" val="1743712247"/>
              </p:ext>
            </p:extLst>
          </p:nvPr>
        </p:nvGraphicFramePr>
        <p:xfrm>
          <a:off x="6786563" y="0"/>
          <a:ext cx="314325" cy="500063"/>
        </p:xfrm>
        <a:graphic>
          <a:graphicData uri="http://schemas.openxmlformats.org/presentationml/2006/ole">
            <mc:AlternateContent xmlns:mc="http://schemas.openxmlformats.org/markup-compatibility/2006">
              <mc:Choice xmlns:v="urn:schemas-microsoft-com:vml" Requires="v">
                <p:oleObj spid="_x0000_s273322" name="公式" r:id="rId16" imgW="164880" imgH="215640" progId="Equation.3">
                  <p:embed/>
                </p:oleObj>
              </mc:Choice>
              <mc:Fallback>
                <p:oleObj name="公式" r:id="rId16" imgW="164880" imgH="2156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86563" y="0"/>
                        <a:ext cx="314325" cy="500063"/>
                      </a:xfrm>
                      <a:prstGeom prst="rect">
                        <a:avLst/>
                      </a:prstGeom>
                      <a:solidFill>
                        <a:srgbClr val="CCFFFF"/>
                      </a:solidFill>
                    </p:spPr>
                  </p:pic>
                </p:oleObj>
              </mc:Fallback>
            </mc:AlternateContent>
          </a:graphicData>
        </a:graphic>
      </p:graphicFrame>
      <p:graphicFrame>
        <p:nvGraphicFramePr>
          <p:cNvPr id="29" name="Object 32"/>
          <p:cNvGraphicFramePr>
            <a:graphicFrameLocks noChangeAspect="1"/>
          </p:cNvGraphicFramePr>
          <p:nvPr>
            <p:extLst>
              <p:ext uri="{D42A27DB-BD31-4B8C-83A1-F6EECF244321}">
                <p14:modId xmlns:p14="http://schemas.microsoft.com/office/powerpoint/2010/main" val="2596814103"/>
              </p:ext>
            </p:extLst>
          </p:nvPr>
        </p:nvGraphicFramePr>
        <p:xfrm>
          <a:off x="6786563" y="1071563"/>
          <a:ext cx="287337" cy="530225"/>
        </p:xfrm>
        <a:graphic>
          <a:graphicData uri="http://schemas.openxmlformats.org/presentationml/2006/ole">
            <mc:AlternateContent xmlns:mc="http://schemas.openxmlformats.org/markup-compatibility/2006">
              <mc:Choice xmlns:v="urn:schemas-microsoft-com:vml" Requires="v">
                <p:oleObj spid="_x0000_s273323" name="公式" r:id="rId18" imgW="152280" imgH="228600" progId="Equation.3">
                  <p:embed/>
                </p:oleObj>
              </mc:Choice>
              <mc:Fallback>
                <p:oleObj name="公式" r:id="rId18" imgW="152280" imgH="2286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786563" y="1071563"/>
                        <a:ext cx="287337" cy="530225"/>
                      </a:xfrm>
                      <a:prstGeom prst="rect">
                        <a:avLst/>
                      </a:prstGeom>
                      <a:solidFill>
                        <a:srgbClr val="CCFFFF"/>
                      </a:solidFill>
                    </p:spPr>
                  </p:pic>
                </p:oleObj>
              </mc:Fallback>
            </mc:AlternateContent>
          </a:graphicData>
        </a:graphic>
      </p:graphicFrame>
      <p:graphicFrame>
        <p:nvGraphicFramePr>
          <p:cNvPr id="30" name="Object 33"/>
          <p:cNvGraphicFramePr>
            <a:graphicFrameLocks noChangeAspect="1"/>
          </p:cNvGraphicFramePr>
          <p:nvPr>
            <p:extLst>
              <p:ext uri="{D42A27DB-BD31-4B8C-83A1-F6EECF244321}">
                <p14:modId xmlns:p14="http://schemas.microsoft.com/office/powerpoint/2010/main" val="3039282962"/>
              </p:ext>
            </p:extLst>
          </p:nvPr>
        </p:nvGraphicFramePr>
        <p:xfrm>
          <a:off x="6761163" y="2227263"/>
          <a:ext cx="338137" cy="500062"/>
        </p:xfrm>
        <a:graphic>
          <a:graphicData uri="http://schemas.openxmlformats.org/presentationml/2006/ole">
            <mc:AlternateContent xmlns:mc="http://schemas.openxmlformats.org/markup-compatibility/2006">
              <mc:Choice xmlns:v="urn:schemas-microsoft-com:vml" Requires="v">
                <p:oleObj spid="_x0000_s273324" name="Equation" r:id="rId20" imgW="164880" imgH="215640" progId="Equation.3">
                  <p:embed/>
                </p:oleObj>
              </mc:Choice>
              <mc:Fallback>
                <p:oleObj name="Equation" r:id="rId20" imgW="164880" imgH="21564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61163" y="2227263"/>
                        <a:ext cx="338137" cy="500062"/>
                      </a:xfrm>
                      <a:prstGeom prst="rect">
                        <a:avLst/>
                      </a:prstGeom>
                      <a:solidFill>
                        <a:srgbClr val="CCFFFF"/>
                      </a:solidFill>
                    </p:spPr>
                  </p:pic>
                </p:oleObj>
              </mc:Fallback>
            </mc:AlternateContent>
          </a:graphicData>
        </a:graphic>
      </p:graphicFrame>
      <p:graphicFrame>
        <p:nvGraphicFramePr>
          <p:cNvPr id="31" name="Object 13"/>
          <p:cNvGraphicFramePr>
            <a:graphicFrameLocks noChangeAspect="1"/>
          </p:cNvGraphicFramePr>
          <p:nvPr>
            <p:extLst>
              <p:ext uri="{D42A27DB-BD31-4B8C-83A1-F6EECF244321}">
                <p14:modId xmlns:p14="http://schemas.microsoft.com/office/powerpoint/2010/main" val="1012863913"/>
              </p:ext>
            </p:extLst>
          </p:nvPr>
        </p:nvGraphicFramePr>
        <p:xfrm>
          <a:off x="2684463" y="5816600"/>
          <a:ext cx="1495425" cy="612775"/>
        </p:xfrm>
        <a:graphic>
          <a:graphicData uri="http://schemas.openxmlformats.org/presentationml/2006/ole">
            <mc:AlternateContent xmlns:mc="http://schemas.openxmlformats.org/markup-compatibility/2006">
              <mc:Choice xmlns:v="urn:schemas-microsoft-com:vml" Requires="v">
                <p:oleObj spid="_x0000_s273325" name="Equation" r:id="rId22" imgW="749160" imgH="253800" progId="Equation.DSMT4">
                  <p:embed/>
                </p:oleObj>
              </mc:Choice>
              <mc:Fallback>
                <p:oleObj name="Equation" r:id="rId22" imgW="749160" imgH="253800" progId="Equation.DSMT4">
                  <p:embed/>
                  <p:pic>
                    <p:nvPicPr>
                      <p:cNvPr id="0" name=""/>
                      <p:cNvPicPr>
                        <a:picLocks noChangeAspect="1" noChangeArrowheads="1"/>
                      </p:cNvPicPr>
                      <p:nvPr/>
                    </p:nvPicPr>
                    <p:blipFill>
                      <a:blip r:embed="rId23"/>
                      <a:srcRect/>
                      <a:stretch>
                        <a:fillRect/>
                      </a:stretch>
                    </p:blipFill>
                    <p:spPr bwMode="auto">
                      <a:xfrm>
                        <a:off x="2684463" y="5816600"/>
                        <a:ext cx="1495425" cy="612775"/>
                      </a:xfrm>
                      <a:prstGeom prst="rect">
                        <a:avLst/>
                      </a:prstGeom>
                      <a:noFill/>
                    </p:spPr>
                  </p:pic>
                </p:oleObj>
              </mc:Fallback>
            </mc:AlternateContent>
          </a:graphicData>
        </a:graphic>
      </p:graphicFrame>
    </p:spTree>
    <p:extLst>
      <p:ext uri="{BB962C8B-B14F-4D97-AF65-F5344CB8AC3E}">
        <p14:creationId xmlns:p14="http://schemas.microsoft.com/office/powerpoint/2010/main" val="221619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2632" y="1808892"/>
            <a:ext cx="6889643" cy="2388346"/>
          </a:xfrm>
        </p:spPr>
        <p:txBody>
          <a:bodyPr/>
          <a:lstStyle/>
          <a:p>
            <a:r>
              <a:rPr lang="zh-CN" altLang="en-US" dirty="0"/>
              <a:t>第三节  数据选择器与分配器</a:t>
            </a:r>
            <a:br>
              <a:rPr lang="zh-CN" altLang="en-US" dirty="0"/>
            </a:br>
            <a:br>
              <a:rPr lang="en-US" altLang="zh-CN" dirty="0"/>
            </a:br>
            <a:endParaRPr lang="zh-CN" altLang="en-US" dirty="0"/>
          </a:p>
        </p:txBody>
      </p:sp>
      <p:sp>
        <p:nvSpPr>
          <p:cNvPr id="4" name="标题 3"/>
          <p:cNvSpPr txBox="1">
            <a:spLocks/>
          </p:cNvSpPr>
          <p:nvPr/>
        </p:nvSpPr>
        <p:spPr bwMode="auto">
          <a:xfrm>
            <a:off x="1691808" y="593811"/>
            <a:ext cx="5940396" cy="89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lnSpc>
                <a:spcPct val="97000"/>
              </a:lnSpc>
              <a:spcBef>
                <a:spcPct val="0"/>
              </a:spcBef>
              <a:spcAft>
                <a:spcPct val="0"/>
              </a:spcAft>
              <a:defRPr sz="4000" b="1" cap="all">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6000" dirty="0"/>
              <a:t>第</a:t>
            </a:r>
            <a:r>
              <a:rPr lang="en-US" altLang="zh-CN" sz="6000" dirty="0"/>
              <a:t>3</a:t>
            </a:r>
            <a:r>
              <a:rPr lang="zh-CN" altLang="en-US" sz="6000" dirty="0"/>
              <a:t>章：组合逻辑</a:t>
            </a:r>
          </a:p>
        </p:txBody>
      </p:sp>
      <p:sp>
        <p:nvSpPr>
          <p:cNvPr id="5" name="内容占位符 4"/>
          <p:cNvSpPr txBox="1">
            <a:spLocks/>
          </p:cNvSpPr>
          <p:nvPr/>
        </p:nvSpPr>
        <p:spPr bwMode="auto">
          <a:xfrm>
            <a:off x="2186840" y="2663949"/>
            <a:ext cx="6705447" cy="21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pPr marL="342900" indent="-342900">
              <a:buFont typeface="Wingdings" pitchFamily="2" charset="2"/>
              <a:buChar char="Ø"/>
            </a:pPr>
            <a:r>
              <a:rPr lang="zh-CN" altLang="en-US" sz="2800" dirty="0"/>
              <a:t>数据选择器</a:t>
            </a:r>
            <a:r>
              <a:rPr lang="en-US" altLang="zh-CN" sz="2800" dirty="0"/>
              <a:t>MUX/</a:t>
            </a:r>
            <a:r>
              <a:rPr lang="zh-CN" altLang="en-US" sz="2800" dirty="0"/>
              <a:t>四选一多路开关</a:t>
            </a:r>
            <a:endParaRPr lang="en-US" altLang="zh-CN" sz="2800" dirty="0"/>
          </a:p>
          <a:p>
            <a:pPr marL="342900" indent="-342900">
              <a:buFont typeface="Wingdings" pitchFamily="2" charset="2"/>
              <a:buChar char="Ø"/>
            </a:pPr>
            <a:r>
              <a:rPr lang="zh-CN" altLang="en-US" sz="2800" dirty="0"/>
              <a:t>数据分配器</a:t>
            </a:r>
            <a:r>
              <a:rPr lang="en-US" altLang="zh-CN" sz="2800" dirty="0"/>
              <a:t>DMUX</a:t>
            </a:r>
          </a:p>
          <a:p>
            <a:pPr marL="342900" indent="-342900">
              <a:buFont typeface="Wingdings" pitchFamily="2" charset="2"/>
              <a:buChar char="Ø"/>
            </a:pPr>
            <a:endParaRPr lang="zh-CN" altLang="en-US"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p:txBody>
      </p:sp>
    </p:spTree>
    <p:extLst>
      <p:ext uri="{BB962C8B-B14F-4D97-AF65-F5344CB8AC3E}">
        <p14:creationId xmlns:p14="http://schemas.microsoft.com/office/powerpoint/2010/main" val="5076030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第三节  数据选择器与分配器</a:t>
            </a:r>
          </a:p>
        </p:txBody>
      </p:sp>
      <p:sp>
        <p:nvSpPr>
          <p:cNvPr id="30" name="内容占位符 2"/>
          <p:cNvSpPr>
            <a:spLocks noGrp="1"/>
          </p:cNvSpPr>
          <p:nvPr>
            <p:ph idx="1"/>
          </p:nvPr>
        </p:nvSpPr>
        <p:spPr>
          <a:xfrm>
            <a:off x="34543" y="464904"/>
            <a:ext cx="9007310" cy="5775791"/>
          </a:xfrm>
        </p:spPr>
        <p:txBody>
          <a:bodyPr/>
          <a:lstStyle/>
          <a:p>
            <a:r>
              <a:rPr lang="zh-CN" altLang="en-US" sz="2400" dirty="0"/>
              <a:t>数据选择器</a:t>
            </a:r>
            <a:r>
              <a:rPr lang="en-US" altLang="zh-CN" sz="2400" dirty="0"/>
              <a:t>MUX</a:t>
            </a:r>
            <a:r>
              <a:rPr lang="zh-CN" altLang="en-US" sz="2400" dirty="0"/>
              <a:t>，又称：多路转换器  多路开关。是多路输入、单路输出的组合逻辑构件。是一种可以从多个输入信号中选择一个信号进行输出的器件。</a:t>
            </a:r>
            <a:endParaRPr lang="en-US" altLang="zh-CN" sz="2400" dirty="0"/>
          </a:p>
          <a:p>
            <a:r>
              <a:rPr lang="en-US" altLang="zh-CN" sz="2000" dirty="0"/>
              <a:t>MUX</a:t>
            </a:r>
            <a:r>
              <a:rPr lang="zh-CN" altLang="en-US" sz="2000" dirty="0"/>
              <a:t>通过地址实现多路的选择输出。地址的变化输入，可以依据一定的方式（如分时）变化。</a:t>
            </a:r>
            <a:endParaRPr lang="en-US" altLang="zh-CN" sz="2000" dirty="0"/>
          </a:p>
          <a:p>
            <a:r>
              <a:rPr lang="zh-CN" altLang="en-US" sz="2000" dirty="0"/>
              <a:t>四选一多路开关</a:t>
            </a:r>
            <a:endParaRPr lang="en-US" altLang="zh-CN" sz="20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pic>
        <p:nvPicPr>
          <p:cNvPr id="22531" name="Picture 3"/>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4319711" y="2602106"/>
            <a:ext cx="4800600"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2" name="Picture 4"/>
          <p:cNvPicPr>
            <a:picLocks noChangeAspect="1" noChangeArrowheads="1"/>
          </p:cNvPicPr>
          <p:nvPr/>
        </p:nvPicPr>
        <p:blipFill>
          <a:blip r:embed="rId4">
            <a:biLevel thresh="75000"/>
            <a:extLst>
              <a:ext uri="{28A0092B-C50C-407E-A947-70E740481C1C}">
                <a14:useLocalDpi xmlns:a14="http://schemas.microsoft.com/office/drawing/2010/main" val="0"/>
              </a:ext>
            </a:extLst>
          </a:blip>
          <a:srcRect/>
          <a:stretch>
            <a:fillRect/>
          </a:stretch>
        </p:blipFill>
        <p:spPr bwMode="auto">
          <a:xfrm>
            <a:off x="409707" y="2753955"/>
            <a:ext cx="3911042" cy="299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1828797480"/>
              </p:ext>
            </p:extLst>
          </p:nvPr>
        </p:nvGraphicFramePr>
        <p:xfrm>
          <a:off x="440024" y="5634147"/>
          <a:ext cx="6623427" cy="738514"/>
        </p:xfrm>
        <a:graphic>
          <a:graphicData uri="http://schemas.openxmlformats.org/presentationml/2006/ole">
            <mc:AlternateContent xmlns:mc="http://schemas.openxmlformats.org/markup-compatibility/2006">
              <mc:Choice xmlns:v="urn:schemas-microsoft-com:vml" Requires="v">
                <p:oleObj spid="_x0000_s141768" name="Equation" r:id="rId5" imgW="2882880" imgH="253800" progId="Equation.DSMT4">
                  <p:embed/>
                </p:oleObj>
              </mc:Choice>
              <mc:Fallback>
                <p:oleObj name="Equation" r:id="rId5" imgW="2882880" imgH="253800" progId="Equation.DSMT4">
                  <p:embed/>
                  <p:pic>
                    <p:nvPicPr>
                      <p:cNvPr id="0" name="对象 1"/>
                      <p:cNvPicPr>
                        <a:picLocks noChangeAspect="1" noChangeArrowheads="1"/>
                      </p:cNvPicPr>
                      <p:nvPr/>
                    </p:nvPicPr>
                    <p:blipFill>
                      <a:blip r:embed="rId6"/>
                      <a:srcRect/>
                      <a:stretch>
                        <a:fillRect/>
                      </a:stretch>
                    </p:blipFill>
                    <p:spPr bwMode="auto">
                      <a:xfrm>
                        <a:off x="440024" y="5634147"/>
                        <a:ext cx="6623427" cy="738514"/>
                      </a:xfrm>
                      <a:prstGeom prst="rect">
                        <a:avLst/>
                      </a:prstGeom>
                      <a:noFill/>
                      <a:ln>
                        <a:noFill/>
                      </a:ln>
                      <a:effectLst/>
                    </p:spPr>
                  </p:pic>
                </p:oleObj>
              </mc:Fallback>
            </mc:AlternateContent>
          </a:graphicData>
        </a:graphic>
      </p:graphicFrame>
      <p:sp>
        <p:nvSpPr>
          <p:cNvPr id="3" name="矩形 2"/>
          <p:cNvSpPr/>
          <p:nvPr/>
        </p:nvSpPr>
        <p:spPr>
          <a:xfrm>
            <a:off x="3660653" y="1178850"/>
            <a:ext cx="3081293" cy="523220"/>
          </a:xfrm>
          <a:prstGeom prst="rect">
            <a:avLst/>
          </a:prstGeom>
        </p:spPr>
        <p:txBody>
          <a:bodyPr wrap="none">
            <a:spAutoFit/>
          </a:bodyPr>
          <a:lstStyle/>
          <a:p>
            <a:r>
              <a:rPr lang="en-US" altLang="zh-CN" sz="2800" dirty="0">
                <a:solidFill>
                  <a:srgbClr val="FF0000"/>
                </a:solidFill>
              </a:rPr>
              <a:t>MUX</a:t>
            </a:r>
            <a:r>
              <a:rPr lang="zh-CN" altLang="en-US" sz="2800" dirty="0">
                <a:solidFill>
                  <a:srgbClr val="FF0000"/>
                </a:solidFill>
              </a:rPr>
              <a:t>，</a:t>
            </a:r>
            <a:r>
              <a:rPr lang="en-US" altLang="zh-CN" sz="2800" dirty="0">
                <a:solidFill>
                  <a:srgbClr val="FF0000"/>
                </a:solidFill>
              </a:rPr>
              <a:t>Multiplexer</a:t>
            </a:r>
            <a:endParaRPr lang="zh-CN" altLang="en-US" sz="2800" dirty="0">
              <a:solidFill>
                <a:srgbClr val="FF0000"/>
              </a:solidFill>
            </a:endParaRPr>
          </a:p>
        </p:txBody>
      </p:sp>
      <p:sp>
        <p:nvSpPr>
          <p:cNvPr id="9" name="AutoShape 46"/>
          <p:cNvSpPr>
            <a:spLocks noChangeArrowheads="1"/>
          </p:cNvSpPr>
          <p:nvPr/>
        </p:nvSpPr>
        <p:spPr bwMode="auto">
          <a:xfrm rot="5400000">
            <a:off x="91543" y="2959126"/>
            <a:ext cx="995380" cy="585039"/>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p>
            <a:endParaRPr lang="zh-CN" altLang="zh-CN">
              <a:solidFill>
                <a:srgbClr val="008000"/>
              </a:solidFill>
            </a:endParaRPr>
          </a:p>
        </p:txBody>
      </p:sp>
      <p:sp>
        <p:nvSpPr>
          <p:cNvPr id="10" name="AutoShape 46"/>
          <p:cNvSpPr>
            <a:spLocks noChangeArrowheads="1"/>
          </p:cNvSpPr>
          <p:nvPr/>
        </p:nvSpPr>
        <p:spPr bwMode="auto">
          <a:xfrm rot="5400000">
            <a:off x="-314884" y="4505538"/>
            <a:ext cx="1835529" cy="585039"/>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p>
            <a:endParaRPr lang="zh-CN" altLang="zh-CN">
              <a:solidFill>
                <a:srgbClr val="008000"/>
              </a:solidFill>
            </a:endParaRPr>
          </a:p>
        </p:txBody>
      </p:sp>
      <p:sp>
        <p:nvSpPr>
          <p:cNvPr id="11" name="AutoShape 46"/>
          <p:cNvSpPr>
            <a:spLocks noChangeArrowheads="1"/>
          </p:cNvSpPr>
          <p:nvPr/>
        </p:nvSpPr>
        <p:spPr bwMode="auto">
          <a:xfrm rot="5400000">
            <a:off x="4196325" y="4541842"/>
            <a:ext cx="248846" cy="585039"/>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p>
            <a:endParaRPr lang="zh-CN" altLang="zh-CN">
              <a:solidFill>
                <a:srgbClr val="008000"/>
              </a:solidFill>
            </a:endParaRPr>
          </a:p>
        </p:txBody>
      </p:sp>
    </p:spTree>
    <p:extLst>
      <p:ext uri="{BB962C8B-B14F-4D97-AF65-F5344CB8AC3E}">
        <p14:creationId xmlns:p14="http://schemas.microsoft.com/office/powerpoint/2010/main" val="417862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第三节  数据选择器与分配器</a:t>
            </a:r>
          </a:p>
        </p:txBody>
      </p:sp>
      <p:sp>
        <p:nvSpPr>
          <p:cNvPr id="30" name="内容占位符 2"/>
          <p:cNvSpPr>
            <a:spLocks noGrp="1"/>
          </p:cNvSpPr>
          <p:nvPr>
            <p:ph idx="1"/>
          </p:nvPr>
        </p:nvSpPr>
        <p:spPr>
          <a:xfrm>
            <a:off x="34543" y="464904"/>
            <a:ext cx="4672466" cy="5775791"/>
          </a:xfrm>
        </p:spPr>
        <p:txBody>
          <a:bodyPr/>
          <a:lstStyle/>
          <a:p>
            <a:r>
              <a:rPr lang="zh-CN" altLang="en-US" sz="2400" dirty="0"/>
              <a:t>数据选择器</a:t>
            </a:r>
            <a:r>
              <a:rPr lang="en-US" altLang="zh-CN" sz="2400" dirty="0"/>
              <a:t>MUX</a:t>
            </a:r>
          </a:p>
          <a:p>
            <a:r>
              <a:rPr lang="zh-CN" altLang="en-US" sz="2000" dirty="0"/>
              <a:t>四选一多路开关</a:t>
            </a:r>
            <a:endParaRPr lang="en-US" altLang="zh-CN" sz="2000" dirty="0"/>
          </a:p>
          <a:p>
            <a:r>
              <a:rPr lang="en-US" altLang="zh-CN" sz="2000" dirty="0"/>
              <a:t>74LS153</a:t>
            </a:r>
            <a:r>
              <a:rPr lang="zh-CN" altLang="en-US" sz="2000" dirty="0"/>
              <a:t>是</a:t>
            </a:r>
            <a:r>
              <a:rPr lang="en-US" altLang="zh-CN" sz="2000" dirty="0"/>
              <a:t>2</a:t>
            </a:r>
            <a:r>
              <a:rPr lang="zh-CN" altLang="en-US" sz="2000" dirty="0"/>
              <a:t>个四选一多路开关芯片</a:t>
            </a:r>
            <a:endParaRPr lang="en-US" altLang="zh-CN" sz="2000" dirty="0"/>
          </a:p>
          <a:p>
            <a:pPr lvl="1"/>
            <a:r>
              <a:rPr lang="zh-CN" altLang="en-US" sz="2000" dirty="0"/>
              <a:t>其中，</a:t>
            </a:r>
            <a:r>
              <a:rPr lang="en-US" altLang="zh-CN" sz="2000" dirty="0"/>
              <a:t>A</a:t>
            </a:r>
            <a:r>
              <a:rPr lang="zh-CN" altLang="en-US" sz="2000" dirty="0"/>
              <a:t>，</a:t>
            </a:r>
            <a:r>
              <a:rPr lang="en-US" altLang="zh-CN" sz="2000" dirty="0"/>
              <a:t>B</a:t>
            </a:r>
            <a:r>
              <a:rPr lang="zh-CN" altLang="en-US" sz="2000" dirty="0"/>
              <a:t>是选择输入（地址线），两组共用。</a:t>
            </a:r>
            <a:endParaRPr lang="en-US" altLang="zh-CN" sz="2000" dirty="0"/>
          </a:p>
          <a:p>
            <a:endParaRPr lang="en-US" altLang="zh-CN" sz="2000" dirty="0"/>
          </a:p>
          <a:p>
            <a:endParaRPr lang="zh-CN" altLang="en-US" dirty="0"/>
          </a:p>
          <a:p>
            <a:endParaRPr lang="zh-CN" altLang="en-US" dirty="0"/>
          </a:p>
        </p:txBody>
      </p:sp>
      <p:pic>
        <p:nvPicPr>
          <p:cNvPr id="22537" name="Picture 9" descr="http://princess.kongju.ac.kr/digitalmain/dvlab/labtool/BreadBoard/BreadBoard/help/images/7415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7009" y="683817"/>
            <a:ext cx="3625419" cy="28273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Group 435"/>
          <p:cNvGraphicFramePr>
            <a:graphicFrameLocks noGrp="1"/>
          </p:cNvGraphicFramePr>
          <p:nvPr>
            <p:extLst>
              <p:ext uri="{D42A27DB-BD31-4B8C-83A1-F6EECF244321}">
                <p14:modId xmlns:p14="http://schemas.microsoft.com/office/powerpoint/2010/main" val="184850046"/>
              </p:ext>
            </p:extLst>
          </p:nvPr>
        </p:nvGraphicFramePr>
        <p:xfrm>
          <a:off x="386721" y="3654015"/>
          <a:ext cx="7467600" cy="2590800"/>
        </p:xfrm>
        <a:graphic>
          <a:graphicData uri="http://schemas.openxmlformats.org/drawingml/2006/table">
            <a:tbl>
              <a:tblPr/>
              <a:tblGrid>
                <a:gridCol w="900113">
                  <a:extLst>
                    <a:ext uri="{9D8B030D-6E8A-4147-A177-3AD203B41FA5}">
                      <a16:colId xmlns:a16="http://schemas.microsoft.com/office/drawing/2014/main" val="20000"/>
                    </a:ext>
                  </a:extLst>
                </a:gridCol>
                <a:gridCol w="900112">
                  <a:extLst>
                    <a:ext uri="{9D8B030D-6E8A-4147-A177-3AD203B41FA5}">
                      <a16:colId xmlns:a16="http://schemas.microsoft.com/office/drawing/2014/main" val="20001"/>
                    </a:ext>
                  </a:extLst>
                </a:gridCol>
                <a:gridCol w="755650">
                  <a:extLst>
                    <a:ext uri="{9D8B030D-6E8A-4147-A177-3AD203B41FA5}">
                      <a16:colId xmlns:a16="http://schemas.microsoft.com/office/drawing/2014/main" val="20002"/>
                    </a:ext>
                  </a:extLst>
                </a:gridCol>
                <a:gridCol w="811213">
                  <a:extLst>
                    <a:ext uri="{9D8B030D-6E8A-4147-A177-3AD203B41FA5}">
                      <a16:colId xmlns:a16="http://schemas.microsoft.com/office/drawing/2014/main" val="20003"/>
                    </a:ext>
                  </a:extLst>
                </a:gridCol>
                <a:gridCol w="841375">
                  <a:extLst>
                    <a:ext uri="{9D8B030D-6E8A-4147-A177-3AD203B41FA5}">
                      <a16:colId xmlns:a16="http://schemas.microsoft.com/office/drawing/2014/main" val="20004"/>
                    </a:ext>
                  </a:extLst>
                </a:gridCol>
                <a:gridCol w="842962">
                  <a:extLst>
                    <a:ext uri="{9D8B030D-6E8A-4147-A177-3AD203B41FA5}">
                      <a16:colId xmlns:a16="http://schemas.microsoft.com/office/drawing/2014/main" val="20005"/>
                    </a:ext>
                  </a:extLst>
                </a:gridCol>
                <a:gridCol w="1249363">
                  <a:extLst>
                    <a:ext uri="{9D8B030D-6E8A-4147-A177-3AD203B41FA5}">
                      <a16:colId xmlns:a16="http://schemas.microsoft.com/office/drawing/2014/main" val="20006"/>
                    </a:ext>
                  </a:extLst>
                </a:gridCol>
                <a:gridCol w="1166812">
                  <a:extLst>
                    <a:ext uri="{9D8B030D-6E8A-4147-A177-3AD203B41FA5}">
                      <a16:colId xmlns:a16="http://schemas.microsoft.com/office/drawing/2014/main" val="20007"/>
                    </a:ext>
                  </a:extLst>
                </a:gridCol>
              </a:tblGrid>
              <a:tr h="38100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宋体" charset="-122"/>
                        </a:rPr>
                        <a:t>选择输入</a:t>
                      </a:r>
                    </a:p>
                  </a:txBody>
                  <a:tcPr marL="90000" marR="90000" marT="46813" marB="46813"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宋体" charset="-122"/>
                        </a:rPr>
                        <a:t>数据输入</a:t>
                      </a:r>
                    </a:p>
                  </a:txBody>
                  <a:tcPr marL="90000" marR="90000" marT="46813" marB="468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宋体" charset="-122"/>
                        </a:rPr>
                        <a:t>输出控制</a:t>
                      </a:r>
                    </a:p>
                  </a:txBody>
                  <a:tcPr marL="90000" marR="90000" marT="46813" marB="468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charset="-122"/>
                        </a:rPr>
                        <a:t>输出</a:t>
                      </a:r>
                    </a:p>
                  </a:txBody>
                  <a:tcPr marL="90000" marR="90000" marT="46813" marB="46813"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A</a:t>
                      </a:r>
                      <a:r>
                        <a:rPr kumimoji="1" lang="en-US" altLang="zh-CN" sz="1800" b="1" i="0" u="none" strike="noStrike" cap="none" normalizeH="0" baseline="-25000">
                          <a:ln>
                            <a:noFill/>
                          </a:ln>
                          <a:solidFill>
                            <a:schemeClr val="tx1"/>
                          </a:solidFill>
                          <a:effectLst/>
                          <a:latin typeface="Times New Roman" pitchFamily="18" charset="0"/>
                          <a:ea typeface="宋体" charset="-122"/>
                        </a:rPr>
                        <a:t>0</a:t>
                      </a:r>
                    </a:p>
                  </a:txBody>
                  <a:tcPr marL="90000" marR="90000" marT="46813" marB="46813"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A</a:t>
                      </a:r>
                      <a:r>
                        <a:rPr kumimoji="1" lang="en-US" altLang="zh-CN" sz="1800" b="1" i="0" u="none" strike="noStrike" cap="none" normalizeH="0" baseline="-25000">
                          <a:ln>
                            <a:noFill/>
                          </a:ln>
                          <a:solidFill>
                            <a:schemeClr val="tx1"/>
                          </a:solidFill>
                          <a:effectLst/>
                          <a:latin typeface="Times New Roman" pitchFamily="18" charset="0"/>
                          <a:ea typeface="宋体" charset="-122"/>
                        </a:rPr>
                        <a:t>1</a:t>
                      </a:r>
                    </a:p>
                  </a:txBody>
                  <a:tcPr marL="90000" marR="90000" marT="46813" marB="46813"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D</a:t>
                      </a:r>
                      <a:r>
                        <a:rPr kumimoji="1" lang="en-US" altLang="zh-CN" sz="1800" b="1" i="0" u="none" strike="noStrike" cap="none" normalizeH="0" baseline="-25000">
                          <a:ln>
                            <a:noFill/>
                          </a:ln>
                          <a:solidFill>
                            <a:schemeClr val="tx1"/>
                          </a:solidFill>
                          <a:effectLst/>
                          <a:latin typeface="Times New Roman" pitchFamily="18" charset="0"/>
                          <a:ea typeface="宋体" charset="-122"/>
                        </a:rPr>
                        <a:t>0</a:t>
                      </a:r>
                    </a:p>
                  </a:txBody>
                  <a:tcPr marL="90000" marR="90000" marT="46813" marB="46813"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D</a:t>
                      </a:r>
                      <a:r>
                        <a:rPr kumimoji="1" lang="en-US" altLang="zh-CN" sz="1800" b="1" i="0" u="none" strike="noStrike" cap="none" normalizeH="0" baseline="-25000">
                          <a:ln>
                            <a:noFill/>
                          </a:ln>
                          <a:solidFill>
                            <a:schemeClr val="tx1"/>
                          </a:solidFill>
                          <a:effectLst/>
                          <a:latin typeface="Times New Roman" pitchFamily="18" charset="0"/>
                          <a:ea typeface="宋体" charset="-122"/>
                        </a:rPr>
                        <a:t>1</a:t>
                      </a:r>
                    </a:p>
                  </a:txBody>
                  <a:tcPr marL="90000" marR="90000" marT="46813" marB="46813"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D</a:t>
                      </a:r>
                      <a:r>
                        <a:rPr kumimoji="1" lang="en-US" altLang="zh-CN" sz="1800" b="1" i="0" u="none" strike="noStrike" cap="none" normalizeH="0" baseline="-25000">
                          <a:ln>
                            <a:noFill/>
                          </a:ln>
                          <a:solidFill>
                            <a:schemeClr val="tx1"/>
                          </a:solidFill>
                          <a:effectLst/>
                          <a:latin typeface="Times New Roman" pitchFamily="18" charset="0"/>
                          <a:ea typeface="宋体" charset="-122"/>
                        </a:rPr>
                        <a:t>2</a:t>
                      </a:r>
                    </a:p>
                  </a:txBody>
                  <a:tcPr marL="90000" marR="90000" marT="46813" marB="46813"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D</a:t>
                      </a:r>
                      <a:r>
                        <a:rPr kumimoji="1" lang="en-US" altLang="zh-CN" sz="1800" b="1" i="0" u="none" strike="noStrike" cap="none" normalizeH="0" baseline="-25000">
                          <a:ln>
                            <a:noFill/>
                          </a:ln>
                          <a:solidFill>
                            <a:schemeClr val="tx1"/>
                          </a:solidFill>
                          <a:effectLst/>
                          <a:latin typeface="Times New Roman" pitchFamily="18" charset="0"/>
                          <a:ea typeface="宋体" charset="-122"/>
                        </a:rPr>
                        <a:t>3</a:t>
                      </a:r>
                    </a:p>
                  </a:txBody>
                  <a:tcPr marL="90000" marR="90000" marT="46813" marB="46813"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ST</a:t>
                      </a:r>
                    </a:p>
                  </a:txBody>
                  <a:tcPr marL="90000" marR="90000" marT="46813" marB="468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Y</a:t>
                      </a:r>
                    </a:p>
                  </a:txBody>
                  <a:tcPr marL="90000" marR="90000" marT="46813" marB="46813"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a:t>
                      </a:r>
                    </a:p>
                  </a:txBody>
                  <a:tcPr marL="90000" marR="90000" marT="46813" marB="46813"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a:t>
                      </a:r>
                    </a:p>
                  </a:txBody>
                  <a:tcPr marL="90000" marR="90000" marT="46813" marB="4681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a:t>
                      </a:r>
                    </a:p>
                  </a:txBody>
                  <a:tcPr marL="90000" marR="90000" marT="46813" marB="4681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a:t>
                      </a:r>
                    </a:p>
                  </a:txBody>
                  <a:tcPr marL="90000" marR="90000" marT="46813" marB="46813"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a:t>
                      </a:r>
                    </a:p>
                  </a:txBody>
                  <a:tcPr marL="90000" marR="90000" marT="46813" marB="46813"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charset="-122"/>
                        </a:rPr>
                        <a:t>×</a:t>
                      </a:r>
                    </a:p>
                  </a:txBody>
                  <a:tcPr marL="90000" marR="90000" marT="46813" marB="4681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charset="-122"/>
                        </a:rPr>
                        <a:t>1</a:t>
                      </a:r>
                    </a:p>
                  </a:txBody>
                  <a:tcPr marL="90000" marR="90000" marT="46813" marB="468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90000" marR="90000" marT="46813" marB="4681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90000" marR="90000" marT="46813" marB="46813"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90000" marR="90000" marT="46813" marB="4681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D</a:t>
                      </a:r>
                      <a:r>
                        <a:rPr kumimoji="1" lang="en-US" altLang="zh-CN" sz="1800" b="1" i="0" u="none" strike="noStrike" cap="none" normalizeH="0" baseline="-25000">
                          <a:ln>
                            <a:noFill/>
                          </a:ln>
                          <a:solidFill>
                            <a:schemeClr val="tx1"/>
                          </a:solidFill>
                          <a:effectLst/>
                          <a:latin typeface="Times New Roman" pitchFamily="18" charset="0"/>
                          <a:ea typeface="宋体" charset="-122"/>
                        </a:rPr>
                        <a:t>0</a:t>
                      </a:r>
                    </a:p>
                  </a:txBody>
                  <a:tcPr marL="90000" marR="90000" marT="46813" marB="46813"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a:t>
                      </a:r>
                    </a:p>
                  </a:txBody>
                  <a:tcPr marL="90000" marR="90000" marT="46813" marB="46813"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a:t>
                      </a:r>
                    </a:p>
                  </a:txBody>
                  <a:tcPr marL="90000" marR="90000" marT="46813" marB="46813"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a:t>
                      </a:r>
                    </a:p>
                  </a:txBody>
                  <a:tcPr marL="90000" marR="90000" marT="46813" marB="4681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90000" marR="90000" marT="46813" marB="468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D</a:t>
                      </a:r>
                      <a:r>
                        <a:rPr kumimoji="1" lang="en-US" altLang="zh-CN" sz="1800" b="1" i="0" u="none" strike="noStrike" cap="none" normalizeH="0" baseline="-25000">
                          <a:ln>
                            <a:noFill/>
                          </a:ln>
                          <a:solidFill>
                            <a:schemeClr val="tx1"/>
                          </a:solidFill>
                          <a:effectLst/>
                          <a:latin typeface="Times New Roman" pitchFamily="18" charset="0"/>
                          <a:ea typeface="宋体" charset="-122"/>
                        </a:rPr>
                        <a:t>0</a:t>
                      </a:r>
                      <a:endParaRPr kumimoji="1" lang="en-US" altLang="zh-CN" sz="1800" b="1" i="0" u="none" strike="noStrike" cap="none" normalizeH="0" baseline="0">
                        <a:ln>
                          <a:noFill/>
                        </a:ln>
                        <a:solidFill>
                          <a:schemeClr val="tx1"/>
                        </a:solidFill>
                        <a:effectLst/>
                        <a:latin typeface="Times New Roman" pitchFamily="18" charset="0"/>
                        <a:ea typeface="宋体" charset="-122"/>
                      </a:endParaRPr>
                    </a:p>
                  </a:txBody>
                  <a:tcPr marL="90000" marR="90000" marT="46813" marB="46813"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3"/>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90000" marR="90000" marT="46813" marB="46813"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90000" marR="90000" marT="46813" marB="4681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a:t>
                      </a:r>
                    </a:p>
                  </a:txBody>
                  <a:tcPr marL="90000" marR="90000" marT="46813" marB="46813"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D</a:t>
                      </a:r>
                      <a:r>
                        <a:rPr kumimoji="1" lang="en-US" altLang="zh-CN" sz="1800" b="1" i="0" u="none" strike="noStrike" cap="none" normalizeH="0" baseline="-25000">
                          <a:ln>
                            <a:noFill/>
                          </a:ln>
                          <a:solidFill>
                            <a:schemeClr val="tx1"/>
                          </a:solidFill>
                          <a:effectLst/>
                          <a:latin typeface="Times New Roman" pitchFamily="18" charset="0"/>
                          <a:ea typeface="宋体" charset="-122"/>
                        </a:rPr>
                        <a:t>1</a:t>
                      </a:r>
                    </a:p>
                  </a:txBody>
                  <a:tcPr marL="90000" marR="90000" marT="46813" marB="46813"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a:t>
                      </a:r>
                    </a:p>
                  </a:txBody>
                  <a:tcPr marL="90000" marR="90000" marT="46813" marB="46813"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a:t>
                      </a:r>
                    </a:p>
                  </a:txBody>
                  <a:tcPr marL="90000" marR="90000" marT="46813" marB="4681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90000" marR="90000" marT="46813" marB="468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D</a:t>
                      </a:r>
                      <a:r>
                        <a:rPr kumimoji="1" lang="en-US" altLang="zh-CN" sz="1800" b="1" i="0" u="none" strike="noStrike" cap="none" normalizeH="0" baseline="-25000">
                          <a:ln>
                            <a:noFill/>
                          </a:ln>
                          <a:solidFill>
                            <a:schemeClr val="tx1"/>
                          </a:solidFill>
                          <a:effectLst/>
                          <a:latin typeface="Times New Roman" pitchFamily="18" charset="0"/>
                          <a:ea typeface="宋体" charset="-122"/>
                        </a:rPr>
                        <a:t>1</a:t>
                      </a:r>
                    </a:p>
                  </a:txBody>
                  <a:tcPr marL="90000" marR="90000" marT="46813" marB="46813"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90000" marR="90000" marT="46813" marB="46813"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90000" marR="90000" marT="46813" marB="4681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a:t>
                      </a:r>
                    </a:p>
                  </a:txBody>
                  <a:tcPr marL="90000" marR="90000" marT="46813" marB="46813"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a:t>
                      </a:r>
                    </a:p>
                  </a:txBody>
                  <a:tcPr marL="90000" marR="90000" marT="46813" marB="46813"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D</a:t>
                      </a:r>
                      <a:r>
                        <a:rPr kumimoji="1" lang="en-US" altLang="zh-CN" sz="1800" b="1" i="0" u="none" strike="noStrike" cap="none" normalizeH="0" baseline="-25000">
                          <a:ln>
                            <a:noFill/>
                          </a:ln>
                          <a:solidFill>
                            <a:schemeClr val="tx1"/>
                          </a:solidFill>
                          <a:effectLst/>
                          <a:latin typeface="Times New Roman" pitchFamily="18" charset="0"/>
                          <a:ea typeface="宋体" charset="-122"/>
                        </a:rPr>
                        <a:t>2</a:t>
                      </a:r>
                    </a:p>
                  </a:txBody>
                  <a:tcPr marL="90000" marR="90000" marT="46813" marB="46813"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a:t>
                      </a:r>
                    </a:p>
                  </a:txBody>
                  <a:tcPr marL="90000" marR="90000" marT="46813" marB="4681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90000" marR="90000" marT="46813" marB="468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D</a:t>
                      </a:r>
                      <a:r>
                        <a:rPr kumimoji="1" lang="en-US" altLang="zh-CN" sz="1800" b="1" i="0" u="none" strike="noStrike" cap="none" normalizeH="0" baseline="-25000">
                          <a:ln>
                            <a:noFill/>
                          </a:ln>
                          <a:solidFill>
                            <a:schemeClr val="tx1"/>
                          </a:solidFill>
                          <a:effectLst/>
                          <a:latin typeface="Times New Roman" pitchFamily="18" charset="0"/>
                          <a:ea typeface="宋体" charset="-122"/>
                        </a:rPr>
                        <a:t>2</a:t>
                      </a:r>
                      <a:endParaRPr kumimoji="1" lang="en-US" altLang="zh-CN" sz="1800" b="1" i="0" u="none" strike="noStrike" cap="none" normalizeH="0" baseline="0">
                        <a:ln>
                          <a:noFill/>
                        </a:ln>
                        <a:solidFill>
                          <a:schemeClr val="tx1"/>
                        </a:solidFill>
                        <a:effectLst/>
                        <a:latin typeface="Times New Roman" pitchFamily="18" charset="0"/>
                        <a:ea typeface="宋体" charset="-122"/>
                      </a:endParaRPr>
                    </a:p>
                  </a:txBody>
                  <a:tcPr marL="90000" marR="90000" marT="46813" marB="46813"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5"/>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90000" marR="90000" marT="46813" marB="46813"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90000" marR="90000" marT="46813" marB="46813"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a:t>
                      </a:r>
                    </a:p>
                  </a:txBody>
                  <a:tcPr marL="90000" marR="90000" marT="46813" marB="46813"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charset="-122"/>
                        </a:rPr>
                        <a:t>×</a:t>
                      </a:r>
                    </a:p>
                  </a:txBody>
                  <a:tcPr marL="90000" marR="90000" marT="46813" marB="46813"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a:t>
                      </a:r>
                    </a:p>
                  </a:txBody>
                  <a:tcPr marL="90000" marR="90000" marT="46813" marB="46813"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D</a:t>
                      </a:r>
                      <a:r>
                        <a:rPr kumimoji="1" lang="en-US" altLang="zh-CN" sz="1800" b="1" i="0" u="none" strike="noStrike" cap="none" normalizeH="0" baseline="-25000">
                          <a:ln>
                            <a:noFill/>
                          </a:ln>
                          <a:solidFill>
                            <a:schemeClr val="tx1"/>
                          </a:solidFill>
                          <a:effectLst/>
                          <a:latin typeface="Times New Roman" pitchFamily="18" charset="0"/>
                          <a:ea typeface="宋体" charset="-122"/>
                        </a:rPr>
                        <a:t>3</a:t>
                      </a:r>
                    </a:p>
                  </a:txBody>
                  <a:tcPr marL="90000" marR="90000" marT="46813" marB="46813"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90000" marR="90000" marT="46813" marB="468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charset="-122"/>
                        </a:rPr>
                        <a:t>D</a:t>
                      </a:r>
                      <a:r>
                        <a:rPr kumimoji="1" lang="en-US" altLang="zh-CN" sz="1800" b="1" i="0" u="none" strike="noStrike" cap="none" normalizeH="0" baseline="-25000" dirty="0">
                          <a:ln>
                            <a:noFill/>
                          </a:ln>
                          <a:solidFill>
                            <a:schemeClr val="tx1"/>
                          </a:solidFill>
                          <a:effectLst/>
                          <a:latin typeface="Times New Roman" pitchFamily="18" charset="0"/>
                          <a:ea typeface="宋体" charset="-122"/>
                        </a:rPr>
                        <a:t>3</a:t>
                      </a:r>
                    </a:p>
                  </a:txBody>
                  <a:tcPr marL="90000" marR="90000" marT="46813" marB="46813"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1" name="Line 424"/>
          <p:cNvSpPr>
            <a:spLocks noChangeShapeType="1"/>
          </p:cNvSpPr>
          <p:nvPr/>
        </p:nvSpPr>
        <p:spPr bwMode="auto">
          <a:xfrm>
            <a:off x="5926170" y="4104045"/>
            <a:ext cx="228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pic>
        <p:nvPicPr>
          <p:cNvPr id="2" name="图片 1">
            <a:extLst>
              <a:ext uri="{FF2B5EF4-FFF2-40B4-BE49-F238E27FC236}">
                <a16:creationId xmlns:a16="http://schemas.microsoft.com/office/drawing/2014/main" id="{E778C3AB-990A-479C-B7A0-F9CCD033E153}"/>
              </a:ext>
            </a:extLst>
          </p:cNvPr>
          <p:cNvPicPr>
            <a:picLocks noChangeAspect="1"/>
          </p:cNvPicPr>
          <p:nvPr/>
        </p:nvPicPr>
        <p:blipFill>
          <a:blip r:embed="rId3"/>
          <a:stretch>
            <a:fillRect/>
          </a:stretch>
        </p:blipFill>
        <p:spPr>
          <a:xfrm>
            <a:off x="4707009" y="3529488"/>
            <a:ext cx="4191885" cy="2839854"/>
          </a:xfrm>
          <a:prstGeom prst="rect">
            <a:avLst/>
          </a:prstGeom>
        </p:spPr>
      </p:pic>
      <p:pic>
        <p:nvPicPr>
          <p:cNvPr id="3" name="图片 2">
            <a:extLst>
              <a:ext uri="{FF2B5EF4-FFF2-40B4-BE49-F238E27FC236}">
                <a16:creationId xmlns:a16="http://schemas.microsoft.com/office/drawing/2014/main" id="{3B6313D8-77AC-45CA-82FE-A4E5AEF33168}"/>
              </a:ext>
            </a:extLst>
          </p:cNvPr>
          <p:cNvPicPr>
            <a:picLocks noChangeAspect="1"/>
          </p:cNvPicPr>
          <p:nvPr/>
        </p:nvPicPr>
        <p:blipFill>
          <a:blip r:embed="rId4"/>
          <a:stretch>
            <a:fillRect/>
          </a:stretch>
        </p:blipFill>
        <p:spPr>
          <a:xfrm>
            <a:off x="4760950" y="489445"/>
            <a:ext cx="4266347" cy="3040043"/>
          </a:xfrm>
          <a:prstGeom prst="rect">
            <a:avLst/>
          </a:prstGeom>
        </p:spPr>
      </p:pic>
      <p:pic>
        <p:nvPicPr>
          <p:cNvPr id="5" name="图片 4">
            <a:extLst>
              <a:ext uri="{FF2B5EF4-FFF2-40B4-BE49-F238E27FC236}">
                <a16:creationId xmlns:a16="http://schemas.microsoft.com/office/drawing/2014/main" id="{D7CBF6FD-C26B-40F0-9A26-B0AEE0ABE1C5}"/>
              </a:ext>
            </a:extLst>
          </p:cNvPr>
          <p:cNvPicPr>
            <a:picLocks noChangeAspect="1"/>
          </p:cNvPicPr>
          <p:nvPr/>
        </p:nvPicPr>
        <p:blipFill>
          <a:blip r:embed="rId5"/>
          <a:stretch>
            <a:fillRect/>
          </a:stretch>
        </p:blipFill>
        <p:spPr>
          <a:xfrm>
            <a:off x="19986" y="2393931"/>
            <a:ext cx="4672466" cy="4047837"/>
          </a:xfrm>
          <a:prstGeom prst="rect">
            <a:avLst/>
          </a:prstGeom>
        </p:spPr>
      </p:pic>
    </p:spTree>
    <p:extLst>
      <p:ext uri="{BB962C8B-B14F-4D97-AF65-F5344CB8AC3E}">
        <p14:creationId xmlns:p14="http://schemas.microsoft.com/office/powerpoint/2010/main" val="3401344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393931"/>
            <a:ext cx="3151051" cy="2482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4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7045" y="593811"/>
            <a:ext cx="3720991" cy="478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第三节  数据选择器与分配器</a:t>
            </a:r>
          </a:p>
        </p:txBody>
      </p:sp>
      <p:sp>
        <p:nvSpPr>
          <p:cNvPr id="30" name="内容占位符 2"/>
          <p:cNvSpPr>
            <a:spLocks noGrp="1"/>
          </p:cNvSpPr>
          <p:nvPr>
            <p:ph idx="1"/>
          </p:nvPr>
        </p:nvSpPr>
        <p:spPr>
          <a:xfrm>
            <a:off x="34543" y="464904"/>
            <a:ext cx="9007310" cy="5775791"/>
          </a:xfrm>
        </p:spPr>
        <p:txBody>
          <a:bodyPr/>
          <a:lstStyle/>
          <a:p>
            <a:r>
              <a:rPr lang="zh-CN" altLang="en-US" sz="2400" dirty="0"/>
              <a:t>数据选择器</a:t>
            </a:r>
            <a:r>
              <a:rPr lang="en-US" altLang="zh-CN" sz="2400" dirty="0"/>
              <a:t>MUX</a:t>
            </a:r>
          </a:p>
          <a:p>
            <a:r>
              <a:rPr lang="zh-CN" altLang="en-US" sz="2400" dirty="0"/>
              <a:t>四选一多路开关</a:t>
            </a:r>
            <a:endParaRPr lang="en-US" altLang="zh-CN" sz="2400" dirty="0"/>
          </a:p>
          <a:p>
            <a:r>
              <a:rPr lang="en-US" altLang="zh-CN" sz="2400" dirty="0"/>
              <a:t>74LS153</a:t>
            </a:r>
            <a:r>
              <a:rPr lang="zh-CN" altLang="en-US" sz="2400" dirty="0"/>
              <a:t>是</a:t>
            </a:r>
            <a:r>
              <a:rPr lang="en-US" altLang="zh-CN" sz="2400" dirty="0"/>
              <a:t>2</a:t>
            </a:r>
            <a:r>
              <a:rPr lang="zh-CN" altLang="en-US" sz="2400" dirty="0"/>
              <a:t>个四选一多路开关芯片</a:t>
            </a:r>
            <a:endParaRPr lang="en-US" altLang="zh-CN" sz="2400" dirty="0"/>
          </a:p>
          <a:p>
            <a:r>
              <a:rPr lang="en-US" altLang="zh-CN" sz="2400" dirty="0"/>
              <a:t>74LS151</a:t>
            </a:r>
            <a:r>
              <a:rPr lang="zh-CN" altLang="en-US" sz="2400" dirty="0"/>
              <a:t>是</a:t>
            </a:r>
            <a:r>
              <a:rPr lang="en-US" altLang="zh-CN" sz="2400" dirty="0"/>
              <a:t>8</a:t>
            </a:r>
            <a:r>
              <a:rPr lang="zh-CN" altLang="en-US" sz="2400" dirty="0"/>
              <a:t>选</a:t>
            </a:r>
            <a:r>
              <a:rPr lang="en-US" altLang="zh-CN" sz="2400" dirty="0"/>
              <a:t>1</a:t>
            </a:r>
            <a:r>
              <a:rPr lang="zh-CN" altLang="en-US" sz="2400" dirty="0"/>
              <a:t>数据选择器</a:t>
            </a:r>
            <a:endParaRPr lang="en-US" altLang="zh-CN" sz="24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pic>
        <p:nvPicPr>
          <p:cNvPr id="144386" name="Picture 2" descr="http://www.838dz.com/d/file/ad/PCB/2010-06-04/f3a42fac00ed29af605683aeab2f8b6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2154" y="4014039"/>
            <a:ext cx="2293490" cy="207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3518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第三节  数据选择器与分配器</a:t>
            </a:r>
          </a:p>
        </p:txBody>
      </p:sp>
      <p:sp>
        <p:nvSpPr>
          <p:cNvPr id="30" name="内容占位符 2"/>
          <p:cNvSpPr>
            <a:spLocks noGrp="1"/>
          </p:cNvSpPr>
          <p:nvPr>
            <p:ph idx="1"/>
          </p:nvPr>
        </p:nvSpPr>
        <p:spPr>
          <a:xfrm>
            <a:off x="34543" y="464904"/>
            <a:ext cx="9007310" cy="5775791"/>
          </a:xfrm>
        </p:spPr>
        <p:txBody>
          <a:bodyPr/>
          <a:lstStyle/>
          <a:p>
            <a:r>
              <a:rPr lang="zh-CN" altLang="en-US" sz="2400" dirty="0"/>
              <a:t>数据选择器</a:t>
            </a:r>
            <a:r>
              <a:rPr lang="en-US" altLang="zh-CN" sz="2400" dirty="0"/>
              <a:t>MUX</a:t>
            </a:r>
          </a:p>
          <a:p>
            <a:r>
              <a:rPr lang="zh-CN" altLang="en-US" sz="2400" dirty="0"/>
              <a:t>四选一多路开关</a:t>
            </a:r>
            <a:endParaRPr lang="en-US" altLang="zh-CN" sz="2400" dirty="0"/>
          </a:p>
          <a:p>
            <a:r>
              <a:rPr lang="en-US" altLang="zh-CN" sz="2400" dirty="0"/>
              <a:t>74LS153</a:t>
            </a:r>
            <a:r>
              <a:rPr lang="zh-CN" altLang="en-US" sz="2400" dirty="0"/>
              <a:t>是</a:t>
            </a:r>
            <a:r>
              <a:rPr lang="en-US" altLang="zh-CN" sz="2400" dirty="0"/>
              <a:t>2</a:t>
            </a:r>
            <a:r>
              <a:rPr lang="zh-CN" altLang="en-US" sz="2400" dirty="0"/>
              <a:t>个四选一多路开关芯片</a:t>
            </a:r>
            <a:endParaRPr lang="en-US" altLang="zh-CN" sz="2400" dirty="0"/>
          </a:p>
          <a:p>
            <a:r>
              <a:rPr lang="en-US" altLang="zh-CN" sz="2400" dirty="0"/>
              <a:t>74LS151</a:t>
            </a:r>
            <a:r>
              <a:rPr lang="zh-CN" altLang="en-US" sz="2400" dirty="0"/>
              <a:t>是</a:t>
            </a:r>
            <a:r>
              <a:rPr lang="en-US" altLang="zh-CN" sz="2400" dirty="0"/>
              <a:t>8</a:t>
            </a:r>
            <a:r>
              <a:rPr lang="zh-CN" altLang="en-US" sz="2400" dirty="0"/>
              <a:t>选</a:t>
            </a:r>
            <a:r>
              <a:rPr lang="en-US" altLang="zh-CN" sz="2400" dirty="0"/>
              <a:t>1</a:t>
            </a:r>
            <a:r>
              <a:rPr lang="zh-CN" altLang="en-US" sz="2400" dirty="0"/>
              <a:t>数据选择器</a:t>
            </a:r>
            <a:endParaRPr lang="en-US" altLang="zh-CN" sz="2400" dirty="0"/>
          </a:p>
          <a:p>
            <a:r>
              <a:rPr lang="en-US" altLang="zh-CN" sz="2400" dirty="0"/>
              <a:t>7400</a:t>
            </a:r>
            <a:r>
              <a:rPr lang="zh-CN" altLang="en-US" sz="2400" dirty="0"/>
              <a:t>系列有若干种集成电路具有数据选择器功能，列表如下</a:t>
            </a:r>
            <a:endParaRPr lang="en-US" altLang="zh-CN" sz="24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809459111"/>
              </p:ext>
            </p:extLst>
          </p:nvPr>
        </p:nvGraphicFramePr>
        <p:xfrm>
          <a:off x="521730" y="3068976"/>
          <a:ext cx="8077200" cy="2926080"/>
        </p:xfrm>
        <a:graphic>
          <a:graphicData uri="http://schemas.openxmlformats.org/drawingml/2006/table">
            <a:tbl>
              <a:tblPr>
                <a:tableStyleId>{10A1B5D5-9B99-4C35-A422-299274C87663}</a:tableStyleId>
              </a:tblPr>
              <a:tblGrid>
                <a:gridCol w="810054">
                  <a:extLst>
                    <a:ext uri="{9D8B030D-6E8A-4147-A177-3AD203B41FA5}">
                      <a16:colId xmlns:a16="http://schemas.microsoft.com/office/drawing/2014/main" val="20000"/>
                    </a:ext>
                  </a:extLst>
                </a:gridCol>
                <a:gridCol w="1620108">
                  <a:extLst>
                    <a:ext uri="{9D8B030D-6E8A-4147-A177-3AD203B41FA5}">
                      <a16:colId xmlns:a16="http://schemas.microsoft.com/office/drawing/2014/main" val="20001"/>
                    </a:ext>
                  </a:extLst>
                </a:gridCol>
                <a:gridCol w="3060204">
                  <a:extLst>
                    <a:ext uri="{9D8B030D-6E8A-4147-A177-3AD203B41FA5}">
                      <a16:colId xmlns:a16="http://schemas.microsoft.com/office/drawing/2014/main" val="20002"/>
                    </a:ext>
                  </a:extLst>
                </a:gridCol>
                <a:gridCol w="2586834">
                  <a:extLst>
                    <a:ext uri="{9D8B030D-6E8A-4147-A177-3AD203B41FA5}">
                      <a16:colId xmlns:a16="http://schemas.microsoft.com/office/drawing/2014/main" val="20003"/>
                    </a:ext>
                  </a:extLst>
                </a:gridCol>
              </a:tblGrid>
              <a:tr h="0">
                <a:tc>
                  <a:txBody>
                    <a:bodyPr/>
                    <a:lstStyle/>
                    <a:p>
                      <a:endParaRPr lang="zh-CN" altLang="en-US" dirty="0"/>
                    </a:p>
                  </a:txBody>
                  <a:tcPr anchor="ctr"/>
                </a:tc>
                <a:tc>
                  <a:txBody>
                    <a:bodyPr/>
                    <a:lstStyle/>
                    <a:p>
                      <a:r>
                        <a:rPr lang="en-US"/>
                        <a:t>IC </a:t>
                      </a:r>
                      <a:r>
                        <a:rPr lang="zh-CN" altLang="en-US"/>
                        <a:t>芯片代号</a:t>
                      </a:r>
                    </a:p>
                  </a:txBody>
                  <a:tcPr anchor="ctr"/>
                </a:tc>
                <a:tc>
                  <a:txBody>
                    <a:bodyPr/>
                    <a:lstStyle/>
                    <a:p>
                      <a:r>
                        <a:rPr lang="zh-CN" altLang="en-US"/>
                        <a:t>功能</a:t>
                      </a:r>
                    </a:p>
                  </a:txBody>
                  <a:tcPr anchor="ctr"/>
                </a:tc>
                <a:tc>
                  <a:txBody>
                    <a:bodyPr/>
                    <a:lstStyle/>
                    <a:p>
                      <a:r>
                        <a:rPr lang="zh-CN" altLang="en-US"/>
                        <a:t>输出状态</a:t>
                      </a:r>
                    </a:p>
                  </a:txBody>
                  <a:tcPr anchor="ctr"/>
                </a:tc>
                <a:extLst>
                  <a:ext uri="{0D108BD9-81ED-4DB2-BD59-A6C34878D82A}">
                    <a16:rowId xmlns:a16="http://schemas.microsoft.com/office/drawing/2014/main" val="10000"/>
                  </a:ext>
                </a:extLst>
              </a:tr>
              <a:tr h="0">
                <a:tc>
                  <a:txBody>
                    <a:bodyPr/>
                    <a:lstStyle/>
                    <a:p>
                      <a:r>
                        <a:rPr lang="en-US" altLang="zh-CN"/>
                        <a:t>1</a:t>
                      </a:r>
                    </a:p>
                  </a:txBody>
                  <a:tcPr anchor="ctr"/>
                </a:tc>
                <a:tc>
                  <a:txBody>
                    <a:bodyPr/>
                    <a:lstStyle/>
                    <a:p>
                      <a:r>
                        <a:rPr lang="en-US" altLang="zh-CN"/>
                        <a:t>74157</a:t>
                      </a:r>
                    </a:p>
                  </a:txBody>
                  <a:tcPr anchor="ctr"/>
                </a:tc>
                <a:tc>
                  <a:txBody>
                    <a:bodyPr/>
                    <a:lstStyle/>
                    <a:p>
                      <a:r>
                        <a:rPr lang="zh-CN" altLang="en-US" dirty="0"/>
                        <a:t>四</a:t>
                      </a:r>
                      <a:r>
                        <a:rPr lang="en-US" altLang="zh-CN" dirty="0"/>
                        <a:t>2</a:t>
                      </a:r>
                      <a:r>
                        <a:rPr lang="zh-CN" altLang="en-US" dirty="0"/>
                        <a:t>选</a:t>
                      </a:r>
                      <a:r>
                        <a:rPr lang="en-US" altLang="zh-CN" dirty="0"/>
                        <a:t>1</a:t>
                      </a:r>
                      <a:r>
                        <a:rPr lang="zh-CN" altLang="en-US" dirty="0"/>
                        <a:t>数据选择器</a:t>
                      </a:r>
                    </a:p>
                  </a:txBody>
                  <a:tcPr anchor="ctr"/>
                </a:tc>
                <a:tc>
                  <a:txBody>
                    <a:bodyPr/>
                    <a:lstStyle/>
                    <a:p>
                      <a:r>
                        <a:rPr lang="zh-CN" altLang="en-US"/>
                        <a:t>输出原变量</a:t>
                      </a:r>
                    </a:p>
                  </a:txBody>
                  <a:tcPr anchor="ctr"/>
                </a:tc>
                <a:extLst>
                  <a:ext uri="{0D108BD9-81ED-4DB2-BD59-A6C34878D82A}">
                    <a16:rowId xmlns:a16="http://schemas.microsoft.com/office/drawing/2014/main" val="10001"/>
                  </a:ext>
                </a:extLst>
              </a:tr>
              <a:tr h="0">
                <a:tc>
                  <a:txBody>
                    <a:bodyPr/>
                    <a:lstStyle/>
                    <a:p>
                      <a:r>
                        <a:rPr lang="en-US" altLang="zh-CN"/>
                        <a:t>2</a:t>
                      </a:r>
                    </a:p>
                  </a:txBody>
                  <a:tcPr anchor="ctr"/>
                </a:tc>
                <a:tc>
                  <a:txBody>
                    <a:bodyPr/>
                    <a:lstStyle/>
                    <a:p>
                      <a:r>
                        <a:rPr lang="en-US" altLang="zh-CN"/>
                        <a:t>74158</a:t>
                      </a:r>
                    </a:p>
                  </a:txBody>
                  <a:tcPr anchor="ctr"/>
                </a:tc>
                <a:tc>
                  <a:txBody>
                    <a:bodyPr/>
                    <a:lstStyle/>
                    <a:p>
                      <a:r>
                        <a:rPr lang="zh-CN" altLang="en-US" dirty="0"/>
                        <a:t>四</a:t>
                      </a:r>
                      <a:r>
                        <a:rPr lang="en-US" altLang="zh-CN" dirty="0"/>
                        <a:t>2</a:t>
                      </a:r>
                      <a:r>
                        <a:rPr lang="zh-CN" altLang="en-US" dirty="0"/>
                        <a:t>选</a:t>
                      </a:r>
                      <a:r>
                        <a:rPr lang="en-US" altLang="zh-CN" dirty="0"/>
                        <a:t>1</a:t>
                      </a:r>
                      <a:r>
                        <a:rPr lang="zh-CN" altLang="en-US" dirty="0"/>
                        <a:t>数据选择器</a:t>
                      </a:r>
                    </a:p>
                  </a:txBody>
                  <a:tcPr anchor="ctr"/>
                </a:tc>
                <a:tc>
                  <a:txBody>
                    <a:bodyPr/>
                    <a:lstStyle/>
                    <a:p>
                      <a:r>
                        <a:rPr lang="zh-CN" altLang="en-US"/>
                        <a:t>输出反变量</a:t>
                      </a:r>
                    </a:p>
                  </a:txBody>
                  <a:tcPr anchor="ctr"/>
                </a:tc>
                <a:extLst>
                  <a:ext uri="{0D108BD9-81ED-4DB2-BD59-A6C34878D82A}">
                    <a16:rowId xmlns:a16="http://schemas.microsoft.com/office/drawing/2014/main" val="10002"/>
                  </a:ext>
                </a:extLst>
              </a:tr>
              <a:tr h="0">
                <a:tc>
                  <a:txBody>
                    <a:bodyPr/>
                    <a:lstStyle/>
                    <a:p>
                      <a:r>
                        <a:rPr lang="en-US" altLang="zh-CN"/>
                        <a:t>3</a:t>
                      </a:r>
                    </a:p>
                  </a:txBody>
                  <a:tcPr anchor="ctr"/>
                </a:tc>
                <a:tc>
                  <a:txBody>
                    <a:bodyPr/>
                    <a:lstStyle/>
                    <a:p>
                      <a:r>
                        <a:rPr lang="en-US" altLang="zh-CN"/>
                        <a:t>74153</a:t>
                      </a:r>
                    </a:p>
                  </a:txBody>
                  <a:tcPr anchor="ctr"/>
                </a:tc>
                <a:tc>
                  <a:txBody>
                    <a:bodyPr/>
                    <a:lstStyle/>
                    <a:p>
                      <a:r>
                        <a:rPr lang="zh-CN" altLang="en-US"/>
                        <a:t>双</a:t>
                      </a:r>
                      <a:r>
                        <a:rPr lang="en-US" altLang="zh-CN"/>
                        <a:t>4</a:t>
                      </a:r>
                      <a:r>
                        <a:rPr lang="zh-CN" altLang="en-US"/>
                        <a:t>选</a:t>
                      </a:r>
                      <a:r>
                        <a:rPr lang="en-US" altLang="zh-CN"/>
                        <a:t>1</a:t>
                      </a:r>
                      <a:r>
                        <a:rPr lang="zh-CN" altLang="en-US"/>
                        <a:t>数据选择器</a:t>
                      </a:r>
                    </a:p>
                  </a:txBody>
                  <a:tcPr anchor="ctr"/>
                </a:tc>
                <a:tc>
                  <a:txBody>
                    <a:bodyPr/>
                    <a:lstStyle/>
                    <a:p>
                      <a:r>
                        <a:rPr lang="zh-CN" altLang="en-US"/>
                        <a:t>输出原变量</a:t>
                      </a:r>
                    </a:p>
                  </a:txBody>
                  <a:tcPr anchor="ctr"/>
                </a:tc>
                <a:extLst>
                  <a:ext uri="{0D108BD9-81ED-4DB2-BD59-A6C34878D82A}">
                    <a16:rowId xmlns:a16="http://schemas.microsoft.com/office/drawing/2014/main" val="10003"/>
                  </a:ext>
                </a:extLst>
              </a:tr>
              <a:tr h="0">
                <a:tc>
                  <a:txBody>
                    <a:bodyPr/>
                    <a:lstStyle/>
                    <a:p>
                      <a:r>
                        <a:rPr lang="en-US" altLang="zh-CN"/>
                        <a:t>4</a:t>
                      </a:r>
                    </a:p>
                  </a:txBody>
                  <a:tcPr anchor="ctr"/>
                </a:tc>
                <a:tc>
                  <a:txBody>
                    <a:bodyPr/>
                    <a:lstStyle/>
                    <a:p>
                      <a:r>
                        <a:rPr lang="en-US" altLang="zh-CN"/>
                        <a:t>74352</a:t>
                      </a:r>
                    </a:p>
                  </a:txBody>
                  <a:tcPr anchor="ctr"/>
                </a:tc>
                <a:tc>
                  <a:txBody>
                    <a:bodyPr/>
                    <a:lstStyle/>
                    <a:p>
                      <a:r>
                        <a:rPr lang="zh-CN" altLang="en-US"/>
                        <a:t>双</a:t>
                      </a:r>
                      <a:r>
                        <a:rPr lang="en-US" altLang="zh-CN"/>
                        <a:t>4</a:t>
                      </a:r>
                      <a:r>
                        <a:rPr lang="zh-CN" altLang="en-US"/>
                        <a:t>选</a:t>
                      </a:r>
                      <a:r>
                        <a:rPr lang="en-US" altLang="zh-CN"/>
                        <a:t>1</a:t>
                      </a:r>
                      <a:r>
                        <a:rPr lang="zh-CN" altLang="en-US"/>
                        <a:t>数据选择器</a:t>
                      </a:r>
                    </a:p>
                  </a:txBody>
                  <a:tcPr anchor="ctr"/>
                </a:tc>
                <a:tc>
                  <a:txBody>
                    <a:bodyPr/>
                    <a:lstStyle/>
                    <a:p>
                      <a:r>
                        <a:rPr lang="zh-CN" altLang="en-US"/>
                        <a:t>输出反变量</a:t>
                      </a:r>
                    </a:p>
                  </a:txBody>
                  <a:tcPr anchor="ctr"/>
                </a:tc>
                <a:extLst>
                  <a:ext uri="{0D108BD9-81ED-4DB2-BD59-A6C34878D82A}">
                    <a16:rowId xmlns:a16="http://schemas.microsoft.com/office/drawing/2014/main" val="10004"/>
                  </a:ext>
                </a:extLst>
              </a:tr>
              <a:tr h="0">
                <a:tc>
                  <a:txBody>
                    <a:bodyPr/>
                    <a:lstStyle/>
                    <a:p>
                      <a:r>
                        <a:rPr lang="en-US" altLang="zh-CN"/>
                        <a:t>5</a:t>
                      </a:r>
                    </a:p>
                  </a:txBody>
                  <a:tcPr anchor="ctr"/>
                </a:tc>
                <a:tc>
                  <a:txBody>
                    <a:bodyPr/>
                    <a:lstStyle/>
                    <a:p>
                      <a:r>
                        <a:rPr lang="en-US"/>
                        <a:t>74151A</a:t>
                      </a:r>
                    </a:p>
                  </a:txBody>
                  <a:tcPr anchor="ctr"/>
                </a:tc>
                <a:tc>
                  <a:txBody>
                    <a:bodyPr/>
                    <a:lstStyle/>
                    <a:p>
                      <a:r>
                        <a:rPr lang="en-US" altLang="zh-CN"/>
                        <a:t>8</a:t>
                      </a:r>
                      <a:r>
                        <a:rPr lang="zh-CN" altLang="en-US"/>
                        <a:t>选</a:t>
                      </a:r>
                      <a:r>
                        <a:rPr lang="en-US" altLang="zh-CN"/>
                        <a:t>1</a:t>
                      </a:r>
                      <a:r>
                        <a:rPr lang="zh-CN" altLang="en-US"/>
                        <a:t>数据选择器</a:t>
                      </a:r>
                    </a:p>
                  </a:txBody>
                  <a:tcPr anchor="ctr"/>
                </a:tc>
                <a:tc>
                  <a:txBody>
                    <a:bodyPr/>
                    <a:lstStyle/>
                    <a:p>
                      <a:r>
                        <a:rPr lang="zh-CN" altLang="en-US"/>
                        <a:t>输出原变量</a:t>
                      </a:r>
                      <a:r>
                        <a:rPr lang="en-US" altLang="zh-CN"/>
                        <a:t>/</a:t>
                      </a:r>
                      <a:r>
                        <a:rPr lang="zh-CN" altLang="en-US"/>
                        <a:t>反变量</a:t>
                      </a:r>
                    </a:p>
                  </a:txBody>
                  <a:tcPr anchor="ctr"/>
                </a:tc>
                <a:extLst>
                  <a:ext uri="{0D108BD9-81ED-4DB2-BD59-A6C34878D82A}">
                    <a16:rowId xmlns:a16="http://schemas.microsoft.com/office/drawing/2014/main" val="10005"/>
                  </a:ext>
                </a:extLst>
              </a:tr>
              <a:tr h="0">
                <a:tc>
                  <a:txBody>
                    <a:bodyPr/>
                    <a:lstStyle/>
                    <a:p>
                      <a:r>
                        <a:rPr lang="en-US" altLang="zh-CN"/>
                        <a:t>6</a:t>
                      </a:r>
                    </a:p>
                  </a:txBody>
                  <a:tcPr anchor="ctr"/>
                </a:tc>
                <a:tc>
                  <a:txBody>
                    <a:bodyPr/>
                    <a:lstStyle/>
                    <a:p>
                      <a:r>
                        <a:rPr lang="en-US" altLang="zh-CN"/>
                        <a:t>74151</a:t>
                      </a:r>
                    </a:p>
                  </a:txBody>
                  <a:tcPr anchor="ctr"/>
                </a:tc>
                <a:tc>
                  <a:txBody>
                    <a:bodyPr/>
                    <a:lstStyle/>
                    <a:p>
                      <a:r>
                        <a:rPr lang="en-US" altLang="zh-CN"/>
                        <a:t>8</a:t>
                      </a:r>
                      <a:r>
                        <a:rPr lang="zh-CN" altLang="en-US"/>
                        <a:t>选</a:t>
                      </a:r>
                      <a:r>
                        <a:rPr lang="en-US" altLang="zh-CN"/>
                        <a:t>1</a:t>
                      </a:r>
                      <a:r>
                        <a:rPr lang="zh-CN" altLang="en-US"/>
                        <a:t>数据选择器</a:t>
                      </a:r>
                    </a:p>
                  </a:txBody>
                  <a:tcPr anchor="ctr"/>
                </a:tc>
                <a:tc>
                  <a:txBody>
                    <a:bodyPr/>
                    <a:lstStyle/>
                    <a:p>
                      <a:r>
                        <a:rPr lang="zh-CN" altLang="en-US"/>
                        <a:t>输出反变量</a:t>
                      </a:r>
                    </a:p>
                  </a:txBody>
                  <a:tcPr anchor="ctr"/>
                </a:tc>
                <a:extLst>
                  <a:ext uri="{0D108BD9-81ED-4DB2-BD59-A6C34878D82A}">
                    <a16:rowId xmlns:a16="http://schemas.microsoft.com/office/drawing/2014/main" val="10006"/>
                  </a:ext>
                </a:extLst>
              </a:tr>
              <a:tr h="0">
                <a:tc>
                  <a:txBody>
                    <a:bodyPr/>
                    <a:lstStyle/>
                    <a:p>
                      <a:r>
                        <a:rPr lang="en-US" altLang="zh-CN"/>
                        <a:t>7</a:t>
                      </a:r>
                    </a:p>
                  </a:txBody>
                  <a:tcPr anchor="ctr"/>
                </a:tc>
                <a:tc>
                  <a:txBody>
                    <a:bodyPr/>
                    <a:lstStyle/>
                    <a:p>
                      <a:r>
                        <a:rPr lang="en-US" altLang="zh-CN"/>
                        <a:t>74150</a:t>
                      </a:r>
                    </a:p>
                  </a:txBody>
                  <a:tcPr anchor="ctr"/>
                </a:tc>
                <a:tc>
                  <a:txBody>
                    <a:bodyPr/>
                    <a:lstStyle/>
                    <a:p>
                      <a:r>
                        <a:rPr lang="en-US" altLang="zh-CN"/>
                        <a:t>16</a:t>
                      </a:r>
                      <a:r>
                        <a:rPr lang="zh-CN" altLang="en-US"/>
                        <a:t>选</a:t>
                      </a:r>
                      <a:r>
                        <a:rPr lang="en-US" altLang="zh-CN"/>
                        <a:t>1</a:t>
                      </a:r>
                      <a:r>
                        <a:rPr lang="zh-CN" altLang="en-US"/>
                        <a:t>数据选择器</a:t>
                      </a:r>
                    </a:p>
                  </a:txBody>
                  <a:tcPr anchor="ctr"/>
                </a:tc>
                <a:tc>
                  <a:txBody>
                    <a:bodyPr/>
                    <a:lstStyle/>
                    <a:p>
                      <a:r>
                        <a:rPr lang="zh-CN" altLang="en-US" dirty="0"/>
                        <a:t>输出反变量</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438388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Box 136"/>
          <p:cNvSpPr txBox="1"/>
          <p:nvPr/>
        </p:nvSpPr>
        <p:spPr>
          <a:xfrm>
            <a:off x="-9896" y="6371488"/>
            <a:ext cx="9144000" cy="49158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endParaRPr lang="zh-CN" altLang="en-US" dirty="0"/>
          </a:p>
        </p:txBody>
      </p:sp>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第三节  数据选择器与分配器</a:t>
            </a:r>
          </a:p>
        </p:txBody>
      </p:sp>
      <p:sp>
        <p:nvSpPr>
          <p:cNvPr id="30" name="内容占位符 2"/>
          <p:cNvSpPr>
            <a:spLocks noGrp="1"/>
          </p:cNvSpPr>
          <p:nvPr>
            <p:ph idx="1"/>
          </p:nvPr>
        </p:nvSpPr>
        <p:spPr>
          <a:xfrm>
            <a:off x="32163" y="508768"/>
            <a:ext cx="9007310" cy="5775791"/>
          </a:xfrm>
        </p:spPr>
        <p:txBody>
          <a:bodyPr/>
          <a:lstStyle/>
          <a:p>
            <a:r>
              <a:rPr lang="zh-CN" altLang="en-US" sz="2400" dirty="0"/>
              <a:t>数据选择器</a:t>
            </a:r>
            <a:r>
              <a:rPr lang="en-US" altLang="zh-CN" sz="2400" dirty="0"/>
              <a:t>MUX</a:t>
            </a:r>
          </a:p>
          <a:p>
            <a:pPr marL="0" indent="0">
              <a:buNone/>
            </a:pP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zh-CN" altLang="en-US" sz="2400" dirty="0"/>
          </a:p>
          <a:p>
            <a:endParaRPr lang="zh-CN" altLang="en-US" sz="2400" dirty="0"/>
          </a:p>
        </p:txBody>
      </p:sp>
      <p:grpSp>
        <p:nvGrpSpPr>
          <p:cNvPr id="21" name="Group 54"/>
          <p:cNvGrpSpPr>
            <a:grpSpLocks/>
          </p:cNvGrpSpPr>
          <p:nvPr/>
        </p:nvGrpSpPr>
        <p:grpSpPr bwMode="auto">
          <a:xfrm>
            <a:off x="216230" y="1316478"/>
            <a:ext cx="1066800" cy="406400"/>
            <a:chOff x="240" y="480"/>
            <a:chExt cx="1488" cy="256"/>
          </a:xfrm>
        </p:grpSpPr>
        <p:sp>
          <p:nvSpPr>
            <p:cNvPr id="22" name="Text Box 55"/>
            <p:cNvSpPr txBox="1">
              <a:spLocks noChangeArrowheads="1"/>
            </p:cNvSpPr>
            <p:nvPr/>
          </p:nvSpPr>
          <p:spPr bwMode="auto">
            <a:xfrm>
              <a:off x="240" y="480"/>
              <a:ext cx="1104" cy="256"/>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dirty="0"/>
                <a:t>例</a:t>
              </a:r>
              <a:r>
                <a:rPr lang="en-US" altLang="zh-CN" dirty="0"/>
                <a:t>1</a:t>
              </a:r>
            </a:p>
          </p:txBody>
        </p:sp>
        <p:sp>
          <p:nvSpPr>
            <p:cNvPr id="23" name="Line 56"/>
            <p:cNvSpPr>
              <a:spLocks noChangeShapeType="1"/>
            </p:cNvSpPr>
            <p:nvPr/>
          </p:nvSpPr>
          <p:spPr bwMode="auto">
            <a:xfrm>
              <a:off x="1344" y="605"/>
              <a:ext cx="384" cy="0"/>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wrap="none" lIns="90000" tIns="46800" rIns="90000" bIns="46800" anchor="ctr"/>
            <a:lstStyle/>
            <a:p>
              <a:endParaRPr lang="zh-CN" altLang="en-US">
                <a:solidFill>
                  <a:schemeClr val="tx1"/>
                </a:solidFill>
              </a:endParaRPr>
            </a:p>
          </p:txBody>
        </p:sp>
      </p:grpSp>
      <p:sp>
        <p:nvSpPr>
          <p:cNvPr id="93" name="Text Box 8"/>
          <p:cNvSpPr txBox="1">
            <a:spLocks noChangeArrowheads="1"/>
          </p:cNvSpPr>
          <p:nvPr/>
        </p:nvSpPr>
        <p:spPr bwMode="auto">
          <a:xfrm>
            <a:off x="1145986" y="1316478"/>
            <a:ext cx="3508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用四选一选择器实现函数</a:t>
            </a:r>
          </a:p>
        </p:txBody>
      </p:sp>
      <p:graphicFrame>
        <p:nvGraphicFramePr>
          <p:cNvPr id="2" name="对象 1"/>
          <p:cNvGraphicFramePr>
            <a:graphicFrameLocks noChangeAspect="1"/>
          </p:cNvGraphicFramePr>
          <p:nvPr>
            <p:extLst>
              <p:ext uri="{D42A27DB-BD31-4B8C-83A1-F6EECF244321}">
                <p14:modId xmlns:p14="http://schemas.microsoft.com/office/powerpoint/2010/main" val="3937272280"/>
              </p:ext>
            </p:extLst>
          </p:nvPr>
        </p:nvGraphicFramePr>
        <p:xfrm>
          <a:off x="4166973" y="1240278"/>
          <a:ext cx="3744912" cy="482600"/>
        </p:xfrm>
        <a:graphic>
          <a:graphicData uri="http://schemas.openxmlformats.org/presentationml/2006/ole">
            <mc:AlternateContent xmlns:mc="http://schemas.openxmlformats.org/markup-compatibility/2006">
              <mc:Choice xmlns:v="urn:schemas-microsoft-com:vml" Requires="v">
                <p:oleObj spid="_x0000_s285347" name="Equation" r:id="rId3" imgW="1943190" imgH="228600" progId="Equation.3">
                  <p:embed/>
                </p:oleObj>
              </mc:Choice>
              <mc:Fallback>
                <p:oleObj name="Equation" r:id="rId3" imgW="1943190" imgH="228600" progId="Equation.3">
                  <p:embed/>
                  <p:pic>
                    <p:nvPicPr>
                      <p:cNvPr id="0" name="Object 1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6973" y="1240278"/>
                        <a:ext cx="3744912"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4" name="Group 196"/>
          <p:cNvGrpSpPr>
            <a:grpSpLocks/>
          </p:cNvGrpSpPr>
          <p:nvPr/>
        </p:nvGrpSpPr>
        <p:grpSpPr bwMode="auto">
          <a:xfrm>
            <a:off x="900113" y="1885468"/>
            <a:ext cx="3352800" cy="1371600"/>
            <a:chOff x="567" y="1480"/>
            <a:chExt cx="2112" cy="864"/>
          </a:xfrm>
        </p:grpSpPr>
        <p:sp>
          <p:nvSpPr>
            <p:cNvPr id="95" name="Rectangle 144"/>
            <p:cNvSpPr>
              <a:spLocks noChangeArrowheads="1"/>
            </p:cNvSpPr>
            <p:nvPr/>
          </p:nvSpPr>
          <p:spPr bwMode="auto">
            <a:xfrm>
              <a:off x="1095" y="1480"/>
              <a:ext cx="1104" cy="86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zh-CN" altLang="en-US">
                  <a:solidFill>
                    <a:schemeClr val="tx1"/>
                  </a:solidFill>
                </a:rPr>
                <a:t>分立元件的</a:t>
              </a:r>
            </a:p>
            <a:p>
              <a:pPr>
                <a:spcBef>
                  <a:spcPct val="0"/>
                </a:spcBef>
              </a:pPr>
              <a:r>
                <a:rPr lang="zh-CN" altLang="en-US">
                  <a:solidFill>
                    <a:schemeClr val="tx1"/>
                  </a:solidFill>
                </a:rPr>
                <a:t>组合逻辑电路</a:t>
              </a:r>
            </a:p>
          </p:txBody>
        </p:sp>
        <p:sp>
          <p:nvSpPr>
            <p:cNvPr id="96" name="Line 145"/>
            <p:cNvSpPr>
              <a:spLocks noChangeShapeType="1"/>
            </p:cNvSpPr>
            <p:nvPr/>
          </p:nvSpPr>
          <p:spPr bwMode="auto">
            <a:xfrm flipH="1">
              <a:off x="855" y="1672"/>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97" name="Line 146"/>
            <p:cNvSpPr>
              <a:spLocks noChangeShapeType="1"/>
            </p:cNvSpPr>
            <p:nvPr/>
          </p:nvSpPr>
          <p:spPr bwMode="auto">
            <a:xfrm flipH="1">
              <a:off x="839" y="1888"/>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98" name="Line 147"/>
            <p:cNvSpPr>
              <a:spLocks noChangeShapeType="1"/>
            </p:cNvSpPr>
            <p:nvPr/>
          </p:nvSpPr>
          <p:spPr bwMode="auto">
            <a:xfrm flipH="1">
              <a:off x="839" y="2069"/>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99" name="Line 149"/>
            <p:cNvSpPr>
              <a:spLocks noChangeShapeType="1"/>
            </p:cNvSpPr>
            <p:nvPr/>
          </p:nvSpPr>
          <p:spPr bwMode="auto">
            <a:xfrm flipH="1">
              <a:off x="2199" y="1816"/>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00" name="Text Box 150"/>
            <p:cNvSpPr txBox="1">
              <a:spLocks noChangeArrowheads="1"/>
            </p:cNvSpPr>
            <p:nvPr/>
          </p:nvSpPr>
          <p:spPr bwMode="auto">
            <a:xfrm>
              <a:off x="567" y="1734"/>
              <a:ext cx="24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a:t>Y</a:t>
              </a:r>
            </a:p>
          </p:txBody>
        </p:sp>
        <p:sp>
          <p:nvSpPr>
            <p:cNvPr id="101" name="Text Box 151"/>
            <p:cNvSpPr txBox="1">
              <a:spLocks noChangeArrowheads="1"/>
            </p:cNvSpPr>
            <p:nvPr/>
          </p:nvSpPr>
          <p:spPr bwMode="auto">
            <a:xfrm>
              <a:off x="567" y="1480"/>
              <a:ext cx="24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a:t>X</a:t>
              </a:r>
            </a:p>
          </p:txBody>
        </p:sp>
        <p:sp>
          <p:nvSpPr>
            <p:cNvPr id="102" name="Text Box 152"/>
            <p:cNvSpPr txBox="1">
              <a:spLocks noChangeArrowheads="1"/>
            </p:cNvSpPr>
            <p:nvPr/>
          </p:nvSpPr>
          <p:spPr bwMode="auto">
            <a:xfrm>
              <a:off x="576" y="1979"/>
              <a:ext cx="24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a:t>Z</a:t>
              </a:r>
            </a:p>
          </p:txBody>
        </p:sp>
        <p:sp>
          <p:nvSpPr>
            <p:cNvPr id="103" name="Text Box 154"/>
            <p:cNvSpPr txBox="1">
              <a:spLocks noChangeArrowheads="1"/>
            </p:cNvSpPr>
            <p:nvPr/>
          </p:nvSpPr>
          <p:spPr bwMode="auto">
            <a:xfrm>
              <a:off x="2439" y="1689"/>
              <a:ext cx="24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dirty="0"/>
                <a:t>F</a:t>
              </a:r>
            </a:p>
          </p:txBody>
        </p:sp>
      </p:grpSp>
      <p:grpSp>
        <p:nvGrpSpPr>
          <p:cNvPr id="104" name="Group 197"/>
          <p:cNvGrpSpPr>
            <a:grpSpLocks/>
          </p:cNvGrpSpPr>
          <p:nvPr/>
        </p:nvGrpSpPr>
        <p:grpSpPr bwMode="auto">
          <a:xfrm>
            <a:off x="4932363" y="1956906"/>
            <a:ext cx="3352800" cy="1371600"/>
            <a:chOff x="3107" y="1525"/>
            <a:chExt cx="2112" cy="864"/>
          </a:xfrm>
        </p:grpSpPr>
        <p:sp>
          <p:nvSpPr>
            <p:cNvPr id="105" name="Rectangle 157"/>
            <p:cNvSpPr>
              <a:spLocks noChangeArrowheads="1"/>
            </p:cNvSpPr>
            <p:nvPr/>
          </p:nvSpPr>
          <p:spPr bwMode="auto">
            <a:xfrm>
              <a:off x="3635" y="1525"/>
              <a:ext cx="1104" cy="86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dirty="0">
                  <a:solidFill>
                    <a:schemeClr val="tx1"/>
                  </a:solidFill>
                </a:rPr>
                <a:t>    74LS153</a:t>
              </a:r>
            </a:p>
          </p:txBody>
        </p:sp>
        <p:sp>
          <p:nvSpPr>
            <p:cNvPr id="106" name="Line 162"/>
            <p:cNvSpPr>
              <a:spLocks noChangeShapeType="1"/>
            </p:cNvSpPr>
            <p:nvPr/>
          </p:nvSpPr>
          <p:spPr bwMode="auto">
            <a:xfrm flipH="1">
              <a:off x="4739" y="1861"/>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07" name="Text Box 167"/>
            <p:cNvSpPr txBox="1">
              <a:spLocks noChangeArrowheads="1"/>
            </p:cNvSpPr>
            <p:nvPr/>
          </p:nvSpPr>
          <p:spPr bwMode="auto">
            <a:xfrm>
              <a:off x="4979" y="1765"/>
              <a:ext cx="24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a:t>F</a:t>
              </a:r>
            </a:p>
          </p:txBody>
        </p:sp>
        <p:sp>
          <p:nvSpPr>
            <p:cNvPr id="108" name="Rectangle 168"/>
            <p:cNvSpPr>
              <a:spLocks noChangeArrowheads="1"/>
            </p:cNvSpPr>
            <p:nvPr/>
          </p:nvSpPr>
          <p:spPr bwMode="auto">
            <a:xfrm>
              <a:off x="3893" y="1765"/>
              <a:ext cx="768"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109" name="Line 190"/>
            <p:cNvSpPr>
              <a:spLocks noChangeShapeType="1"/>
            </p:cNvSpPr>
            <p:nvPr/>
          </p:nvSpPr>
          <p:spPr bwMode="auto">
            <a:xfrm flipH="1">
              <a:off x="3395" y="1762"/>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10" name="Line 191"/>
            <p:cNvSpPr>
              <a:spLocks noChangeShapeType="1"/>
            </p:cNvSpPr>
            <p:nvPr/>
          </p:nvSpPr>
          <p:spPr bwMode="auto">
            <a:xfrm flipH="1">
              <a:off x="3379" y="1978"/>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11" name="Line 192"/>
            <p:cNvSpPr>
              <a:spLocks noChangeShapeType="1"/>
            </p:cNvSpPr>
            <p:nvPr/>
          </p:nvSpPr>
          <p:spPr bwMode="auto">
            <a:xfrm flipH="1">
              <a:off x="3397" y="2160"/>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12" name="Text Box 193"/>
            <p:cNvSpPr txBox="1">
              <a:spLocks noChangeArrowheads="1"/>
            </p:cNvSpPr>
            <p:nvPr/>
          </p:nvSpPr>
          <p:spPr bwMode="auto">
            <a:xfrm>
              <a:off x="3107" y="1824"/>
              <a:ext cx="24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a:t>Y</a:t>
              </a:r>
            </a:p>
          </p:txBody>
        </p:sp>
        <p:sp>
          <p:nvSpPr>
            <p:cNvPr id="113" name="Text Box 194"/>
            <p:cNvSpPr txBox="1">
              <a:spLocks noChangeArrowheads="1"/>
            </p:cNvSpPr>
            <p:nvPr/>
          </p:nvSpPr>
          <p:spPr bwMode="auto">
            <a:xfrm>
              <a:off x="3107" y="1570"/>
              <a:ext cx="24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a:t>X</a:t>
              </a:r>
            </a:p>
          </p:txBody>
        </p:sp>
        <p:sp>
          <p:nvSpPr>
            <p:cNvPr id="114" name="Text Box 195"/>
            <p:cNvSpPr txBox="1">
              <a:spLocks noChangeArrowheads="1"/>
            </p:cNvSpPr>
            <p:nvPr/>
          </p:nvSpPr>
          <p:spPr bwMode="auto">
            <a:xfrm>
              <a:off x="3116" y="2069"/>
              <a:ext cx="24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a:t>Z</a:t>
              </a:r>
            </a:p>
          </p:txBody>
        </p:sp>
      </p:grpSp>
      <p:sp>
        <p:nvSpPr>
          <p:cNvPr id="115" name="Text Box 5"/>
          <p:cNvSpPr txBox="1">
            <a:spLocks noChangeArrowheads="1"/>
          </p:cNvSpPr>
          <p:nvPr/>
        </p:nvSpPr>
        <p:spPr bwMode="auto">
          <a:xfrm>
            <a:off x="48905" y="3602043"/>
            <a:ext cx="2057400" cy="415925"/>
          </a:xfrm>
          <a:prstGeom prst="rect">
            <a:avLst/>
          </a:prstGeom>
          <a:noFill/>
          <a:ln w="1905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逻辑函数对照法</a:t>
            </a:r>
          </a:p>
        </p:txBody>
      </p:sp>
      <p:graphicFrame>
        <p:nvGraphicFramePr>
          <p:cNvPr id="116" name="Object 6"/>
          <p:cNvGraphicFramePr>
            <a:graphicFrameLocks noChangeAspect="1"/>
          </p:cNvGraphicFramePr>
          <p:nvPr>
            <p:extLst>
              <p:ext uri="{D42A27DB-BD31-4B8C-83A1-F6EECF244321}">
                <p14:modId xmlns:p14="http://schemas.microsoft.com/office/powerpoint/2010/main" val="2335629847"/>
              </p:ext>
            </p:extLst>
          </p:nvPr>
        </p:nvGraphicFramePr>
        <p:xfrm>
          <a:off x="2052069" y="3581449"/>
          <a:ext cx="3736975" cy="496888"/>
        </p:xfrm>
        <a:graphic>
          <a:graphicData uri="http://schemas.openxmlformats.org/presentationml/2006/ole">
            <mc:AlternateContent xmlns:mc="http://schemas.openxmlformats.org/markup-compatibility/2006">
              <mc:Choice xmlns:v="urn:schemas-microsoft-com:vml" Requires="v">
                <p:oleObj spid="_x0000_s285348" name="Equation" r:id="rId5" imgW="1952608" imgH="238057" progId="Equation.3">
                  <p:embed/>
                </p:oleObj>
              </mc:Choice>
              <mc:Fallback>
                <p:oleObj name="Equation" r:id="rId5" imgW="1952608" imgH="2380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2069" y="3581449"/>
                        <a:ext cx="3736975"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 name="Object 8"/>
          <p:cNvGraphicFramePr>
            <a:graphicFrameLocks noChangeAspect="1"/>
          </p:cNvGraphicFramePr>
          <p:nvPr>
            <p:extLst>
              <p:ext uri="{D42A27DB-BD31-4B8C-83A1-F6EECF244321}">
                <p14:modId xmlns:p14="http://schemas.microsoft.com/office/powerpoint/2010/main" val="4234579194"/>
              </p:ext>
            </p:extLst>
          </p:nvPr>
        </p:nvGraphicFramePr>
        <p:xfrm>
          <a:off x="1687513" y="4324350"/>
          <a:ext cx="5780087" cy="476250"/>
        </p:xfrm>
        <a:graphic>
          <a:graphicData uri="http://schemas.openxmlformats.org/presentationml/2006/ole">
            <mc:AlternateContent xmlns:mc="http://schemas.openxmlformats.org/markup-compatibility/2006">
              <mc:Choice xmlns:v="urn:schemas-microsoft-com:vml" Requires="v">
                <p:oleObj spid="_x0000_s285349" name="Equation" r:id="rId7" imgW="3111480" imgH="228600" progId="Equation.DSMT4">
                  <p:embed/>
                </p:oleObj>
              </mc:Choice>
              <mc:Fallback>
                <p:oleObj name="Equation" r:id="rId7" imgW="3111480" imgH="228600" progId="Equation.DSMT4">
                  <p:embed/>
                  <p:pic>
                    <p:nvPicPr>
                      <p:cNvPr id="0" name=""/>
                      <p:cNvPicPr>
                        <a:picLocks noChangeAspect="1" noChangeArrowheads="1"/>
                      </p:cNvPicPr>
                      <p:nvPr/>
                    </p:nvPicPr>
                    <p:blipFill>
                      <a:blip r:embed="rId8"/>
                      <a:srcRect/>
                      <a:stretch>
                        <a:fillRect/>
                      </a:stretch>
                    </p:blipFill>
                    <p:spPr bwMode="auto">
                      <a:xfrm>
                        <a:off x="1687513" y="4324350"/>
                        <a:ext cx="5780087"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8" name="Line 9"/>
          <p:cNvSpPr>
            <a:spLocks noChangeShapeType="1"/>
          </p:cNvSpPr>
          <p:nvPr/>
        </p:nvSpPr>
        <p:spPr bwMode="auto">
          <a:xfrm flipH="1">
            <a:off x="3034731" y="4038649"/>
            <a:ext cx="1219200" cy="3048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9" name="Line 10"/>
          <p:cNvSpPr>
            <a:spLocks noChangeShapeType="1"/>
          </p:cNvSpPr>
          <p:nvPr/>
        </p:nvSpPr>
        <p:spPr bwMode="auto">
          <a:xfrm flipH="1">
            <a:off x="3872931" y="4038649"/>
            <a:ext cx="685800" cy="3048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0" name="Line 11"/>
          <p:cNvSpPr>
            <a:spLocks noChangeShapeType="1"/>
          </p:cNvSpPr>
          <p:nvPr/>
        </p:nvSpPr>
        <p:spPr bwMode="auto">
          <a:xfrm flipH="1">
            <a:off x="4482531" y="3962449"/>
            <a:ext cx="304800" cy="4572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1" name="Line 12"/>
          <p:cNvSpPr>
            <a:spLocks noChangeShapeType="1"/>
          </p:cNvSpPr>
          <p:nvPr/>
        </p:nvSpPr>
        <p:spPr bwMode="auto">
          <a:xfrm>
            <a:off x="4939731" y="4038649"/>
            <a:ext cx="152400" cy="3048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2" name="Line 13"/>
          <p:cNvSpPr>
            <a:spLocks noChangeShapeType="1"/>
          </p:cNvSpPr>
          <p:nvPr/>
        </p:nvSpPr>
        <p:spPr bwMode="auto">
          <a:xfrm>
            <a:off x="5244531" y="4038649"/>
            <a:ext cx="685800" cy="3048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3" name="Line 14"/>
          <p:cNvSpPr>
            <a:spLocks noChangeShapeType="1"/>
          </p:cNvSpPr>
          <p:nvPr/>
        </p:nvSpPr>
        <p:spPr bwMode="auto">
          <a:xfrm>
            <a:off x="5549331" y="3962449"/>
            <a:ext cx="1143000" cy="3810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aphicFrame>
        <p:nvGraphicFramePr>
          <p:cNvPr id="124" name="Object 15"/>
          <p:cNvGraphicFramePr>
            <a:graphicFrameLocks noChangeAspect="1"/>
          </p:cNvGraphicFramePr>
          <p:nvPr>
            <p:extLst>
              <p:ext uri="{D42A27DB-BD31-4B8C-83A1-F6EECF244321}">
                <p14:modId xmlns:p14="http://schemas.microsoft.com/office/powerpoint/2010/main" val="1164690719"/>
              </p:ext>
            </p:extLst>
          </p:nvPr>
        </p:nvGraphicFramePr>
        <p:xfrm>
          <a:off x="1486919" y="5029249"/>
          <a:ext cx="5392737" cy="436563"/>
        </p:xfrm>
        <a:graphic>
          <a:graphicData uri="http://schemas.openxmlformats.org/presentationml/2006/ole">
            <mc:AlternateContent xmlns:mc="http://schemas.openxmlformats.org/markup-compatibility/2006">
              <mc:Choice xmlns:v="urn:schemas-microsoft-com:vml" Requires="v">
                <p:oleObj spid="_x0000_s285350" name="Equation" r:id="rId9" imgW="2905041" imgH="209685" progId="Equation.3">
                  <p:embed/>
                </p:oleObj>
              </mc:Choice>
              <mc:Fallback>
                <p:oleObj name="Equation" r:id="rId9" imgW="2905041" imgH="20968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6919" y="5029249"/>
                        <a:ext cx="5392737"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 name="Text Box 16"/>
          <p:cNvSpPr txBox="1">
            <a:spLocks noChangeArrowheads="1"/>
          </p:cNvSpPr>
          <p:nvPr/>
        </p:nvSpPr>
        <p:spPr bwMode="auto">
          <a:xfrm>
            <a:off x="285181" y="4211686"/>
            <a:ext cx="1143000" cy="415925"/>
          </a:xfrm>
          <a:prstGeom prst="rect">
            <a:avLst/>
          </a:prstGeom>
          <a:noFill/>
          <a:ln w="190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t>展开</a:t>
            </a:r>
          </a:p>
        </p:txBody>
      </p:sp>
      <p:sp>
        <p:nvSpPr>
          <p:cNvPr id="126" name="Text Box 17"/>
          <p:cNvSpPr txBox="1">
            <a:spLocks noChangeArrowheads="1"/>
          </p:cNvSpPr>
          <p:nvPr/>
        </p:nvSpPr>
        <p:spPr bwMode="auto">
          <a:xfrm>
            <a:off x="285181" y="4740324"/>
            <a:ext cx="1143000" cy="415925"/>
          </a:xfrm>
          <a:prstGeom prst="rect">
            <a:avLst/>
          </a:prstGeom>
          <a:noFill/>
          <a:ln w="190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t>合并</a:t>
            </a:r>
          </a:p>
        </p:txBody>
      </p:sp>
      <p:graphicFrame>
        <p:nvGraphicFramePr>
          <p:cNvPr id="127" name="Object 18"/>
          <p:cNvGraphicFramePr>
            <a:graphicFrameLocks noChangeAspect="1"/>
          </p:cNvGraphicFramePr>
          <p:nvPr>
            <p:extLst>
              <p:ext uri="{D42A27DB-BD31-4B8C-83A1-F6EECF244321}">
                <p14:modId xmlns:p14="http://schemas.microsoft.com/office/powerpoint/2010/main" val="1294865842"/>
              </p:ext>
            </p:extLst>
          </p:nvPr>
        </p:nvGraphicFramePr>
        <p:xfrm>
          <a:off x="1652019" y="5638849"/>
          <a:ext cx="5018087" cy="484188"/>
        </p:xfrm>
        <a:graphic>
          <a:graphicData uri="http://schemas.openxmlformats.org/presentationml/2006/ole">
            <mc:AlternateContent xmlns:mc="http://schemas.openxmlformats.org/markup-compatibility/2006">
              <mc:Choice xmlns:v="urn:schemas-microsoft-com:vml" Requires="v">
                <p:oleObj spid="_x0000_s285351" name="Equation" r:id="rId11" imgW="2695457" imgH="238057" progId="Equation.3">
                  <p:embed/>
                </p:oleObj>
              </mc:Choice>
              <mc:Fallback>
                <p:oleObj name="Equation" r:id="rId11" imgW="2695457" imgH="23805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52019" y="5638849"/>
                        <a:ext cx="5018087" cy="484188"/>
                      </a:xfrm>
                      <a:prstGeom prst="rect">
                        <a:avLst/>
                      </a:prstGeom>
                      <a:noFill/>
                      <a:ln w="9525">
                        <a:solidFill>
                          <a:srgbClr val="00FF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 name="Text Box 19"/>
          <p:cNvSpPr txBox="1">
            <a:spLocks noChangeArrowheads="1"/>
          </p:cNvSpPr>
          <p:nvPr/>
        </p:nvSpPr>
        <p:spPr bwMode="auto">
          <a:xfrm>
            <a:off x="285181" y="5473749"/>
            <a:ext cx="1143000" cy="415925"/>
          </a:xfrm>
          <a:prstGeom prst="rect">
            <a:avLst/>
          </a:prstGeom>
          <a:noFill/>
          <a:ln w="190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t>对照</a:t>
            </a:r>
          </a:p>
        </p:txBody>
      </p:sp>
      <p:sp>
        <p:nvSpPr>
          <p:cNvPr id="129" name="Oval 20"/>
          <p:cNvSpPr>
            <a:spLocks noChangeArrowheads="1"/>
          </p:cNvSpPr>
          <p:nvPr/>
        </p:nvSpPr>
        <p:spPr bwMode="auto">
          <a:xfrm rot="20837165">
            <a:off x="2044131" y="4960987"/>
            <a:ext cx="533400" cy="1371600"/>
          </a:xfrm>
          <a:prstGeom prst="ellipse">
            <a:avLst/>
          </a:prstGeom>
          <a:noFill/>
          <a:ln w="19050">
            <a:solidFill>
              <a:srgbClr val="FF99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aphicFrame>
        <p:nvGraphicFramePr>
          <p:cNvPr id="130" name="Object 22"/>
          <p:cNvGraphicFramePr>
            <a:graphicFrameLocks noChangeAspect="1"/>
          </p:cNvGraphicFramePr>
          <p:nvPr>
            <p:extLst>
              <p:ext uri="{D42A27DB-BD31-4B8C-83A1-F6EECF244321}">
                <p14:modId xmlns:p14="http://schemas.microsoft.com/office/powerpoint/2010/main" val="3840808521"/>
              </p:ext>
            </p:extLst>
          </p:nvPr>
        </p:nvGraphicFramePr>
        <p:xfrm>
          <a:off x="924944" y="6316712"/>
          <a:ext cx="939800" cy="447675"/>
        </p:xfrm>
        <a:graphic>
          <a:graphicData uri="http://schemas.openxmlformats.org/presentationml/2006/ole">
            <mc:AlternateContent xmlns:mc="http://schemas.openxmlformats.org/markup-compatibility/2006">
              <mc:Choice xmlns:v="urn:schemas-microsoft-com:vml" Requires="v">
                <p:oleObj spid="_x0000_s285352" name="Equation" r:id="rId13" imgW="476351" imgH="209685" progId="Equation.3">
                  <p:embed/>
                </p:oleObj>
              </mc:Choice>
              <mc:Fallback>
                <p:oleObj name="Equation" r:id="rId13" imgW="476351" imgH="20968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4944" y="6316712"/>
                        <a:ext cx="93980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 name="Oval 23"/>
          <p:cNvSpPr>
            <a:spLocks noChangeArrowheads="1"/>
          </p:cNvSpPr>
          <p:nvPr/>
        </p:nvSpPr>
        <p:spPr bwMode="auto">
          <a:xfrm rot="19926097">
            <a:off x="3047431" y="4930824"/>
            <a:ext cx="677863" cy="1371600"/>
          </a:xfrm>
          <a:prstGeom prst="ellipse">
            <a:avLst/>
          </a:prstGeom>
          <a:noFill/>
          <a:ln w="19050">
            <a:solidFill>
              <a:srgbClr val="FF99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aphicFrame>
        <p:nvGraphicFramePr>
          <p:cNvPr id="132" name="Object 24"/>
          <p:cNvGraphicFramePr>
            <a:graphicFrameLocks noChangeAspect="1"/>
          </p:cNvGraphicFramePr>
          <p:nvPr>
            <p:extLst>
              <p:ext uri="{D42A27DB-BD31-4B8C-83A1-F6EECF244321}">
                <p14:modId xmlns:p14="http://schemas.microsoft.com/office/powerpoint/2010/main" val="1223674947"/>
              </p:ext>
            </p:extLst>
          </p:nvPr>
        </p:nvGraphicFramePr>
        <p:xfrm>
          <a:off x="2098106" y="6321474"/>
          <a:ext cx="1446213" cy="447675"/>
        </p:xfrm>
        <a:graphic>
          <a:graphicData uri="http://schemas.openxmlformats.org/presentationml/2006/ole">
            <mc:AlternateContent xmlns:mc="http://schemas.openxmlformats.org/markup-compatibility/2006">
              <mc:Choice xmlns:v="urn:schemas-microsoft-com:vml" Requires="v">
                <p:oleObj spid="_x0000_s285353" name="Equation" r:id="rId15" imgW="742849" imgH="209685" progId="Equation.3">
                  <p:embed/>
                </p:oleObj>
              </mc:Choice>
              <mc:Fallback>
                <p:oleObj name="Equation" r:id="rId15" imgW="742849" imgH="209685"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98106" y="6321474"/>
                        <a:ext cx="1446213"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 name="Oval 26"/>
          <p:cNvSpPr>
            <a:spLocks noChangeArrowheads="1"/>
          </p:cNvSpPr>
          <p:nvPr/>
        </p:nvSpPr>
        <p:spPr bwMode="auto">
          <a:xfrm>
            <a:off x="4482531" y="4876849"/>
            <a:ext cx="609600" cy="1371600"/>
          </a:xfrm>
          <a:prstGeom prst="ellipse">
            <a:avLst/>
          </a:prstGeom>
          <a:noFill/>
          <a:ln w="19050">
            <a:solidFill>
              <a:srgbClr val="FF99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aphicFrame>
        <p:nvGraphicFramePr>
          <p:cNvPr id="134" name="Object 27"/>
          <p:cNvGraphicFramePr>
            <a:graphicFrameLocks noChangeAspect="1"/>
          </p:cNvGraphicFramePr>
          <p:nvPr>
            <p:extLst>
              <p:ext uri="{D42A27DB-BD31-4B8C-83A1-F6EECF244321}">
                <p14:modId xmlns:p14="http://schemas.microsoft.com/office/powerpoint/2010/main" val="1748413849"/>
              </p:ext>
            </p:extLst>
          </p:nvPr>
        </p:nvGraphicFramePr>
        <p:xfrm>
          <a:off x="3698306" y="6321474"/>
          <a:ext cx="1446213" cy="403225"/>
        </p:xfrm>
        <a:graphic>
          <a:graphicData uri="http://schemas.openxmlformats.org/presentationml/2006/ole">
            <mc:AlternateContent xmlns:mc="http://schemas.openxmlformats.org/markup-compatibility/2006">
              <mc:Choice xmlns:v="urn:schemas-microsoft-com:vml" Requires="v">
                <p:oleObj spid="_x0000_s285354" name="Equation" r:id="rId17" imgW="742849" imgH="209685" progId="Equation.3">
                  <p:embed/>
                </p:oleObj>
              </mc:Choice>
              <mc:Fallback>
                <p:oleObj name="Equation" r:id="rId17" imgW="742849" imgH="20968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98306" y="6321474"/>
                        <a:ext cx="1446213"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 name="Oval 29"/>
          <p:cNvSpPr>
            <a:spLocks noChangeArrowheads="1"/>
          </p:cNvSpPr>
          <p:nvPr/>
        </p:nvSpPr>
        <p:spPr bwMode="auto">
          <a:xfrm rot="1815599">
            <a:off x="5854131" y="4953049"/>
            <a:ext cx="609600" cy="1371600"/>
          </a:xfrm>
          <a:prstGeom prst="ellipse">
            <a:avLst/>
          </a:prstGeom>
          <a:noFill/>
          <a:ln w="19050">
            <a:solidFill>
              <a:srgbClr val="FF99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aphicFrame>
        <p:nvGraphicFramePr>
          <p:cNvPr id="136" name="Object 30"/>
          <p:cNvGraphicFramePr>
            <a:graphicFrameLocks noChangeAspect="1"/>
          </p:cNvGraphicFramePr>
          <p:nvPr>
            <p:extLst>
              <p:ext uri="{D42A27DB-BD31-4B8C-83A1-F6EECF244321}">
                <p14:modId xmlns:p14="http://schemas.microsoft.com/office/powerpoint/2010/main" val="3026054018"/>
              </p:ext>
            </p:extLst>
          </p:nvPr>
        </p:nvGraphicFramePr>
        <p:xfrm>
          <a:off x="5261994" y="6275437"/>
          <a:ext cx="963612" cy="433387"/>
        </p:xfrm>
        <a:graphic>
          <a:graphicData uri="http://schemas.openxmlformats.org/presentationml/2006/ole">
            <mc:AlternateContent xmlns:mc="http://schemas.openxmlformats.org/markup-compatibility/2006">
              <mc:Choice xmlns:v="urn:schemas-microsoft-com:vml" Requires="v">
                <p:oleObj spid="_x0000_s285355" name="Equation" r:id="rId19" imgW="485792" imgH="219143" progId="Equation.3">
                  <p:embed/>
                </p:oleObj>
              </mc:Choice>
              <mc:Fallback>
                <p:oleObj name="Equation" r:id="rId19" imgW="485792" imgH="219143"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61994" y="6275437"/>
                        <a:ext cx="963612"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 name="矩形 52"/>
          <p:cNvSpPr/>
          <p:nvPr/>
        </p:nvSpPr>
        <p:spPr>
          <a:xfrm>
            <a:off x="7217104" y="5054817"/>
            <a:ext cx="1755117"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2000" dirty="0">
                <a:solidFill>
                  <a:srgbClr val="FF0000"/>
                </a:solidFill>
              </a:rPr>
              <a:t>对地址输入和数据输入进行合理的分配</a:t>
            </a:r>
          </a:p>
        </p:txBody>
      </p:sp>
      <p:cxnSp>
        <p:nvCxnSpPr>
          <p:cNvPr id="5" name="直接连接符 4">
            <a:extLst>
              <a:ext uri="{FF2B5EF4-FFF2-40B4-BE49-F238E27FC236}">
                <a16:creationId xmlns:a16="http://schemas.microsoft.com/office/drawing/2014/main" id="{0BFFA334-5625-411F-BB03-981F7E35C2AD}"/>
              </a:ext>
            </a:extLst>
          </p:cNvPr>
          <p:cNvCxnSpPr>
            <a:cxnSpLocks/>
          </p:cNvCxnSpPr>
          <p:nvPr/>
        </p:nvCxnSpPr>
        <p:spPr bwMode="auto">
          <a:xfrm>
            <a:off x="6507129" y="2947506"/>
            <a:ext cx="0" cy="274638"/>
          </a:xfrm>
          <a:prstGeom prst="line">
            <a:avLst/>
          </a:prstGeom>
          <a:solidFill>
            <a:srgbClr val="000000"/>
          </a:solidFill>
          <a:ln w="25400" cap="flat" cmpd="sng" algn="ctr">
            <a:solidFill>
              <a:schemeClr val="tx1"/>
            </a:solidFill>
            <a:prstDash val="solid"/>
            <a:round/>
            <a:headEnd type="none" w="med" len="med"/>
            <a:tailEnd type="none" w="med" len="med"/>
          </a:ln>
          <a:effectLst/>
        </p:spPr>
      </p:cxnSp>
      <p:cxnSp>
        <p:nvCxnSpPr>
          <p:cNvPr id="7" name="直接连接符 6">
            <a:extLst>
              <a:ext uri="{FF2B5EF4-FFF2-40B4-BE49-F238E27FC236}">
                <a16:creationId xmlns:a16="http://schemas.microsoft.com/office/drawing/2014/main" id="{CB21D0FC-EF39-4CDA-905E-265D08C41832}"/>
              </a:ext>
            </a:extLst>
          </p:cNvPr>
          <p:cNvCxnSpPr/>
          <p:nvPr/>
        </p:nvCxnSpPr>
        <p:spPr bwMode="auto">
          <a:xfrm>
            <a:off x="7092168" y="2947506"/>
            <a:ext cx="0" cy="274638"/>
          </a:xfrm>
          <a:prstGeom prst="line">
            <a:avLst/>
          </a:prstGeom>
          <a:solidFill>
            <a:srgbClr val="000000"/>
          </a:solidFill>
          <a:ln w="25400" cap="flat" cmpd="sng" algn="ctr">
            <a:solidFill>
              <a:schemeClr val="tx1"/>
            </a:solidFill>
            <a:prstDash val="solid"/>
            <a:round/>
            <a:headEnd type="none" w="med" len="med"/>
            <a:tailEnd type="none" w="med" len="med"/>
          </a:ln>
          <a:effectLst/>
        </p:spPr>
      </p:cxnSp>
      <p:cxnSp>
        <p:nvCxnSpPr>
          <p:cNvPr id="10" name="直接连接符 9">
            <a:extLst>
              <a:ext uri="{FF2B5EF4-FFF2-40B4-BE49-F238E27FC236}">
                <a16:creationId xmlns:a16="http://schemas.microsoft.com/office/drawing/2014/main" id="{05B7A192-C4E4-4C43-961C-A886B204CEAF}"/>
              </a:ext>
            </a:extLst>
          </p:cNvPr>
          <p:cNvCxnSpPr/>
          <p:nvPr/>
        </p:nvCxnSpPr>
        <p:spPr bwMode="auto">
          <a:xfrm>
            <a:off x="5930331" y="2429982"/>
            <a:ext cx="249807" cy="0"/>
          </a:xfrm>
          <a:prstGeom prst="line">
            <a:avLst/>
          </a:prstGeom>
          <a:solidFill>
            <a:srgbClr val="000000"/>
          </a:solidFill>
          <a:ln w="25400" cap="flat" cmpd="sng" algn="ctr">
            <a:solidFill>
              <a:schemeClr val="tx1"/>
            </a:solidFill>
            <a:prstDash val="solid"/>
            <a:round/>
            <a:headEnd type="none" w="med" len="med"/>
            <a:tailEnd type="none" w="med" len="med"/>
          </a:ln>
          <a:effectLst/>
        </p:spPr>
      </p:cxnSp>
      <p:cxnSp>
        <p:nvCxnSpPr>
          <p:cNvPr id="12" name="直接连接符 11">
            <a:extLst>
              <a:ext uri="{FF2B5EF4-FFF2-40B4-BE49-F238E27FC236}">
                <a16:creationId xmlns:a16="http://schemas.microsoft.com/office/drawing/2014/main" id="{FCFDED22-8378-4677-B89A-E7D31184BE7C}"/>
              </a:ext>
            </a:extLst>
          </p:cNvPr>
          <p:cNvCxnSpPr>
            <a:cxnSpLocks/>
          </p:cNvCxnSpPr>
          <p:nvPr/>
        </p:nvCxnSpPr>
        <p:spPr bwMode="auto">
          <a:xfrm>
            <a:off x="5930331" y="2533168"/>
            <a:ext cx="249807" cy="0"/>
          </a:xfrm>
          <a:prstGeom prst="line">
            <a:avLst/>
          </a:prstGeom>
          <a:solidFill>
            <a:srgbClr val="000000"/>
          </a:solidFill>
          <a:ln w="25400" cap="flat" cmpd="sng" algn="ctr">
            <a:solidFill>
              <a:schemeClr val="tx1"/>
            </a:solidFill>
            <a:prstDash val="solid"/>
            <a:round/>
            <a:headEnd type="none" w="med" len="med"/>
            <a:tailEnd type="none" w="med" len="med"/>
          </a:ln>
          <a:effectLst/>
        </p:spPr>
      </p:cxnSp>
      <p:cxnSp>
        <p:nvCxnSpPr>
          <p:cNvPr id="17" name="直接连接符 16">
            <a:extLst>
              <a:ext uri="{FF2B5EF4-FFF2-40B4-BE49-F238E27FC236}">
                <a16:creationId xmlns:a16="http://schemas.microsoft.com/office/drawing/2014/main" id="{05742DB9-EDA1-401A-A164-B2CC043E9277}"/>
              </a:ext>
            </a:extLst>
          </p:cNvPr>
          <p:cNvCxnSpPr/>
          <p:nvPr/>
        </p:nvCxnSpPr>
        <p:spPr bwMode="auto">
          <a:xfrm>
            <a:off x="5930331" y="2739544"/>
            <a:ext cx="249807" cy="0"/>
          </a:xfrm>
          <a:prstGeom prst="line">
            <a:avLst/>
          </a:prstGeom>
          <a:solidFill>
            <a:srgbClr val="000000"/>
          </a:solidFill>
          <a:ln w="25400" cap="flat" cmpd="sng" algn="ctr">
            <a:solidFill>
              <a:schemeClr val="tx1"/>
            </a:solidFill>
            <a:prstDash val="solid"/>
            <a:round/>
            <a:headEnd type="none" w="med" len="med"/>
            <a:tailEnd type="none" w="med" len="med"/>
          </a:ln>
          <a:effectLst/>
        </p:spPr>
      </p:cxnSp>
      <p:cxnSp>
        <p:nvCxnSpPr>
          <p:cNvPr id="19" name="直接连接符 18">
            <a:extLst>
              <a:ext uri="{FF2B5EF4-FFF2-40B4-BE49-F238E27FC236}">
                <a16:creationId xmlns:a16="http://schemas.microsoft.com/office/drawing/2014/main" id="{A9B245F3-AE39-4BAF-9B52-ECD7E6E6DF18}"/>
              </a:ext>
            </a:extLst>
          </p:cNvPr>
          <p:cNvCxnSpPr/>
          <p:nvPr/>
        </p:nvCxnSpPr>
        <p:spPr bwMode="auto">
          <a:xfrm>
            <a:off x="5930331" y="2833207"/>
            <a:ext cx="249807" cy="0"/>
          </a:xfrm>
          <a:prstGeom prst="line">
            <a:avLst/>
          </a:prstGeom>
          <a:solidFill>
            <a:srgbClr val="000000"/>
          </a:solidFill>
          <a:ln w="254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1481105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第三节  数据选择器与分配器</a:t>
            </a:r>
          </a:p>
        </p:txBody>
      </p:sp>
      <p:sp>
        <p:nvSpPr>
          <p:cNvPr id="30" name="内容占位符 2"/>
          <p:cNvSpPr>
            <a:spLocks noGrp="1"/>
          </p:cNvSpPr>
          <p:nvPr>
            <p:ph idx="1"/>
          </p:nvPr>
        </p:nvSpPr>
        <p:spPr>
          <a:xfrm>
            <a:off x="32163" y="508768"/>
            <a:ext cx="9007310" cy="5775791"/>
          </a:xfrm>
        </p:spPr>
        <p:txBody>
          <a:bodyPr/>
          <a:lstStyle/>
          <a:p>
            <a:r>
              <a:rPr lang="zh-CN" altLang="en-US" sz="2400" dirty="0"/>
              <a:t>数据选择器</a:t>
            </a:r>
            <a:r>
              <a:rPr lang="en-US" altLang="zh-CN" sz="2400" dirty="0"/>
              <a:t>MUX</a:t>
            </a:r>
          </a:p>
          <a:p>
            <a:pPr marL="0" indent="0">
              <a:buNone/>
            </a:pP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zh-CN" altLang="en-US" sz="2400" dirty="0"/>
          </a:p>
          <a:p>
            <a:endParaRPr lang="zh-CN" altLang="en-US" sz="2400" dirty="0"/>
          </a:p>
        </p:txBody>
      </p:sp>
      <p:graphicFrame>
        <p:nvGraphicFramePr>
          <p:cNvPr id="11" name="Object 4"/>
          <p:cNvGraphicFramePr>
            <a:graphicFrameLocks noChangeAspect="1"/>
          </p:cNvGraphicFramePr>
          <p:nvPr>
            <p:extLst>
              <p:ext uri="{D42A27DB-BD31-4B8C-83A1-F6EECF244321}">
                <p14:modId xmlns:p14="http://schemas.microsoft.com/office/powerpoint/2010/main" val="266742016"/>
              </p:ext>
            </p:extLst>
          </p:nvPr>
        </p:nvGraphicFramePr>
        <p:xfrm>
          <a:off x="2823826" y="1340464"/>
          <a:ext cx="4702175" cy="496888"/>
        </p:xfrm>
        <a:graphic>
          <a:graphicData uri="http://schemas.openxmlformats.org/presentationml/2006/ole">
            <mc:AlternateContent xmlns:mc="http://schemas.openxmlformats.org/markup-compatibility/2006">
              <mc:Choice xmlns:v="urn:schemas-microsoft-com:vml" Requires="v">
                <p:oleObj spid="_x0000_s304242" name="Equation" r:id="rId3" imgW="2457551" imgH="238057" progId="Equation.3">
                  <p:embed/>
                </p:oleObj>
              </mc:Choice>
              <mc:Fallback>
                <p:oleObj name="Equation" r:id="rId3" imgW="2457551" imgH="2380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3826" y="1340464"/>
                        <a:ext cx="4702175"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5"/>
          <p:cNvGraphicFramePr>
            <a:graphicFrameLocks noChangeAspect="1"/>
          </p:cNvGraphicFramePr>
          <p:nvPr>
            <p:extLst>
              <p:ext uri="{D42A27DB-BD31-4B8C-83A1-F6EECF244321}">
                <p14:modId xmlns:p14="http://schemas.microsoft.com/office/powerpoint/2010/main" val="3007071330"/>
              </p:ext>
            </p:extLst>
          </p:nvPr>
        </p:nvGraphicFramePr>
        <p:xfrm>
          <a:off x="994703" y="1900677"/>
          <a:ext cx="8113712" cy="388938"/>
        </p:xfrm>
        <a:graphic>
          <a:graphicData uri="http://schemas.openxmlformats.org/presentationml/2006/ole">
            <mc:AlternateContent xmlns:mc="http://schemas.openxmlformats.org/markup-compatibility/2006">
              <mc:Choice xmlns:v="urn:schemas-microsoft-com:vml" Requires="v">
                <p:oleObj spid="_x0000_s304243" name="Equation" r:id="rId5" imgW="4371857" imgH="181043" progId="Equation.3">
                  <p:embed/>
                </p:oleObj>
              </mc:Choice>
              <mc:Fallback>
                <p:oleObj name="Equation" r:id="rId5" imgW="4371857" imgH="18104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4703" y="1900677"/>
                        <a:ext cx="8113712"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13"/>
          <p:cNvSpPr txBox="1">
            <a:spLocks noChangeArrowheads="1"/>
          </p:cNvSpPr>
          <p:nvPr/>
        </p:nvSpPr>
        <p:spPr bwMode="auto">
          <a:xfrm>
            <a:off x="19986" y="1873690"/>
            <a:ext cx="855340" cy="402291"/>
          </a:xfrm>
          <a:prstGeom prst="rect">
            <a:avLst/>
          </a:prstGeom>
          <a:noFill/>
          <a:ln w="19050">
            <a:solidFill>
              <a:srgbClr val="CC3399"/>
            </a:solid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a:t>展开</a:t>
            </a:r>
          </a:p>
        </p:txBody>
      </p:sp>
      <p:sp>
        <p:nvSpPr>
          <p:cNvPr id="14" name="Text Box 14"/>
          <p:cNvSpPr txBox="1">
            <a:spLocks noChangeArrowheads="1"/>
          </p:cNvSpPr>
          <p:nvPr/>
        </p:nvSpPr>
        <p:spPr bwMode="auto">
          <a:xfrm>
            <a:off x="19986" y="2382108"/>
            <a:ext cx="855340" cy="415925"/>
          </a:xfrm>
          <a:prstGeom prst="rect">
            <a:avLst/>
          </a:prstGeom>
          <a:noFill/>
          <a:ln w="19050">
            <a:solidFill>
              <a:srgbClr val="CC3399"/>
            </a:solid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a:t>合并</a:t>
            </a:r>
          </a:p>
        </p:txBody>
      </p:sp>
      <p:sp>
        <p:nvSpPr>
          <p:cNvPr id="15" name="Text Box 16"/>
          <p:cNvSpPr txBox="1">
            <a:spLocks noChangeArrowheads="1"/>
          </p:cNvSpPr>
          <p:nvPr/>
        </p:nvSpPr>
        <p:spPr bwMode="auto">
          <a:xfrm>
            <a:off x="175065" y="2889627"/>
            <a:ext cx="713453" cy="415925"/>
          </a:xfrm>
          <a:prstGeom prst="rect">
            <a:avLst/>
          </a:prstGeom>
          <a:noFill/>
          <a:ln w="19050">
            <a:solidFill>
              <a:srgbClr val="CC3399"/>
            </a:solid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a:t>对照</a:t>
            </a:r>
          </a:p>
        </p:txBody>
      </p:sp>
      <p:graphicFrame>
        <p:nvGraphicFramePr>
          <p:cNvPr id="16" name="Object 18"/>
          <p:cNvGraphicFramePr>
            <a:graphicFrameLocks noChangeAspect="1"/>
          </p:cNvGraphicFramePr>
          <p:nvPr>
            <p:extLst>
              <p:ext uri="{D42A27DB-BD31-4B8C-83A1-F6EECF244321}">
                <p14:modId xmlns:p14="http://schemas.microsoft.com/office/powerpoint/2010/main" val="319423546"/>
              </p:ext>
            </p:extLst>
          </p:nvPr>
        </p:nvGraphicFramePr>
        <p:xfrm>
          <a:off x="1406856" y="4266996"/>
          <a:ext cx="987425" cy="473075"/>
        </p:xfrm>
        <a:graphic>
          <a:graphicData uri="http://schemas.openxmlformats.org/presentationml/2006/ole">
            <mc:AlternateContent xmlns:mc="http://schemas.openxmlformats.org/markup-compatibility/2006">
              <mc:Choice xmlns:v="urn:schemas-microsoft-com:vml" Requires="v">
                <p:oleObj spid="_x0000_s304244" name="Equation" r:id="rId7" imgW="504943" imgH="219143" progId="Equation.3">
                  <p:embed/>
                </p:oleObj>
              </mc:Choice>
              <mc:Fallback>
                <p:oleObj name="Equation" r:id="rId7" imgW="504943" imgH="21914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6856" y="4266996"/>
                        <a:ext cx="987425"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20"/>
          <p:cNvGraphicFramePr>
            <a:graphicFrameLocks noChangeAspect="1"/>
          </p:cNvGraphicFramePr>
          <p:nvPr>
            <p:extLst>
              <p:ext uri="{D42A27DB-BD31-4B8C-83A1-F6EECF244321}">
                <p14:modId xmlns:p14="http://schemas.microsoft.com/office/powerpoint/2010/main" val="2094528163"/>
              </p:ext>
            </p:extLst>
          </p:nvPr>
        </p:nvGraphicFramePr>
        <p:xfrm>
          <a:off x="3388404" y="4349390"/>
          <a:ext cx="868362" cy="422275"/>
        </p:xfrm>
        <a:graphic>
          <a:graphicData uri="http://schemas.openxmlformats.org/presentationml/2006/ole">
            <mc:AlternateContent xmlns:mc="http://schemas.openxmlformats.org/markup-compatibility/2006">
              <mc:Choice xmlns:v="urn:schemas-microsoft-com:vml" Requires="v">
                <p:oleObj spid="_x0000_s304245" name="Equation" r:id="rId9" imgW="438049" imgH="199957" progId="Equation.3">
                  <p:embed/>
                </p:oleObj>
              </mc:Choice>
              <mc:Fallback>
                <p:oleObj name="Equation" r:id="rId9" imgW="438049" imgH="19995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8404" y="4349390"/>
                        <a:ext cx="868362"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22"/>
          <p:cNvGraphicFramePr>
            <a:graphicFrameLocks noChangeAspect="1"/>
          </p:cNvGraphicFramePr>
          <p:nvPr>
            <p:extLst>
              <p:ext uri="{D42A27DB-BD31-4B8C-83A1-F6EECF244321}">
                <p14:modId xmlns:p14="http://schemas.microsoft.com/office/powerpoint/2010/main" val="3376661683"/>
              </p:ext>
            </p:extLst>
          </p:nvPr>
        </p:nvGraphicFramePr>
        <p:xfrm>
          <a:off x="1407204" y="4730390"/>
          <a:ext cx="1470025" cy="403225"/>
        </p:xfrm>
        <a:graphic>
          <a:graphicData uri="http://schemas.openxmlformats.org/presentationml/2006/ole">
            <mc:AlternateContent xmlns:mc="http://schemas.openxmlformats.org/markup-compatibility/2006">
              <mc:Choice xmlns:v="urn:schemas-microsoft-com:vml" Requires="v">
                <p:oleObj spid="_x0000_s304246" name="Equation" r:id="rId11" imgW="752559" imgH="209685" progId="Equation.3">
                  <p:embed/>
                </p:oleObj>
              </mc:Choice>
              <mc:Fallback>
                <p:oleObj name="Equation" r:id="rId11" imgW="752559" imgH="20968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7204" y="4730390"/>
                        <a:ext cx="1470025"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24"/>
          <p:cNvGraphicFramePr>
            <a:graphicFrameLocks noChangeAspect="1"/>
          </p:cNvGraphicFramePr>
          <p:nvPr>
            <p:extLst>
              <p:ext uri="{D42A27DB-BD31-4B8C-83A1-F6EECF244321}">
                <p14:modId xmlns:p14="http://schemas.microsoft.com/office/powerpoint/2010/main" val="253226356"/>
              </p:ext>
            </p:extLst>
          </p:nvPr>
        </p:nvGraphicFramePr>
        <p:xfrm>
          <a:off x="3388404" y="4730390"/>
          <a:ext cx="866775" cy="411162"/>
        </p:xfrm>
        <a:graphic>
          <a:graphicData uri="http://schemas.openxmlformats.org/presentationml/2006/ole">
            <mc:AlternateContent xmlns:mc="http://schemas.openxmlformats.org/markup-compatibility/2006">
              <mc:Choice xmlns:v="urn:schemas-microsoft-com:vml" Requires="v">
                <p:oleObj spid="_x0000_s304247" name="Equation" r:id="rId13" imgW="438049" imgH="209685" progId="Equation.3">
                  <p:embed/>
                </p:oleObj>
              </mc:Choice>
              <mc:Fallback>
                <p:oleObj name="Equation" r:id="rId13" imgW="438049" imgH="20968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88404" y="4730390"/>
                        <a:ext cx="866775"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Text Box 53"/>
          <p:cNvSpPr txBox="1">
            <a:spLocks noChangeArrowheads="1"/>
          </p:cNvSpPr>
          <p:nvPr/>
        </p:nvSpPr>
        <p:spPr bwMode="auto">
          <a:xfrm>
            <a:off x="1267316" y="879941"/>
            <a:ext cx="434720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sz="2400" dirty="0"/>
              <a:t>用八选一数据选择器实现</a:t>
            </a:r>
          </a:p>
        </p:txBody>
      </p:sp>
      <p:grpSp>
        <p:nvGrpSpPr>
          <p:cNvPr id="21" name="Group 54"/>
          <p:cNvGrpSpPr>
            <a:grpSpLocks/>
          </p:cNvGrpSpPr>
          <p:nvPr/>
        </p:nvGrpSpPr>
        <p:grpSpPr bwMode="auto">
          <a:xfrm>
            <a:off x="117805" y="937387"/>
            <a:ext cx="1066800" cy="406400"/>
            <a:chOff x="240" y="480"/>
            <a:chExt cx="1488" cy="256"/>
          </a:xfrm>
        </p:grpSpPr>
        <p:sp>
          <p:nvSpPr>
            <p:cNvPr id="22" name="Text Box 55"/>
            <p:cNvSpPr txBox="1">
              <a:spLocks noChangeArrowheads="1"/>
            </p:cNvSpPr>
            <p:nvPr/>
          </p:nvSpPr>
          <p:spPr bwMode="auto">
            <a:xfrm>
              <a:off x="240" y="480"/>
              <a:ext cx="1104" cy="256"/>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dirty="0"/>
                <a:t>例</a:t>
              </a:r>
              <a:r>
                <a:rPr lang="en-US" altLang="zh-CN" dirty="0"/>
                <a:t>2</a:t>
              </a:r>
            </a:p>
          </p:txBody>
        </p:sp>
        <p:sp>
          <p:nvSpPr>
            <p:cNvPr id="23" name="Line 56"/>
            <p:cNvSpPr>
              <a:spLocks noChangeShapeType="1"/>
            </p:cNvSpPr>
            <p:nvPr/>
          </p:nvSpPr>
          <p:spPr bwMode="auto">
            <a:xfrm>
              <a:off x="1344" y="605"/>
              <a:ext cx="384" cy="0"/>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wrap="none" lIns="90000" tIns="46800" rIns="90000" bIns="46800" anchor="ctr"/>
            <a:lstStyle/>
            <a:p>
              <a:endParaRPr lang="zh-CN" altLang="en-US">
                <a:solidFill>
                  <a:schemeClr val="tx1"/>
                </a:solidFill>
              </a:endParaRPr>
            </a:p>
          </p:txBody>
        </p:sp>
      </p:grpSp>
      <p:graphicFrame>
        <p:nvGraphicFramePr>
          <p:cNvPr id="24" name="Object 57"/>
          <p:cNvGraphicFramePr>
            <a:graphicFrameLocks noChangeAspect="1"/>
          </p:cNvGraphicFramePr>
          <p:nvPr>
            <p:extLst>
              <p:ext uri="{D42A27DB-BD31-4B8C-83A1-F6EECF244321}">
                <p14:modId xmlns:p14="http://schemas.microsoft.com/office/powerpoint/2010/main" val="928567775"/>
              </p:ext>
            </p:extLst>
          </p:nvPr>
        </p:nvGraphicFramePr>
        <p:xfrm>
          <a:off x="1007727" y="2472114"/>
          <a:ext cx="7502525" cy="438150"/>
        </p:xfrm>
        <a:graphic>
          <a:graphicData uri="http://schemas.openxmlformats.org/presentationml/2006/ole">
            <mc:AlternateContent xmlns:mc="http://schemas.openxmlformats.org/markup-compatibility/2006">
              <mc:Choice xmlns:v="urn:schemas-microsoft-com:vml" Requires="v">
                <p:oleObj spid="_x0000_s304248" name="Equation" r:id="rId15" imgW="4048176" imgH="209685" progId="Equation.3">
                  <p:embed/>
                </p:oleObj>
              </mc:Choice>
              <mc:Fallback>
                <p:oleObj name="Equation" r:id="rId15" imgW="4048176" imgH="209685"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7727" y="2472114"/>
                        <a:ext cx="7502525"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58"/>
          <p:cNvGraphicFramePr>
            <a:graphicFrameLocks noChangeAspect="1"/>
          </p:cNvGraphicFramePr>
          <p:nvPr>
            <p:extLst>
              <p:ext uri="{D42A27DB-BD31-4B8C-83A1-F6EECF244321}">
                <p14:modId xmlns:p14="http://schemas.microsoft.com/office/powerpoint/2010/main" val="486124474"/>
              </p:ext>
            </p:extLst>
          </p:nvPr>
        </p:nvGraphicFramePr>
        <p:xfrm>
          <a:off x="1048081" y="3030333"/>
          <a:ext cx="6237287" cy="971550"/>
        </p:xfrm>
        <a:graphic>
          <a:graphicData uri="http://schemas.openxmlformats.org/presentationml/2006/ole">
            <mc:AlternateContent xmlns:mc="http://schemas.openxmlformats.org/markup-compatibility/2006">
              <mc:Choice xmlns:v="urn:schemas-microsoft-com:vml" Requires="v">
                <p:oleObj spid="_x0000_s304249" name="Equation" r:id="rId17" imgW="3362241" imgH="485843" progId="Equation.3">
                  <p:embed/>
                </p:oleObj>
              </mc:Choice>
              <mc:Fallback>
                <p:oleObj name="Equation" r:id="rId17" imgW="3362241" imgH="485843"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48081" y="3030333"/>
                        <a:ext cx="6237287"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Freeform 59"/>
          <p:cNvSpPr>
            <a:spLocks/>
          </p:cNvSpPr>
          <p:nvPr/>
        </p:nvSpPr>
        <p:spPr bwMode="auto">
          <a:xfrm>
            <a:off x="1593514" y="2776914"/>
            <a:ext cx="609600" cy="76200"/>
          </a:xfrm>
          <a:custGeom>
            <a:avLst/>
            <a:gdLst>
              <a:gd name="T0" fmla="*/ 0 w 546"/>
              <a:gd name="T1" fmla="*/ 2147483647 h 65"/>
              <a:gd name="T2" fmla="*/ 2147483647 w 546"/>
              <a:gd name="T3" fmla="*/ 2147483647 h 65"/>
              <a:gd name="T4" fmla="*/ 2147483647 w 546"/>
              <a:gd name="T5" fmla="*/ 2147483647 h 65"/>
              <a:gd name="T6" fmla="*/ 2147483647 w 546"/>
              <a:gd name="T7" fmla="*/ 2147483647 h 65"/>
              <a:gd name="T8" fmla="*/ 2147483647 w 546"/>
              <a:gd name="T9" fmla="*/ 2147483647 h 65"/>
              <a:gd name="T10" fmla="*/ 2147483647 w 546"/>
              <a:gd name="T11" fmla="*/ 2147483647 h 65"/>
              <a:gd name="T12" fmla="*/ 2147483647 w 546"/>
              <a:gd name="T13" fmla="*/ 2147483647 h 65"/>
              <a:gd name="T14" fmla="*/ 2147483647 w 546"/>
              <a:gd name="T15" fmla="*/ 2147483647 h 65"/>
              <a:gd name="T16" fmla="*/ 2147483647 w 546"/>
              <a:gd name="T17" fmla="*/ 2147483647 h 65"/>
              <a:gd name="T18" fmla="*/ 2147483647 w 546"/>
              <a:gd name="T19" fmla="*/ 2147483647 h 65"/>
              <a:gd name="T20" fmla="*/ 2147483647 w 546"/>
              <a:gd name="T21" fmla="*/ 2147483647 h 65"/>
              <a:gd name="T22" fmla="*/ 2147483647 w 546"/>
              <a:gd name="T23" fmla="*/ 0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6"/>
              <a:gd name="T37" fmla="*/ 0 h 65"/>
              <a:gd name="T38" fmla="*/ 546 w 546"/>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6" h="65">
                <a:moveTo>
                  <a:pt x="0" y="53"/>
                </a:moveTo>
                <a:cubicBezTo>
                  <a:pt x="16" y="29"/>
                  <a:pt x="32" y="5"/>
                  <a:pt x="48" y="5"/>
                </a:cubicBezTo>
                <a:cubicBezTo>
                  <a:pt x="64" y="5"/>
                  <a:pt x="80" y="53"/>
                  <a:pt x="96" y="53"/>
                </a:cubicBezTo>
                <a:cubicBezTo>
                  <a:pt x="112" y="53"/>
                  <a:pt x="128" y="5"/>
                  <a:pt x="144" y="5"/>
                </a:cubicBezTo>
                <a:cubicBezTo>
                  <a:pt x="160" y="5"/>
                  <a:pt x="176" y="53"/>
                  <a:pt x="192" y="53"/>
                </a:cubicBezTo>
                <a:cubicBezTo>
                  <a:pt x="208" y="53"/>
                  <a:pt x="224" y="5"/>
                  <a:pt x="240" y="5"/>
                </a:cubicBezTo>
                <a:cubicBezTo>
                  <a:pt x="256" y="5"/>
                  <a:pt x="272" y="53"/>
                  <a:pt x="288" y="53"/>
                </a:cubicBezTo>
                <a:cubicBezTo>
                  <a:pt x="304" y="53"/>
                  <a:pt x="320" y="5"/>
                  <a:pt x="336" y="5"/>
                </a:cubicBezTo>
                <a:cubicBezTo>
                  <a:pt x="352" y="5"/>
                  <a:pt x="368" y="53"/>
                  <a:pt x="384" y="53"/>
                </a:cubicBezTo>
                <a:cubicBezTo>
                  <a:pt x="400" y="53"/>
                  <a:pt x="414" y="3"/>
                  <a:pt x="432" y="5"/>
                </a:cubicBezTo>
                <a:cubicBezTo>
                  <a:pt x="450" y="7"/>
                  <a:pt x="472" y="65"/>
                  <a:pt x="491" y="64"/>
                </a:cubicBezTo>
                <a:cubicBezTo>
                  <a:pt x="510" y="63"/>
                  <a:pt x="535" y="13"/>
                  <a:pt x="546" y="0"/>
                </a:cubicBezTo>
              </a:path>
            </a:pathLst>
          </a:custGeom>
          <a:noFill/>
          <a:ln w="28575" cap="flat" cmpd="sng">
            <a:solidFill>
              <a:srgbClr val="00FF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7" name="Freeform 60"/>
          <p:cNvSpPr>
            <a:spLocks/>
          </p:cNvSpPr>
          <p:nvPr/>
        </p:nvSpPr>
        <p:spPr bwMode="auto">
          <a:xfrm>
            <a:off x="1640218" y="3411333"/>
            <a:ext cx="700088" cy="93663"/>
          </a:xfrm>
          <a:custGeom>
            <a:avLst/>
            <a:gdLst>
              <a:gd name="T0" fmla="*/ 0 w 546"/>
              <a:gd name="T1" fmla="*/ 2147483647 h 65"/>
              <a:gd name="T2" fmla="*/ 2147483647 w 546"/>
              <a:gd name="T3" fmla="*/ 2147483647 h 65"/>
              <a:gd name="T4" fmla="*/ 2147483647 w 546"/>
              <a:gd name="T5" fmla="*/ 2147483647 h 65"/>
              <a:gd name="T6" fmla="*/ 2147483647 w 546"/>
              <a:gd name="T7" fmla="*/ 2147483647 h 65"/>
              <a:gd name="T8" fmla="*/ 2147483647 w 546"/>
              <a:gd name="T9" fmla="*/ 2147483647 h 65"/>
              <a:gd name="T10" fmla="*/ 2147483647 w 546"/>
              <a:gd name="T11" fmla="*/ 2147483647 h 65"/>
              <a:gd name="T12" fmla="*/ 2147483647 w 546"/>
              <a:gd name="T13" fmla="*/ 2147483647 h 65"/>
              <a:gd name="T14" fmla="*/ 2147483647 w 546"/>
              <a:gd name="T15" fmla="*/ 2147483647 h 65"/>
              <a:gd name="T16" fmla="*/ 2147483647 w 546"/>
              <a:gd name="T17" fmla="*/ 2147483647 h 65"/>
              <a:gd name="T18" fmla="*/ 2147483647 w 546"/>
              <a:gd name="T19" fmla="*/ 2147483647 h 65"/>
              <a:gd name="T20" fmla="*/ 2147483647 w 546"/>
              <a:gd name="T21" fmla="*/ 2147483647 h 65"/>
              <a:gd name="T22" fmla="*/ 2147483647 w 546"/>
              <a:gd name="T23" fmla="*/ 0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6"/>
              <a:gd name="T37" fmla="*/ 0 h 65"/>
              <a:gd name="T38" fmla="*/ 546 w 546"/>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6" h="65">
                <a:moveTo>
                  <a:pt x="0" y="53"/>
                </a:moveTo>
                <a:cubicBezTo>
                  <a:pt x="16" y="29"/>
                  <a:pt x="32" y="5"/>
                  <a:pt x="48" y="5"/>
                </a:cubicBezTo>
                <a:cubicBezTo>
                  <a:pt x="64" y="5"/>
                  <a:pt x="80" y="53"/>
                  <a:pt x="96" y="53"/>
                </a:cubicBezTo>
                <a:cubicBezTo>
                  <a:pt x="112" y="53"/>
                  <a:pt x="128" y="5"/>
                  <a:pt x="144" y="5"/>
                </a:cubicBezTo>
                <a:cubicBezTo>
                  <a:pt x="160" y="5"/>
                  <a:pt x="176" y="53"/>
                  <a:pt x="192" y="53"/>
                </a:cubicBezTo>
                <a:cubicBezTo>
                  <a:pt x="208" y="53"/>
                  <a:pt x="224" y="5"/>
                  <a:pt x="240" y="5"/>
                </a:cubicBezTo>
                <a:cubicBezTo>
                  <a:pt x="256" y="5"/>
                  <a:pt x="272" y="53"/>
                  <a:pt x="288" y="53"/>
                </a:cubicBezTo>
                <a:cubicBezTo>
                  <a:pt x="304" y="53"/>
                  <a:pt x="320" y="5"/>
                  <a:pt x="336" y="5"/>
                </a:cubicBezTo>
                <a:cubicBezTo>
                  <a:pt x="352" y="5"/>
                  <a:pt x="368" y="53"/>
                  <a:pt x="384" y="53"/>
                </a:cubicBezTo>
                <a:cubicBezTo>
                  <a:pt x="400" y="53"/>
                  <a:pt x="414" y="3"/>
                  <a:pt x="432" y="5"/>
                </a:cubicBezTo>
                <a:cubicBezTo>
                  <a:pt x="450" y="7"/>
                  <a:pt x="472" y="65"/>
                  <a:pt x="491" y="64"/>
                </a:cubicBezTo>
                <a:cubicBezTo>
                  <a:pt x="510" y="63"/>
                  <a:pt x="535" y="13"/>
                  <a:pt x="546" y="0"/>
                </a:cubicBezTo>
              </a:path>
            </a:pathLst>
          </a:custGeom>
          <a:noFill/>
          <a:ln w="28575" cap="flat" cmpd="sng">
            <a:solidFill>
              <a:srgbClr val="00FF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8" name="Freeform 61"/>
          <p:cNvSpPr>
            <a:spLocks/>
          </p:cNvSpPr>
          <p:nvPr/>
        </p:nvSpPr>
        <p:spPr bwMode="auto">
          <a:xfrm>
            <a:off x="2660314" y="2853114"/>
            <a:ext cx="685800" cy="76200"/>
          </a:xfrm>
          <a:custGeom>
            <a:avLst/>
            <a:gdLst>
              <a:gd name="T0" fmla="*/ 0 w 546"/>
              <a:gd name="T1" fmla="*/ 2147483647 h 65"/>
              <a:gd name="T2" fmla="*/ 2147483647 w 546"/>
              <a:gd name="T3" fmla="*/ 2147483647 h 65"/>
              <a:gd name="T4" fmla="*/ 2147483647 w 546"/>
              <a:gd name="T5" fmla="*/ 2147483647 h 65"/>
              <a:gd name="T6" fmla="*/ 2147483647 w 546"/>
              <a:gd name="T7" fmla="*/ 2147483647 h 65"/>
              <a:gd name="T8" fmla="*/ 2147483647 w 546"/>
              <a:gd name="T9" fmla="*/ 2147483647 h 65"/>
              <a:gd name="T10" fmla="*/ 2147483647 w 546"/>
              <a:gd name="T11" fmla="*/ 2147483647 h 65"/>
              <a:gd name="T12" fmla="*/ 2147483647 w 546"/>
              <a:gd name="T13" fmla="*/ 2147483647 h 65"/>
              <a:gd name="T14" fmla="*/ 2147483647 w 546"/>
              <a:gd name="T15" fmla="*/ 2147483647 h 65"/>
              <a:gd name="T16" fmla="*/ 2147483647 w 546"/>
              <a:gd name="T17" fmla="*/ 2147483647 h 65"/>
              <a:gd name="T18" fmla="*/ 2147483647 w 546"/>
              <a:gd name="T19" fmla="*/ 2147483647 h 65"/>
              <a:gd name="T20" fmla="*/ 2147483647 w 546"/>
              <a:gd name="T21" fmla="*/ 2147483647 h 65"/>
              <a:gd name="T22" fmla="*/ 2147483647 w 546"/>
              <a:gd name="T23" fmla="*/ 0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6"/>
              <a:gd name="T37" fmla="*/ 0 h 65"/>
              <a:gd name="T38" fmla="*/ 546 w 546"/>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6" h="65">
                <a:moveTo>
                  <a:pt x="0" y="53"/>
                </a:moveTo>
                <a:cubicBezTo>
                  <a:pt x="16" y="29"/>
                  <a:pt x="32" y="5"/>
                  <a:pt x="48" y="5"/>
                </a:cubicBezTo>
                <a:cubicBezTo>
                  <a:pt x="64" y="5"/>
                  <a:pt x="80" y="53"/>
                  <a:pt x="96" y="53"/>
                </a:cubicBezTo>
                <a:cubicBezTo>
                  <a:pt x="112" y="53"/>
                  <a:pt x="128" y="5"/>
                  <a:pt x="144" y="5"/>
                </a:cubicBezTo>
                <a:cubicBezTo>
                  <a:pt x="160" y="5"/>
                  <a:pt x="176" y="53"/>
                  <a:pt x="192" y="53"/>
                </a:cubicBezTo>
                <a:cubicBezTo>
                  <a:pt x="208" y="53"/>
                  <a:pt x="224" y="5"/>
                  <a:pt x="240" y="5"/>
                </a:cubicBezTo>
                <a:cubicBezTo>
                  <a:pt x="256" y="5"/>
                  <a:pt x="272" y="53"/>
                  <a:pt x="288" y="53"/>
                </a:cubicBezTo>
                <a:cubicBezTo>
                  <a:pt x="304" y="53"/>
                  <a:pt x="320" y="5"/>
                  <a:pt x="336" y="5"/>
                </a:cubicBezTo>
                <a:cubicBezTo>
                  <a:pt x="352" y="5"/>
                  <a:pt x="368" y="53"/>
                  <a:pt x="384" y="53"/>
                </a:cubicBezTo>
                <a:cubicBezTo>
                  <a:pt x="400" y="53"/>
                  <a:pt x="414" y="3"/>
                  <a:pt x="432" y="5"/>
                </a:cubicBezTo>
                <a:cubicBezTo>
                  <a:pt x="450" y="7"/>
                  <a:pt x="472" y="65"/>
                  <a:pt x="491" y="64"/>
                </a:cubicBezTo>
                <a:cubicBezTo>
                  <a:pt x="510" y="63"/>
                  <a:pt x="535" y="13"/>
                  <a:pt x="546" y="0"/>
                </a:cubicBezTo>
              </a:path>
            </a:pathLst>
          </a:custGeom>
          <a:noFill/>
          <a:ln w="28575" cap="flat" cmpd="sng">
            <a:solidFill>
              <a:srgbClr val="00FF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9" name="Freeform 62"/>
          <p:cNvSpPr>
            <a:spLocks/>
          </p:cNvSpPr>
          <p:nvPr/>
        </p:nvSpPr>
        <p:spPr bwMode="auto">
          <a:xfrm>
            <a:off x="4535818" y="3411333"/>
            <a:ext cx="762000" cy="103188"/>
          </a:xfrm>
          <a:custGeom>
            <a:avLst/>
            <a:gdLst>
              <a:gd name="T0" fmla="*/ 0 w 546"/>
              <a:gd name="T1" fmla="*/ 2147483647 h 65"/>
              <a:gd name="T2" fmla="*/ 2147483647 w 546"/>
              <a:gd name="T3" fmla="*/ 2147483647 h 65"/>
              <a:gd name="T4" fmla="*/ 2147483647 w 546"/>
              <a:gd name="T5" fmla="*/ 2147483647 h 65"/>
              <a:gd name="T6" fmla="*/ 2147483647 w 546"/>
              <a:gd name="T7" fmla="*/ 2147483647 h 65"/>
              <a:gd name="T8" fmla="*/ 2147483647 w 546"/>
              <a:gd name="T9" fmla="*/ 2147483647 h 65"/>
              <a:gd name="T10" fmla="*/ 2147483647 w 546"/>
              <a:gd name="T11" fmla="*/ 2147483647 h 65"/>
              <a:gd name="T12" fmla="*/ 2147483647 w 546"/>
              <a:gd name="T13" fmla="*/ 2147483647 h 65"/>
              <a:gd name="T14" fmla="*/ 2147483647 w 546"/>
              <a:gd name="T15" fmla="*/ 2147483647 h 65"/>
              <a:gd name="T16" fmla="*/ 2147483647 w 546"/>
              <a:gd name="T17" fmla="*/ 2147483647 h 65"/>
              <a:gd name="T18" fmla="*/ 2147483647 w 546"/>
              <a:gd name="T19" fmla="*/ 2147483647 h 65"/>
              <a:gd name="T20" fmla="*/ 2147483647 w 546"/>
              <a:gd name="T21" fmla="*/ 2147483647 h 65"/>
              <a:gd name="T22" fmla="*/ 2147483647 w 546"/>
              <a:gd name="T23" fmla="*/ 0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6"/>
              <a:gd name="T37" fmla="*/ 0 h 65"/>
              <a:gd name="T38" fmla="*/ 546 w 546"/>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6" h="65">
                <a:moveTo>
                  <a:pt x="0" y="53"/>
                </a:moveTo>
                <a:cubicBezTo>
                  <a:pt x="16" y="29"/>
                  <a:pt x="32" y="5"/>
                  <a:pt x="48" y="5"/>
                </a:cubicBezTo>
                <a:cubicBezTo>
                  <a:pt x="64" y="5"/>
                  <a:pt x="80" y="53"/>
                  <a:pt x="96" y="53"/>
                </a:cubicBezTo>
                <a:cubicBezTo>
                  <a:pt x="112" y="53"/>
                  <a:pt x="128" y="5"/>
                  <a:pt x="144" y="5"/>
                </a:cubicBezTo>
                <a:cubicBezTo>
                  <a:pt x="160" y="5"/>
                  <a:pt x="176" y="53"/>
                  <a:pt x="192" y="53"/>
                </a:cubicBezTo>
                <a:cubicBezTo>
                  <a:pt x="208" y="53"/>
                  <a:pt x="224" y="5"/>
                  <a:pt x="240" y="5"/>
                </a:cubicBezTo>
                <a:cubicBezTo>
                  <a:pt x="256" y="5"/>
                  <a:pt x="272" y="53"/>
                  <a:pt x="288" y="53"/>
                </a:cubicBezTo>
                <a:cubicBezTo>
                  <a:pt x="304" y="53"/>
                  <a:pt x="320" y="5"/>
                  <a:pt x="336" y="5"/>
                </a:cubicBezTo>
                <a:cubicBezTo>
                  <a:pt x="352" y="5"/>
                  <a:pt x="368" y="53"/>
                  <a:pt x="384" y="53"/>
                </a:cubicBezTo>
                <a:cubicBezTo>
                  <a:pt x="400" y="53"/>
                  <a:pt x="414" y="3"/>
                  <a:pt x="432" y="5"/>
                </a:cubicBezTo>
                <a:cubicBezTo>
                  <a:pt x="450" y="7"/>
                  <a:pt x="472" y="65"/>
                  <a:pt x="491" y="64"/>
                </a:cubicBezTo>
                <a:cubicBezTo>
                  <a:pt x="510" y="63"/>
                  <a:pt x="535" y="13"/>
                  <a:pt x="546" y="0"/>
                </a:cubicBezTo>
              </a:path>
            </a:pathLst>
          </a:custGeom>
          <a:noFill/>
          <a:ln w="28575" cap="flat" cmpd="sng">
            <a:solidFill>
              <a:srgbClr val="00FF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31" name="Freeform 64"/>
          <p:cNvSpPr>
            <a:spLocks/>
          </p:cNvSpPr>
          <p:nvPr/>
        </p:nvSpPr>
        <p:spPr bwMode="auto">
          <a:xfrm>
            <a:off x="4627227" y="2799139"/>
            <a:ext cx="547687" cy="74613"/>
          </a:xfrm>
          <a:custGeom>
            <a:avLst/>
            <a:gdLst>
              <a:gd name="T0" fmla="*/ 0 w 546"/>
              <a:gd name="T1" fmla="*/ 2147483647 h 65"/>
              <a:gd name="T2" fmla="*/ 2147483647 w 546"/>
              <a:gd name="T3" fmla="*/ 2147483647 h 65"/>
              <a:gd name="T4" fmla="*/ 2147483647 w 546"/>
              <a:gd name="T5" fmla="*/ 2147483647 h 65"/>
              <a:gd name="T6" fmla="*/ 2147483647 w 546"/>
              <a:gd name="T7" fmla="*/ 2147483647 h 65"/>
              <a:gd name="T8" fmla="*/ 2147483647 w 546"/>
              <a:gd name="T9" fmla="*/ 2147483647 h 65"/>
              <a:gd name="T10" fmla="*/ 2147483647 w 546"/>
              <a:gd name="T11" fmla="*/ 2147483647 h 65"/>
              <a:gd name="T12" fmla="*/ 2147483647 w 546"/>
              <a:gd name="T13" fmla="*/ 2147483647 h 65"/>
              <a:gd name="T14" fmla="*/ 2147483647 w 546"/>
              <a:gd name="T15" fmla="*/ 2147483647 h 65"/>
              <a:gd name="T16" fmla="*/ 2147483647 w 546"/>
              <a:gd name="T17" fmla="*/ 2147483647 h 65"/>
              <a:gd name="T18" fmla="*/ 2147483647 w 546"/>
              <a:gd name="T19" fmla="*/ 2147483647 h 65"/>
              <a:gd name="T20" fmla="*/ 2147483647 w 546"/>
              <a:gd name="T21" fmla="*/ 2147483647 h 65"/>
              <a:gd name="T22" fmla="*/ 2147483647 w 546"/>
              <a:gd name="T23" fmla="*/ 0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6"/>
              <a:gd name="T37" fmla="*/ 0 h 65"/>
              <a:gd name="T38" fmla="*/ 546 w 546"/>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6" h="65">
                <a:moveTo>
                  <a:pt x="0" y="53"/>
                </a:moveTo>
                <a:cubicBezTo>
                  <a:pt x="16" y="29"/>
                  <a:pt x="32" y="5"/>
                  <a:pt x="48" y="5"/>
                </a:cubicBezTo>
                <a:cubicBezTo>
                  <a:pt x="64" y="5"/>
                  <a:pt x="80" y="53"/>
                  <a:pt x="96" y="53"/>
                </a:cubicBezTo>
                <a:cubicBezTo>
                  <a:pt x="112" y="53"/>
                  <a:pt x="128" y="5"/>
                  <a:pt x="144" y="5"/>
                </a:cubicBezTo>
                <a:cubicBezTo>
                  <a:pt x="160" y="5"/>
                  <a:pt x="176" y="53"/>
                  <a:pt x="192" y="53"/>
                </a:cubicBezTo>
                <a:cubicBezTo>
                  <a:pt x="208" y="53"/>
                  <a:pt x="224" y="5"/>
                  <a:pt x="240" y="5"/>
                </a:cubicBezTo>
                <a:cubicBezTo>
                  <a:pt x="256" y="5"/>
                  <a:pt x="272" y="53"/>
                  <a:pt x="288" y="53"/>
                </a:cubicBezTo>
                <a:cubicBezTo>
                  <a:pt x="304" y="53"/>
                  <a:pt x="320" y="5"/>
                  <a:pt x="336" y="5"/>
                </a:cubicBezTo>
                <a:cubicBezTo>
                  <a:pt x="352" y="5"/>
                  <a:pt x="368" y="53"/>
                  <a:pt x="384" y="53"/>
                </a:cubicBezTo>
                <a:cubicBezTo>
                  <a:pt x="400" y="53"/>
                  <a:pt x="414" y="3"/>
                  <a:pt x="432" y="5"/>
                </a:cubicBezTo>
                <a:cubicBezTo>
                  <a:pt x="450" y="7"/>
                  <a:pt x="472" y="65"/>
                  <a:pt x="491" y="64"/>
                </a:cubicBezTo>
                <a:cubicBezTo>
                  <a:pt x="510" y="63"/>
                  <a:pt x="535" y="13"/>
                  <a:pt x="546" y="0"/>
                </a:cubicBezTo>
              </a:path>
            </a:pathLst>
          </a:custGeom>
          <a:noFill/>
          <a:ln w="28575" cap="flat" cmpd="sng">
            <a:solidFill>
              <a:srgbClr val="FFFF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32" name="Freeform 65"/>
          <p:cNvSpPr>
            <a:spLocks/>
          </p:cNvSpPr>
          <p:nvPr/>
        </p:nvSpPr>
        <p:spPr bwMode="auto">
          <a:xfrm>
            <a:off x="1335418" y="3944733"/>
            <a:ext cx="762000" cy="103188"/>
          </a:xfrm>
          <a:custGeom>
            <a:avLst/>
            <a:gdLst>
              <a:gd name="T0" fmla="*/ 0 w 546"/>
              <a:gd name="T1" fmla="*/ 2147483647 h 65"/>
              <a:gd name="T2" fmla="*/ 2147483647 w 546"/>
              <a:gd name="T3" fmla="*/ 2147483647 h 65"/>
              <a:gd name="T4" fmla="*/ 2147483647 w 546"/>
              <a:gd name="T5" fmla="*/ 2147483647 h 65"/>
              <a:gd name="T6" fmla="*/ 2147483647 w 546"/>
              <a:gd name="T7" fmla="*/ 2147483647 h 65"/>
              <a:gd name="T8" fmla="*/ 2147483647 w 546"/>
              <a:gd name="T9" fmla="*/ 2147483647 h 65"/>
              <a:gd name="T10" fmla="*/ 2147483647 w 546"/>
              <a:gd name="T11" fmla="*/ 2147483647 h 65"/>
              <a:gd name="T12" fmla="*/ 2147483647 w 546"/>
              <a:gd name="T13" fmla="*/ 2147483647 h 65"/>
              <a:gd name="T14" fmla="*/ 2147483647 w 546"/>
              <a:gd name="T15" fmla="*/ 2147483647 h 65"/>
              <a:gd name="T16" fmla="*/ 2147483647 w 546"/>
              <a:gd name="T17" fmla="*/ 2147483647 h 65"/>
              <a:gd name="T18" fmla="*/ 2147483647 w 546"/>
              <a:gd name="T19" fmla="*/ 2147483647 h 65"/>
              <a:gd name="T20" fmla="*/ 2147483647 w 546"/>
              <a:gd name="T21" fmla="*/ 2147483647 h 65"/>
              <a:gd name="T22" fmla="*/ 2147483647 w 546"/>
              <a:gd name="T23" fmla="*/ 0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6"/>
              <a:gd name="T37" fmla="*/ 0 h 65"/>
              <a:gd name="T38" fmla="*/ 546 w 546"/>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6" h="65">
                <a:moveTo>
                  <a:pt x="0" y="53"/>
                </a:moveTo>
                <a:cubicBezTo>
                  <a:pt x="16" y="29"/>
                  <a:pt x="32" y="5"/>
                  <a:pt x="48" y="5"/>
                </a:cubicBezTo>
                <a:cubicBezTo>
                  <a:pt x="64" y="5"/>
                  <a:pt x="80" y="53"/>
                  <a:pt x="96" y="53"/>
                </a:cubicBezTo>
                <a:cubicBezTo>
                  <a:pt x="112" y="53"/>
                  <a:pt x="128" y="5"/>
                  <a:pt x="144" y="5"/>
                </a:cubicBezTo>
                <a:cubicBezTo>
                  <a:pt x="160" y="5"/>
                  <a:pt x="176" y="53"/>
                  <a:pt x="192" y="53"/>
                </a:cubicBezTo>
                <a:cubicBezTo>
                  <a:pt x="208" y="53"/>
                  <a:pt x="224" y="5"/>
                  <a:pt x="240" y="5"/>
                </a:cubicBezTo>
                <a:cubicBezTo>
                  <a:pt x="256" y="5"/>
                  <a:pt x="272" y="53"/>
                  <a:pt x="288" y="53"/>
                </a:cubicBezTo>
                <a:cubicBezTo>
                  <a:pt x="304" y="53"/>
                  <a:pt x="320" y="5"/>
                  <a:pt x="336" y="5"/>
                </a:cubicBezTo>
                <a:cubicBezTo>
                  <a:pt x="352" y="5"/>
                  <a:pt x="368" y="53"/>
                  <a:pt x="384" y="53"/>
                </a:cubicBezTo>
                <a:cubicBezTo>
                  <a:pt x="400" y="53"/>
                  <a:pt x="414" y="3"/>
                  <a:pt x="432" y="5"/>
                </a:cubicBezTo>
                <a:cubicBezTo>
                  <a:pt x="450" y="7"/>
                  <a:pt x="472" y="65"/>
                  <a:pt x="491" y="64"/>
                </a:cubicBezTo>
                <a:cubicBezTo>
                  <a:pt x="510" y="63"/>
                  <a:pt x="535" y="13"/>
                  <a:pt x="546" y="0"/>
                </a:cubicBezTo>
              </a:path>
            </a:pathLst>
          </a:custGeom>
          <a:noFill/>
          <a:ln w="28575" cap="flat" cmpd="sng">
            <a:solidFill>
              <a:srgbClr val="FFFF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33" name="Freeform 66"/>
          <p:cNvSpPr>
            <a:spLocks/>
          </p:cNvSpPr>
          <p:nvPr/>
        </p:nvSpPr>
        <p:spPr bwMode="auto">
          <a:xfrm>
            <a:off x="5708314" y="2853114"/>
            <a:ext cx="609600" cy="76200"/>
          </a:xfrm>
          <a:custGeom>
            <a:avLst/>
            <a:gdLst>
              <a:gd name="T0" fmla="*/ 0 w 546"/>
              <a:gd name="T1" fmla="*/ 2147483647 h 65"/>
              <a:gd name="T2" fmla="*/ 2147483647 w 546"/>
              <a:gd name="T3" fmla="*/ 2147483647 h 65"/>
              <a:gd name="T4" fmla="*/ 2147483647 w 546"/>
              <a:gd name="T5" fmla="*/ 2147483647 h 65"/>
              <a:gd name="T6" fmla="*/ 2147483647 w 546"/>
              <a:gd name="T7" fmla="*/ 2147483647 h 65"/>
              <a:gd name="T8" fmla="*/ 2147483647 w 546"/>
              <a:gd name="T9" fmla="*/ 2147483647 h 65"/>
              <a:gd name="T10" fmla="*/ 2147483647 w 546"/>
              <a:gd name="T11" fmla="*/ 2147483647 h 65"/>
              <a:gd name="T12" fmla="*/ 2147483647 w 546"/>
              <a:gd name="T13" fmla="*/ 2147483647 h 65"/>
              <a:gd name="T14" fmla="*/ 2147483647 w 546"/>
              <a:gd name="T15" fmla="*/ 2147483647 h 65"/>
              <a:gd name="T16" fmla="*/ 2147483647 w 546"/>
              <a:gd name="T17" fmla="*/ 2147483647 h 65"/>
              <a:gd name="T18" fmla="*/ 2147483647 w 546"/>
              <a:gd name="T19" fmla="*/ 2147483647 h 65"/>
              <a:gd name="T20" fmla="*/ 2147483647 w 546"/>
              <a:gd name="T21" fmla="*/ 2147483647 h 65"/>
              <a:gd name="T22" fmla="*/ 2147483647 w 546"/>
              <a:gd name="T23" fmla="*/ 0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6"/>
              <a:gd name="T37" fmla="*/ 0 h 65"/>
              <a:gd name="T38" fmla="*/ 546 w 546"/>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6" h="65">
                <a:moveTo>
                  <a:pt x="0" y="53"/>
                </a:moveTo>
                <a:cubicBezTo>
                  <a:pt x="16" y="29"/>
                  <a:pt x="32" y="5"/>
                  <a:pt x="48" y="5"/>
                </a:cubicBezTo>
                <a:cubicBezTo>
                  <a:pt x="64" y="5"/>
                  <a:pt x="80" y="53"/>
                  <a:pt x="96" y="53"/>
                </a:cubicBezTo>
                <a:cubicBezTo>
                  <a:pt x="112" y="53"/>
                  <a:pt x="128" y="5"/>
                  <a:pt x="144" y="5"/>
                </a:cubicBezTo>
                <a:cubicBezTo>
                  <a:pt x="160" y="5"/>
                  <a:pt x="176" y="53"/>
                  <a:pt x="192" y="53"/>
                </a:cubicBezTo>
                <a:cubicBezTo>
                  <a:pt x="208" y="53"/>
                  <a:pt x="224" y="5"/>
                  <a:pt x="240" y="5"/>
                </a:cubicBezTo>
                <a:cubicBezTo>
                  <a:pt x="256" y="5"/>
                  <a:pt x="272" y="53"/>
                  <a:pt x="288" y="53"/>
                </a:cubicBezTo>
                <a:cubicBezTo>
                  <a:pt x="304" y="53"/>
                  <a:pt x="320" y="5"/>
                  <a:pt x="336" y="5"/>
                </a:cubicBezTo>
                <a:cubicBezTo>
                  <a:pt x="352" y="5"/>
                  <a:pt x="368" y="53"/>
                  <a:pt x="384" y="53"/>
                </a:cubicBezTo>
                <a:cubicBezTo>
                  <a:pt x="400" y="53"/>
                  <a:pt x="414" y="3"/>
                  <a:pt x="432" y="5"/>
                </a:cubicBezTo>
                <a:cubicBezTo>
                  <a:pt x="450" y="7"/>
                  <a:pt x="472" y="65"/>
                  <a:pt x="491" y="64"/>
                </a:cubicBezTo>
                <a:cubicBezTo>
                  <a:pt x="510" y="63"/>
                  <a:pt x="535" y="13"/>
                  <a:pt x="546" y="0"/>
                </a:cubicBezTo>
              </a:path>
            </a:pathLst>
          </a:custGeom>
          <a:noFill/>
          <a:ln w="28575" cap="flat" cmpd="sng">
            <a:solidFill>
              <a:srgbClr val="FF66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aphicFrame>
        <p:nvGraphicFramePr>
          <p:cNvPr id="34" name="Object 67"/>
          <p:cNvGraphicFramePr>
            <a:graphicFrameLocks noChangeAspect="1"/>
          </p:cNvGraphicFramePr>
          <p:nvPr>
            <p:extLst>
              <p:ext uri="{D42A27DB-BD31-4B8C-83A1-F6EECF244321}">
                <p14:modId xmlns:p14="http://schemas.microsoft.com/office/powerpoint/2010/main" val="2224697333"/>
              </p:ext>
            </p:extLst>
          </p:nvPr>
        </p:nvGraphicFramePr>
        <p:xfrm>
          <a:off x="1365929" y="5139965"/>
          <a:ext cx="989012" cy="403225"/>
        </p:xfrm>
        <a:graphic>
          <a:graphicData uri="http://schemas.openxmlformats.org/presentationml/2006/ole">
            <mc:AlternateContent xmlns:mc="http://schemas.openxmlformats.org/markup-compatibility/2006">
              <mc:Choice xmlns:v="urn:schemas-microsoft-com:vml" Requires="v">
                <p:oleObj spid="_x0000_s304250" name="Equation" r:id="rId19" imgW="504943" imgH="209685" progId="Equation.3">
                  <p:embed/>
                </p:oleObj>
              </mc:Choice>
              <mc:Fallback>
                <p:oleObj name="Equation" r:id="rId19" imgW="504943" imgH="209685"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65929" y="5139965"/>
                        <a:ext cx="989012"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69"/>
          <p:cNvGraphicFramePr>
            <a:graphicFrameLocks noChangeAspect="1"/>
          </p:cNvGraphicFramePr>
          <p:nvPr>
            <p:extLst>
              <p:ext uri="{D42A27DB-BD31-4B8C-83A1-F6EECF244321}">
                <p14:modId xmlns:p14="http://schemas.microsoft.com/office/powerpoint/2010/main" val="2070603468"/>
              </p:ext>
            </p:extLst>
          </p:nvPr>
        </p:nvGraphicFramePr>
        <p:xfrm>
          <a:off x="1331004" y="5492390"/>
          <a:ext cx="1470025" cy="425450"/>
        </p:xfrm>
        <a:graphic>
          <a:graphicData uri="http://schemas.openxmlformats.org/presentationml/2006/ole">
            <mc:AlternateContent xmlns:mc="http://schemas.openxmlformats.org/markup-compatibility/2006">
              <mc:Choice xmlns:v="urn:schemas-microsoft-com:vml" Requires="v">
                <p:oleObj spid="_x0000_s304251" name="Equation" r:id="rId21" imgW="752559" imgH="219143" progId="Equation.3">
                  <p:embed/>
                </p:oleObj>
              </mc:Choice>
              <mc:Fallback>
                <p:oleObj name="Equation" r:id="rId21" imgW="752559" imgH="219143"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31004" y="5492390"/>
                        <a:ext cx="1470025"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Freeform 71"/>
          <p:cNvSpPr>
            <a:spLocks/>
          </p:cNvSpPr>
          <p:nvPr/>
        </p:nvSpPr>
        <p:spPr bwMode="auto">
          <a:xfrm>
            <a:off x="7689514" y="2853114"/>
            <a:ext cx="533400" cy="76200"/>
          </a:xfrm>
          <a:custGeom>
            <a:avLst/>
            <a:gdLst>
              <a:gd name="T0" fmla="*/ 0 w 546"/>
              <a:gd name="T1" fmla="*/ 2147483647 h 65"/>
              <a:gd name="T2" fmla="*/ 2147483647 w 546"/>
              <a:gd name="T3" fmla="*/ 2147483647 h 65"/>
              <a:gd name="T4" fmla="*/ 2147483647 w 546"/>
              <a:gd name="T5" fmla="*/ 2147483647 h 65"/>
              <a:gd name="T6" fmla="*/ 2147483647 w 546"/>
              <a:gd name="T7" fmla="*/ 2147483647 h 65"/>
              <a:gd name="T8" fmla="*/ 2147483647 w 546"/>
              <a:gd name="T9" fmla="*/ 2147483647 h 65"/>
              <a:gd name="T10" fmla="*/ 2147483647 w 546"/>
              <a:gd name="T11" fmla="*/ 2147483647 h 65"/>
              <a:gd name="T12" fmla="*/ 2147483647 w 546"/>
              <a:gd name="T13" fmla="*/ 2147483647 h 65"/>
              <a:gd name="T14" fmla="*/ 2147483647 w 546"/>
              <a:gd name="T15" fmla="*/ 2147483647 h 65"/>
              <a:gd name="T16" fmla="*/ 2147483647 w 546"/>
              <a:gd name="T17" fmla="*/ 2147483647 h 65"/>
              <a:gd name="T18" fmla="*/ 2147483647 w 546"/>
              <a:gd name="T19" fmla="*/ 2147483647 h 65"/>
              <a:gd name="T20" fmla="*/ 2147483647 w 546"/>
              <a:gd name="T21" fmla="*/ 2147483647 h 65"/>
              <a:gd name="T22" fmla="*/ 2147483647 w 546"/>
              <a:gd name="T23" fmla="*/ 0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6"/>
              <a:gd name="T37" fmla="*/ 0 h 65"/>
              <a:gd name="T38" fmla="*/ 546 w 546"/>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6" h="65">
                <a:moveTo>
                  <a:pt x="0" y="53"/>
                </a:moveTo>
                <a:cubicBezTo>
                  <a:pt x="16" y="29"/>
                  <a:pt x="32" y="5"/>
                  <a:pt x="48" y="5"/>
                </a:cubicBezTo>
                <a:cubicBezTo>
                  <a:pt x="64" y="5"/>
                  <a:pt x="80" y="53"/>
                  <a:pt x="96" y="53"/>
                </a:cubicBezTo>
                <a:cubicBezTo>
                  <a:pt x="112" y="53"/>
                  <a:pt x="128" y="5"/>
                  <a:pt x="144" y="5"/>
                </a:cubicBezTo>
                <a:cubicBezTo>
                  <a:pt x="160" y="5"/>
                  <a:pt x="176" y="53"/>
                  <a:pt x="192" y="53"/>
                </a:cubicBezTo>
                <a:cubicBezTo>
                  <a:pt x="208" y="53"/>
                  <a:pt x="224" y="5"/>
                  <a:pt x="240" y="5"/>
                </a:cubicBezTo>
                <a:cubicBezTo>
                  <a:pt x="256" y="5"/>
                  <a:pt x="272" y="53"/>
                  <a:pt x="288" y="53"/>
                </a:cubicBezTo>
                <a:cubicBezTo>
                  <a:pt x="304" y="53"/>
                  <a:pt x="320" y="5"/>
                  <a:pt x="336" y="5"/>
                </a:cubicBezTo>
                <a:cubicBezTo>
                  <a:pt x="352" y="5"/>
                  <a:pt x="368" y="53"/>
                  <a:pt x="384" y="53"/>
                </a:cubicBezTo>
                <a:cubicBezTo>
                  <a:pt x="400" y="53"/>
                  <a:pt x="414" y="3"/>
                  <a:pt x="432" y="5"/>
                </a:cubicBezTo>
                <a:cubicBezTo>
                  <a:pt x="450" y="7"/>
                  <a:pt x="472" y="65"/>
                  <a:pt x="491" y="64"/>
                </a:cubicBezTo>
                <a:cubicBezTo>
                  <a:pt x="510" y="63"/>
                  <a:pt x="535" y="13"/>
                  <a:pt x="546" y="0"/>
                </a:cubicBezTo>
              </a:path>
            </a:pathLst>
          </a:custGeom>
          <a:noFill/>
          <a:ln w="28575" cap="flat" cmpd="sng">
            <a:solidFill>
              <a:srgbClr val="CC339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aphicFrame>
        <p:nvGraphicFramePr>
          <p:cNvPr id="37" name="Object 72"/>
          <p:cNvGraphicFramePr>
            <a:graphicFrameLocks noChangeAspect="1"/>
          </p:cNvGraphicFramePr>
          <p:nvPr>
            <p:extLst>
              <p:ext uri="{D42A27DB-BD31-4B8C-83A1-F6EECF244321}">
                <p14:modId xmlns:p14="http://schemas.microsoft.com/office/powerpoint/2010/main" val="587317624"/>
              </p:ext>
            </p:extLst>
          </p:nvPr>
        </p:nvGraphicFramePr>
        <p:xfrm>
          <a:off x="3388404" y="5111390"/>
          <a:ext cx="866775" cy="411162"/>
        </p:xfrm>
        <a:graphic>
          <a:graphicData uri="http://schemas.openxmlformats.org/presentationml/2006/ole">
            <mc:AlternateContent xmlns:mc="http://schemas.openxmlformats.org/markup-compatibility/2006">
              <mc:Choice xmlns:v="urn:schemas-microsoft-com:vml" Requires="v">
                <p:oleObj spid="_x0000_s304252" name="Equation" r:id="rId23" imgW="438049" imgH="209685" progId="Equation.3">
                  <p:embed/>
                </p:oleObj>
              </mc:Choice>
              <mc:Fallback>
                <p:oleObj name="Equation" r:id="rId23" imgW="438049" imgH="209685"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88404" y="5111390"/>
                        <a:ext cx="866775"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73"/>
          <p:cNvGraphicFramePr>
            <a:graphicFrameLocks noChangeAspect="1"/>
          </p:cNvGraphicFramePr>
          <p:nvPr>
            <p:extLst>
              <p:ext uri="{D42A27DB-BD31-4B8C-83A1-F6EECF244321}">
                <p14:modId xmlns:p14="http://schemas.microsoft.com/office/powerpoint/2010/main" val="1530540405"/>
              </p:ext>
            </p:extLst>
          </p:nvPr>
        </p:nvGraphicFramePr>
        <p:xfrm>
          <a:off x="1331004" y="5873390"/>
          <a:ext cx="987425" cy="425450"/>
        </p:xfrm>
        <a:graphic>
          <a:graphicData uri="http://schemas.openxmlformats.org/presentationml/2006/ole">
            <mc:AlternateContent xmlns:mc="http://schemas.openxmlformats.org/markup-compatibility/2006">
              <mc:Choice xmlns:v="urn:schemas-microsoft-com:vml" Requires="v">
                <p:oleObj spid="_x0000_s304253" name="Equation" r:id="rId25" imgW="504943" imgH="219143" progId="Equation.3">
                  <p:embed/>
                </p:oleObj>
              </mc:Choice>
              <mc:Fallback>
                <p:oleObj name="Equation" r:id="rId25" imgW="504943" imgH="219143"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331004" y="5873390"/>
                        <a:ext cx="987425"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Freeform 68"/>
          <p:cNvSpPr>
            <a:spLocks/>
          </p:cNvSpPr>
          <p:nvPr/>
        </p:nvSpPr>
        <p:spPr bwMode="auto">
          <a:xfrm>
            <a:off x="4383418" y="3944733"/>
            <a:ext cx="762000" cy="103188"/>
          </a:xfrm>
          <a:custGeom>
            <a:avLst/>
            <a:gdLst>
              <a:gd name="T0" fmla="*/ 0 w 546"/>
              <a:gd name="T1" fmla="*/ 2147483647 h 65"/>
              <a:gd name="T2" fmla="*/ 2147483647 w 546"/>
              <a:gd name="T3" fmla="*/ 2147483647 h 65"/>
              <a:gd name="T4" fmla="*/ 2147483647 w 546"/>
              <a:gd name="T5" fmla="*/ 2147483647 h 65"/>
              <a:gd name="T6" fmla="*/ 2147483647 w 546"/>
              <a:gd name="T7" fmla="*/ 2147483647 h 65"/>
              <a:gd name="T8" fmla="*/ 2147483647 w 546"/>
              <a:gd name="T9" fmla="*/ 2147483647 h 65"/>
              <a:gd name="T10" fmla="*/ 2147483647 w 546"/>
              <a:gd name="T11" fmla="*/ 2147483647 h 65"/>
              <a:gd name="T12" fmla="*/ 2147483647 w 546"/>
              <a:gd name="T13" fmla="*/ 2147483647 h 65"/>
              <a:gd name="T14" fmla="*/ 2147483647 w 546"/>
              <a:gd name="T15" fmla="*/ 2147483647 h 65"/>
              <a:gd name="T16" fmla="*/ 2147483647 w 546"/>
              <a:gd name="T17" fmla="*/ 2147483647 h 65"/>
              <a:gd name="T18" fmla="*/ 2147483647 w 546"/>
              <a:gd name="T19" fmla="*/ 2147483647 h 65"/>
              <a:gd name="T20" fmla="*/ 2147483647 w 546"/>
              <a:gd name="T21" fmla="*/ 2147483647 h 65"/>
              <a:gd name="T22" fmla="*/ 2147483647 w 546"/>
              <a:gd name="T23" fmla="*/ 0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6"/>
              <a:gd name="T37" fmla="*/ 0 h 65"/>
              <a:gd name="T38" fmla="*/ 546 w 546"/>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6" h="65">
                <a:moveTo>
                  <a:pt x="0" y="53"/>
                </a:moveTo>
                <a:cubicBezTo>
                  <a:pt x="16" y="29"/>
                  <a:pt x="32" y="5"/>
                  <a:pt x="48" y="5"/>
                </a:cubicBezTo>
                <a:cubicBezTo>
                  <a:pt x="64" y="5"/>
                  <a:pt x="80" y="53"/>
                  <a:pt x="96" y="53"/>
                </a:cubicBezTo>
                <a:cubicBezTo>
                  <a:pt x="112" y="53"/>
                  <a:pt x="128" y="5"/>
                  <a:pt x="144" y="5"/>
                </a:cubicBezTo>
                <a:cubicBezTo>
                  <a:pt x="160" y="5"/>
                  <a:pt x="176" y="53"/>
                  <a:pt x="192" y="53"/>
                </a:cubicBezTo>
                <a:cubicBezTo>
                  <a:pt x="208" y="53"/>
                  <a:pt x="224" y="5"/>
                  <a:pt x="240" y="5"/>
                </a:cubicBezTo>
                <a:cubicBezTo>
                  <a:pt x="256" y="5"/>
                  <a:pt x="272" y="53"/>
                  <a:pt x="288" y="53"/>
                </a:cubicBezTo>
                <a:cubicBezTo>
                  <a:pt x="304" y="53"/>
                  <a:pt x="320" y="5"/>
                  <a:pt x="336" y="5"/>
                </a:cubicBezTo>
                <a:cubicBezTo>
                  <a:pt x="352" y="5"/>
                  <a:pt x="368" y="53"/>
                  <a:pt x="384" y="53"/>
                </a:cubicBezTo>
                <a:cubicBezTo>
                  <a:pt x="400" y="53"/>
                  <a:pt x="414" y="3"/>
                  <a:pt x="432" y="5"/>
                </a:cubicBezTo>
                <a:cubicBezTo>
                  <a:pt x="450" y="7"/>
                  <a:pt x="472" y="65"/>
                  <a:pt x="491" y="64"/>
                </a:cubicBezTo>
                <a:cubicBezTo>
                  <a:pt x="510" y="63"/>
                  <a:pt x="535" y="13"/>
                  <a:pt x="546" y="0"/>
                </a:cubicBezTo>
              </a:path>
            </a:pathLst>
          </a:custGeom>
          <a:noFill/>
          <a:ln w="28575" cap="flat" cmpd="sng">
            <a:solidFill>
              <a:srgbClr val="FF66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40" name="Freeform 70"/>
          <p:cNvSpPr>
            <a:spLocks/>
          </p:cNvSpPr>
          <p:nvPr/>
        </p:nvSpPr>
        <p:spPr bwMode="auto">
          <a:xfrm>
            <a:off x="5907418" y="3944733"/>
            <a:ext cx="762000" cy="103188"/>
          </a:xfrm>
          <a:custGeom>
            <a:avLst/>
            <a:gdLst>
              <a:gd name="T0" fmla="*/ 0 w 546"/>
              <a:gd name="T1" fmla="*/ 2147483647 h 65"/>
              <a:gd name="T2" fmla="*/ 2147483647 w 546"/>
              <a:gd name="T3" fmla="*/ 2147483647 h 65"/>
              <a:gd name="T4" fmla="*/ 2147483647 w 546"/>
              <a:gd name="T5" fmla="*/ 2147483647 h 65"/>
              <a:gd name="T6" fmla="*/ 2147483647 w 546"/>
              <a:gd name="T7" fmla="*/ 2147483647 h 65"/>
              <a:gd name="T8" fmla="*/ 2147483647 w 546"/>
              <a:gd name="T9" fmla="*/ 2147483647 h 65"/>
              <a:gd name="T10" fmla="*/ 2147483647 w 546"/>
              <a:gd name="T11" fmla="*/ 2147483647 h 65"/>
              <a:gd name="T12" fmla="*/ 2147483647 w 546"/>
              <a:gd name="T13" fmla="*/ 2147483647 h 65"/>
              <a:gd name="T14" fmla="*/ 2147483647 w 546"/>
              <a:gd name="T15" fmla="*/ 2147483647 h 65"/>
              <a:gd name="T16" fmla="*/ 2147483647 w 546"/>
              <a:gd name="T17" fmla="*/ 2147483647 h 65"/>
              <a:gd name="T18" fmla="*/ 2147483647 w 546"/>
              <a:gd name="T19" fmla="*/ 2147483647 h 65"/>
              <a:gd name="T20" fmla="*/ 2147483647 w 546"/>
              <a:gd name="T21" fmla="*/ 2147483647 h 65"/>
              <a:gd name="T22" fmla="*/ 2147483647 w 546"/>
              <a:gd name="T23" fmla="*/ 0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6"/>
              <a:gd name="T37" fmla="*/ 0 h 65"/>
              <a:gd name="T38" fmla="*/ 546 w 546"/>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6" h="65">
                <a:moveTo>
                  <a:pt x="0" y="53"/>
                </a:moveTo>
                <a:cubicBezTo>
                  <a:pt x="16" y="29"/>
                  <a:pt x="32" y="5"/>
                  <a:pt x="48" y="5"/>
                </a:cubicBezTo>
                <a:cubicBezTo>
                  <a:pt x="64" y="5"/>
                  <a:pt x="80" y="53"/>
                  <a:pt x="96" y="53"/>
                </a:cubicBezTo>
                <a:cubicBezTo>
                  <a:pt x="112" y="53"/>
                  <a:pt x="128" y="5"/>
                  <a:pt x="144" y="5"/>
                </a:cubicBezTo>
                <a:cubicBezTo>
                  <a:pt x="160" y="5"/>
                  <a:pt x="176" y="53"/>
                  <a:pt x="192" y="53"/>
                </a:cubicBezTo>
                <a:cubicBezTo>
                  <a:pt x="208" y="53"/>
                  <a:pt x="224" y="5"/>
                  <a:pt x="240" y="5"/>
                </a:cubicBezTo>
                <a:cubicBezTo>
                  <a:pt x="256" y="5"/>
                  <a:pt x="272" y="53"/>
                  <a:pt x="288" y="53"/>
                </a:cubicBezTo>
                <a:cubicBezTo>
                  <a:pt x="304" y="53"/>
                  <a:pt x="320" y="5"/>
                  <a:pt x="336" y="5"/>
                </a:cubicBezTo>
                <a:cubicBezTo>
                  <a:pt x="352" y="5"/>
                  <a:pt x="368" y="53"/>
                  <a:pt x="384" y="53"/>
                </a:cubicBezTo>
                <a:cubicBezTo>
                  <a:pt x="400" y="53"/>
                  <a:pt x="414" y="3"/>
                  <a:pt x="432" y="5"/>
                </a:cubicBezTo>
                <a:cubicBezTo>
                  <a:pt x="450" y="7"/>
                  <a:pt x="472" y="65"/>
                  <a:pt x="491" y="64"/>
                </a:cubicBezTo>
                <a:cubicBezTo>
                  <a:pt x="510" y="63"/>
                  <a:pt x="535" y="13"/>
                  <a:pt x="546" y="0"/>
                </a:cubicBezTo>
              </a:path>
            </a:pathLst>
          </a:custGeom>
          <a:noFill/>
          <a:ln w="28575" cap="flat" cmpd="sng">
            <a:solidFill>
              <a:srgbClr val="CC339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nvGrpSpPr>
          <p:cNvPr id="41" name="Group 185"/>
          <p:cNvGrpSpPr>
            <a:grpSpLocks/>
          </p:cNvGrpSpPr>
          <p:nvPr/>
        </p:nvGrpSpPr>
        <p:grpSpPr bwMode="auto">
          <a:xfrm>
            <a:off x="4671549" y="3885011"/>
            <a:ext cx="4267200" cy="2443163"/>
            <a:chOff x="3008" y="2550"/>
            <a:chExt cx="2688" cy="1539"/>
          </a:xfrm>
        </p:grpSpPr>
        <p:grpSp>
          <p:nvGrpSpPr>
            <p:cNvPr id="42" name="Group 182"/>
            <p:cNvGrpSpPr>
              <a:grpSpLocks/>
            </p:cNvGrpSpPr>
            <p:nvPr/>
          </p:nvGrpSpPr>
          <p:grpSpPr bwMode="auto">
            <a:xfrm>
              <a:off x="3008" y="2550"/>
              <a:ext cx="2688" cy="1539"/>
              <a:chOff x="2928" y="2556"/>
              <a:chExt cx="2688" cy="1539"/>
            </a:xfrm>
          </p:grpSpPr>
          <p:sp>
            <p:nvSpPr>
              <p:cNvPr id="44" name="Rectangle 130"/>
              <p:cNvSpPr>
                <a:spLocks noChangeArrowheads="1"/>
              </p:cNvSpPr>
              <p:nvPr/>
            </p:nvSpPr>
            <p:spPr bwMode="auto">
              <a:xfrm>
                <a:off x="3408" y="2874"/>
                <a:ext cx="1824" cy="5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45" name="Text Box 131"/>
              <p:cNvSpPr txBox="1">
                <a:spLocks noChangeArrowheads="1"/>
              </p:cNvSpPr>
              <p:nvPr/>
            </p:nvSpPr>
            <p:spPr bwMode="auto">
              <a:xfrm>
                <a:off x="3408" y="316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a:t>
                </a:r>
                <a:r>
                  <a:rPr lang="en-US" altLang="zh-CN" baseline="-25000"/>
                  <a:t>0</a:t>
                </a:r>
              </a:p>
            </p:txBody>
          </p:sp>
          <p:sp>
            <p:nvSpPr>
              <p:cNvPr id="46" name="Text Box 132"/>
              <p:cNvSpPr txBox="1">
                <a:spLocks noChangeArrowheads="1"/>
              </p:cNvSpPr>
              <p:nvPr/>
            </p:nvSpPr>
            <p:spPr bwMode="auto">
              <a:xfrm>
                <a:off x="3408" y="301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a:t>
                </a:r>
                <a:r>
                  <a:rPr lang="en-US" altLang="zh-CN" baseline="-25000"/>
                  <a:t>1</a:t>
                </a:r>
              </a:p>
            </p:txBody>
          </p:sp>
          <p:sp>
            <p:nvSpPr>
              <p:cNvPr id="47" name="Text Box 133"/>
              <p:cNvSpPr txBox="1">
                <a:spLocks noChangeArrowheads="1"/>
              </p:cNvSpPr>
              <p:nvPr/>
            </p:nvSpPr>
            <p:spPr bwMode="auto">
              <a:xfrm>
                <a:off x="3408" y="287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a:t>
                </a:r>
                <a:r>
                  <a:rPr lang="en-US" altLang="zh-CN" baseline="-25000"/>
                  <a:t>2</a:t>
                </a:r>
              </a:p>
            </p:txBody>
          </p:sp>
          <p:sp>
            <p:nvSpPr>
              <p:cNvPr id="48" name="Line 134"/>
              <p:cNvSpPr>
                <a:spLocks noChangeShapeType="1"/>
              </p:cNvSpPr>
              <p:nvPr/>
            </p:nvSpPr>
            <p:spPr bwMode="auto">
              <a:xfrm>
                <a:off x="3213" y="2982"/>
                <a:ext cx="205"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9" name="Line 135"/>
              <p:cNvSpPr>
                <a:spLocks noChangeShapeType="1"/>
              </p:cNvSpPr>
              <p:nvPr/>
            </p:nvSpPr>
            <p:spPr bwMode="auto">
              <a:xfrm>
                <a:off x="3216" y="3160"/>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0" name="Line 136"/>
              <p:cNvSpPr>
                <a:spLocks noChangeShapeType="1"/>
              </p:cNvSpPr>
              <p:nvPr/>
            </p:nvSpPr>
            <p:spPr bwMode="auto">
              <a:xfrm>
                <a:off x="3216" y="3333"/>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1" name="Text Box 137"/>
              <p:cNvSpPr txBox="1">
                <a:spLocks noChangeArrowheads="1"/>
              </p:cNvSpPr>
              <p:nvPr/>
            </p:nvSpPr>
            <p:spPr bwMode="auto">
              <a:xfrm>
                <a:off x="4350" y="255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F</a:t>
                </a:r>
                <a:endParaRPr lang="en-US" altLang="zh-CN" baseline="-25000"/>
              </a:p>
            </p:txBody>
          </p:sp>
          <p:sp>
            <p:nvSpPr>
              <p:cNvPr id="52" name="Text Box 138"/>
              <p:cNvSpPr txBox="1">
                <a:spLocks noChangeArrowheads="1"/>
              </p:cNvSpPr>
              <p:nvPr/>
            </p:nvSpPr>
            <p:spPr bwMode="auto">
              <a:xfrm>
                <a:off x="2928" y="301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B</a:t>
                </a:r>
                <a:endParaRPr lang="en-US" altLang="zh-CN" baseline="-25000"/>
              </a:p>
            </p:txBody>
          </p:sp>
          <p:sp>
            <p:nvSpPr>
              <p:cNvPr id="53" name="Text Box 139"/>
              <p:cNvSpPr txBox="1">
                <a:spLocks noChangeArrowheads="1"/>
              </p:cNvSpPr>
              <p:nvPr/>
            </p:nvSpPr>
            <p:spPr bwMode="auto">
              <a:xfrm>
                <a:off x="2928" y="287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a:t>
                </a:r>
                <a:endParaRPr lang="en-US" altLang="zh-CN" baseline="-25000"/>
              </a:p>
            </p:txBody>
          </p:sp>
          <p:sp>
            <p:nvSpPr>
              <p:cNvPr id="54" name="Line 140"/>
              <p:cNvSpPr>
                <a:spLocks noChangeShapeType="1"/>
              </p:cNvSpPr>
              <p:nvPr/>
            </p:nvSpPr>
            <p:spPr bwMode="auto">
              <a:xfrm rot="5400000" flipH="1" flipV="1">
                <a:off x="3576" y="3725"/>
                <a:ext cx="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5" name="Line 141"/>
              <p:cNvSpPr>
                <a:spLocks noChangeShapeType="1"/>
              </p:cNvSpPr>
              <p:nvPr/>
            </p:nvSpPr>
            <p:spPr bwMode="auto">
              <a:xfrm rot="-5400000">
                <a:off x="3831" y="3663"/>
                <a:ext cx="430"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6" name="Line 142"/>
              <p:cNvSpPr>
                <a:spLocks noChangeShapeType="1"/>
              </p:cNvSpPr>
              <p:nvPr/>
            </p:nvSpPr>
            <p:spPr bwMode="auto">
              <a:xfrm rot="-5400000">
                <a:off x="4091" y="3574"/>
                <a:ext cx="254"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7" name="Line 143"/>
              <p:cNvSpPr>
                <a:spLocks noChangeShapeType="1"/>
              </p:cNvSpPr>
              <p:nvPr/>
            </p:nvSpPr>
            <p:spPr bwMode="auto">
              <a:xfrm rot="-5400000">
                <a:off x="4184" y="3668"/>
                <a:ext cx="437"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8" name="Line 144"/>
              <p:cNvSpPr>
                <a:spLocks noChangeShapeType="1"/>
              </p:cNvSpPr>
              <p:nvPr/>
            </p:nvSpPr>
            <p:spPr bwMode="auto">
              <a:xfrm rot="-5400000">
                <a:off x="4317" y="3710"/>
                <a:ext cx="51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9" name="Line 145"/>
              <p:cNvSpPr>
                <a:spLocks noChangeShapeType="1"/>
              </p:cNvSpPr>
              <p:nvPr/>
            </p:nvSpPr>
            <p:spPr bwMode="auto">
              <a:xfrm rot="5400000" flipH="1" flipV="1">
                <a:off x="4577" y="3671"/>
                <a:ext cx="414"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0" name="Line 146"/>
              <p:cNvSpPr>
                <a:spLocks noChangeShapeType="1"/>
              </p:cNvSpPr>
              <p:nvPr/>
            </p:nvSpPr>
            <p:spPr bwMode="auto">
              <a:xfrm rot="-5400000">
                <a:off x="4838" y="3587"/>
                <a:ext cx="279"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1" name="Line 147"/>
              <p:cNvSpPr>
                <a:spLocks noChangeShapeType="1"/>
              </p:cNvSpPr>
              <p:nvPr/>
            </p:nvSpPr>
            <p:spPr bwMode="auto">
              <a:xfrm rot="5400000" flipH="1">
                <a:off x="4894" y="3715"/>
                <a:ext cx="509"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2" name="Text Box 148"/>
              <p:cNvSpPr txBox="1">
                <a:spLocks noChangeArrowheads="1"/>
              </p:cNvSpPr>
              <p:nvPr/>
            </p:nvSpPr>
            <p:spPr bwMode="auto">
              <a:xfrm>
                <a:off x="3840" y="316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D</a:t>
                </a:r>
                <a:r>
                  <a:rPr lang="en-US" altLang="zh-CN" baseline="-25000"/>
                  <a:t>1</a:t>
                </a:r>
              </a:p>
            </p:txBody>
          </p:sp>
          <p:sp>
            <p:nvSpPr>
              <p:cNvPr id="63" name="Text Box 149"/>
              <p:cNvSpPr txBox="1">
                <a:spLocks noChangeArrowheads="1"/>
              </p:cNvSpPr>
              <p:nvPr/>
            </p:nvSpPr>
            <p:spPr bwMode="auto">
              <a:xfrm>
                <a:off x="3648" y="316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D</a:t>
                </a:r>
                <a:r>
                  <a:rPr lang="en-US" altLang="zh-CN" baseline="-25000"/>
                  <a:t>0</a:t>
                </a:r>
              </a:p>
            </p:txBody>
          </p:sp>
          <p:sp>
            <p:nvSpPr>
              <p:cNvPr id="64" name="Text Box 150"/>
              <p:cNvSpPr txBox="1">
                <a:spLocks noChangeArrowheads="1"/>
              </p:cNvSpPr>
              <p:nvPr/>
            </p:nvSpPr>
            <p:spPr bwMode="auto">
              <a:xfrm>
                <a:off x="4032" y="316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D</a:t>
                </a:r>
                <a:r>
                  <a:rPr lang="en-US" altLang="zh-CN" baseline="-25000"/>
                  <a:t>2</a:t>
                </a:r>
              </a:p>
            </p:txBody>
          </p:sp>
          <p:sp>
            <p:nvSpPr>
              <p:cNvPr id="65" name="Text Box 151"/>
              <p:cNvSpPr txBox="1">
                <a:spLocks noChangeArrowheads="1"/>
              </p:cNvSpPr>
              <p:nvPr/>
            </p:nvSpPr>
            <p:spPr bwMode="auto">
              <a:xfrm>
                <a:off x="4224" y="316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D</a:t>
                </a:r>
                <a:r>
                  <a:rPr lang="en-US" altLang="zh-CN" baseline="-25000"/>
                  <a:t>3</a:t>
                </a:r>
              </a:p>
            </p:txBody>
          </p:sp>
          <p:sp>
            <p:nvSpPr>
              <p:cNvPr id="66" name="Text Box 152"/>
              <p:cNvSpPr txBox="1">
                <a:spLocks noChangeArrowheads="1"/>
              </p:cNvSpPr>
              <p:nvPr/>
            </p:nvSpPr>
            <p:spPr bwMode="auto">
              <a:xfrm>
                <a:off x="4416" y="316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D</a:t>
                </a:r>
                <a:r>
                  <a:rPr lang="en-US" altLang="zh-CN" baseline="-25000"/>
                  <a:t>4</a:t>
                </a:r>
              </a:p>
            </p:txBody>
          </p:sp>
          <p:sp>
            <p:nvSpPr>
              <p:cNvPr id="67" name="Text Box 153"/>
              <p:cNvSpPr txBox="1">
                <a:spLocks noChangeArrowheads="1"/>
              </p:cNvSpPr>
              <p:nvPr/>
            </p:nvSpPr>
            <p:spPr bwMode="auto">
              <a:xfrm>
                <a:off x="4608" y="316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D</a:t>
                </a:r>
                <a:r>
                  <a:rPr lang="en-US" altLang="zh-CN" baseline="-25000"/>
                  <a:t>5</a:t>
                </a:r>
              </a:p>
            </p:txBody>
          </p:sp>
          <p:sp>
            <p:nvSpPr>
              <p:cNvPr id="68" name="Text Box 154"/>
              <p:cNvSpPr txBox="1">
                <a:spLocks noChangeArrowheads="1"/>
              </p:cNvSpPr>
              <p:nvPr/>
            </p:nvSpPr>
            <p:spPr bwMode="auto">
              <a:xfrm>
                <a:off x="4800" y="316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D</a:t>
                </a:r>
                <a:r>
                  <a:rPr lang="en-US" altLang="zh-CN" baseline="-25000"/>
                  <a:t>6</a:t>
                </a:r>
              </a:p>
            </p:txBody>
          </p:sp>
          <p:sp>
            <p:nvSpPr>
              <p:cNvPr id="69" name="Text Box 155"/>
              <p:cNvSpPr txBox="1">
                <a:spLocks noChangeArrowheads="1"/>
              </p:cNvSpPr>
              <p:nvPr/>
            </p:nvSpPr>
            <p:spPr bwMode="auto">
              <a:xfrm>
                <a:off x="4992" y="316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D</a:t>
                </a:r>
                <a:r>
                  <a:rPr lang="en-US" altLang="zh-CN" baseline="-25000"/>
                  <a:t>7</a:t>
                </a:r>
              </a:p>
            </p:txBody>
          </p:sp>
          <p:sp>
            <p:nvSpPr>
              <p:cNvPr id="70" name="Text Box 156"/>
              <p:cNvSpPr txBox="1">
                <a:spLocks noChangeArrowheads="1"/>
              </p:cNvSpPr>
              <p:nvPr/>
            </p:nvSpPr>
            <p:spPr bwMode="auto">
              <a:xfrm>
                <a:off x="4176" y="287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Y</a:t>
                </a:r>
                <a:endParaRPr lang="en-US" altLang="zh-CN" baseline="-25000"/>
              </a:p>
            </p:txBody>
          </p:sp>
          <p:sp>
            <p:nvSpPr>
              <p:cNvPr id="71" name="Line 157"/>
              <p:cNvSpPr>
                <a:spLocks noChangeShapeType="1"/>
              </p:cNvSpPr>
              <p:nvPr/>
            </p:nvSpPr>
            <p:spPr bwMode="auto">
              <a:xfrm>
                <a:off x="4320" y="2645"/>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2" name="Text Box 158"/>
              <p:cNvSpPr txBox="1">
                <a:spLocks noChangeArrowheads="1"/>
              </p:cNvSpPr>
              <p:nvPr/>
            </p:nvSpPr>
            <p:spPr bwMode="auto">
              <a:xfrm>
                <a:off x="4800" y="292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EN</a:t>
                </a:r>
                <a:endParaRPr lang="en-US" altLang="zh-CN" baseline="-25000"/>
              </a:p>
            </p:txBody>
          </p:sp>
          <p:sp>
            <p:nvSpPr>
              <p:cNvPr id="73" name="Oval 159"/>
              <p:cNvSpPr>
                <a:spLocks noChangeArrowheads="1"/>
              </p:cNvSpPr>
              <p:nvPr/>
            </p:nvSpPr>
            <p:spPr bwMode="auto">
              <a:xfrm>
                <a:off x="5232" y="3080"/>
                <a:ext cx="92" cy="8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74" name="Line 160"/>
              <p:cNvSpPr>
                <a:spLocks noChangeShapeType="1"/>
              </p:cNvSpPr>
              <p:nvPr/>
            </p:nvSpPr>
            <p:spPr bwMode="auto">
              <a:xfrm>
                <a:off x="5328" y="3114"/>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5" name="Line 161"/>
              <p:cNvSpPr>
                <a:spLocks noChangeShapeType="1"/>
              </p:cNvSpPr>
              <p:nvPr/>
            </p:nvSpPr>
            <p:spPr bwMode="auto">
              <a:xfrm>
                <a:off x="4905" y="2943"/>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6" name="Line 162"/>
              <p:cNvSpPr>
                <a:spLocks noChangeShapeType="1"/>
              </p:cNvSpPr>
              <p:nvPr/>
            </p:nvSpPr>
            <p:spPr bwMode="auto">
              <a:xfrm>
                <a:off x="5520" y="3114"/>
                <a:ext cx="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7" name="Line 163"/>
              <p:cNvSpPr>
                <a:spLocks noChangeShapeType="1"/>
              </p:cNvSpPr>
              <p:nvPr/>
            </p:nvSpPr>
            <p:spPr bwMode="auto">
              <a:xfrm>
                <a:off x="5424" y="3247"/>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8" name="Line 164"/>
              <p:cNvSpPr>
                <a:spLocks noChangeShapeType="1"/>
              </p:cNvSpPr>
              <p:nvPr/>
            </p:nvSpPr>
            <p:spPr bwMode="auto">
              <a:xfrm>
                <a:off x="4055" y="3872"/>
                <a:ext cx="1335"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9" name="Line 165"/>
              <p:cNvSpPr>
                <a:spLocks noChangeShapeType="1"/>
              </p:cNvSpPr>
              <p:nvPr/>
            </p:nvSpPr>
            <p:spPr bwMode="auto">
              <a:xfrm flipH="1">
                <a:off x="5384" y="3879"/>
                <a:ext cx="3" cy="10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0" name="Line 166"/>
              <p:cNvSpPr>
                <a:spLocks noChangeShapeType="1"/>
              </p:cNvSpPr>
              <p:nvPr/>
            </p:nvSpPr>
            <p:spPr bwMode="auto">
              <a:xfrm>
                <a:off x="5328" y="3989"/>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1" name="Oval 167"/>
              <p:cNvSpPr>
                <a:spLocks noChangeArrowheads="1"/>
              </p:cNvSpPr>
              <p:nvPr/>
            </p:nvSpPr>
            <p:spPr bwMode="auto">
              <a:xfrm>
                <a:off x="4372" y="3852"/>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82" name="Oval 168"/>
              <p:cNvSpPr>
                <a:spLocks noChangeArrowheads="1"/>
              </p:cNvSpPr>
              <p:nvPr/>
            </p:nvSpPr>
            <p:spPr bwMode="auto">
              <a:xfrm>
                <a:off x="4759" y="3851"/>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83" name="Line 169"/>
              <p:cNvSpPr>
                <a:spLocks noChangeShapeType="1"/>
              </p:cNvSpPr>
              <p:nvPr/>
            </p:nvSpPr>
            <p:spPr bwMode="auto">
              <a:xfrm flipV="1">
                <a:off x="3618" y="3716"/>
                <a:ext cx="1358"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4" name="Oval 170"/>
              <p:cNvSpPr>
                <a:spLocks noChangeArrowheads="1"/>
              </p:cNvSpPr>
              <p:nvPr/>
            </p:nvSpPr>
            <p:spPr bwMode="auto">
              <a:xfrm>
                <a:off x="4554" y="3941"/>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85" name="Oval 171"/>
              <p:cNvSpPr>
                <a:spLocks noChangeArrowheads="1"/>
              </p:cNvSpPr>
              <p:nvPr/>
            </p:nvSpPr>
            <p:spPr bwMode="auto">
              <a:xfrm>
                <a:off x="4194" y="3681"/>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86" name="Text Box 172"/>
              <p:cNvSpPr txBox="1">
                <a:spLocks noChangeArrowheads="1"/>
              </p:cNvSpPr>
              <p:nvPr/>
            </p:nvSpPr>
            <p:spPr bwMode="auto">
              <a:xfrm>
                <a:off x="2928" y="3845"/>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D</a:t>
                </a:r>
                <a:endParaRPr lang="en-US" altLang="zh-CN" baseline="-25000"/>
              </a:p>
            </p:txBody>
          </p:sp>
          <p:sp>
            <p:nvSpPr>
              <p:cNvPr id="87" name="Text Box 173"/>
              <p:cNvSpPr txBox="1">
                <a:spLocks noChangeArrowheads="1"/>
              </p:cNvSpPr>
              <p:nvPr/>
            </p:nvSpPr>
            <p:spPr bwMode="auto">
              <a:xfrm>
                <a:off x="3264" y="359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“1”</a:t>
                </a:r>
              </a:p>
            </p:txBody>
          </p:sp>
          <p:sp>
            <p:nvSpPr>
              <p:cNvPr id="88" name="AutoShape 174"/>
              <p:cNvSpPr>
                <a:spLocks noChangeArrowheads="1"/>
              </p:cNvSpPr>
              <p:nvPr/>
            </p:nvSpPr>
            <p:spPr bwMode="auto">
              <a:xfrm rot="5400000">
                <a:off x="3426" y="3862"/>
                <a:ext cx="192" cy="192"/>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9" name="Oval 175"/>
              <p:cNvSpPr>
                <a:spLocks noChangeArrowheads="1"/>
              </p:cNvSpPr>
              <p:nvPr/>
            </p:nvSpPr>
            <p:spPr bwMode="auto">
              <a:xfrm>
                <a:off x="3618" y="3910"/>
                <a:ext cx="92" cy="8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90" name="Line 176"/>
              <p:cNvSpPr>
                <a:spLocks noChangeShapeType="1"/>
              </p:cNvSpPr>
              <p:nvPr/>
            </p:nvSpPr>
            <p:spPr bwMode="auto">
              <a:xfrm>
                <a:off x="3126" y="3954"/>
                <a:ext cx="300"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1" name="Line 177"/>
              <p:cNvSpPr>
                <a:spLocks noChangeShapeType="1"/>
              </p:cNvSpPr>
              <p:nvPr/>
            </p:nvSpPr>
            <p:spPr bwMode="auto">
              <a:xfrm>
                <a:off x="3730" y="3973"/>
                <a:ext cx="143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2" name="Oval 180"/>
              <p:cNvSpPr>
                <a:spLocks noChangeArrowheads="1"/>
              </p:cNvSpPr>
              <p:nvPr/>
            </p:nvSpPr>
            <p:spPr bwMode="auto">
              <a:xfrm>
                <a:off x="3823" y="3948"/>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grpSp>
        <p:sp>
          <p:nvSpPr>
            <p:cNvPr id="43" name="Text Box 184"/>
            <p:cNvSpPr txBox="1">
              <a:spLocks noChangeArrowheads="1"/>
            </p:cNvSpPr>
            <p:nvPr/>
          </p:nvSpPr>
          <p:spPr bwMode="auto">
            <a:xfrm>
              <a:off x="3034" y="3239"/>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algn="l" eaLnBrk="1" hangingPunct="1"/>
              <a:r>
                <a:rPr lang="en-US" altLang="zh-CN"/>
                <a:t>C</a:t>
              </a:r>
            </a:p>
          </p:txBody>
        </p:sp>
      </p:grpSp>
    </p:spTree>
    <p:extLst>
      <p:ext uri="{BB962C8B-B14F-4D97-AF65-F5344CB8AC3E}">
        <p14:creationId xmlns:p14="http://schemas.microsoft.com/office/powerpoint/2010/main" val="37672932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Box 162"/>
          <p:cNvSpPr txBox="1"/>
          <p:nvPr/>
        </p:nvSpPr>
        <p:spPr>
          <a:xfrm>
            <a:off x="-9896" y="6371488"/>
            <a:ext cx="9144000" cy="49158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endParaRPr lang="zh-CN" altLang="en-US" dirty="0"/>
          </a:p>
        </p:txBody>
      </p:sp>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第三节  数据选择器与分配器</a:t>
            </a:r>
          </a:p>
        </p:txBody>
      </p:sp>
      <p:sp>
        <p:nvSpPr>
          <p:cNvPr id="30" name="内容占位符 2"/>
          <p:cNvSpPr>
            <a:spLocks noGrp="1"/>
          </p:cNvSpPr>
          <p:nvPr>
            <p:ph idx="1"/>
          </p:nvPr>
        </p:nvSpPr>
        <p:spPr>
          <a:xfrm>
            <a:off x="32163" y="508768"/>
            <a:ext cx="9007310" cy="5775791"/>
          </a:xfrm>
        </p:spPr>
        <p:txBody>
          <a:bodyPr/>
          <a:lstStyle/>
          <a:p>
            <a:r>
              <a:rPr lang="zh-CN" altLang="en-US" sz="2400" dirty="0"/>
              <a:t>数据选择器</a:t>
            </a:r>
            <a:r>
              <a:rPr lang="en-US" altLang="zh-CN" sz="2400" dirty="0"/>
              <a:t>MUX</a:t>
            </a:r>
          </a:p>
          <a:p>
            <a:pPr marL="0" indent="0">
              <a:buNone/>
            </a:pP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zh-CN" altLang="en-US" sz="2400" dirty="0"/>
          </a:p>
          <a:p>
            <a:endParaRPr lang="zh-CN" altLang="en-US" sz="2400" dirty="0"/>
          </a:p>
        </p:txBody>
      </p:sp>
      <p:grpSp>
        <p:nvGrpSpPr>
          <p:cNvPr id="94" name="Group 4"/>
          <p:cNvGrpSpPr>
            <a:grpSpLocks/>
          </p:cNvGrpSpPr>
          <p:nvPr/>
        </p:nvGrpSpPr>
        <p:grpSpPr bwMode="auto">
          <a:xfrm>
            <a:off x="207870" y="954088"/>
            <a:ext cx="1066800" cy="406400"/>
            <a:chOff x="240" y="480"/>
            <a:chExt cx="1488" cy="256"/>
          </a:xfrm>
        </p:grpSpPr>
        <p:sp>
          <p:nvSpPr>
            <p:cNvPr id="95" name="Text Box 5"/>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solidFill>
                    <a:schemeClr val="bg1"/>
                  </a:solidFill>
                </a:rPr>
                <a:t>例</a:t>
              </a:r>
              <a:r>
                <a:rPr lang="en-US" altLang="zh-CN">
                  <a:solidFill>
                    <a:schemeClr val="bg1"/>
                  </a:solidFill>
                </a:rPr>
                <a:t>3</a:t>
              </a:r>
            </a:p>
          </p:txBody>
        </p:sp>
        <p:sp>
          <p:nvSpPr>
            <p:cNvPr id="96" name="Line 6"/>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sp>
        <p:nvSpPr>
          <p:cNvPr id="97" name="Text Box 7"/>
          <p:cNvSpPr txBox="1">
            <a:spLocks noChangeArrowheads="1"/>
          </p:cNvSpPr>
          <p:nvPr/>
        </p:nvSpPr>
        <p:spPr bwMode="auto">
          <a:xfrm>
            <a:off x="1328739" y="867698"/>
            <a:ext cx="7591425"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sz="2400" dirty="0"/>
              <a:t>写出如图所示</a:t>
            </a:r>
            <a:r>
              <a:rPr lang="en-US" altLang="zh-CN" sz="2400" dirty="0"/>
              <a:t>8</a:t>
            </a:r>
            <a:r>
              <a:rPr lang="zh-CN" altLang="en-US" sz="2400" dirty="0"/>
              <a:t>选</a:t>
            </a:r>
            <a:r>
              <a:rPr lang="en-US" altLang="zh-CN" sz="2400" dirty="0"/>
              <a:t>1</a:t>
            </a:r>
            <a:r>
              <a:rPr lang="zh-CN" altLang="en-US" sz="2400" dirty="0"/>
              <a:t>数据选择器实现的逻辑函数的最小项表达式。</a:t>
            </a:r>
          </a:p>
        </p:txBody>
      </p:sp>
      <p:grpSp>
        <p:nvGrpSpPr>
          <p:cNvPr id="98" name="Group 64"/>
          <p:cNvGrpSpPr>
            <a:grpSpLocks/>
          </p:cNvGrpSpPr>
          <p:nvPr/>
        </p:nvGrpSpPr>
        <p:grpSpPr bwMode="auto">
          <a:xfrm>
            <a:off x="1716088" y="1576388"/>
            <a:ext cx="4267200" cy="2522537"/>
            <a:chOff x="720" y="779"/>
            <a:chExt cx="2688" cy="1589"/>
          </a:xfrm>
        </p:grpSpPr>
        <p:sp>
          <p:nvSpPr>
            <p:cNvPr id="99" name="Rectangle 8"/>
            <p:cNvSpPr>
              <a:spLocks noChangeArrowheads="1"/>
            </p:cNvSpPr>
            <p:nvPr/>
          </p:nvSpPr>
          <p:spPr bwMode="auto">
            <a:xfrm>
              <a:off x="1200" y="1008"/>
              <a:ext cx="1824" cy="57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00" name="Text Box 9"/>
            <p:cNvSpPr txBox="1">
              <a:spLocks noChangeArrowheads="1"/>
            </p:cNvSpPr>
            <p:nvPr/>
          </p:nvSpPr>
          <p:spPr bwMode="auto">
            <a:xfrm>
              <a:off x="1200" y="129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r>
                <a:rPr lang="en-US" altLang="zh-CN" baseline="-25000"/>
                <a:t>0</a:t>
              </a:r>
            </a:p>
          </p:txBody>
        </p:sp>
        <p:sp>
          <p:nvSpPr>
            <p:cNvPr id="101" name="Text Box 10"/>
            <p:cNvSpPr txBox="1">
              <a:spLocks noChangeArrowheads="1"/>
            </p:cNvSpPr>
            <p:nvPr/>
          </p:nvSpPr>
          <p:spPr bwMode="auto">
            <a:xfrm>
              <a:off x="1200" y="115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r>
                <a:rPr lang="en-US" altLang="zh-CN" baseline="-25000"/>
                <a:t>1</a:t>
              </a:r>
            </a:p>
          </p:txBody>
        </p:sp>
        <p:sp>
          <p:nvSpPr>
            <p:cNvPr id="102" name="Text Box 11"/>
            <p:cNvSpPr txBox="1">
              <a:spLocks noChangeArrowheads="1"/>
            </p:cNvSpPr>
            <p:nvPr/>
          </p:nvSpPr>
          <p:spPr bwMode="auto">
            <a:xfrm>
              <a:off x="1200" y="100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r>
                <a:rPr lang="en-US" altLang="zh-CN" baseline="-25000"/>
                <a:t>2</a:t>
              </a:r>
            </a:p>
          </p:txBody>
        </p:sp>
        <p:sp>
          <p:nvSpPr>
            <p:cNvPr id="103" name="Line 12"/>
            <p:cNvSpPr>
              <a:spLocks noChangeShapeType="1"/>
            </p:cNvSpPr>
            <p:nvPr/>
          </p:nvSpPr>
          <p:spPr bwMode="auto">
            <a:xfrm>
              <a:off x="1005" y="1116"/>
              <a:ext cx="205"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4" name="Line 13"/>
            <p:cNvSpPr>
              <a:spLocks noChangeShapeType="1"/>
            </p:cNvSpPr>
            <p:nvPr/>
          </p:nvSpPr>
          <p:spPr bwMode="auto">
            <a:xfrm>
              <a:off x="1008" y="1294"/>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5" name="Line 14"/>
            <p:cNvSpPr>
              <a:spLocks noChangeShapeType="1"/>
            </p:cNvSpPr>
            <p:nvPr/>
          </p:nvSpPr>
          <p:spPr bwMode="auto">
            <a:xfrm>
              <a:off x="1008" y="1467"/>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6" name="Text Box 15"/>
            <p:cNvSpPr txBox="1">
              <a:spLocks noChangeArrowheads="1"/>
            </p:cNvSpPr>
            <p:nvPr/>
          </p:nvSpPr>
          <p:spPr bwMode="auto">
            <a:xfrm>
              <a:off x="720" y="129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endParaRPr lang="en-US" altLang="zh-CN" baseline="-25000"/>
            </a:p>
          </p:txBody>
        </p:sp>
        <p:sp>
          <p:nvSpPr>
            <p:cNvPr id="107" name="Text Box 16"/>
            <p:cNvSpPr txBox="1">
              <a:spLocks noChangeArrowheads="1"/>
            </p:cNvSpPr>
            <p:nvPr/>
          </p:nvSpPr>
          <p:spPr bwMode="auto">
            <a:xfrm>
              <a:off x="720" y="115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B</a:t>
              </a:r>
              <a:endParaRPr lang="en-US" altLang="zh-CN" baseline="-25000"/>
            </a:p>
          </p:txBody>
        </p:sp>
        <p:sp>
          <p:nvSpPr>
            <p:cNvPr id="108" name="Text Box 17"/>
            <p:cNvSpPr txBox="1">
              <a:spLocks noChangeArrowheads="1"/>
            </p:cNvSpPr>
            <p:nvPr/>
          </p:nvSpPr>
          <p:spPr bwMode="auto">
            <a:xfrm>
              <a:off x="720" y="100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endParaRPr lang="en-US" altLang="zh-CN" baseline="-25000"/>
            </a:p>
          </p:txBody>
        </p:sp>
        <p:sp>
          <p:nvSpPr>
            <p:cNvPr id="109" name="Line 18"/>
            <p:cNvSpPr>
              <a:spLocks noChangeShapeType="1"/>
            </p:cNvSpPr>
            <p:nvPr/>
          </p:nvSpPr>
          <p:spPr bwMode="auto">
            <a:xfrm rot="5400000" flipH="1" flipV="1">
              <a:off x="1535" y="1711"/>
              <a:ext cx="243"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0" name="Line 19"/>
            <p:cNvSpPr>
              <a:spLocks noChangeShapeType="1"/>
            </p:cNvSpPr>
            <p:nvPr/>
          </p:nvSpPr>
          <p:spPr bwMode="auto">
            <a:xfrm rot="-5400000">
              <a:off x="1573" y="1845"/>
              <a:ext cx="528"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1" name="Line 20"/>
            <p:cNvSpPr>
              <a:spLocks noChangeShapeType="1"/>
            </p:cNvSpPr>
            <p:nvPr/>
          </p:nvSpPr>
          <p:spPr bwMode="auto">
            <a:xfrm rot="-5400000">
              <a:off x="1883" y="1708"/>
              <a:ext cx="254"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2" name="Line 24"/>
            <p:cNvSpPr>
              <a:spLocks noChangeShapeType="1"/>
            </p:cNvSpPr>
            <p:nvPr/>
          </p:nvSpPr>
          <p:spPr bwMode="auto">
            <a:xfrm rot="-5400000">
              <a:off x="1976" y="1802"/>
              <a:ext cx="437"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3" name="Line 25"/>
            <p:cNvSpPr>
              <a:spLocks noChangeShapeType="1"/>
            </p:cNvSpPr>
            <p:nvPr/>
          </p:nvSpPr>
          <p:spPr bwMode="auto">
            <a:xfrm rot="-5400000">
              <a:off x="1975" y="1973"/>
              <a:ext cx="784"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4" name="Line 27"/>
            <p:cNvSpPr>
              <a:spLocks noChangeShapeType="1"/>
            </p:cNvSpPr>
            <p:nvPr/>
          </p:nvSpPr>
          <p:spPr bwMode="auto">
            <a:xfrm rot="16200000" flipV="1">
              <a:off x="2453" y="1725"/>
              <a:ext cx="254"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5" name="Line 28"/>
            <p:cNvSpPr>
              <a:spLocks noChangeShapeType="1"/>
            </p:cNvSpPr>
            <p:nvPr/>
          </p:nvSpPr>
          <p:spPr bwMode="auto">
            <a:xfrm rot="-5400000">
              <a:off x="2539" y="1817"/>
              <a:ext cx="4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6" name="Line 29"/>
            <p:cNvSpPr>
              <a:spLocks noChangeShapeType="1"/>
            </p:cNvSpPr>
            <p:nvPr/>
          </p:nvSpPr>
          <p:spPr bwMode="auto">
            <a:xfrm rot="-5400000">
              <a:off x="2729" y="1796"/>
              <a:ext cx="427"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7" name="Text Box 30"/>
            <p:cNvSpPr txBox="1">
              <a:spLocks noChangeArrowheads="1"/>
            </p:cNvSpPr>
            <p:nvPr/>
          </p:nvSpPr>
          <p:spPr bwMode="auto">
            <a:xfrm>
              <a:off x="1632" y="129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D</a:t>
              </a:r>
              <a:r>
                <a:rPr lang="en-US" altLang="zh-CN" baseline="-25000"/>
                <a:t>1</a:t>
              </a:r>
            </a:p>
          </p:txBody>
        </p:sp>
        <p:sp>
          <p:nvSpPr>
            <p:cNvPr id="118" name="Text Box 31"/>
            <p:cNvSpPr txBox="1">
              <a:spLocks noChangeArrowheads="1"/>
            </p:cNvSpPr>
            <p:nvPr/>
          </p:nvSpPr>
          <p:spPr bwMode="auto">
            <a:xfrm>
              <a:off x="1440" y="129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D</a:t>
              </a:r>
              <a:r>
                <a:rPr lang="en-US" altLang="zh-CN" baseline="-25000"/>
                <a:t>0</a:t>
              </a:r>
            </a:p>
          </p:txBody>
        </p:sp>
        <p:sp>
          <p:nvSpPr>
            <p:cNvPr id="119" name="Text Box 32"/>
            <p:cNvSpPr txBox="1">
              <a:spLocks noChangeArrowheads="1"/>
            </p:cNvSpPr>
            <p:nvPr/>
          </p:nvSpPr>
          <p:spPr bwMode="auto">
            <a:xfrm>
              <a:off x="1824" y="129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D</a:t>
              </a:r>
              <a:r>
                <a:rPr lang="en-US" altLang="zh-CN" baseline="-25000"/>
                <a:t>2</a:t>
              </a:r>
            </a:p>
          </p:txBody>
        </p:sp>
        <p:sp>
          <p:nvSpPr>
            <p:cNvPr id="120" name="Text Box 33"/>
            <p:cNvSpPr txBox="1">
              <a:spLocks noChangeArrowheads="1"/>
            </p:cNvSpPr>
            <p:nvPr/>
          </p:nvSpPr>
          <p:spPr bwMode="auto">
            <a:xfrm>
              <a:off x="2016" y="129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D</a:t>
              </a:r>
              <a:r>
                <a:rPr lang="en-US" altLang="zh-CN" baseline="-25000"/>
                <a:t>3</a:t>
              </a:r>
            </a:p>
          </p:txBody>
        </p:sp>
        <p:sp>
          <p:nvSpPr>
            <p:cNvPr id="121" name="Text Box 34"/>
            <p:cNvSpPr txBox="1">
              <a:spLocks noChangeArrowheads="1"/>
            </p:cNvSpPr>
            <p:nvPr/>
          </p:nvSpPr>
          <p:spPr bwMode="auto">
            <a:xfrm>
              <a:off x="2208" y="129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D</a:t>
              </a:r>
              <a:r>
                <a:rPr lang="en-US" altLang="zh-CN" baseline="-25000"/>
                <a:t>4</a:t>
              </a:r>
            </a:p>
          </p:txBody>
        </p:sp>
        <p:sp>
          <p:nvSpPr>
            <p:cNvPr id="122" name="Text Box 35"/>
            <p:cNvSpPr txBox="1">
              <a:spLocks noChangeArrowheads="1"/>
            </p:cNvSpPr>
            <p:nvPr/>
          </p:nvSpPr>
          <p:spPr bwMode="auto">
            <a:xfrm>
              <a:off x="2400" y="129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D</a:t>
              </a:r>
              <a:r>
                <a:rPr lang="en-US" altLang="zh-CN" baseline="-25000"/>
                <a:t>5</a:t>
              </a:r>
            </a:p>
          </p:txBody>
        </p:sp>
        <p:sp>
          <p:nvSpPr>
            <p:cNvPr id="123" name="Text Box 36"/>
            <p:cNvSpPr txBox="1">
              <a:spLocks noChangeArrowheads="1"/>
            </p:cNvSpPr>
            <p:nvPr/>
          </p:nvSpPr>
          <p:spPr bwMode="auto">
            <a:xfrm>
              <a:off x="2592" y="129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D</a:t>
              </a:r>
              <a:r>
                <a:rPr lang="en-US" altLang="zh-CN" baseline="-25000"/>
                <a:t>6</a:t>
              </a:r>
            </a:p>
          </p:txBody>
        </p:sp>
        <p:sp>
          <p:nvSpPr>
            <p:cNvPr id="124" name="Text Box 37"/>
            <p:cNvSpPr txBox="1">
              <a:spLocks noChangeArrowheads="1"/>
            </p:cNvSpPr>
            <p:nvPr/>
          </p:nvSpPr>
          <p:spPr bwMode="auto">
            <a:xfrm>
              <a:off x="2784" y="129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D</a:t>
              </a:r>
              <a:r>
                <a:rPr lang="en-US" altLang="zh-CN" baseline="-25000"/>
                <a:t>7</a:t>
              </a:r>
            </a:p>
          </p:txBody>
        </p:sp>
        <p:sp>
          <p:nvSpPr>
            <p:cNvPr id="125" name="Text Box 38"/>
            <p:cNvSpPr txBox="1">
              <a:spLocks noChangeArrowheads="1"/>
            </p:cNvSpPr>
            <p:nvPr/>
          </p:nvSpPr>
          <p:spPr bwMode="auto">
            <a:xfrm>
              <a:off x="1968" y="100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Y</a:t>
              </a:r>
              <a:endParaRPr lang="en-US" altLang="zh-CN" baseline="-25000"/>
            </a:p>
          </p:txBody>
        </p:sp>
        <p:sp>
          <p:nvSpPr>
            <p:cNvPr id="126" name="Line 39"/>
            <p:cNvSpPr>
              <a:spLocks noChangeShapeType="1"/>
            </p:cNvSpPr>
            <p:nvPr/>
          </p:nvSpPr>
          <p:spPr bwMode="auto">
            <a:xfrm>
              <a:off x="2112" y="779"/>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7" name="Text Box 40"/>
            <p:cNvSpPr txBox="1">
              <a:spLocks noChangeArrowheads="1"/>
            </p:cNvSpPr>
            <p:nvPr/>
          </p:nvSpPr>
          <p:spPr bwMode="auto">
            <a:xfrm>
              <a:off x="2592" y="1056"/>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EN</a:t>
              </a:r>
              <a:endParaRPr lang="en-US" altLang="zh-CN" baseline="-25000"/>
            </a:p>
          </p:txBody>
        </p:sp>
        <p:sp>
          <p:nvSpPr>
            <p:cNvPr id="128" name="Oval 41"/>
            <p:cNvSpPr>
              <a:spLocks noChangeArrowheads="1"/>
            </p:cNvSpPr>
            <p:nvPr/>
          </p:nvSpPr>
          <p:spPr bwMode="auto">
            <a:xfrm>
              <a:off x="3024" y="1214"/>
              <a:ext cx="92" cy="8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29" name="Line 42"/>
            <p:cNvSpPr>
              <a:spLocks noChangeShapeType="1"/>
            </p:cNvSpPr>
            <p:nvPr/>
          </p:nvSpPr>
          <p:spPr bwMode="auto">
            <a:xfrm>
              <a:off x="3120" y="124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0" name="Line 43"/>
            <p:cNvSpPr>
              <a:spLocks noChangeShapeType="1"/>
            </p:cNvSpPr>
            <p:nvPr/>
          </p:nvSpPr>
          <p:spPr bwMode="auto">
            <a:xfrm>
              <a:off x="2697" y="1077"/>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1" name="Line 44"/>
            <p:cNvSpPr>
              <a:spLocks noChangeShapeType="1"/>
            </p:cNvSpPr>
            <p:nvPr/>
          </p:nvSpPr>
          <p:spPr bwMode="auto">
            <a:xfrm>
              <a:off x="3312" y="1248"/>
              <a:ext cx="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2" name="Line 45"/>
            <p:cNvSpPr>
              <a:spLocks noChangeShapeType="1"/>
            </p:cNvSpPr>
            <p:nvPr/>
          </p:nvSpPr>
          <p:spPr bwMode="auto">
            <a:xfrm>
              <a:off x="3216" y="1381"/>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3" name="Line 46"/>
            <p:cNvSpPr>
              <a:spLocks noChangeShapeType="1"/>
            </p:cNvSpPr>
            <p:nvPr/>
          </p:nvSpPr>
          <p:spPr bwMode="auto">
            <a:xfrm>
              <a:off x="2199" y="2016"/>
              <a:ext cx="86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4" name="Line 47"/>
            <p:cNvSpPr>
              <a:spLocks noChangeShapeType="1"/>
            </p:cNvSpPr>
            <p:nvPr/>
          </p:nvSpPr>
          <p:spPr bwMode="auto">
            <a:xfrm>
              <a:off x="3063" y="2016"/>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5" name="Line 48"/>
            <p:cNvSpPr>
              <a:spLocks noChangeShapeType="1"/>
            </p:cNvSpPr>
            <p:nvPr/>
          </p:nvSpPr>
          <p:spPr bwMode="auto">
            <a:xfrm>
              <a:off x="3006" y="2112"/>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6" name="Oval 49"/>
            <p:cNvSpPr>
              <a:spLocks noChangeArrowheads="1"/>
            </p:cNvSpPr>
            <p:nvPr/>
          </p:nvSpPr>
          <p:spPr bwMode="auto">
            <a:xfrm>
              <a:off x="2749" y="2002"/>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137" name="Oval 50"/>
            <p:cNvSpPr>
              <a:spLocks noChangeArrowheads="1"/>
            </p:cNvSpPr>
            <p:nvPr/>
          </p:nvSpPr>
          <p:spPr bwMode="auto">
            <a:xfrm>
              <a:off x="2928" y="1989"/>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138" name="Line 51"/>
            <p:cNvSpPr>
              <a:spLocks noChangeShapeType="1"/>
            </p:cNvSpPr>
            <p:nvPr/>
          </p:nvSpPr>
          <p:spPr bwMode="auto">
            <a:xfrm flipV="1">
              <a:off x="1417" y="1845"/>
              <a:ext cx="1175"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9" name="Oval 52"/>
            <p:cNvSpPr>
              <a:spLocks noChangeArrowheads="1"/>
            </p:cNvSpPr>
            <p:nvPr/>
          </p:nvSpPr>
          <p:spPr bwMode="auto">
            <a:xfrm>
              <a:off x="1645" y="1810"/>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140" name="Oval 53"/>
            <p:cNvSpPr>
              <a:spLocks noChangeArrowheads="1"/>
            </p:cNvSpPr>
            <p:nvPr/>
          </p:nvSpPr>
          <p:spPr bwMode="auto">
            <a:xfrm>
              <a:off x="1986" y="1815"/>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141" name="Text Box 54"/>
            <p:cNvSpPr txBox="1">
              <a:spLocks noChangeArrowheads="1"/>
            </p:cNvSpPr>
            <p:nvPr/>
          </p:nvSpPr>
          <p:spPr bwMode="auto">
            <a:xfrm>
              <a:off x="720" y="192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D</a:t>
              </a:r>
              <a:endParaRPr lang="en-US" altLang="zh-CN" baseline="-25000"/>
            </a:p>
          </p:txBody>
        </p:sp>
        <p:sp>
          <p:nvSpPr>
            <p:cNvPr id="142" name="Text Box 55"/>
            <p:cNvSpPr txBox="1">
              <a:spLocks noChangeArrowheads="1"/>
            </p:cNvSpPr>
            <p:nvPr/>
          </p:nvSpPr>
          <p:spPr bwMode="auto">
            <a:xfrm>
              <a:off x="1056" y="1728"/>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“1”</a:t>
              </a:r>
            </a:p>
          </p:txBody>
        </p:sp>
        <p:sp>
          <p:nvSpPr>
            <p:cNvPr id="143" name="AutoShape 56"/>
            <p:cNvSpPr>
              <a:spLocks noChangeArrowheads="1"/>
            </p:cNvSpPr>
            <p:nvPr/>
          </p:nvSpPr>
          <p:spPr bwMode="auto">
            <a:xfrm rot="5400000">
              <a:off x="1218" y="1996"/>
              <a:ext cx="192" cy="192"/>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44" name="Oval 58"/>
            <p:cNvSpPr>
              <a:spLocks noChangeArrowheads="1"/>
            </p:cNvSpPr>
            <p:nvPr/>
          </p:nvSpPr>
          <p:spPr bwMode="auto">
            <a:xfrm>
              <a:off x="1410" y="2044"/>
              <a:ext cx="92" cy="8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45" name="Line 59"/>
            <p:cNvSpPr>
              <a:spLocks noChangeShapeType="1"/>
            </p:cNvSpPr>
            <p:nvPr/>
          </p:nvSpPr>
          <p:spPr bwMode="auto">
            <a:xfrm>
              <a:off x="948" y="2083"/>
              <a:ext cx="270" cy="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 name="Line 60"/>
            <p:cNvSpPr>
              <a:spLocks noChangeShapeType="1"/>
            </p:cNvSpPr>
            <p:nvPr/>
          </p:nvSpPr>
          <p:spPr bwMode="auto">
            <a:xfrm>
              <a:off x="1506" y="2092"/>
              <a:ext cx="3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7" name="Line 61"/>
            <p:cNvSpPr>
              <a:spLocks noChangeShapeType="1"/>
            </p:cNvSpPr>
            <p:nvPr/>
          </p:nvSpPr>
          <p:spPr bwMode="auto">
            <a:xfrm>
              <a:off x="1104" y="211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8" name="Line 62"/>
            <p:cNvSpPr>
              <a:spLocks noChangeShapeType="1"/>
            </p:cNvSpPr>
            <p:nvPr/>
          </p:nvSpPr>
          <p:spPr bwMode="auto">
            <a:xfrm>
              <a:off x="1104" y="2352"/>
              <a:ext cx="12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9" name="Oval 63"/>
            <p:cNvSpPr>
              <a:spLocks noChangeArrowheads="1"/>
            </p:cNvSpPr>
            <p:nvPr/>
          </p:nvSpPr>
          <p:spPr bwMode="auto">
            <a:xfrm>
              <a:off x="1086" y="2064"/>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grpSp>
      <p:graphicFrame>
        <p:nvGraphicFramePr>
          <p:cNvPr id="150" name="Object 65"/>
          <p:cNvGraphicFramePr>
            <a:graphicFrameLocks noChangeAspect="1"/>
          </p:cNvGraphicFramePr>
          <p:nvPr>
            <p:extLst>
              <p:ext uri="{D42A27DB-BD31-4B8C-83A1-F6EECF244321}">
                <p14:modId xmlns:p14="http://schemas.microsoft.com/office/powerpoint/2010/main" val="223263441"/>
              </p:ext>
            </p:extLst>
          </p:nvPr>
        </p:nvGraphicFramePr>
        <p:xfrm>
          <a:off x="563563" y="4195763"/>
          <a:ext cx="6237287" cy="971550"/>
        </p:xfrm>
        <a:graphic>
          <a:graphicData uri="http://schemas.openxmlformats.org/presentationml/2006/ole">
            <mc:AlternateContent xmlns:mc="http://schemas.openxmlformats.org/markup-compatibility/2006">
              <mc:Choice xmlns:v="urn:schemas-microsoft-com:vml" Requires="v">
                <p:oleObj spid="_x0000_s276274" name="Equation" r:id="rId3" imgW="3362241" imgH="485843" progId="Equation.3">
                  <p:embed/>
                </p:oleObj>
              </mc:Choice>
              <mc:Fallback>
                <p:oleObj name="Equation" r:id="rId3" imgW="3362241" imgH="48584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563" y="4195763"/>
                        <a:ext cx="6237287"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 name="Object 66"/>
          <p:cNvGraphicFramePr>
            <a:graphicFrameLocks noChangeAspect="1"/>
          </p:cNvGraphicFramePr>
          <p:nvPr>
            <p:extLst>
              <p:ext uri="{D42A27DB-BD31-4B8C-83A1-F6EECF244321}">
                <p14:modId xmlns:p14="http://schemas.microsoft.com/office/powerpoint/2010/main" val="1376808620"/>
              </p:ext>
            </p:extLst>
          </p:nvPr>
        </p:nvGraphicFramePr>
        <p:xfrm>
          <a:off x="312738" y="5176838"/>
          <a:ext cx="1195387" cy="414337"/>
        </p:xfrm>
        <a:graphic>
          <a:graphicData uri="http://schemas.openxmlformats.org/presentationml/2006/ole">
            <mc:AlternateContent xmlns:mc="http://schemas.openxmlformats.org/markup-compatibility/2006">
              <mc:Choice xmlns:v="urn:schemas-microsoft-com:vml" Requires="v">
                <p:oleObj spid="_x0000_s276275" name="公式" r:id="rId5" imgW="628751" imgH="199957" progId="Equation.3">
                  <p:embed/>
                </p:oleObj>
              </mc:Choice>
              <mc:Fallback>
                <p:oleObj name="公式" r:id="rId5" imgW="628751" imgH="199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738" y="5176838"/>
                        <a:ext cx="1195387"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2" name="Object 67"/>
          <p:cNvGraphicFramePr>
            <a:graphicFrameLocks noChangeAspect="1"/>
          </p:cNvGraphicFramePr>
          <p:nvPr>
            <p:extLst>
              <p:ext uri="{D42A27DB-BD31-4B8C-83A1-F6EECF244321}">
                <p14:modId xmlns:p14="http://schemas.microsoft.com/office/powerpoint/2010/main" val="695422602"/>
              </p:ext>
            </p:extLst>
          </p:nvPr>
        </p:nvGraphicFramePr>
        <p:xfrm>
          <a:off x="1500188" y="5753100"/>
          <a:ext cx="5087937" cy="414338"/>
        </p:xfrm>
        <a:graphic>
          <a:graphicData uri="http://schemas.openxmlformats.org/presentationml/2006/ole">
            <mc:AlternateContent xmlns:mc="http://schemas.openxmlformats.org/markup-compatibility/2006">
              <mc:Choice xmlns:v="urn:schemas-microsoft-com:vml" Requires="v">
                <p:oleObj spid="_x0000_s276276" name="Equation" r:id="rId7" imgW="2733759" imgH="199957" progId="Equation.3">
                  <p:embed/>
                </p:oleObj>
              </mc:Choice>
              <mc:Fallback>
                <p:oleObj name="Equation" r:id="rId7" imgW="2733759" imgH="19995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0188" y="5753100"/>
                        <a:ext cx="508793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 name="Object 68"/>
          <p:cNvGraphicFramePr>
            <a:graphicFrameLocks noChangeAspect="1"/>
          </p:cNvGraphicFramePr>
          <p:nvPr>
            <p:extLst>
              <p:ext uri="{D42A27DB-BD31-4B8C-83A1-F6EECF244321}">
                <p14:modId xmlns:p14="http://schemas.microsoft.com/office/powerpoint/2010/main" val="965922233"/>
              </p:ext>
            </p:extLst>
          </p:nvPr>
        </p:nvGraphicFramePr>
        <p:xfrm>
          <a:off x="1931988" y="6329363"/>
          <a:ext cx="3163887" cy="487362"/>
        </p:xfrm>
        <a:graphic>
          <a:graphicData uri="http://schemas.openxmlformats.org/presentationml/2006/ole">
            <mc:AlternateContent xmlns:mc="http://schemas.openxmlformats.org/markup-compatibility/2006">
              <mc:Choice xmlns:v="urn:schemas-microsoft-com:vml" Requires="v">
                <p:oleObj spid="_x0000_s276277" name="Equation" r:id="rId9" imgW="1695551" imgH="238057" progId="Equation.3">
                  <p:embed/>
                </p:oleObj>
              </mc:Choice>
              <mc:Fallback>
                <p:oleObj name="Equation" r:id="rId9" imgW="1695551" imgH="23805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31988" y="6329363"/>
                        <a:ext cx="3163887"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4" name="Group 72"/>
          <p:cNvGrpSpPr>
            <a:grpSpLocks/>
          </p:cNvGrpSpPr>
          <p:nvPr/>
        </p:nvGrpSpPr>
        <p:grpSpPr bwMode="auto">
          <a:xfrm>
            <a:off x="3587750" y="5248275"/>
            <a:ext cx="5029200" cy="533400"/>
            <a:chOff x="2208" y="2784"/>
            <a:chExt cx="3168" cy="336"/>
          </a:xfrm>
        </p:grpSpPr>
        <p:sp>
          <p:nvSpPr>
            <p:cNvPr id="155" name="Line 69"/>
            <p:cNvSpPr>
              <a:spLocks noChangeShapeType="1"/>
            </p:cNvSpPr>
            <p:nvPr/>
          </p:nvSpPr>
          <p:spPr bwMode="auto">
            <a:xfrm>
              <a:off x="2208" y="2784"/>
              <a:ext cx="624" cy="28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6" name="Line 70"/>
            <p:cNvSpPr>
              <a:spLocks noChangeShapeType="1"/>
            </p:cNvSpPr>
            <p:nvPr/>
          </p:nvSpPr>
          <p:spPr bwMode="auto">
            <a:xfrm>
              <a:off x="4128" y="2832"/>
              <a:ext cx="624" cy="28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7" name="Line 71"/>
            <p:cNvSpPr>
              <a:spLocks noChangeShapeType="1"/>
            </p:cNvSpPr>
            <p:nvPr/>
          </p:nvSpPr>
          <p:spPr bwMode="auto">
            <a:xfrm>
              <a:off x="4752" y="2784"/>
              <a:ext cx="624" cy="28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aphicFrame>
        <p:nvGraphicFramePr>
          <p:cNvPr id="158" name="Object 78"/>
          <p:cNvGraphicFramePr>
            <a:graphicFrameLocks noChangeAspect="1"/>
          </p:cNvGraphicFramePr>
          <p:nvPr>
            <p:extLst>
              <p:ext uri="{D42A27DB-BD31-4B8C-83A1-F6EECF244321}">
                <p14:modId xmlns:p14="http://schemas.microsoft.com/office/powerpoint/2010/main" val="3512362514"/>
              </p:ext>
            </p:extLst>
          </p:nvPr>
        </p:nvGraphicFramePr>
        <p:xfrm>
          <a:off x="2652713" y="5176838"/>
          <a:ext cx="914400" cy="414337"/>
        </p:xfrm>
        <a:graphic>
          <a:graphicData uri="http://schemas.openxmlformats.org/presentationml/2006/ole">
            <mc:AlternateContent xmlns:mc="http://schemas.openxmlformats.org/markup-compatibility/2006">
              <mc:Choice xmlns:v="urn:schemas-microsoft-com:vml" Requires="v">
                <p:oleObj spid="_x0000_s276278" name="公式" r:id="rId11" imgW="476351" imgH="199957" progId="Equation.3">
                  <p:embed/>
                </p:oleObj>
              </mc:Choice>
              <mc:Fallback>
                <p:oleObj name="公式" r:id="rId11" imgW="476351" imgH="19995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52713" y="5176838"/>
                        <a:ext cx="914400"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9" name="Object 79"/>
          <p:cNvGraphicFramePr>
            <a:graphicFrameLocks noChangeAspect="1"/>
          </p:cNvGraphicFramePr>
          <p:nvPr>
            <p:extLst>
              <p:ext uri="{D42A27DB-BD31-4B8C-83A1-F6EECF244321}">
                <p14:modId xmlns:p14="http://schemas.microsoft.com/office/powerpoint/2010/main" val="464719540"/>
              </p:ext>
            </p:extLst>
          </p:nvPr>
        </p:nvGraphicFramePr>
        <p:xfrm>
          <a:off x="1428750" y="5176838"/>
          <a:ext cx="1336675" cy="414337"/>
        </p:xfrm>
        <a:graphic>
          <a:graphicData uri="http://schemas.openxmlformats.org/presentationml/2006/ole">
            <mc:AlternateContent xmlns:mc="http://schemas.openxmlformats.org/markup-compatibility/2006">
              <mc:Choice xmlns:v="urn:schemas-microsoft-com:vml" Requires="v">
                <p:oleObj spid="_x0000_s276279" name="公式" r:id="rId13" imgW="704816" imgH="199957" progId="Equation.3">
                  <p:embed/>
                </p:oleObj>
              </mc:Choice>
              <mc:Fallback>
                <p:oleObj name="公式" r:id="rId13" imgW="704816" imgH="19995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750" y="5176838"/>
                        <a:ext cx="1336675"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0" name="Object 80"/>
          <p:cNvGraphicFramePr>
            <a:graphicFrameLocks noChangeAspect="1"/>
          </p:cNvGraphicFramePr>
          <p:nvPr>
            <p:extLst>
              <p:ext uri="{D42A27DB-BD31-4B8C-83A1-F6EECF244321}">
                <p14:modId xmlns:p14="http://schemas.microsoft.com/office/powerpoint/2010/main" val="2207811725"/>
              </p:ext>
            </p:extLst>
          </p:nvPr>
        </p:nvGraphicFramePr>
        <p:xfrm>
          <a:off x="4567238" y="5176838"/>
          <a:ext cx="1149350" cy="414337"/>
        </p:xfrm>
        <a:graphic>
          <a:graphicData uri="http://schemas.openxmlformats.org/presentationml/2006/ole">
            <mc:AlternateContent xmlns:mc="http://schemas.openxmlformats.org/markup-compatibility/2006">
              <mc:Choice xmlns:v="urn:schemas-microsoft-com:vml" Requires="v">
                <p:oleObj spid="_x0000_s276280" name="公式" r:id="rId15" imgW="600159" imgH="199957" progId="Equation.3">
                  <p:embed/>
                </p:oleObj>
              </mc:Choice>
              <mc:Fallback>
                <p:oleObj name="公式" r:id="rId15" imgW="600159" imgH="19995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67238" y="5176838"/>
                        <a:ext cx="1149350"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 name="Object 81"/>
          <p:cNvGraphicFramePr>
            <a:graphicFrameLocks noChangeAspect="1"/>
          </p:cNvGraphicFramePr>
          <p:nvPr>
            <p:extLst>
              <p:ext uri="{D42A27DB-BD31-4B8C-83A1-F6EECF244321}">
                <p14:modId xmlns:p14="http://schemas.microsoft.com/office/powerpoint/2010/main" val="3821602268"/>
              </p:ext>
            </p:extLst>
          </p:nvPr>
        </p:nvGraphicFramePr>
        <p:xfrm>
          <a:off x="3444875" y="5176838"/>
          <a:ext cx="1195388" cy="414337"/>
        </p:xfrm>
        <a:graphic>
          <a:graphicData uri="http://schemas.openxmlformats.org/presentationml/2006/ole">
            <mc:AlternateContent xmlns:mc="http://schemas.openxmlformats.org/markup-compatibility/2006">
              <mc:Choice xmlns:v="urn:schemas-microsoft-com:vml" Requires="v">
                <p:oleObj spid="_x0000_s276281" name="公式" r:id="rId17" imgW="628751" imgH="199957" progId="Equation.3">
                  <p:embed/>
                </p:oleObj>
              </mc:Choice>
              <mc:Fallback>
                <p:oleObj name="公式" r:id="rId17" imgW="628751" imgH="199957"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44875" y="5176838"/>
                        <a:ext cx="1195388"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 name="Object 82"/>
          <p:cNvGraphicFramePr>
            <a:graphicFrameLocks noChangeAspect="1"/>
          </p:cNvGraphicFramePr>
          <p:nvPr>
            <p:extLst>
              <p:ext uri="{D42A27DB-BD31-4B8C-83A1-F6EECF244321}">
                <p14:modId xmlns:p14="http://schemas.microsoft.com/office/powerpoint/2010/main" val="1343853743"/>
              </p:ext>
            </p:extLst>
          </p:nvPr>
        </p:nvGraphicFramePr>
        <p:xfrm>
          <a:off x="5662613" y="5203825"/>
          <a:ext cx="3024187" cy="414338"/>
        </p:xfrm>
        <a:graphic>
          <a:graphicData uri="http://schemas.openxmlformats.org/presentationml/2006/ole">
            <mc:AlternateContent xmlns:mc="http://schemas.openxmlformats.org/markup-compatibility/2006">
              <mc:Choice xmlns:v="urn:schemas-microsoft-com:vml" Requires="v">
                <p:oleObj spid="_x0000_s276282" name="公式" r:id="rId19" imgW="1619216" imgH="199957" progId="Equation.3">
                  <p:embed/>
                </p:oleObj>
              </mc:Choice>
              <mc:Fallback>
                <p:oleObj name="公式" r:id="rId19" imgW="1619216" imgH="19995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62613" y="5203825"/>
                        <a:ext cx="30241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641231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第三节  数据选择器与分配器</a:t>
            </a:r>
          </a:p>
        </p:txBody>
      </p:sp>
      <p:sp>
        <p:nvSpPr>
          <p:cNvPr id="30" name="内容占位符 2"/>
          <p:cNvSpPr>
            <a:spLocks noGrp="1"/>
          </p:cNvSpPr>
          <p:nvPr>
            <p:ph idx="1"/>
          </p:nvPr>
        </p:nvSpPr>
        <p:spPr>
          <a:xfrm>
            <a:off x="59788" y="503906"/>
            <a:ext cx="9007310" cy="5775791"/>
          </a:xfrm>
        </p:spPr>
        <p:txBody>
          <a:bodyPr/>
          <a:lstStyle/>
          <a:p>
            <a:r>
              <a:rPr lang="zh-CN" altLang="en-US" sz="2400" dirty="0"/>
              <a:t>数据选择器</a:t>
            </a:r>
            <a:r>
              <a:rPr lang="en-US" altLang="zh-CN" sz="2400" dirty="0"/>
              <a:t>MUX</a:t>
            </a:r>
          </a:p>
          <a:p>
            <a:pPr marL="0" indent="0">
              <a:buNone/>
            </a:pP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zh-CN" altLang="en-US" sz="2400" dirty="0"/>
          </a:p>
          <a:p>
            <a:endParaRPr lang="zh-CN" altLang="en-US" sz="2400" dirty="0"/>
          </a:p>
        </p:txBody>
      </p:sp>
      <p:grpSp>
        <p:nvGrpSpPr>
          <p:cNvPr id="93" name="Group 120"/>
          <p:cNvGrpSpPr>
            <a:grpSpLocks/>
          </p:cNvGrpSpPr>
          <p:nvPr/>
        </p:nvGrpSpPr>
        <p:grpSpPr bwMode="auto">
          <a:xfrm>
            <a:off x="1240756" y="1382337"/>
            <a:ext cx="5413375" cy="401638"/>
            <a:chOff x="0" y="119"/>
            <a:chExt cx="3410" cy="253"/>
          </a:xfrm>
        </p:grpSpPr>
        <p:sp>
          <p:nvSpPr>
            <p:cNvPr id="94" name="Text Box 3"/>
            <p:cNvSpPr txBox="1">
              <a:spLocks noChangeArrowheads="1"/>
            </p:cNvSpPr>
            <p:nvPr/>
          </p:nvSpPr>
          <p:spPr bwMode="auto">
            <a:xfrm>
              <a:off x="0" y="119"/>
              <a:ext cx="294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dirty="0"/>
                <a:t>用两种方法实现函数</a:t>
              </a:r>
            </a:p>
          </p:txBody>
        </p:sp>
        <p:graphicFrame>
          <p:nvGraphicFramePr>
            <p:cNvPr id="95" name="Object 114"/>
            <p:cNvGraphicFramePr>
              <a:graphicFrameLocks noChangeAspect="1"/>
            </p:cNvGraphicFramePr>
            <p:nvPr>
              <p:extLst>
                <p:ext uri="{D42A27DB-BD31-4B8C-83A1-F6EECF244321}">
                  <p14:modId xmlns:p14="http://schemas.microsoft.com/office/powerpoint/2010/main" val="2494378867"/>
                </p:ext>
              </p:extLst>
            </p:nvPr>
          </p:nvGraphicFramePr>
          <p:xfrm>
            <a:off x="1550" y="133"/>
            <a:ext cx="1860" cy="231"/>
          </p:xfrm>
          <a:graphic>
            <a:graphicData uri="http://schemas.openxmlformats.org/presentationml/2006/ole">
              <mc:AlternateContent xmlns:mc="http://schemas.openxmlformats.org/markup-compatibility/2006">
                <mc:Choice xmlns:v="urn:schemas-microsoft-com:vml" Requires="v">
                  <p:oleObj spid="_x0000_s258698" name="公式" r:id="rId3" imgW="1619216" imgH="181043" progId="Equation.3">
                    <p:embed/>
                  </p:oleObj>
                </mc:Choice>
                <mc:Fallback>
                  <p:oleObj name="公式" r:id="rId3" imgW="1619216" imgH="18104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0" y="133"/>
                          <a:ext cx="186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6" name="Text Box 116"/>
          <p:cNvSpPr txBox="1">
            <a:spLocks noChangeArrowheads="1"/>
          </p:cNvSpPr>
          <p:nvPr/>
        </p:nvSpPr>
        <p:spPr bwMode="auto">
          <a:xfrm>
            <a:off x="903412" y="1969402"/>
            <a:ext cx="2951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dirty="0">
                <a:solidFill>
                  <a:srgbClr val="FF6600"/>
                </a:solidFill>
              </a:rPr>
              <a:t>方法</a:t>
            </a:r>
            <a:r>
              <a:rPr lang="en-US" altLang="zh-CN" dirty="0">
                <a:solidFill>
                  <a:srgbClr val="FF6600"/>
                </a:solidFill>
              </a:rPr>
              <a:t>1</a:t>
            </a:r>
            <a:r>
              <a:rPr lang="zh-CN" altLang="en-US" dirty="0">
                <a:solidFill>
                  <a:srgbClr val="FF6600"/>
                </a:solidFill>
              </a:rPr>
              <a:t>：逻辑门实现。</a:t>
            </a:r>
          </a:p>
        </p:txBody>
      </p:sp>
      <p:sp>
        <p:nvSpPr>
          <p:cNvPr id="97" name="Text Box 117"/>
          <p:cNvSpPr txBox="1">
            <a:spLocks noChangeArrowheads="1"/>
          </p:cNvSpPr>
          <p:nvPr/>
        </p:nvSpPr>
        <p:spPr bwMode="auto">
          <a:xfrm>
            <a:off x="903412" y="3266390"/>
            <a:ext cx="7931151"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dirty="0">
                <a:solidFill>
                  <a:srgbClr val="FF6600"/>
                </a:solidFill>
              </a:rPr>
              <a:t>方法</a:t>
            </a:r>
            <a:r>
              <a:rPr lang="en-US" altLang="zh-CN" dirty="0">
                <a:solidFill>
                  <a:srgbClr val="FF6600"/>
                </a:solidFill>
              </a:rPr>
              <a:t>2</a:t>
            </a:r>
            <a:r>
              <a:rPr lang="zh-CN" altLang="en-US" dirty="0">
                <a:solidFill>
                  <a:srgbClr val="FF6600"/>
                </a:solidFill>
              </a:rPr>
              <a:t>：数据选择器实现。</a:t>
            </a:r>
            <a:r>
              <a:rPr lang="zh-CN" altLang="en-US" dirty="0">
                <a:solidFill>
                  <a:schemeClr val="accent2"/>
                </a:solidFill>
              </a:rPr>
              <a:t>用</a:t>
            </a:r>
            <a:r>
              <a:rPr lang="en-US" altLang="zh-CN" dirty="0">
                <a:solidFill>
                  <a:schemeClr val="accent2"/>
                </a:solidFill>
              </a:rPr>
              <a:t>8</a:t>
            </a:r>
            <a:r>
              <a:rPr lang="zh-CN" altLang="en-US" dirty="0">
                <a:solidFill>
                  <a:schemeClr val="accent2"/>
                </a:solidFill>
              </a:rPr>
              <a:t>选</a:t>
            </a:r>
            <a:r>
              <a:rPr lang="en-US" altLang="zh-CN" dirty="0">
                <a:solidFill>
                  <a:schemeClr val="accent2"/>
                </a:solidFill>
              </a:rPr>
              <a:t>1</a:t>
            </a:r>
            <a:r>
              <a:rPr lang="zh-CN" altLang="en-US" dirty="0">
                <a:solidFill>
                  <a:schemeClr val="accent2"/>
                </a:solidFill>
              </a:rPr>
              <a:t>数据选择器 </a:t>
            </a:r>
          </a:p>
          <a:p>
            <a:pPr eaLnBrk="1" hangingPunct="1"/>
            <a:endParaRPr lang="zh-CN" altLang="en-US" dirty="0">
              <a:solidFill>
                <a:srgbClr val="FF6600"/>
              </a:solidFill>
            </a:endParaRPr>
          </a:p>
        </p:txBody>
      </p:sp>
      <p:graphicFrame>
        <p:nvGraphicFramePr>
          <p:cNvPr id="98" name="Object 119"/>
          <p:cNvGraphicFramePr>
            <a:graphicFrameLocks noChangeAspect="1"/>
          </p:cNvGraphicFramePr>
          <p:nvPr>
            <p:extLst>
              <p:ext uri="{D42A27DB-BD31-4B8C-83A1-F6EECF244321}">
                <p14:modId xmlns:p14="http://schemas.microsoft.com/office/powerpoint/2010/main" val="1426151470"/>
              </p:ext>
            </p:extLst>
          </p:nvPr>
        </p:nvGraphicFramePr>
        <p:xfrm>
          <a:off x="1263775" y="2402790"/>
          <a:ext cx="2952750" cy="366712"/>
        </p:xfrm>
        <a:graphic>
          <a:graphicData uri="http://schemas.openxmlformats.org/presentationml/2006/ole">
            <mc:AlternateContent xmlns:mc="http://schemas.openxmlformats.org/markup-compatibility/2006">
              <mc:Choice xmlns:v="urn:schemas-microsoft-com:vml" Requires="v">
                <p:oleObj spid="_x0000_s258699" name="公式" r:id="rId5" imgW="1619216" imgH="181043" progId="Equation.3">
                  <p:embed/>
                </p:oleObj>
              </mc:Choice>
              <mc:Fallback>
                <p:oleObj name="公式" r:id="rId5" imgW="1619216" imgH="18104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3775" y="2402790"/>
                        <a:ext cx="29527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 name="Object 121"/>
          <p:cNvGraphicFramePr>
            <a:graphicFrameLocks noChangeAspect="1"/>
          </p:cNvGraphicFramePr>
          <p:nvPr>
            <p:extLst>
              <p:ext uri="{D42A27DB-BD31-4B8C-83A1-F6EECF244321}">
                <p14:modId xmlns:p14="http://schemas.microsoft.com/office/powerpoint/2010/main" val="2623074071"/>
              </p:ext>
            </p:extLst>
          </p:nvPr>
        </p:nvGraphicFramePr>
        <p:xfrm>
          <a:off x="4214937" y="2402790"/>
          <a:ext cx="1579563" cy="366712"/>
        </p:xfrm>
        <a:graphic>
          <a:graphicData uri="http://schemas.openxmlformats.org/presentationml/2006/ole">
            <mc:AlternateContent xmlns:mc="http://schemas.openxmlformats.org/markup-compatibility/2006">
              <mc:Choice xmlns:v="urn:schemas-microsoft-com:vml" Requires="v">
                <p:oleObj spid="_x0000_s258700" name="公式" r:id="rId7" imgW="857216" imgH="181043" progId="Equation.3">
                  <p:embed/>
                </p:oleObj>
              </mc:Choice>
              <mc:Fallback>
                <p:oleObj name="公式" r:id="rId7" imgW="857216" imgH="18104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4937" y="2402790"/>
                        <a:ext cx="1579563"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0" name="Group 237"/>
          <p:cNvGrpSpPr>
            <a:grpSpLocks/>
          </p:cNvGrpSpPr>
          <p:nvPr/>
        </p:nvGrpSpPr>
        <p:grpSpPr bwMode="auto">
          <a:xfrm>
            <a:off x="6088187" y="1897965"/>
            <a:ext cx="2328863" cy="1282700"/>
            <a:chOff x="2699" y="2886"/>
            <a:chExt cx="1467" cy="808"/>
          </a:xfrm>
        </p:grpSpPr>
        <p:sp>
          <p:nvSpPr>
            <p:cNvPr id="101" name="Line 183"/>
            <p:cNvSpPr>
              <a:spLocks noChangeShapeType="1"/>
            </p:cNvSpPr>
            <p:nvPr/>
          </p:nvSpPr>
          <p:spPr bwMode="auto">
            <a:xfrm flipV="1">
              <a:off x="2861" y="3016"/>
              <a:ext cx="3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2" name="AutoShape 182"/>
            <p:cNvSpPr>
              <a:spLocks noChangeArrowheads="1"/>
            </p:cNvSpPr>
            <p:nvPr/>
          </p:nvSpPr>
          <p:spPr bwMode="auto">
            <a:xfrm>
              <a:off x="3188" y="2976"/>
              <a:ext cx="269" cy="363"/>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03" name="Line 185"/>
            <p:cNvSpPr>
              <a:spLocks noChangeShapeType="1"/>
            </p:cNvSpPr>
            <p:nvPr/>
          </p:nvSpPr>
          <p:spPr bwMode="auto">
            <a:xfrm flipV="1">
              <a:off x="3470" y="3158"/>
              <a:ext cx="1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4" name="Oval 198"/>
            <p:cNvSpPr>
              <a:spLocks noChangeArrowheads="1"/>
            </p:cNvSpPr>
            <p:nvPr/>
          </p:nvSpPr>
          <p:spPr bwMode="auto">
            <a:xfrm>
              <a:off x="2986" y="2986"/>
              <a:ext cx="44" cy="44"/>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105" name="Text Box 210"/>
            <p:cNvSpPr txBox="1">
              <a:spLocks noChangeArrowheads="1"/>
            </p:cNvSpPr>
            <p:nvPr/>
          </p:nvSpPr>
          <p:spPr bwMode="auto">
            <a:xfrm>
              <a:off x="3878" y="3113"/>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F</a:t>
              </a:r>
            </a:p>
          </p:txBody>
        </p:sp>
        <p:sp>
          <p:nvSpPr>
            <p:cNvPr id="106" name="AutoShape 214"/>
            <p:cNvSpPr>
              <a:spLocks noChangeArrowheads="1"/>
            </p:cNvSpPr>
            <p:nvPr/>
          </p:nvSpPr>
          <p:spPr bwMode="auto">
            <a:xfrm flipH="1">
              <a:off x="3560" y="3113"/>
              <a:ext cx="272" cy="498"/>
            </a:xfrm>
            <a:prstGeom prst="moon">
              <a:avLst>
                <a:gd name="adj" fmla="val 50000"/>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07" name="Line 184"/>
            <p:cNvSpPr>
              <a:spLocks noChangeShapeType="1"/>
            </p:cNvSpPr>
            <p:nvPr/>
          </p:nvSpPr>
          <p:spPr bwMode="auto">
            <a:xfrm flipV="1">
              <a:off x="2863" y="3258"/>
              <a:ext cx="32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8" name="Line 215"/>
            <p:cNvSpPr>
              <a:spLocks noChangeShapeType="1"/>
            </p:cNvSpPr>
            <p:nvPr/>
          </p:nvSpPr>
          <p:spPr bwMode="auto">
            <a:xfrm flipV="1">
              <a:off x="2876" y="3136"/>
              <a:ext cx="315"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9" name="Text Box 216"/>
            <p:cNvSpPr txBox="1">
              <a:spLocks noChangeArrowheads="1"/>
            </p:cNvSpPr>
            <p:nvPr/>
          </p:nvSpPr>
          <p:spPr bwMode="auto">
            <a:xfrm>
              <a:off x="2699" y="2886"/>
              <a:ext cx="1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sz="1800"/>
                <a:t>A</a:t>
              </a:r>
            </a:p>
          </p:txBody>
        </p:sp>
        <p:sp>
          <p:nvSpPr>
            <p:cNvPr id="110" name="Text Box 217"/>
            <p:cNvSpPr txBox="1">
              <a:spLocks noChangeArrowheads="1"/>
            </p:cNvSpPr>
            <p:nvPr/>
          </p:nvSpPr>
          <p:spPr bwMode="auto">
            <a:xfrm>
              <a:off x="2699" y="3067"/>
              <a:ext cx="1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sz="1800"/>
                <a:t>B</a:t>
              </a:r>
            </a:p>
          </p:txBody>
        </p:sp>
        <p:sp>
          <p:nvSpPr>
            <p:cNvPr id="111" name="Text Box 218"/>
            <p:cNvSpPr txBox="1">
              <a:spLocks noChangeArrowheads="1"/>
            </p:cNvSpPr>
            <p:nvPr/>
          </p:nvSpPr>
          <p:spPr bwMode="auto">
            <a:xfrm>
              <a:off x="2699" y="3194"/>
              <a:ext cx="1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sz="1800"/>
                <a:t>C</a:t>
              </a:r>
            </a:p>
          </p:txBody>
        </p:sp>
        <p:sp>
          <p:nvSpPr>
            <p:cNvPr id="112" name="Line 219"/>
            <p:cNvSpPr>
              <a:spLocks noChangeShapeType="1"/>
            </p:cNvSpPr>
            <p:nvPr/>
          </p:nvSpPr>
          <p:spPr bwMode="auto">
            <a:xfrm>
              <a:off x="2726" y="3067"/>
              <a:ext cx="9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3" name="AutoShape 221"/>
            <p:cNvSpPr>
              <a:spLocks noChangeArrowheads="1"/>
            </p:cNvSpPr>
            <p:nvPr/>
          </p:nvSpPr>
          <p:spPr bwMode="auto">
            <a:xfrm>
              <a:off x="3198" y="3385"/>
              <a:ext cx="226" cy="272"/>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4" name="Line 222"/>
            <p:cNvSpPr>
              <a:spLocks noChangeShapeType="1"/>
            </p:cNvSpPr>
            <p:nvPr/>
          </p:nvSpPr>
          <p:spPr bwMode="auto">
            <a:xfrm flipV="1">
              <a:off x="3016" y="3430"/>
              <a:ext cx="173"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5" name="Line 223"/>
            <p:cNvSpPr>
              <a:spLocks noChangeShapeType="1"/>
            </p:cNvSpPr>
            <p:nvPr/>
          </p:nvSpPr>
          <p:spPr bwMode="auto">
            <a:xfrm flipV="1">
              <a:off x="2844" y="3600"/>
              <a:ext cx="346"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6" name="Line 226"/>
            <p:cNvSpPr>
              <a:spLocks noChangeShapeType="1"/>
            </p:cNvSpPr>
            <p:nvPr/>
          </p:nvSpPr>
          <p:spPr bwMode="auto">
            <a:xfrm>
              <a:off x="3016" y="3022"/>
              <a:ext cx="0" cy="4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7" name="Text Box 227"/>
            <p:cNvSpPr txBox="1">
              <a:spLocks noChangeArrowheads="1"/>
            </p:cNvSpPr>
            <p:nvPr/>
          </p:nvSpPr>
          <p:spPr bwMode="auto">
            <a:xfrm>
              <a:off x="2699" y="3521"/>
              <a:ext cx="1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sz="1800"/>
                <a:t>B</a:t>
              </a:r>
            </a:p>
          </p:txBody>
        </p:sp>
        <p:sp>
          <p:nvSpPr>
            <p:cNvPr id="118" name="AutoShape 228"/>
            <p:cNvSpPr>
              <a:spLocks noChangeArrowheads="1"/>
            </p:cNvSpPr>
            <p:nvPr/>
          </p:nvSpPr>
          <p:spPr bwMode="auto">
            <a:xfrm>
              <a:off x="2881" y="3402"/>
              <a:ext cx="108" cy="108"/>
            </a:xfrm>
            <a:prstGeom prst="triangle">
              <a:avLst>
                <a:gd name="adj" fmla="val 50000"/>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9" name="Oval 230"/>
            <p:cNvSpPr>
              <a:spLocks noChangeArrowheads="1"/>
            </p:cNvSpPr>
            <p:nvPr/>
          </p:nvSpPr>
          <p:spPr bwMode="auto">
            <a:xfrm>
              <a:off x="2917" y="3365"/>
              <a:ext cx="44" cy="45"/>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20" name="Line 231"/>
            <p:cNvSpPr>
              <a:spLocks noChangeShapeType="1"/>
            </p:cNvSpPr>
            <p:nvPr/>
          </p:nvSpPr>
          <p:spPr bwMode="auto">
            <a:xfrm flipV="1">
              <a:off x="2943" y="3521"/>
              <a:ext cx="0"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1" name="Line 232"/>
            <p:cNvSpPr>
              <a:spLocks noChangeShapeType="1"/>
            </p:cNvSpPr>
            <p:nvPr/>
          </p:nvSpPr>
          <p:spPr bwMode="auto">
            <a:xfrm flipV="1">
              <a:off x="2943" y="3149"/>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2" name="Oval 233"/>
            <p:cNvSpPr>
              <a:spLocks noChangeArrowheads="1"/>
            </p:cNvSpPr>
            <p:nvPr/>
          </p:nvSpPr>
          <p:spPr bwMode="auto">
            <a:xfrm>
              <a:off x="2925" y="3122"/>
              <a:ext cx="44" cy="44"/>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123" name="Oval 234"/>
            <p:cNvSpPr>
              <a:spLocks noChangeArrowheads="1"/>
            </p:cNvSpPr>
            <p:nvPr/>
          </p:nvSpPr>
          <p:spPr bwMode="auto">
            <a:xfrm>
              <a:off x="2916" y="3585"/>
              <a:ext cx="44" cy="44"/>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124" name="Line 235"/>
            <p:cNvSpPr>
              <a:spLocks noChangeShapeType="1"/>
            </p:cNvSpPr>
            <p:nvPr/>
          </p:nvSpPr>
          <p:spPr bwMode="auto">
            <a:xfrm>
              <a:off x="3424" y="3521"/>
              <a:ext cx="22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5" name="Line 236"/>
            <p:cNvSpPr>
              <a:spLocks noChangeShapeType="1"/>
            </p:cNvSpPr>
            <p:nvPr/>
          </p:nvSpPr>
          <p:spPr bwMode="auto">
            <a:xfrm>
              <a:off x="3833" y="3339"/>
              <a:ext cx="1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26" name="Text Box 238"/>
          <p:cNvSpPr txBox="1">
            <a:spLocks noChangeArrowheads="1"/>
          </p:cNvSpPr>
          <p:nvPr/>
        </p:nvSpPr>
        <p:spPr bwMode="auto">
          <a:xfrm rot="20217588">
            <a:off x="4362575" y="1967815"/>
            <a:ext cx="935037" cy="415925"/>
          </a:xfrm>
          <a:prstGeom prst="rect">
            <a:avLst/>
          </a:prstGeom>
          <a:noFill/>
          <a:ln w="19050" algn="ctr">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a:solidFill>
                  <a:schemeClr val="accent2"/>
                </a:solidFill>
                <a:ea typeface="楷体_GB2312" charset="-122"/>
              </a:rPr>
              <a:t>化简</a:t>
            </a:r>
          </a:p>
        </p:txBody>
      </p:sp>
      <p:graphicFrame>
        <p:nvGraphicFramePr>
          <p:cNvPr id="127" name="Object 291"/>
          <p:cNvGraphicFramePr>
            <a:graphicFrameLocks noChangeAspect="1"/>
          </p:cNvGraphicFramePr>
          <p:nvPr>
            <p:extLst>
              <p:ext uri="{D42A27DB-BD31-4B8C-83A1-F6EECF244321}">
                <p14:modId xmlns:p14="http://schemas.microsoft.com/office/powerpoint/2010/main" val="4178125289"/>
              </p:ext>
            </p:extLst>
          </p:nvPr>
        </p:nvGraphicFramePr>
        <p:xfrm>
          <a:off x="1190749" y="4072297"/>
          <a:ext cx="2952750" cy="366712"/>
        </p:xfrm>
        <a:graphic>
          <a:graphicData uri="http://schemas.openxmlformats.org/presentationml/2006/ole">
            <mc:AlternateContent xmlns:mc="http://schemas.openxmlformats.org/markup-compatibility/2006">
              <mc:Choice xmlns:v="urn:schemas-microsoft-com:vml" Requires="v">
                <p:oleObj spid="_x0000_s258701" name="公式" r:id="rId9" imgW="1619216" imgH="181043" progId="Equation.3">
                  <p:embed/>
                </p:oleObj>
              </mc:Choice>
              <mc:Fallback>
                <p:oleObj name="公式" r:id="rId9" imgW="1619216" imgH="18104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90749" y="4072297"/>
                        <a:ext cx="29527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8" name="Group 375"/>
          <p:cNvGrpSpPr>
            <a:grpSpLocks/>
          </p:cNvGrpSpPr>
          <p:nvPr/>
        </p:nvGrpSpPr>
        <p:grpSpPr bwMode="auto">
          <a:xfrm>
            <a:off x="4791200" y="3193365"/>
            <a:ext cx="4283075" cy="1981200"/>
            <a:chOff x="2653" y="1253"/>
            <a:chExt cx="2698" cy="1248"/>
          </a:xfrm>
        </p:grpSpPr>
        <p:grpSp>
          <p:nvGrpSpPr>
            <p:cNvPr id="129" name="Group 296"/>
            <p:cNvGrpSpPr>
              <a:grpSpLocks/>
            </p:cNvGrpSpPr>
            <p:nvPr/>
          </p:nvGrpSpPr>
          <p:grpSpPr bwMode="auto">
            <a:xfrm>
              <a:off x="2653" y="1253"/>
              <a:ext cx="2698" cy="1248"/>
              <a:chOff x="2290" y="1253"/>
              <a:chExt cx="2698" cy="1248"/>
            </a:xfrm>
          </p:grpSpPr>
          <p:sp>
            <p:nvSpPr>
              <p:cNvPr id="131" name="Line 280"/>
              <p:cNvSpPr>
                <a:spLocks noChangeShapeType="1"/>
              </p:cNvSpPr>
              <p:nvPr/>
            </p:nvSpPr>
            <p:spPr bwMode="auto">
              <a:xfrm flipV="1">
                <a:off x="4113" y="2414"/>
                <a:ext cx="53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2" name="Rectangle 241"/>
              <p:cNvSpPr>
                <a:spLocks noChangeArrowheads="1"/>
              </p:cNvSpPr>
              <p:nvPr/>
            </p:nvSpPr>
            <p:spPr bwMode="auto">
              <a:xfrm>
                <a:off x="2725" y="1571"/>
                <a:ext cx="1824" cy="57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3" name="Text Box 242"/>
              <p:cNvSpPr txBox="1">
                <a:spLocks noChangeArrowheads="1"/>
              </p:cNvSpPr>
              <p:nvPr/>
            </p:nvSpPr>
            <p:spPr bwMode="auto">
              <a:xfrm>
                <a:off x="2725" y="1859"/>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a:t>
                </a:r>
                <a:r>
                  <a:rPr lang="en-US" altLang="zh-CN" baseline="-25000"/>
                  <a:t>0</a:t>
                </a:r>
              </a:p>
            </p:txBody>
          </p:sp>
          <p:sp>
            <p:nvSpPr>
              <p:cNvPr id="134" name="Text Box 243"/>
              <p:cNvSpPr txBox="1">
                <a:spLocks noChangeArrowheads="1"/>
              </p:cNvSpPr>
              <p:nvPr/>
            </p:nvSpPr>
            <p:spPr bwMode="auto">
              <a:xfrm>
                <a:off x="2725" y="1715"/>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a:t>
                </a:r>
                <a:r>
                  <a:rPr lang="en-US" altLang="zh-CN" baseline="-25000"/>
                  <a:t>1</a:t>
                </a:r>
              </a:p>
            </p:txBody>
          </p:sp>
          <p:sp>
            <p:nvSpPr>
              <p:cNvPr id="135" name="Text Box 244"/>
              <p:cNvSpPr txBox="1">
                <a:spLocks noChangeArrowheads="1"/>
              </p:cNvSpPr>
              <p:nvPr/>
            </p:nvSpPr>
            <p:spPr bwMode="auto">
              <a:xfrm>
                <a:off x="2725" y="1571"/>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a:t>
                </a:r>
                <a:r>
                  <a:rPr lang="en-US" altLang="zh-CN" baseline="-25000"/>
                  <a:t>2</a:t>
                </a:r>
              </a:p>
            </p:txBody>
          </p:sp>
          <p:sp>
            <p:nvSpPr>
              <p:cNvPr id="136" name="Line 245"/>
              <p:cNvSpPr>
                <a:spLocks noChangeShapeType="1"/>
              </p:cNvSpPr>
              <p:nvPr/>
            </p:nvSpPr>
            <p:spPr bwMode="auto">
              <a:xfrm>
                <a:off x="2530" y="1679"/>
                <a:ext cx="205"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7" name="Line 246"/>
              <p:cNvSpPr>
                <a:spLocks noChangeShapeType="1"/>
              </p:cNvSpPr>
              <p:nvPr/>
            </p:nvSpPr>
            <p:spPr bwMode="auto">
              <a:xfrm>
                <a:off x="2533" y="1857"/>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8" name="Line 247"/>
              <p:cNvSpPr>
                <a:spLocks noChangeShapeType="1"/>
              </p:cNvSpPr>
              <p:nvPr/>
            </p:nvSpPr>
            <p:spPr bwMode="auto">
              <a:xfrm>
                <a:off x="2533" y="2030"/>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9" name="Text Box 248"/>
              <p:cNvSpPr txBox="1">
                <a:spLocks noChangeArrowheads="1"/>
              </p:cNvSpPr>
              <p:nvPr/>
            </p:nvSpPr>
            <p:spPr bwMode="auto">
              <a:xfrm>
                <a:off x="3667" y="1253"/>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F</a:t>
                </a:r>
                <a:endParaRPr lang="en-US" altLang="zh-CN" baseline="-25000"/>
              </a:p>
            </p:txBody>
          </p:sp>
          <p:sp>
            <p:nvSpPr>
              <p:cNvPr id="140" name="Text Box 249"/>
              <p:cNvSpPr txBox="1">
                <a:spLocks noChangeArrowheads="1"/>
              </p:cNvSpPr>
              <p:nvPr/>
            </p:nvSpPr>
            <p:spPr bwMode="auto">
              <a:xfrm>
                <a:off x="2300" y="1705"/>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B</a:t>
                </a:r>
                <a:endParaRPr lang="en-US" altLang="zh-CN" baseline="-25000"/>
              </a:p>
            </p:txBody>
          </p:sp>
          <p:sp>
            <p:nvSpPr>
              <p:cNvPr id="141" name="Text Box 250"/>
              <p:cNvSpPr txBox="1">
                <a:spLocks noChangeArrowheads="1"/>
              </p:cNvSpPr>
              <p:nvPr/>
            </p:nvSpPr>
            <p:spPr bwMode="auto">
              <a:xfrm>
                <a:off x="2290" y="151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A</a:t>
                </a:r>
                <a:endParaRPr lang="en-US" altLang="zh-CN" baseline="-25000"/>
              </a:p>
            </p:txBody>
          </p:sp>
          <p:sp>
            <p:nvSpPr>
              <p:cNvPr id="142" name="Line 256"/>
              <p:cNvSpPr>
                <a:spLocks noChangeShapeType="1"/>
              </p:cNvSpPr>
              <p:nvPr/>
            </p:nvSpPr>
            <p:spPr bwMode="auto">
              <a:xfrm rot="16200000" flipV="1">
                <a:off x="3976" y="2290"/>
                <a:ext cx="260"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3" name="Line 257"/>
              <p:cNvSpPr>
                <a:spLocks noChangeShapeType="1"/>
              </p:cNvSpPr>
              <p:nvPr/>
            </p:nvSpPr>
            <p:spPr bwMode="auto">
              <a:xfrm rot="-5400000">
                <a:off x="4155" y="2284"/>
                <a:ext cx="279"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4" name="Line 258"/>
              <p:cNvSpPr>
                <a:spLocks noChangeShapeType="1"/>
              </p:cNvSpPr>
              <p:nvPr/>
            </p:nvSpPr>
            <p:spPr bwMode="auto">
              <a:xfrm rot="5400000" flipH="1">
                <a:off x="4330" y="2293"/>
                <a:ext cx="274"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5" name="Text Box 259"/>
              <p:cNvSpPr txBox="1">
                <a:spLocks noChangeArrowheads="1"/>
              </p:cNvSpPr>
              <p:nvPr/>
            </p:nvSpPr>
            <p:spPr bwMode="auto">
              <a:xfrm>
                <a:off x="3157" y="1859"/>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D</a:t>
                </a:r>
                <a:r>
                  <a:rPr lang="en-US" altLang="zh-CN" baseline="-25000"/>
                  <a:t>1</a:t>
                </a:r>
              </a:p>
            </p:txBody>
          </p:sp>
          <p:sp>
            <p:nvSpPr>
              <p:cNvPr id="146" name="Text Box 260"/>
              <p:cNvSpPr txBox="1">
                <a:spLocks noChangeArrowheads="1"/>
              </p:cNvSpPr>
              <p:nvPr/>
            </p:nvSpPr>
            <p:spPr bwMode="auto">
              <a:xfrm>
                <a:off x="2965" y="1859"/>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D</a:t>
                </a:r>
                <a:r>
                  <a:rPr lang="en-US" altLang="zh-CN" baseline="-25000"/>
                  <a:t>0</a:t>
                </a:r>
              </a:p>
            </p:txBody>
          </p:sp>
          <p:sp>
            <p:nvSpPr>
              <p:cNvPr id="147" name="Text Box 261"/>
              <p:cNvSpPr txBox="1">
                <a:spLocks noChangeArrowheads="1"/>
              </p:cNvSpPr>
              <p:nvPr/>
            </p:nvSpPr>
            <p:spPr bwMode="auto">
              <a:xfrm>
                <a:off x="3349" y="1859"/>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D</a:t>
                </a:r>
                <a:r>
                  <a:rPr lang="en-US" altLang="zh-CN" baseline="-25000"/>
                  <a:t>2</a:t>
                </a:r>
              </a:p>
            </p:txBody>
          </p:sp>
          <p:sp>
            <p:nvSpPr>
              <p:cNvPr id="148" name="Text Box 262"/>
              <p:cNvSpPr txBox="1">
                <a:spLocks noChangeArrowheads="1"/>
              </p:cNvSpPr>
              <p:nvPr/>
            </p:nvSpPr>
            <p:spPr bwMode="auto">
              <a:xfrm>
                <a:off x="3541" y="1859"/>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D</a:t>
                </a:r>
                <a:r>
                  <a:rPr lang="en-US" altLang="zh-CN" baseline="-25000"/>
                  <a:t>3</a:t>
                </a:r>
              </a:p>
            </p:txBody>
          </p:sp>
          <p:sp>
            <p:nvSpPr>
              <p:cNvPr id="149" name="Text Box 263"/>
              <p:cNvSpPr txBox="1">
                <a:spLocks noChangeArrowheads="1"/>
              </p:cNvSpPr>
              <p:nvPr/>
            </p:nvSpPr>
            <p:spPr bwMode="auto">
              <a:xfrm>
                <a:off x="3733" y="1859"/>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D</a:t>
                </a:r>
                <a:r>
                  <a:rPr lang="en-US" altLang="zh-CN" baseline="-25000"/>
                  <a:t>4</a:t>
                </a:r>
              </a:p>
            </p:txBody>
          </p:sp>
          <p:sp>
            <p:nvSpPr>
              <p:cNvPr id="150" name="Text Box 264"/>
              <p:cNvSpPr txBox="1">
                <a:spLocks noChangeArrowheads="1"/>
              </p:cNvSpPr>
              <p:nvPr/>
            </p:nvSpPr>
            <p:spPr bwMode="auto">
              <a:xfrm>
                <a:off x="3925" y="1859"/>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D</a:t>
                </a:r>
                <a:r>
                  <a:rPr lang="en-US" altLang="zh-CN" baseline="-25000"/>
                  <a:t>5</a:t>
                </a:r>
              </a:p>
            </p:txBody>
          </p:sp>
          <p:sp>
            <p:nvSpPr>
              <p:cNvPr id="151" name="Text Box 265"/>
              <p:cNvSpPr txBox="1">
                <a:spLocks noChangeArrowheads="1"/>
              </p:cNvSpPr>
              <p:nvPr/>
            </p:nvSpPr>
            <p:spPr bwMode="auto">
              <a:xfrm>
                <a:off x="4117" y="1859"/>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D</a:t>
                </a:r>
                <a:r>
                  <a:rPr lang="en-US" altLang="zh-CN" baseline="-25000"/>
                  <a:t>6</a:t>
                </a:r>
              </a:p>
            </p:txBody>
          </p:sp>
          <p:sp>
            <p:nvSpPr>
              <p:cNvPr id="152" name="Text Box 266"/>
              <p:cNvSpPr txBox="1">
                <a:spLocks noChangeArrowheads="1"/>
              </p:cNvSpPr>
              <p:nvPr/>
            </p:nvSpPr>
            <p:spPr bwMode="auto">
              <a:xfrm>
                <a:off x="4309" y="1859"/>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D</a:t>
                </a:r>
                <a:r>
                  <a:rPr lang="en-US" altLang="zh-CN" baseline="-25000"/>
                  <a:t>7</a:t>
                </a:r>
              </a:p>
            </p:txBody>
          </p:sp>
          <p:sp>
            <p:nvSpPr>
              <p:cNvPr id="153" name="Text Box 267"/>
              <p:cNvSpPr txBox="1">
                <a:spLocks noChangeArrowheads="1"/>
              </p:cNvSpPr>
              <p:nvPr/>
            </p:nvSpPr>
            <p:spPr bwMode="auto">
              <a:xfrm>
                <a:off x="3493" y="1571"/>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Y</a:t>
                </a:r>
                <a:endParaRPr lang="en-US" altLang="zh-CN" baseline="-25000"/>
              </a:p>
            </p:txBody>
          </p:sp>
          <p:sp>
            <p:nvSpPr>
              <p:cNvPr id="154" name="Line 268"/>
              <p:cNvSpPr>
                <a:spLocks noChangeShapeType="1"/>
              </p:cNvSpPr>
              <p:nvPr/>
            </p:nvSpPr>
            <p:spPr bwMode="auto">
              <a:xfrm>
                <a:off x="3637" y="134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5" name="Text Box 269"/>
              <p:cNvSpPr txBox="1">
                <a:spLocks noChangeArrowheads="1"/>
              </p:cNvSpPr>
              <p:nvPr/>
            </p:nvSpPr>
            <p:spPr bwMode="auto">
              <a:xfrm>
                <a:off x="4195" y="1616"/>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EN</a:t>
                </a:r>
                <a:endParaRPr lang="en-US" altLang="zh-CN" baseline="-25000"/>
              </a:p>
            </p:txBody>
          </p:sp>
          <p:sp>
            <p:nvSpPr>
              <p:cNvPr id="156" name="Oval 270"/>
              <p:cNvSpPr>
                <a:spLocks noChangeArrowheads="1"/>
              </p:cNvSpPr>
              <p:nvPr/>
            </p:nvSpPr>
            <p:spPr bwMode="auto">
              <a:xfrm>
                <a:off x="4549" y="1777"/>
                <a:ext cx="92" cy="8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57" name="Line 271"/>
              <p:cNvSpPr>
                <a:spLocks noChangeShapeType="1"/>
              </p:cNvSpPr>
              <p:nvPr/>
            </p:nvSpPr>
            <p:spPr bwMode="auto">
              <a:xfrm>
                <a:off x="4645" y="1811"/>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8" name="Line 272"/>
              <p:cNvSpPr>
                <a:spLocks noChangeShapeType="1"/>
              </p:cNvSpPr>
              <p:nvPr/>
            </p:nvSpPr>
            <p:spPr bwMode="auto">
              <a:xfrm>
                <a:off x="4286" y="1661"/>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9" name="Line 273"/>
              <p:cNvSpPr>
                <a:spLocks noChangeShapeType="1"/>
              </p:cNvSpPr>
              <p:nvPr/>
            </p:nvSpPr>
            <p:spPr bwMode="auto">
              <a:xfrm>
                <a:off x="4837" y="1811"/>
                <a:ext cx="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0" name="Line 274"/>
              <p:cNvSpPr>
                <a:spLocks noChangeShapeType="1"/>
              </p:cNvSpPr>
              <p:nvPr/>
            </p:nvSpPr>
            <p:spPr bwMode="auto">
              <a:xfrm>
                <a:off x="4741" y="194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1" name="Oval 279"/>
              <p:cNvSpPr>
                <a:spLocks noChangeArrowheads="1"/>
              </p:cNvSpPr>
              <p:nvPr/>
            </p:nvSpPr>
            <p:spPr bwMode="auto">
              <a:xfrm>
                <a:off x="4267" y="2387"/>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162" name="Text Box 284"/>
              <p:cNvSpPr txBox="1">
                <a:spLocks noChangeArrowheads="1"/>
              </p:cNvSpPr>
              <p:nvPr/>
            </p:nvSpPr>
            <p:spPr bwMode="auto">
              <a:xfrm>
                <a:off x="4604" y="2251"/>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“1”</a:t>
                </a:r>
              </a:p>
            </p:txBody>
          </p:sp>
          <p:sp>
            <p:nvSpPr>
              <p:cNvPr id="163" name="Text Box 290"/>
              <p:cNvSpPr txBox="1">
                <a:spLocks noChangeArrowheads="1"/>
              </p:cNvSpPr>
              <p:nvPr/>
            </p:nvSpPr>
            <p:spPr bwMode="auto">
              <a:xfrm>
                <a:off x="2307" y="1905"/>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algn="l" eaLnBrk="1" hangingPunct="1"/>
                <a:r>
                  <a:rPr lang="en-US" altLang="zh-CN"/>
                  <a:t>C</a:t>
                </a:r>
              </a:p>
            </p:txBody>
          </p:sp>
          <p:sp>
            <p:nvSpPr>
              <p:cNvPr id="164" name="Oval 292"/>
              <p:cNvSpPr>
                <a:spLocks noChangeArrowheads="1"/>
              </p:cNvSpPr>
              <p:nvPr/>
            </p:nvSpPr>
            <p:spPr bwMode="auto">
              <a:xfrm>
                <a:off x="4440" y="2387"/>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165" name="Line 251"/>
              <p:cNvSpPr>
                <a:spLocks noChangeShapeType="1"/>
              </p:cNvSpPr>
              <p:nvPr/>
            </p:nvSpPr>
            <p:spPr bwMode="auto">
              <a:xfrm rot="5400000" flipH="1" flipV="1">
                <a:off x="3048" y="2258"/>
                <a:ext cx="213"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6" name="Line 252"/>
              <p:cNvSpPr>
                <a:spLocks noChangeShapeType="1"/>
              </p:cNvSpPr>
              <p:nvPr/>
            </p:nvSpPr>
            <p:spPr bwMode="auto">
              <a:xfrm rot="-5400000">
                <a:off x="3247" y="2256"/>
                <a:ext cx="226"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7" name="Line 253"/>
              <p:cNvSpPr>
                <a:spLocks noChangeShapeType="1"/>
              </p:cNvSpPr>
              <p:nvPr/>
            </p:nvSpPr>
            <p:spPr bwMode="auto">
              <a:xfrm rot="-5400000">
                <a:off x="3425" y="2259"/>
                <a:ext cx="2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8" name="Line 254"/>
              <p:cNvSpPr>
                <a:spLocks noChangeShapeType="1"/>
              </p:cNvSpPr>
              <p:nvPr/>
            </p:nvSpPr>
            <p:spPr bwMode="auto">
              <a:xfrm rot="-5400000">
                <a:off x="3616" y="2249"/>
                <a:ext cx="207"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9" name="Line 255"/>
              <p:cNvSpPr>
                <a:spLocks noChangeShapeType="1"/>
              </p:cNvSpPr>
              <p:nvPr/>
            </p:nvSpPr>
            <p:spPr bwMode="auto">
              <a:xfrm rot="-5400000">
                <a:off x="3754" y="2286"/>
                <a:ext cx="280"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0" name="Line 275"/>
              <p:cNvSpPr>
                <a:spLocks noChangeShapeType="1"/>
              </p:cNvSpPr>
              <p:nvPr/>
            </p:nvSpPr>
            <p:spPr bwMode="auto">
              <a:xfrm>
                <a:off x="3152" y="2367"/>
                <a:ext cx="72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1" name="Line 277"/>
              <p:cNvSpPr>
                <a:spLocks noChangeShapeType="1"/>
              </p:cNvSpPr>
              <p:nvPr/>
            </p:nvSpPr>
            <p:spPr bwMode="auto">
              <a:xfrm>
                <a:off x="3824" y="2432"/>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2" name="Oval 281"/>
              <p:cNvSpPr>
                <a:spLocks noChangeArrowheads="1"/>
              </p:cNvSpPr>
              <p:nvPr/>
            </p:nvSpPr>
            <p:spPr bwMode="auto">
              <a:xfrm>
                <a:off x="3870" y="2330"/>
                <a:ext cx="48" cy="45"/>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173" name="Oval 282"/>
              <p:cNvSpPr>
                <a:spLocks noChangeArrowheads="1"/>
              </p:cNvSpPr>
              <p:nvPr/>
            </p:nvSpPr>
            <p:spPr bwMode="auto">
              <a:xfrm>
                <a:off x="3511" y="2332"/>
                <a:ext cx="48" cy="45"/>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174" name="Oval 289"/>
              <p:cNvSpPr>
                <a:spLocks noChangeArrowheads="1"/>
              </p:cNvSpPr>
              <p:nvPr/>
            </p:nvSpPr>
            <p:spPr bwMode="auto">
              <a:xfrm>
                <a:off x="3314" y="2332"/>
                <a:ext cx="48" cy="45"/>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175" name="Oval 293"/>
              <p:cNvSpPr>
                <a:spLocks noChangeArrowheads="1"/>
              </p:cNvSpPr>
              <p:nvPr/>
            </p:nvSpPr>
            <p:spPr bwMode="auto">
              <a:xfrm>
                <a:off x="3687" y="2331"/>
                <a:ext cx="48" cy="45"/>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grpSp>
        <p:sp>
          <p:nvSpPr>
            <p:cNvPr id="130" name="Text Box 374"/>
            <p:cNvSpPr txBox="1">
              <a:spLocks noChangeArrowheads="1"/>
            </p:cNvSpPr>
            <p:nvPr/>
          </p:nvSpPr>
          <p:spPr bwMode="auto">
            <a:xfrm>
              <a:off x="3515" y="1752"/>
              <a:ext cx="104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sz="1400" b="0">
                  <a:latin typeface="楷体_GB2312" charset="-122"/>
                  <a:ea typeface="楷体_GB2312" charset="-122"/>
                </a:rPr>
                <a:t>8</a:t>
              </a:r>
              <a:r>
                <a:rPr lang="zh-CN" altLang="en-US" sz="1400" b="0">
                  <a:latin typeface="楷体_GB2312" charset="-122"/>
                  <a:ea typeface="楷体_GB2312" charset="-122"/>
                </a:rPr>
                <a:t>选</a:t>
              </a:r>
              <a:r>
                <a:rPr lang="en-US" altLang="zh-CN" sz="1400" b="0">
                  <a:latin typeface="楷体_GB2312" charset="-122"/>
                  <a:ea typeface="楷体_GB2312" charset="-122"/>
                </a:rPr>
                <a:t>1</a:t>
              </a:r>
              <a:r>
                <a:rPr lang="zh-CN" altLang="en-US" sz="1400" b="0">
                  <a:latin typeface="楷体_GB2312" charset="-122"/>
                  <a:ea typeface="楷体_GB2312" charset="-122"/>
                </a:rPr>
                <a:t>数据选择器</a:t>
              </a:r>
            </a:p>
          </p:txBody>
        </p:sp>
      </p:grpSp>
      <p:grpSp>
        <p:nvGrpSpPr>
          <p:cNvPr id="177" name="Group 54"/>
          <p:cNvGrpSpPr>
            <a:grpSpLocks/>
          </p:cNvGrpSpPr>
          <p:nvPr/>
        </p:nvGrpSpPr>
        <p:grpSpPr bwMode="auto">
          <a:xfrm>
            <a:off x="216230" y="1384718"/>
            <a:ext cx="1066800" cy="406400"/>
            <a:chOff x="240" y="480"/>
            <a:chExt cx="1488" cy="256"/>
          </a:xfrm>
        </p:grpSpPr>
        <p:sp>
          <p:nvSpPr>
            <p:cNvPr id="178" name="Text Box 55"/>
            <p:cNvSpPr txBox="1">
              <a:spLocks noChangeArrowheads="1"/>
            </p:cNvSpPr>
            <p:nvPr/>
          </p:nvSpPr>
          <p:spPr bwMode="auto">
            <a:xfrm>
              <a:off x="240" y="480"/>
              <a:ext cx="1104" cy="256"/>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dirty="0"/>
                <a:t>练习</a:t>
              </a:r>
              <a:endParaRPr lang="en-US" altLang="zh-CN" dirty="0"/>
            </a:p>
          </p:txBody>
        </p:sp>
        <p:sp>
          <p:nvSpPr>
            <p:cNvPr id="179" name="Line 56"/>
            <p:cNvSpPr>
              <a:spLocks noChangeShapeType="1"/>
            </p:cNvSpPr>
            <p:nvPr/>
          </p:nvSpPr>
          <p:spPr bwMode="auto">
            <a:xfrm>
              <a:off x="1344" y="605"/>
              <a:ext cx="384" cy="0"/>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wrap="none" lIns="90000" tIns="46800" rIns="90000" bIns="46800" anchor="ctr"/>
            <a:lstStyle/>
            <a:p>
              <a:endParaRPr lang="zh-CN" altLang="en-US">
                <a:solidFill>
                  <a:schemeClr val="tx1"/>
                </a:solidFill>
              </a:endParaRPr>
            </a:p>
          </p:txBody>
        </p:sp>
      </p:grpSp>
    </p:spTree>
    <p:extLst>
      <p:ext uri="{BB962C8B-B14F-4D97-AF65-F5344CB8AC3E}">
        <p14:creationId xmlns:p14="http://schemas.microsoft.com/office/powerpoint/2010/main" val="364505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barn(inVertical)">
                                      <p:cBhvr>
                                        <p:cTn id="7" dur="500"/>
                                        <p:tgtEl>
                                          <p:spTgt spid="98"/>
                                        </p:tgtEl>
                                      </p:cBhvr>
                                    </p:animEffect>
                                  </p:childTnLst>
                                </p:cTn>
                              </p:par>
                              <p:par>
                                <p:cTn id="8" presetID="16" presetClass="entr" presetSubtype="21" fill="hold" nodeType="withEffect">
                                  <p:stCondLst>
                                    <p:cond delay="0"/>
                                  </p:stCondLst>
                                  <p:childTnLst>
                                    <p:set>
                                      <p:cBhvr>
                                        <p:cTn id="9" dur="1" fill="hold">
                                          <p:stCondLst>
                                            <p:cond delay="0"/>
                                          </p:stCondLst>
                                        </p:cTn>
                                        <p:tgtEl>
                                          <p:spTgt spid="99"/>
                                        </p:tgtEl>
                                        <p:attrNameLst>
                                          <p:attrName>style.visibility</p:attrName>
                                        </p:attrNameLst>
                                      </p:cBhvr>
                                      <p:to>
                                        <p:strVal val="visible"/>
                                      </p:to>
                                    </p:set>
                                    <p:animEffect transition="in" filter="barn(inVertical)">
                                      <p:cBhvr>
                                        <p:cTn id="10" dur="500"/>
                                        <p:tgtEl>
                                          <p:spTgt spid="9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barn(inVertical)">
                                      <p:cBhvr>
                                        <p:cTn id="13" dur="500"/>
                                        <p:tgtEl>
                                          <p:spTgt spid="126"/>
                                        </p:tgtEl>
                                      </p:cBhvr>
                                    </p:animEffect>
                                  </p:childTnLst>
                                </p:cTn>
                              </p:par>
                              <p:par>
                                <p:cTn id="14" presetID="16" presetClass="entr" presetSubtype="21" fill="hold" nodeType="withEffect">
                                  <p:stCondLst>
                                    <p:cond delay="0"/>
                                  </p:stCondLst>
                                  <p:childTnLst>
                                    <p:set>
                                      <p:cBhvr>
                                        <p:cTn id="15" dur="1" fill="hold">
                                          <p:stCondLst>
                                            <p:cond delay="0"/>
                                          </p:stCondLst>
                                        </p:cTn>
                                        <p:tgtEl>
                                          <p:spTgt spid="100"/>
                                        </p:tgtEl>
                                        <p:attrNameLst>
                                          <p:attrName>style.visibility</p:attrName>
                                        </p:attrNameLst>
                                      </p:cBhvr>
                                      <p:to>
                                        <p:strVal val="visible"/>
                                      </p:to>
                                    </p:set>
                                    <p:animEffect transition="in" filter="barn(inVertical)">
                                      <p:cBhvr>
                                        <p:cTn id="16" dur="500"/>
                                        <p:tgtEl>
                                          <p:spTgt spid="100"/>
                                        </p:tgtEl>
                                      </p:cBhvr>
                                    </p:animEffect>
                                  </p:childTnLst>
                                </p:cTn>
                              </p:par>
                              <p:par>
                                <p:cTn id="17" presetID="16" presetClass="entr" presetSubtype="21" fill="hold" nodeType="withEffect">
                                  <p:stCondLst>
                                    <p:cond delay="0"/>
                                  </p:stCondLst>
                                  <p:childTnLst>
                                    <p:set>
                                      <p:cBhvr>
                                        <p:cTn id="18" dur="1" fill="hold">
                                          <p:stCondLst>
                                            <p:cond delay="0"/>
                                          </p:stCondLst>
                                        </p:cTn>
                                        <p:tgtEl>
                                          <p:spTgt spid="127"/>
                                        </p:tgtEl>
                                        <p:attrNameLst>
                                          <p:attrName>style.visibility</p:attrName>
                                        </p:attrNameLst>
                                      </p:cBhvr>
                                      <p:to>
                                        <p:strVal val="visible"/>
                                      </p:to>
                                    </p:set>
                                    <p:animEffect transition="in" filter="barn(inVertical)">
                                      <p:cBhvr>
                                        <p:cTn id="19" dur="500"/>
                                        <p:tgtEl>
                                          <p:spTgt spid="127"/>
                                        </p:tgtEl>
                                      </p:cBhvr>
                                    </p:animEffect>
                                  </p:childTnLst>
                                </p:cTn>
                              </p:par>
                              <p:par>
                                <p:cTn id="20" presetID="16" presetClass="entr" presetSubtype="21" fill="hold" nodeType="withEffect">
                                  <p:stCondLst>
                                    <p:cond delay="0"/>
                                  </p:stCondLst>
                                  <p:childTnLst>
                                    <p:set>
                                      <p:cBhvr>
                                        <p:cTn id="21" dur="1" fill="hold">
                                          <p:stCondLst>
                                            <p:cond delay="0"/>
                                          </p:stCondLst>
                                        </p:cTn>
                                        <p:tgtEl>
                                          <p:spTgt spid="128"/>
                                        </p:tgtEl>
                                        <p:attrNameLst>
                                          <p:attrName>style.visibility</p:attrName>
                                        </p:attrNameLst>
                                      </p:cBhvr>
                                      <p:to>
                                        <p:strVal val="visible"/>
                                      </p:to>
                                    </p:set>
                                    <p:animEffect transition="in" filter="barn(inVertical)">
                                      <p:cBhvr>
                                        <p:cTn id="22"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内容占位符 2"/>
          <p:cNvSpPr>
            <a:spLocks noGrp="1"/>
          </p:cNvSpPr>
          <p:nvPr>
            <p:ph idx="1"/>
          </p:nvPr>
        </p:nvSpPr>
        <p:spPr>
          <a:xfrm>
            <a:off x="59788" y="503906"/>
            <a:ext cx="9007310" cy="5775791"/>
          </a:xfrm>
        </p:spPr>
        <p:txBody>
          <a:bodyPr/>
          <a:lstStyle/>
          <a:p>
            <a:r>
              <a:rPr lang="zh-CN" altLang="en-US" sz="2400" dirty="0"/>
              <a:t>数据选择器</a:t>
            </a:r>
            <a:r>
              <a:rPr lang="en-US" altLang="zh-CN" sz="2400" dirty="0"/>
              <a:t>MUX</a:t>
            </a:r>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zh-CN" altLang="en-US" sz="2400" dirty="0"/>
          </a:p>
          <a:p>
            <a:endParaRPr lang="zh-CN" altLang="en-US" sz="2400" dirty="0"/>
          </a:p>
        </p:txBody>
      </p:sp>
      <p:sp>
        <p:nvSpPr>
          <p:cNvPr id="249" name="TextBox 248"/>
          <p:cNvSpPr txBox="1"/>
          <p:nvPr/>
        </p:nvSpPr>
        <p:spPr>
          <a:xfrm>
            <a:off x="-9896" y="6371488"/>
            <a:ext cx="9144000" cy="49158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endParaRPr lang="zh-CN" altLang="en-US" dirty="0"/>
          </a:p>
        </p:txBody>
      </p:sp>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第三节  数据选择器与分配器</a:t>
            </a:r>
          </a:p>
        </p:txBody>
      </p:sp>
      <p:grpSp>
        <p:nvGrpSpPr>
          <p:cNvPr id="91" name="Group 4"/>
          <p:cNvGrpSpPr>
            <a:grpSpLocks/>
          </p:cNvGrpSpPr>
          <p:nvPr/>
        </p:nvGrpSpPr>
        <p:grpSpPr bwMode="auto">
          <a:xfrm>
            <a:off x="75602" y="929130"/>
            <a:ext cx="1143000" cy="406400"/>
            <a:chOff x="240" y="480"/>
            <a:chExt cx="1488" cy="256"/>
          </a:xfrm>
        </p:grpSpPr>
        <p:sp>
          <p:nvSpPr>
            <p:cNvPr id="92" name="Text Box 5"/>
            <p:cNvSpPr txBox="1">
              <a:spLocks noChangeArrowheads="1"/>
            </p:cNvSpPr>
            <p:nvPr/>
          </p:nvSpPr>
          <p:spPr bwMode="auto">
            <a:xfrm>
              <a:off x="240" y="480"/>
              <a:ext cx="1105"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solidFill>
                    <a:schemeClr val="bg1"/>
                  </a:solidFill>
                </a:rPr>
                <a:t>思考</a:t>
              </a:r>
            </a:p>
          </p:txBody>
        </p:sp>
        <p:sp>
          <p:nvSpPr>
            <p:cNvPr id="180" name="Line 6"/>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sp>
        <p:nvSpPr>
          <p:cNvPr id="181" name="Text Box 7"/>
          <p:cNvSpPr txBox="1">
            <a:spLocks noChangeArrowheads="1"/>
          </p:cNvSpPr>
          <p:nvPr/>
        </p:nvSpPr>
        <p:spPr bwMode="auto">
          <a:xfrm>
            <a:off x="1317096" y="933239"/>
            <a:ext cx="427672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用一片</a:t>
            </a:r>
            <a:r>
              <a:rPr lang="en-US" altLang="zh-CN" dirty="0"/>
              <a:t>74LS153</a:t>
            </a:r>
            <a:r>
              <a:rPr lang="zh-CN" altLang="en-US" dirty="0"/>
              <a:t>如何连接实现八选一？</a:t>
            </a:r>
          </a:p>
        </p:txBody>
      </p:sp>
      <p:grpSp>
        <p:nvGrpSpPr>
          <p:cNvPr id="182" name="Group 87"/>
          <p:cNvGrpSpPr>
            <a:grpSpLocks/>
          </p:cNvGrpSpPr>
          <p:nvPr/>
        </p:nvGrpSpPr>
        <p:grpSpPr bwMode="auto">
          <a:xfrm>
            <a:off x="1615547" y="1259330"/>
            <a:ext cx="4435475" cy="5502275"/>
            <a:chOff x="1436" y="528"/>
            <a:chExt cx="2794" cy="3466"/>
          </a:xfrm>
        </p:grpSpPr>
        <p:sp>
          <p:nvSpPr>
            <p:cNvPr id="183" name="Rectangle 9"/>
            <p:cNvSpPr>
              <a:spLocks noChangeArrowheads="1"/>
            </p:cNvSpPr>
            <p:nvPr/>
          </p:nvSpPr>
          <p:spPr bwMode="auto">
            <a:xfrm>
              <a:off x="1920" y="1536"/>
              <a:ext cx="1824" cy="14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nvGrpSpPr>
            <p:cNvPr id="184" name="Group 38"/>
            <p:cNvGrpSpPr>
              <a:grpSpLocks/>
            </p:cNvGrpSpPr>
            <p:nvPr/>
          </p:nvGrpSpPr>
          <p:grpSpPr bwMode="auto">
            <a:xfrm>
              <a:off x="1728" y="1776"/>
              <a:ext cx="192" cy="576"/>
              <a:chOff x="1776" y="1248"/>
              <a:chExt cx="144" cy="576"/>
            </a:xfrm>
          </p:grpSpPr>
          <p:sp>
            <p:nvSpPr>
              <p:cNvPr id="239" name="Line 15"/>
              <p:cNvSpPr>
                <a:spLocks noChangeShapeType="1"/>
              </p:cNvSpPr>
              <p:nvPr/>
            </p:nvSpPr>
            <p:spPr bwMode="auto">
              <a:xfrm>
                <a:off x="1776" y="1248"/>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0" name="Line 16"/>
              <p:cNvSpPr>
                <a:spLocks noChangeShapeType="1"/>
              </p:cNvSpPr>
              <p:nvPr/>
            </p:nvSpPr>
            <p:spPr bwMode="auto">
              <a:xfrm>
                <a:off x="1776" y="1440"/>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1" name="Line 17"/>
              <p:cNvSpPr>
                <a:spLocks noChangeShapeType="1"/>
              </p:cNvSpPr>
              <p:nvPr/>
            </p:nvSpPr>
            <p:spPr bwMode="auto">
              <a:xfrm>
                <a:off x="1776" y="1632"/>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2" name="Line 18"/>
              <p:cNvSpPr>
                <a:spLocks noChangeShapeType="1"/>
              </p:cNvSpPr>
              <p:nvPr/>
            </p:nvSpPr>
            <p:spPr bwMode="auto">
              <a:xfrm>
                <a:off x="1776" y="1824"/>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85" name="Text Box 19"/>
            <p:cNvSpPr txBox="1">
              <a:spLocks noChangeArrowheads="1"/>
            </p:cNvSpPr>
            <p:nvPr/>
          </p:nvSpPr>
          <p:spPr bwMode="auto">
            <a:xfrm>
              <a:off x="2736" y="278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r>
                <a:rPr lang="en-US" altLang="zh-CN" baseline="-25000"/>
                <a:t>0</a:t>
              </a:r>
            </a:p>
          </p:txBody>
        </p:sp>
        <p:sp>
          <p:nvSpPr>
            <p:cNvPr id="186" name="Text Box 20"/>
            <p:cNvSpPr txBox="1">
              <a:spLocks noChangeArrowheads="1"/>
            </p:cNvSpPr>
            <p:nvPr/>
          </p:nvSpPr>
          <p:spPr bwMode="auto">
            <a:xfrm>
              <a:off x="2496" y="278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r>
                <a:rPr lang="en-US" altLang="zh-CN" baseline="-25000"/>
                <a:t>1</a:t>
              </a:r>
            </a:p>
          </p:txBody>
        </p:sp>
        <p:sp>
          <p:nvSpPr>
            <p:cNvPr id="187" name="Text Box 21"/>
            <p:cNvSpPr txBox="1">
              <a:spLocks noChangeArrowheads="1"/>
            </p:cNvSpPr>
            <p:nvPr/>
          </p:nvSpPr>
          <p:spPr bwMode="auto">
            <a:xfrm>
              <a:off x="1926" y="182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D</a:t>
              </a:r>
              <a:r>
                <a:rPr lang="en-US" altLang="zh-CN" baseline="-25000"/>
                <a:t>1</a:t>
              </a:r>
            </a:p>
          </p:txBody>
        </p:sp>
        <p:sp>
          <p:nvSpPr>
            <p:cNvPr id="188" name="Text Box 22"/>
            <p:cNvSpPr txBox="1">
              <a:spLocks noChangeArrowheads="1"/>
            </p:cNvSpPr>
            <p:nvPr/>
          </p:nvSpPr>
          <p:spPr bwMode="auto">
            <a:xfrm>
              <a:off x="1920" y="163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D</a:t>
              </a:r>
              <a:r>
                <a:rPr lang="en-US" altLang="zh-CN" baseline="-25000"/>
                <a:t>0</a:t>
              </a:r>
            </a:p>
          </p:txBody>
        </p:sp>
        <p:sp>
          <p:nvSpPr>
            <p:cNvPr id="189" name="Text Box 23"/>
            <p:cNvSpPr txBox="1">
              <a:spLocks noChangeArrowheads="1"/>
            </p:cNvSpPr>
            <p:nvPr/>
          </p:nvSpPr>
          <p:spPr bwMode="auto">
            <a:xfrm>
              <a:off x="1920" y="2019"/>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D</a:t>
              </a:r>
              <a:r>
                <a:rPr lang="en-US" altLang="zh-CN" baseline="-25000"/>
                <a:t>2</a:t>
              </a:r>
            </a:p>
          </p:txBody>
        </p:sp>
        <p:sp>
          <p:nvSpPr>
            <p:cNvPr id="190" name="Text Box 24"/>
            <p:cNvSpPr txBox="1">
              <a:spLocks noChangeArrowheads="1"/>
            </p:cNvSpPr>
            <p:nvPr/>
          </p:nvSpPr>
          <p:spPr bwMode="auto">
            <a:xfrm>
              <a:off x="1916" y="222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D</a:t>
              </a:r>
              <a:r>
                <a:rPr lang="en-US" altLang="zh-CN" baseline="-25000"/>
                <a:t>3</a:t>
              </a:r>
            </a:p>
          </p:txBody>
        </p:sp>
        <p:sp>
          <p:nvSpPr>
            <p:cNvPr id="191" name="Oval 32"/>
            <p:cNvSpPr>
              <a:spLocks noChangeArrowheads="1"/>
            </p:cNvSpPr>
            <p:nvPr/>
          </p:nvSpPr>
          <p:spPr bwMode="auto">
            <a:xfrm>
              <a:off x="2112" y="3024"/>
              <a:ext cx="96" cy="11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aphicFrame>
          <p:nvGraphicFramePr>
            <p:cNvPr id="192" name="Object 33"/>
            <p:cNvGraphicFramePr>
              <a:graphicFrameLocks noChangeAspect="1"/>
            </p:cNvGraphicFramePr>
            <p:nvPr/>
          </p:nvGraphicFramePr>
          <p:xfrm>
            <a:off x="2016" y="2736"/>
            <a:ext cx="266" cy="306"/>
          </p:xfrm>
          <a:graphic>
            <a:graphicData uri="http://schemas.openxmlformats.org/presentationml/2006/ole">
              <mc:AlternateContent xmlns:mc="http://schemas.openxmlformats.org/markup-compatibility/2006">
                <mc:Choice xmlns:v="urn:schemas-microsoft-com:vml" Requires="v">
                  <p:oleObj spid="_x0000_s150360" name="Equation" r:id="rId3" imgW="209584" imgH="199957" progId="Equation.3">
                    <p:embed/>
                  </p:oleObj>
                </mc:Choice>
                <mc:Fallback>
                  <p:oleObj name="Equation" r:id="rId3" imgW="209584" imgH="1999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 y="2736"/>
                          <a:ext cx="266"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3" name="Text Box 34"/>
            <p:cNvSpPr txBox="1">
              <a:spLocks noChangeArrowheads="1"/>
            </p:cNvSpPr>
            <p:nvPr/>
          </p:nvSpPr>
          <p:spPr bwMode="auto">
            <a:xfrm>
              <a:off x="2208" y="278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1</a:t>
              </a:r>
              <a:endParaRPr lang="en-US" altLang="zh-CN" baseline="-25000"/>
            </a:p>
          </p:txBody>
        </p:sp>
        <p:sp>
          <p:nvSpPr>
            <p:cNvPr id="194" name="Text Box 35"/>
            <p:cNvSpPr txBox="1">
              <a:spLocks noChangeArrowheads="1"/>
            </p:cNvSpPr>
            <p:nvPr/>
          </p:nvSpPr>
          <p:spPr bwMode="auto">
            <a:xfrm>
              <a:off x="2256" y="153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1Y</a:t>
              </a:r>
              <a:endParaRPr lang="en-US" altLang="zh-CN" baseline="-25000"/>
            </a:p>
          </p:txBody>
        </p:sp>
        <p:sp>
          <p:nvSpPr>
            <p:cNvPr id="195" name="Text Box 36"/>
            <p:cNvSpPr txBox="1">
              <a:spLocks noChangeArrowheads="1"/>
            </p:cNvSpPr>
            <p:nvPr/>
          </p:nvSpPr>
          <p:spPr bwMode="auto">
            <a:xfrm>
              <a:off x="2976" y="52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F</a:t>
              </a:r>
              <a:endParaRPr lang="en-US" altLang="zh-CN" baseline="-25000"/>
            </a:p>
          </p:txBody>
        </p:sp>
        <p:grpSp>
          <p:nvGrpSpPr>
            <p:cNvPr id="196" name="Group 39"/>
            <p:cNvGrpSpPr>
              <a:grpSpLocks/>
            </p:cNvGrpSpPr>
            <p:nvPr/>
          </p:nvGrpSpPr>
          <p:grpSpPr bwMode="auto">
            <a:xfrm>
              <a:off x="3744" y="1824"/>
              <a:ext cx="192" cy="576"/>
              <a:chOff x="1776" y="1248"/>
              <a:chExt cx="144" cy="576"/>
            </a:xfrm>
          </p:grpSpPr>
          <p:sp>
            <p:nvSpPr>
              <p:cNvPr id="235" name="Line 40"/>
              <p:cNvSpPr>
                <a:spLocks noChangeShapeType="1"/>
              </p:cNvSpPr>
              <p:nvPr/>
            </p:nvSpPr>
            <p:spPr bwMode="auto">
              <a:xfrm>
                <a:off x="1776" y="1248"/>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6" name="Line 41"/>
              <p:cNvSpPr>
                <a:spLocks noChangeShapeType="1"/>
              </p:cNvSpPr>
              <p:nvPr/>
            </p:nvSpPr>
            <p:spPr bwMode="auto">
              <a:xfrm>
                <a:off x="1776" y="1440"/>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7" name="Line 42"/>
              <p:cNvSpPr>
                <a:spLocks noChangeShapeType="1"/>
              </p:cNvSpPr>
              <p:nvPr/>
            </p:nvSpPr>
            <p:spPr bwMode="auto">
              <a:xfrm>
                <a:off x="1776" y="1632"/>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8" name="Line 43"/>
              <p:cNvSpPr>
                <a:spLocks noChangeShapeType="1"/>
              </p:cNvSpPr>
              <p:nvPr/>
            </p:nvSpPr>
            <p:spPr bwMode="auto">
              <a:xfrm>
                <a:off x="1776" y="1824"/>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97" name="Text Box 44"/>
            <p:cNvSpPr txBox="1">
              <a:spLocks noChangeArrowheads="1"/>
            </p:cNvSpPr>
            <p:nvPr/>
          </p:nvSpPr>
          <p:spPr bwMode="auto">
            <a:xfrm>
              <a:off x="3504" y="187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D</a:t>
              </a:r>
              <a:r>
                <a:rPr lang="en-US" altLang="zh-CN" baseline="-25000"/>
                <a:t>1</a:t>
              </a:r>
            </a:p>
          </p:txBody>
        </p:sp>
        <p:sp>
          <p:nvSpPr>
            <p:cNvPr id="198" name="Text Box 45"/>
            <p:cNvSpPr txBox="1">
              <a:spLocks noChangeArrowheads="1"/>
            </p:cNvSpPr>
            <p:nvPr/>
          </p:nvSpPr>
          <p:spPr bwMode="auto">
            <a:xfrm>
              <a:off x="3504" y="168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D</a:t>
              </a:r>
              <a:r>
                <a:rPr lang="en-US" altLang="zh-CN" baseline="-25000"/>
                <a:t>0</a:t>
              </a:r>
            </a:p>
          </p:txBody>
        </p:sp>
        <p:sp>
          <p:nvSpPr>
            <p:cNvPr id="199" name="Text Box 46"/>
            <p:cNvSpPr txBox="1">
              <a:spLocks noChangeArrowheads="1"/>
            </p:cNvSpPr>
            <p:nvPr/>
          </p:nvSpPr>
          <p:spPr bwMode="auto">
            <a:xfrm>
              <a:off x="3504" y="206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D</a:t>
              </a:r>
              <a:r>
                <a:rPr lang="en-US" altLang="zh-CN" baseline="-25000"/>
                <a:t>2</a:t>
              </a:r>
            </a:p>
          </p:txBody>
        </p:sp>
        <p:sp>
          <p:nvSpPr>
            <p:cNvPr id="200" name="Text Box 47"/>
            <p:cNvSpPr txBox="1">
              <a:spLocks noChangeArrowheads="1"/>
            </p:cNvSpPr>
            <p:nvPr/>
          </p:nvSpPr>
          <p:spPr bwMode="auto">
            <a:xfrm>
              <a:off x="3504" y="225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D</a:t>
              </a:r>
              <a:r>
                <a:rPr lang="en-US" altLang="zh-CN" baseline="-25000"/>
                <a:t>3</a:t>
              </a:r>
            </a:p>
          </p:txBody>
        </p:sp>
        <p:graphicFrame>
          <p:nvGraphicFramePr>
            <p:cNvPr id="201" name="Object 48"/>
            <p:cNvGraphicFramePr>
              <a:graphicFrameLocks noChangeAspect="1"/>
            </p:cNvGraphicFramePr>
            <p:nvPr/>
          </p:nvGraphicFramePr>
          <p:xfrm>
            <a:off x="3312" y="2736"/>
            <a:ext cx="266" cy="306"/>
          </p:xfrm>
          <a:graphic>
            <a:graphicData uri="http://schemas.openxmlformats.org/presentationml/2006/ole">
              <mc:AlternateContent xmlns:mc="http://schemas.openxmlformats.org/markup-compatibility/2006">
                <mc:Choice xmlns:v="urn:schemas-microsoft-com:vml" Requires="v">
                  <p:oleObj spid="_x0000_s150361" name="Equation" r:id="rId5" imgW="209584" imgH="199957" progId="Equation.3">
                    <p:embed/>
                  </p:oleObj>
                </mc:Choice>
                <mc:Fallback>
                  <p:oleObj name="Equation" r:id="rId5" imgW="209584" imgH="199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2736"/>
                          <a:ext cx="266"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2" name="Oval 49"/>
            <p:cNvSpPr>
              <a:spLocks noChangeArrowheads="1"/>
            </p:cNvSpPr>
            <p:nvPr/>
          </p:nvSpPr>
          <p:spPr bwMode="auto">
            <a:xfrm>
              <a:off x="3504" y="3024"/>
              <a:ext cx="96" cy="11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03" name="Text Box 50"/>
            <p:cNvSpPr txBox="1">
              <a:spLocks noChangeArrowheads="1"/>
            </p:cNvSpPr>
            <p:nvPr/>
          </p:nvSpPr>
          <p:spPr bwMode="auto">
            <a:xfrm>
              <a:off x="3024" y="153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2Y</a:t>
              </a:r>
              <a:endParaRPr lang="en-US" altLang="zh-CN" baseline="-25000"/>
            </a:p>
          </p:txBody>
        </p:sp>
        <p:sp>
          <p:nvSpPr>
            <p:cNvPr id="204" name="Text Box 51"/>
            <p:cNvSpPr txBox="1">
              <a:spLocks noChangeArrowheads="1"/>
            </p:cNvSpPr>
            <p:nvPr/>
          </p:nvSpPr>
          <p:spPr bwMode="auto">
            <a:xfrm>
              <a:off x="1446" y="182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D</a:t>
              </a:r>
              <a:r>
                <a:rPr lang="en-US" altLang="zh-CN" baseline="-25000"/>
                <a:t>1</a:t>
              </a:r>
            </a:p>
          </p:txBody>
        </p:sp>
        <p:sp>
          <p:nvSpPr>
            <p:cNvPr id="205" name="Text Box 52"/>
            <p:cNvSpPr txBox="1">
              <a:spLocks noChangeArrowheads="1"/>
            </p:cNvSpPr>
            <p:nvPr/>
          </p:nvSpPr>
          <p:spPr bwMode="auto">
            <a:xfrm>
              <a:off x="1440" y="163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D</a:t>
              </a:r>
              <a:r>
                <a:rPr lang="en-US" altLang="zh-CN" baseline="-25000"/>
                <a:t>0</a:t>
              </a:r>
            </a:p>
          </p:txBody>
        </p:sp>
        <p:sp>
          <p:nvSpPr>
            <p:cNvPr id="206" name="Text Box 53"/>
            <p:cNvSpPr txBox="1">
              <a:spLocks noChangeArrowheads="1"/>
            </p:cNvSpPr>
            <p:nvPr/>
          </p:nvSpPr>
          <p:spPr bwMode="auto">
            <a:xfrm>
              <a:off x="1440" y="2019"/>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D</a:t>
              </a:r>
              <a:r>
                <a:rPr lang="en-US" altLang="zh-CN" baseline="-25000"/>
                <a:t>2</a:t>
              </a:r>
            </a:p>
          </p:txBody>
        </p:sp>
        <p:sp>
          <p:nvSpPr>
            <p:cNvPr id="207" name="Text Box 54"/>
            <p:cNvSpPr txBox="1">
              <a:spLocks noChangeArrowheads="1"/>
            </p:cNvSpPr>
            <p:nvPr/>
          </p:nvSpPr>
          <p:spPr bwMode="auto">
            <a:xfrm>
              <a:off x="1436" y="222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D</a:t>
              </a:r>
              <a:r>
                <a:rPr lang="en-US" altLang="zh-CN" baseline="-25000"/>
                <a:t>3</a:t>
              </a:r>
            </a:p>
          </p:txBody>
        </p:sp>
        <p:sp>
          <p:nvSpPr>
            <p:cNvPr id="208" name="Text Box 55"/>
            <p:cNvSpPr txBox="1">
              <a:spLocks noChangeArrowheads="1"/>
            </p:cNvSpPr>
            <p:nvPr/>
          </p:nvSpPr>
          <p:spPr bwMode="auto">
            <a:xfrm>
              <a:off x="3942" y="187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D</a:t>
              </a:r>
              <a:r>
                <a:rPr lang="en-US" altLang="zh-CN" baseline="-25000"/>
                <a:t>5</a:t>
              </a:r>
            </a:p>
          </p:txBody>
        </p:sp>
        <p:sp>
          <p:nvSpPr>
            <p:cNvPr id="209" name="Text Box 56"/>
            <p:cNvSpPr txBox="1">
              <a:spLocks noChangeArrowheads="1"/>
            </p:cNvSpPr>
            <p:nvPr/>
          </p:nvSpPr>
          <p:spPr bwMode="auto">
            <a:xfrm>
              <a:off x="3936" y="168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D</a:t>
              </a:r>
              <a:r>
                <a:rPr lang="en-US" altLang="zh-CN" baseline="-25000"/>
                <a:t>4</a:t>
              </a:r>
            </a:p>
          </p:txBody>
        </p:sp>
        <p:sp>
          <p:nvSpPr>
            <p:cNvPr id="210" name="Text Box 57"/>
            <p:cNvSpPr txBox="1">
              <a:spLocks noChangeArrowheads="1"/>
            </p:cNvSpPr>
            <p:nvPr/>
          </p:nvSpPr>
          <p:spPr bwMode="auto">
            <a:xfrm>
              <a:off x="3936" y="2067"/>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D</a:t>
              </a:r>
              <a:r>
                <a:rPr lang="en-US" altLang="zh-CN" baseline="-25000"/>
                <a:t>6</a:t>
              </a:r>
            </a:p>
          </p:txBody>
        </p:sp>
        <p:sp>
          <p:nvSpPr>
            <p:cNvPr id="211" name="Text Box 58"/>
            <p:cNvSpPr txBox="1">
              <a:spLocks noChangeArrowheads="1"/>
            </p:cNvSpPr>
            <p:nvPr/>
          </p:nvSpPr>
          <p:spPr bwMode="auto">
            <a:xfrm>
              <a:off x="3932" y="22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D</a:t>
              </a:r>
              <a:r>
                <a:rPr lang="en-US" altLang="zh-CN" baseline="-25000"/>
                <a:t>7</a:t>
              </a:r>
            </a:p>
          </p:txBody>
        </p:sp>
        <p:sp>
          <p:nvSpPr>
            <p:cNvPr id="212" name="Line 59"/>
            <p:cNvSpPr>
              <a:spLocks noChangeShapeType="1"/>
            </p:cNvSpPr>
            <p:nvPr/>
          </p:nvSpPr>
          <p:spPr bwMode="auto">
            <a:xfrm>
              <a:off x="2160" y="3120"/>
              <a:ext cx="0" cy="5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3" name="Text Box 60"/>
            <p:cNvSpPr txBox="1">
              <a:spLocks noChangeArrowheads="1"/>
            </p:cNvSpPr>
            <p:nvPr/>
          </p:nvSpPr>
          <p:spPr bwMode="auto">
            <a:xfrm>
              <a:off x="3504" y="278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2</a:t>
              </a:r>
              <a:endParaRPr lang="en-US" altLang="zh-CN" baseline="-25000"/>
            </a:p>
          </p:txBody>
        </p:sp>
        <p:sp>
          <p:nvSpPr>
            <p:cNvPr id="214" name="Line 61"/>
            <p:cNvSpPr>
              <a:spLocks noChangeShapeType="1"/>
            </p:cNvSpPr>
            <p:nvPr/>
          </p:nvSpPr>
          <p:spPr bwMode="auto">
            <a:xfrm>
              <a:off x="3552" y="3120"/>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215" name="Group 69"/>
            <p:cNvGrpSpPr>
              <a:grpSpLocks/>
            </p:cNvGrpSpPr>
            <p:nvPr/>
          </p:nvGrpSpPr>
          <p:grpSpPr bwMode="auto">
            <a:xfrm>
              <a:off x="2592" y="864"/>
              <a:ext cx="528" cy="306"/>
              <a:chOff x="1872" y="759"/>
              <a:chExt cx="528" cy="306"/>
            </a:xfrm>
          </p:grpSpPr>
          <p:sp>
            <p:nvSpPr>
              <p:cNvPr id="233" name="Freeform 63"/>
              <p:cNvSpPr>
                <a:spLocks/>
              </p:cNvSpPr>
              <p:nvPr/>
            </p:nvSpPr>
            <p:spPr bwMode="auto">
              <a:xfrm>
                <a:off x="1872" y="759"/>
                <a:ext cx="528" cy="297"/>
              </a:xfrm>
              <a:custGeom>
                <a:avLst/>
                <a:gdLst>
                  <a:gd name="T0" fmla="*/ 0 w 528"/>
                  <a:gd name="T1" fmla="*/ 20559 h 202"/>
                  <a:gd name="T2" fmla="*/ 102 w 528"/>
                  <a:gd name="T3" fmla="*/ 5614 h 202"/>
                  <a:gd name="T4" fmla="*/ 270 w 528"/>
                  <a:gd name="T5" fmla="*/ 0 h 202"/>
                  <a:gd name="T6" fmla="*/ 430 w 528"/>
                  <a:gd name="T7" fmla="*/ 5614 h 202"/>
                  <a:gd name="T8" fmla="*/ 528 w 528"/>
                  <a:gd name="T9" fmla="*/ 20628 h 202"/>
                  <a:gd name="T10" fmla="*/ 0 60000 65536"/>
                  <a:gd name="T11" fmla="*/ 0 60000 65536"/>
                  <a:gd name="T12" fmla="*/ 0 60000 65536"/>
                  <a:gd name="T13" fmla="*/ 0 60000 65536"/>
                  <a:gd name="T14" fmla="*/ 0 60000 65536"/>
                  <a:gd name="T15" fmla="*/ 0 w 528"/>
                  <a:gd name="T16" fmla="*/ 0 h 202"/>
                  <a:gd name="T17" fmla="*/ 528 w 528"/>
                  <a:gd name="T18" fmla="*/ 202 h 202"/>
                </a:gdLst>
                <a:ahLst/>
                <a:cxnLst>
                  <a:cxn ang="T10">
                    <a:pos x="T0" y="T1"/>
                  </a:cxn>
                  <a:cxn ang="T11">
                    <a:pos x="T2" y="T3"/>
                  </a:cxn>
                  <a:cxn ang="T12">
                    <a:pos x="T4" y="T5"/>
                  </a:cxn>
                  <a:cxn ang="T13">
                    <a:pos x="T6" y="T7"/>
                  </a:cxn>
                  <a:cxn ang="T14">
                    <a:pos x="T8" y="T9"/>
                  </a:cxn>
                </a:cxnLst>
                <a:rect l="T15" t="T16" r="T17" b="T18"/>
                <a:pathLst>
                  <a:path w="528" h="202">
                    <a:moveTo>
                      <a:pt x="0" y="201"/>
                    </a:moveTo>
                    <a:cubicBezTo>
                      <a:pt x="17" y="177"/>
                      <a:pt x="57" y="88"/>
                      <a:pt x="102" y="55"/>
                    </a:cubicBezTo>
                    <a:cubicBezTo>
                      <a:pt x="147" y="22"/>
                      <a:pt x="215" y="0"/>
                      <a:pt x="270" y="0"/>
                    </a:cubicBezTo>
                    <a:cubicBezTo>
                      <a:pt x="325" y="0"/>
                      <a:pt x="387" y="21"/>
                      <a:pt x="430" y="55"/>
                    </a:cubicBezTo>
                    <a:cubicBezTo>
                      <a:pt x="473" y="89"/>
                      <a:pt x="508" y="172"/>
                      <a:pt x="528" y="202"/>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34" name="Freeform 68"/>
              <p:cNvSpPr>
                <a:spLocks/>
              </p:cNvSpPr>
              <p:nvPr/>
            </p:nvSpPr>
            <p:spPr bwMode="auto">
              <a:xfrm>
                <a:off x="1872" y="912"/>
                <a:ext cx="528" cy="153"/>
              </a:xfrm>
              <a:custGeom>
                <a:avLst/>
                <a:gdLst>
                  <a:gd name="T0" fmla="*/ 0 w 528"/>
                  <a:gd name="T1" fmla="*/ 8 h 202"/>
                  <a:gd name="T2" fmla="*/ 102 w 528"/>
                  <a:gd name="T3" fmla="*/ 2 h 202"/>
                  <a:gd name="T4" fmla="*/ 270 w 528"/>
                  <a:gd name="T5" fmla="*/ 0 h 202"/>
                  <a:gd name="T6" fmla="*/ 430 w 528"/>
                  <a:gd name="T7" fmla="*/ 2 h 202"/>
                  <a:gd name="T8" fmla="*/ 528 w 528"/>
                  <a:gd name="T9" fmla="*/ 8 h 202"/>
                  <a:gd name="T10" fmla="*/ 0 60000 65536"/>
                  <a:gd name="T11" fmla="*/ 0 60000 65536"/>
                  <a:gd name="T12" fmla="*/ 0 60000 65536"/>
                  <a:gd name="T13" fmla="*/ 0 60000 65536"/>
                  <a:gd name="T14" fmla="*/ 0 60000 65536"/>
                  <a:gd name="T15" fmla="*/ 0 w 528"/>
                  <a:gd name="T16" fmla="*/ 0 h 202"/>
                  <a:gd name="T17" fmla="*/ 528 w 528"/>
                  <a:gd name="T18" fmla="*/ 202 h 202"/>
                </a:gdLst>
                <a:ahLst/>
                <a:cxnLst>
                  <a:cxn ang="T10">
                    <a:pos x="T0" y="T1"/>
                  </a:cxn>
                  <a:cxn ang="T11">
                    <a:pos x="T2" y="T3"/>
                  </a:cxn>
                  <a:cxn ang="T12">
                    <a:pos x="T4" y="T5"/>
                  </a:cxn>
                  <a:cxn ang="T13">
                    <a:pos x="T6" y="T7"/>
                  </a:cxn>
                  <a:cxn ang="T14">
                    <a:pos x="T8" y="T9"/>
                  </a:cxn>
                </a:cxnLst>
                <a:rect l="T15" t="T16" r="T17" b="T18"/>
                <a:pathLst>
                  <a:path w="528" h="202">
                    <a:moveTo>
                      <a:pt x="0" y="201"/>
                    </a:moveTo>
                    <a:cubicBezTo>
                      <a:pt x="17" y="177"/>
                      <a:pt x="57" y="88"/>
                      <a:pt x="102" y="55"/>
                    </a:cubicBezTo>
                    <a:cubicBezTo>
                      <a:pt x="147" y="22"/>
                      <a:pt x="215" y="0"/>
                      <a:pt x="270" y="0"/>
                    </a:cubicBezTo>
                    <a:cubicBezTo>
                      <a:pt x="325" y="0"/>
                      <a:pt x="387" y="21"/>
                      <a:pt x="430" y="55"/>
                    </a:cubicBezTo>
                    <a:cubicBezTo>
                      <a:pt x="473" y="89"/>
                      <a:pt x="508" y="172"/>
                      <a:pt x="528" y="202"/>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216" name="Line 70"/>
            <p:cNvSpPr>
              <a:spLocks noChangeShapeType="1"/>
            </p:cNvSpPr>
            <p:nvPr/>
          </p:nvSpPr>
          <p:spPr bwMode="auto">
            <a:xfrm>
              <a:off x="2880" y="576"/>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7" name="Line 71"/>
            <p:cNvSpPr>
              <a:spLocks noChangeShapeType="1"/>
            </p:cNvSpPr>
            <p:nvPr/>
          </p:nvSpPr>
          <p:spPr bwMode="auto">
            <a:xfrm>
              <a:off x="2688" y="1056"/>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8" name="Line 72"/>
            <p:cNvSpPr>
              <a:spLocks noChangeShapeType="1"/>
            </p:cNvSpPr>
            <p:nvPr/>
          </p:nvSpPr>
          <p:spPr bwMode="auto">
            <a:xfrm>
              <a:off x="3013" y="1056"/>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9" name="Line 73"/>
            <p:cNvSpPr>
              <a:spLocks noChangeShapeType="1"/>
            </p:cNvSpPr>
            <p:nvPr/>
          </p:nvSpPr>
          <p:spPr bwMode="auto">
            <a:xfrm flipH="1">
              <a:off x="2448" y="1296"/>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0" name="Line 74"/>
            <p:cNvSpPr>
              <a:spLocks noChangeShapeType="1"/>
            </p:cNvSpPr>
            <p:nvPr/>
          </p:nvSpPr>
          <p:spPr bwMode="auto">
            <a:xfrm flipH="1">
              <a:off x="3024" y="1296"/>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1" name="Line 75"/>
            <p:cNvSpPr>
              <a:spLocks noChangeShapeType="1"/>
            </p:cNvSpPr>
            <p:nvPr/>
          </p:nvSpPr>
          <p:spPr bwMode="auto">
            <a:xfrm>
              <a:off x="2448" y="1296"/>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2" name="Line 76"/>
            <p:cNvSpPr>
              <a:spLocks noChangeShapeType="1"/>
            </p:cNvSpPr>
            <p:nvPr/>
          </p:nvSpPr>
          <p:spPr bwMode="auto">
            <a:xfrm>
              <a:off x="3255" y="1307"/>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3" name="Text Box 77"/>
            <p:cNvSpPr txBox="1">
              <a:spLocks noChangeArrowheads="1"/>
            </p:cNvSpPr>
            <p:nvPr/>
          </p:nvSpPr>
          <p:spPr bwMode="auto">
            <a:xfrm>
              <a:off x="2688" y="374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r>
                <a:rPr lang="en-US" altLang="zh-CN" baseline="-25000"/>
                <a:t>0</a:t>
              </a:r>
            </a:p>
          </p:txBody>
        </p:sp>
        <p:sp>
          <p:nvSpPr>
            <p:cNvPr id="224" name="Text Box 78"/>
            <p:cNvSpPr txBox="1">
              <a:spLocks noChangeArrowheads="1"/>
            </p:cNvSpPr>
            <p:nvPr/>
          </p:nvSpPr>
          <p:spPr bwMode="auto">
            <a:xfrm>
              <a:off x="2448" y="374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r>
                <a:rPr lang="en-US" altLang="zh-CN" baseline="-25000"/>
                <a:t>1</a:t>
              </a:r>
            </a:p>
          </p:txBody>
        </p:sp>
        <p:sp>
          <p:nvSpPr>
            <p:cNvPr id="225" name="Text Box 79"/>
            <p:cNvSpPr txBox="1">
              <a:spLocks noChangeArrowheads="1"/>
            </p:cNvSpPr>
            <p:nvPr/>
          </p:nvSpPr>
          <p:spPr bwMode="auto">
            <a:xfrm>
              <a:off x="2064" y="374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r>
                <a:rPr lang="en-US" altLang="zh-CN" baseline="-25000"/>
                <a:t>2</a:t>
              </a:r>
            </a:p>
          </p:txBody>
        </p:sp>
        <p:sp>
          <p:nvSpPr>
            <p:cNvPr id="226" name="Line 80"/>
            <p:cNvSpPr>
              <a:spLocks noChangeShapeType="1"/>
            </p:cNvSpPr>
            <p:nvPr/>
          </p:nvSpPr>
          <p:spPr bwMode="auto">
            <a:xfrm>
              <a:off x="2160" y="3370"/>
              <a:ext cx="9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7" name="AutoShape 81"/>
            <p:cNvSpPr>
              <a:spLocks noChangeArrowheads="1"/>
            </p:cNvSpPr>
            <p:nvPr/>
          </p:nvSpPr>
          <p:spPr bwMode="auto">
            <a:xfrm rot="5400000">
              <a:off x="3072" y="3274"/>
              <a:ext cx="240" cy="240"/>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28" name="Oval 82"/>
            <p:cNvSpPr>
              <a:spLocks noChangeArrowheads="1"/>
            </p:cNvSpPr>
            <p:nvPr/>
          </p:nvSpPr>
          <p:spPr bwMode="auto">
            <a:xfrm>
              <a:off x="3303" y="3342"/>
              <a:ext cx="96" cy="9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29" name="Line 83"/>
            <p:cNvSpPr>
              <a:spLocks noChangeShapeType="1"/>
            </p:cNvSpPr>
            <p:nvPr/>
          </p:nvSpPr>
          <p:spPr bwMode="auto">
            <a:xfrm>
              <a:off x="3408" y="3397"/>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0" name="Line 84"/>
            <p:cNvSpPr>
              <a:spLocks noChangeShapeType="1"/>
            </p:cNvSpPr>
            <p:nvPr/>
          </p:nvSpPr>
          <p:spPr bwMode="auto">
            <a:xfrm>
              <a:off x="2848" y="3024"/>
              <a:ext cx="0" cy="72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1" name="Line 85"/>
            <p:cNvSpPr>
              <a:spLocks noChangeShapeType="1"/>
            </p:cNvSpPr>
            <p:nvPr/>
          </p:nvSpPr>
          <p:spPr bwMode="auto">
            <a:xfrm>
              <a:off x="2592" y="3024"/>
              <a:ext cx="0" cy="72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2" name="Line 86"/>
            <p:cNvSpPr>
              <a:spLocks noChangeShapeType="1"/>
            </p:cNvSpPr>
            <p:nvPr/>
          </p:nvSpPr>
          <p:spPr bwMode="auto">
            <a:xfrm>
              <a:off x="2832" y="1632"/>
              <a:ext cx="0" cy="115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aphicFrame>
        <p:nvGraphicFramePr>
          <p:cNvPr id="243" name="Group 163"/>
          <p:cNvGraphicFramePr>
            <a:graphicFrameLocks noGrp="1"/>
          </p:cNvGraphicFramePr>
          <p:nvPr>
            <p:extLst>
              <p:ext uri="{D42A27DB-BD31-4B8C-83A1-F6EECF244321}">
                <p14:modId xmlns:p14="http://schemas.microsoft.com/office/powerpoint/2010/main" val="1242224728"/>
              </p:ext>
            </p:extLst>
          </p:nvPr>
        </p:nvGraphicFramePr>
        <p:xfrm>
          <a:off x="6512984" y="2267393"/>
          <a:ext cx="2133600" cy="3609979"/>
        </p:xfrm>
        <a:graphic>
          <a:graphicData uri="http://schemas.openxmlformats.org/drawingml/2006/table">
            <a:tbl>
              <a:tblPr/>
              <a:tblGrid>
                <a:gridCol w="541338">
                  <a:extLst>
                    <a:ext uri="{9D8B030D-6E8A-4147-A177-3AD203B41FA5}">
                      <a16:colId xmlns:a16="http://schemas.microsoft.com/office/drawing/2014/main" val="20000"/>
                    </a:ext>
                  </a:extLst>
                </a:gridCol>
                <a:gridCol w="541337">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A</a:t>
                      </a:r>
                      <a:r>
                        <a:rPr kumimoji="1" lang="en-US" altLang="zh-CN" sz="2000" b="0" i="0" u="none" strike="noStrike" cap="none" normalizeH="0" baseline="-25000">
                          <a:ln>
                            <a:noFill/>
                          </a:ln>
                          <a:solidFill>
                            <a:schemeClr val="tx1"/>
                          </a:solidFill>
                          <a:effectLst/>
                          <a:latin typeface="Times New Roman" pitchFamily="18" charset="0"/>
                          <a:ea typeface="宋体" charset="-122"/>
                        </a:rPr>
                        <a:t>2</a:t>
                      </a:r>
                    </a:p>
                  </a:txBody>
                  <a:tcPr marL="90000" marR="90000" marT="46806" marB="46806"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A</a:t>
                      </a:r>
                      <a:r>
                        <a:rPr kumimoji="1" lang="en-US" altLang="zh-CN" sz="2000" b="0" i="0" u="none" strike="noStrike" cap="none" normalizeH="0" baseline="-25000">
                          <a:ln>
                            <a:noFill/>
                          </a:ln>
                          <a:solidFill>
                            <a:schemeClr val="tx1"/>
                          </a:solidFill>
                          <a:effectLst/>
                          <a:latin typeface="Times New Roman" pitchFamily="18" charset="0"/>
                          <a:ea typeface="宋体" charset="-122"/>
                        </a:rPr>
                        <a:t>1</a:t>
                      </a:r>
                    </a:p>
                  </a:txBody>
                  <a:tcPr marL="90000" marR="90000" marT="46806" marB="46806"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A</a:t>
                      </a:r>
                      <a:r>
                        <a:rPr kumimoji="1" lang="en-US" altLang="zh-CN" sz="2000" b="0" i="0" u="none" strike="noStrike" cap="none" normalizeH="0" baseline="-25000">
                          <a:ln>
                            <a:noFill/>
                          </a:ln>
                          <a:solidFill>
                            <a:schemeClr val="tx1"/>
                          </a:solidFill>
                          <a:effectLst/>
                          <a:latin typeface="Times New Roman" pitchFamily="18" charset="0"/>
                          <a:ea typeface="宋体" charset="-122"/>
                        </a:rPr>
                        <a:t>0</a:t>
                      </a:r>
                    </a:p>
                  </a:txBody>
                  <a:tcPr marL="90000" marR="90000" marT="46806" marB="4680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F</a:t>
                      </a: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6" marB="46806"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6" marB="46806"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6" marB="4680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D</a:t>
                      </a:r>
                      <a:r>
                        <a:rPr kumimoji="1" lang="en-US" altLang="zh-CN" sz="2000" b="0" i="0" u="none" strike="noStrike" cap="none" normalizeH="0" baseline="-25000">
                          <a:ln>
                            <a:noFill/>
                          </a:ln>
                          <a:solidFill>
                            <a:schemeClr val="tx1"/>
                          </a:solidFill>
                          <a:effectLst/>
                          <a:latin typeface="Times New Roman" pitchFamily="18" charset="0"/>
                          <a:ea typeface="宋体" charset="-122"/>
                        </a:rPr>
                        <a:t>0</a:t>
                      </a: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6" marB="46806"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6" marB="46806"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6" marB="468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D</a:t>
                      </a:r>
                      <a:r>
                        <a:rPr kumimoji="1" lang="en-US" altLang="zh-CN" sz="2000" b="0" i="0" u="none" strike="noStrike" cap="none" normalizeH="0" baseline="-25000">
                          <a:ln>
                            <a:noFill/>
                          </a:ln>
                          <a:solidFill>
                            <a:schemeClr val="tx1"/>
                          </a:solidFill>
                          <a:effectLst/>
                          <a:latin typeface="Times New Roman" pitchFamily="18" charset="0"/>
                          <a:ea typeface="宋体" charset="-122"/>
                        </a:rPr>
                        <a:t>1</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6" marB="46806"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6" marB="46806"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6" marB="468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D</a:t>
                      </a:r>
                      <a:r>
                        <a:rPr kumimoji="1" lang="en-US" altLang="zh-CN" sz="2000" b="0" i="0" u="none" strike="noStrike" cap="none" normalizeH="0" baseline="-25000">
                          <a:ln>
                            <a:noFill/>
                          </a:ln>
                          <a:solidFill>
                            <a:schemeClr val="tx1"/>
                          </a:solidFill>
                          <a:effectLst/>
                          <a:latin typeface="Times New Roman" pitchFamily="18" charset="0"/>
                          <a:ea typeface="宋体" charset="-122"/>
                        </a:rPr>
                        <a:t>2</a:t>
                      </a: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6" marB="46806"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6" marB="46806"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6" marB="468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D</a:t>
                      </a:r>
                      <a:r>
                        <a:rPr kumimoji="1" lang="en-US" altLang="zh-CN" sz="2000" b="0" i="0" u="none" strike="noStrike" cap="none" normalizeH="0" baseline="-25000">
                          <a:ln>
                            <a:noFill/>
                          </a:ln>
                          <a:solidFill>
                            <a:schemeClr val="tx1"/>
                          </a:solidFill>
                          <a:effectLst/>
                          <a:latin typeface="Times New Roman" pitchFamily="18" charset="0"/>
                          <a:ea typeface="宋体" charset="-122"/>
                        </a:rPr>
                        <a:t>3</a:t>
                      </a: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6" marB="46806"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6" marB="46806"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6" marB="468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D</a:t>
                      </a:r>
                      <a:r>
                        <a:rPr kumimoji="1" lang="en-US" altLang="zh-CN" sz="2000" b="0" i="0" u="none" strike="noStrike" cap="none" normalizeH="0" baseline="-25000">
                          <a:ln>
                            <a:noFill/>
                          </a:ln>
                          <a:solidFill>
                            <a:schemeClr val="tx1"/>
                          </a:solidFill>
                          <a:effectLst/>
                          <a:latin typeface="Times New Roman" pitchFamily="18" charset="0"/>
                          <a:ea typeface="宋体" charset="-122"/>
                        </a:rPr>
                        <a:t>4</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6" marB="46806"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6" marB="46806"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6" marB="468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D</a:t>
                      </a:r>
                      <a:r>
                        <a:rPr kumimoji="1" lang="en-US" altLang="zh-CN" sz="2000" b="0" i="0" u="none" strike="noStrike" cap="none" normalizeH="0" baseline="-25000">
                          <a:ln>
                            <a:noFill/>
                          </a:ln>
                          <a:solidFill>
                            <a:schemeClr val="tx1"/>
                          </a:solidFill>
                          <a:effectLst/>
                          <a:latin typeface="Times New Roman" pitchFamily="18" charset="0"/>
                          <a:ea typeface="宋体" charset="-122"/>
                        </a:rPr>
                        <a:t>5</a:t>
                      </a: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422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6" marB="46806"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6" marB="46806"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6" marB="468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D</a:t>
                      </a:r>
                      <a:r>
                        <a:rPr kumimoji="1" lang="en-US" altLang="zh-CN" sz="2000" b="0" i="0" u="none" strike="noStrike" cap="none" normalizeH="0" baseline="-25000">
                          <a:ln>
                            <a:noFill/>
                          </a:ln>
                          <a:solidFill>
                            <a:schemeClr val="tx1"/>
                          </a:solidFill>
                          <a:effectLst/>
                          <a:latin typeface="Times New Roman" pitchFamily="18" charset="0"/>
                          <a:ea typeface="宋体" charset="-122"/>
                        </a:rPr>
                        <a:t>6</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6" marB="46806"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6" marB="46806"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6" marB="46806"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D</a:t>
                      </a:r>
                      <a:r>
                        <a:rPr kumimoji="1" lang="en-US" altLang="zh-CN" sz="2000" b="0" i="0" u="none" strike="noStrike" cap="none" normalizeH="0" baseline="-25000">
                          <a:ln>
                            <a:noFill/>
                          </a:ln>
                          <a:solidFill>
                            <a:schemeClr val="tx1"/>
                          </a:solidFill>
                          <a:effectLst/>
                          <a:latin typeface="Times New Roman" pitchFamily="18" charset="0"/>
                          <a:ea typeface="宋体" charset="-122"/>
                        </a:rPr>
                        <a:t>7</a:t>
                      </a: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44" name="Rectangle 164"/>
          <p:cNvSpPr>
            <a:spLocks noChangeArrowheads="1"/>
          </p:cNvSpPr>
          <p:nvPr/>
        </p:nvSpPr>
        <p:spPr bwMode="auto">
          <a:xfrm>
            <a:off x="6563784" y="2680143"/>
            <a:ext cx="381000" cy="1524000"/>
          </a:xfrm>
          <a:prstGeom prst="rect">
            <a:avLst/>
          </a:prstGeom>
          <a:noFill/>
          <a:ln w="1905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45" name="Rectangle 165"/>
          <p:cNvSpPr>
            <a:spLocks noChangeArrowheads="1"/>
          </p:cNvSpPr>
          <p:nvPr/>
        </p:nvSpPr>
        <p:spPr bwMode="auto">
          <a:xfrm>
            <a:off x="6589184" y="4248593"/>
            <a:ext cx="381000" cy="1524000"/>
          </a:xfrm>
          <a:prstGeom prst="rect">
            <a:avLst/>
          </a:prstGeom>
          <a:noFill/>
          <a:ln w="1905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nvGrpSpPr>
          <p:cNvPr id="246" name="Group 168"/>
          <p:cNvGrpSpPr>
            <a:grpSpLocks/>
          </p:cNvGrpSpPr>
          <p:nvPr/>
        </p:nvGrpSpPr>
        <p:grpSpPr bwMode="auto">
          <a:xfrm>
            <a:off x="2839509" y="3275455"/>
            <a:ext cx="3733800" cy="3200400"/>
            <a:chOff x="1680" y="1824"/>
            <a:chExt cx="2352" cy="2016"/>
          </a:xfrm>
        </p:grpSpPr>
        <p:sp>
          <p:nvSpPr>
            <p:cNvPr id="247" name="Line 166"/>
            <p:cNvSpPr>
              <a:spLocks noChangeShapeType="1"/>
            </p:cNvSpPr>
            <p:nvPr/>
          </p:nvSpPr>
          <p:spPr bwMode="auto">
            <a:xfrm flipH="1">
              <a:off x="1680" y="1824"/>
              <a:ext cx="2256" cy="2016"/>
            </a:xfrm>
            <a:prstGeom prst="line">
              <a:avLst/>
            </a:prstGeom>
            <a:noFill/>
            <a:ln w="19050">
              <a:solidFill>
                <a:srgbClr val="FF0066"/>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8" name="Line 167"/>
            <p:cNvSpPr>
              <a:spLocks noChangeShapeType="1"/>
            </p:cNvSpPr>
            <p:nvPr/>
          </p:nvSpPr>
          <p:spPr bwMode="auto">
            <a:xfrm flipH="1">
              <a:off x="1680" y="3072"/>
              <a:ext cx="2352" cy="768"/>
            </a:xfrm>
            <a:prstGeom prst="line">
              <a:avLst/>
            </a:prstGeom>
            <a:noFill/>
            <a:ln w="19050">
              <a:solidFill>
                <a:srgbClr val="FF0066"/>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pic>
        <p:nvPicPr>
          <p:cNvPr id="76" name="Picture 9" descr="http://princess.kongju.ac.kr/digitalmain/dvlab/labtool/BreadBoard/BreadBoard/help/images/74153.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8" y="1360091"/>
            <a:ext cx="6450590" cy="540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13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76"/>
                                        </p:tgtEl>
                                        <p:attrNameLst>
                                          <p:attrName>ppt_x</p:attrName>
                                        </p:attrNameLst>
                                      </p:cBhvr>
                                      <p:tavLst>
                                        <p:tav tm="0">
                                          <p:val>
                                            <p:strVal val="ppt_x"/>
                                          </p:val>
                                        </p:tav>
                                        <p:tav tm="100000">
                                          <p:val>
                                            <p:strVal val="ppt_x"/>
                                          </p:val>
                                        </p:tav>
                                      </p:tavLst>
                                    </p:anim>
                                    <p:anim calcmode="lin" valueType="num">
                                      <p:cBhvr additive="base">
                                        <p:cTn id="7" dur="500"/>
                                        <p:tgtEl>
                                          <p:spTgt spid="76"/>
                                        </p:tgtEl>
                                        <p:attrNameLst>
                                          <p:attrName>ppt_y</p:attrName>
                                        </p:attrNameLst>
                                      </p:cBhvr>
                                      <p:tavLst>
                                        <p:tav tm="0">
                                          <p:val>
                                            <p:strVal val="ppt_y"/>
                                          </p:val>
                                        </p:tav>
                                        <p:tav tm="100000">
                                          <p:val>
                                            <p:strVal val="1+ppt_h/2"/>
                                          </p:val>
                                        </p:tav>
                                      </p:tavLst>
                                    </p:anim>
                                    <p:set>
                                      <p:cBhvr>
                                        <p:cTn id="8" dur="1" fill="hold">
                                          <p:stCondLst>
                                            <p:cond delay="499"/>
                                          </p:stCondLst>
                                        </p:cTn>
                                        <p:tgtEl>
                                          <p:spTgt spid="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Object 25"/>
          <p:cNvGraphicFramePr>
            <a:graphicFrameLocks noChangeAspect="1"/>
          </p:cNvGraphicFramePr>
          <p:nvPr>
            <p:extLst>
              <p:ext uri="{D42A27DB-BD31-4B8C-83A1-F6EECF244321}">
                <p14:modId xmlns:p14="http://schemas.microsoft.com/office/powerpoint/2010/main" val="3300273838"/>
              </p:ext>
            </p:extLst>
          </p:nvPr>
        </p:nvGraphicFramePr>
        <p:xfrm>
          <a:off x="2286000" y="1666875"/>
          <a:ext cx="3355975" cy="4905375"/>
        </p:xfrm>
        <a:graphic>
          <a:graphicData uri="http://schemas.openxmlformats.org/presentationml/2006/ole">
            <mc:AlternateContent xmlns:mc="http://schemas.openxmlformats.org/markup-compatibility/2006">
              <mc:Choice xmlns:v="urn:schemas-microsoft-com:vml" Requires="v">
                <p:oleObj spid="_x0000_s274614" name="Document" r:id="rId3" imgW="1201652" imgH="2000517" progId="Word.Document.8">
                  <p:embed/>
                </p:oleObj>
              </mc:Choice>
              <mc:Fallback>
                <p:oleObj name="Document" r:id="rId3" imgW="1201652" imgH="2000517"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1393" b="8067"/>
                      <a:stretch>
                        <a:fillRect/>
                      </a:stretch>
                    </p:blipFill>
                    <p:spPr bwMode="auto">
                      <a:xfrm>
                        <a:off x="2286000" y="1666875"/>
                        <a:ext cx="3355975" cy="4905375"/>
                      </a:xfrm>
                      <a:prstGeom prst="rect">
                        <a:avLst/>
                      </a:prstGeom>
                      <a:noFill/>
                      <a:ln>
                        <a:noFill/>
                      </a:ln>
                      <a:effectLst/>
                    </p:spPr>
                  </p:pic>
                </p:oleObj>
              </mc:Fallback>
            </mc:AlternateContent>
          </a:graphicData>
        </a:graphic>
      </p:graphicFrame>
      <p:sp>
        <p:nvSpPr>
          <p:cNvPr id="33" name="Text Box 26"/>
          <p:cNvSpPr txBox="1">
            <a:spLocks noChangeArrowheads="1"/>
          </p:cNvSpPr>
          <p:nvPr/>
        </p:nvSpPr>
        <p:spPr bwMode="auto">
          <a:xfrm>
            <a:off x="147638" y="1422400"/>
            <a:ext cx="2138362" cy="954088"/>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spcBef>
                <a:spcPct val="50000"/>
              </a:spcBef>
            </a:pPr>
            <a:r>
              <a:rPr lang="zh-CN" altLang="en-US" sz="2800" b="1">
                <a:ea typeface="隶书" pitchFamily="49" charset="-122"/>
              </a:rPr>
              <a:t>最简与或表达式</a:t>
            </a:r>
          </a:p>
        </p:txBody>
      </p:sp>
      <p:sp>
        <p:nvSpPr>
          <p:cNvPr id="34" name="AutoShape 27"/>
          <p:cNvSpPr>
            <a:spLocks noChangeArrowheads="1"/>
          </p:cNvSpPr>
          <p:nvPr/>
        </p:nvSpPr>
        <p:spPr bwMode="auto">
          <a:xfrm>
            <a:off x="909638" y="2565400"/>
            <a:ext cx="228600" cy="1447800"/>
          </a:xfrm>
          <a:prstGeom prst="downArrow">
            <a:avLst>
              <a:gd name="adj1" fmla="val 50000"/>
              <a:gd name="adj2" fmla="val 158333"/>
            </a:avLst>
          </a:prstGeom>
          <a:solidFill>
            <a:srgbClr val="CC3300">
              <a:alpha val="50195"/>
            </a:srgbClr>
          </a:solidFill>
          <a:ln w="9525">
            <a:solidFill>
              <a:schemeClr val="tx1"/>
            </a:solidFill>
            <a:miter lim="800000"/>
            <a:headEnd/>
            <a:tailEnd/>
          </a:ln>
        </p:spPr>
        <p:txBody>
          <a:bodyPr vert="eaVert" wrap="none" anchor="ctr"/>
          <a:lstStyle/>
          <a:p>
            <a:endParaRPr lang="zh-CN" altLang="en-US">
              <a:solidFill>
                <a:schemeClr val="tx1"/>
              </a:solidFill>
            </a:endParaRPr>
          </a:p>
        </p:txBody>
      </p:sp>
      <p:sp>
        <p:nvSpPr>
          <p:cNvPr id="35" name="Oval 28"/>
          <p:cNvSpPr>
            <a:spLocks noChangeArrowheads="1"/>
          </p:cNvSpPr>
          <p:nvPr/>
        </p:nvSpPr>
        <p:spPr bwMode="auto">
          <a:xfrm>
            <a:off x="1223963" y="3091368"/>
            <a:ext cx="658205" cy="389513"/>
          </a:xfrm>
          <a:prstGeom prst="ellipse">
            <a:avLst/>
          </a:pr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spcBef>
                <a:spcPct val="50000"/>
              </a:spcBef>
            </a:pPr>
            <a:r>
              <a:rPr lang="en-US" altLang="zh-CN">
                <a:solidFill>
                  <a:schemeClr val="tx1"/>
                </a:solidFill>
              </a:rPr>
              <a:t> 3  </a:t>
            </a:r>
          </a:p>
        </p:txBody>
      </p:sp>
      <p:sp>
        <p:nvSpPr>
          <p:cNvPr id="36" name="Text Box 29"/>
          <p:cNvSpPr txBox="1">
            <a:spLocks noChangeArrowheads="1"/>
          </p:cNvSpPr>
          <p:nvPr/>
        </p:nvSpPr>
        <p:spPr bwMode="auto">
          <a:xfrm>
            <a:off x="300038" y="4089400"/>
            <a:ext cx="1524000" cy="523875"/>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spcBef>
                <a:spcPct val="50000"/>
              </a:spcBef>
            </a:pPr>
            <a:r>
              <a:rPr lang="zh-CN" altLang="en-US" sz="2800" b="1">
                <a:ea typeface="隶书" pitchFamily="49" charset="-122"/>
              </a:rPr>
              <a:t>真值表</a:t>
            </a:r>
            <a:endParaRPr lang="zh-CN" altLang="en-US" sz="2800" b="1">
              <a:ea typeface="幼圆" pitchFamily="49" charset="-122"/>
            </a:endParaRPr>
          </a:p>
        </p:txBody>
      </p:sp>
      <p:graphicFrame>
        <p:nvGraphicFramePr>
          <p:cNvPr id="37" name="Object 30"/>
          <p:cNvGraphicFramePr>
            <a:graphicFrameLocks noChangeAspect="1"/>
          </p:cNvGraphicFramePr>
          <p:nvPr>
            <p:extLst>
              <p:ext uri="{D42A27DB-BD31-4B8C-83A1-F6EECF244321}">
                <p14:modId xmlns:p14="http://schemas.microsoft.com/office/powerpoint/2010/main" val="888486695"/>
              </p:ext>
            </p:extLst>
          </p:nvPr>
        </p:nvGraphicFramePr>
        <p:xfrm>
          <a:off x="2786063" y="464700"/>
          <a:ext cx="2808287" cy="463550"/>
        </p:xfrm>
        <a:graphic>
          <a:graphicData uri="http://schemas.openxmlformats.org/presentationml/2006/ole">
            <mc:AlternateContent xmlns:mc="http://schemas.openxmlformats.org/markup-compatibility/2006">
              <mc:Choice xmlns:v="urn:schemas-microsoft-com:vml" Requires="v">
                <p:oleObj spid="_x0000_s274615" name="Equation" r:id="rId5" imgW="1295280" imgH="177480" progId="Equation.3">
                  <p:embed/>
                </p:oleObj>
              </mc:Choice>
              <mc:Fallback>
                <p:oleObj name="Equation" r:id="rId5" imgW="129528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6063" y="464700"/>
                        <a:ext cx="2808287" cy="463550"/>
                      </a:xfrm>
                      <a:prstGeom prst="rect">
                        <a:avLst/>
                      </a:prstGeom>
                      <a:noFill/>
                    </p:spPr>
                  </p:pic>
                </p:oleObj>
              </mc:Fallback>
            </mc:AlternateContent>
          </a:graphicData>
        </a:graphic>
      </p:graphicFrame>
      <p:sp>
        <p:nvSpPr>
          <p:cNvPr id="38" name="AutoShape 31"/>
          <p:cNvSpPr>
            <a:spLocks noChangeArrowheads="1"/>
          </p:cNvSpPr>
          <p:nvPr/>
        </p:nvSpPr>
        <p:spPr bwMode="auto">
          <a:xfrm>
            <a:off x="3886200" y="1033088"/>
            <a:ext cx="304800" cy="609600"/>
          </a:xfrm>
          <a:prstGeom prst="downArrow">
            <a:avLst>
              <a:gd name="adj1" fmla="val 50000"/>
              <a:gd name="adj2" fmla="val 50000"/>
            </a:avLst>
          </a:prstGeom>
          <a:solidFill>
            <a:srgbClr val="CC3300">
              <a:alpha val="50195"/>
            </a:srgbClr>
          </a:solidFill>
          <a:ln w="9525">
            <a:solidFill>
              <a:schemeClr val="tx1"/>
            </a:solidFill>
            <a:miter lim="800000"/>
            <a:headEnd/>
            <a:tailEnd/>
          </a:ln>
        </p:spPr>
        <p:txBody>
          <a:bodyPr vert="eaVert" wrap="none" anchor="ctr"/>
          <a:lstStyle/>
          <a:p>
            <a:endParaRPr lang="zh-CN" altLang="en-US">
              <a:solidFill>
                <a:schemeClr val="tx1"/>
              </a:solidFill>
            </a:endParaRPr>
          </a:p>
        </p:txBody>
      </p:sp>
      <p:sp>
        <p:nvSpPr>
          <p:cNvPr id="39" name="Oval 32"/>
          <p:cNvSpPr>
            <a:spLocks noChangeArrowheads="1"/>
          </p:cNvSpPr>
          <p:nvPr/>
        </p:nvSpPr>
        <p:spPr bwMode="auto">
          <a:xfrm>
            <a:off x="4251325" y="1055818"/>
            <a:ext cx="658205" cy="389513"/>
          </a:xfrm>
          <a:prstGeom prst="ellipse">
            <a:avLst/>
          </a:pr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spcBef>
                <a:spcPct val="50000"/>
              </a:spcBef>
            </a:pPr>
            <a:r>
              <a:rPr lang="en-US" altLang="zh-CN">
                <a:solidFill>
                  <a:schemeClr val="tx1"/>
                </a:solidFill>
              </a:rPr>
              <a:t> 3  </a:t>
            </a:r>
          </a:p>
        </p:txBody>
      </p:sp>
      <p:sp>
        <p:nvSpPr>
          <p:cNvPr id="40" name="AutoShape 33"/>
          <p:cNvSpPr>
            <a:spLocks noChangeArrowheads="1"/>
          </p:cNvSpPr>
          <p:nvPr/>
        </p:nvSpPr>
        <p:spPr bwMode="auto">
          <a:xfrm>
            <a:off x="909638" y="4705350"/>
            <a:ext cx="228600" cy="908050"/>
          </a:xfrm>
          <a:prstGeom prst="downArrow">
            <a:avLst>
              <a:gd name="adj1" fmla="val 50000"/>
              <a:gd name="adj2" fmla="val 99306"/>
            </a:avLst>
          </a:prstGeom>
          <a:solidFill>
            <a:srgbClr val="CC3300">
              <a:alpha val="50195"/>
            </a:srgbClr>
          </a:solidFill>
          <a:ln w="9525">
            <a:solidFill>
              <a:schemeClr val="tx1"/>
            </a:solidFill>
            <a:miter lim="800000"/>
            <a:headEnd/>
            <a:tailEnd/>
          </a:ln>
        </p:spPr>
        <p:txBody>
          <a:bodyPr vert="eaVert" wrap="none" anchor="ctr"/>
          <a:lstStyle/>
          <a:p>
            <a:endParaRPr lang="zh-CN" altLang="en-US">
              <a:solidFill>
                <a:schemeClr val="tx1"/>
              </a:solidFill>
            </a:endParaRPr>
          </a:p>
        </p:txBody>
      </p:sp>
      <p:sp>
        <p:nvSpPr>
          <p:cNvPr id="41" name="Oval 34"/>
          <p:cNvSpPr>
            <a:spLocks noChangeArrowheads="1"/>
          </p:cNvSpPr>
          <p:nvPr/>
        </p:nvSpPr>
        <p:spPr bwMode="auto">
          <a:xfrm>
            <a:off x="1274763" y="4926518"/>
            <a:ext cx="658205" cy="389513"/>
          </a:xfrm>
          <a:prstGeom prst="ellipse">
            <a:avLst/>
          </a:pr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spcBef>
                <a:spcPct val="50000"/>
              </a:spcBef>
            </a:pPr>
            <a:r>
              <a:rPr lang="en-US" altLang="zh-CN">
                <a:solidFill>
                  <a:schemeClr val="tx1"/>
                </a:solidFill>
              </a:rPr>
              <a:t> 4  </a:t>
            </a:r>
          </a:p>
        </p:txBody>
      </p:sp>
      <p:sp>
        <p:nvSpPr>
          <p:cNvPr id="42" name="Text Box 35"/>
          <p:cNvSpPr txBox="1">
            <a:spLocks noChangeArrowheads="1"/>
          </p:cNvSpPr>
          <p:nvPr/>
        </p:nvSpPr>
        <p:spPr bwMode="auto">
          <a:xfrm>
            <a:off x="147638" y="5689600"/>
            <a:ext cx="1905000" cy="954088"/>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spcBef>
                <a:spcPct val="50000"/>
              </a:spcBef>
            </a:pPr>
            <a:r>
              <a:rPr lang="zh-CN" altLang="en-US" sz="2800" b="1">
                <a:ea typeface="隶书" pitchFamily="49" charset="-122"/>
              </a:rPr>
              <a:t>电路的逻辑功能</a:t>
            </a:r>
          </a:p>
        </p:txBody>
      </p:sp>
      <p:sp>
        <p:nvSpPr>
          <p:cNvPr id="43" name="Text Box 36"/>
          <p:cNvSpPr txBox="1">
            <a:spLocks noChangeArrowheads="1"/>
          </p:cNvSpPr>
          <p:nvPr/>
        </p:nvSpPr>
        <p:spPr bwMode="auto">
          <a:xfrm>
            <a:off x="5929313" y="3429000"/>
            <a:ext cx="28384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zh-CN" altLang="en-US" sz="2800" b="1"/>
              <a:t>当输入</a:t>
            </a:r>
            <a:r>
              <a:rPr lang="en-US" altLang="zh-CN" sz="2800" b="1"/>
              <a:t>A</a:t>
            </a:r>
            <a:r>
              <a:rPr lang="zh-CN" altLang="en-US" sz="2800" b="1"/>
              <a:t>、</a:t>
            </a:r>
            <a:r>
              <a:rPr lang="en-US" altLang="zh-CN" sz="2800" b="1"/>
              <a:t>B</a:t>
            </a:r>
            <a:r>
              <a:rPr lang="zh-CN" altLang="en-US" sz="2800" b="1"/>
              <a:t>、</a:t>
            </a:r>
            <a:r>
              <a:rPr lang="en-US" altLang="zh-CN" sz="2800" b="1"/>
              <a:t>C</a:t>
            </a:r>
            <a:r>
              <a:rPr lang="zh-CN" altLang="en-US" sz="2800" b="1"/>
              <a:t>不一致时，电路输出</a:t>
            </a:r>
            <a:r>
              <a:rPr lang="en-US" altLang="zh-CN" sz="2800" b="1"/>
              <a:t>Y</a:t>
            </a:r>
            <a:r>
              <a:rPr lang="zh-CN" altLang="en-US" sz="2800" b="1">
                <a:latin typeface="宋体" charset="-122"/>
              </a:rPr>
              <a:t>为</a:t>
            </a:r>
            <a:r>
              <a:rPr lang="en-US" altLang="zh-CN" sz="2800" b="1">
                <a:latin typeface="宋体" charset="-122"/>
              </a:rPr>
              <a:t>1</a:t>
            </a:r>
            <a:r>
              <a:rPr lang="zh-CN" altLang="en-US" sz="2800" b="1">
                <a:latin typeface="宋体" charset="-122"/>
              </a:rPr>
              <a:t>，否则输出</a:t>
            </a:r>
            <a:r>
              <a:rPr lang="en-US" altLang="zh-CN" sz="2800" b="1"/>
              <a:t>Y</a:t>
            </a:r>
            <a:r>
              <a:rPr lang="zh-CN" altLang="en-US" sz="2800" b="1">
                <a:latin typeface="宋体" charset="-122"/>
              </a:rPr>
              <a:t>为</a:t>
            </a:r>
            <a:r>
              <a:rPr lang="en-US" altLang="zh-CN" sz="2800" b="1">
                <a:latin typeface="宋体" charset="-122"/>
              </a:rPr>
              <a:t>0</a:t>
            </a:r>
            <a:r>
              <a:rPr lang="zh-CN" altLang="en-US" sz="2800" b="1">
                <a:latin typeface="宋体" charset="-122"/>
              </a:rPr>
              <a:t>。</a:t>
            </a:r>
            <a:endParaRPr lang="zh-CN" altLang="en-US" sz="2800" b="1"/>
          </a:p>
        </p:txBody>
      </p:sp>
      <p:sp>
        <p:nvSpPr>
          <p:cNvPr id="44" name="AutoShape 37"/>
          <p:cNvSpPr>
            <a:spLocks noChangeArrowheads="1"/>
          </p:cNvSpPr>
          <p:nvPr/>
        </p:nvSpPr>
        <p:spPr bwMode="auto">
          <a:xfrm rot="16200000">
            <a:off x="6146800" y="2589213"/>
            <a:ext cx="228600" cy="908050"/>
          </a:xfrm>
          <a:prstGeom prst="downArrow">
            <a:avLst>
              <a:gd name="adj1" fmla="val 50000"/>
              <a:gd name="adj2" fmla="val 99306"/>
            </a:avLst>
          </a:prstGeom>
          <a:solidFill>
            <a:srgbClr val="CC3300">
              <a:alpha val="50195"/>
            </a:srgbClr>
          </a:solidFill>
          <a:ln w="9525">
            <a:solidFill>
              <a:schemeClr val="tx1"/>
            </a:solidFill>
            <a:miter lim="800000"/>
            <a:headEnd/>
            <a:tailEnd/>
          </a:ln>
        </p:spPr>
        <p:txBody>
          <a:bodyPr vert="eaVert" wrap="none" anchor="ctr"/>
          <a:lstStyle/>
          <a:p>
            <a:endParaRPr lang="zh-CN" altLang="en-US">
              <a:solidFill>
                <a:schemeClr val="tx1"/>
              </a:solidFill>
            </a:endParaRPr>
          </a:p>
        </p:txBody>
      </p:sp>
      <p:sp>
        <p:nvSpPr>
          <p:cNvPr id="45" name="Oval 38"/>
          <p:cNvSpPr>
            <a:spLocks noChangeArrowheads="1"/>
          </p:cNvSpPr>
          <p:nvPr/>
        </p:nvSpPr>
        <p:spPr bwMode="auto">
          <a:xfrm>
            <a:off x="6000750" y="2354768"/>
            <a:ext cx="658205" cy="389513"/>
          </a:xfrm>
          <a:prstGeom prst="ellipse">
            <a:avLst/>
          </a:pr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spcBef>
                <a:spcPct val="50000"/>
              </a:spcBef>
            </a:pPr>
            <a:r>
              <a:rPr lang="en-US" altLang="zh-CN">
                <a:solidFill>
                  <a:schemeClr val="tx1"/>
                </a:solidFill>
              </a:rPr>
              <a:t> 4  </a:t>
            </a:r>
          </a:p>
        </p:txBody>
      </p:sp>
      <p:sp>
        <p:nvSpPr>
          <p:cNvPr id="46"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第一节  组合逻辑分析</a:t>
            </a:r>
          </a:p>
        </p:txBody>
      </p:sp>
    </p:spTree>
    <p:extLst>
      <p:ext uri="{BB962C8B-B14F-4D97-AF65-F5344CB8AC3E}">
        <p14:creationId xmlns:p14="http://schemas.microsoft.com/office/powerpoint/2010/main" val="39381492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第三节  数据选择器与分配器</a:t>
            </a:r>
          </a:p>
        </p:txBody>
      </p:sp>
      <p:sp>
        <p:nvSpPr>
          <p:cNvPr id="30" name="内容占位符 2"/>
          <p:cNvSpPr>
            <a:spLocks noGrp="1"/>
          </p:cNvSpPr>
          <p:nvPr>
            <p:ph idx="1"/>
          </p:nvPr>
        </p:nvSpPr>
        <p:spPr>
          <a:xfrm>
            <a:off x="59788" y="503906"/>
            <a:ext cx="9007310" cy="5775791"/>
          </a:xfrm>
        </p:spPr>
        <p:txBody>
          <a:bodyPr/>
          <a:lstStyle/>
          <a:p>
            <a:r>
              <a:rPr lang="zh-CN" altLang="en-US" sz="2400" dirty="0"/>
              <a:t>数据选择器</a:t>
            </a:r>
            <a:r>
              <a:rPr lang="en-US" altLang="zh-CN" sz="2400" dirty="0"/>
              <a:t>MUX</a:t>
            </a:r>
          </a:p>
          <a:p>
            <a:pPr marL="0" indent="0">
              <a:buNone/>
            </a:pP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zh-CN" altLang="en-US" sz="2400" dirty="0"/>
          </a:p>
          <a:p>
            <a:endParaRPr lang="zh-CN" altLang="en-US" sz="2400" dirty="0"/>
          </a:p>
        </p:txBody>
      </p:sp>
      <p:sp>
        <p:nvSpPr>
          <p:cNvPr id="76" name="Text Box 6"/>
          <p:cNvSpPr txBox="1">
            <a:spLocks noChangeArrowheads="1"/>
          </p:cNvSpPr>
          <p:nvPr/>
        </p:nvSpPr>
        <p:spPr bwMode="auto">
          <a:xfrm>
            <a:off x="1263650" y="890056"/>
            <a:ext cx="4868863"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 </a:t>
            </a:r>
            <a:r>
              <a:rPr lang="zh-CN" altLang="en-US" dirty="0"/>
              <a:t>电路中的输入信号</a:t>
            </a:r>
            <a:r>
              <a:rPr lang="en-US" altLang="zh-CN" dirty="0"/>
              <a:t>DCBA</a:t>
            </a:r>
            <a:r>
              <a:rPr lang="zh-CN" altLang="en-US" dirty="0"/>
              <a:t>是</a:t>
            </a:r>
            <a:r>
              <a:rPr lang="en-US" altLang="zh-CN" dirty="0"/>
              <a:t>8421BCD</a:t>
            </a:r>
            <a:r>
              <a:rPr lang="zh-CN" altLang="en-US" dirty="0"/>
              <a:t>码，试分析输出</a:t>
            </a:r>
            <a:r>
              <a:rPr lang="en-US" altLang="zh-CN" dirty="0"/>
              <a:t>L</a:t>
            </a:r>
            <a:r>
              <a:rPr lang="zh-CN" altLang="en-US" dirty="0"/>
              <a:t>实现的逻辑功能。</a:t>
            </a:r>
          </a:p>
        </p:txBody>
      </p:sp>
      <p:grpSp>
        <p:nvGrpSpPr>
          <p:cNvPr id="77" name="Group 8"/>
          <p:cNvGrpSpPr>
            <a:grpSpLocks/>
          </p:cNvGrpSpPr>
          <p:nvPr/>
        </p:nvGrpSpPr>
        <p:grpSpPr bwMode="auto">
          <a:xfrm>
            <a:off x="5514976" y="1674814"/>
            <a:ext cx="3311525" cy="2036762"/>
            <a:chOff x="3198" y="119"/>
            <a:chExt cx="2086" cy="1283"/>
          </a:xfrm>
        </p:grpSpPr>
        <p:pic>
          <p:nvPicPr>
            <p:cNvPr id="7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 y="119"/>
              <a:ext cx="2086" cy="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Text Box 7"/>
            <p:cNvSpPr txBox="1">
              <a:spLocks noChangeArrowheads="1"/>
            </p:cNvSpPr>
            <p:nvPr/>
          </p:nvSpPr>
          <p:spPr bwMode="auto">
            <a:xfrm>
              <a:off x="4223" y="482"/>
              <a:ext cx="27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400"/>
                <a:t>W</a:t>
              </a:r>
            </a:p>
          </p:txBody>
        </p:sp>
      </p:grpSp>
      <p:graphicFrame>
        <p:nvGraphicFramePr>
          <p:cNvPr id="80" name="Group 125"/>
          <p:cNvGraphicFramePr>
            <a:graphicFrameLocks/>
          </p:cNvGraphicFramePr>
          <p:nvPr>
            <p:extLst>
              <p:ext uri="{D42A27DB-BD31-4B8C-83A1-F6EECF244321}">
                <p14:modId xmlns:p14="http://schemas.microsoft.com/office/powerpoint/2010/main" val="4053352946"/>
              </p:ext>
            </p:extLst>
          </p:nvPr>
        </p:nvGraphicFramePr>
        <p:xfrm>
          <a:off x="1193801" y="2334420"/>
          <a:ext cx="2763838" cy="3478217"/>
        </p:xfrm>
        <a:graphic>
          <a:graphicData uri="http://schemas.openxmlformats.org/drawingml/2006/table">
            <a:tbl>
              <a:tblPr/>
              <a:tblGrid>
                <a:gridCol w="460375">
                  <a:extLst>
                    <a:ext uri="{9D8B030D-6E8A-4147-A177-3AD203B41FA5}">
                      <a16:colId xmlns:a16="http://schemas.microsoft.com/office/drawing/2014/main" val="20000"/>
                    </a:ext>
                  </a:extLst>
                </a:gridCol>
                <a:gridCol w="460375">
                  <a:extLst>
                    <a:ext uri="{9D8B030D-6E8A-4147-A177-3AD203B41FA5}">
                      <a16:colId xmlns:a16="http://schemas.microsoft.com/office/drawing/2014/main" val="20001"/>
                    </a:ext>
                  </a:extLst>
                </a:gridCol>
                <a:gridCol w="461963">
                  <a:extLst>
                    <a:ext uri="{9D8B030D-6E8A-4147-A177-3AD203B41FA5}">
                      <a16:colId xmlns:a16="http://schemas.microsoft.com/office/drawing/2014/main" val="20002"/>
                    </a:ext>
                  </a:extLst>
                </a:gridCol>
                <a:gridCol w="460375">
                  <a:extLst>
                    <a:ext uri="{9D8B030D-6E8A-4147-A177-3AD203B41FA5}">
                      <a16:colId xmlns:a16="http://schemas.microsoft.com/office/drawing/2014/main" val="20003"/>
                    </a:ext>
                  </a:extLst>
                </a:gridCol>
                <a:gridCol w="460375">
                  <a:extLst>
                    <a:ext uri="{9D8B030D-6E8A-4147-A177-3AD203B41FA5}">
                      <a16:colId xmlns:a16="http://schemas.microsoft.com/office/drawing/2014/main" val="20004"/>
                    </a:ext>
                  </a:extLst>
                </a:gridCol>
                <a:gridCol w="460375">
                  <a:extLst>
                    <a:ext uri="{9D8B030D-6E8A-4147-A177-3AD203B41FA5}">
                      <a16:colId xmlns:a16="http://schemas.microsoft.com/office/drawing/2014/main" val="20005"/>
                    </a:ext>
                  </a:extLst>
                </a:gridCol>
              </a:tblGrid>
              <a:tr h="315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charset="-122"/>
                        </a:rPr>
                        <a:t>D</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charset="-122"/>
                        </a:rPr>
                        <a:t>C</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charset="-122"/>
                        </a:rPr>
                        <a:t>B</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charset="-122"/>
                        </a:rPr>
                        <a:t>A</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charset="-122"/>
                        </a:rPr>
                        <a:t>Y</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charset="-122"/>
                        </a:rPr>
                        <a:t>L</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5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accent2"/>
                          </a:solidFill>
                          <a:effectLst/>
                          <a:latin typeface="Times New Roman" pitchFamily="18" charset="0"/>
                          <a:ea typeface="宋体" charset="-122"/>
                        </a:rPr>
                        <a:t>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accent2"/>
                          </a:solidFill>
                          <a:effectLst/>
                          <a:latin typeface="Times New Roman" pitchFamily="18" charset="0"/>
                          <a:ea typeface="宋体" charset="-122"/>
                        </a:rPr>
                        <a:t>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accent2"/>
                          </a:solidFill>
                          <a:effectLst/>
                          <a:latin typeface="Times New Roman" pitchFamily="18" charset="0"/>
                          <a:ea typeface="宋体" charset="-122"/>
                        </a:rPr>
                        <a:t>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accent2"/>
                          </a:solidFill>
                          <a:effectLst/>
                          <a:latin typeface="Times New Roman" pitchFamily="18" charset="0"/>
                          <a:ea typeface="宋体" charset="-122"/>
                        </a:rPr>
                        <a:t>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accent2"/>
                          </a:solidFill>
                          <a:effectLst/>
                          <a:latin typeface="Times New Roman" pitchFamily="18" charset="0"/>
                          <a:ea typeface="宋体" charset="-122"/>
                        </a:rPr>
                        <a:t>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accent2"/>
                          </a:solidFill>
                          <a:effectLst/>
                          <a:latin typeface="Times New Roman" pitchFamily="18" charset="0"/>
                          <a:ea typeface="宋体" charset="-122"/>
                        </a:rPr>
                        <a:t>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5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accent2"/>
                          </a:solidFill>
                          <a:effectLst/>
                          <a:latin typeface="Times New Roman" pitchFamily="18" charset="0"/>
                          <a:ea typeface="宋体" charset="-122"/>
                        </a:rPr>
                        <a:t>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accent2"/>
                          </a:solidFill>
                          <a:effectLst/>
                          <a:latin typeface="Times New Roman" pitchFamily="18" charset="0"/>
                          <a:ea typeface="宋体" charset="-122"/>
                        </a:rPr>
                        <a:t>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accent2"/>
                          </a:solidFill>
                          <a:effectLst/>
                          <a:latin typeface="Times New Roman" pitchFamily="18" charset="0"/>
                          <a:ea typeface="宋体" charset="-122"/>
                        </a:rPr>
                        <a:t>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5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accent2"/>
                          </a:solidFill>
                          <a:effectLst/>
                          <a:latin typeface="Times New Roman" pitchFamily="18" charset="0"/>
                          <a:ea typeface="宋体" charset="-122"/>
                        </a:rPr>
                        <a:t>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accent2"/>
                          </a:solidFill>
                          <a:effectLst/>
                          <a:latin typeface="Times New Roman" pitchFamily="18" charset="0"/>
                          <a:ea typeface="宋体" charset="-122"/>
                        </a:rPr>
                        <a:t>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accent2"/>
                          </a:solidFill>
                          <a:effectLst/>
                          <a:latin typeface="Times New Roman" pitchFamily="18" charset="0"/>
                          <a:ea typeface="宋体" charset="-122"/>
                        </a:rPr>
                        <a:t>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5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accent2"/>
                          </a:solidFill>
                          <a:effectLst/>
                          <a:latin typeface="Times New Roman" pitchFamily="18" charset="0"/>
                          <a:ea typeface="宋体" charset="-122"/>
                        </a:rPr>
                        <a:t>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accent2"/>
                          </a:solidFill>
                          <a:effectLst/>
                          <a:latin typeface="Times New Roman" pitchFamily="18" charset="0"/>
                          <a:ea typeface="宋体" charset="-122"/>
                        </a:rPr>
                        <a:t>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accent2"/>
                          </a:solidFill>
                          <a:effectLst/>
                          <a:latin typeface="Times New Roman" pitchFamily="18" charset="0"/>
                          <a:ea typeface="宋体" charset="-122"/>
                        </a:rPr>
                        <a:t>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5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accent2"/>
                          </a:solidFill>
                          <a:effectLst/>
                          <a:latin typeface="Times New Roman" pitchFamily="18" charset="0"/>
                          <a:ea typeface="宋体" charset="-122"/>
                        </a:rPr>
                        <a:t>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accent2"/>
                          </a:solidFill>
                          <a:effectLst/>
                          <a:latin typeface="Times New Roman" pitchFamily="18" charset="0"/>
                          <a:ea typeface="宋体" charset="-122"/>
                        </a:rPr>
                        <a:t>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accent2"/>
                          </a:solidFill>
                          <a:effectLst/>
                          <a:latin typeface="Times New Roman" pitchFamily="18" charset="0"/>
                          <a:ea typeface="宋体" charset="-122"/>
                        </a:rPr>
                        <a:t>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5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accent2"/>
                          </a:solidFill>
                          <a:effectLst/>
                          <a:latin typeface="Times New Roman" pitchFamily="18" charset="0"/>
                          <a:ea typeface="宋体" charset="-122"/>
                        </a:rPr>
                        <a:t>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accent2"/>
                          </a:solidFill>
                          <a:effectLst/>
                          <a:latin typeface="Times New Roman" pitchFamily="18" charset="0"/>
                          <a:ea typeface="宋体" charset="-122"/>
                        </a:rPr>
                        <a:t>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accent2"/>
                          </a:solidFill>
                          <a:effectLst/>
                          <a:latin typeface="Times New Roman" pitchFamily="18" charset="0"/>
                          <a:ea typeface="宋体" charset="-122"/>
                        </a:rPr>
                        <a:t>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7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accent2"/>
                          </a:solidFill>
                          <a:effectLst/>
                          <a:latin typeface="Times New Roman" pitchFamily="18" charset="0"/>
                          <a:ea typeface="宋体" charset="-122"/>
                        </a:rPr>
                        <a:t>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accent2"/>
                          </a:solidFill>
                          <a:effectLst/>
                          <a:latin typeface="Times New Roman" pitchFamily="18" charset="0"/>
                          <a:ea typeface="宋体" charset="-122"/>
                        </a:rPr>
                        <a:t>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accent2"/>
                          </a:solidFill>
                          <a:effectLst/>
                          <a:latin typeface="Times New Roman" pitchFamily="18" charset="0"/>
                          <a:ea typeface="宋体" charset="-122"/>
                        </a:rPr>
                        <a:t>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5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FF3300"/>
                          </a:solidFill>
                          <a:effectLst/>
                          <a:latin typeface="Times New Roman" pitchFamily="18" charset="0"/>
                          <a:ea typeface="宋体"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5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FF3300"/>
                          </a:solidFill>
                          <a:effectLst/>
                          <a:latin typeface="Times New Roman" pitchFamily="18" charset="0"/>
                          <a:ea typeface="宋体"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81" name="Text Box 9"/>
          <p:cNvSpPr txBox="1">
            <a:spLocks noChangeArrowheads="1"/>
          </p:cNvSpPr>
          <p:nvPr/>
        </p:nvSpPr>
        <p:spPr bwMode="auto">
          <a:xfrm>
            <a:off x="3065464" y="2621757"/>
            <a:ext cx="358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solidFill>
                  <a:srgbClr val="FF3300"/>
                </a:solidFill>
              </a:rPr>
              <a:t>1</a:t>
            </a:r>
          </a:p>
        </p:txBody>
      </p:sp>
      <p:sp>
        <p:nvSpPr>
          <p:cNvPr id="82" name="Text Box 114"/>
          <p:cNvSpPr txBox="1">
            <a:spLocks noChangeArrowheads="1"/>
          </p:cNvSpPr>
          <p:nvPr/>
        </p:nvSpPr>
        <p:spPr bwMode="auto">
          <a:xfrm>
            <a:off x="3065464" y="2982120"/>
            <a:ext cx="358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solidFill>
                  <a:srgbClr val="FF3300"/>
                </a:solidFill>
              </a:rPr>
              <a:t>1</a:t>
            </a:r>
          </a:p>
        </p:txBody>
      </p:sp>
      <p:sp>
        <p:nvSpPr>
          <p:cNvPr id="83" name="Text Box 115"/>
          <p:cNvSpPr txBox="1">
            <a:spLocks noChangeArrowheads="1"/>
          </p:cNvSpPr>
          <p:nvPr/>
        </p:nvSpPr>
        <p:spPr bwMode="auto">
          <a:xfrm>
            <a:off x="3065464" y="3269457"/>
            <a:ext cx="358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solidFill>
                  <a:srgbClr val="FF3300"/>
                </a:solidFill>
              </a:rPr>
              <a:t>1</a:t>
            </a:r>
          </a:p>
        </p:txBody>
      </p:sp>
      <p:sp>
        <p:nvSpPr>
          <p:cNvPr id="84" name="Text Box 116"/>
          <p:cNvSpPr txBox="1">
            <a:spLocks noChangeArrowheads="1"/>
          </p:cNvSpPr>
          <p:nvPr/>
        </p:nvSpPr>
        <p:spPr bwMode="auto">
          <a:xfrm>
            <a:off x="3065464" y="3572670"/>
            <a:ext cx="358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solidFill>
                  <a:srgbClr val="FF3300"/>
                </a:solidFill>
              </a:rPr>
              <a:t>1</a:t>
            </a:r>
          </a:p>
        </p:txBody>
      </p:sp>
      <p:sp>
        <p:nvSpPr>
          <p:cNvPr id="85" name="Text Box 117"/>
          <p:cNvSpPr txBox="1">
            <a:spLocks noChangeArrowheads="1"/>
          </p:cNvSpPr>
          <p:nvPr/>
        </p:nvSpPr>
        <p:spPr bwMode="auto">
          <a:xfrm>
            <a:off x="3065464" y="3917157"/>
            <a:ext cx="358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solidFill>
                  <a:srgbClr val="FF3300"/>
                </a:solidFill>
              </a:rPr>
              <a:t>1</a:t>
            </a:r>
          </a:p>
        </p:txBody>
      </p:sp>
      <p:sp>
        <p:nvSpPr>
          <p:cNvPr id="86" name="Text Box 118"/>
          <p:cNvSpPr txBox="1">
            <a:spLocks noChangeArrowheads="1"/>
          </p:cNvSpPr>
          <p:nvPr/>
        </p:nvSpPr>
        <p:spPr bwMode="auto">
          <a:xfrm>
            <a:off x="3065464" y="4206082"/>
            <a:ext cx="358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solidFill>
                  <a:srgbClr val="FF3300"/>
                </a:solidFill>
              </a:rPr>
              <a:t>0</a:t>
            </a:r>
          </a:p>
        </p:txBody>
      </p:sp>
      <p:sp>
        <p:nvSpPr>
          <p:cNvPr id="87" name="Text Box 119"/>
          <p:cNvSpPr txBox="1">
            <a:spLocks noChangeArrowheads="1"/>
          </p:cNvSpPr>
          <p:nvPr/>
        </p:nvSpPr>
        <p:spPr bwMode="auto">
          <a:xfrm>
            <a:off x="3065464" y="4566445"/>
            <a:ext cx="358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solidFill>
                  <a:srgbClr val="FF3300"/>
                </a:solidFill>
              </a:rPr>
              <a:t>0</a:t>
            </a:r>
          </a:p>
        </p:txBody>
      </p:sp>
      <p:sp>
        <p:nvSpPr>
          <p:cNvPr id="88" name="Text Box 120"/>
          <p:cNvSpPr txBox="1">
            <a:spLocks noChangeArrowheads="1"/>
          </p:cNvSpPr>
          <p:nvPr/>
        </p:nvSpPr>
        <p:spPr bwMode="auto">
          <a:xfrm>
            <a:off x="3065464" y="4882357"/>
            <a:ext cx="358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solidFill>
                  <a:srgbClr val="FF3300"/>
                </a:solidFill>
              </a:rPr>
              <a:t>0</a:t>
            </a:r>
          </a:p>
        </p:txBody>
      </p:sp>
      <p:sp>
        <p:nvSpPr>
          <p:cNvPr id="89" name="Text Box 121"/>
          <p:cNvSpPr txBox="1">
            <a:spLocks noChangeArrowheads="1"/>
          </p:cNvSpPr>
          <p:nvPr/>
        </p:nvSpPr>
        <p:spPr bwMode="auto">
          <a:xfrm>
            <a:off x="3065464" y="5171282"/>
            <a:ext cx="358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solidFill>
                  <a:srgbClr val="FF66FF"/>
                </a:solidFill>
              </a:rPr>
              <a:t>0</a:t>
            </a:r>
          </a:p>
        </p:txBody>
      </p:sp>
      <p:sp>
        <p:nvSpPr>
          <p:cNvPr id="90" name="Text Box 122"/>
          <p:cNvSpPr txBox="1">
            <a:spLocks noChangeArrowheads="1"/>
          </p:cNvSpPr>
          <p:nvPr/>
        </p:nvSpPr>
        <p:spPr bwMode="auto">
          <a:xfrm>
            <a:off x="3065464" y="5501482"/>
            <a:ext cx="358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solidFill>
                  <a:srgbClr val="FF66FF"/>
                </a:solidFill>
              </a:rPr>
              <a:t>0</a:t>
            </a:r>
          </a:p>
        </p:txBody>
      </p:sp>
      <p:sp>
        <p:nvSpPr>
          <p:cNvPr id="93" name="Text Box 123"/>
          <p:cNvSpPr txBox="1">
            <a:spLocks noChangeArrowheads="1"/>
          </p:cNvSpPr>
          <p:nvPr/>
        </p:nvSpPr>
        <p:spPr bwMode="auto">
          <a:xfrm>
            <a:off x="3517901" y="2663032"/>
            <a:ext cx="360363"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CC00"/>
                </a:solidFill>
              </a:rPr>
              <a:t>0000011111</a:t>
            </a:r>
          </a:p>
        </p:txBody>
      </p:sp>
      <p:sp>
        <p:nvSpPr>
          <p:cNvPr id="94" name="Text Box 126"/>
          <p:cNvSpPr txBox="1">
            <a:spLocks noChangeArrowheads="1"/>
          </p:cNvSpPr>
          <p:nvPr/>
        </p:nvSpPr>
        <p:spPr bwMode="auto">
          <a:xfrm>
            <a:off x="5040870" y="4310856"/>
            <a:ext cx="2808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功能：四舍五入电路</a:t>
            </a:r>
          </a:p>
        </p:txBody>
      </p:sp>
      <p:grpSp>
        <p:nvGrpSpPr>
          <p:cNvPr id="95" name="Group 130"/>
          <p:cNvGrpSpPr>
            <a:grpSpLocks/>
          </p:cNvGrpSpPr>
          <p:nvPr/>
        </p:nvGrpSpPr>
        <p:grpSpPr bwMode="auto">
          <a:xfrm>
            <a:off x="3281364" y="2693195"/>
            <a:ext cx="3816350" cy="2792412"/>
            <a:chOff x="1791" y="935"/>
            <a:chExt cx="2404" cy="1759"/>
          </a:xfrm>
        </p:grpSpPr>
        <p:sp>
          <p:nvSpPr>
            <p:cNvPr id="96" name="AutoShape 127"/>
            <p:cNvSpPr>
              <a:spLocks/>
            </p:cNvSpPr>
            <p:nvPr/>
          </p:nvSpPr>
          <p:spPr bwMode="auto">
            <a:xfrm>
              <a:off x="1791" y="935"/>
              <a:ext cx="136" cy="1543"/>
            </a:xfrm>
            <a:prstGeom prst="rightBrace">
              <a:avLst>
                <a:gd name="adj1" fmla="val 94547"/>
                <a:gd name="adj2" fmla="val 50000"/>
              </a:avLst>
            </a:prstGeom>
            <a:noFill/>
            <a:ln w="19050">
              <a:solidFill>
                <a:srgbClr val="99CC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97" name="Line 128"/>
            <p:cNvSpPr>
              <a:spLocks noChangeShapeType="1"/>
            </p:cNvSpPr>
            <p:nvPr/>
          </p:nvSpPr>
          <p:spPr bwMode="auto">
            <a:xfrm>
              <a:off x="1900" y="1716"/>
              <a:ext cx="1043" cy="726"/>
            </a:xfrm>
            <a:prstGeom prst="line">
              <a:avLst/>
            </a:prstGeom>
            <a:noFill/>
            <a:ln w="19050">
              <a:solidFill>
                <a:srgbClr val="00CCFF"/>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8" name="Text Box 129"/>
            <p:cNvSpPr txBox="1">
              <a:spLocks noChangeArrowheads="1"/>
            </p:cNvSpPr>
            <p:nvPr/>
          </p:nvSpPr>
          <p:spPr bwMode="auto">
            <a:xfrm>
              <a:off x="2880" y="2432"/>
              <a:ext cx="1315" cy="262"/>
            </a:xfrm>
            <a:prstGeom prst="rect">
              <a:avLst/>
            </a:prstGeom>
            <a:noFill/>
            <a:ln w="19050" algn="ctr">
              <a:solidFill>
                <a:srgbClr val="99CCFF"/>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数据输入端决定</a:t>
              </a:r>
            </a:p>
          </p:txBody>
        </p:sp>
      </p:grpSp>
      <p:grpSp>
        <p:nvGrpSpPr>
          <p:cNvPr id="99" name="Group 135"/>
          <p:cNvGrpSpPr>
            <a:grpSpLocks/>
          </p:cNvGrpSpPr>
          <p:nvPr/>
        </p:nvGrpSpPr>
        <p:grpSpPr bwMode="auto">
          <a:xfrm>
            <a:off x="3281364" y="5214145"/>
            <a:ext cx="3251200" cy="1144587"/>
            <a:chOff x="1791" y="2523"/>
            <a:chExt cx="2048" cy="721"/>
          </a:xfrm>
        </p:grpSpPr>
        <p:sp>
          <p:nvSpPr>
            <p:cNvPr id="100" name="AutoShape 132"/>
            <p:cNvSpPr>
              <a:spLocks/>
            </p:cNvSpPr>
            <p:nvPr/>
          </p:nvSpPr>
          <p:spPr bwMode="auto">
            <a:xfrm>
              <a:off x="1791" y="2523"/>
              <a:ext cx="136" cy="363"/>
            </a:xfrm>
            <a:prstGeom prst="rightBrace">
              <a:avLst>
                <a:gd name="adj1" fmla="val 22243"/>
                <a:gd name="adj2" fmla="val 50000"/>
              </a:avLst>
            </a:prstGeom>
            <a:noFill/>
            <a:ln w="19050">
              <a:solidFill>
                <a:srgbClr val="99CC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01" name="Line 133"/>
            <p:cNvSpPr>
              <a:spLocks noChangeShapeType="1"/>
            </p:cNvSpPr>
            <p:nvPr/>
          </p:nvSpPr>
          <p:spPr bwMode="auto">
            <a:xfrm>
              <a:off x="1882" y="2750"/>
              <a:ext cx="998" cy="363"/>
            </a:xfrm>
            <a:prstGeom prst="line">
              <a:avLst/>
            </a:prstGeom>
            <a:noFill/>
            <a:ln w="19050">
              <a:solidFill>
                <a:srgbClr val="00CCFF"/>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2" name="Text Box 134"/>
            <p:cNvSpPr txBox="1">
              <a:spLocks noChangeArrowheads="1"/>
            </p:cNvSpPr>
            <p:nvPr/>
          </p:nvSpPr>
          <p:spPr bwMode="auto">
            <a:xfrm>
              <a:off x="2887" y="2982"/>
              <a:ext cx="952" cy="262"/>
            </a:xfrm>
            <a:prstGeom prst="rect">
              <a:avLst/>
            </a:prstGeom>
            <a:noFill/>
            <a:ln w="19050" algn="ctr">
              <a:solidFill>
                <a:srgbClr val="99CCFF"/>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使能端决定</a:t>
              </a:r>
            </a:p>
          </p:txBody>
        </p:sp>
      </p:grpSp>
      <p:grpSp>
        <p:nvGrpSpPr>
          <p:cNvPr id="103" name="Group 4"/>
          <p:cNvGrpSpPr>
            <a:grpSpLocks/>
          </p:cNvGrpSpPr>
          <p:nvPr/>
        </p:nvGrpSpPr>
        <p:grpSpPr bwMode="auto">
          <a:xfrm>
            <a:off x="75602" y="926587"/>
            <a:ext cx="1143000" cy="406400"/>
            <a:chOff x="240" y="480"/>
            <a:chExt cx="1488" cy="256"/>
          </a:xfrm>
        </p:grpSpPr>
        <p:sp>
          <p:nvSpPr>
            <p:cNvPr id="104" name="Text Box 5"/>
            <p:cNvSpPr txBox="1">
              <a:spLocks noChangeArrowheads="1"/>
            </p:cNvSpPr>
            <p:nvPr/>
          </p:nvSpPr>
          <p:spPr bwMode="auto">
            <a:xfrm>
              <a:off x="240" y="480"/>
              <a:ext cx="1105"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solidFill>
                    <a:schemeClr val="bg1"/>
                  </a:solidFill>
                </a:rPr>
                <a:t>思考</a:t>
              </a:r>
            </a:p>
          </p:txBody>
        </p:sp>
        <p:sp>
          <p:nvSpPr>
            <p:cNvPr id="105" name="Line 6"/>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sp>
        <p:nvSpPr>
          <p:cNvPr id="2" name="矩形 1"/>
          <p:cNvSpPr/>
          <p:nvPr/>
        </p:nvSpPr>
        <p:spPr>
          <a:xfrm>
            <a:off x="5738294" y="3707603"/>
            <a:ext cx="2864887" cy="369332"/>
          </a:xfrm>
          <a:prstGeom prst="rect">
            <a:avLst/>
          </a:prstGeom>
        </p:spPr>
        <p:txBody>
          <a:bodyPr wrap="none">
            <a:spAutoFit/>
          </a:bodyPr>
          <a:lstStyle/>
          <a:p>
            <a:r>
              <a:rPr lang="en-US" altLang="zh-CN" dirty="0">
                <a:solidFill>
                  <a:srgbClr val="FF0000"/>
                </a:solidFill>
              </a:rPr>
              <a:t>74LS151</a:t>
            </a:r>
            <a:r>
              <a:rPr lang="zh-CN" altLang="en-US" dirty="0">
                <a:solidFill>
                  <a:srgbClr val="FF0000"/>
                </a:solidFill>
              </a:rPr>
              <a:t>是</a:t>
            </a:r>
            <a:r>
              <a:rPr lang="en-US" altLang="zh-CN" dirty="0">
                <a:solidFill>
                  <a:srgbClr val="FF0000"/>
                </a:solidFill>
              </a:rPr>
              <a:t>8</a:t>
            </a:r>
            <a:r>
              <a:rPr lang="zh-CN" altLang="en-US" dirty="0">
                <a:solidFill>
                  <a:srgbClr val="FF0000"/>
                </a:solidFill>
              </a:rPr>
              <a:t>选</a:t>
            </a:r>
            <a:r>
              <a:rPr lang="en-US" altLang="zh-CN" dirty="0">
                <a:solidFill>
                  <a:srgbClr val="FF0000"/>
                </a:solidFill>
              </a:rPr>
              <a:t>1</a:t>
            </a:r>
            <a:r>
              <a:rPr lang="zh-CN" altLang="en-US" dirty="0">
                <a:solidFill>
                  <a:srgbClr val="FF0000"/>
                </a:solidFill>
              </a:rPr>
              <a:t>数据选择器</a:t>
            </a:r>
          </a:p>
        </p:txBody>
      </p:sp>
    </p:spTree>
    <p:extLst>
      <p:ext uri="{BB962C8B-B14F-4D97-AF65-F5344CB8AC3E}">
        <p14:creationId xmlns:p14="http://schemas.microsoft.com/office/powerpoint/2010/main" val="133303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fade">
                                      <p:cBhvr>
                                        <p:cTn id="10" dur="500"/>
                                        <p:tgtEl>
                                          <p:spTgt spid="8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animEffect transition="in" filter="fade">
                                      <p:cBhvr>
                                        <p:cTn id="13" dur="500"/>
                                        <p:tgtEl>
                                          <p:spTgt spid="8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fade">
                                      <p:cBhvr>
                                        <p:cTn id="16" dur="500"/>
                                        <p:tgtEl>
                                          <p:spTgt spid="8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fade">
                                      <p:cBhvr>
                                        <p:cTn id="19" dur="500"/>
                                        <p:tgtEl>
                                          <p:spTgt spid="8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fade">
                                      <p:cBhvr>
                                        <p:cTn id="22" dur="500"/>
                                        <p:tgtEl>
                                          <p:spTgt spid="8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fade">
                                      <p:cBhvr>
                                        <p:cTn id="25" dur="500"/>
                                        <p:tgtEl>
                                          <p:spTgt spid="8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fade">
                                      <p:cBhvr>
                                        <p:cTn id="28" dur="500"/>
                                        <p:tgtEl>
                                          <p:spTgt spid="8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8"/>
                                        </p:tgtEl>
                                        <p:attrNameLst>
                                          <p:attrName>style.visibility</p:attrName>
                                        </p:attrNameLst>
                                      </p:cBhvr>
                                      <p:to>
                                        <p:strVal val="visible"/>
                                      </p:to>
                                    </p:set>
                                    <p:animEffect transition="in" filter="fade">
                                      <p:cBhvr>
                                        <p:cTn id="31" dur="500"/>
                                        <p:tgtEl>
                                          <p:spTgt spid="8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fade">
                                      <p:cBhvr>
                                        <p:cTn id="34" dur="500"/>
                                        <p:tgtEl>
                                          <p:spTgt spid="8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0"/>
                                        </p:tgtEl>
                                        <p:attrNameLst>
                                          <p:attrName>style.visibility</p:attrName>
                                        </p:attrNameLst>
                                      </p:cBhvr>
                                      <p:to>
                                        <p:strVal val="visible"/>
                                      </p:to>
                                    </p:set>
                                    <p:animEffect transition="in" filter="fade">
                                      <p:cBhvr>
                                        <p:cTn id="37" dur="500"/>
                                        <p:tgtEl>
                                          <p:spTgt spid="9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3"/>
                                        </p:tgtEl>
                                        <p:attrNameLst>
                                          <p:attrName>style.visibility</p:attrName>
                                        </p:attrNameLst>
                                      </p:cBhvr>
                                      <p:to>
                                        <p:strVal val="visible"/>
                                      </p:to>
                                    </p:set>
                                    <p:animEffect transition="in" filter="fade">
                                      <p:cBhvr>
                                        <p:cTn id="40" dur="500"/>
                                        <p:tgtEl>
                                          <p:spTgt spid="93"/>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99"/>
                                        </p:tgtEl>
                                        <p:attrNameLst>
                                          <p:attrName>style.visibility</p:attrName>
                                        </p:attrNameLst>
                                      </p:cBhvr>
                                      <p:to>
                                        <p:strVal val="visible"/>
                                      </p:to>
                                    </p:set>
                                    <p:animEffect transition="in" filter="fade">
                                      <p:cBhvr>
                                        <p:cTn id="45" dur="1000"/>
                                        <p:tgtEl>
                                          <p:spTgt spid="99"/>
                                        </p:tgtEl>
                                      </p:cBhvr>
                                    </p:animEffect>
                                    <p:anim calcmode="lin" valueType="num">
                                      <p:cBhvr>
                                        <p:cTn id="46" dur="1000" fill="hold"/>
                                        <p:tgtEl>
                                          <p:spTgt spid="99"/>
                                        </p:tgtEl>
                                        <p:attrNameLst>
                                          <p:attrName>ppt_x</p:attrName>
                                        </p:attrNameLst>
                                      </p:cBhvr>
                                      <p:tavLst>
                                        <p:tav tm="0">
                                          <p:val>
                                            <p:strVal val="#ppt_x"/>
                                          </p:val>
                                        </p:tav>
                                        <p:tav tm="100000">
                                          <p:val>
                                            <p:strVal val="#ppt_x"/>
                                          </p:val>
                                        </p:tav>
                                      </p:tavLst>
                                    </p:anim>
                                    <p:anim calcmode="lin" valueType="num">
                                      <p:cBhvr>
                                        <p:cTn id="47"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95"/>
                                        </p:tgtEl>
                                        <p:attrNameLst>
                                          <p:attrName>style.visibility</p:attrName>
                                        </p:attrNameLst>
                                      </p:cBhvr>
                                      <p:to>
                                        <p:strVal val="visible"/>
                                      </p:to>
                                    </p:set>
                                    <p:animEffect transition="in" filter="barn(inVertical)">
                                      <p:cBhvr>
                                        <p:cTn id="52" dur="500"/>
                                        <p:tgtEl>
                                          <p:spTgt spid="95"/>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94"/>
                                        </p:tgtEl>
                                        <p:attrNameLst>
                                          <p:attrName>style.visibility</p:attrName>
                                        </p:attrNameLst>
                                      </p:cBhvr>
                                      <p:to>
                                        <p:strVal val="visible"/>
                                      </p:to>
                                    </p:set>
                                    <p:animEffect transition="in" filter="barn(inVertical)">
                                      <p:cBhvr>
                                        <p:cTn id="57"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P spid="83" grpId="0"/>
      <p:bldP spid="84" grpId="0"/>
      <p:bldP spid="85" grpId="0"/>
      <p:bldP spid="86" grpId="0"/>
      <p:bldP spid="87" grpId="0"/>
      <p:bldP spid="88" grpId="0"/>
      <p:bldP spid="89" grpId="0"/>
      <p:bldP spid="90" grpId="0"/>
      <p:bldP spid="93" grpId="0"/>
      <p:bldP spid="9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第三节  数据选择器与分配器</a:t>
            </a:r>
          </a:p>
        </p:txBody>
      </p:sp>
      <p:sp>
        <p:nvSpPr>
          <p:cNvPr id="30" name="内容占位符 2"/>
          <p:cNvSpPr>
            <a:spLocks noGrp="1"/>
          </p:cNvSpPr>
          <p:nvPr>
            <p:ph idx="1"/>
          </p:nvPr>
        </p:nvSpPr>
        <p:spPr>
          <a:xfrm>
            <a:off x="34543" y="464904"/>
            <a:ext cx="9007310" cy="5775791"/>
          </a:xfrm>
        </p:spPr>
        <p:txBody>
          <a:bodyPr/>
          <a:lstStyle/>
          <a:p>
            <a:r>
              <a:rPr lang="zh-CN" altLang="en-US" sz="2800" dirty="0"/>
              <a:t>数据分配器</a:t>
            </a:r>
            <a:r>
              <a:rPr lang="en-US" altLang="zh-CN" sz="2800" dirty="0"/>
              <a:t>DMUX</a:t>
            </a:r>
          </a:p>
          <a:p>
            <a:pPr lvl="1"/>
            <a:r>
              <a:rPr lang="zh-CN" altLang="en-US" sz="2000" dirty="0"/>
              <a:t>是单路输入、多路输出的组合逻辑构件。即：决定数据从哪一路输出。用途： 数据交换。</a:t>
            </a:r>
            <a:endParaRPr lang="en-US" altLang="zh-CN" sz="20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pic>
        <p:nvPicPr>
          <p:cNvPr id="23554" name="Picture 2"/>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797872" y="1704315"/>
            <a:ext cx="1620108" cy="1634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2556917" y="2557466"/>
            <a:ext cx="1930337" cy="369332"/>
          </a:xfrm>
          <a:prstGeom prst="rect">
            <a:avLst/>
          </a:prstGeom>
        </p:spPr>
        <p:txBody>
          <a:bodyPr wrap="none">
            <a:spAutoFit/>
          </a:bodyPr>
          <a:lstStyle/>
          <a:p>
            <a:r>
              <a:rPr lang="en-US" altLang="zh-CN" dirty="0">
                <a:solidFill>
                  <a:schemeClr val="tx1"/>
                </a:solidFill>
              </a:rPr>
              <a:t>1-4</a:t>
            </a:r>
            <a:r>
              <a:rPr lang="zh-CN" altLang="en-US" dirty="0">
                <a:solidFill>
                  <a:schemeClr val="tx1"/>
                </a:solidFill>
              </a:rPr>
              <a:t>线数据分配器</a:t>
            </a:r>
          </a:p>
        </p:txBody>
      </p:sp>
      <p:pic>
        <p:nvPicPr>
          <p:cNvPr id="23555" name="Picture 3"/>
          <p:cNvPicPr>
            <a:picLocks noChangeAspect="1" noChangeArrowheads="1"/>
          </p:cNvPicPr>
          <p:nvPr/>
        </p:nvPicPr>
        <p:blipFill>
          <a:blip r:embed="rId4">
            <a:biLevel thresh="75000"/>
            <a:extLst>
              <a:ext uri="{28A0092B-C50C-407E-A947-70E740481C1C}">
                <a14:useLocalDpi xmlns:a14="http://schemas.microsoft.com/office/drawing/2010/main" val="0"/>
              </a:ext>
            </a:extLst>
          </a:blip>
          <a:srcRect/>
          <a:stretch>
            <a:fillRect/>
          </a:stretch>
        </p:blipFill>
        <p:spPr bwMode="auto">
          <a:xfrm>
            <a:off x="4848408" y="1886860"/>
            <a:ext cx="3870258" cy="287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a:spLocks noChangeArrowheads="1"/>
          </p:cNvSpPr>
          <p:nvPr/>
        </p:nvSpPr>
        <p:spPr bwMode="auto">
          <a:xfrm>
            <a:off x="5954919" y="1519649"/>
            <a:ext cx="17011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a:solidFill>
                  <a:schemeClr val="tx1"/>
                </a:solidFill>
              </a:rPr>
              <a:t>74LS155</a:t>
            </a:r>
            <a:r>
              <a:rPr lang="zh-CN" altLang="en-US" dirty="0">
                <a:solidFill>
                  <a:schemeClr val="tx1"/>
                </a:solidFill>
              </a:rPr>
              <a:t>功能表</a:t>
            </a:r>
          </a:p>
        </p:txBody>
      </p:sp>
      <p:grpSp>
        <p:nvGrpSpPr>
          <p:cNvPr id="12" name="Group 129"/>
          <p:cNvGrpSpPr>
            <a:grpSpLocks/>
          </p:cNvGrpSpPr>
          <p:nvPr/>
        </p:nvGrpSpPr>
        <p:grpSpPr bwMode="auto">
          <a:xfrm>
            <a:off x="70861" y="3303586"/>
            <a:ext cx="3984625" cy="3036887"/>
            <a:chOff x="144" y="2112"/>
            <a:chExt cx="2510" cy="1913"/>
          </a:xfrm>
        </p:grpSpPr>
        <p:sp>
          <p:nvSpPr>
            <p:cNvPr id="13" name="AutoShape 67"/>
            <p:cNvSpPr>
              <a:spLocks noChangeArrowheads="1"/>
            </p:cNvSpPr>
            <p:nvPr/>
          </p:nvSpPr>
          <p:spPr bwMode="auto">
            <a:xfrm rot="-5400000">
              <a:off x="1506" y="2486"/>
              <a:ext cx="225" cy="324"/>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4" name="Line 69"/>
            <p:cNvSpPr>
              <a:spLocks noChangeShapeType="1"/>
            </p:cNvSpPr>
            <p:nvPr/>
          </p:nvSpPr>
          <p:spPr bwMode="auto">
            <a:xfrm rot="5400000" flipH="1">
              <a:off x="1525" y="2970"/>
              <a:ext cx="42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Line 70"/>
            <p:cNvSpPr>
              <a:spLocks noChangeShapeType="1"/>
            </p:cNvSpPr>
            <p:nvPr/>
          </p:nvSpPr>
          <p:spPr bwMode="auto">
            <a:xfrm rot="16200000" flipV="1">
              <a:off x="1551" y="2463"/>
              <a:ext cx="14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 name="AutoShape 76"/>
            <p:cNvSpPr>
              <a:spLocks noChangeArrowheads="1"/>
            </p:cNvSpPr>
            <p:nvPr/>
          </p:nvSpPr>
          <p:spPr bwMode="auto">
            <a:xfrm rot="-5400000">
              <a:off x="1084" y="2486"/>
              <a:ext cx="225" cy="324"/>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7" name="Line 78"/>
            <p:cNvSpPr>
              <a:spLocks noChangeShapeType="1"/>
            </p:cNvSpPr>
            <p:nvPr/>
          </p:nvSpPr>
          <p:spPr bwMode="auto">
            <a:xfrm rot="-5400000">
              <a:off x="1098" y="2973"/>
              <a:ext cx="427"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 name="Line 79"/>
            <p:cNvSpPr>
              <a:spLocks noChangeShapeType="1"/>
            </p:cNvSpPr>
            <p:nvPr/>
          </p:nvSpPr>
          <p:spPr bwMode="auto">
            <a:xfrm rot="16200000" flipV="1">
              <a:off x="1129" y="2463"/>
              <a:ext cx="14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 name="AutoShape 81"/>
            <p:cNvSpPr>
              <a:spLocks noChangeArrowheads="1"/>
            </p:cNvSpPr>
            <p:nvPr/>
          </p:nvSpPr>
          <p:spPr bwMode="auto">
            <a:xfrm rot="-5400000">
              <a:off x="1926" y="2495"/>
              <a:ext cx="225" cy="324"/>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0" name="Line 83"/>
            <p:cNvSpPr>
              <a:spLocks noChangeShapeType="1"/>
            </p:cNvSpPr>
            <p:nvPr/>
          </p:nvSpPr>
          <p:spPr bwMode="auto">
            <a:xfrm rot="-5400000">
              <a:off x="2071" y="2853"/>
              <a:ext cx="16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 name="Line 84"/>
            <p:cNvSpPr>
              <a:spLocks noChangeShapeType="1"/>
            </p:cNvSpPr>
            <p:nvPr/>
          </p:nvSpPr>
          <p:spPr bwMode="auto">
            <a:xfrm rot="16200000" flipV="1">
              <a:off x="1971" y="2472"/>
              <a:ext cx="14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 name="AutoShape 86"/>
            <p:cNvSpPr>
              <a:spLocks noChangeArrowheads="1"/>
            </p:cNvSpPr>
            <p:nvPr/>
          </p:nvSpPr>
          <p:spPr bwMode="auto">
            <a:xfrm rot="-5400000">
              <a:off x="2358" y="2495"/>
              <a:ext cx="225" cy="324"/>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3" name="Line 87"/>
            <p:cNvSpPr>
              <a:spLocks noChangeShapeType="1"/>
            </p:cNvSpPr>
            <p:nvPr/>
          </p:nvSpPr>
          <p:spPr bwMode="auto">
            <a:xfrm rot="5400000" flipH="1">
              <a:off x="1375" y="3337"/>
              <a:ext cx="1119"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 name="Line 88"/>
            <p:cNvSpPr>
              <a:spLocks noChangeShapeType="1"/>
            </p:cNvSpPr>
            <p:nvPr/>
          </p:nvSpPr>
          <p:spPr bwMode="auto">
            <a:xfrm rot="-5400000">
              <a:off x="2503" y="2853"/>
              <a:ext cx="16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5" name="Line 89"/>
            <p:cNvSpPr>
              <a:spLocks noChangeShapeType="1"/>
            </p:cNvSpPr>
            <p:nvPr/>
          </p:nvSpPr>
          <p:spPr bwMode="auto">
            <a:xfrm rot="16200000" flipV="1">
              <a:off x="2403" y="2472"/>
              <a:ext cx="14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 name="Line 90"/>
            <p:cNvSpPr>
              <a:spLocks noChangeShapeType="1"/>
            </p:cNvSpPr>
            <p:nvPr/>
          </p:nvSpPr>
          <p:spPr bwMode="auto">
            <a:xfrm rot="5400000" flipH="1">
              <a:off x="1798" y="3343"/>
              <a:ext cx="1119"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7" name="Line 91"/>
            <p:cNvSpPr>
              <a:spLocks noChangeShapeType="1"/>
            </p:cNvSpPr>
            <p:nvPr/>
          </p:nvSpPr>
          <p:spPr bwMode="auto">
            <a:xfrm rot="5400000" flipH="1">
              <a:off x="2172" y="3098"/>
              <a:ext cx="606"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8" name="Line 92"/>
            <p:cNvSpPr>
              <a:spLocks noChangeShapeType="1"/>
            </p:cNvSpPr>
            <p:nvPr/>
          </p:nvSpPr>
          <p:spPr bwMode="auto">
            <a:xfrm rot="5400000" flipH="1">
              <a:off x="502" y="3343"/>
              <a:ext cx="1119"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9" name="Line 93"/>
            <p:cNvSpPr>
              <a:spLocks noChangeShapeType="1"/>
            </p:cNvSpPr>
            <p:nvPr/>
          </p:nvSpPr>
          <p:spPr bwMode="auto">
            <a:xfrm rot="-5400000">
              <a:off x="938" y="3339"/>
              <a:ext cx="1114"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1" name="Line 94"/>
            <p:cNvSpPr>
              <a:spLocks noChangeShapeType="1"/>
            </p:cNvSpPr>
            <p:nvPr/>
          </p:nvSpPr>
          <p:spPr bwMode="auto">
            <a:xfrm flipH="1">
              <a:off x="533" y="3888"/>
              <a:ext cx="182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2" name="Line 96"/>
            <p:cNvSpPr>
              <a:spLocks noChangeShapeType="1"/>
            </p:cNvSpPr>
            <p:nvPr/>
          </p:nvSpPr>
          <p:spPr bwMode="auto">
            <a:xfrm>
              <a:off x="405" y="3630"/>
              <a:ext cx="19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3" name="Line 97"/>
            <p:cNvSpPr>
              <a:spLocks noChangeShapeType="1"/>
            </p:cNvSpPr>
            <p:nvPr/>
          </p:nvSpPr>
          <p:spPr bwMode="auto">
            <a:xfrm flipV="1">
              <a:off x="880" y="3647"/>
              <a:ext cx="119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4" name="Text Box 98"/>
            <p:cNvSpPr txBox="1">
              <a:spLocks noChangeArrowheads="1"/>
            </p:cNvSpPr>
            <p:nvPr/>
          </p:nvSpPr>
          <p:spPr bwMode="auto">
            <a:xfrm>
              <a:off x="1484" y="213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i="1"/>
                <a:t>f</a:t>
              </a:r>
              <a:r>
                <a:rPr lang="en-US" altLang="zh-CN" i="1" baseline="-25000"/>
                <a:t>1</a:t>
              </a:r>
            </a:p>
          </p:txBody>
        </p:sp>
        <p:sp>
          <p:nvSpPr>
            <p:cNvPr id="35" name="Text Box 99"/>
            <p:cNvSpPr txBox="1">
              <a:spLocks noChangeArrowheads="1"/>
            </p:cNvSpPr>
            <p:nvPr/>
          </p:nvSpPr>
          <p:spPr bwMode="auto">
            <a:xfrm>
              <a:off x="322" y="3775"/>
              <a:ext cx="1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D</a:t>
              </a:r>
            </a:p>
          </p:txBody>
        </p:sp>
        <p:sp>
          <p:nvSpPr>
            <p:cNvPr id="36" name="AutoShape 100"/>
            <p:cNvSpPr>
              <a:spLocks noChangeArrowheads="1"/>
            </p:cNvSpPr>
            <p:nvPr/>
          </p:nvSpPr>
          <p:spPr bwMode="auto">
            <a:xfrm rot="5400000">
              <a:off x="583" y="3547"/>
              <a:ext cx="240" cy="199"/>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37" name="Oval 101"/>
            <p:cNvSpPr>
              <a:spLocks noChangeArrowheads="1"/>
            </p:cNvSpPr>
            <p:nvPr/>
          </p:nvSpPr>
          <p:spPr bwMode="auto">
            <a:xfrm>
              <a:off x="808" y="3616"/>
              <a:ext cx="62"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38" name="Line 102"/>
            <p:cNvSpPr>
              <a:spLocks noChangeShapeType="1"/>
            </p:cNvSpPr>
            <p:nvPr/>
          </p:nvSpPr>
          <p:spPr bwMode="auto">
            <a:xfrm>
              <a:off x="431" y="3175"/>
              <a:ext cx="19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9" name="Line 103"/>
            <p:cNvSpPr>
              <a:spLocks noChangeShapeType="1"/>
            </p:cNvSpPr>
            <p:nvPr/>
          </p:nvSpPr>
          <p:spPr bwMode="auto">
            <a:xfrm flipV="1">
              <a:off x="906" y="3192"/>
              <a:ext cx="836"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0" name="AutoShape 104"/>
            <p:cNvSpPr>
              <a:spLocks noChangeArrowheads="1"/>
            </p:cNvSpPr>
            <p:nvPr/>
          </p:nvSpPr>
          <p:spPr bwMode="auto">
            <a:xfrm rot="5400000">
              <a:off x="609" y="3092"/>
              <a:ext cx="240" cy="199"/>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41" name="Oval 105"/>
            <p:cNvSpPr>
              <a:spLocks noChangeArrowheads="1"/>
            </p:cNvSpPr>
            <p:nvPr/>
          </p:nvSpPr>
          <p:spPr bwMode="auto">
            <a:xfrm>
              <a:off x="834" y="3161"/>
              <a:ext cx="62"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42" name="Line 106"/>
            <p:cNvSpPr>
              <a:spLocks noChangeShapeType="1"/>
            </p:cNvSpPr>
            <p:nvPr/>
          </p:nvSpPr>
          <p:spPr bwMode="auto">
            <a:xfrm>
              <a:off x="530" y="2928"/>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3" name="Line 107"/>
            <p:cNvSpPr>
              <a:spLocks noChangeShapeType="1"/>
            </p:cNvSpPr>
            <p:nvPr/>
          </p:nvSpPr>
          <p:spPr bwMode="auto">
            <a:xfrm>
              <a:off x="533" y="2928"/>
              <a:ext cx="206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4" name="Line 108"/>
            <p:cNvSpPr>
              <a:spLocks noChangeShapeType="1"/>
            </p:cNvSpPr>
            <p:nvPr/>
          </p:nvSpPr>
          <p:spPr bwMode="auto">
            <a:xfrm>
              <a:off x="512" y="3399"/>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5" name="Line 109"/>
            <p:cNvSpPr>
              <a:spLocks noChangeShapeType="1"/>
            </p:cNvSpPr>
            <p:nvPr/>
          </p:nvSpPr>
          <p:spPr bwMode="auto">
            <a:xfrm>
              <a:off x="515" y="3399"/>
              <a:ext cx="1961"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6" name="Line 110"/>
            <p:cNvSpPr>
              <a:spLocks noChangeShapeType="1"/>
            </p:cNvSpPr>
            <p:nvPr/>
          </p:nvSpPr>
          <p:spPr bwMode="auto">
            <a:xfrm rot="5400000" flipH="1">
              <a:off x="1317" y="3086"/>
              <a:ext cx="606"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7" name="Line 111"/>
            <p:cNvSpPr>
              <a:spLocks noChangeShapeType="1"/>
            </p:cNvSpPr>
            <p:nvPr/>
          </p:nvSpPr>
          <p:spPr bwMode="auto">
            <a:xfrm rot="5400000" flipH="1">
              <a:off x="1613" y="3203"/>
              <a:ext cx="887"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8" name="Line 112"/>
            <p:cNvSpPr>
              <a:spLocks noChangeShapeType="1"/>
            </p:cNvSpPr>
            <p:nvPr/>
          </p:nvSpPr>
          <p:spPr bwMode="auto">
            <a:xfrm rot="5400000" flipH="1">
              <a:off x="745" y="3208"/>
              <a:ext cx="887"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9" name="Text Box 113"/>
            <p:cNvSpPr txBox="1">
              <a:spLocks noChangeArrowheads="1"/>
            </p:cNvSpPr>
            <p:nvPr/>
          </p:nvSpPr>
          <p:spPr bwMode="auto">
            <a:xfrm>
              <a:off x="171" y="2985"/>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A</a:t>
              </a:r>
              <a:r>
                <a:rPr lang="en-US" altLang="zh-CN" baseline="-25000" dirty="0"/>
                <a:t>1</a:t>
              </a:r>
            </a:p>
          </p:txBody>
        </p:sp>
        <p:sp>
          <p:nvSpPr>
            <p:cNvPr id="50" name="Text Box 114"/>
            <p:cNvSpPr txBox="1">
              <a:spLocks noChangeArrowheads="1"/>
            </p:cNvSpPr>
            <p:nvPr/>
          </p:nvSpPr>
          <p:spPr bwMode="auto">
            <a:xfrm>
              <a:off x="144" y="345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A</a:t>
              </a:r>
              <a:r>
                <a:rPr lang="en-US" altLang="zh-CN" baseline="-25000" dirty="0"/>
                <a:t>0</a:t>
              </a:r>
            </a:p>
          </p:txBody>
        </p:sp>
        <p:sp>
          <p:nvSpPr>
            <p:cNvPr id="51" name="Text Box 115"/>
            <p:cNvSpPr txBox="1">
              <a:spLocks noChangeArrowheads="1"/>
            </p:cNvSpPr>
            <p:nvPr/>
          </p:nvSpPr>
          <p:spPr bwMode="auto">
            <a:xfrm>
              <a:off x="1061" y="2112"/>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i="1"/>
                <a:t>f</a:t>
              </a:r>
              <a:r>
                <a:rPr lang="en-US" altLang="zh-CN" i="1" baseline="-25000"/>
                <a:t>0</a:t>
              </a:r>
            </a:p>
          </p:txBody>
        </p:sp>
        <p:sp>
          <p:nvSpPr>
            <p:cNvPr id="52" name="Text Box 116"/>
            <p:cNvSpPr txBox="1">
              <a:spLocks noChangeArrowheads="1"/>
            </p:cNvSpPr>
            <p:nvPr/>
          </p:nvSpPr>
          <p:spPr bwMode="auto">
            <a:xfrm>
              <a:off x="1895" y="2112"/>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i="1"/>
                <a:t>f</a:t>
              </a:r>
              <a:r>
                <a:rPr lang="en-US" altLang="zh-CN" i="1" baseline="-25000"/>
                <a:t>2</a:t>
              </a:r>
            </a:p>
          </p:txBody>
        </p:sp>
        <p:sp>
          <p:nvSpPr>
            <p:cNvPr id="53" name="Text Box 117"/>
            <p:cNvSpPr txBox="1">
              <a:spLocks noChangeArrowheads="1"/>
            </p:cNvSpPr>
            <p:nvPr/>
          </p:nvSpPr>
          <p:spPr bwMode="auto">
            <a:xfrm>
              <a:off x="2318" y="2134"/>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i="1"/>
                <a:t>f</a:t>
              </a:r>
              <a:r>
                <a:rPr lang="en-US" altLang="zh-CN" i="1" baseline="-25000"/>
                <a:t>3</a:t>
              </a:r>
            </a:p>
          </p:txBody>
        </p:sp>
        <p:sp>
          <p:nvSpPr>
            <p:cNvPr id="54" name="Oval 119"/>
            <p:cNvSpPr>
              <a:spLocks noChangeArrowheads="1"/>
            </p:cNvSpPr>
            <p:nvPr/>
          </p:nvSpPr>
          <p:spPr bwMode="auto">
            <a:xfrm flipH="1" flipV="1">
              <a:off x="1041" y="3867"/>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55" name="Oval 120"/>
            <p:cNvSpPr>
              <a:spLocks noChangeArrowheads="1"/>
            </p:cNvSpPr>
            <p:nvPr/>
          </p:nvSpPr>
          <p:spPr bwMode="auto">
            <a:xfrm flipH="1" flipV="1">
              <a:off x="1467" y="3868"/>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56" name="Oval 121"/>
            <p:cNvSpPr>
              <a:spLocks noChangeArrowheads="1"/>
            </p:cNvSpPr>
            <p:nvPr/>
          </p:nvSpPr>
          <p:spPr bwMode="auto">
            <a:xfrm flipH="1" flipV="1">
              <a:off x="1907" y="3858"/>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57" name="Oval 122"/>
            <p:cNvSpPr>
              <a:spLocks noChangeArrowheads="1"/>
            </p:cNvSpPr>
            <p:nvPr/>
          </p:nvSpPr>
          <p:spPr bwMode="auto">
            <a:xfrm flipH="1" flipV="1">
              <a:off x="1599" y="3369"/>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58" name="Oval 123"/>
            <p:cNvSpPr>
              <a:spLocks noChangeArrowheads="1"/>
            </p:cNvSpPr>
            <p:nvPr/>
          </p:nvSpPr>
          <p:spPr bwMode="auto">
            <a:xfrm flipH="1" flipV="1">
              <a:off x="1157" y="3618"/>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59" name="Oval 124"/>
            <p:cNvSpPr>
              <a:spLocks noChangeArrowheads="1"/>
            </p:cNvSpPr>
            <p:nvPr/>
          </p:nvSpPr>
          <p:spPr bwMode="auto">
            <a:xfrm flipH="1" flipV="1">
              <a:off x="1283" y="3168"/>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60" name="Oval 125"/>
            <p:cNvSpPr>
              <a:spLocks noChangeArrowheads="1"/>
            </p:cNvSpPr>
            <p:nvPr/>
          </p:nvSpPr>
          <p:spPr bwMode="auto">
            <a:xfrm flipH="1" flipV="1">
              <a:off x="503" y="3147"/>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61" name="Oval 126"/>
            <p:cNvSpPr>
              <a:spLocks noChangeArrowheads="1"/>
            </p:cNvSpPr>
            <p:nvPr/>
          </p:nvSpPr>
          <p:spPr bwMode="auto">
            <a:xfrm flipH="1" flipV="1">
              <a:off x="485" y="3600"/>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62" name="Oval 127"/>
            <p:cNvSpPr>
              <a:spLocks noChangeArrowheads="1"/>
            </p:cNvSpPr>
            <p:nvPr/>
          </p:nvSpPr>
          <p:spPr bwMode="auto">
            <a:xfrm flipH="1" flipV="1">
              <a:off x="2126" y="2908"/>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grpSp>
      <p:sp>
        <p:nvSpPr>
          <p:cNvPr id="3" name="矩形 2"/>
          <p:cNvSpPr/>
          <p:nvPr/>
        </p:nvSpPr>
        <p:spPr>
          <a:xfrm>
            <a:off x="3495359" y="392861"/>
            <a:ext cx="2720617" cy="523220"/>
          </a:xfrm>
          <a:prstGeom prst="rect">
            <a:avLst/>
          </a:prstGeom>
        </p:spPr>
        <p:txBody>
          <a:bodyPr wrap="none">
            <a:spAutoFit/>
          </a:bodyPr>
          <a:lstStyle/>
          <a:p>
            <a:r>
              <a:rPr lang="en-US" altLang="zh-CN" sz="2800" dirty="0">
                <a:solidFill>
                  <a:srgbClr val="FF0000"/>
                </a:solidFill>
              </a:rPr>
              <a:t> </a:t>
            </a:r>
            <a:r>
              <a:rPr lang="en-US" altLang="zh-CN" sz="2800" dirty="0" err="1">
                <a:solidFill>
                  <a:srgbClr val="FF0000"/>
                </a:solidFill>
              </a:rPr>
              <a:t>Demultiplexer</a:t>
            </a:r>
            <a:endParaRPr lang="zh-CN" altLang="en-US" sz="2800" dirty="0">
              <a:solidFill>
                <a:srgbClr val="FF0000"/>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883638684"/>
              </p:ext>
            </p:extLst>
          </p:nvPr>
        </p:nvGraphicFramePr>
        <p:xfrm>
          <a:off x="4406900" y="4754563"/>
          <a:ext cx="2027238" cy="606425"/>
        </p:xfrm>
        <a:graphic>
          <a:graphicData uri="http://schemas.openxmlformats.org/presentationml/2006/ole">
            <mc:AlternateContent xmlns:mc="http://schemas.openxmlformats.org/markup-compatibility/2006">
              <mc:Choice xmlns:v="urn:schemas-microsoft-com:vml" Requires="v">
                <p:oleObj spid="_x0000_s262754" name="Equation" r:id="rId5" imgW="850680" imgH="253800" progId="Equation.DSMT4">
                  <p:embed/>
                </p:oleObj>
              </mc:Choice>
              <mc:Fallback>
                <p:oleObj name="Equation" r:id="rId5" imgW="850680" imgH="253800" progId="Equation.DSMT4">
                  <p:embed/>
                  <p:pic>
                    <p:nvPicPr>
                      <p:cNvPr id="0" name=""/>
                      <p:cNvPicPr/>
                      <p:nvPr/>
                    </p:nvPicPr>
                    <p:blipFill>
                      <a:blip r:embed="rId6"/>
                      <a:stretch>
                        <a:fillRect/>
                      </a:stretch>
                    </p:blipFill>
                    <p:spPr>
                      <a:xfrm>
                        <a:off x="4406900" y="4754563"/>
                        <a:ext cx="2027238" cy="60642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973001131"/>
              </p:ext>
            </p:extLst>
          </p:nvPr>
        </p:nvGraphicFramePr>
        <p:xfrm>
          <a:off x="4346985" y="5549104"/>
          <a:ext cx="2117725" cy="606425"/>
        </p:xfrm>
        <a:graphic>
          <a:graphicData uri="http://schemas.openxmlformats.org/presentationml/2006/ole">
            <mc:AlternateContent xmlns:mc="http://schemas.openxmlformats.org/markup-compatibility/2006">
              <mc:Choice xmlns:v="urn:schemas-microsoft-com:vml" Requires="v">
                <p:oleObj spid="_x0000_s262755" name="Equation" r:id="rId7" imgW="888840" imgH="253800" progId="Equation.DSMT4">
                  <p:embed/>
                </p:oleObj>
              </mc:Choice>
              <mc:Fallback>
                <p:oleObj name="Equation" r:id="rId7" imgW="888840" imgH="253800" progId="Equation.DSMT4">
                  <p:embed/>
                  <p:pic>
                    <p:nvPicPr>
                      <p:cNvPr id="0" name="对象 4"/>
                      <p:cNvPicPr>
                        <a:picLocks noChangeAspect="1" noChangeArrowheads="1"/>
                      </p:cNvPicPr>
                      <p:nvPr/>
                    </p:nvPicPr>
                    <p:blipFill>
                      <a:blip r:embed="rId8"/>
                      <a:srcRect/>
                      <a:stretch>
                        <a:fillRect/>
                      </a:stretch>
                    </p:blipFill>
                    <p:spPr bwMode="auto">
                      <a:xfrm>
                        <a:off x="4346985" y="5549104"/>
                        <a:ext cx="211772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479108434"/>
              </p:ext>
            </p:extLst>
          </p:nvPr>
        </p:nvGraphicFramePr>
        <p:xfrm>
          <a:off x="6791325" y="4788209"/>
          <a:ext cx="2057400" cy="606425"/>
        </p:xfrm>
        <a:graphic>
          <a:graphicData uri="http://schemas.openxmlformats.org/presentationml/2006/ole">
            <mc:AlternateContent xmlns:mc="http://schemas.openxmlformats.org/markup-compatibility/2006">
              <mc:Choice xmlns:v="urn:schemas-microsoft-com:vml" Requires="v">
                <p:oleObj spid="_x0000_s262756" name="Equation" r:id="rId9" imgW="863280" imgH="253800" progId="Equation.DSMT4">
                  <p:embed/>
                </p:oleObj>
              </mc:Choice>
              <mc:Fallback>
                <p:oleObj name="Equation" r:id="rId9" imgW="863280" imgH="253800" progId="Equation.DSMT4">
                  <p:embed/>
                  <p:pic>
                    <p:nvPicPr>
                      <p:cNvPr id="0" name="对象 4"/>
                      <p:cNvPicPr>
                        <a:picLocks noChangeAspect="1" noChangeArrowheads="1"/>
                      </p:cNvPicPr>
                      <p:nvPr/>
                    </p:nvPicPr>
                    <p:blipFill>
                      <a:blip r:embed="rId10"/>
                      <a:srcRect/>
                      <a:stretch>
                        <a:fillRect/>
                      </a:stretch>
                    </p:blipFill>
                    <p:spPr bwMode="auto">
                      <a:xfrm>
                        <a:off x="6791325" y="4788209"/>
                        <a:ext cx="20574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931358578"/>
              </p:ext>
            </p:extLst>
          </p:nvPr>
        </p:nvGraphicFramePr>
        <p:xfrm>
          <a:off x="6738938" y="5642261"/>
          <a:ext cx="2119312" cy="544513"/>
        </p:xfrm>
        <a:graphic>
          <a:graphicData uri="http://schemas.openxmlformats.org/presentationml/2006/ole">
            <mc:AlternateContent xmlns:mc="http://schemas.openxmlformats.org/markup-compatibility/2006">
              <mc:Choice xmlns:v="urn:schemas-microsoft-com:vml" Requires="v">
                <p:oleObj spid="_x0000_s262757" name="Equation" r:id="rId11" imgW="888840" imgH="228600" progId="Equation.DSMT4">
                  <p:embed/>
                </p:oleObj>
              </mc:Choice>
              <mc:Fallback>
                <p:oleObj name="Equation" r:id="rId11" imgW="888840" imgH="228600" progId="Equation.DSMT4">
                  <p:embed/>
                  <p:pic>
                    <p:nvPicPr>
                      <p:cNvPr id="0" name="对象 6"/>
                      <p:cNvPicPr>
                        <a:picLocks noChangeAspect="1" noChangeArrowheads="1"/>
                      </p:cNvPicPr>
                      <p:nvPr/>
                    </p:nvPicPr>
                    <p:blipFill>
                      <a:blip r:embed="rId12"/>
                      <a:srcRect/>
                      <a:stretch>
                        <a:fillRect/>
                      </a:stretch>
                    </p:blipFill>
                    <p:spPr bwMode="auto">
                      <a:xfrm>
                        <a:off x="6738938" y="5642261"/>
                        <a:ext cx="2119312"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 name="AutoShape 46"/>
          <p:cNvSpPr>
            <a:spLocks noChangeArrowheads="1"/>
          </p:cNvSpPr>
          <p:nvPr/>
        </p:nvSpPr>
        <p:spPr bwMode="auto">
          <a:xfrm rot="5400000">
            <a:off x="-232605" y="5066501"/>
            <a:ext cx="1112837" cy="465144"/>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p>
            <a:endParaRPr lang="zh-CN" altLang="zh-CN">
              <a:solidFill>
                <a:srgbClr val="008000"/>
              </a:solidFill>
            </a:endParaRPr>
          </a:p>
        </p:txBody>
      </p:sp>
      <p:sp>
        <p:nvSpPr>
          <p:cNvPr id="64" name="AutoShape 46"/>
          <p:cNvSpPr>
            <a:spLocks noChangeArrowheads="1"/>
          </p:cNvSpPr>
          <p:nvPr/>
        </p:nvSpPr>
        <p:spPr bwMode="auto">
          <a:xfrm rot="5400000">
            <a:off x="215867" y="5865049"/>
            <a:ext cx="360025" cy="585039"/>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p>
            <a:endParaRPr lang="zh-CN" altLang="zh-CN">
              <a:solidFill>
                <a:srgbClr val="008000"/>
              </a:solidFill>
            </a:endParaRPr>
          </a:p>
        </p:txBody>
      </p:sp>
      <p:sp>
        <p:nvSpPr>
          <p:cNvPr id="65" name="AutoShape 46"/>
          <p:cNvSpPr>
            <a:spLocks noChangeArrowheads="1"/>
          </p:cNvSpPr>
          <p:nvPr/>
        </p:nvSpPr>
        <p:spPr bwMode="auto">
          <a:xfrm rot="5400000">
            <a:off x="2499275" y="2120861"/>
            <a:ext cx="497690" cy="3017718"/>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p>
            <a:endParaRPr lang="zh-CN" altLang="zh-CN">
              <a:solidFill>
                <a:srgbClr val="008000"/>
              </a:solidFill>
            </a:endParaRPr>
          </a:p>
        </p:txBody>
      </p:sp>
    </p:spTree>
    <p:extLst>
      <p:ext uri="{BB962C8B-B14F-4D97-AF65-F5344CB8AC3E}">
        <p14:creationId xmlns:p14="http://schemas.microsoft.com/office/powerpoint/2010/main" val="23543678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第三节  数据选择器与分配器</a:t>
            </a:r>
          </a:p>
        </p:txBody>
      </p:sp>
      <p:sp>
        <p:nvSpPr>
          <p:cNvPr id="30" name="内容占位符 2"/>
          <p:cNvSpPr>
            <a:spLocks noGrp="1"/>
          </p:cNvSpPr>
          <p:nvPr>
            <p:ph idx="1"/>
          </p:nvPr>
        </p:nvSpPr>
        <p:spPr>
          <a:xfrm>
            <a:off x="34543" y="464904"/>
            <a:ext cx="9007310" cy="5775791"/>
          </a:xfrm>
        </p:spPr>
        <p:txBody>
          <a:bodyPr/>
          <a:lstStyle/>
          <a:p>
            <a:r>
              <a:rPr lang="zh-CN" altLang="en-US" sz="2800" dirty="0"/>
              <a:t>数据分配器</a:t>
            </a:r>
            <a:r>
              <a:rPr lang="en-US" altLang="zh-CN" sz="2800" dirty="0"/>
              <a:t>DMUX</a:t>
            </a:r>
          </a:p>
          <a:p>
            <a:pPr lvl="1"/>
            <a:r>
              <a:rPr lang="zh-CN" altLang="en-US" sz="2000" dirty="0"/>
              <a:t>是单路输入、多路输出的组合逻辑构件。即：决定数据从哪一路输出。用途： 数据交换。</a:t>
            </a:r>
            <a:endParaRPr lang="en-US" altLang="zh-CN" sz="2000" dirty="0"/>
          </a:p>
          <a:p>
            <a:pPr lvl="1"/>
            <a:r>
              <a:rPr lang="en-US" altLang="zh-CN" sz="2000" dirty="0"/>
              <a:t>74LS155, 1-4</a:t>
            </a:r>
            <a:r>
              <a:rPr lang="zh-CN" altLang="en-US" sz="2000" dirty="0"/>
              <a:t>线数据分配器，或者</a:t>
            </a:r>
            <a:r>
              <a:rPr lang="en-US" altLang="zh-CN" sz="2000" dirty="0"/>
              <a:t>2</a:t>
            </a:r>
            <a:r>
              <a:rPr lang="zh-CN" altLang="en-US" sz="2000" dirty="0"/>
              <a:t>：</a:t>
            </a:r>
            <a:r>
              <a:rPr lang="en-US" altLang="zh-CN" sz="2000" dirty="0"/>
              <a:t>4</a:t>
            </a:r>
            <a:r>
              <a:rPr lang="zh-CN" altLang="en-US" sz="2000" dirty="0"/>
              <a:t>线译码器</a:t>
            </a:r>
            <a:endParaRPr lang="en-US" altLang="zh-CN" sz="20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sp>
        <p:nvSpPr>
          <p:cNvPr id="3" name="矩形 2"/>
          <p:cNvSpPr/>
          <p:nvPr/>
        </p:nvSpPr>
        <p:spPr>
          <a:xfrm>
            <a:off x="3495359" y="392861"/>
            <a:ext cx="2720617" cy="523220"/>
          </a:xfrm>
          <a:prstGeom prst="rect">
            <a:avLst/>
          </a:prstGeom>
        </p:spPr>
        <p:txBody>
          <a:bodyPr wrap="none">
            <a:spAutoFit/>
          </a:bodyPr>
          <a:lstStyle/>
          <a:p>
            <a:r>
              <a:rPr lang="en-US" altLang="zh-CN" sz="2800" dirty="0">
                <a:solidFill>
                  <a:srgbClr val="FF0000"/>
                </a:solidFill>
              </a:rPr>
              <a:t> </a:t>
            </a:r>
            <a:r>
              <a:rPr lang="en-US" altLang="zh-CN" sz="2800" dirty="0" err="1">
                <a:solidFill>
                  <a:srgbClr val="FF0000"/>
                </a:solidFill>
              </a:rPr>
              <a:t>Demultiplexer</a:t>
            </a:r>
            <a:endParaRPr lang="zh-CN" altLang="en-US" sz="2800" dirty="0">
              <a:solidFill>
                <a:srgbClr val="FF0000"/>
              </a:solidFill>
            </a:endParaRPr>
          </a:p>
        </p:txBody>
      </p:sp>
      <p:pic>
        <p:nvPicPr>
          <p:cNvPr id="159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715" y="2078910"/>
            <a:ext cx="405765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239" y="2031285"/>
            <a:ext cx="4171950"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53196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第三节  数据选择器与分配器</a:t>
            </a:r>
          </a:p>
        </p:txBody>
      </p:sp>
      <p:sp>
        <p:nvSpPr>
          <p:cNvPr id="30" name="内容占位符 2"/>
          <p:cNvSpPr>
            <a:spLocks noGrp="1"/>
          </p:cNvSpPr>
          <p:nvPr>
            <p:ph idx="1"/>
          </p:nvPr>
        </p:nvSpPr>
        <p:spPr>
          <a:xfrm>
            <a:off x="34543" y="464904"/>
            <a:ext cx="9007310" cy="5775791"/>
          </a:xfrm>
        </p:spPr>
        <p:txBody>
          <a:bodyPr/>
          <a:lstStyle/>
          <a:p>
            <a:r>
              <a:rPr lang="zh-CN" altLang="en-US" sz="2800" dirty="0"/>
              <a:t>数据选择器</a:t>
            </a:r>
            <a:r>
              <a:rPr lang="en-US" altLang="zh-CN" sz="2800" dirty="0"/>
              <a:t>MUX</a:t>
            </a:r>
            <a:r>
              <a:rPr lang="zh-CN" altLang="en-US" sz="2800" dirty="0"/>
              <a:t>和数据分配器</a:t>
            </a:r>
            <a:r>
              <a:rPr lang="en-US" altLang="zh-CN" sz="2800" dirty="0"/>
              <a:t>DMUX</a:t>
            </a:r>
            <a:r>
              <a:rPr lang="zh-CN" altLang="en-US" sz="2800" dirty="0"/>
              <a:t>的应用</a:t>
            </a:r>
            <a:endParaRPr lang="en-US" altLang="zh-CN" sz="28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sp>
        <p:nvSpPr>
          <p:cNvPr id="73" name="Line 29"/>
          <p:cNvSpPr>
            <a:spLocks noChangeShapeType="1"/>
          </p:cNvSpPr>
          <p:nvPr/>
        </p:nvSpPr>
        <p:spPr bwMode="auto">
          <a:xfrm flipV="1">
            <a:off x="3770192" y="2530217"/>
            <a:ext cx="740045" cy="3460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grpSp>
        <p:nvGrpSpPr>
          <p:cNvPr id="74" name="Group 65"/>
          <p:cNvGrpSpPr>
            <a:grpSpLocks/>
          </p:cNvGrpSpPr>
          <p:nvPr/>
        </p:nvGrpSpPr>
        <p:grpSpPr bwMode="auto">
          <a:xfrm>
            <a:off x="385643" y="1528505"/>
            <a:ext cx="3384550" cy="1752600"/>
            <a:chOff x="0" y="576"/>
            <a:chExt cx="2112" cy="1104"/>
          </a:xfrm>
        </p:grpSpPr>
        <p:sp>
          <p:nvSpPr>
            <p:cNvPr id="75" name="Rectangle 11"/>
            <p:cNvSpPr>
              <a:spLocks noChangeArrowheads="1"/>
            </p:cNvSpPr>
            <p:nvPr/>
          </p:nvSpPr>
          <p:spPr bwMode="auto">
            <a:xfrm>
              <a:off x="0" y="576"/>
              <a:ext cx="912" cy="240"/>
            </a:xfrm>
            <a:prstGeom prst="rect">
              <a:avLst/>
            </a:prstGeom>
            <a:gradFill rotWithShape="1">
              <a:gsLst>
                <a:gs pos="0">
                  <a:srgbClr val="475E76"/>
                </a:gs>
                <a:gs pos="50000">
                  <a:srgbClr val="99CCFF"/>
                </a:gs>
                <a:gs pos="100000">
                  <a:srgbClr val="475E76"/>
                </a:gs>
              </a:gsLst>
              <a:lin ang="5400000" scaled="1"/>
            </a:gradFill>
            <a:ln w="19050">
              <a:solidFill>
                <a:schemeClr val="tx1"/>
              </a:solidFill>
              <a:miter lim="800000"/>
              <a:headEnd/>
              <a:tailEnd/>
            </a:ln>
          </p:spPr>
          <p:txBody>
            <a:bodyPr wrap="none" lIns="90000" tIns="46800" rIns="90000" bIns="46800" anchor="ctr"/>
            <a:lstStyle/>
            <a:p>
              <a:pPr>
                <a:spcBef>
                  <a:spcPct val="0"/>
                </a:spcBef>
              </a:pPr>
              <a:r>
                <a:rPr lang="en-US" altLang="zh-CN">
                  <a:solidFill>
                    <a:schemeClr val="tx1"/>
                  </a:solidFill>
                </a:rPr>
                <a:t>1#</a:t>
              </a:r>
              <a:r>
                <a:rPr lang="zh-CN" altLang="en-US">
                  <a:solidFill>
                    <a:schemeClr val="tx1"/>
                  </a:solidFill>
                </a:rPr>
                <a:t>炉温度计</a:t>
              </a:r>
            </a:p>
          </p:txBody>
        </p:sp>
        <p:sp>
          <p:nvSpPr>
            <p:cNvPr id="76" name="Rectangle 15"/>
            <p:cNvSpPr>
              <a:spLocks noChangeArrowheads="1"/>
            </p:cNvSpPr>
            <p:nvPr/>
          </p:nvSpPr>
          <p:spPr bwMode="auto">
            <a:xfrm>
              <a:off x="1113" y="603"/>
              <a:ext cx="432" cy="192"/>
            </a:xfrm>
            <a:prstGeom prst="rect">
              <a:avLst/>
            </a:prstGeom>
            <a:gradFill rotWithShape="0">
              <a:gsLst>
                <a:gs pos="0">
                  <a:srgbClr val="5E1847"/>
                </a:gs>
                <a:gs pos="50000">
                  <a:srgbClr val="CC3399"/>
                </a:gs>
                <a:gs pos="100000">
                  <a:srgbClr val="5E1847"/>
                </a:gs>
              </a:gsLst>
              <a:lin ang="5400000" scaled="1"/>
            </a:gradFill>
            <a:ln w="19050">
              <a:solidFill>
                <a:schemeClr val="tx1"/>
              </a:solidFill>
              <a:miter lim="800000"/>
              <a:headEnd/>
              <a:tailEnd/>
            </a:ln>
          </p:spPr>
          <p:txBody>
            <a:bodyPr wrap="none" lIns="90000" tIns="46800" rIns="90000" bIns="46800" anchor="ctr"/>
            <a:lstStyle/>
            <a:p>
              <a:pPr>
                <a:spcBef>
                  <a:spcPct val="0"/>
                </a:spcBef>
              </a:pPr>
              <a:r>
                <a:rPr lang="en-US" altLang="zh-CN">
                  <a:solidFill>
                    <a:schemeClr val="tx1"/>
                  </a:solidFill>
                </a:rPr>
                <a:t>A/D</a:t>
              </a:r>
            </a:p>
          </p:txBody>
        </p:sp>
        <p:sp>
          <p:nvSpPr>
            <p:cNvPr id="77" name="Line 16"/>
            <p:cNvSpPr>
              <a:spLocks noChangeShapeType="1"/>
            </p:cNvSpPr>
            <p:nvPr/>
          </p:nvSpPr>
          <p:spPr bwMode="auto">
            <a:xfrm>
              <a:off x="1552" y="693"/>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78" name="Line 17"/>
            <p:cNvSpPr>
              <a:spLocks noChangeShapeType="1"/>
            </p:cNvSpPr>
            <p:nvPr/>
          </p:nvSpPr>
          <p:spPr bwMode="auto">
            <a:xfrm>
              <a:off x="922" y="690"/>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79" name="Rectangle 18"/>
            <p:cNvSpPr>
              <a:spLocks noChangeArrowheads="1"/>
            </p:cNvSpPr>
            <p:nvPr/>
          </p:nvSpPr>
          <p:spPr bwMode="auto">
            <a:xfrm>
              <a:off x="1104" y="1186"/>
              <a:ext cx="432" cy="192"/>
            </a:xfrm>
            <a:prstGeom prst="rect">
              <a:avLst/>
            </a:prstGeom>
            <a:gradFill rotWithShape="0">
              <a:gsLst>
                <a:gs pos="0">
                  <a:srgbClr val="5E1847"/>
                </a:gs>
                <a:gs pos="50000">
                  <a:srgbClr val="CC3399"/>
                </a:gs>
                <a:gs pos="100000">
                  <a:srgbClr val="5E1847"/>
                </a:gs>
              </a:gsLst>
              <a:lin ang="5400000" scaled="1"/>
            </a:gradFill>
            <a:ln w="19050">
              <a:solidFill>
                <a:schemeClr val="tx1"/>
              </a:solidFill>
              <a:miter lim="800000"/>
              <a:headEnd/>
              <a:tailEnd/>
            </a:ln>
          </p:spPr>
          <p:txBody>
            <a:bodyPr wrap="none" lIns="90000" tIns="46800" rIns="90000" bIns="46800" anchor="ctr"/>
            <a:lstStyle/>
            <a:p>
              <a:pPr>
                <a:spcBef>
                  <a:spcPct val="0"/>
                </a:spcBef>
              </a:pPr>
              <a:r>
                <a:rPr lang="en-US" altLang="zh-CN">
                  <a:solidFill>
                    <a:schemeClr val="tx1"/>
                  </a:solidFill>
                </a:rPr>
                <a:t>A/D</a:t>
              </a:r>
            </a:p>
          </p:txBody>
        </p:sp>
        <p:sp>
          <p:nvSpPr>
            <p:cNvPr id="80" name="Line 19"/>
            <p:cNvSpPr>
              <a:spLocks noChangeShapeType="1"/>
            </p:cNvSpPr>
            <p:nvPr/>
          </p:nvSpPr>
          <p:spPr bwMode="auto">
            <a:xfrm>
              <a:off x="1543" y="1276"/>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81" name="Line 20"/>
            <p:cNvSpPr>
              <a:spLocks noChangeShapeType="1"/>
            </p:cNvSpPr>
            <p:nvPr/>
          </p:nvSpPr>
          <p:spPr bwMode="auto">
            <a:xfrm>
              <a:off x="913" y="1273"/>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82" name="Rectangle 21"/>
            <p:cNvSpPr>
              <a:spLocks noChangeArrowheads="1"/>
            </p:cNvSpPr>
            <p:nvPr/>
          </p:nvSpPr>
          <p:spPr bwMode="auto">
            <a:xfrm>
              <a:off x="1113" y="892"/>
              <a:ext cx="432" cy="192"/>
            </a:xfrm>
            <a:prstGeom prst="rect">
              <a:avLst/>
            </a:prstGeom>
            <a:gradFill rotWithShape="0">
              <a:gsLst>
                <a:gs pos="0">
                  <a:srgbClr val="5E1847"/>
                </a:gs>
                <a:gs pos="50000">
                  <a:srgbClr val="CC3399"/>
                </a:gs>
                <a:gs pos="100000">
                  <a:srgbClr val="5E1847"/>
                </a:gs>
              </a:gsLst>
              <a:lin ang="5400000" scaled="1"/>
            </a:gradFill>
            <a:ln w="19050">
              <a:solidFill>
                <a:schemeClr val="tx1"/>
              </a:solidFill>
              <a:miter lim="800000"/>
              <a:headEnd/>
              <a:tailEnd/>
            </a:ln>
          </p:spPr>
          <p:txBody>
            <a:bodyPr wrap="none" lIns="90000" tIns="46800" rIns="90000" bIns="46800" anchor="ctr"/>
            <a:lstStyle/>
            <a:p>
              <a:pPr>
                <a:spcBef>
                  <a:spcPct val="0"/>
                </a:spcBef>
              </a:pPr>
              <a:r>
                <a:rPr lang="en-US" altLang="zh-CN">
                  <a:solidFill>
                    <a:schemeClr val="tx1"/>
                  </a:solidFill>
                </a:rPr>
                <a:t>A/D</a:t>
              </a:r>
            </a:p>
          </p:txBody>
        </p:sp>
        <p:sp>
          <p:nvSpPr>
            <p:cNvPr id="83" name="Line 22"/>
            <p:cNvSpPr>
              <a:spLocks noChangeShapeType="1"/>
            </p:cNvSpPr>
            <p:nvPr/>
          </p:nvSpPr>
          <p:spPr bwMode="auto">
            <a:xfrm>
              <a:off x="1552" y="982"/>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84" name="Line 23"/>
            <p:cNvSpPr>
              <a:spLocks noChangeShapeType="1"/>
            </p:cNvSpPr>
            <p:nvPr/>
          </p:nvSpPr>
          <p:spPr bwMode="auto">
            <a:xfrm>
              <a:off x="922" y="979"/>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85" name="Rectangle 24"/>
            <p:cNvSpPr>
              <a:spLocks noChangeArrowheads="1"/>
            </p:cNvSpPr>
            <p:nvPr/>
          </p:nvSpPr>
          <p:spPr bwMode="auto">
            <a:xfrm>
              <a:off x="1122" y="1467"/>
              <a:ext cx="432" cy="192"/>
            </a:xfrm>
            <a:prstGeom prst="rect">
              <a:avLst/>
            </a:prstGeom>
            <a:gradFill rotWithShape="0">
              <a:gsLst>
                <a:gs pos="0">
                  <a:srgbClr val="5E1847"/>
                </a:gs>
                <a:gs pos="50000">
                  <a:srgbClr val="CC3399"/>
                </a:gs>
                <a:gs pos="100000">
                  <a:srgbClr val="5E1847"/>
                </a:gs>
              </a:gsLst>
              <a:lin ang="5400000" scaled="1"/>
            </a:gradFill>
            <a:ln w="19050">
              <a:solidFill>
                <a:schemeClr val="tx1"/>
              </a:solidFill>
              <a:miter lim="800000"/>
              <a:headEnd/>
              <a:tailEnd/>
            </a:ln>
          </p:spPr>
          <p:txBody>
            <a:bodyPr wrap="none" lIns="90000" tIns="46800" rIns="90000" bIns="46800" anchor="ctr"/>
            <a:lstStyle/>
            <a:p>
              <a:pPr>
                <a:spcBef>
                  <a:spcPct val="0"/>
                </a:spcBef>
              </a:pPr>
              <a:r>
                <a:rPr lang="en-US" altLang="zh-CN">
                  <a:solidFill>
                    <a:schemeClr val="tx1"/>
                  </a:solidFill>
                </a:rPr>
                <a:t>A/D</a:t>
              </a:r>
            </a:p>
          </p:txBody>
        </p:sp>
        <p:sp>
          <p:nvSpPr>
            <p:cNvPr id="86" name="Line 25"/>
            <p:cNvSpPr>
              <a:spLocks noChangeShapeType="1"/>
            </p:cNvSpPr>
            <p:nvPr/>
          </p:nvSpPr>
          <p:spPr bwMode="auto">
            <a:xfrm>
              <a:off x="1561" y="1557"/>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87" name="Line 26"/>
            <p:cNvSpPr>
              <a:spLocks noChangeShapeType="1"/>
            </p:cNvSpPr>
            <p:nvPr/>
          </p:nvSpPr>
          <p:spPr bwMode="auto">
            <a:xfrm>
              <a:off x="931" y="1554"/>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88" name="Text Box 30"/>
            <p:cNvSpPr txBox="1">
              <a:spLocks noChangeArrowheads="1"/>
            </p:cNvSpPr>
            <p:nvPr/>
          </p:nvSpPr>
          <p:spPr bwMode="auto">
            <a:xfrm>
              <a:off x="1728" y="624"/>
              <a:ext cx="384" cy="1030"/>
            </a:xfrm>
            <a:prstGeom prst="rect">
              <a:avLst/>
            </a:prstGeom>
            <a:gradFill rotWithShape="0">
              <a:gsLst>
                <a:gs pos="0">
                  <a:srgbClr val="762F00"/>
                </a:gs>
                <a:gs pos="50000">
                  <a:srgbClr val="FF6600"/>
                </a:gs>
                <a:gs pos="100000">
                  <a:srgbClr val="762F00"/>
                </a:gs>
              </a:gsLst>
              <a:lin ang="0" scaled="1"/>
            </a:gradFill>
            <a:ln w="19050">
              <a:solidFill>
                <a:schemeClr val="tx1"/>
              </a:solidFill>
              <a:miter lim="800000"/>
              <a:headEnd/>
              <a:tailEnd/>
            </a:ln>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t>数据选择器                 </a:t>
              </a:r>
            </a:p>
          </p:txBody>
        </p:sp>
        <p:sp>
          <p:nvSpPr>
            <p:cNvPr id="89" name="Rectangle 40"/>
            <p:cNvSpPr>
              <a:spLocks noChangeArrowheads="1"/>
            </p:cNvSpPr>
            <p:nvPr/>
          </p:nvSpPr>
          <p:spPr bwMode="auto">
            <a:xfrm>
              <a:off x="0" y="871"/>
              <a:ext cx="912" cy="240"/>
            </a:xfrm>
            <a:prstGeom prst="rect">
              <a:avLst/>
            </a:prstGeom>
            <a:gradFill rotWithShape="1">
              <a:gsLst>
                <a:gs pos="0">
                  <a:srgbClr val="475E76"/>
                </a:gs>
                <a:gs pos="50000">
                  <a:srgbClr val="99CCFF"/>
                </a:gs>
                <a:gs pos="100000">
                  <a:srgbClr val="475E76"/>
                </a:gs>
              </a:gsLst>
              <a:lin ang="5400000" scaled="1"/>
            </a:gradFill>
            <a:ln w="19050">
              <a:solidFill>
                <a:schemeClr val="tx1"/>
              </a:solidFill>
              <a:miter lim="800000"/>
              <a:headEnd/>
              <a:tailEnd/>
            </a:ln>
          </p:spPr>
          <p:txBody>
            <a:bodyPr wrap="none" lIns="90000" tIns="46800" rIns="90000" bIns="46800" anchor="ctr"/>
            <a:lstStyle/>
            <a:p>
              <a:pPr>
                <a:spcBef>
                  <a:spcPct val="0"/>
                </a:spcBef>
              </a:pPr>
              <a:r>
                <a:rPr lang="en-US" altLang="zh-CN">
                  <a:solidFill>
                    <a:schemeClr val="tx1"/>
                  </a:solidFill>
                </a:rPr>
                <a:t>2#</a:t>
              </a:r>
              <a:r>
                <a:rPr lang="zh-CN" altLang="en-US">
                  <a:solidFill>
                    <a:schemeClr val="tx1"/>
                  </a:solidFill>
                </a:rPr>
                <a:t>炉温度计</a:t>
              </a:r>
            </a:p>
          </p:txBody>
        </p:sp>
        <p:sp>
          <p:nvSpPr>
            <p:cNvPr id="90" name="Rectangle 41"/>
            <p:cNvSpPr>
              <a:spLocks noChangeArrowheads="1"/>
            </p:cNvSpPr>
            <p:nvPr/>
          </p:nvSpPr>
          <p:spPr bwMode="auto">
            <a:xfrm>
              <a:off x="0" y="1152"/>
              <a:ext cx="912" cy="240"/>
            </a:xfrm>
            <a:prstGeom prst="rect">
              <a:avLst/>
            </a:prstGeom>
            <a:gradFill rotWithShape="1">
              <a:gsLst>
                <a:gs pos="0">
                  <a:srgbClr val="475E76"/>
                </a:gs>
                <a:gs pos="50000">
                  <a:srgbClr val="99CCFF"/>
                </a:gs>
                <a:gs pos="100000">
                  <a:srgbClr val="475E76"/>
                </a:gs>
              </a:gsLst>
              <a:lin ang="5400000" scaled="1"/>
            </a:gradFill>
            <a:ln w="19050">
              <a:solidFill>
                <a:schemeClr val="tx1"/>
              </a:solidFill>
              <a:miter lim="800000"/>
              <a:headEnd/>
              <a:tailEnd/>
            </a:ln>
          </p:spPr>
          <p:txBody>
            <a:bodyPr wrap="none" lIns="90000" tIns="46800" rIns="90000" bIns="46800" anchor="ctr"/>
            <a:lstStyle/>
            <a:p>
              <a:pPr>
                <a:spcBef>
                  <a:spcPct val="0"/>
                </a:spcBef>
              </a:pPr>
              <a:r>
                <a:rPr lang="en-US" altLang="zh-CN">
                  <a:solidFill>
                    <a:schemeClr val="tx1"/>
                  </a:solidFill>
                </a:rPr>
                <a:t>3#</a:t>
              </a:r>
              <a:r>
                <a:rPr lang="zh-CN" altLang="en-US">
                  <a:solidFill>
                    <a:schemeClr val="tx1"/>
                  </a:solidFill>
                </a:rPr>
                <a:t>炉温度计</a:t>
              </a:r>
            </a:p>
          </p:txBody>
        </p:sp>
        <p:sp>
          <p:nvSpPr>
            <p:cNvPr id="91" name="Rectangle 42"/>
            <p:cNvSpPr>
              <a:spLocks noChangeArrowheads="1"/>
            </p:cNvSpPr>
            <p:nvPr/>
          </p:nvSpPr>
          <p:spPr bwMode="auto">
            <a:xfrm>
              <a:off x="0" y="1440"/>
              <a:ext cx="912" cy="240"/>
            </a:xfrm>
            <a:prstGeom prst="rect">
              <a:avLst/>
            </a:prstGeom>
            <a:gradFill rotWithShape="1">
              <a:gsLst>
                <a:gs pos="0">
                  <a:srgbClr val="475E76"/>
                </a:gs>
                <a:gs pos="50000">
                  <a:srgbClr val="99CCFF"/>
                </a:gs>
                <a:gs pos="100000">
                  <a:srgbClr val="475E76"/>
                </a:gs>
              </a:gsLst>
              <a:lin ang="5400000" scaled="1"/>
            </a:gradFill>
            <a:ln w="19050">
              <a:solidFill>
                <a:schemeClr val="tx1"/>
              </a:solidFill>
              <a:miter lim="800000"/>
              <a:headEnd/>
              <a:tailEnd/>
            </a:ln>
          </p:spPr>
          <p:txBody>
            <a:bodyPr wrap="none" lIns="90000" tIns="46800" rIns="90000" bIns="46800" anchor="ctr"/>
            <a:lstStyle/>
            <a:p>
              <a:pPr>
                <a:spcBef>
                  <a:spcPct val="0"/>
                </a:spcBef>
              </a:pPr>
              <a:r>
                <a:rPr lang="en-US" altLang="zh-CN">
                  <a:solidFill>
                    <a:schemeClr val="tx1"/>
                  </a:solidFill>
                </a:rPr>
                <a:t>4#</a:t>
              </a:r>
              <a:r>
                <a:rPr lang="zh-CN" altLang="en-US">
                  <a:solidFill>
                    <a:schemeClr val="tx1"/>
                  </a:solidFill>
                </a:rPr>
                <a:t>炉温度计</a:t>
              </a:r>
            </a:p>
          </p:txBody>
        </p:sp>
      </p:grpSp>
      <p:sp>
        <p:nvSpPr>
          <p:cNvPr id="92" name="Line 45"/>
          <p:cNvSpPr>
            <a:spLocks noChangeShapeType="1"/>
          </p:cNvSpPr>
          <p:nvPr/>
        </p:nvSpPr>
        <p:spPr bwMode="auto">
          <a:xfrm>
            <a:off x="4950394" y="2401870"/>
            <a:ext cx="743850" cy="57443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93" name="Text Box 46"/>
          <p:cNvSpPr txBox="1">
            <a:spLocks noChangeArrowheads="1"/>
          </p:cNvSpPr>
          <p:nvPr/>
        </p:nvSpPr>
        <p:spPr bwMode="auto">
          <a:xfrm>
            <a:off x="5694243" y="1604705"/>
            <a:ext cx="609600" cy="1635125"/>
          </a:xfrm>
          <a:prstGeom prst="rect">
            <a:avLst/>
          </a:prstGeom>
          <a:gradFill rotWithShape="0">
            <a:gsLst>
              <a:gs pos="0">
                <a:srgbClr val="762F00"/>
              </a:gs>
              <a:gs pos="50000">
                <a:srgbClr val="FF6600"/>
              </a:gs>
              <a:gs pos="100000">
                <a:srgbClr val="762F00"/>
              </a:gs>
            </a:gsLst>
            <a:lin ang="0" scaled="1"/>
          </a:gradFill>
          <a:ln w="19050">
            <a:solidFill>
              <a:srgbClr val="008000"/>
            </a:solidFill>
            <a:miter lim="800000"/>
            <a:headEnd/>
            <a:tailEnd/>
          </a:ln>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t>数据分配 器                 </a:t>
            </a:r>
          </a:p>
        </p:txBody>
      </p:sp>
      <p:grpSp>
        <p:nvGrpSpPr>
          <p:cNvPr id="94" name="Group 64"/>
          <p:cNvGrpSpPr>
            <a:grpSpLocks/>
          </p:cNvGrpSpPr>
          <p:nvPr/>
        </p:nvGrpSpPr>
        <p:grpSpPr bwMode="auto">
          <a:xfrm>
            <a:off x="6291143" y="1528505"/>
            <a:ext cx="2735262" cy="1752600"/>
            <a:chOff x="4000" y="576"/>
            <a:chExt cx="1760" cy="1104"/>
          </a:xfrm>
        </p:grpSpPr>
        <p:sp>
          <p:nvSpPr>
            <p:cNvPr id="95" name="Rectangle 47"/>
            <p:cNvSpPr>
              <a:spLocks noChangeArrowheads="1"/>
            </p:cNvSpPr>
            <p:nvPr/>
          </p:nvSpPr>
          <p:spPr bwMode="auto">
            <a:xfrm>
              <a:off x="4200" y="624"/>
              <a:ext cx="432" cy="192"/>
            </a:xfrm>
            <a:prstGeom prst="rect">
              <a:avLst/>
            </a:prstGeom>
            <a:gradFill rotWithShape="0">
              <a:gsLst>
                <a:gs pos="0">
                  <a:srgbClr val="5E1847"/>
                </a:gs>
                <a:gs pos="50000">
                  <a:srgbClr val="CC3399"/>
                </a:gs>
                <a:gs pos="100000">
                  <a:srgbClr val="5E1847"/>
                </a:gs>
              </a:gsLst>
              <a:lin ang="5400000" scaled="1"/>
            </a:gradFill>
            <a:ln w="19050">
              <a:solidFill>
                <a:schemeClr val="tx1"/>
              </a:solidFill>
              <a:miter lim="800000"/>
              <a:headEnd/>
              <a:tailEnd/>
            </a:ln>
          </p:spPr>
          <p:txBody>
            <a:bodyPr wrap="none" lIns="90000" tIns="46800" rIns="90000" bIns="46800" anchor="ctr"/>
            <a:lstStyle/>
            <a:p>
              <a:pPr>
                <a:spcBef>
                  <a:spcPct val="0"/>
                </a:spcBef>
              </a:pPr>
              <a:r>
                <a:rPr lang="en-US" altLang="zh-CN">
                  <a:solidFill>
                    <a:schemeClr val="tx1"/>
                  </a:solidFill>
                </a:rPr>
                <a:t>D/A</a:t>
              </a:r>
            </a:p>
          </p:txBody>
        </p:sp>
        <p:sp>
          <p:nvSpPr>
            <p:cNvPr id="96" name="Line 48"/>
            <p:cNvSpPr>
              <a:spLocks noChangeShapeType="1"/>
            </p:cNvSpPr>
            <p:nvPr/>
          </p:nvSpPr>
          <p:spPr bwMode="auto">
            <a:xfrm>
              <a:off x="4639" y="714"/>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97" name="Line 49"/>
            <p:cNvSpPr>
              <a:spLocks noChangeShapeType="1"/>
            </p:cNvSpPr>
            <p:nvPr/>
          </p:nvSpPr>
          <p:spPr bwMode="auto">
            <a:xfrm>
              <a:off x="4009" y="711"/>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98" name="Rectangle 50"/>
            <p:cNvSpPr>
              <a:spLocks noChangeArrowheads="1"/>
            </p:cNvSpPr>
            <p:nvPr/>
          </p:nvSpPr>
          <p:spPr bwMode="auto">
            <a:xfrm>
              <a:off x="4191" y="1207"/>
              <a:ext cx="432" cy="192"/>
            </a:xfrm>
            <a:prstGeom prst="rect">
              <a:avLst/>
            </a:prstGeom>
            <a:gradFill rotWithShape="0">
              <a:gsLst>
                <a:gs pos="0">
                  <a:srgbClr val="5E1847"/>
                </a:gs>
                <a:gs pos="50000">
                  <a:srgbClr val="CC3399"/>
                </a:gs>
                <a:gs pos="100000">
                  <a:srgbClr val="5E1847"/>
                </a:gs>
              </a:gsLst>
              <a:lin ang="5400000" scaled="1"/>
            </a:gradFill>
            <a:ln w="19050">
              <a:solidFill>
                <a:schemeClr val="tx1"/>
              </a:solidFill>
              <a:miter lim="800000"/>
              <a:headEnd/>
              <a:tailEnd/>
            </a:ln>
          </p:spPr>
          <p:txBody>
            <a:bodyPr wrap="none" lIns="90000" tIns="46800" rIns="90000" bIns="46800" anchor="ctr"/>
            <a:lstStyle/>
            <a:p>
              <a:pPr>
                <a:spcBef>
                  <a:spcPct val="0"/>
                </a:spcBef>
              </a:pPr>
              <a:r>
                <a:rPr lang="en-US" altLang="zh-CN">
                  <a:solidFill>
                    <a:schemeClr val="tx1"/>
                  </a:solidFill>
                </a:rPr>
                <a:t>D/A</a:t>
              </a:r>
            </a:p>
          </p:txBody>
        </p:sp>
        <p:sp>
          <p:nvSpPr>
            <p:cNvPr id="99" name="Line 51"/>
            <p:cNvSpPr>
              <a:spLocks noChangeShapeType="1"/>
            </p:cNvSpPr>
            <p:nvPr/>
          </p:nvSpPr>
          <p:spPr bwMode="auto">
            <a:xfrm>
              <a:off x="4630" y="1297"/>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00" name="Line 52"/>
            <p:cNvSpPr>
              <a:spLocks noChangeShapeType="1"/>
            </p:cNvSpPr>
            <p:nvPr/>
          </p:nvSpPr>
          <p:spPr bwMode="auto">
            <a:xfrm>
              <a:off x="4000" y="1294"/>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01" name="Rectangle 53"/>
            <p:cNvSpPr>
              <a:spLocks noChangeArrowheads="1"/>
            </p:cNvSpPr>
            <p:nvPr/>
          </p:nvSpPr>
          <p:spPr bwMode="auto">
            <a:xfrm>
              <a:off x="4200" y="913"/>
              <a:ext cx="432" cy="192"/>
            </a:xfrm>
            <a:prstGeom prst="rect">
              <a:avLst/>
            </a:prstGeom>
            <a:gradFill rotWithShape="0">
              <a:gsLst>
                <a:gs pos="0">
                  <a:srgbClr val="5E1847"/>
                </a:gs>
                <a:gs pos="50000">
                  <a:srgbClr val="CC3399"/>
                </a:gs>
                <a:gs pos="100000">
                  <a:srgbClr val="5E1847"/>
                </a:gs>
              </a:gsLst>
              <a:lin ang="5400000" scaled="1"/>
            </a:gradFill>
            <a:ln w="19050">
              <a:solidFill>
                <a:schemeClr val="tx1"/>
              </a:solidFill>
              <a:miter lim="800000"/>
              <a:headEnd/>
              <a:tailEnd/>
            </a:ln>
          </p:spPr>
          <p:txBody>
            <a:bodyPr wrap="none" lIns="90000" tIns="46800" rIns="90000" bIns="46800" anchor="ctr"/>
            <a:lstStyle/>
            <a:p>
              <a:pPr>
                <a:spcBef>
                  <a:spcPct val="0"/>
                </a:spcBef>
              </a:pPr>
              <a:r>
                <a:rPr lang="en-US" altLang="zh-CN">
                  <a:solidFill>
                    <a:schemeClr val="tx1"/>
                  </a:solidFill>
                </a:rPr>
                <a:t>D/A</a:t>
              </a:r>
            </a:p>
          </p:txBody>
        </p:sp>
        <p:sp>
          <p:nvSpPr>
            <p:cNvPr id="102" name="Line 54"/>
            <p:cNvSpPr>
              <a:spLocks noChangeShapeType="1"/>
            </p:cNvSpPr>
            <p:nvPr/>
          </p:nvSpPr>
          <p:spPr bwMode="auto">
            <a:xfrm>
              <a:off x="4639" y="1003"/>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03" name="Line 55"/>
            <p:cNvSpPr>
              <a:spLocks noChangeShapeType="1"/>
            </p:cNvSpPr>
            <p:nvPr/>
          </p:nvSpPr>
          <p:spPr bwMode="auto">
            <a:xfrm>
              <a:off x="4009" y="1000"/>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04" name="Rectangle 56"/>
            <p:cNvSpPr>
              <a:spLocks noChangeArrowheads="1"/>
            </p:cNvSpPr>
            <p:nvPr/>
          </p:nvSpPr>
          <p:spPr bwMode="auto">
            <a:xfrm>
              <a:off x="4209" y="1488"/>
              <a:ext cx="432" cy="192"/>
            </a:xfrm>
            <a:prstGeom prst="rect">
              <a:avLst/>
            </a:prstGeom>
            <a:gradFill rotWithShape="0">
              <a:gsLst>
                <a:gs pos="0">
                  <a:srgbClr val="5E1847"/>
                </a:gs>
                <a:gs pos="50000">
                  <a:srgbClr val="CC3399"/>
                </a:gs>
                <a:gs pos="100000">
                  <a:srgbClr val="5E1847"/>
                </a:gs>
              </a:gsLst>
              <a:lin ang="5400000" scaled="1"/>
            </a:gradFill>
            <a:ln w="19050">
              <a:solidFill>
                <a:schemeClr val="tx1"/>
              </a:solidFill>
              <a:miter lim="800000"/>
              <a:headEnd/>
              <a:tailEnd/>
            </a:ln>
          </p:spPr>
          <p:txBody>
            <a:bodyPr wrap="none" lIns="90000" tIns="46800" rIns="90000" bIns="46800" anchor="ctr"/>
            <a:lstStyle/>
            <a:p>
              <a:pPr>
                <a:spcBef>
                  <a:spcPct val="0"/>
                </a:spcBef>
              </a:pPr>
              <a:r>
                <a:rPr lang="en-US" altLang="zh-CN">
                  <a:solidFill>
                    <a:schemeClr val="tx1"/>
                  </a:solidFill>
                </a:rPr>
                <a:t>D/A</a:t>
              </a:r>
            </a:p>
          </p:txBody>
        </p:sp>
        <p:sp>
          <p:nvSpPr>
            <p:cNvPr id="105" name="Line 57"/>
            <p:cNvSpPr>
              <a:spLocks noChangeShapeType="1"/>
            </p:cNvSpPr>
            <p:nvPr/>
          </p:nvSpPr>
          <p:spPr bwMode="auto">
            <a:xfrm>
              <a:off x="4648" y="157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06" name="Line 58"/>
            <p:cNvSpPr>
              <a:spLocks noChangeShapeType="1"/>
            </p:cNvSpPr>
            <p:nvPr/>
          </p:nvSpPr>
          <p:spPr bwMode="auto">
            <a:xfrm>
              <a:off x="4018" y="1575"/>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07" name="Rectangle 59"/>
            <p:cNvSpPr>
              <a:spLocks noChangeArrowheads="1"/>
            </p:cNvSpPr>
            <p:nvPr/>
          </p:nvSpPr>
          <p:spPr bwMode="auto">
            <a:xfrm>
              <a:off x="4848" y="576"/>
              <a:ext cx="912" cy="240"/>
            </a:xfrm>
            <a:prstGeom prst="rect">
              <a:avLst/>
            </a:prstGeom>
            <a:gradFill rotWithShape="1">
              <a:gsLst>
                <a:gs pos="0">
                  <a:srgbClr val="475E76"/>
                </a:gs>
                <a:gs pos="50000">
                  <a:srgbClr val="99CCFF"/>
                </a:gs>
                <a:gs pos="100000">
                  <a:srgbClr val="475E76"/>
                </a:gs>
              </a:gsLst>
              <a:lin ang="5400000" scaled="1"/>
            </a:gradFill>
            <a:ln w="19050">
              <a:solidFill>
                <a:schemeClr val="tx1"/>
              </a:solidFill>
              <a:miter lim="800000"/>
              <a:headEnd/>
              <a:tailEnd/>
            </a:ln>
          </p:spPr>
          <p:txBody>
            <a:bodyPr wrap="none" lIns="90000" tIns="46800" rIns="90000" bIns="46800" anchor="ctr"/>
            <a:lstStyle/>
            <a:p>
              <a:pPr>
                <a:spcBef>
                  <a:spcPct val="0"/>
                </a:spcBef>
              </a:pPr>
              <a:r>
                <a:rPr lang="en-US" altLang="zh-CN">
                  <a:solidFill>
                    <a:schemeClr val="tx1"/>
                  </a:solidFill>
                </a:rPr>
                <a:t>1#</a:t>
              </a:r>
              <a:r>
                <a:rPr lang="zh-CN" altLang="en-US">
                  <a:solidFill>
                    <a:schemeClr val="tx1"/>
                  </a:solidFill>
                </a:rPr>
                <a:t>炉温控</a:t>
              </a:r>
            </a:p>
          </p:txBody>
        </p:sp>
        <p:sp>
          <p:nvSpPr>
            <p:cNvPr id="108" name="Rectangle 61"/>
            <p:cNvSpPr>
              <a:spLocks noChangeArrowheads="1"/>
            </p:cNvSpPr>
            <p:nvPr/>
          </p:nvSpPr>
          <p:spPr bwMode="auto">
            <a:xfrm>
              <a:off x="4848" y="871"/>
              <a:ext cx="912" cy="240"/>
            </a:xfrm>
            <a:prstGeom prst="rect">
              <a:avLst/>
            </a:prstGeom>
            <a:gradFill rotWithShape="1">
              <a:gsLst>
                <a:gs pos="0">
                  <a:srgbClr val="475E76"/>
                </a:gs>
                <a:gs pos="50000">
                  <a:srgbClr val="99CCFF"/>
                </a:gs>
                <a:gs pos="100000">
                  <a:srgbClr val="475E76"/>
                </a:gs>
              </a:gsLst>
              <a:lin ang="5400000" scaled="1"/>
            </a:gradFill>
            <a:ln w="19050">
              <a:solidFill>
                <a:schemeClr val="tx1"/>
              </a:solidFill>
              <a:miter lim="800000"/>
              <a:headEnd/>
              <a:tailEnd/>
            </a:ln>
          </p:spPr>
          <p:txBody>
            <a:bodyPr wrap="none" lIns="90000" tIns="46800" rIns="90000" bIns="46800" anchor="ctr"/>
            <a:lstStyle/>
            <a:p>
              <a:pPr>
                <a:spcBef>
                  <a:spcPct val="0"/>
                </a:spcBef>
              </a:pPr>
              <a:r>
                <a:rPr lang="en-US" altLang="zh-CN">
                  <a:solidFill>
                    <a:schemeClr val="tx1"/>
                  </a:solidFill>
                </a:rPr>
                <a:t>2#</a:t>
              </a:r>
              <a:r>
                <a:rPr lang="zh-CN" altLang="en-US">
                  <a:solidFill>
                    <a:schemeClr val="tx1"/>
                  </a:solidFill>
                </a:rPr>
                <a:t>炉温控</a:t>
              </a:r>
            </a:p>
          </p:txBody>
        </p:sp>
        <p:sp>
          <p:nvSpPr>
            <p:cNvPr id="109" name="Rectangle 62"/>
            <p:cNvSpPr>
              <a:spLocks noChangeArrowheads="1"/>
            </p:cNvSpPr>
            <p:nvPr/>
          </p:nvSpPr>
          <p:spPr bwMode="auto">
            <a:xfrm>
              <a:off x="4848" y="1152"/>
              <a:ext cx="912" cy="240"/>
            </a:xfrm>
            <a:prstGeom prst="rect">
              <a:avLst/>
            </a:prstGeom>
            <a:gradFill rotWithShape="1">
              <a:gsLst>
                <a:gs pos="0">
                  <a:srgbClr val="475E76"/>
                </a:gs>
                <a:gs pos="50000">
                  <a:srgbClr val="99CCFF"/>
                </a:gs>
                <a:gs pos="100000">
                  <a:srgbClr val="475E76"/>
                </a:gs>
              </a:gsLst>
              <a:lin ang="5400000" scaled="1"/>
            </a:gradFill>
            <a:ln w="19050">
              <a:solidFill>
                <a:schemeClr val="tx1"/>
              </a:solidFill>
              <a:miter lim="800000"/>
              <a:headEnd/>
              <a:tailEnd/>
            </a:ln>
          </p:spPr>
          <p:txBody>
            <a:bodyPr wrap="none" lIns="90000" tIns="46800" rIns="90000" bIns="46800" anchor="ctr"/>
            <a:lstStyle/>
            <a:p>
              <a:pPr>
                <a:spcBef>
                  <a:spcPct val="0"/>
                </a:spcBef>
              </a:pPr>
              <a:r>
                <a:rPr lang="en-US" altLang="zh-CN">
                  <a:solidFill>
                    <a:schemeClr val="tx1"/>
                  </a:solidFill>
                </a:rPr>
                <a:t>3#</a:t>
              </a:r>
              <a:r>
                <a:rPr lang="zh-CN" altLang="en-US">
                  <a:solidFill>
                    <a:schemeClr val="tx1"/>
                  </a:solidFill>
                </a:rPr>
                <a:t>炉温控</a:t>
              </a:r>
            </a:p>
          </p:txBody>
        </p:sp>
        <p:sp>
          <p:nvSpPr>
            <p:cNvPr id="110" name="Rectangle 63"/>
            <p:cNvSpPr>
              <a:spLocks noChangeArrowheads="1"/>
            </p:cNvSpPr>
            <p:nvPr/>
          </p:nvSpPr>
          <p:spPr bwMode="auto">
            <a:xfrm>
              <a:off x="4848" y="1440"/>
              <a:ext cx="912" cy="240"/>
            </a:xfrm>
            <a:prstGeom prst="rect">
              <a:avLst/>
            </a:prstGeom>
            <a:gradFill rotWithShape="1">
              <a:gsLst>
                <a:gs pos="0">
                  <a:srgbClr val="475E76"/>
                </a:gs>
                <a:gs pos="50000">
                  <a:srgbClr val="99CCFF"/>
                </a:gs>
                <a:gs pos="100000">
                  <a:srgbClr val="475E76"/>
                </a:gs>
              </a:gsLst>
              <a:lin ang="5400000" scaled="1"/>
            </a:gradFill>
            <a:ln w="19050">
              <a:solidFill>
                <a:schemeClr val="tx1"/>
              </a:solidFill>
              <a:miter lim="800000"/>
              <a:headEnd/>
              <a:tailEnd/>
            </a:ln>
          </p:spPr>
          <p:txBody>
            <a:bodyPr wrap="none" lIns="90000" tIns="46800" rIns="90000" bIns="46800" anchor="ctr"/>
            <a:lstStyle/>
            <a:p>
              <a:pPr>
                <a:spcBef>
                  <a:spcPct val="0"/>
                </a:spcBef>
              </a:pPr>
              <a:r>
                <a:rPr lang="en-US" altLang="zh-CN">
                  <a:solidFill>
                    <a:schemeClr val="tx1"/>
                  </a:solidFill>
                </a:rPr>
                <a:t>4#</a:t>
              </a:r>
              <a:r>
                <a:rPr lang="zh-CN" altLang="en-US">
                  <a:solidFill>
                    <a:schemeClr val="tx1"/>
                  </a:solidFill>
                </a:rPr>
                <a:t>炉温控</a:t>
              </a:r>
            </a:p>
          </p:txBody>
        </p:sp>
      </p:grpSp>
      <p:sp>
        <p:nvSpPr>
          <p:cNvPr id="111" name="Text Box 46"/>
          <p:cNvSpPr txBox="1">
            <a:spLocks noChangeArrowheads="1"/>
          </p:cNvSpPr>
          <p:nvPr/>
        </p:nvSpPr>
        <p:spPr bwMode="auto">
          <a:xfrm>
            <a:off x="4510239" y="943976"/>
            <a:ext cx="440154" cy="194117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控制处理逻辑</a:t>
            </a:r>
          </a:p>
        </p:txBody>
      </p:sp>
      <p:sp>
        <p:nvSpPr>
          <p:cNvPr id="43" name="Line 29"/>
          <p:cNvSpPr>
            <a:spLocks noChangeShapeType="1"/>
          </p:cNvSpPr>
          <p:nvPr/>
        </p:nvSpPr>
        <p:spPr bwMode="auto">
          <a:xfrm flipH="1">
            <a:off x="3770192" y="1048249"/>
            <a:ext cx="740046" cy="1015244"/>
          </a:xfrm>
          <a:prstGeom prst="line">
            <a:avLst/>
          </a:prstGeom>
          <a:ln>
            <a:headEnd/>
            <a:tailEnd type="triangle" w="med" len="med"/>
          </a:ln>
        </p:spPr>
        <p:style>
          <a:lnRef idx="3">
            <a:schemeClr val="accent1"/>
          </a:lnRef>
          <a:fillRef idx="0">
            <a:schemeClr val="accent1"/>
          </a:fillRef>
          <a:effectRef idx="2">
            <a:schemeClr val="accent1"/>
          </a:effectRef>
          <a:fontRef idx="minor">
            <a:schemeClr val="tx1"/>
          </a:fontRef>
        </p:style>
        <p:txBody>
          <a:bodyPr wrap="none" lIns="90000" tIns="46800" rIns="90000" bIns="46800" anchor="ctr"/>
          <a:lstStyle/>
          <a:p>
            <a:endParaRPr lang="zh-CN" altLang="en-US">
              <a:solidFill>
                <a:schemeClr val="tx1"/>
              </a:solidFill>
            </a:endParaRPr>
          </a:p>
        </p:txBody>
      </p:sp>
      <p:sp>
        <p:nvSpPr>
          <p:cNvPr id="44" name="Line 29"/>
          <p:cNvSpPr>
            <a:spLocks noChangeShapeType="1"/>
          </p:cNvSpPr>
          <p:nvPr/>
        </p:nvSpPr>
        <p:spPr bwMode="auto">
          <a:xfrm>
            <a:off x="4950394" y="1089504"/>
            <a:ext cx="743850" cy="981906"/>
          </a:xfrm>
          <a:prstGeom prst="line">
            <a:avLst/>
          </a:prstGeom>
          <a:ln>
            <a:headEnd/>
            <a:tailEnd type="triangle" w="med" len="med"/>
          </a:ln>
        </p:spPr>
        <p:style>
          <a:lnRef idx="3">
            <a:schemeClr val="accent1"/>
          </a:lnRef>
          <a:fillRef idx="0">
            <a:schemeClr val="accent1"/>
          </a:fillRef>
          <a:effectRef idx="2">
            <a:schemeClr val="accent1"/>
          </a:effectRef>
          <a:fontRef idx="minor">
            <a:schemeClr val="tx1"/>
          </a:fontRef>
        </p:style>
        <p:txBody>
          <a:bodyPr wrap="none" lIns="90000" tIns="46800" rIns="90000" bIns="46800" anchor="ctr"/>
          <a:lstStyle/>
          <a:p>
            <a:endParaRPr lang="zh-CN" altLang="en-US">
              <a:solidFill>
                <a:schemeClr val="tx1"/>
              </a:solidFill>
            </a:endParaRPr>
          </a:p>
        </p:txBody>
      </p:sp>
      <p:pic>
        <p:nvPicPr>
          <p:cNvPr id="45" name="Picture 2"/>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5840959" y="3799876"/>
            <a:ext cx="2221373" cy="2240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14" name="Picture 2" descr="http://www.doc.ic.ac.uk/%7End/surprise_96/journal/vol2/cwl3/article2.mux.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368" y="3767570"/>
            <a:ext cx="3131825" cy="227299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rot="18301985">
            <a:off x="3733419" y="1149744"/>
            <a:ext cx="649537" cy="369332"/>
          </a:xfrm>
          <a:prstGeom prst="rect">
            <a:avLst/>
          </a:prstGeom>
        </p:spPr>
        <p:txBody>
          <a:bodyPr wrap="none">
            <a:spAutoFit/>
          </a:bodyPr>
          <a:lstStyle/>
          <a:p>
            <a:r>
              <a:rPr lang="zh-CN" altLang="en-US" dirty="0">
                <a:solidFill>
                  <a:srgbClr val="FF0000"/>
                </a:solidFill>
              </a:rPr>
              <a:t>地址</a:t>
            </a:r>
          </a:p>
        </p:txBody>
      </p:sp>
      <p:sp>
        <p:nvSpPr>
          <p:cNvPr id="48" name="矩形 47"/>
          <p:cNvSpPr/>
          <p:nvPr/>
        </p:nvSpPr>
        <p:spPr>
          <a:xfrm rot="3152660">
            <a:off x="5120628" y="1202325"/>
            <a:ext cx="649537" cy="369332"/>
          </a:xfrm>
          <a:prstGeom prst="rect">
            <a:avLst/>
          </a:prstGeom>
        </p:spPr>
        <p:txBody>
          <a:bodyPr wrap="none">
            <a:spAutoFit/>
          </a:bodyPr>
          <a:lstStyle/>
          <a:p>
            <a:r>
              <a:rPr lang="zh-CN" altLang="en-US" dirty="0">
                <a:solidFill>
                  <a:srgbClr val="FF0000"/>
                </a:solidFill>
              </a:rPr>
              <a:t>地址</a:t>
            </a:r>
          </a:p>
        </p:txBody>
      </p:sp>
      <p:sp>
        <p:nvSpPr>
          <p:cNvPr id="3" name="矩形 2"/>
          <p:cNvSpPr/>
          <p:nvPr/>
        </p:nvSpPr>
        <p:spPr>
          <a:xfrm rot="19918298">
            <a:off x="3548423" y="2315617"/>
            <a:ext cx="1114408" cy="369332"/>
          </a:xfrm>
          <a:prstGeom prst="rect">
            <a:avLst/>
          </a:prstGeom>
        </p:spPr>
        <p:txBody>
          <a:bodyPr wrap="none">
            <a:spAutoFit/>
          </a:bodyPr>
          <a:lstStyle/>
          <a:p>
            <a:r>
              <a:rPr lang="zh-CN" altLang="en-US" dirty="0">
                <a:solidFill>
                  <a:srgbClr val="FF0000"/>
                </a:solidFill>
              </a:rPr>
              <a:t>温度数据</a:t>
            </a:r>
          </a:p>
        </p:txBody>
      </p:sp>
      <p:sp>
        <p:nvSpPr>
          <p:cNvPr id="50" name="矩形 49"/>
          <p:cNvSpPr/>
          <p:nvPr/>
        </p:nvSpPr>
        <p:spPr>
          <a:xfrm rot="2443089">
            <a:off x="4765116" y="2288190"/>
            <a:ext cx="1114408" cy="369332"/>
          </a:xfrm>
          <a:prstGeom prst="rect">
            <a:avLst/>
          </a:prstGeom>
        </p:spPr>
        <p:txBody>
          <a:bodyPr wrap="none">
            <a:spAutoFit/>
          </a:bodyPr>
          <a:lstStyle/>
          <a:p>
            <a:r>
              <a:rPr lang="zh-CN" altLang="en-US" dirty="0">
                <a:solidFill>
                  <a:srgbClr val="FF0000"/>
                </a:solidFill>
              </a:rPr>
              <a:t>控制数据</a:t>
            </a:r>
          </a:p>
        </p:txBody>
      </p:sp>
    </p:spTree>
    <p:extLst>
      <p:ext uri="{BB962C8B-B14F-4D97-AF65-F5344CB8AC3E}">
        <p14:creationId xmlns:p14="http://schemas.microsoft.com/office/powerpoint/2010/main" val="25857647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2632" y="1808892"/>
            <a:ext cx="6889643" cy="1791260"/>
          </a:xfrm>
        </p:spPr>
        <p:txBody>
          <a:bodyPr/>
          <a:lstStyle/>
          <a:p>
            <a:r>
              <a:rPr lang="zh-CN" altLang="en-US" dirty="0"/>
              <a:t>第四节  译码器和编码器</a:t>
            </a:r>
            <a:br>
              <a:rPr lang="zh-CN" altLang="en-US" dirty="0"/>
            </a:br>
            <a:br>
              <a:rPr lang="en-US" altLang="zh-CN" dirty="0"/>
            </a:br>
            <a:endParaRPr lang="zh-CN" altLang="en-US" dirty="0"/>
          </a:p>
        </p:txBody>
      </p:sp>
      <p:sp>
        <p:nvSpPr>
          <p:cNvPr id="4" name="标题 3"/>
          <p:cNvSpPr txBox="1">
            <a:spLocks/>
          </p:cNvSpPr>
          <p:nvPr/>
        </p:nvSpPr>
        <p:spPr bwMode="auto">
          <a:xfrm>
            <a:off x="1691808" y="593811"/>
            <a:ext cx="5940396" cy="89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lnSpc>
                <a:spcPct val="97000"/>
              </a:lnSpc>
              <a:spcBef>
                <a:spcPct val="0"/>
              </a:spcBef>
              <a:spcAft>
                <a:spcPct val="0"/>
              </a:spcAft>
              <a:defRPr sz="4000" b="1" cap="all">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6000" dirty="0"/>
              <a:t>第</a:t>
            </a:r>
            <a:r>
              <a:rPr lang="en-US" altLang="zh-CN" sz="6000" dirty="0"/>
              <a:t>3</a:t>
            </a:r>
            <a:r>
              <a:rPr lang="zh-CN" altLang="en-US" sz="6000" dirty="0"/>
              <a:t>章：组合逻辑</a:t>
            </a:r>
          </a:p>
        </p:txBody>
      </p:sp>
      <p:sp>
        <p:nvSpPr>
          <p:cNvPr id="5" name="内容占位符 4"/>
          <p:cNvSpPr txBox="1">
            <a:spLocks/>
          </p:cNvSpPr>
          <p:nvPr/>
        </p:nvSpPr>
        <p:spPr bwMode="auto">
          <a:xfrm>
            <a:off x="2186841" y="2663949"/>
            <a:ext cx="4140276" cy="21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pPr marL="342900" indent="-342900">
              <a:buFont typeface="Wingdings" pitchFamily="2" charset="2"/>
              <a:buChar char="Ø"/>
            </a:pPr>
            <a:r>
              <a:rPr lang="zh-CN" altLang="en-US" sz="2800" dirty="0"/>
              <a:t>译码器</a:t>
            </a:r>
            <a:endParaRPr lang="en-US" altLang="zh-CN" sz="2800" dirty="0"/>
          </a:p>
          <a:p>
            <a:pPr marL="342900" indent="-342900">
              <a:buFont typeface="Wingdings" pitchFamily="2" charset="2"/>
              <a:buChar char="Ø"/>
            </a:pPr>
            <a:r>
              <a:rPr lang="zh-CN" altLang="en-US" sz="2800" dirty="0"/>
              <a:t>３线８线译码器</a:t>
            </a:r>
            <a:endParaRPr lang="en-US" altLang="zh-CN" sz="2800" dirty="0"/>
          </a:p>
          <a:p>
            <a:pPr marL="342900" indent="-342900">
              <a:buFont typeface="Wingdings" pitchFamily="2" charset="2"/>
              <a:buChar char="Ø"/>
            </a:pPr>
            <a:r>
              <a:rPr lang="zh-CN" altLang="en-US" sz="2800" dirty="0"/>
              <a:t>二 </a:t>
            </a:r>
            <a:r>
              <a:rPr lang="en-US" altLang="zh-CN" sz="2800" dirty="0"/>
              <a:t>- </a:t>
            </a:r>
            <a:r>
              <a:rPr lang="zh-CN" altLang="en-US" sz="2800" dirty="0"/>
              <a:t>十进制译码器</a:t>
            </a:r>
            <a:endParaRPr lang="en-US" altLang="zh-CN" sz="2800" dirty="0"/>
          </a:p>
          <a:p>
            <a:pPr marL="342900" indent="-342900">
              <a:buFont typeface="Wingdings" pitchFamily="2" charset="2"/>
              <a:buChar char="Ø"/>
            </a:pPr>
            <a:r>
              <a:rPr lang="zh-CN" altLang="en-US" sz="2800" dirty="0"/>
              <a:t>数字显示译码器</a:t>
            </a:r>
            <a:endParaRPr lang="en-US" altLang="zh-CN" sz="2800" dirty="0"/>
          </a:p>
          <a:p>
            <a:pPr marL="342900" indent="-342900">
              <a:buFont typeface="Wingdings" pitchFamily="2" charset="2"/>
              <a:buChar char="Ø"/>
            </a:pPr>
            <a:r>
              <a:rPr lang="zh-CN" altLang="en-US" sz="2800" dirty="0"/>
              <a:t>译码器的应用</a:t>
            </a:r>
            <a:endParaRPr lang="en-US" altLang="zh-CN" sz="2800" dirty="0"/>
          </a:p>
          <a:p>
            <a:pPr marL="342900" indent="-342900">
              <a:buFont typeface="Wingdings" pitchFamily="2" charset="2"/>
              <a:buChar char="Ø"/>
            </a:pPr>
            <a:r>
              <a:rPr lang="zh-CN" altLang="en-US" sz="2800" dirty="0"/>
              <a:t>编码器</a:t>
            </a: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zh-CN" altLang="en-US"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p:txBody>
      </p:sp>
    </p:spTree>
    <p:extLst>
      <p:ext uri="{BB962C8B-B14F-4D97-AF65-F5344CB8AC3E}">
        <p14:creationId xmlns:p14="http://schemas.microsoft.com/office/powerpoint/2010/main" val="6948049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第四节  译码器和编码器</a:t>
            </a:r>
          </a:p>
        </p:txBody>
      </p:sp>
      <p:sp>
        <p:nvSpPr>
          <p:cNvPr id="30" name="内容占位符 2"/>
          <p:cNvSpPr>
            <a:spLocks noGrp="1"/>
          </p:cNvSpPr>
          <p:nvPr>
            <p:ph idx="1"/>
          </p:nvPr>
        </p:nvSpPr>
        <p:spPr>
          <a:xfrm>
            <a:off x="34543" y="464904"/>
            <a:ext cx="9007310" cy="5775791"/>
          </a:xfrm>
        </p:spPr>
        <p:txBody>
          <a:bodyPr/>
          <a:lstStyle/>
          <a:p>
            <a:r>
              <a:rPr lang="zh-CN" altLang="en-US" sz="2800" dirty="0"/>
              <a:t>译码器（</a:t>
            </a:r>
            <a:r>
              <a:rPr lang="en-US" altLang="zh-CN" sz="2800" dirty="0"/>
              <a:t>Decoder</a:t>
            </a:r>
            <a:r>
              <a:rPr lang="zh-CN" altLang="en-US" sz="2800" dirty="0"/>
              <a:t>）</a:t>
            </a:r>
            <a:endParaRPr lang="en-US" altLang="zh-CN" sz="2800" dirty="0"/>
          </a:p>
          <a:p>
            <a:pPr lvl="1"/>
            <a:r>
              <a:rPr lang="zh-CN" altLang="en-US" sz="2400" dirty="0"/>
              <a:t>实现译码功能的组合逻辑电路称为译码器</a:t>
            </a:r>
            <a:r>
              <a:rPr lang="en-US" altLang="zh-CN" sz="2400" dirty="0"/>
              <a:t>.</a:t>
            </a:r>
          </a:p>
          <a:p>
            <a:pPr lvl="1"/>
            <a:r>
              <a:rPr lang="zh-CN" altLang="en-US" sz="2400" dirty="0">
                <a:solidFill>
                  <a:srgbClr val="FF0000"/>
                </a:solidFill>
              </a:rPr>
              <a:t>输入</a:t>
            </a:r>
            <a:r>
              <a:rPr lang="zh-CN" altLang="en-US" sz="2400" dirty="0"/>
              <a:t>是一组二进制代码，</a:t>
            </a:r>
            <a:r>
              <a:rPr lang="zh-CN" altLang="en-US" sz="2400" dirty="0">
                <a:solidFill>
                  <a:srgbClr val="FF0000"/>
                </a:solidFill>
              </a:rPr>
              <a:t>输出</a:t>
            </a:r>
            <a:r>
              <a:rPr lang="zh-CN" altLang="en-US" sz="2400" dirty="0"/>
              <a:t>是一组高低电平信号</a:t>
            </a:r>
            <a:r>
              <a:rPr lang="zh-CN" altLang="en-US" sz="2400" dirty="0">
                <a:solidFill>
                  <a:srgbClr val="FF0000"/>
                </a:solidFill>
              </a:rPr>
              <a:t>（只有一个定义为有效）</a:t>
            </a:r>
            <a:r>
              <a:rPr lang="zh-CN" altLang="en-US" sz="2400" dirty="0"/>
              <a:t>。</a:t>
            </a:r>
            <a:endParaRPr lang="en-US" altLang="zh-CN" sz="2400" dirty="0"/>
          </a:p>
          <a:p>
            <a:pPr lvl="1"/>
            <a:r>
              <a:rPr lang="zh-CN" altLang="en-US" sz="2400" dirty="0"/>
              <a:t>对于每输入一组不同的代码：</a:t>
            </a:r>
            <a:r>
              <a:rPr lang="zh-CN" altLang="en-US" sz="2400" dirty="0">
                <a:solidFill>
                  <a:srgbClr val="FF0000"/>
                </a:solidFill>
              </a:rPr>
              <a:t>只有一个输出呈现有效状态</a:t>
            </a:r>
            <a:r>
              <a:rPr lang="zh-CN" altLang="en-US" sz="2400" dirty="0"/>
              <a:t>，其他都无效，可实现按照编码选择</a:t>
            </a:r>
            <a:endParaRPr lang="en-US" altLang="zh-CN" sz="2400" dirty="0"/>
          </a:p>
          <a:p>
            <a:pPr lvl="1"/>
            <a:r>
              <a:rPr lang="zh-CN" altLang="en-US" sz="2400" dirty="0"/>
              <a:t>应用：如地址译码器</a:t>
            </a:r>
            <a:endParaRPr lang="en-US" altLang="zh-CN" sz="2400" dirty="0"/>
          </a:p>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sp>
        <p:nvSpPr>
          <p:cNvPr id="9" name="Text Box 7"/>
          <p:cNvSpPr txBox="1">
            <a:spLocks noChangeArrowheads="1"/>
          </p:cNvSpPr>
          <p:nvPr/>
        </p:nvSpPr>
        <p:spPr bwMode="auto">
          <a:xfrm>
            <a:off x="611736" y="4093580"/>
            <a:ext cx="306020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sz="2400" dirty="0"/>
              <a:t>常用的译码电路</a:t>
            </a:r>
          </a:p>
        </p:txBody>
      </p:sp>
      <p:sp>
        <p:nvSpPr>
          <p:cNvPr id="88" name="Text Box 8"/>
          <p:cNvSpPr txBox="1">
            <a:spLocks noChangeArrowheads="1"/>
          </p:cNvSpPr>
          <p:nvPr/>
        </p:nvSpPr>
        <p:spPr bwMode="auto">
          <a:xfrm>
            <a:off x="3082932" y="3781139"/>
            <a:ext cx="315297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sz="2400"/>
              <a:t>二进制译码器</a:t>
            </a:r>
          </a:p>
        </p:txBody>
      </p:sp>
      <p:sp>
        <p:nvSpPr>
          <p:cNvPr id="89" name="Text Box 9"/>
          <p:cNvSpPr txBox="1">
            <a:spLocks noChangeArrowheads="1"/>
          </p:cNvSpPr>
          <p:nvPr/>
        </p:nvSpPr>
        <p:spPr bwMode="auto">
          <a:xfrm>
            <a:off x="3120061" y="4176427"/>
            <a:ext cx="315297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sz="2400" dirty="0"/>
              <a:t>二 </a:t>
            </a:r>
            <a:r>
              <a:rPr lang="en-US" altLang="zh-CN" sz="2400" dirty="0"/>
              <a:t>–</a:t>
            </a:r>
            <a:r>
              <a:rPr lang="zh-CN" altLang="en-US" sz="2400" dirty="0"/>
              <a:t>十译码器</a:t>
            </a:r>
          </a:p>
        </p:txBody>
      </p:sp>
      <p:sp>
        <p:nvSpPr>
          <p:cNvPr id="90" name="Text Box 10"/>
          <p:cNvSpPr txBox="1">
            <a:spLocks noChangeArrowheads="1"/>
          </p:cNvSpPr>
          <p:nvPr/>
        </p:nvSpPr>
        <p:spPr bwMode="auto">
          <a:xfrm>
            <a:off x="3120061" y="4557426"/>
            <a:ext cx="315297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sz="2400" dirty="0"/>
              <a:t>数字显示译码器</a:t>
            </a:r>
          </a:p>
        </p:txBody>
      </p:sp>
      <p:sp>
        <p:nvSpPr>
          <p:cNvPr id="91" name="AutoShape 279"/>
          <p:cNvSpPr>
            <a:spLocks/>
          </p:cNvSpPr>
          <p:nvPr/>
        </p:nvSpPr>
        <p:spPr bwMode="auto">
          <a:xfrm>
            <a:off x="3048008" y="3781139"/>
            <a:ext cx="113690" cy="1079500"/>
          </a:xfrm>
          <a:prstGeom prst="leftBrace">
            <a:avLst>
              <a:gd name="adj1" fmla="val 125925"/>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sz="2400"/>
          </a:p>
        </p:txBody>
      </p:sp>
    </p:spTree>
    <p:extLst>
      <p:ext uri="{BB962C8B-B14F-4D97-AF65-F5344CB8AC3E}">
        <p14:creationId xmlns:p14="http://schemas.microsoft.com/office/powerpoint/2010/main" val="16089134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9896" y="6371488"/>
            <a:ext cx="9144000" cy="49158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endParaRPr lang="zh-CN" altLang="en-US" dirty="0"/>
          </a:p>
        </p:txBody>
      </p:sp>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第四节  译码器和编码器</a:t>
            </a:r>
          </a:p>
        </p:txBody>
      </p:sp>
      <p:sp>
        <p:nvSpPr>
          <p:cNvPr id="30" name="内容占位符 2"/>
          <p:cNvSpPr>
            <a:spLocks noGrp="1"/>
          </p:cNvSpPr>
          <p:nvPr>
            <p:ph idx="1"/>
          </p:nvPr>
        </p:nvSpPr>
        <p:spPr>
          <a:xfrm>
            <a:off x="34543" y="464904"/>
            <a:ext cx="9007310" cy="5775791"/>
          </a:xfrm>
        </p:spPr>
        <p:txBody>
          <a:bodyPr/>
          <a:lstStyle/>
          <a:p>
            <a:r>
              <a:rPr lang="zh-CN" altLang="en-US" sz="2800" dirty="0"/>
              <a:t>译码器</a:t>
            </a:r>
            <a:endParaRPr lang="en-US" altLang="zh-CN" sz="2800" dirty="0"/>
          </a:p>
          <a:p>
            <a:r>
              <a:rPr lang="zh-CN" altLang="en-US" sz="2800" dirty="0"/>
              <a:t>二进制译码器</a:t>
            </a:r>
          </a:p>
          <a:p>
            <a:endParaRPr lang="en-US" altLang="zh-CN" sz="2800" dirty="0"/>
          </a:p>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sp>
        <p:nvSpPr>
          <p:cNvPr id="17" name="Text Box 14"/>
          <p:cNvSpPr txBox="1">
            <a:spLocks noChangeArrowheads="1"/>
          </p:cNvSpPr>
          <p:nvPr/>
        </p:nvSpPr>
        <p:spPr bwMode="auto">
          <a:xfrm>
            <a:off x="244727" y="1628880"/>
            <a:ext cx="16764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dirty="0">
                <a:solidFill>
                  <a:srgbClr val="FF0000"/>
                </a:solidFill>
              </a:rPr>
              <a:t>2:4</a:t>
            </a:r>
            <a:r>
              <a:rPr lang="zh-CN" altLang="en-US" dirty="0">
                <a:solidFill>
                  <a:srgbClr val="FF0000"/>
                </a:solidFill>
              </a:rPr>
              <a:t>译码器</a:t>
            </a:r>
          </a:p>
        </p:txBody>
      </p:sp>
      <p:sp>
        <p:nvSpPr>
          <p:cNvPr id="18" name="Text Box 15"/>
          <p:cNvSpPr txBox="1">
            <a:spLocks noChangeArrowheads="1"/>
          </p:cNvSpPr>
          <p:nvPr/>
        </p:nvSpPr>
        <p:spPr bwMode="auto">
          <a:xfrm>
            <a:off x="244727" y="208608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3:8</a:t>
            </a:r>
            <a:r>
              <a:rPr lang="zh-CN" altLang="en-US"/>
              <a:t>译码器</a:t>
            </a:r>
          </a:p>
        </p:txBody>
      </p:sp>
      <p:sp>
        <p:nvSpPr>
          <p:cNvPr id="19" name="Text Box 16"/>
          <p:cNvSpPr txBox="1">
            <a:spLocks noChangeArrowheads="1"/>
          </p:cNvSpPr>
          <p:nvPr/>
        </p:nvSpPr>
        <p:spPr bwMode="auto">
          <a:xfrm>
            <a:off x="244727" y="254328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4:16</a:t>
            </a:r>
            <a:r>
              <a:rPr lang="zh-CN" altLang="en-US"/>
              <a:t>译码器</a:t>
            </a:r>
          </a:p>
        </p:txBody>
      </p:sp>
      <p:sp>
        <p:nvSpPr>
          <p:cNvPr id="20" name="Text Box 17"/>
          <p:cNvSpPr txBox="1">
            <a:spLocks noChangeArrowheads="1"/>
          </p:cNvSpPr>
          <p:nvPr/>
        </p:nvSpPr>
        <p:spPr bwMode="auto">
          <a:xfrm>
            <a:off x="1844927" y="1628880"/>
            <a:ext cx="12954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dirty="0">
                <a:solidFill>
                  <a:srgbClr val="FF0000"/>
                </a:solidFill>
              </a:rPr>
              <a:t>74LS139</a:t>
            </a:r>
          </a:p>
        </p:txBody>
      </p:sp>
      <p:sp>
        <p:nvSpPr>
          <p:cNvPr id="21" name="Text Box 18"/>
          <p:cNvSpPr txBox="1">
            <a:spLocks noChangeArrowheads="1"/>
          </p:cNvSpPr>
          <p:nvPr/>
        </p:nvSpPr>
        <p:spPr bwMode="auto">
          <a:xfrm>
            <a:off x="1861440" y="254328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dirty="0"/>
              <a:t>74LS154</a:t>
            </a:r>
          </a:p>
        </p:txBody>
      </p:sp>
      <p:sp>
        <p:nvSpPr>
          <p:cNvPr id="22" name="Text Box 19"/>
          <p:cNvSpPr txBox="1">
            <a:spLocks noChangeArrowheads="1"/>
          </p:cNvSpPr>
          <p:nvPr/>
        </p:nvSpPr>
        <p:spPr bwMode="auto">
          <a:xfrm>
            <a:off x="1844927" y="208608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74LS138</a:t>
            </a:r>
          </a:p>
        </p:txBody>
      </p:sp>
      <p:sp>
        <p:nvSpPr>
          <p:cNvPr id="2" name="矩形 1"/>
          <p:cNvSpPr/>
          <p:nvPr/>
        </p:nvSpPr>
        <p:spPr>
          <a:xfrm>
            <a:off x="2861886" y="548808"/>
            <a:ext cx="6165030" cy="646331"/>
          </a:xfrm>
          <a:prstGeom prst="rect">
            <a:avLst/>
          </a:prstGeom>
        </p:spPr>
        <p:txBody>
          <a:bodyPr wrap="square">
            <a:spAutoFit/>
          </a:bodyPr>
          <a:lstStyle/>
          <a:p>
            <a:r>
              <a:rPr lang="en-US" altLang="zh-CN" dirty="0">
                <a:solidFill>
                  <a:srgbClr val="FF0000"/>
                </a:solidFill>
              </a:rPr>
              <a:t>The 74LS139 comprises two separate two-line-to-four line decoders in a single package.</a:t>
            </a:r>
            <a:endParaRPr lang="zh-CN" altLang="en-US" dirty="0">
              <a:solidFill>
                <a:srgbClr val="FF0000"/>
              </a:solidFill>
            </a:endParaRPr>
          </a:p>
        </p:txBody>
      </p:sp>
      <p:pic>
        <p:nvPicPr>
          <p:cNvPr id="168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27" y="2953585"/>
            <a:ext cx="3924300"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8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8279" y="1195139"/>
            <a:ext cx="414337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89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3647" y="3496510"/>
            <a:ext cx="38100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0" y="6447958"/>
            <a:ext cx="9026916" cy="369332"/>
          </a:xfrm>
          <a:prstGeom prst="rect">
            <a:avLst/>
          </a:prstGeom>
        </p:spPr>
        <p:txBody>
          <a:bodyPr wrap="square">
            <a:spAutoFit/>
          </a:bodyPr>
          <a:lstStyle/>
          <a:p>
            <a:r>
              <a:rPr lang="zh-CN" altLang="en-US" dirty="0">
                <a:solidFill>
                  <a:srgbClr val="FF0000"/>
                </a:solidFill>
              </a:rPr>
              <a:t>问题：译码器和数据分配器有何区别？</a:t>
            </a:r>
            <a:r>
              <a:rPr lang="en-US" altLang="zh-CN" dirty="0">
                <a:solidFill>
                  <a:srgbClr val="FF0000"/>
                </a:solidFill>
              </a:rPr>
              <a:t>Decoders/</a:t>
            </a:r>
            <a:r>
              <a:rPr lang="en-US" altLang="zh-CN" dirty="0" err="1">
                <a:solidFill>
                  <a:srgbClr val="FF0000"/>
                </a:solidFill>
              </a:rPr>
              <a:t>Demultiplexers</a:t>
            </a:r>
            <a:endParaRPr lang="zh-CN" altLang="en-US" dirty="0">
              <a:solidFill>
                <a:srgbClr val="FF0000"/>
              </a:solidFill>
            </a:endParaRPr>
          </a:p>
        </p:txBody>
      </p:sp>
      <p:sp>
        <p:nvSpPr>
          <p:cNvPr id="16" name="Text Box 238"/>
          <p:cNvSpPr txBox="1">
            <a:spLocks noChangeArrowheads="1"/>
          </p:cNvSpPr>
          <p:nvPr/>
        </p:nvSpPr>
        <p:spPr bwMode="auto">
          <a:xfrm rot="20217588">
            <a:off x="3523147" y="1467818"/>
            <a:ext cx="935037" cy="1633397"/>
          </a:xfrm>
          <a:prstGeom prst="rect">
            <a:avLst/>
          </a:prstGeom>
          <a:noFill/>
          <a:ln w="19050" algn="ctr">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zh-CN" altLang="en-US" dirty="0">
                <a:solidFill>
                  <a:schemeClr val="accent2"/>
                </a:solidFill>
                <a:ea typeface="楷体_GB2312" charset="-122"/>
              </a:rPr>
              <a:t>如何解读？</a:t>
            </a:r>
            <a:endParaRPr lang="en-US" altLang="zh-CN" dirty="0">
              <a:solidFill>
                <a:schemeClr val="accent2"/>
              </a:solidFill>
              <a:ea typeface="楷体_GB2312" charset="-122"/>
            </a:endParaRPr>
          </a:p>
          <a:p>
            <a:pPr eaLnBrk="1" hangingPunct="1"/>
            <a:r>
              <a:rPr lang="zh-CN" altLang="en-US" dirty="0">
                <a:solidFill>
                  <a:schemeClr val="accent2"/>
                </a:solidFill>
                <a:ea typeface="楷体_GB2312" charset="-122"/>
              </a:rPr>
              <a:t>表达式如何？</a:t>
            </a:r>
          </a:p>
        </p:txBody>
      </p:sp>
    </p:spTree>
    <p:extLst>
      <p:ext uri="{BB962C8B-B14F-4D97-AF65-F5344CB8AC3E}">
        <p14:creationId xmlns:p14="http://schemas.microsoft.com/office/powerpoint/2010/main" val="246838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9896" y="6371488"/>
            <a:ext cx="9144000" cy="49158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endParaRPr lang="zh-CN" altLang="en-US" dirty="0"/>
          </a:p>
        </p:txBody>
      </p:sp>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第四节  译码器和编码器</a:t>
            </a:r>
          </a:p>
        </p:txBody>
      </p:sp>
      <p:sp>
        <p:nvSpPr>
          <p:cNvPr id="30" name="内容占位符 2"/>
          <p:cNvSpPr>
            <a:spLocks noGrp="1"/>
          </p:cNvSpPr>
          <p:nvPr>
            <p:ph idx="1"/>
          </p:nvPr>
        </p:nvSpPr>
        <p:spPr>
          <a:xfrm>
            <a:off x="34543" y="464904"/>
            <a:ext cx="9007310" cy="5775791"/>
          </a:xfrm>
        </p:spPr>
        <p:txBody>
          <a:bodyPr/>
          <a:lstStyle/>
          <a:p>
            <a:r>
              <a:rPr lang="zh-CN" altLang="en-US" sz="2800" dirty="0"/>
              <a:t>译码器</a:t>
            </a:r>
            <a:endParaRPr lang="en-US" altLang="zh-CN" sz="2800" dirty="0"/>
          </a:p>
          <a:p>
            <a:r>
              <a:rPr lang="zh-CN" altLang="en-US" sz="2800" dirty="0"/>
              <a:t>二进制译码器</a:t>
            </a:r>
          </a:p>
          <a:p>
            <a:endParaRPr lang="en-US" altLang="zh-CN" sz="2800" dirty="0"/>
          </a:p>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sp>
        <p:nvSpPr>
          <p:cNvPr id="17" name="Text Box 14"/>
          <p:cNvSpPr txBox="1">
            <a:spLocks noChangeArrowheads="1"/>
          </p:cNvSpPr>
          <p:nvPr/>
        </p:nvSpPr>
        <p:spPr bwMode="auto">
          <a:xfrm>
            <a:off x="244727" y="162888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2:4</a:t>
            </a:r>
            <a:r>
              <a:rPr lang="zh-CN" altLang="en-US"/>
              <a:t>译码器</a:t>
            </a:r>
          </a:p>
        </p:txBody>
      </p:sp>
      <p:sp>
        <p:nvSpPr>
          <p:cNvPr id="18" name="Text Box 15"/>
          <p:cNvSpPr txBox="1">
            <a:spLocks noChangeArrowheads="1"/>
          </p:cNvSpPr>
          <p:nvPr/>
        </p:nvSpPr>
        <p:spPr bwMode="auto">
          <a:xfrm>
            <a:off x="244727" y="2086080"/>
            <a:ext cx="16764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dirty="0">
                <a:solidFill>
                  <a:srgbClr val="FF0000"/>
                </a:solidFill>
              </a:rPr>
              <a:t>3:8</a:t>
            </a:r>
            <a:r>
              <a:rPr lang="zh-CN" altLang="en-US" dirty="0">
                <a:solidFill>
                  <a:srgbClr val="FF0000"/>
                </a:solidFill>
              </a:rPr>
              <a:t>译码器</a:t>
            </a:r>
          </a:p>
        </p:txBody>
      </p:sp>
      <p:sp>
        <p:nvSpPr>
          <p:cNvPr id="19" name="Text Box 16"/>
          <p:cNvSpPr txBox="1">
            <a:spLocks noChangeArrowheads="1"/>
          </p:cNvSpPr>
          <p:nvPr/>
        </p:nvSpPr>
        <p:spPr bwMode="auto">
          <a:xfrm>
            <a:off x="244727" y="254328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4:16</a:t>
            </a:r>
            <a:r>
              <a:rPr lang="zh-CN" altLang="en-US"/>
              <a:t>译码器</a:t>
            </a:r>
          </a:p>
        </p:txBody>
      </p:sp>
      <p:sp>
        <p:nvSpPr>
          <p:cNvPr id="20" name="Text Box 17"/>
          <p:cNvSpPr txBox="1">
            <a:spLocks noChangeArrowheads="1"/>
          </p:cNvSpPr>
          <p:nvPr/>
        </p:nvSpPr>
        <p:spPr bwMode="auto">
          <a:xfrm>
            <a:off x="1844927" y="162888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dirty="0"/>
              <a:t>74LS139</a:t>
            </a:r>
          </a:p>
        </p:txBody>
      </p:sp>
      <p:sp>
        <p:nvSpPr>
          <p:cNvPr id="21" name="Text Box 18"/>
          <p:cNvSpPr txBox="1">
            <a:spLocks noChangeArrowheads="1"/>
          </p:cNvSpPr>
          <p:nvPr/>
        </p:nvSpPr>
        <p:spPr bwMode="auto">
          <a:xfrm>
            <a:off x="1861440" y="254328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dirty="0"/>
              <a:t>74LS154</a:t>
            </a:r>
          </a:p>
        </p:txBody>
      </p:sp>
      <p:sp>
        <p:nvSpPr>
          <p:cNvPr id="22" name="Text Box 19"/>
          <p:cNvSpPr txBox="1">
            <a:spLocks noChangeArrowheads="1"/>
          </p:cNvSpPr>
          <p:nvPr/>
        </p:nvSpPr>
        <p:spPr bwMode="auto">
          <a:xfrm>
            <a:off x="1844927" y="2086080"/>
            <a:ext cx="12954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dirty="0">
                <a:solidFill>
                  <a:srgbClr val="FF0000"/>
                </a:solidFill>
              </a:rPr>
              <a:t>74LS138</a:t>
            </a:r>
          </a:p>
        </p:txBody>
      </p:sp>
      <p:pic>
        <p:nvPicPr>
          <p:cNvPr id="171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27" y="3225047"/>
            <a:ext cx="3714750"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10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2048" y="394310"/>
            <a:ext cx="421005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10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2048" y="1076430"/>
            <a:ext cx="4219575"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Box 94"/>
          <p:cNvSpPr txBox="1">
            <a:spLocks noChangeArrowheads="1"/>
          </p:cNvSpPr>
          <p:nvPr/>
        </p:nvSpPr>
        <p:spPr bwMode="auto">
          <a:xfrm>
            <a:off x="3735945" y="5380891"/>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使能端的作用：</a:t>
            </a:r>
          </a:p>
        </p:txBody>
      </p:sp>
      <p:sp>
        <p:nvSpPr>
          <p:cNvPr id="15" name="Text Box 95"/>
          <p:cNvSpPr txBox="1">
            <a:spLocks noChangeArrowheads="1"/>
          </p:cNvSpPr>
          <p:nvPr/>
        </p:nvSpPr>
        <p:spPr bwMode="auto">
          <a:xfrm>
            <a:off x="5710494" y="5002508"/>
            <a:ext cx="3121129"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dirty="0">
                <a:solidFill>
                  <a:srgbClr val="FF0066"/>
                </a:solidFill>
              </a:rPr>
              <a:t>* </a:t>
            </a:r>
            <a:r>
              <a:rPr lang="zh-CN" altLang="en-US" dirty="0"/>
              <a:t>使得输入端稳定后再送到输出端</a:t>
            </a:r>
          </a:p>
        </p:txBody>
      </p:sp>
      <p:sp>
        <p:nvSpPr>
          <p:cNvPr id="16" name="Text Box 96"/>
          <p:cNvSpPr txBox="1">
            <a:spLocks noChangeArrowheads="1"/>
          </p:cNvSpPr>
          <p:nvPr/>
        </p:nvSpPr>
        <p:spPr bwMode="auto">
          <a:xfrm>
            <a:off x="5710494" y="5974613"/>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dirty="0">
                <a:solidFill>
                  <a:srgbClr val="FF0066"/>
                </a:solidFill>
              </a:rPr>
              <a:t>* </a:t>
            </a:r>
            <a:r>
              <a:rPr lang="zh-CN" altLang="en-US" dirty="0"/>
              <a:t>用于逻辑功能扩展</a:t>
            </a:r>
          </a:p>
        </p:txBody>
      </p:sp>
      <p:sp>
        <p:nvSpPr>
          <p:cNvPr id="24" name="AutoShape 46"/>
          <p:cNvSpPr>
            <a:spLocks noChangeArrowheads="1"/>
          </p:cNvSpPr>
          <p:nvPr/>
        </p:nvSpPr>
        <p:spPr bwMode="auto">
          <a:xfrm rot="5400000">
            <a:off x="4786621" y="1435450"/>
            <a:ext cx="1112837" cy="1698135"/>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p>
            <a:endParaRPr lang="zh-CN" altLang="zh-CN">
              <a:solidFill>
                <a:srgbClr val="008000"/>
              </a:solidFill>
            </a:endParaRPr>
          </a:p>
        </p:txBody>
      </p:sp>
    </p:spTree>
    <p:extLst>
      <p:ext uri="{BB962C8B-B14F-4D97-AF65-F5344CB8AC3E}">
        <p14:creationId xmlns:p14="http://schemas.microsoft.com/office/powerpoint/2010/main" val="305184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1011"/>
                                        </p:tgtEl>
                                        <p:attrNameLst>
                                          <p:attrName>style.visibility</p:attrName>
                                        </p:attrNameLst>
                                      </p:cBhvr>
                                      <p:to>
                                        <p:strVal val="visible"/>
                                      </p:to>
                                    </p:set>
                                    <p:animEffect transition="in" filter="randombar(horizontal)">
                                      <p:cBhvr>
                                        <p:cTn id="7" dur="500"/>
                                        <p:tgtEl>
                                          <p:spTgt spid="1710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down)">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2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9896" y="6371488"/>
            <a:ext cx="9144000" cy="49158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endParaRPr lang="zh-CN" altLang="en-US" dirty="0"/>
          </a:p>
        </p:txBody>
      </p:sp>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第四节  译码器和编码器</a:t>
            </a:r>
          </a:p>
        </p:txBody>
      </p:sp>
      <p:sp>
        <p:nvSpPr>
          <p:cNvPr id="30" name="内容占位符 2"/>
          <p:cNvSpPr>
            <a:spLocks noGrp="1"/>
          </p:cNvSpPr>
          <p:nvPr>
            <p:ph idx="1"/>
          </p:nvPr>
        </p:nvSpPr>
        <p:spPr>
          <a:xfrm>
            <a:off x="34543" y="464904"/>
            <a:ext cx="9007310" cy="5775791"/>
          </a:xfrm>
        </p:spPr>
        <p:txBody>
          <a:bodyPr/>
          <a:lstStyle/>
          <a:p>
            <a:r>
              <a:rPr lang="zh-CN" altLang="en-US" sz="2800" dirty="0"/>
              <a:t>译码器</a:t>
            </a:r>
            <a:endParaRPr lang="en-US" altLang="zh-CN" sz="2800" dirty="0"/>
          </a:p>
          <a:p>
            <a:r>
              <a:rPr lang="zh-CN" altLang="en-US" sz="2800" dirty="0"/>
              <a:t>二进制译码器</a:t>
            </a:r>
          </a:p>
          <a:p>
            <a:endParaRPr lang="en-US" altLang="zh-CN" sz="2800" dirty="0"/>
          </a:p>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sp>
        <p:nvSpPr>
          <p:cNvPr id="17" name="Text Box 14"/>
          <p:cNvSpPr txBox="1">
            <a:spLocks noChangeArrowheads="1"/>
          </p:cNvSpPr>
          <p:nvPr/>
        </p:nvSpPr>
        <p:spPr bwMode="auto">
          <a:xfrm>
            <a:off x="244727" y="162888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2:4</a:t>
            </a:r>
            <a:r>
              <a:rPr lang="zh-CN" altLang="en-US"/>
              <a:t>译码器</a:t>
            </a:r>
          </a:p>
        </p:txBody>
      </p:sp>
      <p:sp>
        <p:nvSpPr>
          <p:cNvPr id="18" name="Text Box 15"/>
          <p:cNvSpPr txBox="1">
            <a:spLocks noChangeArrowheads="1"/>
          </p:cNvSpPr>
          <p:nvPr/>
        </p:nvSpPr>
        <p:spPr bwMode="auto">
          <a:xfrm>
            <a:off x="244727" y="208608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3:8</a:t>
            </a:r>
            <a:r>
              <a:rPr lang="zh-CN" altLang="en-US"/>
              <a:t>译码器</a:t>
            </a:r>
          </a:p>
        </p:txBody>
      </p:sp>
      <p:sp>
        <p:nvSpPr>
          <p:cNvPr id="19" name="Text Box 16"/>
          <p:cNvSpPr txBox="1">
            <a:spLocks noChangeArrowheads="1"/>
          </p:cNvSpPr>
          <p:nvPr/>
        </p:nvSpPr>
        <p:spPr bwMode="auto">
          <a:xfrm>
            <a:off x="244727" y="2543280"/>
            <a:ext cx="16764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dirty="0">
                <a:solidFill>
                  <a:srgbClr val="FF0000"/>
                </a:solidFill>
              </a:rPr>
              <a:t>4:16</a:t>
            </a:r>
            <a:r>
              <a:rPr lang="zh-CN" altLang="en-US" dirty="0">
                <a:solidFill>
                  <a:srgbClr val="FF0000"/>
                </a:solidFill>
              </a:rPr>
              <a:t>译码器</a:t>
            </a:r>
          </a:p>
        </p:txBody>
      </p:sp>
      <p:sp>
        <p:nvSpPr>
          <p:cNvPr id="20" name="Text Box 17"/>
          <p:cNvSpPr txBox="1">
            <a:spLocks noChangeArrowheads="1"/>
          </p:cNvSpPr>
          <p:nvPr/>
        </p:nvSpPr>
        <p:spPr bwMode="auto">
          <a:xfrm>
            <a:off x="1844927" y="162888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dirty="0"/>
              <a:t>74LS139</a:t>
            </a:r>
          </a:p>
        </p:txBody>
      </p:sp>
      <p:sp>
        <p:nvSpPr>
          <p:cNvPr id="21" name="Text Box 18"/>
          <p:cNvSpPr txBox="1">
            <a:spLocks noChangeArrowheads="1"/>
          </p:cNvSpPr>
          <p:nvPr/>
        </p:nvSpPr>
        <p:spPr bwMode="auto">
          <a:xfrm>
            <a:off x="1861440" y="2543280"/>
            <a:ext cx="12954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dirty="0">
                <a:solidFill>
                  <a:srgbClr val="FF0000"/>
                </a:solidFill>
              </a:rPr>
              <a:t>74LS154</a:t>
            </a:r>
          </a:p>
        </p:txBody>
      </p:sp>
      <p:sp>
        <p:nvSpPr>
          <p:cNvPr id="22" name="Text Box 19"/>
          <p:cNvSpPr txBox="1">
            <a:spLocks noChangeArrowheads="1"/>
          </p:cNvSpPr>
          <p:nvPr/>
        </p:nvSpPr>
        <p:spPr bwMode="auto">
          <a:xfrm>
            <a:off x="1844927" y="208608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pitchFamily="2" charset="-122"/>
              </a:defRPr>
            </a:lvl9pPr>
          </a:lstStyle>
          <a:p>
            <a:pPr eaLnBrk="1" hangingPunct="1"/>
            <a:r>
              <a:rPr lang="en-US" altLang="zh-CN"/>
              <a:t>74LS138</a:t>
            </a:r>
          </a:p>
        </p:txBody>
      </p:sp>
      <p:pic>
        <p:nvPicPr>
          <p:cNvPr id="172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86" y="3134635"/>
            <a:ext cx="4665467" cy="3297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20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2030" y="1628880"/>
            <a:ext cx="379095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62592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第四节  译码器和编码器</a:t>
            </a:r>
          </a:p>
        </p:txBody>
      </p:sp>
      <p:sp>
        <p:nvSpPr>
          <p:cNvPr id="30" name="内容占位符 2"/>
          <p:cNvSpPr>
            <a:spLocks noGrp="1"/>
          </p:cNvSpPr>
          <p:nvPr>
            <p:ph idx="1"/>
          </p:nvPr>
        </p:nvSpPr>
        <p:spPr>
          <a:xfrm>
            <a:off x="34543" y="464904"/>
            <a:ext cx="9007310" cy="5775791"/>
          </a:xfrm>
        </p:spPr>
        <p:txBody>
          <a:bodyPr/>
          <a:lstStyle/>
          <a:p>
            <a:r>
              <a:rPr lang="zh-CN" altLang="en-US" sz="2800" dirty="0"/>
              <a:t>译码器（</a:t>
            </a:r>
            <a:r>
              <a:rPr lang="en-US" altLang="zh-CN" sz="2800" dirty="0"/>
              <a:t>Decoder</a:t>
            </a:r>
            <a:r>
              <a:rPr lang="zh-CN" altLang="en-US" sz="2800" dirty="0"/>
              <a:t>）</a:t>
            </a:r>
            <a:endParaRPr lang="en-US" altLang="zh-CN" sz="2800" dirty="0"/>
          </a:p>
          <a:p>
            <a:r>
              <a:rPr lang="zh-CN" altLang="en-US" sz="2800" dirty="0"/>
              <a:t>译码器与数据分配器的比较</a:t>
            </a:r>
            <a:endParaRPr lang="en-US" altLang="zh-CN" sz="2800" dirty="0"/>
          </a:p>
          <a:p>
            <a:pPr lvl="1"/>
            <a:r>
              <a:rPr lang="zh-CN" altLang="en-US" sz="2800" dirty="0"/>
              <a:t>以</a:t>
            </a:r>
            <a:r>
              <a:rPr lang="en-US" altLang="zh-CN" sz="2800" dirty="0"/>
              <a:t>74LS155</a:t>
            </a:r>
            <a:r>
              <a:rPr lang="zh-CN" altLang="en-US" sz="2800" dirty="0"/>
              <a:t>为例</a:t>
            </a:r>
            <a:endParaRPr lang="en-US" altLang="zh-CN" sz="2800" dirty="0"/>
          </a:p>
          <a:p>
            <a:pPr lvl="1"/>
            <a:endParaRPr lang="en-US" altLang="zh-CN" sz="2800"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pic>
        <p:nvPicPr>
          <p:cNvPr id="1935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7033" y="593811"/>
            <a:ext cx="3960264" cy="1041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5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9290" y="1655642"/>
            <a:ext cx="409575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5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709" y="2078910"/>
            <a:ext cx="4057650"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2792" y="535211"/>
            <a:ext cx="4171950"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662005" y="4982855"/>
            <a:ext cx="4365291" cy="1477328"/>
          </a:xfrm>
          <a:prstGeom prst="rect">
            <a:avLst/>
          </a:prstGeom>
          <a:noFill/>
        </p:spPr>
        <p:txBody>
          <a:bodyPr wrap="square" rtlCol="0">
            <a:spAutoFit/>
          </a:bodyPr>
          <a:lstStyle/>
          <a:p>
            <a:pPr marL="285750" indent="-285750">
              <a:buFont typeface="Wingdings" pitchFamily="2" charset="2"/>
              <a:buChar char="u"/>
            </a:pPr>
            <a:r>
              <a:rPr lang="zh-CN" altLang="en-US" dirty="0">
                <a:solidFill>
                  <a:srgbClr val="FF0000"/>
                </a:solidFill>
              </a:rPr>
              <a:t>作译码器使用时，</a:t>
            </a:r>
            <a:r>
              <a:rPr lang="en-US" altLang="zh-CN" dirty="0">
                <a:solidFill>
                  <a:srgbClr val="FF0000"/>
                </a:solidFill>
              </a:rPr>
              <a:t>Data</a:t>
            </a:r>
            <a:r>
              <a:rPr lang="zh-CN" altLang="en-US" dirty="0">
                <a:solidFill>
                  <a:srgbClr val="FF0000"/>
                </a:solidFill>
              </a:rPr>
              <a:t>线不用，</a:t>
            </a:r>
            <a:r>
              <a:rPr lang="en-US" altLang="zh-CN" dirty="0">
                <a:solidFill>
                  <a:srgbClr val="FF0000"/>
                </a:solidFill>
              </a:rPr>
              <a:t>B</a:t>
            </a:r>
            <a:r>
              <a:rPr lang="zh-CN" altLang="en-US" dirty="0">
                <a:solidFill>
                  <a:srgbClr val="FF0000"/>
                </a:solidFill>
              </a:rPr>
              <a:t>和</a:t>
            </a:r>
            <a:r>
              <a:rPr lang="en-US" altLang="zh-CN" dirty="0">
                <a:solidFill>
                  <a:srgbClr val="FF0000"/>
                </a:solidFill>
              </a:rPr>
              <a:t>A</a:t>
            </a:r>
            <a:r>
              <a:rPr lang="zh-CN" altLang="en-US" dirty="0">
                <a:solidFill>
                  <a:srgbClr val="FF0000"/>
                </a:solidFill>
              </a:rPr>
              <a:t>，</a:t>
            </a:r>
            <a:r>
              <a:rPr lang="en-US" altLang="zh-CN" dirty="0">
                <a:solidFill>
                  <a:srgbClr val="FF0000"/>
                </a:solidFill>
              </a:rPr>
              <a:t>2</a:t>
            </a:r>
            <a:r>
              <a:rPr lang="zh-CN" altLang="en-US" dirty="0">
                <a:solidFill>
                  <a:srgbClr val="FF0000"/>
                </a:solidFill>
              </a:rPr>
              <a:t>位到输出形成</a:t>
            </a:r>
            <a:r>
              <a:rPr lang="en-US" altLang="zh-CN" dirty="0">
                <a:solidFill>
                  <a:srgbClr val="FF0000"/>
                </a:solidFill>
              </a:rPr>
              <a:t>2:4</a:t>
            </a:r>
            <a:r>
              <a:rPr lang="zh-CN" altLang="en-US" dirty="0">
                <a:solidFill>
                  <a:srgbClr val="FF0000"/>
                </a:solidFill>
              </a:rPr>
              <a:t>译码器</a:t>
            </a:r>
            <a:endParaRPr lang="en-US" altLang="zh-CN" dirty="0">
              <a:solidFill>
                <a:srgbClr val="FF0000"/>
              </a:solidFill>
            </a:endParaRPr>
          </a:p>
          <a:p>
            <a:pPr marL="285750" indent="-285750">
              <a:buFont typeface="Wingdings" pitchFamily="2" charset="2"/>
              <a:buChar char="u"/>
            </a:pPr>
            <a:r>
              <a:rPr lang="zh-CN" altLang="en-US" dirty="0">
                <a:solidFill>
                  <a:srgbClr val="FF0000"/>
                </a:solidFill>
              </a:rPr>
              <a:t>作数据分配器使用时，地址用</a:t>
            </a:r>
            <a:r>
              <a:rPr lang="en-US" altLang="zh-CN" dirty="0">
                <a:solidFill>
                  <a:srgbClr val="FF0000"/>
                </a:solidFill>
              </a:rPr>
              <a:t>B</a:t>
            </a:r>
            <a:r>
              <a:rPr lang="zh-CN" altLang="en-US" dirty="0">
                <a:solidFill>
                  <a:srgbClr val="FF0000"/>
                </a:solidFill>
              </a:rPr>
              <a:t>和</a:t>
            </a:r>
            <a:r>
              <a:rPr lang="en-US" altLang="zh-CN" dirty="0">
                <a:solidFill>
                  <a:srgbClr val="FF0000"/>
                </a:solidFill>
              </a:rPr>
              <a:t>A</a:t>
            </a:r>
            <a:r>
              <a:rPr lang="zh-CN" altLang="en-US" dirty="0">
                <a:solidFill>
                  <a:srgbClr val="FF0000"/>
                </a:solidFill>
              </a:rPr>
              <a:t>输入，数据用</a:t>
            </a:r>
            <a:r>
              <a:rPr lang="en-US" altLang="zh-CN" dirty="0">
                <a:solidFill>
                  <a:srgbClr val="FF0000"/>
                </a:solidFill>
              </a:rPr>
              <a:t>Data</a:t>
            </a:r>
            <a:r>
              <a:rPr lang="zh-CN" altLang="en-US" dirty="0">
                <a:solidFill>
                  <a:srgbClr val="FF0000"/>
                </a:solidFill>
              </a:rPr>
              <a:t>线输入，形成</a:t>
            </a:r>
            <a:r>
              <a:rPr lang="en-US" altLang="zh-CN" dirty="0">
                <a:solidFill>
                  <a:srgbClr val="FF0000"/>
                </a:solidFill>
              </a:rPr>
              <a:t>1-4</a:t>
            </a:r>
            <a:r>
              <a:rPr lang="zh-CN" altLang="en-US" dirty="0">
                <a:solidFill>
                  <a:srgbClr val="FF0000"/>
                </a:solidFill>
              </a:rPr>
              <a:t>数据分配器</a:t>
            </a:r>
          </a:p>
        </p:txBody>
      </p:sp>
      <p:sp>
        <p:nvSpPr>
          <p:cNvPr id="3" name="矩形 2"/>
          <p:cNvSpPr/>
          <p:nvPr/>
        </p:nvSpPr>
        <p:spPr>
          <a:xfrm>
            <a:off x="3626937" y="392861"/>
            <a:ext cx="1800493" cy="307777"/>
          </a:xfrm>
          <a:prstGeom prst="rect">
            <a:avLst/>
          </a:prstGeom>
        </p:spPr>
        <p:txBody>
          <a:bodyPr wrap="none">
            <a:spAutoFit/>
          </a:bodyPr>
          <a:lstStyle/>
          <a:p>
            <a:r>
              <a:rPr lang="zh-CN" altLang="en-US" sz="1400" dirty="0">
                <a:solidFill>
                  <a:schemeClr val="tx1"/>
                </a:solidFill>
              </a:rPr>
              <a:t>美国国家半导体公司</a:t>
            </a:r>
          </a:p>
        </p:txBody>
      </p:sp>
      <p:sp>
        <p:nvSpPr>
          <p:cNvPr id="5" name="矩形 4"/>
          <p:cNvSpPr/>
          <p:nvPr/>
        </p:nvSpPr>
        <p:spPr>
          <a:xfrm>
            <a:off x="5341672" y="402424"/>
            <a:ext cx="3685624" cy="307777"/>
          </a:xfrm>
          <a:prstGeom prst="rect">
            <a:avLst/>
          </a:prstGeom>
        </p:spPr>
        <p:txBody>
          <a:bodyPr wrap="none">
            <a:spAutoFit/>
          </a:bodyPr>
          <a:lstStyle/>
          <a:p>
            <a:r>
              <a:rPr lang="en-US" altLang="zh-CN" sz="1400" dirty="0">
                <a:solidFill>
                  <a:schemeClr val="tx1"/>
                </a:solidFill>
              </a:rPr>
              <a:t>2011</a:t>
            </a:r>
            <a:r>
              <a:rPr lang="zh-CN" altLang="en-US" sz="1400" dirty="0">
                <a:solidFill>
                  <a:schemeClr val="tx1"/>
                </a:solidFill>
              </a:rPr>
              <a:t>年</a:t>
            </a:r>
            <a:r>
              <a:rPr lang="en-US" altLang="zh-CN" sz="1400" dirty="0">
                <a:solidFill>
                  <a:schemeClr val="tx1"/>
                </a:solidFill>
              </a:rPr>
              <a:t>9</a:t>
            </a:r>
            <a:r>
              <a:rPr lang="zh-CN" altLang="en-US" sz="1400" dirty="0">
                <a:solidFill>
                  <a:schemeClr val="tx1"/>
                </a:solidFill>
              </a:rPr>
              <a:t>月</a:t>
            </a:r>
            <a:r>
              <a:rPr lang="en-US" altLang="zh-CN" sz="1400" dirty="0">
                <a:solidFill>
                  <a:schemeClr val="tx1"/>
                </a:solidFill>
              </a:rPr>
              <a:t>23</a:t>
            </a:r>
            <a:r>
              <a:rPr lang="zh-CN" altLang="en-US" sz="1400" dirty="0">
                <a:solidFill>
                  <a:schemeClr val="tx1"/>
                </a:solidFill>
              </a:rPr>
              <a:t>日，与德州仪器</a:t>
            </a:r>
            <a:r>
              <a:rPr lang="en-US" altLang="zh-CN" sz="1400" dirty="0">
                <a:solidFill>
                  <a:schemeClr val="tx1"/>
                </a:solidFill>
              </a:rPr>
              <a:t>(TI)</a:t>
            </a:r>
            <a:r>
              <a:rPr lang="zh-CN" altLang="en-US" sz="1400" dirty="0">
                <a:solidFill>
                  <a:schemeClr val="tx1"/>
                </a:solidFill>
              </a:rPr>
              <a:t>正式合并。</a:t>
            </a:r>
          </a:p>
        </p:txBody>
      </p:sp>
      <p:sp>
        <p:nvSpPr>
          <p:cNvPr id="17" name="TextBox 16"/>
          <p:cNvSpPr txBox="1"/>
          <p:nvPr/>
        </p:nvSpPr>
        <p:spPr>
          <a:xfrm>
            <a:off x="45275" y="6439217"/>
            <a:ext cx="9088361"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DMUX</a:t>
            </a:r>
            <a:r>
              <a:rPr lang="zh-CN" alt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包含</a:t>
            </a:r>
            <a:r>
              <a:rPr lang="en-US" altLang="zh-CN"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Decoder</a:t>
            </a:r>
            <a:r>
              <a:rPr lang="zh-CN" alt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r>
              <a:rPr lang="en-US" altLang="zh-CN"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DMUX</a:t>
            </a:r>
            <a:r>
              <a:rPr lang="zh-CN" alt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将有效数据从译码线输出</a:t>
            </a:r>
          </a:p>
        </p:txBody>
      </p:sp>
    </p:spTree>
    <p:extLst>
      <p:ext uri="{BB962C8B-B14F-4D97-AF65-F5344CB8AC3E}">
        <p14:creationId xmlns:p14="http://schemas.microsoft.com/office/powerpoint/2010/main" val="99856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randombar(horizontal)">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第一节  组合逻辑分析</a:t>
            </a:r>
          </a:p>
        </p:txBody>
      </p:sp>
      <p:grpSp>
        <p:nvGrpSpPr>
          <p:cNvPr id="8" name="Group 3"/>
          <p:cNvGrpSpPr>
            <a:grpSpLocks/>
          </p:cNvGrpSpPr>
          <p:nvPr/>
        </p:nvGrpSpPr>
        <p:grpSpPr bwMode="auto">
          <a:xfrm>
            <a:off x="179386" y="511835"/>
            <a:ext cx="1066800" cy="406400"/>
            <a:chOff x="240" y="480"/>
            <a:chExt cx="1488" cy="256"/>
          </a:xfrm>
        </p:grpSpPr>
        <p:sp>
          <p:nvSpPr>
            <p:cNvPr id="9" name="Text Box 4"/>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solidFill>
                    <a:schemeClr val="bg1"/>
                  </a:solidFill>
                </a:rPr>
                <a:t>例</a:t>
              </a:r>
              <a:r>
                <a:rPr lang="en-US" altLang="zh-CN" dirty="0">
                  <a:solidFill>
                    <a:schemeClr val="bg1"/>
                  </a:solidFill>
                </a:rPr>
                <a:t>1</a:t>
              </a:r>
            </a:p>
          </p:txBody>
        </p:sp>
        <p:sp>
          <p:nvSpPr>
            <p:cNvPr id="10" name="Line 5"/>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sp>
        <p:nvSpPr>
          <p:cNvPr id="11" name="Text Box 6"/>
          <p:cNvSpPr txBox="1">
            <a:spLocks noChangeArrowheads="1"/>
          </p:cNvSpPr>
          <p:nvPr/>
        </p:nvSpPr>
        <p:spPr bwMode="auto">
          <a:xfrm>
            <a:off x="1550986" y="511835"/>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a:solidFill>
                  <a:srgbClr val="000000"/>
                </a:solidFill>
              </a:rPr>
              <a:t>分析如下电路</a:t>
            </a:r>
          </a:p>
        </p:txBody>
      </p:sp>
      <p:graphicFrame>
        <p:nvGraphicFramePr>
          <p:cNvPr id="12" name="Object 79"/>
          <p:cNvGraphicFramePr>
            <a:graphicFrameLocks noChangeAspect="1"/>
          </p:cNvGraphicFramePr>
          <p:nvPr>
            <p:extLst>
              <p:ext uri="{D42A27DB-BD31-4B8C-83A1-F6EECF244321}">
                <p14:modId xmlns:p14="http://schemas.microsoft.com/office/powerpoint/2010/main" val="2708727312"/>
              </p:ext>
            </p:extLst>
          </p:nvPr>
        </p:nvGraphicFramePr>
        <p:xfrm>
          <a:off x="6978649" y="1731035"/>
          <a:ext cx="1743075" cy="409575"/>
        </p:xfrm>
        <a:graphic>
          <a:graphicData uri="http://schemas.openxmlformats.org/presentationml/2006/ole">
            <mc:AlternateContent xmlns:mc="http://schemas.openxmlformats.org/markup-compatibility/2006">
              <mc:Choice xmlns:v="urn:schemas-microsoft-com:vml" Requires="v">
                <p:oleObj spid="_x0000_s277854" name="公式" r:id="rId3" imgW="923841" imgH="199957" progId="Equation.3">
                  <p:embed/>
                </p:oleObj>
              </mc:Choice>
              <mc:Fallback>
                <p:oleObj name="公式" r:id="rId3" imgW="923841" imgH="1999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8649" y="1731035"/>
                        <a:ext cx="1743075"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 name="Group 111"/>
          <p:cNvGrpSpPr>
            <a:grpSpLocks/>
          </p:cNvGrpSpPr>
          <p:nvPr/>
        </p:nvGrpSpPr>
        <p:grpSpPr bwMode="auto">
          <a:xfrm>
            <a:off x="1138236" y="975385"/>
            <a:ext cx="5829300" cy="2362200"/>
            <a:chOff x="768" y="432"/>
            <a:chExt cx="3672" cy="1488"/>
          </a:xfrm>
        </p:grpSpPr>
        <p:sp>
          <p:nvSpPr>
            <p:cNvPr id="14" name="Text Box 11"/>
            <p:cNvSpPr txBox="1">
              <a:spLocks noChangeArrowheads="1"/>
            </p:cNvSpPr>
            <p:nvPr/>
          </p:nvSpPr>
          <p:spPr bwMode="auto">
            <a:xfrm>
              <a:off x="768" y="72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B</a:t>
              </a:r>
            </a:p>
          </p:txBody>
        </p:sp>
        <p:sp>
          <p:nvSpPr>
            <p:cNvPr id="15" name="Text Box 12"/>
            <p:cNvSpPr txBox="1">
              <a:spLocks noChangeArrowheads="1"/>
            </p:cNvSpPr>
            <p:nvPr/>
          </p:nvSpPr>
          <p:spPr bwMode="auto">
            <a:xfrm>
              <a:off x="768" y="43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p>
          </p:txBody>
        </p:sp>
        <p:sp>
          <p:nvSpPr>
            <p:cNvPr id="16" name="Line 29"/>
            <p:cNvSpPr>
              <a:spLocks noChangeShapeType="1"/>
            </p:cNvSpPr>
            <p:nvPr/>
          </p:nvSpPr>
          <p:spPr bwMode="auto">
            <a:xfrm flipV="1">
              <a:off x="3912" y="1056"/>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 name="AutoShape 41"/>
            <p:cNvSpPr>
              <a:spLocks noChangeArrowheads="1"/>
            </p:cNvSpPr>
            <p:nvPr/>
          </p:nvSpPr>
          <p:spPr bwMode="auto">
            <a:xfrm>
              <a:off x="1656" y="576"/>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8" name="Line 42"/>
            <p:cNvSpPr>
              <a:spLocks noChangeShapeType="1"/>
            </p:cNvSpPr>
            <p:nvPr/>
          </p:nvSpPr>
          <p:spPr bwMode="auto">
            <a:xfrm flipV="1">
              <a:off x="1045" y="624"/>
              <a:ext cx="611"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 name="Line 43"/>
            <p:cNvSpPr>
              <a:spLocks noChangeShapeType="1"/>
            </p:cNvSpPr>
            <p:nvPr/>
          </p:nvSpPr>
          <p:spPr bwMode="auto">
            <a:xfrm>
              <a:off x="1036" y="859"/>
              <a:ext cx="620"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 name="Line 44"/>
            <p:cNvSpPr>
              <a:spLocks noChangeShapeType="1"/>
            </p:cNvSpPr>
            <p:nvPr/>
          </p:nvSpPr>
          <p:spPr bwMode="auto">
            <a:xfrm flipV="1">
              <a:off x="2046" y="720"/>
              <a:ext cx="1244"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 name="Line 50"/>
            <p:cNvSpPr>
              <a:spLocks noChangeShapeType="1"/>
            </p:cNvSpPr>
            <p:nvPr/>
          </p:nvSpPr>
          <p:spPr bwMode="auto">
            <a:xfrm>
              <a:off x="3288" y="924"/>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 name="Line 51"/>
            <p:cNvSpPr>
              <a:spLocks noChangeShapeType="1"/>
            </p:cNvSpPr>
            <p:nvPr/>
          </p:nvSpPr>
          <p:spPr bwMode="auto">
            <a:xfrm>
              <a:off x="3297" y="115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 name="Freeform 53"/>
            <p:cNvSpPr>
              <a:spLocks/>
            </p:cNvSpPr>
            <p:nvPr/>
          </p:nvSpPr>
          <p:spPr bwMode="auto">
            <a:xfrm>
              <a:off x="3526" y="864"/>
              <a:ext cx="78" cy="354"/>
            </a:xfrm>
            <a:custGeom>
              <a:avLst/>
              <a:gdLst>
                <a:gd name="T0" fmla="*/ 2 w 85"/>
                <a:gd name="T1" fmla="*/ 0 h 306"/>
                <a:gd name="T2" fmla="*/ 8 w 85"/>
                <a:gd name="T3" fmla="*/ 3857 h 306"/>
                <a:gd name="T4" fmla="*/ 8 w 85"/>
                <a:gd name="T5" fmla="*/ 9887 h 306"/>
                <a:gd name="T6" fmla="*/ 0 w 85"/>
                <a:gd name="T7" fmla="*/ 1351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4" name="Freeform 54"/>
            <p:cNvSpPr>
              <a:spLocks/>
            </p:cNvSpPr>
            <p:nvPr/>
          </p:nvSpPr>
          <p:spPr bwMode="auto">
            <a:xfrm>
              <a:off x="3528" y="1056"/>
              <a:ext cx="384" cy="169"/>
            </a:xfrm>
            <a:custGeom>
              <a:avLst/>
              <a:gdLst>
                <a:gd name="T0" fmla="*/ 0 w 384"/>
                <a:gd name="T1" fmla="*/ 8 h 192"/>
                <a:gd name="T2" fmla="*/ 168 w 384"/>
                <a:gd name="T3" fmla="*/ 5 h 192"/>
                <a:gd name="T4" fmla="*/ 296 w 384"/>
                <a:gd name="T5" fmla="*/ 4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5" name="Freeform 55"/>
            <p:cNvSpPr>
              <a:spLocks/>
            </p:cNvSpPr>
            <p:nvPr/>
          </p:nvSpPr>
          <p:spPr bwMode="auto">
            <a:xfrm>
              <a:off x="3528" y="864"/>
              <a:ext cx="384" cy="192"/>
            </a:xfrm>
            <a:custGeom>
              <a:avLst/>
              <a:gdLst>
                <a:gd name="T0" fmla="*/ 0 w 240"/>
                <a:gd name="T1" fmla="*/ 0 h 96"/>
                <a:gd name="T2" fmla="*/ 38941187 w 240"/>
                <a:gd name="T3" fmla="*/ 2147483647 h 96"/>
                <a:gd name="T4" fmla="*/ 48622388 w 240"/>
                <a:gd name="T5" fmla="*/ 2147483647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6" name="Line 59"/>
            <p:cNvSpPr>
              <a:spLocks noChangeShapeType="1"/>
            </p:cNvSpPr>
            <p:nvPr/>
          </p:nvSpPr>
          <p:spPr bwMode="auto">
            <a:xfrm>
              <a:off x="3292" y="734"/>
              <a:ext cx="2" cy="2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7" name="Line 60"/>
            <p:cNvSpPr>
              <a:spLocks noChangeShapeType="1"/>
            </p:cNvSpPr>
            <p:nvPr/>
          </p:nvSpPr>
          <p:spPr bwMode="auto">
            <a:xfrm>
              <a:off x="3297" y="1152"/>
              <a:ext cx="5" cy="38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8" name="AutoShape 61"/>
            <p:cNvSpPr>
              <a:spLocks noChangeArrowheads="1"/>
            </p:cNvSpPr>
            <p:nvPr/>
          </p:nvSpPr>
          <p:spPr bwMode="auto">
            <a:xfrm>
              <a:off x="2664" y="1392"/>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9" name="Line 62"/>
            <p:cNvSpPr>
              <a:spLocks noChangeShapeType="1"/>
            </p:cNvSpPr>
            <p:nvPr/>
          </p:nvSpPr>
          <p:spPr bwMode="auto">
            <a:xfrm flipV="1">
              <a:off x="2376" y="1440"/>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0" name="Line 63"/>
            <p:cNvSpPr>
              <a:spLocks noChangeShapeType="1"/>
            </p:cNvSpPr>
            <p:nvPr/>
          </p:nvSpPr>
          <p:spPr bwMode="auto">
            <a:xfrm flipV="1">
              <a:off x="2376" y="1632"/>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1" name="Line 64"/>
            <p:cNvSpPr>
              <a:spLocks noChangeShapeType="1"/>
            </p:cNvSpPr>
            <p:nvPr/>
          </p:nvSpPr>
          <p:spPr bwMode="auto">
            <a:xfrm flipV="1">
              <a:off x="3114" y="1536"/>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2" name="Text Box 65"/>
            <p:cNvSpPr txBox="1">
              <a:spLocks noChangeArrowheads="1"/>
            </p:cNvSpPr>
            <p:nvPr/>
          </p:nvSpPr>
          <p:spPr bwMode="auto">
            <a:xfrm>
              <a:off x="4200" y="96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F</a:t>
              </a:r>
            </a:p>
          </p:txBody>
        </p:sp>
        <p:sp>
          <p:nvSpPr>
            <p:cNvPr id="33" name="Oval 67"/>
            <p:cNvSpPr>
              <a:spLocks noChangeArrowheads="1"/>
            </p:cNvSpPr>
            <p:nvPr/>
          </p:nvSpPr>
          <p:spPr bwMode="auto">
            <a:xfrm>
              <a:off x="3048" y="1500"/>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34" name="Line 68"/>
            <p:cNvSpPr>
              <a:spLocks noChangeShapeType="1"/>
            </p:cNvSpPr>
            <p:nvPr/>
          </p:nvSpPr>
          <p:spPr bwMode="auto">
            <a:xfrm flipH="1">
              <a:off x="2376" y="1273"/>
              <a:ext cx="2" cy="16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5" name="Line 88"/>
            <p:cNvSpPr>
              <a:spLocks noChangeShapeType="1"/>
            </p:cNvSpPr>
            <p:nvPr/>
          </p:nvSpPr>
          <p:spPr bwMode="auto">
            <a:xfrm>
              <a:off x="1416" y="1248"/>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6" name="Line 89"/>
            <p:cNvSpPr>
              <a:spLocks noChangeShapeType="1"/>
            </p:cNvSpPr>
            <p:nvPr/>
          </p:nvSpPr>
          <p:spPr bwMode="auto">
            <a:xfrm flipV="1">
              <a:off x="2106" y="1273"/>
              <a:ext cx="281"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7" name="Text Box 90"/>
            <p:cNvSpPr txBox="1">
              <a:spLocks noChangeArrowheads="1"/>
            </p:cNvSpPr>
            <p:nvPr/>
          </p:nvSpPr>
          <p:spPr bwMode="auto">
            <a:xfrm>
              <a:off x="3096" y="163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Q</a:t>
              </a:r>
            </a:p>
          </p:txBody>
        </p:sp>
        <p:sp>
          <p:nvSpPr>
            <p:cNvPr id="38" name="AutoShape 92"/>
            <p:cNvSpPr>
              <a:spLocks noChangeArrowheads="1"/>
            </p:cNvSpPr>
            <p:nvPr/>
          </p:nvSpPr>
          <p:spPr bwMode="auto">
            <a:xfrm rot="5400000">
              <a:off x="1680" y="1128"/>
              <a:ext cx="336" cy="288"/>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39" name="Oval 93"/>
            <p:cNvSpPr>
              <a:spLocks noChangeArrowheads="1"/>
            </p:cNvSpPr>
            <p:nvPr/>
          </p:nvSpPr>
          <p:spPr bwMode="auto">
            <a:xfrm>
              <a:off x="2001" y="1229"/>
              <a:ext cx="91" cy="7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40" name="Line 95"/>
            <p:cNvSpPr>
              <a:spLocks noChangeShapeType="1"/>
            </p:cNvSpPr>
            <p:nvPr/>
          </p:nvSpPr>
          <p:spPr bwMode="auto">
            <a:xfrm flipV="1">
              <a:off x="1226" y="1728"/>
              <a:ext cx="478"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1" name="Line 96"/>
            <p:cNvSpPr>
              <a:spLocks noChangeShapeType="1"/>
            </p:cNvSpPr>
            <p:nvPr/>
          </p:nvSpPr>
          <p:spPr bwMode="auto">
            <a:xfrm flipV="1">
              <a:off x="2088" y="1746"/>
              <a:ext cx="3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2" name="AutoShape 99"/>
            <p:cNvSpPr>
              <a:spLocks noChangeArrowheads="1"/>
            </p:cNvSpPr>
            <p:nvPr/>
          </p:nvSpPr>
          <p:spPr bwMode="auto">
            <a:xfrm rot="5400000">
              <a:off x="1680" y="1608"/>
              <a:ext cx="336" cy="288"/>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43" name="Oval 100"/>
            <p:cNvSpPr>
              <a:spLocks noChangeArrowheads="1"/>
            </p:cNvSpPr>
            <p:nvPr/>
          </p:nvSpPr>
          <p:spPr bwMode="auto">
            <a:xfrm>
              <a:off x="2001" y="1709"/>
              <a:ext cx="91" cy="7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44" name="Line 101"/>
            <p:cNvSpPr>
              <a:spLocks noChangeShapeType="1"/>
            </p:cNvSpPr>
            <p:nvPr/>
          </p:nvSpPr>
          <p:spPr bwMode="auto">
            <a:xfrm flipH="1">
              <a:off x="2377" y="1632"/>
              <a:ext cx="1" cy="1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5" name="Line 102"/>
            <p:cNvSpPr>
              <a:spLocks noChangeShapeType="1"/>
            </p:cNvSpPr>
            <p:nvPr/>
          </p:nvSpPr>
          <p:spPr bwMode="auto">
            <a:xfrm flipV="1">
              <a:off x="1224" y="871"/>
              <a:ext cx="0" cy="8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6" name="Line 103"/>
            <p:cNvSpPr>
              <a:spLocks noChangeShapeType="1"/>
            </p:cNvSpPr>
            <p:nvPr/>
          </p:nvSpPr>
          <p:spPr bwMode="auto">
            <a:xfrm flipV="1">
              <a:off x="1416" y="624"/>
              <a:ext cx="0" cy="62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7" name="Oval 104"/>
            <p:cNvSpPr>
              <a:spLocks noChangeArrowheads="1"/>
            </p:cNvSpPr>
            <p:nvPr/>
          </p:nvSpPr>
          <p:spPr bwMode="auto">
            <a:xfrm>
              <a:off x="1395" y="605"/>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48" name="Oval 105"/>
            <p:cNvSpPr>
              <a:spLocks noChangeArrowheads="1"/>
            </p:cNvSpPr>
            <p:nvPr/>
          </p:nvSpPr>
          <p:spPr bwMode="auto">
            <a:xfrm>
              <a:off x="1203" y="846"/>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49" name="Text Box 106"/>
            <p:cNvSpPr txBox="1">
              <a:spLocks noChangeArrowheads="1"/>
            </p:cNvSpPr>
            <p:nvPr/>
          </p:nvSpPr>
          <p:spPr bwMode="auto">
            <a:xfrm>
              <a:off x="2136" y="43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P</a:t>
              </a:r>
            </a:p>
          </p:txBody>
        </p:sp>
      </p:grpSp>
      <p:graphicFrame>
        <p:nvGraphicFramePr>
          <p:cNvPr id="50" name="Object 109"/>
          <p:cNvGraphicFramePr>
            <a:graphicFrameLocks noChangeAspect="1"/>
          </p:cNvGraphicFramePr>
          <p:nvPr>
            <p:extLst>
              <p:ext uri="{D42A27DB-BD31-4B8C-83A1-F6EECF244321}">
                <p14:modId xmlns:p14="http://schemas.microsoft.com/office/powerpoint/2010/main" val="2373928778"/>
              </p:ext>
            </p:extLst>
          </p:nvPr>
        </p:nvGraphicFramePr>
        <p:xfrm>
          <a:off x="3946524" y="975385"/>
          <a:ext cx="989012" cy="315913"/>
        </p:xfrm>
        <a:graphic>
          <a:graphicData uri="http://schemas.openxmlformats.org/presentationml/2006/ole">
            <mc:AlternateContent xmlns:mc="http://schemas.openxmlformats.org/markup-compatibility/2006">
              <mc:Choice xmlns:v="urn:schemas-microsoft-com:vml" Requires="v">
                <p:oleObj spid="_x0000_s277855" name="公式" r:id="rId5" imgW="514384" imgH="142943" progId="Equation.3">
                  <p:embed/>
                </p:oleObj>
              </mc:Choice>
              <mc:Fallback>
                <p:oleObj name="公式" r:id="rId5" imgW="514384" imgH="14294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6524" y="975385"/>
                        <a:ext cx="989012"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110"/>
          <p:cNvGraphicFramePr>
            <a:graphicFrameLocks noChangeAspect="1"/>
          </p:cNvGraphicFramePr>
          <p:nvPr>
            <p:extLst>
              <p:ext uri="{D42A27DB-BD31-4B8C-83A1-F6EECF244321}">
                <p14:modId xmlns:p14="http://schemas.microsoft.com/office/powerpoint/2010/main" val="4066202133"/>
              </p:ext>
            </p:extLst>
          </p:nvPr>
        </p:nvGraphicFramePr>
        <p:xfrm>
          <a:off x="5459411" y="2775610"/>
          <a:ext cx="1036638" cy="485775"/>
        </p:xfrm>
        <a:graphic>
          <a:graphicData uri="http://schemas.openxmlformats.org/presentationml/2006/ole">
            <mc:AlternateContent xmlns:mc="http://schemas.openxmlformats.org/markup-compatibility/2006">
              <mc:Choice xmlns:v="urn:schemas-microsoft-com:vml" Requires="v">
                <p:oleObj spid="_x0000_s277856" name="公式" r:id="rId7" imgW="542976" imgH="238057" progId="Equation.3">
                  <p:embed/>
                </p:oleObj>
              </mc:Choice>
              <mc:Fallback>
                <p:oleObj name="公式" r:id="rId7" imgW="542976" imgH="23805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59411" y="2775610"/>
                        <a:ext cx="1036638"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 name="Object 112"/>
          <p:cNvGraphicFramePr>
            <a:graphicFrameLocks noChangeAspect="1"/>
          </p:cNvGraphicFramePr>
          <p:nvPr>
            <p:extLst>
              <p:ext uri="{D42A27DB-BD31-4B8C-83A1-F6EECF244321}">
                <p14:modId xmlns:p14="http://schemas.microsoft.com/office/powerpoint/2010/main" val="3777104998"/>
              </p:ext>
            </p:extLst>
          </p:nvPr>
        </p:nvGraphicFramePr>
        <p:xfrm>
          <a:off x="406398" y="3474003"/>
          <a:ext cx="2917825" cy="314325"/>
        </p:xfrm>
        <a:graphic>
          <a:graphicData uri="http://schemas.openxmlformats.org/presentationml/2006/ole">
            <mc:AlternateContent xmlns:mc="http://schemas.openxmlformats.org/markup-compatibility/2006">
              <mc:Choice xmlns:v="urn:schemas-microsoft-com:vml" Requires="v">
                <p:oleObj spid="_x0000_s277857" name="公式" r:id="rId9" imgW="1552592" imgH="142943" progId="Equation.3">
                  <p:embed/>
                </p:oleObj>
              </mc:Choice>
              <mc:Fallback>
                <p:oleObj name="公式" r:id="rId9" imgW="1552592" imgH="14294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398" y="3474003"/>
                        <a:ext cx="2917825" cy="31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3" name="Group 150"/>
          <p:cNvGrpSpPr>
            <a:grpSpLocks/>
          </p:cNvGrpSpPr>
          <p:nvPr/>
        </p:nvGrpSpPr>
        <p:grpSpPr bwMode="auto">
          <a:xfrm>
            <a:off x="4306886" y="3928135"/>
            <a:ext cx="2247900" cy="854075"/>
            <a:chOff x="3360" y="2976"/>
            <a:chExt cx="1416" cy="538"/>
          </a:xfrm>
        </p:grpSpPr>
        <p:sp>
          <p:nvSpPr>
            <p:cNvPr id="54" name="Text Box 114"/>
            <p:cNvSpPr txBox="1">
              <a:spLocks noChangeArrowheads="1"/>
            </p:cNvSpPr>
            <p:nvPr/>
          </p:nvSpPr>
          <p:spPr bwMode="auto">
            <a:xfrm>
              <a:off x="3360" y="326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B</a:t>
              </a:r>
            </a:p>
          </p:txBody>
        </p:sp>
        <p:sp>
          <p:nvSpPr>
            <p:cNvPr id="55" name="Text Box 115"/>
            <p:cNvSpPr txBox="1">
              <a:spLocks noChangeArrowheads="1"/>
            </p:cNvSpPr>
            <p:nvPr/>
          </p:nvSpPr>
          <p:spPr bwMode="auto">
            <a:xfrm>
              <a:off x="3360" y="297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p>
          </p:txBody>
        </p:sp>
        <p:sp>
          <p:nvSpPr>
            <p:cNvPr id="56" name="Line 116"/>
            <p:cNvSpPr>
              <a:spLocks noChangeShapeType="1"/>
            </p:cNvSpPr>
            <p:nvPr/>
          </p:nvSpPr>
          <p:spPr bwMode="auto">
            <a:xfrm flipV="1">
              <a:off x="4248" y="3264"/>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7" name="Line 121"/>
            <p:cNvSpPr>
              <a:spLocks noChangeShapeType="1"/>
            </p:cNvSpPr>
            <p:nvPr/>
          </p:nvSpPr>
          <p:spPr bwMode="auto">
            <a:xfrm>
              <a:off x="3624" y="313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8" name="Line 122"/>
            <p:cNvSpPr>
              <a:spLocks noChangeShapeType="1"/>
            </p:cNvSpPr>
            <p:nvPr/>
          </p:nvSpPr>
          <p:spPr bwMode="auto">
            <a:xfrm>
              <a:off x="3633" y="3360"/>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9" name="Freeform 123"/>
            <p:cNvSpPr>
              <a:spLocks/>
            </p:cNvSpPr>
            <p:nvPr/>
          </p:nvSpPr>
          <p:spPr bwMode="auto">
            <a:xfrm>
              <a:off x="3862" y="3072"/>
              <a:ext cx="78" cy="354"/>
            </a:xfrm>
            <a:custGeom>
              <a:avLst/>
              <a:gdLst>
                <a:gd name="T0" fmla="*/ 2 w 85"/>
                <a:gd name="T1" fmla="*/ 0 h 306"/>
                <a:gd name="T2" fmla="*/ 8 w 85"/>
                <a:gd name="T3" fmla="*/ 3857 h 306"/>
                <a:gd name="T4" fmla="*/ 8 w 85"/>
                <a:gd name="T5" fmla="*/ 9887 h 306"/>
                <a:gd name="T6" fmla="*/ 0 w 85"/>
                <a:gd name="T7" fmla="*/ 1351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60" name="Freeform 124"/>
            <p:cNvSpPr>
              <a:spLocks/>
            </p:cNvSpPr>
            <p:nvPr/>
          </p:nvSpPr>
          <p:spPr bwMode="auto">
            <a:xfrm>
              <a:off x="3864" y="3264"/>
              <a:ext cx="384" cy="169"/>
            </a:xfrm>
            <a:custGeom>
              <a:avLst/>
              <a:gdLst>
                <a:gd name="T0" fmla="*/ 0 w 384"/>
                <a:gd name="T1" fmla="*/ 8 h 192"/>
                <a:gd name="T2" fmla="*/ 168 w 384"/>
                <a:gd name="T3" fmla="*/ 5 h 192"/>
                <a:gd name="T4" fmla="*/ 296 w 384"/>
                <a:gd name="T5" fmla="*/ 4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61" name="Freeform 125"/>
            <p:cNvSpPr>
              <a:spLocks/>
            </p:cNvSpPr>
            <p:nvPr/>
          </p:nvSpPr>
          <p:spPr bwMode="auto">
            <a:xfrm>
              <a:off x="3864" y="3072"/>
              <a:ext cx="384" cy="192"/>
            </a:xfrm>
            <a:custGeom>
              <a:avLst/>
              <a:gdLst>
                <a:gd name="T0" fmla="*/ 0 w 240"/>
                <a:gd name="T1" fmla="*/ 0 h 96"/>
                <a:gd name="T2" fmla="*/ 38941187 w 240"/>
                <a:gd name="T3" fmla="*/ 2147483647 h 96"/>
                <a:gd name="T4" fmla="*/ 48622388 w 240"/>
                <a:gd name="T5" fmla="*/ 2147483647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62" name="Text Box 132"/>
            <p:cNvSpPr txBox="1">
              <a:spLocks noChangeArrowheads="1"/>
            </p:cNvSpPr>
            <p:nvPr/>
          </p:nvSpPr>
          <p:spPr bwMode="auto">
            <a:xfrm>
              <a:off x="4536" y="316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F</a:t>
              </a:r>
            </a:p>
          </p:txBody>
        </p:sp>
      </p:grpSp>
      <p:graphicFrame>
        <p:nvGraphicFramePr>
          <p:cNvPr id="63" name="Group 151"/>
          <p:cNvGraphicFramePr>
            <a:graphicFrameLocks noGrp="1"/>
          </p:cNvGraphicFramePr>
          <p:nvPr>
            <p:extLst>
              <p:ext uri="{D42A27DB-BD31-4B8C-83A1-F6EECF244321}">
                <p14:modId xmlns:p14="http://schemas.microsoft.com/office/powerpoint/2010/main" val="2150100858"/>
              </p:ext>
            </p:extLst>
          </p:nvPr>
        </p:nvGraphicFramePr>
        <p:xfrm>
          <a:off x="639656" y="3945330"/>
          <a:ext cx="2590800" cy="2351335"/>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charset="-122"/>
                        </a:rPr>
                        <a:t>输入</a:t>
                      </a:r>
                    </a:p>
                  </a:txBody>
                  <a:tcPr marL="90000" marR="90000" marT="46796" marB="46796"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charset="-122"/>
                        </a:rPr>
                        <a:t>输出</a:t>
                      </a:r>
                    </a:p>
                  </a:txBody>
                  <a:tcPr marL="90000" marR="90000" marT="46796" marB="46796"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8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  A       B</a:t>
                      </a:r>
                    </a:p>
                  </a:txBody>
                  <a:tcPr marL="90000" marR="90000" marT="46796" marB="4679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F</a:t>
                      </a:r>
                    </a:p>
                  </a:txBody>
                  <a:tcPr marL="90000" marR="90000" marT="46796" marB="4679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95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charset="-122"/>
                        </a:rPr>
                        <a:t>  0        0</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charset="-122"/>
                        </a:rPr>
                        <a:t>  0        1</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charset="-122"/>
                        </a:rPr>
                        <a:t>  1        0</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charset="-122"/>
                        </a:rPr>
                        <a:t>  1        1</a:t>
                      </a:r>
                    </a:p>
                  </a:txBody>
                  <a:tcPr marL="90000" marR="90000" marT="46796" marB="4679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charset="-122"/>
                        </a:rPr>
                        <a:t>1</a:t>
                      </a:r>
                    </a:p>
                  </a:txBody>
                  <a:tcPr marL="90000" marR="90000" marT="46796" marB="4679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4" name="Text Box 169"/>
          <p:cNvSpPr txBox="1">
            <a:spLocks noChangeArrowheads="1"/>
          </p:cNvSpPr>
          <p:nvPr/>
        </p:nvSpPr>
        <p:spPr bwMode="auto">
          <a:xfrm>
            <a:off x="35526" y="3061360"/>
            <a:ext cx="2449512" cy="41592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列写布尔表达式法</a:t>
            </a:r>
          </a:p>
        </p:txBody>
      </p:sp>
    </p:spTree>
    <p:extLst>
      <p:ext uri="{BB962C8B-B14F-4D97-AF65-F5344CB8AC3E}">
        <p14:creationId xmlns:p14="http://schemas.microsoft.com/office/powerpoint/2010/main" val="400157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fade">
                                      <p:cBhvr>
                                        <p:cTn id="32" dur="500"/>
                                        <p:tgtEl>
                                          <p:spTgt spid="6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第四节  译码器和编码器</a:t>
            </a:r>
          </a:p>
        </p:txBody>
      </p:sp>
      <p:sp>
        <p:nvSpPr>
          <p:cNvPr id="30" name="内容占位符 2"/>
          <p:cNvSpPr>
            <a:spLocks noGrp="1"/>
          </p:cNvSpPr>
          <p:nvPr>
            <p:ph idx="1"/>
          </p:nvPr>
        </p:nvSpPr>
        <p:spPr>
          <a:xfrm>
            <a:off x="34543" y="464904"/>
            <a:ext cx="9007310" cy="5775791"/>
          </a:xfrm>
        </p:spPr>
        <p:txBody>
          <a:bodyPr/>
          <a:lstStyle/>
          <a:p>
            <a:r>
              <a:rPr lang="zh-CN" altLang="en-US" sz="2800" dirty="0"/>
              <a:t>译码器的应用</a:t>
            </a:r>
            <a:endParaRPr lang="en-US" altLang="zh-CN" sz="2800" dirty="0"/>
          </a:p>
          <a:p>
            <a:r>
              <a:rPr lang="zh-CN" altLang="en-US" sz="2800" dirty="0"/>
              <a:t>３线８线译码器应用：</a:t>
            </a:r>
            <a:endParaRPr lang="en-US" altLang="zh-CN" sz="28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grpSp>
        <p:nvGrpSpPr>
          <p:cNvPr id="9" name="Group 75"/>
          <p:cNvGrpSpPr>
            <a:grpSpLocks/>
          </p:cNvGrpSpPr>
          <p:nvPr/>
        </p:nvGrpSpPr>
        <p:grpSpPr bwMode="auto">
          <a:xfrm>
            <a:off x="2151062" y="2424112"/>
            <a:ext cx="2762249" cy="2619375"/>
            <a:chOff x="3704" y="2670"/>
            <a:chExt cx="1740" cy="1650"/>
          </a:xfrm>
        </p:grpSpPr>
        <p:sp>
          <p:nvSpPr>
            <p:cNvPr id="10" name="Rectangle 5"/>
            <p:cNvSpPr>
              <a:spLocks noChangeArrowheads="1"/>
            </p:cNvSpPr>
            <p:nvPr/>
          </p:nvSpPr>
          <p:spPr bwMode="auto">
            <a:xfrm>
              <a:off x="4341" y="2718"/>
              <a:ext cx="672" cy="153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3:8</a:t>
              </a:r>
              <a:r>
                <a:rPr lang="zh-CN" altLang="en-US"/>
                <a:t>线</a:t>
              </a:r>
            </a:p>
            <a:p>
              <a:pPr>
                <a:spcBef>
                  <a:spcPct val="0"/>
                </a:spcBef>
              </a:pPr>
              <a:r>
                <a:rPr lang="zh-CN" altLang="en-US"/>
                <a:t>译码器</a:t>
              </a:r>
            </a:p>
          </p:txBody>
        </p:sp>
        <p:sp>
          <p:nvSpPr>
            <p:cNvPr id="11" name="Line 6"/>
            <p:cNvSpPr>
              <a:spLocks noChangeShapeType="1"/>
            </p:cNvSpPr>
            <p:nvPr/>
          </p:nvSpPr>
          <p:spPr bwMode="auto">
            <a:xfrm>
              <a:off x="5013" y="2862"/>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 name="Line 7"/>
            <p:cNvSpPr>
              <a:spLocks noChangeShapeType="1"/>
            </p:cNvSpPr>
            <p:nvPr/>
          </p:nvSpPr>
          <p:spPr bwMode="auto">
            <a:xfrm>
              <a:off x="5013" y="3033"/>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 name="Line 8"/>
            <p:cNvSpPr>
              <a:spLocks noChangeShapeType="1"/>
            </p:cNvSpPr>
            <p:nvPr/>
          </p:nvSpPr>
          <p:spPr bwMode="auto">
            <a:xfrm>
              <a:off x="5013" y="3198"/>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 name="Line 9"/>
            <p:cNvSpPr>
              <a:spLocks noChangeShapeType="1"/>
            </p:cNvSpPr>
            <p:nvPr/>
          </p:nvSpPr>
          <p:spPr bwMode="auto">
            <a:xfrm>
              <a:off x="5013" y="3390"/>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Line 10"/>
            <p:cNvSpPr>
              <a:spLocks noChangeShapeType="1"/>
            </p:cNvSpPr>
            <p:nvPr/>
          </p:nvSpPr>
          <p:spPr bwMode="auto">
            <a:xfrm>
              <a:off x="5013" y="3582"/>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 name="Line 11"/>
            <p:cNvSpPr>
              <a:spLocks noChangeShapeType="1"/>
            </p:cNvSpPr>
            <p:nvPr/>
          </p:nvSpPr>
          <p:spPr bwMode="auto">
            <a:xfrm>
              <a:off x="5013" y="3766"/>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 name="Line 12"/>
            <p:cNvSpPr>
              <a:spLocks noChangeShapeType="1"/>
            </p:cNvSpPr>
            <p:nvPr/>
          </p:nvSpPr>
          <p:spPr bwMode="auto">
            <a:xfrm>
              <a:off x="5021" y="3937"/>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 name="Line 13"/>
            <p:cNvSpPr>
              <a:spLocks noChangeShapeType="1"/>
            </p:cNvSpPr>
            <p:nvPr/>
          </p:nvSpPr>
          <p:spPr bwMode="auto">
            <a:xfrm>
              <a:off x="5013" y="4110"/>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 name="Line 14"/>
            <p:cNvSpPr>
              <a:spLocks noChangeShapeType="1"/>
            </p:cNvSpPr>
            <p:nvPr/>
          </p:nvSpPr>
          <p:spPr bwMode="auto">
            <a:xfrm>
              <a:off x="4053" y="2814"/>
              <a:ext cx="27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 name="Line 15"/>
            <p:cNvSpPr>
              <a:spLocks noChangeShapeType="1"/>
            </p:cNvSpPr>
            <p:nvPr/>
          </p:nvSpPr>
          <p:spPr bwMode="auto">
            <a:xfrm>
              <a:off x="4035" y="2985"/>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 name="Line 16"/>
            <p:cNvSpPr>
              <a:spLocks noChangeShapeType="1"/>
            </p:cNvSpPr>
            <p:nvPr/>
          </p:nvSpPr>
          <p:spPr bwMode="auto">
            <a:xfrm>
              <a:off x="4035" y="3150"/>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 name="Line 17"/>
            <p:cNvSpPr>
              <a:spLocks noChangeShapeType="1"/>
            </p:cNvSpPr>
            <p:nvPr/>
          </p:nvSpPr>
          <p:spPr bwMode="auto">
            <a:xfrm>
              <a:off x="4095" y="3802"/>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 name="Line 18"/>
            <p:cNvSpPr>
              <a:spLocks noChangeShapeType="1"/>
            </p:cNvSpPr>
            <p:nvPr/>
          </p:nvSpPr>
          <p:spPr bwMode="auto">
            <a:xfrm>
              <a:off x="4087" y="3954"/>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 name="Line 19"/>
            <p:cNvSpPr>
              <a:spLocks noChangeShapeType="1"/>
            </p:cNvSpPr>
            <p:nvPr/>
          </p:nvSpPr>
          <p:spPr bwMode="auto">
            <a:xfrm>
              <a:off x="4094" y="4107"/>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5" name="Oval 20"/>
            <p:cNvSpPr>
              <a:spLocks noChangeArrowheads="1"/>
            </p:cNvSpPr>
            <p:nvPr/>
          </p:nvSpPr>
          <p:spPr bwMode="auto">
            <a:xfrm>
              <a:off x="4275" y="3111"/>
              <a:ext cx="55" cy="6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6" name="Oval 21"/>
            <p:cNvSpPr>
              <a:spLocks noChangeArrowheads="1"/>
            </p:cNvSpPr>
            <p:nvPr/>
          </p:nvSpPr>
          <p:spPr bwMode="auto">
            <a:xfrm>
              <a:off x="4275" y="2958"/>
              <a:ext cx="55" cy="6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7" name="Text Box 22"/>
            <p:cNvSpPr txBox="1">
              <a:spLocks noChangeArrowheads="1"/>
            </p:cNvSpPr>
            <p:nvPr/>
          </p:nvSpPr>
          <p:spPr bwMode="auto">
            <a:xfrm>
              <a:off x="3719" y="3684"/>
              <a:ext cx="29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A</a:t>
              </a:r>
              <a:endParaRPr lang="en-US" altLang="zh-CN" baseline="-25000" dirty="0"/>
            </a:p>
          </p:txBody>
        </p:sp>
        <p:sp>
          <p:nvSpPr>
            <p:cNvPr id="28" name="Text Box 23"/>
            <p:cNvSpPr txBox="1">
              <a:spLocks noChangeArrowheads="1"/>
            </p:cNvSpPr>
            <p:nvPr/>
          </p:nvSpPr>
          <p:spPr bwMode="auto">
            <a:xfrm>
              <a:off x="3712" y="3833"/>
              <a:ext cx="341"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B</a:t>
              </a:r>
              <a:endParaRPr lang="en-US" altLang="zh-CN" baseline="-25000" dirty="0"/>
            </a:p>
          </p:txBody>
        </p:sp>
        <p:sp>
          <p:nvSpPr>
            <p:cNvPr id="29" name="Text Box 24"/>
            <p:cNvSpPr txBox="1">
              <a:spLocks noChangeArrowheads="1"/>
            </p:cNvSpPr>
            <p:nvPr/>
          </p:nvSpPr>
          <p:spPr bwMode="auto">
            <a:xfrm>
              <a:off x="3704" y="4015"/>
              <a:ext cx="26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C</a:t>
              </a:r>
              <a:endParaRPr lang="en-US" altLang="zh-CN" baseline="-25000" dirty="0"/>
            </a:p>
          </p:txBody>
        </p:sp>
        <p:graphicFrame>
          <p:nvGraphicFramePr>
            <p:cNvPr id="31" name="Object 25"/>
            <p:cNvGraphicFramePr>
              <a:graphicFrameLocks noChangeAspect="1"/>
            </p:cNvGraphicFramePr>
            <p:nvPr/>
          </p:nvGraphicFramePr>
          <p:xfrm>
            <a:off x="5278" y="2670"/>
            <a:ext cx="166" cy="258"/>
          </p:xfrm>
          <a:graphic>
            <a:graphicData uri="http://schemas.openxmlformats.org/presentationml/2006/ole">
              <mc:AlternateContent xmlns:mc="http://schemas.openxmlformats.org/markup-compatibility/2006">
                <mc:Choice xmlns:v="urn:schemas-microsoft-com:vml" Requires="v">
                  <p:oleObj spid="_x0000_s297316" name="公式" r:id="rId3" imgW="161841" imgH="219143" progId="Equation.3">
                    <p:embed/>
                  </p:oleObj>
                </mc:Choice>
                <mc:Fallback>
                  <p:oleObj name="公式" r:id="rId3" imgW="161841" imgH="21914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8" y="2670"/>
                          <a:ext cx="166"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26"/>
            <p:cNvGraphicFramePr>
              <a:graphicFrameLocks noChangeAspect="1"/>
            </p:cNvGraphicFramePr>
            <p:nvPr/>
          </p:nvGraphicFramePr>
          <p:xfrm>
            <a:off x="5267" y="2905"/>
            <a:ext cx="167" cy="244"/>
          </p:xfrm>
          <a:graphic>
            <a:graphicData uri="http://schemas.openxmlformats.org/presentationml/2006/ole">
              <mc:AlternateContent xmlns:mc="http://schemas.openxmlformats.org/markup-compatibility/2006">
                <mc:Choice xmlns:v="urn:schemas-microsoft-com:vml" Requires="v">
                  <p:oleObj spid="_x0000_s297317" name="公式" r:id="rId5" imgW="161841" imgH="209685" progId="Equation.3">
                    <p:embed/>
                  </p:oleObj>
                </mc:Choice>
                <mc:Fallback>
                  <p:oleObj name="公式" r:id="rId5" imgW="161841" imgH="20968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7" y="2905"/>
                          <a:ext cx="167"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27"/>
            <p:cNvGraphicFramePr>
              <a:graphicFrameLocks noChangeAspect="1"/>
            </p:cNvGraphicFramePr>
            <p:nvPr/>
          </p:nvGraphicFramePr>
          <p:xfrm>
            <a:off x="5278" y="3294"/>
            <a:ext cx="166" cy="258"/>
          </p:xfrm>
          <a:graphic>
            <a:graphicData uri="http://schemas.openxmlformats.org/presentationml/2006/ole">
              <mc:AlternateContent xmlns:mc="http://schemas.openxmlformats.org/markup-compatibility/2006">
                <mc:Choice xmlns:v="urn:schemas-microsoft-com:vml" Requires="v">
                  <p:oleObj spid="_x0000_s297318" name="公式" r:id="rId7" imgW="161841" imgH="219143" progId="Equation.3">
                    <p:embed/>
                  </p:oleObj>
                </mc:Choice>
                <mc:Fallback>
                  <p:oleObj name="公式" r:id="rId7" imgW="161841" imgH="21914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78" y="3294"/>
                          <a:ext cx="166"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28"/>
            <p:cNvGraphicFramePr>
              <a:graphicFrameLocks noChangeAspect="1"/>
            </p:cNvGraphicFramePr>
            <p:nvPr/>
          </p:nvGraphicFramePr>
          <p:xfrm>
            <a:off x="5268" y="3091"/>
            <a:ext cx="167" cy="244"/>
          </p:xfrm>
          <a:graphic>
            <a:graphicData uri="http://schemas.openxmlformats.org/presentationml/2006/ole">
              <mc:AlternateContent xmlns:mc="http://schemas.openxmlformats.org/markup-compatibility/2006">
                <mc:Choice xmlns:v="urn:schemas-microsoft-com:vml" Requires="v">
                  <p:oleObj spid="_x0000_s297319" name="公式" r:id="rId9" imgW="161841" imgH="209685" progId="Equation.3">
                    <p:embed/>
                  </p:oleObj>
                </mc:Choice>
                <mc:Fallback>
                  <p:oleObj name="公式" r:id="rId9" imgW="161841" imgH="20968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68" y="3091"/>
                          <a:ext cx="167"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29"/>
            <p:cNvGraphicFramePr>
              <a:graphicFrameLocks noChangeAspect="1"/>
            </p:cNvGraphicFramePr>
            <p:nvPr/>
          </p:nvGraphicFramePr>
          <p:xfrm>
            <a:off x="5278" y="3493"/>
            <a:ext cx="166" cy="244"/>
          </p:xfrm>
          <a:graphic>
            <a:graphicData uri="http://schemas.openxmlformats.org/presentationml/2006/ole">
              <mc:AlternateContent xmlns:mc="http://schemas.openxmlformats.org/markup-compatibility/2006">
                <mc:Choice xmlns:v="urn:schemas-microsoft-com:vml" Requires="v">
                  <p:oleObj spid="_x0000_s297320" name="公式" r:id="rId11" imgW="161841" imgH="209685" progId="Equation.3">
                    <p:embed/>
                  </p:oleObj>
                </mc:Choice>
                <mc:Fallback>
                  <p:oleObj name="公式" r:id="rId11" imgW="161841" imgH="20968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78" y="3493"/>
                          <a:ext cx="166"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30"/>
            <p:cNvGraphicFramePr>
              <a:graphicFrameLocks noChangeAspect="1"/>
            </p:cNvGraphicFramePr>
            <p:nvPr/>
          </p:nvGraphicFramePr>
          <p:xfrm>
            <a:off x="5278" y="3678"/>
            <a:ext cx="166" cy="258"/>
          </p:xfrm>
          <a:graphic>
            <a:graphicData uri="http://schemas.openxmlformats.org/presentationml/2006/ole">
              <mc:AlternateContent xmlns:mc="http://schemas.openxmlformats.org/markup-compatibility/2006">
                <mc:Choice xmlns:v="urn:schemas-microsoft-com:vml" Requires="v">
                  <p:oleObj spid="_x0000_s297321" name="公式" r:id="rId13" imgW="161841" imgH="219143" progId="Equation.3">
                    <p:embed/>
                  </p:oleObj>
                </mc:Choice>
                <mc:Fallback>
                  <p:oleObj name="公式" r:id="rId13" imgW="161841" imgH="219143"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78" y="3678"/>
                          <a:ext cx="166"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31"/>
            <p:cNvGraphicFramePr>
              <a:graphicFrameLocks noChangeAspect="1"/>
            </p:cNvGraphicFramePr>
            <p:nvPr/>
          </p:nvGraphicFramePr>
          <p:xfrm>
            <a:off x="5278" y="3870"/>
            <a:ext cx="166" cy="258"/>
          </p:xfrm>
          <a:graphic>
            <a:graphicData uri="http://schemas.openxmlformats.org/presentationml/2006/ole">
              <mc:AlternateContent xmlns:mc="http://schemas.openxmlformats.org/markup-compatibility/2006">
                <mc:Choice xmlns:v="urn:schemas-microsoft-com:vml" Requires="v">
                  <p:oleObj spid="_x0000_s297322" name="公式" r:id="rId15" imgW="161841" imgH="219143" progId="Equation.3">
                    <p:embed/>
                  </p:oleObj>
                </mc:Choice>
                <mc:Fallback>
                  <p:oleObj name="公式" r:id="rId15" imgW="161841" imgH="21914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78" y="3870"/>
                          <a:ext cx="166"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32"/>
            <p:cNvGraphicFramePr>
              <a:graphicFrameLocks noChangeAspect="1"/>
            </p:cNvGraphicFramePr>
            <p:nvPr/>
          </p:nvGraphicFramePr>
          <p:xfrm>
            <a:off x="5278" y="4062"/>
            <a:ext cx="166" cy="258"/>
          </p:xfrm>
          <a:graphic>
            <a:graphicData uri="http://schemas.openxmlformats.org/presentationml/2006/ole">
              <mc:AlternateContent xmlns:mc="http://schemas.openxmlformats.org/markup-compatibility/2006">
                <mc:Choice xmlns:v="urn:schemas-microsoft-com:vml" Requires="v">
                  <p:oleObj spid="_x0000_s297323" name="公式" r:id="rId17" imgW="161841" imgH="219143" progId="Equation.3">
                    <p:embed/>
                  </p:oleObj>
                </mc:Choice>
                <mc:Fallback>
                  <p:oleObj name="公式" r:id="rId17" imgW="161841" imgH="219143"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78" y="4062"/>
                          <a:ext cx="166"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Text Box 33"/>
            <p:cNvSpPr txBox="1">
              <a:spLocks noChangeArrowheads="1"/>
            </p:cNvSpPr>
            <p:nvPr/>
          </p:nvSpPr>
          <p:spPr bwMode="auto">
            <a:xfrm>
              <a:off x="4322" y="2713"/>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G</a:t>
              </a:r>
              <a:r>
                <a:rPr lang="en-US" altLang="zh-CN" baseline="-25000"/>
                <a:t>1</a:t>
              </a:r>
              <a:endParaRPr lang="en-US" altLang="zh-CN"/>
            </a:p>
          </p:txBody>
        </p:sp>
        <p:sp>
          <p:nvSpPr>
            <p:cNvPr id="40" name="Text Box 34"/>
            <p:cNvSpPr txBox="1">
              <a:spLocks noChangeArrowheads="1"/>
            </p:cNvSpPr>
            <p:nvPr/>
          </p:nvSpPr>
          <p:spPr bwMode="auto">
            <a:xfrm>
              <a:off x="4322" y="2849"/>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G</a:t>
              </a:r>
              <a:r>
                <a:rPr lang="en-US" altLang="zh-CN" baseline="-25000"/>
                <a:t>2A</a:t>
              </a:r>
              <a:endParaRPr lang="en-US" altLang="zh-CN"/>
            </a:p>
          </p:txBody>
        </p:sp>
        <p:sp>
          <p:nvSpPr>
            <p:cNvPr id="41" name="Text Box 35"/>
            <p:cNvSpPr txBox="1">
              <a:spLocks noChangeArrowheads="1"/>
            </p:cNvSpPr>
            <p:nvPr/>
          </p:nvSpPr>
          <p:spPr bwMode="auto">
            <a:xfrm>
              <a:off x="4322" y="3031"/>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G</a:t>
              </a:r>
              <a:r>
                <a:rPr lang="en-US" altLang="zh-CN" baseline="-25000"/>
                <a:t>2B</a:t>
              </a:r>
              <a:endParaRPr lang="en-US" altLang="zh-CN"/>
            </a:p>
          </p:txBody>
        </p:sp>
      </p:grpSp>
      <p:grpSp>
        <p:nvGrpSpPr>
          <p:cNvPr id="42" name="Group 58"/>
          <p:cNvGrpSpPr>
            <a:grpSpLocks/>
          </p:cNvGrpSpPr>
          <p:nvPr/>
        </p:nvGrpSpPr>
        <p:grpSpPr bwMode="auto">
          <a:xfrm>
            <a:off x="4713288" y="2635249"/>
            <a:ext cx="3352800" cy="762000"/>
            <a:chOff x="2640" y="672"/>
            <a:chExt cx="2112" cy="480"/>
          </a:xfrm>
        </p:grpSpPr>
        <p:sp>
          <p:nvSpPr>
            <p:cNvPr id="43" name="Line 36"/>
            <p:cNvSpPr>
              <a:spLocks noChangeShapeType="1"/>
            </p:cNvSpPr>
            <p:nvPr/>
          </p:nvSpPr>
          <p:spPr bwMode="auto">
            <a:xfrm>
              <a:off x="2640" y="912"/>
              <a:ext cx="1296"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sp>
          <p:nvSpPr>
            <p:cNvPr id="44" name="Rectangle 37"/>
            <p:cNvSpPr>
              <a:spLocks noChangeArrowheads="1"/>
            </p:cNvSpPr>
            <p:nvPr/>
          </p:nvSpPr>
          <p:spPr bwMode="auto">
            <a:xfrm>
              <a:off x="4032" y="672"/>
              <a:ext cx="720" cy="48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pPr>
                <a:spcBef>
                  <a:spcPct val="0"/>
                </a:spcBef>
              </a:pPr>
              <a:r>
                <a:rPr lang="zh-CN" altLang="en-US" dirty="0"/>
                <a:t>打印机</a:t>
              </a:r>
            </a:p>
          </p:txBody>
        </p:sp>
        <p:sp>
          <p:nvSpPr>
            <p:cNvPr id="45" name="Oval 38"/>
            <p:cNvSpPr>
              <a:spLocks noChangeArrowheads="1"/>
            </p:cNvSpPr>
            <p:nvPr/>
          </p:nvSpPr>
          <p:spPr bwMode="auto">
            <a:xfrm>
              <a:off x="3936" y="864"/>
              <a:ext cx="96" cy="96"/>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grpSp>
        <p:nvGrpSpPr>
          <p:cNvPr id="46" name="Group 64"/>
          <p:cNvGrpSpPr>
            <a:grpSpLocks/>
          </p:cNvGrpSpPr>
          <p:nvPr/>
        </p:nvGrpSpPr>
        <p:grpSpPr bwMode="auto">
          <a:xfrm>
            <a:off x="749301" y="2225674"/>
            <a:ext cx="2214562" cy="2654300"/>
            <a:chOff x="423" y="1236"/>
            <a:chExt cx="1395" cy="1672"/>
          </a:xfrm>
        </p:grpSpPr>
        <p:sp>
          <p:nvSpPr>
            <p:cNvPr id="47" name="Line 39"/>
            <p:cNvSpPr>
              <a:spLocks noChangeShapeType="1"/>
            </p:cNvSpPr>
            <p:nvPr/>
          </p:nvSpPr>
          <p:spPr bwMode="auto">
            <a:xfrm flipH="1">
              <a:off x="956" y="2805"/>
              <a:ext cx="8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8" name="Line 40"/>
            <p:cNvSpPr>
              <a:spLocks noChangeShapeType="1"/>
            </p:cNvSpPr>
            <p:nvPr/>
          </p:nvSpPr>
          <p:spPr bwMode="auto">
            <a:xfrm flipH="1" flipV="1">
              <a:off x="943" y="2643"/>
              <a:ext cx="8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9" name="Line 41"/>
            <p:cNvSpPr>
              <a:spLocks noChangeShapeType="1"/>
            </p:cNvSpPr>
            <p:nvPr/>
          </p:nvSpPr>
          <p:spPr bwMode="auto">
            <a:xfrm flipH="1">
              <a:off x="922" y="2494"/>
              <a:ext cx="799"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0" name="Line 42"/>
            <p:cNvSpPr>
              <a:spLocks noChangeShapeType="1"/>
            </p:cNvSpPr>
            <p:nvPr/>
          </p:nvSpPr>
          <p:spPr bwMode="auto">
            <a:xfrm flipH="1">
              <a:off x="674" y="1845"/>
              <a:ext cx="95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1" name="Line 43"/>
            <p:cNvSpPr>
              <a:spLocks noChangeShapeType="1"/>
            </p:cNvSpPr>
            <p:nvPr/>
          </p:nvSpPr>
          <p:spPr bwMode="auto">
            <a:xfrm flipH="1" flipV="1">
              <a:off x="720" y="1680"/>
              <a:ext cx="9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2" name="Line 44"/>
            <p:cNvSpPr>
              <a:spLocks noChangeShapeType="1"/>
            </p:cNvSpPr>
            <p:nvPr/>
          </p:nvSpPr>
          <p:spPr bwMode="auto">
            <a:xfrm flipH="1" flipV="1">
              <a:off x="718" y="1507"/>
              <a:ext cx="1046"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3" name="Text Box 45"/>
            <p:cNvSpPr txBox="1">
              <a:spLocks noChangeArrowheads="1"/>
            </p:cNvSpPr>
            <p:nvPr/>
          </p:nvSpPr>
          <p:spPr bwMode="auto">
            <a:xfrm>
              <a:off x="585" y="2267"/>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a:t>A</a:t>
              </a:r>
              <a:r>
                <a:rPr lang="en-US" altLang="zh-CN" baseline="-25000"/>
                <a:t>0</a:t>
              </a:r>
            </a:p>
          </p:txBody>
        </p:sp>
        <p:sp>
          <p:nvSpPr>
            <p:cNvPr id="54" name="Text Box 46"/>
            <p:cNvSpPr txBox="1">
              <a:spLocks noChangeArrowheads="1"/>
            </p:cNvSpPr>
            <p:nvPr/>
          </p:nvSpPr>
          <p:spPr bwMode="auto">
            <a:xfrm>
              <a:off x="576" y="2478"/>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a:t>A</a:t>
              </a:r>
              <a:r>
                <a:rPr lang="en-US" altLang="zh-CN" baseline="-25000"/>
                <a:t>1</a:t>
              </a:r>
            </a:p>
          </p:txBody>
        </p:sp>
        <p:sp>
          <p:nvSpPr>
            <p:cNvPr id="55" name="Text Box 47"/>
            <p:cNvSpPr txBox="1">
              <a:spLocks noChangeArrowheads="1"/>
            </p:cNvSpPr>
            <p:nvPr/>
          </p:nvSpPr>
          <p:spPr bwMode="auto">
            <a:xfrm>
              <a:off x="576" y="2658"/>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a:t>A</a:t>
              </a:r>
              <a:r>
                <a:rPr lang="en-US" altLang="zh-CN" baseline="-25000"/>
                <a:t>2</a:t>
              </a:r>
            </a:p>
          </p:txBody>
        </p:sp>
        <p:sp>
          <p:nvSpPr>
            <p:cNvPr id="56" name="Text Box 48"/>
            <p:cNvSpPr txBox="1">
              <a:spLocks noChangeArrowheads="1"/>
            </p:cNvSpPr>
            <p:nvPr/>
          </p:nvSpPr>
          <p:spPr bwMode="auto">
            <a:xfrm>
              <a:off x="423" y="1363"/>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a:t>A</a:t>
              </a:r>
              <a:r>
                <a:rPr lang="en-US" altLang="zh-CN" baseline="-25000"/>
                <a:t>5</a:t>
              </a:r>
            </a:p>
          </p:txBody>
        </p:sp>
        <p:sp>
          <p:nvSpPr>
            <p:cNvPr id="57" name="Text Box 49"/>
            <p:cNvSpPr txBox="1">
              <a:spLocks noChangeArrowheads="1"/>
            </p:cNvSpPr>
            <p:nvPr/>
          </p:nvSpPr>
          <p:spPr bwMode="auto">
            <a:xfrm>
              <a:off x="423" y="1544"/>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a:t>A</a:t>
              </a:r>
              <a:r>
                <a:rPr lang="en-US" altLang="zh-CN" baseline="-25000"/>
                <a:t>4</a:t>
              </a:r>
            </a:p>
          </p:txBody>
        </p:sp>
        <p:sp>
          <p:nvSpPr>
            <p:cNvPr id="58" name="Text Box 50"/>
            <p:cNvSpPr txBox="1">
              <a:spLocks noChangeArrowheads="1"/>
            </p:cNvSpPr>
            <p:nvPr/>
          </p:nvSpPr>
          <p:spPr bwMode="auto">
            <a:xfrm>
              <a:off x="423" y="1726"/>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a:t>A</a:t>
              </a:r>
              <a:r>
                <a:rPr lang="en-US" altLang="zh-CN" baseline="-25000"/>
                <a:t>3</a:t>
              </a:r>
            </a:p>
          </p:txBody>
        </p:sp>
        <p:sp>
          <p:nvSpPr>
            <p:cNvPr id="59" name="Text Box 51"/>
            <p:cNvSpPr txBox="1">
              <a:spLocks noChangeArrowheads="1"/>
            </p:cNvSpPr>
            <p:nvPr/>
          </p:nvSpPr>
          <p:spPr bwMode="auto">
            <a:xfrm>
              <a:off x="804" y="1238"/>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dirty="0"/>
                <a:t>A</a:t>
              </a:r>
              <a:r>
                <a:rPr lang="en-US" altLang="zh-CN" baseline="-25000" dirty="0"/>
                <a:t>7</a:t>
              </a:r>
              <a:r>
                <a:rPr lang="en-US" altLang="zh-CN" dirty="0"/>
                <a:t>=1</a:t>
              </a:r>
            </a:p>
          </p:txBody>
        </p:sp>
        <p:sp>
          <p:nvSpPr>
            <p:cNvPr id="60" name="Text Box 52"/>
            <p:cNvSpPr txBox="1">
              <a:spLocks noChangeArrowheads="1"/>
            </p:cNvSpPr>
            <p:nvPr/>
          </p:nvSpPr>
          <p:spPr bwMode="auto">
            <a:xfrm>
              <a:off x="1329" y="1236"/>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dirty="0"/>
                <a:t>A</a:t>
              </a:r>
              <a:r>
                <a:rPr lang="en-US" altLang="zh-CN" baseline="-25000" dirty="0"/>
                <a:t>6</a:t>
              </a:r>
              <a:r>
                <a:rPr lang="en-US" altLang="zh-CN" dirty="0"/>
                <a:t>=1</a:t>
              </a:r>
            </a:p>
          </p:txBody>
        </p:sp>
      </p:grpSp>
      <p:grpSp>
        <p:nvGrpSpPr>
          <p:cNvPr id="61" name="Group 59"/>
          <p:cNvGrpSpPr>
            <a:grpSpLocks/>
          </p:cNvGrpSpPr>
          <p:nvPr/>
        </p:nvGrpSpPr>
        <p:grpSpPr bwMode="auto">
          <a:xfrm>
            <a:off x="4729163" y="3792537"/>
            <a:ext cx="3352800" cy="762000"/>
            <a:chOff x="2640" y="1392"/>
            <a:chExt cx="2112" cy="480"/>
          </a:xfrm>
        </p:grpSpPr>
        <p:sp>
          <p:nvSpPr>
            <p:cNvPr id="62" name="Line 55"/>
            <p:cNvSpPr>
              <a:spLocks noChangeShapeType="1"/>
            </p:cNvSpPr>
            <p:nvPr/>
          </p:nvSpPr>
          <p:spPr bwMode="auto">
            <a:xfrm>
              <a:off x="2640" y="1632"/>
              <a:ext cx="1296" cy="0"/>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lIns="90000" tIns="46800" rIns="90000" bIns="46800" anchor="ctr"/>
            <a:lstStyle/>
            <a:p>
              <a:endParaRPr lang="zh-CN" altLang="en-US"/>
            </a:p>
          </p:txBody>
        </p:sp>
        <p:sp>
          <p:nvSpPr>
            <p:cNvPr id="66" name="Rectangle 56"/>
            <p:cNvSpPr>
              <a:spLocks noChangeArrowheads="1"/>
            </p:cNvSpPr>
            <p:nvPr/>
          </p:nvSpPr>
          <p:spPr bwMode="auto">
            <a:xfrm>
              <a:off x="4032" y="1392"/>
              <a:ext cx="720" cy="48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000" tIns="46800" rIns="90000" bIns="46800" anchor="ctr"/>
            <a:lstStyle/>
            <a:p>
              <a:pPr>
                <a:spcBef>
                  <a:spcPct val="0"/>
                </a:spcBef>
              </a:pPr>
              <a:r>
                <a:rPr lang="zh-CN" altLang="en-US"/>
                <a:t>显示器</a:t>
              </a:r>
            </a:p>
          </p:txBody>
        </p:sp>
        <p:sp>
          <p:nvSpPr>
            <p:cNvPr id="67" name="Oval 57"/>
            <p:cNvSpPr>
              <a:spLocks noChangeArrowheads="1"/>
            </p:cNvSpPr>
            <p:nvPr/>
          </p:nvSpPr>
          <p:spPr bwMode="auto">
            <a:xfrm>
              <a:off x="3936" y="1584"/>
              <a:ext cx="96" cy="96"/>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lIns="90000" tIns="46800" rIns="90000" bIns="46800" anchor="ctr"/>
            <a:lstStyle/>
            <a:p>
              <a:endParaRPr lang="zh-CN" altLang="en-US"/>
            </a:p>
          </p:txBody>
        </p:sp>
      </p:grpSp>
      <p:grpSp>
        <p:nvGrpSpPr>
          <p:cNvPr id="68" name="Group 60"/>
          <p:cNvGrpSpPr>
            <a:grpSpLocks/>
          </p:cNvGrpSpPr>
          <p:nvPr/>
        </p:nvGrpSpPr>
        <p:grpSpPr bwMode="auto">
          <a:xfrm>
            <a:off x="177801" y="1482303"/>
            <a:ext cx="1143000" cy="406400"/>
            <a:chOff x="240" y="480"/>
            <a:chExt cx="1488" cy="256"/>
          </a:xfrm>
        </p:grpSpPr>
        <p:sp>
          <p:nvSpPr>
            <p:cNvPr id="69" name="Text Box 61"/>
            <p:cNvSpPr txBox="1">
              <a:spLocks noChangeArrowheads="1"/>
            </p:cNvSpPr>
            <p:nvPr/>
          </p:nvSpPr>
          <p:spPr bwMode="auto">
            <a:xfrm>
              <a:off x="240" y="480"/>
              <a:ext cx="1105"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solidFill>
                    <a:schemeClr val="bg1"/>
                  </a:solidFill>
                </a:rPr>
                <a:t>例</a:t>
              </a:r>
              <a:r>
                <a:rPr lang="en-US" altLang="zh-CN" dirty="0">
                  <a:solidFill>
                    <a:schemeClr val="bg1"/>
                  </a:solidFill>
                </a:rPr>
                <a:t>1</a:t>
              </a:r>
              <a:endParaRPr lang="zh-CN" altLang="en-US" dirty="0">
                <a:solidFill>
                  <a:schemeClr val="bg1"/>
                </a:solidFill>
              </a:endParaRPr>
            </a:p>
          </p:txBody>
        </p:sp>
        <p:sp>
          <p:nvSpPr>
            <p:cNvPr id="70" name="Line 62"/>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sp>
        <p:nvSpPr>
          <p:cNvPr id="71" name="Text Box 63"/>
          <p:cNvSpPr txBox="1">
            <a:spLocks noChangeArrowheads="1"/>
          </p:cNvSpPr>
          <p:nvPr/>
        </p:nvSpPr>
        <p:spPr bwMode="auto">
          <a:xfrm>
            <a:off x="1303336" y="1434732"/>
            <a:ext cx="3317875"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dirty="0"/>
              <a:t>通过</a:t>
            </a:r>
            <a:r>
              <a:rPr lang="en-US" altLang="zh-CN" dirty="0"/>
              <a:t>74LS138</a:t>
            </a:r>
            <a:r>
              <a:rPr lang="zh-CN" altLang="en-US" dirty="0"/>
              <a:t>选择外围设备。写出每个设备的单字节地址。</a:t>
            </a:r>
          </a:p>
        </p:txBody>
      </p:sp>
      <p:sp>
        <p:nvSpPr>
          <p:cNvPr id="72" name="Text Box 65"/>
          <p:cNvSpPr txBox="1">
            <a:spLocks noChangeArrowheads="1"/>
          </p:cNvSpPr>
          <p:nvPr/>
        </p:nvSpPr>
        <p:spPr bwMode="auto">
          <a:xfrm>
            <a:off x="3741738" y="5499777"/>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a:t>1   1</a:t>
            </a:r>
          </a:p>
        </p:txBody>
      </p:sp>
      <p:sp>
        <p:nvSpPr>
          <p:cNvPr id="73" name="Text Box 66"/>
          <p:cNvSpPr txBox="1">
            <a:spLocks noChangeArrowheads="1"/>
          </p:cNvSpPr>
          <p:nvPr/>
        </p:nvSpPr>
        <p:spPr bwMode="auto">
          <a:xfrm>
            <a:off x="7396163" y="2235199"/>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dirty="0"/>
              <a:t>E1H</a:t>
            </a:r>
          </a:p>
        </p:txBody>
      </p:sp>
      <p:sp>
        <p:nvSpPr>
          <p:cNvPr id="74" name="Text Box 68"/>
          <p:cNvSpPr txBox="1">
            <a:spLocks noChangeArrowheads="1"/>
          </p:cNvSpPr>
          <p:nvPr/>
        </p:nvSpPr>
        <p:spPr bwMode="auto">
          <a:xfrm>
            <a:off x="7472363" y="4673599"/>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dirty="0"/>
              <a:t>E5H</a:t>
            </a:r>
          </a:p>
        </p:txBody>
      </p:sp>
      <p:sp>
        <p:nvSpPr>
          <p:cNvPr id="75" name="Text Box 69"/>
          <p:cNvSpPr txBox="1">
            <a:spLocks noChangeArrowheads="1"/>
          </p:cNvSpPr>
          <p:nvPr/>
        </p:nvSpPr>
        <p:spPr bwMode="auto">
          <a:xfrm>
            <a:off x="3741738" y="5118777"/>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dirty="0"/>
              <a:t>A</a:t>
            </a:r>
            <a:r>
              <a:rPr lang="en-US" altLang="zh-CN" baseline="-25000" dirty="0"/>
              <a:t>7 </a:t>
            </a:r>
            <a:r>
              <a:rPr lang="en-US" altLang="zh-CN" dirty="0"/>
              <a:t>A</a:t>
            </a:r>
            <a:r>
              <a:rPr lang="en-US" altLang="zh-CN" baseline="-25000" dirty="0"/>
              <a:t>6</a:t>
            </a:r>
            <a:r>
              <a:rPr lang="en-US" altLang="zh-CN" dirty="0"/>
              <a:t>A</a:t>
            </a:r>
            <a:r>
              <a:rPr lang="en-US" altLang="zh-CN" baseline="-25000" dirty="0"/>
              <a:t>5 </a:t>
            </a:r>
            <a:r>
              <a:rPr lang="en-US" altLang="zh-CN" dirty="0"/>
              <a:t>A</a:t>
            </a:r>
            <a:r>
              <a:rPr lang="en-US" altLang="zh-CN" baseline="-25000" dirty="0"/>
              <a:t>4 </a:t>
            </a:r>
            <a:r>
              <a:rPr lang="en-US" altLang="zh-CN" dirty="0"/>
              <a:t>A</a:t>
            </a:r>
            <a:r>
              <a:rPr lang="en-US" altLang="zh-CN" baseline="-25000" dirty="0"/>
              <a:t>3</a:t>
            </a:r>
            <a:r>
              <a:rPr lang="en-US" altLang="zh-CN" dirty="0"/>
              <a:t>A</a:t>
            </a:r>
            <a:r>
              <a:rPr lang="en-US" altLang="zh-CN" baseline="-25000" dirty="0"/>
              <a:t>2</a:t>
            </a:r>
            <a:r>
              <a:rPr lang="en-US" altLang="zh-CN" dirty="0"/>
              <a:t>A</a:t>
            </a:r>
            <a:r>
              <a:rPr lang="en-US" altLang="zh-CN" baseline="-25000" dirty="0"/>
              <a:t>1</a:t>
            </a:r>
            <a:r>
              <a:rPr lang="en-US" altLang="zh-CN" dirty="0"/>
              <a:t>A</a:t>
            </a:r>
            <a:r>
              <a:rPr lang="en-US" altLang="zh-CN" baseline="-25000" dirty="0"/>
              <a:t>0</a:t>
            </a:r>
          </a:p>
        </p:txBody>
      </p:sp>
      <p:sp>
        <p:nvSpPr>
          <p:cNvPr id="76" name="Text Box 70"/>
          <p:cNvSpPr txBox="1">
            <a:spLocks noChangeArrowheads="1"/>
          </p:cNvSpPr>
          <p:nvPr/>
        </p:nvSpPr>
        <p:spPr bwMode="auto">
          <a:xfrm>
            <a:off x="3741738" y="5880777"/>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a:t>1   1   1  0   0  1   0  1</a:t>
            </a:r>
          </a:p>
        </p:txBody>
      </p:sp>
      <p:sp>
        <p:nvSpPr>
          <p:cNvPr id="77" name="Text Box 71"/>
          <p:cNvSpPr txBox="1">
            <a:spLocks noChangeArrowheads="1"/>
          </p:cNvSpPr>
          <p:nvPr/>
        </p:nvSpPr>
        <p:spPr bwMode="auto">
          <a:xfrm>
            <a:off x="4351338" y="549977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a:t>1</a:t>
            </a:r>
          </a:p>
        </p:txBody>
      </p:sp>
      <p:sp>
        <p:nvSpPr>
          <p:cNvPr id="78" name="Text Box 72"/>
          <p:cNvSpPr txBox="1">
            <a:spLocks noChangeArrowheads="1"/>
          </p:cNvSpPr>
          <p:nvPr/>
        </p:nvSpPr>
        <p:spPr bwMode="auto">
          <a:xfrm>
            <a:off x="4656138" y="549977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a:t>0</a:t>
            </a:r>
          </a:p>
        </p:txBody>
      </p:sp>
      <p:sp>
        <p:nvSpPr>
          <p:cNvPr id="79" name="Text Box 73"/>
          <p:cNvSpPr txBox="1">
            <a:spLocks noChangeArrowheads="1"/>
          </p:cNvSpPr>
          <p:nvPr/>
        </p:nvSpPr>
        <p:spPr bwMode="auto">
          <a:xfrm>
            <a:off x="4960938" y="549977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a:t>0</a:t>
            </a:r>
          </a:p>
        </p:txBody>
      </p:sp>
      <p:sp>
        <p:nvSpPr>
          <p:cNvPr id="80" name="Text Box 74"/>
          <p:cNvSpPr txBox="1">
            <a:spLocks noChangeArrowheads="1"/>
          </p:cNvSpPr>
          <p:nvPr/>
        </p:nvSpPr>
        <p:spPr bwMode="auto">
          <a:xfrm>
            <a:off x="5265738" y="5499777"/>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a:t>0  0  1</a:t>
            </a:r>
          </a:p>
        </p:txBody>
      </p:sp>
      <p:grpSp>
        <p:nvGrpSpPr>
          <p:cNvPr id="81" name="组合 70"/>
          <p:cNvGrpSpPr>
            <a:grpSpLocks/>
          </p:cNvGrpSpPr>
          <p:nvPr/>
        </p:nvGrpSpPr>
        <p:grpSpPr bwMode="auto">
          <a:xfrm>
            <a:off x="4240213" y="2706687"/>
            <a:ext cx="60325" cy="2000250"/>
            <a:chOff x="8172106" y="4238735"/>
            <a:chExt cx="60234" cy="1999839"/>
          </a:xfrm>
        </p:grpSpPr>
        <p:sp>
          <p:nvSpPr>
            <p:cNvPr id="82" name="Oval 36"/>
            <p:cNvSpPr>
              <a:spLocks noChangeArrowheads="1"/>
            </p:cNvSpPr>
            <p:nvPr/>
          </p:nvSpPr>
          <p:spPr bwMode="auto">
            <a:xfrm>
              <a:off x="8172106" y="4238735"/>
              <a:ext cx="45719" cy="54361"/>
            </a:xfrm>
            <a:prstGeom prst="ellipse">
              <a:avLst/>
            </a:prstGeom>
            <a:solidFill>
              <a:schemeClr val="bg1"/>
            </a:solidFill>
            <a:ln w="19050">
              <a:solidFill>
                <a:schemeClr val="tx1"/>
              </a:solidFill>
              <a:round/>
              <a:headEnd/>
              <a:tailEnd/>
            </a:ln>
          </p:spPr>
          <p:txBody>
            <a:bodyPr wrap="none" lIns="90000" tIns="46800" rIns="90000" bIns="46800" anchor="ctr"/>
            <a:lstStyle/>
            <a:p>
              <a:endParaRPr lang="zh-CN" altLang="en-US"/>
            </a:p>
          </p:txBody>
        </p:sp>
        <p:sp>
          <p:nvSpPr>
            <p:cNvPr id="83" name="Oval 36"/>
            <p:cNvSpPr>
              <a:spLocks noChangeArrowheads="1"/>
            </p:cNvSpPr>
            <p:nvPr/>
          </p:nvSpPr>
          <p:spPr bwMode="auto">
            <a:xfrm>
              <a:off x="8172400" y="4509120"/>
              <a:ext cx="45719" cy="54361"/>
            </a:xfrm>
            <a:prstGeom prst="ellipse">
              <a:avLst/>
            </a:prstGeom>
            <a:solidFill>
              <a:schemeClr val="bg1"/>
            </a:solidFill>
            <a:ln w="19050">
              <a:solidFill>
                <a:schemeClr val="tx1"/>
              </a:solidFill>
              <a:round/>
              <a:headEnd/>
              <a:tailEnd/>
            </a:ln>
          </p:spPr>
          <p:txBody>
            <a:bodyPr wrap="none" lIns="90000" tIns="46800" rIns="90000" bIns="46800" anchor="ctr"/>
            <a:lstStyle/>
            <a:p>
              <a:endParaRPr lang="zh-CN" altLang="en-US"/>
            </a:p>
          </p:txBody>
        </p:sp>
        <p:sp>
          <p:nvSpPr>
            <p:cNvPr id="84" name="Oval 36"/>
            <p:cNvSpPr>
              <a:spLocks noChangeArrowheads="1"/>
            </p:cNvSpPr>
            <p:nvPr/>
          </p:nvSpPr>
          <p:spPr bwMode="auto">
            <a:xfrm>
              <a:off x="8186033" y="4786536"/>
              <a:ext cx="45719" cy="54361"/>
            </a:xfrm>
            <a:prstGeom prst="ellipse">
              <a:avLst/>
            </a:prstGeom>
            <a:solidFill>
              <a:schemeClr val="bg1"/>
            </a:solidFill>
            <a:ln w="19050">
              <a:solidFill>
                <a:schemeClr val="tx1"/>
              </a:solidFill>
              <a:round/>
              <a:headEnd/>
              <a:tailEnd/>
            </a:ln>
          </p:spPr>
          <p:txBody>
            <a:bodyPr wrap="none" lIns="90000" tIns="46800" rIns="90000" bIns="46800" anchor="ctr"/>
            <a:lstStyle/>
            <a:p>
              <a:endParaRPr lang="zh-CN" altLang="en-US"/>
            </a:p>
          </p:txBody>
        </p:sp>
        <p:sp>
          <p:nvSpPr>
            <p:cNvPr id="85" name="Oval 36"/>
            <p:cNvSpPr>
              <a:spLocks noChangeArrowheads="1"/>
            </p:cNvSpPr>
            <p:nvPr/>
          </p:nvSpPr>
          <p:spPr bwMode="auto">
            <a:xfrm>
              <a:off x="8186621" y="5080563"/>
              <a:ext cx="45719" cy="54361"/>
            </a:xfrm>
            <a:prstGeom prst="ellipse">
              <a:avLst/>
            </a:prstGeom>
            <a:solidFill>
              <a:schemeClr val="bg1"/>
            </a:solidFill>
            <a:ln w="19050">
              <a:solidFill>
                <a:schemeClr val="tx1"/>
              </a:solidFill>
              <a:round/>
              <a:headEnd/>
              <a:tailEnd/>
            </a:ln>
          </p:spPr>
          <p:txBody>
            <a:bodyPr wrap="none" lIns="90000" tIns="46800" rIns="90000" bIns="46800" anchor="ctr"/>
            <a:lstStyle/>
            <a:p>
              <a:endParaRPr lang="zh-CN" altLang="en-US"/>
            </a:p>
          </p:txBody>
        </p:sp>
        <p:sp>
          <p:nvSpPr>
            <p:cNvPr id="86" name="Oval 36"/>
            <p:cNvSpPr>
              <a:spLocks noChangeArrowheads="1"/>
            </p:cNvSpPr>
            <p:nvPr/>
          </p:nvSpPr>
          <p:spPr bwMode="auto">
            <a:xfrm>
              <a:off x="8172400" y="5373216"/>
              <a:ext cx="45719" cy="54361"/>
            </a:xfrm>
            <a:prstGeom prst="ellipse">
              <a:avLst/>
            </a:prstGeom>
            <a:solidFill>
              <a:schemeClr val="bg1"/>
            </a:solidFill>
            <a:ln w="19050">
              <a:solidFill>
                <a:schemeClr val="tx1"/>
              </a:solidFill>
              <a:round/>
              <a:headEnd/>
              <a:tailEnd/>
            </a:ln>
          </p:spPr>
          <p:txBody>
            <a:bodyPr wrap="none" lIns="90000" tIns="46800" rIns="90000" bIns="46800" anchor="ctr"/>
            <a:lstStyle/>
            <a:p>
              <a:endParaRPr lang="zh-CN" altLang="en-US"/>
            </a:p>
          </p:txBody>
        </p:sp>
        <p:sp>
          <p:nvSpPr>
            <p:cNvPr id="87" name="Oval 36"/>
            <p:cNvSpPr>
              <a:spLocks noChangeArrowheads="1"/>
            </p:cNvSpPr>
            <p:nvPr/>
          </p:nvSpPr>
          <p:spPr bwMode="auto">
            <a:xfrm>
              <a:off x="8172400" y="5661248"/>
              <a:ext cx="45719" cy="54361"/>
            </a:xfrm>
            <a:prstGeom prst="ellipse">
              <a:avLst/>
            </a:prstGeom>
            <a:solidFill>
              <a:schemeClr val="bg1"/>
            </a:solidFill>
            <a:ln w="19050">
              <a:solidFill>
                <a:schemeClr val="tx1"/>
              </a:solidFill>
              <a:round/>
              <a:headEnd/>
              <a:tailEnd/>
            </a:ln>
          </p:spPr>
          <p:txBody>
            <a:bodyPr wrap="none" lIns="90000" tIns="46800" rIns="90000" bIns="46800" anchor="ctr"/>
            <a:lstStyle/>
            <a:p>
              <a:endParaRPr lang="zh-CN" altLang="en-US"/>
            </a:p>
          </p:txBody>
        </p:sp>
        <p:sp>
          <p:nvSpPr>
            <p:cNvPr id="88" name="Oval 36"/>
            <p:cNvSpPr>
              <a:spLocks noChangeArrowheads="1"/>
            </p:cNvSpPr>
            <p:nvPr/>
          </p:nvSpPr>
          <p:spPr bwMode="auto">
            <a:xfrm>
              <a:off x="8172400" y="5949280"/>
              <a:ext cx="45719" cy="54361"/>
            </a:xfrm>
            <a:prstGeom prst="ellipse">
              <a:avLst/>
            </a:prstGeom>
            <a:solidFill>
              <a:schemeClr val="bg1"/>
            </a:solidFill>
            <a:ln w="19050">
              <a:solidFill>
                <a:schemeClr val="tx1"/>
              </a:solidFill>
              <a:round/>
              <a:headEnd/>
              <a:tailEnd/>
            </a:ln>
          </p:spPr>
          <p:txBody>
            <a:bodyPr wrap="none" lIns="90000" tIns="46800" rIns="90000" bIns="46800" anchor="ctr"/>
            <a:lstStyle/>
            <a:p>
              <a:endParaRPr lang="zh-CN" altLang="en-US"/>
            </a:p>
          </p:txBody>
        </p:sp>
        <p:sp>
          <p:nvSpPr>
            <p:cNvPr id="89" name="Oval 36"/>
            <p:cNvSpPr>
              <a:spLocks noChangeArrowheads="1"/>
            </p:cNvSpPr>
            <p:nvPr/>
          </p:nvSpPr>
          <p:spPr bwMode="auto">
            <a:xfrm>
              <a:off x="8172670" y="6184213"/>
              <a:ext cx="45719" cy="54361"/>
            </a:xfrm>
            <a:prstGeom prst="ellipse">
              <a:avLst/>
            </a:prstGeom>
            <a:solidFill>
              <a:schemeClr val="bg1"/>
            </a:solidFill>
            <a:ln w="19050">
              <a:solidFill>
                <a:schemeClr val="tx1"/>
              </a:solidFill>
              <a:round/>
              <a:headEnd/>
              <a:tailEnd/>
            </a:ln>
          </p:spPr>
          <p:txBody>
            <a:bodyPr wrap="none" lIns="90000" tIns="46800" rIns="90000" bIns="46800" anchor="ctr"/>
            <a:lstStyle/>
            <a:p>
              <a:endParaRPr lang="zh-CN" altLang="en-US"/>
            </a:p>
          </p:txBody>
        </p:sp>
      </p:grpSp>
      <p:sp>
        <p:nvSpPr>
          <p:cNvPr id="90" name="Text Box 66"/>
          <p:cNvSpPr txBox="1">
            <a:spLocks noChangeArrowheads="1"/>
          </p:cNvSpPr>
          <p:nvPr/>
        </p:nvSpPr>
        <p:spPr bwMode="auto">
          <a:xfrm>
            <a:off x="881754" y="5474192"/>
            <a:ext cx="2867572"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dirty="0"/>
              <a:t>打印机端口地址</a:t>
            </a:r>
            <a:r>
              <a:rPr lang="en-US" altLang="zh-CN" dirty="0"/>
              <a:t>E1H=</a:t>
            </a:r>
          </a:p>
        </p:txBody>
      </p:sp>
      <p:sp>
        <p:nvSpPr>
          <p:cNvPr id="91" name="Text Box 68"/>
          <p:cNvSpPr txBox="1">
            <a:spLocks noChangeArrowheads="1"/>
          </p:cNvSpPr>
          <p:nvPr/>
        </p:nvSpPr>
        <p:spPr bwMode="auto">
          <a:xfrm>
            <a:off x="872263" y="5896652"/>
            <a:ext cx="2728438"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dirty="0"/>
              <a:t>显示器端口地址</a:t>
            </a:r>
            <a:r>
              <a:rPr lang="en-US" altLang="zh-CN" dirty="0"/>
              <a:t>E5H=</a:t>
            </a:r>
          </a:p>
        </p:txBody>
      </p:sp>
      <p:sp>
        <p:nvSpPr>
          <p:cNvPr id="92" name="Line 235"/>
          <p:cNvSpPr>
            <a:spLocks noChangeShapeType="1"/>
          </p:cNvSpPr>
          <p:nvPr/>
        </p:nvSpPr>
        <p:spPr bwMode="auto">
          <a:xfrm>
            <a:off x="946150" y="5896652"/>
            <a:ext cx="533596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 name="矩形 1"/>
          <p:cNvSpPr/>
          <p:nvPr/>
        </p:nvSpPr>
        <p:spPr>
          <a:xfrm>
            <a:off x="3162299" y="3583954"/>
            <a:ext cx="1066802" cy="646331"/>
          </a:xfrm>
          <a:prstGeom prst="rect">
            <a:avLst/>
          </a:prstGeom>
        </p:spPr>
        <p:txBody>
          <a:bodyPr wrap="square">
            <a:spAutoFit/>
          </a:bodyPr>
          <a:lstStyle/>
          <a:p>
            <a:r>
              <a:rPr lang="en-US" altLang="zh-CN" dirty="0">
                <a:solidFill>
                  <a:schemeClr val="tx1"/>
                </a:solidFill>
              </a:rPr>
              <a:t>3:8</a:t>
            </a:r>
            <a:r>
              <a:rPr lang="zh-CN" altLang="en-US" dirty="0">
                <a:solidFill>
                  <a:schemeClr val="tx1"/>
                </a:solidFill>
              </a:rPr>
              <a:t>线</a:t>
            </a:r>
          </a:p>
          <a:p>
            <a:r>
              <a:rPr lang="zh-CN" altLang="en-US" dirty="0">
                <a:solidFill>
                  <a:schemeClr val="tx1"/>
                </a:solidFill>
              </a:rPr>
              <a:t>译码器</a:t>
            </a:r>
          </a:p>
        </p:txBody>
      </p:sp>
      <p:pic>
        <p:nvPicPr>
          <p:cNvPr id="197682" name="Picture 517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60938" y="486440"/>
            <a:ext cx="1533525"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683" name="Picture 517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962775" y="642516"/>
            <a:ext cx="193357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58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500"/>
                                        <p:tgtEl>
                                          <p:spTgt spid="7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500"/>
                                        <p:tgtEl>
                                          <p:spTgt spid="7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fade">
                                      <p:cBhvr>
                                        <p:cTn id="19" dur="500"/>
                                        <p:tgtEl>
                                          <p:spTgt spid="7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0"/>
                                        </p:tgtEl>
                                        <p:attrNameLst>
                                          <p:attrName>style.visibility</p:attrName>
                                        </p:attrNameLst>
                                      </p:cBhvr>
                                      <p:to>
                                        <p:strVal val="visible"/>
                                      </p:to>
                                    </p:set>
                                    <p:animEffect transition="in" filter="fade">
                                      <p:cBhvr>
                                        <p:cTn id="22" dur="500"/>
                                        <p:tgtEl>
                                          <p:spTgt spid="8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wipe(down)">
                                      <p:cBhvr>
                                        <p:cTn id="27" dur="500"/>
                                        <p:tgtEl>
                                          <p:spTgt spid="73"/>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wipe(down)">
                                      <p:cBhvr>
                                        <p:cTn id="3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p:bldP spid="76" grpId="0"/>
      <p:bldP spid="77" grpId="0"/>
      <p:bldP spid="78" grpId="0"/>
      <p:bldP spid="79" grpId="0"/>
      <p:bldP spid="8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第四节  译码器和编码器</a:t>
            </a:r>
          </a:p>
        </p:txBody>
      </p:sp>
      <p:sp>
        <p:nvSpPr>
          <p:cNvPr id="30" name="内容占位符 2"/>
          <p:cNvSpPr>
            <a:spLocks noGrp="1"/>
          </p:cNvSpPr>
          <p:nvPr>
            <p:ph idx="1"/>
          </p:nvPr>
        </p:nvSpPr>
        <p:spPr>
          <a:xfrm>
            <a:off x="34543" y="464904"/>
            <a:ext cx="9007310" cy="5775791"/>
          </a:xfrm>
        </p:spPr>
        <p:txBody>
          <a:bodyPr/>
          <a:lstStyle/>
          <a:p>
            <a:r>
              <a:rPr lang="zh-CN" altLang="en-US" sz="2800" dirty="0"/>
              <a:t>３线８线译码器应用：</a:t>
            </a:r>
            <a:endParaRPr lang="en-US" altLang="zh-CN" sz="28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grpSp>
        <p:nvGrpSpPr>
          <p:cNvPr id="68" name="Group 60"/>
          <p:cNvGrpSpPr>
            <a:grpSpLocks/>
          </p:cNvGrpSpPr>
          <p:nvPr/>
        </p:nvGrpSpPr>
        <p:grpSpPr bwMode="auto">
          <a:xfrm>
            <a:off x="177801" y="965199"/>
            <a:ext cx="1143000" cy="406400"/>
            <a:chOff x="240" y="480"/>
            <a:chExt cx="1488" cy="256"/>
          </a:xfrm>
        </p:grpSpPr>
        <p:sp>
          <p:nvSpPr>
            <p:cNvPr id="69" name="Text Box 61"/>
            <p:cNvSpPr txBox="1">
              <a:spLocks noChangeArrowheads="1"/>
            </p:cNvSpPr>
            <p:nvPr/>
          </p:nvSpPr>
          <p:spPr bwMode="auto">
            <a:xfrm>
              <a:off x="240" y="480"/>
              <a:ext cx="1105"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solidFill>
                    <a:schemeClr val="bg1"/>
                  </a:solidFill>
                </a:rPr>
                <a:t>思考</a:t>
              </a:r>
            </a:p>
          </p:txBody>
        </p:sp>
        <p:sp>
          <p:nvSpPr>
            <p:cNvPr id="70" name="Line 62"/>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sp>
        <p:nvSpPr>
          <p:cNvPr id="72" name="Text Box 65"/>
          <p:cNvSpPr txBox="1">
            <a:spLocks noChangeArrowheads="1"/>
          </p:cNvSpPr>
          <p:nvPr/>
        </p:nvSpPr>
        <p:spPr bwMode="auto">
          <a:xfrm>
            <a:off x="3741738" y="5499777"/>
            <a:ext cx="6858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dirty="0"/>
              <a:t>1</a:t>
            </a:r>
            <a:r>
              <a:rPr lang="en-US" altLang="zh-CN" dirty="0">
                <a:solidFill>
                  <a:srgbClr val="FF0000"/>
                </a:solidFill>
              </a:rPr>
              <a:t>   0</a:t>
            </a:r>
          </a:p>
        </p:txBody>
      </p:sp>
      <p:sp>
        <p:nvSpPr>
          <p:cNvPr id="75" name="Text Box 69"/>
          <p:cNvSpPr txBox="1">
            <a:spLocks noChangeArrowheads="1"/>
          </p:cNvSpPr>
          <p:nvPr/>
        </p:nvSpPr>
        <p:spPr bwMode="auto">
          <a:xfrm>
            <a:off x="3741738" y="5118777"/>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dirty="0"/>
              <a:t>A</a:t>
            </a:r>
            <a:r>
              <a:rPr lang="en-US" altLang="zh-CN" baseline="-25000" dirty="0"/>
              <a:t>7 </a:t>
            </a:r>
            <a:r>
              <a:rPr lang="en-US" altLang="zh-CN" dirty="0"/>
              <a:t>A</a:t>
            </a:r>
            <a:r>
              <a:rPr lang="en-US" altLang="zh-CN" baseline="-25000" dirty="0"/>
              <a:t>6</a:t>
            </a:r>
            <a:r>
              <a:rPr lang="en-US" altLang="zh-CN" dirty="0"/>
              <a:t>A</a:t>
            </a:r>
            <a:r>
              <a:rPr lang="en-US" altLang="zh-CN" baseline="-25000" dirty="0"/>
              <a:t>5 </a:t>
            </a:r>
            <a:r>
              <a:rPr lang="en-US" altLang="zh-CN" dirty="0"/>
              <a:t>A</a:t>
            </a:r>
            <a:r>
              <a:rPr lang="en-US" altLang="zh-CN" baseline="-25000" dirty="0"/>
              <a:t>4 </a:t>
            </a:r>
            <a:r>
              <a:rPr lang="en-US" altLang="zh-CN" dirty="0"/>
              <a:t>A</a:t>
            </a:r>
            <a:r>
              <a:rPr lang="en-US" altLang="zh-CN" baseline="-25000" dirty="0"/>
              <a:t>3</a:t>
            </a:r>
            <a:r>
              <a:rPr lang="en-US" altLang="zh-CN" dirty="0"/>
              <a:t>A</a:t>
            </a:r>
            <a:r>
              <a:rPr lang="en-US" altLang="zh-CN" baseline="-25000" dirty="0"/>
              <a:t>2</a:t>
            </a:r>
            <a:r>
              <a:rPr lang="en-US" altLang="zh-CN" dirty="0"/>
              <a:t>A</a:t>
            </a:r>
            <a:r>
              <a:rPr lang="en-US" altLang="zh-CN" baseline="-25000" dirty="0"/>
              <a:t>1</a:t>
            </a:r>
            <a:r>
              <a:rPr lang="en-US" altLang="zh-CN" dirty="0"/>
              <a:t>A</a:t>
            </a:r>
            <a:r>
              <a:rPr lang="en-US" altLang="zh-CN" baseline="-25000" dirty="0"/>
              <a:t>0</a:t>
            </a:r>
          </a:p>
        </p:txBody>
      </p:sp>
      <p:sp>
        <p:nvSpPr>
          <p:cNvPr id="76" name="Text Box 70"/>
          <p:cNvSpPr txBox="1">
            <a:spLocks noChangeArrowheads="1"/>
          </p:cNvSpPr>
          <p:nvPr/>
        </p:nvSpPr>
        <p:spPr bwMode="auto">
          <a:xfrm>
            <a:off x="3741738" y="5880777"/>
            <a:ext cx="24384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dirty="0"/>
              <a:t>1   </a:t>
            </a:r>
            <a:r>
              <a:rPr lang="en-US" altLang="zh-CN" dirty="0">
                <a:solidFill>
                  <a:srgbClr val="FF0000"/>
                </a:solidFill>
              </a:rPr>
              <a:t>0   0  </a:t>
            </a:r>
            <a:r>
              <a:rPr lang="en-US" altLang="zh-CN" dirty="0"/>
              <a:t>1   1  1   0  0</a:t>
            </a:r>
          </a:p>
        </p:txBody>
      </p:sp>
      <p:sp>
        <p:nvSpPr>
          <p:cNvPr id="77" name="Text Box 71"/>
          <p:cNvSpPr txBox="1">
            <a:spLocks noChangeArrowheads="1"/>
          </p:cNvSpPr>
          <p:nvPr/>
        </p:nvSpPr>
        <p:spPr bwMode="auto">
          <a:xfrm>
            <a:off x="4351338" y="5499777"/>
            <a:ext cx="3810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dirty="0">
                <a:solidFill>
                  <a:srgbClr val="FF0000"/>
                </a:solidFill>
              </a:rPr>
              <a:t>0</a:t>
            </a:r>
          </a:p>
        </p:txBody>
      </p:sp>
      <p:sp>
        <p:nvSpPr>
          <p:cNvPr id="78" name="Text Box 72"/>
          <p:cNvSpPr txBox="1">
            <a:spLocks noChangeArrowheads="1"/>
          </p:cNvSpPr>
          <p:nvPr/>
        </p:nvSpPr>
        <p:spPr bwMode="auto">
          <a:xfrm>
            <a:off x="4656138" y="5499777"/>
            <a:ext cx="3810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dirty="0"/>
              <a:t>1</a:t>
            </a:r>
          </a:p>
        </p:txBody>
      </p:sp>
      <p:sp>
        <p:nvSpPr>
          <p:cNvPr id="79" name="Text Box 73"/>
          <p:cNvSpPr txBox="1">
            <a:spLocks noChangeArrowheads="1"/>
          </p:cNvSpPr>
          <p:nvPr/>
        </p:nvSpPr>
        <p:spPr bwMode="auto">
          <a:xfrm>
            <a:off x="4960938" y="5499777"/>
            <a:ext cx="3810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dirty="0"/>
              <a:t>1</a:t>
            </a:r>
          </a:p>
        </p:txBody>
      </p:sp>
      <p:sp>
        <p:nvSpPr>
          <p:cNvPr id="80" name="Text Box 74"/>
          <p:cNvSpPr txBox="1">
            <a:spLocks noChangeArrowheads="1"/>
          </p:cNvSpPr>
          <p:nvPr/>
        </p:nvSpPr>
        <p:spPr bwMode="auto">
          <a:xfrm>
            <a:off x="5265738" y="5499777"/>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a:t>0  0  1</a:t>
            </a:r>
          </a:p>
        </p:txBody>
      </p:sp>
      <p:sp>
        <p:nvSpPr>
          <p:cNvPr id="90" name="Text Box 66"/>
          <p:cNvSpPr txBox="1">
            <a:spLocks noChangeArrowheads="1"/>
          </p:cNvSpPr>
          <p:nvPr/>
        </p:nvSpPr>
        <p:spPr bwMode="auto">
          <a:xfrm>
            <a:off x="881754" y="5474192"/>
            <a:ext cx="2867572"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dirty="0"/>
              <a:t>74LS153=</a:t>
            </a:r>
          </a:p>
        </p:txBody>
      </p:sp>
      <p:sp>
        <p:nvSpPr>
          <p:cNvPr id="91" name="Text Box 68"/>
          <p:cNvSpPr txBox="1">
            <a:spLocks noChangeArrowheads="1"/>
          </p:cNvSpPr>
          <p:nvPr/>
        </p:nvSpPr>
        <p:spPr bwMode="auto">
          <a:xfrm>
            <a:off x="872263" y="5896652"/>
            <a:ext cx="2728438"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dirty="0"/>
              <a:t>74LS155=</a:t>
            </a:r>
          </a:p>
        </p:txBody>
      </p:sp>
      <p:sp>
        <p:nvSpPr>
          <p:cNvPr id="92" name="Line 235"/>
          <p:cNvSpPr>
            <a:spLocks noChangeShapeType="1"/>
          </p:cNvSpPr>
          <p:nvPr/>
        </p:nvSpPr>
        <p:spPr bwMode="auto">
          <a:xfrm>
            <a:off x="946150" y="5896652"/>
            <a:ext cx="533596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pic>
        <p:nvPicPr>
          <p:cNvPr id="9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01" y="1467135"/>
            <a:ext cx="8849496" cy="3529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Tree>
    <p:extLst>
      <p:ext uri="{BB962C8B-B14F-4D97-AF65-F5344CB8AC3E}">
        <p14:creationId xmlns:p14="http://schemas.microsoft.com/office/powerpoint/2010/main" val="101202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500"/>
                                        <p:tgtEl>
                                          <p:spTgt spid="7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fade">
                                      <p:cBhvr>
                                        <p:cTn id="16" dur="500"/>
                                        <p:tgtEl>
                                          <p:spTgt spid="7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fade">
                                      <p:cBhvr>
                                        <p:cTn id="22" dur="500"/>
                                        <p:tgtEl>
                                          <p:spTgt spid="7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500"/>
                                        <p:tgtEl>
                                          <p:spTgt spid="8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0"/>
                                        </p:tgtEl>
                                        <p:attrNameLst>
                                          <p:attrName>style.visibility</p:attrName>
                                        </p:attrNameLst>
                                      </p:cBhvr>
                                      <p:to>
                                        <p:strVal val="visible"/>
                                      </p:to>
                                    </p:set>
                                    <p:animEffect transition="in" filter="fade">
                                      <p:cBhvr>
                                        <p:cTn id="28" dur="500"/>
                                        <p:tgtEl>
                                          <p:spTgt spid="9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1"/>
                                        </p:tgtEl>
                                        <p:attrNameLst>
                                          <p:attrName>style.visibility</p:attrName>
                                        </p:attrNameLst>
                                      </p:cBhvr>
                                      <p:to>
                                        <p:strVal val="visible"/>
                                      </p:to>
                                    </p:set>
                                    <p:animEffect transition="in" filter="fade">
                                      <p:cBhvr>
                                        <p:cTn id="31" dur="500"/>
                                        <p:tgtEl>
                                          <p:spTgt spid="9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5" grpId="0"/>
      <p:bldP spid="76" grpId="0"/>
      <p:bldP spid="77" grpId="0"/>
      <p:bldP spid="78" grpId="0"/>
      <p:bldP spid="79" grpId="0"/>
      <p:bldP spid="80" grpId="0"/>
      <p:bldP spid="90" grpId="0"/>
      <p:bldP spid="91" grpId="0"/>
      <p:bldP spid="9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42"/>
          <p:cNvSpPr>
            <a:spLocks noChangeArrowheads="1"/>
          </p:cNvSpPr>
          <p:nvPr/>
        </p:nvSpPr>
        <p:spPr bwMode="auto">
          <a:xfrm>
            <a:off x="5570735" y="3006612"/>
            <a:ext cx="1777610" cy="2765050"/>
          </a:xfrm>
          <a:prstGeom prst="rect">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5" name="Line 243"/>
          <p:cNvSpPr>
            <a:spLocks noChangeShapeType="1"/>
          </p:cNvSpPr>
          <p:nvPr/>
        </p:nvSpPr>
        <p:spPr bwMode="auto">
          <a:xfrm>
            <a:off x="4887039" y="3819862"/>
            <a:ext cx="6836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 name="Line 244"/>
          <p:cNvSpPr>
            <a:spLocks noChangeShapeType="1"/>
          </p:cNvSpPr>
          <p:nvPr/>
        </p:nvSpPr>
        <p:spPr bwMode="auto">
          <a:xfrm>
            <a:off x="4887039" y="4470463"/>
            <a:ext cx="6836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7" name="Line 245"/>
          <p:cNvSpPr>
            <a:spLocks noChangeShapeType="1"/>
          </p:cNvSpPr>
          <p:nvPr/>
        </p:nvSpPr>
        <p:spPr bwMode="auto">
          <a:xfrm>
            <a:off x="4887039" y="5121062"/>
            <a:ext cx="6836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8" name="Line 246"/>
          <p:cNvSpPr>
            <a:spLocks noChangeShapeType="1"/>
          </p:cNvSpPr>
          <p:nvPr/>
        </p:nvSpPr>
        <p:spPr bwMode="auto">
          <a:xfrm>
            <a:off x="7348344" y="4470463"/>
            <a:ext cx="6836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9" name="Text Box 247"/>
          <p:cNvSpPr txBox="1">
            <a:spLocks noChangeArrowheads="1"/>
          </p:cNvSpPr>
          <p:nvPr/>
        </p:nvSpPr>
        <p:spPr bwMode="auto">
          <a:xfrm>
            <a:off x="4749104" y="3819862"/>
            <a:ext cx="820435" cy="71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sz="1600" dirty="0"/>
              <a:t>X</a:t>
            </a:r>
            <a:r>
              <a:rPr lang="en-US" altLang="zh-CN" sz="1600" baseline="-25000" dirty="0"/>
              <a:t>2</a:t>
            </a:r>
          </a:p>
        </p:txBody>
      </p:sp>
      <p:sp>
        <p:nvSpPr>
          <p:cNvPr id="31" name="Text Box 248"/>
          <p:cNvSpPr txBox="1">
            <a:spLocks noChangeArrowheads="1"/>
          </p:cNvSpPr>
          <p:nvPr/>
        </p:nvSpPr>
        <p:spPr bwMode="auto">
          <a:xfrm>
            <a:off x="4716312" y="4451373"/>
            <a:ext cx="820435" cy="71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sz="1600" dirty="0"/>
              <a:t>X</a:t>
            </a:r>
            <a:r>
              <a:rPr lang="en-US" altLang="zh-CN" sz="1600" baseline="-25000" dirty="0"/>
              <a:t>1</a:t>
            </a:r>
          </a:p>
        </p:txBody>
      </p:sp>
      <p:sp>
        <p:nvSpPr>
          <p:cNvPr id="32" name="Text Box 249"/>
          <p:cNvSpPr txBox="1">
            <a:spLocks noChangeArrowheads="1"/>
          </p:cNvSpPr>
          <p:nvPr/>
        </p:nvSpPr>
        <p:spPr bwMode="auto">
          <a:xfrm>
            <a:off x="4750300" y="5121063"/>
            <a:ext cx="820435" cy="71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sz="1600" dirty="0"/>
              <a:t>X</a:t>
            </a:r>
            <a:r>
              <a:rPr lang="en-US" altLang="zh-CN" sz="1600" baseline="-25000" dirty="0"/>
              <a:t>0</a:t>
            </a:r>
          </a:p>
        </p:txBody>
      </p:sp>
      <p:sp>
        <p:nvSpPr>
          <p:cNvPr id="33" name="Text Box 250"/>
          <p:cNvSpPr txBox="1">
            <a:spLocks noChangeArrowheads="1"/>
          </p:cNvSpPr>
          <p:nvPr/>
        </p:nvSpPr>
        <p:spPr bwMode="auto">
          <a:xfrm>
            <a:off x="7482314" y="5029801"/>
            <a:ext cx="957175" cy="71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sz="1600" dirty="0"/>
              <a:t>Z</a:t>
            </a:r>
            <a:r>
              <a:rPr lang="en-US" altLang="zh-CN" sz="1600" baseline="-25000" dirty="0"/>
              <a:t>0</a:t>
            </a:r>
          </a:p>
        </p:txBody>
      </p:sp>
      <p:sp>
        <p:nvSpPr>
          <p:cNvPr id="34" name="Rectangle 251"/>
          <p:cNvSpPr>
            <a:spLocks noChangeArrowheads="1"/>
          </p:cNvSpPr>
          <p:nvPr/>
        </p:nvSpPr>
        <p:spPr bwMode="auto">
          <a:xfrm>
            <a:off x="5980953" y="3331912"/>
            <a:ext cx="957175" cy="178915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000" tIns="46800" rIns="90000" bIns="46800" anchor="ctr"/>
          <a:lstStyle/>
          <a:p>
            <a:pPr>
              <a:spcBef>
                <a:spcPct val="0"/>
              </a:spcBef>
            </a:pPr>
            <a:r>
              <a:rPr lang="en-US" altLang="zh-CN" dirty="0"/>
              <a:t>138</a:t>
            </a:r>
            <a:br>
              <a:rPr lang="en-US" altLang="zh-CN" dirty="0"/>
            </a:br>
            <a:r>
              <a:rPr lang="en-US" altLang="zh-CN" dirty="0"/>
              <a:t>(3:8</a:t>
            </a:r>
            <a:r>
              <a:rPr lang="zh-CN" altLang="en-US" dirty="0"/>
              <a:t>译码器</a:t>
            </a:r>
            <a:r>
              <a:rPr lang="en-US" altLang="zh-CN" dirty="0"/>
              <a:t>)</a:t>
            </a:r>
          </a:p>
        </p:txBody>
      </p:sp>
      <p:sp>
        <p:nvSpPr>
          <p:cNvPr id="35" name="Line 255"/>
          <p:cNvSpPr>
            <a:spLocks noChangeShapeType="1"/>
          </p:cNvSpPr>
          <p:nvPr/>
        </p:nvSpPr>
        <p:spPr bwMode="auto">
          <a:xfrm>
            <a:off x="7348344" y="3657212"/>
            <a:ext cx="6836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6" name="Line 256"/>
          <p:cNvSpPr>
            <a:spLocks noChangeShapeType="1"/>
          </p:cNvSpPr>
          <p:nvPr/>
        </p:nvSpPr>
        <p:spPr bwMode="auto">
          <a:xfrm>
            <a:off x="7348344" y="4958412"/>
            <a:ext cx="6836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7" name="Text Box 257"/>
          <p:cNvSpPr txBox="1">
            <a:spLocks noChangeArrowheads="1"/>
          </p:cNvSpPr>
          <p:nvPr/>
        </p:nvSpPr>
        <p:spPr bwMode="auto">
          <a:xfrm>
            <a:off x="7462960" y="4436214"/>
            <a:ext cx="957175" cy="71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sz="1600" dirty="0"/>
              <a:t>Z</a:t>
            </a:r>
            <a:r>
              <a:rPr lang="en-US" altLang="zh-CN" sz="1600" baseline="-25000" dirty="0"/>
              <a:t>1</a:t>
            </a:r>
          </a:p>
        </p:txBody>
      </p:sp>
      <p:sp>
        <p:nvSpPr>
          <p:cNvPr id="38" name="Text Box 258"/>
          <p:cNvSpPr txBox="1">
            <a:spLocks noChangeArrowheads="1"/>
          </p:cNvSpPr>
          <p:nvPr/>
        </p:nvSpPr>
        <p:spPr bwMode="auto">
          <a:xfrm>
            <a:off x="7451512" y="3752092"/>
            <a:ext cx="957175" cy="71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sz="1600" dirty="0"/>
              <a:t>Z</a:t>
            </a:r>
            <a:r>
              <a:rPr lang="en-US" altLang="zh-CN" sz="1600" baseline="-25000" dirty="0"/>
              <a:t>2</a:t>
            </a:r>
          </a:p>
        </p:txBody>
      </p:sp>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第四节  译码器和编码器</a:t>
            </a:r>
          </a:p>
        </p:txBody>
      </p:sp>
      <p:sp>
        <p:nvSpPr>
          <p:cNvPr id="30" name="内容占位符 2"/>
          <p:cNvSpPr>
            <a:spLocks noGrp="1"/>
          </p:cNvSpPr>
          <p:nvPr>
            <p:ph idx="1"/>
          </p:nvPr>
        </p:nvSpPr>
        <p:spPr>
          <a:xfrm>
            <a:off x="34543" y="464904"/>
            <a:ext cx="9007310" cy="5775791"/>
          </a:xfrm>
        </p:spPr>
        <p:txBody>
          <a:bodyPr/>
          <a:lstStyle/>
          <a:p>
            <a:r>
              <a:rPr lang="zh-CN" altLang="en-US" sz="2800" dirty="0"/>
              <a:t>３线８线译码器应用：</a:t>
            </a:r>
            <a:endParaRPr lang="en-US" altLang="zh-CN" sz="28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grpSp>
        <p:nvGrpSpPr>
          <p:cNvPr id="68" name="Group 60"/>
          <p:cNvGrpSpPr>
            <a:grpSpLocks/>
          </p:cNvGrpSpPr>
          <p:nvPr/>
        </p:nvGrpSpPr>
        <p:grpSpPr bwMode="auto">
          <a:xfrm>
            <a:off x="157163" y="1168399"/>
            <a:ext cx="1143000" cy="406400"/>
            <a:chOff x="240" y="480"/>
            <a:chExt cx="1488" cy="256"/>
          </a:xfrm>
        </p:grpSpPr>
        <p:sp>
          <p:nvSpPr>
            <p:cNvPr id="69" name="Text Box 61"/>
            <p:cNvSpPr txBox="1">
              <a:spLocks noChangeArrowheads="1"/>
            </p:cNvSpPr>
            <p:nvPr/>
          </p:nvSpPr>
          <p:spPr bwMode="auto">
            <a:xfrm>
              <a:off x="240" y="480"/>
              <a:ext cx="1105"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solidFill>
                    <a:schemeClr val="bg1"/>
                  </a:solidFill>
                </a:rPr>
                <a:t>例</a:t>
              </a:r>
              <a:r>
                <a:rPr lang="en-US" altLang="zh-CN" dirty="0">
                  <a:solidFill>
                    <a:schemeClr val="bg1"/>
                  </a:solidFill>
                </a:rPr>
                <a:t>2</a:t>
              </a:r>
              <a:endParaRPr lang="zh-CN" altLang="en-US" dirty="0">
                <a:solidFill>
                  <a:schemeClr val="bg1"/>
                </a:solidFill>
              </a:endParaRPr>
            </a:p>
          </p:txBody>
        </p:sp>
        <p:sp>
          <p:nvSpPr>
            <p:cNvPr id="70" name="Line 62"/>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sp>
        <p:nvSpPr>
          <p:cNvPr id="93" name="Text Box 7"/>
          <p:cNvSpPr txBox="1">
            <a:spLocks noChangeArrowheads="1"/>
          </p:cNvSpPr>
          <p:nvPr/>
        </p:nvSpPr>
        <p:spPr bwMode="auto">
          <a:xfrm>
            <a:off x="1315769" y="846138"/>
            <a:ext cx="7621522"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dirty="0"/>
              <a:t>设</a:t>
            </a:r>
            <a:r>
              <a:rPr lang="en-US" altLang="zh-CN" dirty="0"/>
              <a:t>X</a:t>
            </a:r>
            <a:r>
              <a:rPr lang="zh-CN" altLang="en-US" dirty="0"/>
              <a:t>、</a:t>
            </a:r>
            <a:r>
              <a:rPr lang="en-US" altLang="zh-CN" dirty="0"/>
              <a:t>Z</a:t>
            </a:r>
            <a:r>
              <a:rPr lang="zh-CN" altLang="en-US" dirty="0"/>
              <a:t>均为三位二进制数， </a:t>
            </a:r>
            <a:r>
              <a:rPr lang="en-US" altLang="zh-CN" dirty="0"/>
              <a:t>X</a:t>
            </a:r>
            <a:r>
              <a:rPr lang="zh-CN" altLang="en-US" dirty="0"/>
              <a:t>为输入</a:t>
            </a:r>
            <a:r>
              <a:rPr lang="en-US" altLang="zh-CN" dirty="0"/>
              <a:t>Z</a:t>
            </a:r>
            <a:r>
              <a:rPr lang="zh-CN" altLang="en-US" dirty="0"/>
              <a:t>为输出，要求二者之间有下述关系：</a:t>
            </a:r>
          </a:p>
        </p:txBody>
      </p:sp>
      <p:sp>
        <p:nvSpPr>
          <p:cNvPr id="94" name="Text Box 8"/>
          <p:cNvSpPr txBox="1">
            <a:spLocks noChangeArrowheads="1"/>
          </p:cNvSpPr>
          <p:nvPr/>
        </p:nvSpPr>
        <p:spPr bwMode="auto">
          <a:xfrm>
            <a:off x="2321850" y="1216160"/>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当</a:t>
            </a:r>
            <a:r>
              <a:rPr lang="en-US" altLang="zh-CN" dirty="0"/>
              <a:t>3≤X ≤6</a:t>
            </a:r>
            <a:r>
              <a:rPr lang="zh-CN" altLang="en-US" dirty="0"/>
              <a:t>时，</a:t>
            </a:r>
            <a:r>
              <a:rPr lang="en-US" altLang="zh-CN" dirty="0"/>
              <a:t>Z=X+1</a:t>
            </a:r>
          </a:p>
        </p:txBody>
      </p:sp>
      <p:sp>
        <p:nvSpPr>
          <p:cNvPr id="95" name="Text Box 11"/>
          <p:cNvSpPr txBox="1">
            <a:spLocks noChangeArrowheads="1"/>
          </p:cNvSpPr>
          <p:nvPr/>
        </p:nvSpPr>
        <p:spPr bwMode="auto">
          <a:xfrm>
            <a:off x="4842018" y="1219274"/>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用</a:t>
            </a:r>
            <a:r>
              <a:rPr lang="en-US" altLang="zh-CN" dirty="0"/>
              <a:t>138</a:t>
            </a:r>
            <a:r>
              <a:rPr lang="zh-CN" altLang="en-US" dirty="0"/>
              <a:t>构成此逻辑。</a:t>
            </a:r>
          </a:p>
        </p:txBody>
      </p:sp>
      <p:sp>
        <p:nvSpPr>
          <p:cNvPr id="96" name="Text Box 9"/>
          <p:cNvSpPr txBox="1">
            <a:spLocks noChangeArrowheads="1"/>
          </p:cNvSpPr>
          <p:nvPr/>
        </p:nvSpPr>
        <p:spPr bwMode="auto">
          <a:xfrm>
            <a:off x="2312179" y="1556205"/>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当</a:t>
            </a:r>
            <a:r>
              <a:rPr lang="en-US" altLang="zh-CN" dirty="0"/>
              <a:t>X &lt; 3 </a:t>
            </a:r>
            <a:r>
              <a:rPr lang="zh-CN" altLang="en-US" dirty="0"/>
              <a:t>时， </a:t>
            </a:r>
            <a:r>
              <a:rPr lang="en-US" altLang="zh-CN" dirty="0"/>
              <a:t>Z=0</a:t>
            </a:r>
          </a:p>
        </p:txBody>
      </p:sp>
      <p:sp>
        <p:nvSpPr>
          <p:cNvPr id="97" name="Text Box 10"/>
          <p:cNvSpPr txBox="1">
            <a:spLocks noChangeArrowheads="1"/>
          </p:cNvSpPr>
          <p:nvPr/>
        </p:nvSpPr>
        <p:spPr bwMode="auto">
          <a:xfrm>
            <a:off x="2306862" y="1893705"/>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当</a:t>
            </a:r>
            <a:r>
              <a:rPr lang="en-US" altLang="zh-CN" dirty="0"/>
              <a:t>X&gt; 6 </a:t>
            </a:r>
            <a:r>
              <a:rPr lang="zh-CN" altLang="en-US" dirty="0"/>
              <a:t>时， </a:t>
            </a:r>
            <a:r>
              <a:rPr lang="en-US" altLang="zh-CN" dirty="0"/>
              <a:t>Z=3</a:t>
            </a:r>
          </a:p>
        </p:txBody>
      </p:sp>
      <p:sp>
        <p:nvSpPr>
          <p:cNvPr id="98" name="Text Box 12"/>
          <p:cNvSpPr txBox="1">
            <a:spLocks noChangeArrowheads="1"/>
          </p:cNvSpPr>
          <p:nvPr/>
        </p:nvSpPr>
        <p:spPr bwMode="auto">
          <a:xfrm>
            <a:off x="276379" y="2290580"/>
            <a:ext cx="3710582"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解</a:t>
            </a:r>
            <a:r>
              <a:rPr lang="zh-CN" altLang="en-US" dirty="0">
                <a:sym typeface="Wingdings" pitchFamily="2" charset="2"/>
              </a:rPr>
              <a:t>：（</a:t>
            </a:r>
            <a:r>
              <a:rPr lang="en-US" altLang="zh-CN" dirty="0">
                <a:sym typeface="Wingdings" pitchFamily="2" charset="2"/>
              </a:rPr>
              <a:t>1</a:t>
            </a:r>
            <a:r>
              <a:rPr lang="zh-CN" altLang="en-US" dirty="0">
                <a:sym typeface="Wingdings" pitchFamily="2" charset="2"/>
              </a:rPr>
              <a:t>）</a:t>
            </a:r>
            <a:r>
              <a:rPr lang="zh-CN" altLang="en-US" dirty="0"/>
              <a:t>列真值表</a:t>
            </a:r>
          </a:p>
        </p:txBody>
      </p:sp>
      <p:graphicFrame>
        <p:nvGraphicFramePr>
          <p:cNvPr id="102" name="Group 221"/>
          <p:cNvGraphicFramePr>
            <a:graphicFrameLocks noGrp="1"/>
          </p:cNvGraphicFramePr>
          <p:nvPr>
            <p:extLst>
              <p:ext uri="{D42A27DB-BD31-4B8C-83A1-F6EECF244321}">
                <p14:modId xmlns:p14="http://schemas.microsoft.com/office/powerpoint/2010/main" val="491796793"/>
              </p:ext>
            </p:extLst>
          </p:nvPr>
        </p:nvGraphicFramePr>
        <p:xfrm>
          <a:off x="1777161" y="2809704"/>
          <a:ext cx="2112041" cy="3468691"/>
        </p:xfrm>
        <a:graphic>
          <a:graphicData uri="http://schemas.openxmlformats.org/drawingml/2006/table">
            <a:tbl>
              <a:tblPr/>
              <a:tblGrid>
                <a:gridCol w="371715">
                  <a:extLst>
                    <a:ext uri="{9D8B030D-6E8A-4147-A177-3AD203B41FA5}">
                      <a16:colId xmlns:a16="http://schemas.microsoft.com/office/drawing/2014/main" val="20000"/>
                    </a:ext>
                  </a:extLst>
                </a:gridCol>
                <a:gridCol w="297372">
                  <a:extLst>
                    <a:ext uri="{9D8B030D-6E8A-4147-A177-3AD203B41FA5}">
                      <a16:colId xmlns:a16="http://schemas.microsoft.com/office/drawing/2014/main" val="20001"/>
                    </a:ext>
                  </a:extLst>
                </a:gridCol>
                <a:gridCol w="371715">
                  <a:extLst>
                    <a:ext uri="{9D8B030D-6E8A-4147-A177-3AD203B41FA5}">
                      <a16:colId xmlns:a16="http://schemas.microsoft.com/office/drawing/2014/main" val="20002"/>
                    </a:ext>
                  </a:extLst>
                </a:gridCol>
                <a:gridCol w="371715">
                  <a:extLst>
                    <a:ext uri="{9D8B030D-6E8A-4147-A177-3AD203B41FA5}">
                      <a16:colId xmlns:a16="http://schemas.microsoft.com/office/drawing/2014/main" val="20003"/>
                    </a:ext>
                  </a:extLst>
                </a:gridCol>
                <a:gridCol w="371715">
                  <a:extLst>
                    <a:ext uri="{9D8B030D-6E8A-4147-A177-3AD203B41FA5}">
                      <a16:colId xmlns:a16="http://schemas.microsoft.com/office/drawing/2014/main" val="20004"/>
                    </a:ext>
                  </a:extLst>
                </a:gridCol>
                <a:gridCol w="327809">
                  <a:extLst>
                    <a:ext uri="{9D8B030D-6E8A-4147-A177-3AD203B41FA5}">
                      <a16:colId xmlns:a16="http://schemas.microsoft.com/office/drawing/2014/main" val="20005"/>
                    </a:ext>
                  </a:extLst>
                </a:gridCol>
              </a:tblGrid>
              <a:tr h="381000">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rPr>
                        <a:t>输入</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rPr>
                        <a:t>输出</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X</a:t>
                      </a:r>
                      <a:r>
                        <a:rPr kumimoji="1" lang="en-US" altLang="zh-CN" sz="1800" b="1" i="0" u="none" strike="noStrike" cap="none" normalizeH="0" baseline="-25000">
                          <a:ln>
                            <a:noFill/>
                          </a:ln>
                          <a:solidFill>
                            <a:schemeClr val="tx1"/>
                          </a:solidFill>
                          <a:effectLst/>
                          <a:latin typeface="Times New Roman" pitchFamily="18" charset="0"/>
                          <a:ea typeface="宋体" charset="-122"/>
                        </a:rPr>
                        <a:t>2</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X</a:t>
                      </a:r>
                      <a:r>
                        <a:rPr kumimoji="1" lang="en-US" altLang="zh-CN" sz="1800" b="1" i="0" u="none" strike="noStrike" cap="none" normalizeH="0" baseline="-25000">
                          <a:ln>
                            <a:noFill/>
                          </a:ln>
                          <a:solidFill>
                            <a:schemeClr val="tx1"/>
                          </a:solidFill>
                          <a:effectLst/>
                          <a:latin typeface="Times New Roman" pitchFamily="18" charset="0"/>
                          <a:ea typeface="宋体"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X</a:t>
                      </a:r>
                      <a:r>
                        <a:rPr kumimoji="1" lang="en-US" altLang="zh-CN" sz="1800" b="1" i="0" u="none" strike="noStrike" cap="none" normalizeH="0" baseline="-25000">
                          <a:ln>
                            <a:noFill/>
                          </a:ln>
                          <a:solidFill>
                            <a:schemeClr val="tx1"/>
                          </a:solidFill>
                          <a:effectLst/>
                          <a:latin typeface="Times New Roman" pitchFamily="18" charset="0"/>
                          <a:ea typeface="宋体" charset="-122"/>
                        </a:rPr>
                        <a:t>0</a:t>
                      </a:r>
                    </a:p>
                  </a:txBody>
                  <a:tcPr marL="0" marR="0" marT="0" marB="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Z</a:t>
                      </a:r>
                      <a:r>
                        <a:rPr kumimoji="1" lang="en-US" altLang="zh-CN" sz="1800" b="1" i="0" u="none" strike="noStrike" cap="none" normalizeH="0" baseline="-25000">
                          <a:ln>
                            <a:noFill/>
                          </a:ln>
                          <a:solidFill>
                            <a:schemeClr val="tx1"/>
                          </a:solidFill>
                          <a:effectLst/>
                          <a:latin typeface="Times New Roman" pitchFamily="18" charset="0"/>
                          <a:ea typeface="宋体" charset="-122"/>
                        </a:rPr>
                        <a:t>2</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Z</a:t>
                      </a:r>
                      <a:r>
                        <a:rPr kumimoji="1" lang="en-US" altLang="zh-CN" sz="1800" b="1" i="0" u="none" strike="noStrike" cap="none" normalizeH="0" baseline="-25000">
                          <a:ln>
                            <a:noFill/>
                          </a:ln>
                          <a:solidFill>
                            <a:schemeClr val="tx1"/>
                          </a:solidFill>
                          <a:effectLst/>
                          <a:latin typeface="Times New Roman" pitchFamily="18" charset="0"/>
                          <a:ea typeface="宋体"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Z</a:t>
                      </a:r>
                      <a:r>
                        <a:rPr kumimoji="1" lang="en-US" altLang="zh-CN" sz="1800" b="1" i="0" u="none" strike="noStrike" cap="none" normalizeH="0" baseline="-25000">
                          <a:ln>
                            <a:noFill/>
                          </a:ln>
                          <a:solidFill>
                            <a:schemeClr val="tx1"/>
                          </a:solidFill>
                          <a:effectLst/>
                          <a:latin typeface="Times New Roman" pitchFamily="18" charset="0"/>
                          <a:ea typeface="宋体" charset="-122"/>
                        </a:rPr>
                        <a:t>0</a:t>
                      </a:r>
                    </a:p>
                  </a:txBody>
                  <a:tcPr marL="0" marR="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charset="-122"/>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charset="-122"/>
                        </a:rPr>
                        <a:t>1</a:t>
                      </a:r>
                    </a:p>
                  </a:txBody>
                  <a:tcPr marL="0" marR="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7181389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第四节  译码器和编码器</a:t>
            </a:r>
          </a:p>
        </p:txBody>
      </p:sp>
      <p:sp>
        <p:nvSpPr>
          <p:cNvPr id="30" name="内容占位符 2"/>
          <p:cNvSpPr>
            <a:spLocks noGrp="1"/>
          </p:cNvSpPr>
          <p:nvPr>
            <p:ph idx="1"/>
          </p:nvPr>
        </p:nvSpPr>
        <p:spPr>
          <a:xfrm>
            <a:off x="34543" y="464904"/>
            <a:ext cx="9007310" cy="5775791"/>
          </a:xfrm>
        </p:spPr>
        <p:txBody>
          <a:bodyPr/>
          <a:lstStyle/>
          <a:p>
            <a:r>
              <a:rPr lang="zh-CN" altLang="en-US" sz="2800" dirty="0"/>
              <a:t>３线８线译码器应用：</a:t>
            </a:r>
            <a:endParaRPr lang="en-US" altLang="zh-CN" sz="28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grpSp>
        <p:nvGrpSpPr>
          <p:cNvPr id="68" name="Group 60"/>
          <p:cNvGrpSpPr>
            <a:grpSpLocks/>
          </p:cNvGrpSpPr>
          <p:nvPr/>
        </p:nvGrpSpPr>
        <p:grpSpPr bwMode="auto">
          <a:xfrm>
            <a:off x="157163" y="1168399"/>
            <a:ext cx="1143000" cy="406400"/>
            <a:chOff x="240" y="480"/>
            <a:chExt cx="1488" cy="256"/>
          </a:xfrm>
        </p:grpSpPr>
        <p:sp>
          <p:nvSpPr>
            <p:cNvPr id="69" name="Text Box 61"/>
            <p:cNvSpPr txBox="1">
              <a:spLocks noChangeArrowheads="1"/>
            </p:cNvSpPr>
            <p:nvPr/>
          </p:nvSpPr>
          <p:spPr bwMode="auto">
            <a:xfrm>
              <a:off x="240" y="480"/>
              <a:ext cx="1105"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solidFill>
                    <a:schemeClr val="bg1"/>
                  </a:solidFill>
                </a:rPr>
                <a:t>例</a:t>
              </a:r>
              <a:r>
                <a:rPr lang="en-US" altLang="zh-CN" dirty="0">
                  <a:solidFill>
                    <a:schemeClr val="bg1"/>
                  </a:solidFill>
                </a:rPr>
                <a:t>2</a:t>
              </a:r>
              <a:endParaRPr lang="zh-CN" altLang="en-US" dirty="0">
                <a:solidFill>
                  <a:schemeClr val="bg1"/>
                </a:solidFill>
              </a:endParaRPr>
            </a:p>
          </p:txBody>
        </p:sp>
        <p:sp>
          <p:nvSpPr>
            <p:cNvPr id="70" name="Line 62"/>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sp>
        <p:nvSpPr>
          <p:cNvPr id="93" name="Text Box 7"/>
          <p:cNvSpPr txBox="1">
            <a:spLocks noChangeArrowheads="1"/>
          </p:cNvSpPr>
          <p:nvPr/>
        </p:nvSpPr>
        <p:spPr bwMode="auto">
          <a:xfrm>
            <a:off x="1315769" y="846138"/>
            <a:ext cx="7621522"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dirty="0"/>
              <a:t>设</a:t>
            </a:r>
            <a:r>
              <a:rPr lang="en-US" altLang="zh-CN" dirty="0"/>
              <a:t>X</a:t>
            </a:r>
            <a:r>
              <a:rPr lang="zh-CN" altLang="en-US" dirty="0"/>
              <a:t>、</a:t>
            </a:r>
            <a:r>
              <a:rPr lang="en-US" altLang="zh-CN" dirty="0"/>
              <a:t>Z</a:t>
            </a:r>
            <a:r>
              <a:rPr lang="zh-CN" altLang="en-US" dirty="0"/>
              <a:t>均为三位二进制数， </a:t>
            </a:r>
            <a:r>
              <a:rPr lang="en-US" altLang="zh-CN" dirty="0"/>
              <a:t>X</a:t>
            </a:r>
            <a:r>
              <a:rPr lang="zh-CN" altLang="en-US" dirty="0"/>
              <a:t>为输入</a:t>
            </a:r>
            <a:r>
              <a:rPr lang="en-US" altLang="zh-CN" dirty="0"/>
              <a:t>Z</a:t>
            </a:r>
            <a:r>
              <a:rPr lang="zh-CN" altLang="en-US" dirty="0"/>
              <a:t>为输出，要求二者之间有下述关系：</a:t>
            </a:r>
          </a:p>
        </p:txBody>
      </p:sp>
      <p:sp>
        <p:nvSpPr>
          <p:cNvPr id="94" name="Text Box 8"/>
          <p:cNvSpPr txBox="1">
            <a:spLocks noChangeArrowheads="1"/>
          </p:cNvSpPr>
          <p:nvPr/>
        </p:nvSpPr>
        <p:spPr bwMode="auto">
          <a:xfrm>
            <a:off x="2321850" y="1216160"/>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当</a:t>
            </a:r>
            <a:r>
              <a:rPr lang="en-US" altLang="zh-CN" dirty="0"/>
              <a:t>3≤X ≤6</a:t>
            </a:r>
            <a:r>
              <a:rPr lang="zh-CN" altLang="en-US" dirty="0"/>
              <a:t>时，</a:t>
            </a:r>
            <a:r>
              <a:rPr lang="en-US" altLang="zh-CN" dirty="0"/>
              <a:t>Z=X+1</a:t>
            </a:r>
          </a:p>
        </p:txBody>
      </p:sp>
      <p:sp>
        <p:nvSpPr>
          <p:cNvPr id="95" name="Text Box 11"/>
          <p:cNvSpPr txBox="1">
            <a:spLocks noChangeArrowheads="1"/>
          </p:cNvSpPr>
          <p:nvPr/>
        </p:nvSpPr>
        <p:spPr bwMode="auto">
          <a:xfrm>
            <a:off x="4842018" y="1219274"/>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用</a:t>
            </a:r>
            <a:r>
              <a:rPr lang="en-US" altLang="zh-CN" dirty="0"/>
              <a:t>138</a:t>
            </a:r>
            <a:r>
              <a:rPr lang="zh-CN" altLang="en-US" dirty="0"/>
              <a:t>构成此逻辑。</a:t>
            </a:r>
          </a:p>
        </p:txBody>
      </p:sp>
      <p:sp>
        <p:nvSpPr>
          <p:cNvPr id="96" name="Text Box 9"/>
          <p:cNvSpPr txBox="1">
            <a:spLocks noChangeArrowheads="1"/>
          </p:cNvSpPr>
          <p:nvPr/>
        </p:nvSpPr>
        <p:spPr bwMode="auto">
          <a:xfrm>
            <a:off x="2312179" y="1556205"/>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当</a:t>
            </a:r>
            <a:r>
              <a:rPr lang="en-US" altLang="zh-CN" dirty="0"/>
              <a:t>X &lt; 3 </a:t>
            </a:r>
            <a:r>
              <a:rPr lang="zh-CN" altLang="en-US" dirty="0"/>
              <a:t>时， </a:t>
            </a:r>
            <a:r>
              <a:rPr lang="en-US" altLang="zh-CN" dirty="0"/>
              <a:t>Z=0</a:t>
            </a:r>
          </a:p>
        </p:txBody>
      </p:sp>
      <p:sp>
        <p:nvSpPr>
          <p:cNvPr id="97" name="Text Box 10"/>
          <p:cNvSpPr txBox="1">
            <a:spLocks noChangeArrowheads="1"/>
          </p:cNvSpPr>
          <p:nvPr/>
        </p:nvSpPr>
        <p:spPr bwMode="auto">
          <a:xfrm>
            <a:off x="2306862" y="1893705"/>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当</a:t>
            </a:r>
            <a:r>
              <a:rPr lang="en-US" altLang="zh-CN" dirty="0"/>
              <a:t>X&gt; 6 </a:t>
            </a:r>
            <a:r>
              <a:rPr lang="zh-CN" altLang="en-US" dirty="0"/>
              <a:t>时， </a:t>
            </a:r>
            <a:r>
              <a:rPr lang="en-US" altLang="zh-CN" dirty="0"/>
              <a:t>Z=3</a:t>
            </a:r>
          </a:p>
        </p:txBody>
      </p:sp>
      <p:sp>
        <p:nvSpPr>
          <p:cNvPr id="98" name="Text Box 12"/>
          <p:cNvSpPr txBox="1">
            <a:spLocks noChangeArrowheads="1"/>
          </p:cNvSpPr>
          <p:nvPr/>
        </p:nvSpPr>
        <p:spPr bwMode="auto">
          <a:xfrm>
            <a:off x="276379" y="2290580"/>
            <a:ext cx="3710582"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解</a:t>
            </a:r>
            <a:r>
              <a:rPr lang="zh-CN" altLang="en-US" dirty="0">
                <a:sym typeface="Wingdings" pitchFamily="2" charset="2"/>
              </a:rPr>
              <a:t>：（</a:t>
            </a:r>
            <a:r>
              <a:rPr lang="en-US" altLang="zh-CN" dirty="0">
                <a:sym typeface="Wingdings" pitchFamily="2" charset="2"/>
              </a:rPr>
              <a:t>2</a:t>
            </a:r>
            <a:r>
              <a:rPr lang="zh-CN" altLang="en-US" dirty="0">
                <a:sym typeface="Wingdings" pitchFamily="2" charset="2"/>
              </a:rPr>
              <a:t>）列表达式</a:t>
            </a:r>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2558524623"/>
              </p:ext>
            </p:extLst>
          </p:nvPr>
        </p:nvGraphicFramePr>
        <p:xfrm>
          <a:off x="357844" y="2710781"/>
          <a:ext cx="5586412" cy="460375"/>
        </p:xfrm>
        <a:graphic>
          <a:graphicData uri="http://schemas.openxmlformats.org/presentationml/2006/ole">
            <mc:AlternateContent xmlns:mc="http://schemas.openxmlformats.org/markup-compatibility/2006">
              <mc:Choice xmlns:v="urn:schemas-microsoft-com:vml" Requires="v">
                <p:oleObj spid="_x0000_s283178" name="Equation" r:id="rId3" imgW="2990790" imgH="209460" progId="Equation.3">
                  <p:embed/>
                </p:oleObj>
              </mc:Choice>
              <mc:Fallback>
                <p:oleObj name="Equation" r:id="rId3" imgW="2990790" imgH="209460" progId="Equation.3">
                  <p:embed/>
                  <p:pic>
                    <p:nvPicPr>
                      <p:cNvPr id="0" name="Object 222"/>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357844" y="2710781"/>
                        <a:ext cx="5586412"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820155645"/>
              </p:ext>
            </p:extLst>
          </p:nvPr>
        </p:nvGraphicFramePr>
        <p:xfrm>
          <a:off x="386721" y="3158982"/>
          <a:ext cx="2865438" cy="436562"/>
        </p:xfrm>
        <a:graphic>
          <a:graphicData uri="http://schemas.openxmlformats.org/presentationml/2006/ole">
            <mc:AlternateContent xmlns:mc="http://schemas.openxmlformats.org/markup-compatibility/2006">
              <mc:Choice xmlns:v="urn:schemas-microsoft-com:vml" Requires="v">
                <p:oleObj spid="_x0000_s283179" name="Equation" r:id="rId5" imgW="1523880" imgH="200025" progId="Equation.3">
                  <p:embed/>
                </p:oleObj>
              </mc:Choice>
              <mc:Fallback>
                <p:oleObj name="Equation" r:id="rId5" imgW="1523880" imgH="200025" progId="Equation.3">
                  <p:embed/>
                  <p:pic>
                    <p:nvPicPr>
                      <p:cNvPr id="0" name="Object 223"/>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386721" y="3158982"/>
                        <a:ext cx="2865438"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835741128"/>
              </p:ext>
            </p:extLst>
          </p:nvPr>
        </p:nvGraphicFramePr>
        <p:xfrm>
          <a:off x="431724" y="4329060"/>
          <a:ext cx="4271962" cy="460375"/>
        </p:xfrm>
        <a:graphic>
          <a:graphicData uri="http://schemas.openxmlformats.org/presentationml/2006/ole">
            <mc:AlternateContent xmlns:mc="http://schemas.openxmlformats.org/markup-compatibility/2006">
              <mc:Choice xmlns:v="urn:schemas-microsoft-com:vml" Requires="v">
                <p:oleObj spid="_x0000_s283180" name="Equation" r:id="rId7" imgW="2286090" imgH="209460" progId="Equation.3">
                  <p:embed/>
                </p:oleObj>
              </mc:Choice>
              <mc:Fallback>
                <p:oleObj name="Equation" r:id="rId7" imgW="2286090" imgH="209460" progId="Equation.3">
                  <p:embed/>
                  <p:pic>
                    <p:nvPicPr>
                      <p:cNvPr id="0" name="Object 224"/>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431724" y="4329060"/>
                        <a:ext cx="4271962"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718521727"/>
              </p:ext>
            </p:extLst>
          </p:nvPr>
        </p:nvGraphicFramePr>
        <p:xfrm>
          <a:off x="386721" y="4734087"/>
          <a:ext cx="2230438" cy="436563"/>
        </p:xfrm>
        <a:graphic>
          <a:graphicData uri="http://schemas.openxmlformats.org/presentationml/2006/ole">
            <mc:AlternateContent xmlns:mc="http://schemas.openxmlformats.org/markup-compatibility/2006">
              <mc:Choice xmlns:v="urn:schemas-microsoft-com:vml" Requires="v">
                <p:oleObj spid="_x0000_s283181" name="Equation" r:id="rId9" imgW="1180980" imgH="200025" progId="Equation.3">
                  <p:embed/>
                </p:oleObj>
              </mc:Choice>
              <mc:Fallback>
                <p:oleObj name="Equation" r:id="rId9" imgW="1180980" imgH="200025" progId="Equation.3">
                  <p:embed/>
                  <p:pic>
                    <p:nvPicPr>
                      <p:cNvPr id="0" name="Object 225"/>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386721" y="4734087"/>
                        <a:ext cx="2230438"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728880391"/>
              </p:ext>
            </p:extLst>
          </p:nvPr>
        </p:nvGraphicFramePr>
        <p:xfrm>
          <a:off x="312583" y="5454135"/>
          <a:ext cx="4295775" cy="460375"/>
        </p:xfrm>
        <a:graphic>
          <a:graphicData uri="http://schemas.openxmlformats.org/presentationml/2006/ole">
            <mc:AlternateContent xmlns:mc="http://schemas.openxmlformats.org/markup-compatibility/2006">
              <mc:Choice xmlns:v="urn:schemas-microsoft-com:vml" Requires="v">
                <p:oleObj spid="_x0000_s283182" name="Equation" r:id="rId11" imgW="2295540" imgH="209460" progId="Equation.3">
                  <p:embed/>
                </p:oleObj>
              </mc:Choice>
              <mc:Fallback>
                <p:oleObj name="Equation" r:id="rId11" imgW="2295540" imgH="209460" progId="Equation.3">
                  <p:embed/>
                  <p:pic>
                    <p:nvPicPr>
                      <p:cNvPr id="0" name="Object 226"/>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312583" y="5454135"/>
                        <a:ext cx="42957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108610733"/>
              </p:ext>
            </p:extLst>
          </p:nvPr>
        </p:nvGraphicFramePr>
        <p:xfrm>
          <a:off x="276379" y="5904165"/>
          <a:ext cx="2228850" cy="436563"/>
        </p:xfrm>
        <a:graphic>
          <a:graphicData uri="http://schemas.openxmlformats.org/presentationml/2006/ole">
            <mc:AlternateContent xmlns:mc="http://schemas.openxmlformats.org/markup-compatibility/2006">
              <mc:Choice xmlns:v="urn:schemas-microsoft-com:vml" Requires="v">
                <p:oleObj spid="_x0000_s283183" name="Equation" r:id="rId13" imgW="1180980" imgH="200025" progId="Equation.3">
                  <p:embed/>
                </p:oleObj>
              </mc:Choice>
              <mc:Fallback>
                <p:oleObj name="Equation" r:id="rId13" imgW="1180980" imgH="200025" progId="Equation.3">
                  <p:embed/>
                  <p:pic>
                    <p:nvPicPr>
                      <p:cNvPr id="0" name="Object 227"/>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276379" y="5904165"/>
                        <a:ext cx="2228850"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097951989"/>
              </p:ext>
            </p:extLst>
          </p:nvPr>
        </p:nvGraphicFramePr>
        <p:xfrm>
          <a:off x="412859" y="3523065"/>
          <a:ext cx="4637088" cy="601663"/>
        </p:xfrm>
        <a:graphic>
          <a:graphicData uri="http://schemas.openxmlformats.org/presentationml/2006/ole">
            <mc:AlternateContent xmlns:mc="http://schemas.openxmlformats.org/markup-compatibility/2006">
              <mc:Choice xmlns:v="urn:schemas-microsoft-com:vml" Requires="v">
                <p:oleObj spid="_x0000_s283184" name="Equation" r:id="rId15" imgW="2463480" imgH="279360" progId="Equation.DSMT4">
                  <p:embed/>
                </p:oleObj>
              </mc:Choice>
              <mc:Fallback>
                <p:oleObj name="Equation" r:id="rId15" imgW="2463480" imgH="279360" progId="Equation.DSMT4">
                  <p:embed/>
                  <p:pic>
                    <p:nvPicPr>
                      <p:cNvPr id="0" name="Object 238"/>
                      <p:cNvPicPr>
                        <a:picLocks noChangeAspect="1" noChangeArrowheads="1"/>
                      </p:cNvPicPr>
                      <p:nvPr/>
                    </p:nvPicPr>
                    <p:blipFill>
                      <a:blip r:embed="rId16">
                        <a:grayscl/>
                        <a:biLevel thresh="50000"/>
                      </a:blip>
                      <a:srcRect/>
                      <a:stretch>
                        <a:fillRect/>
                      </a:stretch>
                    </p:blipFill>
                    <p:spPr bwMode="auto">
                      <a:xfrm>
                        <a:off x="412859" y="3523065"/>
                        <a:ext cx="4637088" cy="60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Group 221"/>
          <p:cNvGraphicFramePr>
            <a:graphicFrameLocks noGrp="1"/>
          </p:cNvGraphicFramePr>
          <p:nvPr>
            <p:extLst>
              <p:ext uri="{D42A27DB-BD31-4B8C-83A1-F6EECF244321}">
                <p14:modId xmlns:p14="http://schemas.microsoft.com/office/powerpoint/2010/main" val="222078732"/>
              </p:ext>
            </p:extLst>
          </p:nvPr>
        </p:nvGraphicFramePr>
        <p:xfrm>
          <a:off x="6507129" y="1875455"/>
          <a:ext cx="2112041" cy="3468691"/>
        </p:xfrm>
        <a:graphic>
          <a:graphicData uri="http://schemas.openxmlformats.org/drawingml/2006/table">
            <a:tbl>
              <a:tblPr/>
              <a:tblGrid>
                <a:gridCol w="371715">
                  <a:extLst>
                    <a:ext uri="{9D8B030D-6E8A-4147-A177-3AD203B41FA5}">
                      <a16:colId xmlns:a16="http://schemas.microsoft.com/office/drawing/2014/main" val="20000"/>
                    </a:ext>
                  </a:extLst>
                </a:gridCol>
                <a:gridCol w="297372">
                  <a:extLst>
                    <a:ext uri="{9D8B030D-6E8A-4147-A177-3AD203B41FA5}">
                      <a16:colId xmlns:a16="http://schemas.microsoft.com/office/drawing/2014/main" val="20001"/>
                    </a:ext>
                  </a:extLst>
                </a:gridCol>
                <a:gridCol w="371715">
                  <a:extLst>
                    <a:ext uri="{9D8B030D-6E8A-4147-A177-3AD203B41FA5}">
                      <a16:colId xmlns:a16="http://schemas.microsoft.com/office/drawing/2014/main" val="20002"/>
                    </a:ext>
                  </a:extLst>
                </a:gridCol>
                <a:gridCol w="371715">
                  <a:extLst>
                    <a:ext uri="{9D8B030D-6E8A-4147-A177-3AD203B41FA5}">
                      <a16:colId xmlns:a16="http://schemas.microsoft.com/office/drawing/2014/main" val="20003"/>
                    </a:ext>
                  </a:extLst>
                </a:gridCol>
                <a:gridCol w="371715">
                  <a:extLst>
                    <a:ext uri="{9D8B030D-6E8A-4147-A177-3AD203B41FA5}">
                      <a16:colId xmlns:a16="http://schemas.microsoft.com/office/drawing/2014/main" val="20004"/>
                    </a:ext>
                  </a:extLst>
                </a:gridCol>
                <a:gridCol w="327809">
                  <a:extLst>
                    <a:ext uri="{9D8B030D-6E8A-4147-A177-3AD203B41FA5}">
                      <a16:colId xmlns:a16="http://schemas.microsoft.com/office/drawing/2014/main" val="20005"/>
                    </a:ext>
                  </a:extLst>
                </a:gridCol>
              </a:tblGrid>
              <a:tr h="381000">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rPr>
                        <a:t>输入</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rPr>
                        <a:t>输出</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X</a:t>
                      </a:r>
                      <a:r>
                        <a:rPr kumimoji="1" lang="en-US" altLang="zh-CN" sz="1800" b="1" i="0" u="none" strike="noStrike" cap="none" normalizeH="0" baseline="-25000">
                          <a:ln>
                            <a:noFill/>
                          </a:ln>
                          <a:solidFill>
                            <a:schemeClr val="tx1"/>
                          </a:solidFill>
                          <a:effectLst/>
                          <a:latin typeface="Times New Roman" pitchFamily="18" charset="0"/>
                          <a:ea typeface="宋体" charset="-122"/>
                        </a:rPr>
                        <a:t>2</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X</a:t>
                      </a:r>
                      <a:r>
                        <a:rPr kumimoji="1" lang="en-US" altLang="zh-CN" sz="1800" b="1" i="0" u="none" strike="noStrike" cap="none" normalizeH="0" baseline="-25000">
                          <a:ln>
                            <a:noFill/>
                          </a:ln>
                          <a:solidFill>
                            <a:schemeClr val="tx1"/>
                          </a:solidFill>
                          <a:effectLst/>
                          <a:latin typeface="Times New Roman" pitchFamily="18" charset="0"/>
                          <a:ea typeface="宋体"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X</a:t>
                      </a:r>
                      <a:r>
                        <a:rPr kumimoji="1" lang="en-US" altLang="zh-CN" sz="1800" b="1" i="0" u="none" strike="noStrike" cap="none" normalizeH="0" baseline="-25000">
                          <a:ln>
                            <a:noFill/>
                          </a:ln>
                          <a:solidFill>
                            <a:schemeClr val="tx1"/>
                          </a:solidFill>
                          <a:effectLst/>
                          <a:latin typeface="Times New Roman" pitchFamily="18" charset="0"/>
                          <a:ea typeface="宋体" charset="-122"/>
                        </a:rPr>
                        <a:t>0</a:t>
                      </a:r>
                    </a:p>
                  </a:txBody>
                  <a:tcPr marL="0" marR="0" marT="0" marB="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Z</a:t>
                      </a:r>
                      <a:r>
                        <a:rPr kumimoji="1" lang="en-US" altLang="zh-CN" sz="1800" b="1" i="0" u="none" strike="noStrike" cap="none" normalizeH="0" baseline="-25000">
                          <a:ln>
                            <a:noFill/>
                          </a:ln>
                          <a:solidFill>
                            <a:schemeClr val="tx1"/>
                          </a:solidFill>
                          <a:effectLst/>
                          <a:latin typeface="Times New Roman" pitchFamily="18" charset="0"/>
                          <a:ea typeface="宋体" charset="-122"/>
                        </a:rPr>
                        <a:t>2</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Z</a:t>
                      </a:r>
                      <a:r>
                        <a:rPr kumimoji="1" lang="en-US" altLang="zh-CN" sz="1800" b="1" i="0" u="none" strike="noStrike" cap="none" normalizeH="0" baseline="-25000">
                          <a:ln>
                            <a:noFill/>
                          </a:ln>
                          <a:solidFill>
                            <a:schemeClr val="tx1"/>
                          </a:solidFill>
                          <a:effectLst/>
                          <a:latin typeface="Times New Roman" pitchFamily="18" charset="0"/>
                          <a:ea typeface="宋体"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Z</a:t>
                      </a:r>
                      <a:r>
                        <a:rPr kumimoji="1" lang="en-US" altLang="zh-CN" sz="1800" b="1" i="0" u="none" strike="noStrike" cap="none" normalizeH="0" baseline="-25000">
                          <a:ln>
                            <a:noFill/>
                          </a:ln>
                          <a:solidFill>
                            <a:schemeClr val="tx1"/>
                          </a:solidFill>
                          <a:effectLst/>
                          <a:latin typeface="Times New Roman" pitchFamily="18" charset="0"/>
                          <a:ea typeface="宋体" charset="-122"/>
                        </a:rPr>
                        <a:t>0</a:t>
                      </a:r>
                    </a:p>
                  </a:txBody>
                  <a:tcPr marL="0" marR="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charset="-122"/>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charset="-122"/>
                        </a:rPr>
                        <a:t>1</a:t>
                      </a:r>
                    </a:p>
                  </a:txBody>
                  <a:tcPr marL="0" marR="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4716128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第四节  译码器和编码器</a:t>
            </a:r>
          </a:p>
        </p:txBody>
      </p:sp>
      <p:sp>
        <p:nvSpPr>
          <p:cNvPr id="30" name="内容占位符 2"/>
          <p:cNvSpPr>
            <a:spLocks noGrp="1"/>
          </p:cNvSpPr>
          <p:nvPr>
            <p:ph idx="1"/>
          </p:nvPr>
        </p:nvSpPr>
        <p:spPr>
          <a:xfrm>
            <a:off x="34543" y="464904"/>
            <a:ext cx="9007310" cy="5775791"/>
          </a:xfrm>
        </p:spPr>
        <p:txBody>
          <a:bodyPr/>
          <a:lstStyle/>
          <a:p>
            <a:r>
              <a:rPr lang="zh-CN" altLang="en-US" sz="2800" dirty="0"/>
              <a:t>３线８线译码器应用：</a:t>
            </a:r>
            <a:endParaRPr lang="en-US" altLang="zh-CN" sz="28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grpSp>
        <p:nvGrpSpPr>
          <p:cNvPr id="68" name="Group 60"/>
          <p:cNvGrpSpPr>
            <a:grpSpLocks/>
          </p:cNvGrpSpPr>
          <p:nvPr/>
        </p:nvGrpSpPr>
        <p:grpSpPr bwMode="auto">
          <a:xfrm>
            <a:off x="157163" y="1168399"/>
            <a:ext cx="1143000" cy="406400"/>
            <a:chOff x="240" y="480"/>
            <a:chExt cx="1488" cy="256"/>
          </a:xfrm>
        </p:grpSpPr>
        <p:sp>
          <p:nvSpPr>
            <p:cNvPr id="69" name="Text Box 61"/>
            <p:cNvSpPr txBox="1">
              <a:spLocks noChangeArrowheads="1"/>
            </p:cNvSpPr>
            <p:nvPr/>
          </p:nvSpPr>
          <p:spPr bwMode="auto">
            <a:xfrm>
              <a:off x="240" y="480"/>
              <a:ext cx="1105"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solidFill>
                    <a:schemeClr val="bg1"/>
                  </a:solidFill>
                </a:rPr>
                <a:t>例</a:t>
              </a:r>
              <a:r>
                <a:rPr lang="en-US" altLang="zh-CN" dirty="0">
                  <a:solidFill>
                    <a:schemeClr val="bg1"/>
                  </a:solidFill>
                </a:rPr>
                <a:t>2</a:t>
              </a:r>
              <a:endParaRPr lang="zh-CN" altLang="en-US" dirty="0">
                <a:solidFill>
                  <a:schemeClr val="bg1"/>
                </a:solidFill>
              </a:endParaRPr>
            </a:p>
          </p:txBody>
        </p:sp>
        <p:sp>
          <p:nvSpPr>
            <p:cNvPr id="70" name="Line 62"/>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sp>
        <p:nvSpPr>
          <p:cNvPr id="93" name="Text Box 7"/>
          <p:cNvSpPr txBox="1">
            <a:spLocks noChangeArrowheads="1"/>
          </p:cNvSpPr>
          <p:nvPr/>
        </p:nvSpPr>
        <p:spPr bwMode="auto">
          <a:xfrm>
            <a:off x="1315769" y="846138"/>
            <a:ext cx="7621522"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dirty="0"/>
              <a:t>设</a:t>
            </a:r>
            <a:r>
              <a:rPr lang="en-US" altLang="zh-CN" dirty="0"/>
              <a:t>X</a:t>
            </a:r>
            <a:r>
              <a:rPr lang="zh-CN" altLang="en-US" dirty="0"/>
              <a:t>、</a:t>
            </a:r>
            <a:r>
              <a:rPr lang="en-US" altLang="zh-CN" dirty="0"/>
              <a:t>Z</a:t>
            </a:r>
            <a:r>
              <a:rPr lang="zh-CN" altLang="en-US" dirty="0"/>
              <a:t>均为三位二进制数， </a:t>
            </a:r>
            <a:r>
              <a:rPr lang="en-US" altLang="zh-CN" dirty="0"/>
              <a:t>X</a:t>
            </a:r>
            <a:r>
              <a:rPr lang="zh-CN" altLang="en-US" dirty="0"/>
              <a:t>为输入</a:t>
            </a:r>
            <a:r>
              <a:rPr lang="en-US" altLang="zh-CN" dirty="0"/>
              <a:t>Z</a:t>
            </a:r>
            <a:r>
              <a:rPr lang="zh-CN" altLang="en-US" dirty="0"/>
              <a:t>为输出，要求二者之间有下述关系：</a:t>
            </a:r>
          </a:p>
        </p:txBody>
      </p:sp>
      <p:sp>
        <p:nvSpPr>
          <p:cNvPr id="94" name="Text Box 8"/>
          <p:cNvSpPr txBox="1">
            <a:spLocks noChangeArrowheads="1"/>
          </p:cNvSpPr>
          <p:nvPr/>
        </p:nvSpPr>
        <p:spPr bwMode="auto">
          <a:xfrm>
            <a:off x="2321850" y="1216160"/>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当</a:t>
            </a:r>
            <a:r>
              <a:rPr lang="en-US" altLang="zh-CN" dirty="0"/>
              <a:t>3≤X ≤6</a:t>
            </a:r>
            <a:r>
              <a:rPr lang="zh-CN" altLang="en-US" dirty="0"/>
              <a:t>时，</a:t>
            </a:r>
            <a:r>
              <a:rPr lang="en-US" altLang="zh-CN" dirty="0"/>
              <a:t>Z=X+1</a:t>
            </a:r>
          </a:p>
        </p:txBody>
      </p:sp>
      <p:sp>
        <p:nvSpPr>
          <p:cNvPr id="95" name="Text Box 11"/>
          <p:cNvSpPr txBox="1">
            <a:spLocks noChangeArrowheads="1"/>
          </p:cNvSpPr>
          <p:nvPr/>
        </p:nvSpPr>
        <p:spPr bwMode="auto">
          <a:xfrm>
            <a:off x="4842018" y="1219274"/>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用</a:t>
            </a:r>
            <a:r>
              <a:rPr lang="en-US" altLang="zh-CN" dirty="0"/>
              <a:t>138</a:t>
            </a:r>
            <a:r>
              <a:rPr lang="zh-CN" altLang="en-US" dirty="0"/>
              <a:t>构成此逻辑。</a:t>
            </a:r>
          </a:p>
        </p:txBody>
      </p:sp>
      <p:sp>
        <p:nvSpPr>
          <p:cNvPr id="96" name="Text Box 9"/>
          <p:cNvSpPr txBox="1">
            <a:spLocks noChangeArrowheads="1"/>
          </p:cNvSpPr>
          <p:nvPr/>
        </p:nvSpPr>
        <p:spPr bwMode="auto">
          <a:xfrm>
            <a:off x="2312179" y="1556205"/>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当</a:t>
            </a:r>
            <a:r>
              <a:rPr lang="en-US" altLang="zh-CN" dirty="0"/>
              <a:t>X &lt; 3 </a:t>
            </a:r>
            <a:r>
              <a:rPr lang="zh-CN" altLang="en-US" dirty="0"/>
              <a:t>时， </a:t>
            </a:r>
            <a:r>
              <a:rPr lang="en-US" altLang="zh-CN" dirty="0"/>
              <a:t>Z=0</a:t>
            </a:r>
          </a:p>
        </p:txBody>
      </p:sp>
      <p:sp>
        <p:nvSpPr>
          <p:cNvPr id="97" name="Text Box 10"/>
          <p:cNvSpPr txBox="1">
            <a:spLocks noChangeArrowheads="1"/>
          </p:cNvSpPr>
          <p:nvPr/>
        </p:nvSpPr>
        <p:spPr bwMode="auto">
          <a:xfrm>
            <a:off x="2306862" y="1893705"/>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当</a:t>
            </a:r>
            <a:r>
              <a:rPr lang="en-US" altLang="zh-CN" dirty="0"/>
              <a:t>X&gt; 6 </a:t>
            </a:r>
            <a:r>
              <a:rPr lang="zh-CN" altLang="en-US" dirty="0"/>
              <a:t>时， </a:t>
            </a:r>
            <a:r>
              <a:rPr lang="en-US" altLang="zh-CN" dirty="0"/>
              <a:t>Z=3</a:t>
            </a:r>
          </a:p>
        </p:txBody>
      </p:sp>
      <p:sp>
        <p:nvSpPr>
          <p:cNvPr id="98" name="Text Box 12"/>
          <p:cNvSpPr txBox="1">
            <a:spLocks noChangeArrowheads="1"/>
          </p:cNvSpPr>
          <p:nvPr/>
        </p:nvSpPr>
        <p:spPr bwMode="auto">
          <a:xfrm>
            <a:off x="276379" y="2290580"/>
            <a:ext cx="3710582"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解</a:t>
            </a:r>
            <a:r>
              <a:rPr lang="zh-CN" altLang="en-US" dirty="0">
                <a:sym typeface="Wingdings" pitchFamily="2" charset="2"/>
              </a:rPr>
              <a:t>：（</a:t>
            </a:r>
            <a:r>
              <a:rPr lang="en-US" altLang="zh-CN" dirty="0">
                <a:sym typeface="Wingdings" pitchFamily="2" charset="2"/>
              </a:rPr>
              <a:t>3</a:t>
            </a:r>
            <a:r>
              <a:rPr lang="zh-CN" altLang="en-US" dirty="0">
                <a:sym typeface="Wingdings" pitchFamily="2" charset="2"/>
              </a:rPr>
              <a:t>）</a:t>
            </a:r>
            <a:r>
              <a:rPr lang="en-US" altLang="zh-CN" dirty="0">
                <a:sym typeface="Wingdings" pitchFamily="2" charset="2"/>
              </a:rPr>
              <a:t>138</a:t>
            </a:r>
            <a:r>
              <a:rPr lang="zh-CN" altLang="en-US" dirty="0">
                <a:sym typeface="Wingdings" pitchFamily="2" charset="2"/>
              </a:rPr>
              <a:t>译码器分析</a:t>
            </a:r>
            <a:endParaRPr lang="zh-CN" altLang="en-US" dirty="0"/>
          </a:p>
        </p:txBody>
      </p:sp>
      <p:grpSp>
        <p:nvGrpSpPr>
          <p:cNvPr id="21" name="Group 254"/>
          <p:cNvGrpSpPr>
            <a:grpSpLocks/>
          </p:cNvGrpSpPr>
          <p:nvPr/>
        </p:nvGrpSpPr>
        <p:grpSpPr bwMode="auto">
          <a:xfrm>
            <a:off x="1379668" y="3510710"/>
            <a:ext cx="1884363" cy="1584325"/>
            <a:chOff x="3251" y="3190"/>
            <a:chExt cx="1128" cy="948"/>
          </a:xfrm>
        </p:grpSpPr>
        <p:graphicFrame>
          <p:nvGraphicFramePr>
            <p:cNvPr id="22" name="Object 235"/>
            <p:cNvGraphicFramePr>
              <a:graphicFrameLocks noChangeAspect="1"/>
            </p:cNvGraphicFramePr>
            <p:nvPr/>
          </p:nvGraphicFramePr>
          <p:xfrm>
            <a:off x="3251" y="3190"/>
            <a:ext cx="1128" cy="576"/>
          </p:xfrm>
          <a:graphic>
            <a:graphicData uri="http://schemas.openxmlformats.org/presentationml/2006/ole">
              <mc:AlternateContent xmlns:mc="http://schemas.openxmlformats.org/markup-compatibility/2006">
                <mc:Choice xmlns:v="urn:schemas-microsoft-com:vml" Requires="v">
                  <p:oleObj spid="_x0000_s269154" name="公式" r:id="rId3" imgW="1015920" imgH="533160" progId="Equation.3">
                    <p:embed/>
                  </p:oleObj>
                </mc:Choice>
                <mc:Fallback>
                  <p:oleObj name="公式" r:id="rId3" imgW="1015920" imgH="533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1" y="3190"/>
                          <a:ext cx="1128" cy="576"/>
                        </a:xfrm>
                        <a:prstGeom prst="rect">
                          <a:avLst/>
                        </a:prstGeom>
                        <a:solidFill>
                          <a:srgbClr val="D7D7D7"/>
                        </a:solidFill>
                        <a:ln w="9525">
                          <a:solidFill>
                            <a:srgbClr val="CC00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236"/>
            <p:cNvGraphicFramePr>
              <a:graphicFrameLocks noChangeAspect="1"/>
            </p:cNvGraphicFramePr>
            <p:nvPr/>
          </p:nvGraphicFramePr>
          <p:xfrm>
            <a:off x="3251" y="3863"/>
            <a:ext cx="1053" cy="275"/>
          </p:xfrm>
          <a:graphic>
            <a:graphicData uri="http://schemas.openxmlformats.org/presentationml/2006/ole">
              <mc:AlternateContent xmlns:mc="http://schemas.openxmlformats.org/markup-compatibility/2006">
                <mc:Choice xmlns:v="urn:schemas-microsoft-com:vml" Requires="v">
                  <p:oleObj spid="_x0000_s269155" name="公式" r:id="rId5" imgW="977760" imgH="253800" progId="Equation.3">
                    <p:embed/>
                  </p:oleObj>
                </mc:Choice>
                <mc:Fallback>
                  <p:oleObj name="公式" r:id="rId5" imgW="97776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1" y="3863"/>
                          <a:ext cx="1053" cy="275"/>
                        </a:xfrm>
                        <a:prstGeom prst="rect">
                          <a:avLst/>
                        </a:prstGeom>
                        <a:solidFill>
                          <a:srgbClr val="D7D7D7"/>
                        </a:solidFill>
                        <a:ln w="9525">
                          <a:solidFill>
                            <a:srgbClr val="CC00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Text Box 237"/>
            <p:cNvSpPr txBox="1">
              <a:spLocks noChangeArrowheads="1"/>
            </p:cNvSpPr>
            <p:nvPr/>
          </p:nvSpPr>
          <p:spPr bwMode="auto">
            <a:xfrm>
              <a:off x="3465" y="3632"/>
              <a:ext cx="515"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t>
              </a:r>
            </a:p>
          </p:txBody>
        </p:sp>
      </p:grpSp>
      <p:pic>
        <p:nvPicPr>
          <p:cNvPr id="25"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6633" y="1772478"/>
            <a:ext cx="421005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 Box 229"/>
          <p:cNvSpPr txBox="1">
            <a:spLocks noChangeArrowheads="1"/>
          </p:cNvSpPr>
          <p:nvPr/>
        </p:nvSpPr>
        <p:spPr bwMode="auto">
          <a:xfrm>
            <a:off x="58371" y="2692871"/>
            <a:ext cx="528002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138</a:t>
            </a:r>
            <a:r>
              <a:rPr lang="zh-CN" altLang="en-US" dirty="0"/>
              <a:t>译码器的选择输入端</a:t>
            </a:r>
            <a:r>
              <a:rPr lang="en-US" altLang="zh-CN" dirty="0"/>
              <a:t>CBA</a:t>
            </a:r>
            <a:r>
              <a:rPr lang="zh-CN" altLang="en-US" dirty="0"/>
              <a:t>对应</a:t>
            </a:r>
            <a:r>
              <a:rPr lang="en-US" altLang="zh-CN" dirty="0"/>
              <a:t>X</a:t>
            </a:r>
            <a:r>
              <a:rPr lang="en-US" altLang="zh-CN" baseline="-25000" dirty="0"/>
              <a:t>2 </a:t>
            </a:r>
            <a:r>
              <a:rPr lang="en-US" altLang="zh-CN" dirty="0"/>
              <a:t>X</a:t>
            </a:r>
            <a:r>
              <a:rPr lang="en-US" altLang="zh-CN" baseline="-25000" dirty="0"/>
              <a:t>1 </a:t>
            </a:r>
            <a:r>
              <a:rPr lang="en-US" altLang="zh-CN" dirty="0"/>
              <a:t>X</a:t>
            </a:r>
            <a:r>
              <a:rPr lang="en-US" altLang="zh-CN" baseline="-25000" dirty="0"/>
              <a:t>0</a:t>
            </a:r>
          </a:p>
        </p:txBody>
      </p:sp>
      <p:sp>
        <p:nvSpPr>
          <p:cNvPr id="27" name="Text Box 230"/>
          <p:cNvSpPr txBox="1">
            <a:spLocks noChangeArrowheads="1"/>
          </p:cNvSpPr>
          <p:nvPr/>
        </p:nvSpPr>
        <p:spPr bwMode="auto">
          <a:xfrm>
            <a:off x="0" y="3094508"/>
            <a:ext cx="556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138</a:t>
            </a:r>
            <a:r>
              <a:rPr lang="zh-CN" altLang="en-US" dirty="0"/>
              <a:t>译码器的输出</a:t>
            </a:r>
            <a:r>
              <a:rPr lang="en-US" altLang="zh-CN" dirty="0"/>
              <a:t>Y</a:t>
            </a:r>
            <a:r>
              <a:rPr lang="en-US" altLang="zh-CN" baseline="-25000" dirty="0"/>
              <a:t>0</a:t>
            </a:r>
            <a:r>
              <a:rPr lang="en-US" altLang="zh-CN" dirty="0"/>
              <a:t>~ Y</a:t>
            </a:r>
            <a:r>
              <a:rPr lang="en-US" altLang="zh-CN" baseline="-25000" dirty="0"/>
              <a:t>7</a:t>
            </a:r>
            <a:r>
              <a:rPr lang="zh-CN" altLang="en-US" dirty="0"/>
              <a:t>与</a:t>
            </a:r>
            <a:r>
              <a:rPr lang="en-US" altLang="zh-CN" dirty="0"/>
              <a:t>Z</a:t>
            </a:r>
            <a:r>
              <a:rPr lang="en-US" altLang="zh-CN" baseline="-25000" dirty="0"/>
              <a:t>2 </a:t>
            </a:r>
            <a:r>
              <a:rPr lang="en-US" altLang="zh-CN" dirty="0"/>
              <a:t>Z</a:t>
            </a:r>
            <a:r>
              <a:rPr lang="en-US" altLang="zh-CN" baseline="-25000" dirty="0"/>
              <a:t>1 </a:t>
            </a:r>
            <a:r>
              <a:rPr lang="en-US" altLang="zh-CN" dirty="0"/>
              <a:t>Z</a:t>
            </a:r>
            <a:r>
              <a:rPr lang="en-US" altLang="zh-CN" baseline="-25000" dirty="0"/>
              <a:t>0</a:t>
            </a:r>
            <a:r>
              <a:rPr lang="zh-CN" altLang="en-US" dirty="0"/>
              <a:t>的对应关系：</a:t>
            </a:r>
          </a:p>
        </p:txBody>
      </p:sp>
      <p:graphicFrame>
        <p:nvGraphicFramePr>
          <p:cNvPr id="6" name="对象 5"/>
          <p:cNvGraphicFramePr>
            <a:graphicFrameLocks noChangeAspect="1"/>
          </p:cNvGraphicFramePr>
          <p:nvPr>
            <p:extLst>
              <p:ext uri="{D42A27DB-BD31-4B8C-83A1-F6EECF244321}">
                <p14:modId xmlns:p14="http://schemas.microsoft.com/office/powerpoint/2010/main" val="1491433640"/>
              </p:ext>
            </p:extLst>
          </p:nvPr>
        </p:nvGraphicFramePr>
        <p:xfrm>
          <a:off x="3013720" y="5094111"/>
          <a:ext cx="1712913" cy="509587"/>
        </p:xfrm>
        <a:graphic>
          <a:graphicData uri="http://schemas.openxmlformats.org/presentationml/2006/ole">
            <mc:AlternateContent xmlns:mc="http://schemas.openxmlformats.org/markup-compatibility/2006">
              <mc:Choice xmlns:v="urn:schemas-microsoft-com:vml" Requires="v">
                <p:oleObj spid="_x0000_s269156" name="Equation" r:id="rId8" imgW="895320" imgH="238035" progId="Equation.3">
                  <p:embed/>
                </p:oleObj>
              </mc:Choice>
              <mc:Fallback>
                <p:oleObj name="Equation" r:id="rId8" imgW="895320" imgH="238035" progId="Equation.3">
                  <p:embed/>
                  <p:pic>
                    <p:nvPicPr>
                      <p:cNvPr id="0" name="Object 228"/>
                      <p:cNvPicPr>
                        <a:picLocks noChangeAspect="1" noChangeArrowheads="1"/>
                      </p:cNvPicPr>
                      <p:nvPr/>
                    </p:nvPicPr>
                    <p:blipFill>
                      <a:blip r:embed="rId9">
                        <a:grayscl/>
                        <a:biLevel thresh="50000"/>
                        <a:extLst>
                          <a:ext uri="{28A0092B-C50C-407E-A947-70E740481C1C}">
                            <a14:useLocalDpi xmlns:a14="http://schemas.microsoft.com/office/drawing/2010/main" val="0"/>
                          </a:ext>
                        </a:extLst>
                      </a:blip>
                      <a:srcRect/>
                      <a:stretch>
                        <a:fillRect/>
                      </a:stretch>
                    </p:blipFill>
                    <p:spPr bwMode="auto">
                      <a:xfrm>
                        <a:off x="3013720" y="5094111"/>
                        <a:ext cx="1712913"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369278807"/>
              </p:ext>
            </p:extLst>
          </p:nvPr>
        </p:nvGraphicFramePr>
        <p:xfrm>
          <a:off x="3017552" y="5507700"/>
          <a:ext cx="1455737" cy="509587"/>
        </p:xfrm>
        <a:graphic>
          <a:graphicData uri="http://schemas.openxmlformats.org/presentationml/2006/ole">
            <mc:AlternateContent xmlns:mc="http://schemas.openxmlformats.org/markup-compatibility/2006">
              <mc:Choice xmlns:v="urn:schemas-microsoft-com:vml" Requires="v">
                <p:oleObj spid="_x0000_s269157" name="Equation" r:id="rId10" imgW="761940" imgH="238035" progId="Equation.3">
                  <p:embed/>
                </p:oleObj>
              </mc:Choice>
              <mc:Fallback>
                <p:oleObj name="Equation" r:id="rId10" imgW="761940" imgH="238035" progId="Equation.3">
                  <p:embed/>
                  <p:pic>
                    <p:nvPicPr>
                      <p:cNvPr id="0" name="Object 231"/>
                      <p:cNvPicPr>
                        <a:picLocks noChangeAspect="1" noChangeArrowheads="1"/>
                      </p:cNvPicPr>
                      <p:nvPr/>
                    </p:nvPicPr>
                    <p:blipFill>
                      <a:blip r:embed="rId11">
                        <a:grayscl/>
                        <a:biLevel thresh="50000"/>
                        <a:extLst>
                          <a:ext uri="{28A0092B-C50C-407E-A947-70E740481C1C}">
                            <a14:useLocalDpi xmlns:a14="http://schemas.microsoft.com/office/drawing/2010/main" val="0"/>
                          </a:ext>
                        </a:extLst>
                      </a:blip>
                      <a:srcRect/>
                      <a:stretch>
                        <a:fillRect/>
                      </a:stretch>
                    </p:blipFill>
                    <p:spPr bwMode="auto">
                      <a:xfrm>
                        <a:off x="3017552" y="5507700"/>
                        <a:ext cx="1455737"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178131980"/>
              </p:ext>
            </p:extLst>
          </p:nvPr>
        </p:nvGraphicFramePr>
        <p:xfrm>
          <a:off x="3018169" y="5997289"/>
          <a:ext cx="1455737" cy="509588"/>
        </p:xfrm>
        <a:graphic>
          <a:graphicData uri="http://schemas.openxmlformats.org/presentationml/2006/ole">
            <mc:AlternateContent xmlns:mc="http://schemas.openxmlformats.org/markup-compatibility/2006">
              <mc:Choice xmlns:v="urn:schemas-microsoft-com:vml" Requires="v">
                <p:oleObj spid="_x0000_s269158" name="Equation" r:id="rId12" imgW="761940" imgH="238035" progId="Equation.3">
                  <p:embed/>
                </p:oleObj>
              </mc:Choice>
              <mc:Fallback>
                <p:oleObj name="Equation" r:id="rId12" imgW="761940" imgH="238035" progId="Equation.3">
                  <p:embed/>
                  <p:pic>
                    <p:nvPicPr>
                      <p:cNvPr id="0" name="Object 233"/>
                      <p:cNvPicPr>
                        <a:picLocks noChangeAspect="1" noChangeArrowheads="1"/>
                      </p:cNvPicPr>
                      <p:nvPr/>
                    </p:nvPicPr>
                    <p:blipFill>
                      <a:blip r:embed="rId13">
                        <a:grayscl/>
                        <a:biLevel thresh="50000"/>
                        <a:extLst>
                          <a:ext uri="{28A0092B-C50C-407E-A947-70E740481C1C}">
                            <a14:useLocalDpi xmlns:a14="http://schemas.microsoft.com/office/drawing/2010/main" val="0"/>
                          </a:ext>
                        </a:extLst>
                      </a:blip>
                      <a:srcRect/>
                      <a:stretch>
                        <a:fillRect/>
                      </a:stretch>
                    </p:blipFill>
                    <p:spPr bwMode="auto">
                      <a:xfrm>
                        <a:off x="3018169" y="5997289"/>
                        <a:ext cx="1455737"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对象 12"/>
          <p:cNvGraphicFramePr>
            <a:graphicFrameLocks noChangeAspect="1"/>
          </p:cNvGraphicFramePr>
          <p:nvPr/>
        </p:nvGraphicFramePr>
        <p:xfrm>
          <a:off x="250825" y="5084763"/>
          <a:ext cx="2533650" cy="485775"/>
        </p:xfrm>
        <a:graphic>
          <a:graphicData uri="http://schemas.openxmlformats.org/presentationml/2006/ole">
            <mc:AlternateContent xmlns:mc="http://schemas.openxmlformats.org/markup-compatibility/2006">
              <mc:Choice xmlns:v="urn:schemas-microsoft-com:vml" Requires="v">
                <p:oleObj spid="_x0000_s269159" name="Equation" r:id="rId14" imgW="1342980" imgH="228600" progId="Equation.3">
                  <p:embed/>
                </p:oleObj>
              </mc:Choice>
              <mc:Fallback>
                <p:oleObj name="Equation" r:id="rId14" imgW="1342980" imgH="228600" progId="Equation.3">
                  <p:embed/>
                  <p:pic>
                    <p:nvPicPr>
                      <p:cNvPr id="0" name="Object 239"/>
                      <p:cNvPicPr>
                        <a:picLocks noChangeAspect="1" noChangeArrowheads="1"/>
                      </p:cNvPicPr>
                      <p:nvPr/>
                    </p:nvPicPr>
                    <p:blipFill>
                      <a:blip r:embed="rId15">
                        <a:grayscl/>
                        <a:biLevel thresh="50000"/>
                        <a:extLst>
                          <a:ext uri="{28A0092B-C50C-407E-A947-70E740481C1C}">
                            <a14:useLocalDpi xmlns:a14="http://schemas.microsoft.com/office/drawing/2010/main" val="0"/>
                          </a:ext>
                        </a:extLst>
                      </a:blip>
                      <a:srcRect/>
                      <a:stretch>
                        <a:fillRect/>
                      </a:stretch>
                    </p:blipFill>
                    <p:spPr bwMode="auto">
                      <a:xfrm>
                        <a:off x="250825" y="5084763"/>
                        <a:ext cx="253365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717831775"/>
              </p:ext>
            </p:extLst>
          </p:nvPr>
        </p:nvGraphicFramePr>
        <p:xfrm>
          <a:off x="228765" y="5589144"/>
          <a:ext cx="2016125" cy="485775"/>
        </p:xfrm>
        <a:graphic>
          <a:graphicData uri="http://schemas.openxmlformats.org/presentationml/2006/ole">
            <mc:AlternateContent xmlns:mc="http://schemas.openxmlformats.org/markup-compatibility/2006">
              <mc:Choice xmlns:v="urn:schemas-microsoft-com:vml" Requires="v">
                <p:oleObj spid="_x0000_s269160" name="Equation" r:id="rId16" imgW="1066770" imgH="228600" progId="Equation.3">
                  <p:embed/>
                </p:oleObj>
              </mc:Choice>
              <mc:Fallback>
                <p:oleObj name="Equation" r:id="rId16" imgW="1066770" imgH="228600" progId="Equation.3">
                  <p:embed/>
                  <p:pic>
                    <p:nvPicPr>
                      <p:cNvPr id="0" name="Object 240"/>
                      <p:cNvPicPr>
                        <a:picLocks noChangeAspect="1" noChangeArrowheads="1"/>
                      </p:cNvPicPr>
                      <p:nvPr/>
                    </p:nvPicPr>
                    <p:blipFill>
                      <a:blip r:embed="rId17">
                        <a:grayscl/>
                        <a:biLevel thresh="50000"/>
                        <a:extLst>
                          <a:ext uri="{28A0092B-C50C-407E-A947-70E740481C1C}">
                            <a14:useLocalDpi xmlns:a14="http://schemas.microsoft.com/office/drawing/2010/main" val="0"/>
                          </a:ext>
                        </a:extLst>
                      </a:blip>
                      <a:srcRect/>
                      <a:stretch>
                        <a:fillRect/>
                      </a:stretch>
                    </p:blipFill>
                    <p:spPr bwMode="auto">
                      <a:xfrm>
                        <a:off x="228765" y="5589144"/>
                        <a:ext cx="20161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4054881450"/>
              </p:ext>
            </p:extLst>
          </p:nvPr>
        </p:nvGraphicFramePr>
        <p:xfrm>
          <a:off x="239051" y="6039174"/>
          <a:ext cx="2041525" cy="485775"/>
        </p:xfrm>
        <a:graphic>
          <a:graphicData uri="http://schemas.openxmlformats.org/presentationml/2006/ole">
            <mc:AlternateContent xmlns:mc="http://schemas.openxmlformats.org/markup-compatibility/2006">
              <mc:Choice xmlns:v="urn:schemas-microsoft-com:vml" Requires="v">
                <p:oleObj spid="_x0000_s269161" name="Equation" r:id="rId18" imgW="1076220" imgH="228600" progId="Equation.3">
                  <p:embed/>
                </p:oleObj>
              </mc:Choice>
              <mc:Fallback>
                <p:oleObj name="Equation" r:id="rId18" imgW="1076220" imgH="228600" progId="Equation.3">
                  <p:embed/>
                  <p:pic>
                    <p:nvPicPr>
                      <p:cNvPr id="0" name="Object 241"/>
                      <p:cNvPicPr>
                        <a:picLocks noChangeAspect="1" noChangeArrowheads="1"/>
                      </p:cNvPicPr>
                      <p:nvPr/>
                    </p:nvPicPr>
                    <p:blipFill>
                      <a:blip r:embed="rId19">
                        <a:grayscl/>
                        <a:biLevel thresh="50000"/>
                        <a:extLst>
                          <a:ext uri="{28A0092B-C50C-407E-A947-70E740481C1C}">
                            <a14:useLocalDpi xmlns:a14="http://schemas.microsoft.com/office/drawing/2010/main" val="0"/>
                          </a:ext>
                        </a:extLst>
                      </a:blip>
                      <a:srcRect/>
                      <a:stretch>
                        <a:fillRect/>
                      </a:stretch>
                    </p:blipFill>
                    <p:spPr bwMode="auto">
                      <a:xfrm>
                        <a:off x="239051" y="6039174"/>
                        <a:ext cx="20415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092423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第四节  译码器和编码器</a:t>
            </a:r>
          </a:p>
        </p:txBody>
      </p:sp>
      <p:sp>
        <p:nvSpPr>
          <p:cNvPr id="30" name="内容占位符 2"/>
          <p:cNvSpPr>
            <a:spLocks noGrp="1"/>
          </p:cNvSpPr>
          <p:nvPr>
            <p:ph idx="1"/>
          </p:nvPr>
        </p:nvSpPr>
        <p:spPr>
          <a:xfrm>
            <a:off x="34543" y="464904"/>
            <a:ext cx="9007310" cy="5775791"/>
          </a:xfrm>
        </p:spPr>
        <p:txBody>
          <a:bodyPr/>
          <a:lstStyle/>
          <a:p>
            <a:r>
              <a:rPr lang="zh-CN" altLang="en-US" sz="2800" dirty="0"/>
              <a:t>３线８线译码器应用：</a:t>
            </a:r>
            <a:endParaRPr lang="en-US" altLang="zh-CN" sz="28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grpSp>
        <p:nvGrpSpPr>
          <p:cNvPr id="68" name="Group 60"/>
          <p:cNvGrpSpPr>
            <a:grpSpLocks/>
          </p:cNvGrpSpPr>
          <p:nvPr/>
        </p:nvGrpSpPr>
        <p:grpSpPr bwMode="auto">
          <a:xfrm>
            <a:off x="157163" y="1168399"/>
            <a:ext cx="1143000" cy="406400"/>
            <a:chOff x="240" y="480"/>
            <a:chExt cx="1488" cy="256"/>
          </a:xfrm>
        </p:grpSpPr>
        <p:sp>
          <p:nvSpPr>
            <p:cNvPr id="69" name="Text Box 61"/>
            <p:cNvSpPr txBox="1">
              <a:spLocks noChangeArrowheads="1"/>
            </p:cNvSpPr>
            <p:nvPr/>
          </p:nvSpPr>
          <p:spPr bwMode="auto">
            <a:xfrm>
              <a:off x="240" y="480"/>
              <a:ext cx="1105"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solidFill>
                    <a:schemeClr val="bg1"/>
                  </a:solidFill>
                </a:rPr>
                <a:t>例</a:t>
              </a:r>
              <a:r>
                <a:rPr lang="en-US" altLang="zh-CN" dirty="0">
                  <a:solidFill>
                    <a:schemeClr val="bg1"/>
                  </a:solidFill>
                </a:rPr>
                <a:t>2</a:t>
              </a:r>
              <a:endParaRPr lang="zh-CN" altLang="en-US" dirty="0">
                <a:solidFill>
                  <a:schemeClr val="bg1"/>
                </a:solidFill>
              </a:endParaRPr>
            </a:p>
          </p:txBody>
        </p:sp>
        <p:sp>
          <p:nvSpPr>
            <p:cNvPr id="70" name="Line 62"/>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sp>
        <p:nvSpPr>
          <p:cNvPr id="93" name="Text Box 7"/>
          <p:cNvSpPr txBox="1">
            <a:spLocks noChangeArrowheads="1"/>
          </p:cNvSpPr>
          <p:nvPr/>
        </p:nvSpPr>
        <p:spPr bwMode="auto">
          <a:xfrm>
            <a:off x="1315769" y="846138"/>
            <a:ext cx="7621522"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dirty="0"/>
              <a:t>设</a:t>
            </a:r>
            <a:r>
              <a:rPr lang="en-US" altLang="zh-CN" dirty="0"/>
              <a:t>X</a:t>
            </a:r>
            <a:r>
              <a:rPr lang="zh-CN" altLang="en-US" dirty="0"/>
              <a:t>、</a:t>
            </a:r>
            <a:r>
              <a:rPr lang="en-US" altLang="zh-CN" dirty="0"/>
              <a:t>Z</a:t>
            </a:r>
            <a:r>
              <a:rPr lang="zh-CN" altLang="en-US" dirty="0"/>
              <a:t>均为三位二进制数， </a:t>
            </a:r>
            <a:r>
              <a:rPr lang="en-US" altLang="zh-CN" dirty="0"/>
              <a:t>X</a:t>
            </a:r>
            <a:r>
              <a:rPr lang="zh-CN" altLang="en-US" dirty="0"/>
              <a:t>为输入</a:t>
            </a:r>
            <a:r>
              <a:rPr lang="en-US" altLang="zh-CN" dirty="0"/>
              <a:t>Z</a:t>
            </a:r>
            <a:r>
              <a:rPr lang="zh-CN" altLang="en-US" dirty="0"/>
              <a:t>为输出，要求二者之间有下述关系：</a:t>
            </a:r>
          </a:p>
        </p:txBody>
      </p:sp>
      <p:sp>
        <p:nvSpPr>
          <p:cNvPr id="94" name="Text Box 8"/>
          <p:cNvSpPr txBox="1">
            <a:spLocks noChangeArrowheads="1"/>
          </p:cNvSpPr>
          <p:nvPr/>
        </p:nvSpPr>
        <p:spPr bwMode="auto">
          <a:xfrm>
            <a:off x="2321850" y="1216160"/>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当</a:t>
            </a:r>
            <a:r>
              <a:rPr lang="en-US" altLang="zh-CN" dirty="0"/>
              <a:t>3≤X ≤6</a:t>
            </a:r>
            <a:r>
              <a:rPr lang="zh-CN" altLang="en-US" dirty="0"/>
              <a:t>时，</a:t>
            </a:r>
            <a:r>
              <a:rPr lang="en-US" altLang="zh-CN" dirty="0"/>
              <a:t>Z=X+1</a:t>
            </a:r>
          </a:p>
        </p:txBody>
      </p:sp>
      <p:sp>
        <p:nvSpPr>
          <p:cNvPr id="95" name="Text Box 11"/>
          <p:cNvSpPr txBox="1">
            <a:spLocks noChangeArrowheads="1"/>
          </p:cNvSpPr>
          <p:nvPr/>
        </p:nvSpPr>
        <p:spPr bwMode="auto">
          <a:xfrm>
            <a:off x="4842018" y="1219274"/>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用</a:t>
            </a:r>
            <a:r>
              <a:rPr lang="en-US" altLang="zh-CN" dirty="0"/>
              <a:t>138</a:t>
            </a:r>
            <a:r>
              <a:rPr lang="zh-CN" altLang="en-US" dirty="0"/>
              <a:t>构成此逻辑。</a:t>
            </a:r>
          </a:p>
        </p:txBody>
      </p:sp>
      <p:sp>
        <p:nvSpPr>
          <p:cNvPr id="96" name="Text Box 9"/>
          <p:cNvSpPr txBox="1">
            <a:spLocks noChangeArrowheads="1"/>
          </p:cNvSpPr>
          <p:nvPr/>
        </p:nvSpPr>
        <p:spPr bwMode="auto">
          <a:xfrm>
            <a:off x="2312179" y="1556205"/>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当</a:t>
            </a:r>
            <a:r>
              <a:rPr lang="en-US" altLang="zh-CN" dirty="0"/>
              <a:t>X &lt; 3 </a:t>
            </a:r>
            <a:r>
              <a:rPr lang="zh-CN" altLang="en-US" dirty="0"/>
              <a:t>时， </a:t>
            </a:r>
            <a:r>
              <a:rPr lang="en-US" altLang="zh-CN" dirty="0"/>
              <a:t>Z=0</a:t>
            </a:r>
          </a:p>
        </p:txBody>
      </p:sp>
      <p:sp>
        <p:nvSpPr>
          <p:cNvPr id="97" name="Text Box 10"/>
          <p:cNvSpPr txBox="1">
            <a:spLocks noChangeArrowheads="1"/>
          </p:cNvSpPr>
          <p:nvPr/>
        </p:nvSpPr>
        <p:spPr bwMode="auto">
          <a:xfrm>
            <a:off x="2306862" y="1893705"/>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当</a:t>
            </a:r>
            <a:r>
              <a:rPr lang="en-US" altLang="zh-CN" dirty="0"/>
              <a:t>X&gt; 6 </a:t>
            </a:r>
            <a:r>
              <a:rPr lang="zh-CN" altLang="en-US" dirty="0"/>
              <a:t>时， </a:t>
            </a:r>
            <a:r>
              <a:rPr lang="en-US" altLang="zh-CN" dirty="0"/>
              <a:t>Z=3</a:t>
            </a:r>
          </a:p>
        </p:txBody>
      </p:sp>
      <p:sp>
        <p:nvSpPr>
          <p:cNvPr id="98" name="Text Box 12"/>
          <p:cNvSpPr txBox="1">
            <a:spLocks noChangeArrowheads="1"/>
          </p:cNvSpPr>
          <p:nvPr/>
        </p:nvSpPr>
        <p:spPr bwMode="auto">
          <a:xfrm>
            <a:off x="276379" y="2290580"/>
            <a:ext cx="3710582"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解</a:t>
            </a:r>
            <a:r>
              <a:rPr lang="zh-CN" altLang="en-US" dirty="0">
                <a:sym typeface="Wingdings" pitchFamily="2" charset="2"/>
              </a:rPr>
              <a:t>：（</a:t>
            </a:r>
            <a:r>
              <a:rPr lang="en-US" altLang="zh-CN" dirty="0">
                <a:sym typeface="Wingdings" pitchFamily="2" charset="2"/>
              </a:rPr>
              <a:t>4</a:t>
            </a:r>
            <a:r>
              <a:rPr lang="zh-CN" altLang="en-US" dirty="0">
                <a:sym typeface="Wingdings" pitchFamily="2" charset="2"/>
              </a:rPr>
              <a:t>）依</a:t>
            </a:r>
            <a:r>
              <a:rPr lang="zh-CN" altLang="en-US" dirty="0"/>
              <a:t>表达式画出逻辑图</a:t>
            </a:r>
          </a:p>
        </p:txBody>
      </p:sp>
      <p:grpSp>
        <p:nvGrpSpPr>
          <p:cNvPr id="20" name="Group 148"/>
          <p:cNvGrpSpPr>
            <a:grpSpLocks/>
          </p:cNvGrpSpPr>
          <p:nvPr/>
        </p:nvGrpSpPr>
        <p:grpSpPr bwMode="auto">
          <a:xfrm>
            <a:off x="906101" y="2847331"/>
            <a:ext cx="7434262" cy="3276600"/>
            <a:chOff x="703" y="255"/>
            <a:chExt cx="4683" cy="2064"/>
          </a:xfrm>
        </p:grpSpPr>
        <p:graphicFrame>
          <p:nvGraphicFramePr>
            <p:cNvPr id="21" name="Object 4"/>
            <p:cNvGraphicFramePr>
              <a:graphicFrameLocks noChangeAspect="1"/>
            </p:cNvGraphicFramePr>
            <p:nvPr/>
          </p:nvGraphicFramePr>
          <p:xfrm>
            <a:off x="4307" y="687"/>
            <a:ext cx="1079" cy="321"/>
          </p:xfrm>
          <a:graphic>
            <a:graphicData uri="http://schemas.openxmlformats.org/presentationml/2006/ole">
              <mc:AlternateContent xmlns:mc="http://schemas.openxmlformats.org/markup-compatibility/2006">
                <mc:Choice xmlns:v="urn:schemas-microsoft-com:vml" Requires="v">
                  <p:oleObj spid="_x0000_s282481" name="公式" r:id="rId3" imgW="904959" imgH="247785" progId="Equation.3">
                    <p:embed/>
                  </p:oleObj>
                </mc:Choice>
                <mc:Fallback>
                  <p:oleObj name="公式" r:id="rId3" imgW="904959" imgH="247785" progId="Equation.3">
                    <p:embed/>
                    <p:pic>
                      <p:nvPicPr>
                        <p:cNvPr id="0" name=""/>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4307" y="687"/>
                          <a:ext cx="1079"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5"/>
            <p:cNvGraphicFramePr>
              <a:graphicFrameLocks noChangeAspect="1"/>
            </p:cNvGraphicFramePr>
            <p:nvPr/>
          </p:nvGraphicFramePr>
          <p:xfrm>
            <a:off x="4362" y="1359"/>
            <a:ext cx="917" cy="321"/>
          </p:xfrm>
          <a:graphic>
            <a:graphicData uri="http://schemas.openxmlformats.org/presentationml/2006/ole">
              <mc:AlternateContent xmlns:mc="http://schemas.openxmlformats.org/markup-compatibility/2006">
                <mc:Choice xmlns:v="urn:schemas-microsoft-com:vml" Requires="v">
                  <p:oleObj spid="_x0000_s282482" name="公式" r:id="rId5" imgW="771441" imgH="247785" progId="Equation.3">
                    <p:embed/>
                  </p:oleObj>
                </mc:Choice>
                <mc:Fallback>
                  <p:oleObj name="公式" r:id="rId5" imgW="771441" imgH="247785" progId="Equation.3">
                    <p:embed/>
                    <p:pic>
                      <p:nvPicPr>
                        <p:cNvPr id="0" name=""/>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4362" y="1359"/>
                          <a:ext cx="917"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6"/>
            <p:cNvGraphicFramePr>
              <a:graphicFrameLocks noChangeAspect="1"/>
            </p:cNvGraphicFramePr>
            <p:nvPr/>
          </p:nvGraphicFramePr>
          <p:xfrm>
            <a:off x="4322" y="1935"/>
            <a:ext cx="917" cy="321"/>
          </p:xfrm>
          <a:graphic>
            <a:graphicData uri="http://schemas.openxmlformats.org/presentationml/2006/ole">
              <mc:AlternateContent xmlns:mc="http://schemas.openxmlformats.org/markup-compatibility/2006">
                <mc:Choice xmlns:v="urn:schemas-microsoft-com:vml" Requires="v">
                  <p:oleObj spid="_x0000_s282483" name="公式" r:id="rId7" imgW="771441" imgH="247785" progId="Equation.3">
                    <p:embed/>
                  </p:oleObj>
                </mc:Choice>
                <mc:Fallback>
                  <p:oleObj name="公式" r:id="rId7" imgW="771441" imgH="247785" progId="Equation.3">
                    <p:embed/>
                    <p:pic>
                      <p:nvPicPr>
                        <p:cNvPr id="0" name=""/>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4322" y="1935"/>
                          <a:ext cx="917"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Rectangle 8"/>
            <p:cNvSpPr>
              <a:spLocks noChangeArrowheads="1"/>
            </p:cNvSpPr>
            <p:nvPr/>
          </p:nvSpPr>
          <p:spPr bwMode="auto">
            <a:xfrm>
              <a:off x="1393" y="447"/>
              <a:ext cx="1038" cy="153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3:8</a:t>
              </a:r>
              <a:r>
                <a:rPr lang="zh-CN" altLang="en-US"/>
                <a:t>线</a:t>
              </a:r>
            </a:p>
            <a:p>
              <a:pPr>
                <a:spcBef>
                  <a:spcPct val="0"/>
                </a:spcBef>
              </a:pPr>
              <a:r>
                <a:rPr lang="zh-CN" altLang="en-US"/>
                <a:t>译码器</a:t>
              </a:r>
            </a:p>
          </p:txBody>
        </p:sp>
        <p:sp>
          <p:nvSpPr>
            <p:cNvPr id="26" name="Line 9"/>
            <p:cNvSpPr>
              <a:spLocks noChangeShapeType="1"/>
            </p:cNvSpPr>
            <p:nvPr/>
          </p:nvSpPr>
          <p:spPr bwMode="auto">
            <a:xfrm>
              <a:off x="2431" y="591"/>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7" name="Line 10"/>
            <p:cNvSpPr>
              <a:spLocks noChangeShapeType="1"/>
            </p:cNvSpPr>
            <p:nvPr/>
          </p:nvSpPr>
          <p:spPr bwMode="auto">
            <a:xfrm>
              <a:off x="2431" y="762"/>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8" name="Line 11"/>
            <p:cNvSpPr>
              <a:spLocks noChangeShapeType="1"/>
            </p:cNvSpPr>
            <p:nvPr/>
          </p:nvSpPr>
          <p:spPr bwMode="auto">
            <a:xfrm>
              <a:off x="2431" y="927"/>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9" name="Line 12"/>
            <p:cNvSpPr>
              <a:spLocks noChangeShapeType="1"/>
            </p:cNvSpPr>
            <p:nvPr/>
          </p:nvSpPr>
          <p:spPr bwMode="auto">
            <a:xfrm flipV="1">
              <a:off x="2431" y="1117"/>
              <a:ext cx="317"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1" name="Line 13"/>
            <p:cNvSpPr>
              <a:spLocks noChangeShapeType="1"/>
            </p:cNvSpPr>
            <p:nvPr/>
          </p:nvSpPr>
          <p:spPr bwMode="auto">
            <a:xfrm>
              <a:off x="2431" y="1311"/>
              <a:ext cx="412"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2" name="Line 14"/>
            <p:cNvSpPr>
              <a:spLocks noChangeShapeType="1"/>
            </p:cNvSpPr>
            <p:nvPr/>
          </p:nvSpPr>
          <p:spPr bwMode="auto">
            <a:xfrm>
              <a:off x="2431" y="1495"/>
              <a:ext cx="531"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3" name="Line 15"/>
            <p:cNvSpPr>
              <a:spLocks noChangeShapeType="1"/>
            </p:cNvSpPr>
            <p:nvPr/>
          </p:nvSpPr>
          <p:spPr bwMode="auto">
            <a:xfrm flipV="1">
              <a:off x="2439" y="1661"/>
              <a:ext cx="658"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4" name="Line 16"/>
            <p:cNvSpPr>
              <a:spLocks noChangeShapeType="1"/>
            </p:cNvSpPr>
            <p:nvPr/>
          </p:nvSpPr>
          <p:spPr bwMode="auto">
            <a:xfrm>
              <a:off x="2419" y="1837"/>
              <a:ext cx="828"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5" name="Line 17"/>
            <p:cNvSpPr>
              <a:spLocks noChangeShapeType="1"/>
            </p:cNvSpPr>
            <p:nvPr/>
          </p:nvSpPr>
          <p:spPr bwMode="auto">
            <a:xfrm>
              <a:off x="1105" y="543"/>
              <a:ext cx="27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6" name="Line 18"/>
            <p:cNvSpPr>
              <a:spLocks noChangeShapeType="1"/>
            </p:cNvSpPr>
            <p:nvPr/>
          </p:nvSpPr>
          <p:spPr bwMode="auto">
            <a:xfrm>
              <a:off x="1087" y="714"/>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7" name="Line 19"/>
            <p:cNvSpPr>
              <a:spLocks noChangeShapeType="1"/>
            </p:cNvSpPr>
            <p:nvPr/>
          </p:nvSpPr>
          <p:spPr bwMode="auto">
            <a:xfrm>
              <a:off x="1087" y="879"/>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8" name="Line 20"/>
            <p:cNvSpPr>
              <a:spLocks noChangeShapeType="1"/>
            </p:cNvSpPr>
            <p:nvPr/>
          </p:nvSpPr>
          <p:spPr bwMode="auto">
            <a:xfrm>
              <a:off x="1154" y="1455"/>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9" name="Line 21"/>
            <p:cNvSpPr>
              <a:spLocks noChangeShapeType="1"/>
            </p:cNvSpPr>
            <p:nvPr/>
          </p:nvSpPr>
          <p:spPr bwMode="auto">
            <a:xfrm>
              <a:off x="1154" y="1626"/>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0" name="Line 22"/>
            <p:cNvSpPr>
              <a:spLocks noChangeShapeType="1"/>
            </p:cNvSpPr>
            <p:nvPr/>
          </p:nvSpPr>
          <p:spPr bwMode="auto">
            <a:xfrm>
              <a:off x="1154" y="1791"/>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1" name="Oval 23"/>
            <p:cNvSpPr>
              <a:spLocks noChangeArrowheads="1"/>
            </p:cNvSpPr>
            <p:nvPr/>
          </p:nvSpPr>
          <p:spPr bwMode="auto">
            <a:xfrm>
              <a:off x="1327" y="840"/>
              <a:ext cx="55" cy="6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42" name="Oval 24"/>
            <p:cNvSpPr>
              <a:spLocks noChangeArrowheads="1"/>
            </p:cNvSpPr>
            <p:nvPr/>
          </p:nvSpPr>
          <p:spPr bwMode="auto">
            <a:xfrm>
              <a:off x="1327" y="687"/>
              <a:ext cx="55" cy="6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43" name="Text Box 25"/>
            <p:cNvSpPr txBox="1">
              <a:spLocks noChangeArrowheads="1"/>
            </p:cNvSpPr>
            <p:nvPr/>
          </p:nvSpPr>
          <p:spPr bwMode="auto">
            <a:xfrm>
              <a:off x="1348" y="1311"/>
              <a:ext cx="371"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endParaRPr lang="en-US" altLang="zh-CN" baseline="-25000"/>
            </a:p>
          </p:txBody>
        </p:sp>
        <p:sp>
          <p:nvSpPr>
            <p:cNvPr id="44" name="Text Box 26"/>
            <p:cNvSpPr txBox="1">
              <a:spLocks noChangeArrowheads="1"/>
            </p:cNvSpPr>
            <p:nvPr/>
          </p:nvSpPr>
          <p:spPr bwMode="auto">
            <a:xfrm>
              <a:off x="1375" y="1503"/>
              <a:ext cx="32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B</a:t>
              </a:r>
              <a:endParaRPr lang="en-US" altLang="zh-CN" baseline="-25000"/>
            </a:p>
          </p:txBody>
        </p:sp>
        <p:sp>
          <p:nvSpPr>
            <p:cNvPr id="45" name="Text Box 27"/>
            <p:cNvSpPr txBox="1">
              <a:spLocks noChangeArrowheads="1"/>
            </p:cNvSpPr>
            <p:nvPr/>
          </p:nvSpPr>
          <p:spPr bwMode="auto">
            <a:xfrm>
              <a:off x="1375" y="1677"/>
              <a:ext cx="32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endParaRPr lang="en-US" altLang="zh-CN" baseline="-25000"/>
            </a:p>
          </p:txBody>
        </p:sp>
        <p:sp>
          <p:nvSpPr>
            <p:cNvPr id="46" name="Text Box 36"/>
            <p:cNvSpPr txBox="1">
              <a:spLocks noChangeArrowheads="1"/>
            </p:cNvSpPr>
            <p:nvPr/>
          </p:nvSpPr>
          <p:spPr bwMode="auto">
            <a:xfrm>
              <a:off x="1375" y="447"/>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G</a:t>
              </a:r>
              <a:r>
                <a:rPr lang="en-US" altLang="zh-CN" baseline="-25000"/>
                <a:t>1</a:t>
              </a:r>
              <a:endParaRPr lang="en-US" altLang="zh-CN"/>
            </a:p>
          </p:txBody>
        </p:sp>
        <p:sp>
          <p:nvSpPr>
            <p:cNvPr id="47" name="Text Box 37"/>
            <p:cNvSpPr txBox="1">
              <a:spLocks noChangeArrowheads="1"/>
            </p:cNvSpPr>
            <p:nvPr/>
          </p:nvSpPr>
          <p:spPr bwMode="auto">
            <a:xfrm>
              <a:off x="1327" y="639"/>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G</a:t>
              </a:r>
              <a:r>
                <a:rPr lang="en-US" altLang="zh-CN" baseline="-25000"/>
                <a:t>2A</a:t>
              </a:r>
              <a:endParaRPr lang="en-US" altLang="zh-CN"/>
            </a:p>
          </p:txBody>
        </p:sp>
        <p:sp>
          <p:nvSpPr>
            <p:cNvPr id="50" name="Text Box 38"/>
            <p:cNvSpPr txBox="1">
              <a:spLocks noChangeArrowheads="1"/>
            </p:cNvSpPr>
            <p:nvPr/>
          </p:nvSpPr>
          <p:spPr bwMode="auto">
            <a:xfrm>
              <a:off x="1327" y="879"/>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G</a:t>
              </a:r>
              <a:r>
                <a:rPr lang="en-US" altLang="zh-CN" baseline="-25000"/>
                <a:t>2B</a:t>
              </a:r>
              <a:endParaRPr lang="en-US" altLang="zh-CN"/>
            </a:p>
          </p:txBody>
        </p:sp>
        <p:sp>
          <p:nvSpPr>
            <p:cNvPr id="51" name="Line 39"/>
            <p:cNvSpPr>
              <a:spLocks noChangeShapeType="1"/>
            </p:cNvSpPr>
            <p:nvPr/>
          </p:nvSpPr>
          <p:spPr bwMode="auto">
            <a:xfrm>
              <a:off x="1078" y="714"/>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2" name="Line 40"/>
            <p:cNvSpPr>
              <a:spLocks noChangeShapeType="1"/>
            </p:cNvSpPr>
            <p:nvPr/>
          </p:nvSpPr>
          <p:spPr bwMode="auto">
            <a:xfrm>
              <a:off x="1029" y="1003"/>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3" name="Text Box 41"/>
            <p:cNvSpPr txBox="1">
              <a:spLocks noChangeArrowheads="1"/>
            </p:cNvSpPr>
            <p:nvPr/>
          </p:nvSpPr>
          <p:spPr bwMode="auto">
            <a:xfrm>
              <a:off x="839" y="148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X</a:t>
              </a:r>
              <a:r>
                <a:rPr lang="en-US" altLang="zh-CN" baseline="-25000"/>
                <a:t>1</a:t>
              </a:r>
              <a:endParaRPr lang="en-US" altLang="zh-CN"/>
            </a:p>
          </p:txBody>
        </p:sp>
        <p:sp>
          <p:nvSpPr>
            <p:cNvPr id="54" name="Text Box 42"/>
            <p:cNvSpPr txBox="1">
              <a:spLocks noChangeArrowheads="1"/>
            </p:cNvSpPr>
            <p:nvPr/>
          </p:nvSpPr>
          <p:spPr bwMode="auto">
            <a:xfrm>
              <a:off x="839" y="1661"/>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X</a:t>
              </a:r>
              <a:r>
                <a:rPr lang="en-US" altLang="zh-CN" baseline="-25000"/>
                <a:t>2</a:t>
              </a:r>
              <a:endParaRPr lang="en-US" altLang="zh-CN"/>
            </a:p>
          </p:txBody>
        </p:sp>
        <p:sp>
          <p:nvSpPr>
            <p:cNvPr id="55" name="Text Box 43"/>
            <p:cNvSpPr txBox="1">
              <a:spLocks noChangeArrowheads="1"/>
            </p:cNvSpPr>
            <p:nvPr/>
          </p:nvSpPr>
          <p:spPr bwMode="auto">
            <a:xfrm>
              <a:off x="848" y="129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X</a:t>
              </a:r>
              <a:r>
                <a:rPr lang="en-US" altLang="zh-CN" baseline="-25000"/>
                <a:t>0</a:t>
              </a:r>
              <a:endParaRPr lang="en-US" altLang="zh-CN"/>
            </a:p>
          </p:txBody>
        </p:sp>
        <p:sp>
          <p:nvSpPr>
            <p:cNvPr id="56" name="Line 44"/>
            <p:cNvSpPr>
              <a:spLocks noChangeShapeType="1"/>
            </p:cNvSpPr>
            <p:nvPr/>
          </p:nvSpPr>
          <p:spPr bwMode="auto">
            <a:xfrm flipV="1">
              <a:off x="1105" y="361"/>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7" name="Text Box 45"/>
            <p:cNvSpPr txBox="1">
              <a:spLocks noChangeArrowheads="1"/>
            </p:cNvSpPr>
            <p:nvPr/>
          </p:nvSpPr>
          <p:spPr bwMode="auto">
            <a:xfrm>
              <a:off x="703" y="255"/>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“1”</a:t>
              </a:r>
            </a:p>
          </p:txBody>
        </p:sp>
        <p:sp>
          <p:nvSpPr>
            <p:cNvPr id="58" name="AutoShape 48"/>
            <p:cNvSpPr>
              <a:spLocks noChangeArrowheads="1"/>
            </p:cNvSpPr>
            <p:nvPr/>
          </p:nvSpPr>
          <p:spPr bwMode="auto">
            <a:xfrm>
              <a:off x="3631" y="687"/>
              <a:ext cx="384" cy="432"/>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59" name="Line 51"/>
            <p:cNvSpPr>
              <a:spLocks noChangeShapeType="1"/>
            </p:cNvSpPr>
            <p:nvPr/>
          </p:nvSpPr>
          <p:spPr bwMode="auto">
            <a:xfrm flipV="1">
              <a:off x="4111" y="879"/>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0" name="Oval 76"/>
            <p:cNvSpPr>
              <a:spLocks noChangeArrowheads="1"/>
            </p:cNvSpPr>
            <p:nvPr/>
          </p:nvSpPr>
          <p:spPr bwMode="auto">
            <a:xfrm>
              <a:off x="4015" y="847"/>
              <a:ext cx="85" cy="8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61" name="Line 77"/>
            <p:cNvSpPr>
              <a:spLocks noChangeShapeType="1"/>
            </p:cNvSpPr>
            <p:nvPr/>
          </p:nvSpPr>
          <p:spPr bwMode="auto">
            <a:xfrm flipV="1">
              <a:off x="2749" y="726"/>
              <a:ext cx="0"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2" name="Line 78"/>
            <p:cNvSpPr>
              <a:spLocks noChangeShapeType="1"/>
            </p:cNvSpPr>
            <p:nvPr/>
          </p:nvSpPr>
          <p:spPr bwMode="auto">
            <a:xfrm flipV="1">
              <a:off x="2749" y="720"/>
              <a:ext cx="880"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3" name="Line 79"/>
            <p:cNvSpPr>
              <a:spLocks noChangeShapeType="1"/>
            </p:cNvSpPr>
            <p:nvPr/>
          </p:nvSpPr>
          <p:spPr bwMode="auto">
            <a:xfrm flipV="1">
              <a:off x="2959" y="941"/>
              <a:ext cx="3" cy="5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4" name="Line 80"/>
            <p:cNvSpPr>
              <a:spLocks noChangeShapeType="1"/>
            </p:cNvSpPr>
            <p:nvPr/>
          </p:nvSpPr>
          <p:spPr bwMode="auto">
            <a:xfrm>
              <a:off x="3097" y="1039"/>
              <a:ext cx="54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5" name="Line 81"/>
            <p:cNvSpPr>
              <a:spLocks noChangeShapeType="1"/>
            </p:cNvSpPr>
            <p:nvPr/>
          </p:nvSpPr>
          <p:spPr bwMode="auto">
            <a:xfrm>
              <a:off x="2845" y="840"/>
              <a:ext cx="7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6" name="Line 82"/>
            <p:cNvSpPr>
              <a:spLocks noChangeShapeType="1"/>
            </p:cNvSpPr>
            <p:nvPr/>
          </p:nvSpPr>
          <p:spPr bwMode="auto">
            <a:xfrm>
              <a:off x="2959" y="927"/>
              <a:ext cx="67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7" name="Line 83"/>
            <p:cNvSpPr>
              <a:spLocks noChangeShapeType="1"/>
            </p:cNvSpPr>
            <p:nvPr/>
          </p:nvSpPr>
          <p:spPr bwMode="auto">
            <a:xfrm flipV="1">
              <a:off x="2848" y="849"/>
              <a:ext cx="5" cy="116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1" name="Line 84"/>
            <p:cNvSpPr>
              <a:spLocks noChangeShapeType="1"/>
            </p:cNvSpPr>
            <p:nvPr/>
          </p:nvSpPr>
          <p:spPr bwMode="auto">
            <a:xfrm flipV="1">
              <a:off x="3086" y="1032"/>
              <a:ext cx="7" cy="10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2" name="AutoShape 85"/>
            <p:cNvSpPr>
              <a:spLocks noChangeArrowheads="1"/>
            </p:cNvSpPr>
            <p:nvPr/>
          </p:nvSpPr>
          <p:spPr bwMode="auto">
            <a:xfrm>
              <a:off x="3631" y="1311"/>
              <a:ext cx="384" cy="432"/>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73" name="Line 86"/>
            <p:cNvSpPr>
              <a:spLocks noChangeShapeType="1"/>
            </p:cNvSpPr>
            <p:nvPr/>
          </p:nvSpPr>
          <p:spPr bwMode="auto">
            <a:xfrm flipV="1">
              <a:off x="4111" y="1503"/>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4" name="Oval 87"/>
            <p:cNvSpPr>
              <a:spLocks noChangeArrowheads="1"/>
            </p:cNvSpPr>
            <p:nvPr/>
          </p:nvSpPr>
          <p:spPr bwMode="auto">
            <a:xfrm>
              <a:off x="4015" y="1471"/>
              <a:ext cx="85" cy="8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75" name="AutoShape 88"/>
            <p:cNvSpPr>
              <a:spLocks noChangeArrowheads="1"/>
            </p:cNvSpPr>
            <p:nvPr/>
          </p:nvSpPr>
          <p:spPr bwMode="auto">
            <a:xfrm>
              <a:off x="3631" y="1887"/>
              <a:ext cx="384" cy="432"/>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76" name="Line 89"/>
            <p:cNvSpPr>
              <a:spLocks noChangeShapeType="1"/>
            </p:cNvSpPr>
            <p:nvPr/>
          </p:nvSpPr>
          <p:spPr bwMode="auto">
            <a:xfrm flipV="1">
              <a:off x="4111" y="2079"/>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7" name="Oval 90"/>
            <p:cNvSpPr>
              <a:spLocks noChangeArrowheads="1"/>
            </p:cNvSpPr>
            <p:nvPr/>
          </p:nvSpPr>
          <p:spPr bwMode="auto">
            <a:xfrm>
              <a:off x="4015" y="2047"/>
              <a:ext cx="85" cy="8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78" name="Line 91"/>
            <p:cNvSpPr>
              <a:spLocks noChangeShapeType="1"/>
            </p:cNvSpPr>
            <p:nvPr/>
          </p:nvSpPr>
          <p:spPr bwMode="auto">
            <a:xfrm flipH="1">
              <a:off x="3245" y="1647"/>
              <a:ext cx="2" cy="6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9" name="Line 92"/>
            <p:cNvSpPr>
              <a:spLocks noChangeShapeType="1"/>
            </p:cNvSpPr>
            <p:nvPr/>
          </p:nvSpPr>
          <p:spPr bwMode="auto">
            <a:xfrm flipV="1">
              <a:off x="3247" y="1646"/>
              <a:ext cx="383"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0" name="Line 93"/>
            <p:cNvSpPr>
              <a:spLocks noChangeShapeType="1"/>
            </p:cNvSpPr>
            <p:nvPr/>
          </p:nvSpPr>
          <p:spPr bwMode="auto">
            <a:xfrm>
              <a:off x="2959" y="1407"/>
              <a:ext cx="7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1" name="Line 94"/>
            <p:cNvSpPr>
              <a:spLocks noChangeShapeType="1"/>
            </p:cNvSpPr>
            <p:nvPr/>
          </p:nvSpPr>
          <p:spPr bwMode="auto">
            <a:xfrm>
              <a:off x="3111" y="1522"/>
              <a:ext cx="538"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2" name="Line 95"/>
            <p:cNvSpPr>
              <a:spLocks noChangeShapeType="1"/>
            </p:cNvSpPr>
            <p:nvPr/>
          </p:nvSpPr>
          <p:spPr bwMode="auto">
            <a:xfrm>
              <a:off x="2854" y="2017"/>
              <a:ext cx="773"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3" name="Line 96"/>
            <p:cNvSpPr>
              <a:spLocks noChangeShapeType="1"/>
            </p:cNvSpPr>
            <p:nvPr/>
          </p:nvSpPr>
          <p:spPr bwMode="auto">
            <a:xfrm flipV="1">
              <a:off x="3087" y="2118"/>
              <a:ext cx="543"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4" name="Line 97"/>
            <p:cNvSpPr>
              <a:spLocks noChangeShapeType="1"/>
            </p:cNvSpPr>
            <p:nvPr/>
          </p:nvSpPr>
          <p:spPr bwMode="auto">
            <a:xfrm>
              <a:off x="3255" y="2238"/>
              <a:ext cx="37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5" name="Oval 98"/>
            <p:cNvSpPr>
              <a:spLocks noChangeArrowheads="1"/>
            </p:cNvSpPr>
            <p:nvPr/>
          </p:nvSpPr>
          <p:spPr bwMode="auto">
            <a:xfrm>
              <a:off x="2815" y="1282"/>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86" name="Oval 99"/>
            <p:cNvSpPr>
              <a:spLocks noChangeArrowheads="1"/>
            </p:cNvSpPr>
            <p:nvPr/>
          </p:nvSpPr>
          <p:spPr bwMode="auto">
            <a:xfrm>
              <a:off x="2930" y="1377"/>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87" name="Oval 100"/>
            <p:cNvSpPr>
              <a:spLocks noChangeArrowheads="1"/>
            </p:cNvSpPr>
            <p:nvPr/>
          </p:nvSpPr>
          <p:spPr bwMode="auto">
            <a:xfrm>
              <a:off x="3055" y="1503"/>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88" name="Oval 101"/>
            <p:cNvSpPr>
              <a:spLocks noChangeArrowheads="1"/>
            </p:cNvSpPr>
            <p:nvPr/>
          </p:nvSpPr>
          <p:spPr bwMode="auto">
            <a:xfrm>
              <a:off x="3055" y="1647"/>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89" name="Oval 102"/>
            <p:cNvSpPr>
              <a:spLocks noChangeArrowheads="1"/>
            </p:cNvSpPr>
            <p:nvPr/>
          </p:nvSpPr>
          <p:spPr bwMode="auto">
            <a:xfrm>
              <a:off x="3218" y="1800"/>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graphicFrame>
          <p:nvGraphicFramePr>
            <p:cNvPr id="90" name="Object 139"/>
            <p:cNvGraphicFramePr>
              <a:graphicFrameLocks noChangeAspect="1"/>
            </p:cNvGraphicFramePr>
            <p:nvPr/>
          </p:nvGraphicFramePr>
          <p:xfrm>
            <a:off x="2245" y="418"/>
            <a:ext cx="166" cy="258"/>
          </p:xfrm>
          <a:graphic>
            <a:graphicData uri="http://schemas.openxmlformats.org/presentationml/2006/ole">
              <mc:AlternateContent xmlns:mc="http://schemas.openxmlformats.org/markup-compatibility/2006">
                <mc:Choice xmlns:v="urn:schemas-microsoft-com:vml" Requires="v">
                  <p:oleObj spid="_x0000_s282484" name="公式" r:id="rId9" imgW="161841" imgH="219143" progId="Equation.3">
                    <p:embed/>
                  </p:oleObj>
                </mc:Choice>
                <mc:Fallback>
                  <p:oleObj name="公式" r:id="rId9" imgW="161841" imgH="21914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45" y="418"/>
                          <a:ext cx="166"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 name="Object 140"/>
            <p:cNvGraphicFramePr>
              <a:graphicFrameLocks noChangeAspect="1"/>
            </p:cNvGraphicFramePr>
            <p:nvPr/>
          </p:nvGraphicFramePr>
          <p:xfrm>
            <a:off x="2234" y="626"/>
            <a:ext cx="167" cy="244"/>
          </p:xfrm>
          <a:graphic>
            <a:graphicData uri="http://schemas.openxmlformats.org/presentationml/2006/ole">
              <mc:AlternateContent xmlns:mc="http://schemas.openxmlformats.org/markup-compatibility/2006">
                <mc:Choice xmlns:v="urn:schemas-microsoft-com:vml" Requires="v">
                  <p:oleObj spid="_x0000_s282485" name="公式" r:id="rId11" imgW="161841" imgH="209685" progId="Equation.3">
                    <p:embed/>
                  </p:oleObj>
                </mc:Choice>
                <mc:Fallback>
                  <p:oleObj name="公式" r:id="rId11" imgW="161841" imgH="20968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34" y="626"/>
                          <a:ext cx="167"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 name="Object 141"/>
            <p:cNvGraphicFramePr>
              <a:graphicFrameLocks noChangeAspect="1"/>
            </p:cNvGraphicFramePr>
            <p:nvPr/>
          </p:nvGraphicFramePr>
          <p:xfrm>
            <a:off x="2245" y="1015"/>
            <a:ext cx="166" cy="258"/>
          </p:xfrm>
          <a:graphic>
            <a:graphicData uri="http://schemas.openxmlformats.org/presentationml/2006/ole">
              <mc:AlternateContent xmlns:mc="http://schemas.openxmlformats.org/markup-compatibility/2006">
                <mc:Choice xmlns:v="urn:schemas-microsoft-com:vml" Requires="v">
                  <p:oleObj spid="_x0000_s282486" name="公式" r:id="rId13" imgW="161841" imgH="219143" progId="Equation.3">
                    <p:embed/>
                  </p:oleObj>
                </mc:Choice>
                <mc:Fallback>
                  <p:oleObj name="公式" r:id="rId13" imgW="161841" imgH="219143"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45" y="1015"/>
                          <a:ext cx="166"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 name="Object 142"/>
            <p:cNvGraphicFramePr>
              <a:graphicFrameLocks noChangeAspect="1"/>
            </p:cNvGraphicFramePr>
            <p:nvPr/>
          </p:nvGraphicFramePr>
          <p:xfrm>
            <a:off x="2235" y="812"/>
            <a:ext cx="167" cy="244"/>
          </p:xfrm>
          <a:graphic>
            <a:graphicData uri="http://schemas.openxmlformats.org/presentationml/2006/ole">
              <mc:AlternateContent xmlns:mc="http://schemas.openxmlformats.org/markup-compatibility/2006">
                <mc:Choice xmlns:v="urn:schemas-microsoft-com:vml" Requires="v">
                  <p:oleObj spid="_x0000_s282487" name="公式" r:id="rId15" imgW="161841" imgH="209685" progId="Equation.3">
                    <p:embed/>
                  </p:oleObj>
                </mc:Choice>
                <mc:Fallback>
                  <p:oleObj name="公式" r:id="rId15" imgW="161841" imgH="209685"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35" y="812"/>
                          <a:ext cx="167"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 name="Object 143"/>
            <p:cNvGraphicFramePr>
              <a:graphicFrameLocks noChangeAspect="1"/>
            </p:cNvGraphicFramePr>
            <p:nvPr/>
          </p:nvGraphicFramePr>
          <p:xfrm>
            <a:off x="2245" y="1214"/>
            <a:ext cx="166" cy="244"/>
          </p:xfrm>
          <a:graphic>
            <a:graphicData uri="http://schemas.openxmlformats.org/presentationml/2006/ole">
              <mc:AlternateContent xmlns:mc="http://schemas.openxmlformats.org/markup-compatibility/2006">
                <mc:Choice xmlns:v="urn:schemas-microsoft-com:vml" Requires="v">
                  <p:oleObj spid="_x0000_s282488" name="公式" r:id="rId17" imgW="161841" imgH="209685" progId="Equation.3">
                    <p:embed/>
                  </p:oleObj>
                </mc:Choice>
                <mc:Fallback>
                  <p:oleObj name="公式" r:id="rId17" imgW="161841" imgH="20968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45" y="1214"/>
                          <a:ext cx="166"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 name="Object 144"/>
            <p:cNvGraphicFramePr>
              <a:graphicFrameLocks noChangeAspect="1"/>
            </p:cNvGraphicFramePr>
            <p:nvPr/>
          </p:nvGraphicFramePr>
          <p:xfrm>
            <a:off x="2245" y="1399"/>
            <a:ext cx="166" cy="258"/>
          </p:xfrm>
          <a:graphic>
            <a:graphicData uri="http://schemas.openxmlformats.org/presentationml/2006/ole">
              <mc:AlternateContent xmlns:mc="http://schemas.openxmlformats.org/markup-compatibility/2006">
                <mc:Choice xmlns:v="urn:schemas-microsoft-com:vml" Requires="v">
                  <p:oleObj spid="_x0000_s282489" name="公式" r:id="rId19" imgW="161841" imgH="219143" progId="Equation.3">
                    <p:embed/>
                  </p:oleObj>
                </mc:Choice>
                <mc:Fallback>
                  <p:oleObj name="公式" r:id="rId19" imgW="161841" imgH="219143"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45" y="1399"/>
                          <a:ext cx="166"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 name="Object 145"/>
            <p:cNvGraphicFramePr>
              <a:graphicFrameLocks noChangeAspect="1"/>
            </p:cNvGraphicFramePr>
            <p:nvPr/>
          </p:nvGraphicFramePr>
          <p:xfrm>
            <a:off x="2245" y="1591"/>
            <a:ext cx="166" cy="258"/>
          </p:xfrm>
          <a:graphic>
            <a:graphicData uri="http://schemas.openxmlformats.org/presentationml/2006/ole">
              <mc:AlternateContent xmlns:mc="http://schemas.openxmlformats.org/markup-compatibility/2006">
                <mc:Choice xmlns:v="urn:schemas-microsoft-com:vml" Requires="v">
                  <p:oleObj spid="_x0000_s282490" name="公式" r:id="rId21" imgW="161841" imgH="219143" progId="Equation.3">
                    <p:embed/>
                  </p:oleObj>
                </mc:Choice>
                <mc:Fallback>
                  <p:oleObj name="公式" r:id="rId21" imgW="161841" imgH="219143"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45" y="1591"/>
                          <a:ext cx="166"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 name="Object 146"/>
            <p:cNvGraphicFramePr>
              <a:graphicFrameLocks noChangeAspect="1"/>
            </p:cNvGraphicFramePr>
            <p:nvPr/>
          </p:nvGraphicFramePr>
          <p:xfrm>
            <a:off x="2227" y="1782"/>
            <a:ext cx="166" cy="258"/>
          </p:xfrm>
          <a:graphic>
            <a:graphicData uri="http://schemas.openxmlformats.org/presentationml/2006/ole">
              <mc:AlternateContent xmlns:mc="http://schemas.openxmlformats.org/markup-compatibility/2006">
                <mc:Choice xmlns:v="urn:schemas-microsoft-com:vml" Requires="v">
                  <p:oleObj spid="_x0000_s282491" name="公式" r:id="rId23" imgW="161841" imgH="219143" progId="Equation.3">
                    <p:embed/>
                  </p:oleObj>
                </mc:Choice>
                <mc:Fallback>
                  <p:oleObj name="公式" r:id="rId23" imgW="161841" imgH="219143"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27" y="1782"/>
                          <a:ext cx="166"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4" name="AutoShape 46"/>
          <p:cNvSpPr>
            <a:spLocks noChangeArrowheads="1"/>
          </p:cNvSpPr>
          <p:nvPr/>
        </p:nvSpPr>
        <p:spPr bwMode="auto">
          <a:xfrm rot="5400000">
            <a:off x="857009" y="2753913"/>
            <a:ext cx="1558924" cy="1698135"/>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p>
            <a:endParaRPr lang="zh-CN" altLang="zh-CN">
              <a:solidFill>
                <a:srgbClr val="008000"/>
              </a:solidFill>
            </a:endParaRPr>
          </a:p>
        </p:txBody>
      </p:sp>
    </p:spTree>
    <p:extLst>
      <p:ext uri="{BB962C8B-B14F-4D97-AF65-F5344CB8AC3E}">
        <p14:creationId xmlns:p14="http://schemas.microsoft.com/office/powerpoint/2010/main" val="110795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第四节  译码器和编码器</a:t>
            </a:r>
          </a:p>
        </p:txBody>
      </p:sp>
      <p:sp>
        <p:nvSpPr>
          <p:cNvPr id="30" name="内容占位符 2"/>
          <p:cNvSpPr>
            <a:spLocks noGrp="1"/>
          </p:cNvSpPr>
          <p:nvPr>
            <p:ph idx="1"/>
          </p:nvPr>
        </p:nvSpPr>
        <p:spPr>
          <a:xfrm>
            <a:off x="34543" y="464904"/>
            <a:ext cx="9007310" cy="5775791"/>
          </a:xfrm>
        </p:spPr>
        <p:txBody>
          <a:bodyPr/>
          <a:lstStyle/>
          <a:p>
            <a:r>
              <a:rPr lang="zh-CN" altLang="en-US" sz="2800" dirty="0"/>
              <a:t>二 </a:t>
            </a:r>
            <a:r>
              <a:rPr lang="en-US" altLang="zh-CN" sz="2800" dirty="0"/>
              <a:t>- </a:t>
            </a:r>
            <a:r>
              <a:rPr lang="zh-CN" altLang="en-US" sz="2800" dirty="0"/>
              <a:t>十进制译码器</a:t>
            </a:r>
            <a:endParaRPr lang="en-US" altLang="zh-CN" sz="28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sp>
        <p:nvSpPr>
          <p:cNvPr id="104" name="Text Box 6"/>
          <p:cNvSpPr txBox="1">
            <a:spLocks noChangeArrowheads="1"/>
          </p:cNvSpPr>
          <p:nvPr/>
        </p:nvSpPr>
        <p:spPr bwMode="auto">
          <a:xfrm>
            <a:off x="566733" y="1088844"/>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dirty="0"/>
              <a:t>74LS42</a:t>
            </a:r>
          </a:p>
        </p:txBody>
      </p:sp>
      <p:pic>
        <p:nvPicPr>
          <p:cNvPr id="31747" name="Picture 3"/>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80039" y="1583877"/>
            <a:ext cx="3600776" cy="1755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8" name="Picture 4"/>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3680815" y="508810"/>
            <a:ext cx="5467350"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752" y="3338994"/>
            <a:ext cx="3277349" cy="2932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91882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第四节  译码器和编码器</a:t>
            </a:r>
          </a:p>
        </p:txBody>
      </p:sp>
      <p:sp>
        <p:nvSpPr>
          <p:cNvPr id="30" name="内容占位符 2"/>
          <p:cNvSpPr>
            <a:spLocks noGrp="1"/>
          </p:cNvSpPr>
          <p:nvPr>
            <p:ph idx="1"/>
          </p:nvPr>
        </p:nvSpPr>
        <p:spPr>
          <a:xfrm>
            <a:off x="34543" y="464904"/>
            <a:ext cx="9007310" cy="5775791"/>
          </a:xfrm>
        </p:spPr>
        <p:txBody>
          <a:bodyPr/>
          <a:lstStyle/>
          <a:p>
            <a:r>
              <a:rPr lang="zh-CN" altLang="en-US" sz="2800" dirty="0">
                <a:ea typeface="宋体" pitchFamily="2" charset="-122"/>
              </a:rPr>
              <a:t>数字显示译码器</a:t>
            </a:r>
            <a:endParaRPr lang="en-US" altLang="zh-CN" sz="2800" dirty="0">
              <a:ea typeface="宋体" pitchFamily="2" charset="-122"/>
            </a:endParaRPr>
          </a:p>
          <a:p>
            <a:pPr lvl="1"/>
            <a:r>
              <a:rPr lang="zh-CN" altLang="en-US" sz="2000" dirty="0">
                <a:ea typeface="宋体" pitchFamily="2" charset="-122"/>
              </a:rPr>
              <a:t>在数字系统中，人们常常采用简易数字显示电路将测量或运算结果用数码直接显示出来，以便于监视系统工作情况。</a:t>
            </a:r>
            <a:endParaRPr lang="en-US" altLang="zh-CN" sz="2000" dirty="0">
              <a:ea typeface="宋体" pitchFamily="2" charset="-122"/>
            </a:endParaRPr>
          </a:p>
          <a:p>
            <a:pPr lvl="1"/>
            <a:r>
              <a:rPr lang="zh-CN" altLang="en-US" sz="2000" dirty="0">
                <a:ea typeface="宋体" pitchFamily="2" charset="-122"/>
              </a:rPr>
              <a:t>采用七段荧光数码管的显示系统 ，它由译码</a:t>
            </a:r>
            <a:r>
              <a:rPr lang="en-US" altLang="zh-CN" sz="2000" dirty="0">
                <a:ea typeface="宋体" pitchFamily="2" charset="-122"/>
              </a:rPr>
              <a:t>/</a:t>
            </a:r>
            <a:r>
              <a:rPr lang="zh-CN" altLang="en-US" sz="2000" dirty="0">
                <a:ea typeface="宋体" pitchFamily="2" charset="-122"/>
              </a:rPr>
              <a:t>驱动器</a:t>
            </a:r>
            <a:r>
              <a:rPr lang="en-US" altLang="zh-CN" sz="2000" dirty="0">
                <a:ea typeface="宋体" pitchFamily="2" charset="-122"/>
              </a:rPr>
              <a:t>74LS48</a:t>
            </a:r>
            <a:r>
              <a:rPr lang="zh-CN" altLang="en-US" sz="2000" dirty="0">
                <a:ea typeface="宋体" pitchFamily="2" charset="-122"/>
              </a:rPr>
              <a:t>和共阴极荧光数码管</a:t>
            </a:r>
            <a:r>
              <a:rPr lang="en-US" altLang="zh-CN" sz="2000" dirty="0">
                <a:ea typeface="宋体" pitchFamily="2" charset="-122"/>
              </a:rPr>
              <a:t>BS201A</a:t>
            </a:r>
            <a:r>
              <a:rPr lang="zh-CN" altLang="en-US" sz="2000" dirty="0">
                <a:ea typeface="宋体" pitchFamily="2" charset="-122"/>
              </a:rPr>
              <a:t>组成</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sp>
        <p:nvSpPr>
          <p:cNvPr id="7" name="Text Box 10"/>
          <p:cNvSpPr txBox="1">
            <a:spLocks noChangeArrowheads="1"/>
          </p:cNvSpPr>
          <p:nvPr/>
        </p:nvSpPr>
        <p:spPr bwMode="auto">
          <a:xfrm>
            <a:off x="2861886" y="440376"/>
            <a:ext cx="312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dirty="0"/>
              <a:t>（二</a:t>
            </a:r>
            <a:r>
              <a:rPr lang="en-US" altLang="zh-CN" dirty="0"/>
              <a:t>-</a:t>
            </a:r>
            <a:r>
              <a:rPr lang="zh-CN" altLang="en-US" dirty="0"/>
              <a:t>十进制七段码显示）</a:t>
            </a:r>
          </a:p>
        </p:txBody>
      </p:sp>
      <p:pic>
        <p:nvPicPr>
          <p:cNvPr id="32770" name="Picture 2"/>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296715" y="2932690"/>
            <a:ext cx="379095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1" name="Picture 3"/>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4087665" y="2728250"/>
            <a:ext cx="4981325" cy="3790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91090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8"/>
          <p:cNvGrpSpPr>
            <a:grpSpLocks/>
          </p:cNvGrpSpPr>
          <p:nvPr/>
        </p:nvGrpSpPr>
        <p:grpSpPr bwMode="auto">
          <a:xfrm>
            <a:off x="633419" y="3122278"/>
            <a:ext cx="1773237" cy="2668587"/>
            <a:chOff x="589" y="1616"/>
            <a:chExt cx="1225" cy="2132"/>
          </a:xfrm>
        </p:grpSpPr>
        <p:sp>
          <p:nvSpPr>
            <p:cNvPr id="21" name="AutoShape 19"/>
            <p:cNvSpPr>
              <a:spLocks noChangeArrowheads="1"/>
            </p:cNvSpPr>
            <p:nvPr/>
          </p:nvSpPr>
          <p:spPr bwMode="auto">
            <a:xfrm>
              <a:off x="589" y="1616"/>
              <a:ext cx="1225" cy="2132"/>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 name="Object 20"/>
            <p:cNvGraphicFramePr>
              <a:graphicFrameLocks noChangeAspect="1"/>
            </p:cNvGraphicFramePr>
            <p:nvPr/>
          </p:nvGraphicFramePr>
          <p:xfrm>
            <a:off x="816" y="1684"/>
            <a:ext cx="818" cy="1996"/>
          </p:xfrm>
          <a:graphic>
            <a:graphicData uri="http://schemas.openxmlformats.org/presentationml/2006/ole">
              <mc:AlternateContent xmlns:mc="http://schemas.openxmlformats.org/markup-compatibility/2006">
                <mc:Choice xmlns:v="urn:schemas-microsoft-com:vml" Requires="v">
                  <p:oleObj spid="_x0000_s206394" name="图片" r:id="rId3" imgW="800290" imgH="1953560" progId="Word.Picture.8">
                    <p:embed/>
                  </p:oleObj>
                </mc:Choice>
                <mc:Fallback>
                  <p:oleObj name="图片" r:id="rId3" imgW="800290" imgH="195356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1684"/>
                          <a:ext cx="818" cy="19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第四节  译码器和编码器</a:t>
            </a:r>
          </a:p>
        </p:txBody>
      </p:sp>
      <p:sp>
        <p:nvSpPr>
          <p:cNvPr id="30" name="内容占位符 2"/>
          <p:cNvSpPr>
            <a:spLocks noGrp="1"/>
          </p:cNvSpPr>
          <p:nvPr>
            <p:ph idx="1"/>
          </p:nvPr>
        </p:nvSpPr>
        <p:spPr>
          <a:xfrm>
            <a:off x="34543" y="464904"/>
            <a:ext cx="9007310" cy="5775791"/>
          </a:xfrm>
        </p:spPr>
        <p:txBody>
          <a:bodyPr/>
          <a:lstStyle/>
          <a:p>
            <a:r>
              <a:rPr lang="zh-CN" altLang="en-US" sz="2800" dirty="0">
                <a:ea typeface="宋体" pitchFamily="2" charset="-122"/>
              </a:rPr>
              <a:t>数字显示译码器</a:t>
            </a:r>
            <a:endParaRPr lang="en-US" altLang="zh-CN" sz="2800" dirty="0">
              <a:ea typeface="宋体" pitchFamily="2" charset="-122"/>
            </a:endParaRPr>
          </a:p>
          <a:p>
            <a:pPr lvl="1"/>
            <a:r>
              <a:rPr lang="zh-CN" altLang="en-US" sz="2000" dirty="0">
                <a:ea typeface="宋体" pitchFamily="2" charset="-122"/>
              </a:rPr>
              <a:t>在数字系统中，人们常常采用简易数字显示电路将测量或运算结果用数码直接显示出来，以便于监视系统工作情况。</a:t>
            </a:r>
            <a:endParaRPr lang="en-US" altLang="zh-CN" sz="2000" dirty="0">
              <a:ea typeface="宋体" pitchFamily="2" charset="-122"/>
            </a:endParaRPr>
          </a:p>
          <a:p>
            <a:pPr lvl="1"/>
            <a:r>
              <a:rPr lang="zh-CN" altLang="en-US" sz="2000" dirty="0">
                <a:ea typeface="宋体" pitchFamily="2" charset="-122"/>
              </a:rPr>
              <a:t>采用七段荧光数码管的显示系统 ，它由译码</a:t>
            </a:r>
            <a:r>
              <a:rPr lang="en-US" altLang="zh-CN" sz="2000" dirty="0">
                <a:ea typeface="宋体" pitchFamily="2" charset="-122"/>
              </a:rPr>
              <a:t>/</a:t>
            </a:r>
            <a:r>
              <a:rPr lang="zh-CN" altLang="en-US" sz="2000" dirty="0">
                <a:ea typeface="宋体" pitchFamily="2" charset="-122"/>
              </a:rPr>
              <a:t>驱动器</a:t>
            </a:r>
            <a:r>
              <a:rPr lang="en-US" altLang="zh-CN" sz="2000" dirty="0">
                <a:ea typeface="宋体" pitchFamily="2" charset="-122"/>
              </a:rPr>
              <a:t>74LS48</a:t>
            </a:r>
            <a:r>
              <a:rPr lang="zh-CN" altLang="en-US" sz="2000" dirty="0">
                <a:ea typeface="宋体" pitchFamily="2" charset="-122"/>
              </a:rPr>
              <a:t>和共阴极荧光数码管</a:t>
            </a:r>
            <a:r>
              <a:rPr lang="en-US" altLang="zh-CN" sz="2000" dirty="0">
                <a:ea typeface="宋体" pitchFamily="2" charset="-122"/>
              </a:rPr>
              <a:t>BS201A</a:t>
            </a:r>
            <a:r>
              <a:rPr lang="zh-CN" altLang="en-US" sz="2000" dirty="0">
                <a:ea typeface="宋体" pitchFamily="2" charset="-122"/>
              </a:rPr>
              <a:t>组成</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sp>
        <p:nvSpPr>
          <p:cNvPr id="7" name="Text Box 10"/>
          <p:cNvSpPr txBox="1">
            <a:spLocks noChangeArrowheads="1"/>
          </p:cNvSpPr>
          <p:nvPr/>
        </p:nvSpPr>
        <p:spPr bwMode="auto">
          <a:xfrm>
            <a:off x="2861886" y="440376"/>
            <a:ext cx="312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dirty="0"/>
              <a:t>（二</a:t>
            </a:r>
            <a:r>
              <a:rPr lang="en-US" altLang="zh-CN" dirty="0"/>
              <a:t>-</a:t>
            </a:r>
            <a:r>
              <a:rPr lang="zh-CN" altLang="en-US" dirty="0"/>
              <a:t>十进制七段码显示）</a:t>
            </a:r>
          </a:p>
        </p:txBody>
      </p:sp>
      <p:pic>
        <p:nvPicPr>
          <p:cNvPr id="32770" name="Picture 2"/>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7648275" y="2030865"/>
            <a:ext cx="1485099" cy="1380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a:spLocks noChangeArrowheads="1"/>
          </p:cNvSpPr>
          <p:nvPr/>
        </p:nvSpPr>
        <p:spPr bwMode="auto">
          <a:xfrm>
            <a:off x="6294444" y="3593765"/>
            <a:ext cx="130175" cy="84613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 name="Rectangle 3"/>
          <p:cNvSpPr>
            <a:spLocks noChangeArrowheads="1"/>
          </p:cNvSpPr>
          <p:nvPr/>
        </p:nvSpPr>
        <p:spPr bwMode="auto">
          <a:xfrm>
            <a:off x="6294444" y="4579603"/>
            <a:ext cx="130175" cy="84772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 name="Rectangle 4"/>
          <p:cNvSpPr>
            <a:spLocks noChangeArrowheads="1"/>
          </p:cNvSpPr>
          <p:nvPr/>
        </p:nvSpPr>
        <p:spPr bwMode="auto">
          <a:xfrm rot="16200000">
            <a:off x="6884993" y="3006391"/>
            <a:ext cx="117475" cy="9334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 name="Rectangle 5"/>
          <p:cNvSpPr>
            <a:spLocks noChangeArrowheads="1"/>
          </p:cNvSpPr>
          <p:nvPr/>
        </p:nvSpPr>
        <p:spPr bwMode="auto">
          <a:xfrm rot="16200000">
            <a:off x="6900868" y="4022391"/>
            <a:ext cx="117475" cy="9334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2" name="Rectangle 6"/>
          <p:cNvSpPr>
            <a:spLocks noChangeArrowheads="1"/>
          </p:cNvSpPr>
          <p:nvPr/>
        </p:nvSpPr>
        <p:spPr bwMode="auto">
          <a:xfrm rot="16200000">
            <a:off x="6900868" y="5052678"/>
            <a:ext cx="117475" cy="9334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3" name="Rectangle 7"/>
          <p:cNvSpPr>
            <a:spLocks noChangeArrowheads="1"/>
          </p:cNvSpPr>
          <p:nvPr/>
        </p:nvSpPr>
        <p:spPr bwMode="auto">
          <a:xfrm>
            <a:off x="7480306" y="3563603"/>
            <a:ext cx="130175" cy="84772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 name="Rectangle 8"/>
          <p:cNvSpPr>
            <a:spLocks noChangeArrowheads="1"/>
          </p:cNvSpPr>
          <p:nvPr/>
        </p:nvSpPr>
        <p:spPr bwMode="auto">
          <a:xfrm>
            <a:off x="7480306" y="4573253"/>
            <a:ext cx="130175" cy="84772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5" name="Text Box 9"/>
          <p:cNvSpPr txBox="1">
            <a:spLocks noChangeArrowheads="1"/>
          </p:cNvSpPr>
          <p:nvPr/>
        </p:nvSpPr>
        <p:spPr bwMode="auto">
          <a:xfrm>
            <a:off x="7593019" y="3769978"/>
            <a:ext cx="4873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600" b="1" i="1">
                <a:solidFill>
                  <a:srgbClr val="0000FF"/>
                </a:solidFill>
                <a:latin typeface="Times New Roman" pitchFamily="18" charset="0"/>
                <a:ea typeface="楷体_GB2312" charset="-122"/>
              </a:rPr>
              <a:t>b</a:t>
            </a:r>
          </a:p>
        </p:txBody>
      </p:sp>
      <p:sp>
        <p:nvSpPr>
          <p:cNvPr id="16" name="Text Box 10"/>
          <p:cNvSpPr txBox="1">
            <a:spLocks noChangeArrowheads="1"/>
          </p:cNvSpPr>
          <p:nvPr/>
        </p:nvSpPr>
        <p:spPr bwMode="auto">
          <a:xfrm>
            <a:off x="7610481" y="4725653"/>
            <a:ext cx="438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600" b="1" i="1">
                <a:solidFill>
                  <a:srgbClr val="0000FF"/>
                </a:solidFill>
                <a:latin typeface="Times New Roman" pitchFamily="18" charset="0"/>
                <a:ea typeface="楷体_GB2312" charset="-122"/>
              </a:rPr>
              <a:t>c</a:t>
            </a:r>
          </a:p>
        </p:txBody>
      </p:sp>
      <p:sp>
        <p:nvSpPr>
          <p:cNvPr id="17" name="Text Box 11"/>
          <p:cNvSpPr txBox="1">
            <a:spLocks noChangeArrowheads="1"/>
          </p:cNvSpPr>
          <p:nvPr/>
        </p:nvSpPr>
        <p:spPr bwMode="auto">
          <a:xfrm>
            <a:off x="6756406" y="4935203"/>
            <a:ext cx="4222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600" b="1" i="1">
                <a:solidFill>
                  <a:srgbClr val="0000FF"/>
                </a:solidFill>
                <a:latin typeface="Times New Roman" pitchFamily="18" charset="0"/>
                <a:ea typeface="楷体_GB2312" charset="-122"/>
              </a:rPr>
              <a:t>d</a:t>
            </a:r>
          </a:p>
        </p:txBody>
      </p:sp>
      <p:sp>
        <p:nvSpPr>
          <p:cNvPr id="18" name="Text Box 12"/>
          <p:cNvSpPr txBox="1">
            <a:spLocks noChangeArrowheads="1"/>
          </p:cNvSpPr>
          <p:nvPr/>
        </p:nvSpPr>
        <p:spPr bwMode="auto">
          <a:xfrm>
            <a:off x="5905506" y="3784265"/>
            <a:ext cx="406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600" b="1" i="1">
                <a:solidFill>
                  <a:srgbClr val="0000FF"/>
                </a:solidFill>
                <a:latin typeface="Times New Roman" pitchFamily="18" charset="0"/>
                <a:ea typeface="楷体_GB2312" charset="-122"/>
              </a:rPr>
              <a:t>f</a:t>
            </a:r>
          </a:p>
        </p:txBody>
      </p:sp>
      <p:sp>
        <p:nvSpPr>
          <p:cNvPr id="19" name="Text Box 13"/>
          <p:cNvSpPr txBox="1">
            <a:spLocks noChangeArrowheads="1"/>
          </p:cNvSpPr>
          <p:nvPr/>
        </p:nvSpPr>
        <p:spPr bwMode="auto">
          <a:xfrm>
            <a:off x="5905506" y="4843128"/>
            <a:ext cx="307975" cy="641350"/>
          </a:xfrm>
          <a:prstGeom prst="rect">
            <a:avLst/>
          </a:prstGeom>
          <a:noFill/>
          <a:ln>
            <a:noFill/>
          </a:ln>
          <a:effectLst/>
          <a:extLst>
            <a:ext uri="{909E8E84-426E-40DD-AFC4-6F175D3DCCD1}">
              <a14:hiddenFill xmlns:a14="http://schemas.microsoft.com/office/drawing/2010/main">
                <a:solidFill>
                  <a:srgbClr val="CC0000"/>
                </a:solidFill>
              </a14:hiddenFill>
            </a:ex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600" b="1" i="1">
                <a:solidFill>
                  <a:srgbClr val="0000FF"/>
                </a:solidFill>
                <a:latin typeface="Times New Roman" pitchFamily="18" charset="0"/>
                <a:ea typeface="楷体_GB2312" charset="-122"/>
              </a:rPr>
              <a:t>e</a:t>
            </a:r>
          </a:p>
        </p:txBody>
      </p:sp>
      <p:grpSp>
        <p:nvGrpSpPr>
          <p:cNvPr id="23" name="Group 21"/>
          <p:cNvGrpSpPr>
            <a:grpSpLocks/>
          </p:cNvGrpSpPr>
          <p:nvPr/>
        </p:nvGrpSpPr>
        <p:grpSpPr bwMode="auto">
          <a:xfrm>
            <a:off x="3298831" y="3050840"/>
            <a:ext cx="1514475" cy="2706688"/>
            <a:chOff x="1905" y="1593"/>
            <a:chExt cx="1134" cy="2132"/>
          </a:xfrm>
        </p:grpSpPr>
        <p:sp>
          <p:nvSpPr>
            <p:cNvPr id="24" name="AutoShape 22"/>
            <p:cNvSpPr>
              <a:spLocks noChangeArrowheads="1"/>
            </p:cNvSpPr>
            <p:nvPr/>
          </p:nvSpPr>
          <p:spPr bwMode="auto">
            <a:xfrm>
              <a:off x="1905" y="1616"/>
              <a:ext cx="1134" cy="2109"/>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 name="Object 23"/>
            <p:cNvGraphicFramePr>
              <a:graphicFrameLocks noChangeAspect="1"/>
            </p:cNvGraphicFramePr>
            <p:nvPr/>
          </p:nvGraphicFramePr>
          <p:xfrm>
            <a:off x="2109" y="1593"/>
            <a:ext cx="737" cy="2041"/>
          </p:xfrm>
          <a:graphic>
            <a:graphicData uri="http://schemas.openxmlformats.org/presentationml/2006/ole">
              <mc:AlternateContent xmlns:mc="http://schemas.openxmlformats.org/markup-compatibility/2006">
                <mc:Choice xmlns:v="urn:schemas-microsoft-com:vml" Requires="v">
                  <p:oleObj spid="_x0000_s206395" name="图片" r:id="rId6" imgW="742475" imgH="2085927" progId="Word.Picture.8">
                    <p:embed/>
                  </p:oleObj>
                </mc:Choice>
                <mc:Fallback>
                  <p:oleObj name="图片" r:id="rId6" imgW="742475" imgH="2085927"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9" y="1593"/>
                          <a:ext cx="737" cy="20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6" name="Rectangle 24"/>
          <p:cNvSpPr>
            <a:spLocks noChangeArrowheads="1"/>
          </p:cNvSpPr>
          <p:nvPr/>
        </p:nvSpPr>
        <p:spPr bwMode="auto">
          <a:xfrm>
            <a:off x="22231" y="2365040"/>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3200" b="1" dirty="0">
                <a:solidFill>
                  <a:schemeClr val="tx2"/>
                </a:solidFill>
                <a:latin typeface="黑体" pitchFamily="2" charset="-122"/>
                <a:ea typeface="黑体" pitchFamily="2" charset="-122"/>
              </a:rPr>
              <a:t>LED</a:t>
            </a:r>
            <a:r>
              <a:rPr lang="zh-CN" altLang="en-US" sz="3200" b="1" dirty="0">
                <a:solidFill>
                  <a:schemeClr val="tx2"/>
                </a:solidFill>
                <a:latin typeface="黑体" pitchFamily="2" charset="-122"/>
                <a:ea typeface="黑体" pitchFamily="2" charset="-122"/>
              </a:rPr>
              <a:t>和</a:t>
            </a:r>
            <a:r>
              <a:rPr lang="en-US" altLang="zh-CN" sz="3200" b="1" dirty="0">
                <a:solidFill>
                  <a:schemeClr val="tx2"/>
                </a:solidFill>
                <a:latin typeface="黑体" pitchFamily="2" charset="-122"/>
                <a:ea typeface="黑体" pitchFamily="2" charset="-122"/>
              </a:rPr>
              <a:t>LCD</a:t>
            </a:r>
            <a:r>
              <a:rPr lang="zh-CN" altLang="en-US" sz="3200" b="1" dirty="0">
                <a:solidFill>
                  <a:schemeClr val="tx2"/>
                </a:solidFill>
                <a:latin typeface="黑体" pitchFamily="2" charset="-122"/>
                <a:ea typeface="黑体" pitchFamily="2" charset="-122"/>
              </a:rPr>
              <a:t>显示</a:t>
            </a:r>
            <a:r>
              <a:rPr lang="zh-CN" altLang="en-US" sz="2400" b="1" dirty="0">
                <a:solidFill>
                  <a:schemeClr val="tx2"/>
                </a:solidFill>
                <a:latin typeface="黑体" pitchFamily="2" charset="-122"/>
                <a:ea typeface="黑体" pitchFamily="2" charset="-122"/>
              </a:rPr>
              <a:t> </a:t>
            </a:r>
          </a:p>
        </p:txBody>
      </p:sp>
      <p:sp>
        <p:nvSpPr>
          <p:cNvPr id="27" name="Rectangle 25"/>
          <p:cNvSpPr>
            <a:spLocks noChangeArrowheads="1"/>
          </p:cNvSpPr>
          <p:nvPr/>
        </p:nvSpPr>
        <p:spPr bwMode="auto">
          <a:xfrm>
            <a:off x="417519" y="5856459"/>
            <a:ext cx="2244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dirty="0">
                <a:solidFill>
                  <a:srgbClr val="000099"/>
                </a:solidFill>
                <a:ea typeface="黑体" pitchFamily="2" charset="-122"/>
              </a:rPr>
              <a:t>共阳极显示</a:t>
            </a:r>
          </a:p>
        </p:txBody>
      </p:sp>
      <p:sp>
        <p:nvSpPr>
          <p:cNvPr id="28" name="Rectangle 26"/>
          <p:cNvSpPr>
            <a:spLocks noChangeArrowheads="1"/>
          </p:cNvSpPr>
          <p:nvPr/>
        </p:nvSpPr>
        <p:spPr bwMode="auto">
          <a:xfrm>
            <a:off x="3081344" y="5856459"/>
            <a:ext cx="2244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dirty="0">
                <a:solidFill>
                  <a:srgbClr val="000099"/>
                </a:solidFill>
                <a:ea typeface="黑体" pitchFamily="2" charset="-122"/>
              </a:rPr>
              <a:t>共阴极显示</a:t>
            </a:r>
          </a:p>
        </p:txBody>
      </p:sp>
      <p:sp>
        <p:nvSpPr>
          <p:cNvPr id="29" name="Rectangle 27"/>
          <p:cNvSpPr>
            <a:spLocks noChangeArrowheads="1"/>
          </p:cNvSpPr>
          <p:nvPr/>
        </p:nvSpPr>
        <p:spPr bwMode="auto">
          <a:xfrm>
            <a:off x="5718181" y="5859128"/>
            <a:ext cx="3448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solidFill>
                  <a:srgbClr val="000099"/>
                </a:solidFill>
                <a:ea typeface="黑体" pitchFamily="2" charset="-122"/>
              </a:rPr>
              <a:t>显示器分段布局图</a:t>
            </a:r>
          </a:p>
        </p:txBody>
      </p:sp>
      <p:sp>
        <p:nvSpPr>
          <p:cNvPr id="31" name="Text Box 28"/>
          <p:cNvSpPr txBox="1">
            <a:spLocks noChangeArrowheads="1"/>
          </p:cNvSpPr>
          <p:nvPr/>
        </p:nvSpPr>
        <p:spPr bwMode="auto">
          <a:xfrm>
            <a:off x="6786569" y="2876215"/>
            <a:ext cx="3571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600" b="1" i="1">
                <a:solidFill>
                  <a:srgbClr val="0000FF"/>
                </a:solidFill>
                <a:latin typeface="Times New Roman" pitchFamily="18" charset="0"/>
                <a:ea typeface="楷体_GB2312" charset="-122"/>
              </a:rPr>
              <a:t>a</a:t>
            </a:r>
          </a:p>
        </p:txBody>
      </p:sp>
      <p:sp>
        <p:nvSpPr>
          <p:cNvPr id="32" name="Text Box 29"/>
          <p:cNvSpPr txBox="1">
            <a:spLocks noChangeArrowheads="1"/>
          </p:cNvSpPr>
          <p:nvPr/>
        </p:nvSpPr>
        <p:spPr bwMode="auto">
          <a:xfrm>
            <a:off x="6804031" y="3850940"/>
            <a:ext cx="3571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600" b="1" i="1">
                <a:solidFill>
                  <a:srgbClr val="0000FF"/>
                </a:solidFill>
                <a:latin typeface="Times New Roman" pitchFamily="18" charset="0"/>
                <a:ea typeface="楷体_GB2312" charset="-122"/>
              </a:rPr>
              <a:t>g</a:t>
            </a:r>
          </a:p>
        </p:txBody>
      </p:sp>
    </p:spTree>
    <p:extLst>
      <p:ext uri="{BB962C8B-B14F-4D97-AF65-F5344CB8AC3E}">
        <p14:creationId xmlns:p14="http://schemas.microsoft.com/office/powerpoint/2010/main" val="7232658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第四节  译码器和编码器</a:t>
            </a:r>
          </a:p>
        </p:txBody>
      </p:sp>
      <p:sp>
        <p:nvSpPr>
          <p:cNvPr id="30" name="内容占位符 2"/>
          <p:cNvSpPr>
            <a:spLocks noGrp="1"/>
          </p:cNvSpPr>
          <p:nvPr>
            <p:ph idx="1"/>
          </p:nvPr>
        </p:nvSpPr>
        <p:spPr>
          <a:xfrm>
            <a:off x="34543" y="464904"/>
            <a:ext cx="9007310" cy="5775791"/>
          </a:xfrm>
        </p:spPr>
        <p:txBody>
          <a:bodyPr/>
          <a:lstStyle/>
          <a:p>
            <a:r>
              <a:rPr lang="zh-CN" altLang="en-US" sz="2800" dirty="0">
                <a:ea typeface="宋体" pitchFamily="2" charset="-122"/>
              </a:rPr>
              <a:t>数字显示译码器</a:t>
            </a:r>
            <a:endParaRPr lang="en-US" altLang="zh-CN" sz="2800" dirty="0">
              <a:ea typeface="宋体" pitchFamily="2" charset="-122"/>
            </a:endParaRPr>
          </a:p>
          <a:p>
            <a:pPr lvl="1"/>
            <a:r>
              <a:rPr lang="zh-CN" altLang="en-US" sz="2000" dirty="0">
                <a:ea typeface="宋体" pitchFamily="2" charset="-122"/>
              </a:rPr>
              <a:t>在数字系统中，人们常常采用简易数字显示电路将测量或运算结果用数码直接显示出来，以便于监视系统工作情况。</a:t>
            </a:r>
            <a:endParaRPr lang="en-US" altLang="zh-CN" sz="2000" dirty="0">
              <a:ea typeface="宋体" pitchFamily="2" charset="-122"/>
            </a:endParaRPr>
          </a:p>
          <a:p>
            <a:pPr lvl="1"/>
            <a:r>
              <a:rPr lang="zh-CN" altLang="en-US" sz="2000" dirty="0">
                <a:ea typeface="宋体" pitchFamily="2" charset="-122"/>
              </a:rPr>
              <a:t>采用七段荧光数码管的显示系统 ，它由译码</a:t>
            </a:r>
            <a:r>
              <a:rPr lang="en-US" altLang="zh-CN" sz="2000" dirty="0">
                <a:ea typeface="宋体" pitchFamily="2" charset="-122"/>
              </a:rPr>
              <a:t>/</a:t>
            </a:r>
            <a:r>
              <a:rPr lang="zh-CN" altLang="en-US" sz="2000" dirty="0">
                <a:ea typeface="宋体" pitchFamily="2" charset="-122"/>
              </a:rPr>
              <a:t>驱动器</a:t>
            </a:r>
            <a:r>
              <a:rPr lang="en-US" altLang="zh-CN" sz="2000" dirty="0">
                <a:ea typeface="宋体" pitchFamily="2" charset="-122"/>
              </a:rPr>
              <a:t>74LS48</a:t>
            </a:r>
            <a:r>
              <a:rPr lang="zh-CN" altLang="en-US" sz="2000" dirty="0">
                <a:ea typeface="宋体" pitchFamily="2" charset="-122"/>
              </a:rPr>
              <a:t>和共阴极荧光数码管</a:t>
            </a:r>
            <a:r>
              <a:rPr lang="en-US" altLang="zh-CN" sz="2000" dirty="0">
                <a:ea typeface="宋体" pitchFamily="2" charset="-122"/>
              </a:rPr>
              <a:t>BS201A</a:t>
            </a:r>
            <a:r>
              <a:rPr lang="zh-CN" altLang="en-US" sz="2000" dirty="0">
                <a:ea typeface="宋体" pitchFamily="2" charset="-122"/>
              </a:rPr>
              <a:t>组成</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sp>
        <p:nvSpPr>
          <p:cNvPr id="7" name="Text Box 10"/>
          <p:cNvSpPr txBox="1">
            <a:spLocks noChangeArrowheads="1"/>
          </p:cNvSpPr>
          <p:nvPr/>
        </p:nvSpPr>
        <p:spPr bwMode="auto">
          <a:xfrm>
            <a:off x="2861886" y="440376"/>
            <a:ext cx="312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dirty="0"/>
              <a:t>（二</a:t>
            </a:r>
            <a:r>
              <a:rPr lang="en-US" altLang="zh-CN" dirty="0"/>
              <a:t>-</a:t>
            </a:r>
            <a:r>
              <a:rPr lang="zh-CN" altLang="en-US" dirty="0"/>
              <a:t>十进制七段码显示）</a:t>
            </a:r>
          </a:p>
        </p:txBody>
      </p:sp>
      <p:sp>
        <p:nvSpPr>
          <p:cNvPr id="33" name="Rectangle 2"/>
          <p:cNvSpPr>
            <a:spLocks noChangeArrowheads="1"/>
          </p:cNvSpPr>
          <p:nvPr/>
        </p:nvSpPr>
        <p:spPr bwMode="auto">
          <a:xfrm>
            <a:off x="3657600" y="3262313"/>
            <a:ext cx="152400" cy="109696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4" name="Rectangle 3"/>
          <p:cNvSpPr>
            <a:spLocks noChangeArrowheads="1"/>
          </p:cNvSpPr>
          <p:nvPr/>
        </p:nvSpPr>
        <p:spPr bwMode="auto">
          <a:xfrm>
            <a:off x="3657600" y="4538663"/>
            <a:ext cx="152400" cy="109696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5" name="Rectangle 4"/>
          <p:cNvSpPr>
            <a:spLocks noChangeArrowheads="1"/>
          </p:cNvSpPr>
          <p:nvPr/>
        </p:nvSpPr>
        <p:spPr bwMode="auto">
          <a:xfrm rot="16200000">
            <a:off x="4342607" y="2558256"/>
            <a:ext cx="152400" cy="109696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6" name="Rectangle 5"/>
          <p:cNvSpPr>
            <a:spLocks noChangeArrowheads="1"/>
          </p:cNvSpPr>
          <p:nvPr/>
        </p:nvSpPr>
        <p:spPr bwMode="auto">
          <a:xfrm rot="16200000">
            <a:off x="4361657" y="3872706"/>
            <a:ext cx="152400" cy="109696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7" name="Rectangle 6"/>
          <p:cNvSpPr>
            <a:spLocks noChangeArrowheads="1"/>
          </p:cNvSpPr>
          <p:nvPr/>
        </p:nvSpPr>
        <p:spPr bwMode="auto">
          <a:xfrm rot="16200000">
            <a:off x="4361657" y="5206206"/>
            <a:ext cx="152400" cy="109696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8" name="Rectangle 7"/>
          <p:cNvSpPr>
            <a:spLocks noChangeArrowheads="1"/>
          </p:cNvSpPr>
          <p:nvPr/>
        </p:nvSpPr>
        <p:spPr bwMode="auto">
          <a:xfrm>
            <a:off x="5048250" y="3224213"/>
            <a:ext cx="152400" cy="109696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9" name="Rectangle 8"/>
          <p:cNvSpPr>
            <a:spLocks noChangeArrowheads="1"/>
          </p:cNvSpPr>
          <p:nvPr/>
        </p:nvSpPr>
        <p:spPr bwMode="auto">
          <a:xfrm>
            <a:off x="5048250" y="4530725"/>
            <a:ext cx="152400" cy="109696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0" name="Text Box 9"/>
          <p:cNvSpPr txBox="1">
            <a:spLocks noChangeArrowheads="1"/>
          </p:cNvSpPr>
          <p:nvPr/>
        </p:nvSpPr>
        <p:spPr bwMode="auto">
          <a:xfrm>
            <a:off x="4191000" y="2514600"/>
            <a:ext cx="419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600" b="1" i="1">
                <a:solidFill>
                  <a:srgbClr val="0000FF"/>
                </a:solidFill>
                <a:latin typeface="Times New Roman" pitchFamily="18" charset="0"/>
                <a:ea typeface="楷体_GB2312" charset="-122"/>
              </a:rPr>
              <a:t>a</a:t>
            </a:r>
          </a:p>
        </p:txBody>
      </p:sp>
      <p:sp>
        <p:nvSpPr>
          <p:cNvPr id="41" name="Text Box 10"/>
          <p:cNvSpPr txBox="1">
            <a:spLocks noChangeArrowheads="1"/>
          </p:cNvSpPr>
          <p:nvPr/>
        </p:nvSpPr>
        <p:spPr bwMode="auto">
          <a:xfrm>
            <a:off x="5181600" y="3490913"/>
            <a:ext cx="571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600" b="1" i="1">
                <a:solidFill>
                  <a:srgbClr val="0000FF"/>
                </a:solidFill>
                <a:latin typeface="Times New Roman" pitchFamily="18" charset="0"/>
                <a:ea typeface="楷体_GB2312" charset="-122"/>
              </a:rPr>
              <a:t>b</a:t>
            </a:r>
          </a:p>
        </p:txBody>
      </p:sp>
      <p:sp>
        <p:nvSpPr>
          <p:cNvPr id="42" name="Text Box 11"/>
          <p:cNvSpPr txBox="1">
            <a:spLocks noChangeArrowheads="1"/>
          </p:cNvSpPr>
          <p:nvPr/>
        </p:nvSpPr>
        <p:spPr bwMode="auto">
          <a:xfrm>
            <a:off x="5200650" y="4729163"/>
            <a:ext cx="51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600" b="1" i="1">
                <a:solidFill>
                  <a:srgbClr val="0000FF"/>
                </a:solidFill>
                <a:latin typeface="Times New Roman" pitchFamily="18" charset="0"/>
                <a:ea typeface="楷体_GB2312" charset="-122"/>
              </a:rPr>
              <a:t>c</a:t>
            </a:r>
          </a:p>
        </p:txBody>
      </p:sp>
      <p:sp>
        <p:nvSpPr>
          <p:cNvPr id="43" name="Text Box 12"/>
          <p:cNvSpPr txBox="1">
            <a:spLocks noChangeArrowheads="1"/>
          </p:cNvSpPr>
          <p:nvPr/>
        </p:nvSpPr>
        <p:spPr bwMode="auto">
          <a:xfrm>
            <a:off x="4198938" y="5715000"/>
            <a:ext cx="495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600" b="1" i="1">
                <a:solidFill>
                  <a:srgbClr val="0000FF"/>
                </a:solidFill>
                <a:latin typeface="Times New Roman" pitchFamily="18" charset="0"/>
                <a:ea typeface="楷体_GB2312" charset="-122"/>
              </a:rPr>
              <a:t>d</a:t>
            </a:r>
          </a:p>
        </p:txBody>
      </p:sp>
      <p:sp>
        <p:nvSpPr>
          <p:cNvPr id="44" name="Text Box 13"/>
          <p:cNvSpPr txBox="1">
            <a:spLocks noChangeArrowheads="1"/>
          </p:cNvSpPr>
          <p:nvPr/>
        </p:nvSpPr>
        <p:spPr bwMode="auto">
          <a:xfrm>
            <a:off x="3200400" y="3509963"/>
            <a:ext cx="476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600" b="1" i="1">
                <a:solidFill>
                  <a:srgbClr val="0000FF"/>
                </a:solidFill>
                <a:latin typeface="Times New Roman" pitchFamily="18" charset="0"/>
                <a:ea typeface="楷体_GB2312" charset="-122"/>
              </a:rPr>
              <a:t>f</a:t>
            </a:r>
          </a:p>
        </p:txBody>
      </p:sp>
      <p:sp>
        <p:nvSpPr>
          <p:cNvPr id="45" name="Text Box 14"/>
          <p:cNvSpPr txBox="1">
            <a:spLocks noChangeArrowheads="1"/>
          </p:cNvSpPr>
          <p:nvPr/>
        </p:nvSpPr>
        <p:spPr bwMode="auto">
          <a:xfrm>
            <a:off x="4254500" y="3741738"/>
            <a:ext cx="419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600" b="1" i="1">
                <a:solidFill>
                  <a:srgbClr val="0000FF"/>
                </a:solidFill>
                <a:latin typeface="Times New Roman" pitchFamily="18" charset="0"/>
                <a:ea typeface="楷体_GB2312" charset="-122"/>
              </a:rPr>
              <a:t>g</a:t>
            </a:r>
          </a:p>
        </p:txBody>
      </p:sp>
      <p:sp>
        <p:nvSpPr>
          <p:cNvPr id="46" name="Text Box 15"/>
          <p:cNvSpPr txBox="1">
            <a:spLocks noChangeArrowheads="1"/>
          </p:cNvSpPr>
          <p:nvPr/>
        </p:nvSpPr>
        <p:spPr bwMode="auto">
          <a:xfrm>
            <a:off x="304800" y="2865438"/>
            <a:ext cx="2790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800" b="1" i="1">
                <a:solidFill>
                  <a:srgbClr val="000099"/>
                </a:solidFill>
                <a:latin typeface="Times New Roman" pitchFamily="18" charset="0"/>
                <a:ea typeface="楷体_GB2312" charset="-122"/>
              </a:rPr>
              <a:t>a  b  c  d  e   f   g</a:t>
            </a:r>
          </a:p>
        </p:txBody>
      </p:sp>
      <p:sp>
        <p:nvSpPr>
          <p:cNvPr id="47" name="Text Box 16"/>
          <p:cNvSpPr txBox="1">
            <a:spLocks noChangeArrowheads="1"/>
          </p:cNvSpPr>
          <p:nvPr/>
        </p:nvSpPr>
        <p:spPr bwMode="auto">
          <a:xfrm>
            <a:off x="304800" y="3398838"/>
            <a:ext cx="2719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800" b="1">
                <a:solidFill>
                  <a:srgbClr val="000099"/>
                </a:solidFill>
                <a:latin typeface="Times New Roman" pitchFamily="18" charset="0"/>
                <a:ea typeface="楷体_GB2312" charset="-122"/>
              </a:rPr>
              <a:t>1  1  1  1  1  1   0</a:t>
            </a:r>
          </a:p>
        </p:txBody>
      </p:sp>
      <p:sp>
        <p:nvSpPr>
          <p:cNvPr id="48" name="Text Box 17"/>
          <p:cNvSpPr txBox="1">
            <a:spLocks noChangeArrowheads="1"/>
          </p:cNvSpPr>
          <p:nvPr/>
        </p:nvSpPr>
        <p:spPr bwMode="auto">
          <a:xfrm>
            <a:off x="419100" y="3916363"/>
            <a:ext cx="2574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800" b="1">
                <a:solidFill>
                  <a:srgbClr val="000099"/>
                </a:solidFill>
                <a:latin typeface="Times New Roman" pitchFamily="18" charset="0"/>
                <a:ea typeface="楷体_GB2312" charset="-122"/>
              </a:rPr>
              <a:t>0  1  1  0  0  0  0</a:t>
            </a:r>
          </a:p>
        </p:txBody>
      </p:sp>
      <p:sp>
        <p:nvSpPr>
          <p:cNvPr id="49" name="Text Box 18"/>
          <p:cNvSpPr txBox="1">
            <a:spLocks noChangeArrowheads="1"/>
          </p:cNvSpPr>
          <p:nvPr/>
        </p:nvSpPr>
        <p:spPr bwMode="auto">
          <a:xfrm>
            <a:off x="419100" y="4514850"/>
            <a:ext cx="2611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800" b="1">
                <a:solidFill>
                  <a:srgbClr val="000099"/>
                </a:solidFill>
                <a:latin typeface="Times New Roman" pitchFamily="18" charset="0"/>
                <a:ea typeface="楷体_GB2312" charset="-122"/>
              </a:rPr>
              <a:t>1  1  0  1  1  0  1</a:t>
            </a:r>
          </a:p>
        </p:txBody>
      </p:sp>
      <p:grpSp>
        <p:nvGrpSpPr>
          <p:cNvPr id="50" name="Group 19"/>
          <p:cNvGrpSpPr>
            <a:grpSpLocks/>
          </p:cNvGrpSpPr>
          <p:nvPr/>
        </p:nvGrpSpPr>
        <p:grpSpPr bwMode="auto">
          <a:xfrm>
            <a:off x="5072063" y="3205163"/>
            <a:ext cx="152400" cy="2403475"/>
            <a:chOff x="5100" y="1452"/>
            <a:chExt cx="96" cy="1514"/>
          </a:xfrm>
        </p:grpSpPr>
        <p:sp>
          <p:nvSpPr>
            <p:cNvPr id="51" name="Rectangle 20"/>
            <p:cNvSpPr>
              <a:spLocks noChangeArrowheads="1"/>
            </p:cNvSpPr>
            <p:nvPr/>
          </p:nvSpPr>
          <p:spPr bwMode="auto">
            <a:xfrm>
              <a:off x="5100" y="1452"/>
              <a:ext cx="96" cy="691"/>
            </a:xfrm>
            <a:prstGeom prst="rect">
              <a:avLst/>
            </a:prstGeom>
            <a:solidFill>
              <a:srgbClr val="FF0000"/>
            </a:solidFill>
            <a:ln>
              <a:noFill/>
            </a:ln>
            <a:effectLst/>
            <a:extLs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2" name="Rectangle 21"/>
            <p:cNvSpPr>
              <a:spLocks noChangeArrowheads="1"/>
            </p:cNvSpPr>
            <p:nvPr/>
          </p:nvSpPr>
          <p:spPr bwMode="auto">
            <a:xfrm>
              <a:off x="5100" y="2275"/>
              <a:ext cx="96" cy="691"/>
            </a:xfrm>
            <a:prstGeom prst="rect">
              <a:avLst/>
            </a:prstGeom>
            <a:solidFill>
              <a:srgbClr val="FF0000"/>
            </a:solidFill>
            <a:ln>
              <a:noFill/>
            </a:ln>
            <a:effectLst/>
            <a:extLs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53" name="Group 22"/>
          <p:cNvGrpSpPr>
            <a:grpSpLocks/>
          </p:cNvGrpSpPr>
          <p:nvPr/>
        </p:nvGrpSpPr>
        <p:grpSpPr bwMode="auto">
          <a:xfrm>
            <a:off x="3668713" y="3025775"/>
            <a:ext cx="1543050" cy="2800350"/>
            <a:chOff x="1891" y="2652"/>
            <a:chExt cx="972" cy="1764"/>
          </a:xfrm>
        </p:grpSpPr>
        <p:sp>
          <p:nvSpPr>
            <p:cNvPr id="54" name="Rectangle 23"/>
            <p:cNvSpPr>
              <a:spLocks noChangeArrowheads="1"/>
            </p:cNvSpPr>
            <p:nvPr/>
          </p:nvSpPr>
          <p:spPr bwMode="auto">
            <a:xfrm>
              <a:off x="1891" y="3602"/>
              <a:ext cx="96" cy="691"/>
            </a:xfrm>
            <a:prstGeom prst="rect">
              <a:avLst/>
            </a:prstGeom>
            <a:solidFill>
              <a:srgbClr val="FF0000"/>
            </a:solidFill>
            <a:ln>
              <a:noFill/>
            </a:ln>
            <a:effectLst/>
            <a:extLs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 name="Rectangle 24"/>
            <p:cNvSpPr>
              <a:spLocks noChangeArrowheads="1"/>
            </p:cNvSpPr>
            <p:nvPr/>
          </p:nvSpPr>
          <p:spPr bwMode="auto">
            <a:xfrm rot="-5400000">
              <a:off x="2323" y="2354"/>
              <a:ext cx="96" cy="691"/>
            </a:xfrm>
            <a:prstGeom prst="rect">
              <a:avLst/>
            </a:prstGeom>
            <a:solidFill>
              <a:srgbClr val="FF0000"/>
            </a:solidFill>
            <a:ln>
              <a:noFill/>
            </a:ln>
            <a:effectLst/>
            <a:extLs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6" name="Rectangle 25"/>
            <p:cNvSpPr>
              <a:spLocks noChangeArrowheads="1"/>
            </p:cNvSpPr>
            <p:nvPr/>
          </p:nvSpPr>
          <p:spPr bwMode="auto">
            <a:xfrm rot="-5400000">
              <a:off x="2335" y="3182"/>
              <a:ext cx="96" cy="691"/>
            </a:xfrm>
            <a:prstGeom prst="rect">
              <a:avLst/>
            </a:prstGeom>
            <a:solidFill>
              <a:srgbClr val="FF0000"/>
            </a:solidFill>
            <a:ln>
              <a:noFill/>
            </a:ln>
            <a:effectLst/>
            <a:extLs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 name="Rectangle 26"/>
            <p:cNvSpPr>
              <a:spLocks noChangeArrowheads="1"/>
            </p:cNvSpPr>
            <p:nvPr/>
          </p:nvSpPr>
          <p:spPr bwMode="auto">
            <a:xfrm rot="-5400000">
              <a:off x="2335" y="4022"/>
              <a:ext cx="96" cy="691"/>
            </a:xfrm>
            <a:prstGeom prst="rect">
              <a:avLst/>
            </a:prstGeom>
            <a:solidFill>
              <a:srgbClr val="FF0000"/>
            </a:solidFill>
            <a:ln>
              <a:noFill/>
            </a:ln>
            <a:effectLst/>
            <a:extLs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8" name="Rectangle 27"/>
            <p:cNvSpPr>
              <a:spLocks noChangeArrowheads="1"/>
            </p:cNvSpPr>
            <p:nvPr/>
          </p:nvSpPr>
          <p:spPr bwMode="auto">
            <a:xfrm>
              <a:off x="2767" y="2774"/>
              <a:ext cx="96" cy="691"/>
            </a:xfrm>
            <a:prstGeom prst="rect">
              <a:avLst/>
            </a:prstGeom>
            <a:solidFill>
              <a:srgbClr val="FF0000"/>
            </a:solidFill>
            <a:ln>
              <a:noFill/>
            </a:ln>
            <a:effectLst/>
            <a:extLs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59" name="Text Box 28"/>
          <p:cNvSpPr txBox="1">
            <a:spLocks noChangeArrowheads="1"/>
          </p:cNvSpPr>
          <p:nvPr/>
        </p:nvSpPr>
        <p:spPr bwMode="auto">
          <a:xfrm>
            <a:off x="3200400" y="4881563"/>
            <a:ext cx="361950" cy="641350"/>
          </a:xfrm>
          <a:prstGeom prst="rect">
            <a:avLst/>
          </a:prstGeom>
          <a:noFill/>
          <a:ln>
            <a:noFill/>
          </a:ln>
          <a:effectLst/>
          <a:extLst>
            <a:ext uri="{909E8E84-426E-40DD-AFC4-6F175D3DCCD1}">
              <a14:hiddenFill xmlns:a14="http://schemas.microsoft.com/office/drawing/2010/main">
                <a:solidFill>
                  <a:srgbClr val="CC0000"/>
                </a:solidFill>
              </a14:hiddenFill>
            </a:ex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600" b="1" i="1">
                <a:solidFill>
                  <a:srgbClr val="0000FF"/>
                </a:solidFill>
                <a:latin typeface="Times New Roman" pitchFamily="18" charset="0"/>
                <a:ea typeface="楷体_GB2312" charset="-122"/>
              </a:rPr>
              <a:t>e</a:t>
            </a:r>
          </a:p>
        </p:txBody>
      </p:sp>
      <p:grpSp>
        <p:nvGrpSpPr>
          <p:cNvPr id="60" name="Group 29"/>
          <p:cNvGrpSpPr>
            <a:grpSpLocks/>
          </p:cNvGrpSpPr>
          <p:nvPr/>
        </p:nvGrpSpPr>
        <p:grpSpPr bwMode="auto">
          <a:xfrm>
            <a:off x="3657600" y="3048000"/>
            <a:ext cx="1543050" cy="2800350"/>
            <a:chOff x="1761" y="2350"/>
            <a:chExt cx="972" cy="1764"/>
          </a:xfrm>
        </p:grpSpPr>
        <p:sp>
          <p:nvSpPr>
            <p:cNvPr id="61" name="Rectangle 30"/>
            <p:cNvSpPr>
              <a:spLocks noChangeArrowheads="1"/>
            </p:cNvSpPr>
            <p:nvPr/>
          </p:nvSpPr>
          <p:spPr bwMode="auto">
            <a:xfrm>
              <a:off x="1761" y="2496"/>
              <a:ext cx="96" cy="691"/>
            </a:xfrm>
            <a:prstGeom prst="rect">
              <a:avLst/>
            </a:prstGeom>
            <a:solidFill>
              <a:srgbClr val="FF0000"/>
            </a:solidFill>
            <a:ln>
              <a:noFill/>
            </a:ln>
            <a:effectLst/>
            <a:extLs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2" name="Rectangle 31"/>
            <p:cNvSpPr>
              <a:spLocks noChangeArrowheads="1"/>
            </p:cNvSpPr>
            <p:nvPr/>
          </p:nvSpPr>
          <p:spPr bwMode="auto">
            <a:xfrm>
              <a:off x="1761" y="3300"/>
              <a:ext cx="96" cy="691"/>
            </a:xfrm>
            <a:prstGeom prst="rect">
              <a:avLst/>
            </a:prstGeom>
            <a:solidFill>
              <a:srgbClr val="FF0000"/>
            </a:solidFill>
            <a:ln>
              <a:noFill/>
            </a:ln>
            <a:effectLst/>
            <a:extLs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3" name="Rectangle 32"/>
            <p:cNvSpPr>
              <a:spLocks noChangeArrowheads="1"/>
            </p:cNvSpPr>
            <p:nvPr/>
          </p:nvSpPr>
          <p:spPr bwMode="auto">
            <a:xfrm rot="-5400000">
              <a:off x="2193" y="2052"/>
              <a:ext cx="96" cy="691"/>
            </a:xfrm>
            <a:prstGeom prst="rect">
              <a:avLst/>
            </a:prstGeom>
            <a:solidFill>
              <a:srgbClr val="FF0000"/>
            </a:solidFill>
            <a:ln>
              <a:noFill/>
            </a:ln>
            <a:effectLst/>
            <a:extLs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4" name="Rectangle 33"/>
            <p:cNvSpPr>
              <a:spLocks noChangeArrowheads="1"/>
            </p:cNvSpPr>
            <p:nvPr/>
          </p:nvSpPr>
          <p:spPr bwMode="auto">
            <a:xfrm rot="-5400000">
              <a:off x="2205" y="3720"/>
              <a:ext cx="96" cy="691"/>
            </a:xfrm>
            <a:prstGeom prst="rect">
              <a:avLst/>
            </a:prstGeom>
            <a:solidFill>
              <a:srgbClr val="FF0000"/>
            </a:solidFill>
            <a:ln>
              <a:noFill/>
            </a:ln>
            <a:effectLst/>
            <a:extLs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5" name="Rectangle 34"/>
            <p:cNvSpPr>
              <a:spLocks noChangeArrowheads="1"/>
            </p:cNvSpPr>
            <p:nvPr/>
          </p:nvSpPr>
          <p:spPr bwMode="auto">
            <a:xfrm>
              <a:off x="2637" y="2472"/>
              <a:ext cx="96" cy="691"/>
            </a:xfrm>
            <a:prstGeom prst="rect">
              <a:avLst/>
            </a:prstGeom>
            <a:solidFill>
              <a:srgbClr val="FF0000"/>
            </a:solidFill>
            <a:ln>
              <a:noFill/>
            </a:ln>
            <a:effectLst/>
            <a:extLs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6" name="Rectangle 35"/>
            <p:cNvSpPr>
              <a:spLocks noChangeArrowheads="1"/>
            </p:cNvSpPr>
            <p:nvPr/>
          </p:nvSpPr>
          <p:spPr bwMode="auto">
            <a:xfrm>
              <a:off x="2637" y="3295"/>
              <a:ext cx="96" cy="691"/>
            </a:xfrm>
            <a:prstGeom prst="rect">
              <a:avLst/>
            </a:prstGeom>
            <a:solidFill>
              <a:srgbClr val="FF0000"/>
            </a:solidFill>
            <a:ln>
              <a:noFill/>
            </a:ln>
            <a:effectLst/>
            <a:extLs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67" name="Text Box 36"/>
          <p:cNvSpPr txBox="1">
            <a:spLocks noChangeArrowheads="1"/>
          </p:cNvSpPr>
          <p:nvPr/>
        </p:nvSpPr>
        <p:spPr bwMode="auto">
          <a:xfrm>
            <a:off x="1349375" y="5168900"/>
            <a:ext cx="73025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0000" tIns="46800" rIns="90000" bIns="46800">
            <a:spAutoFit/>
          </a:bodyPr>
          <a:lstStyle/>
          <a:p>
            <a:pPr>
              <a:spcBef>
                <a:spcPct val="50000"/>
              </a:spcBef>
            </a:pPr>
            <a:r>
              <a:rPr kumimoji="1" lang="en-US" altLang="zh-CN" sz="3600" b="1">
                <a:latin typeface="Times New Roman" pitchFamily="18" charset="0"/>
                <a:ea typeface="楷体_GB2312" charset="-122"/>
                <a:sym typeface="Symbol" pitchFamily="18" charset="2"/>
              </a:rPr>
              <a:t></a:t>
            </a:r>
            <a:endParaRPr kumimoji="1" lang="en-US" altLang="zh-CN" sz="2800" b="1">
              <a:latin typeface="Times New Roman" pitchFamily="18" charset="0"/>
              <a:ea typeface="楷体_GB2312" charset="-122"/>
            </a:endParaRPr>
          </a:p>
        </p:txBody>
      </p:sp>
      <p:grpSp>
        <p:nvGrpSpPr>
          <p:cNvPr id="68" name="Group 41"/>
          <p:cNvGrpSpPr>
            <a:grpSpLocks/>
          </p:cNvGrpSpPr>
          <p:nvPr/>
        </p:nvGrpSpPr>
        <p:grpSpPr bwMode="auto">
          <a:xfrm>
            <a:off x="6019800" y="3441700"/>
            <a:ext cx="2771775" cy="1739900"/>
            <a:chOff x="3792" y="2168"/>
            <a:chExt cx="1746" cy="1096"/>
          </a:xfrm>
        </p:grpSpPr>
        <p:sp>
          <p:nvSpPr>
            <p:cNvPr id="69" name="Line 42"/>
            <p:cNvSpPr>
              <a:spLocks noChangeShapeType="1"/>
            </p:cNvSpPr>
            <p:nvPr/>
          </p:nvSpPr>
          <p:spPr bwMode="auto">
            <a:xfrm>
              <a:off x="3907" y="2208"/>
              <a:ext cx="101"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43"/>
            <p:cNvSpPr>
              <a:spLocks noChangeShapeType="1"/>
            </p:cNvSpPr>
            <p:nvPr/>
          </p:nvSpPr>
          <p:spPr bwMode="auto">
            <a:xfrm rot="5400000">
              <a:off x="3821" y="2301"/>
              <a:ext cx="11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44"/>
            <p:cNvSpPr>
              <a:spLocks noChangeShapeType="1"/>
            </p:cNvSpPr>
            <p:nvPr/>
          </p:nvSpPr>
          <p:spPr bwMode="auto">
            <a:xfrm rot="5400000">
              <a:off x="3979" y="2301"/>
              <a:ext cx="11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45"/>
            <p:cNvSpPr>
              <a:spLocks noChangeShapeType="1"/>
            </p:cNvSpPr>
            <p:nvPr/>
          </p:nvSpPr>
          <p:spPr bwMode="auto">
            <a:xfrm>
              <a:off x="3907" y="2577"/>
              <a:ext cx="101"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46"/>
            <p:cNvSpPr>
              <a:spLocks noChangeShapeType="1"/>
            </p:cNvSpPr>
            <p:nvPr/>
          </p:nvSpPr>
          <p:spPr bwMode="auto">
            <a:xfrm rot="5400000">
              <a:off x="3820" y="2486"/>
              <a:ext cx="12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47"/>
            <p:cNvSpPr>
              <a:spLocks noChangeShapeType="1"/>
            </p:cNvSpPr>
            <p:nvPr/>
          </p:nvSpPr>
          <p:spPr bwMode="auto">
            <a:xfrm rot="5400000">
              <a:off x="3978" y="2486"/>
              <a:ext cx="12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Line 48"/>
            <p:cNvSpPr>
              <a:spLocks noChangeShapeType="1"/>
            </p:cNvSpPr>
            <p:nvPr/>
          </p:nvSpPr>
          <p:spPr bwMode="auto">
            <a:xfrm>
              <a:off x="3919" y="3032"/>
              <a:ext cx="10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49"/>
            <p:cNvSpPr>
              <a:spLocks noChangeShapeType="1"/>
            </p:cNvSpPr>
            <p:nvPr/>
          </p:nvSpPr>
          <p:spPr bwMode="auto">
            <a:xfrm>
              <a:off x="3919" y="2846"/>
              <a:ext cx="10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Line 50"/>
            <p:cNvSpPr>
              <a:spLocks noChangeShapeType="1"/>
            </p:cNvSpPr>
            <p:nvPr/>
          </p:nvSpPr>
          <p:spPr bwMode="auto">
            <a:xfrm rot="5400000">
              <a:off x="3834" y="2940"/>
              <a:ext cx="11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51"/>
            <p:cNvSpPr>
              <a:spLocks noChangeShapeType="1"/>
            </p:cNvSpPr>
            <p:nvPr/>
          </p:nvSpPr>
          <p:spPr bwMode="auto">
            <a:xfrm>
              <a:off x="3919" y="3216"/>
              <a:ext cx="10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Line 52"/>
            <p:cNvSpPr>
              <a:spLocks noChangeShapeType="1"/>
            </p:cNvSpPr>
            <p:nvPr/>
          </p:nvSpPr>
          <p:spPr bwMode="auto">
            <a:xfrm rot="5400000">
              <a:off x="3990" y="3125"/>
              <a:ext cx="119"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Line 53"/>
            <p:cNvSpPr>
              <a:spLocks noChangeShapeType="1"/>
            </p:cNvSpPr>
            <p:nvPr/>
          </p:nvSpPr>
          <p:spPr bwMode="auto">
            <a:xfrm>
              <a:off x="5301" y="2392"/>
              <a:ext cx="101"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54"/>
            <p:cNvSpPr>
              <a:spLocks noChangeShapeType="1"/>
            </p:cNvSpPr>
            <p:nvPr/>
          </p:nvSpPr>
          <p:spPr bwMode="auto">
            <a:xfrm rot="5400000">
              <a:off x="5215" y="2301"/>
              <a:ext cx="11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55"/>
            <p:cNvSpPr>
              <a:spLocks noChangeShapeType="1"/>
            </p:cNvSpPr>
            <p:nvPr/>
          </p:nvSpPr>
          <p:spPr bwMode="auto">
            <a:xfrm rot="5400000">
              <a:off x="5373" y="2301"/>
              <a:ext cx="11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Line 56"/>
            <p:cNvSpPr>
              <a:spLocks noChangeShapeType="1"/>
            </p:cNvSpPr>
            <p:nvPr/>
          </p:nvSpPr>
          <p:spPr bwMode="auto">
            <a:xfrm rot="5400000">
              <a:off x="5372" y="2486"/>
              <a:ext cx="12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Line 57"/>
            <p:cNvSpPr>
              <a:spLocks noChangeShapeType="1"/>
            </p:cNvSpPr>
            <p:nvPr/>
          </p:nvSpPr>
          <p:spPr bwMode="auto">
            <a:xfrm rot="5400000">
              <a:off x="4331" y="2301"/>
              <a:ext cx="11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Line 58"/>
            <p:cNvSpPr>
              <a:spLocks noChangeShapeType="1"/>
            </p:cNvSpPr>
            <p:nvPr/>
          </p:nvSpPr>
          <p:spPr bwMode="auto">
            <a:xfrm rot="5400000">
              <a:off x="4330" y="2486"/>
              <a:ext cx="12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Line 59"/>
            <p:cNvSpPr>
              <a:spLocks noChangeShapeType="1"/>
            </p:cNvSpPr>
            <p:nvPr/>
          </p:nvSpPr>
          <p:spPr bwMode="auto">
            <a:xfrm>
              <a:off x="4623" y="2400"/>
              <a:ext cx="10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Line 60"/>
            <p:cNvSpPr>
              <a:spLocks noChangeShapeType="1"/>
            </p:cNvSpPr>
            <p:nvPr/>
          </p:nvSpPr>
          <p:spPr bwMode="auto">
            <a:xfrm>
              <a:off x="4619" y="2216"/>
              <a:ext cx="1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Line 61"/>
            <p:cNvSpPr>
              <a:spLocks noChangeShapeType="1"/>
            </p:cNvSpPr>
            <p:nvPr/>
          </p:nvSpPr>
          <p:spPr bwMode="auto">
            <a:xfrm rot="5400000">
              <a:off x="4689" y="2310"/>
              <a:ext cx="119"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Line 62"/>
            <p:cNvSpPr>
              <a:spLocks noChangeShapeType="1"/>
            </p:cNvSpPr>
            <p:nvPr/>
          </p:nvSpPr>
          <p:spPr bwMode="auto">
            <a:xfrm>
              <a:off x="4619" y="2585"/>
              <a:ext cx="1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Line 63"/>
            <p:cNvSpPr>
              <a:spLocks noChangeShapeType="1"/>
            </p:cNvSpPr>
            <p:nvPr/>
          </p:nvSpPr>
          <p:spPr bwMode="auto">
            <a:xfrm rot="5400000">
              <a:off x="4532" y="2495"/>
              <a:ext cx="11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 name="Line 64"/>
            <p:cNvSpPr>
              <a:spLocks noChangeShapeType="1"/>
            </p:cNvSpPr>
            <p:nvPr/>
          </p:nvSpPr>
          <p:spPr bwMode="auto">
            <a:xfrm>
              <a:off x="4972" y="2400"/>
              <a:ext cx="10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Line 65"/>
            <p:cNvSpPr>
              <a:spLocks noChangeShapeType="1"/>
            </p:cNvSpPr>
            <p:nvPr/>
          </p:nvSpPr>
          <p:spPr bwMode="auto">
            <a:xfrm>
              <a:off x="4967" y="2216"/>
              <a:ext cx="101"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 name="Line 66"/>
            <p:cNvSpPr>
              <a:spLocks noChangeShapeType="1"/>
            </p:cNvSpPr>
            <p:nvPr/>
          </p:nvSpPr>
          <p:spPr bwMode="auto">
            <a:xfrm rot="5400000">
              <a:off x="5038" y="2310"/>
              <a:ext cx="119"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Line 67"/>
            <p:cNvSpPr>
              <a:spLocks noChangeShapeType="1"/>
            </p:cNvSpPr>
            <p:nvPr/>
          </p:nvSpPr>
          <p:spPr bwMode="auto">
            <a:xfrm>
              <a:off x="4967" y="2585"/>
              <a:ext cx="101"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Line 68"/>
            <p:cNvSpPr>
              <a:spLocks noChangeShapeType="1"/>
            </p:cNvSpPr>
            <p:nvPr/>
          </p:nvSpPr>
          <p:spPr bwMode="auto">
            <a:xfrm rot="5400000">
              <a:off x="5039" y="2495"/>
              <a:ext cx="11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 name="Line 69"/>
            <p:cNvSpPr>
              <a:spLocks noChangeShapeType="1"/>
            </p:cNvSpPr>
            <p:nvPr/>
          </p:nvSpPr>
          <p:spPr bwMode="auto">
            <a:xfrm>
              <a:off x="4266" y="3031"/>
              <a:ext cx="101"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 name="Line 70"/>
            <p:cNvSpPr>
              <a:spLocks noChangeShapeType="1"/>
            </p:cNvSpPr>
            <p:nvPr/>
          </p:nvSpPr>
          <p:spPr bwMode="auto">
            <a:xfrm rot="5400000">
              <a:off x="4175" y="2942"/>
              <a:ext cx="119"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 name="Line 71"/>
            <p:cNvSpPr>
              <a:spLocks noChangeShapeType="1"/>
            </p:cNvSpPr>
            <p:nvPr/>
          </p:nvSpPr>
          <p:spPr bwMode="auto">
            <a:xfrm>
              <a:off x="4261" y="3216"/>
              <a:ext cx="10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 name="Line 72"/>
            <p:cNvSpPr>
              <a:spLocks noChangeShapeType="1"/>
            </p:cNvSpPr>
            <p:nvPr/>
          </p:nvSpPr>
          <p:spPr bwMode="auto">
            <a:xfrm rot="5400000">
              <a:off x="4176" y="3125"/>
              <a:ext cx="11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 name="Line 73"/>
            <p:cNvSpPr>
              <a:spLocks noChangeShapeType="1"/>
            </p:cNvSpPr>
            <p:nvPr/>
          </p:nvSpPr>
          <p:spPr bwMode="auto">
            <a:xfrm rot="5400000">
              <a:off x="4332" y="3125"/>
              <a:ext cx="11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 name="Rectangle 74"/>
            <p:cNvSpPr>
              <a:spLocks noChangeArrowheads="1"/>
            </p:cNvSpPr>
            <p:nvPr/>
          </p:nvSpPr>
          <p:spPr bwMode="auto">
            <a:xfrm>
              <a:off x="3792" y="2168"/>
              <a:ext cx="1746" cy="46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 name="Line 75"/>
            <p:cNvSpPr>
              <a:spLocks noChangeShapeType="1"/>
            </p:cNvSpPr>
            <p:nvPr/>
          </p:nvSpPr>
          <p:spPr bwMode="auto">
            <a:xfrm>
              <a:off x="4141" y="2168"/>
              <a:ext cx="0" cy="45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 name="Line 76"/>
            <p:cNvSpPr>
              <a:spLocks noChangeShapeType="1"/>
            </p:cNvSpPr>
            <p:nvPr/>
          </p:nvSpPr>
          <p:spPr bwMode="auto">
            <a:xfrm>
              <a:off x="4489" y="2168"/>
              <a:ext cx="0" cy="45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 name="Line 77"/>
            <p:cNvSpPr>
              <a:spLocks noChangeShapeType="1"/>
            </p:cNvSpPr>
            <p:nvPr/>
          </p:nvSpPr>
          <p:spPr bwMode="auto">
            <a:xfrm>
              <a:off x="4839" y="2168"/>
              <a:ext cx="0" cy="45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Line 78"/>
            <p:cNvSpPr>
              <a:spLocks noChangeShapeType="1"/>
            </p:cNvSpPr>
            <p:nvPr/>
          </p:nvSpPr>
          <p:spPr bwMode="auto">
            <a:xfrm>
              <a:off x="5189" y="2168"/>
              <a:ext cx="0" cy="456"/>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 name="Line 79"/>
            <p:cNvSpPr>
              <a:spLocks noChangeShapeType="1"/>
            </p:cNvSpPr>
            <p:nvPr/>
          </p:nvSpPr>
          <p:spPr bwMode="auto">
            <a:xfrm>
              <a:off x="4141" y="2807"/>
              <a:ext cx="0" cy="45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 name="Line 80"/>
            <p:cNvSpPr>
              <a:spLocks noChangeShapeType="1"/>
            </p:cNvSpPr>
            <p:nvPr/>
          </p:nvSpPr>
          <p:spPr bwMode="auto">
            <a:xfrm>
              <a:off x="4489" y="2807"/>
              <a:ext cx="0" cy="45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 name="Line 81"/>
            <p:cNvSpPr>
              <a:spLocks noChangeShapeType="1"/>
            </p:cNvSpPr>
            <p:nvPr/>
          </p:nvSpPr>
          <p:spPr bwMode="auto">
            <a:xfrm>
              <a:off x="4611" y="2864"/>
              <a:ext cx="1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 name="Line 82"/>
            <p:cNvSpPr>
              <a:spLocks noChangeShapeType="1"/>
            </p:cNvSpPr>
            <p:nvPr/>
          </p:nvSpPr>
          <p:spPr bwMode="auto">
            <a:xfrm rot="5400000">
              <a:off x="4682" y="2957"/>
              <a:ext cx="11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 name="Line 83"/>
            <p:cNvSpPr>
              <a:spLocks noChangeShapeType="1"/>
            </p:cNvSpPr>
            <p:nvPr/>
          </p:nvSpPr>
          <p:spPr bwMode="auto">
            <a:xfrm rot="5400000">
              <a:off x="4681" y="3141"/>
              <a:ext cx="119"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 name="Rectangle 84"/>
            <p:cNvSpPr>
              <a:spLocks noChangeArrowheads="1"/>
            </p:cNvSpPr>
            <p:nvPr/>
          </p:nvSpPr>
          <p:spPr bwMode="auto">
            <a:xfrm>
              <a:off x="3792" y="2800"/>
              <a:ext cx="1746" cy="46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 name="Line 85"/>
            <p:cNvSpPr>
              <a:spLocks noChangeShapeType="1"/>
            </p:cNvSpPr>
            <p:nvPr/>
          </p:nvSpPr>
          <p:spPr bwMode="auto">
            <a:xfrm>
              <a:off x="4839" y="2800"/>
              <a:ext cx="0" cy="45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 name="Line 86"/>
            <p:cNvSpPr>
              <a:spLocks noChangeShapeType="1"/>
            </p:cNvSpPr>
            <p:nvPr/>
          </p:nvSpPr>
          <p:spPr bwMode="auto">
            <a:xfrm>
              <a:off x="4962" y="3031"/>
              <a:ext cx="10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 name="Line 87"/>
            <p:cNvSpPr>
              <a:spLocks noChangeShapeType="1"/>
            </p:cNvSpPr>
            <p:nvPr/>
          </p:nvSpPr>
          <p:spPr bwMode="auto">
            <a:xfrm>
              <a:off x="4957" y="2846"/>
              <a:ext cx="101"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 name="Line 88"/>
            <p:cNvSpPr>
              <a:spLocks noChangeShapeType="1"/>
            </p:cNvSpPr>
            <p:nvPr/>
          </p:nvSpPr>
          <p:spPr bwMode="auto">
            <a:xfrm rot="5400000">
              <a:off x="4870" y="2941"/>
              <a:ext cx="119"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 name="Line 89"/>
            <p:cNvSpPr>
              <a:spLocks noChangeShapeType="1"/>
            </p:cNvSpPr>
            <p:nvPr/>
          </p:nvSpPr>
          <p:spPr bwMode="auto">
            <a:xfrm rot="5400000">
              <a:off x="5027" y="2941"/>
              <a:ext cx="119"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 name="Line 90"/>
            <p:cNvSpPr>
              <a:spLocks noChangeShapeType="1"/>
            </p:cNvSpPr>
            <p:nvPr/>
          </p:nvSpPr>
          <p:spPr bwMode="auto">
            <a:xfrm>
              <a:off x="4957" y="3216"/>
              <a:ext cx="101"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 name="Line 91"/>
            <p:cNvSpPr>
              <a:spLocks noChangeShapeType="1"/>
            </p:cNvSpPr>
            <p:nvPr/>
          </p:nvSpPr>
          <p:spPr bwMode="auto">
            <a:xfrm rot="5400000">
              <a:off x="4871" y="3125"/>
              <a:ext cx="11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 name="Line 92"/>
            <p:cNvSpPr>
              <a:spLocks noChangeShapeType="1"/>
            </p:cNvSpPr>
            <p:nvPr/>
          </p:nvSpPr>
          <p:spPr bwMode="auto">
            <a:xfrm rot="5400000">
              <a:off x="5028" y="3125"/>
              <a:ext cx="11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 name="Line 93"/>
            <p:cNvSpPr>
              <a:spLocks noChangeShapeType="1"/>
            </p:cNvSpPr>
            <p:nvPr/>
          </p:nvSpPr>
          <p:spPr bwMode="auto">
            <a:xfrm>
              <a:off x="5306" y="3031"/>
              <a:ext cx="10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 name="Line 94"/>
            <p:cNvSpPr>
              <a:spLocks noChangeShapeType="1"/>
            </p:cNvSpPr>
            <p:nvPr/>
          </p:nvSpPr>
          <p:spPr bwMode="auto">
            <a:xfrm>
              <a:off x="5301" y="2846"/>
              <a:ext cx="101"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 name="Line 95"/>
            <p:cNvSpPr>
              <a:spLocks noChangeShapeType="1"/>
            </p:cNvSpPr>
            <p:nvPr/>
          </p:nvSpPr>
          <p:spPr bwMode="auto">
            <a:xfrm rot="5400000">
              <a:off x="5214" y="2941"/>
              <a:ext cx="119"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 name="Line 96"/>
            <p:cNvSpPr>
              <a:spLocks noChangeShapeType="1"/>
            </p:cNvSpPr>
            <p:nvPr/>
          </p:nvSpPr>
          <p:spPr bwMode="auto">
            <a:xfrm rot="5400000">
              <a:off x="5372" y="2941"/>
              <a:ext cx="119"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 name="Line 97"/>
            <p:cNvSpPr>
              <a:spLocks noChangeShapeType="1"/>
            </p:cNvSpPr>
            <p:nvPr/>
          </p:nvSpPr>
          <p:spPr bwMode="auto">
            <a:xfrm rot="5400000">
              <a:off x="5373" y="3125"/>
              <a:ext cx="11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 name="Line 98"/>
            <p:cNvSpPr>
              <a:spLocks noChangeShapeType="1"/>
            </p:cNvSpPr>
            <p:nvPr/>
          </p:nvSpPr>
          <p:spPr bwMode="auto">
            <a:xfrm>
              <a:off x="5198" y="2803"/>
              <a:ext cx="0" cy="456"/>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6" name="Rectangle 99"/>
          <p:cNvSpPr>
            <a:spLocks noChangeArrowheads="1"/>
          </p:cNvSpPr>
          <p:nvPr/>
        </p:nvSpPr>
        <p:spPr bwMode="auto">
          <a:xfrm>
            <a:off x="304800" y="6257582"/>
            <a:ext cx="4032250" cy="579438"/>
          </a:xfrm>
          <a:prstGeom prst="rect">
            <a:avLst/>
          </a:prstGeom>
          <a:ln/>
        </p:spPr>
        <p:style>
          <a:lnRef idx="2">
            <a:schemeClr val="accent3"/>
          </a:lnRef>
          <a:fillRef idx="1">
            <a:schemeClr val="lt1"/>
          </a:fillRef>
          <a:effectRef idx="0">
            <a:schemeClr val="accent3"/>
          </a:effectRef>
          <a:fontRef idx="minor">
            <a:schemeClr val="dk1"/>
          </a:fontRef>
        </p:style>
        <p:txBody>
          <a:bodyPr anchor="ctr">
            <a:spAutoFit/>
          </a:bodyPr>
          <a:lstStyle/>
          <a:p>
            <a:r>
              <a:rPr lang="zh-CN" altLang="en-US" sz="3200" b="1" dirty="0">
                <a:solidFill>
                  <a:srgbClr val="000099"/>
                </a:solidFill>
                <a:ea typeface="黑体" pitchFamily="2" charset="-122"/>
              </a:rPr>
              <a:t>共阴极显示</a:t>
            </a:r>
          </a:p>
        </p:txBody>
      </p:sp>
      <p:sp>
        <p:nvSpPr>
          <p:cNvPr id="127" name="Text Box 36"/>
          <p:cNvSpPr txBox="1">
            <a:spLocks noChangeArrowheads="1"/>
          </p:cNvSpPr>
          <p:nvPr/>
        </p:nvSpPr>
        <p:spPr bwMode="auto">
          <a:xfrm>
            <a:off x="1496269" y="5321300"/>
            <a:ext cx="735756"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0000" tIns="46800" rIns="90000" bIns="46800">
            <a:spAutoFit/>
          </a:bodyPr>
          <a:lstStyle/>
          <a:p>
            <a:pPr>
              <a:spcBef>
                <a:spcPct val="50000"/>
              </a:spcBef>
            </a:pPr>
            <a:r>
              <a:rPr kumimoji="1" lang="en-US" altLang="zh-CN" sz="3600" b="1" dirty="0">
                <a:solidFill>
                  <a:schemeClr val="tx1"/>
                </a:solidFill>
                <a:latin typeface="Times New Roman" pitchFamily="18" charset="0"/>
                <a:ea typeface="楷体_GB2312" charset="-122"/>
                <a:sym typeface="Symbol" pitchFamily="18" charset="2"/>
              </a:rPr>
              <a:t></a:t>
            </a:r>
            <a:endParaRPr kumimoji="1" lang="en-US" altLang="zh-CN" sz="2800" b="1" dirty="0">
              <a:solidFill>
                <a:schemeClr val="tx1"/>
              </a:solidFill>
              <a:latin typeface="Times New Roman" pitchFamily="18" charset="0"/>
              <a:ea typeface="楷体_GB2312" charset="-122"/>
            </a:endParaRPr>
          </a:p>
        </p:txBody>
      </p:sp>
    </p:spTree>
    <p:extLst>
      <p:ext uri="{BB962C8B-B14F-4D97-AF65-F5344CB8AC3E}">
        <p14:creationId xmlns:p14="http://schemas.microsoft.com/office/powerpoint/2010/main" val="84538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strips(downLeft)">
                                      <p:cBhvr>
                                        <p:cTn id="7" dur="500"/>
                                        <p:tgtEl>
                                          <p:spTgt spid="33"/>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strips(downLeft)">
                                      <p:cBhvr>
                                        <p:cTn id="11" dur="500"/>
                                        <p:tgtEl>
                                          <p:spTgt spid="34"/>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strips(downLeft)">
                                      <p:cBhvr>
                                        <p:cTn id="15" dur="500"/>
                                        <p:tgtEl>
                                          <p:spTgt spid="35"/>
                                        </p:tgtEl>
                                      </p:cBhvr>
                                    </p:animEffect>
                                  </p:childTnLst>
                                </p:cTn>
                              </p:par>
                            </p:childTnLst>
                          </p:cTn>
                        </p:par>
                        <p:par>
                          <p:cTn id="16" fill="hold">
                            <p:stCondLst>
                              <p:cond delay="1500"/>
                            </p:stCondLst>
                            <p:childTnLst>
                              <p:par>
                                <p:cTn id="17" presetID="18" presetClass="entr" presetSubtype="12"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strips(downLeft)">
                                      <p:cBhvr>
                                        <p:cTn id="19" dur="500"/>
                                        <p:tgtEl>
                                          <p:spTgt spid="36"/>
                                        </p:tgtEl>
                                      </p:cBhvr>
                                    </p:animEffect>
                                  </p:childTnLst>
                                </p:cTn>
                              </p:par>
                            </p:childTnLst>
                          </p:cTn>
                        </p:par>
                        <p:par>
                          <p:cTn id="20" fill="hold">
                            <p:stCondLst>
                              <p:cond delay="2000"/>
                            </p:stCondLst>
                            <p:childTnLst>
                              <p:par>
                                <p:cTn id="21" presetID="18" presetClass="entr" presetSubtype="12"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strips(downLeft)">
                                      <p:cBhvr>
                                        <p:cTn id="23" dur="500"/>
                                        <p:tgtEl>
                                          <p:spTgt spid="37"/>
                                        </p:tgtEl>
                                      </p:cBhvr>
                                    </p:animEffect>
                                  </p:childTnLst>
                                </p:cTn>
                              </p:par>
                            </p:childTnLst>
                          </p:cTn>
                        </p:par>
                        <p:par>
                          <p:cTn id="24" fill="hold">
                            <p:stCondLst>
                              <p:cond delay="2500"/>
                            </p:stCondLst>
                            <p:childTnLst>
                              <p:par>
                                <p:cTn id="25" presetID="18" presetClass="entr" presetSubtype="12"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strips(downLeft)">
                                      <p:cBhvr>
                                        <p:cTn id="27" dur="500"/>
                                        <p:tgtEl>
                                          <p:spTgt spid="38"/>
                                        </p:tgtEl>
                                      </p:cBhvr>
                                    </p:animEffect>
                                  </p:childTnLst>
                                </p:cTn>
                              </p:par>
                            </p:childTnLst>
                          </p:cTn>
                        </p:par>
                        <p:par>
                          <p:cTn id="28" fill="hold">
                            <p:stCondLst>
                              <p:cond delay="3000"/>
                            </p:stCondLst>
                            <p:childTnLst>
                              <p:par>
                                <p:cTn id="29" presetID="18" presetClass="entr" presetSubtype="12"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strips(downLeft)">
                                      <p:cBhvr>
                                        <p:cTn id="31" dur="500"/>
                                        <p:tgtEl>
                                          <p:spTgt spid="39"/>
                                        </p:tgtEl>
                                      </p:cBhvr>
                                    </p:animEffect>
                                  </p:childTnLst>
                                </p:cTn>
                              </p:par>
                            </p:childTnLst>
                          </p:cTn>
                        </p:par>
                        <p:par>
                          <p:cTn id="32" fill="hold">
                            <p:stCondLst>
                              <p:cond delay="3500"/>
                            </p:stCondLst>
                            <p:childTnLst>
                              <p:par>
                                <p:cTn id="33" presetID="18" presetClass="entr" presetSubtype="12"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strips(downLeft)">
                                      <p:cBhvr>
                                        <p:cTn id="35" dur="500"/>
                                        <p:tgtEl>
                                          <p:spTgt spid="40"/>
                                        </p:tgtEl>
                                      </p:cBhvr>
                                    </p:animEffect>
                                  </p:childTnLst>
                                </p:cTn>
                              </p:par>
                            </p:childTnLst>
                          </p:cTn>
                        </p:par>
                        <p:par>
                          <p:cTn id="36" fill="hold">
                            <p:stCondLst>
                              <p:cond delay="4000"/>
                            </p:stCondLst>
                            <p:childTnLst>
                              <p:par>
                                <p:cTn id="37" presetID="18" presetClass="entr" presetSubtype="12"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strips(downLeft)">
                                      <p:cBhvr>
                                        <p:cTn id="39" dur="500"/>
                                        <p:tgtEl>
                                          <p:spTgt spid="41"/>
                                        </p:tgtEl>
                                      </p:cBhvr>
                                    </p:animEffect>
                                  </p:childTnLst>
                                </p:cTn>
                              </p:par>
                            </p:childTnLst>
                          </p:cTn>
                        </p:par>
                        <p:par>
                          <p:cTn id="40" fill="hold">
                            <p:stCondLst>
                              <p:cond delay="4500"/>
                            </p:stCondLst>
                            <p:childTnLst>
                              <p:par>
                                <p:cTn id="41" presetID="18" presetClass="entr" presetSubtype="12"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strips(downLeft)">
                                      <p:cBhvr>
                                        <p:cTn id="43" dur="500"/>
                                        <p:tgtEl>
                                          <p:spTgt spid="42"/>
                                        </p:tgtEl>
                                      </p:cBhvr>
                                    </p:animEffect>
                                  </p:childTnLst>
                                </p:cTn>
                              </p:par>
                            </p:childTnLst>
                          </p:cTn>
                        </p:par>
                        <p:par>
                          <p:cTn id="44" fill="hold">
                            <p:stCondLst>
                              <p:cond delay="5000"/>
                            </p:stCondLst>
                            <p:childTnLst>
                              <p:par>
                                <p:cTn id="45" presetID="18" presetClass="entr" presetSubtype="12" fill="hold" grpId="0" nodeType="after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strips(downLeft)">
                                      <p:cBhvr>
                                        <p:cTn id="47" dur="500"/>
                                        <p:tgtEl>
                                          <p:spTgt spid="43"/>
                                        </p:tgtEl>
                                      </p:cBhvr>
                                    </p:animEffect>
                                  </p:childTnLst>
                                </p:cTn>
                              </p:par>
                            </p:childTnLst>
                          </p:cTn>
                        </p:par>
                        <p:par>
                          <p:cTn id="48" fill="hold">
                            <p:stCondLst>
                              <p:cond delay="5500"/>
                            </p:stCondLst>
                            <p:childTnLst>
                              <p:par>
                                <p:cTn id="49" presetID="18" presetClass="entr" presetSubtype="12" fill="hold" grpId="0" nodeType="after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strips(downLeft)">
                                      <p:cBhvr>
                                        <p:cTn id="51" dur="500"/>
                                        <p:tgtEl>
                                          <p:spTgt spid="59"/>
                                        </p:tgtEl>
                                      </p:cBhvr>
                                    </p:animEffect>
                                  </p:childTnLst>
                                </p:cTn>
                              </p:par>
                            </p:childTnLst>
                          </p:cTn>
                        </p:par>
                        <p:par>
                          <p:cTn id="52" fill="hold">
                            <p:stCondLst>
                              <p:cond delay="6000"/>
                            </p:stCondLst>
                            <p:childTnLst>
                              <p:par>
                                <p:cTn id="53" presetID="18" presetClass="entr" presetSubtype="12" fill="hold" grpId="0" nodeType="after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strips(downLeft)">
                                      <p:cBhvr>
                                        <p:cTn id="55" dur="500"/>
                                        <p:tgtEl>
                                          <p:spTgt spid="44"/>
                                        </p:tgtEl>
                                      </p:cBhvr>
                                    </p:animEffect>
                                  </p:childTnLst>
                                </p:cTn>
                              </p:par>
                            </p:childTnLst>
                          </p:cTn>
                        </p:par>
                        <p:par>
                          <p:cTn id="56" fill="hold">
                            <p:stCondLst>
                              <p:cond delay="6500"/>
                            </p:stCondLst>
                            <p:childTnLst>
                              <p:par>
                                <p:cTn id="57" presetID="18" presetClass="entr" presetSubtype="12" fill="hold" grpId="0" nodeType="after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strips(downLeft)">
                                      <p:cBhvr>
                                        <p:cTn id="59" dur="500"/>
                                        <p:tgtEl>
                                          <p:spTgt spid="45"/>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126"/>
                                        </p:tgtEl>
                                        <p:attrNameLst>
                                          <p:attrName>style.visibility</p:attrName>
                                        </p:attrNameLst>
                                      </p:cBhvr>
                                      <p:to>
                                        <p:strVal val="visible"/>
                                      </p:to>
                                    </p:set>
                                    <p:animEffect transition="in" filter="box(in)">
                                      <p:cBhvr>
                                        <p:cTn id="64" dur="500"/>
                                        <p:tgtEl>
                                          <p:spTgt spid="126"/>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blinds(horizontal)">
                                      <p:cBhvr>
                                        <p:cTn id="69" dur="500"/>
                                        <p:tgtEl>
                                          <p:spTgt spid="4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wipe(up)">
                                      <p:cBhvr>
                                        <p:cTn id="74" dur="500"/>
                                        <p:tgtEl>
                                          <p:spTgt spid="47"/>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79" fill="hold">
                      <p:stCondLst>
                        <p:cond delay="indefinite"/>
                      </p:stCondLst>
                      <p:childTnLst>
                        <p:par>
                          <p:cTn id="80" fill="hold">
                            <p:stCondLst>
                              <p:cond delay="0"/>
                            </p:stCondLst>
                            <p:childTnLst>
                              <p:par>
                                <p:cTn id="81" presetID="22" presetClass="entr" presetSubtype="1" fill="hold" grpId="0" nodeType="click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wipe(up)">
                                      <p:cBhvr>
                                        <p:cTn id="83" dur="500"/>
                                        <p:tgtEl>
                                          <p:spTgt spid="48"/>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499"/>
                                          </p:stCondLst>
                                        </p:cTn>
                                        <p:tgtEl>
                                          <p:spTgt spid="50"/>
                                        </p:tgtEl>
                                        <p:attrNameLst>
                                          <p:attrName>style.visibility</p:attrName>
                                        </p:attrNameLst>
                                      </p:cBhvr>
                                      <p:to>
                                        <p:strVal val="visible"/>
                                      </p:to>
                                    </p:se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wipe(up)">
                                      <p:cBhvr>
                                        <p:cTn id="92" dur="500"/>
                                        <p:tgtEl>
                                          <p:spTgt spid="49"/>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499"/>
                                          </p:stCondLst>
                                        </p:cTn>
                                        <p:tgtEl>
                                          <p:spTgt spid="53"/>
                                        </p:tgtEl>
                                        <p:attrNameLst>
                                          <p:attrName>style.visibility</p:attrName>
                                        </p:attrNameLst>
                                      </p:cBhvr>
                                      <p:to>
                                        <p:strVal val="visible"/>
                                      </p:to>
                                    </p:set>
                                  </p:childTnLst>
                                  <p:subTnLst>
                                    <p:set>
                                      <p:cBhvr override="childStyle">
                                        <p:cTn dur="1" fill="hold" display="0" masterRel="nextClick" afterEffect="1"/>
                                        <p:tgtEl>
                                          <p:spTgt spid="53"/>
                                        </p:tgtEl>
                                        <p:attrNameLst>
                                          <p:attrName>style.visibility</p:attrName>
                                        </p:attrNameLst>
                                      </p:cBhvr>
                                      <p:to>
                                        <p:strVal val="hidden"/>
                                      </p:to>
                                    </p:set>
                                  </p:sub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wipe(up)">
                                      <p:cBhvr>
                                        <p:cTn id="101" dur="500"/>
                                        <p:tgtEl>
                                          <p:spTgt spid="67"/>
                                        </p:tgtEl>
                                      </p:cBhvr>
                                    </p:animEffect>
                                  </p:childTnLst>
                                </p:cTn>
                              </p:par>
                            </p:childTnLst>
                          </p:cTn>
                        </p:par>
                      </p:childTnLst>
                    </p:cTn>
                  </p:par>
                  <p:par>
                    <p:cTn id="102" fill="hold">
                      <p:stCondLst>
                        <p:cond delay="indefinite"/>
                      </p:stCondLst>
                      <p:childTnLst>
                        <p:par>
                          <p:cTn id="103" fill="hold">
                            <p:stCondLst>
                              <p:cond delay="0"/>
                            </p:stCondLst>
                            <p:childTnLst>
                              <p:par>
                                <p:cTn id="104" presetID="2" presetClass="entr" presetSubtype="2" fill="hold" nodeType="clickEffect">
                                  <p:stCondLst>
                                    <p:cond delay="0"/>
                                  </p:stCondLst>
                                  <p:childTnLst>
                                    <p:set>
                                      <p:cBhvr>
                                        <p:cTn id="105" dur="1" fill="hold">
                                          <p:stCondLst>
                                            <p:cond delay="0"/>
                                          </p:stCondLst>
                                        </p:cTn>
                                        <p:tgtEl>
                                          <p:spTgt spid="68"/>
                                        </p:tgtEl>
                                        <p:attrNameLst>
                                          <p:attrName>style.visibility</p:attrName>
                                        </p:attrNameLst>
                                      </p:cBhvr>
                                      <p:to>
                                        <p:strVal val="visible"/>
                                      </p:to>
                                    </p:set>
                                    <p:anim calcmode="lin" valueType="num">
                                      <p:cBhvr additive="base">
                                        <p:cTn id="106" dur="500" fill="hold"/>
                                        <p:tgtEl>
                                          <p:spTgt spid="68"/>
                                        </p:tgtEl>
                                        <p:attrNameLst>
                                          <p:attrName>ppt_x</p:attrName>
                                        </p:attrNameLst>
                                      </p:cBhvr>
                                      <p:tavLst>
                                        <p:tav tm="0">
                                          <p:val>
                                            <p:strVal val="1+#ppt_w/2"/>
                                          </p:val>
                                        </p:tav>
                                        <p:tav tm="100000">
                                          <p:val>
                                            <p:strVal val="#ppt_x"/>
                                          </p:val>
                                        </p:tav>
                                      </p:tavLst>
                                    </p:anim>
                                    <p:anim calcmode="lin" valueType="num">
                                      <p:cBhvr additive="base">
                                        <p:cTn id="107"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grpId="0" nodeType="clickEffect">
                                  <p:stCondLst>
                                    <p:cond delay="0"/>
                                  </p:stCondLst>
                                  <p:childTnLst>
                                    <p:set>
                                      <p:cBhvr>
                                        <p:cTn id="111" dur="1" fill="hold">
                                          <p:stCondLst>
                                            <p:cond delay="0"/>
                                          </p:stCondLst>
                                        </p:cTn>
                                        <p:tgtEl>
                                          <p:spTgt spid="127"/>
                                        </p:tgtEl>
                                        <p:attrNameLst>
                                          <p:attrName>style.visibility</p:attrName>
                                        </p:attrNameLst>
                                      </p:cBhvr>
                                      <p:to>
                                        <p:strVal val="visible"/>
                                      </p:to>
                                    </p:set>
                                    <p:animEffect transition="in" filter="wipe(up)">
                                      <p:cBhvr>
                                        <p:cTn id="112"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utoUpdateAnimBg="0"/>
      <p:bldP spid="41" grpId="0" autoUpdateAnimBg="0"/>
      <p:bldP spid="42" grpId="0" autoUpdateAnimBg="0"/>
      <p:bldP spid="43" grpId="0" autoUpdateAnimBg="0"/>
      <p:bldP spid="44" grpId="0" autoUpdateAnimBg="0"/>
      <p:bldP spid="45" grpId="0" autoUpdateAnimBg="0"/>
      <p:bldP spid="46" grpId="0" autoUpdateAnimBg="0"/>
      <p:bldP spid="47" grpId="0" autoUpdateAnimBg="0"/>
      <p:bldP spid="48" grpId="0" autoUpdateAnimBg="0"/>
      <p:bldP spid="49" grpId="0" autoUpdateAnimBg="0"/>
      <p:bldP spid="59" grpId="0" autoUpdateAnimBg="0"/>
      <p:bldP spid="67" grpId="0" autoUpdateAnimBg="0"/>
      <p:bldP spid="126" grpId="0" animBg="1" autoUpdateAnimBg="0"/>
      <p:bldP spid="12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6354451"/>
            <a:ext cx="9144000" cy="503549"/>
          </a:xfrm>
        </p:spPr>
        <p:style>
          <a:lnRef idx="0">
            <a:schemeClr val="accent3"/>
          </a:lnRef>
          <a:fillRef idx="3">
            <a:schemeClr val="accent3"/>
          </a:fillRef>
          <a:effectRef idx="3">
            <a:schemeClr val="accent3"/>
          </a:effectRef>
          <a:fontRef idx="minor">
            <a:schemeClr val="lt1"/>
          </a:fontRef>
        </p:style>
        <p:txBody>
          <a:bodyPr/>
          <a:lstStyle/>
          <a:p>
            <a:endParaRPr lang="zh-CN" altLang="en-US" dirty="0"/>
          </a:p>
        </p:txBody>
      </p:sp>
      <p:sp>
        <p:nvSpPr>
          <p:cNvPr id="6"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第一节  组合逻辑分析</a:t>
            </a:r>
          </a:p>
        </p:txBody>
      </p:sp>
      <p:grpSp>
        <p:nvGrpSpPr>
          <p:cNvPr id="66" name="Group 76"/>
          <p:cNvGrpSpPr>
            <a:grpSpLocks/>
          </p:cNvGrpSpPr>
          <p:nvPr/>
        </p:nvGrpSpPr>
        <p:grpSpPr bwMode="auto">
          <a:xfrm>
            <a:off x="310355" y="546411"/>
            <a:ext cx="1066800" cy="406400"/>
            <a:chOff x="240" y="480"/>
            <a:chExt cx="1488" cy="256"/>
          </a:xfrm>
        </p:grpSpPr>
        <p:sp>
          <p:nvSpPr>
            <p:cNvPr id="67" name="Text Box 77"/>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solidFill>
                    <a:schemeClr val="bg1"/>
                  </a:solidFill>
                </a:rPr>
                <a:t>例</a:t>
              </a:r>
              <a:r>
                <a:rPr lang="en-US" altLang="zh-CN">
                  <a:solidFill>
                    <a:schemeClr val="bg1"/>
                  </a:solidFill>
                </a:rPr>
                <a:t>2</a:t>
              </a:r>
            </a:p>
          </p:txBody>
        </p:sp>
        <p:sp>
          <p:nvSpPr>
            <p:cNvPr id="68" name="Line 78"/>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sp>
        <p:nvSpPr>
          <p:cNvPr id="69" name="Text Box 180"/>
          <p:cNvSpPr txBox="1">
            <a:spLocks noChangeArrowheads="1"/>
          </p:cNvSpPr>
          <p:nvPr/>
        </p:nvSpPr>
        <p:spPr bwMode="auto">
          <a:xfrm>
            <a:off x="1464468" y="503549"/>
            <a:ext cx="457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a:solidFill>
                  <a:srgbClr val="000000"/>
                </a:solidFill>
              </a:rPr>
              <a:t>分析如下电路，当</a:t>
            </a:r>
            <a:r>
              <a:rPr lang="en-US" altLang="zh-CN">
                <a:solidFill>
                  <a:srgbClr val="000000"/>
                </a:solidFill>
              </a:rPr>
              <a:t>ABC</a:t>
            </a:r>
            <a:r>
              <a:rPr lang="zh-CN" altLang="en-US">
                <a:solidFill>
                  <a:srgbClr val="000000"/>
                </a:solidFill>
              </a:rPr>
              <a:t>为何值时</a:t>
            </a:r>
            <a:r>
              <a:rPr lang="en-US" altLang="zh-CN">
                <a:solidFill>
                  <a:srgbClr val="000000"/>
                </a:solidFill>
              </a:rPr>
              <a:t>F=1</a:t>
            </a:r>
            <a:r>
              <a:rPr lang="zh-CN" altLang="en-US">
                <a:solidFill>
                  <a:srgbClr val="000000"/>
                </a:solidFill>
              </a:rPr>
              <a:t>。</a:t>
            </a:r>
          </a:p>
        </p:txBody>
      </p:sp>
      <p:grpSp>
        <p:nvGrpSpPr>
          <p:cNvPr id="70" name="Group 291"/>
          <p:cNvGrpSpPr>
            <a:grpSpLocks/>
          </p:cNvGrpSpPr>
          <p:nvPr/>
        </p:nvGrpSpPr>
        <p:grpSpPr bwMode="auto">
          <a:xfrm>
            <a:off x="1340643" y="938524"/>
            <a:ext cx="5199062" cy="3292475"/>
            <a:chOff x="912" y="672"/>
            <a:chExt cx="3275" cy="2074"/>
          </a:xfrm>
        </p:grpSpPr>
        <p:sp>
          <p:nvSpPr>
            <p:cNvPr id="71" name="Line 209"/>
            <p:cNvSpPr>
              <a:spLocks noChangeShapeType="1"/>
            </p:cNvSpPr>
            <p:nvPr/>
          </p:nvSpPr>
          <p:spPr bwMode="auto">
            <a:xfrm>
              <a:off x="1152" y="876"/>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2" name="Line 210"/>
            <p:cNvSpPr>
              <a:spLocks noChangeShapeType="1"/>
            </p:cNvSpPr>
            <p:nvPr/>
          </p:nvSpPr>
          <p:spPr bwMode="auto">
            <a:xfrm>
              <a:off x="1161" y="1104"/>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3" name="Line 211"/>
            <p:cNvSpPr>
              <a:spLocks noChangeShapeType="1"/>
            </p:cNvSpPr>
            <p:nvPr/>
          </p:nvSpPr>
          <p:spPr bwMode="auto">
            <a:xfrm flipV="1">
              <a:off x="1776" y="1008"/>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4" name="Text Box 212"/>
            <p:cNvSpPr txBox="1">
              <a:spLocks noChangeArrowheads="1"/>
            </p:cNvSpPr>
            <p:nvPr/>
          </p:nvSpPr>
          <p:spPr bwMode="auto">
            <a:xfrm>
              <a:off x="912" y="99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B</a:t>
              </a:r>
            </a:p>
          </p:txBody>
        </p:sp>
        <p:sp>
          <p:nvSpPr>
            <p:cNvPr id="75" name="Text Box 213"/>
            <p:cNvSpPr txBox="1">
              <a:spLocks noChangeArrowheads="1"/>
            </p:cNvSpPr>
            <p:nvPr/>
          </p:nvSpPr>
          <p:spPr bwMode="auto">
            <a:xfrm>
              <a:off x="912" y="72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p>
          </p:txBody>
        </p:sp>
        <p:sp>
          <p:nvSpPr>
            <p:cNvPr id="76" name="Text Box 214"/>
            <p:cNvSpPr txBox="1">
              <a:spLocks noChangeArrowheads="1"/>
            </p:cNvSpPr>
            <p:nvPr/>
          </p:nvSpPr>
          <p:spPr bwMode="auto">
            <a:xfrm>
              <a:off x="1776" y="67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P</a:t>
              </a:r>
              <a:r>
                <a:rPr lang="en-US" altLang="zh-CN" baseline="-25000"/>
                <a:t>1</a:t>
              </a:r>
            </a:p>
          </p:txBody>
        </p:sp>
        <p:sp>
          <p:nvSpPr>
            <p:cNvPr id="77" name="Freeform 215"/>
            <p:cNvSpPr>
              <a:spLocks/>
            </p:cNvSpPr>
            <p:nvPr/>
          </p:nvSpPr>
          <p:spPr bwMode="auto">
            <a:xfrm>
              <a:off x="1390" y="816"/>
              <a:ext cx="78" cy="354"/>
            </a:xfrm>
            <a:custGeom>
              <a:avLst/>
              <a:gdLst>
                <a:gd name="T0" fmla="*/ 2 w 85"/>
                <a:gd name="T1" fmla="*/ 0 h 306"/>
                <a:gd name="T2" fmla="*/ 8 w 85"/>
                <a:gd name="T3" fmla="*/ 3857 h 306"/>
                <a:gd name="T4" fmla="*/ 8 w 85"/>
                <a:gd name="T5" fmla="*/ 9887 h 306"/>
                <a:gd name="T6" fmla="*/ 0 w 85"/>
                <a:gd name="T7" fmla="*/ 1351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78" name="Freeform 216"/>
            <p:cNvSpPr>
              <a:spLocks/>
            </p:cNvSpPr>
            <p:nvPr/>
          </p:nvSpPr>
          <p:spPr bwMode="auto">
            <a:xfrm>
              <a:off x="1392" y="1008"/>
              <a:ext cx="384" cy="169"/>
            </a:xfrm>
            <a:custGeom>
              <a:avLst/>
              <a:gdLst>
                <a:gd name="T0" fmla="*/ 0 w 384"/>
                <a:gd name="T1" fmla="*/ 8 h 192"/>
                <a:gd name="T2" fmla="*/ 168 w 384"/>
                <a:gd name="T3" fmla="*/ 5 h 192"/>
                <a:gd name="T4" fmla="*/ 296 w 384"/>
                <a:gd name="T5" fmla="*/ 4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79" name="Freeform 217"/>
            <p:cNvSpPr>
              <a:spLocks/>
            </p:cNvSpPr>
            <p:nvPr/>
          </p:nvSpPr>
          <p:spPr bwMode="auto">
            <a:xfrm>
              <a:off x="1392" y="816"/>
              <a:ext cx="384" cy="192"/>
            </a:xfrm>
            <a:custGeom>
              <a:avLst/>
              <a:gdLst>
                <a:gd name="T0" fmla="*/ 0 w 240"/>
                <a:gd name="T1" fmla="*/ 0 h 96"/>
                <a:gd name="T2" fmla="*/ 38941187 w 240"/>
                <a:gd name="T3" fmla="*/ 2147483647 h 96"/>
                <a:gd name="T4" fmla="*/ 48622388 w 240"/>
                <a:gd name="T5" fmla="*/ 2147483647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0" name="Freeform 218"/>
            <p:cNvSpPr>
              <a:spLocks/>
            </p:cNvSpPr>
            <p:nvPr/>
          </p:nvSpPr>
          <p:spPr bwMode="auto">
            <a:xfrm>
              <a:off x="1332" y="816"/>
              <a:ext cx="78" cy="354"/>
            </a:xfrm>
            <a:custGeom>
              <a:avLst/>
              <a:gdLst>
                <a:gd name="T0" fmla="*/ 2 w 85"/>
                <a:gd name="T1" fmla="*/ 0 h 306"/>
                <a:gd name="T2" fmla="*/ 8 w 85"/>
                <a:gd name="T3" fmla="*/ 3857 h 306"/>
                <a:gd name="T4" fmla="*/ 8 w 85"/>
                <a:gd name="T5" fmla="*/ 9887 h 306"/>
                <a:gd name="T6" fmla="*/ 0 w 85"/>
                <a:gd name="T7" fmla="*/ 1351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1" name="Line 220"/>
            <p:cNvSpPr>
              <a:spLocks noChangeShapeType="1"/>
            </p:cNvSpPr>
            <p:nvPr/>
          </p:nvSpPr>
          <p:spPr bwMode="auto">
            <a:xfrm>
              <a:off x="1152" y="1356"/>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2" name="Line 221"/>
            <p:cNvSpPr>
              <a:spLocks noChangeShapeType="1"/>
            </p:cNvSpPr>
            <p:nvPr/>
          </p:nvSpPr>
          <p:spPr bwMode="auto">
            <a:xfrm>
              <a:off x="1161" y="1584"/>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3" name="Line 222"/>
            <p:cNvSpPr>
              <a:spLocks noChangeShapeType="1"/>
            </p:cNvSpPr>
            <p:nvPr/>
          </p:nvSpPr>
          <p:spPr bwMode="auto">
            <a:xfrm flipV="1">
              <a:off x="1776" y="1488"/>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4" name="Text Box 223"/>
            <p:cNvSpPr txBox="1">
              <a:spLocks noChangeArrowheads="1"/>
            </p:cNvSpPr>
            <p:nvPr/>
          </p:nvSpPr>
          <p:spPr bwMode="auto">
            <a:xfrm>
              <a:off x="912" y="147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p>
          </p:txBody>
        </p:sp>
        <p:sp>
          <p:nvSpPr>
            <p:cNvPr id="85" name="Text Box 224"/>
            <p:cNvSpPr txBox="1">
              <a:spLocks noChangeArrowheads="1"/>
            </p:cNvSpPr>
            <p:nvPr/>
          </p:nvSpPr>
          <p:spPr bwMode="auto">
            <a:xfrm>
              <a:off x="912" y="120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B</a:t>
              </a:r>
            </a:p>
          </p:txBody>
        </p:sp>
        <p:sp>
          <p:nvSpPr>
            <p:cNvPr id="86" name="Freeform 226"/>
            <p:cNvSpPr>
              <a:spLocks/>
            </p:cNvSpPr>
            <p:nvPr/>
          </p:nvSpPr>
          <p:spPr bwMode="auto">
            <a:xfrm>
              <a:off x="1390" y="1296"/>
              <a:ext cx="78" cy="354"/>
            </a:xfrm>
            <a:custGeom>
              <a:avLst/>
              <a:gdLst>
                <a:gd name="T0" fmla="*/ 2 w 85"/>
                <a:gd name="T1" fmla="*/ 0 h 306"/>
                <a:gd name="T2" fmla="*/ 8 w 85"/>
                <a:gd name="T3" fmla="*/ 3857 h 306"/>
                <a:gd name="T4" fmla="*/ 8 w 85"/>
                <a:gd name="T5" fmla="*/ 9887 h 306"/>
                <a:gd name="T6" fmla="*/ 0 w 85"/>
                <a:gd name="T7" fmla="*/ 1351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7" name="Freeform 227"/>
            <p:cNvSpPr>
              <a:spLocks/>
            </p:cNvSpPr>
            <p:nvPr/>
          </p:nvSpPr>
          <p:spPr bwMode="auto">
            <a:xfrm>
              <a:off x="1392" y="1488"/>
              <a:ext cx="384" cy="169"/>
            </a:xfrm>
            <a:custGeom>
              <a:avLst/>
              <a:gdLst>
                <a:gd name="T0" fmla="*/ 0 w 384"/>
                <a:gd name="T1" fmla="*/ 8 h 192"/>
                <a:gd name="T2" fmla="*/ 168 w 384"/>
                <a:gd name="T3" fmla="*/ 5 h 192"/>
                <a:gd name="T4" fmla="*/ 296 w 384"/>
                <a:gd name="T5" fmla="*/ 4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8" name="Freeform 228"/>
            <p:cNvSpPr>
              <a:spLocks/>
            </p:cNvSpPr>
            <p:nvPr/>
          </p:nvSpPr>
          <p:spPr bwMode="auto">
            <a:xfrm>
              <a:off x="1392" y="1296"/>
              <a:ext cx="384" cy="192"/>
            </a:xfrm>
            <a:custGeom>
              <a:avLst/>
              <a:gdLst>
                <a:gd name="T0" fmla="*/ 0 w 240"/>
                <a:gd name="T1" fmla="*/ 0 h 96"/>
                <a:gd name="T2" fmla="*/ 38941187 w 240"/>
                <a:gd name="T3" fmla="*/ 2147483647 h 96"/>
                <a:gd name="T4" fmla="*/ 48622388 w 240"/>
                <a:gd name="T5" fmla="*/ 2147483647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9" name="Freeform 229"/>
            <p:cNvSpPr>
              <a:spLocks/>
            </p:cNvSpPr>
            <p:nvPr/>
          </p:nvSpPr>
          <p:spPr bwMode="auto">
            <a:xfrm>
              <a:off x="1332" y="1296"/>
              <a:ext cx="78" cy="354"/>
            </a:xfrm>
            <a:custGeom>
              <a:avLst/>
              <a:gdLst>
                <a:gd name="T0" fmla="*/ 2 w 85"/>
                <a:gd name="T1" fmla="*/ 0 h 306"/>
                <a:gd name="T2" fmla="*/ 8 w 85"/>
                <a:gd name="T3" fmla="*/ 3857 h 306"/>
                <a:gd name="T4" fmla="*/ 8 w 85"/>
                <a:gd name="T5" fmla="*/ 9887 h 306"/>
                <a:gd name="T6" fmla="*/ 0 w 85"/>
                <a:gd name="T7" fmla="*/ 1351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90" name="Line 231"/>
            <p:cNvSpPr>
              <a:spLocks noChangeShapeType="1"/>
            </p:cNvSpPr>
            <p:nvPr/>
          </p:nvSpPr>
          <p:spPr bwMode="auto">
            <a:xfrm>
              <a:off x="1152" y="1884"/>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1" name="Line 232"/>
            <p:cNvSpPr>
              <a:spLocks noChangeShapeType="1"/>
            </p:cNvSpPr>
            <p:nvPr/>
          </p:nvSpPr>
          <p:spPr bwMode="auto">
            <a:xfrm>
              <a:off x="1161" y="21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2" name="Line 233"/>
            <p:cNvSpPr>
              <a:spLocks noChangeShapeType="1"/>
            </p:cNvSpPr>
            <p:nvPr/>
          </p:nvSpPr>
          <p:spPr bwMode="auto">
            <a:xfrm flipV="1">
              <a:off x="1824" y="2016"/>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3" name="Freeform 237"/>
            <p:cNvSpPr>
              <a:spLocks/>
            </p:cNvSpPr>
            <p:nvPr/>
          </p:nvSpPr>
          <p:spPr bwMode="auto">
            <a:xfrm>
              <a:off x="1390" y="1824"/>
              <a:ext cx="78" cy="354"/>
            </a:xfrm>
            <a:custGeom>
              <a:avLst/>
              <a:gdLst>
                <a:gd name="T0" fmla="*/ 2 w 85"/>
                <a:gd name="T1" fmla="*/ 0 h 306"/>
                <a:gd name="T2" fmla="*/ 8 w 85"/>
                <a:gd name="T3" fmla="*/ 3857 h 306"/>
                <a:gd name="T4" fmla="*/ 8 w 85"/>
                <a:gd name="T5" fmla="*/ 9887 h 306"/>
                <a:gd name="T6" fmla="*/ 0 w 85"/>
                <a:gd name="T7" fmla="*/ 1351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94" name="Freeform 238"/>
            <p:cNvSpPr>
              <a:spLocks/>
            </p:cNvSpPr>
            <p:nvPr/>
          </p:nvSpPr>
          <p:spPr bwMode="auto">
            <a:xfrm>
              <a:off x="1392" y="2016"/>
              <a:ext cx="384" cy="169"/>
            </a:xfrm>
            <a:custGeom>
              <a:avLst/>
              <a:gdLst>
                <a:gd name="T0" fmla="*/ 0 w 384"/>
                <a:gd name="T1" fmla="*/ 8 h 192"/>
                <a:gd name="T2" fmla="*/ 168 w 384"/>
                <a:gd name="T3" fmla="*/ 5 h 192"/>
                <a:gd name="T4" fmla="*/ 296 w 384"/>
                <a:gd name="T5" fmla="*/ 4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95" name="Freeform 239"/>
            <p:cNvSpPr>
              <a:spLocks/>
            </p:cNvSpPr>
            <p:nvPr/>
          </p:nvSpPr>
          <p:spPr bwMode="auto">
            <a:xfrm>
              <a:off x="1392" y="1824"/>
              <a:ext cx="384" cy="192"/>
            </a:xfrm>
            <a:custGeom>
              <a:avLst/>
              <a:gdLst>
                <a:gd name="T0" fmla="*/ 0 w 240"/>
                <a:gd name="T1" fmla="*/ 0 h 96"/>
                <a:gd name="T2" fmla="*/ 38941187 w 240"/>
                <a:gd name="T3" fmla="*/ 2147483647 h 96"/>
                <a:gd name="T4" fmla="*/ 48622388 w 240"/>
                <a:gd name="T5" fmla="*/ 2147483647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96" name="Line 241"/>
            <p:cNvSpPr>
              <a:spLocks noChangeShapeType="1"/>
            </p:cNvSpPr>
            <p:nvPr/>
          </p:nvSpPr>
          <p:spPr bwMode="auto">
            <a:xfrm>
              <a:off x="1152" y="2316"/>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7" name="Line 242"/>
            <p:cNvSpPr>
              <a:spLocks noChangeShapeType="1"/>
            </p:cNvSpPr>
            <p:nvPr/>
          </p:nvSpPr>
          <p:spPr bwMode="auto">
            <a:xfrm>
              <a:off x="1161" y="2544"/>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8" name="Line 243"/>
            <p:cNvSpPr>
              <a:spLocks noChangeShapeType="1"/>
            </p:cNvSpPr>
            <p:nvPr/>
          </p:nvSpPr>
          <p:spPr bwMode="auto">
            <a:xfrm flipV="1">
              <a:off x="1835" y="2439"/>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9" name="Text Box 244"/>
            <p:cNvSpPr txBox="1">
              <a:spLocks noChangeArrowheads="1"/>
            </p:cNvSpPr>
            <p:nvPr/>
          </p:nvSpPr>
          <p:spPr bwMode="auto">
            <a:xfrm>
              <a:off x="912" y="243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p>
          </p:txBody>
        </p:sp>
        <p:sp>
          <p:nvSpPr>
            <p:cNvPr id="100" name="Text Box 245"/>
            <p:cNvSpPr txBox="1">
              <a:spLocks noChangeArrowheads="1"/>
            </p:cNvSpPr>
            <p:nvPr/>
          </p:nvSpPr>
          <p:spPr bwMode="auto">
            <a:xfrm>
              <a:off x="912" y="216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p>
          </p:txBody>
        </p:sp>
        <p:sp>
          <p:nvSpPr>
            <p:cNvPr id="101" name="Freeform 247"/>
            <p:cNvSpPr>
              <a:spLocks/>
            </p:cNvSpPr>
            <p:nvPr/>
          </p:nvSpPr>
          <p:spPr bwMode="auto">
            <a:xfrm>
              <a:off x="1390" y="2256"/>
              <a:ext cx="78" cy="354"/>
            </a:xfrm>
            <a:custGeom>
              <a:avLst/>
              <a:gdLst>
                <a:gd name="T0" fmla="*/ 2 w 85"/>
                <a:gd name="T1" fmla="*/ 0 h 306"/>
                <a:gd name="T2" fmla="*/ 8 w 85"/>
                <a:gd name="T3" fmla="*/ 3857 h 306"/>
                <a:gd name="T4" fmla="*/ 8 w 85"/>
                <a:gd name="T5" fmla="*/ 9887 h 306"/>
                <a:gd name="T6" fmla="*/ 0 w 85"/>
                <a:gd name="T7" fmla="*/ 1351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02" name="Freeform 248"/>
            <p:cNvSpPr>
              <a:spLocks/>
            </p:cNvSpPr>
            <p:nvPr/>
          </p:nvSpPr>
          <p:spPr bwMode="auto">
            <a:xfrm>
              <a:off x="1392" y="2448"/>
              <a:ext cx="384" cy="169"/>
            </a:xfrm>
            <a:custGeom>
              <a:avLst/>
              <a:gdLst>
                <a:gd name="T0" fmla="*/ 0 w 384"/>
                <a:gd name="T1" fmla="*/ 8 h 192"/>
                <a:gd name="T2" fmla="*/ 168 w 384"/>
                <a:gd name="T3" fmla="*/ 5 h 192"/>
                <a:gd name="T4" fmla="*/ 296 w 384"/>
                <a:gd name="T5" fmla="*/ 4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03" name="Freeform 249"/>
            <p:cNvSpPr>
              <a:spLocks/>
            </p:cNvSpPr>
            <p:nvPr/>
          </p:nvSpPr>
          <p:spPr bwMode="auto">
            <a:xfrm>
              <a:off x="1392" y="2256"/>
              <a:ext cx="384" cy="192"/>
            </a:xfrm>
            <a:custGeom>
              <a:avLst/>
              <a:gdLst>
                <a:gd name="T0" fmla="*/ 0 w 240"/>
                <a:gd name="T1" fmla="*/ 0 h 96"/>
                <a:gd name="T2" fmla="*/ 38941187 w 240"/>
                <a:gd name="T3" fmla="*/ 2147483647 h 96"/>
                <a:gd name="T4" fmla="*/ 48622388 w 240"/>
                <a:gd name="T5" fmla="*/ 2147483647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04" name="AutoShape 251"/>
            <p:cNvSpPr>
              <a:spLocks noChangeArrowheads="1"/>
            </p:cNvSpPr>
            <p:nvPr/>
          </p:nvSpPr>
          <p:spPr bwMode="auto">
            <a:xfrm>
              <a:off x="2343" y="108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05" name="Line 252"/>
            <p:cNvSpPr>
              <a:spLocks noChangeShapeType="1"/>
            </p:cNvSpPr>
            <p:nvPr/>
          </p:nvSpPr>
          <p:spPr bwMode="auto">
            <a:xfrm flipV="1">
              <a:off x="2016" y="1132"/>
              <a:ext cx="327"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6" name="Line 253"/>
            <p:cNvSpPr>
              <a:spLocks noChangeShapeType="1"/>
            </p:cNvSpPr>
            <p:nvPr/>
          </p:nvSpPr>
          <p:spPr bwMode="auto">
            <a:xfrm>
              <a:off x="2018" y="1369"/>
              <a:ext cx="325"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7" name="Line 254"/>
            <p:cNvSpPr>
              <a:spLocks noChangeShapeType="1"/>
            </p:cNvSpPr>
            <p:nvPr/>
          </p:nvSpPr>
          <p:spPr bwMode="auto">
            <a:xfrm flipV="1">
              <a:off x="2784" y="1248"/>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8" name="Line 258"/>
            <p:cNvSpPr>
              <a:spLocks noChangeShapeType="1"/>
            </p:cNvSpPr>
            <p:nvPr/>
          </p:nvSpPr>
          <p:spPr bwMode="auto">
            <a:xfrm>
              <a:off x="2016" y="1008"/>
              <a:ext cx="9" cy="14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9" name="Line 259"/>
            <p:cNvSpPr>
              <a:spLocks noChangeShapeType="1"/>
            </p:cNvSpPr>
            <p:nvPr/>
          </p:nvSpPr>
          <p:spPr bwMode="auto">
            <a:xfrm flipH="1">
              <a:off x="2019" y="1362"/>
              <a:ext cx="5" cy="1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0" name="Oval 260"/>
            <p:cNvSpPr>
              <a:spLocks noChangeArrowheads="1"/>
            </p:cNvSpPr>
            <p:nvPr/>
          </p:nvSpPr>
          <p:spPr bwMode="auto">
            <a:xfrm>
              <a:off x="1774" y="1988"/>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1" name="Oval 261"/>
            <p:cNvSpPr>
              <a:spLocks noChangeArrowheads="1"/>
            </p:cNvSpPr>
            <p:nvPr/>
          </p:nvSpPr>
          <p:spPr bwMode="auto">
            <a:xfrm>
              <a:off x="1776" y="2418"/>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2" name="Oval 262"/>
            <p:cNvSpPr>
              <a:spLocks noChangeArrowheads="1"/>
            </p:cNvSpPr>
            <p:nvPr/>
          </p:nvSpPr>
          <p:spPr bwMode="auto">
            <a:xfrm>
              <a:off x="2718" y="1221"/>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3" name="Line 264"/>
            <p:cNvSpPr>
              <a:spLocks noChangeShapeType="1"/>
            </p:cNvSpPr>
            <p:nvPr/>
          </p:nvSpPr>
          <p:spPr bwMode="auto">
            <a:xfrm>
              <a:off x="2064" y="2124"/>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4" name="Line 265"/>
            <p:cNvSpPr>
              <a:spLocks noChangeShapeType="1"/>
            </p:cNvSpPr>
            <p:nvPr/>
          </p:nvSpPr>
          <p:spPr bwMode="auto">
            <a:xfrm>
              <a:off x="2073" y="235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5" name="Line 266"/>
            <p:cNvSpPr>
              <a:spLocks noChangeShapeType="1"/>
            </p:cNvSpPr>
            <p:nvPr/>
          </p:nvSpPr>
          <p:spPr bwMode="auto">
            <a:xfrm>
              <a:off x="2688" y="2256"/>
              <a:ext cx="311" cy="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6" name="Freeform 270"/>
            <p:cNvSpPr>
              <a:spLocks/>
            </p:cNvSpPr>
            <p:nvPr/>
          </p:nvSpPr>
          <p:spPr bwMode="auto">
            <a:xfrm>
              <a:off x="2302" y="2064"/>
              <a:ext cx="78" cy="354"/>
            </a:xfrm>
            <a:custGeom>
              <a:avLst/>
              <a:gdLst>
                <a:gd name="T0" fmla="*/ 2 w 85"/>
                <a:gd name="T1" fmla="*/ 0 h 306"/>
                <a:gd name="T2" fmla="*/ 8 w 85"/>
                <a:gd name="T3" fmla="*/ 3857 h 306"/>
                <a:gd name="T4" fmla="*/ 8 w 85"/>
                <a:gd name="T5" fmla="*/ 9887 h 306"/>
                <a:gd name="T6" fmla="*/ 0 w 85"/>
                <a:gd name="T7" fmla="*/ 1351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7" name="Freeform 271"/>
            <p:cNvSpPr>
              <a:spLocks/>
            </p:cNvSpPr>
            <p:nvPr/>
          </p:nvSpPr>
          <p:spPr bwMode="auto">
            <a:xfrm>
              <a:off x="2304" y="2256"/>
              <a:ext cx="384" cy="169"/>
            </a:xfrm>
            <a:custGeom>
              <a:avLst/>
              <a:gdLst>
                <a:gd name="T0" fmla="*/ 0 w 384"/>
                <a:gd name="T1" fmla="*/ 8 h 192"/>
                <a:gd name="T2" fmla="*/ 168 w 384"/>
                <a:gd name="T3" fmla="*/ 5 h 192"/>
                <a:gd name="T4" fmla="*/ 296 w 384"/>
                <a:gd name="T5" fmla="*/ 4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8" name="Freeform 272"/>
            <p:cNvSpPr>
              <a:spLocks/>
            </p:cNvSpPr>
            <p:nvPr/>
          </p:nvSpPr>
          <p:spPr bwMode="auto">
            <a:xfrm>
              <a:off x="2304" y="2064"/>
              <a:ext cx="384" cy="192"/>
            </a:xfrm>
            <a:custGeom>
              <a:avLst/>
              <a:gdLst>
                <a:gd name="T0" fmla="*/ 0 w 240"/>
                <a:gd name="T1" fmla="*/ 0 h 96"/>
                <a:gd name="T2" fmla="*/ 38941187 w 240"/>
                <a:gd name="T3" fmla="*/ 2147483647 h 96"/>
                <a:gd name="T4" fmla="*/ 48622388 w 240"/>
                <a:gd name="T5" fmla="*/ 2147483647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9" name="Text Box 273"/>
            <p:cNvSpPr txBox="1">
              <a:spLocks noChangeArrowheads="1"/>
            </p:cNvSpPr>
            <p:nvPr/>
          </p:nvSpPr>
          <p:spPr bwMode="auto">
            <a:xfrm>
              <a:off x="1728" y="120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P</a:t>
              </a:r>
              <a:r>
                <a:rPr lang="en-US" altLang="zh-CN" baseline="-25000"/>
                <a:t>2</a:t>
              </a:r>
            </a:p>
          </p:txBody>
        </p:sp>
        <p:sp>
          <p:nvSpPr>
            <p:cNvPr id="120" name="Text Box 274"/>
            <p:cNvSpPr txBox="1">
              <a:spLocks noChangeArrowheads="1"/>
            </p:cNvSpPr>
            <p:nvPr/>
          </p:nvSpPr>
          <p:spPr bwMode="auto">
            <a:xfrm>
              <a:off x="1776" y="172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P</a:t>
              </a:r>
              <a:r>
                <a:rPr lang="en-US" altLang="zh-CN" baseline="-25000"/>
                <a:t>3</a:t>
              </a:r>
            </a:p>
          </p:txBody>
        </p:sp>
        <p:sp>
          <p:nvSpPr>
            <p:cNvPr id="121" name="Text Box 275"/>
            <p:cNvSpPr txBox="1">
              <a:spLocks noChangeArrowheads="1"/>
            </p:cNvSpPr>
            <p:nvPr/>
          </p:nvSpPr>
          <p:spPr bwMode="auto">
            <a:xfrm>
              <a:off x="1776" y="249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P</a:t>
              </a:r>
              <a:r>
                <a:rPr lang="en-US" altLang="zh-CN" baseline="-25000"/>
                <a:t>4</a:t>
              </a:r>
            </a:p>
          </p:txBody>
        </p:sp>
        <p:sp>
          <p:nvSpPr>
            <p:cNvPr id="122" name="Line 276"/>
            <p:cNvSpPr>
              <a:spLocks noChangeShapeType="1"/>
            </p:cNvSpPr>
            <p:nvPr/>
          </p:nvSpPr>
          <p:spPr bwMode="auto">
            <a:xfrm flipH="1">
              <a:off x="2064" y="2016"/>
              <a:ext cx="9" cy="13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3" name="Line 277"/>
            <p:cNvSpPr>
              <a:spLocks noChangeShapeType="1"/>
            </p:cNvSpPr>
            <p:nvPr/>
          </p:nvSpPr>
          <p:spPr bwMode="auto">
            <a:xfrm flipH="1">
              <a:off x="2064" y="2352"/>
              <a:ext cx="9"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4" name="AutoShape 278"/>
            <p:cNvSpPr>
              <a:spLocks noChangeArrowheads="1"/>
            </p:cNvSpPr>
            <p:nvPr/>
          </p:nvSpPr>
          <p:spPr bwMode="auto">
            <a:xfrm>
              <a:off x="3312" y="1632"/>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25" name="Line 279"/>
            <p:cNvSpPr>
              <a:spLocks noChangeShapeType="1"/>
            </p:cNvSpPr>
            <p:nvPr/>
          </p:nvSpPr>
          <p:spPr bwMode="auto">
            <a:xfrm flipV="1">
              <a:off x="3024" y="1680"/>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6" name="Line 280"/>
            <p:cNvSpPr>
              <a:spLocks noChangeShapeType="1"/>
            </p:cNvSpPr>
            <p:nvPr/>
          </p:nvSpPr>
          <p:spPr bwMode="auto">
            <a:xfrm>
              <a:off x="2987" y="1917"/>
              <a:ext cx="325"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7" name="Line 281"/>
            <p:cNvSpPr>
              <a:spLocks noChangeShapeType="1"/>
            </p:cNvSpPr>
            <p:nvPr/>
          </p:nvSpPr>
          <p:spPr bwMode="auto">
            <a:xfrm flipV="1">
              <a:off x="3753" y="1796"/>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8" name="Text Box 282"/>
            <p:cNvSpPr txBox="1">
              <a:spLocks noChangeArrowheads="1"/>
            </p:cNvSpPr>
            <p:nvPr/>
          </p:nvSpPr>
          <p:spPr bwMode="auto">
            <a:xfrm>
              <a:off x="3947" y="166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F</a:t>
              </a:r>
            </a:p>
          </p:txBody>
        </p:sp>
        <p:sp>
          <p:nvSpPr>
            <p:cNvPr id="129" name="Line 283"/>
            <p:cNvSpPr>
              <a:spLocks noChangeShapeType="1"/>
            </p:cNvSpPr>
            <p:nvPr/>
          </p:nvSpPr>
          <p:spPr bwMode="auto">
            <a:xfrm>
              <a:off x="2993" y="1910"/>
              <a:ext cx="1" cy="3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0" name="Oval 284"/>
            <p:cNvSpPr>
              <a:spLocks noChangeArrowheads="1"/>
            </p:cNvSpPr>
            <p:nvPr/>
          </p:nvSpPr>
          <p:spPr bwMode="auto">
            <a:xfrm>
              <a:off x="3687" y="1769"/>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1" name="Line 285"/>
            <p:cNvSpPr>
              <a:spLocks noChangeShapeType="1"/>
            </p:cNvSpPr>
            <p:nvPr/>
          </p:nvSpPr>
          <p:spPr bwMode="auto">
            <a:xfrm>
              <a:off x="3024" y="1248"/>
              <a:ext cx="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2" name="Text Box 286"/>
            <p:cNvSpPr txBox="1">
              <a:spLocks noChangeArrowheads="1"/>
            </p:cNvSpPr>
            <p:nvPr/>
          </p:nvSpPr>
          <p:spPr bwMode="auto">
            <a:xfrm>
              <a:off x="2784" y="91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P</a:t>
              </a:r>
              <a:r>
                <a:rPr lang="en-US" altLang="zh-CN" baseline="-25000"/>
                <a:t>5</a:t>
              </a:r>
            </a:p>
          </p:txBody>
        </p:sp>
        <p:sp>
          <p:nvSpPr>
            <p:cNvPr id="133" name="Text Box 287"/>
            <p:cNvSpPr txBox="1">
              <a:spLocks noChangeArrowheads="1"/>
            </p:cNvSpPr>
            <p:nvPr/>
          </p:nvSpPr>
          <p:spPr bwMode="auto">
            <a:xfrm>
              <a:off x="2688" y="19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P</a:t>
              </a:r>
              <a:r>
                <a:rPr lang="en-US" altLang="zh-CN" baseline="-25000"/>
                <a:t>6</a:t>
              </a:r>
            </a:p>
          </p:txBody>
        </p:sp>
        <p:graphicFrame>
          <p:nvGraphicFramePr>
            <p:cNvPr id="134" name="Object 289"/>
            <p:cNvGraphicFramePr>
              <a:graphicFrameLocks noChangeAspect="1"/>
            </p:cNvGraphicFramePr>
            <p:nvPr/>
          </p:nvGraphicFramePr>
          <p:xfrm>
            <a:off x="912" y="1776"/>
            <a:ext cx="193" cy="227"/>
          </p:xfrm>
          <a:graphic>
            <a:graphicData uri="http://schemas.openxmlformats.org/presentationml/2006/ole">
              <mc:AlternateContent xmlns:mc="http://schemas.openxmlformats.org/markup-compatibility/2006">
                <mc:Choice xmlns:v="urn:schemas-microsoft-com:vml" Requires="v">
                  <p:oleObj spid="_x0000_s302403" name="公式" r:id="rId3" imgW="142959" imgH="171585" progId="Equation.3">
                    <p:embed/>
                  </p:oleObj>
                </mc:Choice>
                <mc:Fallback>
                  <p:oleObj name="公式" r:id="rId3" imgW="142959" imgH="17158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1776"/>
                          <a:ext cx="193"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 name="Object 290"/>
            <p:cNvGraphicFramePr>
              <a:graphicFrameLocks noChangeAspect="1"/>
            </p:cNvGraphicFramePr>
            <p:nvPr/>
          </p:nvGraphicFramePr>
          <p:xfrm>
            <a:off x="912" y="1968"/>
            <a:ext cx="193" cy="227"/>
          </p:xfrm>
          <a:graphic>
            <a:graphicData uri="http://schemas.openxmlformats.org/presentationml/2006/ole">
              <mc:AlternateContent xmlns:mc="http://schemas.openxmlformats.org/markup-compatibility/2006">
                <mc:Choice xmlns:v="urn:schemas-microsoft-com:vml" Requires="v">
                  <p:oleObj spid="_x0000_s302404" name="公式" r:id="rId5" imgW="142959" imgH="171585" progId="Equation.3">
                    <p:embed/>
                  </p:oleObj>
                </mc:Choice>
                <mc:Fallback>
                  <p:oleObj name="公式" r:id="rId5" imgW="142959" imgH="17158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1968"/>
                          <a:ext cx="193"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6" name="Object 292"/>
          <p:cNvGraphicFramePr>
            <a:graphicFrameLocks noChangeAspect="1"/>
          </p:cNvGraphicFramePr>
          <p:nvPr>
            <p:extLst>
              <p:ext uri="{D42A27DB-BD31-4B8C-83A1-F6EECF244321}">
                <p14:modId xmlns:p14="http://schemas.microsoft.com/office/powerpoint/2010/main" val="1932808924"/>
              </p:ext>
            </p:extLst>
          </p:nvPr>
        </p:nvGraphicFramePr>
        <p:xfrm>
          <a:off x="3159918" y="952811"/>
          <a:ext cx="1763712" cy="433388"/>
        </p:xfrm>
        <a:graphic>
          <a:graphicData uri="http://schemas.openxmlformats.org/presentationml/2006/ole">
            <mc:AlternateContent xmlns:mc="http://schemas.openxmlformats.org/markup-compatibility/2006">
              <mc:Choice xmlns:v="urn:schemas-microsoft-com:vml" Requires="v">
                <p:oleObj spid="_x0000_s302405" name="公式" r:id="rId7" imgW="933551" imgH="209685" progId="Equation.3">
                  <p:embed/>
                </p:oleObj>
              </mc:Choice>
              <mc:Fallback>
                <p:oleObj name="公式" r:id="rId7" imgW="933551" imgH="20968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9918" y="952811"/>
                        <a:ext cx="1763712"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 name="Object 293"/>
          <p:cNvGraphicFramePr>
            <a:graphicFrameLocks noChangeAspect="1"/>
          </p:cNvGraphicFramePr>
          <p:nvPr>
            <p:extLst>
              <p:ext uri="{D42A27DB-BD31-4B8C-83A1-F6EECF244321}">
                <p14:modId xmlns:p14="http://schemas.microsoft.com/office/powerpoint/2010/main" val="2723603735"/>
              </p:ext>
            </p:extLst>
          </p:nvPr>
        </p:nvGraphicFramePr>
        <p:xfrm>
          <a:off x="3134518" y="2102161"/>
          <a:ext cx="1557337" cy="433388"/>
        </p:xfrm>
        <a:graphic>
          <a:graphicData uri="http://schemas.openxmlformats.org/presentationml/2006/ole">
            <mc:AlternateContent xmlns:mc="http://schemas.openxmlformats.org/markup-compatibility/2006">
              <mc:Choice xmlns:v="urn:schemas-microsoft-com:vml" Requires="v">
                <p:oleObj spid="_x0000_s302406" name="公式" r:id="rId9" imgW="942992" imgH="209685" progId="Equation.3">
                  <p:embed/>
                </p:oleObj>
              </mc:Choice>
              <mc:Fallback>
                <p:oleObj name="公式" r:id="rId9" imgW="942992" imgH="20968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4518" y="2102161"/>
                        <a:ext cx="1557337"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 name="Object 294"/>
          <p:cNvGraphicFramePr>
            <a:graphicFrameLocks noChangeAspect="1"/>
          </p:cNvGraphicFramePr>
          <p:nvPr>
            <p:extLst>
              <p:ext uri="{D42A27DB-BD31-4B8C-83A1-F6EECF244321}">
                <p14:modId xmlns:p14="http://schemas.microsoft.com/office/powerpoint/2010/main" val="2516022050"/>
              </p:ext>
            </p:extLst>
          </p:nvPr>
        </p:nvGraphicFramePr>
        <p:xfrm>
          <a:off x="3213893" y="2594286"/>
          <a:ext cx="1214437" cy="504825"/>
        </p:xfrm>
        <a:graphic>
          <a:graphicData uri="http://schemas.openxmlformats.org/presentationml/2006/ole">
            <mc:AlternateContent xmlns:mc="http://schemas.openxmlformats.org/markup-compatibility/2006">
              <mc:Choice xmlns:v="urn:schemas-microsoft-com:vml" Requires="v">
                <p:oleObj spid="_x0000_s302407" name="公式" r:id="rId11" imgW="733408" imgH="247785" progId="Equation.3">
                  <p:embed/>
                </p:oleObj>
              </mc:Choice>
              <mc:Fallback>
                <p:oleObj name="公式" r:id="rId11" imgW="733408" imgH="24778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3893" y="2594286"/>
                        <a:ext cx="1214437"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 name="Object 295"/>
          <p:cNvGraphicFramePr>
            <a:graphicFrameLocks noChangeAspect="1"/>
          </p:cNvGraphicFramePr>
          <p:nvPr>
            <p:extLst>
              <p:ext uri="{D42A27DB-BD31-4B8C-83A1-F6EECF244321}">
                <p14:modId xmlns:p14="http://schemas.microsoft.com/office/powerpoint/2010/main" val="1300100032"/>
              </p:ext>
            </p:extLst>
          </p:nvPr>
        </p:nvGraphicFramePr>
        <p:xfrm>
          <a:off x="3226593" y="3746811"/>
          <a:ext cx="1341437" cy="457200"/>
        </p:xfrm>
        <a:graphic>
          <a:graphicData uri="http://schemas.openxmlformats.org/presentationml/2006/ole">
            <mc:AlternateContent xmlns:mc="http://schemas.openxmlformats.org/markup-compatibility/2006">
              <mc:Choice xmlns:v="urn:schemas-microsoft-com:vml" Requires="v">
                <p:oleObj spid="_x0000_s302408" name="公式" r:id="rId13" imgW="704816" imgH="219143" progId="Equation.3">
                  <p:embed/>
                </p:oleObj>
              </mc:Choice>
              <mc:Fallback>
                <p:oleObj name="公式" r:id="rId13" imgW="704816" imgH="219143"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26593" y="3746811"/>
                        <a:ext cx="13414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 name="Object 296"/>
          <p:cNvGraphicFramePr>
            <a:graphicFrameLocks noChangeAspect="1"/>
          </p:cNvGraphicFramePr>
          <p:nvPr>
            <p:extLst>
              <p:ext uri="{D42A27DB-BD31-4B8C-83A1-F6EECF244321}">
                <p14:modId xmlns:p14="http://schemas.microsoft.com/office/powerpoint/2010/main" val="1434488181"/>
              </p:ext>
            </p:extLst>
          </p:nvPr>
        </p:nvGraphicFramePr>
        <p:xfrm>
          <a:off x="4869655" y="1514786"/>
          <a:ext cx="3459163" cy="504825"/>
        </p:xfrm>
        <a:graphic>
          <a:graphicData uri="http://schemas.openxmlformats.org/presentationml/2006/ole">
            <mc:AlternateContent xmlns:mc="http://schemas.openxmlformats.org/markup-compatibility/2006">
              <mc:Choice xmlns:v="urn:schemas-microsoft-com:vml" Requires="v">
                <p:oleObj spid="_x0000_s302409" name="公式" r:id="rId15" imgW="1847951" imgH="247785" progId="Equation.3">
                  <p:embed/>
                </p:oleObj>
              </mc:Choice>
              <mc:Fallback>
                <p:oleObj name="公式" r:id="rId15" imgW="1847951" imgH="247785"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69655" y="1514786"/>
                        <a:ext cx="3459163"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 name="Object 297"/>
          <p:cNvGraphicFramePr>
            <a:graphicFrameLocks noChangeAspect="1"/>
          </p:cNvGraphicFramePr>
          <p:nvPr>
            <p:extLst>
              <p:ext uri="{D42A27DB-BD31-4B8C-83A1-F6EECF244321}">
                <p14:modId xmlns:p14="http://schemas.microsoft.com/office/powerpoint/2010/main" val="1831330557"/>
              </p:ext>
            </p:extLst>
          </p:nvPr>
        </p:nvGraphicFramePr>
        <p:xfrm>
          <a:off x="4899818" y="3289611"/>
          <a:ext cx="2257425" cy="481013"/>
        </p:xfrm>
        <a:graphic>
          <a:graphicData uri="http://schemas.openxmlformats.org/presentationml/2006/ole">
            <mc:AlternateContent xmlns:mc="http://schemas.openxmlformats.org/markup-compatibility/2006">
              <mc:Choice xmlns:v="urn:schemas-microsoft-com:vml" Requires="v">
                <p:oleObj spid="_x0000_s302410" name="公式" r:id="rId17" imgW="1200049" imgH="238057" progId="Equation.3">
                  <p:embed/>
                </p:oleObj>
              </mc:Choice>
              <mc:Fallback>
                <p:oleObj name="公式" r:id="rId17" imgW="1200049" imgH="238057"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99818" y="3289611"/>
                        <a:ext cx="2257425"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 name="Object 298"/>
          <p:cNvGraphicFramePr>
            <a:graphicFrameLocks noChangeAspect="1"/>
          </p:cNvGraphicFramePr>
          <p:nvPr>
            <p:extLst>
              <p:ext uri="{D42A27DB-BD31-4B8C-83A1-F6EECF244321}">
                <p14:modId xmlns:p14="http://schemas.microsoft.com/office/powerpoint/2010/main" val="3621841600"/>
              </p:ext>
            </p:extLst>
          </p:nvPr>
        </p:nvGraphicFramePr>
        <p:xfrm>
          <a:off x="257968" y="4356411"/>
          <a:ext cx="5248275" cy="530225"/>
        </p:xfrm>
        <a:graphic>
          <a:graphicData uri="http://schemas.openxmlformats.org/presentationml/2006/ole">
            <mc:AlternateContent xmlns:mc="http://schemas.openxmlformats.org/markup-compatibility/2006">
              <mc:Choice xmlns:v="urn:schemas-microsoft-com:vml" Requires="v">
                <p:oleObj spid="_x0000_s302411" name="Equation" r:id="rId19" imgW="2809824" imgH="257243" progId="Equation.3">
                  <p:embed/>
                </p:oleObj>
              </mc:Choice>
              <mc:Fallback>
                <p:oleObj name="Equation" r:id="rId19" imgW="2809824" imgH="257243"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7968" y="4356411"/>
                        <a:ext cx="5248275"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 name="Object 299"/>
          <p:cNvGraphicFramePr>
            <a:graphicFrameLocks noChangeAspect="1"/>
          </p:cNvGraphicFramePr>
          <p:nvPr>
            <p:extLst>
              <p:ext uri="{D42A27DB-BD31-4B8C-83A1-F6EECF244321}">
                <p14:modId xmlns:p14="http://schemas.microsoft.com/office/powerpoint/2010/main" val="459946305"/>
              </p:ext>
            </p:extLst>
          </p:nvPr>
        </p:nvGraphicFramePr>
        <p:xfrm>
          <a:off x="257968" y="4865999"/>
          <a:ext cx="5224462" cy="506412"/>
        </p:xfrm>
        <a:graphic>
          <a:graphicData uri="http://schemas.openxmlformats.org/presentationml/2006/ole">
            <mc:AlternateContent xmlns:mc="http://schemas.openxmlformats.org/markup-compatibility/2006">
              <mc:Choice xmlns:v="urn:schemas-microsoft-com:vml" Requires="v">
                <p:oleObj spid="_x0000_s302412" name="Equation" r:id="rId21" imgW="2800384" imgH="247785" progId="Equation.3">
                  <p:embed/>
                </p:oleObj>
              </mc:Choice>
              <mc:Fallback>
                <p:oleObj name="Equation" r:id="rId21" imgW="2800384" imgH="247785"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7968" y="4865999"/>
                        <a:ext cx="5224462"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 name="Object 300"/>
          <p:cNvGraphicFramePr>
            <a:graphicFrameLocks noChangeAspect="1"/>
          </p:cNvGraphicFramePr>
          <p:nvPr>
            <p:extLst>
              <p:ext uri="{D42A27DB-BD31-4B8C-83A1-F6EECF244321}">
                <p14:modId xmlns:p14="http://schemas.microsoft.com/office/powerpoint/2010/main" val="1238408413"/>
              </p:ext>
            </p:extLst>
          </p:nvPr>
        </p:nvGraphicFramePr>
        <p:xfrm>
          <a:off x="345280" y="5423211"/>
          <a:ext cx="4730750" cy="458788"/>
        </p:xfrm>
        <a:graphic>
          <a:graphicData uri="http://schemas.openxmlformats.org/presentationml/2006/ole">
            <mc:AlternateContent xmlns:mc="http://schemas.openxmlformats.org/markup-compatibility/2006">
              <mc:Choice xmlns:v="urn:schemas-microsoft-com:vml" Requires="v">
                <p:oleObj spid="_x0000_s302413" name="Equation" r:id="rId23" imgW="2533616" imgH="219143" progId="Equation.3">
                  <p:embed/>
                </p:oleObj>
              </mc:Choice>
              <mc:Fallback>
                <p:oleObj name="Equation" r:id="rId23" imgW="2533616" imgH="219143"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45280" y="5423211"/>
                        <a:ext cx="473075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 name="Object 301"/>
          <p:cNvGraphicFramePr>
            <a:graphicFrameLocks noChangeAspect="1"/>
          </p:cNvGraphicFramePr>
          <p:nvPr>
            <p:extLst>
              <p:ext uri="{D42A27DB-BD31-4B8C-83A1-F6EECF244321}">
                <p14:modId xmlns:p14="http://schemas.microsoft.com/office/powerpoint/2010/main" val="1478593736"/>
              </p:ext>
            </p:extLst>
          </p:nvPr>
        </p:nvGraphicFramePr>
        <p:xfrm>
          <a:off x="334168" y="5880411"/>
          <a:ext cx="4354512" cy="434975"/>
        </p:xfrm>
        <a:graphic>
          <a:graphicData uri="http://schemas.openxmlformats.org/presentationml/2006/ole">
            <mc:AlternateContent xmlns:mc="http://schemas.openxmlformats.org/markup-compatibility/2006">
              <mc:Choice xmlns:v="urn:schemas-microsoft-com:vml" Requires="v">
                <p:oleObj spid="_x0000_s302414" name="Equation" r:id="rId25" imgW="2333743" imgH="209685" progId="Equation.3">
                  <p:embed/>
                </p:oleObj>
              </mc:Choice>
              <mc:Fallback>
                <p:oleObj name="Equation" r:id="rId25" imgW="2333743" imgH="209685"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34168" y="5880411"/>
                        <a:ext cx="4354512"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6" name="Object 302"/>
          <p:cNvGraphicFramePr>
            <a:graphicFrameLocks noChangeAspect="1"/>
          </p:cNvGraphicFramePr>
          <p:nvPr>
            <p:extLst>
              <p:ext uri="{D42A27DB-BD31-4B8C-83A1-F6EECF244321}">
                <p14:modId xmlns:p14="http://schemas.microsoft.com/office/powerpoint/2010/main" val="2394381887"/>
              </p:ext>
            </p:extLst>
          </p:nvPr>
        </p:nvGraphicFramePr>
        <p:xfrm>
          <a:off x="408780" y="6307449"/>
          <a:ext cx="3981450" cy="387350"/>
        </p:xfrm>
        <a:graphic>
          <a:graphicData uri="http://schemas.openxmlformats.org/presentationml/2006/ole">
            <mc:AlternateContent xmlns:mc="http://schemas.openxmlformats.org/markup-compatibility/2006">
              <mc:Choice xmlns:v="urn:schemas-microsoft-com:vml" Requires="v">
                <p:oleObj spid="_x0000_s302415" name="Equation" r:id="rId27" imgW="2124159" imgH="181043" progId="Equation.3">
                  <p:embed/>
                </p:oleObj>
              </mc:Choice>
              <mc:Fallback>
                <p:oleObj name="Equation" r:id="rId27" imgW="2124159" imgH="181043"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8780" y="6307449"/>
                        <a:ext cx="398145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 name="Object 303"/>
          <p:cNvGraphicFramePr>
            <a:graphicFrameLocks noChangeAspect="1"/>
          </p:cNvGraphicFramePr>
          <p:nvPr>
            <p:extLst>
              <p:ext uri="{D42A27DB-BD31-4B8C-83A1-F6EECF244321}">
                <p14:modId xmlns:p14="http://schemas.microsoft.com/office/powerpoint/2010/main" val="1668378155"/>
              </p:ext>
            </p:extLst>
          </p:nvPr>
        </p:nvGraphicFramePr>
        <p:xfrm>
          <a:off x="5660230" y="4854886"/>
          <a:ext cx="3111500" cy="436563"/>
        </p:xfrm>
        <a:graphic>
          <a:graphicData uri="http://schemas.openxmlformats.org/presentationml/2006/ole">
            <mc:AlternateContent xmlns:mc="http://schemas.openxmlformats.org/markup-compatibility/2006">
              <mc:Choice xmlns:v="urn:schemas-microsoft-com:vml" Requires="v">
                <p:oleObj spid="_x0000_s302416" name="Equation" r:id="rId29" imgW="1657249" imgH="209685" progId="Equation.3">
                  <p:embed/>
                </p:oleObj>
              </mc:Choice>
              <mc:Fallback>
                <p:oleObj name="Equation" r:id="rId29" imgW="1657249" imgH="209685"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660230" y="4854886"/>
                        <a:ext cx="3111500"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 name="Object 304"/>
          <p:cNvGraphicFramePr>
            <a:graphicFrameLocks noChangeAspect="1"/>
          </p:cNvGraphicFramePr>
          <p:nvPr>
            <p:extLst>
              <p:ext uri="{D42A27DB-BD31-4B8C-83A1-F6EECF244321}">
                <p14:modId xmlns:p14="http://schemas.microsoft.com/office/powerpoint/2010/main" val="1211512594"/>
              </p:ext>
            </p:extLst>
          </p:nvPr>
        </p:nvGraphicFramePr>
        <p:xfrm>
          <a:off x="5670800" y="5232025"/>
          <a:ext cx="2640013" cy="952500"/>
        </p:xfrm>
        <a:graphic>
          <a:graphicData uri="http://schemas.openxmlformats.org/presentationml/2006/ole">
            <mc:AlternateContent xmlns:mc="http://schemas.openxmlformats.org/markup-compatibility/2006">
              <mc:Choice xmlns:v="urn:schemas-microsoft-com:vml" Requires="v">
                <p:oleObj spid="_x0000_s302417" name="Equation" r:id="rId31" imgW="1409400" imgH="457200" progId="Equation.DSMT4">
                  <p:embed/>
                </p:oleObj>
              </mc:Choice>
              <mc:Fallback>
                <p:oleObj name="Equation" r:id="rId31" imgW="1409400" imgH="457200" progId="Equation.DSMT4">
                  <p:embed/>
                  <p:pic>
                    <p:nvPicPr>
                      <p:cNvPr id="0" name=""/>
                      <p:cNvPicPr>
                        <a:picLocks noChangeAspect="1" noChangeArrowheads="1"/>
                      </p:cNvPicPr>
                      <p:nvPr/>
                    </p:nvPicPr>
                    <p:blipFill>
                      <a:blip r:embed="rId32"/>
                      <a:srcRect/>
                      <a:stretch>
                        <a:fillRect/>
                      </a:stretch>
                    </p:blipFill>
                    <p:spPr bwMode="auto">
                      <a:xfrm>
                        <a:off x="5670800" y="5232025"/>
                        <a:ext cx="2640013"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 name="Object 305"/>
          <p:cNvGraphicFramePr>
            <a:graphicFrameLocks noChangeAspect="1"/>
          </p:cNvGraphicFramePr>
          <p:nvPr>
            <p:extLst>
              <p:ext uri="{D42A27DB-BD31-4B8C-83A1-F6EECF244321}">
                <p14:modId xmlns:p14="http://schemas.microsoft.com/office/powerpoint/2010/main" val="3098163250"/>
              </p:ext>
            </p:extLst>
          </p:nvPr>
        </p:nvGraphicFramePr>
        <p:xfrm>
          <a:off x="5661818" y="6196086"/>
          <a:ext cx="2451100" cy="388938"/>
        </p:xfrm>
        <a:graphic>
          <a:graphicData uri="http://schemas.openxmlformats.org/presentationml/2006/ole">
            <mc:AlternateContent xmlns:mc="http://schemas.openxmlformats.org/markup-compatibility/2006">
              <mc:Choice xmlns:v="urn:schemas-microsoft-com:vml" Requires="v">
                <p:oleObj spid="_x0000_s302418" name="Equation" r:id="rId33" imgW="1304976" imgH="181043" progId="Equation.DSMT4">
                  <p:embed/>
                </p:oleObj>
              </mc:Choice>
              <mc:Fallback>
                <p:oleObj name="Equation" r:id="rId33" imgW="1304976" imgH="181043" progId="Equation.DSMT4">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661818" y="6196086"/>
                        <a:ext cx="2451100"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0" name="AutoShape 306"/>
          <p:cNvSpPr>
            <a:spLocks noChangeArrowheads="1"/>
          </p:cNvSpPr>
          <p:nvPr/>
        </p:nvSpPr>
        <p:spPr bwMode="auto">
          <a:xfrm>
            <a:off x="6406355" y="3746811"/>
            <a:ext cx="1981200" cy="685800"/>
          </a:xfrm>
          <a:prstGeom prst="cloudCallout">
            <a:avLst>
              <a:gd name="adj1" fmla="val -76042"/>
              <a:gd name="adj2" fmla="val 49074"/>
            </a:avLst>
          </a:prstGeom>
          <a:ln>
            <a:headEnd/>
            <a:tailEnd/>
          </a:ln>
        </p:spPr>
        <p:style>
          <a:lnRef idx="2">
            <a:schemeClr val="accent6"/>
          </a:lnRef>
          <a:fillRef idx="1">
            <a:schemeClr val="lt1"/>
          </a:fillRef>
          <a:effectRef idx="0">
            <a:schemeClr val="accent6"/>
          </a:effectRef>
          <a:fontRef idx="minor">
            <a:schemeClr val="dk1"/>
          </a:fontRef>
        </p:style>
        <p:txBody>
          <a:bodyPr lIns="90000" tIns="46800" rIns="90000" bIns="46800" anchor="ctr"/>
          <a:lstStyle/>
          <a:p>
            <a:pPr>
              <a:spcBef>
                <a:spcPct val="0"/>
              </a:spcBef>
            </a:pPr>
            <a:r>
              <a:rPr lang="zh-CN" altLang="en-US" dirty="0">
                <a:solidFill>
                  <a:srgbClr val="000000"/>
                </a:solidFill>
              </a:rPr>
              <a:t>代数化简</a:t>
            </a:r>
          </a:p>
        </p:txBody>
      </p:sp>
      <p:grpSp>
        <p:nvGrpSpPr>
          <p:cNvPr id="151" name="Group 309"/>
          <p:cNvGrpSpPr>
            <a:grpSpLocks/>
          </p:cNvGrpSpPr>
          <p:nvPr/>
        </p:nvGrpSpPr>
        <p:grpSpPr bwMode="auto">
          <a:xfrm>
            <a:off x="1681955" y="6337611"/>
            <a:ext cx="2667000" cy="381000"/>
            <a:chOff x="1008" y="3792"/>
            <a:chExt cx="1680" cy="240"/>
          </a:xfrm>
        </p:grpSpPr>
        <p:sp>
          <p:nvSpPr>
            <p:cNvPr id="152" name="Line 307"/>
            <p:cNvSpPr>
              <a:spLocks noChangeShapeType="1"/>
            </p:cNvSpPr>
            <p:nvPr/>
          </p:nvSpPr>
          <p:spPr bwMode="auto">
            <a:xfrm>
              <a:off x="1008" y="3792"/>
              <a:ext cx="432" cy="240"/>
            </a:xfrm>
            <a:prstGeom prst="line">
              <a:avLst/>
            </a:prstGeom>
            <a:noFill/>
            <a:ln w="28575">
              <a:solidFill>
                <a:srgbClr val="FF0066"/>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3" name="Line 308"/>
            <p:cNvSpPr>
              <a:spLocks noChangeShapeType="1"/>
            </p:cNvSpPr>
            <p:nvPr/>
          </p:nvSpPr>
          <p:spPr bwMode="auto">
            <a:xfrm>
              <a:off x="2352" y="3984"/>
              <a:ext cx="336" cy="0"/>
            </a:xfrm>
            <a:prstGeom prst="line">
              <a:avLst/>
            </a:prstGeom>
            <a:noFill/>
            <a:ln w="38100" cmpd="dbl">
              <a:solidFill>
                <a:srgbClr val="FF0066"/>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54" name="Text Box 310"/>
          <p:cNvSpPr txBox="1">
            <a:spLocks noChangeArrowheads="1"/>
          </p:cNvSpPr>
          <p:nvPr/>
        </p:nvSpPr>
        <p:spPr bwMode="auto">
          <a:xfrm>
            <a:off x="6787355" y="2451411"/>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sz="2400" dirty="0"/>
              <a:t>F=?</a:t>
            </a:r>
          </a:p>
        </p:txBody>
      </p:sp>
    </p:spTree>
    <p:extLst>
      <p:ext uri="{BB962C8B-B14F-4D97-AF65-F5344CB8AC3E}">
        <p14:creationId xmlns:p14="http://schemas.microsoft.com/office/powerpoint/2010/main" val="14498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circle(in)">
                                      <p:cBhvr>
                                        <p:cTn id="7" dur="2000"/>
                                        <p:tgtEl>
                                          <p:spTgt spid="13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37"/>
                                        </p:tgtEl>
                                        <p:attrNameLst>
                                          <p:attrName>style.visibility</p:attrName>
                                        </p:attrNameLst>
                                      </p:cBhvr>
                                      <p:to>
                                        <p:strVal val="visible"/>
                                      </p:to>
                                    </p:set>
                                    <p:animEffect transition="in" filter="circle(in)">
                                      <p:cBhvr>
                                        <p:cTn id="12" dur="2000"/>
                                        <p:tgtEl>
                                          <p:spTgt spid="13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38"/>
                                        </p:tgtEl>
                                        <p:attrNameLst>
                                          <p:attrName>style.visibility</p:attrName>
                                        </p:attrNameLst>
                                      </p:cBhvr>
                                      <p:to>
                                        <p:strVal val="visible"/>
                                      </p:to>
                                    </p:set>
                                    <p:animEffect transition="in" filter="circle(in)">
                                      <p:cBhvr>
                                        <p:cTn id="17" dur="2000"/>
                                        <p:tgtEl>
                                          <p:spTgt spid="13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39"/>
                                        </p:tgtEl>
                                        <p:attrNameLst>
                                          <p:attrName>style.visibility</p:attrName>
                                        </p:attrNameLst>
                                      </p:cBhvr>
                                      <p:to>
                                        <p:strVal val="visible"/>
                                      </p:to>
                                    </p:set>
                                    <p:animEffect transition="in" filter="circle(in)">
                                      <p:cBhvr>
                                        <p:cTn id="22" dur="2000"/>
                                        <p:tgtEl>
                                          <p:spTgt spid="139"/>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40"/>
                                        </p:tgtEl>
                                        <p:attrNameLst>
                                          <p:attrName>style.visibility</p:attrName>
                                        </p:attrNameLst>
                                      </p:cBhvr>
                                      <p:to>
                                        <p:strVal val="visible"/>
                                      </p:to>
                                    </p:set>
                                    <p:animEffect transition="in" filter="circle(in)">
                                      <p:cBhvr>
                                        <p:cTn id="27" dur="2000"/>
                                        <p:tgtEl>
                                          <p:spTgt spid="140"/>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41"/>
                                        </p:tgtEl>
                                        <p:attrNameLst>
                                          <p:attrName>style.visibility</p:attrName>
                                        </p:attrNameLst>
                                      </p:cBhvr>
                                      <p:to>
                                        <p:strVal val="visible"/>
                                      </p:to>
                                    </p:set>
                                    <p:animEffect transition="in" filter="circle(in)">
                                      <p:cBhvr>
                                        <p:cTn id="32" dur="2000"/>
                                        <p:tgtEl>
                                          <p:spTgt spid="141"/>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54"/>
                                        </p:tgtEl>
                                        <p:attrNameLst>
                                          <p:attrName>style.visibility</p:attrName>
                                        </p:attrNameLst>
                                      </p:cBhvr>
                                      <p:to>
                                        <p:strVal val="visible"/>
                                      </p:to>
                                    </p:set>
                                    <p:animEffect transition="in" filter="circle(in)">
                                      <p:cBhvr>
                                        <p:cTn id="37" dur="2000"/>
                                        <p:tgtEl>
                                          <p:spTgt spid="15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42"/>
                                        </p:tgtEl>
                                        <p:attrNameLst>
                                          <p:attrName>style.visibility</p:attrName>
                                        </p:attrNameLst>
                                      </p:cBhvr>
                                      <p:to>
                                        <p:strVal val="visible"/>
                                      </p:to>
                                    </p:set>
                                    <p:animEffect transition="in" filter="barn(inVertical)">
                                      <p:cBhvr>
                                        <p:cTn id="42" dur="500"/>
                                        <p:tgtEl>
                                          <p:spTgt spid="142"/>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50"/>
                                        </p:tgtEl>
                                        <p:attrNameLst>
                                          <p:attrName>style.visibility</p:attrName>
                                        </p:attrNameLst>
                                      </p:cBhvr>
                                      <p:to>
                                        <p:strVal val="visible"/>
                                      </p:to>
                                    </p:set>
                                    <p:animEffect transition="in" filter="barn(inVertical)">
                                      <p:cBhvr>
                                        <p:cTn id="45" dur="500"/>
                                        <p:tgtEl>
                                          <p:spTgt spid="15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wipe(down)">
                                      <p:cBhvr>
                                        <p:cTn id="50" dur="500"/>
                                        <p:tgtEl>
                                          <p:spTgt spid="2"/>
                                        </p:tgtEl>
                                      </p:cBhvr>
                                    </p:animEffect>
                                  </p:childTnLst>
                                </p:cTn>
                              </p:par>
                              <p:par>
                                <p:cTn id="51" presetID="22" presetClass="entr" presetSubtype="4" fill="hold" nodeType="withEffect">
                                  <p:stCondLst>
                                    <p:cond delay="0"/>
                                  </p:stCondLst>
                                  <p:childTnLst>
                                    <p:set>
                                      <p:cBhvr>
                                        <p:cTn id="52" dur="1" fill="hold">
                                          <p:stCondLst>
                                            <p:cond delay="0"/>
                                          </p:stCondLst>
                                        </p:cTn>
                                        <p:tgtEl>
                                          <p:spTgt spid="143"/>
                                        </p:tgtEl>
                                        <p:attrNameLst>
                                          <p:attrName>style.visibility</p:attrName>
                                        </p:attrNameLst>
                                      </p:cBhvr>
                                      <p:to>
                                        <p:strVal val="visible"/>
                                      </p:to>
                                    </p:set>
                                    <p:animEffect transition="in" filter="wipe(down)">
                                      <p:cBhvr>
                                        <p:cTn id="53" dur="500"/>
                                        <p:tgtEl>
                                          <p:spTgt spid="143"/>
                                        </p:tgtEl>
                                      </p:cBhvr>
                                    </p:animEffect>
                                  </p:childTnLst>
                                </p:cTn>
                              </p:par>
                              <p:par>
                                <p:cTn id="54" presetID="22" presetClass="entr" presetSubtype="4" fill="hold" nodeType="withEffect">
                                  <p:stCondLst>
                                    <p:cond delay="0"/>
                                  </p:stCondLst>
                                  <p:childTnLst>
                                    <p:set>
                                      <p:cBhvr>
                                        <p:cTn id="55" dur="1" fill="hold">
                                          <p:stCondLst>
                                            <p:cond delay="0"/>
                                          </p:stCondLst>
                                        </p:cTn>
                                        <p:tgtEl>
                                          <p:spTgt spid="144"/>
                                        </p:tgtEl>
                                        <p:attrNameLst>
                                          <p:attrName>style.visibility</p:attrName>
                                        </p:attrNameLst>
                                      </p:cBhvr>
                                      <p:to>
                                        <p:strVal val="visible"/>
                                      </p:to>
                                    </p:set>
                                    <p:animEffect transition="in" filter="wipe(down)">
                                      <p:cBhvr>
                                        <p:cTn id="56" dur="500"/>
                                        <p:tgtEl>
                                          <p:spTgt spid="144"/>
                                        </p:tgtEl>
                                      </p:cBhvr>
                                    </p:animEffect>
                                  </p:childTnLst>
                                </p:cTn>
                              </p:par>
                              <p:par>
                                <p:cTn id="57" presetID="22" presetClass="entr" presetSubtype="4" fill="hold" nodeType="withEffect">
                                  <p:stCondLst>
                                    <p:cond delay="0"/>
                                  </p:stCondLst>
                                  <p:childTnLst>
                                    <p:set>
                                      <p:cBhvr>
                                        <p:cTn id="58" dur="1" fill="hold">
                                          <p:stCondLst>
                                            <p:cond delay="0"/>
                                          </p:stCondLst>
                                        </p:cTn>
                                        <p:tgtEl>
                                          <p:spTgt spid="145"/>
                                        </p:tgtEl>
                                        <p:attrNameLst>
                                          <p:attrName>style.visibility</p:attrName>
                                        </p:attrNameLst>
                                      </p:cBhvr>
                                      <p:to>
                                        <p:strVal val="visible"/>
                                      </p:to>
                                    </p:set>
                                    <p:animEffect transition="in" filter="wipe(down)">
                                      <p:cBhvr>
                                        <p:cTn id="59" dur="500"/>
                                        <p:tgtEl>
                                          <p:spTgt spid="145"/>
                                        </p:tgtEl>
                                      </p:cBhvr>
                                    </p:animEffect>
                                  </p:childTnLst>
                                </p:cTn>
                              </p:par>
                              <p:par>
                                <p:cTn id="60" presetID="22" presetClass="entr" presetSubtype="4" fill="hold" nodeType="withEffect">
                                  <p:stCondLst>
                                    <p:cond delay="0"/>
                                  </p:stCondLst>
                                  <p:childTnLst>
                                    <p:set>
                                      <p:cBhvr>
                                        <p:cTn id="61" dur="1" fill="hold">
                                          <p:stCondLst>
                                            <p:cond delay="0"/>
                                          </p:stCondLst>
                                        </p:cTn>
                                        <p:tgtEl>
                                          <p:spTgt spid="146"/>
                                        </p:tgtEl>
                                        <p:attrNameLst>
                                          <p:attrName>style.visibility</p:attrName>
                                        </p:attrNameLst>
                                      </p:cBhvr>
                                      <p:to>
                                        <p:strVal val="visible"/>
                                      </p:to>
                                    </p:set>
                                    <p:animEffect transition="in" filter="wipe(down)">
                                      <p:cBhvr>
                                        <p:cTn id="62" dur="500"/>
                                        <p:tgtEl>
                                          <p:spTgt spid="146"/>
                                        </p:tgtEl>
                                      </p:cBhvr>
                                    </p:animEffect>
                                  </p:childTnLst>
                                </p:cTn>
                              </p:par>
                              <p:par>
                                <p:cTn id="63" presetID="22" presetClass="entr" presetSubtype="4" fill="hold" nodeType="withEffect">
                                  <p:stCondLst>
                                    <p:cond delay="0"/>
                                  </p:stCondLst>
                                  <p:childTnLst>
                                    <p:set>
                                      <p:cBhvr>
                                        <p:cTn id="64" dur="1" fill="hold">
                                          <p:stCondLst>
                                            <p:cond delay="0"/>
                                          </p:stCondLst>
                                        </p:cTn>
                                        <p:tgtEl>
                                          <p:spTgt spid="147"/>
                                        </p:tgtEl>
                                        <p:attrNameLst>
                                          <p:attrName>style.visibility</p:attrName>
                                        </p:attrNameLst>
                                      </p:cBhvr>
                                      <p:to>
                                        <p:strVal val="visible"/>
                                      </p:to>
                                    </p:set>
                                    <p:animEffect transition="in" filter="wipe(down)">
                                      <p:cBhvr>
                                        <p:cTn id="65" dur="500"/>
                                        <p:tgtEl>
                                          <p:spTgt spid="147"/>
                                        </p:tgtEl>
                                      </p:cBhvr>
                                    </p:animEffect>
                                  </p:childTnLst>
                                </p:cTn>
                              </p:par>
                              <p:par>
                                <p:cTn id="66" presetID="22" presetClass="entr" presetSubtype="4" fill="hold" nodeType="withEffect">
                                  <p:stCondLst>
                                    <p:cond delay="0"/>
                                  </p:stCondLst>
                                  <p:childTnLst>
                                    <p:set>
                                      <p:cBhvr>
                                        <p:cTn id="67" dur="1" fill="hold">
                                          <p:stCondLst>
                                            <p:cond delay="0"/>
                                          </p:stCondLst>
                                        </p:cTn>
                                        <p:tgtEl>
                                          <p:spTgt spid="148"/>
                                        </p:tgtEl>
                                        <p:attrNameLst>
                                          <p:attrName>style.visibility</p:attrName>
                                        </p:attrNameLst>
                                      </p:cBhvr>
                                      <p:to>
                                        <p:strVal val="visible"/>
                                      </p:to>
                                    </p:set>
                                    <p:animEffect transition="in" filter="wipe(down)">
                                      <p:cBhvr>
                                        <p:cTn id="68" dur="500"/>
                                        <p:tgtEl>
                                          <p:spTgt spid="148"/>
                                        </p:tgtEl>
                                      </p:cBhvr>
                                    </p:animEffect>
                                  </p:childTnLst>
                                </p:cTn>
                              </p:par>
                              <p:par>
                                <p:cTn id="69" presetID="22" presetClass="entr" presetSubtype="4" fill="hold" nodeType="withEffect">
                                  <p:stCondLst>
                                    <p:cond delay="0"/>
                                  </p:stCondLst>
                                  <p:childTnLst>
                                    <p:set>
                                      <p:cBhvr>
                                        <p:cTn id="70" dur="1" fill="hold">
                                          <p:stCondLst>
                                            <p:cond delay="0"/>
                                          </p:stCondLst>
                                        </p:cTn>
                                        <p:tgtEl>
                                          <p:spTgt spid="149"/>
                                        </p:tgtEl>
                                        <p:attrNameLst>
                                          <p:attrName>style.visibility</p:attrName>
                                        </p:attrNameLst>
                                      </p:cBhvr>
                                      <p:to>
                                        <p:strVal val="visible"/>
                                      </p:to>
                                    </p:set>
                                    <p:animEffect transition="in" filter="wipe(down)">
                                      <p:cBhvr>
                                        <p:cTn id="71" dur="500"/>
                                        <p:tgtEl>
                                          <p:spTgt spid="149"/>
                                        </p:tgtEl>
                                      </p:cBhvr>
                                    </p:animEffect>
                                  </p:childTnLst>
                                </p:cTn>
                              </p:par>
                              <p:par>
                                <p:cTn id="72" presetID="22" presetClass="entr" presetSubtype="4" fill="hold" nodeType="withEffect">
                                  <p:stCondLst>
                                    <p:cond delay="0"/>
                                  </p:stCondLst>
                                  <p:childTnLst>
                                    <p:set>
                                      <p:cBhvr>
                                        <p:cTn id="73" dur="1" fill="hold">
                                          <p:stCondLst>
                                            <p:cond delay="0"/>
                                          </p:stCondLst>
                                        </p:cTn>
                                        <p:tgtEl>
                                          <p:spTgt spid="151"/>
                                        </p:tgtEl>
                                        <p:attrNameLst>
                                          <p:attrName>style.visibility</p:attrName>
                                        </p:attrNameLst>
                                      </p:cBhvr>
                                      <p:to>
                                        <p:strVal val="visible"/>
                                      </p:to>
                                    </p:set>
                                    <p:animEffect transition="in" filter="wipe(down)">
                                      <p:cBhvr>
                                        <p:cTn id="74"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0" grpId="0" animBg="1"/>
      <p:bldP spid="15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第四节  译码器和编码器</a:t>
            </a:r>
          </a:p>
        </p:txBody>
      </p:sp>
      <p:sp>
        <p:nvSpPr>
          <p:cNvPr id="30" name="内容占位符 2"/>
          <p:cNvSpPr>
            <a:spLocks noGrp="1"/>
          </p:cNvSpPr>
          <p:nvPr>
            <p:ph idx="1"/>
          </p:nvPr>
        </p:nvSpPr>
        <p:spPr>
          <a:xfrm>
            <a:off x="34543" y="464904"/>
            <a:ext cx="9007310" cy="5775791"/>
          </a:xfrm>
        </p:spPr>
        <p:txBody>
          <a:bodyPr/>
          <a:lstStyle/>
          <a:p>
            <a:r>
              <a:rPr lang="zh-CN" altLang="en-US" sz="2800" dirty="0">
                <a:ea typeface="宋体" pitchFamily="2" charset="-122"/>
              </a:rPr>
              <a:t>数字显示译码器</a:t>
            </a:r>
            <a:endParaRPr lang="en-US" altLang="zh-CN" sz="2800" dirty="0">
              <a:ea typeface="宋体" pitchFamily="2" charset="-122"/>
            </a:endParaRPr>
          </a:p>
          <a:p>
            <a:pPr lvl="1"/>
            <a:r>
              <a:rPr lang="en-US" altLang="zh-CN" sz="2000" dirty="0"/>
              <a:t>74LS48</a:t>
            </a:r>
          </a:p>
          <a:p>
            <a:pPr lvl="2"/>
            <a:endParaRPr lang="zh-CN" altLang="en-US" sz="2000" dirty="0">
              <a:solidFill>
                <a:srgbClr val="000099"/>
              </a:solidFill>
              <a:latin typeface="黑体" pitchFamily="2" charset="-122"/>
              <a:ea typeface="黑体" pitchFamily="2" charset="-122"/>
            </a:endParaRPr>
          </a:p>
          <a:p>
            <a:pPr lvl="2"/>
            <a:endParaRPr lang="zh-CN" altLang="en-US" sz="2000" dirty="0">
              <a:solidFill>
                <a:srgbClr val="000099"/>
              </a:solidFill>
              <a:latin typeface="黑体" pitchFamily="2" charset="-122"/>
              <a:ea typeface="黑体" pitchFamily="2" charset="-122"/>
            </a:endParaRPr>
          </a:p>
          <a:p>
            <a:pPr lvl="2"/>
            <a:endParaRPr lang="en-US" altLang="zh-CN" sz="20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sp>
        <p:nvSpPr>
          <p:cNvPr id="7" name="Text Box 10"/>
          <p:cNvSpPr txBox="1">
            <a:spLocks noChangeArrowheads="1"/>
          </p:cNvSpPr>
          <p:nvPr/>
        </p:nvSpPr>
        <p:spPr bwMode="auto">
          <a:xfrm>
            <a:off x="2667589" y="440830"/>
            <a:ext cx="3124200"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dirty="0"/>
              <a:t>（二</a:t>
            </a:r>
            <a:r>
              <a:rPr lang="en-US" altLang="zh-CN" dirty="0"/>
              <a:t>-</a:t>
            </a:r>
            <a:r>
              <a:rPr lang="zh-CN" altLang="en-US" dirty="0"/>
              <a:t>十进制七段码显示）</a:t>
            </a:r>
            <a:endParaRPr lang="en-US" altLang="zh-CN" dirty="0"/>
          </a:p>
          <a:p>
            <a:pPr algn="l" eaLnBrk="1" hangingPunct="1"/>
            <a:endParaRPr lang="zh-CN" altLang="en-US" dirty="0"/>
          </a:p>
        </p:txBody>
      </p:sp>
      <p:pic>
        <p:nvPicPr>
          <p:cNvPr id="10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754" y="1313859"/>
            <a:ext cx="7426863" cy="4466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86" y="5780849"/>
            <a:ext cx="5472112"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74037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3"/>
          <p:cNvGrpSpPr>
            <a:grpSpLocks/>
          </p:cNvGrpSpPr>
          <p:nvPr/>
        </p:nvGrpSpPr>
        <p:grpSpPr bwMode="auto">
          <a:xfrm>
            <a:off x="4847470" y="533110"/>
            <a:ext cx="4021611" cy="3522215"/>
            <a:chOff x="1023" y="975"/>
            <a:chExt cx="2679" cy="2395"/>
          </a:xfrm>
        </p:grpSpPr>
        <p:sp>
          <p:nvSpPr>
            <p:cNvPr id="47" name="AutoShape 4"/>
            <p:cNvSpPr>
              <a:spLocks noChangeArrowheads="1"/>
            </p:cNvSpPr>
            <p:nvPr/>
          </p:nvSpPr>
          <p:spPr bwMode="auto">
            <a:xfrm>
              <a:off x="1023" y="975"/>
              <a:ext cx="2679" cy="2395"/>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a:solidFill>
                  <a:schemeClr val="tx1"/>
                </a:solidFill>
              </a:endParaRPr>
            </a:p>
          </p:txBody>
        </p:sp>
        <p:sp>
          <p:nvSpPr>
            <p:cNvPr id="48" name="Rectangle 5"/>
            <p:cNvSpPr>
              <a:spLocks noChangeArrowheads="1"/>
            </p:cNvSpPr>
            <p:nvPr/>
          </p:nvSpPr>
          <p:spPr bwMode="auto">
            <a:xfrm>
              <a:off x="2139" y="1227"/>
              <a:ext cx="860" cy="1839"/>
            </a:xfrm>
            <a:prstGeom prst="rect">
              <a:avLst/>
            </a:prstGeom>
            <a:solidFill>
              <a:schemeClr val="bg1"/>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49" name="Line 6"/>
            <p:cNvSpPr>
              <a:spLocks noChangeShapeType="1"/>
            </p:cNvSpPr>
            <p:nvPr/>
          </p:nvSpPr>
          <p:spPr bwMode="auto">
            <a:xfrm>
              <a:off x="1717" y="1446"/>
              <a:ext cx="42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0" name="Line 7"/>
            <p:cNvSpPr>
              <a:spLocks noChangeShapeType="1"/>
            </p:cNvSpPr>
            <p:nvPr/>
          </p:nvSpPr>
          <p:spPr bwMode="auto">
            <a:xfrm>
              <a:off x="1717" y="1659"/>
              <a:ext cx="42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1" name="Line 8"/>
            <p:cNvSpPr>
              <a:spLocks noChangeShapeType="1"/>
            </p:cNvSpPr>
            <p:nvPr/>
          </p:nvSpPr>
          <p:spPr bwMode="auto">
            <a:xfrm>
              <a:off x="1709" y="1893"/>
              <a:ext cx="43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2" name="Line 9"/>
            <p:cNvSpPr>
              <a:spLocks noChangeShapeType="1"/>
            </p:cNvSpPr>
            <p:nvPr/>
          </p:nvSpPr>
          <p:spPr bwMode="auto">
            <a:xfrm>
              <a:off x="1838" y="2862"/>
              <a:ext cx="19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3" name="Text Box 10"/>
            <p:cNvSpPr txBox="1">
              <a:spLocks noChangeArrowheads="1"/>
            </p:cNvSpPr>
            <p:nvPr/>
          </p:nvSpPr>
          <p:spPr bwMode="auto">
            <a:xfrm>
              <a:off x="1491" y="1736"/>
              <a:ext cx="160" cy="18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i="1">
                  <a:solidFill>
                    <a:schemeClr val="tx1"/>
                  </a:solidFill>
                </a:rPr>
                <a:t>A</a:t>
              </a:r>
            </a:p>
          </p:txBody>
        </p:sp>
        <p:sp>
          <p:nvSpPr>
            <p:cNvPr id="54" name="Text Box 11"/>
            <p:cNvSpPr txBox="1">
              <a:spLocks noChangeArrowheads="1"/>
            </p:cNvSpPr>
            <p:nvPr/>
          </p:nvSpPr>
          <p:spPr bwMode="auto">
            <a:xfrm>
              <a:off x="1490" y="1524"/>
              <a:ext cx="160" cy="18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i="1">
                  <a:solidFill>
                    <a:schemeClr val="tx1"/>
                  </a:solidFill>
                </a:rPr>
                <a:t>B</a:t>
              </a:r>
            </a:p>
          </p:txBody>
        </p:sp>
        <p:sp>
          <p:nvSpPr>
            <p:cNvPr id="55" name="Text Box 12"/>
            <p:cNvSpPr txBox="1">
              <a:spLocks noChangeArrowheads="1"/>
            </p:cNvSpPr>
            <p:nvPr/>
          </p:nvSpPr>
          <p:spPr bwMode="auto">
            <a:xfrm>
              <a:off x="1491" y="1306"/>
              <a:ext cx="160" cy="18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i="1" dirty="0">
                  <a:solidFill>
                    <a:schemeClr val="tx1"/>
                  </a:solidFill>
                </a:rPr>
                <a:t>C</a:t>
              </a:r>
            </a:p>
          </p:txBody>
        </p:sp>
        <p:sp>
          <p:nvSpPr>
            <p:cNvPr id="56" name="Line 13"/>
            <p:cNvSpPr>
              <a:spLocks noChangeShapeType="1"/>
            </p:cNvSpPr>
            <p:nvPr/>
          </p:nvSpPr>
          <p:spPr bwMode="auto">
            <a:xfrm>
              <a:off x="3008" y="1497"/>
              <a:ext cx="31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7" name="Line 14"/>
            <p:cNvSpPr>
              <a:spLocks noChangeShapeType="1"/>
            </p:cNvSpPr>
            <p:nvPr/>
          </p:nvSpPr>
          <p:spPr bwMode="auto">
            <a:xfrm>
              <a:off x="3008" y="1702"/>
              <a:ext cx="31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8" name="Line 15"/>
            <p:cNvSpPr>
              <a:spLocks noChangeShapeType="1"/>
            </p:cNvSpPr>
            <p:nvPr/>
          </p:nvSpPr>
          <p:spPr bwMode="auto">
            <a:xfrm>
              <a:off x="3008" y="1906"/>
              <a:ext cx="31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9" name="Line 16"/>
            <p:cNvSpPr>
              <a:spLocks noChangeShapeType="1"/>
            </p:cNvSpPr>
            <p:nvPr/>
          </p:nvSpPr>
          <p:spPr bwMode="auto">
            <a:xfrm>
              <a:off x="3008" y="2110"/>
              <a:ext cx="31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60" name="Line 17"/>
            <p:cNvSpPr>
              <a:spLocks noChangeShapeType="1"/>
            </p:cNvSpPr>
            <p:nvPr/>
          </p:nvSpPr>
          <p:spPr bwMode="auto">
            <a:xfrm>
              <a:off x="3008" y="2315"/>
              <a:ext cx="31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61" name="Line 18"/>
            <p:cNvSpPr>
              <a:spLocks noChangeShapeType="1"/>
            </p:cNvSpPr>
            <p:nvPr/>
          </p:nvSpPr>
          <p:spPr bwMode="auto">
            <a:xfrm>
              <a:off x="3008" y="2519"/>
              <a:ext cx="31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62" name="Line 19"/>
            <p:cNvSpPr>
              <a:spLocks noChangeShapeType="1"/>
            </p:cNvSpPr>
            <p:nvPr/>
          </p:nvSpPr>
          <p:spPr bwMode="auto">
            <a:xfrm>
              <a:off x="3008" y="2723"/>
              <a:ext cx="31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63" name="Text Box 20"/>
            <p:cNvSpPr txBox="1">
              <a:spLocks noChangeArrowheads="1"/>
            </p:cNvSpPr>
            <p:nvPr/>
          </p:nvSpPr>
          <p:spPr bwMode="auto">
            <a:xfrm>
              <a:off x="3353" y="1352"/>
              <a:ext cx="166"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1"/>
                  </a:solidFill>
                </a:rPr>
                <a:t>a</a:t>
              </a:r>
            </a:p>
          </p:txBody>
        </p:sp>
        <p:sp>
          <p:nvSpPr>
            <p:cNvPr id="64" name="Text Box 21"/>
            <p:cNvSpPr txBox="1">
              <a:spLocks noChangeArrowheads="1"/>
            </p:cNvSpPr>
            <p:nvPr/>
          </p:nvSpPr>
          <p:spPr bwMode="auto">
            <a:xfrm>
              <a:off x="3337" y="2542"/>
              <a:ext cx="160" cy="18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1"/>
                  </a:solidFill>
                </a:rPr>
                <a:t>g</a:t>
              </a:r>
            </a:p>
          </p:txBody>
        </p:sp>
        <p:sp>
          <p:nvSpPr>
            <p:cNvPr id="65" name="Text Box 22"/>
            <p:cNvSpPr txBox="1">
              <a:spLocks noChangeArrowheads="1"/>
            </p:cNvSpPr>
            <p:nvPr/>
          </p:nvSpPr>
          <p:spPr bwMode="auto">
            <a:xfrm>
              <a:off x="3359" y="1553"/>
              <a:ext cx="160" cy="18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1"/>
                  </a:solidFill>
                </a:rPr>
                <a:t>b</a:t>
              </a:r>
            </a:p>
          </p:txBody>
        </p:sp>
        <p:sp>
          <p:nvSpPr>
            <p:cNvPr id="66" name="Text Box 23"/>
            <p:cNvSpPr txBox="1">
              <a:spLocks noChangeArrowheads="1"/>
            </p:cNvSpPr>
            <p:nvPr/>
          </p:nvSpPr>
          <p:spPr bwMode="auto">
            <a:xfrm>
              <a:off x="3367" y="1930"/>
              <a:ext cx="160" cy="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1"/>
                  </a:solidFill>
                </a:rPr>
                <a:t>.</a:t>
              </a:r>
            </a:p>
            <a:p>
              <a:r>
                <a:rPr lang="en-US" altLang="zh-CN" sz="2000" b="1">
                  <a:solidFill>
                    <a:schemeClr val="tx1"/>
                  </a:solidFill>
                </a:rPr>
                <a:t>.</a:t>
              </a:r>
            </a:p>
            <a:p>
              <a:r>
                <a:rPr lang="en-US" altLang="zh-CN" sz="2000" b="1">
                  <a:solidFill>
                    <a:schemeClr val="tx1"/>
                  </a:solidFill>
                </a:rPr>
                <a:t>.</a:t>
              </a:r>
            </a:p>
          </p:txBody>
        </p:sp>
        <p:sp>
          <p:nvSpPr>
            <p:cNvPr id="67" name="Text Box 24"/>
            <p:cNvSpPr txBox="1">
              <a:spLocks noChangeArrowheads="1"/>
            </p:cNvSpPr>
            <p:nvPr/>
          </p:nvSpPr>
          <p:spPr bwMode="auto">
            <a:xfrm>
              <a:off x="1456" y="2189"/>
              <a:ext cx="227" cy="18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i="1">
                  <a:solidFill>
                    <a:schemeClr val="tx1"/>
                  </a:solidFill>
                </a:rPr>
                <a:t>LT</a:t>
              </a:r>
            </a:p>
          </p:txBody>
        </p:sp>
        <p:sp>
          <p:nvSpPr>
            <p:cNvPr id="68" name="Text Box 25"/>
            <p:cNvSpPr txBox="1">
              <a:spLocks noChangeArrowheads="1"/>
            </p:cNvSpPr>
            <p:nvPr/>
          </p:nvSpPr>
          <p:spPr bwMode="auto">
            <a:xfrm>
              <a:off x="1432" y="2527"/>
              <a:ext cx="293" cy="18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i="1">
                  <a:solidFill>
                    <a:schemeClr val="tx1"/>
                  </a:solidFill>
                </a:rPr>
                <a:t>RBI</a:t>
              </a:r>
            </a:p>
          </p:txBody>
        </p:sp>
        <p:sp>
          <p:nvSpPr>
            <p:cNvPr id="69" name="Text Box 26"/>
            <p:cNvSpPr txBox="1">
              <a:spLocks noChangeArrowheads="1"/>
            </p:cNvSpPr>
            <p:nvPr/>
          </p:nvSpPr>
          <p:spPr bwMode="auto">
            <a:xfrm>
              <a:off x="1204" y="2744"/>
              <a:ext cx="491" cy="1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1"/>
                  </a:solidFill>
                </a:rPr>
                <a:t>BI/RBO</a:t>
              </a:r>
            </a:p>
          </p:txBody>
        </p:sp>
        <p:sp>
          <p:nvSpPr>
            <p:cNvPr id="70" name="Text Box 27"/>
            <p:cNvSpPr txBox="1">
              <a:spLocks noChangeArrowheads="1"/>
            </p:cNvSpPr>
            <p:nvPr/>
          </p:nvSpPr>
          <p:spPr bwMode="auto">
            <a:xfrm>
              <a:off x="2344" y="1908"/>
              <a:ext cx="411" cy="2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chemeClr val="tx1"/>
                  </a:solidFill>
                </a:rPr>
                <a:t>7448</a:t>
              </a:r>
            </a:p>
          </p:txBody>
        </p:sp>
        <p:sp>
          <p:nvSpPr>
            <p:cNvPr id="71" name="Line 28"/>
            <p:cNvSpPr>
              <a:spLocks noChangeShapeType="1"/>
            </p:cNvSpPr>
            <p:nvPr/>
          </p:nvSpPr>
          <p:spPr bwMode="auto">
            <a:xfrm>
              <a:off x="1838" y="2668"/>
              <a:ext cx="19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72" name="Oval 29"/>
            <p:cNvSpPr>
              <a:spLocks noChangeArrowheads="1"/>
            </p:cNvSpPr>
            <p:nvPr/>
          </p:nvSpPr>
          <p:spPr bwMode="auto">
            <a:xfrm>
              <a:off x="2030" y="2607"/>
              <a:ext cx="102" cy="133"/>
            </a:xfrm>
            <a:prstGeom prst="ellipse">
              <a:avLst/>
            </a:prstGeom>
            <a:solidFill>
              <a:schemeClr val="bg1"/>
            </a:solidFill>
            <a:ln w="2857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73" name="Oval 30"/>
            <p:cNvSpPr>
              <a:spLocks noChangeArrowheads="1"/>
            </p:cNvSpPr>
            <p:nvPr/>
          </p:nvSpPr>
          <p:spPr bwMode="auto">
            <a:xfrm>
              <a:off x="2031" y="2812"/>
              <a:ext cx="102" cy="133"/>
            </a:xfrm>
            <a:prstGeom prst="ellipse">
              <a:avLst/>
            </a:prstGeom>
            <a:solidFill>
              <a:schemeClr val="bg1"/>
            </a:solidFill>
            <a:ln w="2857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74" name="Line 31"/>
            <p:cNvSpPr>
              <a:spLocks noChangeShapeType="1"/>
            </p:cNvSpPr>
            <p:nvPr/>
          </p:nvSpPr>
          <p:spPr bwMode="auto">
            <a:xfrm>
              <a:off x="1838" y="2323"/>
              <a:ext cx="19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75" name="Oval 32"/>
            <p:cNvSpPr>
              <a:spLocks noChangeArrowheads="1"/>
            </p:cNvSpPr>
            <p:nvPr/>
          </p:nvSpPr>
          <p:spPr bwMode="auto">
            <a:xfrm>
              <a:off x="2030" y="2262"/>
              <a:ext cx="102" cy="133"/>
            </a:xfrm>
            <a:prstGeom prst="ellipse">
              <a:avLst/>
            </a:prstGeom>
            <a:solidFill>
              <a:schemeClr val="bg1"/>
            </a:solidFill>
            <a:ln w="2857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grpSp>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第四节  译码器和编码器</a:t>
            </a:r>
          </a:p>
        </p:txBody>
      </p:sp>
      <p:sp>
        <p:nvSpPr>
          <p:cNvPr id="30" name="内容占位符 2"/>
          <p:cNvSpPr>
            <a:spLocks noGrp="1"/>
          </p:cNvSpPr>
          <p:nvPr>
            <p:ph idx="1"/>
          </p:nvPr>
        </p:nvSpPr>
        <p:spPr>
          <a:xfrm>
            <a:off x="34543" y="464904"/>
            <a:ext cx="9007310" cy="5775791"/>
          </a:xfrm>
        </p:spPr>
        <p:txBody>
          <a:bodyPr/>
          <a:lstStyle/>
          <a:p>
            <a:r>
              <a:rPr lang="zh-CN" altLang="en-US" sz="2800" dirty="0">
                <a:ea typeface="宋体" pitchFamily="2" charset="-122"/>
              </a:rPr>
              <a:t>数字显示译码器</a:t>
            </a:r>
            <a:endParaRPr lang="en-US" altLang="zh-CN" sz="2800" dirty="0">
              <a:ea typeface="宋体" pitchFamily="2" charset="-122"/>
            </a:endParaRPr>
          </a:p>
          <a:p>
            <a:pPr lvl="1"/>
            <a:r>
              <a:rPr lang="en-US" altLang="zh-CN" sz="2000" dirty="0"/>
              <a:t>74LS48</a:t>
            </a:r>
          </a:p>
          <a:p>
            <a:pPr lvl="2"/>
            <a:r>
              <a:rPr lang="en-US" altLang="zh-CN" sz="2000" dirty="0">
                <a:solidFill>
                  <a:srgbClr val="000099"/>
                </a:solidFill>
                <a:latin typeface="黑体" pitchFamily="2" charset="-122"/>
                <a:ea typeface="黑体" pitchFamily="2" charset="-122"/>
              </a:rPr>
              <a:t>3</a:t>
            </a:r>
            <a:r>
              <a:rPr lang="zh-CN" altLang="en-US" sz="2000" dirty="0">
                <a:solidFill>
                  <a:srgbClr val="000099"/>
                </a:solidFill>
                <a:latin typeface="黑体" pitchFamily="2" charset="-122"/>
                <a:ea typeface="黑体" pitchFamily="2" charset="-122"/>
              </a:rPr>
              <a:t>个控制端</a:t>
            </a:r>
            <a:endParaRPr lang="en-US" altLang="zh-CN" sz="2000" dirty="0">
              <a:solidFill>
                <a:srgbClr val="000099"/>
              </a:solidFill>
              <a:latin typeface="黑体" pitchFamily="2" charset="-122"/>
              <a:ea typeface="黑体" pitchFamily="2" charset="-122"/>
            </a:endParaRPr>
          </a:p>
          <a:p>
            <a:pPr lvl="2"/>
            <a:endParaRPr lang="en-US" altLang="zh-CN" sz="2000" dirty="0">
              <a:solidFill>
                <a:srgbClr val="000099"/>
              </a:solidFill>
              <a:latin typeface="黑体" pitchFamily="2" charset="-122"/>
              <a:ea typeface="黑体" pitchFamily="2" charset="-122"/>
            </a:endParaRPr>
          </a:p>
          <a:p>
            <a:pPr lvl="2"/>
            <a:endParaRPr lang="en-US" altLang="zh-CN" sz="2000" dirty="0">
              <a:solidFill>
                <a:srgbClr val="000099"/>
              </a:solidFill>
              <a:latin typeface="黑体" pitchFamily="2" charset="-122"/>
              <a:ea typeface="黑体" pitchFamily="2" charset="-122"/>
            </a:endParaRPr>
          </a:p>
          <a:p>
            <a:pPr lvl="2"/>
            <a:endParaRPr lang="en-US" altLang="zh-CN" sz="2000" dirty="0">
              <a:solidFill>
                <a:srgbClr val="000099"/>
              </a:solidFill>
              <a:latin typeface="黑体" pitchFamily="2" charset="-122"/>
              <a:ea typeface="黑体" pitchFamily="2" charset="-122"/>
            </a:endParaRPr>
          </a:p>
          <a:p>
            <a:pPr lvl="2"/>
            <a:endParaRPr lang="en-US" altLang="zh-CN" sz="2000" dirty="0">
              <a:solidFill>
                <a:srgbClr val="000099"/>
              </a:solidFill>
              <a:latin typeface="黑体" pitchFamily="2" charset="-122"/>
              <a:ea typeface="黑体" pitchFamily="2" charset="-122"/>
            </a:endParaRPr>
          </a:p>
          <a:p>
            <a:pPr lvl="2"/>
            <a:endParaRPr lang="en-US" altLang="zh-CN" sz="2000" dirty="0">
              <a:solidFill>
                <a:srgbClr val="000099"/>
              </a:solidFill>
              <a:latin typeface="黑体" pitchFamily="2" charset="-122"/>
              <a:ea typeface="黑体" pitchFamily="2" charset="-122"/>
            </a:endParaRPr>
          </a:p>
          <a:p>
            <a:pPr lvl="2"/>
            <a:endParaRPr lang="en-US" altLang="zh-CN" sz="2000" dirty="0">
              <a:solidFill>
                <a:srgbClr val="000099"/>
              </a:solidFill>
              <a:latin typeface="黑体" pitchFamily="2" charset="-122"/>
              <a:ea typeface="黑体" pitchFamily="2" charset="-122"/>
            </a:endParaRPr>
          </a:p>
          <a:p>
            <a:pPr lvl="2"/>
            <a:endParaRPr lang="en-US" altLang="zh-CN" sz="2000" dirty="0">
              <a:solidFill>
                <a:srgbClr val="000099"/>
              </a:solidFill>
              <a:latin typeface="黑体" pitchFamily="2" charset="-122"/>
              <a:ea typeface="黑体" pitchFamily="2" charset="-122"/>
            </a:endParaRPr>
          </a:p>
          <a:p>
            <a:pPr lvl="2"/>
            <a:endParaRPr lang="en-US" altLang="zh-CN" sz="2000" dirty="0">
              <a:solidFill>
                <a:srgbClr val="000099"/>
              </a:solidFill>
              <a:latin typeface="黑体" pitchFamily="2" charset="-122"/>
              <a:ea typeface="黑体" pitchFamily="2" charset="-122"/>
            </a:endParaRPr>
          </a:p>
          <a:p>
            <a:pPr lvl="2"/>
            <a:r>
              <a:rPr lang="en-US" altLang="zh-CN" sz="2000" dirty="0">
                <a:solidFill>
                  <a:srgbClr val="000099"/>
                </a:solidFill>
                <a:latin typeface="黑体" pitchFamily="2" charset="-122"/>
                <a:ea typeface="黑体" pitchFamily="2" charset="-122"/>
              </a:rPr>
              <a:t>4</a:t>
            </a:r>
            <a:r>
              <a:rPr lang="zh-CN" altLang="en-US" sz="2000" dirty="0">
                <a:solidFill>
                  <a:srgbClr val="000099"/>
                </a:solidFill>
                <a:latin typeface="黑体" pitchFamily="2" charset="-122"/>
                <a:ea typeface="黑体" pitchFamily="2" charset="-122"/>
              </a:rPr>
              <a:t>个输入端</a:t>
            </a:r>
            <a:endParaRPr lang="en-US" altLang="zh-CN" sz="2000" dirty="0">
              <a:solidFill>
                <a:srgbClr val="000099"/>
              </a:solidFill>
              <a:latin typeface="黑体" pitchFamily="2" charset="-122"/>
              <a:ea typeface="黑体" pitchFamily="2" charset="-122"/>
            </a:endParaRPr>
          </a:p>
          <a:p>
            <a:pPr lvl="2"/>
            <a:r>
              <a:rPr lang="en-US" altLang="zh-CN" sz="2000" dirty="0">
                <a:solidFill>
                  <a:srgbClr val="000099"/>
                </a:solidFill>
                <a:latin typeface="黑体" pitchFamily="2" charset="-122"/>
                <a:ea typeface="黑体" pitchFamily="2" charset="-122"/>
              </a:rPr>
              <a:t>7</a:t>
            </a:r>
            <a:r>
              <a:rPr lang="zh-CN" altLang="en-US" sz="2000" dirty="0">
                <a:solidFill>
                  <a:srgbClr val="000099"/>
                </a:solidFill>
                <a:latin typeface="黑体" pitchFamily="2" charset="-122"/>
                <a:ea typeface="黑体" pitchFamily="2" charset="-122"/>
              </a:rPr>
              <a:t>个输出端</a:t>
            </a:r>
          </a:p>
          <a:p>
            <a:pPr lvl="2"/>
            <a:endParaRPr lang="zh-CN" altLang="en-US" sz="2000" dirty="0">
              <a:solidFill>
                <a:srgbClr val="000099"/>
              </a:solidFill>
              <a:latin typeface="黑体" pitchFamily="2" charset="-122"/>
              <a:ea typeface="黑体" pitchFamily="2" charset="-122"/>
            </a:endParaRPr>
          </a:p>
          <a:p>
            <a:pPr lvl="2"/>
            <a:endParaRPr lang="zh-CN" altLang="en-US" sz="2000" dirty="0">
              <a:solidFill>
                <a:srgbClr val="000099"/>
              </a:solidFill>
              <a:latin typeface="黑体" pitchFamily="2" charset="-122"/>
              <a:ea typeface="黑体" pitchFamily="2" charset="-122"/>
            </a:endParaRPr>
          </a:p>
          <a:p>
            <a:pPr lvl="2"/>
            <a:endParaRPr lang="en-US" altLang="zh-CN" sz="20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sp>
        <p:nvSpPr>
          <p:cNvPr id="7" name="Text Box 10"/>
          <p:cNvSpPr txBox="1">
            <a:spLocks noChangeArrowheads="1"/>
          </p:cNvSpPr>
          <p:nvPr/>
        </p:nvSpPr>
        <p:spPr bwMode="auto">
          <a:xfrm>
            <a:off x="2667589" y="440830"/>
            <a:ext cx="3124200"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dirty="0"/>
              <a:t>（二</a:t>
            </a:r>
            <a:r>
              <a:rPr lang="en-US" altLang="zh-CN" dirty="0"/>
              <a:t>-</a:t>
            </a:r>
            <a:r>
              <a:rPr lang="zh-CN" altLang="en-US" dirty="0"/>
              <a:t>十进制七段码显示）</a:t>
            </a:r>
            <a:endParaRPr lang="en-US" altLang="zh-CN" dirty="0"/>
          </a:p>
          <a:p>
            <a:pPr algn="l" eaLnBrk="1" hangingPunct="1"/>
            <a:endParaRPr lang="zh-CN" altLang="en-US" dirty="0"/>
          </a:p>
        </p:txBody>
      </p:sp>
      <p:sp>
        <p:nvSpPr>
          <p:cNvPr id="45" name="Text Box 2"/>
          <p:cNvSpPr txBox="1">
            <a:spLocks noChangeArrowheads="1"/>
          </p:cNvSpPr>
          <p:nvPr/>
        </p:nvSpPr>
        <p:spPr bwMode="auto">
          <a:xfrm>
            <a:off x="6512257" y="3608247"/>
            <a:ext cx="17363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chemeClr val="tx1"/>
                </a:solidFill>
              </a:rPr>
              <a:t>7448</a:t>
            </a:r>
            <a:r>
              <a:rPr lang="zh-CN" altLang="en-US" sz="2000" b="1" dirty="0">
                <a:solidFill>
                  <a:schemeClr val="tx1"/>
                </a:solidFill>
              </a:rPr>
              <a:t>功能框图</a:t>
            </a:r>
          </a:p>
        </p:txBody>
      </p:sp>
      <p:grpSp>
        <p:nvGrpSpPr>
          <p:cNvPr id="76" name="Group 34"/>
          <p:cNvGrpSpPr>
            <a:grpSpLocks/>
          </p:cNvGrpSpPr>
          <p:nvPr/>
        </p:nvGrpSpPr>
        <p:grpSpPr bwMode="auto">
          <a:xfrm>
            <a:off x="1376787" y="1817192"/>
            <a:ext cx="2533644" cy="396875"/>
            <a:chOff x="1129" y="164"/>
            <a:chExt cx="1596" cy="250"/>
          </a:xfrm>
        </p:grpSpPr>
        <p:graphicFrame>
          <p:nvGraphicFramePr>
            <p:cNvPr id="77" name="Object 14"/>
            <p:cNvGraphicFramePr>
              <a:graphicFrameLocks noChangeAspect="1"/>
            </p:cNvGraphicFramePr>
            <p:nvPr/>
          </p:nvGraphicFramePr>
          <p:xfrm>
            <a:off x="1129" y="164"/>
            <a:ext cx="468" cy="224"/>
          </p:xfrm>
          <a:graphic>
            <a:graphicData uri="http://schemas.openxmlformats.org/presentationml/2006/ole">
              <mc:AlternateContent xmlns:mc="http://schemas.openxmlformats.org/markup-compatibility/2006">
                <mc:Choice xmlns:v="urn:schemas-microsoft-com:vml" Requires="v">
                  <p:oleObj spid="_x0000_s273969" name="公式" r:id="rId3" imgW="314241" imgH="181043" progId="Equation.3">
                    <p:embed/>
                  </p:oleObj>
                </mc:Choice>
                <mc:Fallback>
                  <p:oleObj name="公式" r:id="rId3" imgW="314241" imgH="18104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9" y="164"/>
                          <a:ext cx="468"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 name="Text Box 18"/>
            <p:cNvSpPr txBox="1">
              <a:spLocks noChangeArrowheads="1"/>
            </p:cNvSpPr>
            <p:nvPr/>
          </p:nvSpPr>
          <p:spPr bwMode="auto">
            <a:xfrm>
              <a:off x="1573" y="164"/>
              <a:ext cx="11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灭零信号输入</a:t>
              </a:r>
            </a:p>
          </p:txBody>
        </p:sp>
      </p:grpSp>
      <p:sp>
        <p:nvSpPr>
          <p:cNvPr id="79" name="Text Box 19"/>
          <p:cNvSpPr txBox="1">
            <a:spLocks noChangeArrowheads="1"/>
          </p:cNvSpPr>
          <p:nvPr/>
        </p:nvSpPr>
        <p:spPr bwMode="auto">
          <a:xfrm>
            <a:off x="1923613" y="2214067"/>
            <a:ext cx="33480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作用：不显示小数点前的零</a:t>
            </a:r>
          </a:p>
        </p:txBody>
      </p:sp>
      <p:grpSp>
        <p:nvGrpSpPr>
          <p:cNvPr id="80" name="Group 33"/>
          <p:cNvGrpSpPr>
            <a:grpSpLocks/>
          </p:cNvGrpSpPr>
          <p:nvPr/>
        </p:nvGrpSpPr>
        <p:grpSpPr bwMode="auto">
          <a:xfrm>
            <a:off x="1461542" y="2605363"/>
            <a:ext cx="2273306" cy="425451"/>
            <a:chOff x="250" y="754"/>
            <a:chExt cx="1432" cy="268"/>
          </a:xfrm>
        </p:grpSpPr>
        <p:sp>
          <p:nvSpPr>
            <p:cNvPr id="81" name="Text Box 5"/>
            <p:cNvSpPr txBox="1">
              <a:spLocks noChangeArrowheads="1"/>
            </p:cNvSpPr>
            <p:nvPr/>
          </p:nvSpPr>
          <p:spPr bwMode="auto">
            <a:xfrm>
              <a:off x="530" y="772"/>
              <a:ext cx="11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试灯信号输入</a:t>
              </a:r>
            </a:p>
          </p:txBody>
        </p:sp>
        <p:graphicFrame>
          <p:nvGraphicFramePr>
            <p:cNvPr id="82" name="Object 15"/>
            <p:cNvGraphicFramePr>
              <a:graphicFrameLocks noChangeAspect="1"/>
            </p:cNvGraphicFramePr>
            <p:nvPr/>
          </p:nvGraphicFramePr>
          <p:xfrm>
            <a:off x="250" y="754"/>
            <a:ext cx="354" cy="229"/>
          </p:xfrm>
          <a:graphic>
            <a:graphicData uri="http://schemas.openxmlformats.org/presentationml/2006/ole">
              <mc:AlternateContent xmlns:mc="http://schemas.openxmlformats.org/markup-compatibility/2006">
                <mc:Choice xmlns:v="urn:schemas-microsoft-com:vml" Requires="v">
                  <p:oleObj spid="_x0000_s273970" name="公式" r:id="rId5" imgW="238176" imgH="181043" progId="Equation.3">
                    <p:embed/>
                  </p:oleObj>
                </mc:Choice>
                <mc:Fallback>
                  <p:oleObj name="公式" r:id="rId5" imgW="238176" imgH="18104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 y="754"/>
                          <a:ext cx="354"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3" name="Group 20"/>
          <p:cNvGrpSpPr>
            <a:grpSpLocks/>
          </p:cNvGrpSpPr>
          <p:nvPr/>
        </p:nvGrpSpPr>
        <p:grpSpPr bwMode="auto">
          <a:xfrm>
            <a:off x="2073862" y="3022926"/>
            <a:ext cx="1995487" cy="396875"/>
            <a:chOff x="1959" y="3744"/>
            <a:chExt cx="1257" cy="237"/>
          </a:xfrm>
        </p:grpSpPr>
        <p:graphicFrame>
          <p:nvGraphicFramePr>
            <p:cNvPr id="84" name="Object 21"/>
            <p:cNvGraphicFramePr>
              <a:graphicFrameLocks noChangeAspect="1"/>
            </p:cNvGraphicFramePr>
            <p:nvPr/>
          </p:nvGraphicFramePr>
          <p:xfrm>
            <a:off x="1959" y="3744"/>
            <a:ext cx="354" cy="229"/>
          </p:xfrm>
          <a:graphic>
            <a:graphicData uri="http://schemas.openxmlformats.org/presentationml/2006/ole">
              <mc:AlternateContent xmlns:mc="http://schemas.openxmlformats.org/markup-compatibility/2006">
                <mc:Choice xmlns:v="urn:schemas-microsoft-com:vml" Requires="v">
                  <p:oleObj spid="_x0000_s273971" name="公式" r:id="rId7" imgW="238176" imgH="181043" progId="Equation.3">
                    <p:embed/>
                  </p:oleObj>
                </mc:Choice>
                <mc:Fallback>
                  <p:oleObj name="公式" r:id="rId7" imgW="238176" imgH="18104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59" y="3744"/>
                          <a:ext cx="354"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 name="Text Box 22"/>
            <p:cNvSpPr txBox="1">
              <a:spLocks noChangeArrowheads="1"/>
            </p:cNvSpPr>
            <p:nvPr/>
          </p:nvSpPr>
          <p:spPr bwMode="auto">
            <a:xfrm>
              <a:off x="2208" y="3744"/>
              <a:ext cx="100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dirty="0"/>
                <a:t>=0</a:t>
              </a:r>
              <a:r>
                <a:rPr lang="zh-CN" altLang="en-US" dirty="0"/>
                <a:t>七段全亮</a:t>
              </a:r>
            </a:p>
          </p:txBody>
        </p:sp>
      </p:grpSp>
      <p:sp>
        <p:nvSpPr>
          <p:cNvPr id="86" name="Text Box 17"/>
          <p:cNvSpPr txBox="1">
            <a:spLocks noChangeArrowheads="1"/>
          </p:cNvSpPr>
          <p:nvPr/>
        </p:nvSpPr>
        <p:spPr bwMode="auto">
          <a:xfrm>
            <a:off x="2730923" y="3491238"/>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双重功能端子</a:t>
            </a:r>
          </a:p>
        </p:txBody>
      </p:sp>
      <p:graphicFrame>
        <p:nvGraphicFramePr>
          <p:cNvPr id="87" name="Object 23"/>
          <p:cNvGraphicFramePr>
            <a:graphicFrameLocks noChangeAspect="1"/>
          </p:cNvGraphicFramePr>
          <p:nvPr>
            <p:extLst>
              <p:ext uri="{D42A27DB-BD31-4B8C-83A1-F6EECF244321}">
                <p14:modId xmlns:p14="http://schemas.microsoft.com/office/powerpoint/2010/main" val="1415802168"/>
              </p:ext>
            </p:extLst>
          </p:nvPr>
        </p:nvGraphicFramePr>
        <p:xfrm>
          <a:off x="1433935" y="3419801"/>
          <a:ext cx="1295400" cy="481012"/>
        </p:xfrm>
        <a:graphic>
          <a:graphicData uri="http://schemas.openxmlformats.org/presentationml/2006/ole">
            <mc:AlternateContent xmlns:mc="http://schemas.openxmlformats.org/markup-compatibility/2006">
              <mc:Choice xmlns:v="urn:schemas-microsoft-com:vml" Requires="v">
                <p:oleObj spid="_x0000_s273972" name="Equation" r:id="rId9" imgW="619041" imgH="199957" progId="Equation.3">
                  <p:embed/>
                </p:oleObj>
              </mc:Choice>
              <mc:Fallback>
                <p:oleObj name="Equation" r:id="rId9" imgW="619041" imgH="19995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3935" y="3419801"/>
                        <a:ext cx="1295400"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8" name="Group 31"/>
          <p:cNvGrpSpPr>
            <a:grpSpLocks/>
          </p:cNvGrpSpPr>
          <p:nvPr/>
        </p:nvGrpSpPr>
        <p:grpSpPr bwMode="auto">
          <a:xfrm>
            <a:off x="916854" y="4055326"/>
            <a:ext cx="3623008" cy="973137"/>
            <a:chOff x="-498" y="981"/>
            <a:chExt cx="2303" cy="613"/>
          </a:xfrm>
        </p:grpSpPr>
        <p:sp>
          <p:nvSpPr>
            <p:cNvPr id="89" name="Text Box 7"/>
            <p:cNvSpPr txBox="1">
              <a:spLocks noChangeArrowheads="1"/>
            </p:cNvSpPr>
            <p:nvPr/>
          </p:nvSpPr>
          <p:spPr bwMode="auto">
            <a:xfrm>
              <a:off x="144" y="1029"/>
              <a:ext cx="6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t>输入：</a:t>
              </a:r>
            </a:p>
          </p:txBody>
        </p:sp>
        <p:graphicFrame>
          <p:nvGraphicFramePr>
            <p:cNvPr id="90" name="Object 8"/>
            <p:cNvGraphicFramePr>
              <a:graphicFrameLocks noChangeAspect="1"/>
            </p:cNvGraphicFramePr>
            <p:nvPr/>
          </p:nvGraphicFramePr>
          <p:xfrm>
            <a:off x="612" y="981"/>
            <a:ext cx="417" cy="301"/>
          </p:xfrm>
          <a:graphic>
            <a:graphicData uri="http://schemas.openxmlformats.org/presentationml/2006/ole">
              <mc:AlternateContent xmlns:mc="http://schemas.openxmlformats.org/markup-compatibility/2006">
                <mc:Choice xmlns:v="urn:schemas-microsoft-com:vml" Requires="v">
                  <p:oleObj spid="_x0000_s273973" name="Equation" r:id="rId11" imgW="428608" imgH="199957" progId="Equation.3">
                    <p:embed/>
                  </p:oleObj>
                </mc:Choice>
                <mc:Fallback>
                  <p:oleObj name="Equation" r:id="rId11" imgW="428608" imgH="19995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2" y="981"/>
                          <a:ext cx="417"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 name="Rectangle 9"/>
            <p:cNvSpPr>
              <a:spLocks noChangeArrowheads="1"/>
            </p:cNvSpPr>
            <p:nvPr/>
          </p:nvSpPr>
          <p:spPr bwMode="auto">
            <a:xfrm>
              <a:off x="930" y="1026"/>
              <a:ext cx="8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p>
              <a:pPr>
                <a:spcBef>
                  <a:spcPct val="0"/>
                </a:spcBef>
              </a:pPr>
              <a:r>
                <a:rPr lang="zh-CN" altLang="en-US"/>
                <a:t>熄灭功能</a:t>
              </a:r>
            </a:p>
          </p:txBody>
        </p:sp>
        <p:sp>
          <p:nvSpPr>
            <p:cNvPr id="92" name="Text Box 11"/>
            <p:cNvSpPr txBox="1">
              <a:spLocks noChangeArrowheads="1"/>
            </p:cNvSpPr>
            <p:nvPr/>
          </p:nvSpPr>
          <p:spPr bwMode="auto">
            <a:xfrm>
              <a:off x="113" y="1344"/>
              <a:ext cx="6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t>输出：</a:t>
              </a:r>
            </a:p>
          </p:txBody>
        </p:sp>
        <p:graphicFrame>
          <p:nvGraphicFramePr>
            <p:cNvPr id="93" name="Object 12"/>
            <p:cNvGraphicFramePr>
              <a:graphicFrameLocks noChangeAspect="1"/>
            </p:cNvGraphicFramePr>
            <p:nvPr/>
          </p:nvGraphicFramePr>
          <p:xfrm>
            <a:off x="612" y="1298"/>
            <a:ext cx="777" cy="289"/>
          </p:xfrm>
          <a:graphic>
            <a:graphicData uri="http://schemas.openxmlformats.org/presentationml/2006/ole">
              <mc:AlternateContent xmlns:mc="http://schemas.openxmlformats.org/markup-compatibility/2006">
                <mc:Choice xmlns:v="urn:schemas-microsoft-com:vml" Requires="v">
                  <p:oleObj spid="_x0000_s273974" name="Equation" r:id="rId13" imgW="561857" imgH="199957" progId="Equation.3">
                    <p:embed/>
                  </p:oleObj>
                </mc:Choice>
                <mc:Fallback>
                  <p:oleObj name="Equation" r:id="rId13" imgW="561857" imgH="19995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2" y="1298"/>
                          <a:ext cx="777"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 name="Rectangle 13"/>
            <p:cNvSpPr>
              <a:spLocks noChangeArrowheads="1"/>
            </p:cNvSpPr>
            <p:nvPr/>
          </p:nvSpPr>
          <p:spPr bwMode="auto">
            <a:xfrm>
              <a:off x="-498" y="1047"/>
              <a:ext cx="562"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p>
              <a:pPr>
                <a:spcBef>
                  <a:spcPct val="0"/>
                </a:spcBef>
              </a:pPr>
              <a:r>
                <a:rPr lang="zh-CN" altLang="en-US" dirty="0"/>
                <a:t>灭零状态输出</a:t>
              </a:r>
            </a:p>
          </p:txBody>
        </p:sp>
        <p:sp>
          <p:nvSpPr>
            <p:cNvPr id="95" name="AutoShape 16"/>
            <p:cNvSpPr>
              <a:spLocks/>
            </p:cNvSpPr>
            <p:nvPr/>
          </p:nvSpPr>
          <p:spPr bwMode="auto">
            <a:xfrm>
              <a:off x="64" y="1134"/>
              <a:ext cx="96" cy="432"/>
            </a:xfrm>
            <a:prstGeom prst="leftBrace">
              <a:avLst>
                <a:gd name="adj1" fmla="val 37500"/>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102" name="Line 6"/>
          <p:cNvSpPr>
            <a:spLocks noChangeShapeType="1"/>
          </p:cNvSpPr>
          <p:nvPr/>
        </p:nvSpPr>
        <p:spPr bwMode="auto">
          <a:xfrm>
            <a:off x="5877267" y="1006012"/>
            <a:ext cx="63349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03" name="Text Box 12"/>
          <p:cNvSpPr txBox="1">
            <a:spLocks noChangeArrowheads="1"/>
          </p:cNvSpPr>
          <p:nvPr/>
        </p:nvSpPr>
        <p:spPr bwMode="auto">
          <a:xfrm>
            <a:off x="5551603" y="769885"/>
            <a:ext cx="314510"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i="1" dirty="0">
                <a:solidFill>
                  <a:schemeClr val="tx1"/>
                </a:solidFill>
              </a:rPr>
              <a:t>D</a:t>
            </a:r>
          </a:p>
        </p:txBody>
      </p:sp>
      <p:sp>
        <p:nvSpPr>
          <p:cNvPr id="2" name="矩形 1"/>
          <p:cNvSpPr/>
          <p:nvPr/>
        </p:nvSpPr>
        <p:spPr>
          <a:xfrm>
            <a:off x="3851600" y="4029165"/>
            <a:ext cx="5017480" cy="1200329"/>
          </a:xfrm>
          <a:prstGeom prst="rect">
            <a:avLst/>
          </a:prstGeom>
        </p:spPr>
        <p:txBody>
          <a:bodyPr wrap="square">
            <a:spAutoFit/>
          </a:bodyPr>
          <a:lstStyle/>
          <a:p>
            <a:pPr marL="285750" indent="-285750">
              <a:buFont typeface="Arial" pitchFamily="34" charset="0"/>
              <a:buChar char="•"/>
            </a:pPr>
            <a:r>
              <a:rPr lang="zh-CN" altLang="en-US" dirty="0">
                <a:solidFill>
                  <a:schemeClr val="tx1"/>
                </a:solidFill>
              </a:rPr>
              <a:t>该控制端有时作为输入，有时作为输出。当</a:t>
            </a:r>
            <a:r>
              <a:rPr lang="en-US" altLang="zh-CN" dirty="0">
                <a:solidFill>
                  <a:schemeClr val="tx1"/>
                </a:solidFill>
              </a:rPr>
              <a:t>BI/RBO</a:t>
            </a:r>
            <a:r>
              <a:rPr lang="zh-CN" altLang="en-US" dirty="0">
                <a:solidFill>
                  <a:schemeClr val="tx1"/>
                </a:solidFill>
              </a:rPr>
              <a:t>用作输入且</a:t>
            </a:r>
            <a:r>
              <a:rPr lang="en-US" altLang="zh-CN" dirty="0">
                <a:solidFill>
                  <a:schemeClr val="tx1"/>
                </a:solidFill>
              </a:rPr>
              <a:t>BI=0</a:t>
            </a:r>
            <a:r>
              <a:rPr lang="zh-CN" altLang="en-US" dirty="0">
                <a:solidFill>
                  <a:schemeClr val="tx1"/>
                </a:solidFill>
              </a:rPr>
              <a:t>时，无论其他输入端是什么电平，所有各段输出</a:t>
            </a:r>
            <a:r>
              <a:rPr lang="en-US" altLang="zh-CN" dirty="0">
                <a:solidFill>
                  <a:schemeClr val="tx1"/>
                </a:solidFill>
              </a:rPr>
              <a:t>a</a:t>
            </a:r>
            <a:r>
              <a:rPr lang="zh-CN" altLang="en-US" dirty="0">
                <a:solidFill>
                  <a:schemeClr val="tx1"/>
                </a:solidFill>
              </a:rPr>
              <a:t>～</a:t>
            </a:r>
            <a:r>
              <a:rPr lang="en-US" altLang="zh-CN" dirty="0">
                <a:solidFill>
                  <a:schemeClr val="tx1"/>
                </a:solidFill>
              </a:rPr>
              <a:t>g</a:t>
            </a:r>
            <a:r>
              <a:rPr lang="zh-CN" altLang="en-US" dirty="0">
                <a:solidFill>
                  <a:schemeClr val="tx1"/>
                </a:solidFill>
              </a:rPr>
              <a:t>为</a:t>
            </a:r>
            <a:r>
              <a:rPr lang="en-US" altLang="zh-CN" dirty="0">
                <a:solidFill>
                  <a:schemeClr val="tx1"/>
                </a:solidFill>
              </a:rPr>
              <a:t>0</a:t>
            </a:r>
            <a:r>
              <a:rPr lang="zh-CN" altLang="en-US" dirty="0">
                <a:solidFill>
                  <a:schemeClr val="tx1"/>
                </a:solidFill>
              </a:rPr>
              <a:t>，所以字形熄灭，故称“消隐”</a:t>
            </a:r>
          </a:p>
        </p:txBody>
      </p:sp>
    </p:spTree>
    <p:extLst>
      <p:ext uri="{BB962C8B-B14F-4D97-AF65-F5344CB8AC3E}">
        <p14:creationId xmlns:p14="http://schemas.microsoft.com/office/powerpoint/2010/main" val="6845548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第四节  译码器和编码器</a:t>
            </a:r>
          </a:p>
        </p:txBody>
      </p:sp>
      <p:sp>
        <p:nvSpPr>
          <p:cNvPr id="30" name="内容占位符 2"/>
          <p:cNvSpPr>
            <a:spLocks noGrp="1"/>
          </p:cNvSpPr>
          <p:nvPr>
            <p:ph idx="1"/>
          </p:nvPr>
        </p:nvSpPr>
        <p:spPr>
          <a:xfrm>
            <a:off x="34543" y="464904"/>
            <a:ext cx="9007310" cy="5775791"/>
          </a:xfrm>
        </p:spPr>
        <p:txBody>
          <a:bodyPr/>
          <a:lstStyle/>
          <a:p>
            <a:r>
              <a:rPr lang="zh-CN" altLang="en-US" sz="2800" dirty="0"/>
              <a:t>编码器</a:t>
            </a:r>
            <a:endParaRPr lang="en-US" altLang="zh-CN" sz="2800" dirty="0"/>
          </a:p>
          <a:p>
            <a:pPr lvl="1"/>
            <a:r>
              <a:rPr lang="zh-CN" altLang="en-US" sz="2400" dirty="0"/>
              <a:t>将某种代码或电位信号转换成二进制码输出的电路。</a:t>
            </a:r>
            <a:endParaRPr lang="en-US" altLang="zh-CN" sz="2400" dirty="0"/>
          </a:p>
          <a:p>
            <a:pPr lvl="1"/>
            <a:r>
              <a:rPr lang="zh-CN" altLang="en-US" dirty="0"/>
              <a:t>普通编码器的例子：</a:t>
            </a:r>
          </a:p>
          <a:p>
            <a:pPr lvl="1"/>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pic>
        <p:nvPicPr>
          <p:cNvPr id="34818" name="Picture 2"/>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386720" y="1853895"/>
            <a:ext cx="3870723" cy="243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9" name="Picture 3"/>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4782268" y="1988904"/>
            <a:ext cx="4019326" cy="2876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943782" y="4865711"/>
            <a:ext cx="1696298" cy="369332"/>
          </a:xfrm>
          <a:prstGeom prst="rect">
            <a:avLst/>
          </a:prstGeom>
        </p:spPr>
        <p:txBody>
          <a:bodyPr wrap="none">
            <a:spAutoFit/>
          </a:bodyPr>
          <a:lstStyle/>
          <a:p>
            <a:r>
              <a:rPr lang="zh-CN" altLang="en-US" dirty="0">
                <a:solidFill>
                  <a:schemeClr val="tx1"/>
                </a:solidFill>
              </a:rPr>
              <a:t>图</a:t>
            </a:r>
            <a:r>
              <a:rPr lang="en-US" altLang="zh-CN" dirty="0">
                <a:solidFill>
                  <a:schemeClr val="tx1"/>
                </a:solidFill>
              </a:rPr>
              <a:t> </a:t>
            </a:r>
            <a:r>
              <a:rPr lang="zh-CN" altLang="en-US" dirty="0">
                <a:solidFill>
                  <a:schemeClr val="tx1"/>
                </a:solidFill>
              </a:rPr>
              <a:t>普通编码器</a:t>
            </a:r>
          </a:p>
        </p:txBody>
      </p:sp>
      <p:sp>
        <p:nvSpPr>
          <p:cNvPr id="3" name="AutoShape 5" descr="file:///C:/RS_%E5%8C%97%E9%82%AE%E4%BA%8B%E5%8A%A1/%E6%95%B0%E5%AD%97%E9%80%BB%E8%BE%91%E6%95%99%E5%AD%A6/CDISO/%E6%95%B0%E5%AD%97%E9%80%BB%E8%BE%91_%E7%94%B5%E5%AD%90%E6%95%99%E6%A1%88Web/%E7%AB%8B%E4%BD%93%E5%8C%96%E8%AF%BE%E4%BB%B6%E7%AC%AC%E5%9B%9B%E7%89%88/%E6%95%B0%E5%AD%97%E9%80%BB%E8%BE%91/pic/fig/tab2.9.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4823" name="Picture 7" descr="C:\tmptmp\tab2.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7" y="4414413"/>
            <a:ext cx="3758330" cy="243016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4"/>
          <p:cNvSpPr>
            <a:spLocks noChangeArrowheads="1"/>
          </p:cNvSpPr>
          <p:nvPr/>
        </p:nvSpPr>
        <p:spPr bwMode="auto">
          <a:xfrm>
            <a:off x="4653225" y="5409204"/>
            <a:ext cx="4277412" cy="92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p>
            <a:r>
              <a:rPr lang="zh-CN" altLang="en-US" dirty="0">
                <a:solidFill>
                  <a:schemeClr val="tx1"/>
                </a:solidFill>
              </a:rPr>
              <a:t>注意：此电路任意时刻只允许一个输入信号为有效信号，输出对这个输入信号编码。</a:t>
            </a:r>
          </a:p>
        </p:txBody>
      </p:sp>
    </p:spTree>
    <p:extLst>
      <p:ext uri="{BB962C8B-B14F-4D97-AF65-F5344CB8AC3E}">
        <p14:creationId xmlns:p14="http://schemas.microsoft.com/office/powerpoint/2010/main" val="19251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第四节  译码器和编码器</a:t>
            </a:r>
          </a:p>
        </p:txBody>
      </p:sp>
      <p:sp>
        <p:nvSpPr>
          <p:cNvPr id="30" name="内容占位符 2"/>
          <p:cNvSpPr>
            <a:spLocks noGrp="1"/>
          </p:cNvSpPr>
          <p:nvPr>
            <p:ph idx="1"/>
          </p:nvPr>
        </p:nvSpPr>
        <p:spPr>
          <a:xfrm>
            <a:off x="34543" y="464904"/>
            <a:ext cx="9007310" cy="5775791"/>
          </a:xfrm>
        </p:spPr>
        <p:txBody>
          <a:bodyPr/>
          <a:lstStyle/>
          <a:p>
            <a:r>
              <a:rPr lang="zh-CN" altLang="en-US" sz="2800" dirty="0"/>
              <a:t>编码器</a:t>
            </a:r>
            <a:endParaRPr lang="en-US" altLang="zh-CN" sz="2800" dirty="0"/>
          </a:p>
          <a:p>
            <a:pPr lvl="1"/>
            <a:r>
              <a:rPr lang="zh-CN" altLang="en-US" sz="2400" dirty="0"/>
              <a:t>普通编码器。</a:t>
            </a:r>
            <a:endParaRPr lang="en-US" altLang="zh-CN" sz="2400" dirty="0"/>
          </a:p>
          <a:p>
            <a:pPr lvl="1"/>
            <a:r>
              <a:rPr lang="zh-CN" altLang="en-US" sz="2400" dirty="0"/>
              <a:t>优先编码器：不同于普通编码器，它允许多个输入线上同时有信号。如何解决混乱？   </a:t>
            </a:r>
            <a:r>
              <a:rPr lang="en-US" altLang="zh-CN" sz="2400" dirty="0"/>
              <a:t>------</a:t>
            </a:r>
            <a:r>
              <a:rPr lang="zh-CN" altLang="en-US" sz="2400" dirty="0"/>
              <a:t>按优先顺序进行排队，仅对优先级别最高的输入信号编码。</a:t>
            </a:r>
            <a:endParaRPr lang="en-US" altLang="zh-CN" sz="2400" dirty="0"/>
          </a:p>
          <a:p>
            <a:pPr lvl="1"/>
            <a:r>
              <a:rPr lang="en-US" altLang="zh-CN" sz="2400" dirty="0"/>
              <a:t>74LS148</a:t>
            </a:r>
            <a:r>
              <a:rPr lang="zh-CN" altLang="en-US" sz="2400" dirty="0"/>
              <a:t>，</a:t>
            </a:r>
          </a:p>
          <a:p>
            <a:pPr lvl="1"/>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sp>
        <p:nvSpPr>
          <p:cNvPr id="3" name="AutoShape 5" descr="file:///C:/RS_%E5%8C%97%E9%82%AE%E4%BA%8B%E5%8A%A1/%E6%95%B0%E5%AD%97%E9%80%BB%E8%BE%91%E6%95%99%E5%AD%A6/CDISO/%E6%95%B0%E5%AD%97%E9%80%BB%E8%BE%91_%E7%94%B5%E5%AD%90%E6%95%99%E6%A1%88Web/%E7%AB%8B%E4%BD%93%E5%8C%96%E8%AF%BE%E4%BB%B6%E7%AC%AC%E5%9B%9B%E7%89%88/%E6%95%B0%E5%AD%97%E9%80%BB%E8%BE%91/pic/fig/tab2.9.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矩形 4"/>
          <p:cNvSpPr/>
          <p:nvPr/>
        </p:nvSpPr>
        <p:spPr>
          <a:xfrm>
            <a:off x="769076" y="5364129"/>
            <a:ext cx="3097323" cy="369332"/>
          </a:xfrm>
          <a:prstGeom prst="rect">
            <a:avLst/>
          </a:prstGeom>
        </p:spPr>
        <p:txBody>
          <a:bodyPr wrap="none">
            <a:spAutoFit/>
          </a:bodyPr>
          <a:lstStyle/>
          <a:p>
            <a:r>
              <a:rPr lang="en-US" altLang="zh-CN" dirty="0">
                <a:solidFill>
                  <a:schemeClr val="tx1"/>
                </a:solidFill>
              </a:rPr>
              <a:t>74LS148</a:t>
            </a:r>
            <a:r>
              <a:rPr lang="zh-CN" altLang="en-US" dirty="0">
                <a:solidFill>
                  <a:schemeClr val="tx1"/>
                </a:solidFill>
              </a:rPr>
              <a:t>是</a:t>
            </a:r>
            <a:r>
              <a:rPr lang="en-US" altLang="zh-CN" dirty="0">
                <a:solidFill>
                  <a:schemeClr val="tx1"/>
                </a:solidFill>
              </a:rPr>
              <a:t>8</a:t>
            </a:r>
            <a:r>
              <a:rPr lang="zh-CN" altLang="en-US" dirty="0">
                <a:solidFill>
                  <a:schemeClr val="tx1"/>
                </a:solidFill>
              </a:rPr>
              <a:t>：</a:t>
            </a:r>
            <a:r>
              <a:rPr lang="en-US" altLang="zh-CN" dirty="0">
                <a:solidFill>
                  <a:schemeClr val="tx1"/>
                </a:solidFill>
              </a:rPr>
              <a:t>3</a:t>
            </a:r>
            <a:r>
              <a:rPr lang="zh-CN" altLang="en-US" dirty="0">
                <a:solidFill>
                  <a:schemeClr val="tx1"/>
                </a:solidFill>
              </a:rPr>
              <a:t>线优先编码器</a:t>
            </a:r>
          </a:p>
        </p:txBody>
      </p:sp>
      <p:sp>
        <p:nvSpPr>
          <p:cNvPr id="7" name="矩形 6"/>
          <p:cNvSpPr/>
          <p:nvPr/>
        </p:nvSpPr>
        <p:spPr>
          <a:xfrm>
            <a:off x="5504491" y="3509698"/>
            <a:ext cx="2284600" cy="369332"/>
          </a:xfrm>
          <a:prstGeom prst="rect">
            <a:avLst/>
          </a:prstGeom>
        </p:spPr>
        <p:txBody>
          <a:bodyPr wrap="none">
            <a:spAutoFit/>
          </a:bodyPr>
          <a:lstStyle/>
          <a:p>
            <a:r>
              <a:rPr lang="zh-CN" altLang="en-US" dirty="0">
                <a:solidFill>
                  <a:schemeClr val="tx1"/>
                </a:solidFill>
              </a:rPr>
              <a:t>表 </a:t>
            </a:r>
            <a:r>
              <a:rPr lang="en-US" altLang="zh-CN" dirty="0">
                <a:solidFill>
                  <a:schemeClr val="tx1"/>
                </a:solidFill>
              </a:rPr>
              <a:t>74LS148 </a:t>
            </a:r>
            <a:r>
              <a:rPr lang="zh-CN" altLang="en-US" dirty="0">
                <a:solidFill>
                  <a:schemeClr val="tx1"/>
                </a:solidFill>
              </a:rPr>
              <a:t>功能表 </a:t>
            </a:r>
          </a:p>
        </p:txBody>
      </p:sp>
      <p:sp>
        <p:nvSpPr>
          <p:cNvPr id="9" name="Text Box 1066"/>
          <p:cNvSpPr txBox="1">
            <a:spLocks noChangeArrowheads="1"/>
          </p:cNvSpPr>
          <p:nvPr/>
        </p:nvSpPr>
        <p:spPr bwMode="auto">
          <a:xfrm>
            <a:off x="789458" y="3105514"/>
            <a:ext cx="784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solidFill>
                  <a:srgbClr val="FF0066"/>
                </a:solidFill>
              </a:rPr>
              <a:t>实质：</a:t>
            </a:r>
            <a:r>
              <a:rPr lang="zh-CN" altLang="en-US" dirty="0"/>
              <a:t>允许多个有效信号输入，输出只对优先级别高的信号编码。</a:t>
            </a:r>
          </a:p>
        </p:txBody>
      </p:sp>
      <p:sp>
        <p:nvSpPr>
          <p:cNvPr id="10" name="Text Box 1027"/>
          <p:cNvSpPr txBox="1">
            <a:spLocks noChangeArrowheads="1"/>
          </p:cNvSpPr>
          <p:nvPr/>
        </p:nvSpPr>
        <p:spPr bwMode="auto">
          <a:xfrm>
            <a:off x="2133381" y="2708639"/>
            <a:ext cx="5655709"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具有优先级</a:t>
            </a:r>
            <a:r>
              <a:rPr lang="en-US" altLang="zh-CN" dirty="0"/>
              <a:t>8 </a:t>
            </a:r>
            <a:r>
              <a:rPr lang="zh-CN" altLang="en-US" dirty="0"/>
              <a:t>线－</a:t>
            </a:r>
            <a:r>
              <a:rPr lang="en-US" altLang="zh-CN" dirty="0"/>
              <a:t>3 </a:t>
            </a:r>
            <a:r>
              <a:rPr lang="zh-CN" altLang="en-US" dirty="0"/>
              <a:t>线优先编码器</a:t>
            </a:r>
          </a:p>
        </p:txBody>
      </p:sp>
      <p:sp>
        <p:nvSpPr>
          <p:cNvPr id="2" name="矩形 1"/>
          <p:cNvSpPr/>
          <p:nvPr/>
        </p:nvSpPr>
        <p:spPr>
          <a:xfrm>
            <a:off x="1467985" y="3478159"/>
            <a:ext cx="1699504" cy="369332"/>
          </a:xfrm>
          <a:prstGeom prst="rect">
            <a:avLst/>
          </a:prstGeom>
        </p:spPr>
        <p:txBody>
          <a:bodyPr wrap="none">
            <a:spAutoFit/>
          </a:bodyPr>
          <a:lstStyle/>
          <a:p>
            <a:r>
              <a:rPr lang="en-US" altLang="zh-CN" dirty="0">
                <a:solidFill>
                  <a:schemeClr val="tx1"/>
                </a:solidFill>
              </a:rPr>
              <a:t>EI/EO</a:t>
            </a:r>
            <a:r>
              <a:rPr lang="zh-CN" altLang="en-US" dirty="0">
                <a:solidFill>
                  <a:schemeClr val="tx1"/>
                </a:solidFill>
              </a:rPr>
              <a:t>的作用？</a:t>
            </a:r>
          </a:p>
        </p:txBody>
      </p:sp>
      <p:pic>
        <p:nvPicPr>
          <p:cNvPr id="288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81" y="3871721"/>
            <a:ext cx="3841194" cy="2482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87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1988" y="3879030"/>
            <a:ext cx="4246070" cy="2485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3369913" y="3499398"/>
            <a:ext cx="2044149" cy="369332"/>
          </a:xfrm>
          <a:prstGeom prst="rect">
            <a:avLst/>
          </a:prstGeom>
        </p:spPr>
        <p:txBody>
          <a:bodyPr wrap="none">
            <a:spAutoFit/>
          </a:bodyPr>
          <a:lstStyle/>
          <a:p>
            <a:r>
              <a:rPr lang="zh-CN" altLang="en-US" dirty="0">
                <a:solidFill>
                  <a:srgbClr val="FF0000"/>
                </a:solidFill>
              </a:rPr>
              <a:t>支持优先级的级联</a:t>
            </a:r>
          </a:p>
        </p:txBody>
      </p:sp>
      <p:sp>
        <p:nvSpPr>
          <p:cNvPr id="11" name="矩形 10"/>
          <p:cNvSpPr/>
          <p:nvPr/>
        </p:nvSpPr>
        <p:spPr>
          <a:xfrm>
            <a:off x="-5612" y="6446177"/>
            <a:ext cx="9149612" cy="36933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buFont typeface="Wingdings" pitchFamily="2" charset="2"/>
              <a:buChar char="u"/>
            </a:pPr>
            <a:r>
              <a:rPr lang="en-US" altLang="zh-CN" dirty="0" err="1">
                <a:solidFill>
                  <a:srgbClr val="FF0000"/>
                </a:solidFill>
              </a:rPr>
              <a:t>GS</a:t>
            </a:r>
            <a:r>
              <a:rPr lang="zh-CN" altLang="en-US" dirty="0">
                <a:solidFill>
                  <a:srgbClr val="FF0000"/>
                </a:solidFill>
              </a:rPr>
              <a:t>是用来判断输入端是否有输入</a:t>
            </a:r>
            <a:r>
              <a:rPr lang="en-US" altLang="zh-CN" dirty="0">
                <a:solidFill>
                  <a:srgbClr val="FF0000"/>
                </a:solidFill>
              </a:rPr>
              <a:t>;</a:t>
            </a:r>
            <a:r>
              <a:rPr lang="zh-CN" altLang="en-US" dirty="0">
                <a:solidFill>
                  <a:srgbClr val="FF0000"/>
                </a:solidFill>
              </a:rPr>
              <a:t> </a:t>
            </a:r>
            <a:r>
              <a:rPr lang="en-US" altLang="zh-CN" dirty="0" err="1">
                <a:solidFill>
                  <a:srgbClr val="FF0000"/>
                </a:solidFill>
              </a:rPr>
              <a:t>EO</a:t>
            </a:r>
            <a:r>
              <a:rPr lang="zh-CN" altLang="en-US" dirty="0">
                <a:solidFill>
                  <a:srgbClr val="FF0000"/>
                </a:solidFill>
              </a:rPr>
              <a:t>是用来实现</a:t>
            </a:r>
            <a:r>
              <a:rPr lang="en-US" altLang="zh-CN" dirty="0">
                <a:solidFill>
                  <a:srgbClr val="FF0000"/>
                </a:solidFill>
              </a:rPr>
              <a:t>148</a:t>
            </a:r>
            <a:r>
              <a:rPr lang="zh-CN" altLang="en-US" dirty="0">
                <a:solidFill>
                  <a:srgbClr val="FF0000"/>
                </a:solidFill>
              </a:rPr>
              <a:t>之间的级联用的</a:t>
            </a:r>
          </a:p>
        </p:txBody>
      </p:sp>
      <p:sp>
        <p:nvSpPr>
          <p:cNvPr id="8" name="椭圆 7"/>
          <p:cNvSpPr/>
          <p:nvPr/>
        </p:nvSpPr>
        <p:spPr bwMode="auto">
          <a:xfrm>
            <a:off x="8157587" y="3847492"/>
            <a:ext cx="338146" cy="2641712"/>
          </a:xfrm>
          <a:prstGeom prst="ellipse">
            <a:avLst/>
          </a:prstGeom>
          <a:noFill/>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Tx/>
              <a:buSzPct val="100000"/>
              <a:buFont typeface="Times New Roman" pitchFamily="18" charset="0"/>
              <a:buNone/>
              <a:tabLst/>
            </a:pPr>
            <a:endParaRPr kumimoji="0" lang="zh-CN" altLang="en-US" sz="1800" b="1" i="0" u="none" strike="noStrike" cap="none" normalizeH="0" baseline="0">
              <a:ln>
                <a:noFill/>
              </a:ln>
              <a:solidFill>
                <a:schemeClr val="bg1"/>
              </a:solidFill>
              <a:effectLst/>
              <a:latin typeface="黑体" pitchFamily="49" charset="-122"/>
              <a:ea typeface="宋体" pitchFamily="2" charset="-122"/>
            </a:endParaRPr>
          </a:p>
        </p:txBody>
      </p:sp>
      <p:sp>
        <p:nvSpPr>
          <p:cNvPr id="15" name="Line 135"/>
          <p:cNvSpPr>
            <a:spLocks noChangeShapeType="1"/>
          </p:cNvSpPr>
          <p:nvPr/>
        </p:nvSpPr>
        <p:spPr bwMode="auto">
          <a:xfrm>
            <a:off x="4307305" y="4812631"/>
            <a:ext cx="4425755" cy="11461"/>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 name="Line 135"/>
          <p:cNvSpPr>
            <a:spLocks noChangeShapeType="1"/>
          </p:cNvSpPr>
          <p:nvPr/>
        </p:nvSpPr>
        <p:spPr bwMode="auto">
          <a:xfrm flipV="1">
            <a:off x="6881769" y="5200732"/>
            <a:ext cx="872023"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 name="椭圆 16"/>
          <p:cNvSpPr/>
          <p:nvPr/>
        </p:nvSpPr>
        <p:spPr bwMode="auto">
          <a:xfrm>
            <a:off x="6332063" y="4993182"/>
            <a:ext cx="275978" cy="278140"/>
          </a:xfrm>
          <a:prstGeom prst="ellipse">
            <a:avLst/>
          </a:prstGeom>
          <a:noFill/>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Tx/>
              <a:buSzPct val="100000"/>
              <a:buFont typeface="Times New Roman" pitchFamily="18" charset="0"/>
              <a:buNone/>
              <a:tabLst/>
            </a:pPr>
            <a:endParaRPr kumimoji="0" lang="zh-CN" altLang="en-US" sz="1800" b="1" i="0" u="none" strike="noStrike" cap="none" normalizeH="0" baseline="0">
              <a:ln>
                <a:noFill/>
              </a:ln>
              <a:solidFill>
                <a:schemeClr val="bg1"/>
              </a:solidFill>
              <a:effectLst/>
              <a:latin typeface="黑体" pitchFamily="49" charset="-122"/>
              <a:ea typeface="宋体" pitchFamily="2" charset="-122"/>
            </a:endParaRPr>
          </a:p>
        </p:txBody>
      </p:sp>
    </p:spTree>
    <p:extLst>
      <p:ext uri="{BB962C8B-B14F-4D97-AF65-F5344CB8AC3E}">
        <p14:creationId xmlns:p14="http://schemas.microsoft.com/office/powerpoint/2010/main" val="33684541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内容占位符 2"/>
          <p:cNvSpPr>
            <a:spLocks noGrp="1"/>
          </p:cNvSpPr>
          <p:nvPr>
            <p:ph idx="1"/>
          </p:nvPr>
        </p:nvSpPr>
        <p:spPr>
          <a:xfrm>
            <a:off x="34543" y="464904"/>
            <a:ext cx="9007310" cy="5775791"/>
          </a:xfrm>
        </p:spPr>
        <p:txBody>
          <a:bodyPr/>
          <a:lstStyle/>
          <a:p>
            <a:r>
              <a:rPr lang="zh-CN" altLang="en-US" sz="2800" dirty="0"/>
              <a:t>编码器</a:t>
            </a:r>
            <a:endParaRPr lang="en-US" altLang="zh-CN" sz="2800" dirty="0"/>
          </a:p>
          <a:p>
            <a:pPr lvl="1"/>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grpSp>
        <p:nvGrpSpPr>
          <p:cNvPr id="15" name="Group 38"/>
          <p:cNvGrpSpPr>
            <a:grpSpLocks/>
          </p:cNvGrpSpPr>
          <p:nvPr/>
        </p:nvGrpSpPr>
        <p:grpSpPr bwMode="auto">
          <a:xfrm>
            <a:off x="886619" y="1228534"/>
            <a:ext cx="7200900" cy="4367213"/>
            <a:chOff x="567" y="572"/>
            <a:chExt cx="4536" cy="2751"/>
          </a:xfrm>
        </p:grpSpPr>
        <p:grpSp>
          <p:nvGrpSpPr>
            <p:cNvPr id="16" name="Group 35"/>
            <p:cNvGrpSpPr>
              <a:grpSpLocks/>
            </p:cNvGrpSpPr>
            <p:nvPr/>
          </p:nvGrpSpPr>
          <p:grpSpPr bwMode="auto">
            <a:xfrm>
              <a:off x="567" y="572"/>
              <a:ext cx="4536" cy="2751"/>
              <a:chOff x="567" y="572"/>
              <a:chExt cx="4536" cy="2751"/>
            </a:xfrm>
          </p:grpSpPr>
          <p:grpSp>
            <p:nvGrpSpPr>
              <p:cNvPr id="18" name="Group 33"/>
              <p:cNvGrpSpPr>
                <a:grpSpLocks/>
              </p:cNvGrpSpPr>
              <p:nvPr/>
            </p:nvGrpSpPr>
            <p:grpSpPr bwMode="auto">
              <a:xfrm>
                <a:off x="567" y="572"/>
                <a:ext cx="4536" cy="2751"/>
                <a:chOff x="567" y="591"/>
                <a:chExt cx="4536" cy="2751"/>
              </a:xfrm>
            </p:grpSpPr>
            <p:pic>
              <p:nvPicPr>
                <p:cNvPr id="20"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 y="591"/>
                  <a:ext cx="4536" cy="2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24"/>
                <p:cNvSpPr txBox="1">
                  <a:spLocks noChangeArrowheads="1"/>
                </p:cNvSpPr>
                <p:nvPr/>
              </p:nvSpPr>
              <p:spPr bwMode="auto">
                <a:xfrm>
                  <a:off x="839" y="2160"/>
                  <a:ext cx="182" cy="192"/>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a:t>EI</a:t>
                  </a:r>
                </a:p>
              </p:txBody>
            </p:sp>
            <p:sp>
              <p:nvSpPr>
                <p:cNvPr id="22" name="Text Box 25"/>
                <p:cNvSpPr txBox="1">
                  <a:spLocks noChangeArrowheads="1"/>
                </p:cNvSpPr>
                <p:nvPr/>
              </p:nvSpPr>
              <p:spPr bwMode="auto">
                <a:xfrm>
                  <a:off x="2635" y="2179"/>
                  <a:ext cx="454" cy="192"/>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a:t>EO EI</a:t>
                  </a:r>
                </a:p>
              </p:txBody>
            </p:sp>
            <p:sp>
              <p:nvSpPr>
                <p:cNvPr id="23" name="Text Box 26"/>
                <p:cNvSpPr txBox="1">
                  <a:spLocks noChangeArrowheads="1"/>
                </p:cNvSpPr>
                <p:nvPr/>
              </p:nvSpPr>
              <p:spPr bwMode="auto">
                <a:xfrm>
                  <a:off x="4649" y="2160"/>
                  <a:ext cx="317" cy="192"/>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a:t>EO</a:t>
                  </a:r>
                </a:p>
              </p:txBody>
            </p:sp>
            <p:sp>
              <p:nvSpPr>
                <p:cNvPr id="24" name="Rectangle 27"/>
                <p:cNvSpPr>
                  <a:spLocks noChangeArrowheads="1"/>
                </p:cNvSpPr>
                <p:nvPr/>
              </p:nvSpPr>
              <p:spPr bwMode="auto">
                <a:xfrm flipV="1">
                  <a:off x="2608" y="2069"/>
                  <a:ext cx="188" cy="123"/>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zh-CN" altLang="en-US"/>
                </a:p>
              </p:txBody>
            </p:sp>
            <p:sp>
              <p:nvSpPr>
                <p:cNvPr id="25" name="Line 28"/>
                <p:cNvSpPr>
                  <a:spLocks noChangeShapeType="1"/>
                </p:cNvSpPr>
                <p:nvPr/>
              </p:nvSpPr>
              <p:spPr bwMode="auto">
                <a:xfrm flipH="1">
                  <a:off x="2608" y="2143"/>
                  <a:ext cx="226"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6" name="Rectangle 31"/>
                <p:cNvSpPr>
                  <a:spLocks noChangeArrowheads="1"/>
                </p:cNvSpPr>
                <p:nvPr/>
              </p:nvSpPr>
              <p:spPr bwMode="auto">
                <a:xfrm>
                  <a:off x="4594" y="2024"/>
                  <a:ext cx="136" cy="18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spAutoFit/>
                </a:bodyPr>
                <a:lstStyle/>
                <a:p>
                  <a:endParaRPr lang="zh-CN" altLang="en-US"/>
                </a:p>
              </p:txBody>
            </p:sp>
            <p:sp>
              <p:nvSpPr>
                <p:cNvPr id="27" name="Line 32"/>
                <p:cNvSpPr>
                  <a:spLocks noChangeShapeType="1"/>
                </p:cNvSpPr>
                <p:nvPr/>
              </p:nvSpPr>
              <p:spPr bwMode="auto">
                <a:xfrm flipH="1">
                  <a:off x="4576" y="2141"/>
                  <a:ext cx="182"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sp>
            <p:nvSpPr>
              <p:cNvPr id="19" name="Text Box 34"/>
              <p:cNvSpPr txBox="1">
                <a:spLocks noChangeArrowheads="1"/>
              </p:cNvSpPr>
              <p:nvPr/>
            </p:nvSpPr>
            <p:spPr bwMode="auto">
              <a:xfrm>
                <a:off x="1020" y="1533"/>
                <a:ext cx="261" cy="192"/>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a:t>GS</a:t>
                </a:r>
              </a:p>
            </p:txBody>
          </p:sp>
        </p:grpSp>
        <p:sp>
          <p:nvSpPr>
            <p:cNvPr id="17" name="Rectangle 36"/>
            <p:cNvSpPr>
              <a:spLocks noChangeArrowheads="1"/>
            </p:cNvSpPr>
            <p:nvPr/>
          </p:nvSpPr>
          <p:spPr bwMode="auto">
            <a:xfrm>
              <a:off x="3007" y="1607"/>
              <a:ext cx="363" cy="17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zh-CN" altLang="en-US"/>
            </a:p>
          </p:txBody>
        </p:sp>
      </p:grpSp>
      <p:sp>
        <p:nvSpPr>
          <p:cNvPr id="29" name="Text Box 9"/>
          <p:cNvSpPr txBox="1">
            <a:spLocks noChangeArrowheads="1"/>
          </p:cNvSpPr>
          <p:nvPr/>
        </p:nvSpPr>
        <p:spPr bwMode="auto">
          <a:xfrm>
            <a:off x="6338" y="5759523"/>
            <a:ext cx="9124013" cy="710067"/>
          </a:xfrm>
          <a:prstGeom prst="rect">
            <a:avLst/>
          </a:prstGeom>
          <a:ln/>
        </p:spPr>
        <p:style>
          <a:lnRef idx="2">
            <a:schemeClr val="accent3"/>
          </a:lnRef>
          <a:fillRef idx="1">
            <a:schemeClr val="lt1"/>
          </a:fillRef>
          <a:effectRef idx="0">
            <a:schemeClr val="accent3"/>
          </a:effectRef>
          <a:fontRef idx="minor">
            <a:schemeClr val="dk1"/>
          </a:fontRef>
        </p:style>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dirty="0"/>
              <a:t>第一片有输入信号时</a:t>
            </a:r>
            <a:r>
              <a:rPr lang="en-US" altLang="zh-CN" dirty="0"/>
              <a:t>(A</a:t>
            </a:r>
            <a:r>
              <a:rPr lang="en-US" altLang="zh-CN" baseline="-25000" dirty="0"/>
              <a:t>15</a:t>
            </a:r>
            <a:r>
              <a:rPr lang="en-US" altLang="zh-CN" dirty="0"/>
              <a:t>~A</a:t>
            </a:r>
            <a:r>
              <a:rPr lang="en-US" altLang="zh-CN" baseline="-25000" dirty="0"/>
              <a:t>8</a:t>
            </a:r>
            <a:r>
              <a:rPr lang="zh-CN" altLang="en-US" dirty="0"/>
              <a:t>至少有一个为</a:t>
            </a:r>
            <a:r>
              <a:rPr lang="en-US" altLang="zh-CN" dirty="0"/>
              <a:t>0)</a:t>
            </a:r>
            <a:r>
              <a:rPr lang="zh-CN" altLang="en-US" dirty="0"/>
              <a:t>，要求输出代码是</a:t>
            </a:r>
            <a:r>
              <a:rPr lang="en-US" altLang="zh-CN" dirty="0"/>
              <a:t>0000~0111</a:t>
            </a:r>
            <a:r>
              <a:rPr lang="zh-CN" altLang="en-US" dirty="0"/>
              <a:t>中的一个；在第一片无输入信号而第二片工作时，要求输出代码是</a:t>
            </a:r>
            <a:r>
              <a:rPr lang="en-US" altLang="zh-CN" dirty="0"/>
              <a:t>l000~1111</a:t>
            </a:r>
            <a:r>
              <a:rPr lang="zh-CN" altLang="en-US" dirty="0"/>
              <a:t>中的一个。</a:t>
            </a:r>
          </a:p>
        </p:txBody>
      </p:sp>
      <p:sp>
        <p:nvSpPr>
          <p:cNvPr id="32" name="Oval 19"/>
          <p:cNvSpPr>
            <a:spLocks noChangeArrowheads="1"/>
          </p:cNvSpPr>
          <p:nvPr/>
        </p:nvSpPr>
        <p:spPr bwMode="auto">
          <a:xfrm>
            <a:off x="1462881" y="2669984"/>
            <a:ext cx="609600" cy="533400"/>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33" name="Rectangle 18"/>
          <p:cNvSpPr>
            <a:spLocks noChangeArrowheads="1"/>
          </p:cNvSpPr>
          <p:nvPr/>
        </p:nvSpPr>
        <p:spPr bwMode="auto">
          <a:xfrm>
            <a:off x="1678781" y="1877822"/>
            <a:ext cx="5589588" cy="2819400"/>
          </a:xfrm>
          <a:prstGeom prst="rect">
            <a:avLst/>
          </a:prstGeom>
          <a:solidFill>
            <a:srgbClr val="DDDDDD"/>
          </a:solidFill>
          <a:ln w="28575">
            <a:solidFill>
              <a:srgbClr val="00CCFF"/>
            </a:solidFill>
            <a:miter lim="800000"/>
            <a:headEnd/>
            <a:tailEnd/>
          </a:ln>
        </p:spPr>
        <p:txBody>
          <a:bodyPr wrap="none" lIns="90000" tIns="46800" rIns="90000" bIns="46800" anchor="ctr"/>
          <a:lstStyle/>
          <a:p>
            <a:pPr>
              <a:spcBef>
                <a:spcPct val="0"/>
              </a:spcBef>
            </a:pPr>
            <a:r>
              <a:rPr lang="en-US" altLang="zh-CN" sz="2400">
                <a:solidFill>
                  <a:srgbClr val="070000"/>
                </a:solidFill>
              </a:rPr>
              <a:t>16</a:t>
            </a:r>
            <a:r>
              <a:rPr lang="zh-CN" altLang="en-US" sz="2400">
                <a:solidFill>
                  <a:srgbClr val="070000"/>
                </a:solidFill>
              </a:rPr>
              <a:t>位编码器</a:t>
            </a:r>
          </a:p>
        </p:txBody>
      </p:sp>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第四节  译码器和编码器</a:t>
            </a:r>
          </a:p>
        </p:txBody>
      </p:sp>
      <p:sp>
        <p:nvSpPr>
          <p:cNvPr id="3" name="AutoShape 5" descr="file:///C:/RS_%E5%8C%97%E9%82%AE%E4%BA%8B%E5%8A%A1/%E6%95%B0%E5%AD%97%E9%80%BB%E8%BE%91%E6%95%99%E5%AD%A6/CDISO/%E6%95%B0%E5%AD%97%E9%80%BB%E8%BE%91_%E7%94%B5%E5%AD%90%E6%95%99%E6%A1%88Web/%E7%AB%8B%E4%BD%93%E5%8C%96%E8%AF%BE%E4%BB%B6%E7%AC%AC%E5%9B%9B%E7%89%88/%E6%95%B0%E5%AD%97%E9%80%BB%E8%BE%91/pic/fig/tab2.9.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Text Box 11"/>
          <p:cNvSpPr txBox="1">
            <a:spLocks noChangeArrowheads="1"/>
          </p:cNvSpPr>
          <p:nvPr/>
        </p:nvSpPr>
        <p:spPr bwMode="auto">
          <a:xfrm>
            <a:off x="1360350" y="974724"/>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两片</a:t>
            </a:r>
            <a:r>
              <a:rPr lang="en-US" altLang="zh-CN" dirty="0"/>
              <a:t>74LS148</a:t>
            </a:r>
            <a:r>
              <a:rPr lang="zh-CN" altLang="en-US" dirty="0"/>
              <a:t>组成</a:t>
            </a:r>
            <a:r>
              <a:rPr lang="en-US" altLang="zh-CN" dirty="0"/>
              <a:t>16</a:t>
            </a:r>
            <a:r>
              <a:rPr lang="zh-CN" altLang="en-US" dirty="0"/>
              <a:t>位编码器</a:t>
            </a:r>
          </a:p>
        </p:txBody>
      </p:sp>
      <p:grpSp>
        <p:nvGrpSpPr>
          <p:cNvPr id="12" name="Group 60"/>
          <p:cNvGrpSpPr>
            <a:grpSpLocks/>
          </p:cNvGrpSpPr>
          <p:nvPr/>
        </p:nvGrpSpPr>
        <p:grpSpPr bwMode="auto">
          <a:xfrm>
            <a:off x="177801" y="965199"/>
            <a:ext cx="1143000" cy="406400"/>
            <a:chOff x="240" y="480"/>
            <a:chExt cx="1488" cy="256"/>
          </a:xfrm>
        </p:grpSpPr>
        <p:sp>
          <p:nvSpPr>
            <p:cNvPr id="13" name="Text Box 61"/>
            <p:cNvSpPr txBox="1">
              <a:spLocks noChangeArrowheads="1"/>
            </p:cNvSpPr>
            <p:nvPr/>
          </p:nvSpPr>
          <p:spPr bwMode="auto">
            <a:xfrm>
              <a:off x="240" y="480"/>
              <a:ext cx="1105"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solidFill>
                    <a:schemeClr val="bg1"/>
                  </a:solidFill>
                </a:rPr>
                <a:t>思考</a:t>
              </a:r>
            </a:p>
          </p:txBody>
        </p:sp>
        <p:sp>
          <p:nvSpPr>
            <p:cNvPr id="14" name="Line 62"/>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sp>
        <p:nvSpPr>
          <p:cNvPr id="28" name="Text Box 1027"/>
          <p:cNvSpPr txBox="1">
            <a:spLocks noChangeArrowheads="1"/>
          </p:cNvSpPr>
          <p:nvPr/>
        </p:nvSpPr>
        <p:spPr bwMode="auto">
          <a:xfrm>
            <a:off x="3454259" y="555643"/>
            <a:ext cx="5655709"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solidFill>
                  <a:srgbClr val="FF0000"/>
                </a:solidFill>
              </a:rPr>
              <a:t>74LS148</a:t>
            </a:r>
            <a:r>
              <a:rPr lang="zh-CN" altLang="en-US" dirty="0">
                <a:solidFill>
                  <a:srgbClr val="FF0000"/>
                </a:solidFill>
              </a:rPr>
              <a:t>：具有优先级</a:t>
            </a:r>
            <a:r>
              <a:rPr lang="en-US" altLang="zh-CN" dirty="0">
                <a:solidFill>
                  <a:srgbClr val="FF0000"/>
                </a:solidFill>
              </a:rPr>
              <a:t>8 </a:t>
            </a:r>
            <a:r>
              <a:rPr lang="zh-CN" altLang="en-US" dirty="0">
                <a:solidFill>
                  <a:srgbClr val="FF0000"/>
                </a:solidFill>
              </a:rPr>
              <a:t>线－</a:t>
            </a:r>
            <a:r>
              <a:rPr lang="en-US" altLang="zh-CN" dirty="0">
                <a:solidFill>
                  <a:srgbClr val="FF0000"/>
                </a:solidFill>
              </a:rPr>
              <a:t>3 </a:t>
            </a:r>
            <a:r>
              <a:rPr lang="zh-CN" altLang="en-US" dirty="0">
                <a:solidFill>
                  <a:srgbClr val="FF0000"/>
                </a:solidFill>
              </a:rPr>
              <a:t>线优先编码器</a:t>
            </a:r>
          </a:p>
        </p:txBody>
      </p:sp>
      <p:sp>
        <p:nvSpPr>
          <p:cNvPr id="2" name="矩形 1"/>
          <p:cNvSpPr/>
          <p:nvPr/>
        </p:nvSpPr>
        <p:spPr>
          <a:xfrm>
            <a:off x="2316951" y="5411081"/>
            <a:ext cx="1114408" cy="369332"/>
          </a:xfrm>
          <a:prstGeom prst="rect">
            <a:avLst/>
          </a:prstGeom>
        </p:spPr>
        <p:txBody>
          <a:bodyPr wrap="none">
            <a:spAutoFit/>
          </a:bodyPr>
          <a:lstStyle/>
          <a:p>
            <a:r>
              <a:rPr lang="zh-CN" altLang="en-US" dirty="0">
                <a:solidFill>
                  <a:srgbClr val="FF0000"/>
                </a:solidFill>
              </a:rPr>
              <a:t>高优先级</a:t>
            </a:r>
          </a:p>
        </p:txBody>
      </p:sp>
      <p:sp>
        <p:nvSpPr>
          <p:cNvPr id="31" name="矩形 30"/>
          <p:cNvSpPr/>
          <p:nvPr/>
        </p:nvSpPr>
        <p:spPr>
          <a:xfrm>
            <a:off x="5607069" y="5411081"/>
            <a:ext cx="1114408" cy="369332"/>
          </a:xfrm>
          <a:prstGeom prst="rect">
            <a:avLst/>
          </a:prstGeom>
        </p:spPr>
        <p:txBody>
          <a:bodyPr wrap="none">
            <a:spAutoFit/>
          </a:bodyPr>
          <a:lstStyle/>
          <a:p>
            <a:r>
              <a:rPr lang="zh-CN" altLang="en-US" dirty="0">
                <a:solidFill>
                  <a:srgbClr val="FF0000"/>
                </a:solidFill>
              </a:rPr>
              <a:t>低优先级</a:t>
            </a:r>
          </a:p>
        </p:txBody>
      </p:sp>
    </p:spTree>
    <p:extLst>
      <p:ext uri="{BB962C8B-B14F-4D97-AF65-F5344CB8AC3E}">
        <p14:creationId xmlns:p14="http://schemas.microsoft.com/office/powerpoint/2010/main" val="361172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556799" y="429847"/>
            <a:ext cx="2970197" cy="1313565"/>
          </a:xfrm>
        </p:spPr>
        <p:txBody>
          <a:bodyPr/>
          <a:lstStyle/>
          <a:p>
            <a:r>
              <a:rPr lang="zh-CN" altLang="en-US" sz="8800" dirty="0"/>
              <a:t>作业</a:t>
            </a:r>
          </a:p>
        </p:txBody>
      </p:sp>
      <p:sp>
        <p:nvSpPr>
          <p:cNvPr id="7" name="内容占位符 6"/>
          <p:cNvSpPr>
            <a:spLocks noGrp="1"/>
          </p:cNvSpPr>
          <p:nvPr>
            <p:ph sz="half" idx="1"/>
          </p:nvPr>
        </p:nvSpPr>
        <p:spPr>
          <a:xfrm>
            <a:off x="386721" y="2573943"/>
            <a:ext cx="4305929" cy="3750657"/>
          </a:xfrm>
        </p:spPr>
        <p:txBody>
          <a:bodyPr/>
          <a:lstStyle/>
          <a:p>
            <a:r>
              <a:rPr lang="zh-CN" altLang="en-US" dirty="0"/>
              <a:t>习题</a:t>
            </a:r>
            <a:r>
              <a:rPr lang="en-US" altLang="zh-CN" dirty="0"/>
              <a:t>P62</a:t>
            </a:r>
            <a:r>
              <a:rPr lang="zh-CN" altLang="en-US" dirty="0"/>
              <a:t>，第</a:t>
            </a:r>
            <a:r>
              <a:rPr lang="en-US" altLang="zh-CN" dirty="0"/>
              <a:t>10,11,13,14</a:t>
            </a:r>
            <a:r>
              <a:rPr lang="zh-CN" altLang="en-US" dirty="0"/>
              <a:t>题</a:t>
            </a:r>
          </a:p>
        </p:txBody>
      </p:sp>
      <p:sp>
        <p:nvSpPr>
          <p:cNvPr id="8" name="内容占位符 7"/>
          <p:cNvSpPr>
            <a:spLocks noGrp="1"/>
          </p:cNvSpPr>
          <p:nvPr>
            <p:ph sz="half" idx="2"/>
          </p:nvPr>
        </p:nvSpPr>
        <p:spPr>
          <a:xfrm>
            <a:off x="4797015" y="548808"/>
            <a:ext cx="4010435" cy="5775792"/>
          </a:xfrm>
        </p:spPr>
        <p:style>
          <a:lnRef idx="1">
            <a:schemeClr val="accent4"/>
          </a:lnRef>
          <a:fillRef idx="2">
            <a:schemeClr val="accent4"/>
          </a:fillRef>
          <a:effectRef idx="1">
            <a:schemeClr val="accent4"/>
          </a:effectRef>
          <a:fontRef idx="minor">
            <a:schemeClr val="dk1"/>
          </a:fontRef>
        </p:style>
        <p:txBody>
          <a:bodyPr/>
          <a:lstStyle/>
          <a:p>
            <a:r>
              <a:rPr lang="zh-CN" altLang="en-US" i="1" u="sng" dirty="0"/>
              <a:t>加分作业</a:t>
            </a:r>
            <a:endParaRPr lang="en-US" altLang="zh-CN" i="1" u="sng" dirty="0"/>
          </a:p>
        </p:txBody>
      </p:sp>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1" y="1"/>
            <a:ext cx="1548038" cy="2327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22728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2632" y="1808892"/>
            <a:ext cx="6889643" cy="1791260"/>
          </a:xfrm>
        </p:spPr>
        <p:txBody>
          <a:bodyPr/>
          <a:lstStyle/>
          <a:p>
            <a:r>
              <a:rPr lang="zh-CN" altLang="en-US" dirty="0"/>
              <a:t>第五节  数据比较器和加法器</a:t>
            </a:r>
            <a:br>
              <a:rPr lang="zh-CN" altLang="en-US" dirty="0"/>
            </a:br>
            <a:br>
              <a:rPr lang="en-US" altLang="zh-CN" dirty="0"/>
            </a:br>
            <a:endParaRPr lang="zh-CN" altLang="en-US" dirty="0"/>
          </a:p>
        </p:txBody>
      </p:sp>
      <p:sp>
        <p:nvSpPr>
          <p:cNvPr id="4" name="标题 3"/>
          <p:cNvSpPr txBox="1">
            <a:spLocks/>
          </p:cNvSpPr>
          <p:nvPr/>
        </p:nvSpPr>
        <p:spPr bwMode="auto">
          <a:xfrm>
            <a:off x="1691808" y="593811"/>
            <a:ext cx="5940396" cy="89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lnSpc>
                <a:spcPct val="97000"/>
              </a:lnSpc>
              <a:spcBef>
                <a:spcPct val="0"/>
              </a:spcBef>
              <a:spcAft>
                <a:spcPct val="0"/>
              </a:spcAft>
              <a:defRPr sz="4000" b="1" cap="all">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6000" dirty="0"/>
              <a:t>第</a:t>
            </a:r>
            <a:r>
              <a:rPr lang="en-US" altLang="zh-CN" sz="6000" dirty="0"/>
              <a:t>3</a:t>
            </a:r>
            <a:r>
              <a:rPr lang="zh-CN" altLang="en-US" sz="6000" dirty="0"/>
              <a:t>章：组合逻辑</a:t>
            </a:r>
          </a:p>
        </p:txBody>
      </p:sp>
      <p:sp>
        <p:nvSpPr>
          <p:cNvPr id="5" name="内容占位符 4"/>
          <p:cNvSpPr txBox="1">
            <a:spLocks/>
          </p:cNvSpPr>
          <p:nvPr/>
        </p:nvSpPr>
        <p:spPr bwMode="auto">
          <a:xfrm>
            <a:off x="2186841" y="2663949"/>
            <a:ext cx="6210414" cy="21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pPr marL="342900" indent="-342900">
              <a:buFont typeface="Wingdings" pitchFamily="2" charset="2"/>
              <a:buChar char="Ø"/>
            </a:pPr>
            <a:r>
              <a:rPr lang="zh-CN" altLang="en-US" sz="2800" dirty="0"/>
              <a:t>数据比较器</a:t>
            </a:r>
            <a:endParaRPr lang="en-US" altLang="zh-CN" sz="2800" dirty="0"/>
          </a:p>
          <a:p>
            <a:pPr marL="342900" indent="-342900">
              <a:buFont typeface="Wingdings" pitchFamily="2" charset="2"/>
              <a:buChar char="Ø"/>
            </a:pPr>
            <a:r>
              <a:rPr lang="en-US" altLang="zh-CN" sz="2800" dirty="0"/>
              <a:t>4</a:t>
            </a:r>
            <a:r>
              <a:rPr lang="zh-CN" altLang="en-US" sz="2800" dirty="0"/>
              <a:t>位比较器</a:t>
            </a:r>
            <a:endParaRPr lang="en-US" altLang="zh-CN" sz="2800" dirty="0"/>
          </a:p>
          <a:p>
            <a:pPr marL="342900" indent="-342900">
              <a:buFont typeface="Wingdings" pitchFamily="2" charset="2"/>
              <a:buChar char="Ø"/>
            </a:pPr>
            <a:r>
              <a:rPr lang="zh-CN" altLang="en-US" sz="2800" dirty="0"/>
              <a:t>加法器（全加器和半加器）</a:t>
            </a:r>
            <a:endParaRPr lang="en-US" altLang="zh-CN" sz="2800" dirty="0"/>
          </a:p>
          <a:p>
            <a:pPr marL="342900" indent="-342900">
              <a:buFont typeface="Wingdings" pitchFamily="2" charset="2"/>
              <a:buChar char="Ø"/>
            </a:pPr>
            <a:r>
              <a:rPr lang="zh-CN" altLang="en-US" sz="2800" dirty="0"/>
              <a:t>串行加法器</a:t>
            </a:r>
            <a:endParaRPr lang="en-US" altLang="zh-CN" sz="2800" dirty="0"/>
          </a:p>
          <a:p>
            <a:pPr marL="342900" indent="-342900">
              <a:buFont typeface="Wingdings" pitchFamily="2" charset="2"/>
              <a:buChar char="Ø"/>
            </a:pPr>
            <a:r>
              <a:rPr lang="zh-CN" altLang="en-US" sz="2800" dirty="0"/>
              <a:t>四位超前进位并行加法器</a:t>
            </a: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zh-CN" altLang="en-US"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p:txBody>
      </p:sp>
    </p:spTree>
    <p:extLst>
      <p:ext uri="{BB962C8B-B14F-4D97-AF65-F5344CB8AC3E}">
        <p14:creationId xmlns:p14="http://schemas.microsoft.com/office/powerpoint/2010/main" val="27526108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第五节  数据比较器和加法器</a:t>
            </a:r>
          </a:p>
        </p:txBody>
      </p:sp>
      <p:sp>
        <p:nvSpPr>
          <p:cNvPr id="30" name="内容占位符 2"/>
          <p:cNvSpPr>
            <a:spLocks noGrp="1"/>
          </p:cNvSpPr>
          <p:nvPr>
            <p:ph idx="1"/>
          </p:nvPr>
        </p:nvSpPr>
        <p:spPr>
          <a:xfrm>
            <a:off x="34543" y="464904"/>
            <a:ext cx="9007310" cy="5775791"/>
          </a:xfrm>
        </p:spPr>
        <p:txBody>
          <a:bodyPr/>
          <a:lstStyle/>
          <a:p>
            <a:r>
              <a:rPr lang="zh-CN" altLang="en-US" sz="2800" dirty="0"/>
              <a:t>数据比较器：用来完成两组二进制数码大小比较的逻辑电路，称为数据比较器。</a:t>
            </a:r>
            <a:endParaRPr lang="en-US" altLang="zh-CN" sz="2800" dirty="0"/>
          </a:p>
          <a:p>
            <a:r>
              <a:rPr lang="en-US" altLang="zh-CN" sz="2800" dirty="0"/>
              <a:t>1</a:t>
            </a:r>
            <a:r>
              <a:rPr lang="zh-CN" altLang="en-US" sz="2800" dirty="0"/>
              <a:t>位比较器：</a:t>
            </a:r>
            <a:endParaRPr lang="en-US" altLang="zh-CN" sz="28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sp>
        <p:nvSpPr>
          <p:cNvPr id="3" name="AutoShape 5" descr="file:///C:/RS_%E5%8C%97%E9%82%AE%E4%BA%8B%E5%8A%A1/%E6%95%B0%E5%AD%97%E9%80%BB%E8%BE%91%E6%95%99%E5%AD%A6/CDISO/%E6%95%B0%E5%AD%97%E9%80%BB%E8%BE%91_%E7%94%B5%E5%AD%90%E6%95%99%E6%A1%88Web/%E7%AB%8B%E4%BD%93%E5%8C%96%E8%AF%BE%E4%BB%B6%E7%AC%AC%E5%9B%9B%E7%89%88/%E6%95%B0%E5%AD%97%E9%80%BB%E8%BE%91/pic/fig/tab2.9.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47" name="Group 39"/>
          <p:cNvGraphicFramePr>
            <a:graphicFrameLocks noGrp="1"/>
          </p:cNvGraphicFramePr>
          <p:nvPr>
            <p:extLst>
              <p:ext uri="{D42A27DB-BD31-4B8C-83A1-F6EECF244321}">
                <p14:modId xmlns:p14="http://schemas.microsoft.com/office/powerpoint/2010/main" val="2134894632"/>
              </p:ext>
            </p:extLst>
          </p:nvPr>
        </p:nvGraphicFramePr>
        <p:xfrm>
          <a:off x="3204058" y="1808892"/>
          <a:ext cx="5400675" cy="2688336"/>
        </p:xfrm>
        <a:graphic>
          <a:graphicData uri="http://schemas.openxmlformats.org/drawingml/2006/table">
            <a:tbl>
              <a:tblPr/>
              <a:tblGrid>
                <a:gridCol w="1350963">
                  <a:extLst>
                    <a:ext uri="{9D8B030D-6E8A-4147-A177-3AD203B41FA5}">
                      <a16:colId xmlns:a16="http://schemas.microsoft.com/office/drawing/2014/main" val="20000"/>
                    </a:ext>
                  </a:extLst>
                </a:gridCol>
                <a:gridCol w="1385887">
                  <a:extLst>
                    <a:ext uri="{9D8B030D-6E8A-4147-A177-3AD203B41FA5}">
                      <a16:colId xmlns:a16="http://schemas.microsoft.com/office/drawing/2014/main" val="20001"/>
                    </a:ext>
                  </a:extLst>
                </a:gridCol>
                <a:gridCol w="1314450">
                  <a:extLst>
                    <a:ext uri="{9D8B030D-6E8A-4147-A177-3AD203B41FA5}">
                      <a16:colId xmlns:a16="http://schemas.microsoft.com/office/drawing/2014/main" val="20002"/>
                    </a:ext>
                  </a:extLst>
                </a:gridCol>
                <a:gridCol w="1349375">
                  <a:extLst>
                    <a:ext uri="{9D8B030D-6E8A-4147-A177-3AD203B41FA5}">
                      <a16:colId xmlns:a16="http://schemas.microsoft.com/office/drawing/2014/main" val="20003"/>
                    </a:ext>
                  </a:extLst>
                </a:gridCol>
              </a:tblGrid>
              <a:tr h="403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华文楷体" pitchFamily="2" charset="-122"/>
                          <a:ea typeface="华文楷体" pitchFamily="2" charset="-122"/>
                        </a:rPr>
                        <a:t>输 入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华文楷体" pitchFamily="2" charset="-122"/>
                          <a:ea typeface="华文楷体" pitchFamily="2" charset="-122"/>
                        </a:rPr>
                        <a:t>输  出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04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tx1"/>
                          </a:solidFill>
                          <a:effectLst/>
                          <a:latin typeface="华文楷体" pitchFamily="2" charset="-122"/>
                          <a:ea typeface="华文楷体" pitchFamily="2" charset="-122"/>
                        </a:rPr>
                        <a:t>A        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4"/>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tx1"/>
                          </a:solidFill>
                          <a:effectLst/>
                          <a:latin typeface="华文楷体" pitchFamily="2" charset="-122"/>
                          <a:ea typeface="华文楷体" pitchFamily="2" charset="-122"/>
                        </a:rPr>
                        <a:t>F</a:t>
                      </a:r>
                      <a:r>
                        <a:rPr kumimoji="0" lang="en-US" altLang="zh-CN" sz="2400" b="1" i="0" u="none" strike="noStrike" cap="none" normalizeH="0" baseline="0">
                          <a:ln>
                            <a:noFill/>
                          </a:ln>
                          <a:solidFill>
                            <a:schemeClr val="tx1"/>
                          </a:solidFill>
                          <a:effectLst/>
                          <a:latin typeface="华文楷体" pitchFamily="2" charset="-122"/>
                          <a:ea typeface="华文楷体" pitchFamily="2" charset="-122"/>
                        </a:rPr>
                        <a:t> </a:t>
                      </a:r>
                      <a:r>
                        <a:rPr kumimoji="0" lang="en-US" altLang="zh-CN" sz="2400" b="1" i="0" u="none" strike="noStrike" cap="none" normalizeH="0" baseline="-25000">
                          <a:ln>
                            <a:noFill/>
                          </a:ln>
                          <a:solidFill>
                            <a:schemeClr val="tx1"/>
                          </a:solidFill>
                          <a:effectLst/>
                          <a:latin typeface="华文楷体" pitchFamily="2" charset="-122"/>
                          <a:ea typeface="华文楷体" pitchFamily="2" charset="-122"/>
                        </a:rPr>
                        <a:t>A&gt;B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4"/>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tx1"/>
                          </a:solidFill>
                          <a:effectLst/>
                          <a:latin typeface="华文楷体" pitchFamily="2" charset="-122"/>
                          <a:ea typeface="华文楷体" pitchFamily="2" charset="-122"/>
                        </a:rPr>
                        <a:t>F </a:t>
                      </a:r>
                      <a:r>
                        <a:rPr kumimoji="0" lang="en-US" altLang="zh-CN" sz="2400" b="1" i="0" u="none" strike="noStrike" cap="none" normalizeH="0" baseline="-25000">
                          <a:ln>
                            <a:noFill/>
                          </a:ln>
                          <a:solidFill>
                            <a:schemeClr val="tx1"/>
                          </a:solidFill>
                          <a:effectLst/>
                          <a:latin typeface="华文楷体" pitchFamily="2" charset="-122"/>
                          <a:ea typeface="华文楷体" pitchFamily="2" charset="-122"/>
                        </a:rPr>
                        <a:t>A&lt;B</a:t>
                      </a:r>
                      <a:endParaRPr kumimoji="0" lang="en-US" altLang="zh-CN" sz="2400" b="1" i="0" u="none" strike="noStrike" cap="none" normalizeH="0" baseline="0">
                        <a:ln>
                          <a:noFill/>
                        </a:ln>
                        <a:solidFill>
                          <a:schemeClr val="tx1"/>
                        </a:solidFill>
                        <a:effectLst/>
                        <a:latin typeface="华文楷体" pitchFamily="2" charset="-122"/>
                        <a:ea typeface="华文楷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4"/>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tx1"/>
                          </a:solidFill>
                          <a:effectLst/>
                          <a:latin typeface="华文楷体" pitchFamily="2" charset="-122"/>
                          <a:ea typeface="华文楷体" pitchFamily="2" charset="-122"/>
                        </a:rPr>
                        <a:t>F</a:t>
                      </a:r>
                      <a:r>
                        <a:rPr kumimoji="0" lang="en-US" altLang="zh-CN" sz="2400" b="1" i="0" u="none" strike="noStrike" cap="none" normalizeH="0" baseline="0">
                          <a:ln>
                            <a:noFill/>
                          </a:ln>
                          <a:solidFill>
                            <a:schemeClr val="tx1"/>
                          </a:solidFill>
                          <a:effectLst/>
                          <a:latin typeface="华文楷体" pitchFamily="2" charset="-122"/>
                          <a:ea typeface="华文楷体" pitchFamily="2" charset="-122"/>
                        </a:rPr>
                        <a:t> </a:t>
                      </a:r>
                      <a:r>
                        <a:rPr kumimoji="0" lang="en-US" altLang="zh-CN" sz="2400" b="1" i="0" u="none" strike="noStrike" cap="none" normalizeH="0" baseline="-25000">
                          <a:ln>
                            <a:noFill/>
                          </a:ln>
                          <a:solidFill>
                            <a:schemeClr val="tx1"/>
                          </a:solidFill>
                          <a:effectLst/>
                          <a:latin typeface="华文楷体" pitchFamily="2" charset="-122"/>
                          <a:ea typeface="华文楷体" pitchFamily="2" charset="-122"/>
                        </a:rPr>
                        <a:t>A=B</a:t>
                      </a:r>
                      <a:endParaRPr kumimoji="0" lang="en-US" altLang="zh-CN" sz="2400" b="1" i="0" u="none" strike="noStrike" cap="none" normalizeH="0" baseline="0">
                        <a:ln>
                          <a:noFill/>
                        </a:ln>
                        <a:solidFill>
                          <a:schemeClr val="tx1"/>
                        </a:solidFill>
                        <a:effectLst/>
                        <a:latin typeface="华文楷体" pitchFamily="2" charset="-122"/>
                        <a:ea typeface="华文楷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4"/>
                      <a:srcRect/>
                      <a:tile tx="0" ty="0" sx="100000" sy="100000" flip="none" algn="tl"/>
                    </a:blipFill>
                  </a:tcPr>
                </a:tc>
                <a:extLst>
                  <a:ext uri="{0D108BD9-81ED-4DB2-BD59-A6C34878D82A}">
                    <a16:rowId xmlns:a16="http://schemas.microsoft.com/office/drawing/2014/main" val="10001"/>
                  </a:ext>
                </a:extLst>
              </a:tr>
              <a:tr h="1568450">
                <a:tc>
                  <a:txBody>
                    <a:bodyPr/>
                    <a:lstStyle/>
                    <a:p>
                      <a:pPr marL="533400" marR="0" lvl="0" indent="-53340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华文楷体" pitchFamily="2" charset="-122"/>
                          <a:ea typeface="华文楷体" pitchFamily="2" charset="-122"/>
                        </a:rPr>
                        <a:t>0        0</a:t>
                      </a:r>
                    </a:p>
                    <a:p>
                      <a:pPr marL="533400" marR="0" lvl="0" indent="-53340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华文楷体" pitchFamily="2" charset="-122"/>
                          <a:ea typeface="华文楷体" pitchFamily="2" charset="-122"/>
                        </a:rPr>
                        <a:t>0        1</a:t>
                      </a:r>
                    </a:p>
                    <a:p>
                      <a:pPr marL="533400" marR="0" lvl="0" indent="-533400" algn="ctr" defTabSz="914400" rtl="0" eaLnBrk="1" fontAlgn="base" latinLnBrk="0" hangingPunct="1">
                        <a:lnSpc>
                          <a:spcPct val="100000"/>
                        </a:lnSpc>
                        <a:spcBef>
                          <a:spcPct val="20000"/>
                        </a:spcBef>
                        <a:spcAft>
                          <a:spcPct val="0"/>
                        </a:spcAft>
                        <a:buClrTx/>
                        <a:buSzTx/>
                        <a:buFontTx/>
                        <a:buAutoNum type="arabicPlain"/>
                        <a:tabLst/>
                      </a:pPr>
                      <a:r>
                        <a:rPr kumimoji="0" lang="en-US" altLang="zh-CN" sz="2400" b="1" i="0" u="none" strike="noStrike" cap="none" normalizeH="0" baseline="0">
                          <a:ln>
                            <a:noFill/>
                          </a:ln>
                          <a:solidFill>
                            <a:schemeClr val="tx1"/>
                          </a:solidFill>
                          <a:effectLst/>
                          <a:latin typeface="华文楷体" pitchFamily="2" charset="-122"/>
                          <a:ea typeface="华文楷体" pitchFamily="2" charset="-122"/>
                        </a:rPr>
                        <a:t>  0</a:t>
                      </a:r>
                    </a:p>
                    <a:p>
                      <a:pPr marL="533400" marR="0" lvl="0" indent="-53340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华文楷体" pitchFamily="2" charset="-122"/>
                          <a:ea typeface="华文楷体" pitchFamily="2" charset="-122"/>
                        </a:rPr>
                        <a:t>1        1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F5A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华文楷体" pitchFamily="2" charset="-122"/>
                          <a:ea typeface="华文楷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华文楷体" pitchFamily="2" charset="-122"/>
                          <a:ea typeface="华文楷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华文楷体" pitchFamily="2" charset="-122"/>
                          <a:ea typeface="华文楷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华文楷体" pitchFamily="2" charset="-122"/>
                          <a:ea typeface="华文楷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F5A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华文楷体" pitchFamily="2" charset="-122"/>
                          <a:ea typeface="华文楷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华文楷体" pitchFamily="2" charset="-122"/>
                          <a:ea typeface="华文楷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华文楷体" pitchFamily="2" charset="-122"/>
                          <a:ea typeface="华文楷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华文楷体" pitchFamily="2" charset="-122"/>
                          <a:ea typeface="华文楷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F5A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chemeClr val="tx1"/>
                          </a:solidFill>
                          <a:effectLst/>
                          <a:latin typeface="华文楷体" pitchFamily="2" charset="-122"/>
                          <a:ea typeface="华文楷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chemeClr val="tx1"/>
                          </a:solidFill>
                          <a:effectLst/>
                          <a:latin typeface="华文楷体" pitchFamily="2" charset="-122"/>
                          <a:ea typeface="华文楷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chemeClr val="tx1"/>
                          </a:solidFill>
                          <a:effectLst/>
                          <a:latin typeface="华文楷体" pitchFamily="2" charset="-122"/>
                          <a:ea typeface="华文楷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chemeClr val="tx1"/>
                          </a:solidFill>
                          <a:effectLst/>
                          <a:latin typeface="华文楷体" pitchFamily="2" charset="-122"/>
                          <a:ea typeface="华文楷体" pitchFamily="2" charset="-122"/>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F5A9"/>
                    </a:solidFill>
                  </a:tcPr>
                </a:tc>
                <a:extLst>
                  <a:ext uri="{0D108BD9-81ED-4DB2-BD59-A6C34878D82A}">
                    <a16:rowId xmlns:a16="http://schemas.microsoft.com/office/drawing/2014/main" val="10002"/>
                  </a:ext>
                </a:extLst>
              </a:tr>
            </a:tbl>
          </a:graphicData>
        </a:graphic>
      </p:graphicFrame>
      <p:sp>
        <p:nvSpPr>
          <p:cNvPr id="48" name="Text Box 27"/>
          <p:cNvSpPr txBox="1">
            <a:spLocks noChangeArrowheads="1"/>
          </p:cNvSpPr>
          <p:nvPr/>
        </p:nvSpPr>
        <p:spPr bwMode="auto">
          <a:xfrm>
            <a:off x="4273879" y="1313859"/>
            <a:ext cx="24545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chemeClr val="tx1"/>
                </a:solidFill>
                <a:latin typeface="华文楷体" pitchFamily="2" charset="-122"/>
                <a:ea typeface="华文楷体" pitchFamily="2" charset="-122"/>
              </a:rPr>
              <a:t>表 </a:t>
            </a:r>
            <a:r>
              <a:rPr kumimoji="1" lang="en-US" altLang="zh-CN" b="1" dirty="0">
                <a:solidFill>
                  <a:schemeClr val="tx1"/>
                </a:solidFill>
                <a:latin typeface="华文楷体" pitchFamily="2" charset="-122"/>
                <a:ea typeface="华文楷体" pitchFamily="2" charset="-122"/>
              </a:rPr>
              <a:t> </a:t>
            </a:r>
            <a:r>
              <a:rPr kumimoji="1" lang="zh-CN" altLang="en-US" b="1" dirty="0">
                <a:solidFill>
                  <a:schemeClr val="tx1"/>
                </a:solidFill>
                <a:latin typeface="华文楷体" pitchFamily="2" charset="-122"/>
                <a:ea typeface="华文楷体" pitchFamily="2" charset="-122"/>
              </a:rPr>
              <a:t>一位比较器真值表</a:t>
            </a:r>
            <a:r>
              <a:rPr kumimoji="1" lang="zh-CN" altLang="en-US" sz="2400" b="1" dirty="0">
                <a:solidFill>
                  <a:schemeClr val="tx1"/>
                </a:solidFill>
                <a:latin typeface="华文楷体" pitchFamily="2" charset="-122"/>
                <a:ea typeface="华文楷体" pitchFamily="2" charset="-122"/>
              </a:rPr>
              <a:t> </a:t>
            </a:r>
          </a:p>
        </p:txBody>
      </p:sp>
      <p:sp>
        <p:nvSpPr>
          <p:cNvPr id="2" name="矩形 1"/>
          <p:cNvSpPr/>
          <p:nvPr/>
        </p:nvSpPr>
        <p:spPr>
          <a:xfrm>
            <a:off x="458046" y="3863979"/>
            <a:ext cx="1980029" cy="480131"/>
          </a:xfrm>
          <a:prstGeom prst="rect">
            <a:avLst/>
          </a:prstGeom>
        </p:spPr>
        <p:txBody>
          <a:bodyPr wrap="none">
            <a:spAutoFit/>
          </a:bodyPr>
          <a:lstStyle/>
          <a:p>
            <a:pPr marL="609600" indent="-609600">
              <a:lnSpc>
                <a:spcPct val="90000"/>
              </a:lnSpc>
              <a:buFontTx/>
              <a:buNone/>
            </a:pPr>
            <a:r>
              <a:rPr lang="zh-CN" altLang="en-US" sz="2800" dirty="0">
                <a:solidFill>
                  <a:schemeClr val="tx1"/>
                </a:solidFill>
                <a:latin typeface="华文楷体" pitchFamily="2" charset="-122"/>
                <a:ea typeface="华文楷体" pitchFamily="2" charset="-122"/>
              </a:rPr>
              <a:t>写函数式：</a:t>
            </a:r>
          </a:p>
        </p:txBody>
      </p:sp>
      <p:graphicFrame>
        <p:nvGraphicFramePr>
          <p:cNvPr id="5" name="对象 4"/>
          <p:cNvGraphicFramePr>
            <a:graphicFrameLocks noChangeAspect="1"/>
          </p:cNvGraphicFramePr>
          <p:nvPr>
            <p:extLst>
              <p:ext uri="{D42A27DB-BD31-4B8C-83A1-F6EECF244321}">
                <p14:modId xmlns:p14="http://schemas.microsoft.com/office/powerpoint/2010/main" val="382339597"/>
              </p:ext>
            </p:extLst>
          </p:nvPr>
        </p:nvGraphicFramePr>
        <p:xfrm>
          <a:off x="611736" y="4554075"/>
          <a:ext cx="4608513" cy="1881188"/>
        </p:xfrm>
        <a:graphic>
          <a:graphicData uri="http://schemas.openxmlformats.org/presentationml/2006/ole">
            <mc:AlternateContent xmlns:mc="http://schemas.openxmlformats.org/markup-compatibility/2006">
              <mc:Choice xmlns:v="urn:schemas-microsoft-com:vml" Requires="v">
                <p:oleObj spid="_x0000_s246977" name="公式" r:id="rId5" imgW="1866900" imgH="762000" progId="Equation.3">
                  <p:embed/>
                </p:oleObj>
              </mc:Choice>
              <mc:Fallback>
                <p:oleObj name="公式" r:id="rId5" imgW="1866900" imgH="7620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736" y="4554075"/>
                        <a:ext cx="4608513"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214178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第五节  数据比较器和加法器</a:t>
            </a:r>
          </a:p>
        </p:txBody>
      </p:sp>
      <p:sp>
        <p:nvSpPr>
          <p:cNvPr id="30" name="内容占位符 2"/>
          <p:cNvSpPr>
            <a:spLocks noGrp="1"/>
          </p:cNvSpPr>
          <p:nvPr>
            <p:ph idx="1"/>
          </p:nvPr>
        </p:nvSpPr>
        <p:spPr>
          <a:xfrm>
            <a:off x="34543" y="464904"/>
            <a:ext cx="9007310" cy="5775791"/>
          </a:xfrm>
        </p:spPr>
        <p:txBody>
          <a:bodyPr/>
          <a:lstStyle/>
          <a:p>
            <a:r>
              <a:rPr lang="zh-CN" altLang="en-US" sz="2800" dirty="0"/>
              <a:t>数据比较器：用来完成两组二进制数码大小比较的逻辑电路，称为数据比较器。</a:t>
            </a:r>
            <a:endParaRPr lang="en-US" altLang="zh-CN" sz="2800" dirty="0"/>
          </a:p>
          <a:p>
            <a:r>
              <a:rPr lang="en-US" altLang="zh-CN" sz="2800" dirty="0"/>
              <a:t>1</a:t>
            </a:r>
            <a:r>
              <a:rPr lang="zh-CN" altLang="en-US" sz="2800" dirty="0"/>
              <a:t>位比较器：</a:t>
            </a:r>
            <a:endParaRPr lang="en-US" altLang="zh-CN" sz="28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sp>
        <p:nvSpPr>
          <p:cNvPr id="3" name="AutoShape 5" descr="file:///C:/RS_%E5%8C%97%E9%82%AE%E4%BA%8B%E5%8A%A1/%E6%95%B0%E5%AD%97%E9%80%BB%E8%BE%91%E6%95%99%E5%AD%A6/CDISO/%E6%95%B0%E5%AD%97%E9%80%BB%E8%BE%91_%E7%94%B5%E5%AD%90%E6%95%99%E6%A1%88Web/%E7%AB%8B%E4%BD%93%E5%8C%96%E8%AF%BE%E4%BB%B6%E7%AC%AC%E5%9B%9B%E7%89%88/%E6%95%B0%E5%AD%97%E9%80%BB%E8%BE%91/pic/fig/tab2.9.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矩形 1"/>
          <p:cNvSpPr/>
          <p:nvPr/>
        </p:nvSpPr>
        <p:spPr>
          <a:xfrm>
            <a:off x="458046" y="3863979"/>
            <a:ext cx="1980029" cy="480131"/>
          </a:xfrm>
          <a:prstGeom prst="rect">
            <a:avLst/>
          </a:prstGeom>
        </p:spPr>
        <p:txBody>
          <a:bodyPr wrap="none">
            <a:spAutoFit/>
          </a:bodyPr>
          <a:lstStyle/>
          <a:p>
            <a:pPr marL="609600" indent="-609600">
              <a:lnSpc>
                <a:spcPct val="90000"/>
              </a:lnSpc>
              <a:buFontTx/>
              <a:buNone/>
            </a:pPr>
            <a:r>
              <a:rPr lang="zh-CN" altLang="en-US" sz="2800" dirty="0">
                <a:solidFill>
                  <a:schemeClr val="tx1"/>
                </a:solidFill>
                <a:latin typeface="华文楷体" pitchFamily="2" charset="-122"/>
                <a:ea typeface="华文楷体" pitchFamily="2" charset="-122"/>
              </a:rPr>
              <a:t>写函数式：</a:t>
            </a:r>
          </a:p>
        </p:txBody>
      </p:sp>
      <p:graphicFrame>
        <p:nvGraphicFramePr>
          <p:cNvPr id="5" name="对象 4"/>
          <p:cNvGraphicFramePr>
            <a:graphicFrameLocks noChangeAspect="1"/>
          </p:cNvGraphicFramePr>
          <p:nvPr>
            <p:extLst>
              <p:ext uri="{D42A27DB-BD31-4B8C-83A1-F6EECF244321}">
                <p14:modId xmlns:p14="http://schemas.microsoft.com/office/powerpoint/2010/main" val="607341276"/>
              </p:ext>
            </p:extLst>
          </p:nvPr>
        </p:nvGraphicFramePr>
        <p:xfrm>
          <a:off x="611736" y="4554075"/>
          <a:ext cx="4608513" cy="1881188"/>
        </p:xfrm>
        <a:graphic>
          <a:graphicData uri="http://schemas.openxmlformats.org/presentationml/2006/ole">
            <mc:AlternateContent xmlns:mc="http://schemas.openxmlformats.org/markup-compatibility/2006">
              <mc:Choice xmlns:v="urn:schemas-microsoft-com:vml" Requires="v">
                <p:oleObj spid="_x0000_s249022" name="公式" r:id="rId3" imgW="1866900" imgH="762000" progId="Equation.3">
                  <p:embed/>
                </p:oleObj>
              </mc:Choice>
              <mc:Fallback>
                <p:oleObj name="公式" r:id="rId3" imgW="1866900" imgH="762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736" y="4554075"/>
                        <a:ext cx="4608513"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892" y="1557338"/>
            <a:ext cx="5895894" cy="2786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a:spLocks noChangeArrowheads="1"/>
          </p:cNvSpPr>
          <p:nvPr/>
        </p:nvSpPr>
        <p:spPr bwMode="auto">
          <a:xfrm>
            <a:off x="4140403" y="4341878"/>
            <a:ext cx="39549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dirty="0">
                <a:solidFill>
                  <a:schemeClr val="tx1"/>
                </a:solidFill>
                <a:latin typeface="华文楷体" pitchFamily="2" charset="-122"/>
                <a:ea typeface="华文楷体" pitchFamily="2" charset="-122"/>
              </a:rPr>
              <a:t>图</a:t>
            </a:r>
            <a:r>
              <a:rPr kumimoji="1" lang="en-US" altLang="zh-CN" sz="2400" b="1" dirty="0">
                <a:solidFill>
                  <a:schemeClr val="tx1"/>
                </a:solidFill>
                <a:latin typeface="华文楷体" pitchFamily="2" charset="-122"/>
                <a:ea typeface="华文楷体" pitchFamily="2" charset="-122"/>
              </a:rPr>
              <a:t> </a:t>
            </a:r>
            <a:r>
              <a:rPr kumimoji="1" lang="zh-CN" altLang="en-US" sz="2400" b="1" dirty="0">
                <a:solidFill>
                  <a:schemeClr val="tx1"/>
                </a:solidFill>
                <a:latin typeface="华文楷体" pitchFamily="2" charset="-122"/>
                <a:ea typeface="华文楷体" pitchFamily="2" charset="-122"/>
              </a:rPr>
              <a:t>一位数值比较器的逻辑图</a:t>
            </a:r>
          </a:p>
        </p:txBody>
      </p:sp>
    </p:spTree>
    <p:extLst>
      <p:ext uri="{BB962C8B-B14F-4D97-AF65-F5344CB8AC3E}">
        <p14:creationId xmlns:p14="http://schemas.microsoft.com/office/powerpoint/2010/main" val="17342872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第五节  数据比较器和加法器</a:t>
            </a:r>
          </a:p>
        </p:txBody>
      </p:sp>
      <p:sp>
        <p:nvSpPr>
          <p:cNvPr id="30" name="内容占位符 2"/>
          <p:cNvSpPr>
            <a:spLocks noGrp="1"/>
          </p:cNvSpPr>
          <p:nvPr>
            <p:ph idx="1"/>
          </p:nvPr>
        </p:nvSpPr>
        <p:spPr>
          <a:xfrm>
            <a:off x="34543" y="464904"/>
            <a:ext cx="9007310" cy="5775791"/>
          </a:xfrm>
        </p:spPr>
        <p:txBody>
          <a:bodyPr/>
          <a:lstStyle/>
          <a:p>
            <a:r>
              <a:rPr lang="zh-CN" altLang="en-US" sz="2800" dirty="0"/>
              <a:t>数据比较器：用来完成两组二进制数码大小比较的逻辑电路，称为数据比较器。</a:t>
            </a:r>
            <a:endParaRPr lang="en-US" altLang="zh-CN" sz="2800" dirty="0"/>
          </a:p>
          <a:p>
            <a:r>
              <a:rPr lang="en-US" altLang="zh-CN" sz="2800" dirty="0"/>
              <a:t>4</a:t>
            </a:r>
            <a:r>
              <a:rPr lang="zh-CN" altLang="en-US" sz="2800" dirty="0"/>
              <a:t>位比较器</a:t>
            </a:r>
            <a:r>
              <a:rPr lang="en-US" altLang="zh-CN" sz="2800" dirty="0"/>
              <a:t>74HC85/74LS85</a:t>
            </a:r>
            <a:r>
              <a:rPr lang="zh-CN" altLang="en-US" sz="2800" dirty="0"/>
              <a:t>：</a:t>
            </a:r>
            <a:endParaRPr lang="en-US" altLang="zh-CN" sz="28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sp>
        <p:nvSpPr>
          <p:cNvPr id="3" name="AutoShape 5" descr="file:///C:/RS_%E5%8C%97%E9%82%AE%E4%BA%8B%E5%8A%A1/%E6%95%B0%E5%AD%97%E9%80%BB%E8%BE%91%E6%95%99%E5%AD%A6/CDISO/%E6%95%B0%E5%AD%97%E9%80%BB%E8%BE%91_%E7%94%B5%E5%AD%90%E6%95%99%E6%A1%88Web/%E7%AB%8B%E4%BD%93%E5%8C%96%E8%AF%BE%E4%BB%B6%E7%AC%AC%E5%9B%9B%E7%89%88/%E6%95%B0%E5%AD%97%E9%80%BB%E8%BE%91/pic/fig/tab2.9.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3" name="Group 109"/>
          <p:cNvGrpSpPr>
            <a:grpSpLocks/>
          </p:cNvGrpSpPr>
          <p:nvPr/>
        </p:nvGrpSpPr>
        <p:grpSpPr bwMode="auto">
          <a:xfrm>
            <a:off x="6354083" y="3251090"/>
            <a:ext cx="2257425" cy="2638425"/>
            <a:chOff x="1927" y="2478"/>
            <a:chExt cx="1422" cy="1662"/>
          </a:xfrm>
        </p:grpSpPr>
        <p:sp>
          <p:nvSpPr>
            <p:cNvPr id="14" name="Rectangle 74"/>
            <p:cNvSpPr>
              <a:spLocks noChangeArrowheads="1"/>
            </p:cNvSpPr>
            <p:nvPr/>
          </p:nvSpPr>
          <p:spPr bwMode="auto">
            <a:xfrm>
              <a:off x="2167" y="2478"/>
              <a:ext cx="942" cy="16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endParaRPr lang="zh-CN" altLang="zh-CN"/>
            </a:p>
          </p:txBody>
        </p:sp>
        <p:sp>
          <p:nvSpPr>
            <p:cNvPr id="15" name="Line 75"/>
            <p:cNvSpPr>
              <a:spLocks noChangeShapeType="1"/>
            </p:cNvSpPr>
            <p:nvPr/>
          </p:nvSpPr>
          <p:spPr bwMode="auto">
            <a:xfrm>
              <a:off x="1927" y="2670"/>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 name="Line 76"/>
            <p:cNvSpPr>
              <a:spLocks noChangeShapeType="1"/>
            </p:cNvSpPr>
            <p:nvPr/>
          </p:nvSpPr>
          <p:spPr bwMode="auto">
            <a:xfrm>
              <a:off x="1927" y="2793"/>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 name="Line 77"/>
            <p:cNvSpPr>
              <a:spLocks noChangeShapeType="1"/>
            </p:cNvSpPr>
            <p:nvPr/>
          </p:nvSpPr>
          <p:spPr bwMode="auto">
            <a:xfrm>
              <a:off x="1927" y="2910"/>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 name="Line 78"/>
            <p:cNvSpPr>
              <a:spLocks noChangeShapeType="1"/>
            </p:cNvSpPr>
            <p:nvPr/>
          </p:nvSpPr>
          <p:spPr bwMode="auto">
            <a:xfrm>
              <a:off x="1927" y="3033"/>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 name="Line 79"/>
            <p:cNvSpPr>
              <a:spLocks noChangeShapeType="1"/>
            </p:cNvSpPr>
            <p:nvPr/>
          </p:nvSpPr>
          <p:spPr bwMode="auto">
            <a:xfrm>
              <a:off x="3109" y="3198"/>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 name="Line 80"/>
            <p:cNvSpPr>
              <a:spLocks noChangeShapeType="1"/>
            </p:cNvSpPr>
            <p:nvPr/>
          </p:nvSpPr>
          <p:spPr bwMode="auto">
            <a:xfrm>
              <a:off x="3109" y="3369"/>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 name="Line 81"/>
            <p:cNvSpPr>
              <a:spLocks noChangeShapeType="1"/>
            </p:cNvSpPr>
            <p:nvPr/>
          </p:nvSpPr>
          <p:spPr bwMode="auto">
            <a:xfrm>
              <a:off x="3109" y="3534"/>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 name="Text Box 82"/>
            <p:cNvSpPr txBox="1">
              <a:spLocks noChangeArrowheads="1"/>
            </p:cNvSpPr>
            <p:nvPr/>
          </p:nvSpPr>
          <p:spPr bwMode="auto">
            <a:xfrm>
              <a:off x="2389" y="2718"/>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p>
          </p:txBody>
        </p:sp>
        <p:sp>
          <p:nvSpPr>
            <p:cNvPr id="23" name="Text Box 83"/>
            <p:cNvSpPr txBox="1">
              <a:spLocks noChangeArrowheads="1"/>
            </p:cNvSpPr>
            <p:nvPr/>
          </p:nvSpPr>
          <p:spPr bwMode="auto">
            <a:xfrm>
              <a:off x="2197" y="319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t>
              </a:r>
            </a:p>
          </p:txBody>
        </p:sp>
        <p:sp>
          <p:nvSpPr>
            <p:cNvPr id="24" name="Text Box 84"/>
            <p:cNvSpPr txBox="1">
              <a:spLocks noChangeArrowheads="1"/>
            </p:cNvSpPr>
            <p:nvPr/>
          </p:nvSpPr>
          <p:spPr bwMode="auto">
            <a:xfrm>
              <a:off x="2101" y="305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&gt;</a:t>
              </a:r>
            </a:p>
          </p:txBody>
        </p:sp>
        <p:sp>
          <p:nvSpPr>
            <p:cNvPr id="25" name="Text Box 85"/>
            <p:cNvSpPr txBox="1">
              <a:spLocks noChangeArrowheads="1"/>
            </p:cNvSpPr>
            <p:nvPr/>
          </p:nvSpPr>
          <p:spPr bwMode="auto">
            <a:xfrm>
              <a:off x="2091" y="333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&lt;</a:t>
              </a:r>
            </a:p>
          </p:txBody>
        </p:sp>
        <p:sp>
          <p:nvSpPr>
            <p:cNvPr id="26" name="Line 86"/>
            <p:cNvSpPr>
              <a:spLocks noChangeShapeType="1"/>
            </p:cNvSpPr>
            <p:nvPr/>
          </p:nvSpPr>
          <p:spPr bwMode="auto">
            <a:xfrm>
              <a:off x="1936" y="3582"/>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7" name="Line 87"/>
            <p:cNvSpPr>
              <a:spLocks noChangeShapeType="1"/>
            </p:cNvSpPr>
            <p:nvPr/>
          </p:nvSpPr>
          <p:spPr bwMode="auto">
            <a:xfrm>
              <a:off x="1936" y="3705"/>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8" name="Line 88"/>
            <p:cNvSpPr>
              <a:spLocks noChangeShapeType="1"/>
            </p:cNvSpPr>
            <p:nvPr/>
          </p:nvSpPr>
          <p:spPr bwMode="auto">
            <a:xfrm>
              <a:off x="1936" y="3822"/>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9" name="Line 89"/>
            <p:cNvSpPr>
              <a:spLocks noChangeShapeType="1"/>
            </p:cNvSpPr>
            <p:nvPr/>
          </p:nvSpPr>
          <p:spPr bwMode="auto">
            <a:xfrm>
              <a:off x="1936" y="3945"/>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1" name="Line 90"/>
            <p:cNvSpPr>
              <a:spLocks noChangeShapeType="1"/>
            </p:cNvSpPr>
            <p:nvPr/>
          </p:nvSpPr>
          <p:spPr bwMode="auto">
            <a:xfrm>
              <a:off x="1936" y="3198"/>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2" name="Line 91"/>
            <p:cNvSpPr>
              <a:spLocks noChangeShapeType="1"/>
            </p:cNvSpPr>
            <p:nvPr/>
          </p:nvSpPr>
          <p:spPr bwMode="auto">
            <a:xfrm>
              <a:off x="1936" y="3321"/>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3" name="Line 92"/>
            <p:cNvSpPr>
              <a:spLocks noChangeShapeType="1"/>
            </p:cNvSpPr>
            <p:nvPr/>
          </p:nvSpPr>
          <p:spPr bwMode="auto">
            <a:xfrm>
              <a:off x="1936" y="3438"/>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4" name="Text Box 93"/>
            <p:cNvSpPr txBox="1">
              <a:spLocks noChangeArrowheads="1"/>
            </p:cNvSpPr>
            <p:nvPr/>
          </p:nvSpPr>
          <p:spPr bwMode="auto">
            <a:xfrm>
              <a:off x="2389" y="363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B</a:t>
              </a:r>
            </a:p>
          </p:txBody>
        </p:sp>
        <p:sp>
          <p:nvSpPr>
            <p:cNvPr id="35" name="AutoShape 94"/>
            <p:cNvSpPr>
              <a:spLocks/>
            </p:cNvSpPr>
            <p:nvPr/>
          </p:nvSpPr>
          <p:spPr bwMode="auto">
            <a:xfrm>
              <a:off x="2341" y="2670"/>
              <a:ext cx="96" cy="384"/>
            </a:xfrm>
            <a:prstGeom prst="rightBrace">
              <a:avLst>
                <a:gd name="adj1" fmla="val 33333"/>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36" name="AutoShape 95"/>
            <p:cNvSpPr>
              <a:spLocks/>
            </p:cNvSpPr>
            <p:nvPr/>
          </p:nvSpPr>
          <p:spPr bwMode="auto">
            <a:xfrm>
              <a:off x="2341" y="3582"/>
              <a:ext cx="96" cy="384"/>
            </a:xfrm>
            <a:prstGeom prst="rightBrace">
              <a:avLst>
                <a:gd name="adj1" fmla="val 33333"/>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37" name="Text Box 96"/>
            <p:cNvSpPr txBox="1">
              <a:spLocks noChangeArrowheads="1"/>
            </p:cNvSpPr>
            <p:nvPr/>
          </p:nvSpPr>
          <p:spPr bwMode="auto">
            <a:xfrm>
              <a:off x="2677" y="300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A&gt;B</a:t>
              </a:r>
            </a:p>
          </p:txBody>
        </p:sp>
        <p:sp>
          <p:nvSpPr>
            <p:cNvPr id="38" name="Text Box 97"/>
            <p:cNvSpPr txBox="1">
              <a:spLocks noChangeArrowheads="1"/>
            </p:cNvSpPr>
            <p:nvPr/>
          </p:nvSpPr>
          <p:spPr bwMode="auto">
            <a:xfrm>
              <a:off x="2170" y="2563"/>
              <a:ext cx="192"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400"/>
                <a:t>0123</a:t>
              </a:r>
            </a:p>
          </p:txBody>
        </p:sp>
        <p:sp>
          <p:nvSpPr>
            <p:cNvPr id="39" name="Text Box 98"/>
            <p:cNvSpPr txBox="1">
              <a:spLocks noChangeArrowheads="1"/>
            </p:cNvSpPr>
            <p:nvPr/>
          </p:nvSpPr>
          <p:spPr bwMode="auto">
            <a:xfrm>
              <a:off x="2149" y="3486"/>
              <a:ext cx="192"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400"/>
                <a:t>0123</a:t>
              </a:r>
            </a:p>
          </p:txBody>
        </p:sp>
        <p:sp>
          <p:nvSpPr>
            <p:cNvPr id="40" name="Text Box 99"/>
            <p:cNvSpPr txBox="1">
              <a:spLocks noChangeArrowheads="1"/>
            </p:cNvSpPr>
            <p:nvPr/>
          </p:nvSpPr>
          <p:spPr bwMode="auto">
            <a:xfrm>
              <a:off x="2381" y="2526"/>
              <a:ext cx="6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74LS85</a:t>
              </a:r>
            </a:p>
          </p:txBody>
        </p:sp>
        <p:sp>
          <p:nvSpPr>
            <p:cNvPr id="41" name="Text Box 100"/>
            <p:cNvSpPr txBox="1">
              <a:spLocks noChangeArrowheads="1"/>
            </p:cNvSpPr>
            <p:nvPr/>
          </p:nvSpPr>
          <p:spPr bwMode="auto">
            <a:xfrm>
              <a:off x="2677" y="3235"/>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A&lt;B</a:t>
              </a:r>
            </a:p>
          </p:txBody>
        </p:sp>
        <p:sp>
          <p:nvSpPr>
            <p:cNvPr id="42" name="Text Box 101"/>
            <p:cNvSpPr txBox="1">
              <a:spLocks noChangeArrowheads="1"/>
            </p:cNvSpPr>
            <p:nvPr/>
          </p:nvSpPr>
          <p:spPr bwMode="auto">
            <a:xfrm>
              <a:off x="2677" y="343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A=B</a:t>
              </a:r>
            </a:p>
          </p:txBody>
        </p:sp>
      </p:grpSp>
      <p:sp>
        <p:nvSpPr>
          <p:cNvPr id="43" name="Text Box 103"/>
          <p:cNvSpPr txBox="1">
            <a:spLocks noChangeArrowheads="1"/>
          </p:cNvSpPr>
          <p:nvPr/>
        </p:nvSpPr>
        <p:spPr bwMode="auto">
          <a:xfrm>
            <a:off x="3630744" y="4438753"/>
            <a:ext cx="2481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spcBef>
                <a:spcPct val="0"/>
              </a:spcBef>
            </a:pPr>
            <a:r>
              <a:rPr lang="zh-CN" altLang="en-US"/>
              <a:t>级联输入端用于扩展</a:t>
            </a:r>
          </a:p>
        </p:txBody>
      </p:sp>
      <p:sp>
        <p:nvSpPr>
          <p:cNvPr id="44" name="AutoShape 104"/>
          <p:cNvSpPr>
            <a:spLocks/>
          </p:cNvSpPr>
          <p:nvPr/>
        </p:nvSpPr>
        <p:spPr bwMode="auto">
          <a:xfrm>
            <a:off x="6069144" y="4362553"/>
            <a:ext cx="228600" cy="533400"/>
          </a:xfrm>
          <a:prstGeom prst="leftBrace">
            <a:avLst>
              <a:gd name="adj1" fmla="val 19444"/>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45" name="Text Box 106"/>
          <p:cNvSpPr txBox="1">
            <a:spLocks noChangeArrowheads="1"/>
          </p:cNvSpPr>
          <p:nvPr/>
        </p:nvSpPr>
        <p:spPr bwMode="auto">
          <a:xfrm>
            <a:off x="5198155" y="1448868"/>
            <a:ext cx="1295400" cy="415925"/>
          </a:xfrm>
          <a:prstGeom prst="rect">
            <a:avLst/>
          </a:prstGeom>
          <a:noFill/>
          <a:ln w="19050">
            <a:solidFill>
              <a:srgbClr val="CC3399"/>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比较思路</a:t>
            </a:r>
          </a:p>
        </p:txBody>
      </p:sp>
      <p:sp>
        <p:nvSpPr>
          <p:cNvPr id="46" name="Text Box 107"/>
          <p:cNvSpPr txBox="1">
            <a:spLocks noChangeArrowheads="1"/>
          </p:cNvSpPr>
          <p:nvPr/>
        </p:nvSpPr>
        <p:spPr bwMode="auto">
          <a:xfrm>
            <a:off x="6502938" y="1448867"/>
            <a:ext cx="2133600" cy="1330325"/>
          </a:xfrm>
          <a:prstGeom prst="rect">
            <a:avLst/>
          </a:prstGeom>
          <a:noFill/>
          <a:ln w="19050">
            <a:solidFill>
              <a:srgbClr val="CC3399"/>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dirty="0"/>
              <a:t>从高位到低位逐级比，高位相等需比较低位确定两数大小。</a:t>
            </a:r>
          </a:p>
        </p:txBody>
      </p:sp>
      <p:pic>
        <p:nvPicPr>
          <p:cNvPr id="2211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9563" y="2176464"/>
            <a:ext cx="2404239" cy="1758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33" y="2493004"/>
            <a:ext cx="3702730" cy="3891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0378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2"/>
          <p:cNvSpPr txBox="1">
            <a:spLocks/>
          </p:cNvSpPr>
          <p:nvPr/>
        </p:nvSpPr>
        <p:spPr bwMode="auto">
          <a:xfrm>
            <a:off x="19986" y="0"/>
            <a:ext cx="4732026"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第一节  组合逻辑分析</a:t>
            </a:r>
          </a:p>
        </p:txBody>
      </p:sp>
      <p:grpSp>
        <p:nvGrpSpPr>
          <p:cNvPr id="66" name="Group 76"/>
          <p:cNvGrpSpPr>
            <a:grpSpLocks/>
          </p:cNvGrpSpPr>
          <p:nvPr/>
        </p:nvGrpSpPr>
        <p:grpSpPr bwMode="auto">
          <a:xfrm>
            <a:off x="310355" y="546411"/>
            <a:ext cx="1066800" cy="406400"/>
            <a:chOff x="240" y="480"/>
            <a:chExt cx="1488" cy="256"/>
          </a:xfrm>
        </p:grpSpPr>
        <p:sp>
          <p:nvSpPr>
            <p:cNvPr id="67" name="Text Box 77"/>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solidFill>
                    <a:schemeClr val="bg1"/>
                  </a:solidFill>
                </a:rPr>
                <a:t>例</a:t>
              </a:r>
              <a:r>
                <a:rPr lang="en-US" altLang="zh-CN">
                  <a:solidFill>
                    <a:schemeClr val="bg1"/>
                  </a:solidFill>
                </a:rPr>
                <a:t>2</a:t>
              </a:r>
            </a:p>
          </p:txBody>
        </p:sp>
        <p:sp>
          <p:nvSpPr>
            <p:cNvPr id="68" name="Line 78"/>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graphicFrame>
        <p:nvGraphicFramePr>
          <p:cNvPr id="156" name="Object 4"/>
          <p:cNvGraphicFramePr>
            <a:graphicFrameLocks noChangeAspect="1"/>
          </p:cNvGraphicFramePr>
          <p:nvPr>
            <p:extLst>
              <p:ext uri="{D42A27DB-BD31-4B8C-83A1-F6EECF244321}">
                <p14:modId xmlns:p14="http://schemas.microsoft.com/office/powerpoint/2010/main" val="1935259845"/>
              </p:ext>
            </p:extLst>
          </p:nvPr>
        </p:nvGraphicFramePr>
        <p:xfrm>
          <a:off x="4502351" y="972853"/>
          <a:ext cx="2025650" cy="388938"/>
        </p:xfrm>
        <a:graphic>
          <a:graphicData uri="http://schemas.openxmlformats.org/presentationml/2006/ole">
            <mc:AlternateContent xmlns:mc="http://schemas.openxmlformats.org/markup-compatibility/2006">
              <mc:Choice xmlns:v="urn:schemas-microsoft-com:vml" Requires="v">
                <p:oleObj spid="_x0000_s246738" name="Equation" r:id="rId3" imgW="1076241" imgH="181043" progId="Equation.3">
                  <p:embed/>
                </p:oleObj>
              </mc:Choice>
              <mc:Fallback>
                <p:oleObj name="Equation" r:id="rId3" imgW="1076241" imgH="18104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2351" y="972853"/>
                        <a:ext cx="2025650"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7" name="Group 78"/>
          <p:cNvGrpSpPr>
            <a:grpSpLocks/>
          </p:cNvGrpSpPr>
          <p:nvPr/>
        </p:nvGrpSpPr>
        <p:grpSpPr bwMode="auto">
          <a:xfrm>
            <a:off x="762000" y="3554675"/>
            <a:ext cx="3827463" cy="2378075"/>
            <a:chOff x="1776" y="960"/>
            <a:chExt cx="2411" cy="1498"/>
          </a:xfrm>
        </p:grpSpPr>
        <p:sp>
          <p:nvSpPr>
            <p:cNvPr id="158" name="Text Box 9"/>
            <p:cNvSpPr txBox="1">
              <a:spLocks noChangeArrowheads="1"/>
            </p:cNvSpPr>
            <p:nvPr/>
          </p:nvSpPr>
          <p:spPr bwMode="auto">
            <a:xfrm>
              <a:off x="1824" y="220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B</a:t>
              </a:r>
            </a:p>
          </p:txBody>
        </p:sp>
        <p:sp>
          <p:nvSpPr>
            <p:cNvPr id="159" name="Text Box 10"/>
            <p:cNvSpPr txBox="1">
              <a:spLocks noChangeArrowheads="1"/>
            </p:cNvSpPr>
            <p:nvPr/>
          </p:nvSpPr>
          <p:spPr bwMode="auto">
            <a:xfrm>
              <a:off x="1824" y="196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p>
          </p:txBody>
        </p:sp>
        <p:sp>
          <p:nvSpPr>
            <p:cNvPr id="160" name="Text Box 19"/>
            <p:cNvSpPr txBox="1">
              <a:spLocks noChangeArrowheads="1"/>
            </p:cNvSpPr>
            <p:nvPr/>
          </p:nvSpPr>
          <p:spPr bwMode="auto">
            <a:xfrm>
              <a:off x="1776" y="124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p>
          </p:txBody>
        </p:sp>
        <p:sp>
          <p:nvSpPr>
            <p:cNvPr id="161" name="AutoShape 39"/>
            <p:cNvSpPr>
              <a:spLocks noChangeArrowheads="1"/>
            </p:cNvSpPr>
            <p:nvPr/>
          </p:nvSpPr>
          <p:spPr bwMode="auto">
            <a:xfrm>
              <a:off x="2343" y="108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62" name="Line 40"/>
            <p:cNvSpPr>
              <a:spLocks noChangeShapeType="1"/>
            </p:cNvSpPr>
            <p:nvPr/>
          </p:nvSpPr>
          <p:spPr bwMode="auto">
            <a:xfrm flipV="1">
              <a:off x="2016" y="1132"/>
              <a:ext cx="327"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3" name="Line 41"/>
            <p:cNvSpPr>
              <a:spLocks noChangeShapeType="1"/>
            </p:cNvSpPr>
            <p:nvPr/>
          </p:nvSpPr>
          <p:spPr bwMode="auto">
            <a:xfrm>
              <a:off x="2018" y="1369"/>
              <a:ext cx="325"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4" name="Line 42"/>
            <p:cNvSpPr>
              <a:spLocks noChangeShapeType="1"/>
            </p:cNvSpPr>
            <p:nvPr/>
          </p:nvSpPr>
          <p:spPr bwMode="auto">
            <a:xfrm flipV="1">
              <a:off x="2736" y="1248"/>
              <a:ext cx="29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5" name="Line 48"/>
            <p:cNvSpPr>
              <a:spLocks noChangeShapeType="1"/>
            </p:cNvSpPr>
            <p:nvPr/>
          </p:nvSpPr>
          <p:spPr bwMode="auto">
            <a:xfrm>
              <a:off x="2064" y="2124"/>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6" name="Line 49"/>
            <p:cNvSpPr>
              <a:spLocks noChangeShapeType="1"/>
            </p:cNvSpPr>
            <p:nvPr/>
          </p:nvSpPr>
          <p:spPr bwMode="auto">
            <a:xfrm>
              <a:off x="2073" y="235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7" name="Line 50"/>
            <p:cNvSpPr>
              <a:spLocks noChangeShapeType="1"/>
            </p:cNvSpPr>
            <p:nvPr/>
          </p:nvSpPr>
          <p:spPr bwMode="auto">
            <a:xfrm>
              <a:off x="2688" y="2256"/>
              <a:ext cx="311" cy="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8" name="Line 60"/>
            <p:cNvSpPr>
              <a:spLocks noChangeShapeType="1"/>
            </p:cNvSpPr>
            <p:nvPr/>
          </p:nvSpPr>
          <p:spPr bwMode="auto">
            <a:xfrm flipV="1">
              <a:off x="3024" y="1680"/>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9" name="Line 61"/>
            <p:cNvSpPr>
              <a:spLocks noChangeShapeType="1"/>
            </p:cNvSpPr>
            <p:nvPr/>
          </p:nvSpPr>
          <p:spPr bwMode="auto">
            <a:xfrm>
              <a:off x="2987" y="1917"/>
              <a:ext cx="325"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0" name="Line 62"/>
            <p:cNvSpPr>
              <a:spLocks noChangeShapeType="1"/>
            </p:cNvSpPr>
            <p:nvPr/>
          </p:nvSpPr>
          <p:spPr bwMode="auto">
            <a:xfrm flipV="1">
              <a:off x="3648" y="1801"/>
              <a:ext cx="300"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1" name="Text Box 63"/>
            <p:cNvSpPr txBox="1">
              <a:spLocks noChangeArrowheads="1"/>
            </p:cNvSpPr>
            <p:nvPr/>
          </p:nvSpPr>
          <p:spPr bwMode="auto">
            <a:xfrm>
              <a:off x="3947" y="166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F</a:t>
              </a:r>
            </a:p>
          </p:txBody>
        </p:sp>
        <p:sp>
          <p:nvSpPr>
            <p:cNvPr id="172" name="Line 64"/>
            <p:cNvSpPr>
              <a:spLocks noChangeShapeType="1"/>
            </p:cNvSpPr>
            <p:nvPr/>
          </p:nvSpPr>
          <p:spPr bwMode="auto">
            <a:xfrm>
              <a:off x="2993" y="1910"/>
              <a:ext cx="1" cy="3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3" name="Line 66"/>
            <p:cNvSpPr>
              <a:spLocks noChangeShapeType="1"/>
            </p:cNvSpPr>
            <p:nvPr/>
          </p:nvSpPr>
          <p:spPr bwMode="auto">
            <a:xfrm>
              <a:off x="3024" y="1248"/>
              <a:ext cx="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aphicFrame>
          <p:nvGraphicFramePr>
            <p:cNvPr id="174" name="Object 70"/>
            <p:cNvGraphicFramePr>
              <a:graphicFrameLocks noChangeAspect="1"/>
            </p:cNvGraphicFramePr>
            <p:nvPr/>
          </p:nvGraphicFramePr>
          <p:xfrm>
            <a:off x="1824" y="960"/>
            <a:ext cx="193" cy="227"/>
          </p:xfrm>
          <a:graphic>
            <a:graphicData uri="http://schemas.openxmlformats.org/presentationml/2006/ole">
              <mc:AlternateContent xmlns:mc="http://schemas.openxmlformats.org/markup-compatibility/2006">
                <mc:Choice xmlns:v="urn:schemas-microsoft-com:vml" Requires="v">
                  <p:oleObj spid="_x0000_s246739" name="Equation" r:id="rId5" imgW="142959" imgH="171585" progId="Equation.3">
                    <p:embed/>
                  </p:oleObj>
                </mc:Choice>
                <mc:Fallback>
                  <p:oleObj name="Equation" r:id="rId5" imgW="142959" imgH="17158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4" y="960"/>
                          <a:ext cx="193"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 name="Freeform 71"/>
            <p:cNvSpPr>
              <a:spLocks/>
            </p:cNvSpPr>
            <p:nvPr/>
          </p:nvSpPr>
          <p:spPr bwMode="auto">
            <a:xfrm>
              <a:off x="3262" y="1632"/>
              <a:ext cx="78" cy="354"/>
            </a:xfrm>
            <a:custGeom>
              <a:avLst/>
              <a:gdLst>
                <a:gd name="T0" fmla="*/ 2 w 85"/>
                <a:gd name="T1" fmla="*/ 0 h 306"/>
                <a:gd name="T2" fmla="*/ 26 w 85"/>
                <a:gd name="T3" fmla="*/ 501 h 306"/>
                <a:gd name="T4" fmla="*/ 26 w 85"/>
                <a:gd name="T5" fmla="*/ 1286 h 306"/>
                <a:gd name="T6" fmla="*/ 0 w 85"/>
                <a:gd name="T7" fmla="*/ 1757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76" name="Freeform 72"/>
            <p:cNvSpPr>
              <a:spLocks/>
            </p:cNvSpPr>
            <p:nvPr/>
          </p:nvSpPr>
          <p:spPr bwMode="auto">
            <a:xfrm>
              <a:off x="3282" y="1796"/>
              <a:ext cx="384" cy="169"/>
            </a:xfrm>
            <a:custGeom>
              <a:avLst/>
              <a:gdLst>
                <a:gd name="T0" fmla="*/ 0 w 384"/>
                <a:gd name="T1" fmla="*/ 42 h 192"/>
                <a:gd name="T2" fmla="*/ 168 w 384"/>
                <a:gd name="T3" fmla="*/ 32 h 192"/>
                <a:gd name="T4" fmla="*/ 296 w 384"/>
                <a:gd name="T5" fmla="*/ 18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77" name="Freeform 73"/>
            <p:cNvSpPr>
              <a:spLocks/>
            </p:cNvSpPr>
            <p:nvPr/>
          </p:nvSpPr>
          <p:spPr bwMode="auto">
            <a:xfrm>
              <a:off x="3264" y="1632"/>
              <a:ext cx="384" cy="192"/>
            </a:xfrm>
            <a:custGeom>
              <a:avLst/>
              <a:gdLst>
                <a:gd name="T0" fmla="*/ 0 w 240"/>
                <a:gd name="T1" fmla="*/ 0 h 96"/>
                <a:gd name="T2" fmla="*/ 54042 w 240"/>
                <a:gd name="T3" fmla="*/ 196608 h 96"/>
                <a:gd name="T4" fmla="*/ 67477 w 240"/>
                <a:gd name="T5" fmla="*/ 393216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78" name="Freeform 74"/>
            <p:cNvSpPr>
              <a:spLocks/>
            </p:cNvSpPr>
            <p:nvPr/>
          </p:nvSpPr>
          <p:spPr bwMode="auto">
            <a:xfrm>
              <a:off x="2302" y="2064"/>
              <a:ext cx="78" cy="354"/>
            </a:xfrm>
            <a:custGeom>
              <a:avLst/>
              <a:gdLst>
                <a:gd name="T0" fmla="*/ 2 w 85"/>
                <a:gd name="T1" fmla="*/ 0 h 306"/>
                <a:gd name="T2" fmla="*/ 26 w 85"/>
                <a:gd name="T3" fmla="*/ 501 h 306"/>
                <a:gd name="T4" fmla="*/ 26 w 85"/>
                <a:gd name="T5" fmla="*/ 1286 h 306"/>
                <a:gd name="T6" fmla="*/ 0 w 85"/>
                <a:gd name="T7" fmla="*/ 1757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79" name="Freeform 75"/>
            <p:cNvSpPr>
              <a:spLocks/>
            </p:cNvSpPr>
            <p:nvPr/>
          </p:nvSpPr>
          <p:spPr bwMode="auto">
            <a:xfrm>
              <a:off x="2304" y="2256"/>
              <a:ext cx="384" cy="169"/>
            </a:xfrm>
            <a:custGeom>
              <a:avLst/>
              <a:gdLst>
                <a:gd name="T0" fmla="*/ 0 w 384"/>
                <a:gd name="T1" fmla="*/ 42 h 192"/>
                <a:gd name="T2" fmla="*/ 168 w 384"/>
                <a:gd name="T3" fmla="*/ 32 h 192"/>
                <a:gd name="T4" fmla="*/ 296 w 384"/>
                <a:gd name="T5" fmla="*/ 18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80" name="Freeform 76"/>
            <p:cNvSpPr>
              <a:spLocks/>
            </p:cNvSpPr>
            <p:nvPr/>
          </p:nvSpPr>
          <p:spPr bwMode="auto">
            <a:xfrm>
              <a:off x="2304" y="2064"/>
              <a:ext cx="384" cy="192"/>
            </a:xfrm>
            <a:custGeom>
              <a:avLst/>
              <a:gdLst>
                <a:gd name="T0" fmla="*/ 0 w 240"/>
                <a:gd name="T1" fmla="*/ 0 h 96"/>
                <a:gd name="T2" fmla="*/ 54042 w 240"/>
                <a:gd name="T3" fmla="*/ 196608 h 96"/>
                <a:gd name="T4" fmla="*/ 67477 w 240"/>
                <a:gd name="T5" fmla="*/ 393216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81" name="Freeform 77"/>
            <p:cNvSpPr>
              <a:spLocks/>
            </p:cNvSpPr>
            <p:nvPr/>
          </p:nvSpPr>
          <p:spPr bwMode="auto">
            <a:xfrm>
              <a:off x="2244" y="2064"/>
              <a:ext cx="78" cy="354"/>
            </a:xfrm>
            <a:custGeom>
              <a:avLst/>
              <a:gdLst>
                <a:gd name="T0" fmla="*/ 2 w 85"/>
                <a:gd name="T1" fmla="*/ 0 h 306"/>
                <a:gd name="T2" fmla="*/ 26 w 85"/>
                <a:gd name="T3" fmla="*/ 501 h 306"/>
                <a:gd name="T4" fmla="*/ 26 w 85"/>
                <a:gd name="T5" fmla="*/ 1286 h 306"/>
                <a:gd name="T6" fmla="*/ 0 w 85"/>
                <a:gd name="T7" fmla="*/ 1757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aphicFrame>
        <p:nvGraphicFramePr>
          <p:cNvPr id="182" name="Group 437"/>
          <p:cNvGraphicFramePr>
            <a:graphicFrameLocks noGrp="1"/>
          </p:cNvGraphicFramePr>
          <p:nvPr>
            <p:extLst>
              <p:ext uri="{D42A27DB-BD31-4B8C-83A1-F6EECF244321}">
                <p14:modId xmlns:p14="http://schemas.microsoft.com/office/powerpoint/2010/main" val="1340578528"/>
              </p:ext>
            </p:extLst>
          </p:nvPr>
        </p:nvGraphicFramePr>
        <p:xfrm>
          <a:off x="4800600" y="3173675"/>
          <a:ext cx="2133600" cy="3629029"/>
        </p:xfrm>
        <a:graphic>
          <a:graphicData uri="http://schemas.openxmlformats.org/drawingml/2006/table">
            <a:tbl>
              <a:tblPr>
                <a:tableStyleId>{10A1B5D5-9B99-4C35-A422-299274C87663}</a:tableStyleId>
              </a:tblPr>
              <a:tblGrid>
                <a:gridCol w="541338">
                  <a:extLst>
                    <a:ext uri="{9D8B030D-6E8A-4147-A177-3AD203B41FA5}">
                      <a16:colId xmlns:a16="http://schemas.microsoft.com/office/drawing/2014/main" val="20000"/>
                    </a:ext>
                  </a:extLst>
                </a:gridCol>
                <a:gridCol w="541337">
                  <a:extLst>
                    <a:ext uri="{9D8B030D-6E8A-4147-A177-3AD203B41FA5}">
                      <a16:colId xmlns:a16="http://schemas.microsoft.com/office/drawing/2014/main" val="20001"/>
                    </a:ext>
                  </a:extLst>
                </a:gridCol>
                <a:gridCol w="541338">
                  <a:extLst>
                    <a:ext uri="{9D8B030D-6E8A-4147-A177-3AD203B41FA5}">
                      <a16:colId xmlns:a16="http://schemas.microsoft.com/office/drawing/2014/main" val="20002"/>
                    </a:ext>
                  </a:extLst>
                </a:gridCol>
                <a:gridCol w="509587">
                  <a:extLst>
                    <a:ext uri="{9D8B030D-6E8A-4147-A177-3AD203B41FA5}">
                      <a16:colId xmlns:a16="http://schemas.microsoft.com/office/drawing/2014/main" val="20003"/>
                    </a:ext>
                  </a:extLst>
                </a:gridCol>
              </a:tblGrid>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A</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B</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C</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F</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extLst>
                  <a:ext uri="{0D108BD9-81ED-4DB2-BD59-A6C34878D82A}">
                    <a16:rowId xmlns:a16="http://schemas.microsoft.com/office/drawing/2014/main" val="10000"/>
                  </a:ext>
                </a:extLst>
              </a:tr>
              <a:tr h="441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0</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0</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0</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0</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extLst>
                  <a:ext uri="{0D108BD9-81ED-4DB2-BD59-A6C34878D82A}">
                    <a16:rowId xmlns:a16="http://schemas.microsoft.com/office/drawing/2014/main" val="10001"/>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0</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0</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1</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1</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extLst>
                  <a:ext uri="{0D108BD9-81ED-4DB2-BD59-A6C34878D82A}">
                    <a16:rowId xmlns:a16="http://schemas.microsoft.com/office/drawing/2014/main" val="10002"/>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0</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1</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0</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1</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extLst>
                  <a:ext uri="{0D108BD9-81ED-4DB2-BD59-A6C34878D82A}">
                    <a16:rowId xmlns:a16="http://schemas.microsoft.com/office/drawing/2014/main" val="10003"/>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0</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1</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1</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1</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extLst>
                  <a:ext uri="{0D108BD9-81ED-4DB2-BD59-A6C34878D82A}">
                    <a16:rowId xmlns:a16="http://schemas.microsoft.com/office/drawing/2014/main" val="10004"/>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1</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0</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0</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1</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extLst>
                  <a:ext uri="{0D108BD9-81ED-4DB2-BD59-A6C34878D82A}">
                    <a16:rowId xmlns:a16="http://schemas.microsoft.com/office/drawing/2014/main" val="10005"/>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1</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0</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1</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1</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extLst>
                  <a:ext uri="{0D108BD9-81ED-4DB2-BD59-A6C34878D82A}">
                    <a16:rowId xmlns:a16="http://schemas.microsoft.com/office/drawing/2014/main" val="10006"/>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1</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1</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0</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0</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extLst>
                  <a:ext uri="{0D108BD9-81ED-4DB2-BD59-A6C34878D82A}">
                    <a16:rowId xmlns:a16="http://schemas.microsoft.com/office/drawing/2014/main" val="10007"/>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1</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1</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rPr>
                        <a:t>1</a:t>
                      </a:r>
                      <a:endParaRPr kumimoji="1" lang="en-US"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6" marB="4680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rPr>
                        <a:t>0</a:t>
                      </a:r>
                      <a:endParaRPr kumimoji="1" lang="en-US" altLang="zh-CN" sz="2000" b="0" i="0" u="none" strike="noStrike" cap="none" normalizeH="0" baseline="0" dirty="0">
                        <a:ln>
                          <a:noFill/>
                        </a:ln>
                        <a:solidFill>
                          <a:schemeClr val="tx1"/>
                        </a:solidFill>
                        <a:effectLst/>
                        <a:latin typeface="Times New Roman" pitchFamily="18" charset="0"/>
                        <a:ea typeface="宋体" charset="-122"/>
                      </a:endParaRPr>
                    </a:p>
                  </a:txBody>
                  <a:tcPr marL="90000" marR="90000" marT="46806" marB="46806" horzOverflow="overflow"/>
                </a:tc>
                <a:extLst>
                  <a:ext uri="{0D108BD9-81ED-4DB2-BD59-A6C34878D82A}">
                    <a16:rowId xmlns:a16="http://schemas.microsoft.com/office/drawing/2014/main" val="10008"/>
                  </a:ext>
                </a:extLst>
              </a:tr>
            </a:tbl>
          </a:graphicData>
        </a:graphic>
      </p:graphicFrame>
      <p:graphicFrame>
        <p:nvGraphicFramePr>
          <p:cNvPr id="183" name="Object 319"/>
          <p:cNvGraphicFramePr>
            <a:graphicFrameLocks noChangeAspect="1"/>
          </p:cNvGraphicFramePr>
          <p:nvPr>
            <p:extLst>
              <p:ext uri="{D42A27DB-BD31-4B8C-83A1-F6EECF244321}">
                <p14:modId xmlns:p14="http://schemas.microsoft.com/office/powerpoint/2010/main" val="462654648"/>
              </p:ext>
            </p:extLst>
          </p:nvPr>
        </p:nvGraphicFramePr>
        <p:xfrm>
          <a:off x="1021195" y="1078174"/>
          <a:ext cx="2051050" cy="388938"/>
        </p:xfrm>
        <a:graphic>
          <a:graphicData uri="http://schemas.openxmlformats.org/presentationml/2006/ole">
            <mc:AlternateContent xmlns:mc="http://schemas.openxmlformats.org/markup-compatibility/2006">
              <mc:Choice xmlns:v="urn:schemas-microsoft-com:vml" Requires="v">
                <p:oleObj spid="_x0000_s246740" name="Equation" r:id="rId7" imgW="1085951" imgH="181043" progId="Equation.3">
                  <p:embed/>
                </p:oleObj>
              </mc:Choice>
              <mc:Fallback>
                <p:oleObj name="Equation" r:id="rId7" imgW="1085951" imgH="18104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1195" y="1078174"/>
                        <a:ext cx="2051050"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 name="Group 440"/>
          <p:cNvGraphicFramePr>
            <a:graphicFrameLocks noGrp="1"/>
          </p:cNvGraphicFramePr>
          <p:nvPr>
            <p:extLst>
              <p:ext uri="{D42A27DB-BD31-4B8C-83A1-F6EECF244321}">
                <p14:modId xmlns:p14="http://schemas.microsoft.com/office/powerpoint/2010/main" val="3625482034"/>
              </p:ext>
            </p:extLst>
          </p:nvPr>
        </p:nvGraphicFramePr>
        <p:xfrm>
          <a:off x="304800" y="1573475"/>
          <a:ext cx="2762250" cy="140970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4</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5</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85" name="Group 363"/>
          <p:cNvGraphicFramePr>
            <a:graphicFrameLocks noGrp="1"/>
          </p:cNvGraphicFramePr>
          <p:nvPr>
            <p:extLst>
              <p:ext uri="{D42A27DB-BD31-4B8C-83A1-F6EECF244321}">
                <p14:modId xmlns:p14="http://schemas.microsoft.com/office/powerpoint/2010/main" val="451326896"/>
              </p:ext>
            </p:extLst>
          </p:nvPr>
        </p:nvGraphicFramePr>
        <p:xfrm>
          <a:off x="4114800" y="1573475"/>
          <a:ext cx="2762250" cy="134620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4</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5</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186" name="Group 426"/>
          <p:cNvGrpSpPr>
            <a:grpSpLocks/>
          </p:cNvGrpSpPr>
          <p:nvPr/>
        </p:nvGrpSpPr>
        <p:grpSpPr bwMode="auto">
          <a:xfrm>
            <a:off x="250825" y="1254388"/>
            <a:ext cx="2819400" cy="1616075"/>
            <a:chOff x="144" y="672"/>
            <a:chExt cx="1776" cy="1018"/>
          </a:xfrm>
        </p:grpSpPr>
        <p:grpSp>
          <p:nvGrpSpPr>
            <p:cNvPr id="187" name="Group 354"/>
            <p:cNvGrpSpPr>
              <a:grpSpLocks/>
            </p:cNvGrpSpPr>
            <p:nvPr/>
          </p:nvGrpSpPr>
          <p:grpSpPr bwMode="auto">
            <a:xfrm>
              <a:off x="144" y="672"/>
              <a:ext cx="480" cy="538"/>
              <a:chOff x="1536" y="1824"/>
              <a:chExt cx="480" cy="538"/>
            </a:xfrm>
          </p:grpSpPr>
          <p:sp>
            <p:nvSpPr>
              <p:cNvPr id="196" name="Line 355"/>
              <p:cNvSpPr>
                <a:spLocks noChangeShapeType="1"/>
              </p:cNvSpPr>
              <p:nvPr/>
            </p:nvSpPr>
            <p:spPr bwMode="auto">
              <a:xfrm flipH="1" flipV="1">
                <a:off x="1557" y="2027"/>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7" name="Text Box 356"/>
              <p:cNvSpPr txBox="1">
                <a:spLocks noChangeArrowheads="1"/>
              </p:cNvSpPr>
              <p:nvPr/>
            </p:nvSpPr>
            <p:spPr bwMode="auto">
              <a:xfrm>
                <a:off x="1584" y="182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AB</a:t>
                </a:r>
              </a:p>
            </p:txBody>
          </p:sp>
          <p:sp>
            <p:nvSpPr>
              <p:cNvPr id="198" name="Text Box 357"/>
              <p:cNvSpPr txBox="1">
                <a:spLocks noChangeArrowheads="1"/>
              </p:cNvSpPr>
              <p:nvPr/>
            </p:nvSpPr>
            <p:spPr bwMode="auto">
              <a:xfrm>
                <a:off x="1536" y="2112"/>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p>
            </p:txBody>
          </p:sp>
        </p:grpSp>
        <p:sp>
          <p:nvSpPr>
            <p:cNvPr id="188" name="Text Box 358"/>
            <p:cNvSpPr txBox="1">
              <a:spLocks noChangeArrowheads="1"/>
            </p:cNvSpPr>
            <p:nvPr/>
          </p:nvSpPr>
          <p:spPr bwMode="auto">
            <a:xfrm>
              <a:off x="1632" y="144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accent2"/>
                  </a:solidFill>
                </a:rPr>
                <a:t>1</a:t>
              </a:r>
            </a:p>
          </p:txBody>
        </p:sp>
        <p:sp>
          <p:nvSpPr>
            <p:cNvPr id="189" name="Text Box 359"/>
            <p:cNvSpPr txBox="1">
              <a:spLocks noChangeArrowheads="1"/>
            </p:cNvSpPr>
            <p:nvPr/>
          </p:nvSpPr>
          <p:spPr bwMode="auto">
            <a:xfrm>
              <a:off x="960" y="115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accent2"/>
                  </a:solidFill>
                </a:rPr>
                <a:t>1</a:t>
              </a:r>
            </a:p>
          </p:txBody>
        </p:sp>
        <p:sp>
          <p:nvSpPr>
            <p:cNvPr id="190" name="Text Box 360"/>
            <p:cNvSpPr txBox="1">
              <a:spLocks noChangeArrowheads="1"/>
            </p:cNvSpPr>
            <p:nvPr/>
          </p:nvSpPr>
          <p:spPr bwMode="auto">
            <a:xfrm>
              <a:off x="1632" y="115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accent2"/>
                  </a:solidFill>
                </a:rPr>
                <a:t>1</a:t>
              </a:r>
            </a:p>
          </p:txBody>
        </p:sp>
        <p:sp>
          <p:nvSpPr>
            <p:cNvPr id="191" name="Text Box 361"/>
            <p:cNvSpPr txBox="1">
              <a:spLocks noChangeArrowheads="1"/>
            </p:cNvSpPr>
            <p:nvPr/>
          </p:nvSpPr>
          <p:spPr bwMode="auto">
            <a:xfrm>
              <a:off x="576" y="144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accent2"/>
                  </a:solidFill>
                </a:rPr>
                <a:t>1</a:t>
              </a:r>
            </a:p>
          </p:txBody>
        </p:sp>
        <p:sp>
          <p:nvSpPr>
            <p:cNvPr id="192" name="Text Box 362"/>
            <p:cNvSpPr txBox="1">
              <a:spLocks noChangeArrowheads="1"/>
            </p:cNvSpPr>
            <p:nvPr/>
          </p:nvSpPr>
          <p:spPr bwMode="auto">
            <a:xfrm>
              <a:off x="960" y="144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accent2"/>
                  </a:solidFill>
                </a:rPr>
                <a:t>1</a:t>
              </a:r>
            </a:p>
          </p:txBody>
        </p:sp>
        <p:sp>
          <p:nvSpPr>
            <p:cNvPr id="193" name="AutoShape 405"/>
            <p:cNvSpPr>
              <a:spLocks noChangeArrowheads="1"/>
            </p:cNvSpPr>
            <p:nvPr/>
          </p:nvSpPr>
          <p:spPr bwMode="auto">
            <a:xfrm rot="5400000">
              <a:off x="1512" y="1320"/>
              <a:ext cx="480" cy="24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94" name="AutoShape 406"/>
            <p:cNvSpPr>
              <a:spLocks noChangeArrowheads="1"/>
            </p:cNvSpPr>
            <p:nvPr/>
          </p:nvSpPr>
          <p:spPr bwMode="auto">
            <a:xfrm rot="5400000">
              <a:off x="840" y="1320"/>
              <a:ext cx="480" cy="24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95" name="AutoShape 407"/>
            <p:cNvSpPr>
              <a:spLocks noChangeArrowheads="1"/>
            </p:cNvSpPr>
            <p:nvPr/>
          </p:nvSpPr>
          <p:spPr bwMode="auto">
            <a:xfrm>
              <a:off x="672" y="1440"/>
              <a:ext cx="480" cy="24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199" name="Group 427"/>
          <p:cNvGrpSpPr>
            <a:grpSpLocks/>
          </p:cNvGrpSpPr>
          <p:nvPr/>
        </p:nvGrpSpPr>
        <p:grpSpPr bwMode="auto">
          <a:xfrm>
            <a:off x="4038600" y="1268675"/>
            <a:ext cx="2819400" cy="1616075"/>
            <a:chOff x="2736" y="672"/>
            <a:chExt cx="1776" cy="1018"/>
          </a:xfrm>
        </p:grpSpPr>
        <p:grpSp>
          <p:nvGrpSpPr>
            <p:cNvPr id="200" name="Group 396"/>
            <p:cNvGrpSpPr>
              <a:grpSpLocks/>
            </p:cNvGrpSpPr>
            <p:nvPr/>
          </p:nvGrpSpPr>
          <p:grpSpPr bwMode="auto">
            <a:xfrm>
              <a:off x="2736" y="672"/>
              <a:ext cx="480" cy="538"/>
              <a:chOff x="1536" y="1824"/>
              <a:chExt cx="480" cy="538"/>
            </a:xfrm>
          </p:grpSpPr>
          <p:sp>
            <p:nvSpPr>
              <p:cNvPr id="218" name="Line 397"/>
              <p:cNvSpPr>
                <a:spLocks noChangeShapeType="1"/>
              </p:cNvSpPr>
              <p:nvPr/>
            </p:nvSpPr>
            <p:spPr bwMode="auto">
              <a:xfrm flipH="1" flipV="1">
                <a:off x="1557" y="2027"/>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9" name="Text Box 398"/>
              <p:cNvSpPr txBox="1">
                <a:spLocks noChangeArrowheads="1"/>
              </p:cNvSpPr>
              <p:nvPr/>
            </p:nvSpPr>
            <p:spPr bwMode="auto">
              <a:xfrm>
                <a:off x="1584" y="182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AB</a:t>
                </a:r>
              </a:p>
            </p:txBody>
          </p:sp>
          <p:sp>
            <p:nvSpPr>
              <p:cNvPr id="220" name="Text Box 399"/>
              <p:cNvSpPr txBox="1">
                <a:spLocks noChangeArrowheads="1"/>
              </p:cNvSpPr>
              <p:nvPr/>
            </p:nvSpPr>
            <p:spPr bwMode="auto">
              <a:xfrm>
                <a:off x="1536" y="2112"/>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p>
            </p:txBody>
          </p:sp>
        </p:grpSp>
        <p:sp>
          <p:nvSpPr>
            <p:cNvPr id="201" name="Text Box 400"/>
            <p:cNvSpPr txBox="1">
              <a:spLocks noChangeArrowheads="1"/>
            </p:cNvSpPr>
            <p:nvPr/>
          </p:nvSpPr>
          <p:spPr bwMode="auto">
            <a:xfrm>
              <a:off x="4224" y="144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accent2"/>
                  </a:solidFill>
                </a:rPr>
                <a:t>1</a:t>
              </a:r>
            </a:p>
          </p:txBody>
        </p:sp>
        <p:sp>
          <p:nvSpPr>
            <p:cNvPr id="202" name="Text Box 401"/>
            <p:cNvSpPr txBox="1">
              <a:spLocks noChangeArrowheads="1"/>
            </p:cNvSpPr>
            <p:nvPr/>
          </p:nvSpPr>
          <p:spPr bwMode="auto">
            <a:xfrm>
              <a:off x="3552" y="115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accent2"/>
                  </a:solidFill>
                </a:rPr>
                <a:t>1</a:t>
              </a:r>
            </a:p>
          </p:txBody>
        </p:sp>
        <p:sp>
          <p:nvSpPr>
            <p:cNvPr id="203" name="Text Box 402"/>
            <p:cNvSpPr txBox="1">
              <a:spLocks noChangeArrowheads="1"/>
            </p:cNvSpPr>
            <p:nvPr/>
          </p:nvSpPr>
          <p:spPr bwMode="auto">
            <a:xfrm>
              <a:off x="4224" y="115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accent2"/>
                  </a:solidFill>
                </a:rPr>
                <a:t>1</a:t>
              </a:r>
            </a:p>
          </p:txBody>
        </p:sp>
        <p:sp>
          <p:nvSpPr>
            <p:cNvPr id="204" name="Text Box 403"/>
            <p:cNvSpPr txBox="1">
              <a:spLocks noChangeArrowheads="1"/>
            </p:cNvSpPr>
            <p:nvPr/>
          </p:nvSpPr>
          <p:spPr bwMode="auto">
            <a:xfrm>
              <a:off x="3168" y="144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accent2"/>
                  </a:solidFill>
                </a:rPr>
                <a:t>1</a:t>
              </a:r>
            </a:p>
          </p:txBody>
        </p:sp>
        <p:sp>
          <p:nvSpPr>
            <p:cNvPr id="205" name="Text Box 404"/>
            <p:cNvSpPr txBox="1">
              <a:spLocks noChangeArrowheads="1"/>
            </p:cNvSpPr>
            <p:nvPr/>
          </p:nvSpPr>
          <p:spPr bwMode="auto">
            <a:xfrm>
              <a:off x="3552" y="144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chemeClr val="accent2"/>
                  </a:solidFill>
                </a:rPr>
                <a:t>1</a:t>
              </a:r>
            </a:p>
          </p:txBody>
        </p:sp>
        <p:sp>
          <p:nvSpPr>
            <p:cNvPr id="206" name="AutoShape 408"/>
            <p:cNvSpPr>
              <a:spLocks noChangeArrowheads="1"/>
            </p:cNvSpPr>
            <p:nvPr/>
          </p:nvSpPr>
          <p:spPr bwMode="auto">
            <a:xfrm rot="5400000">
              <a:off x="3432" y="1320"/>
              <a:ext cx="480" cy="24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07" name="AutoShape 409"/>
            <p:cNvSpPr>
              <a:spLocks noChangeArrowheads="1"/>
            </p:cNvSpPr>
            <p:nvPr/>
          </p:nvSpPr>
          <p:spPr bwMode="auto">
            <a:xfrm rot="5400000">
              <a:off x="4104" y="1320"/>
              <a:ext cx="480" cy="24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nvGrpSpPr>
            <p:cNvPr id="208" name="Group 410"/>
            <p:cNvGrpSpPr>
              <a:grpSpLocks/>
            </p:cNvGrpSpPr>
            <p:nvPr/>
          </p:nvGrpSpPr>
          <p:grpSpPr bwMode="auto">
            <a:xfrm>
              <a:off x="3120" y="1488"/>
              <a:ext cx="1386" cy="201"/>
              <a:chOff x="1920" y="2631"/>
              <a:chExt cx="1386" cy="201"/>
            </a:xfrm>
          </p:grpSpPr>
          <p:grpSp>
            <p:nvGrpSpPr>
              <p:cNvPr id="210" name="Group 411"/>
              <p:cNvGrpSpPr>
                <a:grpSpLocks/>
              </p:cNvGrpSpPr>
              <p:nvPr/>
            </p:nvGrpSpPr>
            <p:grpSpPr bwMode="auto">
              <a:xfrm>
                <a:off x="1920" y="2640"/>
                <a:ext cx="325" cy="192"/>
                <a:chOff x="1440" y="3406"/>
                <a:chExt cx="229" cy="222"/>
              </a:xfrm>
            </p:grpSpPr>
            <p:sp>
              <p:nvSpPr>
                <p:cNvPr id="215" name="Line 412"/>
                <p:cNvSpPr>
                  <a:spLocks noChangeShapeType="1"/>
                </p:cNvSpPr>
                <p:nvPr/>
              </p:nvSpPr>
              <p:spPr bwMode="auto">
                <a:xfrm>
                  <a:off x="1440" y="340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6" name="Line 413"/>
                <p:cNvSpPr>
                  <a:spLocks noChangeShapeType="1"/>
                </p:cNvSpPr>
                <p:nvPr/>
              </p:nvSpPr>
              <p:spPr bwMode="auto">
                <a:xfrm>
                  <a:off x="1440" y="362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7" name="Freeform 414"/>
                <p:cNvSpPr>
                  <a:spLocks/>
                </p:cNvSpPr>
                <p:nvPr/>
              </p:nvSpPr>
              <p:spPr bwMode="auto">
                <a:xfrm>
                  <a:off x="1554" y="3406"/>
                  <a:ext cx="115" cy="222"/>
                </a:xfrm>
                <a:custGeom>
                  <a:avLst/>
                  <a:gdLst>
                    <a:gd name="T0" fmla="*/ 9 w 115"/>
                    <a:gd name="T1" fmla="*/ 0 h 222"/>
                    <a:gd name="T2" fmla="*/ 101 w 115"/>
                    <a:gd name="T3" fmla="*/ 66 h 222"/>
                    <a:gd name="T4" fmla="*/ 92 w 115"/>
                    <a:gd name="T5" fmla="*/ 176 h 222"/>
                    <a:gd name="T6" fmla="*/ 0 w 115"/>
                    <a:gd name="T7" fmla="*/ 222 h 222"/>
                    <a:gd name="T8" fmla="*/ 0 60000 65536"/>
                    <a:gd name="T9" fmla="*/ 0 60000 65536"/>
                    <a:gd name="T10" fmla="*/ 0 60000 65536"/>
                    <a:gd name="T11" fmla="*/ 0 60000 65536"/>
                    <a:gd name="T12" fmla="*/ 0 w 115"/>
                    <a:gd name="T13" fmla="*/ 0 h 222"/>
                    <a:gd name="T14" fmla="*/ 115 w 115"/>
                    <a:gd name="T15" fmla="*/ 222 h 222"/>
                  </a:gdLst>
                  <a:ahLst/>
                  <a:cxnLst>
                    <a:cxn ang="T8">
                      <a:pos x="T0" y="T1"/>
                    </a:cxn>
                    <a:cxn ang="T9">
                      <a:pos x="T2" y="T3"/>
                    </a:cxn>
                    <a:cxn ang="T10">
                      <a:pos x="T4" y="T5"/>
                    </a:cxn>
                    <a:cxn ang="T11">
                      <a:pos x="T6" y="T7"/>
                    </a:cxn>
                  </a:cxnLst>
                  <a:rect l="T12" t="T13" r="T14" b="T15"/>
                  <a:pathLst>
                    <a:path w="115" h="222">
                      <a:moveTo>
                        <a:pt x="9" y="0"/>
                      </a:moveTo>
                      <a:cubicBezTo>
                        <a:pt x="24" y="11"/>
                        <a:pt x="87" y="37"/>
                        <a:pt x="101" y="66"/>
                      </a:cubicBezTo>
                      <a:cubicBezTo>
                        <a:pt x="115" y="95"/>
                        <a:pt x="109" y="150"/>
                        <a:pt x="92" y="176"/>
                      </a:cubicBezTo>
                      <a:cubicBezTo>
                        <a:pt x="75" y="202"/>
                        <a:pt x="19" y="213"/>
                        <a:pt x="0" y="222"/>
                      </a:cubicBezTo>
                    </a:path>
                  </a:pathLst>
                </a:custGeom>
                <a:noFill/>
                <a:ln w="28575" cap="flat" cmpd="sng">
                  <a:solidFill>
                    <a:srgbClr val="FF66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211" name="Group 415"/>
              <p:cNvGrpSpPr>
                <a:grpSpLocks/>
              </p:cNvGrpSpPr>
              <p:nvPr/>
            </p:nvGrpSpPr>
            <p:grpSpPr bwMode="auto">
              <a:xfrm flipH="1">
                <a:off x="2981" y="2631"/>
                <a:ext cx="325" cy="192"/>
                <a:chOff x="1440" y="3406"/>
                <a:chExt cx="229" cy="222"/>
              </a:xfrm>
            </p:grpSpPr>
            <p:sp>
              <p:nvSpPr>
                <p:cNvPr id="212" name="Line 416"/>
                <p:cNvSpPr>
                  <a:spLocks noChangeShapeType="1"/>
                </p:cNvSpPr>
                <p:nvPr/>
              </p:nvSpPr>
              <p:spPr bwMode="auto">
                <a:xfrm>
                  <a:off x="1440" y="340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3" name="Line 417"/>
                <p:cNvSpPr>
                  <a:spLocks noChangeShapeType="1"/>
                </p:cNvSpPr>
                <p:nvPr/>
              </p:nvSpPr>
              <p:spPr bwMode="auto">
                <a:xfrm>
                  <a:off x="1440" y="362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4" name="Freeform 418"/>
                <p:cNvSpPr>
                  <a:spLocks/>
                </p:cNvSpPr>
                <p:nvPr/>
              </p:nvSpPr>
              <p:spPr bwMode="auto">
                <a:xfrm>
                  <a:off x="1554" y="3406"/>
                  <a:ext cx="115" cy="222"/>
                </a:xfrm>
                <a:custGeom>
                  <a:avLst/>
                  <a:gdLst>
                    <a:gd name="T0" fmla="*/ 9 w 115"/>
                    <a:gd name="T1" fmla="*/ 0 h 222"/>
                    <a:gd name="T2" fmla="*/ 101 w 115"/>
                    <a:gd name="T3" fmla="*/ 66 h 222"/>
                    <a:gd name="T4" fmla="*/ 92 w 115"/>
                    <a:gd name="T5" fmla="*/ 176 h 222"/>
                    <a:gd name="T6" fmla="*/ 0 w 115"/>
                    <a:gd name="T7" fmla="*/ 222 h 222"/>
                    <a:gd name="T8" fmla="*/ 0 60000 65536"/>
                    <a:gd name="T9" fmla="*/ 0 60000 65536"/>
                    <a:gd name="T10" fmla="*/ 0 60000 65536"/>
                    <a:gd name="T11" fmla="*/ 0 60000 65536"/>
                    <a:gd name="T12" fmla="*/ 0 w 115"/>
                    <a:gd name="T13" fmla="*/ 0 h 222"/>
                    <a:gd name="T14" fmla="*/ 115 w 115"/>
                    <a:gd name="T15" fmla="*/ 222 h 222"/>
                  </a:gdLst>
                  <a:ahLst/>
                  <a:cxnLst>
                    <a:cxn ang="T8">
                      <a:pos x="T0" y="T1"/>
                    </a:cxn>
                    <a:cxn ang="T9">
                      <a:pos x="T2" y="T3"/>
                    </a:cxn>
                    <a:cxn ang="T10">
                      <a:pos x="T4" y="T5"/>
                    </a:cxn>
                    <a:cxn ang="T11">
                      <a:pos x="T6" y="T7"/>
                    </a:cxn>
                  </a:cxnLst>
                  <a:rect l="T12" t="T13" r="T14" b="T15"/>
                  <a:pathLst>
                    <a:path w="115" h="222">
                      <a:moveTo>
                        <a:pt x="9" y="0"/>
                      </a:moveTo>
                      <a:cubicBezTo>
                        <a:pt x="24" y="11"/>
                        <a:pt x="87" y="37"/>
                        <a:pt x="101" y="66"/>
                      </a:cubicBezTo>
                      <a:cubicBezTo>
                        <a:pt x="115" y="95"/>
                        <a:pt x="109" y="150"/>
                        <a:pt x="92" y="176"/>
                      </a:cubicBezTo>
                      <a:cubicBezTo>
                        <a:pt x="75" y="202"/>
                        <a:pt x="19" y="213"/>
                        <a:pt x="0" y="222"/>
                      </a:cubicBezTo>
                    </a:path>
                  </a:pathLst>
                </a:custGeom>
                <a:noFill/>
                <a:ln w="28575" cap="flat" cmpd="sng">
                  <a:solidFill>
                    <a:srgbClr val="FF66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sp>
          <p:nvSpPr>
            <p:cNvPr id="209" name="Line 419"/>
            <p:cNvSpPr>
              <a:spLocks noChangeShapeType="1"/>
            </p:cNvSpPr>
            <p:nvPr/>
          </p:nvSpPr>
          <p:spPr bwMode="auto">
            <a:xfrm>
              <a:off x="3984" y="1305"/>
              <a:ext cx="96" cy="0"/>
            </a:xfrm>
            <a:prstGeom prst="line">
              <a:avLst/>
            </a:prstGeom>
            <a:noFill/>
            <a:ln w="19050">
              <a:solidFill>
                <a:srgbClr val="EAEAEA"/>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21" name="AutoShape 422"/>
          <p:cNvSpPr>
            <a:spLocks noChangeArrowheads="1"/>
          </p:cNvSpPr>
          <p:nvPr/>
        </p:nvSpPr>
        <p:spPr bwMode="auto">
          <a:xfrm rot="1835673">
            <a:off x="2971800" y="842150"/>
            <a:ext cx="304800" cy="381000"/>
          </a:xfrm>
          <a:prstGeom prst="downArrow">
            <a:avLst>
              <a:gd name="adj1" fmla="val 50000"/>
              <a:gd name="adj2" fmla="val 31250"/>
            </a:avLst>
          </a:prstGeom>
          <a:solidFill>
            <a:schemeClr val="hlink"/>
          </a:solidFill>
          <a:ln w="19050">
            <a:solidFill>
              <a:srgbClr val="FF3300"/>
            </a:solidFill>
            <a:miter lim="800000"/>
            <a:headEnd/>
            <a:tailEnd/>
          </a:ln>
        </p:spPr>
        <p:txBody>
          <a:bodyPr wrap="none" lIns="90000" tIns="46800" rIns="90000" bIns="46800" anchor="ctr"/>
          <a:lstStyle/>
          <a:p>
            <a:endParaRPr lang="zh-CN" altLang="en-US"/>
          </a:p>
        </p:txBody>
      </p:sp>
      <p:sp>
        <p:nvSpPr>
          <p:cNvPr id="222" name="AutoShape 423"/>
          <p:cNvSpPr>
            <a:spLocks noChangeArrowheads="1"/>
          </p:cNvSpPr>
          <p:nvPr/>
        </p:nvSpPr>
        <p:spPr bwMode="auto">
          <a:xfrm rot="19616400">
            <a:off x="4124700" y="854025"/>
            <a:ext cx="287338" cy="381000"/>
          </a:xfrm>
          <a:prstGeom prst="downArrow">
            <a:avLst>
              <a:gd name="adj1" fmla="val 50000"/>
              <a:gd name="adj2" fmla="val 33149"/>
            </a:avLst>
          </a:prstGeom>
          <a:solidFill>
            <a:schemeClr val="hlink"/>
          </a:solidFill>
          <a:ln w="19050">
            <a:solidFill>
              <a:srgbClr val="FF3300"/>
            </a:solidFill>
            <a:miter lim="800000"/>
            <a:headEnd/>
            <a:tailEnd/>
          </a:ln>
        </p:spPr>
        <p:txBody>
          <a:bodyPr wrap="none" lIns="90000" tIns="46800" rIns="90000" bIns="46800" anchor="ctr"/>
          <a:lstStyle/>
          <a:p>
            <a:endParaRPr lang="zh-CN" altLang="en-US"/>
          </a:p>
        </p:txBody>
      </p:sp>
      <p:graphicFrame>
        <p:nvGraphicFramePr>
          <p:cNvPr id="223" name="Object 425"/>
          <p:cNvGraphicFramePr>
            <a:graphicFrameLocks noChangeAspect="1"/>
          </p:cNvGraphicFramePr>
          <p:nvPr>
            <p:extLst>
              <p:ext uri="{D42A27DB-BD31-4B8C-83A1-F6EECF244321}">
                <p14:modId xmlns:p14="http://schemas.microsoft.com/office/powerpoint/2010/main" val="2922326091"/>
              </p:ext>
            </p:extLst>
          </p:nvPr>
        </p:nvGraphicFramePr>
        <p:xfrm>
          <a:off x="1719263" y="478613"/>
          <a:ext cx="4264025" cy="387350"/>
        </p:xfrm>
        <a:graphic>
          <a:graphicData uri="http://schemas.openxmlformats.org/presentationml/2006/ole">
            <mc:AlternateContent xmlns:mc="http://schemas.openxmlformats.org/markup-compatibility/2006">
              <mc:Choice xmlns:v="urn:schemas-microsoft-com:vml" Requires="v">
                <p:oleObj spid="_x0000_s246741" name="Equation" r:id="rId9" imgW="2276559" imgH="181043" progId="Equation.3">
                  <p:embed/>
                </p:oleObj>
              </mc:Choice>
              <mc:Fallback>
                <p:oleObj name="Equation" r:id="rId9" imgW="2276559" imgH="18104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19263" y="478613"/>
                        <a:ext cx="4264025"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4" name="AutoShape 432"/>
          <p:cNvSpPr>
            <a:spLocks noChangeArrowheads="1"/>
          </p:cNvSpPr>
          <p:nvPr/>
        </p:nvSpPr>
        <p:spPr bwMode="auto">
          <a:xfrm>
            <a:off x="6609643" y="547890"/>
            <a:ext cx="2390775" cy="533400"/>
          </a:xfrm>
          <a:prstGeom prst="cloudCallout">
            <a:avLst>
              <a:gd name="adj1" fmla="val -72901"/>
              <a:gd name="adj2" fmla="val 26690"/>
            </a:avLst>
          </a:prstGeom>
          <a:solidFill>
            <a:schemeClr val="hlink"/>
          </a:solidFill>
          <a:ln w="19050">
            <a:solidFill>
              <a:srgbClr val="FF6600"/>
            </a:solidFill>
            <a:round/>
            <a:headEnd/>
            <a:tailEnd/>
          </a:ln>
        </p:spPr>
        <p:txBody>
          <a:bodyPr lIns="90000" tIns="46800" rIns="90000" bIns="46800" anchor="ctr"/>
          <a:lstStyle/>
          <a:p>
            <a:pPr>
              <a:spcBef>
                <a:spcPct val="0"/>
              </a:spcBef>
            </a:pPr>
            <a:r>
              <a:rPr lang="zh-CN" altLang="en-US" dirty="0"/>
              <a:t>卡诺图化简</a:t>
            </a:r>
          </a:p>
        </p:txBody>
      </p:sp>
      <p:sp>
        <p:nvSpPr>
          <p:cNvPr id="225" name="Rectangle 435"/>
          <p:cNvSpPr>
            <a:spLocks noChangeArrowheads="1"/>
          </p:cNvSpPr>
          <p:nvPr/>
        </p:nvSpPr>
        <p:spPr bwMode="auto">
          <a:xfrm>
            <a:off x="4572000" y="4011875"/>
            <a:ext cx="2590800" cy="1905000"/>
          </a:xfrm>
          <a:prstGeom prst="rect">
            <a:avLst/>
          </a:prstGeom>
          <a:noFill/>
          <a:ln w="19050">
            <a:solidFill>
              <a:srgbClr val="FF33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26" name="Text Box 436"/>
          <p:cNvSpPr txBox="1">
            <a:spLocks noChangeArrowheads="1"/>
          </p:cNvSpPr>
          <p:nvPr/>
        </p:nvSpPr>
        <p:spPr bwMode="auto">
          <a:xfrm>
            <a:off x="7348538" y="4240475"/>
            <a:ext cx="1608137" cy="1330325"/>
          </a:xfrm>
          <a:prstGeom prst="rect">
            <a:avLst/>
          </a:prstGeom>
          <a:noFill/>
          <a:ln w="1905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a:t>当</a:t>
            </a:r>
            <a:r>
              <a:rPr lang="en-US" altLang="zh-CN"/>
              <a:t>ABC</a:t>
            </a:r>
            <a:r>
              <a:rPr lang="zh-CN" altLang="en-US"/>
              <a:t>取值为</a:t>
            </a:r>
            <a:r>
              <a:rPr lang="en-US" altLang="zh-CN"/>
              <a:t>1</a:t>
            </a:r>
            <a:r>
              <a:rPr lang="zh-CN" altLang="en-US"/>
              <a:t>、</a:t>
            </a:r>
            <a:r>
              <a:rPr lang="en-US" altLang="zh-CN"/>
              <a:t>2</a:t>
            </a:r>
            <a:r>
              <a:rPr lang="zh-CN" altLang="en-US"/>
              <a:t>、</a:t>
            </a:r>
            <a:r>
              <a:rPr lang="en-US" altLang="zh-CN"/>
              <a:t>3</a:t>
            </a:r>
            <a:r>
              <a:rPr lang="zh-CN" altLang="en-US"/>
              <a:t>、</a:t>
            </a:r>
            <a:r>
              <a:rPr lang="en-US" altLang="zh-CN"/>
              <a:t>4</a:t>
            </a:r>
            <a:r>
              <a:rPr lang="zh-CN" altLang="en-US"/>
              <a:t>、</a:t>
            </a:r>
            <a:r>
              <a:rPr lang="en-US" altLang="zh-CN"/>
              <a:t>5</a:t>
            </a:r>
            <a:r>
              <a:rPr lang="zh-CN" altLang="en-US"/>
              <a:t>时输出</a:t>
            </a:r>
            <a:r>
              <a:rPr lang="en-US" altLang="zh-CN"/>
              <a:t>F=1</a:t>
            </a:r>
            <a:r>
              <a:rPr lang="zh-CN" altLang="en-US"/>
              <a:t>。</a:t>
            </a:r>
          </a:p>
        </p:txBody>
      </p:sp>
      <p:graphicFrame>
        <p:nvGraphicFramePr>
          <p:cNvPr id="227" name="Object 438"/>
          <p:cNvGraphicFramePr>
            <a:graphicFrameLocks noChangeAspect="1"/>
          </p:cNvGraphicFramePr>
          <p:nvPr>
            <p:extLst>
              <p:ext uri="{D42A27DB-BD31-4B8C-83A1-F6EECF244321}">
                <p14:modId xmlns:p14="http://schemas.microsoft.com/office/powerpoint/2010/main" val="4215999798"/>
              </p:ext>
            </p:extLst>
          </p:nvPr>
        </p:nvGraphicFramePr>
        <p:xfrm>
          <a:off x="6110288" y="1327413"/>
          <a:ext cx="2757487" cy="388937"/>
        </p:xfrm>
        <a:graphic>
          <a:graphicData uri="http://schemas.openxmlformats.org/presentationml/2006/ole">
            <mc:AlternateContent xmlns:mc="http://schemas.openxmlformats.org/markup-compatibility/2006">
              <mc:Choice xmlns:v="urn:schemas-microsoft-com:vml" Requires="v">
                <p:oleObj spid="_x0000_s246742" name="Equation" r:id="rId11" imgW="1466816" imgH="181043" progId="Equation.3">
                  <p:embed/>
                </p:oleObj>
              </mc:Choice>
              <mc:Fallback>
                <p:oleObj name="Equation" r:id="rId11" imgW="1466816" imgH="18104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0288" y="1327413"/>
                        <a:ext cx="2757487" cy="388937"/>
                      </a:xfrm>
                      <a:prstGeom prst="rect">
                        <a:avLst/>
                      </a:prstGeom>
                      <a:noFill/>
                      <a:ln w="9525">
                        <a:solidFill>
                          <a:srgbClr val="00CC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8" name="Text Box 439"/>
          <p:cNvSpPr txBox="1">
            <a:spLocks noChangeArrowheads="1"/>
          </p:cNvSpPr>
          <p:nvPr/>
        </p:nvSpPr>
        <p:spPr bwMode="auto">
          <a:xfrm>
            <a:off x="1853911" y="6015300"/>
            <a:ext cx="2449513" cy="415925"/>
          </a:xfrm>
          <a:prstGeom prst="rect">
            <a:avLst/>
          </a:prstGeom>
          <a:gradFill rotWithShape="1">
            <a:gsLst>
              <a:gs pos="0">
                <a:srgbClr val="5E0047"/>
              </a:gs>
              <a:gs pos="50000">
                <a:srgbClr val="CC0099"/>
              </a:gs>
              <a:gs pos="100000">
                <a:srgbClr val="5E0047"/>
              </a:gs>
            </a:gsLst>
            <a:lin ang="5400000" scaled="1"/>
          </a:gradFill>
          <a:ln w="19050" algn="ctr">
            <a:solidFill>
              <a:srgbClr val="00CCFF"/>
            </a:solidFill>
            <a:miter lim="800000"/>
            <a:headEnd/>
            <a:tailEnd/>
          </a:ln>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solidFill>
                  <a:schemeClr val="bg1"/>
                </a:solidFill>
              </a:rPr>
              <a:t>列写真值表法</a:t>
            </a:r>
          </a:p>
        </p:txBody>
      </p:sp>
    </p:spTree>
    <p:extLst>
      <p:ext uri="{BB962C8B-B14F-4D97-AF65-F5344CB8AC3E}">
        <p14:creationId xmlns:p14="http://schemas.microsoft.com/office/powerpoint/2010/main" val="39464499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第五节  数据比较器和加法器</a:t>
            </a:r>
          </a:p>
        </p:txBody>
      </p:sp>
      <p:sp>
        <p:nvSpPr>
          <p:cNvPr id="30" name="内容占位符 2"/>
          <p:cNvSpPr>
            <a:spLocks noGrp="1"/>
          </p:cNvSpPr>
          <p:nvPr>
            <p:ph idx="1"/>
          </p:nvPr>
        </p:nvSpPr>
        <p:spPr>
          <a:xfrm>
            <a:off x="34543" y="464904"/>
            <a:ext cx="9007310" cy="5775791"/>
          </a:xfrm>
        </p:spPr>
        <p:txBody>
          <a:bodyPr/>
          <a:lstStyle/>
          <a:p>
            <a:r>
              <a:rPr lang="zh-CN" altLang="en-US" sz="2400" dirty="0"/>
              <a:t>数据比较器</a:t>
            </a:r>
            <a:endParaRPr lang="en-US" altLang="zh-CN" sz="2400" dirty="0"/>
          </a:p>
          <a:p>
            <a:r>
              <a:rPr lang="en-US" altLang="zh-CN" sz="2800" dirty="0"/>
              <a:t>4</a:t>
            </a:r>
            <a:r>
              <a:rPr lang="zh-CN" altLang="en-US" sz="2800" dirty="0"/>
              <a:t>位比较器</a:t>
            </a:r>
            <a:r>
              <a:rPr lang="en-US" altLang="zh-CN" sz="2800" dirty="0"/>
              <a:t>74HC85/74LS85</a:t>
            </a:r>
            <a:r>
              <a:rPr lang="zh-CN" altLang="en-US" sz="2800" dirty="0"/>
              <a:t>：</a:t>
            </a:r>
            <a:endParaRPr lang="en-US" altLang="zh-CN" sz="28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sp>
        <p:nvSpPr>
          <p:cNvPr id="3" name="AutoShape 5" descr="file:///C:/RS_%E5%8C%97%E9%82%AE%E4%BA%8B%E5%8A%A1/%E6%95%B0%E5%AD%97%E9%80%BB%E8%BE%91%E6%95%99%E5%AD%A6/CDISO/%E6%95%B0%E5%AD%97%E9%80%BB%E8%BE%91_%E7%94%B5%E5%AD%90%E6%95%99%E6%A1%88Web/%E7%AB%8B%E4%BD%93%E5%8C%96%E8%AF%BE%E4%BB%B6%E7%AC%AC%E5%9B%9B%E7%89%88/%E6%95%B0%E5%AD%97%E9%80%BB%E8%BE%91/pic/fig/tab2.9.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06304"/>
            <a:ext cx="9144000"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49" name="Text Box 9"/>
          <p:cNvSpPr txBox="1">
            <a:spLocks noChangeArrowheads="1"/>
          </p:cNvSpPr>
          <p:nvPr/>
        </p:nvSpPr>
        <p:spPr bwMode="auto">
          <a:xfrm>
            <a:off x="2692995" y="1364417"/>
            <a:ext cx="403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2400" dirty="0"/>
              <a:t>4</a:t>
            </a:r>
            <a:r>
              <a:rPr lang="zh-CN" altLang="en-US" sz="2400" dirty="0"/>
              <a:t>位比较器</a:t>
            </a:r>
            <a:r>
              <a:rPr lang="en-US" altLang="zh-CN" sz="2400" dirty="0"/>
              <a:t>74LS85</a:t>
            </a:r>
            <a:r>
              <a:rPr lang="zh-CN" altLang="en-US" sz="2400" dirty="0"/>
              <a:t>功能表</a:t>
            </a:r>
          </a:p>
        </p:txBody>
      </p:sp>
    </p:spTree>
    <p:extLst>
      <p:ext uri="{BB962C8B-B14F-4D97-AF65-F5344CB8AC3E}">
        <p14:creationId xmlns:p14="http://schemas.microsoft.com/office/powerpoint/2010/main" val="17326743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第五节  数据比较器和加法器</a:t>
            </a:r>
          </a:p>
        </p:txBody>
      </p:sp>
      <p:sp>
        <p:nvSpPr>
          <p:cNvPr id="30" name="内容占位符 2"/>
          <p:cNvSpPr>
            <a:spLocks noGrp="1"/>
          </p:cNvSpPr>
          <p:nvPr>
            <p:ph idx="1"/>
          </p:nvPr>
        </p:nvSpPr>
        <p:spPr>
          <a:xfrm>
            <a:off x="34543" y="464904"/>
            <a:ext cx="9007310" cy="5775791"/>
          </a:xfrm>
        </p:spPr>
        <p:txBody>
          <a:bodyPr/>
          <a:lstStyle/>
          <a:p>
            <a:r>
              <a:rPr lang="zh-CN" altLang="en-US" sz="2400" dirty="0"/>
              <a:t>数据比较器</a:t>
            </a:r>
            <a:endParaRPr lang="en-US" altLang="zh-CN" sz="2400" dirty="0"/>
          </a:p>
          <a:p>
            <a:r>
              <a:rPr lang="en-US" altLang="zh-CN" sz="2800" dirty="0"/>
              <a:t>4</a:t>
            </a:r>
            <a:r>
              <a:rPr lang="zh-CN" altLang="en-US" sz="2800" dirty="0"/>
              <a:t>位比较器</a:t>
            </a:r>
            <a:r>
              <a:rPr lang="en-US" altLang="zh-CN" sz="2800" dirty="0"/>
              <a:t>74HC85/74LS85</a:t>
            </a:r>
            <a:r>
              <a:rPr lang="zh-CN" altLang="en-US" sz="2800" dirty="0"/>
              <a:t>：</a:t>
            </a:r>
            <a:endParaRPr lang="en-US" altLang="zh-CN" sz="28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sp>
        <p:nvSpPr>
          <p:cNvPr id="3" name="AutoShape 5" descr="file:///C:/RS_%E5%8C%97%E9%82%AE%E4%BA%8B%E5%8A%A1/%E6%95%B0%E5%AD%97%E9%80%BB%E8%BE%91%E6%95%99%E5%AD%A6/CDISO/%E6%95%B0%E5%AD%97%E9%80%BB%E8%BE%91_%E7%94%B5%E5%AD%90%E6%95%99%E6%A1%88Web/%E7%AB%8B%E4%BD%93%E5%8C%96%E8%AF%BE%E4%BB%B6%E7%AC%AC%E5%9B%9B%E7%89%88/%E6%95%B0%E5%AD%97%E9%80%BB%E8%BE%91/pic/fig/tab2.9.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Picture 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132" y="1700531"/>
            <a:ext cx="8137525"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6"/>
          <p:cNvSpPr txBox="1">
            <a:spLocks noChangeArrowheads="1"/>
          </p:cNvSpPr>
          <p:nvPr/>
        </p:nvSpPr>
        <p:spPr bwMode="auto">
          <a:xfrm>
            <a:off x="2378543" y="1313581"/>
            <a:ext cx="472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两片</a:t>
            </a:r>
            <a:r>
              <a:rPr lang="en-US" altLang="zh-CN" dirty="0"/>
              <a:t>74LS85</a:t>
            </a:r>
            <a:r>
              <a:rPr lang="zh-CN" altLang="en-US" dirty="0"/>
              <a:t>构成</a:t>
            </a:r>
            <a:r>
              <a:rPr lang="en-US" altLang="zh-CN" dirty="0"/>
              <a:t>8</a:t>
            </a:r>
            <a:r>
              <a:rPr lang="zh-CN" altLang="en-US" dirty="0"/>
              <a:t>位数据比较器</a:t>
            </a:r>
          </a:p>
        </p:txBody>
      </p:sp>
      <p:sp>
        <p:nvSpPr>
          <p:cNvPr id="11" name="Oval 43"/>
          <p:cNvSpPr>
            <a:spLocks noChangeArrowheads="1"/>
          </p:cNvSpPr>
          <p:nvPr/>
        </p:nvSpPr>
        <p:spPr bwMode="auto">
          <a:xfrm>
            <a:off x="2129895" y="3068956"/>
            <a:ext cx="504825" cy="1143000"/>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 name="Text Box 9"/>
          <p:cNvSpPr txBox="1">
            <a:spLocks noChangeArrowheads="1"/>
          </p:cNvSpPr>
          <p:nvPr/>
        </p:nvSpPr>
        <p:spPr bwMode="auto">
          <a:xfrm>
            <a:off x="2634720" y="5596256"/>
            <a:ext cx="99497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sz="2400" dirty="0">
                <a:solidFill>
                  <a:srgbClr val="FF0000"/>
                </a:solidFill>
              </a:rPr>
              <a:t>低</a:t>
            </a:r>
            <a:r>
              <a:rPr lang="en-US" altLang="zh-CN" sz="2400" dirty="0">
                <a:solidFill>
                  <a:srgbClr val="FF0000"/>
                </a:solidFill>
              </a:rPr>
              <a:t>4</a:t>
            </a:r>
            <a:r>
              <a:rPr lang="zh-CN" altLang="en-US" sz="2400" dirty="0">
                <a:solidFill>
                  <a:srgbClr val="FF0000"/>
                </a:solidFill>
              </a:rPr>
              <a:t>位</a:t>
            </a:r>
          </a:p>
        </p:txBody>
      </p:sp>
      <p:sp>
        <p:nvSpPr>
          <p:cNvPr id="12" name="Text Box 9"/>
          <p:cNvSpPr txBox="1">
            <a:spLocks noChangeArrowheads="1"/>
          </p:cNvSpPr>
          <p:nvPr/>
        </p:nvSpPr>
        <p:spPr bwMode="auto">
          <a:xfrm>
            <a:off x="6107711" y="5596256"/>
            <a:ext cx="99497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sz="2400" dirty="0">
                <a:solidFill>
                  <a:srgbClr val="FF0000"/>
                </a:solidFill>
              </a:rPr>
              <a:t>高</a:t>
            </a:r>
            <a:r>
              <a:rPr lang="en-US" altLang="zh-CN" sz="2400" dirty="0">
                <a:solidFill>
                  <a:srgbClr val="FF0000"/>
                </a:solidFill>
              </a:rPr>
              <a:t>4</a:t>
            </a:r>
            <a:r>
              <a:rPr lang="zh-CN" altLang="en-US" sz="2400" dirty="0">
                <a:solidFill>
                  <a:srgbClr val="FF0000"/>
                </a:solidFill>
              </a:rPr>
              <a:t>位</a:t>
            </a:r>
          </a:p>
        </p:txBody>
      </p:sp>
    </p:spTree>
    <p:extLst>
      <p:ext uri="{BB962C8B-B14F-4D97-AF65-F5344CB8AC3E}">
        <p14:creationId xmlns:p14="http://schemas.microsoft.com/office/powerpoint/2010/main" val="42818805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第五节  数据比较器和加法器</a:t>
            </a:r>
          </a:p>
        </p:txBody>
      </p:sp>
      <p:sp>
        <p:nvSpPr>
          <p:cNvPr id="30" name="内容占位符 2"/>
          <p:cNvSpPr>
            <a:spLocks noGrp="1"/>
          </p:cNvSpPr>
          <p:nvPr>
            <p:ph idx="1"/>
          </p:nvPr>
        </p:nvSpPr>
        <p:spPr>
          <a:xfrm>
            <a:off x="34543" y="464904"/>
            <a:ext cx="9007310" cy="5775791"/>
          </a:xfrm>
        </p:spPr>
        <p:txBody>
          <a:bodyPr/>
          <a:lstStyle/>
          <a:p>
            <a:r>
              <a:rPr lang="zh-CN" altLang="en-US" sz="2400" dirty="0"/>
              <a:t>数据比较器</a:t>
            </a:r>
            <a:endParaRPr lang="en-US" altLang="zh-CN" sz="24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sp>
        <p:nvSpPr>
          <p:cNvPr id="3" name="AutoShape 5" descr="file:///C:/RS_%E5%8C%97%E9%82%AE%E4%BA%8B%E5%8A%A1/%E6%95%B0%E5%AD%97%E9%80%BB%E8%BE%91%E6%95%99%E5%AD%A6/CDISO/%E6%95%B0%E5%AD%97%E9%80%BB%E8%BE%91_%E7%94%B5%E5%AD%90%E6%95%99%E6%A1%88Web/%E7%AB%8B%E4%BD%93%E5%8C%96%E8%AF%BE%E4%BB%B6%E7%AC%AC%E5%9B%9B%E7%89%88/%E6%95%B0%E5%AD%97%E9%80%BB%E8%BE%91/pic/fig/tab2.9.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Text Box 3"/>
          <p:cNvSpPr txBox="1">
            <a:spLocks noChangeArrowheads="1"/>
          </p:cNvSpPr>
          <p:nvPr/>
        </p:nvSpPr>
        <p:spPr bwMode="auto">
          <a:xfrm>
            <a:off x="1421979" y="945845"/>
            <a:ext cx="7425305"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dirty="0"/>
              <a:t>试用数值比较器</a:t>
            </a:r>
            <a:r>
              <a:rPr lang="en-US" altLang="zh-CN" dirty="0"/>
              <a:t>74LS85</a:t>
            </a:r>
            <a:r>
              <a:rPr lang="zh-CN" altLang="en-US" dirty="0"/>
              <a:t>构建，用</a:t>
            </a:r>
            <a:r>
              <a:rPr lang="en-US" altLang="zh-CN" dirty="0"/>
              <a:t>8421BCD</a:t>
            </a:r>
            <a:r>
              <a:rPr lang="zh-CN" altLang="en-US" dirty="0"/>
              <a:t>码表示的 一位十进制数的四舍五入电路。    </a:t>
            </a:r>
          </a:p>
        </p:txBody>
      </p:sp>
      <p:grpSp>
        <p:nvGrpSpPr>
          <p:cNvPr id="13" name="Group 4"/>
          <p:cNvGrpSpPr>
            <a:grpSpLocks/>
          </p:cNvGrpSpPr>
          <p:nvPr/>
        </p:nvGrpSpPr>
        <p:grpSpPr bwMode="auto">
          <a:xfrm>
            <a:off x="177380" y="909332"/>
            <a:ext cx="1143000" cy="406400"/>
            <a:chOff x="240" y="480"/>
            <a:chExt cx="1488" cy="256"/>
          </a:xfrm>
        </p:grpSpPr>
        <p:sp>
          <p:nvSpPr>
            <p:cNvPr id="14" name="Text Box 5"/>
            <p:cNvSpPr txBox="1">
              <a:spLocks noChangeArrowheads="1"/>
            </p:cNvSpPr>
            <p:nvPr/>
          </p:nvSpPr>
          <p:spPr bwMode="auto">
            <a:xfrm>
              <a:off x="240" y="480"/>
              <a:ext cx="1105"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solidFill>
                    <a:schemeClr val="bg1"/>
                  </a:solidFill>
                </a:rPr>
                <a:t>例</a:t>
              </a:r>
            </a:p>
          </p:txBody>
        </p:sp>
        <p:sp>
          <p:nvSpPr>
            <p:cNvPr id="15" name="Line 6"/>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sp>
        <p:nvSpPr>
          <p:cNvPr id="16" name="Text Box 7"/>
          <p:cNvSpPr txBox="1">
            <a:spLocks noChangeArrowheads="1"/>
          </p:cNvSpPr>
          <p:nvPr/>
        </p:nvSpPr>
        <p:spPr bwMode="auto">
          <a:xfrm>
            <a:off x="1031717" y="1853895"/>
            <a:ext cx="7200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dirty="0"/>
              <a:t>解：设</a:t>
            </a:r>
            <a:r>
              <a:rPr lang="en-US" altLang="zh-CN" dirty="0"/>
              <a:t>8421BCD</a:t>
            </a:r>
            <a:r>
              <a:rPr lang="zh-CN" altLang="en-US" dirty="0"/>
              <a:t>的输入为</a:t>
            </a:r>
            <a:r>
              <a:rPr lang="en-US" altLang="zh-CN" dirty="0"/>
              <a:t>A</a:t>
            </a:r>
            <a:r>
              <a:rPr lang="en-US" altLang="zh-CN" baseline="-25000" dirty="0"/>
              <a:t>3</a:t>
            </a:r>
            <a:r>
              <a:rPr lang="en-US" altLang="zh-CN" dirty="0"/>
              <a:t>A</a:t>
            </a:r>
            <a:r>
              <a:rPr lang="en-US" altLang="zh-CN" baseline="-25000" dirty="0"/>
              <a:t>2</a:t>
            </a:r>
            <a:r>
              <a:rPr lang="en-US" altLang="zh-CN" dirty="0"/>
              <a:t>A</a:t>
            </a:r>
            <a:r>
              <a:rPr lang="en-US" altLang="zh-CN" baseline="-25000" dirty="0"/>
              <a:t>l</a:t>
            </a:r>
            <a:r>
              <a:rPr lang="en-US" altLang="zh-CN" dirty="0"/>
              <a:t>A</a:t>
            </a:r>
            <a:r>
              <a:rPr lang="en-US" altLang="zh-CN" baseline="-25000" dirty="0"/>
              <a:t>0</a:t>
            </a:r>
            <a:r>
              <a:rPr lang="zh-CN" altLang="en-US" dirty="0"/>
              <a:t>，当其小于或等于</a:t>
            </a:r>
            <a:r>
              <a:rPr lang="en-US" altLang="zh-CN" dirty="0"/>
              <a:t>4(</a:t>
            </a:r>
            <a:r>
              <a:rPr lang="zh-CN" altLang="en-US" dirty="0"/>
              <a:t>即</a:t>
            </a:r>
            <a:r>
              <a:rPr lang="en-US" altLang="zh-CN" dirty="0"/>
              <a:t>0l00)</a:t>
            </a:r>
            <a:r>
              <a:rPr lang="zh-CN" altLang="en-US" dirty="0"/>
              <a:t>时电路输出</a:t>
            </a:r>
            <a:r>
              <a:rPr lang="en-US" altLang="zh-CN" dirty="0"/>
              <a:t>F</a:t>
            </a:r>
            <a:r>
              <a:rPr lang="zh-CN" altLang="en-US" dirty="0"/>
              <a:t>为</a:t>
            </a:r>
            <a:r>
              <a:rPr lang="en-US" altLang="zh-CN" dirty="0"/>
              <a:t>0</a:t>
            </a:r>
            <a:r>
              <a:rPr lang="zh-CN" altLang="en-US" dirty="0"/>
              <a:t>，否则输出</a:t>
            </a:r>
            <a:r>
              <a:rPr lang="en-US" altLang="zh-CN" dirty="0"/>
              <a:t>F</a:t>
            </a:r>
            <a:r>
              <a:rPr lang="zh-CN" altLang="en-US" dirty="0"/>
              <a:t>为</a:t>
            </a:r>
            <a:r>
              <a:rPr lang="en-US" altLang="zh-CN" dirty="0"/>
              <a:t>1</a:t>
            </a:r>
            <a:r>
              <a:rPr lang="zh-CN" altLang="en-US" dirty="0"/>
              <a:t>。</a:t>
            </a:r>
          </a:p>
        </p:txBody>
      </p:sp>
      <p:pic>
        <p:nvPicPr>
          <p:cNvPr id="17" name="Picture 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880" y="2746070"/>
            <a:ext cx="5113337"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823899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第五节  数据比较器和加法器</a:t>
            </a:r>
          </a:p>
        </p:txBody>
      </p:sp>
      <p:sp>
        <p:nvSpPr>
          <p:cNvPr id="30" name="内容占位符 2"/>
          <p:cNvSpPr>
            <a:spLocks noGrp="1"/>
          </p:cNvSpPr>
          <p:nvPr>
            <p:ph idx="1"/>
          </p:nvPr>
        </p:nvSpPr>
        <p:spPr>
          <a:xfrm>
            <a:off x="34543" y="464904"/>
            <a:ext cx="9007310" cy="5775791"/>
          </a:xfrm>
        </p:spPr>
        <p:txBody>
          <a:bodyPr/>
          <a:lstStyle/>
          <a:p>
            <a:r>
              <a:rPr lang="zh-CN" altLang="en-US" sz="2800" dirty="0"/>
              <a:t>加法器</a:t>
            </a:r>
            <a:endParaRPr lang="en-US" altLang="zh-CN" sz="28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sp>
        <p:nvSpPr>
          <p:cNvPr id="3" name="AutoShape 5" descr="file:///C:/RS_%E5%8C%97%E9%82%AE%E4%BA%8B%E5%8A%A1/%E6%95%B0%E5%AD%97%E9%80%BB%E8%BE%91%E6%95%99%E5%AD%A6/CDISO/%E6%95%B0%E5%AD%97%E9%80%BB%E8%BE%91_%E7%94%B5%E5%AD%90%E6%95%99%E6%A1%88Web/%E7%AB%8B%E4%BD%93%E5%8C%96%E8%AF%BE%E4%BB%B6%E7%AC%AC%E5%9B%9B%E7%89%88/%E6%95%B0%E5%AD%97%E9%80%BB%E8%BE%91/pic/fig/tab2.9.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4" name="Group 18"/>
          <p:cNvGrpSpPr>
            <a:grpSpLocks/>
          </p:cNvGrpSpPr>
          <p:nvPr/>
        </p:nvGrpSpPr>
        <p:grpSpPr bwMode="auto">
          <a:xfrm>
            <a:off x="435721" y="2272267"/>
            <a:ext cx="1908175" cy="381000"/>
            <a:chOff x="0" y="1200"/>
            <a:chExt cx="2423" cy="240"/>
          </a:xfrm>
        </p:grpSpPr>
        <p:sp>
          <p:nvSpPr>
            <p:cNvPr id="15" name="AutoShape 19"/>
            <p:cNvSpPr>
              <a:spLocks noChangeArrowheads="1"/>
            </p:cNvSpPr>
            <p:nvPr/>
          </p:nvSpPr>
          <p:spPr bwMode="auto">
            <a:xfrm>
              <a:off x="0" y="1200"/>
              <a:ext cx="1819" cy="240"/>
            </a:xfrm>
            <a:prstGeom prst="roundRect">
              <a:avLst>
                <a:gd name="adj" fmla="val 50000"/>
              </a:avLst>
            </a:prstGeom>
            <a:ln>
              <a:headEnd/>
              <a:tailEnd/>
            </a:ln>
          </p:spPr>
          <p:style>
            <a:lnRef idx="1">
              <a:schemeClr val="accent6"/>
            </a:lnRef>
            <a:fillRef idx="3">
              <a:schemeClr val="accent6"/>
            </a:fillRef>
            <a:effectRef idx="2">
              <a:schemeClr val="accent6"/>
            </a:effectRef>
            <a:fontRef idx="minor">
              <a:schemeClr val="lt1"/>
            </a:fontRef>
          </p:style>
          <p:txBody>
            <a:bodyPr wrap="none" lIns="0" tIns="0" rIns="0" bIns="0" anchor="ctr"/>
            <a:lstStyle/>
            <a:p>
              <a:r>
                <a:rPr lang="zh-CN" altLang="en-US" sz="2400">
                  <a:solidFill>
                    <a:schemeClr val="bg1"/>
                  </a:solidFill>
                </a:rPr>
                <a:t>全加器</a:t>
              </a:r>
            </a:p>
          </p:txBody>
        </p:sp>
        <p:sp>
          <p:nvSpPr>
            <p:cNvPr id="16" name="Line 20"/>
            <p:cNvSpPr>
              <a:spLocks noChangeShapeType="1"/>
            </p:cNvSpPr>
            <p:nvPr/>
          </p:nvSpPr>
          <p:spPr bwMode="auto">
            <a:xfrm flipV="1">
              <a:off x="1854" y="1326"/>
              <a:ext cx="569" cy="1"/>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lIns="0" tIns="0" rIns="0" bIns="0" anchor="ctr"/>
            <a:lstStyle/>
            <a:p>
              <a:endParaRPr lang="zh-CN" altLang="en-US" sz="2400"/>
            </a:p>
          </p:txBody>
        </p:sp>
      </p:grpSp>
      <p:sp>
        <p:nvSpPr>
          <p:cNvPr id="17" name="Text Box 21"/>
          <p:cNvSpPr txBox="1">
            <a:spLocks noChangeArrowheads="1"/>
          </p:cNvSpPr>
          <p:nvPr/>
        </p:nvSpPr>
        <p:spPr bwMode="auto">
          <a:xfrm>
            <a:off x="2321429" y="2294975"/>
            <a:ext cx="6435850"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sz="2400" dirty="0"/>
              <a:t>实现两个一位二讲制数相加的同时，再加上低位来的进位的逻辑电路。</a:t>
            </a:r>
          </a:p>
        </p:txBody>
      </p:sp>
      <p:grpSp>
        <p:nvGrpSpPr>
          <p:cNvPr id="18" name="Group 22"/>
          <p:cNvGrpSpPr>
            <a:grpSpLocks/>
          </p:cNvGrpSpPr>
          <p:nvPr/>
        </p:nvGrpSpPr>
        <p:grpSpPr bwMode="auto">
          <a:xfrm>
            <a:off x="428598" y="1169194"/>
            <a:ext cx="1835150" cy="381000"/>
            <a:chOff x="0" y="1200"/>
            <a:chExt cx="2423" cy="240"/>
          </a:xfrm>
        </p:grpSpPr>
        <p:sp>
          <p:nvSpPr>
            <p:cNvPr id="19" name="AutoShape 23"/>
            <p:cNvSpPr>
              <a:spLocks noChangeArrowheads="1"/>
            </p:cNvSpPr>
            <p:nvPr/>
          </p:nvSpPr>
          <p:spPr bwMode="auto">
            <a:xfrm>
              <a:off x="0" y="1200"/>
              <a:ext cx="1819" cy="240"/>
            </a:xfrm>
            <a:prstGeom prst="roundRect">
              <a:avLst>
                <a:gd name="adj" fmla="val 50000"/>
              </a:avLst>
            </a:prstGeom>
            <a:ln>
              <a:headEnd/>
              <a:tailEnd/>
            </a:ln>
          </p:spPr>
          <p:style>
            <a:lnRef idx="1">
              <a:schemeClr val="accent6"/>
            </a:lnRef>
            <a:fillRef idx="3">
              <a:schemeClr val="accent6"/>
            </a:fillRef>
            <a:effectRef idx="2">
              <a:schemeClr val="accent6"/>
            </a:effectRef>
            <a:fontRef idx="minor">
              <a:schemeClr val="lt1"/>
            </a:fontRef>
          </p:style>
          <p:txBody>
            <a:bodyPr wrap="none" lIns="0" tIns="0" rIns="0" bIns="0" anchor="ctr"/>
            <a:lstStyle/>
            <a:p>
              <a:r>
                <a:rPr lang="zh-CN" altLang="en-US" sz="2400" dirty="0">
                  <a:solidFill>
                    <a:schemeClr val="bg1"/>
                  </a:solidFill>
                </a:rPr>
                <a:t>半加器</a:t>
              </a:r>
            </a:p>
          </p:txBody>
        </p:sp>
        <p:sp>
          <p:nvSpPr>
            <p:cNvPr id="20" name="Line 24"/>
            <p:cNvSpPr>
              <a:spLocks noChangeShapeType="1"/>
            </p:cNvSpPr>
            <p:nvPr/>
          </p:nvSpPr>
          <p:spPr bwMode="auto">
            <a:xfrm flipV="1">
              <a:off x="1854" y="1326"/>
              <a:ext cx="569" cy="1"/>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lIns="0" tIns="0" rIns="0" bIns="0" anchor="ctr"/>
            <a:lstStyle/>
            <a:p>
              <a:endParaRPr lang="zh-CN" altLang="en-US" sz="2400"/>
            </a:p>
          </p:txBody>
        </p:sp>
      </p:grpSp>
      <p:sp>
        <p:nvSpPr>
          <p:cNvPr id="32" name="Text Box 35"/>
          <p:cNvSpPr txBox="1">
            <a:spLocks noChangeArrowheads="1"/>
          </p:cNvSpPr>
          <p:nvPr/>
        </p:nvSpPr>
        <p:spPr bwMode="auto">
          <a:xfrm>
            <a:off x="2343896" y="829045"/>
            <a:ext cx="3073083"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sz="2400" dirty="0"/>
              <a:t>两个一位二进制数相加，并且能向高位进位的逻辑电路。</a:t>
            </a:r>
          </a:p>
        </p:txBody>
      </p:sp>
      <p:graphicFrame>
        <p:nvGraphicFramePr>
          <p:cNvPr id="33" name="Object 36"/>
          <p:cNvGraphicFramePr>
            <a:graphicFrameLocks noChangeAspect="1"/>
          </p:cNvGraphicFramePr>
          <p:nvPr>
            <p:extLst>
              <p:ext uri="{D42A27DB-BD31-4B8C-83A1-F6EECF244321}">
                <p14:modId xmlns:p14="http://schemas.microsoft.com/office/powerpoint/2010/main" val="2409687063"/>
              </p:ext>
            </p:extLst>
          </p:nvPr>
        </p:nvGraphicFramePr>
        <p:xfrm>
          <a:off x="90782" y="5912641"/>
          <a:ext cx="2209800" cy="496888"/>
        </p:xfrm>
        <a:graphic>
          <a:graphicData uri="http://schemas.openxmlformats.org/presentationml/2006/ole">
            <mc:AlternateContent xmlns:mc="http://schemas.openxmlformats.org/markup-compatibility/2006">
              <mc:Choice xmlns:v="urn:schemas-microsoft-com:vml" Requires="v">
                <p:oleObj spid="_x0000_s188059" name="Equation" r:id="rId3" imgW="1133424" imgH="209685" progId="Equation.3">
                  <p:embed/>
                </p:oleObj>
              </mc:Choice>
              <mc:Fallback>
                <p:oleObj name="Equation" r:id="rId3" imgW="1133424" imgH="20968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82" y="5912641"/>
                        <a:ext cx="220980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37"/>
          <p:cNvGraphicFramePr>
            <a:graphicFrameLocks noChangeAspect="1"/>
          </p:cNvGraphicFramePr>
          <p:nvPr>
            <p:extLst>
              <p:ext uri="{D42A27DB-BD31-4B8C-83A1-F6EECF244321}">
                <p14:modId xmlns:p14="http://schemas.microsoft.com/office/powerpoint/2010/main" val="331582154"/>
              </p:ext>
            </p:extLst>
          </p:nvPr>
        </p:nvGraphicFramePr>
        <p:xfrm>
          <a:off x="2545411" y="5557042"/>
          <a:ext cx="2667000" cy="450850"/>
        </p:xfrm>
        <a:graphic>
          <a:graphicData uri="http://schemas.openxmlformats.org/presentationml/2006/ole">
            <mc:AlternateContent xmlns:mc="http://schemas.openxmlformats.org/markup-compatibility/2006">
              <mc:Choice xmlns:v="urn:schemas-microsoft-com:vml" Requires="v">
                <p:oleObj spid="_x0000_s188060" name="Equation" r:id="rId5" imgW="1514559" imgH="209685" progId="Equation.3">
                  <p:embed/>
                </p:oleObj>
              </mc:Choice>
              <mc:Fallback>
                <p:oleObj name="Equation" r:id="rId5" imgW="1514559" imgH="20968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5411" y="5557042"/>
                        <a:ext cx="26670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Group 75"/>
          <p:cNvGraphicFramePr>
            <a:graphicFrameLocks noGrp="1"/>
          </p:cNvGraphicFramePr>
          <p:nvPr>
            <p:extLst>
              <p:ext uri="{D42A27DB-BD31-4B8C-83A1-F6EECF244321}">
                <p14:modId xmlns:p14="http://schemas.microsoft.com/office/powerpoint/2010/main" val="1120795575"/>
              </p:ext>
            </p:extLst>
          </p:nvPr>
        </p:nvGraphicFramePr>
        <p:xfrm>
          <a:off x="5256960" y="3358354"/>
          <a:ext cx="3429000" cy="3043242"/>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rPr>
                        <a:t>A</a:t>
                      </a:r>
                      <a:r>
                        <a:rPr kumimoji="1" lang="en-US" altLang="zh-CN" sz="1600" b="1" i="0" u="none" strike="noStrike" cap="none" normalizeH="0" baseline="-25000">
                          <a:ln>
                            <a:noFill/>
                          </a:ln>
                          <a:solidFill>
                            <a:schemeClr val="tx1"/>
                          </a:solidFill>
                          <a:effectLst/>
                          <a:latin typeface="Times New Roman" pitchFamily="18" charset="0"/>
                          <a:ea typeface="宋体" charset="-122"/>
                        </a:rPr>
                        <a:t>i</a:t>
                      </a:r>
                    </a:p>
                  </a:txBody>
                  <a:tcPr marL="90000" marR="90000" marT="46799" marB="46799"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rPr>
                        <a:t>B</a:t>
                      </a:r>
                      <a:r>
                        <a:rPr kumimoji="1" lang="en-US" altLang="zh-CN" sz="1600" b="1" i="0" u="none" strike="noStrike" cap="none" normalizeH="0" baseline="-25000">
                          <a:ln>
                            <a:noFill/>
                          </a:ln>
                          <a:solidFill>
                            <a:schemeClr val="tx1"/>
                          </a:solidFill>
                          <a:effectLst/>
                          <a:latin typeface="Times New Roman" pitchFamily="18" charset="0"/>
                          <a:ea typeface="宋体" charset="-122"/>
                        </a:rPr>
                        <a:t>i</a:t>
                      </a:r>
                    </a:p>
                  </a:txBody>
                  <a:tcPr marL="90000" marR="90000" marT="46799" marB="46799"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rPr>
                        <a:t>C</a:t>
                      </a:r>
                      <a:r>
                        <a:rPr kumimoji="1" lang="en-US" altLang="zh-CN" sz="1600" b="1" i="0" u="none" strike="noStrike" cap="none" normalizeH="0" baseline="-25000">
                          <a:ln>
                            <a:noFill/>
                          </a:ln>
                          <a:solidFill>
                            <a:schemeClr val="tx1"/>
                          </a:solidFill>
                          <a:effectLst/>
                          <a:latin typeface="Times New Roman" pitchFamily="18" charset="0"/>
                          <a:ea typeface="宋体" charset="-122"/>
                        </a:rPr>
                        <a:t>i-1</a:t>
                      </a:r>
                    </a:p>
                  </a:txBody>
                  <a:tcPr marL="90000" marR="90000" marT="46799" marB="46799"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rPr>
                        <a:t>S</a:t>
                      </a:r>
                      <a:r>
                        <a:rPr kumimoji="1" lang="en-US" altLang="zh-CN" sz="1600" b="1" i="0" u="none" strike="noStrike" cap="none" normalizeH="0" baseline="-25000">
                          <a:ln>
                            <a:noFill/>
                          </a:ln>
                          <a:solidFill>
                            <a:schemeClr val="tx1"/>
                          </a:solidFill>
                          <a:effectLst/>
                          <a:latin typeface="Times New Roman" pitchFamily="18" charset="0"/>
                          <a:ea typeface="宋体" charset="-122"/>
                        </a:rPr>
                        <a:t>i</a:t>
                      </a:r>
                    </a:p>
                  </a:txBody>
                  <a:tcPr marL="90000" marR="9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rPr>
                        <a:t>C</a:t>
                      </a:r>
                      <a:r>
                        <a:rPr kumimoji="1" lang="en-US" altLang="zh-CN" sz="1600" b="1" i="0" u="none" strike="noStrike" cap="none" normalizeH="0" baseline="-25000">
                          <a:ln>
                            <a:noFill/>
                          </a:ln>
                          <a:solidFill>
                            <a:schemeClr val="tx1"/>
                          </a:solidFill>
                          <a:effectLst/>
                          <a:latin typeface="Times New Roman" pitchFamily="18" charset="0"/>
                          <a:ea typeface="宋体" charset="-122"/>
                        </a:rPr>
                        <a:t>i</a:t>
                      </a:r>
                    </a:p>
                  </a:txBody>
                  <a:tcPr marL="90000" marR="90000" marT="46799" marB="46799"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rPr>
                        <a:t>0</a:t>
                      </a:r>
                    </a:p>
                  </a:txBody>
                  <a:tcPr marL="90000" marR="90000" marT="46799" marB="4679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rPr>
                        <a:t>0</a:t>
                      </a:r>
                    </a:p>
                  </a:txBody>
                  <a:tcPr marL="90000" marR="90000" marT="46799" marB="4679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rPr>
                        <a:t>0</a:t>
                      </a:r>
                    </a:p>
                  </a:txBody>
                  <a:tcPr marL="90000" marR="90000" marT="46799" marB="4679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600" b="1" i="0" u="none" strike="noStrike" cap="none" normalizeH="0" baseline="0">
                        <a:ln>
                          <a:noFill/>
                        </a:ln>
                        <a:solidFill>
                          <a:schemeClr val="tx1"/>
                        </a:solidFill>
                        <a:effectLst/>
                        <a:latin typeface="Times New Roman" pitchFamily="18" charset="0"/>
                        <a:ea typeface="宋体" charset="-122"/>
                      </a:endParaRPr>
                    </a:p>
                  </a:txBody>
                  <a:tcPr marL="90000" marR="9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600" b="1" i="0" u="none" strike="noStrike" cap="none" normalizeH="0" baseline="0">
                        <a:ln>
                          <a:noFill/>
                        </a:ln>
                        <a:solidFill>
                          <a:schemeClr val="tx1"/>
                        </a:solidFill>
                        <a:effectLst/>
                        <a:latin typeface="Times New Roman" pitchFamily="18" charset="0"/>
                        <a:ea typeface="宋体" charset="-122"/>
                      </a:endParaRPr>
                    </a:p>
                  </a:txBody>
                  <a:tcPr marL="90000" marR="90000" marT="46799" marB="4679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rPr>
                        <a:t>0</a:t>
                      </a:r>
                    </a:p>
                  </a:txBody>
                  <a:tcPr marL="90000" marR="90000" marT="46799" marB="4679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rPr>
                        <a:t>0</a:t>
                      </a:r>
                    </a:p>
                  </a:txBody>
                  <a:tcPr marL="90000" marR="90000" marT="46799" marB="4679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rPr>
                        <a:t>1</a:t>
                      </a:r>
                    </a:p>
                  </a:txBody>
                  <a:tcPr marL="90000" marR="90000" marT="46799" marB="4679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600" b="1" i="0" u="none" strike="noStrike" cap="none" normalizeH="0" baseline="0">
                        <a:ln>
                          <a:noFill/>
                        </a:ln>
                        <a:solidFill>
                          <a:schemeClr val="tx1"/>
                        </a:solidFill>
                        <a:effectLst/>
                        <a:latin typeface="Times New Roman" pitchFamily="18" charset="0"/>
                        <a:ea typeface="宋体" charset="-122"/>
                      </a:endParaRPr>
                    </a:p>
                  </a:txBody>
                  <a:tcPr marL="90000" marR="9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600" b="1" i="0" u="none" strike="noStrike" cap="none" normalizeH="0" baseline="0">
                        <a:ln>
                          <a:noFill/>
                        </a:ln>
                        <a:solidFill>
                          <a:schemeClr val="tx1"/>
                        </a:solidFill>
                        <a:effectLst/>
                        <a:latin typeface="Times New Roman" pitchFamily="18" charset="0"/>
                        <a:ea typeface="宋体" charset="-122"/>
                      </a:endParaRPr>
                    </a:p>
                  </a:txBody>
                  <a:tcPr marL="90000" marR="90000" marT="46799" marB="4679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rPr>
                        <a:t>0</a:t>
                      </a:r>
                    </a:p>
                  </a:txBody>
                  <a:tcPr marL="90000" marR="90000" marT="46799" marB="4679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rPr>
                        <a:t>1</a:t>
                      </a:r>
                    </a:p>
                  </a:txBody>
                  <a:tcPr marL="90000" marR="90000" marT="46799" marB="4679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rPr>
                        <a:t>0</a:t>
                      </a:r>
                    </a:p>
                  </a:txBody>
                  <a:tcPr marL="90000" marR="90000" marT="46799" marB="4679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600" b="1" i="0" u="none" strike="noStrike" cap="none" normalizeH="0" baseline="0">
                        <a:ln>
                          <a:noFill/>
                        </a:ln>
                        <a:solidFill>
                          <a:schemeClr val="tx1"/>
                        </a:solidFill>
                        <a:effectLst/>
                        <a:latin typeface="Times New Roman" pitchFamily="18" charset="0"/>
                        <a:ea typeface="宋体" charset="-122"/>
                      </a:endParaRPr>
                    </a:p>
                  </a:txBody>
                  <a:tcPr marL="90000" marR="9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600" b="1" i="0" u="none" strike="noStrike" cap="none" normalizeH="0" baseline="0">
                        <a:ln>
                          <a:noFill/>
                        </a:ln>
                        <a:solidFill>
                          <a:schemeClr val="tx1"/>
                        </a:solidFill>
                        <a:effectLst/>
                        <a:latin typeface="Times New Roman" pitchFamily="18" charset="0"/>
                        <a:ea typeface="宋体" charset="-122"/>
                      </a:endParaRPr>
                    </a:p>
                  </a:txBody>
                  <a:tcPr marL="90000" marR="90000" marT="46799" marB="4679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3"/>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rPr>
                        <a:t>0</a:t>
                      </a:r>
                    </a:p>
                  </a:txBody>
                  <a:tcPr marL="90000" marR="90000" marT="46799" marB="4679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rPr>
                        <a:t>1</a:t>
                      </a:r>
                    </a:p>
                  </a:txBody>
                  <a:tcPr marL="90000" marR="90000" marT="46799" marB="4679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rPr>
                        <a:t>1</a:t>
                      </a:r>
                    </a:p>
                  </a:txBody>
                  <a:tcPr marL="90000" marR="90000" marT="46799" marB="4679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600" b="1" i="0" u="none" strike="noStrike" cap="none" normalizeH="0" baseline="0">
                        <a:ln>
                          <a:noFill/>
                        </a:ln>
                        <a:solidFill>
                          <a:schemeClr val="tx1"/>
                        </a:solidFill>
                        <a:effectLst/>
                        <a:latin typeface="Times New Roman" pitchFamily="18" charset="0"/>
                        <a:ea typeface="宋体" charset="-122"/>
                      </a:endParaRPr>
                    </a:p>
                  </a:txBody>
                  <a:tcPr marL="90000" marR="9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600" b="1" i="0" u="none" strike="noStrike" cap="none" normalizeH="0" baseline="0">
                        <a:ln>
                          <a:noFill/>
                        </a:ln>
                        <a:solidFill>
                          <a:schemeClr val="tx1"/>
                        </a:solidFill>
                        <a:effectLst/>
                        <a:latin typeface="Times New Roman" pitchFamily="18" charset="0"/>
                        <a:ea typeface="宋体" charset="-122"/>
                      </a:endParaRPr>
                    </a:p>
                  </a:txBody>
                  <a:tcPr marL="90000" marR="90000" marT="46799" marB="4679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rPr>
                        <a:t>1</a:t>
                      </a:r>
                    </a:p>
                  </a:txBody>
                  <a:tcPr marL="90000" marR="90000" marT="46799" marB="4679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rPr>
                        <a:t>0</a:t>
                      </a:r>
                    </a:p>
                  </a:txBody>
                  <a:tcPr marL="90000" marR="90000" marT="46799" marB="4679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rPr>
                        <a:t>0</a:t>
                      </a:r>
                    </a:p>
                  </a:txBody>
                  <a:tcPr marL="90000" marR="90000" marT="46799" marB="4679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600" b="1" i="0" u="none" strike="noStrike" cap="none" normalizeH="0" baseline="0">
                        <a:ln>
                          <a:noFill/>
                        </a:ln>
                        <a:solidFill>
                          <a:schemeClr val="tx1"/>
                        </a:solidFill>
                        <a:effectLst/>
                        <a:latin typeface="Times New Roman" pitchFamily="18" charset="0"/>
                        <a:ea typeface="宋体" charset="-122"/>
                      </a:endParaRPr>
                    </a:p>
                  </a:txBody>
                  <a:tcPr marL="90000" marR="9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600" b="1" i="0" u="none" strike="noStrike" cap="none" normalizeH="0" baseline="0">
                        <a:ln>
                          <a:noFill/>
                        </a:ln>
                        <a:solidFill>
                          <a:schemeClr val="tx1"/>
                        </a:solidFill>
                        <a:effectLst/>
                        <a:latin typeface="Times New Roman" pitchFamily="18" charset="0"/>
                        <a:ea typeface="宋体" charset="-122"/>
                      </a:endParaRPr>
                    </a:p>
                  </a:txBody>
                  <a:tcPr marL="90000" marR="90000" marT="46799" marB="4679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rPr>
                        <a:t>1</a:t>
                      </a:r>
                    </a:p>
                  </a:txBody>
                  <a:tcPr marL="90000" marR="90000" marT="46799" marB="4679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rPr>
                        <a:t>0</a:t>
                      </a:r>
                    </a:p>
                  </a:txBody>
                  <a:tcPr marL="90000" marR="90000" marT="46799" marB="4679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rPr>
                        <a:t>1</a:t>
                      </a:r>
                    </a:p>
                  </a:txBody>
                  <a:tcPr marL="90000" marR="90000" marT="46799" marB="4679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600" b="1" i="0" u="none" strike="noStrike" cap="none" normalizeH="0" baseline="0">
                        <a:ln>
                          <a:noFill/>
                        </a:ln>
                        <a:solidFill>
                          <a:schemeClr val="tx1"/>
                        </a:solidFill>
                        <a:effectLst/>
                        <a:latin typeface="Times New Roman" pitchFamily="18" charset="0"/>
                        <a:ea typeface="宋体" charset="-122"/>
                      </a:endParaRPr>
                    </a:p>
                  </a:txBody>
                  <a:tcPr marL="90000" marR="9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600" b="1" i="0" u="none" strike="noStrike" cap="none" normalizeH="0" baseline="0">
                        <a:ln>
                          <a:noFill/>
                        </a:ln>
                        <a:solidFill>
                          <a:schemeClr val="tx1"/>
                        </a:solidFill>
                        <a:effectLst/>
                        <a:latin typeface="Times New Roman" pitchFamily="18" charset="0"/>
                        <a:ea typeface="宋体" charset="-122"/>
                      </a:endParaRPr>
                    </a:p>
                  </a:txBody>
                  <a:tcPr marL="90000" marR="90000" marT="46799" marB="4679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6"/>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rPr>
                        <a:t>1</a:t>
                      </a:r>
                    </a:p>
                  </a:txBody>
                  <a:tcPr marL="90000" marR="90000" marT="46799" marB="4679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rPr>
                        <a:t>1</a:t>
                      </a:r>
                    </a:p>
                  </a:txBody>
                  <a:tcPr marL="90000" marR="90000" marT="46799" marB="4679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rPr>
                        <a:t>0</a:t>
                      </a:r>
                    </a:p>
                  </a:txBody>
                  <a:tcPr marL="90000" marR="90000" marT="46799" marB="4679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600" b="1" i="0" u="none" strike="noStrike" cap="none" normalizeH="0" baseline="0">
                        <a:ln>
                          <a:noFill/>
                        </a:ln>
                        <a:solidFill>
                          <a:schemeClr val="tx1"/>
                        </a:solidFill>
                        <a:effectLst/>
                        <a:latin typeface="Times New Roman" pitchFamily="18" charset="0"/>
                        <a:ea typeface="宋体" charset="-122"/>
                      </a:endParaRPr>
                    </a:p>
                  </a:txBody>
                  <a:tcPr marL="90000" marR="9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600" b="1" i="0" u="none" strike="noStrike" cap="none" normalizeH="0" baseline="0">
                        <a:ln>
                          <a:noFill/>
                        </a:ln>
                        <a:solidFill>
                          <a:schemeClr val="tx1"/>
                        </a:solidFill>
                        <a:effectLst/>
                        <a:latin typeface="Times New Roman" pitchFamily="18" charset="0"/>
                        <a:ea typeface="宋体" charset="-122"/>
                      </a:endParaRPr>
                    </a:p>
                  </a:txBody>
                  <a:tcPr marL="90000" marR="90000" marT="46799" marB="4679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7"/>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rPr>
                        <a:t>1</a:t>
                      </a:r>
                    </a:p>
                  </a:txBody>
                  <a:tcPr marL="90000" marR="90000" marT="46799" marB="46799"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rPr>
                        <a:t>1</a:t>
                      </a:r>
                    </a:p>
                  </a:txBody>
                  <a:tcPr marL="90000" marR="90000" marT="46799" marB="46799"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rPr>
                        <a:t>1</a:t>
                      </a:r>
                    </a:p>
                  </a:txBody>
                  <a:tcPr marL="90000" marR="90000" marT="46799" marB="46799"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600" b="1" i="0" u="none" strike="noStrike" cap="none" normalizeH="0" baseline="0">
                        <a:ln>
                          <a:noFill/>
                        </a:ln>
                        <a:solidFill>
                          <a:schemeClr val="tx1"/>
                        </a:solidFill>
                        <a:effectLst/>
                        <a:latin typeface="Times New Roman" pitchFamily="18" charset="0"/>
                        <a:ea typeface="宋体" charset="-122"/>
                      </a:endParaRPr>
                    </a:p>
                  </a:txBody>
                  <a:tcPr marL="90000" marR="9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600" b="1" i="0" u="none" strike="noStrike" cap="none" normalizeH="0" baseline="0">
                        <a:ln>
                          <a:noFill/>
                        </a:ln>
                        <a:solidFill>
                          <a:schemeClr val="tx1"/>
                        </a:solidFill>
                        <a:effectLst/>
                        <a:latin typeface="Times New Roman" pitchFamily="18" charset="0"/>
                        <a:ea typeface="宋体" charset="-122"/>
                      </a:endParaRPr>
                    </a:p>
                  </a:txBody>
                  <a:tcPr marL="90000" marR="90000" marT="46799" marB="46799"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6" name="Text Box 144"/>
          <p:cNvSpPr txBox="1">
            <a:spLocks noChangeArrowheads="1"/>
          </p:cNvSpPr>
          <p:nvPr/>
        </p:nvSpPr>
        <p:spPr bwMode="auto">
          <a:xfrm>
            <a:off x="7466760" y="3658392"/>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8000"/>
                </a:solidFill>
              </a:rPr>
              <a:t>0</a:t>
            </a:r>
          </a:p>
        </p:txBody>
      </p:sp>
      <p:sp>
        <p:nvSpPr>
          <p:cNvPr id="37" name="Text Box 145"/>
          <p:cNvSpPr txBox="1">
            <a:spLocks noChangeArrowheads="1"/>
          </p:cNvSpPr>
          <p:nvPr/>
        </p:nvSpPr>
        <p:spPr bwMode="auto">
          <a:xfrm>
            <a:off x="7493748" y="3977479"/>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8000"/>
                </a:solidFill>
              </a:rPr>
              <a:t>1</a:t>
            </a:r>
          </a:p>
        </p:txBody>
      </p:sp>
      <p:sp>
        <p:nvSpPr>
          <p:cNvPr id="38" name="Text Box 146"/>
          <p:cNvSpPr txBox="1">
            <a:spLocks noChangeArrowheads="1"/>
          </p:cNvSpPr>
          <p:nvPr/>
        </p:nvSpPr>
        <p:spPr bwMode="auto">
          <a:xfrm>
            <a:off x="7493748" y="4380704"/>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8000"/>
                </a:solidFill>
              </a:rPr>
              <a:t>1</a:t>
            </a:r>
          </a:p>
        </p:txBody>
      </p:sp>
      <p:sp>
        <p:nvSpPr>
          <p:cNvPr id="39" name="Text Box 147"/>
          <p:cNvSpPr txBox="1">
            <a:spLocks noChangeArrowheads="1"/>
          </p:cNvSpPr>
          <p:nvPr/>
        </p:nvSpPr>
        <p:spPr bwMode="auto">
          <a:xfrm>
            <a:off x="7493748" y="4715667"/>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8000"/>
                </a:solidFill>
              </a:rPr>
              <a:t>0</a:t>
            </a:r>
          </a:p>
        </p:txBody>
      </p:sp>
      <p:sp>
        <p:nvSpPr>
          <p:cNvPr id="40" name="Text Box 148"/>
          <p:cNvSpPr txBox="1">
            <a:spLocks noChangeArrowheads="1"/>
          </p:cNvSpPr>
          <p:nvPr/>
        </p:nvSpPr>
        <p:spPr bwMode="auto">
          <a:xfrm>
            <a:off x="7493748" y="5050629"/>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8000"/>
                </a:solidFill>
              </a:rPr>
              <a:t>1</a:t>
            </a:r>
          </a:p>
        </p:txBody>
      </p:sp>
      <p:sp>
        <p:nvSpPr>
          <p:cNvPr id="41" name="Text Box 149"/>
          <p:cNvSpPr txBox="1">
            <a:spLocks noChangeArrowheads="1"/>
          </p:cNvSpPr>
          <p:nvPr/>
        </p:nvSpPr>
        <p:spPr bwMode="auto">
          <a:xfrm>
            <a:off x="7493748" y="5385592"/>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8000"/>
                </a:solidFill>
              </a:rPr>
              <a:t>0</a:t>
            </a:r>
          </a:p>
        </p:txBody>
      </p:sp>
      <p:sp>
        <p:nvSpPr>
          <p:cNvPr id="42" name="Text Box 150"/>
          <p:cNvSpPr txBox="1">
            <a:spLocks noChangeArrowheads="1"/>
          </p:cNvSpPr>
          <p:nvPr/>
        </p:nvSpPr>
        <p:spPr bwMode="auto">
          <a:xfrm>
            <a:off x="7493748" y="5720554"/>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8000"/>
                </a:solidFill>
              </a:rPr>
              <a:t>0</a:t>
            </a:r>
          </a:p>
        </p:txBody>
      </p:sp>
      <p:sp>
        <p:nvSpPr>
          <p:cNvPr id="43" name="Text Box 151"/>
          <p:cNvSpPr txBox="1">
            <a:spLocks noChangeArrowheads="1"/>
          </p:cNvSpPr>
          <p:nvPr/>
        </p:nvSpPr>
        <p:spPr bwMode="auto">
          <a:xfrm>
            <a:off x="7493748" y="6012654"/>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8000"/>
                </a:solidFill>
              </a:rPr>
              <a:t>1</a:t>
            </a:r>
          </a:p>
        </p:txBody>
      </p:sp>
      <p:sp>
        <p:nvSpPr>
          <p:cNvPr id="44" name="Text Box 152"/>
          <p:cNvSpPr txBox="1">
            <a:spLocks noChangeArrowheads="1"/>
          </p:cNvSpPr>
          <p:nvPr/>
        </p:nvSpPr>
        <p:spPr bwMode="auto">
          <a:xfrm>
            <a:off x="8152560" y="3658392"/>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8000"/>
                </a:solidFill>
              </a:rPr>
              <a:t>0</a:t>
            </a:r>
          </a:p>
        </p:txBody>
      </p:sp>
      <p:sp>
        <p:nvSpPr>
          <p:cNvPr id="45" name="Text Box 153"/>
          <p:cNvSpPr txBox="1">
            <a:spLocks noChangeArrowheads="1"/>
          </p:cNvSpPr>
          <p:nvPr/>
        </p:nvSpPr>
        <p:spPr bwMode="auto">
          <a:xfrm>
            <a:off x="8179548" y="3977479"/>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8000"/>
                </a:solidFill>
              </a:rPr>
              <a:t>0</a:t>
            </a:r>
          </a:p>
        </p:txBody>
      </p:sp>
      <p:sp>
        <p:nvSpPr>
          <p:cNvPr id="46" name="Text Box 154"/>
          <p:cNvSpPr txBox="1">
            <a:spLocks noChangeArrowheads="1"/>
          </p:cNvSpPr>
          <p:nvPr/>
        </p:nvSpPr>
        <p:spPr bwMode="auto">
          <a:xfrm>
            <a:off x="8179548" y="4380704"/>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solidFill>
                  <a:srgbClr val="008000"/>
                </a:solidFill>
              </a:rPr>
              <a:t>0</a:t>
            </a:r>
          </a:p>
        </p:txBody>
      </p:sp>
      <p:sp>
        <p:nvSpPr>
          <p:cNvPr id="47" name="Text Box 155"/>
          <p:cNvSpPr txBox="1">
            <a:spLocks noChangeArrowheads="1"/>
          </p:cNvSpPr>
          <p:nvPr/>
        </p:nvSpPr>
        <p:spPr bwMode="auto">
          <a:xfrm>
            <a:off x="8179548" y="4715667"/>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8000"/>
                </a:solidFill>
              </a:rPr>
              <a:t>1</a:t>
            </a:r>
          </a:p>
        </p:txBody>
      </p:sp>
      <p:sp>
        <p:nvSpPr>
          <p:cNvPr id="48" name="Text Box 156"/>
          <p:cNvSpPr txBox="1">
            <a:spLocks noChangeArrowheads="1"/>
          </p:cNvSpPr>
          <p:nvPr/>
        </p:nvSpPr>
        <p:spPr bwMode="auto">
          <a:xfrm>
            <a:off x="8179548" y="5050629"/>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8000"/>
                </a:solidFill>
              </a:rPr>
              <a:t>0</a:t>
            </a:r>
          </a:p>
        </p:txBody>
      </p:sp>
      <p:sp>
        <p:nvSpPr>
          <p:cNvPr id="49" name="Text Box 157"/>
          <p:cNvSpPr txBox="1">
            <a:spLocks noChangeArrowheads="1"/>
          </p:cNvSpPr>
          <p:nvPr/>
        </p:nvSpPr>
        <p:spPr bwMode="auto">
          <a:xfrm>
            <a:off x="8179548" y="5385592"/>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8000"/>
                </a:solidFill>
              </a:rPr>
              <a:t>1</a:t>
            </a:r>
          </a:p>
        </p:txBody>
      </p:sp>
      <p:sp>
        <p:nvSpPr>
          <p:cNvPr id="50" name="Text Box 158"/>
          <p:cNvSpPr txBox="1">
            <a:spLocks noChangeArrowheads="1"/>
          </p:cNvSpPr>
          <p:nvPr/>
        </p:nvSpPr>
        <p:spPr bwMode="auto">
          <a:xfrm>
            <a:off x="8179548" y="5720554"/>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8000"/>
                </a:solidFill>
              </a:rPr>
              <a:t>1</a:t>
            </a:r>
          </a:p>
        </p:txBody>
      </p:sp>
      <p:sp>
        <p:nvSpPr>
          <p:cNvPr id="51" name="Text Box 159"/>
          <p:cNvSpPr txBox="1">
            <a:spLocks noChangeArrowheads="1"/>
          </p:cNvSpPr>
          <p:nvPr/>
        </p:nvSpPr>
        <p:spPr bwMode="auto">
          <a:xfrm>
            <a:off x="8165260" y="6028529"/>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008000"/>
                </a:solidFill>
              </a:rPr>
              <a:t>1</a:t>
            </a:r>
          </a:p>
        </p:txBody>
      </p:sp>
      <p:grpSp>
        <p:nvGrpSpPr>
          <p:cNvPr id="52" name="Group 162"/>
          <p:cNvGrpSpPr>
            <a:grpSpLocks/>
          </p:cNvGrpSpPr>
          <p:nvPr/>
        </p:nvGrpSpPr>
        <p:grpSpPr bwMode="auto">
          <a:xfrm>
            <a:off x="60809" y="3475034"/>
            <a:ext cx="3505200" cy="2208213"/>
            <a:chOff x="720" y="2219"/>
            <a:chExt cx="2208" cy="1391"/>
          </a:xfrm>
        </p:grpSpPr>
        <p:grpSp>
          <p:nvGrpSpPr>
            <p:cNvPr id="53" name="Group 6"/>
            <p:cNvGrpSpPr>
              <a:grpSpLocks/>
            </p:cNvGrpSpPr>
            <p:nvPr/>
          </p:nvGrpSpPr>
          <p:grpSpPr bwMode="auto">
            <a:xfrm>
              <a:off x="720" y="2219"/>
              <a:ext cx="2208" cy="1391"/>
              <a:chOff x="1344" y="251"/>
              <a:chExt cx="2208" cy="1391"/>
            </a:xfrm>
          </p:grpSpPr>
          <p:sp>
            <p:nvSpPr>
              <p:cNvPr id="56" name="Rectangle 7"/>
              <p:cNvSpPr>
                <a:spLocks noChangeArrowheads="1"/>
              </p:cNvSpPr>
              <p:nvPr/>
            </p:nvSpPr>
            <p:spPr bwMode="auto">
              <a:xfrm>
                <a:off x="2112" y="672"/>
                <a:ext cx="624" cy="52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dirty="0"/>
                  <a:t>FA</a:t>
                </a:r>
              </a:p>
            </p:txBody>
          </p:sp>
          <p:sp>
            <p:nvSpPr>
              <p:cNvPr id="57" name="Line 8"/>
              <p:cNvSpPr>
                <a:spLocks noChangeShapeType="1"/>
              </p:cNvSpPr>
              <p:nvPr/>
            </p:nvSpPr>
            <p:spPr bwMode="auto">
              <a:xfrm flipH="1">
                <a:off x="2736" y="912"/>
                <a:ext cx="38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8" name="Line 9"/>
              <p:cNvSpPr>
                <a:spLocks noChangeShapeType="1"/>
              </p:cNvSpPr>
              <p:nvPr/>
            </p:nvSpPr>
            <p:spPr bwMode="auto">
              <a:xfrm flipV="1">
                <a:off x="2304" y="1200"/>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9" name="Line 10"/>
              <p:cNvSpPr>
                <a:spLocks noChangeShapeType="1"/>
              </p:cNvSpPr>
              <p:nvPr/>
            </p:nvSpPr>
            <p:spPr bwMode="auto">
              <a:xfrm flipV="1">
                <a:off x="2544" y="1200"/>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0" name="Line 11"/>
              <p:cNvSpPr>
                <a:spLocks noChangeShapeType="1"/>
              </p:cNvSpPr>
              <p:nvPr/>
            </p:nvSpPr>
            <p:spPr bwMode="auto">
              <a:xfrm flipV="1">
                <a:off x="2448" y="288"/>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1" name="Line 12"/>
              <p:cNvSpPr>
                <a:spLocks noChangeShapeType="1"/>
              </p:cNvSpPr>
              <p:nvPr/>
            </p:nvSpPr>
            <p:spPr bwMode="auto">
              <a:xfrm flipH="1">
                <a:off x="1728" y="912"/>
                <a:ext cx="38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2" name="Text Box 13"/>
              <p:cNvSpPr txBox="1">
                <a:spLocks noChangeArrowheads="1"/>
              </p:cNvSpPr>
              <p:nvPr/>
            </p:nvSpPr>
            <p:spPr bwMode="auto">
              <a:xfrm>
                <a:off x="3072" y="768"/>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r>
                  <a:rPr lang="en-US" altLang="zh-CN" baseline="-25000"/>
                  <a:t>i-1</a:t>
                </a:r>
              </a:p>
            </p:txBody>
          </p:sp>
          <p:sp>
            <p:nvSpPr>
              <p:cNvPr id="63" name="Text Box 14"/>
              <p:cNvSpPr txBox="1">
                <a:spLocks noChangeArrowheads="1"/>
              </p:cNvSpPr>
              <p:nvPr/>
            </p:nvSpPr>
            <p:spPr bwMode="auto">
              <a:xfrm>
                <a:off x="1344" y="768"/>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r>
                  <a:rPr lang="en-US" altLang="zh-CN" baseline="-25000"/>
                  <a:t>i</a:t>
                </a:r>
              </a:p>
            </p:txBody>
          </p:sp>
          <p:sp>
            <p:nvSpPr>
              <p:cNvPr id="64" name="Text Box 15"/>
              <p:cNvSpPr txBox="1">
                <a:spLocks noChangeArrowheads="1"/>
              </p:cNvSpPr>
              <p:nvPr/>
            </p:nvSpPr>
            <p:spPr bwMode="auto">
              <a:xfrm>
                <a:off x="2016" y="1392"/>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A</a:t>
                </a:r>
                <a:r>
                  <a:rPr lang="en-US" altLang="zh-CN" baseline="-25000" dirty="0"/>
                  <a:t>i</a:t>
                </a:r>
              </a:p>
            </p:txBody>
          </p:sp>
          <p:sp>
            <p:nvSpPr>
              <p:cNvPr id="65" name="Text Box 16"/>
              <p:cNvSpPr txBox="1">
                <a:spLocks noChangeArrowheads="1"/>
              </p:cNvSpPr>
              <p:nvPr/>
            </p:nvSpPr>
            <p:spPr bwMode="auto">
              <a:xfrm>
                <a:off x="2496" y="1392"/>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B</a:t>
                </a:r>
                <a:r>
                  <a:rPr lang="en-US" altLang="zh-CN" baseline="-25000" dirty="0"/>
                  <a:t>i</a:t>
                </a:r>
              </a:p>
            </p:txBody>
          </p:sp>
          <p:sp>
            <p:nvSpPr>
              <p:cNvPr id="66" name="Text Box 17"/>
              <p:cNvSpPr txBox="1">
                <a:spLocks noChangeArrowheads="1"/>
              </p:cNvSpPr>
              <p:nvPr/>
            </p:nvSpPr>
            <p:spPr bwMode="auto">
              <a:xfrm>
                <a:off x="2448" y="251"/>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S</a:t>
                </a:r>
                <a:r>
                  <a:rPr lang="en-US" altLang="zh-CN" baseline="-25000" dirty="0"/>
                  <a:t>i</a:t>
                </a:r>
              </a:p>
            </p:txBody>
          </p:sp>
        </p:grpSp>
        <p:sp>
          <p:nvSpPr>
            <p:cNvPr id="54" name="Text Box 160"/>
            <p:cNvSpPr txBox="1">
              <a:spLocks noChangeArrowheads="1"/>
            </p:cNvSpPr>
            <p:nvPr/>
          </p:nvSpPr>
          <p:spPr bwMode="auto">
            <a:xfrm>
              <a:off x="2018" y="2251"/>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和</a:t>
              </a:r>
            </a:p>
          </p:txBody>
        </p:sp>
        <p:sp>
          <p:nvSpPr>
            <p:cNvPr id="55" name="Text Box 161"/>
            <p:cNvSpPr txBox="1">
              <a:spLocks noChangeArrowheads="1"/>
            </p:cNvSpPr>
            <p:nvPr/>
          </p:nvSpPr>
          <p:spPr bwMode="auto">
            <a:xfrm>
              <a:off x="789" y="2553"/>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进位</a:t>
              </a:r>
            </a:p>
          </p:txBody>
        </p:sp>
      </p:grpSp>
      <p:sp>
        <p:nvSpPr>
          <p:cNvPr id="67" name="Rectangle 7"/>
          <p:cNvSpPr>
            <a:spLocks noChangeArrowheads="1"/>
          </p:cNvSpPr>
          <p:nvPr/>
        </p:nvSpPr>
        <p:spPr bwMode="auto">
          <a:xfrm>
            <a:off x="1280009" y="4147732"/>
            <a:ext cx="990600" cy="838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spcBef>
                <a:spcPct val="0"/>
              </a:spcBef>
            </a:pPr>
            <a:r>
              <a:rPr lang="en-US" altLang="zh-CN" dirty="0">
                <a:solidFill>
                  <a:schemeClr val="tx1"/>
                </a:solidFill>
              </a:rPr>
              <a:t>FA</a:t>
            </a:r>
          </a:p>
        </p:txBody>
      </p:sp>
      <p:grpSp>
        <p:nvGrpSpPr>
          <p:cNvPr id="68" name="Group 25"/>
          <p:cNvGrpSpPr>
            <a:grpSpLocks/>
          </p:cNvGrpSpPr>
          <p:nvPr/>
        </p:nvGrpSpPr>
        <p:grpSpPr bwMode="auto">
          <a:xfrm>
            <a:off x="5872163" y="206375"/>
            <a:ext cx="2590800" cy="2154238"/>
            <a:chOff x="1152" y="48"/>
            <a:chExt cx="1632" cy="1357"/>
          </a:xfrm>
        </p:grpSpPr>
        <p:sp>
          <p:nvSpPr>
            <p:cNvPr id="69" name="Rectangle 26"/>
            <p:cNvSpPr>
              <a:spLocks noChangeArrowheads="1"/>
            </p:cNvSpPr>
            <p:nvPr/>
          </p:nvSpPr>
          <p:spPr bwMode="auto">
            <a:xfrm>
              <a:off x="1920" y="432"/>
              <a:ext cx="624" cy="52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spcBef>
                  <a:spcPct val="0"/>
                </a:spcBef>
              </a:pPr>
              <a:r>
                <a:rPr lang="en-US" altLang="zh-CN" dirty="0">
                  <a:solidFill>
                    <a:schemeClr val="tx1"/>
                  </a:solidFill>
                </a:rPr>
                <a:t>HA</a:t>
              </a:r>
            </a:p>
          </p:txBody>
        </p:sp>
        <p:sp>
          <p:nvSpPr>
            <p:cNvPr id="70" name="Line 27"/>
            <p:cNvSpPr>
              <a:spLocks noChangeShapeType="1"/>
            </p:cNvSpPr>
            <p:nvPr/>
          </p:nvSpPr>
          <p:spPr bwMode="auto">
            <a:xfrm flipV="1">
              <a:off x="2112" y="960"/>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71" name="Line 28"/>
            <p:cNvSpPr>
              <a:spLocks noChangeShapeType="1"/>
            </p:cNvSpPr>
            <p:nvPr/>
          </p:nvSpPr>
          <p:spPr bwMode="auto">
            <a:xfrm flipV="1">
              <a:off x="2352" y="960"/>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72" name="Line 29"/>
            <p:cNvSpPr>
              <a:spLocks noChangeShapeType="1"/>
            </p:cNvSpPr>
            <p:nvPr/>
          </p:nvSpPr>
          <p:spPr bwMode="auto">
            <a:xfrm flipV="1">
              <a:off x="2256" y="48"/>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73" name="Line 30"/>
            <p:cNvSpPr>
              <a:spLocks noChangeShapeType="1"/>
            </p:cNvSpPr>
            <p:nvPr/>
          </p:nvSpPr>
          <p:spPr bwMode="auto">
            <a:xfrm flipH="1">
              <a:off x="1536" y="672"/>
              <a:ext cx="38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74" name="Text Box 31"/>
            <p:cNvSpPr txBox="1">
              <a:spLocks noChangeArrowheads="1"/>
            </p:cNvSpPr>
            <p:nvPr/>
          </p:nvSpPr>
          <p:spPr bwMode="auto">
            <a:xfrm>
              <a:off x="1152" y="528"/>
              <a:ext cx="48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r>
                <a:rPr lang="en-US" altLang="zh-CN" baseline="-25000"/>
                <a:t>i</a:t>
              </a:r>
            </a:p>
          </p:txBody>
        </p:sp>
        <p:sp>
          <p:nvSpPr>
            <p:cNvPr id="75" name="Text Box 32"/>
            <p:cNvSpPr txBox="1">
              <a:spLocks noChangeArrowheads="1"/>
            </p:cNvSpPr>
            <p:nvPr/>
          </p:nvSpPr>
          <p:spPr bwMode="auto">
            <a:xfrm>
              <a:off x="1868" y="1149"/>
              <a:ext cx="48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A</a:t>
              </a:r>
              <a:r>
                <a:rPr lang="en-US" altLang="zh-CN" baseline="-25000" dirty="0"/>
                <a:t>i</a:t>
              </a:r>
            </a:p>
          </p:txBody>
        </p:sp>
        <p:sp>
          <p:nvSpPr>
            <p:cNvPr id="76" name="Text Box 33"/>
            <p:cNvSpPr txBox="1">
              <a:spLocks noChangeArrowheads="1"/>
            </p:cNvSpPr>
            <p:nvPr/>
          </p:nvSpPr>
          <p:spPr bwMode="auto">
            <a:xfrm>
              <a:off x="2304" y="1152"/>
              <a:ext cx="48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B</a:t>
              </a:r>
              <a:r>
                <a:rPr lang="en-US" altLang="zh-CN" baseline="-25000" dirty="0"/>
                <a:t>i</a:t>
              </a:r>
            </a:p>
          </p:txBody>
        </p:sp>
        <p:sp>
          <p:nvSpPr>
            <p:cNvPr id="77" name="Text Box 34"/>
            <p:cNvSpPr txBox="1">
              <a:spLocks noChangeArrowheads="1"/>
            </p:cNvSpPr>
            <p:nvPr/>
          </p:nvSpPr>
          <p:spPr bwMode="auto">
            <a:xfrm>
              <a:off x="2220" y="100"/>
              <a:ext cx="48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S</a:t>
              </a:r>
              <a:r>
                <a:rPr lang="en-US" altLang="zh-CN" baseline="-25000" dirty="0"/>
                <a:t>i</a:t>
              </a:r>
            </a:p>
          </p:txBody>
        </p:sp>
      </p:grpSp>
      <p:pic>
        <p:nvPicPr>
          <p:cNvPr id="7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4886" y="3128153"/>
            <a:ext cx="2209800"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75454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第五节  数据比较器和加法器</a:t>
            </a:r>
          </a:p>
        </p:txBody>
      </p:sp>
      <p:sp>
        <p:nvSpPr>
          <p:cNvPr id="30" name="内容占位符 2"/>
          <p:cNvSpPr>
            <a:spLocks noGrp="1"/>
          </p:cNvSpPr>
          <p:nvPr>
            <p:ph idx="1"/>
          </p:nvPr>
        </p:nvSpPr>
        <p:spPr>
          <a:xfrm>
            <a:off x="34543" y="464904"/>
            <a:ext cx="9007310" cy="5775791"/>
          </a:xfrm>
        </p:spPr>
        <p:txBody>
          <a:bodyPr/>
          <a:lstStyle/>
          <a:p>
            <a:r>
              <a:rPr lang="zh-CN" altLang="en-US" sz="2800" dirty="0"/>
              <a:t>串行加法器</a:t>
            </a:r>
            <a:endParaRPr lang="en-US" altLang="zh-CN" sz="28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sp>
        <p:nvSpPr>
          <p:cNvPr id="3" name="AutoShape 5" descr="file:///C:/RS_%E5%8C%97%E9%82%AE%E4%BA%8B%E5%8A%A1/%E6%95%B0%E5%AD%97%E9%80%BB%E8%BE%91%E6%95%99%E5%AD%A6/CDISO/%E6%95%B0%E5%AD%97%E9%80%BB%E8%BE%91_%E7%94%B5%E5%AD%90%E6%95%99%E6%A1%88Web/%E7%AB%8B%E4%BD%93%E5%8C%96%E8%AF%BE%E4%BB%B6%E7%AC%AC%E5%9B%9B%E7%89%88/%E6%95%B0%E5%AD%97%E9%80%BB%E8%BE%91/pic/fig/tab2.9.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67" name="Group 4"/>
          <p:cNvGrpSpPr>
            <a:grpSpLocks/>
          </p:cNvGrpSpPr>
          <p:nvPr/>
        </p:nvGrpSpPr>
        <p:grpSpPr bwMode="auto">
          <a:xfrm>
            <a:off x="504840" y="1438976"/>
            <a:ext cx="2241550" cy="381000"/>
            <a:chOff x="0" y="1200"/>
            <a:chExt cx="2423" cy="240"/>
          </a:xfrm>
        </p:grpSpPr>
        <p:sp>
          <p:nvSpPr>
            <p:cNvPr id="68" name="AutoShape 5"/>
            <p:cNvSpPr>
              <a:spLocks noChangeArrowheads="1"/>
            </p:cNvSpPr>
            <p:nvPr/>
          </p:nvSpPr>
          <p:spPr bwMode="auto">
            <a:xfrm>
              <a:off x="0" y="1200"/>
              <a:ext cx="1819" cy="240"/>
            </a:xfrm>
            <a:prstGeom prst="roundRect">
              <a:avLst>
                <a:gd name="adj" fmla="val 50000"/>
              </a:avLst>
            </a:prstGeom>
            <a:ln>
              <a:headEnd/>
              <a:tailEnd/>
            </a:ln>
          </p:spPr>
          <p:style>
            <a:lnRef idx="1">
              <a:schemeClr val="accent6"/>
            </a:lnRef>
            <a:fillRef idx="3">
              <a:schemeClr val="accent6"/>
            </a:fillRef>
            <a:effectRef idx="2">
              <a:schemeClr val="accent6"/>
            </a:effectRef>
            <a:fontRef idx="minor">
              <a:schemeClr val="lt1"/>
            </a:fontRef>
          </p:style>
          <p:txBody>
            <a:bodyPr wrap="none" lIns="0" tIns="0" rIns="0" bIns="0" anchor="ctr"/>
            <a:lstStyle/>
            <a:p>
              <a:r>
                <a:rPr lang="zh-CN" altLang="en-US" sz="2400">
                  <a:solidFill>
                    <a:schemeClr val="bg1"/>
                  </a:solidFill>
                </a:rPr>
                <a:t>串行加法器</a:t>
              </a:r>
            </a:p>
          </p:txBody>
        </p:sp>
        <p:sp>
          <p:nvSpPr>
            <p:cNvPr id="69" name="Line 6"/>
            <p:cNvSpPr>
              <a:spLocks noChangeShapeType="1"/>
            </p:cNvSpPr>
            <p:nvPr/>
          </p:nvSpPr>
          <p:spPr bwMode="auto">
            <a:xfrm flipV="1">
              <a:off x="1854" y="1326"/>
              <a:ext cx="569" cy="1"/>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lIns="0" tIns="0" rIns="0" bIns="0" anchor="ctr"/>
            <a:lstStyle/>
            <a:p>
              <a:endParaRPr lang="zh-CN" altLang="en-US" sz="2400"/>
            </a:p>
          </p:txBody>
        </p:sp>
      </p:grpSp>
      <p:sp>
        <p:nvSpPr>
          <p:cNvPr id="70" name="Text Box 7"/>
          <p:cNvSpPr txBox="1">
            <a:spLocks noChangeArrowheads="1"/>
          </p:cNvSpPr>
          <p:nvPr/>
        </p:nvSpPr>
        <p:spPr bwMode="auto">
          <a:xfrm>
            <a:off x="2738453" y="1438976"/>
            <a:ext cx="433546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sz="2400" dirty="0"/>
              <a:t>多个全加器</a:t>
            </a:r>
            <a:r>
              <a:rPr lang="en-US" altLang="zh-CN" sz="2400" dirty="0"/>
              <a:t>FA</a:t>
            </a:r>
            <a:r>
              <a:rPr lang="zh-CN" altLang="en-US" sz="2400" dirty="0"/>
              <a:t>串行连接</a:t>
            </a:r>
          </a:p>
        </p:txBody>
      </p:sp>
      <p:grpSp>
        <p:nvGrpSpPr>
          <p:cNvPr id="71" name="Group 8"/>
          <p:cNvGrpSpPr>
            <a:grpSpLocks/>
          </p:cNvGrpSpPr>
          <p:nvPr/>
        </p:nvGrpSpPr>
        <p:grpSpPr bwMode="auto">
          <a:xfrm>
            <a:off x="558815" y="2029526"/>
            <a:ext cx="8305800" cy="2225675"/>
            <a:chOff x="384" y="2918"/>
            <a:chExt cx="5232" cy="1402"/>
          </a:xfrm>
        </p:grpSpPr>
        <p:sp>
          <p:nvSpPr>
            <p:cNvPr id="72" name="Rectangle 9"/>
            <p:cNvSpPr>
              <a:spLocks noChangeArrowheads="1"/>
            </p:cNvSpPr>
            <p:nvPr/>
          </p:nvSpPr>
          <p:spPr bwMode="auto">
            <a:xfrm>
              <a:off x="1152" y="3350"/>
              <a:ext cx="624" cy="52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spcBef>
                  <a:spcPct val="0"/>
                </a:spcBef>
              </a:pPr>
              <a:r>
                <a:rPr lang="en-US" altLang="zh-CN">
                  <a:solidFill>
                    <a:schemeClr val="tx1"/>
                  </a:solidFill>
                </a:rPr>
                <a:t>FA</a:t>
              </a:r>
              <a:r>
                <a:rPr lang="en-US" altLang="zh-CN" baseline="-25000">
                  <a:solidFill>
                    <a:schemeClr val="tx1"/>
                  </a:solidFill>
                </a:rPr>
                <a:t>15</a:t>
              </a:r>
            </a:p>
          </p:txBody>
        </p:sp>
        <p:sp>
          <p:nvSpPr>
            <p:cNvPr id="73" name="Line 10"/>
            <p:cNvSpPr>
              <a:spLocks noChangeShapeType="1"/>
            </p:cNvSpPr>
            <p:nvPr/>
          </p:nvSpPr>
          <p:spPr bwMode="auto">
            <a:xfrm flipH="1" flipV="1">
              <a:off x="1776" y="3590"/>
              <a:ext cx="577" cy="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4" name="Line 11"/>
            <p:cNvSpPr>
              <a:spLocks noChangeShapeType="1"/>
            </p:cNvSpPr>
            <p:nvPr/>
          </p:nvSpPr>
          <p:spPr bwMode="auto">
            <a:xfrm flipV="1">
              <a:off x="1344" y="3878"/>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5" name="Line 12"/>
            <p:cNvSpPr>
              <a:spLocks noChangeShapeType="1"/>
            </p:cNvSpPr>
            <p:nvPr/>
          </p:nvSpPr>
          <p:spPr bwMode="auto">
            <a:xfrm flipV="1">
              <a:off x="1584" y="3878"/>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6" name="Line 13"/>
            <p:cNvSpPr>
              <a:spLocks noChangeShapeType="1"/>
            </p:cNvSpPr>
            <p:nvPr/>
          </p:nvSpPr>
          <p:spPr bwMode="auto">
            <a:xfrm flipV="1">
              <a:off x="1488" y="2966"/>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7" name="Line 14"/>
            <p:cNvSpPr>
              <a:spLocks noChangeShapeType="1"/>
            </p:cNvSpPr>
            <p:nvPr/>
          </p:nvSpPr>
          <p:spPr bwMode="auto">
            <a:xfrm flipH="1">
              <a:off x="768" y="3590"/>
              <a:ext cx="38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8" name="Text Box 15"/>
            <p:cNvSpPr txBox="1">
              <a:spLocks noChangeArrowheads="1"/>
            </p:cNvSpPr>
            <p:nvPr/>
          </p:nvSpPr>
          <p:spPr bwMode="auto">
            <a:xfrm>
              <a:off x="384" y="3446"/>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r>
                <a:rPr lang="en-US" altLang="zh-CN" baseline="-25000"/>
                <a:t>15</a:t>
              </a:r>
            </a:p>
          </p:txBody>
        </p:sp>
        <p:sp>
          <p:nvSpPr>
            <p:cNvPr id="79" name="Text Box 16"/>
            <p:cNvSpPr txBox="1">
              <a:spLocks noChangeArrowheads="1"/>
            </p:cNvSpPr>
            <p:nvPr/>
          </p:nvSpPr>
          <p:spPr bwMode="auto">
            <a:xfrm>
              <a:off x="1008" y="407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r>
                <a:rPr lang="en-US" altLang="zh-CN" baseline="-25000"/>
                <a:t>15</a:t>
              </a:r>
            </a:p>
          </p:txBody>
        </p:sp>
        <p:sp>
          <p:nvSpPr>
            <p:cNvPr id="80" name="Text Box 17"/>
            <p:cNvSpPr txBox="1">
              <a:spLocks noChangeArrowheads="1"/>
            </p:cNvSpPr>
            <p:nvPr/>
          </p:nvSpPr>
          <p:spPr bwMode="auto">
            <a:xfrm>
              <a:off x="1545" y="407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B</a:t>
              </a:r>
              <a:r>
                <a:rPr lang="en-US" altLang="zh-CN" baseline="-25000" dirty="0"/>
                <a:t>15</a:t>
              </a:r>
            </a:p>
          </p:txBody>
        </p:sp>
        <p:sp>
          <p:nvSpPr>
            <p:cNvPr id="81" name="Text Box 18"/>
            <p:cNvSpPr txBox="1">
              <a:spLocks noChangeArrowheads="1"/>
            </p:cNvSpPr>
            <p:nvPr/>
          </p:nvSpPr>
          <p:spPr bwMode="auto">
            <a:xfrm>
              <a:off x="1469" y="2918"/>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S</a:t>
              </a:r>
              <a:r>
                <a:rPr lang="en-US" altLang="zh-CN" baseline="-25000" dirty="0"/>
                <a:t>15</a:t>
              </a:r>
            </a:p>
          </p:txBody>
        </p:sp>
        <p:sp>
          <p:nvSpPr>
            <p:cNvPr id="82" name="Rectangle 19"/>
            <p:cNvSpPr>
              <a:spLocks noChangeArrowheads="1"/>
            </p:cNvSpPr>
            <p:nvPr/>
          </p:nvSpPr>
          <p:spPr bwMode="auto">
            <a:xfrm>
              <a:off x="2352" y="3350"/>
              <a:ext cx="624" cy="52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spcBef>
                  <a:spcPct val="0"/>
                </a:spcBef>
              </a:pPr>
              <a:r>
                <a:rPr lang="en-US" altLang="zh-CN">
                  <a:solidFill>
                    <a:schemeClr val="tx1"/>
                  </a:solidFill>
                </a:rPr>
                <a:t>FA</a:t>
              </a:r>
              <a:r>
                <a:rPr lang="en-US" altLang="zh-CN" baseline="-25000">
                  <a:solidFill>
                    <a:schemeClr val="tx1"/>
                  </a:solidFill>
                </a:rPr>
                <a:t>14</a:t>
              </a:r>
            </a:p>
          </p:txBody>
        </p:sp>
        <p:sp>
          <p:nvSpPr>
            <p:cNvPr id="83" name="Line 20"/>
            <p:cNvSpPr>
              <a:spLocks noChangeShapeType="1"/>
            </p:cNvSpPr>
            <p:nvPr/>
          </p:nvSpPr>
          <p:spPr bwMode="auto">
            <a:xfrm flipH="1">
              <a:off x="2976" y="3590"/>
              <a:ext cx="38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4" name="Line 21"/>
            <p:cNvSpPr>
              <a:spLocks noChangeShapeType="1"/>
            </p:cNvSpPr>
            <p:nvPr/>
          </p:nvSpPr>
          <p:spPr bwMode="auto">
            <a:xfrm flipV="1">
              <a:off x="2544" y="3878"/>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5" name="Line 22"/>
            <p:cNvSpPr>
              <a:spLocks noChangeShapeType="1"/>
            </p:cNvSpPr>
            <p:nvPr/>
          </p:nvSpPr>
          <p:spPr bwMode="auto">
            <a:xfrm flipV="1">
              <a:off x="2784" y="3878"/>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6" name="Line 23"/>
            <p:cNvSpPr>
              <a:spLocks noChangeShapeType="1"/>
            </p:cNvSpPr>
            <p:nvPr/>
          </p:nvSpPr>
          <p:spPr bwMode="auto">
            <a:xfrm flipV="1">
              <a:off x="2688" y="2966"/>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7" name="Text Box 24"/>
            <p:cNvSpPr txBox="1">
              <a:spLocks noChangeArrowheads="1"/>
            </p:cNvSpPr>
            <p:nvPr/>
          </p:nvSpPr>
          <p:spPr bwMode="auto">
            <a:xfrm>
              <a:off x="1872" y="3312"/>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r>
                <a:rPr lang="en-US" altLang="zh-CN" baseline="-25000"/>
                <a:t>14</a:t>
              </a:r>
            </a:p>
          </p:txBody>
        </p:sp>
        <p:sp>
          <p:nvSpPr>
            <p:cNvPr id="88" name="Text Box 25"/>
            <p:cNvSpPr txBox="1">
              <a:spLocks noChangeArrowheads="1"/>
            </p:cNvSpPr>
            <p:nvPr/>
          </p:nvSpPr>
          <p:spPr bwMode="auto">
            <a:xfrm>
              <a:off x="2208" y="407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r>
                <a:rPr lang="en-US" altLang="zh-CN" baseline="-25000"/>
                <a:t>14</a:t>
              </a:r>
            </a:p>
          </p:txBody>
        </p:sp>
        <p:sp>
          <p:nvSpPr>
            <p:cNvPr id="89" name="Text Box 26"/>
            <p:cNvSpPr txBox="1">
              <a:spLocks noChangeArrowheads="1"/>
            </p:cNvSpPr>
            <p:nvPr/>
          </p:nvSpPr>
          <p:spPr bwMode="auto">
            <a:xfrm>
              <a:off x="2752" y="407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B</a:t>
              </a:r>
              <a:r>
                <a:rPr lang="en-US" altLang="zh-CN" baseline="-25000" dirty="0"/>
                <a:t>14</a:t>
              </a:r>
            </a:p>
          </p:txBody>
        </p:sp>
        <p:sp>
          <p:nvSpPr>
            <p:cNvPr id="90" name="Text Box 27"/>
            <p:cNvSpPr txBox="1">
              <a:spLocks noChangeArrowheads="1"/>
            </p:cNvSpPr>
            <p:nvPr/>
          </p:nvSpPr>
          <p:spPr bwMode="auto">
            <a:xfrm>
              <a:off x="2683" y="2918"/>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S</a:t>
              </a:r>
              <a:r>
                <a:rPr lang="en-US" altLang="zh-CN" baseline="-25000" dirty="0"/>
                <a:t>14</a:t>
              </a:r>
            </a:p>
          </p:txBody>
        </p:sp>
        <p:sp>
          <p:nvSpPr>
            <p:cNvPr id="91" name="Rectangle 28"/>
            <p:cNvSpPr>
              <a:spLocks noChangeArrowheads="1"/>
            </p:cNvSpPr>
            <p:nvPr/>
          </p:nvSpPr>
          <p:spPr bwMode="auto">
            <a:xfrm>
              <a:off x="4176" y="3350"/>
              <a:ext cx="624" cy="52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spcBef>
                  <a:spcPct val="0"/>
                </a:spcBef>
              </a:pPr>
              <a:r>
                <a:rPr lang="en-US" altLang="zh-CN" dirty="0">
                  <a:solidFill>
                    <a:schemeClr val="tx1"/>
                  </a:solidFill>
                </a:rPr>
                <a:t>FA</a:t>
              </a:r>
              <a:r>
                <a:rPr lang="en-US" altLang="zh-CN" baseline="-25000" dirty="0">
                  <a:solidFill>
                    <a:schemeClr val="tx1"/>
                  </a:solidFill>
                </a:rPr>
                <a:t>0</a:t>
              </a:r>
            </a:p>
          </p:txBody>
        </p:sp>
        <p:sp>
          <p:nvSpPr>
            <p:cNvPr id="92" name="Line 29"/>
            <p:cNvSpPr>
              <a:spLocks noChangeShapeType="1"/>
            </p:cNvSpPr>
            <p:nvPr/>
          </p:nvSpPr>
          <p:spPr bwMode="auto">
            <a:xfrm flipH="1">
              <a:off x="4800" y="3590"/>
              <a:ext cx="38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3" name="Line 30"/>
            <p:cNvSpPr>
              <a:spLocks noChangeShapeType="1"/>
            </p:cNvSpPr>
            <p:nvPr/>
          </p:nvSpPr>
          <p:spPr bwMode="auto">
            <a:xfrm flipV="1">
              <a:off x="4368" y="3878"/>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4" name="Line 31"/>
            <p:cNvSpPr>
              <a:spLocks noChangeShapeType="1"/>
            </p:cNvSpPr>
            <p:nvPr/>
          </p:nvSpPr>
          <p:spPr bwMode="auto">
            <a:xfrm flipV="1">
              <a:off x="4608" y="3878"/>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5" name="Line 32"/>
            <p:cNvSpPr>
              <a:spLocks noChangeShapeType="1"/>
            </p:cNvSpPr>
            <p:nvPr/>
          </p:nvSpPr>
          <p:spPr bwMode="auto">
            <a:xfrm flipV="1">
              <a:off x="4512" y="2966"/>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6" name="Line 33"/>
            <p:cNvSpPr>
              <a:spLocks noChangeShapeType="1"/>
            </p:cNvSpPr>
            <p:nvPr/>
          </p:nvSpPr>
          <p:spPr bwMode="auto">
            <a:xfrm flipH="1">
              <a:off x="3792" y="3590"/>
              <a:ext cx="38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7" name="Text Box 34"/>
            <p:cNvSpPr txBox="1">
              <a:spLocks noChangeArrowheads="1"/>
            </p:cNvSpPr>
            <p:nvPr/>
          </p:nvSpPr>
          <p:spPr bwMode="auto">
            <a:xfrm>
              <a:off x="5136" y="3446"/>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r>
                <a:rPr lang="en-US" altLang="zh-CN" baseline="-25000"/>
                <a:t>-1</a:t>
              </a:r>
            </a:p>
          </p:txBody>
        </p:sp>
        <p:sp>
          <p:nvSpPr>
            <p:cNvPr id="98" name="Text Box 35"/>
            <p:cNvSpPr txBox="1">
              <a:spLocks noChangeArrowheads="1"/>
            </p:cNvSpPr>
            <p:nvPr/>
          </p:nvSpPr>
          <p:spPr bwMode="auto">
            <a:xfrm>
              <a:off x="4032" y="407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r>
                <a:rPr lang="en-US" altLang="zh-CN" baseline="-25000"/>
                <a:t>0</a:t>
              </a:r>
            </a:p>
          </p:txBody>
        </p:sp>
        <p:sp>
          <p:nvSpPr>
            <p:cNvPr id="99" name="Text Box 36"/>
            <p:cNvSpPr txBox="1">
              <a:spLocks noChangeArrowheads="1"/>
            </p:cNvSpPr>
            <p:nvPr/>
          </p:nvSpPr>
          <p:spPr bwMode="auto">
            <a:xfrm>
              <a:off x="4576" y="407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B</a:t>
              </a:r>
              <a:r>
                <a:rPr lang="en-US" altLang="zh-CN" baseline="-25000" dirty="0"/>
                <a:t>0</a:t>
              </a:r>
            </a:p>
          </p:txBody>
        </p:sp>
        <p:sp>
          <p:nvSpPr>
            <p:cNvPr id="100" name="Text Box 37"/>
            <p:cNvSpPr txBox="1">
              <a:spLocks noChangeArrowheads="1"/>
            </p:cNvSpPr>
            <p:nvPr/>
          </p:nvSpPr>
          <p:spPr bwMode="auto">
            <a:xfrm>
              <a:off x="4493" y="2918"/>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S</a:t>
              </a:r>
              <a:r>
                <a:rPr lang="en-US" altLang="zh-CN" baseline="-25000" dirty="0"/>
                <a:t>0</a:t>
              </a:r>
            </a:p>
          </p:txBody>
        </p:sp>
        <p:sp>
          <p:nvSpPr>
            <p:cNvPr id="101" name="Text Box 38"/>
            <p:cNvSpPr txBox="1">
              <a:spLocks noChangeArrowheads="1"/>
            </p:cNvSpPr>
            <p:nvPr/>
          </p:nvSpPr>
          <p:spPr bwMode="auto">
            <a:xfrm>
              <a:off x="3360" y="3456"/>
              <a:ext cx="43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t>
              </a:r>
            </a:p>
          </p:txBody>
        </p:sp>
        <p:sp>
          <p:nvSpPr>
            <p:cNvPr id="102" name="Text Box 39"/>
            <p:cNvSpPr txBox="1">
              <a:spLocks noChangeArrowheads="1"/>
            </p:cNvSpPr>
            <p:nvPr/>
          </p:nvSpPr>
          <p:spPr bwMode="auto">
            <a:xfrm>
              <a:off x="3792" y="3312"/>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r>
                <a:rPr lang="en-US" altLang="zh-CN" baseline="-25000"/>
                <a:t>0</a:t>
              </a:r>
            </a:p>
          </p:txBody>
        </p:sp>
        <p:sp>
          <p:nvSpPr>
            <p:cNvPr id="103" name="Text Box 40"/>
            <p:cNvSpPr txBox="1">
              <a:spLocks noChangeArrowheads="1"/>
            </p:cNvSpPr>
            <p:nvPr/>
          </p:nvSpPr>
          <p:spPr bwMode="auto">
            <a:xfrm>
              <a:off x="2976" y="3312"/>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r>
                <a:rPr lang="en-US" altLang="zh-CN" baseline="-25000"/>
                <a:t>13</a:t>
              </a:r>
            </a:p>
          </p:txBody>
        </p:sp>
      </p:grpSp>
      <p:sp>
        <p:nvSpPr>
          <p:cNvPr id="104" name="Text Box 41"/>
          <p:cNvSpPr txBox="1">
            <a:spLocks noChangeArrowheads="1"/>
          </p:cNvSpPr>
          <p:nvPr/>
        </p:nvSpPr>
        <p:spPr bwMode="auto">
          <a:xfrm>
            <a:off x="559206" y="4640902"/>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A=3948H</a:t>
            </a:r>
          </a:p>
        </p:txBody>
      </p:sp>
      <p:sp>
        <p:nvSpPr>
          <p:cNvPr id="105" name="Text Box 42"/>
          <p:cNvSpPr txBox="1">
            <a:spLocks noChangeArrowheads="1"/>
          </p:cNvSpPr>
          <p:nvPr/>
        </p:nvSpPr>
        <p:spPr bwMode="auto">
          <a:xfrm>
            <a:off x="511706" y="5021902"/>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B=C769H</a:t>
            </a:r>
          </a:p>
        </p:txBody>
      </p:sp>
      <p:sp>
        <p:nvSpPr>
          <p:cNvPr id="106" name="Text Box 43"/>
          <p:cNvSpPr txBox="1">
            <a:spLocks noChangeArrowheads="1"/>
          </p:cNvSpPr>
          <p:nvPr/>
        </p:nvSpPr>
        <p:spPr bwMode="auto">
          <a:xfrm>
            <a:off x="2709844" y="4625027"/>
            <a:ext cx="541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A=0011 1001 0100 1000B</a:t>
            </a:r>
          </a:p>
        </p:txBody>
      </p:sp>
      <p:sp>
        <p:nvSpPr>
          <p:cNvPr id="107" name="Text Box 45"/>
          <p:cNvSpPr txBox="1">
            <a:spLocks noChangeArrowheads="1"/>
          </p:cNvSpPr>
          <p:nvPr/>
        </p:nvSpPr>
        <p:spPr bwMode="auto">
          <a:xfrm>
            <a:off x="2639356" y="5060001"/>
            <a:ext cx="54102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B =1100  0111 0110 1001B</a:t>
            </a:r>
          </a:p>
        </p:txBody>
      </p:sp>
      <p:sp>
        <p:nvSpPr>
          <p:cNvPr id="108" name="Text Box 46"/>
          <p:cNvSpPr txBox="1">
            <a:spLocks noChangeArrowheads="1"/>
          </p:cNvSpPr>
          <p:nvPr/>
        </p:nvSpPr>
        <p:spPr bwMode="auto">
          <a:xfrm>
            <a:off x="376253" y="6004751"/>
            <a:ext cx="563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问题：最终和的输出要等待进位的逐级上传。</a:t>
            </a:r>
          </a:p>
        </p:txBody>
      </p:sp>
      <p:grpSp>
        <p:nvGrpSpPr>
          <p:cNvPr id="109" name="Group 50"/>
          <p:cNvGrpSpPr>
            <a:grpSpLocks/>
          </p:cNvGrpSpPr>
          <p:nvPr/>
        </p:nvGrpSpPr>
        <p:grpSpPr bwMode="auto">
          <a:xfrm>
            <a:off x="5665225" y="6022589"/>
            <a:ext cx="1928813" cy="381000"/>
            <a:chOff x="3271" y="3648"/>
            <a:chExt cx="1374" cy="240"/>
          </a:xfrm>
        </p:grpSpPr>
        <p:sp>
          <p:nvSpPr>
            <p:cNvPr id="110" name="AutoShape 48"/>
            <p:cNvSpPr>
              <a:spLocks noChangeArrowheads="1"/>
            </p:cNvSpPr>
            <p:nvPr/>
          </p:nvSpPr>
          <p:spPr bwMode="auto">
            <a:xfrm>
              <a:off x="3600" y="3648"/>
              <a:ext cx="1045" cy="240"/>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lIns="0" tIns="0" rIns="0" bIns="0" anchor="ctr"/>
            <a:lstStyle/>
            <a:p>
              <a:r>
                <a:rPr lang="zh-CN" altLang="en-US" dirty="0">
                  <a:solidFill>
                    <a:schemeClr val="tx1"/>
                  </a:solidFill>
                </a:rPr>
                <a:t>速度低</a:t>
              </a:r>
            </a:p>
          </p:txBody>
        </p:sp>
        <p:sp>
          <p:nvSpPr>
            <p:cNvPr id="111" name="Line 49"/>
            <p:cNvSpPr>
              <a:spLocks noChangeShapeType="1"/>
            </p:cNvSpPr>
            <p:nvPr/>
          </p:nvSpPr>
          <p:spPr bwMode="auto">
            <a:xfrm flipV="1">
              <a:off x="3271" y="3758"/>
              <a:ext cx="327" cy="1"/>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lIns="0" tIns="0" rIns="0" bIns="0" anchor="ctr"/>
            <a:lstStyle/>
            <a:p>
              <a:endParaRPr lang="zh-CN" altLang="en-US">
                <a:solidFill>
                  <a:schemeClr val="tx1"/>
                </a:solidFill>
              </a:endParaRPr>
            </a:p>
          </p:txBody>
        </p:sp>
      </p:grpSp>
      <p:grpSp>
        <p:nvGrpSpPr>
          <p:cNvPr id="112" name="Group 54"/>
          <p:cNvGrpSpPr>
            <a:grpSpLocks/>
          </p:cNvGrpSpPr>
          <p:nvPr/>
        </p:nvGrpSpPr>
        <p:grpSpPr bwMode="auto">
          <a:xfrm>
            <a:off x="87719" y="4988565"/>
            <a:ext cx="1905000" cy="396875"/>
            <a:chOff x="576" y="2544"/>
            <a:chExt cx="1200" cy="250"/>
          </a:xfrm>
        </p:grpSpPr>
        <p:sp>
          <p:nvSpPr>
            <p:cNvPr id="113" name="Line 52"/>
            <p:cNvSpPr>
              <a:spLocks noChangeShapeType="1"/>
            </p:cNvSpPr>
            <p:nvPr/>
          </p:nvSpPr>
          <p:spPr bwMode="auto">
            <a:xfrm>
              <a:off x="576" y="2784"/>
              <a:ext cx="1200"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4" name="Text Box 53"/>
            <p:cNvSpPr txBox="1">
              <a:spLocks noChangeArrowheads="1"/>
            </p:cNvSpPr>
            <p:nvPr/>
          </p:nvSpPr>
          <p:spPr bwMode="auto">
            <a:xfrm>
              <a:off x="624" y="254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a:t>+</a:t>
              </a:r>
            </a:p>
          </p:txBody>
        </p:sp>
      </p:grpSp>
      <p:sp>
        <p:nvSpPr>
          <p:cNvPr id="115" name="Text Box 55"/>
          <p:cNvSpPr txBox="1">
            <a:spLocks noChangeArrowheads="1"/>
          </p:cNvSpPr>
          <p:nvPr/>
        </p:nvSpPr>
        <p:spPr bwMode="auto">
          <a:xfrm>
            <a:off x="1259294" y="5434652"/>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a:t>?</a:t>
            </a:r>
          </a:p>
        </p:txBody>
      </p:sp>
      <p:sp>
        <p:nvSpPr>
          <p:cNvPr id="116" name="Text Box 64"/>
          <p:cNvSpPr txBox="1">
            <a:spLocks noChangeArrowheads="1"/>
          </p:cNvSpPr>
          <p:nvPr/>
        </p:nvSpPr>
        <p:spPr bwMode="auto">
          <a:xfrm>
            <a:off x="4179743" y="5418777"/>
            <a:ext cx="2376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1011 0001</a:t>
            </a:r>
          </a:p>
        </p:txBody>
      </p:sp>
      <p:sp>
        <p:nvSpPr>
          <p:cNvPr id="117" name="Text Box 65"/>
          <p:cNvSpPr txBox="1">
            <a:spLocks noChangeArrowheads="1"/>
          </p:cNvSpPr>
          <p:nvPr/>
        </p:nvSpPr>
        <p:spPr bwMode="auto">
          <a:xfrm>
            <a:off x="2834587" y="5439194"/>
            <a:ext cx="2376488"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1 0000 0000</a:t>
            </a:r>
          </a:p>
        </p:txBody>
      </p:sp>
      <p:grpSp>
        <p:nvGrpSpPr>
          <p:cNvPr id="118" name="Group 67"/>
          <p:cNvGrpSpPr>
            <a:grpSpLocks/>
          </p:cNvGrpSpPr>
          <p:nvPr/>
        </p:nvGrpSpPr>
        <p:grpSpPr bwMode="auto">
          <a:xfrm>
            <a:off x="2405038" y="5052069"/>
            <a:ext cx="3295650" cy="439738"/>
            <a:chOff x="1735" y="2563"/>
            <a:chExt cx="2076" cy="277"/>
          </a:xfrm>
        </p:grpSpPr>
        <p:sp>
          <p:nvSpPr>
            <p:cNvPr id="119" name="Line 63"/>
            <p:cNvSpPr>
              <a:spLocks noChangeShapeType="1"/>
            </p:cNvSpPr>
            <p:nvPr/>
          </p:nvSpPr>
          <p:spPr bwMode="auto">
            <a:xfrm>
              <a:off x="1770" y="2840"/>
              <a:ext cx="204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0" name="Text Box 66"/>
            <p:cNvSpPr txBox="1">
              <a:spLocks noChangeArrowheads="1"/>
            </p:cNvSpPr>
            <p:nvPr/>
          </p:nvSpPr>
          <p:spPr bwMode="auto">
            <a:xfrm>
              <a:off x="1735" y="2563"/>
              <a:ext cx="1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a:t>
              </a:r>
            </a:p>
          </p:txBody>
        </p:sp>
      </p:grpSp>
      <p:graphicFrame>
        <p:nvGraphicFramePr>
          <p:cNvPr id="2" name="对象 1"/>
          <p:cNvGraphicFramePr>
            <a:graphicFrameLocks noChangeAspect="1"/>
          </p:cNvGraphicFramePr>
          <p:nvPr>
            <p:extLst>
              <p:ext uri="{D42A27DB-BD31-4B8C-83A1-F6EECF244321}">
                <p14:modId xmlns:p14="http://schemas.microsoft.com/office/powerpoint/2010/main" val="1370246325"/>
              </p:ext>
            </p:extLst>
          </p:nvPr>
        </p:nvGraphicFramePr>
        <p:xfrm>
          <a:off x="2971815" y="392861"/>
          <a:ext cx="2997200" cy="450850"/>
        </p:xfrm>
        <a:graphic>
          <a:graphicData uri="http://schemas.openxmlformats.org/presentationml/2006/ole">
            <mc:AlternateContent xmlns:mc="http://schemas.openxmlformats.org/markup-compatibility/2006">
              <mc:Choice xmlns:v="urn:schemas-microsoft-com:vml" Requires="v">
                <p:oleObj spid="_x0000_s191105" name="Equation" r:id="rId3" imgW="1695330" imgH="200025" progId="Equation.DSMT4">
                  <p:embed/>
                </p:oleObj>
              </mc:Choice>
              <mc:Fallback>
                <p:oleObj name="Equation" r:id="rId3" imgW="1695330" imgH="200025"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15" y="392861"/>
                        <a:ext cx="29972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89533489"/>
              </p:ext>
            </p:extLst>
          </p:nvPr>
        </p:nvGraphicFramePr>
        <p:xfrm>
          <a:off x="2975745" y="794882"/>
          <a:ext cx="2209800" cy="496888"/>
        </p:xfrm>
        <a:graphic>
          <a:graphicData uri="http://schemas.openxmlformats.org/presentationml/2006/ole">
            <mc:AlternateContent xmlns:mc="http://schemas.openxmlformats.org/markup-compatibility/2006">
              <mc:Choice xmlns:v="urn:schemas-microsoft-com:vml" Requires="v">
                <p:oleObj spid="_x0000_s191106" name="Equation" r:id="rId5" imgW="1124010" imgH="200025" progId="Equation.3">
                  <p:embed/>
                </p:oleObj>
              </mc:Choice>
              <mc:Fallback>
                <p:oleObj name="Equation" r:id="rId5" imgW="1124010" imgH="200025"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5745" y="794882"/>
                        <a:ext cx="220980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8783321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第五节  数据比较器和加法器</a:t>
            </a:r>
          </a:p>
        </p:txBody>
      </p:sp>
      <p:sp>
        <p:nvSpPr>
          <p:cNvPr id="30" name="内容占位符 2"/>
          <p:cNvSpPr>
            <a:spLocks noGrp="1"/>
          </p:cNvSpPr>
          <p:nvPr>
            <p:ph idx="1"/>
          </p:nvPr>
        </p:nvSpPr>
        <p:spPr>
          <a:xfrm>
            <a:off x="34543" y="464904"/>
            <a:ext cx="9007310" cy="5775791"/>
          </a:xfrm>
        </p:spPr>
        <p:txBody>
          <a:bodyPr/>
          <a:lstStyle/>
          <a:p>
            <a:r>
              <a:rPr lang="zh-CN" altLang="en-US" sz="2800" dirty="0"/>
              <a:t>串行加法器</a:t>
            </a:r>
            <a:endParaRPr lang="en-US" altLang="zh-CN" sz="28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sp>
        <p:nvSpPr>
          <p:cNvPr id="3" name="AutoShape 5" descr="file:///C:/RS_%E5%8C%97%E9%82%AE%E4%BA%8B%E5%8A%A1/%E6%95%B0%E5%AD%97%E9%80%BB%E8%BE%91%E6%95%99%E5%AD%A6/CDISO/%E6%95%B0%E5%AD%97%E9%80%BB%E8%BE%91_%E7%94%B5%E5%AD%90%E6%95%99%E6%A1%88Web/%E7%AB%8B%E4%BD%93%E5%8C%96%E8%AF%BE%E4%BB%B6%E7%AC%AC%E5%9B%9B%E7%89%88/%E6%95%B0%E5%AD%97%E9%80%BB%E8%BE%91/pic/fig/tab2.9.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2505139783"/>
              </p:ext>
            </p:extLst>
          </p:nvPr>
        </p:nvGraphicFramePr>
        <p:xfrm>
          <a:off x="2971815" y="392861"/>
          <a:ext cx="2997200" cy="450850"/>
        </p:xfrm>
        <a:graphic>
          <a:graphicData uri="http://schemas.openxmlformats.org/presentationml/2006/ole">
            <mc:AlternateContent xmlns:mc="http://schemas.openxmlformats.org/markup-compatibility/2006">
              <mc:Choice xmlns:v="urn:schemas-microsoft-com:vml" Requires="v">
                <p:oleObj spid="_x0000_s225005" name="Equation" r:id="rId3" imgW="1695330" imgH="200025" progId="Equation.DSMT4">
                  <p:embed/>
                </p:oleObj>
              </mc:Choice>
              <mc:Fallback>
                <p:oleObj name="Equation" r:id="rId3" imgW="1695330" imgH="20002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15" y="392861"/>
                        <a:ext cx="29972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52668301"/>
              </p:ext>
            </p:extLst>
          </p:nvPr>
        </p:nvGraphicFramePr>
        <p:xfrm>
          <a:off x="2975745" y="794882"/>
          <a:ext cx="2209800" cy="496888"/>
        </p:xfrm>
        <a:graphic>
          <a:graphicData uri="http://schemas.openxmlformats.org/presentationml/2006/ole">
            <mc:AlternateContent xmlns:mc="http://schemas.openxmlformats.org/markup-compatibility/2006">
              <mc:Choice xmlns:v="urn:schemas-microsoft-com:vml" Requires="v">
                <p:oleObj spid="_x0000_s225006" name="Equation" r:id="rId5" imgW="1124010" imgH="200025" progId="Equation.3">
                  <p:embed/>
                </p:oleObj>
              </mc:Choice>
              <mc:Fallback>
                <p:oleObj name="Equation" r:id="rId5" imgW="1124010" imgH="20002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5745" y="794882"/>
                        <a:ext cx="220980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6" name="Group 174"/>
          <p:cNvGrpSpPr>
            <a:grpSpLocks/>
          </p:cNvGrpSpPr>
          <p:nvPr/>
        </p:nvGrpSpPr>
        <p:grpSpPr bwMode="auto">
          <a:xfrm>
            <a:off x="140333" y="1935162"/>
            <a:ext cx="5410200" cy="4495800"/>
            <a:chOff x="0" y="1344"/>
            <a:chExt cx="3408" cy="2832"/>
          </a:xfrm>
        </p:grpSpPr>
        <p:grpSp>
          <p:nvGrpSpPr>
            <p:cNvPr id="121" name="Group 109"/>
            <p:cNvGrpSpPr>
              <a:grpSpLocks/>
            </p:cNvGrpSpPr>
            <p:nvPr/>
          </p:nvGrpSpPr>
          <p:grpSpPr bwMode="auto">
            <a:xfrm rot="-5400000">
              <a:off x="1774" y="1883"/>
              <a:ext cx="348" cy="361"/>
              <a:chOff x="2148" y="2544"/>
              <a:chExt cx="444" cy="361"/>
            </a:xfrm>
          </p:grpSpPr>
          <p:sp>
            <p:nvSpPr>
              <p:cNvPr id="171" name="Freeform 110"/>
              <p:cNvSpPr>
                <a:spLocks/>
              </p:cNvSpPr>
              <p:nvPr/>
            </p:nvSpPr>
            <p:spPr bwMode="auto">
              <a:xfrm>
                <a:off x="2206" y="2544"/>
                <a:ext cx="78" cy="354"/>
              </a:xfrm>
              <a:custGeom>
                <a:avLst/>
                <a:gdLst>
                  <a:gd name="T0" fmla="*/ 2 w 85"/>
                  <a:gd name="T1" fmla="*/ 0 h 306"/>
                  <a:gd name="T2" fmla="*/ 26 w 85"/>
                  <a:gd name="T3" fmla="*/ 501 h 306"/>
                  <a:gd name="T4" fmla="*/ 26 w 85"/>
                  <a:gd name="T5" fmla="*/ 1286 h 306"/>
                  <a:gd name="T6" fmla="*/ 0 w 85"/>
                  <a:gd name="T7" fmla="*/ 1757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72" name="Freeform 111"/>
              <p:cNvSpPr>
                <a:spLocks/>
              </p:cNvSpPr>
              <p:nvPr/>
            </p:nvSpPr>
            <p:spPr bwMode="auto">
              <a:xfrm>
                <a:off x="2208" y="2736"/>
                <a:ext cx="384" cy="169"/>
              </a:xfrm>
              <a:custGeom>
                <a:avLst/>
                <a:gdLst>
                  <a:gd name="T0" fmla="*/ 0 w 384"/>
                  <a:gd name="T1" fmla="*/ 42 h 192"/>
                  <a:gd name="T2" fmla="*/ 168 w 384"/>
                  <a:gd name="T3" fmla="*/ 32 h 192"/>
                  <a:gd name="T4" fmla="*/ 296 w 384"/>
                  <a:gd name="T5" fmla="*/ 18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73" name="Freeform 112"/>
              <p:cNvSpPr>
                <a:spLocks/>
              </p:cNvSpPr>
              <p:nvPr/>
            </p:nvSpPr>
            <p:spPr bwMode="auto">
              <a:xfrm>
                <a:off x="2208" y="2544"/>
                <a:ext cx="384" cy="192"/>
              </a:xfrm>
              <a:custGeom>
                <a:avLst/>
                <a:gdLst>
                  <a:gd name="T0" fmla="*/ 0 w 240"/>
                  <a:gd name="T1" fmla="*/ 0 h 96"/>
                  <a:gd name="T2" fmla="*/ 54042 w 240"/>
                  <a:gd name="T3" fmla="*/ 196608 h 96"/>
                  <a:gd name="T4" fmla="*/ 67477 w 240"/>
                  <a:gd name="T5" fmla="*/ 393216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74" name="Freeform 113"/>
              <p:cNvSpPr>
                <a:spLocks/>
              </p:cNvSpPr>
              <p:nvPr/>
            </p:nvSpPr>
            <p:spPr bwMode="auto">
              <a:xfrm>
                <a:off x="2148" y="2544"/>
                <a:ext cx="78" cy="354"/>
              </a:xfrm>
              <a:custGeom>
                <a:avLst/>
                <a:gdLst>
                  <a:gd name="T0" fmla="*/ 2 w 85"/>
                  <a:gd name="T1" fmla="*/ 0 h 306"/>
                  <a:gd name="T2" fmla="*/ 26 w 85"/>
                  <a:gd name="T3" fmla="*/ 501 h 306"/>
                  <a:gd name="T4" fmla="*/ 26 w 85"/>
                  <a:gd name="T5" fmla="*/ 1286 h 306"/>
                  <a:gd name="T6" fmla="*/ 0 w 85"/>
                  <a:gd name="T7" fmla="*/ 1757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122" name="Group 114"/>
            <p:cNvGrpSpPr>
              <a:grpSpLocks/>
            </p:cNvGrpSpPr>
            <p:nvPr/>
          </p:nvGrpSpPr>
          <p:grpSpPr bwMode="auto">
            <a:xfrm rot="-5400000">
              <a:off x="757" y="2075"/>
              <a:ext cx="384" cy="361"/>
              <a:chOff x="3120" y="3792"/>
              <a:chExt cx="384" cy="361"/>
            </a:xfrm>
          </p:grpSpPr>
          <p:sp>
            <p:nvSpPr>
              <p:cNvPr id="168" name="Freeform 115"/>
              <p:cNvSpPr>
                <a:spLocks/>
              </p:cNvSpPr>
              <p:nvPr/>
            </p:nvSpPr>
            <p:spPr bwMode="auto">
              <a:xfrm>
                <a:off x="3120" y="3792"/>
                <a:ext cx="78" cy="354"/>
              </a:xfrm>
              <a:custGeom>
                <a:avLst/>
                <a:gdLst>
                  <a:gd name="T0" fmla="*/ 2 w 85"/>
                  <a:gd name="T1" fmla="*/ 0 h 306"/>
                  <a:gd name="T2" fmla="*/ 26 w 85"/>
                  <a:gd name="T3" fmla="*/ 501 h 306"/>
                  <a:gd name="T4" fmla="*/ 26 w 85"/>
                  <a:gd name="T5" fmla="*/ 1286 h 306"/>
                  <a:gd name="T6" fmla="*/ 0 w 85"/>
                  <a:gd name="T7" fmla="*/ 1757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69" name="Freeform 116"/>
              <p:cNvSpPr>
                <a:spLocks/>
              </p:cNvSpPr>
              <p:nvPr/>
            </p:nvSpPr>
            <p:spPr bwMode="auto">
              <a:xfrm>
                <a:off x="3120" y="3984"/>
                <a:ext cx="384" cy="169"/>
              </a:xfrm>
              <a:custGeom>
                <a:avLst/>
                <a:gdLst>
                  <a:gd name="T0" fmla="*/ 0 w 384"/>
                  <a:gd name="T1" fmla="*/ 42 h 192"/>
                  <a:gd name="T2" fmla="*/ 168 w 384"/>
                  <a:gd name="T3" fmla="*/ 32 h 192"/>
                  <a:gd name="T4" fmla="*/ 296 w 384"/>
                  <a:gd name="T5" fmla="*/ 18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70" name="Freeform 117"/>
              <p:cNvSpPr>
                <a:spLocks/>
              </p:cNvSpPr>
              <p:nvPr/>
            </p:nvSpPr>
            <p:spPr bwMode="auto">
              <a:xfrm>
                <a:off x="3120" y="3792"/>
                <a:ext cx="384" cy="192"/>
              </a:xfrm>
              <a:custGeom>
                <a:avLst/>
                <a:gdLst>
                  <a:gd name="T0" fmla="*/ 0 w 240"/>
                  <a:gd name="T1" fmla="*/ 0 h 96"/>
                  <a:gd name="T2" fmla="*/ 54042 w 240"/>
                  <a:gd name="T3" fmla="*/ 196608 h 96"/>
                  <a:gd name="T4" fmla="*/ 67477 w 240"/>
                  <a:gd name="T5" fmla="*/ 393216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123" name="Text Box 118"/>
            <p:cNvSpPr txBox="1">
              <a:spLocks noChangeArrowheads="1"/>
            </p:cNvSpPr>
            <p:nvPr/>
          </p:nvSpPr>
          <p:spPr bwMode="auto">
            <a:xfrm>
              <a:off x="1488" y="392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r>
                <a:rPr lang="en-US" altLang="zh-CN" baseline="-25000"/>
                <a:t>i</a:t>
              </a:r>
            </a:p>
          </p:txBody>
        </p:sp>
        <p:grpSp>
          <p:nvGrpSpPr>
            <p:cNvPr id="124" name="Group 119"/>
            <p:cNvGrpSpPr>
              <a:grpSpLocks/>
            </p:cNvGrpSpPr>
            <p:nvPr/>
          </p:nvGrpSpPr>
          <p:grpSpPr bwMode="auto">
            <a:xfrm rot="-5400000">
              <a:off x="1669" y="2411"/>
              <a:ext cx="288" cy="361"/>
              <a:chOff x="2148" y="2544"/>
              <a:chExt cx="444" cy="361"/>
            </a:xfrm>
          </p:grpSpPr>
          <p:sp>
            <p:nvSpPr>
              <p:cNvPr id="164" name="Freeform 120"/>
              <p:cNvSpPr>
                <a:spLocks/>
              </p:cNvSpPr>
              <p:nvPr/>
            </p:nvSpPr>
            <p:spPr bwMode="auto">
              <a:xfrm>
                <a:off x="2206" y="2544"/>
                <a:ext cx="78" cy="354"/>
              </a:xfrm>
              <a:custGeom>
                <a:avLst/>
                <a:gdLst>
                  <a:gd name="T0" fmla="*/ 2 w 85"/>
                  <a:gd name="T1" fmla="*/ 0 h 306"/>
                  <a:gd name="T2" fmla="*/ 26 w 85"/>
                  <a:gd name="T3" fmla="*/ 501 h 306"/>
                  <a:gd name="T4" fmla="*/ 26 w 85"/>
                  <a:gd name="T5" fmla="*/ 1286 h 306"/>
                  <a:gd name="T6" fmla="*/ 0 w 85"/>
                  <a:gd name="T7" fmla="*/ 1757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65" name="Freeform 121"/>
              <p:cNvSpPr>
                <a:spLocks/>
              </p:cNvSpPr>
              <p:nvPr/>
            </p:nvSpPr>
            <p:spPr bwMode="auto">
              <a:xfrm>
                <a:off x="2208" y="2736"/>
                <a:ext cx="384" cy="169"/>
              </a:xfrm>
              <a:custGeom>
                <a:avLst/>
                <a:gdLst>
                  <a:gd name="T0" fmla="*/ 0 w 384"/>
                  <a:gd name="T1" fmla="*/ 42 h 192"/>
                  <a:gd name="T2" fmla="*/ 168 w 384"/>
                  <a:gd name="T3" fmla="*/ 32 h 192"/>
                  <a:gd name="T4" fmla="*/ 296 w 384"/>
                  <a:gd name="T5" fmla="*/ 18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66" name="Freeform 122"/>
              <p:cNvSpPr>
                <a:spLocks/>
              </p:cNvSpPr>
              <p:nvPr/>
            </p:nvSpPr>
            <p:spPr bwMode="auto">
              <a:xfrm>
                <a:off x="2208" y="2544"/>
                <a:ext cx="384" cy="192"/>
              </a:xfrm>
              <a:custGeom>
                <a:avLst/>
                <a:gdLst>
                  <a:gd name="T0" fmla="*/ 0 w 240"/>
                  <a:gd name="T1" fmla="*/ 0 h 96"/>
                  <a:gd name="T2" fmla="*/ 54042 w 240"/>
                  <a:gd name="T3" fmla="*/ 196608 h 96"/>
                  <a:gd name="T4" fmla="*/ 67477 w 240"/>
                  <a:gd name="T5" fmla="*/ 393216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67" name="Freeform 123"/>
              <p:cNvSpPr>
                <a:spLocks/>
              </p:cNvSpPr>
              <p:nvPr/>
            </p:nvSpPr>
            <p:spPr bwMode="auto">
              <a:xfrm>
                <a:off x="2148" y="2544"/>
                <a:ext cx="78" cy="354"/>
              </a:xfrm>
              <a:custGeom>
                <a:avLst/>
                <a:gdLst>
                  <a:gd name="T0" fmla="*/ 2 w 85"/>
                  <a:gd name="T1" fmla="*/ 0 h 306"/>
                  <a:gd name="T2" fmla="*/ 26 w 85"/>
                  <a:gd name="T3" fmla="*/ 501 h 306"/>
                  <a:gd name="T4" fmla="*/ 26 w 85"/>
                  <a:gd name="T5" fmla="*/ 1286 h 306"/>
                  <a:gd name="T6" fmla="*/ 0 w 85"/>
                  <a:gd name="T7" fmla="*/ 1757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129" name="AutoShape 124"/>
            <p:cNvSpPr>
              <a:spLocks noChangeArrowheads="1"/>
            </p:cNvSpPr>
            <p:nvPr/>
          </p:nvSpPr>
          <p:spPr bwMode="auto">
            <a:xfrm rot="-5400000">
              <a:off x="552" y="2568"/>
              <a:ext cx="288"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0" name="AutoShape 125"/>
            <p:cNvSpPr>
              <a:spLocks noChangeArrowheads="1"/>
            </p:cNvSpPr>
            <p:nvPr/>
          </p:nvSpPr>
          <p:spPr bwMode="auto">
            <a:xfrm rot="-5400000">
              <a:off x="1080" y="2568"/>
              <a:ext cx="288"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1" name="Text Box 131"/>
            <p:cNvSpPr txBox="1">
              <a:spLocks noChangeArrowheads="1"/>
            </p:cNvSpPr>
            <p:nvPr/>
          </p:nvSpPr>
          <p:spPr bwMode="auto">
            <a:xfrm>
              <a:off x="1872" y="392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B</a:t>
              </a:r>
              <a:r>
                <a:rPr lang="en-US" altLang="zh-CN" baseline="-25000"/>
                <a:t>i</a:t>
              </a:r>
            </a:p>
          </p:txBody>
        </p:sp>
        <p:sp>
          <p:nvSpPr>
            <p:cNvPr id="132" name="Text Box 132"/>
            <p:cNvSpPr txBox="1">
              <a:spLocks noChangeArrowheads="1"/>
            </p:cNvSpPr>
            <p:nvPr/>
          </p:nvSpPr>
          <p:spPr bwMode="auto">
            <a:xfrm>
              <a:off x="2976" y="240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r>
                <a:rPr lang="en-US" altLang="zh-CN" baseline="-25000"/>
                <a:t>i-1</a:t>
              </a:r>
            </a:p>
          </p:txBody>
        </p:sp>
        <p:sp>
          <p:nvSpPr>
            <p:cNvPr id="133" name="Text Box 133"/>
            <p:cNvSpPr txBox="1">
              <a:spLocks noChangeArrowheads="1"/>
            </p:cNvSpPr>
            <p:nvPr/>
          </p:nvSpPr>
          <p:spPr bwMode="auto">
            <a:xfrm>
              <a:off x="0" y="1728"/>
              <a:ext cx="33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err="1">
                  <a:solidFill>
                    <a:srgbClr val="FF0000"/>
                  </a:solidFill>
                </a:rPr>
                <a:t>C</a:t>
              </a:r>
              <a:r>
                <a:rPr lang="en-US" altLang="zh-CN" baseline="-25000" dirty="0" err="1">
                  <a:solidFill>
                    <a:srgbClr val="FF0000"/>
                  </a:solidFill>
                </a:rPr>
                <a:t>i</a:t>
              </a:r>
              <a:endParaRPr lang="en-US" altLang="zh-CN" baseline="-25000" dirty="0">
                <a:solidFill>
                  <a:srgbClr val="FF0000"/>
                </a:solidFill>
              </a:endParaRPr>
            </a:p>
          </p:txBody>
        </p:sp>
        <p:sp>
          <p:nvSpPr>
            <p:cNvPr id="134" name="Text Box 134"/>
            <p:cNvSpPr txBox="1">
              <a:spLocks noChangeArrowheads="1"/>
            </p:cNvSpPr>
            <p:nvPr/>
          </p:nvSpPr>
          <p:spPr bwMode="auto">
            <a:xfrm>
              <a:off x="1776" y="134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S</a:t>
              </a:r>
              <a:r>
                <a:rPr lang="en-US" altLang="zh-CN" baseline="-25000"/>
                <a:t>i</a:t>
              </a:r>
            </a:p>
          </p:txBody>
        </p:sp>
        <p:sp>
          <p:nvSpPr>
            <p:cNvPr id="135" name="Line 135"/>
            <p:cNvSpPr>
              <a:spLocks noChangeShapeType="1"/>
            </p:cNvSpPr>
            <p:nvPr/>
          </p:nvSpPr>
          <p:spPr bwMode="auto">
            <a:xfrm>
              <a:off x="1824" y="2160"/>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6" name="Line 136"/>
            <p:cNvSpPr>
              <a:spLocks noChangeShapeType="1"/>
            </p:cNvSpPr>
            <p:nvPr/>
          </p:nvSpPr>
          <p:spPr bwMode="auto">
            <a:xfrm>
              <a:off x="2016" y="2160"/>
              <a:ext cx="0"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7" name="Line 137"/>
            <p:cNvSpPr>
              <a:spLocks noChangeShapeType="1"/>
            </p:cNvSpPr>
            <p:nvPr/>
          </p:nvSpPr>
          <p:spPr bwMode="auto">
            <a:xfrm flipV="1">
              <a:off x="1949" y="1620"/>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8" name="Line 138"/>
            <p:cNvSpPr>
              <a:spLocks noChangeShapeType="1"/>
            </p:cNvSpPr>
            <p:nvPr/>
          </p:nvSpPr>
          <p:spPr bwMode="auto">
            <a:xfrm>
              <a:off x="1909" y="2679"/>
              <a:ext cx="0" cy="12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9" name="Line 139"/>
            <p:cNvSpPr>
              <a:spLocks noChangeShapeType="1"/>
            </p:cNvSpPr>
            <p:nvPr/>
          </p:nvSpPr>
          <p:spPr bwMode="auto">
            <a:xfrm>
              <a:off x="1728" y="2688"/>
              <a:ext cx="0" cy="12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0" name="Line 140"/>
            <p:cNvSpPr>
              <a:spLocks noChangeShapeType="1"/>
            </p:cNvSpPr>
            <p:nvPr/>
          </p:nvSpPr>
          <p:spPr bwMode="auto">
            <a:xfrm>
              <a:off x="2016" y="2544"/>
              <a:ext cx="9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1" name="Line 142"/>
            <p:cNvSpPr>
              <a:spLocks noChangeShapeType="1"/>
            </p:cNvSpPr>
            <p:nvPr/>
          </p:nvSpPr>
          <p:spPr bwMode="auto">
            <a:xfrm flipV="1">
              <a:off x="816" y="3504"/>
              <a:ext cx="105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2" name="Oval 143"/>
            <p:cNvSpPr>
              <a:spLocks noChangeArrowheads="1"/>
            </p:cNvSpPr>
            <p:nvPr/>
          </p:nvSpPr>
          <p:spPr bwMode="auto">
            <a:xfrm flipH="1">
              <a:off x="1881" y="3474"/>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143" name="Line 145"/>
            <p:cNvSpPr>
              <a:spLocks noChangeShapeType="1"/>
            </p:cNvSpPr>
            <p:nvPr/>
          </p:nvSpPr>
          <p:spPr bwMode="auto">
            <a:xfrm>
              <a:off x="624" y="3648"/>
              <a:ext cx="10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4" name="Oval 146"/>
            <p:cNvSpPr>
              <a:spLocks noChangeArrowheads="1"/>
            </p:cNvSpPr>
            <p:nvPr/>
          </p:nvSpPr>
          <p:spPr bwMode="auto">
            <a:xfrm flipV="1">
              <a:off x="1689" y="3618"/>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145" name="Line 147"/>
            <p:cNvSpPr>
              <a:spLocks noChangeShapeType="1"/>
            </p:cNvSpPr>
            <p:nvPr/>
          </p:nvSpPr>
          <p:spPr bwMode="auto">
            <a:xfrm flipV="1">
              <a:off x="1152" y="2880"/>
              <a:ext cx="0" cy="1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 name="Line 148"/>
            <p:cNvSpPr>
              <a:spLocks noChangeShapeType="1"/>
            </p:cNvSpPr>
            <p:nvPr/>
          </p:nvSpPr>
          <p:spPr bwMode="auto">
            <a:xfrm>
              <a:off x="1305" y="2880"/>
              <a:ext cx="0" cy="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7" name="Line 149"/>
            <p:cNvSpPr>
              <a:spLocks noChangeShapeType="1"/>
            </p:cNvSpPr>
            <p:nvPr/>
          </p:nvSpPr>
          <p:spPr bwMode="auto">
            <a:xfrm>
              <a:off x="1147" y="3068"/>
              <a:ext cx="1397"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8" name="Line 150"/>
            <p:cNvSpPr>
              <a:spLocks noChangeShapeType="1"/>
            </p:cNvSpPr>
            <p:nvPr/>
          </p:nvSpPr>
          <p:spPr bwMode="auto">
            <a:xfrm flipV="1">
              <a:off x="2544" y="2544"/>
              <a:ext cx="0" cy="5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9" name="Line 151"/>
            <p:cNvSpPr>
              <a:spLocks noChangeShapeType="1"/>
            </p:cNvSpPr>
            <p:nvPr/>
          </p:nvSpPr>
          <p:spPr bwMode="auto">
            <a:xfrm>
              <a:off x="624" y="2880"/>
              <a:ext cx="0" cy="76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0" name="Line 152"/>
            <p:cNvSpPr>
              <a:spLocks noChangeShapeType="1"/>
            </p:cNvSpPr>
            <p:nvPr/>
          </p:nvSpPr>
          <p:spPr bwMode="auto">
            <a:xfrm>
              <a:off x="816" y="2928"/>
              <a:ext cx="0" cy="5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1" name="Line 153"/>
            <p:cNvSpPr>
              <a:spLocks noChangeShapeType="1"/>
            </p:cNvSpPr>
            <p:nvPr/>
          </p:nvSpPr>
          <p:spPr bwMode="auto">
            <a:xfrm>
              <a:off x="864" y="240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2" name="Line 154"/>
            <p:cNvSpPr>
              <a:spLocks noChangeShapeType="1"/>
            </p:cNvSpPr>
            <p:nvPr/>
          </p:nvSpPr>
          <p:spPr bwMode="auto">
            <a:xfrm>
              <a:off x="1056" y="240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3" name="Line 155"/>
            <p:cNvSpPr>
              <a:spLocks noChangeShapeType="1"/>
            </p:cNvSpPr>
            <p:nvPr/>
          </p:nvSpPr>
          <p:spPr bwMode="auto">
            <a:xfrm flipH="1">
              <a:off x="690" y="2496"/>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4" name="Line 156"/>
            <p:cNvSpPr>
              <a:spLocks noChangeShapeType="1"/>
            </p:cNvSpPr>
            <p:nvPr/>
          </p:nvSpPr>
          <p:spPr bwMode="auto">
            <a:xfrm>
              <a:off x="672" y="2496"/>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5" name="Line 157"/>
            <p:cNvSpPr>
              <a:spLocks noChangeShapeType="1"/>
            </p:cNvSpPr>
            <p:nvPr/>
          </p:nvSpPr>
          <p:spPr bwMode="auto">
            <a:xfrm flipH="1">
              <a:off x="1065" y="2496"/>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6" name="Line 158"/>
            <p:cNvSpPr>
              <a:spLocks noChangeShapeType="1"/>
            </p:cNvSpPr>
            <p:nvPr/>
          </p:nvSpPr>
          <p:spPr bwMode="auto">
            <a:xfrm>
              <a:off x="1248" y="2496"/>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7" name="Line 159"/>
            <p:cNvSpPr>
              <a:spLocks noChangeShapeType="1"/>
            </p:cNvSpPr>
            <p:nvPr/>
          </p:nvSpPr>
          <p:spPr bwMode="auto">
            <a:xfrm flipV="1">
              <a:off x="960" y="1872"/>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8" name="Line 160"/>
            <p:cNvSpPr>
              <a:spLocks noChangeShapeType="1"/>
            </p:cNvSpPr>
            <p:nvPr/>
          </p:nvSpPr>
          <p:spPr bwMode="auto">
            <a:xfrm flipH="1">
              <a:off x="384" y="187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9" name="Oval 161"/>
            <p:cNvSpPr>
              <a:spLocks noChangeArrowheads="1"/>
            </p:cNvSpPr>
            <p:nvPr/>
          </p:nvSpPr>
          <p:spPr bwMode="auto">
            <a:xfrm flipH="1">
              <a:off x="2517" y="2514"/>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160" name="Line 170"/>
            <p:cNvSpPr>
              <a:spLocks noChangeShapeType="1"/>
            </p:cNvSpPr>
            <p:nvPr/>
          </p:nvSpPr>
          <p:spPr bwMode="auto">
            <a:xfrm>
              <a:off x="1292" y="2986"/>
              <a:ext cx="22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1" name="Line 171"/>
            <p:cNvSpPr>
              <a:spLocks noChangeShapeType="1"/>
            </p:cNvSpPr>
            <p:nvPr/>
          </p:nvSpPr>
          <p:spPr bwMode="auto">
            <a:xfrm flipV="1">
              <a:off x="1519" y="2387"/>
              <a:ext cx="0" cy="58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2" name="Line 172"/>
            <p:cNvSpPr>
              <a:spLocks noChangeShapeType="1"/>
            </p:cNvSpPr>
            <p:nvPr/>
          </p:nvSpPr>
          <p:spPr bwMode="auto">
            <a:xfrm>
              <a:off x="1519" y="2387"/>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3" name="Oval 173"/>
            <p:cNvSpPr>
              <a:spLocks noChangeArrowheads="1"/>
            </p:cNvSpPr>
            <p:nvPr/>
          </p:nvSpPr>
          <p:spPr bwMode="auto">
            <a:xfrm flipH="1">
              <a:off x="1801" y="2368"/>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grpSp>
      <p:sp>
        <p:nvSpPr>
          <p:cNvPr id="175" name="Rectangle 163"/>
          <p:cNvSpPr>
            <a:spLocks noChangeArrowheads="1"/>
          </p:cNvSpPr>
          <p:nvPr/>
        </p:nvSpPr>
        <p:spPr bwMode="auto">
          <a:xfrm>
            <a:off x="895983" y="2509837"/>
            <a:ext cx="3505200" cy="3352800"/>
          </a:xfrm>
          <a:prstGeom prst="rect">
            <a:avLst/>
          </a:prstGeom>
          <a:noFill/>
          <a:ln w="19050">
            <a:solidFill>
              <a:srgbClr val="FF33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endParaRPr lang="zh-CN" altLang="zh-CN" sz="4000">
              <a:solidFill>
                <a:srgbClr val="FF3300"/>
              </a:solidFill>
            </a:endParaRPr>
          </a:p>
        </p:txBody>
      </p:sp>
      <p:grpSp>
        <p:nvGrpSpPr>
          <p:cNvPr id="176" name="Group 7"/>
          <p:cNvGrpSpPr>
            <a:grpSpLocks/>
          </p:cNvGrpSpPr>
          <p:nvPr/>
        </p:nvGrpSpPr>
        <p:grpSpPr bwMode="auto">
          <a:xfrm>
            <a:off x="5492332" y="513425"/>
            <a:ext cx="3505200" cy="2225675"/>
            <a:chOff x="1344" y="240"/>
            <a:chExt cx="2208" cy="1402"/>
          </a:xfrm>
        </p:grpSpPr>
        <p:sp>
          <p:nvSpPr>
            <p:cNvPr id="177" name="Rectangle 8"/>
            <p:cNvSpPr>
              <a:spLocks noChangeArrowheads="1"/>
            </p:cNvSpPr>
            <p:nvPr/>
          </p:nvSpPr>
          <p:spPr bwMode="auto">
            <a:xfrm>
              <a:off x="2112" y="672"/>
              <a:ext cx="624" cy="52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spcBef>
                  <a:spcPct val="0"/>
                </a:spcBef>
              </a:pPr>
              <a:r>
                <a:rPr lang="en-US" altLang="zh-CN">
                  <a:solidFill>
                    <a:schemeClr val="tx1"/>
                  </a:solidFill>
                </a:rPr>
                <a:t>FA</a:t>
              </a:r>
            </a:p>
          </p:txBody>
        </p:sp>
        <p:sp>
          <p:nvSpPr>
            <p:cNvPr id="178" name="Line 9"/>
            <p:cNvSpPr>
              <a:spLocks noChangeShapeType="1"/>
            </p:cNvSpPr>
            <p:nvPr/>
          </p:nvSpPr>
          <p:spPr bwMode="auto">
            <a:xfrm flipH="1">
              <a:off x="2736" y="912"/>
              <a:ext cx="38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9" name="Line 10"/>
            <p:cNvSpPr>
              <a:spLocks noChangeShapeType="1"/>
            </p:cNvSpPr>
            <p:nvPr/>
          </p:nvSpPr>
          <p:spPr bwMode="auto">
            <a:xfrm flipV="1">
              <a:off x="2304" y="1200"/>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0" name="Line 11"/>
            <p:cNvSpPr>
              <a:spLocks noChangeShapeType="1"/>
            </p:cNvSpPr>
            <p:nvPr/>
          </p:nvSpPr>
          <p:spPr bwMode="auto">
            <a:xfrm flipV="1">
              <a:off x="2544" y="1200"/>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1" name="Line 12"/>
            <p:cNvSpPr>
              <a:spLocks noChangeShapeType="1"/>
            </p:cNvSpPr>
            <p:nvPr/>
          </p:nvSpPr>
          <p:spPr bwMode="auto">
            <a:xfrm flipV="1">
              <a:off x="2448" y="288"/>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2" name="Line 13"/>
            <p:cNvSpPr>
              <a:spLocks noChangeShapeType="1"/>
            </p:cNvSpPr>
            <p:nvPr/>
          </p:nvSpPr>
          <p:spPr bwMode="auto">
            <a:xfrm flipH="1">
              <a:off x="1728" y="912"/>
              <a:ext cx="38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3" name="Text Box 14"/>
            <p:cNvSpPr txBox="1">
              <a:spLocks noChangeArrowheads="1"/>
            </p:cNvSpPr>
            <p:nvPr/>
          </p:nvSpPr>
          <p:spPr bwMode="auto">
            <a:xfrm>
              <a:off x="3072" y="768"/>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r>
                <a:rPr lang="en-US" altLang="zh-CN" baseline="-25000"/>
                <a:t>i-1</a:t>
              </a:r>
            </a:p>
          </p:txBody>
        </p:sp>
        <p:sp>
          <p:nvSpPr>
            <p:cNvPr id="184" name="Text Box 15"/>
            <p:cNvSpPr txBox="1">
              <a:spLocks noChangeArrowheads="1"/>
            </p:cNvSpPr>
            <p:nvPr/>
          </p:nvSpPr>
          <p:spPr bwMode="auto">
            <a:xfrm>
              <a:off x="1344" y="768"/>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r>
                <a:rPr lang="en-US" altLang="zh-CN" baseline="-25000"/>
                <a:t>i</a:t>
              </a:r>
            </a:p>
          </p:txBody>
        </p:sp>
        <p:sp>
          <p:nvSpPr>
            <p:cNvPr id="185" name="Text Box 16"/>
            <p:cNvSpPr txBox="1">
              <a:spLocks noChangeArrowheads="1"/>
            </p:cNvSpPr>
            <p:nvPr/>
          </p:nvSpPr>
          <p:spPr bwMode="auto">
            <a:xfrm>
              <a:off x="1968" y="1392"/>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r>
                <a:rPr lang="en-US" altLang="zh-CN" baseline="-25000"/>
                <a:t>i</a:t>
              </a:r>
            </a:p>
          </p:txBody>
        </p:sp>
        <p:sp>
          <p:nvSpPr>
            <p:cNvPr id="186" name="Text Box 17"/>
            <p:cNvSpPr txBox="1">
              <a:spLocks noChangeArrowheads="1"/>
            </p:cNvSpPr>
            <p:nvPr/>
          </p:nvSpPr>
          <p:spPr bwMode="auto">
            <a:xfrm>
              <a:off x="2543" y="1373"/>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B</a:t>
              </a:r>
              <a:r>
                <a:rPr lang="en-US" altLang="zh-CN" baseline="-25000" dirty="0"/>
                <a:t>i</a:t>
              </a:r>
            </a:p>
          </p:txBody>
        </p:sp>
        <p:sp>
          <p:nvSpPr>
            <p:cNvPr id="187" name="Text Box 18"/>
            <p:cNvSpPr txBox="1">
              <a:spLocks noChangeArrowheads="1"/>
            </p:cNvSpPr>
            <p:nvPr/>
          </p:nvSpPr>
          <p:spPr bwMode="auto">
            <a:xfrm>
              <a:off x="2448" y="24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S</a:t>
              </a:r>
              <a:r>
                <a:rPr lang="en-US" altLang="zh-CN" baseline="-25000" dirty="0"/>
                <a:t>i</a:t>
              </a:r>
            </a:p>
          </p:txBody>
        </p:sp>
      </p:grpSp>
      <p:graphicFrame>
        <p:nvGraphicFramePr>
          <p:cNvPr id="188" name="Object 20"/>
          <p:cNvGraphicFramePr>
            <a:graphicFrameLocks noChangeAspect="1"/>
          </p:cNvGraphicFramePr>
          <p:nvPr>
            <p:extLst>
              <p:ext uri="{D42A27DB-BD31-4B8C-83A1-F6EECF244321}">
                <p14:modId xmlns:p14="http://schemas.microsoft.com/office/powerpoint/2010/main" val="3216960025"/>
              </p:ext>
            </p:extLst>
          </p:nvPr>
        </p:nvGraphicFramePr>
        <p:xfrm>
          <a:off x="5797132" y="4906085"/>
          <a:ext cx="2997200" cy="450850"/>
        </p:xfrm>
        <a:graphic>
          <a:graphicData uri="http://schemas.openxmlformats.org/presentationml/2006/ole">
            <mc:AlternateContent xmlns:mc="http://schemas.openxmlformats.org/markup-compatibility/2006">
              <mc:Choice xmlns:v="urn:schemas-microsoft-com:vml" Requires="v">
                <p:oleObj spid="_x0000_s225007" name="Equation" r:id="rId7" imgW="1704992" imgH="209685" progId="Equation.3">
                  <p:embed/>
                </p:oleObj>
              </mc:Choice>
              <mc:Fallback>
                <p:oleObj name="Equation" r:id="rId7" imgW="1704992" imgH="20968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7132" y="4906085"/>
                        <a:ext cx="29972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9" name="Text Box 164"/>
          <p:cNvSpPr txBox="1">
            <a:spLocks noChangeArrowheads="1"/>
          </p:cNvSpPr>
          <p:nvPr/>
        </p:nvSpPr>
        <p:spPr bwMode="auto">
          <a:xfrm>
            <a:off x="6101932" y="3153485"/>
            <a:ext cx="266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a:t>与门延迟时间：</a:t>
            </a:r>
            <a:r>
              <a:rPr lang="en-US" altLang="zh-CN"/>
              <a:t>15ns</a:t>
            </a:r>
          </a:p>
        </p:txBody>
      </p:sp>
      <p:sp>
        <p:nvSpPr>
          <p:cNvPr id="190" name="Text Box 165"/>
          <p:cNvSpPr txBox="1">
            <a:spLocks noChangeArrowheads="1"/>
          </p:cNvSpPr>
          <p:nvPr/>
        </p:nvSpPr>
        <p:spPr bwMode="auto">
          <a:xfrm>
            <a:off x="6101932" y="3534485"/>
            <a:ext cx="266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a:t>或门延迟时间：</a:t>
            </a:r>
            <a:r>
              <a:rPr lang="en-US" altLang="zh-CN"/>
              <a:t>12ns</a:t>
            </a:r>
          </a:p>
        </p:txBody>
      </p:sp>
      <p:sp>
        <p:nvSpPr>
          <p:cNvPr id="191" name="Text Box 166"/>
          <p:cNvSpPr txBox="1">
            <a:spLocks noChangeArrowheads="1"/>
          </p:cNvSpPr>
          <p:nvPr/>
        </p:nvSpPr>
        <p:spPr bwMode="auto">
          <a:xfrm>
            <a:off x="6101932" y="3915485"/>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a:t>异或门延迟时间：</a:t>
            </a:r>
            <a:r>
              <a:rPr lang="en-US" altLang="zh-CN"/>
              <a:t>13ns</a:t>
            </a:r>
          </a:p>
        </p:txBody>
      </p:sp>
      <p:sp>
        <p:nvSpPr>
          <p:cNvPr id="192" name="Text Box 167"/>
          <p:cNvSpPr txBox="1">
            <a:spLocks noChangeArrowheads="1"/>
          </p:cNvSpPr>
          <p:nvPr/>
        </p:nvSpPr>
        <p:spPr bwMode="auto">
          <a:xfrm>
            <a:off x="4730332" y="4372685"/>
            <a:ext cx="403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a:t>一级的进位时间</a:t>
            </a:r>
            <a:r>
              <a:rPr lang="en-US" altLang="zh-CN"/>
              <a:t>=12+15+13=40(ns)</a:t>
            </a:r>
          </a:p>
        </p:txBody>
      </p:sp>
      <p:sp>
        <p:nvSpPr>
          <p:cNvPr id="193" name="Text Box 168"/>
          <p:cNvSpPr txBox="1">
            <a:spLocks noChangeArrowheads="1"/>
          </p:cNvSpPr>
          <p:nvPr/>
        </p:nvSpPr>
        <p:spPr bwMode="auto">
          <a:xfrm>
            <a:off x="4730332" y="4906085"/>
            <a:ext cx="1003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a:t>化简：</a:t>
            </a:r>
          </a:p>
        </p:txBody>
      </p:sp>
      <p:sp>
        <p:nvSpPr>
          <p:cNvPr id="6" name="任意多边形 5"/>
          <p:cNvSpPr/>
          <p:nvPr/>
        </p:nvSpPr>
        <p:spPr>
          <a:xfrm>
            <a:off x="147675" y="1678675"/>
            <a:ext cx="10347453" cy="4913957"/>
          </a:xfrm>
          <a:custGeom>
            <a:avLst/>
            <a:gdLst>
              <a:gd name="connsiteX0" fmla="*/ 2882128 w 10347453"/>
              <a:gd name="connsiteY0" fmla="*/ 4517409 h 4913957"/>
              <a:gd name="connsiteX1" fmla="*/ 2786594 w 10347453"/>
              <a:gd name="connsiteY1" fmla="*/ 1801504 h 4913957"/>
              <a:gd name="connsiteX2" fmla="*/ 3700994 w 10347453"/>
              <a:gd name="connsiteY2" fmla="*/ 1091821 h 4913957"/>
              <a:gd name="connsiteX3" fmla="*/ 2677412 w 10347453"/>
              <a:gd name="connsiteY3" fmla="*/ 1842447 h 4913957"/>
              <a:gd name="connsiteX4" fmla="*/ 2063262 w 10347453"/>
              <a:gd name="connsiteY4" fmla="*/ 2825086 h 4913957"/>
              <a:gd name="connsiteX5" fmla="*/ 1490056 w 10347453"/>
              <a:gd name="connsiteY5" fmla="*/ 1883391 h 4913957"/>
              <a:gd name="connsiteX6" fmla="*/ 834964 w 10347453"/>
              <a:gd name="connsiteY6" fmla="*/ 1255594 h 4913957"/>
              <a:gd name="connsiteX7" fmla="*/ 166224 w 10347453"/>
              <a:gd name="connsiteY7" fmla="*/ 982638 h 4913957"/>
              <a:gd name="connsiteX8" fmla="*/ 289053 w 10347453"/>
              <a:gd name="connsiteY8" fmla="*/ 382137 h 4913957"/>
              <a:gd name="connsiteX9" fmla="*/ 3196026 w 10347453"/>
              <a:gd name="connsiteY9" fmla="*/ 4913194 h 4913957"/>
              <a:gd name="connsiteX10" fmla="*/ 10347453 w 10347453"/>
              <a:gd name="connsiteY10" fmla="*/ 0 h 4913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347453" h="4913957">
                <a:moveTo>
                  <a:pt x="2882128" y="4517409"/>
                </a:moveTo>
                <a:cubicBezTo>
                  <a:pt x="2766122" y="3444922"/>
                  <a:pt x="2650116" y="2372435"/>
                  <a:pt x="2786594" y="1801504"/>
                </a:cubicBezTo>
                <a:cubicBezTo>
                  <a:pt x="2923072" y="1230573"/>
                  <a:pt x="3719191" y="1084997"/>
                  <a:pt x="3700994" y="1091821"/>
                </a:cubicBezTo>
                <a:cubicBezTo>
                  <a:pt x="3682797" y="1098645"/>
                  <a:pt x="2950367" y="1553569"/>
                  <a:pt x="2677412" y="1842447"/>
                </a:cubicBezTo>
                <a:cubicBezTo>
                  <a:pt x="2404457" y="2131324"/>
                  <a:pt x="2261155" y="2818262"/>
                  <a:pt x="2063262" y="2825086"/>
                </a:cubicBezTo>
                <a:cubicBezTo>
                  <a:pt x="1865369" y="2831910"/>
                  <a:pt x="1694772" y="2144973"/>
                  <a:pt x="1490056" y="1883391"/>
                </a:cubicBezTo>
                <a:cubicBezTo>
                  <a:pt x="1285340" y="1621809"/>
                  <a:pt x="1055603" y="1405719"/>
                  <a:pt x="834964" y="1255594"/>
                </a:cubicBezTo>
                <a:cubicBezTo>
                  <a:pt x="614325" y="1105468"/>
                  <a:pt x="257209" y="1128214"/>
                  <a:pt x="166224" y="982638"/>
                </a:cubicBezTo>
                <a:cubicBezTo>
                  <a:pt x="75239" y="837062"/>
                  <a:pt x="-215914" y="-272956"/>
                  <a:pt x="289053" y="382137"/>
                </a:cubicBezTo>
                <a:cubicBezTo>
                  <a:pt x="794020" y="1037230"/>
                  <a:pt x="1519626" y="4976884"/>
                  <a:pt x="3196026" y="4913194"/>
                </a:cubicBezTo>
                <a:cubicBezTo>
                  <a:pt x="4872426" y="4849505"/>
                  <a:pt x="7609939" y="2424752"/>
                  <a:pt x="10347453" y="0"/>
                </a:cubicBezTo>
              </a:path>
            </a:pathLst>
          </a:custGeom>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Tx/>
              <a:buSzPct val="100000"/>
              <a:buFont typeface="Times New Roman" pitchFamily="18" charset="0"/>
              <a:buNone/>
              <a:tabLst/>
            </a:pPr>
            <a:endParaRPr kumimoji="0" lang="zh-CN" altLang="en-US" sz="1800" b="1" i="0" u="none" strike="noStrike" cap="none" normalizeH="0" baseline="0">
              <a:ln>
                <a:noFill/>
              </a:ln>
              <a:solidFill>
                <a:schemeClr val="bg1"/>
              </a:solidFill>
              <a:effectLst/>
              <a:latin typeface="黑体" pitchFamily="49" charset="-122"/>
              <a:ea typeface="宋体" pitchFamily="2" charset="-122"/>
            </a:endParaRPr>
          </a:p>
        </p:txBody>
      </p:sp>
      <p:cxnSp>
        <p:nvCxnSpPr>
          <p:cNvPr id="8" name="曲线连接符 7"/>
          <p:cNvCxnSpPr/>
          <p:nvPr/>
        </p:nvCxnSpPr>
        <p:spPr bwMode="auto">
          <a:xfrm rot="16200000" flipV="1">
            <a:off x="1630558" y="4863660"/>
            <a:ext cx="2698040" cy="39689"/>
          </a:xfrm>
          <a:prstGeom prst="curvedConnector3">
            <a:avLst>
              <a:gd name="adj1" fmla="val 51518"/>
            </a:avLst>
          </a:prstGeom>
          <a:solidFill>
            <a:srgbClr val="000000"/>
          </a:solidFill>
          <a:ln w="25400" cap="flat" cmpd="sng" algn="ctr">
            <a:solidFill>
              <a:srgbClr val="FF0000"/>
            </a:solidFill>
            <a:prstDash val="solid"/>
            <a:round/>
            <a:headEnd type="none" w="med" len="med"/>
            <a:tailEnd type="arrow"/>
          </a:ln>
          <a:effectLst/>
        </p:spPr>
      </p:cxnSp>
      <p:cxnSp>
        <p:nvCxnSpPr>
          <p:cNvPr id="12" name="曲线连接符 11"/>
          <p:cNvCxnSpPr/>
          <p:nvPr/>
        </p:nvCxnSpPr>
        <p:spPr bwMode="auto">
          <a:xfrm rot="5400000">
            <a:off x="2161221" y="3787774"/>
            <a:ext cx="925515" cy="547689"/>
          </a:xfrm>
          <a:prstGeom prst="curvedConnector3">
            <a:avLst>
              <a:gd name="adj1" fmla="val 2812"/>
            </a:avLst>
          </a:prstGeom>
          <a:solidFill>
            <a:srgbClr val="000000"/>
          </a:solidFill>
          <a:ln w="25400" cap="flat" cmpd="sng" algn="ctr">
            <a:solidFill>
              <a:srgbClr val="FF0000"/>
            </a:solidFill>
            <a:prstDash val="solid"/>
            <a:round/>
            <a:headEnd type="none" w="med" len="med"/>
            <a:tailEnd type="arrow"/>
          </a:ln>
          <a:effectLst/>
        </p:spPr>
      </p:cxnSp>
      <p:cxnSp>
        <p:nvCxnSpPr>
          <p:cNvPr id="22" name="曲线连接符 21"/>
          <p:cNvCxnSpPr>
            <a:stCxn id="146" idx="0"/>
          </p:cNvCxnSpPr>
          <p:nvPr/>
        </p:nvCxnSpPr>
        <p:spPr bwMode="auto">
          <a:xfrm rot="5400000" flipH="1">
            <a:off x="1558368" y="3719909"/>
            <a:ext cx="736600" cy="570706"/>
          </a:xfrm>
          <a:prstGeom prst="curvedConnector3">
            <a:avLst>
              <a:gd name="adj1" fmla="val -52586"/>
            </a:avLst>
          </a:prstGeom>
          <a:solidFill>
            <a:srgbClr val="000000"/>
          </a:solidFill>
          <a:ln w="25400" cap="flat" cmpd="sng" algn="ctr">
            <a:solidFill>
              <a:srgbClr val="FF0000"/>
            </a:solidFill>
            <a:prstDash val="solid"/>
            <a:round/>
            <a:headEnd type="none" w="med" len="med"/>
            <a:tailEnd type="arrow"/>
          </a:ln>
          <a:effectLst/>
        </p:spPr>
      </p:cxnSp>
      <p:cxnSp>
        <p:nvCxnSpPr>
          <p:cNvPr id="24" name="曲线连接符 23"/>
          <p:cNvCxnSpPr>
            <a:stCxn id="6" idx="5"/>
            <a:endCxn id="133" idx="3"/>
          </p:cNvCxnSpPr>
          <p:nvPr/>
        </p:nvCxnSpPr>
        <p:spPr bwMode="auto">
          <a:xfrm flipH="1" flipV="1">
            <a:off x="673733" y="2745581"/>
            <a:ext cx="963998" cy="816485"/>
          </a:xfrm>
          <a:prstGeom prst="curvedConnector3">
            <a:avLst>
              <a:gd name="adj1" fmla="val -30793"/>
            </a:avLst>
          </a:prstGeom>
          <a:solidFill>
            <a:srgbClr val="000000"/>
          </a:solidFill>
          <a:ln w="254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20205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89"/>
                                        </p:tgtEl>
                                        <p:attrNameLst>
                                          <p:attrName>style.visibility</p:attrName>
                                        </p:attrNameLst>
                                      </p:cBhvr>
                                      <p:to>
                                        <p:strVal val="visible"/>
                                      </p:to>
                                    </p:set>
                                    <p:animEffect transition="in" filter="barn(inVertical)">
                                      <p:cBhvr>
                                        <p:cTn id="15" dur="500"/>
                                        <p:tgtEl>
                                          <p:spTgt spid="189"/>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90"/>
                                        </p:tgtEl>
                                        <p:attrNameLst>
                                          <p:attrName>style.visibility</p:attrName>
                                        </p:attrNameLst>
                                      </p:cBhvr>
                                      <p:to>
                                        <p:strVal val="visible"/>
                                      </p:to>
                                    </p:set>
                                    <p:animEffect transition="in" filter="barn(inVertical)">
                                      <p:cBhvr>
                                        <p:cTn id="18" dur="500"/>
                                        <p:tgtEl>
                                          <p:spTgt spid="190"/>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91"/>
                                        </p:tgtEl>
                                        <p:attrNameLst>
                                          <p:attrName>style.visibility</p:attrName>
                                        </p:attrNameLst>
                                      </p:cBhvr>
                                      <p:to>
                                        <p:strVal val="visible"/>
                                      </p:to>
                                    </p:set>
                                    <p:animEffect transition="in" filter="barn(inVertical)">
                                      <p:cBhvr>
                                        <p:cTn id="21" dur="500"/>
                                        <p:tgtEl>
                                          <p:spTgt spid="191"/>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92"/>
                                        </p:tgtEl>
                                        <p:attrNameLst>
                                          <p:attrName>style.visibility</p:attrName>
                                        </p:attrNameLst>
                                      </p:cBhvr>
                                      <p:to>
                                        <p:strVal val="visible"/>
                                      </p:to>
                                    </p:set>
                                    <p:animEffect transition="in" filter="barn(inVertical)">
                                      <p:cBhvr>
                                        <p:cTn id="24" dur="500"/>
                                        <p:tgtEl>
                                          <p:spTgt spid="192"/>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93"/>
                                        </p:tgtEl>
                                        <p:attrNameLst>
                                          <p:attrName>style.visibility</p:attrName>
                                        </p:attrNameLst>
                                      </p:cBhvr>
                                      <p:to>
                                        <p:strVal val="visible"/>
                                      </p:to>
                                    </p:set>
                                    <p:animEffect transition="in" filter="barn(inVertical)">
                                      <p:cBhvr>
                                        <p:cTn id="27" dur="500"/>
                                        <p:tgtEl>
                                          <p:spTgt spid="193"/>
                                        </p:tgtEl>
                                      </p:cBhvr>
                                    </p:animEffect>
                                  </p:childTnLst>
                                </p:cTn>
                              </p:par>
                              <p:par>
                                <p:cTn id="28" presetID="16" presetClass="entr" presetSubtype="21" fill="hold" nodeType="withEffect">
                                  <p:stCondLst>
                                    <p:cond delay="0"/>
                                  </p:stCondLst>
                                  <p:childTnLst>
                                    <p:set>
                                      <p:cBhvr>
                                        <p:cTn id="29" dur="1" fill="hold">
                                          <p:stCondLst>
                                            <p:cond delay="0"/>
                                          </p:stCondLst>
                                        </p:cTn>
                                        <p:tgtEl>
                                          <p:spTgt spid="188"/>
                                        </p:tgtEl>
                                        <p:attrNameLst>
                                          <p:attrName>style.visibility</p:attrName>
                                        </p:attrNameLst>
                                      </p:cBhvr>
                                      <p:to>
                                        <p:strVal val="visible"/>
                                      </p:to>
                                    </p:set>
                                    <p:animEffect transition="in" filter="barn(inVertical)">
                                      <p:cBhvr>
                                        <p:cTn id="30" dur="500"/>
                                        <p:tgtEl>
                                          <p:spTgt spid="18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00"/>
                                        <p:tgtEl>
                                          <p:spTgt spid="12"/>
                                        </p:tgtEl>
                                      </p:cBhvr>
                                    </p:animEffect>
                                  </p:childTnLst>
                                </p:cTn>
                              </p:par>
                            </p:childTnLst>
                          </p:cTn>
                        </p:par>
                        <p:par>
                          <p:cTn id="40" fill="hold">
                            <p:stCondLst>
                              <p:cond delay="1000"/>
                            </p:stCondLst>
                            <p:childTnLst>
                              <p:par>
                                <p:cTn id="41" presetID="22" presetClass="entr" presetSubtype="4"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down)">
                                      <p:cBhvr>
                                        <p:cTn id="43" dur="500"/>
                                        <p:tgtEl>
                                          <p:spTgt spid="22"/>
                                        </p:tgtEl>
                                      </p:cBhvr>
                                    </p:animEffect>
                                  </p:childTnLst>
                                </p:cTn>
                              </p:par>
                            </p:childTnLst>
                          </p:cTn>
                        </p:par>
                        <p:par>
                          <p:cTn id="44" fill="hold">
                            <p:stCondLst>
                              <p:cond delay="1500"/>
                            </p:stCondLst>
                            <p:childTnLst>
                              <p:par>
                                <p:cTn id="45" presetID="22" presetClass="entr" presetSubtype="4"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down)">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animBg="1" autoUpdateAnimBg="0"/>
      <p:bldP spid="189" grpId="0"/>
      <p:bldP spid="190" grpId="0"/>
      <p:bldP spid="191" grpId="0"/>
      <p:bldP spid="192" grpId="0"/>
      <p:bldP spid="193"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第五节  数据比较器和加法器</a:t>
            </a:r>
          </a:p>
        </p:txBody>
      </p:sp>
      <p:sp>
        <p:nvSpPr>
          <p:cNvPr id="30" name="内容占位符 2"/>
          <p:cNvSpPr>
            <a:spLocks noGrp="1"/>
          </p:cNvSpPr>
          <p:nvPr>
            <p:ph idx="1"/>
          </p:nvPr>
        </p:nvSpPr>
        <p:spPr>
          <a:xfrm>
            <a:off x="34543" y="464904"/>
            <a:ext cx="9007310" cy="5775791"/>
          </a:xfrm>
        </p:spPr>
        <p:txBody>
          <a:bodyPr/>
          <a:lstStyle/>
          <a:p>
            <a:r>
              <a:rPr lang="zh-CN" altLang="en-US" sz="2800" dirty="0"/>
              <a:t>串行加法器</a:t>
            </a:r>
            <a:endParaRPr lang="en-US" altLang="zh-CN" sz="28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sp>
        <p:nvSpPr>
          <p:cNvPr id="3" name="AutoShape 5" descr="file:///C:/RS_%E5%8C%97%E9%82%AE%E4%BA%8B%E5%8A%A1/%E6%95%B0%E5%AD%97%E9%80%BB%E8%BE%91%E6%95%99%E5%AD%A6/CDISO/%E6%95%B0%E5%AD%97%E9%80%BB%E8%BE%91_%E7%94%B5%E5%AD%90%E6%95%99%E6%A1%88Web/%E7%AB%8B%E4%BD%93%E5%8C%96%E8%AF%BE%E4%BB%B6%E7%AC%AC%E5%9B%9B%E7%89%88/%E6%95%B0%E5%AD%97%E9%80%BB%E8%BE%91/pic/fig/tab2.9.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1797730707"/>
              </p:ext>
            </p:extLst>
          </p:nvPr>
        </p:nvGraphicFramePr>
        <p:xfrm>
          <a:off x="2971815" y="392861"/>
          <a:ext cx="2997200" cy="450850"/>
        </p:xfrm>
        <a:graphic>
          <a:graphicData uri="http://schemas.openxmlformats.org/presentationml/2006/ole">
            <mc:AlternateContent xmlns:mc="http://schemas.openxmlformats.org/markup-compatibility/2006">
              <mc:Choice xmlns:v="urn:schemas-microsoft-com:vml" Requires="v">
                <p:oleObj spid="_x0000_s299214" name="Equation" r:id="rId3" imgW="1695330" imgH="200025" progId="Equation.DSMT4">
                  <p:embed/>
                </p:oleObj>
              </mc:Choice>
              <mc:Fallback>
                <p:oleObj name="Equation" r:id="rId3" imgW="1695330" imgH="20002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15" y="392861"/>
                        <a:ext cx="29972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891572098"/>
              </p:ext>
            </p:extLst>
          </p:nvPr>
        </p:nvGraphicFramePr>
        <p:xfrm>
          <a:off x="2975745" y="794882"/>
          <a:ext cx="2209800" cy="496888"/>
        </p:xfrm>
        <a:graphic>
          <a:graphicData uri="http://schemas.openxmlformats.org/presentationml/2006/ole">
            <mc:AlternateContent xmlns:mc="http://schemas.openxmlformats.org/markup-compatibility/2006">
              <mc:Choice xmlns:v="urn:schemas-microsoft-com:vml" Requires="v">
                <p:oleObj spid="_x0000_s299215" name="Equation" r:id="rId5" imgW="1124010" imgH="200025" progId="Equation.3">
                  <p:embed/>
                </p:oleObj>
              </mc:Choice>
              <mc:Fallback>
                <p:oleObj name="Equation" r:id="rId5" imgW="1124010" imgH="20002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5745" y="794882"/>
                        <a:ext cx="220980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7" name="Group 8"/>
          <p:cNvGrpSpPr>
            <a:grpSpLocks/>
          </p:cNvGrpSpPr>
          <p:nvPr/>
        </p:nvGrpSpPr>
        <p:grpSpPr bwMode="auto">
          <a:xfrm>
            <a:off x="155575" y="1211287"/>
            <a:ext cx="8305800" cy="2225675"/>
            <a:chOff x="384" y="2918"/>
            <a:chExt cx="5232" cy="1402"/>
          </a:xfrm>
        </p:grpSpPr>
        <p:sp>
          <p:nvSpPr>
            <p:cNvPr id="78" name="Rectangle 9"/>
            <p:cNvSpPr>
              <a:spLocks noChangeArrowheads="1"/>
            </p:cNvSpPr>
            <p:nvPr/>
          </p:nvSpPr>
          <p:spPr bwMode="auto">
            <a:xfrm>
              <a:off x="1152" y="3350"/>
              <a:ext cx="624" cy="52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spcBef>
                  <a:spcPct val="0"/>
                </a:spcBef>
              </a:pPr>
              <a:r>
                <a:rPr lang="en-US" altLang="zh-CN">
                  <a:solidFill>
                    <a:schemeClr val="tx1"/>
                  </a:solidFill>
                </a:rPr>
                <a:t>FA</a:t>
              </a:r>
              <a:r>
                <a:rPr lang="en-US" altLang="zh-CN" baseline="-25000">
                  <a:solidFill>
                    <a:schemeClr val="tx1"/>
                  </a:solidFill>
                </a:rPr>
                <a:t>15</a:t>
              </a:r>
            </a:p>
          </p:txBody>
        </p:sp>
        <p:sp>
          <p:nvSpPr>
            <p:cNvPr id="79" name="Line 10"/>
            <p:cNvSpPr>
              <a:spLocks noChangeShapeType="1"/>
            </p:cNvSpPr>
            <p:nvPr/>
          </p:nvSpPr>
          <p:spPr bwMode="auto">
            <a:xfrm flipH="1" flipV="1">
              <a:off x="1776" y="3590"/>
              <a:ext cx="577" cy="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0" name="Line 11"/>
            <p:cNvSpPr>
              <a:spLocks noChangeShapeType="1"/>
            </p:cNvSpPr>
            <p:nvPr/>
          </p:nvSpPr>
          <p:spPr bwMode="auto">
            <a:xfrm flipV="1">
              <a:off x="1344" y="3878"/>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1" name="Line 12"/>
            <p:cNvSpPr>
              <a:spLocks noChangeShapeType="1"/>
            </p:cNvSpPr>
            <p:nvPr/>
          </p:nvSpPr>
          <p:spPr bwMode="auto">
            <a:xfrm flipV="1">
              <a:off x="1584" y="3878"/>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2" name="Line 13"/>
            <p:cNvSpPr>
              <a:spLocks noChangeShapeType="1"/>
            </p:cNvSpPr>
            <p:nvPr/>
          </p:nvSpPr>
          <p:spPr bwMode="auto">
            <a:xfrm flipV="1">
              <a:off x="1488" y="2966"/>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3" name="Line 14"/>
            <p:cNvSpPr>
              <a:spLocks noChangeShapeType="1"/>
            </p:cNvSpPr>
            <p:nvPr/>
          </p:nvSpPr>
          <p:spPr bwMode="auto">
            <a:xfrm flipH="1">
              <a:off x="768" y="3590"/>
              <a:ext cx="38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4" name="Text Box 15"/>
            <p:cNvSpPr txBox="1">
              <a:spLocks noChangeArrowheads="1"/>
            </p:cNvSpPr>
            <p:nvPr/>
          </p:nvSpPr>
          <p:spPr bwMode="auto">
            <a:xfrm>
              <a:off x="384" y="3446"/>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err="1"/>
                <a:t>C</a:t>
              </a:r>
              <a:r>
                <a:rPr lang="en-US" altLang="zh-CN" baseline="-25000" dirty="0" err="1"/>
                <a:t>15</a:t>
              </a:r>
              <a:endParaRPr lang="en-US" altLang="zh-CN" baseline="-25000" dirty="0"/>
            </a:p>
          </p:txBody>
        </p:sp>
        <p:sp>
          <p:nvSpPr>
            <p:cNvPr id="85" name="Text Box 16"/>
            <p:cNvSpPr txBox="1">
              <a:spLocks noChangeArrowheads="1"/>
            </p:cNvSpPr>
            <p:nvPr/>
          </p:nvSpPr>
          <p:spPr bwMode="auto">
            <a:xfrm>
              <a:off x="1008" y="407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r>
                <a:rPr lang="en-US" altLang="zh-CN" baseline="-25000"/>
                <a:t>15</a:t>
              </a:r>
            </a:p>
          </p:txBody>
        </p:sp>
        <p:sp>
          <p:nvSpPr>
            <p:cNvPr id="86" name="Text Box 17"/>
            <p:cNvSpPr txBox="1">
              <a:spLocks noChangeArrowheads="1"/>
            </p:cNvSpPr>
            <p:nvPr/>
          </p:nvSpPr>
          <p:spPr bwMode="auto">
            <a:xfrm>
              <a:off x="1545" y="407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B</a:t>
              </a:r>
              <a:r>
                <a:rPr lang="en-US" altLang="zh-CN" baseline="-25000" dirty="0"/>
                <a:t>15</a:t>
              </a:r>
            </a:p>
          </p:txBody>
        </p:sp>
        <p:sp>
          <p:nvSpPr>
            <p:cNvPr id="87" name="Text Box 18"/>
            <p:cNvSpPr txBox="1">
              <a:spLocks noChangeArrowheads="1"/>
            </p:cNvSpPr>
            <p:nvPr/>
          </p:nvSpPr>
          <p:spPr bwMode="auto">
            <a:xfrm>
              <a:off x="1469" y="2918"/>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S</a:t>
              </a:r>
              <a:r>
                <a:rPr lang="en-US" altLang="zh-CN" baseline="-25000" dirty="0"/>
                <a:t>15</a:t>
              </a:r>
            </a:p>
          </p:txBody>
        </p:sp>
        <p:sp>
          <p:nvSpPr>
            <p:cNvPr id="88" name="Rectangle 19"/>
            <p:cNvSpPr>
              <a:spLocks noChangeArrowheads="1"/>
            </p:cNvSpPr>
            <p:nvPr/>
          </p:nvSpPr>
          <p:spPr bwMode="auto">
            <a:xfrm>
              <a:off x="2352" y="3350"/>
              <a:ext cx="624" cy="52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spcBef>
                  <a:spcPct val="0"/>
                </a:spcBef>
              </a:pPr>
              <a:r>
                <a:rPr lang="en-US" altLang="zh-CN">
                  <a:solidFill>
                    <a:schemeClr val="tx1"/>
                  </a:solidFill>
                </a:rPr>
                <a:t>FA</a:t>
              </a:r>
              <a:r>
                <a:rPr lang="en-US" altLang="zh-CN" baseline="-25000">
                  <a:solidFill>
                    <a:schemeClr val="tx1"/>
                  </a:solidFill>
                </a:rPr>
                <a:t>14</a:t>
              </a:r>
            </a:p>
          </p:txBody>
        </p:sp>
        <p:sp>
          <p:nvSpPr>
            <p:cNvPr id="89" name="Line 20"/>
            <p:cNvSpPr>
              <a:spLocks noChangeShapeType="1"/>
            </p:cNvSpPr>
            <p:nvPr/>
          </p:nvSpPr>
          <p:spPr bwMode="auto">
            <a:xfrm flipH="1">
              <a:off x="2976" y="3590"/>
              <a:ext cx="38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0" name="Line 21"/>
            <p:cNvSpPr>
              <a:spLocks noChangeShapeType="1"/>
            </p:cNvSpPr>
            <p:nvPr/>
          </p:nvSpPr>
          <p:spPr bwMode="auto">
            <a:xfrm flipV="1">
              <a:off x="2544" y="3878"/>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1" name="Line 22"/>
            <p:cNvSpPr>
              <a:spLocks noChangeShapeType="1"/>
            </p:cNvSpPr>
            <p:nvPr/>
          </p:nvSpPr>
          <p:spPr bwMode="auto">
            <a:xfrm flipV="1">
              <a:off x="2784" y="3878"/>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2" name="Line 23"/>
            <p:cNvSpPr>
              <a:spLocks noChangeShapeType="1"/>
            </p:cNvSpPr>
            <p:nvPr/>
          </p:nvSpPr>
          <p:spPr bwMode="auto">
            <a:xfrm flipV="1">
              <a:off x="2688" y="2966"/>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3" name="Text Box 24"/>
            <p:cNvSpPr txBox="1">
              <a:spLocks noChangeArrowheads="1"/>
            </p:cNvSpPr>
            <p:nvPr/>
          </p:nvSpPr>
          <p:spPr bwMode="auto">
            <a:xfrm>
              <a:off x="1872" y="3312"/>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r>
                <a:rPr lang="en-US" altLang="zh-CN" baseline="-25000"/>
                <a:t>14</a:t>
              </a:r>
            </a:p>
          </p:txBody>
        </p:sp>
        <p:sp>
          <p:nvSpPr>
            <p:cNvPr id="94" name="Text Box 25"/>
            <p:cNvSpPr txBox="1">
              <a:spLocks noChangeArrowheads="1"/>
            </p:cNvSpPr>
            <p:nvPr/>
          </p:nvSpPr>
          <p:spPr bwMode="auto">
            <a:xfrm>
              <a:off x="2208" y="407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r>
                <a:rPr lang="en-US" altLang="zh-CN" baseline="-25000"/>
                <a:t>14</a:t>
              </a:r>
            </a:p>
          </p:txBody>
        </p:sp>
        <p:sp>
          <p:nvSpPr>
            <p:cNvPr id="95" name="Text Box 26"/>
            <p:cNvSpPr txBox="1">
              <a:spLocks noChangeArrowheads="1"/>
            </p:cNvSpPr>
            <p:nvPr/>
          </p:nvSpPr>
          <p:spPr bwMode="auto">
            <a:xfrm>
              <a:off x="2752" y="407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B</a:t>
              </a:r>
              <a:r>
                <a:rPr lang="en-US" altLang="zh-CN" baseline="-25000" dirty="0"/>
                <a:t>14</a:t>
              </a:r>
            </a:p>
          </p:txBody>
        </p:sp>
        <p:sp>
          <p:nvSpPr>
            <p:cNvPr id="96" name="Text Box 27"/>
            <p:cNvSpPr txBox="1">
              <a:spLocks noChangeArrowheads="1"/>
            </p:cNvSpPr>
            <p:nvPr/>
          </p:nvSpPr>
          <p:spPr bwMode="auto">
            <a:xfrm>
              <a:off x="2683" y="2918"/>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S</a:t>
              </a:r>
              <a:r>
                <a:rPr lang="en-US" altLang="zh-CN" baseline="-25000" dirty="0"/>
                <a:t>14</a:t>
              </a:r>
            </a:p>
          </p:txBody>
        </p:sp>
        <p:sp>
          <p:nvSpPr>
            <p:cNvPr id="97" name="Rectangle 28"/>
            <p:cNvSpPr>
              <a:spLocks noChangeArrowheads="1"/>
            </p:cNvSpPr>
            <p:nvPr/>
          </p:nvSpPr>
          <p:spPr bwMode="auto">
            <a:xfrm>
              <a:off x="4176" y="3350"/>
              <a:ext cx="624" cy="52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spcBef>
                  <a:spcPct val="0"/>
                </a:spcBef>
              </a:pPr>
              <a:r>
                <a:rPr lang="en-US" altLang="zh-CN" dirty="0">
                  <a:solidFill>
                    <a:schemeClr val="tx1"/>
                  </a:solidFill>
                </a:rPr>
                <a:t>FA</a:t>
              </a:r>
              <a:r>
                <a:rPr lang="en-US" altLang="zh-CN" baseline="-25000" dirty="0">
                  <a:solidFill>
                    <a:schemeClr val="tx1"/>
                  </a:solidFill>
                </a:rPr>
                <a:t>0</a:t>
              </a:r>
            </a:p>
          </p:txBody>
        </p:sp>
        <p:sp>
          <p:nvSpPr>
            <p:cNvPr id="98" name="Line 29"/>
            <p:cNvSpPr>
              <a:spLocks noChangeShapeType="1"/>
            </p:cNvSpPr>
            <p:nvPr/>
          </p:nvSpPr>
          <p:spPr bwMode="auto">
            <a:xfrm flipH="1">
              <a:off x="4800" y="3590"/>
              <a:ext cx="38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9" name="Line 30"/>
            <p:cNvSpPr>
              <a:spLocks noChangeShapeType="1"/>
            </p:cNvSpPr>
            <p:nvPr/>
          </p:nvSpPr>
          <p:spPr bwMode="auto">
            <a:xfrm flipV="1">
              <a:off x="4368" y="3878"/>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0" name="Line 31"/>
            <p:cNvSpPr>
              <a:spLocks noChangeShapeType="1"/>
            </p:cNvSpPr>
            <p:nvPr/>
          </p:nvSpPr>
          <p:spPr bwMode="auto">
            <a:xfrm flipV="1">
              <a:off x="4608" y="3878"/>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1" name="Line 32"/>
            <p:cNvSpPr>
              <a:spLocks noChangeShapeType="1"/>
            </p:cNvSpPr>
            <p:nvPr/>
          </p:nvSpPr>
          <p:spPr bwMode="auto">
            <a:xfrm flipV="1">
              <a:off x="4512" y="2966"/>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2" name="Line 33"/>
            <p:cNvSpPr>
              <a:spLocks noChangeShapeType="1"/>
            </p:cNvSpPr>
            <p:nvPr/>
          </p:nvSpPr>
          <p:spPr bwMode="auto">
            <a:xfrm flipH="1">
              <a:off x="3792" y="3590"/>
              <a:ext cx="38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3" name="Text Box 34"/>
            <p:cNvSpPr txBox="1">
              <a:spLocks noChangeArrowheads="1"/>
            </p:cNvSpPr>
            <p:nvPr/>
          </p:nvSpPr>
          <p:spPr bwMode="auto">
            <a:xfrm>
              <a:off x="5136" y="3446"/>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r>
                <a:rPr lang="en-US" altLang="zh-CN" baseline="-25000"/>
                <a:t>-1</a:t>
              </a:r>
            </a:p>
          </p:txBody>
        </p:sp>
        <p:sp>
          <p:nvSpPr>
            <p:cNvPr id="104" name="Text Box 35"/>
            <p:cNvSpPr txBox="1">
              <a:spLocks noChangeArrowheads="1"/>
            </p:cNvSpPr>
            <p:nvPr/>
          </p:nvSpPr>
          <p:spPr bwMode="auto">
            <a:xfrm>
              <a:off x="4032" y="407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r>
                <a:rPr lang="en-US" altLang="zh-CN" baseline="-25000"/>
                <a:t>0</a:t>
              </a:r>
            </a:p>
          </p:txBody>
        </p:sp>
        <p:sp>
          <p:nvSpPr>
            <p:cNvPr id="105" name="Text Box 36"/>
            <p:cNvSpPr txBox="1">
              <a:spLocks noChangeArrowheads="1"/>
            </p:cNvSpPr>
            <p:nvPr/>
          </p:nvSpPr>
          <p:spPr bwMode="auto">
            <a:xfrm>
              <a:off x="4576" y="407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B</a:t>
              </a:r>
              <a:r>
                <a:rPr lang="en-US" altLang="zh-CN" baseline="-25000" dirty="0"/>
                <a:t>0</a:t>
              </a:r>
            </a:p>
          </p:txBody>
        </p:sp>
        <p:sp>
          <p:nvSpPr>
            <p:cNvPr id="106" name="Text Box 37"/>
            <p:cNvSpPr txBox="1">
              <a:spLocks noChangeArrowheads="1"/>
            </p:cNvSpPr>
            <p:nvPr/>
          </p:nvSpPr>
          <p:spPr bwMode="auto">
            <a:xfrm>
              <a:off x="4493" y="2918"/>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S</a:t>
              </a:r>
              <a:r>
                <a:rPr lang="en-US" altLang="zh-CN" baseline="-25000" dirty="0"/>
                <a:t>0</a:t>
              </a:r>
            </a:p>
          </p:txBody>
        </p:sp>
        <p:sp>
          <p:nvSpPr>
            <p:cNvPr id="107" name="Text Box 38"/>
            <p:cNvSpPr txBox="1">
              <a:spLocks noChangeArrowheads="1"/>
            </p:cNvSpPr>
            <p:nvPr/>
          </p:nvSpPr>
          <p:spPr bwMode="auto">
            <a:xfrm>
              <a:off x="3360" y="3456"/>
              <a:ext cx="43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t>
              </a:r>
            </a:p>
          </p:txBody>
        </p:sp>
        <p:sp>
          <p:nvSpPr>
            <p:cNvPr id="108" name="Text Box 39"/>
            <p:cNvSpPr txBox="1">
              <a:spLocks noChangeArrowheads="1"/>
            </p:cNvSpPr>
            <p:nvPr/>
          </p:nvSpPr>
          <p:spPr bwMode="auto">
            <a:xfrm>
              <a:off x="3792" y="3312"/>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r>
                <a:rPr lang="en-US" altLang="zh-CN" baseline="-25000"/>
                <a:t>0</a:t>
              </a:r>
            </a:p>
          </p:txBody>
        </p:sp>
        <p:sp>
          <p:nvSpPr>
            <p:cNvPr id="109" name="Text Box 40"/>
            <p:cNvSpPr txBox="1">
              <a:spLocks noChangeArrowheads="1"/>
            </p:cNvSpPr>
            <p:nvPr/>
          </p:nvSpPr>
          <p:spPr bwMode="auto">
            <a:xfrm>
              <a:off x="2976" y="3312"/>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r>
                <a:rPr lang="en-US" altLang="zh-CN" baseline="-25000"/>
                <a:t>13</a:t>
              </a:r>
            </a:p>
          </p:txBody>
        </p:sp>
      </p:grpSp>
      <p:graphicFrame>
        <p:nvGraphicFramePr>
          <p:cNvPr id="110" name="Object 2"/>
          <p:cNvGraphicFramePr>
            <a:graphicFrameLocks noChangeAspect="1"/>
          </p:cNvGraphicFramePr>
          <p:nvPr>
            <p:extLst>
              <p:ext uri="{D42A27DB-BD31-4B8C-83A1-F6EECF244321}">
                <p14:modId xmlns:p14="http://schemas.microsoft.com/office/powerpoint/2010/main" val="1471769968"/>
              </p:ext>
            </p:extLst>
          </p:nvPr>
        </p:nvGraphicFramePr>
        <p:xfrm>
          <a:off x="435351" y="4849592"/>
          <a:ext cx="2209800" cy="496888"/>
        </p:xfrm>
        <a:graphic>
          <a:graphicData uri="http://schemas.openxmlformats.org/presentationml/2006/ole">
            <mc:AlternateContent xmlns:mc="http://schemas.openxmlformats.org/markup-compatibility/2006">
              <mc:Choice xmlns:v="urn:schemas-microsoft-com:vml" Requires="v">
                <p:oleObj spid="_x0000_s299216" name="Equation" r:id="rId7" imgW="1133424" imgH="209685" progId="Equation.3">
                  <p:embed/>
                </p:oleObj>
              </mc:Choice>
              <mc:Fallback>
                <p:oleObj name="Equation" r:id="rId7" imgW="1133424" imgH="20968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351" y="4849592"/>
                        <a:ext cx="220980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 name="Object 3"/>
          <p:cNvGraphicFramePr>
            <a:graphicFrameLocks noChangeAspect="1"/>
          </p:cNvGraphicFramePr>
          <p:nvPr>
            <p:extLst>
              <p:ext uri="{D42A27DB-BD31-4B8C-83A1-F6EECF244321}">
                <p14:modId xmlns:p14="http://schemas.microsoft.com/office/powerpoint/2010/main" val="70441518"/>
              </p:ext>
            </p:extLst>
          </p:nvPr>
        </p:nvGraphicFramePr>
        <p:xfrm>
          <a:off x="454687" y="5306792"/>
          <a:ext cx="2997200" cy="450850"/>
        </p:xfrm>
        <a:graphic>
          <a:graphicData uri="http://schemas.openxmlformats.org/presentationml/2006/ole">
            <mc:AlternateContent xmlns:mc="http://schemas.openxmlformats.org/markup-compatibility/2006">
              <mc:Choice xmlns:v="urn:schemas-microsoft-com:vml" Requires="v">
                <p:oleObj spid="_x0000_s299217" name="Equation" r:id="rId9" imgW="1704992" imgH="209685" progId="Equation.3">
                  <p:embed/>
                </p:oleObj>
              </mc:Choice>
              <mc:Fallback>
                <p:oleObj name="Equation" r:id="rId9" imgW="1704992" imgH="20968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4687" y="5306792"/>
                        <a:ext cx="29972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 name="Text Box 4"/>
          <p:cNvSpPr txBox="1">
            <a:spLocks noChangeArrowheads="1"/>
          </p:cNvSpPr>
          <p:nvPr/>
        </p:nvSpPr>
        <p:spPr bwMode="auto">
          <a:xfrm>
            <a:off x="5294834" y="4168003"/>
            <a:ext cx="266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a:t>非门延迟时间：</a:t>
            </a:r>
            <a:r>
              <a:rPr lang="en-US" altLang="zh-CN"/>
              <a:t>15ns</a:t>
            </a:r>
          </a:p>
        </p:txBody>
      </p:sp>
      <p:sp>
        <p:nvSpPr>
          <p:cNvPr id="113" name="Text Box 5"/>
          <p:cNvSpPr txBox="1">
            <a:spLocks noChangeArrowheads="1"/>
          </p:cNvSpPr>
          <p:nvPr/>
        </p:nvSpPr>
        <p:spPr bwMode="auto">
          <a:xfrm>
            <a:off x="5294834" y="4777603"/>
            <a:ext cx="320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dirty="0"/>
              <a:t>与或非门延迟时间：</a:t>
            </a:r>
            <a:r>
              <a:rPr lang="en-US" altLang="zh-CN" dirty="0"/>
              <a:t>6ns</a:t>
            </a:r>
          </a:p>
        </p:txBody>
      </p:sp>
      <p:sp>
        <p:nvSpPr>
          <p:cNvPr id="114" name="Text Box 6"/>
          <p:cNvSpPr txBox="1">
            <a:spLocks noChangeArrowheads="1"/>
          </p:cNvSpPr>
          <p:nvPr/>
        </p:nvSpPr>
        <p:spPr bwMode="auto">
          <a:xfrm>
            <a:off x="5294834" y="4472803"/>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a:t>异或门延迟时间：</a:t>
            </a:r>
            <a:r>
              <a:rPr lang="en-US" altLang="zh-CN"/>
              <a:t>20ns</a:t>
            </a:r>
          </a:p>
        </p:txBody>
      </p:sp>
      <p:sp>
        <p:nvSpPr>
          <p:cNvPr id="115" name="Text Box 8"/>
          <p:cNvSpPr txBox="1">
            <a:spLocks noChangeArrowheads="1"/>
          </p:cNvSpPr>
          <p:nvPr/>
        </p:nvSpPr>
        <p:spPr bwMode="auto">
          <a:xfrm>
            <a:off x="150789" y="3765712"/>
            <a:ext cx="74422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dirty="0"/>
              <a:t>给定三种门，计算</a:t>
            </a:r>
            <a:r>
              <a:rPr lang="en-US" altLang="zh-CN" dirty="0"/>
              <a:t>16</a:t>
            </a:r>
            <a:r>
              <a:rPr lang="zh-CN" altLang="en-US" dirty="0"/>
              <a:t>位串行进位加法器的最长进位时间。</a:t>
            </a:r>
          </a:p>
        </p:txBody>
      </p:sp>
      <p:graphicFrame>
        <p:nvGraphicFramePr>
          <p:cNvPr id="116" name="Object 9"/>
          <p:cNvGraphicFramePr>
            <a:graphicFrameLocks noChangeAspect="1"/>
          </p:cNvGraphicFramePr>
          <p:nvPr>
            <p:extLst>
              <p:ext uri="{D42A27DB-BD31-4B8C-83A1-F6EECF244321}">
                <p14:modId xmlns:p14="http://schemas.microsoft.com/office/powerpoint/2010/main" val="4215924203"/>
              </p:ext>
            </p:extLst>
          </p:nvPr>
        </p:nvGraphicFramePr>
        <p:xfrm>
          <a:off x="460375" y="5763992"/>
          <a:ext cx="3019425" cy="500063"/>
        </p:xfrm>
        <a:graphic>
          <a:graphicData uri="http://schemas.openxmlformats.org/presentationml/2006/ole">
            <mc:AlternateContent xmlns:mc="http://schemas.openxmlformats.org/markup-compatibility/2006">
              <mc:Choice xmlns:v="urn:schemas-microsoft-com:vml" Requires="v">
                <p:oleObj spid="_x0000_s299218" name="Equation" r:id="rId11" imgW="1724143" imgH="238057" progId="Equation.3">
                  <p:embed/>
                </p:oleObj>
              </mc:Choice>
              <mc:Fallback>
                <p:oleObj name="Equation" r:id="rId11" imgW="1724143" imgH="23805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0375" y="5763992"/>
                        <a:ext cx="3019425"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7" name="Group 4"/>
          <p:cNvGrpSpPr>
            <a:grpSpLocks/>
          </p:cNvGrpSpPr>
          <p:nvPr/>
        </p:nvGrpSpPr>
        <p:grpSpPr bwMode="auto">
          <a:xfrm>
            <a:off x="177380" y="909332"/>
            <a:ext cx="1143000" cy="406400"/>
            <a:chOff x="240" y="480"/>
            <a:chExt cx="1488" cy="256"/>
          </a:xfrm>
        </p:grpSpPr>
        <p:sp>
          <p:nvSpPr>
            <p:cNvPr id="118" name="Text Box 5"/>
            <p:cNvSpPr txBox="1">
              <a:spLocks noChangeArrowheads="1"/>
            </p:cNvSpPr>
            <p:nvPr/>
          </p:nvSpPr>
          <p:spPr bwMode="auto">
            <a:xfrm>
              <a:off x="240" y="480"/>
              <a:ext cx="1105"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solidFill>
                    <a:schemeClr val="bg1"/>
                  </a:solidFill>
                </a:rPr>
                <a:t>例</a:t>
              </a:r>
            </a:p>
          </p:txBody>
        </p:sp>
        <p:sp>
          <p:nvSpPr>
            <p:cNvPr id="119" name="Line 6"/>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spTree>
    <p:extLst>
      <p:ext uri="{BB962C8B-B14F-4D97-AF65-F5344CB8AC3E}">
        <p14:creationId xmlns:p14="http://schemas.microsoft.com/office/powerpoint/2010/main" val="361405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第五节  数据比较器和加法器</a:t>
            </a:r>
          </a:p>
        </p:txBody>
      </p:sp>
      <p:sp>
        <p:nvSpPr>
          <p:cNvPr id="30" name="内容占位符 2"/>
          <p:cNvSpPr>
            <a:spLocks noGrp="1"/>
          </p:cNvSpPr>
          <p:nvPr>
            <p:ph idx="1"/>
          </p:nvPr>
        </p:nvSpPr>
        <p:spPr>
          <a:xfrm>
            <a:off x="34543" y="464904"/>
            <a:ext cx="9007310" cy="5775791"/>
          </a:xfrm>
        </p:spPr>
        <p:txBody>
          <a:bodyPr/>
          <a:lstStyle/>
          <a:p>
            <a:r>
              <a:rPr lang="zh-CN" altLang="en-US" sz="2800" dirty="0"/>
              <a:t>串行加法器</a:t>
            </a:r>
            <a:endParaRPr lang="en-US" altLang="zh-CN" sz="28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sp>
        <p:nvSpPr>
          <p:cNvPr id="3" name="AutoShape 5" descr="file:///C:/RS_%E5%8C%97%E9%82%AE%E4%BA%8B%E5%8A%A1/%E6%95%B0%E5%AD%97%E9%80%BB%E8%BE%91%E6%95%99%E5%AD%A6/CDISO/%E6%95%B0%E5%AD%97%E9%80%BB%E8%BE%91_%E7%94%B5%E5%AD%90%E6%95%99%E6%A1%88Web/%E7%AB%8B%E4%BD%93%E5%8C%96%E8%AF%BE%E4%BB%B6%E7%AC%AC%E5%9B%9B%E7%89%88/%E6%95%B0%E5%AD%97%E9%80%BB%E8%BE%91/pic/fig/tab2.9.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17" name="Group 4"/>
          <p:cNvGrpSpPr>
            <a:grpSpLocks/>
          </p:cNvGrpSpPr>
          <p:nvPr/>
        </p:nvGrpSpPr>
        <p:grpSpPr bwMode="auto">
          <a:xfrm>
            <a:off x="177380" y="909332"/>
            <a:ext cx="1143000" cy="406400"/>
            <a:chOff x="240" y="480"/>
            <a:chExt cx="1488" cy="256"/>
          </a:xfrm>
        </p:grpSpPr>
        <p:sp>
          <p:nvSpPr>
            <p:cNvPr id="118" name="Text Box 5"/>
            <p:cNvSpPr txBox="1">
              <a:spLocks noChangeArrowheads="1"/>
            </p:cNvSpPr>
            <p:nvPr/>
          </p:nvSpPr>
          <p:spPr bwMode="auto">
            <a:xfrm>
              <a:off x="240" y="480"/>
              <a:ext cx="1105"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solidFill>
                    <a:schemeClr val="bg1"/>
                  </a:solidFill>
                </a:rPr>
                <a:t>例</a:t>
              </a:r>
            </a:p>
          </p:txBody>
        </p:sp>
        <p:sp>
          <p:nvSpPr>
            <p:cNvPr id="119" name="Line 6"/>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graphicFrame>
        <p:nvGraphicFramePr>
          <p:cNvPr id="6" name="对象 5"/>
          <p:cNvGraphicFramePr>
            <a:graphicFrameLocks noChangeAspect="1"/>
          </p:cNvGraphicFramePr>
          <p:nvPr>
            <p:extLst>
              <p:ext uri="{D42A27DB-BD31-4B8C-83A1-F6EECF244321}">
                <p14:modId xmlns:p14="http://schemas.microsoft.com/office/powerpoint/2010/main" val="1233868619"/>
              </p:ext>
            </p:extLst>
          </p:nvPr>
        </p:nvGraphicFramePr>
        <p:xfrm>
          <a:off x="2767452" y="412445"/>
          <a:ext cx="2209800" cy="496887"/>
        </p:xfrm>
        <a:graphic>
          <a:graphicData uri="http://schemas.openxmlformats.org/presentationml/2006/ole">
            <mc:AlternateContent xmlns:mc="http://schemas.openxmlformats.org/markup-compatibility/2006">
              <mc:Choice xmlns:v="urn:schemas-microsoft-com:vml" Requires="v">
                <p:oleObj spid="_x0000_s228067" name="Equation" r:id="rId3" imgW="1124010" imgH="200025" progId="Equation.3">
                  <p:embed/>
                </p:oleObj>
              </mc:Choice>
              <mc:Fallback>
                <p:oleObj name="Equation" r:id="rId3" imgW="1124010" imgH="200025"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7452" y="412445"/>
                        <a:ext cx="2209800"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04895631"/>
              </p:ext>
            </p:extLst>
          </p:nvPr>
        </p:nvGraphicFramePr>
        <p:xfrm>
          <a:off x="2272331" y="948864"/>
          <a:ext cx="2997200" cy="450850"/>
        </p:xfrm>
        <a:graphic>
          <a:graphicData uri="http://schemas.openxmlformats.org/presentationml/2006/ole">
            <mc:AlternateContent xmlns:mc="http://schemas.openxmlformats.org/markup-compatibility/2006">
              <mc:Choice xmlns:v="urn:schemas-microsoft-com:vml" Requires="v">
                <p:oleObj spid="_x0000_s228068" name="Equation" r:id="rId5" imgW="1695330" imgH="200025" progId="Equation.3">
                  <p:embed/>
                </p:oleObj>
              </mc:Choice>
              <mc:Fallback>
                <p:oleObj name="Equation" r:id="rId5" imgW="1695330" imgH="200025"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2331" y="948864"/>
                        <a:ext cx="29972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632351205"/>
              </p:ext>
            </p:extLst>
          </p:nvPr>
        </p:nvGraphicFramePr>
        <p:xfrm>
          <a:off x="5459372" y="909332"/>
          <a:ext cx="3019425" cy="500062"/>
        </p:xfrm>
        <a:graphic>
          <a:graphicData uri="http://schemas.openxmlformats.org/presentationml/2006/ole">
            <mc:AlternateContent xmlns:mc="http://schemas.openxmlformats.org/markup-compatibility/2006">
              <mc:Choice xmlns:v="urn:schemas-microsoft-com:vml" Requires="v">
                <p:oleObj spid="_x0000_s228069" name="Equation" r:id="rId7" imgW="1714500" imgH="228600" progId="Equation.3">
                  <p:embed/>
                </p:oleObj>
              </mc:Choice>
              <mc:Fallback>
                <p:oleObj name="Equation" r:id="rId7" imgW="1714500" imgH="228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59372" y="909332"/>
                        <a:ext cx="3019425"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 name="Text Box 7"/>
          <p:cNvSpPr txBox="1">
            <a:spLocks noChangeArrowheads="1"/>
          </p:cNvSpPr>
          <p:nvPr/>
        </p:nvSpPr>
        <p:spPr bwMode="auto">
          <a:xfrm>
            <a:off x="198300" y="3942342"/>
            <a:ext cx="2952750"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dirty="0"/>
              <a:t>16</a:t>
            </a:r>
            <a:r>
              <a:rPr lang="zh-CN" altLang="en-US" dirty="0"/>
              <a:t>位数据求和</a:t>
            </a:r>
            <a:r>
              <a:rPr lang="en-US" altLang="zh-CN" dirty="0" err="1"/>
              <a:t>S</a:t>
            </a:r>
            <a:r>
              <a:rPr lang="en-US" altLang="zh-CN" baseline="-25000" dirty="0" err="1"/>
              <a:t>15</a:t>
            </a:r>
            <a:r>
              <a:rPr lang="zh-CN" altLang="en-US" dirty="0"/>
              <a:t>的时间</a:t>
            </a:r>
            <a:r>
              <a:rPr lang="en-US" altLang="zh-CN" dirty="0"/>
              <a:t>=15×(6+15)+20=335(ns)</a:t>
            </a:r>
          </a:p>
        </p:txBody>
      </p:sp>
      <p:grpSp>
        <p:nvGrpSpPr>
          <p:cNvPr id="55" name="Group 10"/>
          <p:cNvGrpSpPr>
            <a:grpSpLocks/>
          </p:cNvGrpSpPr>
          <p:nvPr/>
        </p:nvGrpSpPr>
        <p:grpSpPr bwMode="auto">
          <a:xfrm>
            <a:off x="2996052" y="1886529"/>
            <a:ext cx="5867400" cy="4495800"/>
            <a:chOff x="1392" y="912"/>
            <a:chExt cx="3696" cy="2832"/>
          </a:xfrm>
        </p:grpSpPr>
        <p:grpSp>
          <p:nvGrpSpPr>
            <p:cNvPr id="56" name="Group 11"/>
            <p:cNvGrpSpPr>
              <a:grpSpLocks/>
            </p:cNvGrpSpPr>
            <p:nvPr/>
          </p:nvGrpSpPr>
          <p:grpSpPr bwMode="auto">
            <a:xfrm rot="-5400000">
              <a:off x="3454" y="1451"/>
              <a:ext cx="348" cy="361"/>
              <a:chOff x="2148" y="2544"/>
              <a:chExt cx="444" cy="361"/>
            </a:xfrm>
          </p:grpSpPr>
          <p:sp>
            <p:nvSpPr>
              <p:cNvPr id="153" name="Freeform 12"/>
              <p:cNvSpPr>
                <a:spLocks/>
              </p:cNvSpPr>
              <p:nvPr/>
            </p:nvSpPr>
            <p:spPr bwMode="auto">
              <a:xfrm>
                <a:off x="2206" y="2544"/>
                <a:ext cx="78" cy="354"/>
              </a:xfrm>
              <a:custGeom>
                <a:avLst/>
                <a:gdLst>
                  <a:gd name="T0" fmla="*/ 2 w 85"/>
                  <a:gd name="T1" fmla="*/ 0 h 306"/>
                  <a:gd name="T2" fmla="*/ 26 w 85"/>
                  <a:gd name="T3" fmla="*/ 501 h 306"/>
                  <a:gd name="T4" fmla="*/ 26 w 85"/>
                  <a:gd name="T5" fmla="*/ 1286 h 306"/>
                  <a:gd name="T6" fmla="*/ 0 w 85"/>
                  <a:gd name="T7" fmla="*/ 1757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54" name="Freeform 13"/>
              <p:cNvSpPr>
                <a:spLocks/>
              </p:cNvSpPr>
              <p:nvPr/>
            </p:nvSpPr>
            <p:spPr bwMode="auto">
              <a:xfrm>
                <a:off x="2208" y="2736"/>
                <a:ext cx="384" cy="169"/>
              </a:xfrm>
              <a:custGeom>
                <a:avLst/>
                <a:gdLst>
                  <a:gd name="T0" fmla="*/ 0 w 384"/>
                  <a:gd name="T1" fmla="*/ 42 h 192"/>
                  <a:gd name="T2" fmla="*/ 168 w 384"/>
                  <a:gd name="T3" fmla="*/ 32 h 192"/>
                  <a:gd name="T4" fmla="*/ 296 w 384"/>
                  <a:gd name="T5" fmla="*/ 18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55" name="Freeform 14"/>
              <p:cNvSpPr>
                <a:spLocks/>
              </p:cNvSpPr>
              <p:nvPr/>
            </p:nvSpPr>
            <p:spPr bwMode="auto">
              <a:xfrm>
                <a:off x="2208" y="2544"/>
                <a:ext cx="384" cy="192"/>
              </a:xfrm>
              <a:custGeom>
                <a:avLst/>
                <a:gdLst>
                  <a:gd name="T0" fmla="*/ 0 w 240"/>
                  <a:gd name="T1" fmla="*/ 0 h 96"/>
                  <a:gd name="T2" fmla="*/ 54042 w 240"/>
                  <a:gd name="T3" fmla="*/ 196608 h 96"/>
                  <a:gd name="T4" fmla="*/ 67477 w 240"/>
                  <a:gd name="T5" fmla="*/ 393216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56" name="Freeform 15"/>
              <p:cNvSpPr>
                <a:spLocks/>
              </p:cNvSpPr>
              <p:nvPr/>
            </p:nvSpPr>
            <p:spPr bwMode="auto">
              <a:xfrm>
                <a:off x="2148" y="2544"/>
                <a:ext cx="78" cy="354"/>
              </a:xfrm>
              <a:custGeom>
                <a:avLst/>
                <a:gdLst>
                  <a:gd name="T0" fmla="*/ 2 w 85"/>
                  <a:gd name="T1" fmla="*/ 0 h 306"/>
                  <a:gd name="T2" fmla="*/ 26 w 85"/>
                  <a:gd name="T3" fmla="*/ 501 h 306"/>
                  <a:gd name="T4" fmla="*/ 26 w 85"/>
                  <a:gd name="T5" fmla="*/ 1286 h 306"/>
                  <a:gd name="T6" fmla="*/ 0 w 85"/>
                  <a:gd name="T7" fmla="*/ 1757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57" name="Group 16"/>
            <p:cNvGrpSpPr>
              <a:grpSpLocks/>
            </p:cNvGrpSpPr>
            <p:nvPr/>
          </p:nvGrpSpPr>
          <p:grpSpPr bwMode="auto">
            <a:xfrm rot="-5400000">
              <a:off x="2341" y="1547"/>
              <a:ext cx="384" cy="553"/>
              <a:chOff x="3120" y="3792"/>
              <a:chExt cx="384" cy="361"/>
            </a:xfrm>
          </p:grpSpPr>
          <p:sp>
            <p:nvSpPr>
              <p:cNvPr id="150" name="Freeform 17"/>
              <p:cNvSpPr>
                <a:spLocks/>
              </p:cNvSpPr>
              <p:nvPr/>
            </p:nvSpPr>
            <p:spPr bwMode="auto">
              <a:xfrm>
                <a:off x="3120" y="3792"/>
                <a:ext cx="78" cy="354"/>
              </a:xfrm>
              <a:custGeom>
                <a:avLst/>
                <a:gdLst>
                  <a:gd name="T0" fmla="*/ 2 w 85"/>
                  <a:gd name="T1" fmla="*/ 0 h 306"/>
                  <a:gd name="T2" fmla="*/ 26 w 85"/>
                  <a:gd name="T3" fmla="*/ 501 h 306"/>
                  <a:gd name="T4" fmla="*/ 26 w 85"/>
                  <a:gd name="T5" fmla="*/ 1286 h 306"/>
                  <a:gd name="T6" fmla="*/ 0 w 85"/>
                  <a:gd name="T7" fmla="*/ 1757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51" name="Freeform 18"/>
              <p:cNvSpPr>
                <a:spLocks/>
              </p:cNvSpPr>
              <p:nvPr/>
            </p:nvSpPr>
            <p:spPr bwMode="auto">
              <a:xfrm>
                <a:off x="3120" y="3984"/>
                <a:ext cx="384" cy="169"/>
              </a:xfrm>
              <a:custGeom>
                <a:avLst/>
                <a:gdLst>
                  <a:gd name="T0" fmla="*/ 0 w 384"/>
                  <a:gd name="T1" fmla="*/ 42 h 192"/>
                  <a:gd name="T2" fmla="*/ 168 w 384"/>
                  <a:gd name="T3" fmla="*/ 32 h 192"/>
                  <a:gd name="T4" fmla="*/ 296 w 384"/>
                  <a:gd name="T5" fmla="*/ 18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52" name="Freeform 19"/>
              <p:cNvSpPr>
                <a:spLocks/>
              </p:cNvSpPr>
              <p:nvPr/>
            </p:nvSpPr>
            <p:spPr bwMode="auto">
              <a:xfrm>
                <a:off x="3120" y="3792"/>
                <a:ext cx="384" cy="192"/>
              </a:xfrm>
              <a:custGeom>
                <a:avLst/>
                <a:gdLst>
                  <a:gd name="T0" fmla="*/ 0 w 240"/>
                  <a:gd name="T1" fmla="*/ 0 h 96"/>
                  <a:gd name="T2" fmla="*/ 54042 w 240"/>
                  <a:gd name="T3" fmla="*/ 196608 h 96"/>
                  <a:gd name="T4" fmla="*/ 67477 w 240"/>
                  <a:gd name="T5" fmla="*/ 393216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58" name="Text Box 20"/>
            <p:cNvSpPr txBox="1">
              <a:spLocks noChangeArrowheads="1"/>
            </p:cNvSpPr>
            <p:nvPr/>
          </p:nvSpPr>
          <p:spPr bwMode="auto">
            <a:xfrm>
              <a:off x="3168" y="349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A</a:t>
              </a:r>
              <a:r>
                <a:rPr lang="en-US" altLang="zh-CN" baseline="-25000"/>
                <a:t>i</a:t>
              </a:r>
            </a:p>
          </p:txBody>
        </p:sp>
        <p:grpSp>
          <p:nvGrpSpPr>
            <p:cNvPr id="59" name="Group 21"/>
            <p:cNvGrpSpPr>
              <a:grpSpLocks/>
            </p:cNvGrpSpPr>
            <p:nvPr/>
          </p:nvGrpSpPr>
          <p:grpSpPr bwMode="auto">
            <a:xfrm rot="-5400000">
              <a:off x="3349" y="1979"/>
              <a:ext cx="288" cy="361"/>
              <a:chOff x="2148" y="2544"/>
              <a:chExt cx="444" cy="361"/>
            </a:xfrm>
          </p:grpSpPr>
          <p:sp>
            <p:nvSpPr>
              <p:cNvPr id="146" name="Freeform 22"/>
              <p:cNvSpPr>
                <a:spLocks/>
              </p:cNvSpPr>
              <p:nvPr/>
            </p:nvSpPr>
            <p:spPr bwMode="auto">
              <a:xfrm>
                <a:off x="2206" y="2544"/>
                <a:ext cx="78" cy="354"/>
              </a:xfrm>
              <a:custGeom>
                <a:avLst/>
                <a:gdLst>
                  <a:gd name="T0" fmla="*/ 2 w 85"/>
                  <a:gd name="T1" fmla="*/ 0 h 306"/>
                  <a:gd name="T2" fmla="*/ 26 w 85"/>
                  <a:gd name="T3" fmla="*/ 501 h 306"/>
                  <a:gd name="T4" fmla="*/ 26 w 85"/>
                  <a:gd name="T5" fmla="*/ 1286 h 306"/>
                  <a:gd name="T6" fmla="*/ 0 w 85"/>
                  <a:gd name="T7" fmla="*/ 1757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47" name="Freeform 23"/>
              <p:cNvSpPr>
                <a:spLocks/>
              </p:cNvSpPr>
              <p:nvPr/>
            </p:nvSpPr>
            <p:spPr bwMode="auto">
              <a:xfrm>
                <a:off x="2208" y="2736"/>
                <a:ext cx="384" cy="169"/>
              </a:xfrm>
              <a:custGeom>
                <a:avLst/>
                <a:gdLst>
                  <a:gd name="T0" fmla="*/ 0 w 384"/>
                  <a:gd name="T1" fmla="*/ 42 h 192"/>
                  <a:gd name="T2" fmla="*/ 168 w 384"/>
                  <a:gd name="T3" fmla="*/ 32 h 192"/>
                  <a:gd name="T4" fmla="*/ 296 w 384"/>
                  <a:gd name="T5" fmla="*/ 18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48" name="Freeform 24"/>
              <p:cNvSpPr>
                <a:spLocks/>
              </p:cNvSpPr>
              <p:nvPr/>
            </p:nvSpPr>
            <p:spPr bwMode="auto">
              <a:xfrm>
                <a:off x="2208" y="2544"/>
                <a:ext cx="384" cy="192"/>
              </a:xfrm>
              <a:custGeom>
                <a:avLst/>
                <a:gdLst>
                  <a:gd name="T0" fmla="*/ 0 w 240"/>
                  <a:gd name="T1" fmla="*/ 0 h 96"/>
                  <a:gd name="T2" fmla="*/ 54042 w 240"/>
                  <a:gd name="T3" fmla="*/ 196608 h 96"/>
                  <a:gd name="T4" fmla="*/ 67477 w 240"/>
                  <a:gd name="T5" fmla="*/ 393216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49" name="Freeform 25"/>
              <p:cNvSpPr>
                <a:spLocks/>
              </p:cNvSpPr>
              <p:nvPr/>
            </p:nvSpPr>
            <p:spPr bwMode="auto">
              <a:xfrm>
                <a:off x="2148" y="2544"/>
                <a:ext cx="78" cy="354"/>
              </a:xfrm>
              <a:custGeom>
                <a:avLst/>
                <a:gdLst>
                  <a:gd name="T0" fmla="*/ 2 w 85"/>
                  <a:gd name="T1" fmla="*/ 0 h 306"/>
                  <a:gd name="T2" fmla="*/ 26 w 85"/>
                  <a:gd name="T3" fmla="*/ 501 h 306"/>
                  <a:gd name="T4" fmla="*/ 26 w 85"/>
                  <a:gd name="T5" fmla="*/ 1286 h 306"/>
                  <a:gd name="T6" fmla="*/ 0 w 85"/>
                  <a:gd name="T7" fmla="*/ 1757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60" name="AutoShape 26"/>
            <p:cNvSpPr>
              <a:spLocks noChangeArrowheads="1"/>
            </p:cNvSpPr>
            <p:nvPr/>
          </p:nvSpPr>
          <p:spPr bwMode="auto">
            <a:xfrm rot="-5400000">
              <a:off x="2376" y="2136"/>
              <a:ext cx="288"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61" name="AutoShape 27"/>
            <p:cNvSpPr>
              <a:spLocks noChangeArrowheads="1"/>
            </p:cNvSpPr>
            <p:nvPr/>
          </p:nvSpPr>
          <p:spPr bwMode="auto">
            <a:xfrm rot="-5400000">
              <a:off x="2760" y="2136"/>
              <a:ext cx="288"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62" name="Text Box 28"/>
            <p:cNvSpPr txBox="1">
              <a:spLocks noChangeArrowheads="1"/>
            </p:cNvSpPr>
            <p:nvPr/>
          </p:nvSpPr>
          <p:spPr bwMode="auto">
            <a:xfrm>
              <a:off x="3552" y="349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B</a:t>
              </a:r>
              <a:r>
                <a:rPr lang="en-US" altLang="zh-CN" baseline="-25000"/>
                <a:t>i</a:t>
              </a:r>
            </a:p>
          </p:txBody>
        </p:sp>
        <p:sp>
          <p:nvSpPr>
            <p:cNvPr id="63" name="Text Box 29"/>
            <p:cNvSpPr txBox="1">
              <a:spLocks noChangeArrowheads="1"/>
            </p:cNvSpPr>
            <p:nvPr/>
          </p:nvSpPr>
          <p:spPr bwMode="auto">
            <a:xfrm>
              <a:off x="4656" y="196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r>
                <a:rPr lang="en-US" altLang="zh-CN" baseline="-25000"/>
                <a:t>i-1</a:t>
              </a:r>
            </a:p>
          </p:txBody>
        </p:sp>
        <p:sp>
          <p:nvSpPr>
            <p:cNvPr id="64" name="Text Box 30"/>
            <p:cNvSpPr txBox="1">
              <a:spLocks noChangeArrowheads="1"/>
            </p:cNvSpPr>
            <p:nvPr/>
          </p:nvSpPr>
          <p:spPr bwMode="auto">
            <a:xfrm>
              <a:off x="2640" y="1392"/>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r>
                <a:rPr lang="en-US" altLang="zh-CN" baseline="-25000"/>
                <a:t>i</a:t>
              </a:r>
            </a:p>
          </p:txBody>
        </p:sp>
        <p:sp>
          <p:nvSpPr>
            <p:cNvPr id="65" name="Text Box 31"/>
            <p:cNvSpPr txBox="1">
              <a:spLocks noChangeArrowheads="1"/>
            </p:cNvSpPr>
            <p:nvPr/>
          </p:nvSpPr>
          <p:spPr bwMode="auto">
            <a:xfrm>
              <a:off x="3456" y="91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S</a:t>
              </a:r>
              <a:r>
                <a:rPr lang="en-US" altLang="zh-CN" baseline="-25000"/>
                <a:t>i</a:t>
              </a:r>
            </a:p>
          </p:txBody>
        </p:sp>
        <p:sp>
          <p:nvSpPr>
            <p:cNvPr id="66" name="Line 32"/>
            <p:cNvSpPr>
              <a:spLocks noChangeShapeType="1"/>
            </p:cNvSpPr>
            <p:nvPr/>
          </p:nvSpPr>
          <p:spPr bwMode="auto">
            <a:xfrm>
              <a:off x="3504" y="1728"/>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7" name="Line 33"/>
            <p:cNvSpPr>
              <a:spLocks noChangeShapeType="1"/>
            </p:cNvSpPr>
            <p:nvPr/>
          </p:nvSpPr>
          <p:spPr bwMode="auto">
            <a:xfrm>
              <a:off x="3696" y="1728"/>
              <a:ext cx="0"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8" name="Line 34"/>
            <p:cNvSpPr>
              <a:spLocks noChangeShapeType="1"/>
            </p:cNvSpPr>
            <p:nvPr/>
          </p:nvSpPr>
          <p:spPr bwMode="auto">
            <a:xfrm flipV="1">
              <a:off x="3629" y="1188"/>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9" name="Line 35"/>
            <p:cNvSpPr>
              <a:spLocks noChangeShapeType="1"/>
            </p:cNvSpPr>
            <p:nvPr/>
          </p:nvSpPr>
          <p:spPr bwMode="auto">
            <a:xfrm>
              <a:off x="3589" y="2247"/>
              <a:ext cx="0" cy="12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0" name="Line 36"/>
            <p:cNvSpPr>
              <a:spLocks noChangeShapeType="1"/>
            </p:cNvSpPr>
            <p:nvPr/>
          </p:nvSpPr>
          <p:spPr bwMode="auto">
            <a:xfrm>
              <a:off x="3408" y="2256"/>
              <a:ext cx="0" cy="12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1" name="Line 37"/>
            <p:cNvSpPr>
              <a:spLocks noChangeShapeType="1"/>
            </p:cNvSpPr>
            <p:nvPr/>
          </p:nvSpPr>
          <p:spPr bwMode="auto">
            <a:xfrm>
              <a:off x="3696" y="2112"/>
              <a:ext cx="9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2" name="Line 38"/>
            <p:cNvSpPr>
              <a:spLocks noChangeShapeType="1"/>
            </p:cNvSpPr>
            <p:nvPr/>
          </p:nvSpPr>
          <p:spPr bwMode="auto">
            <a:xfrm>
              <a:off x="2235" y="3072"/>
              <a:ext cx="13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3" name="Oval 39"/>
            <p:cNvSpPr>
              <a:spLocks noChangeArrowheads="1"/>
            </p:cNvSpPr>
            <p:nvPr/>
          </p:nvSpPr>
          <p:spPr bwMode="auto">
            <a:xfrm flipH="1">
              <a:off x="3561" y="3042"/>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74" name="Line 40"/>
            <p:cNvSpPr>
              <a:spLocks noChangeShapeType="1"/>
            </p:cNvSpPr>
            <p:nvPr/>
          </p:nvSpPr>
          <p:spPr bwMode="auto">
            <a:xfrm>
              <a:off x="2427" y="2448"/>
              <a:ext cx="0" cy="76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5" name="Line 41"/>
            <p:cNvSpPr>
              <a:spLocks noChangeShapeType="1"/>
            </p:cNvSpPr>
            <p:nvPr/>
          </p:nvSpPr>
          <p:spPr bwMode="auto">
            <a:xfrm>
              <a:off x="2016" y="3216"/>
              <a:ext cx="13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6" name="Oval 42"/>
            <p:cNvSpPr>
              <a:spLocks noChangeArrowheads="1"/>
            </p:cNvSpPr>
            <p:nvPr/>
          </p:nvSpPr>
          <p:spPr bwMode="auto">
            <a:xfrm flipV="1">
              <a:off x="3369" y="3186"/>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120" name="Line 43"/>
            <p:cNvSpPr>
              <a:spLocks noChangeShapeType="1"/>
            </p:cNvSpPr>
            <p:nvPr/>
          </p:nvSpPr>
          <p:spPr bwMode="auto">
            <a:xfrm flipV="1">
              <a:off x="2832" y="2448"/>
              <a:ext cx="0" cy="62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1" name="Line 44"/>
            <p:cNvSpPr>
              <a:spLocks noChangeShapeType="1"/>
            </p:cNvSpPr>
            <p:nvPr/>
          </p:nvSpPr>
          <p:spPr bwMode="auto">
            <a:xfrm>
              <a:off x="2592" y="2457"/>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2" name="Line 45"/>
            <p:cNvSpPr>
              <a:spLocks noChangeShapeType="1"/>
            </p:cNvSpPr>
            <p:nvPr/>
          </p:nvSpPr>
          <p:spPr bwMode="auto">
            <a:xfrm>
              <a:off x="2592" y="2640"/>
              <a:ext cx="163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3" name="Line 46"/>
            <p:cNvSpPr>
              <a:spLocks noChangeShapeType="1"/>
            </p:cNvSpPr>
            <p:nvPr/>
          </p:nvSpPr>
          <p:spPr bwMode="auto">
            <a:xfrm flipV="1">
              <a:off x="4224" y="2112"/>
              <a:ext cx="0" cy="5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4" name="Line 47"/>
            <p:cNvSpPr>
              <a:spLocks noChangeShapeType="1"/>
            </p:cNvSpPr>
            <p:nvPr/>
          </p:nvSpPr>
          <p:spPr bwMode="auto">
            <a:xfrm>
              <a:off x="2019" y="2448"/>
              <a:ext cx="0" cy="76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5" name="Line 48"/>
            <p:cNvSpPr>
              <a:spLocks noChangeShapeType="1"/>
            </p:cNvSpPr>
            <p:nvPr/>
          </p:nvSpPr>
          <p:spPr bwMode="auto">
            <a:xfrm flipH="1">
              <a:off x="2229" y="2457"/>
              <a:ext cx="6" cy="6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6" name="Line 49"/>
            <p:cNvSpPr>
              <a:spLocks noChangeShapeType="1"/>
            </p:cNvSpPr>
            <p:nvPr/>
          </p:nvSpPr>
          <p:spPr bwMode="auto">
            <a:xfrm>
              <a:off x="2334" y="1968"/>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7" name="Line 50"/>
            <p:cNvSpPr>
              <a:spLocks noChangeShapeType="1"/>
            </p:cNvSpPr>
            <p:nvPr/>
          </p:nvSpPr>
          <p:spPr bwMode="auto">
            <a:xfrm>
              <a:off x="2736" y="1968"/>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8" name="Line 51"/>
            <p:cNvSpPr>
              <a:spLocks noChangeShapeType="1"/>
            </p:cNvSpPr>
            <p:nvPr/>
          </p:nvSpPr>
          <p:spPr bwMode="auto">
            <a:xfrm flipH="1">
              <a:off x="2160" y="2064"/>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9" name="Line 52"/>
            <p:cNvSpPr>
              <a:spLocks noChangeShapeType="1"/>
            </p:cNvSpPr>
            <p:nvPr/>
          </p:nvSpPr>
          <p:spPr bwMode="auto">
            <a:xfrm>
              <a:off x="2142" y="2064"/>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0" name="Line 53"/>
            <p:cNvSpPr>
              <a:spLocks noChangeShapeType="1"/>
            </p:cNvSpPr>
            <p:nvPr/>
          </p:nvSpPr>
          <p:spPr bwMode="auto">
            <a:xfrm flipH="1">
              <a:off x="2745" y="2064"/>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1" name="Line 54"/>
            <p:cNvSpPr>
              <a:spLocks noChangeShapeType="1"/>
            </p:cNvSpPr>
            <p:nvPr/>
          </p:nvSpPr>
          <p:spPr bwMode="auto">
            <a:xfrm>
              <a:off x="2928" y="2064"/>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2" name="Line 55"/>
            <p:cNvSpPr>
              <a:spLocks noChangeShapeType="1"/>
            </p:cNvSpPr>
            <p:nvPr/>
          </p:nvSpPr>
          <p:spPr bwMode="auto">
            <a:xfrm flipV="1">
              <a:off x="2538" y="1440"/>
              <a:ext cx="6" cy="1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3" name="Line 56"/>
            <p:cNvSpPr>
              <a:spLocks noChangeShapeType="1"/>
            </p:cNvSpPr>
            <p:nvPr/>
          </p:nvSpPr>
          <p:spPr bwMode="auto">
            <a:xfrm flipH="1">
              <a:off x="2304" y="1440"/>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4" name="Oval 57"/>
            <p:cNvSpPr>
              <a:spLocks noChangeArrowheads="1"/>
            </p:cNvSpPr>
            <p:nvPr/>
          </p:nvSpPr>
          <p:spPr bwMode="auto">
            <a:xfrm flipH="1">
              <a:off x="4197" y="2082"/>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135" name="AutoShape 58"/>
            <p:cNvSpPr>
              <a:spLocks noChangeArrowheads="1"/>
            </p:cNvSpPr>
            <p:nvPr/>
          </p:nvSpPr>
          <p:spPr bwMode="auto">
            <a:xfrm rot="-5400000">
              <a:off x="1992" y="2136"/>
              <a:ext cx="288"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6" name="Line 59"/>
            <p:cNvSpPr>
              <a:spLocks noChangeShapeType="1"/>
            </p:cNvSpPr>
            <p:nvPr/>
          </p:nvSpPr>
          <p:spPr bwMode="auto">
            <a:xfrm>
              <a:off x="2976" y="2448"/>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7" name="Oval 60"/>
            <p:cNvSpPr>
              <a:spLocks noChangeArrowheads="1"/>
            </p:cNvSpPr>
            <p:nvPr/>
          </p:nvSpPr>
          <p:spPr bwMode="auto">
            <a:xfrm flipH="1">
              <a:off x="2804" y="3061"/>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138" name="Oval 61"/>
            <p:cNvSpPr>
              <a:spLocks noChangeArrowheads="1"/>
            </p:cNvSpPr>
            <p:nvPr/>
          </p:nvSpPr>
          <p:spPr bwMode="auto">
            <a:xfrm flipV="1">
              <a:off x="2391" y="3177"/>
              <a:ext cx="48"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139" name="Line 62"/>
            <p:cNvSpPr>
              <a:spLocks noChangeShapeType="1"/>
            </p:cNvSpPr>
            <p:nvPr/>
          </p:nvSpPr>
          <p:spPr bwMode="auto">
            <a:xfrm>
              <a:off x="2544" y="192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0" name="Oval 63"/>
            <p:cNvSpPr>
              <a:spLocks noChangeArrowheads="1"/>
            </p:cNvSpPr>
            <p:nvPr/>
          </p:nvSpPr>
          <p:spPr bwMode="auto">
            <a:xfrm flipV="1">
              <a:off x="2524" y="1593"/>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41" name="Text Box 64"/>
            <p:cNvSpPr txBox="1">
              <a:spLocks noChangeArrowheads="1"/>
            </p:cNvSpPr>
            <p:nvPr/>
          </p:nvSpPr>
          <p:spPr bwMode="auto">
            <a:xfrm>
              <a:off x="1392" y="1296"/>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t>C</a:t>
              </a:r>
              <a:r>
                <a:rPr lang="en-US" altLang="zh-CN" baseline="-25000"/>
                <a:t>i</a:t>
              </a:r>
            </a:p>
          </p:txBody>
        </p:sp>
        <p:sp>
          <p:nvSpPr>
            <p:cNvPr id="142" name="Line 65"/>
            <p:cNvSpPr>
              <a:spLocks noChangeShapeType="1"/>
            </p:cNvSpPr>
            <p:nvPr/>
          </p:nvSpPr>
          <p:spPr bwMode="auto">
            <a:xfrm>
              <a:off x="2746" y="1412"/>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3" name="AutoShape 66"/>
            <p:cNvSpPr>
              <a:spLocks noChangeArrowheads="1"/>
            </p:cNvSpPr>
            <p:nvPr/>
          </p:nvSpPr>
          <p:spPr bwMode="auto">
            <a:xfrm rot="-5400000">
              <a:off x="2088" y="1320"/>
              <a:ext cx="192" cy="240"/>
            </a:xfrm>
            <a:prstGeom prst="triangle">
              <a:avLst>
                <a:gd name="adj" fmla="val 5469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44" name="Oval 67"/>
            <p:cNvSpPr>
              <a:spLocks noChangeArrowheads="1"/>
            </p:cNvSpPr>
            <p:nvPr/>
          </p:nvSpPr>
          <p:spPr bwMode="auto">
            <a:xfrm>
              <a:off x="1968" y="1392"/>
              <a:ext cx="98" cy="101"/>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45" name="Line 68"/>
            <p:cNvSpPr>
              <a:spLocks noChangeShapeType="1"/>
            </p:cNvSpPr>
            <p:nvPr/>
          </p:nvSpPr>
          <p:spPr bwMode="auto">
            <a:xfrm flipH="1">
              <a:off x="1728" y="1440"/>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57" name="Text Box 70"/>
          <p:cNvSpPr txBox="1">
            <a:spLocks noChangeArrowheads="1"/>
          </p:cNvSpPr>
          <p:nvPr/>
        </p:nvSpPr>
        <p:spPr bwMode="auto">
          <a:xfrm>
            <a:off x="197164" y="3067722"/>
            <a:ext cx="2663825"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en-US" altLang="zh-CN" dirty="0"/>
              <a:t>16</a:t>
            </a:r>
            <a:r>
              <a:rPr lang="zh-CN" altLang="en-US" dirty="0"/>
              <a:t>位数据进位</a:t>
            </a:r>
            <a:r>
              <a:rPr lang="en-US" altLang="zh-CN" dirty="0" err="1"/>
              <a:t>C</a:t>
            </a:r>
            <a:r>
              <a:rPr lang="en-US" altLang="zh-CN" baseline="-25000" dirty="0" err="1"/>
              <a:t>15</a:t>
            </a:r>
            <a:r>
              <a:rPr lang="zh-CN" altLang="en-US" dirty="0"/>
              <a:t>的时间</a:t>
            </a:r>
            <a:r>
              <a:rPr lang="en-US" altLang="zh-CN" dirty="0"/>
              <a:t>=16×(6+15)=336(ns)</a:t>
            </a:r>
          </a:p>
        </p:txBody>
      </p:sp>
      <p:grpSp>
        <p:nvGrpSpPr>
          <p:cNvPr id="158" name="Group 72"/>
          <p:cNvGrpSpPr>
            <a:grpSpLocks/>
          </p:cNvGrpSpPr>
          <p:nvPr/>
        </p:nvGrpSpPr>
        <p:grpSpPr bwMode="auto">
          <a:xfrm>
            <a:off x="3689790" y="1635704"/>
            <a:ext cx="3109912" cy="2879725"/>
            <a:chOff x="1829" y="754"/>
            <a:chExt cx="1959" cy="1814"/>
          </a:xfrm>
        </p:grpSpPr>
        <p:sp>
          <p:nvSpPr>
            <p:cNvPr id="159" name="Rectangle 69"/>
            <p:cNvSpPr>
              <a:spLocks noChangeArrowheads="1"/>
            </p:cNvSpPr>
            <p:nvPr/>
          </p:nvSpPr>
          <p:spPr bwMode="auto">
            <a:xfrm>
              <a:off x="1829" y="1570"/>
              <a:ext cx="1361" cy="998"/>
            </a:xfrm>
            <a:prstGeom prst="rect">
              <a:avLst/>
            </a:prstGeom>
            <a:noFill/>
            <a:ln w="19050" algn="ctr">
              <a:solidFill>
                <a:srgbClr val="FF33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60" name="Freeform 71"/>
            <p:cNvSpPr>
              <a:spLocks/>
            </p:cNvSpPr>
            <p:nvPr/>
          </p:nvSpPr>
          <p:spPr bwMode="auto">
            <a:xfrm>
              <a:off x="2971" y="754"/>
              <a:ext cx="817" cy="775"/>
            </a:xfrm>
            <a:custGeom>
              <a:avLst/>
              <a:gdLst>
                <a:gd name="T0" fmla="*/ 0 w 953"/>
                <a:gd name="T1" fmla="*/ 764 h 776"/>
                <a:gd name="T2" fmla="*/ 44 w 953"/>
                <a:gd name="T3" fmla="*/ 128 h 776"/>
                <a:gd name="T4" fmla="*/ 150 w 953"/>
                <a:gd name="T5" fmla="*/ 5 h 776"/>
                <a:gd name="T6" fmla="*/ 0 60000 65536"/>
                <a:gd name="T7" fmla="*/ 0 60000 65536"/>
                <a:gd name="T8" fmla="*/ 0 60000 65536"/>
                <a:gd name="T9" fmla="*/ 0 w 953"/>
                <a:gd name="T10" fmla="*/ 0 h 776"/>
                <a:gd name="T11" fmla="*/ 953 w 953"/>
                <a:gd name="T12" fmla="*/ 776 h 776"/>
              </a:gdLst>
              <a:ahLst/>
              <a:cxnLst>
                <a:cxn ang="T6">
                  <a:pos x="T0" y="T1"/>
                </a:cxn>
                <a:cxn ang="T7">
                  <a:pos x="T2" y="T3"/>
                </a:cxn>
                <a:cxn ang="T8">
                  <a:pos x="T4" y="T5"/>
                </a:cxn>
              </a:cxnLst>
              <a:rect l="T9" t="T10" r="T11" b="T12"/>
              <a:pathLst>
                <a:path w="953" h="776">
                  <a:moveTo>
                    <a:pt x="0" y="776"/>
                  </a:moveTo>
                  <a:cubicBezTo>
                    <a:pt x="47" y="668"/>
                    <a:pt x="124" y="256"/>
                    <a:pt x="283" y="128"/>
                  </a:cubicBezTo>
                  <a:cubicBezTo>
                    <a:pt x="442" y="0"/>
                    <a:pt x="814" y="31"/>
                    <a:pt x="953" y="5"/>
                  </a:cubicBezTo>
                </a:path>
              </a:pathLst>
            </a:custGeom>
            <a:noFill/>
            <a:ln w="19050" cap="flat" cmpd="sng">
              <a:solidFill>
                <a:srgbClr val="FF33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161" name="Text Box 73"/>
          <p:cNvSpPr txBox="1">
            <a:spLocks noChangeArrowheads="1"/>
          </p:cNvSpPr>
          <p:nvPr/>
        </p:nvSpPr>
        <p:spPr bwMode="auto">
          <a:xfrm>
            <a:off x="177380" y="2175455"/>
            <a:ext cx="24479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dirty="0"/>
              <a:t>一级的进位时间</a:t>
            </a:r>
            <a:r>
              <a:rPr lang="en-US" altLang="zh-CN" dirty="0"/>
              <a:t>=6+15=21(ns)</a:t>
            </a:r>
          </a:p>
        </p:txBody>
      </p:sp>
      <p:sp>
        <p:nvSpPr>
          <p:cNvPr id="162" name="Text Box 5"/>
          <p:cNvSpPr txBox="1">
            <a:spLocks noChangeArrowheads="1"/>
          </p:cNvSpPr>
          <p:nvPr/>
        </p:nvSpPr>
        <p:spPr bwMode="auto">
          <a:xfrm>
            <a:off x="6810970" y="1404243"/>
            <a:ext cx="2052482" cy="710067"/>
          </a:xfrm>
          <a:prstGeom prst="rect">
            <a:avLst/>
          </a:prstGeom>
          <a:ln/>
        </p:spPr>
        <p:style>
          <a:lnRef idx="2">
            <a:schemeClr val="accent2"/>
          </a:lnRef>
          <a:fillRef idx="1">
            <a:schemeClr val="lt1"/>
          </a:fillRef>
          <a:effectRef idx="0">
            <a:schemeClr val="accent2"/>
          </a:effectRef>
          <a:fontRef idx="minor">
            <a:schemeClr val="dk1"/>
          </a:fontRef>
        </p:style>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dirty="0"/>
              <a:t>与或非门延迟时间：</a:t>
            </a:r>
            <a:r>
              <a:rPr lang="en-US" altLang="zh-CN" dirty="0"/>
              <a:t>6ns</a:t>
            </a:r>
          </a:p>
        </p:txBody>
      </p:sp>
      <p:pic>
        <p:nvPicPr>
          <p:cNvPr id="2" name="图片 1"/>
          <p:cNvPicPr>
            <a:picLocks noChangeAspect="1"/>
          </p:cNvPicPr>
          <p:nvPr/>
        </p:nvPicPr>
        <p:blipFill>
          <a:blip r:embed="rId9"/>
          <a:stretch>
            <a:fillRect/>
          </a:stretch>
        </p:blipFill>
        <p:spPr>
          <a:xfrm>
            <a:off x="224066" y="4999817"/>
            <a:ext cx="3745197" cy="1172777"/>
          </a:xfrm>
          <a:prstGeom prst="rect">
            <a:avLst/>
          </a:prstGeom>
        </p:spPr>
      </p:pic>
      <p:sp>
        <p:nvSpPr>
          <p:cNvPr id="78" name="Text Box 15"/>
          <p:cNvSpPr txBox="1">
            <a:spLocks noChangeArrowheads="1"/>
          </p:cNvSpPr>
          <p:nvPr/>
        </p:nvSpPr>
        <p:spPr bwMode="auto">
          <a:xfrm>
            <a:off x="-84266" y="5275841"/>
            <a:ext cx="762000"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200" dirty="0" err="1"/>
              <a:t>C</a:t>
            </a:r>
            <a:r>
              <a:rPr lang="en-US" altLang="zh-CN" sz="1200" baseline="-25000" dirty="0" err="1"/>
              <a:t>15</a:t>
            </a:r>
            <a:endParaRPr lang="en-US" altLang="zh-CN" sz="1200" baseline="-25000" dirty="0"/>
          </a:p>
        </p:txBody>
      </p:sp>
    </p:spTree>
    <p:extLst>
      <p:ext uri="{BB962C8B-B14F-4D97-AF65-F5344CB8AC3E}">
        <p14:creationId xmlns:p14="http://schemas.microsoft.com/office/powerpoint/2010/main" val="288538475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第五节  数据比较器和加法器</a:t>
            </a:r>
          </a:p>
        </p:txBody>
      </p:sp>
      <p:sp>
        <p:nvSpPr>
          <p:cNvPr id="30" name="内容占位符 2"/>
          <p:cNvSpPr>
            <a:spLocks noGrp="1"/>
          </p:cNvSpPr>
          <p:nvPr>
            <p:ph idx="1"/>
          </p:nvPr>
        </p:nvSpPr>
        <p:spPr>
          <a:xfrm>
            <a:off x="34543" y="464904"/>
            <a:ext cx="9007310" cy="5775791"/>
          </a:xfrm>
        </p:spPr>
        <p:txBody>
          <a:bodyPr/>
          <a:lstStyle/>
          <a:p>
            <a:r>
              <a:rPr lang="zh-CN" altLang="en-US" sz="2800" dirty="0"/>
              <a:t>四位超前进位并行加法器</a:t>
            </a:r>
            <a:endParaRPr lang="en-US" altLang="zh-CN" sz="28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sp>
        <p:nvSpPr>
          <p:cNvPr id="3" name="AutoShape 5" descr="file:///C:/RS_%E5%8C%97%E9%82%AE%E4%BA%8B%E5%8A%A1/%E6%95%B0%E5%AD%97%E9%80%BB%E8%BE%91%E6%95%99%E5%AD%A6/CDISO/%E6%95%B0%E5%AD%97%E9%80%BB%E8%BE%91_%E7%94%B5%E5%AD%90%E6%95%99%E6%A1%88Web/%E7%AB%8B%E4%BD%93%E5%8C%96%E8%AF%BE%E4%BB%B6%E7%AC%AC%E5%9B%9B%E7%89%88/%E6%95%B0%E5%AD%97%E9%80%BB%E8%BE%91/pic/fig/tab2.9.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Text Box 6"/>
          <p:cNvSpPr txBox="1">
            <a:spLocks noChangeArrowheads="1"/>
          </p:cNvSpPr>
          <p:nvPr/>
        </p:nvSpPr>
        <p:spPr bwMode="auto">
          <a:xfrm>
            <a:off x="447166" y="1033656"/>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t>74LS283</a:t>
            </a:r>
          </a:p>
        </p:txBody>
      </p:sp>
      <p:sp>
        <p:nvSpPr>
          <p:cNvPr id="121" name="Text Box 7"/>
          <p:cNvSpPr txBox="1">
            <a:spLocks noChangeArrowheads="1"/>
          </p:cNvSpPr>
          <p:nvPr/>
        </p:nvSpPr>
        <p:spPr bwMode="auto">
          <a:xfrm>
            <a:off x="529193" y="1448975"/>
            <a:ext cx="4868863"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t>即将字长</a:t>
            </a:r>
            <a:r>
              <a:rPr lang="en-US" altLang="zh-CN" dirty="0"/>
              <a:t>n</a:t>
            </a:r>
            <a:r>
              <a:rPr lang="zh-CN" altLang="en-US" dirty="0"/>
              <a:t>位分为若干组，组内采用超前进位，组间采用串行进位。</a:t>
            </a:r>
          </a:p>
        </p:txBody>
      </p:sp>
      <p:grpSp>
        <p:nvGrpSpPr>
          <p:cNvPr id="122" name="Group 8"/>
          <p:cNvGrpSpPr>
            <a:grpSpLocks/>
          </p:cNvGrpSpPr>
          <p:nvPr/>
        </p:nvGrpSpPr>
        <p:grpSpPr bwMode="auto">
          <a:xfrm>
            <a:off x="-28020" y="3601931"/>
            <a:ext cx="9274176" cy="2654299"/>
            <a:chOff x="-63" y="853"/>
            <a:chExt cx="5842" cy="1672"/>
          </a:xfrm>
        </p:grpSpPr>
        <p:sp>
          <p:nvSpPr>
            <p:cNvPr id="123" name="Rectangle 9"/>
            <p:cNvSpPr>
              <a:spLocks noChangeArrowheads="1"/>
            </p:cNvSpPr>
            <p:nvPr/>
          </p:nvSpPr>
          <p:spPr bwMode="auto">
            <a:xfrm>
              <a:off x="211" y="1344"/>
              <a:ext cx="1152" cy="52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dirty="0">
                  <a:solidFill>
                    <a:schemeClr val="tx1"/>
                  </a:solidFill>
                </a:rPr>
                <a:t>74LS283</a:t>
              </a:r>
            </a:p>
          </p:txBody>
        </p:sp>
        <p:sp>
          <p:nvSpPr>
            <p:cNvPr id="124" name="Line 10"/>
            <p:cNvSpPr>
              <a:spLocks noChangeShapeType="1"/>
            </p:cNvSpPr>
            <p:nvPr/>
          </p:nvSpPr>
          <p:spPr bwMode="auto">
            <a:xfrm>
              <a:off x="403" y="187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29" name="Line 11"/>
            <p:cNvSpPr>
              <a:spLocks noChangeShapeType="1"/>
            </p:cNvSpPr>
            <p:nvPr/>
          </p:nvSpPr>
          <p:spPr bwMode="auto">
            <a:xfrm>
              <a:off x="307" y="187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30" name="Line 12"/>
            <p:cNvSpPr>
              <a:spLocks noChangeShapeType="1"/>
            </p:cNvSpPr>
            <p:nvPr/>
          </p:nvSpPr>
          <p:spPr bwMode="auto">
            <a:xfrm>
              <a:off x="499" y="187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31" name="Line 13"/>
            <p:cNvSpPr>
              <a:spLocks noChangeShapeType="1"/>
            </p:cNvSpPr>
            <p:nvPr/>
          </p:nvSpPr>
          <p:spPr bwMode="auto">
            <a:xfrm>
              <a:off x="595" y="187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32" name="Line 14"/>
            <p:cNvSpPr>
              <a:spLocks noChangeShapeType="1"/>
            </p:cNvSpPr>
            <p:nvPr/>
          </p:nvSpPr>
          <p:spPr bwMode="auto">
            <a:xfrm>
              <a:off x="1046" y="1883"/>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33" name="Line 15"/>
            <p:cNvSpPr>
              <a:spLocks noChangeShapeType="1"/>
            </p:cNvSpPr>
            <p:nvPr/>
          </p:nvSpPr>
          <p:spPr bwMode="auto">
            <a:xfrm>
              <a:off x="950" y="1883"/>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34" name="Line 16"/>
            <p:cNvSpPr>
              <a:spLocks noChangeShapeType="1"/>
            </p:cNvSpPr>
            <p:nvPr/>
          </p:nvSpPr>
          <p:spPr bwMode="auto">
            <a:xfrm>
              <a:off x="1142" y="1883"/>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35" name="Line 17"/>
            <p:cNvSpPr>
              <a:spLocks noChangeShapeType="1"/>
            </p:cNvSpPr>
            <p:nvPr/>
          </p:nvSpPr>
          <p:spPr bwMode="auto">
            <a:xfrm>
              <a:off x="1238" y="1883"/>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36" name="Line 18"/>
            <p:cNvSpPr>
              <a:spLocks noChangeShapeType="1"/>
            </p:cNvSpPr>
            <p:nvPr/>
          </p:nvSpPr>
          <p:spPr bwMode="auto">
            <a:xfrm>
              <a:off x="739" y="1104"/>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37" name="Line 19"/>
            <p:cNvSpPr>
              <a:spLocks noChangeShapeType="1"/>
            </p:cNvSpPr>
            <p:nvPr/>
          </p:nvSpPr>
          <p:spPr bwMode="auto">
            <a:xfrm>
              <a:off x="643" y="1104"/>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38" name="Line 20"/>
            <p:cNvSpPr>
              <a:spLocks noChangeShapeType="1"/>
            </p:cNvSpPr>
            <p:nvPr/>
          </p:nvSpPr>
          <p:spPr bwMode="auto">
            <a:xfrm>
              <a:off x="835" y="1104"/>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39" name="Line 21"/>
            <p:cNvSpPr>
              <a:spLocks noChangeShapeType="1"/>
            </p:cNvSpPr>
            <p:nvPr/>
          </p:nvSpPr>
          <p:spPr bwMode="auto">
            <a:xfrm>
              <a:off x="931" y="1104"/>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40" name="Line 22"/>
            <p:cNvSpPr>
              <a:spLocks noChangeShapeType="1"/>
            </p:cNvSpPr>
            <p:nvPr/>
          </p:nvSpPr>
          <p:spPr bwMode="auto">
            <a:xfrm>
              <a:off x="1363" y="1584"/>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41" name="Rectangle 23"/>
            <p:cNvSpPr>
              <a:spLocks noChangeArrowheads="1"/>
            </p:cNvSpPr>
            <p:nvPr/>
          </p:nvSpPr>
          <p:spPr bwMode="auto">
            <a:xfrm>
              <a:off x="1603" y="1344"/>
              <a:ext cx="1152" cy="52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spcBef>
                  <a:spcPct val="0"/>
                </a:spcBef>
              </a:pPr>
              <a:r>
                <a:rPr lang="en-US" altLang="zh-CN" dirty="0">
                  <a:solidFill>
                    <a:schemeClr val="tx1"/>
                  </a:solidFill>
                </a:rPr>
                <a:t>74LS283</a:t>
              </a:r>
            </a:p>
          </p:txBody>
        </p:sp>
        <p:sp>
          <p:nvSpPr>
            <p:cNvPr id="142" name="Line 24"/>
            <p:cNvSpPr>
              <a:spLocks noChangeShapeType="1"/>
            </p:cNvSpPr>
            <p:nvPr/>
          </p:nvSpPr>
          <p:spPr bwMode="auto">
            <a:xfrm>
              <a:off x="1795" y="187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43" name="Line 25"/>
            <p:cNvSpPr>
              <a:spLocks noChangeShapeType="1"/>
            </p:cNvSpPr>
            <p:nvPr/>
          </p:nvSpPr>
          <p:spPr bwMode="auto">
            <a:xfrm>
              <a:off x="1699" y="187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44" name="Line 26"/>
            <p:cNvSpPr>
              <a:spLocks noChangeShapeType="1"/>
            </p:cNvSpPr>
            <p:nvPr/>
          </p:nvSpPr>
          <p:spPr bwMode="auto">
            <a:xfrm>
              <a:off x="1891" y="187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45" name="Line 27"/>
            <p:cNvSpPr>
              <a:spLocks noChangeShapeType="1"/>
            </p:cNvSpPr>
            <p:nvPr/>
          </p:nvSpPr>
          <p:spPr bwMode="auto">
            <a:xfrm>
              <a:off x="1987" y="187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46" name="Line 28"/>
            <p:cNvSpPr>
              <a:spLocks noChangeShapeType="1"/>
            </p:cNvSpPr>
            <p:nvPr/>
          </p:nvSpPr>
          <p:spPr bwMode="auto">
            <a:xfrm>
              <a:off x="2438" y="1883"/>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47" name="Line 29"/>
            <p:cNvSpPr>
              <a:spLocks noChangeShapeType="1"/>
            </p:cNvSpPr>
            <p:nvPr/>
          </p:nvSpPr>
          <p:spPr bwMode="auto">
            <a:xfrm>
              <a:off x="2342" y="1883"/>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48" name="Line 30"/>
            <p:cNvSpPr>
              <a:spLocks noChangeShapeType="1"/>
            </p:cNvSpPr>
            <p:nvPr/>
          </p:nvSpPr>
          <p:spPr bwMode="auto">
            <a:xfrm>
              <a:off x="2534" y="1883"/>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49" name="Line 31"/>
            <p:cNvSpPr>
              <a:spLocks noChangeShapeType="1"/>
            </p:cNvSpPr>
            <p:nvPr/>
          </p:nvSpPr>
          <p:spPr bwMode="auto">
            <a:xfrm>
              <a:off x="2630" y="1883"/>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50" name="Line 32"/>
            <p:cNvSpPr>
              <a:spLocks noChangeShapeType="1"/>
            </p:cNvSpPr>
            <p:nvPr/>
          </p:nvSpPr>
          <p:spPr bwMode="auto">
            <a:xfrm>
              <a:off x="2131" y="1104"/>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51" name="Line 33"/>
            <p:cNvSpPr>
              <a:spLocks noChangeShapeType="1"/>
            </p:cNvSpPr>
            <p:nvPr/>
          </p:nvSpPr>
          <p:spPr bwMode="auto">
            <a:xfrm>
              <a:off x="2035" y="1104"/>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52" name="Line 34"/>
            <p:cNvSpPr>
              <a:spLocks noChangeShapeType="1"/>
            </p:cNvSpPr>
            <p:nvPr/>
          </p:nvSpPr>
          <p:spPr bwMode="auto">
            <a:xfrm>
              <a:off x="2227" y="1104"/>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53" name="Line 35"/>
            <p:cNvSpPr>
              <a:spLocks noChangeShapeType="1"/>
            </p:cNvSpPr>
            <p:nvPr/>
          </p:nvSpPr>
          <p:spPr bwMode="auto">
            <a:xfrm>
              <a:off x="2323" y="1104"/>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54" name="Rectangle 36"/>
            <p:cNvSpPr>
              <a:spLocks noChangeArrowheads="1"/>
            </p:cNvSpPr>
            <p:nvPr/>
          </p:nvSpPr>
          <p:spPr bwMode="auto">
            <a:xfrm>
              <a:off x="2947" y="1344"/>
              <a:ext cx="1152" cy="52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spcBef>
                  <a:spcPct val="0"/>
                </a:spcBef>
              </a:pPr>
              <a:r>
                <a:rPr lang="en-US" altLang="zh-CN" dirty="0">
                  <a:solidFill>
                    <a:schemeClr val="tx1"/>
                  </a:solidFill>
                </a:rPr>
                <a:t>74LS283</a:t>
              </a:r>
            </a:p>
          </p:txBody>
        </p:sp>
        <p:sp>
          <p:nvSpPr>
            <p:cNvPr id="155" name="Line 37"/>
            <p:cNvSpPr>
              <a:spLocks noChangeShapeType="1"/>
            </p:cNvSpPr>
            <p:nvPr/>
          </p:nvSpPr>
          <p:spPr bwMode="auto">
            <a:xfrm>
              <a:off x="3139" y="187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56" name="Line 38"/>
            <p:cNvSpPr>
              <a:spLocks noChangeShapeType="1"/>
            </p:cNvSpPr>
            <p:nvPr/>
          </p:nvSpPr>
          <p:spPr bwMode="auto">
            <a:xfrm>
              <a:off x="3043" y="187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57" name="Line 39"/>
            <p:cNvSpPr>
              <a:spLocks noChangeShapeType="1"/>
            </p:cNvSpPr>
            <p:nvPr/>
          </p:nvSpPr>
          <p:spPr bwMode="auto">
            <a:xfrm>
              <a:off x="3235" y="187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58" name="Line 40"/>
            <p:cNvSpPr>
              <a:spLocks noChangeShapeType="1"/>
            </p:cNvSpPr>
            <p:nvPr/>
          </p:nvSpPr>
          <p:spPr bwMode="auto">
            <a:xfrm>
              <a:off x="3331" y="187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59" name="Line 41"/>
            <p:cNvSpPr>
              <a:spLocks noChangeShapeType="1"/>
            </p:cNvSpPr>
            <p:nvPr/>
          </p:nvSpPr>
          <p:spPr bwMode="auto">
            <a:xfrm>
              <a:off x="3782" y="1883"/>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60" name="Line 42"/>
            <p:cNvSpPr>
              <a:spLocks noChangeShapeType="1"/>
            </p:cNvSpPr>
            <p:nvPr/>
          </p:nvSpPr>
          <p:spPr bwMode="auto">
            <a:xfrm>
              <a:off x="3686" y="1883"/>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61" name="Line 43"/>
            <p:cNvSpPr>
              <a:spLocks noChangeShapeType="1"/>
            </p:cNvSpPr>
            <p:nvPr/>
          </p:nvSpPr>
          <p:spPr bwMode="auto">
            <a:xfrm>
              <a:off x="3878" y="1883"/>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62" name="Line 44"/>
            <p:cNvSpPr>
              <a:spLocks noChangeShapeType="1"/>
            </p:cNvSpPr>
            <p:nvPr/>
          </p:nvSpPr>
          <p:spPr bwMode="auto">
            <a:xfrm>
              <a:off x="3974" y="1883"/>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63" name="Line 45"/>
            <p:cNvSpPr>
              <a:spLocks noChangeShapeType="1"/>
            </p:cNvSpPr>
            <p:nvPr/>
          </p:nvSpPr>
          <p:spPr bwMode="auto">
            <a:xfrm>
              <a:off x="3475" y="1104"/>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64" name="Line 46"/>
            <p:cNvSpPr>
              <a:spLocks noChangeShapeType="1"/>
            </p:cNvSpPr>
            <p:nvPr/>
          </p:nvSpPr>
          <p:spPr bwMode="auto">
            <a:xfrm>
              <a:off x="3379" y="1104"/>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65" name="Line 47"/>
            <p:cNvSpPr>
              <a:spLocks noChangeShapeType="1"/>
            </p:cNvSpPr>
            <p:nvPr/>
          </p:nvSpPr>
          <p:spPr bwMode="auto">
            <a:xfrm>
              <a:off x="3571" y="1104"/>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66" name="Line 48"/>
            <p:cNvSpPr>
              <a:spLocks noChangeShapeType="1"/>
            </p:cNvSpPr>
            <p:nvPr/>
          </p:nvSpPr>
          <p:spPr bwMode="auto">
            <a:xfrm>
              <a:off x="3667" y="1104"/>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67" name="Rectangle 49"/>
            <p:cNvSpPr>
              <a:spLocks noChangeArrowheads="1"/>
            </p:cNvSpPr>
            <p:nvPr/>
          </p:nvSpPr>
          <p:spPr bwMode="auto">
            <a:xfrm>
              <a:off x="4291" y="1344"/>
              <a:ext cx="1152" cy="52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spcBef>
                  <a:spcPct val="0"/>
                </a:spcBef>
              </a:pPr>
              <a:r>
                <a:rPr lang="en-US" altLang="zh-CN" dirty="0">
                  <a:solidFill>
                    <a:schemeClr val="tx1"/>
                  </a:solidFill>
                </a:rPr>
                <a:t>74LS283</a:t>
              </a:r>
            </a:p>
          </p:txBody>
        </p:sp>
        <p:sp>
          <p:nvSpPr>
            <p:cNvPr id="168" name="Line 50"/>
            <p:cNvSpPr>
              <a:spLocks noChangeShapeType="1"/>
            </p:cNvSpPr>
            <p:nvPr/>
          </p:nvSpPr>
          <p:spPr bwMode="auto">
            <a:xfrm>
              <a:off x="4483" y="187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69" name="Line 51"/>
            <p:cNvSpPr>
              <a:spLocks noChangeShapeType="1"/>
            </p:cNvSpPr>
            <p:nvPr/>
          </p:nvSpPr>
          <p:spPr bwMode="auto">
            <a:xfrm>
              <a:off x="4387" y="187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70" name="Line 52"/>
            <p:cNvSpPr>
              <a:spLocks noChangeShapeType="1"/>
            </p:cNvSpPr>
            <p:nvPr/>
          </p:nvSpPr>
          <p:spPr bwMode="auto">
            <a:xfrm>
              <a:off x="4579" y="187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71" name="Line 53"/>
            <p:cNvSpPr>
              <a:spLocks noChangeShapeType="1"/>
            </p:cNvSpPr>
            <p:nvPr/>
          </p:nvSpPr>
          <p:spPr bwMode="auto">
            <a:xfrm>
              <a:off x="4675" y="187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72" name="Line 54"/>
            <p:cNvSpPr>
              <a:spLocks noChangeShapeType="1"/>
            </p:cNvSpPr>
            <p:nvPr/>
          </p:nvSpPr>
          <p:spPr bwMode="auto">
            <a:xfrm>
              <a:off x="5126" y="1883"/>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73" name="Line 55"/>
            <p:cNvSpPr>
              <a:spLocks noChangeShapeType="1"/>
            </p:cNvSpPr>
            <p:nvPr/>
          </p:nvSpPr>
          <p:spPr bwMode="auto">
            <a:xfrm>
              <a:off x="5030" y="1883"/>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74" name="Line 56"/>
            <p:cNvSpPr>
              <a:spLocks noChangeShapeType="1"/>
            </p:cNvSpPr>
            <p:nvPr/>
          </p:nvSpPr>
          <p:spPr bwMode="auto">
            <a:xfrm>
              <a:off x="5222" y="1883"/>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75" name="Line 57"/>
            <p:cNvSpPr>
              <a:spLocks noChangeShapeType="1"/>
            </p:cNvSpPr>
            <p:nvPr/>
          </p:nvSpPr>
          <p:spPr bwMode="auto">
            <a:xfrm>
              <a:off x="5318" y="1883"/>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76" name="Line 58"/>
            <p:cNvSpPr>
              <a:spLocks noChangeShapeType="1"/>
            </p:cNvSpPr>
            <p:nvPr/>
          </p:nvSpPr>
          <p:spPr bwMode="auto">
            <a:xfrm>
              <a:off x="4819" y="1104"/>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77" name="Line 59"/>
            <p:cNvSpPr>
              <a:spLocks noChangeShapeType="1"/>
            </p:cNvSpPr>
            <p:nvPr/>
          </p:nvSpPr>
          <p:spPr bwMode="auto">
            <a:xfrm>
              <a:off x="4723" y="1104"/>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78" name="Line 60"/>
            <p:cNvSpPr>
              <a:spLocks noChangeShapeType="1"/>
            </p:cNvSpPr>
            <p:nvPr/>
          </p:nvSpPr>
          <p:spPr bwMode="auto">
            <a:xfrm>
              <a:off x="4915" y="1104"/>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79" name="Line 61"/>
            <p:cNvSpPr>
              <a:spLocks noChangeShapeType="1"/>
            </p:cNvSpPr>
            <p:nvPr/>
          </p:nvSpPr>
          <p:spPr bwMode="auto">
            <a:xfrm>
              <a:off x="5011" y="1104"/>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80" name="Text Box 62"/>
            <p:cNvSpPr txBox="1">
              <a:spLocks noChangeArrowheads="1"/>
            </p:cNvSpPr>
            <p:nvPr/>
          </p:nvSpPr>
          <p:spPr bwMode="auto">
            <a:xfrm>
              <a:off x="9" y="2114"/>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A</a:t>
              </a:r>
              <a:r>
                <a:rPr lang="en-US" altLang="zh-CN" sz="1600" baseline="-25000"/>
                <a:t>15</a:t>
              </a:r>
            </a:p>
          </p:txBody>
        </p:sp>
        <p:sp>
          <p:nvSpPr>
            <p:cNvPr id="181" name="Text Box 63"/>
            <p:cNvSpPr txBox="1">
              <a:spLocks noChangeArrowheads="1"/>
            </p:cNvSpPr>
            <p:nvPr/>
          </p:nvSpPr>
          <p:spPr bwMode="auto">
            <a:xfrm>
              <a:off x="153" y="2114"/>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A</a:t>
              </a:r>
              <a:r>
                <a:rPr lang="en-US" altLang="zh-CN" sz="1600" baseline="-25000"/>
                <a:t>14</a:t>
              </a:r>
            </a:p>
          </p:txBody>
        </p:sp>
        <p:sp>
          <p:nvSpPr>
            <p:cNvPr id="182" name="Text Box 64"/>
            <p:cNvSpPr txBox="1">
              <a:spLocks noChangeArrowheads="1"/>
            </p:cNvSpPr>
            <p:nvPr/>
          </p:nvSpPr>
          <p:spPr bwMode="auto">
            <a:xfrm>
              <a:off x="345" y="2114"/>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A</a:t>
              </a:r>
              <a:r>
                <a:rPr lang="en-US" altLang="zh-CN" sz="1600" baseline="-25000"/>
                <a:t>13</a:t>
              </a:r>
            </a:p>
          </p:txBody>
        </p:sp>
        <p:sp>
          <p:nvSpPr>
            <p:cNvPr id="183" name="Text Box 65"/>
            <p:cNvSpPr txBox="1">
              <a:spLocks noChangeArrowheads="1"/>
            </p:cNvSpPr>
            <p:nvPr/>
          </p:nvSpPr>
          <p:spPr bwMode="auto">
            <a:xfrm>
              <a:off x="516" y="2114"/>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A</a:t>
              </a:r>
              <a:r>
                <a:rPr lang="en-US" altLang="zh-CN" sz="1600" baseline="-25000"/>
                <a:t>12</a:t>
              </a:r>
            </a:p>
          </p:txBody>
        </p:sp>
        <p:sp>
          <p:nvSpPr>
            <p:cNvPr id="184" name="Text Box 66"/>
            <p:cNvSpPr txBox="1">
              <a:spLocks noChangeArrowheads="1"/>
            </p:cNvSpPr>
            <p:nvPr/>
          </p:nvSpPr>
          <p:spPr bwMode="auto">
            <a:xfrm>
              <a:off x="2133" y="2304"/>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B</a:t>
              </a:r>
              <a:r>
                <a:rPr lang="en-US" altLang="zh-CN" sz="1600" baseline="-25000"/>
                <a:t>11</a:t>
              </a:r>
            </a:p>
          </p:txBody>
        </p:sp>
        <p:sp>
          <p:nvSpPr>
            <p:cNvPr id="185" name="Text Box 67"/>
            <p:cNvSpPr txBox="1">
              <a:spLocks noChangeArrowheads="1"/>
            </p:cNvSpPr>
            <p:nvPr/>
          </p:nvSpPr>
          <p:spPr bwMode="auto">
            <a:xfrm>
              <a:off x="2277" y="2304"/>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B</a:t>
              </a:r>
              <a:r>
                <a:rPr lang="en-US" altLang="zh-CN" sz="1600" baseline="-25000"/>
                <a:t>10</a:t>
              </a:r>
            </a:p>
          </p:txBody>
        </p:sp>
        <p:sp>
          <p:nvSpPr>
            <p:cNvPr id="186" name="Text Box 68"/>
            <p:cNvSpPr txBox="1">
              <a:spLocks noChangeArrowheads="1"/>
            </p:cNvSpPr>
            <p:nvPr/>
          </p:nvSpPr>
          <p:spPr bwMode="auto">
            <a:xfrm>
              <a:off x="2448" y="2304"/>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B</a:t>
              </a:r>
              <a:r>
                <a:rPr lang="en-US" altLang="zh-CN" sz="1600" baseline="-25000"/>
                <a:t>9</a:t>
              </a:r>
            </a:p>
          </p:txBody>
        </p:sp>
        <p:sp>
          <p:nvSpPr>
            <p:cNvPr id="187" name="Text Box 69"/>
            <p:cNvSpPr txBox="1">
              <a:spLocks noChangeArrowheads="1"/>
            </p:cNvSpPr>
            <p:nvPr/>
          </p:nvSpPr>
          <p:spPr bwMode="auto">
            <a:xfrm>
              <a:off x="2563" y="2304"/>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B</a:t>
              </a:r>
              <a:r>
                <a:rPr lang="en-US" altLang="zh-CN" sz="1600" baseline="-25000"/>
                <a:t>8</a:t>
              </a:r>
            </a:p>
          </p:txBody>
        </p:sp>
        <p:sp>
          <p:nvSpPr>
            <p:cNvPr id="188" name="Text Box 70"/>
            <p:cNvSpPr txBox="1">
              <a:spLocks noChangeArrowheads="1"/>
            </p:cNvSpPr>
            <p:nvPr/>
          </p:nvSpPr>
          <p:spPr bwMode="auto">
            <a:xfrm>
              <a:off x="2776" y="2103"/>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A</a:t>
              </a:r>
              <a:r>
                <a:rPr lang="en-US" altLang="zh-CN" sz="1600" baseline="-25000"/>
                <a:t>7</a:t>
              </a:r>
            </a:p>
          </p:txBody>
        </p:sp>
        <p:sp>
          <p:nvSpPr>
            <p:cNvPr id="189" name="Text Box 71"/>
            <p:cNvSpPr txBox="1">
              <a:spLocks noChangeArrowheads="1"/>
            </p:cNvSpPr>
            <p:nvPr/>
          </p:nvSpPr>
          <p:spPr bwMode="auto">
            <a:xfrm>
              <a:off x="2920" y="2103"/>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A</a:t>
              </a:r>
              <a:r>
                <a:rPr lang="en-US" altLang="zh-CN" sz="1600" baseline="-25000"/>
                <a:t>6</a:t>
              </a:r>
            </a:p>
          </p:txBody>
        </p:sp>
        <p:sp>
          <p:nvSpPr>
            <p:cNvPr id="190" name="Text Box 72"/>
            <p:cNvSpPr txBox="1">
              <a:spLocks noChangeArrowheads="1"/>
            </p:cNvSpPr>
            <p:nvPr/>
          </p:nvSpPr>
          <p:spPr bwMode="auto">
            <a:xfrm>
              <a:off x="3043" y="2103"/>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A</a:t>
              </a:r>
              <a:r>
                <a:rPr lang="en-US" altLang="zh-CN" sz="1600" baseline="-25000"/>
                <a:t>5</a:t>
              </a:r>
            </a:p>
          </p:txBody>
        </p:sp>
        <p:sp>
          <p:nvSpPr>
            <p:cNvPr id="191" name="Text Box 73"/>
            <p:cNvSpPr txBox="1">
              <a:spLocks noChangeArrowheads="1"/>
            </p:cNvSpPr>
            <p:nvPr/>
          </p:nvSpPr>
          <p:spPr bwMode="auto">
            <a:xfrm>
              <a:off x="3187" y="2103"/>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A</a:t>
              </a:r>
              <a:r>
                <a:rPr lang="en-US" altLang="zh-CN" sz="1600" baseline="-25000"/>
                <a:t>4</a:t>
              </a:r>
            </a:p>
          </p:txBody>
        </p:sp>
        <p:sp>
          <p:nvSpPr>
            <p:cNvPr id="192" name="Text Box 74"/>
            <p:cNvSpPr txBox="1">
              <a:spLocks noChangeArrowheads="1"/>
            </p:cNvSpPr>
            <p:nvPr/>
          </p:nvSpPr>
          <p:spPr bwMode="auto">
            <a:xfrm>
              <a:off x="4168" y="2103"/>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A</a:t>
              </a:r>
              <a:r>
                <a:rPr lang="en-US" altLang="zh-CN" sz="1600" baseline="-25000"/>
                <a:t>3</a:t>
              </a:r>
            </a:p>
          </p:txBody>
        </p:sp>
        <p:sp>
          <p:nvSpPr>
            <p:cNvPr id="193" name="Text Box 75"/>
            <p:cNvSpPr txBox="1">
              <a:spLocks noChangeArrowheads="1"/>
            </p:cNvSpPr>
            <p:nvPr/>
          </p:nvSpPr>
          <p:spPr bwMode="auto">
            <a:xfrm>
              <a:off x="4312" y="2103"/>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A</a:t>
              </a:r>
              <a:r>
                <a:rPr lang="en-US" altLang="zh-CN" sz="1600" baseline="-25000"/>
                <a:t>2</a:t>
              </a:r>
            </a:p>
          </p:txBody>
        </p:sp>
        <p:sp>
          <p:nvSpPr>
            <p:cNvPr id="194" name="Text Box 76"/>
            <p:cNvSpPr txBox="1">
              <a:spLocks noChangeArrowheads="1"/>
            </p:cNvSpPr>
            <p:nvPr/>
          </p:nvSpPr>
          <p:spPr bwMode="auto">
            <a:xfrm>
              <a:off x="4435" y="2103"/>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A</a:t>
              </a:r>
              <a:r>
                <a:rPr lang="en-US" altLang="zh-CN" sz="1600" baseline="-25000"/>
                <a:t>1</a:t>
              </a:r>
            </a:p>
          </p:txBody>
        </p:sp>
        <p:sp>
          <p:nvSpPr>
            <p:cNvPr id="195" name="Text Box 77"/>
            <p:cNvSpPr txBox="1">
              <a:spLocks noChangeArrowheads="1"/>
            </p:cNvSpPr>
            <p:nvPr/>
          </p:nvSpPr>
          <p:spPr bwMode="auto">
            <a:xfrm>
              <a:off x="4579" y="2103"/>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A</a:t>
              </a:r>
              <a:r>
                <a:rPr lang="en-US" altLang="zh-CN" sz="1600" baseline="-25000"/>
                <a:t>0</a:t>
              </a:r>
            </a:p>
          </p:txBody>
        </p:sp>
        <p:sp>
          <p:nvSpPr>
            <p:cNvPr id="196" name="Line 78"/>
            <p:cNvSpPr>
              <a:spLocks noChangeShapeType="1"/>
            </p:cNvSpPr>
            <p:nvPr/>
          </p:nvSpPr>
          <p:spPr bwMode="auto">
            <a:xfrm>
              <a:off x="5443" y="1623"/>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97" name="Text Box 79"/>
            <p:cNvSpPr txBox="1">
              <a:spLocks noChangeArrowheads="1"/>
            </p:cNvSpPr>
            <p:nvPr/>
          </p:nvSpPr>
          <p:spPr bwMode="auto">
            <a:xfrm>
              <a:off x="4051" y="1335"/>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C</a:t>
              </a:r>
              <a:r>
                <a:rPr lang="en-US" altLang="zh-CN" sz="1600" baseline="-25000"/>
                <a:t>3</a:t>
              </a:r>
            </a:p>
          </p:txBody>
        </p:sp>
        <p:sp>
          <p:nvSpPr>
            <p:cNvPr id="198" name="Text Box 80"/>
            <p:cNvSpPr txBox="1">
              <a:spLocks noChangeArrowheads="1"/>
            </p:cNvSpPr>
            <p:nvPr/>
          </p:nvSpPr>
          <p:spPr bwMode="auto">
            <a:xfrm>
              <a:off x="5443" y="1383"/>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C</a:t>
              </a:r>
              <a:r>
                <a:rPr lang="en-US" altLang="zh-CN" sz="1600" baseline="-25000"/>
                <a:t>-1</a:t>
              </a:r>
            </a:p>
          </p:txBody>
        </p:sp>
        <p:sp>
          <p:nvSpPr>
            <p:cNvPr id="199" name="Line 81"/>
            <p:cNvSpPr>
              <a:spLocks noChangeShapeType="1"/>
            </p:cNvSpPr>
            <p:nvPr/>
          </p:nvSpPr>
          <p:spPr bwMode="auto">
            <a:xfrm>
              <a:off x="4099" y="1575"/>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200" name="Line 82"/>
            <p:cNvSpPr>
              <a:spLocks noChangeShapeType="1"/>
            </p:cNvSpPr>
            <p:nvPr/>
          </p:nvSpPr>
          <p:spPr bwMode="auto">
            <a:xfrm>
              <a:off x="2755" y="1575"/>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201" name="Text Box 83"/>
            <p:cNvSpPr txBox="1">
              <a:spLocks noChangeArrowheads="1"/>
            </p:cNvSpPr>
            <p:nvPr/>
          </p:nvSpPr>
          <p:spPr bwMode="auto">
            <a:xfrm>
              <a:off x="2707" y="1335"/>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C</a:t>
              </a:r>
              <a:r>
                <a:rPr lang="en-US" altLang="zh-CN" sz="1600" baseline="-25000"/>
                <a:t>7</a:t>
              </a:r>
            </a:p>
          </p:txBody>
        </p:sp>
        <p:sp>
          <p:nvSpPr>
            <p:cNvPr id="202" name="Text Box 84"/>
            <p:cNvSpPr txBox="1">
              <a:spLocks noChangeArrowheads="1"/>
            </p:cNvSpPr>
            <p:nvPr/>
          </p:nvSpPr>
          <p:spPr bwMode="auto">
            <a:xfrm>
              <a:off x="1315" y="1335"/>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C</a:t>
              </a:r>
              <a:r>
                <a:rPr lang="en-US" altLang="zh-CN" sz="1600" baseline="-25000"/>
                <a:t>11</a:t>
              </a:r>
            </a:p>
          </p:txBody>
        </p:sp>
        <p:sp>
          <p:nvSpPr>
            <p:cNvPr id="203" name="Text Box 85"/>
            <p:cNvSpPr txBox="1">
              <a:spLocks noChangeArrowheads="1"/>
            </p:cNvSpPr>
            <p:nvPr/>
          </p:nvSpPr>
          <p:spPr bwMode="auto">
            <a:xfrm>
              <a:off x="-63" y="1362"/>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C</a:t>
              </a:r>
              <a:r>
                <a:rPr lang="en-US" altLang="zh-CN" sz="1600" baseline="-25000"/>
                <a:t>15</a:t>
              </a:r>
            </a:p>
          </p:txBody>
        </p:sp>
        <p:sp>
          <p:nvSpPr>
            <p:cNvPr id="204" name="Line 86"/>
            <p:cNvSpPr>
              <a:spLocks noChangeShapeType="1"/>
            </p:cNvSpPr>
            <p:nvPr/>
          </p:nvSpPr>
          <p:spPr bwMode="auto">
            <a:xfrm>
              <a:off x="9" y="1618"/>
              <a:ext cx="19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205" name="Text Box 87"/>
            <p:cNvSpPr txBox="1">
              <a:spLocks noChangeArrowheads="1"/>
            </p:cNvSpPr>
            <p:nvPr/>
          </p:nvSpPr>
          <p:spPr bwMode="auto">
            <a:xfrm>
              <a:off x="707" y="2310"/>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B</a:t>
              </a:r>
              <a:r>
                <a:rPr lang="en-US" altLang="zh-CN" sz="1600" baseline="-25000"/>
                <a:t>15</a:t>
              </a:r>
            </a:p>
          </p:txBody>
        </p:sp>
        <p:sp>
          <p:nvSpPr>
            <p:cNvPr id="206" name="Text Box 88"/>
            <p:cNvSpPr txBox="1">
              <a:spLocks noChangeArrowheads="1"/>
            </p:cNvSpPr>
            <p:nvPr/>
          </p:nvSpPr>
          <p:spPr bwMode="auto">
            <a:xfrm>
              <a:off x="851" y="2310"/>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B</a:t>
              </a:r>
              <a:r>
                <a:rPr lang="en-US" altLang="zh-CN" sz="1600" baseline="-25000"/>
                <a:t>14</a:t>
              </a:r>
            </a:p>
          </p:txBody>
        </p:sp>
        <p:sp>
          <p:nvSpPr>
            <p:cNvPr id="207" name="Text Box 89"/>
            <p:cNvSpPr txBox="1">
              <a:spLocks noChangeArrowheads="1"/>
            </p:cNvSpPr>
            <p:nvPr/>
          </p:nvSpPr>
          <p:spPr bwMode="auto">
            <a:xfrm>
              <a:off x="1043" y="2310"/>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B</a:t>
              </a:r>
              <a:r>
                <a:rPr lang="en-US" altLang="zh-CN" sz="1600" baseline="-25000"/>
                <a:t>13</a:t>
              </a:r>
            </a:p>
          </p:txBody>
        </p:sp>
        <p:sp>
          <p:nvSpPr>
            <p:cNvPr id="208" name="Text Box 90"/>
            <p:cNvSpPr txBox="1">
              <a:spLocks noChangeArrowheads="1"/>
            </p:cNvSpPr>
            <p:nvPr/>
          </p:nvSpPr>
          <p:spPr bwMode="auto">
            <a:xfrm>
              <a:off x="1214" y="2310"/>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B</a:t>
              </a:r>
              <a:r>
                <a:rPr lang="en-US" altLang="zh-CN" sz="1600" baseline="-25000"/>
                <a:t>12</a:t>
              </a:r>
            </a:p>
          </p:txBody>
        </p:sp>
        <p:sp>
          <p:nvSpPr>
            <p:cNvPr id="209" name="Text Box 91"/>
            <p:cNvSpPr txBox="1">
              <a:spLocks noChangeArrowheads="1"/>
            </p:cNvSpPr>
            <p:nvPr/>
          </p:nvSpPr>
          <p:spPr bwMode="auto">
            <a:xfrm>
              <a:off x="1509" y="2112"/>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A</a:t>
              </a:r>
              <a:r>
                <a:rPr lang="en-US" altLang="zh-CN" sz="1600" baseline="-25000"/>
                <a:t>11</a:t>
              </a:r>
            </a:p>
          </p:txBody>
        </p:sp>
        <p:sp>
          <p:nvSpPr>
            <p:cNvPr id="210" name="Text Box 92"/>
            <p:cNvSpPr txBox="1">
              <a:spLocks noChangeArrowheads="1"/>
            </p:cNvSpPr>
            <p:nvPr/>
          </p:nvSpPr>
          <p:spPr bwMode="auto">
            <a:xfrm>
              <a:off x="1653" y="2112"/>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A</a:t>
              </a:r>
              <a:r>
                <a:rPr lang="en-US" altLang="zh-CN" sz="1600" baseline="-25000"/>
                <a:t>10</a:t>
              </a:r>
            </a:p>
          </p:txBody>
        </p:sp>
        <p:sp>
          <p:nvSpPr>
            <p:cNvPr id="211" name="Text Box 93"/>
            <p:cNvSpPr txBox="1">
              <a:spLocks noChangeArrowheads="1"/>
            </p:cNvSpPr>
            <p:nvPr/>
          </p:nvSpPr>
          <p:spPr bwMode="auto">
            <a:xfrm>
              <a:off x="1824" y="2112"/>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A</a:t>
              </a:r>
              <a:r>
                <a:rPr lang="en-US" altLang="zh-CN" sz="1600" baseline="-25000"/>
                <a:t>9</a:t>
              </a:r>
            </a:p>
          </p:txBody>
        </p:sp>
        <p:sp>
          <p:nvSpPr>
            <p:cNvPr id="212" name="Text Box 94"/>
            <p:cNvSpPr txBox="1">
              <a:spLocks noChangeArrowheads="1"/>
            </p:cNvSpPr>
            <p:nvPr/>
          </p:nvSpPr>
          <p:spPr bwMode="auto">
            <a:xfrm>
              <a:off x="1939" y="2112"/>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A</a:t>
              </a:r>
              <a:r>
                <a:rPr lang="en-US" altLang="zh-CN" sz="1600" baseline="-25000"/>
                <a:t>8</a:t>
              </a:r>
            </a:p>
          </p:txBody>
        </p:sp>
        <p:sp>
          <p:nvSpPr>
            <p:cNvPr id="213" name="Text Box 95"/>
            <p:cNvSpPr txBox="1">
              <a:spLocks noChangeArrowheads="1"/>
            </p:cNvSpPr>
            <p:nvPr/>
          </p:nvSpPr>
          <p:spPr bwMode="auto">
            <a:xfrm>
              <a:off x="3474" y="2299"/>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B</a:t>
              </a:r>
              <a:r>
                <a:rPr lang="en-US" altLang="zh-CN" sz="1600" baseline="-25000"/>
                <a:t>7</a:t>
              </a:r>
            </a:p>
          </p:txBody>
        </p:sp>
        <p:sp>
          <p:nvSpPr>
            <p:cNvPr id="214" name="Text Box 96"/>
            <p:cNvSpPr txBox="1">
              <a:spLocks noChangeArrowheads="1"/>
            </p:cNvSpPr>
            <p:nvPr/>
          </p:nvSpPr>
          <p:spPr bwMode="auto">
            <a:xfrm>
              <a:off x="3618" y="2299"/>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B</a:t>
              </a:r>
              <a:r>
                <a:rPr lang="en-US" altLang="zh-CN" sz="1600" baseline="-25000"/>
                <a:t>6</a:t>
              </a:r>
            </a:p>
          </p:txBody>
        </p:sp>
        <p:sp>
          <p:nvSpPr>
            <p:cNvPr id="215" name="Text Box 97"/>
            <p:cNvSpPr txBox="1">
              <a:spLocks noChangeArrowheads="1"/>
            </p:cNvSpPr>
            <p:nvPr/>
          </p:nvSpPr>
          <p:spPr bwMode="auto">
            <a:xfrm>
              <a:off x="3741" y="2299"/>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B</a:t>
              </a:r>
              <a:r>
                <a:rPr lang="en-US" altLang="zh-CN" sz="1600" baseline="-25000"/>
                <a:t>5</a:t>
              </a:r>
            </a:p>
          </p:txBody>
        </p:sp>
        <p:sp>
          <p:nvSpPr>
            <p:cNvPr id="216" name="Text Box 98"/>
            <p:cNvSpPr txBox="1">
              <a:spLocks noChangeArrowheads="1"/>
            </p:cNvSpPr>
            <p:nvPr/>
          </p:nvSpPr>
          <p:spPr bwMode="auto">
            <a:xfrm>
              <a:off x="3885" y="2299"/>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B</a:t>
              </a:r>
              <a:r>
                <a:rPr lang="en-US" altLang="zh-CN" sz="1600" baseline="-25000"/>
                <a:t>4</a:t>
              </a:r>
            </a:p>
          </p:txBody>
        </p:sp>
        <p:sp>
          <p:nvSpPr>
            <p:cNvPr id="217" name="Text Box 99"/>
            <p:cNvSpPr txBox="1">
              <a:spLocks noChangeArrowheads="1"/>
            </p:cNvSpPr>
            <p:nvPr/>
          </p:nvSpPr>
          <p:spPr bwMode="auto">
            <a:xfrm>
              <a:off x="4866" y="2299"/>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B</a:t>
              </a:r>
              <a:r>
                <a:rPr lang="en-US" altLang="zh-CN" sz="1600" baseline="-25000"/>
                <a:t>3</a:t>
              </a:r>
            </a:p>
          </p:txBody>
        </p:sp>
        <p:sp>
          <p:nvSpPr>
            <p:cNvPr id="218" name="Text Box 100"/>
            <p:cNvSpPr txBox="1">
              <a:spLocks noChangeArrowheads="1"/>
            </p:cNvSpPr>
            <p:nvPr/>
          </p:nvSpPr>
          <p:spPr bwMode="auto">
            <a:xfrm>
              <a:off x="5010" y="2299"/>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B</a:t>
              </a:r>
              <a:r>
                <a:rPr lang="en-US" altLang="zh-CN" sz="1600" baseline="-25000"/>
                <a:t>2</a:t>
              </a:r>
            </a:p>
          </p:txBody>
        </p:sp>
        <p:sp>
          <p:nvSpPr>
            <p:cNvPr id="219" name="Text Box 101"/>
            <p:cNvSpPr txBox="1">
              <a:spLocks noChangeArrowheads="1"/>
            </p:cNvSpPr>
            <p:nvPr/>
          </p:nvSpPr>
          <p:spPr bwMode="auto">
            <a:xfrm>
              <a:off x="5133" y="2299"/>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B</a:t>
              </a:r>
              <a:r>
                <a:rPr lang="en-US" altLang="zh-CN" sz="1600" baseline="-25000"/>
                <a:t>1</a:t>
              </a:r>
            </a:p>
          </p:txBody>
        </p:sp>
        <p:sp>
          <p:nvSpPr>
            <p:cNvPr id="220" name="Text Box 102"/>
            <p:cNvSpPr txBox="1">
              <a:spLocks noChangeArrowheads="1"/>
            </p:cNvSpPr>
            <p:nvPr/>
          </p:nvSpPr>
          <p:spPr bwMode="auto">
            <a:xfrm>
              <a:off x="5277" y="2299"/>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B</a:t>
              </a:r>
              <a:r>
                <a:rPr lang="en-US" altLang="zh-CN" sz="1600" baseline="-25000"/>
                <a:t>0</a:t>
              </a:r>
            </a:p>
          </p:txBody>
        </p:sp>
        <p:sp>
          <p:nvSpPr>
            <p:cNvPr id="221" name="Text Box 103"/>
            <p:cNvSpPr txBox="1">
              <a:spLocks noChangeArrowheads="1"/>
            </p:cNvSpPr>
            <p:nvPr/>
          </p:nvSpPr>
          <p:spPr bwMode="auto">
            <a:xfrm>
              <a:off x="1783" y="858"/>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S</a:t>
              </a:r>
              <a:r>
                <a:rPr lang="en-US" altLang="zh-CN" sz="1600" baseline="-25000"/>
                <a:t>11</a:t>
              </a:r>
            </a:p>
          </p:txBody>
        </p:sp>
        <p:sp>
          <p:nvSpPr>
            <p:cNvPr id="222" name="Text Box 104"/>
            <p:cNvSpPr txBox="1">
              <a:spLocks noChangeArrowheads="1"/>
            </p:cNvSpPr>
            <p:nvPr/>
          </p:nvSpPr>
          <p:spPr bwMode="auto">
            <a:xfrm>
              <a:off x="1927" y="858"/>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S</a:t>
              </a:r>
              <a:r>
                <a:rPr lang="en-US" altLang="zh-CN" sz="1600" baseline="-25000"/>
                <a:t>10</a:t>
              </a:r>
            </a:p>
          </p:txBody>
        </p:sp>
        <p:sp>
          <p:nvSpPr>
            <p:cNvPr id="223" name="Text Box 105"/>
            <p:cNvSpPr txBox="1">
              <a:spLocks noChangeArrowheads="1"/>
            </p:cNvSpPr>
            <p:nvPr/>
          </p:nvSpPr>
          <p:spPr bwMode="auto">
            <a:xfrm>
              <a:off x="2098" y="858"/>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S</a:t>
              </a:r>
              <a:r>
                <a:rPr lang="en-US" altLang="zh-CN" sz="1600" baseline="-25000"/>
                <a:t>9</a:t>
              </a:r>
            </a:p>
          </p:txBody>
        </p:sp>
        <p:sp>
          <p:nvSpPr>
            <p:cNvPr id="224" name="Text Box 106"/>
            <p:cNvSpPr txBox="1">
              <a:spLocks noChangeArrowheads="1"/>
            </p:cNvSpPr>
            <p:nvPr/>
          </p:nvSpPr>
          <p:spPr bwMode="auto">
            <a:xfrm>
              <a:off x="2213" y="858"/>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S</a:t>
              </a:r>
              <a:r>
                <a:rPr lang="en-US" altLang="zh-CN" sz="1600" baseline="-25000"/>
                <a:t>8</a:t>
              </a:r>
            </a:p>
          </p:txBody>
        </p:sp>
        <p:sp>
          <p:nvSpPr>
            <p:cNvPr id="225" name="Text Box 107"/>
            <p:cNvSpPr txBox="1">
              <a:spLocks noChangeArrowheads="1"/>
            </p:cNvSpPr>
            <p:nvPr/>
          </p:nvSpPr>
          <p:spPr bwMode="auto">
            <a:xfrm>
              <a:off x="357" y="864"/>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S</a:t>
              </a:r>
              <a:r>
                <a:rPr lang="en-US" altLang="zh-CN" sz="1600" baseline="-25000"/>
                <a:t>15</a:t>
              </a:r>
            </a:p>
          </p:txBody>
        </p:sp>
        <p:sp>
          <p:nvSpPr>
            <p:cNvPr id="226" name="Text Box 108"/>
            <p:cNvSpPr txBox="1">
              <a:spLocks noChangeArrowheads="1"/>
            </p:cNvSpPr>
            <p:nvPr/>
          </p:nvSpPr>
          <p:spPr bwMode="auto">
            <a:xfrm>
              <a:off x="501" y="864"/>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S</a:t>
              </a:r>
              <a:r>
                <a:rPr lang="en-US" altLang="zh-CN" sz="1600" baseline="-25000"/>
                <a:t>14</a:t>
              </a:r>
            </a:p>
          </p:txBody>
        </p:sp>
        <p:sp>
          <p:nvSpPr>
            <p:cNvPr id="227" name="Text Box 109"/>
            <p:cNvSpPr txBox="1">
              <a:spLocks noChangeArrowheads="1"/>
            </p:cNvSpPr>
            <p:nvPr/>
          </p:nvSpPr>
          <p:spPr bwMode="auto">
            <a:xfrm>
              <a:off x="693" y="864"/>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S</a:t>
              </a:r>
              <a:r>
                <a:rPr lang="en-US" altLang="zh-CN" sz="1600" baseline="-25000"/>
                <a:t>13</a:t>
              </a:r>
            </a:p>
          </p:txBody>
        </p:sp>
        <p:sp>
          <p:nvSpPr>
            <p:cNvPr id="228" name="Text Box 110"/>
            <p:cNvSpPr txBox="1">
              <a:spLocks noChangeArrowheads="1"/>
            </p:cNvSpPr>
            <p:nvPr/>
          </p:nvSpPr>
          <p:spPr bwMode="auto">
            <a:xfrm>
              <a:off x="864" y="864"/>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S</a:t>
              </a:r>
              <a:r>
                <a:rPr lang="en-US" altLang="zh-CN" sz="1600" baseline="-25000"/>
                <a:t>12</a:t>
              </a:r>
            </a:p>
          </p:txBody>
        </p:sp>
        <p:sp>
          <p:nvSpPr>
            <p:cNvPr id="229" name="Text Box 111"/>
            <p:cNvSpPr txBox="1">
              <a:spLocks noChangeArrowheads="1"/>
            </p:cNvSpPr>
            <p:nvPr/>
          </p:nvSpPr>
          <p:spPr bwMode="auto">
            <a:xfrm>
              <a:off x="3124" y="853"/>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S</a:t>
              </a:r>
              <a:r>
                <a:rPr lang="en-US" altLang="zh-CN" sz="1600" baseline="-25000"/>
                <a:t>7</a:t>
              </a:r>
            </a:p>
          </p:txBody>
        </p:sp>
        <p:sp>
          <p:nvSpPr>
            <p:cNvPr id="230" name="Text Box 112"/>
            <p:cNvSpPr txBox="1">
              <a:spLocks noChangeArrowheads="1"/>
            </p:cNvSpPr>
            <p:nvPr/>
          </p:nvSpPr>
          <p:spPr bwMode="auto">
            <a:xfrm>
              <a:off x="3268" y="853"/>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S</a:t>
              </a:r>
              <a:r>
                <a:rPr lang="en-US" altLang="zh-CN" sz="1600" baseline="-25000"/>
                <a:t>6</a:t>
              </a:r>
            </a:p>
          </p:txBody>
        </p:sp>
        <p:sp>
          <p:nvSpPr>
            <p:cNvPr id="231" name="Text Box 113"/>
            <p:cNvSpPr txBox="1">
              <a:spLocks noChangeArrowheads="1"/>
            </p:cNvSpPr>
            <p:nvPr/>
          </p:nvSpPr>
          <p:spPr bwMode="auto">
            <a:xfrm>
              <a:off x="3391" y="853"/>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S</a:t>
              </a:r>
              <a:r>
                <a:rPr lang="en-US" altLang="zh-CN" sz="1600" baseline="-25000"/>
                <a:t>5</a:t>
              </a:r>
            </a:p>
          </p:txBody>
        </p:sp>
        <p:sp>
          <p:nvSpPr>
            <p:cNvPr id="232" name="Text Box 114"/>
            <p:cNvSpPr txBox="1">
              <a:spLocks noChangeArrowheads="1"/>
            </p:cNvSpPr>
            <p:nvPr/>
          </p:nvSpPr>
          <p:spPr bwMode="auto">
            <a:xfrm>
              <a:off x="3535" y="853"/>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S</a:t>
              </a:r>
              <a:r>
                <a:rPr lang="en-US" altLang="zh-CN" sz="1600" baseline="-25000"/>
                <a:t>4</a:t>
              </a:r>
            </a:p>
          </p:txBody>
        </p:sp>
        <p:sp>
          <p:nvSpPr>
            <p:cNvPr id="233" name="Text Box 115"/>
            <p:cNvSpPr txBox="1">
              <a:spLocks noChangeArrowheads="1"/>
            </p:cNvSpPr>
            <p:nvPr/>
          </p:nvSpPr>
          <p:spPr bwMode="auto">
            <a:xfrm>
              <a:off x="4516" y="853"/>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S</a:t>
              </a:r>
              <a:r>
                <a:rPr lang="en-US" altLang="zh-CN" sz="1600" baseline="-25000"/>
                <a:t>3</a:t>
              </a:r>
            </a:p>
          </p:txBody>
        </p:sp>
        <p:sp>
          <p:nvSpPr>
            <p:cNvPr id="234" name="Text Box 116"/>
            <p:cNvSpPr txBox="1">
              <a:spLocks noChangeArrowheads="1"/>
            </p:cNvSpPr>
            <p:nvPr/>
          </p:nvSpPr>
          <p:spPr bwMode="auto">
            <a:xfrm>
              <a:off x="4660" y="853"/>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S</a:t>
              </a:r>
              <a:r>
                <a:rPr lang="en-US" altLang="zh-CN" sz="1600" baseline="-25000"/>
                <a:t>2</a:t>
              </a:r>
            </a:p>
          </p:txBody>
        </p:sp>
        <p:sp>
          <p:nvSpPr>
            <p:cNvPr id="235" name="Text Box 117"/>
            <p:cNvSpPr txBox="1">
              <a:spLocks noChangeArrowheads="1"/>
            </p:cNvSpPr>
            <p:nvPr/>
          </p:nvSpPr>
          <p:spPr bwMode="auto">
            <a:xfrm>
              <a:off x="4783" y="853"/>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S</a:t>
              </a:r>
              <a:r>
                <a:rPr lang="en-US" altLang="zh-CN" sz="1600" baseline="-25000"/>
                <a:t>1</a:t>
              </a:r>
            </a:p>
          </p:txBody>
        </p:sp>
        <p:sp>
          <p:nvSpPr>
            <p:cNvPr id="236" name="Text Box 118"/>
            <p:cNvSpPr txBox="1">
              <a:spLocks noChangeArrowheads="1"/>
            </p:cNvSpPr>
            <p:nvPr/>
          </p:nvSpPr>
          <p:spPr bwMode="auto">
            <a:xfrm>
              <a:off x="4927" y="853"/>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S</a:t>
              </a:r>
              <a:r>
                <a:rPr lang="en-US" altLang="zh-CN" sz="1600" baseline="-25000"/>
                <a:t>0</a:t>
              </a:r>
            </a:p>
          </p:txBody>
        </p:sp>
      </p:grpSp>
      <p:pic>
        <p:nvPicPr>
          <p:cNvPr id="2283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3664" y="517245"/>
            <a:ext cx="3359705" cy="1032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83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504" y="1611583"/>
            <a:ext cx="3230516" cy="1840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6350" y="476250"/>
            <a:ext cx="4057650" cy="590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366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barn(inVertical)">
                                      <p:cBhvr>
                                        <p:cTn id="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a:spLocks/>
          </p:cNvSpPr>
          <p:nvPr/>
        </p:nvSpPr>
        <p:spPr bwMode="auto">
          <a:xfrm>
            <a:off x="19986" y="0"/>
            <a:ext cx="6262128" cy="39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a:t>
            </a:r>
            <a:r>
              <a:rPr lang="en-US" altLang="zh-CN" sz="2000" dirty="0"/>
              <a:t>3</a:t>
            </a:r>
            <a:r>
              <a:rPr lang="zh-CN" altLang="en-US" sz="2000" dirty="0"/>
              <a:t>章：组合逻辑</a:t>
            </a:r>
            <a:r>
              <a:rPr lang="en-US" altLang="zh-CN" sz="2000" dirty="0"/>
              <a:t>\</a:t>
            </a:r>
            <a:r>
              <a:rPr lang="zh-CN" altLang="en-US" sz="2000" dirty="0"/>
              <a:t>第五节  数据比较器和加法器</a:t>
            </a:r>
          </a:p>
        </p:txBody>
      </p:sp>
      <p:sp>
        <p:nvSpPr>
          <p:cNvPr id="30" name="内容占位符 2"/>
          <p:cNvSpPr>
            <a:spLocks noGrp="1"/>
          </p:cNvSpPr>
          <p:nvPr>
            <p:ph idx="1"/>
          </p:nvPr>
        </p:nvSpPr>
        <p:spPr>
          <a:xfrm>
            <a:off x="34543" y="464904"/>
            <a:ext cx="9007310" cy="5775791"/>
          </a:xfrm>
        </p:spPr>
        <p:txBody>
          <a:bodyPr/>
          <a:lstStyle/>
          <a:p>
            <a:r>
              <a:rPr lang="zh-CN" altLang="en-US" sz="2400" dirty="0"/>
              <a:t>四位超前进位并行加法器</a:t>
            </a:r>
            <a:endParaRPr lang="en-US" altLang="zh-CN" sz="24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sp>
        <p:nvSpPr>
          <p:cNvPr id="3" name="AutoShape 5" descr="file:///C:/RS_%E5%8C%97%E9%82%AE%E4%BA%8B%E5%8A%A1/%E6%95%B0%E5%AD%97%E9%80%BB%E8%BE%91%E6%95%99%E5%AD%A6/CDISO/%E6%95%B0%E5%AD%97%E9%80%BB%E8%BE%91_%E7%94%B5%E5%AD%90%E6%95%99%E6%A1%88Web/%E7%AB%8B%E4%BD%93%E5%8C%96%E8%AF%BE%E4%BB%B6%E7%AC%AC%E5%9B%9B%E7%89%88/%E6%95%B0%E5%AD%97%E9%80%BB%E8%BE%91/pic/fig/tab2.9.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8" name="Group 119"/>
          <p:cNvGrpSpPr>
            <a:grpSpLocks/>
          </p:cNvGrpSpPr>
          <p:nvPr/>
        </p:nvGrpSpPr>
        <p:grpSpPr bwMode="auto">
          <a:xfrm>
            <a:off x="188913" y="1043841"/>
            <a:ext cx="1143000" cy="406400"/>
            <a:chOff x="240" y="480"/>
            <a:chExt cx="1488" cy="256"/>
          </a:xfrm>
        </p:grpSpPr>
        <p:sp>
          <p:nvSpPr>
            <p:cNvPr id="9" name="Text Box 120"/>
            <p:cNvSpPr txBox="1">
              <a:spLocks noChangeArrowheads="1"/>
            </p:cNvSpPr>
            <p:nvPr/>
          </p:nvSpPr>
          <p:spPr bwMode="auto">
            <a:xfrm>
              <a:off x="240" y="480"/>
              <a:ext cx="1105"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a:solidFill>
                    <a:schemeClr val="bg1"/>
                  </a:solidFill>
                </a:rPr>
                <a:t>例</a:t>
              </a:r>
            </a:p>
          </p:txBody>
        </p:sp>
        <p:sp>
          <p:nvSpPr>
            <p:cNvPr id="10" name="Line 121"/>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sp>
        <p:nvSpPr>
          <p:cNvPr id="11" name="Text Box 122"/>
          <p:cNvSpPr txBox="1">
            <a:spLocks noChangeArrowheads="1"/>
          </p:cNvSpPr>
          <p:nvPr/>
        </p:nvSpPr>
        <p:spPr bwMode="auto">
          <a:xfrm>
            <a:off x="1360350" y="896203"/>
            <a:ext cx="3581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algn="l" eaLnBrk="1" hangingPunct="1"/>
            <a:r>
              <a:rPr lang="zh-CN" altLang="en-US" dirty="0"/>
              <a:t>试用四位加法器实现</a:t>
            </a:r>
            <a:r>
              <a:rPr lang="en-US" altLang="zh-CN" dirty="0"/>
              <a:t>8421BCD</a:t>
            </a:r>
            <a:r>
              <a:rPr lang="zh-CN" altLang="en-US" dirty="0"/>
              <a:t>码至余</a:t>
            </a:r>
            <a:r>
              <a:rPr lang="en-US" altLang="zh-CN" dirty="0"/>
              <a:t>3BCD</a:t>
            </a:r>
            <a:r>
              <a:rPr lang="zh-CN" altLang="en-US" dirty="0"/>
              <a:t>码的转换。</a:t>
            </a:r>
          </a:p>
        </p:txBody>
      </p:sp>
      <p:grpSp>
        <p:nvGrpSpPr>
          <p:cNvPr id="12" name="Group 123"/>
          <p:cNvGrpSpPr>
            <a:grpSpLocks/>
          </p:cNvGrpSpPr>
          <p:nvPr/>
        </p:nvGrpSpPr>
        <p:grpSpPr bwMode="auto">
          <a:xfrm>
            <a:off x="307975" y="2257426"/>
            <a:ext cx="3962400" cy="2757487"/>
            <a:chOff x="2592" y="2592"/>
            <a:chExt cx="2496" cy="1737"/>
          </a:xfrm>
        </p:grpSpPr>
        <p:sp>
          <p:nvSpPr>
            <p:cNvPr id="13" name="Rectangle 124"/>
            <p:cNvSpPr>
              <a:spLocks noChangeArrowheads="1"/>
            </p:cNvSpPr>
            <p:nvPr/>
          </p:nvSpPr>
          <p:spPr bwMode="auto">
            <a:xfrm>
              <a:off x="3024" y="3009"/>
              <a:ext cx="1632" cy="83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lang="en-US" altLang="zh-CN"/>
                <a:t>74LS283</a:t>
              </a:r>
            </a:p>
          </p:txBody>
        </p:sp>
        <p:sp>
          <p:nvSpPr>
            <p:cNvPr id="14" name="Line 125"/>
            <p:cNvSpPr>
              <a:spLocks noChangeShapeType="1"/>
            </p:cNvSpPr>
            <p:nvPr/>
          </p:nvSpPr>
          <p:spPr bwMode="auto">
            <a:xfrm>
              <a:off x="3497" y="3839"/>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Line 126"/>
            <p:cNvSpPr>
              <a:spLocks noChangeShapeType="1"/>
            </p:cNvSpPr>
            <p:nvPr/>
          </p:nvSpPr>
          <p:spPr bwMode="auto">
            <a:xfrm>
              <a:off x="3401" y="3839"/>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 name="Line 127"/>
            <p:cNvSpPr>
              <a:spLocks noChangeShapeType="1"/>
            </p:cNvSpPr>
            <p:nvPr/>
          </p:nvSpPr>
          <p:spPr bwMode="auto">
            <a:xfrm>
              <a:off x="3593" y="3839"/>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 name="Line 128"/>
            <p:cNvSpPr>
              <a:spLocks noChangeShapeType="1"/>
            </p:cNvSpPr>
            <p:nvPr/>
          </p:nvSpPr>
          <p:spPr bwMode="auto">
            <a:xfrm>
              <a:off x="3689" y="3839"/>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 name="Line 129"/>
            <p:cNvSpPr>
              <a:spLocks noChangeShapeType="1"/>
            </p:cNvSpPr>
            <p:nvPr/>
          </p:nvSpPr>
          <p:spPr bwMode="auto">
            <a:xfrm flipH="1">
              <a:off x="4169" y="3840"/>
              <a:ext cx="0" cy="1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 name="Line 130"/>
            <p:cNvSpPr>
              <a:spLocks noChangeShapeType="1"/>
            </p:cNvSpPr>
            <p:nvPr/>
          </p:nvSpPr>
          <p:spPr bwMode="auto">
            <a:xfrm>
              <a:off x="4080" y="384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 name="Line 131"/>
            <p:cNvSpPr>
              <a:spLocks noChangeShapeType="1"/>
            </p:cNvSpPr>
            <p:nvPr/>
          </p:nvSpPr>
          <p:spPr bwMode="auto">
            <a:xfrm>
              <a:off x="4272" y="384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 name="Line 132"/>
            <p:cNvSpPr>
              <a:spLocks noChangeShapeType="1"/>
            </p:cNvSpPr>
            <p:nvPr/>
          </p:nvSpPr>
          <p:spPr bwMode="auto">
            <a:xfrm>
              <a:off x="4368" y="3840"/>
              <a:ext cx="0" cy="1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22" name="Group 133"/>
            <p:cNvGrpSpPr>
              <a:grpSpLocks/>
            </p:cNvGrpSpPr>
            <p:nvPr/>
          </p:nvGrpSpPr>
          <p:grpSpPr bwMode="auto">
            <a:xfrm>
              <a:off x="3936" y="2832"/>
              <a:ext cx="288" cy="177"/>
              <a:chOff x="3888" y="2913"/>
              <a:chExt cx="288" cy="240"/>
            </a:xfrm>
          </p:grpSpPr>
          <p:sp>
            <p:nvSpPr>
              <p:cNvPr id="46" name="Line 134"/>
              <p:cNvSpPr>
                <a:spLocks noChangeShapeType="1"/>
              </p:cNvSpPr>
              <p:nvPr/>
            </p:nvSpPr>
            <p:spPr bwMode="auto">
              <a:xfrm>
                <a:off x="3984" y="2913"/>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7" name="Line 135"/>
              <p:cNvSpPr>
                <a:spLocks noChangeShapeType="1"/>
              </p:cNvSpPr>
              <p:nvPr/>
            </p:nvSpPr>
            <p:spPr bwMode="auto">
              <a:xfrm>
                <a:off x="3888" y="2913"/>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8" name="Line 136"/>
              <p:cNvSpPr>
                <a:spLocks noChangeShapeType="1"/>
              </p:cNvSpPr>
              <p:nvPr/>
            </p:nvSpPr>
            <p:spPr bwMode="auto">
              <a:xfrm>
                <a:off x="4080" y="2913"/>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9" name="Line 137"/>
              <p:cNvSpPr>
                <a:spLocks noChangeShapeType="1"/>
              </p:cNvSpPr>
              <p:nvPr/>
            </p:nvSpPr>
            <p:spPr bwMode="auto">
              <a:xfrm>
                <a:off x="4176" y="2913"/>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3" name="Text Box 138"/>
            <p:cNvSpPr txBox="1">
              <a:spLocks noChangeArrowheads="1"/>
            </p:cNvSpPr>
            <p:nvPr/>
          </p:nvSpPr>
          <p:spPr bwMode="auto">
            <a:xfrm>
              <a:off x="3141" y="360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A</a:t>
              </a:r>
              <a:r>
                <a:rPr lang="en-US" altLang="zh-CN" sz="1600" baseline="-25000"/>
                <a:t>3</a:t>
              </a:r>
            </a:p>
          </p:txBody>
        </p:sp>
        <p:sp>
          <p:nvSpPr>
            <p:cNvPr id="24" name="Text Box 139"/>
            <p:cNvSpPr txBox="1">
              <a:spLocks noChangeArrowheads="1"/>
            </p:cNvSpPr>
            <p:nvPr/>
          </p:nvSpPr>
          <p:spPr bwMode="auto">
            <a:xfrm>
              <a:off x="3285" y="360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A</a:t>
              </a:r>
              <a:r>
                <a:rPr lang="en-US" altLang="zh-CN" sz="1600" baseline="-25000"/>
                <a:t>2</a:t>
              </a:r>
            </a:p>
          </p:txBody>
        </p:sp>
        <p:sp>
          <p:nvSpPr>
            <p:cNvPr id="25" name="Text Box 140"/>
            <p:cNvSpPr txBox="1">
              <a:spLocks noChangeArrowheads="1"/>
            </p:cNvSpPr>
            <p:nvPr/>
          </p:nvSpPr>
          <p:spPr bwMode="auto">
            <a:xfrm>
              <a:off x="3408" y="360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A</a:t>
              </a:r>
              <a:r>
                <a:rPr lang="en-US" altLang="zh-CN" sz="1600" baseline="-25000"/>
                <a:t>1</a:t>
              </a:r>
            </a:p>
          </p:txBody>
        </p:sp>
        <p:sp>
          <p:nvSpPr>
            <p:cNvPr id="26" name="Text Box 141"/>
            <p:cNvSpPr txBox="1">
              <a:spLocks noChangeArrowheads="1"/>
            </p:cNvSpPr>
            <p:nvPr/>
          </p:nvSpPr>
          <p:spPr bwMode="auto">
            <a:xfrm>
              <a:off x="3552" y="360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A</a:t>
              </a:r>
              <a:r>
                <a:rPr lang="en-US" altLang="zh-CN" sz="1600" baseline="-25000"/>
                <a:t>0</a:t>
              </a:r>
            </a:p>
          </p:txBody>
        </p:sp>
        <p:sp>
          <p:nvSpPr>
            <p:cNvPr id="27" name="Line 142"/>
            <p:cNvSpPr>
              <a:spLocks noChangeShapeType="1"/>
            </p:cNvSpPr>
            <p:nvPr/>
          </p:nvSpPr>
          <p:spPr bwMode="auto">
            <a:xfrm>
              <a:off x="4656" y="3288"/>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8" name="Text Box 143"/>
            <p:cNvSpPr txBox="1">
              <a:spLocks noChangeArrowheads="1"/>
            </p:cNvSpPr>
            <p:nvPr/>
          </p:nvSpPr>
          <p:spPr bwMode="auto">
            <a:xfrm>
              <a:off x="2592" y="316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C</a:t>
              </a:r>
              <a:r>
                <a:rPr lang="en-US" altLang="zh-CN" sz="1600" baseline="-25000"/>
                <a:t>O</a:t>
              </a:r>
            </a:p>
          </p:txBody>
        </p:sp>
        <p:sp>
          <p:nvSpPr>
            <p:cNvPr id="29" name="Text Box 144"/>
            <p:cNvSpPr txBox="1">
              <a:spLocks noChangeArrowheads="1"/>
            </p:cNvSpPr>
            <p:nvPr/>
          </p:nvSpPr>
          <p:spPr bwMode="auto">
            <a:xfrm>
              <a:off x="4656" y="3024"/>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C</a:t>
              </a:r>
              <a:r>
                <a:rPr lang="en-US" altLang="zh-CN" sz="1600" baseline="-25000"/>
                <a:t>I</a:t>
              </a:r>
            </a:p>
          </p:txBody>
        </p:sp>
        <p:sp>
          <p:nvSpPr>
            <p:cNvPr id="31" name="Line 145"/>
            <p:cNvSpPr>
              <a:spLocks noChangeShapeType="1"/>
            </p:cNvSpPr>
            <p:nvPr/>
          </p:nvSpPr>
          <p:spPr bwMode="auto">
            <a:xfrm>
              <a:off x="2832" y="34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2" name="Text Box 146"/>
            <p:cNvSpPr txBox="1">
              <a:spLocks noChangeArrowheads="1"/>
            </p:cNvSpPr>
            <p:nvPr/>
          </p:nvSpPr>
          <p:spPr bwMode="auto">
            <a:xfrm>
              <a:off x="3861" y="360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B</a:t>
              </a:r>
              <a:r>
                <a:rPr lang="en-US" altLang="zh-CN" sz="1600" baseline="-25000"/>
                <a:t>3</a:t>
              </a:r>
            </a:p>
          </p:txBody>
        </p:sp>
        <p:sp>
          <p:nvSpPr>
            <p:cNvPr id="33" name="Text Box 147"/>
            <p:cNvSpPr txBox="1">
              <a:spLocks noChangeArrowheads="1"/>
            </p:cNvSpPr>
            <p:nvPr/>
          </p:nvSpPr>
          <p:spPr bwMode="auto">
            <a:xfrm>
              <a:off x="4005" y="360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B</a:t>
              </a:r>
              <a:r>
                <a:rPr lang="en-US" altLang="zh-CN" sz="1600" baseline="-25000"/>
                <a:t>2</a:t>
              </a:r>
            </a:p>
          </p:txBody>
        </p:sp>
        <p:sp>
          <p:nvSpPr>
            <p:cNvPr id="34" name="Text Box 148"/>
            <p:cNvSpPr txBox="1">
              <a:spLocks noChangeArrowheads="1"/>
            </p:cNvSpPr>
            <p:nvPr/>
          </p:nvSpPr>
          <p:spPr bwMode="auto">
            <a:xfrm>
              <a:off x="4128" y="360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B</a:t>
              </a:r>
              <a:r>
                <a:rPr lang="en-US" altLang="zh-CN" sz="1600" baseline="-25000"/>
                <a:t>1</a:t>
              </a:r>
            </a:p>
          </p:txBody>
        </p:sp>
        <p:sp>
          <p:nvSpPr>
            <p:cNvPr id="35" name="Text Box 149"/>
            <p:cNvSpPr txBox="1">
              <a:spLocks noChangeArrowheads="1"/>
            </p:cNvSpPr>
            <p:nvPr/>
          </p:nvSpPr>
          <p:spPr bwMode="auto">
            <a:xfrm>
              <a:off x="4272" y="360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B</a:t>
              </a:r>
              <a:r>
                <a:rPr lang="en-US" altLang="zh-CN" sz="1600" baseline="-25000"/>
                <a:t>0</a:t>
              </a:r>
            </a:p>
          </p:txBody>
        </p:sp>
        <p:sp>
          <p:nvSpPr>
            <p:cNvPr id="36" name="Text Box 150"/>
            <p:cNvSpPr txBox="1">
              <a:spLocks noChangeArrowheads="1"/>
            </p:cNvSpPr>
            <p:nvPr/>
          </p:nvSpPr>
          <p:spPr bwMode="auto">
            <a:xfrm>
              <a:off x="3765" y="3024"/>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S</a:t>
              </a:r>
              <a:r>
                <a:rPr lang="en-US" altLang="zh-CN" sz="1600" baseline="-25000"/>
                <a:t>3</a:t>
              </a:r>
            </a:p>
          </p:txBody>
        </p:sp>
        <p:sp>
          <p:nvSpPr>
            <p:cNvPr id="37" name="Text Box 151"/>
            <p:cNvSpPr txBox="1">
              <a:spLocks noChangeArrowheads="1"/>
            </p:cNvSpPr>
            <p:nvPr/>
          </p:nvSpPr>
          <p:spPr bwMode="auto">
            <a:xfrm>
              <a:off x="3909" y="3024"/>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S</a:t>
              </a:r>
              <a:r>
                <a:rPr lang="en-US" altLang="zh-CN" sz="1600" baseline="-25000"/>
                <a:t>2</a:t>
              </a:r>
            </a:p>
          </p:txBody>
        </p:sp>
        <p:sp>
          <p:nvSpPr>
            <p:cNvPr id="38" name="Text Box 152"/>
            <p:cNvSpPr txBox="1">
              <a:spLocks noChangeArrowheads="1"/>
            </p:cNvSpPr>
            <p:nvPr/>
          </p:nvSpPr>
          <p:spPr bwMode="auto">
            <a:xfrm>
              <a:off x="4032" y="3024"/>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S</a:t>
              </a:r>
              <a:r>
                <a:rPr lang="en-US" altLang="zh-CN" sz="1600" baseline="-25000"/>
                <a:t>1</a:t>
              </a:r>
            </a:p>
          </p:txBody>
        </p:sp>
        <p:sp>
          <p:nvSpPr>
            <p:cNvPr id="39" name="Text Box 153"/>
            <p:cNvSpPr txBox="1">
              <a:spLocks noChangeArrowheads="1"/>
            </p:cNvSpPr>
            <p:nvPr/>
          </p:nvSpPr>
          <p:spPr bwMode="auto">
            <a:xfrm>
              <a:off x="4176" y="3024"/>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sz="1600"/>
                <a:t>S</a:t>
              </a:r>
              <a:r>
                <a:rPr lang="en-US" altLang="zh-CN" sz="1600" baseline="-25000"/>
                <a:t>0</a:t>
              </a:r>
            </a:p>
          </p:txBody>
        </p:sp>
        <p:sp>
          <p:nvSpPr>
            <p:cNvPr id="40" name="Text Box 154"/>
            <p:cNvSpPr txBox="1">
              <a:spLocks noChangeArrowheads="1"/>
            </p:cNvSpPr>
            <p:nvPr/>
          </p:nvSpPr>
          <p:spPr bwMode="auto">
            <a:xfrm>
              <a:off x="3600" y="2592"/>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zh-CN" altLang="en-US" dirty="0">
                  <a:solidFill>
                    <a:srgbClr val="FF0066"/>
                  </a:solidFill>
                </a:rPr>
                <a:t>余</a:t>
              </a:r>
              <a:r>
                <a:rPr lang="en-US" altLang="zh-CN" dirty="0">
                  <a:solidFill>
                    <a:srgbClr val="FF0066"/>
                  </a:solidFill>
                </a:rPr>
                <a:t>3BCD</a:t>
              </a:r>
              <a:r>
                <a:rPr lang="zh-CN" altLang="en-US" dirty="0">
                  <a:solidFill>
                    <a:srgbClr val="FF0066"/>
                  </a:solidFill>
                </a:rPr>
                <a:t>码</a:t>
              </a:r>
            </a:p>
          </p:txBody>
        </p:sp>
        <p:sp>
          <p:nvSpPr>
            <p:cNvPr id="41" name="Line 155"/>
            <p:cNvSpPr>
              <a:spLocks noChangeShapeType="1"/>
            </p:cNvSpPr>
            <p:nvPr/>
          </p:nvSpPr>
          <p:spPr bwMode="auto">
            <a:xfrm>
              <a:off x="4080" y="3963"/>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2" name="Line 156"/>
            <p:cNvSpPr>
              <a:spLocks noChangeShapeType="1"/>
            </p:cNvSpPr>
            <p:nvPr/>
          </p:nvSpPr>
          <p:spPr bwMode="auto">
            <a:xfrm>
              <a:off x="4281" y="3956"/>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3" name="Text Box 157"/>
            <p:cNvSpPr txBox="1">
              <a:spLocks noChangeArrowheads="1"/>
            </p:cNvSpPr>
            <p:nvPr/>
          </p:nvSpPr>
          <p:spPr bwMode="auto">
            <a:xfrm>
              <a:off x="3213" y="4070"/>
              <a:ext cx="72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dirty="0">
                  <a:solidFill>
                    <a:srgbClr val="FF0066"/>
                  </a:solidFill>
                </a:rPr>
                <a:t>8421</a:t>
              </a:r>
              <a:r>
                <a:rPr lang="zh-CN" altLang="en-US" dirty="0">
                  <a:solidFill>
                    <a:srgbClr val="FF0066"/>
                  </a:solidFill>
                </a:rPr>
                <a:t>码</a:t>
              </a:r>
            </a:p>
          </p:txBody>
        </p:sp>
        <p:sp>
          <p:nvSpPr>
            <p:cNvPr id="44" name="Text Box 158"/>
            <p:cNvSpPr txBox="1">
              <a:spLocks noChangeArrowheads="1"/>
            </p:cNvSpPr>
            <p:nvPr/>
          </p:nvSpPr>
          <p:spPr bwMode="auto">
            <a:xfrm>
              <a:off x="3947" y="4079"/>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0   1</a:t>
              </a:r>
            </a:p>
          </p:txBody>
        </p:sp>
        <p:sp>
          <p:nvSpPr>
            <p:cNvPr id="45" name="Text Box 159"/>
            <p:cNvSpPr txBox="1">
              <a:spLocks noChangeArrowheads="1"/>
            </p:cNvSpPr>
            <p:nvPr/>
          </p:nvSpPr>
          <p:spPr bwMode="auto">
            <a:xfrm>
              <a:off x="4896" y="3168"/>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itchFamily="18" charset="0"/>
                  <a:ea typeface="宋体" charset="-122"/>
                </a:defRPr>
              </a:lvl1pPr>
              <a:lvl2pPr marL="742950" indent="-285750" eaLnBrk="0" hangingPunct="0">
                <a:defRPr kumimoji="1" sz="2000" b="1">
                  <a:solidFill>
                    <a:schemeClr val="tx1"/>
                  </a:solidFill>
                  <a:latin typeface="Times New Roman" pitchFamily="18" charset="0"/>
                  <a:ea typeface="宋体" charset="-122"/>
                </a:defRPr>
              </a:lvl2pPr>
              <a:lvl3pPr marL="1143000" indent="-228600" eaLnBrk="0" hangingPunct="0">
                <a:defRPr kumimoji="1" sz="2000" b="1">
                  <a:solidFill>
                    <a:schemeClr val="tx1"/>
                  </a:solidFill>
                  <a:latin typeface="Times New Roman" pitchFamily="18" charset="0"/>
                  <a:ea typeface="宋体" charset="-122"/>
                </a:defRPr>
              </a:lvl3pPr>
              <a:lvl4pPr marL="1600200" indent="-228600" eaLnBrk="0" hangingPunct="0">
                <a:defRPr kumimoji="1" sz="2000" b="1">
                  <a:solidFill>
                    <a:schemeClr val="tx1"/>
                  </a:solidFill>
                  <a:latin typeface="Times New Roman" pitchFamily="18" charset="0"/>
                  <a:ea typeface="宋体" charset="-122"/>
                </a:defRPr>
              </a:lvl4pPr>
              <a:lvl5pPr marL="2057400" indent="-228600" eaLnBrk="0" hangingPunct="0">
                <a:defRPr kumimoji="1" sz="20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宋体" charset="-122"/>
                </a:defRPr>
              </a:lvl9pPr>
            </a:lstStyle>
            <a:p>
              <a:pPr eaLnBrk="1" hangingPunct="1"/>
              <a:r>
                <a:rPr lang="en-US" altLang="zh-CN">
                  <a:solidFill>
                    <a:srgbClr val="FF0066"/>
                  </a:solidFill>
                </a:rPr>
                <a:t>0</a:t>
              </a:r>
            </a:p>
          </p:txBody>
        </p:sp>
      </p:grpSp>
    </p:spTree>
    <p:extLst>
      <p:ext uri="{BB962C8B-B14F-4D97-AF65-F5344CB8AC3E}">
        <p14:creationId xmlns:p14="http://schemas.microsoft.com/office/powerpoint/2010/main" val="195982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novo_Corporate_Template_White">
  <a:themeElements>
    <a:clrScheme name="">
      <a:dk1>
        <a:srgbClr val="000000"/>
      </a:dk1>
      <a:lt1>
        <a:srgbClr val="FFFFFF"/>
      </a:lt1>
      <a:dk2>
        <a:srgbClr val="00529B"/>
      </a:dk2>
      <a:lt2>
        <a:srgbClr val="808080"/>
      </a:lt2>
      <a:accent1>
        <a:srgbClr val="FFCC00"/>
      </a:accent1>
      <a:accent2>
        <a:srgbClr val="000000"/>
      </a:accent2>
      <a:accent3>
        <a:srgbClr val="FFFFFF"/>
      </a:accent3>
      <a:accent4>
        <a:srgbClr val="000000"/>
      </a:accent4>
      <a:accent5>
        <a:srgbClr val="FFE2AA"/>
      </a:accent5>
      <a:accent6>
        <a:srgbClr val="000000"/>
      </a:accent6>
      <a:hlink>
        <a:srgbClr val="EE0802"/>
      </a:hlink>
      <a:folHlink>
        <a:srgbClr val="FF9900"/>
      </a:folHlink>
    </a:clrScheme>
    <a:fontScheme name="Lenovo_Corporate_Template_White">
      <a:majorFont>
        <a:latin typeface="黑体"/>
        <a:ea typeface="黑体"/>
        <a:cs typeface=""/>
      </a:majorFont>
      <a:minorFont>
        <a:latin typeface="华文细黑"/>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00"/>
        </a:solidFill>
        <a:ln w="254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Tx/>
          <a:buSzPct val="100000"/>
          <a:buFont typeface="Times New Roman" pitchFamily="18" charset="0"/>
          <a:buNone/>
          <a:tabLst/>
          <a:defRPr kumimoji="0" lang="en-GB" sz="1800" b="1" i="0" u="none" strike="noStrike" cap="none" normalizeH="0" baseline="0" smtClean="0">
            <a:ln>
              <a:noFill/>
            </a:ln>
            <a:solidFill>
              <a:schemeClr val="bg1"/>
            </a:solidFill>
            <a:effectLst/>
            <a:latin typeface="黑体" pitchFamily="49" charset="-122"/>
            <a:ea typeface="宋体" pitchFamily="2" charset="-122"/>
          </a:defRPr>
        </a:defPPr>
      </a:lstStyle>
    </a:spDef>
    <a:lnDef>
      <a:spPr bwMode="auto">
        <a:xfrm>
          <a:off x="0" y="0"/>
          <a:ext cx="1" cy="1"/>
        </a:xfrm>
        <a:custGeom>
          <a:avLst/>
          <a:gdLst/>
          <a:ahLst/>
          <a:cxnLst/>
          <a:rect l="0" t="0" r="0" b="0"/>
          <a:pathLst/>
        </a:custGeom>
        <a:solidFill>
          <a:srgbClr val="000000"/>
        </a:solidFill>
        <a:ln w="254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Tx/>
          <a:buSzPct val="100000"/>
          <a:buFont typeface="Times New Roman" pitchFamily="18" charset="0"/>
          <a:buNone/>
          <a:tabLst/>
          <a:defRPr kumimoji="0" lang="en-GB" sz="1800" b="1" i="0" u="none" strike="noStrike" cap="none" normalizeH="0" baseline="0" smtClean="0">
            <a:ln>
              <a:noFill/>
            </a:ln>
            <a:solidFill>
              <a:schemeClr val="bg1"/>
            </a:solidFill>
            <a:effectLst/>
            <a:latin typeface="黑体" pitchFamily="49" charset="-122"/>
            <a:ea typeface="宋体" pitchFamily="2" charset="-122"/>
          </a:defRPr>
        </a:defPPr>
      </a:lstStyle>
    </a:lnDef>
  </a:objectDefaults>
  <a:extraClrSchemeLst>
    <a:extraClrScheme>
      <a:clrScheme name="Lenovo_Corporate_Template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novo_Corporate_Template_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novo_Corporate_Template_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novo_Corporate_Template_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novo_Corporate_Template_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novo_Corporate_Template_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novo_Corporate_Template_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novo_Corporate_Template_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novo_Corporate_Template_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novo_Corporate_Template_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novo_Corporate_Template_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novo_Corporate_Template_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Lenovo_Corporate_Template_White 13">
        <a:dk1>
          <a:srgbClr val="000000"/>
        </a:dk1>
        <a:lt1>
          <a:srgbClr val="FFFFFF"/>
        </a:lt1>
        <a:dk2>
          <a:srgbClr val="000000"/>
        </a:dk2>
        <a:lt2>
          <a:srgbClr val="EAEAEA"/>
        </a:lt2>
        <a:accent1>
          <a:srgbClr val="EAEAEA"/>
        </a:accent1>
        <a:accent2>
          <a:srgbClr val="969696"/>
        </a:accent2>
        <a:accent3>
          <a:srgbClr val="FFFFFF"/>
        </a:accent3>
        <a:accent4>
          <a:srgbClr val="000000"/>
        </a:accent4>
        <a:accent5>
          <a:srgbClr val="F3F3F3"/>
        </a:accent5>
        <a:accent6>
          <a:srgbClr val="878787"/>
        </a:accent6>
        <a:hlink>
          <a:srgbClr val="ED1C24"/>
        </a:hlink>
        <a:folHlink>
          <a:srgbClr val="993617"/>
        </a:folHlink>
      </a:clrScheme>
      <a:clrMap bg1="lt1" tx1="dk1" bg2="lt2" tx2="dk2" accent1="accent1" accent2="accent2" accent3="accent3" accent4="accent4" accent5="accent5" accent6="accent6" hlink="hlink" folHlink="folHlink"/>
    </a:extraClrScheme>
    <a:extraClrScheme>
      <a:clrScheme name="Lenovo_Corporate_Template_White 14">
        <a:dk1>
          <a:srgbClr val="000000"/>
        </a:dk1>
        <a:lt1>
          <a:srgbClr val="FFFFFF"/>
        </a:lt1>
        <a:dk2>
          <a:srgbClr val="000000"/>
        </a:dk2>
        <a:lt2>
          <a:srgbClr val="969696"/>
        </a:lt2>
        <a:accent1>
          <a:srgbClr val="FFC726"/>
        </a:accent1>
        <a:accent2>
          <a:srgbClr val="00529B"/>
        </a:accent2>
        <a:accent3>
          <a:srgbClr val="FFFFFF"/>
        </a:accent3>
        <a:accent4>
          <a:srgbClr val="000000"/>
        </a:accent4>
        <a:accent5>
          <a:srgbClr val="FFE0AC"/>
        </a:accent5>
        <a:accent6>
          <a:srgbClr val="00498C"/>
        </a:accent6>
        <a:hlink>
          <a:srgbClr val="5F5F5F"/>
        </a:hlink>
        <a:folHlink>
          <a:srgbClr val="FF1100"/>
        </a:folHlink>
      </a:clrScheme>
      <a:clrMap bg1="lt1" tx1="dk1" bg2="lt2" tx2="dk2" accent1="accent1" accent2="accent2" accent3="accent3" accent4="accent4" accent5="accent5" accent6="accent6" hlink="hlink" folHlink="folHlink"/>
    </a:extraClrScheme>
    <a:extraClrScheme>
      <a:clrScheme name="Lenovo_Corporate_Template_White 15">
        <a:dk1>
          <a:srgbClr val="000000"/>
        </a:dk1>
        <a:lt1>
          <a:srgbClr val="FFFFFF"/>
        </a:lt1>
        <a:dk2>
          <a:srgbClr val="0066CC"/>
        </a:dk2>
        <a:lt2>
          <a:srgbClr val="969696"/>
        </a:lt2>
        <a:accent1>
          <a:srgbClr val="FFC726"/>
        </a:accent1>
        <a:accent2>
          <a:srgbClr val="FF9900"/>
        </a:accent2>
        <a:accent3>
          <a:srgbClr val="FFFFFF"/>
        </a:accent3>
        <a:accent4>
          <a:srgbClr val="000000"/>
        </a:accent4>
        <a:accent5>
          <a:srgbClr val="FFE0AC"/>
        </a:accent5>
        <a:accent6>
          <a:srgbClr val="E78A00"/>
        </a:accent6>
        <a:hlink>
          <a:srgbClr val="009900"/>
        </a:hlink>
        <a:folHlink>
          <a:srgbClr val="FF1100"/>
        </a:folHlink>
      </a:clrScheme>
      <a:clrMap bg1="lt1" tx1="dk1" bg2="lt2" tx2="dk2" accent1="accent1" accent2="accent2" accent3="accent3" accent4="accent4" accent5="accent5" accent6="accent6" hlink="hlink" folHlink="folHlink"/>
    </a:extraClrScheme>
    <a:extraClrScheme>
      <a:clrScheme name="Lenovo_Corporate_Template_White 16">
        <a:dk1>
          <a:srgbClr val="000000"/>
        </a:dk1>
        <a:lt1>
          <a:srgbClr val="FFFFFF"/>
        </a:lt1>
        <a:dk2>
          <a:srgbClr val="0066CC"/>
        </a:dk2>
        <a:lt2>
          <a:srgbClr val="969696"/>
        </a:lt2>
        <a:accent1>
          <a:srgbClr val="FFC726"/>
        </a:accent1>
        <a:accent2>
          <a:srgbClr val="0066CC"/>
        </a:accent2>
        <a:accent3>
          <a:srgbClr val="FFFFFF"/>
        </a:accent3>
        <a:accent4>
          <a:srgbClr val="000000"/>
        </a:accent4>
        <a:accent5>
          <a:srgbClr val="FFE0AC"/>
        </a:accent5>
        <a:accent6>
          <a:srgbClr val="005CB9"/>
        </a:accent6>
        <a:hlink>
          <a:srgbClr val="009900"/>
        </a:hlink>
        <a:folHlink>
          <a:srgbClr val="FF11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36122</TotalTime>
  <Pages>0</Pages>
  <Words>7984</Words>
  <Characters>0</Characters>
  <Application>Microsoft Office PowerPoint</Application>
  <DocSecurity>0</DocSecurity>
  <PresentationFormat>全屏显示(4:3)</PresentationFormat>
  <Lines>0</Lines>
  <Paragraphs>2819</Paragraphs>
  <Slides>102</Slides>
  <Notes>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4</vt:i4>
      </vt:variant>
      <vt:variant>
        <vt:lpstr>幻灯片标题</vt:lpstr>
      </vt:variant>
      <vt:variant>
        <vt:i4>102</vt:i4>
      </vt:variant>
    </vt:vector>
  </HeadingPairs>
  <TitlesOfParts>
    <vt:vector size="122" baseType="lpstr">
      <vt:lpstr>黑体</vt:lpstr>
      <vt:lpstr>华文楷体</vt:lpstr>
      <vt:lpstr>华文细黑</vt:lpstr>
      <vt:lpstr>华文中宋</vt:lpstr>
      <vt:lpstr>楷体_GB2312</vt:lpstr>
      <vt:lpstr>隶书</vt:lpstr>
      <vt:lpstr>宋体</vt:lpstr>
      <vt:lpstr>幼圆</vt:lpstr>
      <vt:lpstr>Arial</vt:lpstr>
      <vt:lpstr>Calibri</vt:lpstr>
      <vt:lpstr>Symbol</vt:lpstr>
      <vt:lpstr>Tahoma</vt:lpstr>
      <vt:lpstr>Times New Roman</vt:lpstr>
      <vt:lpstr>Verdana</vt:lpstr>
      <vt:lpstr>Wingdings</vt:lpstr>
      <vt:lpstr>Lenovo_Corporate_Template_White</vt:lpstr>
      <vt:lpstr>公式</vt:lpstr>
      <vt:lpstr>Equation</vt:lpstr>
      <vt:lpstr>Document</vt:lpstr>
      <vt:lpstr>图片</vt:lpstr>
      <vt:lpstr>PowerPoint 演示文稿</vt:lpstr>
      <vt:lpstr>第3章：组合逻辑</vt:lpstr>
      <vt:lpstr>第一节  组合逻辑分析  </vt:lpstr>
      <vt:lpstr>组合逻辑的特点： 电路任意时刻的输出状态只取决于该时刻的输入状态，而与该时刻前的电路输入状态无关。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vt:lpstr>
      <vt:lpstr>第二节  组合逻辑设计  </vt:lpstr>
      <vt:lpstr>组合逻辑设计步骤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vt:lpstr>
      <vt:lpstr>第三节  数据选择器与分配器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第四节  译码器和编码器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vt:lpstr>
      <vt:lpstr>第五节  数据比较器和加法器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第六节奇偶校验器  </vt:lpstr>
      <vt:lpstr>PowerPoint 演示文稿</vt:lpstr>
      <vt:lpstr>作业</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骞荤伅鐗?1</dc:title>
  <dc:creator>黄智濒</dc:creator>
  <cp:lastModifiedBy>Yu</cp:lastModifiedBy>
  <cp:revision>1446</cp:revision>
  <cp:lastPrinted>1601-01-01T00:00:00Z</cp:lastPrinted>
  <dcterms:created xsi:type="dcterms:W3CDTF">2011-03-29T02:18:44Z</dcterms:created>
  <dcterms:modified xsi:type="dcterms:W3CDTF">2021-09-21T13:42:22Z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