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2"/>
  </p:notesMasterIdLst>
  <p:sldIdLst>
    <p:sldId id="861" r:id="rId2"/>
    <p:sldId id="862" r:id="rId3"/>
    <p:sldId id="894" r:id="rId4"/>
    <p:sldId id="863" r:id="rId5"/>
    <p:sldId id="897" r:id="rId6"/>
    <p:sldId id="864" r:id="rId7"/>
    <p:sldId id="865" r:id="rId8"/>
    <p:sldId id="866" r:id="rId9"/>
    <p:sldId id="895" r:id="rId10"/>
    <p:sldId id="867" r:id="rId11"/>
    <p:sldId id="873" r:id="rId12"/>
    <p:sldId id="905" r:id="rId13"/>
    <p:sldId id="920" r:id="rId14"/>
    <p:sldId id="907" r:id="rId15"/>
    <p:sldId id="878" r:id="rId16"/>
    <p:sldId id="879" r:id="rId17"/>
    <p:sldId id="880" r:id="rId18"/>
    <p:sldId id="881" r:id="rId19"/>
    <p:sldId id="904" r:id="rId20"/>
    <p:sldId id="917" r:id="rId21"/>
    <p:sldId id="918" r:id="rId22"/>
    <p:sldId id="919" r:id="rId23"/>
    <p:sldId id="916" r:id="rId24"/>
    <p:sldId id="868" r:id="rId25"/>
    <p:sldId id="869" r:id="rId26"/>
    <p:sldId id="871" r:id="rId27"/>
    <p:sldId id="899" r:id="rId28"/>
    <p:sldId id="909" r:id="rId29"/>
    <p:sldId id="902" r:id="rId30"/>
    <p:sldId id="896" r:id="rId31"/>
    <p:sldId id="872" r:id="rId32"/>
    <p:sldId id="910" r:id="rId33"/>
    <p:sldId id="911" r:id="rId34"/>
    <p:sldId id="921" r:id="rId35"/>
    <p:sldId id="882" r:id="rId36"/>
    <p:sldId id="923" r:id="rId37"/>
    <p:sldId id="883" r:id="rId38"/>
    <p:sldId id="922" r:id="rId39"/>
    <p:sldId id="912" r:id="rId40"/>
    <p:sldId id="913" r:id="rId41"/>
  </p:sldIdLst>
  <p:sldSz cx="9144000" cy="6858000" type="screen4x3"/>
  <p:notesSz cx="6858000" cy="9144000"/>
  <p:defaultTextStyle>
    <a:defPPr>
      <a:defRPr lang="en-GB"/>
    </a:defPPr>
    <a:lvl1pPr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1pPr>
    <a:lvl2pPr marL="742950" indent="-28575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2pPr>
    <a:lvl3pPr marL="1143000" indent="-22860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3pPr>
    <a:lvl4pPr marL="1600200" indent="-22860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4pPr>
    <a:lvl5pPr marL="2057400" indent="-22860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5pPr>
    <a:lvl6pPr marL="2286000" algn="l" defTabSz="914400" rtl="0" eaLnBrk="1" latinLnBrk="0" hangingPunct="1">
      <a:defRPr b="1" kern="1200">
        <a:solidFill>
          <a:schemeClr val="bg1"/>
        </a:solidFill>
        <a:latin typeface="黑体" pitchFamily="49" charset="-122"/>
        <a:ea typeface="宋体" pitchFamily="2" charset="-122"/>
        <a:cs typeface="+mn-cs"/>
      </a:defRPr>
    </a:lvl6pPr>
    <a:lvl7pPr marL="2743200" algn="l" defTabSz="914400" rtl="0" eaLnBrk="1" latinLnBrk="0" hangingPunct="1">
      <a:defRPr b="1" kern="1200">
        <a:solidFill>
          <a:schemeClr val="bg1"/>
        </a:solidFill>
        <a:latin typeface="黑体" pitchFamily="49" charset="-122"/>
        <a:ea typeface="宋体" pitchFamily="2" charset="-122"/>
        <a:cs typeface="+mn-cs"/>
      </a:defRPr>
    </a:lvl7pPr>
    <a:lvl8pPr marL="3200400" algn="l" defTabSz="914400" rtl="0" eaLnBrk="1" latinLnBrk="0" hangingPunct="1">
      <a:defRPr b="1" kern="1200">
        <a:solidFill>
          <a:schemeClr val="bg1"/>
        </a:solidFill>
        <a:latin typeface="黑体" pitchFamily="49" charset="-122"/>
        <a:ea typeface="宋体" pitchFamily="2" charset="-122"/>
        <a:cs typeface="+mn-cs"/>
      </a:defRPr>
    </a:lvl8pPr>
    <a:lvl9pPr marL="3657600" algn="l" defTabSz="914400" rtl="0" eaLnBrk="1" latinLnBrk="0" hangingPunct="1">
      <a:defRPr b="1" kern="1200">
        <a:solidFill>
          <a:schemeClr val="bg1"/>
        </a:solidFill>
        <a:latin typeface="黑体" pitchFamily="49" charset="-122"/>
        <a:ea typeface="宋体" pitchFamily="2" charset="-122"/>
        <a:cs typeface="+mn-cs"/>
      </a:defRPr>
    </a:lvl9pPr>
  </p:defaultTextStyle>
  <p:extLst>
    <p:ext uri="{EFAFB233-063F-42B5-8137-9DF3F51BA10A}">
      <p15:sldGuideLst xmlns:p15="http://schemas.microsoft.com/office/powerpoint/2012/main">
        <p15:guide id="1" orient="horz" pos="2188">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9A0C02"/>
    <a:srgbClr val="FF00FF"/>
    <a:srgbClr val="00FFCC"/>
    <a:srgbClr val="FFFF00"/>
    <a:srgbClr val="FF99FF"/>
    <a:srgbClr val="FF9900"/>
    <a:srgbClr val="C4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4" autoAdjust="0"/>
    <p:restoredTop sz="91408" autoAdjust="0"/>
  </p:normalViewPr>
  <p:slideViewPr>
    <p:cSldViewPr>
      <p:cViewPr varScale="1">
        <p:scale>
          <a:sx n="81" d="100"/>
          <a:sy n="81" d="100"/>
        </p:scale>
        <p:origin x="1469" y="48"/>
      </p:cViewPr>
      <p:guideLst>
        <p:guide orient="horz" pos="2188"/>
        <p:guide pos="2858"/>
      </p:guideLst>
    </p:cSldViewPr>
  </p:slideViewPr>
  <p:notesTextViewPr>
    <p:cViewPr>
      <p:scale>
        <a:sx n="100" d="100"/>
        <a:sy n="100" d="100"/>
      </p:scale>
      <p:origin x="0" y="0"/>
    </p:cViewPr>
  </p:notesTextViewPr>
  <p:sorterViewPr>
    <p:cViewPr>
      <p:scale>
        <a:sx n="80" d="100"/>
        <a:sy n="80" d="100"/>
      </p:scale>
      <p:origin x="0" y="1086"/>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zh-CN" altLang="en-US"/>
          </a:p>
        </p:txBody>
      </p:sp>
      <p:sp>
        <p:nvSpPr>
          <p:cNvPr id="17411" name="Text Box 3"/>
          <p:cNvSpPr txBox="1">
            <a:spLocks noChangeArrowheads="1"/>
          </p:cNvSpPr>
          <p:nvPr/>
        </p:nvSpPr>
        <p:spPr bwMode="auto">
          <a:xfrm>
            <a:off x="0" y="0"/>
            <a:ext cx="2970213" cy="454025"/>
          </a:xfrm>
          <a:prstGeom prst="rect">
            <a:avLst/>
          </a:prstGeom>
          <a:noFill/>
          <a:ln w="9525">
            <a:noFill/>
            <a:miter lim="800000"/>
            <a:headEnd/>
            <a:tailEnd/>
          </a:ln>
        </p:spPr>
        <p:txBody>
          <a:bodyPr wrap="none" anchor="ctr"/>
          <a:lstStyle/>
          <a:p>
            <a:pPr>
              <a:defRPr/>
            </a:pPr>
            <a:endParaRPr lang="zh-CN" altLang="en-US"/>
          </a:p>
        </p:txBody>
      </p:sp>
      <p:sp>
        <p:nvSpPr>
          <p:cNvPr id="11268" name="Rectangle 4"/>
          <p:cNvSpPr>
            <a:spLocks noGrp="1" noChangeArrowheads="1"/>
          </p:cNvSpPr>
          <p:nvPr>
            <p:ph type="dt"/>
          </p:nvPr>
        </p:nvSpPr>
        <p:spPr bwMode="auto">
          <a:xfrm>
            <a:off x="3883025" y="0"/>
            <a:ext cx="2971800" cy="454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algn="r">
              <a:buFontTx/>
              <a:buNone/>
              <a:tabLst>
                <a:tab pos="723900" algn="l"/>
                <a:tab pos="1447800" algn="l"/>
                <a:tab pos="2171700" algn="l"/>
                <a:tab pos="2895600" algn="l"/>
              </a:tabLst>
              <a:defRPr sz="1200" b="0">
                <a:latin typeface="Calibri" pitchFamily="34" charset="0"/>
                <a:ea typeface="宋体" pitchFamily="2" charset="-122"/>
              </a:defRPr>
            </a:lvl1pPr>
          </a:lstStyle>
          <a:p>
            <a:pPr>
              <a:defRPr/>
            </a:pPr>
            <a:endParaRPr lang="en-US"/>
          </a:p>
        </p:txBody>
      </p:sp>
      <p:sp>
        <p:nvSpPr>
          <p:cNvPr id="17413" name="Rectangle 5"/>
          <p:cNvSpPr>
            <a:spLocks noGrp="1" noRot="1" noChangeAspect="1" noChangeArrowheads="1"/>
          </p:cNvSpPr>
          <p:nvPr>
            <p:ph type="sldImg"/>
          </p:nvPr>
        </p:nvSpPr>
        <p:spPr bwMode="auto">
          <a:xfrm>
            <a:off x="1143000" y="682625"/>
            <a:ext cx="4570413"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1270" name="Rectangle 6"/>
          <p:cNvSpPr>
            <a:spLocks noGrp="1" noChangeArrowheads="1"/>
          </p:cNvSpPr>
          <p:nvPr>
            <p:ph type="body"/>
          </p:nvPr>
        </p:nvSpPr>
        <p:spPr bwMode="auto">
          <a:xfrm>
            <a:off x="684213" y="4341813"/>
            <a:ext cx="5483225" cy="41116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endParaRPr lang="zh-CN" altLang="en-US" noProof="0"/>
          </a:p>
        </p:txBody>
      </p:sp>
      <p:sp>
        <p:nvSpPr>
          <p:cNvPr id="17415" name="Text Box 7"/>
          <p:cNvSpPr txBox="1">
            <a:spLocks noChangeArrowheads="1"/>
          </p:cNvSpPr>
          <p:nvPr/>
        </p:nvSpPr>
        <p:spPr bwMode="auto">
          <a:xfrm>
            <a:off x="0" y="8682038"/>
            <a:ext cx="2970213" cy="460375"/>
          </a:xfrm>
          <a:prstGeom prst="rect">
            <a:avLst/>
          </a:prstGeom>
          <a:noFill/>
          <a:ln w="9525">
            <a:noFill/>
            <a:miter lim="800000"/>
            <a:headEnd/>
            <a:tailEnd/>
          </a:ln>
        </p:spPr>
        <p:txBody>
          <a:bodyPr wrap="none" anchor="ctr"/>
          <a:lstStyle/>
          <a:p>
            <a:pPr>
              <a:defRPr/>
            </a:pPr>
            <a:endParaRPr lang="zh-CN" altLang="en-US"/>
          </a:p>
        </p:txBody>
      </p:sp>
      <p:sp>
        <p:nvSpPr>
          <p:cNvPr id="11272" name="Rectangle 8"/>
          <p:cNvSpPr>
            <a:spLocks noGrp="1" noChangeArrowheads="1"/>
          </p:cNvSpPr>
          <p:nvPr>
            <p:ph type="sldNum"/>
          </p:nvPr>
        </p:nvSpPr>
        <p:spPr bwMode="auto">
          <a:xfrm>
            <a:off x="3883025" y="8682038"/>
            <a:ext cx="2971800" cy="458787"/>
          </a:xfrm>
          <a:prstGeom prst="rect">
            <a:avLst/>
          </a:prstGeom>
          <a:noFill/>
          <a:ln w="9525">
            <a:noFill/>
            <a:miter lim="800000"/>
            <a:headEnd/>
            <a:tailEnd/>
          </a:ln>
        </p:spPr>
        <p:txBody>
          <a:bodyPr vert="horz" wrap="square" lIns="90000" tIns="46800" rIns="90000" bIns="46800" numCol="1" anchor="b" anchorCtr="0" compatLnSpc="1">
            <a:prstTxWarp prst="textNoShape">
              <a:avLst/>
            </a:prstTxWarp>
          </a:bodyPr>
          <a:lstStyle>
            <a:lvl1pPr algn="r">
              <a:buFontTx/>
              <a:buNone/>
              <a:tabLst>
                <a:tab pos="723900" algn="l"/>
                <a:tab pos="1447800" algn="l"/>
                <a:tab pos="2171700" algn="l"/>
                <a:tab pos="2895600" algn="l"/>
              </a:tabLst>
              <a:defRPr sz="1200" b="0">
                <a:latin typeface="Calibri" pitchFamily="34" charset="0"/>
                <a:ea typeface="宋体" pitchFamily="2" charset="-122"/>
              </a:defRPr>
            </a:lvl1pPr>
          </a:lstStyle>
          <a:p>
            <a:pPr>
              <a:defRPr/>
            </a:pPr>
            <a:fld id="{B6134F19-AE25-47C3-BDDD-CE780F2561B0}" type="slidenum">
              <a:rPr lang="en-US"/>
              <a:pPr>
                <a:defRPr/>
              </a:pPr>
              <a:t>‹#›</a:t>
            </a:fld>
            <a:endParaRPr lang="en-US"/>
          </a:p>
        </p:txBody>
      </p:sp>
    </p:spTree>
    <p:extLst>
      <p:ext uri="{BB962C8B-B14F-4D97-AF65-F5344CB8AC3E}">
        <p14:creationId xmlns:p14="http://schemas.microsoft.com/office/powerpoint/2010/main" val="130406862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1pPr>
    <a:lvl2pPr marL="742950" indent="-28575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2pPr>
    <a:lvl3pPr marL="1143000" indent="-22860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3pPr>
    <a:lvl4pPr marL="1600200" indent="-22860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4pPr>
    <a:lvl5pPr marL="2057400" indent="-22860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pic>
        <p:nvPicPr>
          <p:cNvPr id="4"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18165" y="434442"/>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52072" y="5983112"/>
            <a:ext cx="2131717" cy="438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12183"/>
            <a:ext cx="91408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09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22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758825"/>
            <a:ext cx="2019300" cy="5565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250" y="758825"/>
            <a:ext cx="5905500" cy="5565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63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39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6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250" y="1447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45050" y="1447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6"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27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1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pic>
        <p:nvPicPr>
          <p:cNvPr id="4"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46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41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6"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53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6"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91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Picture 114" descr="Content_Botto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46838"/>
            <a:ext cx="91408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730250" y="758825"/>
            <a:ext cx="7848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GB" altLang="zh-CN"/>
              <a:t>Click to edit Master title style</a:t>
            </a:r>
          </a:p>
        </p:txBody>
      </p:sp>
      <p:sp>
        <p:nvSpPr>
          <p:cNvPr id="5124" name="Rectangle 4"/>
          <p:cNvSpPr>
            <a:spLocks noGrp="1" noChangeArrowheads="1"/>
          </p:cNvSpPr>
          <p:nvPr>
            <p:ph type="body" idx="1"/>
          </p:nvPr>
        </p:nvSpPr>
        <p:spPr bwMode="auto">
          <a:xfrm>
            <a:off x="730250" y="14478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29" name="Rectangle 36"/>
          <p:cNvSpPr>
            <a:spLocks noChangeArrowheads="1"/>
          </p:cNvSpPr>
          <p:nvPr/>
        </p:nvSpPr>
        <p:spPr bwMode="auto">
          <a:xfrm>
            <a:off x="8534400" y="6553200"/>
            <a:ext cx="228600" cy="122238"/>
          </a:xfrm>
          <a:prstGeom prst="rect">
            <a:avLst/>
          </a:prstGeom>
          <a:noFill/>
          <a:ln w="9525">
            <a:noFill/>
            <a:miter lim="800000"/>
            <a:headEnd/>
            <a:tailEnd/>
          </a:ln>
        </p:spPr>
        <p:txBody>
          <a:bodyPr wrap="none" lIns="0" tIns="0" rIns="0" bIns="0" anchor="ctr"/>
          <a:lstStyle/>
          <a:p>
            <a:pPr algn="r">
              <a:buFontTx/>
              <a:buNone/>
              <a:defRPr/>
            </a:pPr>
            <a:fld id="{1D47873D-12B0-4F01-A9BE-86A86A18ACBC}" type="slidenum">
              <a:rPr lang="zh-CN" altLang="en-US" sz="700">
                <a:latin typeface="Verdana" pitchFamily="34" charset="0"/>
              </a:rPr>
              <a:pPr algn="r">
                <a:buFontTx/>
                <a:buNone/>
                <a:defRPr/>
              </a:pPr>
              <a:t>‹#›</a:t>
            </a:fld>
            <a:endParaRPr lang="en-US" altLang="zh-CN" sz="700">
              <a:latin typeface="Verdana" pitchFamily="34" charset="0"/>
            </a:endParaRPr>
          </a:p>
        </p:txBody>
      </p:sp>
      <p:sp>
        <p:nvSpPr>
          <p:cNvPr id="3079" name="Text Box 7"/>
          <p:cNvSpPr txBox="1">
            <a:spLocks noChangeArrowheads="1"/>
          </p:cNvSpPr>
          <p:nvPr userDrawn="1"/>
        </p:nvSpPr>
        <p:spPr bwMode="auto">
          <a:xfrm>
            <a:off x="730250" y="6532791"/>
            <a:ext cx="7745414" cy="215444"/>
          </a:xfrm>
          <a:prstGeom prst="rect">
            <a:avLst/>
          </a:prstGeom>
          <a:noFill/>
          <a:ln>
            <a:noFill/>
          </a:ln>
          <a:extLst/>
        </p:spPr>
        <p:txBody>
          <a:bodyPr wrap="square" lIns="0" tIns="0" rIns="0" bIns="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5pPr>
            <a:lvl6pPr marL="25146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6pPr>
            <a:lvl7pPr marL="29718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7pPr>
            <a:lvl8pPr marL="34290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8pPr>
            <a:lvl9pPr marL="38862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9pPr>
          </a:lstStyle>
          <a:p>
            <a:pPr algn="r" eaLnBrk="1" hangingPunct="1">
              <a:buFontTx/>
              <a:buNone/>
              <a:defRPr/>
            </a:pPr>
            <a:r>
              <a:rPr lang="zh-CN" altLang="en-US" sz="1400" dirty="0">
                <a:solidFill>
                  <a:srgbClr val="FFC726"/>
                </a:solidFill>
                <a:latin typeface="黑体" pitchFamily="49" charset="-122"/>
                <a:ea typeface="宋体" pitchFamily="2" charset="-122"/>
              </a:rPr>
              <a:t>北京邮电大学计算机学院（国家示范性软件学院）</a:t>
            </a:r>
            <a:r>
              <a:rPr lang="en-US" altLang="zh-CN" sz="1400" dirty="0">
                <a:solidFill>
                  <a:srgbClr val="FFC726"/>
                </a:solidFill>
                <a:latin typeface="黑体" pitchFamily="49" charset="-122"/>
                <a:ea typeface="宋体" pitchFamily="2" charset="-122"/>
              </a:rPr>
              <a:t>----</a:t>
            </a:r>
            <a:r>
              <a:rPr lang="zh-CN" altLang="en-US" sz="1400" dirty="0">
                <a:solidFill>
                  <a:srgbClr val="FFC726"/>
                </a:solidFill>
                <a:latin typeface="黑体" pitchFamily="49" charset="-122"/>
                <a:ea typeface="宋体" pitchFamily="2" charset="-122"/>
              </a:rPr>
              <a:t>计算智能与可视化实验组</a:t>
            </a:r>
            <a:r>
              <a:rPr lang="en-US" altLang="zh-CN" sz="1400" dirty="0">
                <a:solidFill>
                  <a:srgbClr val="FFC726"/>
                </a:solidFill>
                <a:latin typeface="Verdana" pitchFamily="34" charset="0"/>
                <a:ea typeface="黑体" pitchFamily="49" charset="-122"/>
              </a:rPr>
              <a:t>© 2021Fall</a:t>
            </a:r>
          </a:p>
        </p:txBody>
      </p:sp>
      <p:sp>
        <p:nvSpPr>
          <p:cNvPr id="6" name="TextBox 5"/>
          <p:cNvSpPr txBox="1"/>
          <p:nvPr userDrawn="1"/>
        </p:nvSpPr>
        <p:spPr>
          <a:xfrm>
            <a:off x="21821" y="6477603"/>
            <a:ext cx="1120820" cy="369332"/>
          </a:xfrm>
          <a:prstGeom prst="rect">
            <a:avLst/>
          </a:prstGeom>
          <a:noFill/>
        </p:spPr>
        <p:txBody>
          <a:bodyPr wrap="none" rtlCol="0">
            <a:spAutoFit/>
          </a:bodyPr>
          <a:lstStyle/>
          <a:p>
            <a:fld id="{8788D7FC-694D-4976-9866-54E717C9E473}" type="datetime11">
              <a:rPr lang="zh-CN" altLang="en-US" smtClean="0">
                <a:solidFill>
                  <a:schemeClr val="bg1">
                    <a:lumMod val="50000"/>
                  </a:schemeClr>
                </a:solidFill>
              </a:rPr>
              <a:t>07:41:07</a:t>
            </a:fld>
            <a:endParaRPr lang="zh-CN" altLang="en-US"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p:txStyles>
    <p:title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p:titleStyle>
    <p:body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emf"/><Relationship Id="rId5" Type="http://schemas.openxmlformats.org/officeDocument/2006/relationships/oleObject" Target="../embeddings/oleObject3.bin"/><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baike.baidu.com/view/60408.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png"/><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1700" y="593811"/>
            <a:ext cx="8955597" cy="1218795"/>
          </a:xfrm>
          <a:prstGeom prst="rect">
            <a:avLst/>
          </a:prstGeom>
          <a:noFill/>
          <a:ln w="9525">
            <a:noFill/>
            <a:miter lim="800000"/>
            <a:headEnd/>
            <a:tailEnd/>
          </a:ln>
        </p:spPr>
        <p:txBody>
          <a:bodyPr wrap="square" lIns="0" tIns="0" rIns="0" bIns="0" anchor="b">
            <a:spAutoFit/>
          </a:bodyPr>
          <a:lstStyle>
            <a:lvl1pPr marL="342900" indent="-342900" eaLnBrk="0" hangingPunct="0">
              <a:defRPr b="1">
                <a:solidFill>
                  <a:schemeClr val="bg1"/>
                </a:solidFill>
                <a:latin typeface="黑体" pitchFamily="49" charset="-122"/>
                <a:ea typeface="宋体" pitchFamily="2" charset="-122"/>
              </a:defRPr>
            </a:lvl1pPr>
            <a:lvl2pPr eaLnBrk="0" hangingPunct="0">
              <a:defRPr b="1">
                <a:solidFill>
                  <a:schemeClr val="bg1"/>
                </a:solidFill>
                <a:latin typeface="黑体" pitchFamily="49" charset="-122"/>
                <a:ea typeface="宋体" pitchFamily="2" charset="-122"/>
              </a:defRPr>
            </a:lvl2pPr>
            <a:lvl3pPr eaLnBrk="0" hangingPunct="0">
              <a:defRPr b="1">
                <a:solidFill>
                  <a:schemeClr val="bg1"/>
                </a:solidFill>
                <a:latin typeface="黑体" pitchFamily="49" charset="-122"/>
                <a:ea typeface="宋体" pitchFamily="2" charset="-122"/>
              </a:defRPr>
            </a:lvl3pPr>
            <a:lvl4pPr eaLnBrk="0" hangingPunct="0">
              <a:defRPr b="1">
                <a:solidFill>
                  <a:schemeClr val="bg1"/>
                </a:solidFill>
                <a:latin typeface="黑体" pitchFamily="49" charset="-122"/>
                <a:ea typeface="宋体" pitchFamily="2" charset="-122"/>
              </a:defRPr>
            </a:lvl4pPr>
            <a:lvl5pPr eaLnBrk="0" hangingPunct="0">
              <a:defRPr b="1">
                <a:solidFill>
                  <a:schemeClr val="bg1"/>
                </a:solidFill>
                <a:latin typeface="黑体" pitchFamily="49" charset="-122"/>
                <a:ea typeface="宋体" pitchFamily="2" charset="-122"/>
              </a:defRPr>
            </a:lvl5pPr>
            <a:lvl6pPr marL="25146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6pPr>
            <a:lvl7pPr marL="29718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7pPr>
            <a:lvl8pPr marL="34290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8pPr>
            <a:lvl9pPr marL="38862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9pPr>
          </a:lstStyle>
          <a:p>
            <a:pPr lvl="1" eaLnBrk="1" hangingPunct="1">
              <a:lnSpc>
                <a:spcPct val="110000"/>
              </a:lnSpc>
              <a:buClr>
                <a:srgbClr val="FF9900"/>
              </a:buClr>
            </a:pPr>
            <a:r>
              <a:rPr lang="zh-CN" altLang="en-US" sz="7200" dirty="0">
                <a:solidFill>
                  <a:srgbClr val="00529B"/>
                </a:solidFill>
                <a:effectLst>
                  <a:outerShdw blurRad="38100" dist="38100" dir="2700000" algn="tl">
                    <a:srgbClr val="C0C0C0"/>
                  </a:outerShdw>
                </a:effectLst>
                <a:latin typeface="Times New Roman" pitchFamily="18" charset="0"/>
                <a:ea typeface="黑体" pitchFamily="49" charset="-122"/>
                <a:sym typeface="Arial" charset="0"/>
              </a:rPr>
              <a:t>数字逻辑与数字系统</a:t>
            </a:r>
            <a:endParaRPr lang="en-US" altLang="zh-CN" sz="7200" dirty="0">
              <a:solidFill>
                <a:srgbClr val="00529B"/>
              </a:solidFill>
              <a:effectLst>
                <a:outerShdw blurRad="38100" dist="38100" dir="2700000" algn="tl">
                  <a:srgbClr val="C0C0C0"/>
                </a:outerShdw>
              </a:effectLst>
              <a:latin typeface="Times New Roman" pitchFamily="18" charset="0"/>
              <a:ea typeface="黑体" pitchFamily="49" charset="-122"/>
              <a:sym typeface="Arial" charset="0"/>
            </a:endParaRPr>
          </a:p>
        </p:txBody>
      </p:sp>
      <p:sp>
        <p:nvSpPr>
          <p:cNvPr id="5" name="副标题 1"/>
          <p:cNvSpPr txBox="1">
            <a:spLocks/>
          </p:cNvSpPr>
          <p:nvPr/>
        </p:nvSpPr>
        <p:spPr>
          <a:xfrm>
            <a:off x="1241778" y="2076982"/>
            <a:ext cx="7241955" cy="537391"/>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defTabSz="449263">
              <a:spcBef>
                <a:spcPct val="0"/>
              </a:spcBef>
              <a:spcAft>
                <a:spcPct val="0"/>
              </a:spcAft>
              <a:buSzPct val="100000"/>
              <a:buNone/>
            </a:pPr>
            <a:r>
              <a:rPr lang="en-US" altLang="zh-CN" sz="36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( 2021-2022</a:t>
            </a:r>
            <a:r>
              <a:rPr lang="zh-CN" altLang="en-US" sz="36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第一学期（秋季）</a:t>
            </a:r>
            <a:r>
              <a:rPr lang="en-US" altLang="zh-CN" sz="36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a:t>
            </a:r>
          </a:p>
        </p:txBody>
      </p:sp>
      <p:sp>
        <p:nvSpPr>
          <p:cNvPr id="7" name="副标题 1"/>
          <p:cNvSpPr txBox="1">
            <a:spLocks/>
          </p:cNvSpPr>
          <p:nvPr/>
        </p:nvSpPr>
        <p:spPr>
          <a:xfrm>
            <a:off x="72932" y="154822"/>
            <a:ext cx="5444131" cy="238848"/>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defTabSz="449263">
              <a:spcBef>
                <a:spcPct val="0"/>
              </a:spcBef>
              <a:spcAft>
                <a:spcPct val="0"/>
              </a:spcAft>
              <a:buSzPct val="100000"/>
              <a:buNone/>
            </a:pPr>
            <a:r>
              <a:rPr lang="zh-CN" altLang="en-US"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计算机类本科生授课内容</a:t>
            </a:r>
            <a:endPar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24" y="4743158"/>
            <a:ext cx="2251874" cy="14651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313" y="4685284"/>
            <a:ext cx="2614370" cy="13751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117" y="4673162"/>
            <a:ext cx="2516640" cy="15351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副标题 1">
            <a:extLst>
              <a:ext uri="{FF2B5EF4-FFF2-40B4-BE49-F238E27FC236}">
                <a16:creationId xmlns:a16="http://schemas.microsoft.com/office/drawing/2014/main" id="{6BA42B9D-8611-4FAF-8D7B-6239958F5D91}"/>
              </a:ext>
            </a:extLst>
          </p:cNvPr>
          <p:cNvSpPr txBox="1">
            <a:spLocks/>
          </p:cNvSpPr>
          <p:nvPr/>
        </p:nvSpPr>
        <p:spPr>
          <a:xfrm>
            <a:off x="1743854" y="3002827"/>
            <a:ext cx="6237799" cy="880690"/>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lgn="ctr" defTabSz="449263">
              <a:spcBef>
                <a:spcPct val="0"/>
              </a:spcBef>
              <a:spcAft>
                <a:spcPct val="0"/>
              </a:spcAft>
              <a:buSzPct val="100000"/>
              <a:buNone/>
            </a:pPr>
            <a:r>
              <a:rPr lang="zh-CN" altLang="en-US" sz="28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主讲：黄智濒</a:t>
            </a:r>
            <a:endParaRPr lang="en-US" altLang="zh-CN" sz="28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a:p>
            <a:pPr marL="0" indent="0" algn="ctr" defTabSz="449263">
              <a:spcBef>
                <a:spcPct val="0"/>
              </a:spcBef>
              <a:spcAft>
                <a:spcPct val="0"/>
              </a:spcAft>
              <a:buSzPct val="100000"/>
              <a:buNone/>
            </a:pPr>
            <a:endParaRPr lang="en-US" altLang="zh-CN" sz="11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a:p>
            <a:pPr marL="0" indent="0">
              <a:spcBef>
                <a:spcPct val="0"/>
              </a:spcBef>
              <a:spcAft>
                <a:spcPct val="0"/>
              </a:spcAft>
              <a:buNone/>
            </a:pPr>
            <a:r>
              <a:rPr lang="zh-CN" alt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北京邮电大学计算机学院（国家示范性软件学院）</a:t>
            </a:r>
            <a:endParaRPr lang="en-US" altLang="zh-CN" sz="20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p:txBody>
      </p:sp>
      <p:sp>
        <p:nvSpPr>
          <p:cNvPr id="13" name="副标题 1">
            <a:extLst>
              <a:ext uri="{FF2B5EF4-FFF2-40B4-BE49-F238E27FC236}">
                <a16:creationId xmlns:a16="http://schemas.microsoft.com/office/drawing/2014/main" id="{7697437C-EE60-41F0-8390-EE272CCC1CCE}"/>
              </a:ext>
            </a:extLst>
          </p:cNvPr>
          <p:cNvSpPr txBox="1">
            <a:spLocks/>
          </p:cNvSpPr>
          <p:nvPr/>
        </p:nvSpPr>
        <p:spPr>
          <a:xfrm>
            <a:off x="1743854" y="3941391"/>
            <a:ext cx="3965433" cy="477695"/>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spcBef>
                <a:spcPct val="0"/>
              </a:spcBef>
              <a:spcAft>
                <a:spcPct val="0"/>
              </a:spcAft>
              <a:buNone/>
            </a:pP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联系方式：</a:t>
            </a:r>
            <a:r>
              <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QQ</a:t>
            </a:r>
            <a:r>
              <a:rPr lang="zh-CN" altLang="en-US"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群：</a:t>
            </a: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558608839</a:t>
            </a:r>
            <a:r>
              <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a:t>
            </a:r>
          </a:p>
          <a:p>
            <a:pPr marL="0" indent="0" defTabSz="449263">
              <a:spcBef>
                <a:spcPct val="0"/>
              </a:spcBef>
              <a:spcAft>
                <a:spcPct val="0"/>
              </a:spcAft>
              <a:buSzPct val="100000"/>
              <a:buNone/>
            </a:pPr>
            <a:r>
              <a:rPr lang="zh-CN" altLang="en-US"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教三楼</a:t>
            </a:r>
            <a:r>
              <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1017</a:t>
            </a:r>
          </a:p>
        </p:txBody>
      </p:sp>
    </p:spTree>
    <p:extLst>
      <p:ext uri="{BB962C8B-B14F-4D97-AF65-F5344CB8AC3E}">
        <p14:creationId xmlns:p14="http://schemas.microsoft.com/office/powerpoint/2010/main" val="179700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13" name="Text Box 7"/>
          <p:cNvSpPr txBox="1">
            <a:spLocks noChangeArrowheads="1"/>
          </p:cNvSpPr>
          <p:nvPr/>
        </p:nvSpPr>
        <p:spPr bwMode="auto">
          <a:xfrm>
            <a:off x="70773" y="586009"/>
            <a:ext cx="6166338" cy="463846"/>
          </a:xfrm>
          <a:prstGeom prst="rect">
            <a:avLst/>
          </a:prstGeom>
          <a:noFill/>
          <a:ln w="19050">
            <a:noFill/>
            <a:miter lim="800000"/>
            <a:headEnd/>
            <a:tailEnd/>
          </a:ln>
          <a:effectLst/>
        </p:spPr>
        <p:txBody>
          <a:bodyPr wrap="square" lIns="90000" tIns="46800" rIns="90000" bIns="46800">
            <a:spAutoFit/>
          </a:bodyPr>
          <a:lstStyle/>
          <a:p>
            <a:pPr>
              <a:defRPr/>
            </a:pPr>
            <a:r>
              <a:rPr kumimoji="1" lang="zh-CN" altLang="en-US" sz="2400" dirty="0">
                <a:solidFill>
                  <a:schemeClr val="tx1"/>
                </a:solidFill>
                <a:effectLst>
                  <a:outerShdw blurRad="38100" dist="38100" dir="2700000" algn="tl">
                    <a:srgbClr val="C0C0C0"/>
                  </a:outerShdw>
                </a:effectLst>
                <a:latin typeface="Times New Roman" pitchFamily="18" charset="0"/>
              </a:rPr>
              <a:t>随机读写存储器</a:t>
            </a:r>
            <a:r>
              <a:rPr kumimoji="1" lang="en-US" altLang="zh-CN" sz="2400" dirty="0">
                <a:solidFill>
                  <a:schemeClr val="tx1"/>
                </a:solidFill>
                <a:effectLst>
                  <a:outerShdw blurRad="38100" dist="38100" dir="2700000" algn="tl">
                    <a:srgbClr val="C0C0C0"/>
                  </a:outerShdw>
                </a:effectLst>
                <a:latin typeface="Times New Roman" pitchFamily="18" charset="0"/>
              </a:rPr>
              <a:t>----RAM</a:t>
            </a:r>
            <a:r>
              <a:rPr kumimoji="1" lang="zh-CN" altLang="en-US" sz="2400" dirty="0">
                <a:solidFill>
                  <a:schemeClr val="tx1"/>
                </a:solidFill>
                <a:effectLst>
                  <a:outerShdw blurRad="38100" dist="38100" dir="2700000" algn="tl">
                    <a:srgbClr val="C0C0C0"/>
                  </a:outerShdw>
                </a:effectLst>
                <a:latin typeface="Times New Roman" pitchFamily="18" charset="0"/>
              </a:rPr>
              <a:t>记忆部件</a:t>
            </a:r>
          </a:p>
        </p:txBody>
      </p:sp>
      <p:sp>
        <p:nvSpPr>
          <p:cNvPr id="14" name="AutoShape 8"/>
          <p:cNvSpPr>
            <a:spLocks/>
          </p:cNvSpPr>
          <p:nvPr/>
        </p:nvSpPr>
        <p:spPr bwMode="auto">
          <a:xfrm>
            <a:off x="2062316" y="2155468"/>
            <a:ext cx="76200" cy="735012"/>
          </a:xfrm>
          <a:prstGeom prst="leftBrace">
            <a:avLst>
              <a:gd name="adj1" fmla="val 8038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5" name="Text Box 9"/>
          <p:cNvSpPr txBox="1">
            <a:spLocks noChangeArrowheads="1"/>
          </p:cNvSpPr>
          <p:nvPr/>
        </p:nvSpPr>
        <p:spPr bwMode="auto">
          <a:xfrm>
            <a:off x="2111675" y="1991954"/>
            <a:ext cx="1066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双极型</a:t>
            </a:r>
          </a:p>
        </p:txBody>
      </p:sp>
      <p:sp>
        <p:nvSpPr>
          <p:cNvPr id="16" name="Text Box 10"/>
          <p:cNvSpPr txBox="1">
            <a:spLocks noChangeArrowheads="1"/>
          </p:cNvSpPr>
          <p:nvPr/>
        </p:nvSpPr>
        <p:spPr bwMode="auto">
          <a:xfrm>
            <a:off x="2138516" y="2525355"/>
            <a:ext cx="13716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MOS</a:t>
            </a:r>
            <a:r>
              <a:rPr kumimoji="1" lang="zh-CN" altLang="en-US">
                <a:latin typeface="Times New Roman" pitchFamily="18" charset="0"/>
              </a:rPr>
              <a:t>型</a:t>
            </a:r>
          </a:p>
        </p:txBody>
      </p:sp>
      <p:sp>
        <p:nvSpPr>
          <p:cNvPr id="17" name="AutoShape 11"/>
          <p:cNvSpPr>
            <a:spLocks/>
          </p:cNvSpPr>
          <p:nvPr/>
        </p:nvSpPr>
        <p:spPr bwMode="auto">
          <a:xfrm>
            <a:off x="3357716" y="2442805"/>
            <a:ext cx="144463" cy="611188"/>
          </a:xfrm>
          <a:prstGeom prst="leftBrace">
            <a:avLst>
              <a:gd name="adj1" fmla="val 35256"/>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8" name="Text Box 12"/>
          <p:cNvSpPr txBox="1">
            <a:spLocks noChangeArrowheads="1"/>
          </p:cNvSpPr>
          <p:nvPr/>
        </p:nvSpPr>
        <p:spPr bwMode="auto">
          <a:xfrm>
            <a:off x="3497149" y="2763240"/>
            <a:ext cx="11430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动态</a:t>
            </a:r>
          </a:p>
        </p:txBody>
      </p:sp>
      <p:sp>
        <p:nvSpPr>
          <p:cNvPr id="19" name="Text Box 13"/>
          <p:cNvSpPr txBox="1">
            <a:spLocks noChangeArrowheads="1"/>
          </p:cNvSpPr>
          <p:nvPr/>
        </p:nvSpPr>
        <p:spPr bwMode="auto">
          <a:xfrm>
            <a:off x="3510116" y="2296755"/>
            <a:ext cx="9906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静态</a:t>
            </a:r>
          </a:p>
        </p:txBody>
      </p:sp>
      <p:sp>
        <p:nvSpPr>
          <p:cNvPr id="20" name="Text Box 115"/>
          <p:cNvSpPr txBox="1">
            <a:spLocks noChangeArrowheads="1"/>
          </p:cNvSpPr>
          <p:nvPr/>
        </p:nvSpPr>
        <p:spPr bwMode="auto">
          <a:xfrm>
            <a:off x="4424516" y="2296755"/>
            <a:ext cx="1066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SRAM</a:t>
            </a:r>
          </a:p>
        </p:txBody>
      </p:sp>
      <p:sp>
        <p:nvSpPr>
          <p:cNvPr id="21" name="Text Box 116"/>
          <p:cNvSpPr txBox="1">
            <a:spLocks noChangeArrowheads="1"/>
          </p:cNvSpPr>
          <p:nvPr/>
        </p:nvSpPr>
        <p:spPr bwMode="auto">
          <a:xfrm>
            <a:off x="4424516" y="2753955"/>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DRAM     </a:t>
            </a:r>
          </a:p>
        </p:txBody>
      </p:sp>
      <p:sp>
        <p:nvSpPr>
          <p:cNvPr id="22" name="Text Box 119"/>
          <p:cNvSpPr txBox="1">
            <a:spLocks noChangeArrowheads="1"/>
          </p:cNvSpPr>
          <p:nvPr/>
        </p:nvSpPr>
        <p:spPr bwMode="auto">
          <a:xfrm>
            <a:off x="1253460" y="1189000"/>
            <a:ext cx="1901825" cy="415925"/>
          </a:xfrm>
          <a:prstGeom prst="rect">
            <a:avLst/>
          </a:prstGeom>
          <a:noFill/>
          <a:ln w="19050"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dirty="0"/>
              <a:t>易失性存储器</a:t>
            </a:r>
          </a:p>
        </p:txBody>
      </p:sp>
      <p:sp>
        <p:nvSpPr>
          <p:cNvPr id="6" name="矩形 5"/>
          <p:cNvSpPr/>
          <p:nvPr/>
        </p:nvSpPr>
        <p:spPr>
          <a:xfrm>
            <a:off x="70773" y="3326556"/>
            <a:ext cx="7314355" cy="461665"/>
          </a:xfrm>
          <a:prstGeom prst="rect">
            <a:avLst/>
          </a:prstGeom>
        </p:spPr>
        <p:txBody>
          <a:bodyPr wrap="square">
            <a:spAutoFit/>
          </a:bodyPr>
          <a:lstStyle/>
          <a:p>
            <a:r>
              <a:rPr lang="zh-CN" altLang="en-US" sz="2400" dirty="0">
                <a:solidFill>
                  <a:schemeClr val="tx1"/>
                </a:solidFill>
              </a:rPr>
              <a:t>随机读写存储器</a:t>
            </a:r>
            <a:r>
              <a:rPr lang="en-US" altLang="zh-CN" sz="2400" dirty="0">
                <a:solidFill>
                  <a:schemeClr val="tx1"/>
                </a:solidFill>
              </a:rPr>
              <a:t>RAM(Random Access Memory)</a:t>
            </a:r>
            <a:endParaRPr lang="zh-CN" altLang="en-US" sz="2400" dirty="0">
              <a:solidFill>
                <a:schemeClr val="tx1"/>
              </a:solidFill>
            </a:endParaRPr>
          </a:p>
        </p:txBody>
      </p:sp>
      <p:sp>
        <p:nvSpPr>
          <p:cNvPr id="7" name="矩形 6"/>
          <p:cNvSpPr/>
          <p:nvPr/>
        </p:nvSpPr>
        <p:spPr>
          <a:xfrm>
            <a:off x="531562" y="3788221"/>
            <a:ext cx="6316911" cy="1538883"/>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计算机的重要记忆部件，存放数据或指令。</a:t>
            </a:r>
            <a:endParaRPr lang="en-US" altLang="zh-CN" sz="2000" dirty="0">
              <a:solidFill>
                <a:schemeClr val="tx1"/>
              </a:solidFill>
            </a:endParaRPr>
          </a:p>
          <a:p>
            <a:endParaRPr lang="zh-CN" altLang="en-US" sz="2000" dirty="0">
              <a:solidFill>
                <a:schemeClr val="tx1"/>
              </a:solidFill>
            </a:endParaRPr>
          </a:p>
          <a:p>
            <a:pPr marL="285750" indent="-285750">
              <a:buFont typeface="Arial" pitchFamily="34" charset="0"/>
              <a:buChar char="•"/>
            </a:pPr>
            <a:endParaRPr lang="zh-CN" altLang="en-US" dirty="0">
              <a:solidFill>
                <a:schemeClr val="tx1"/>
              </a:solidFill>
            </a:endParaRPr>
          </a:p>
          <a:p>
            <a:pPr marL="285750" indent="-285750">
              <a:buFont typeface="Arial" pitchFamily="34" charset="0"/>
              <a:buChar char="•"/>
            </a:pPr>
            <a:endParaRPr lang="zh-CN" altLang="en-US" dirty="0">
              <a:solidFill>
                <a:schemeClr val="tx1"/>
              </a:solidFill>
            </a:endParaRPr>
          </a:p>
          <a:p>
            <a:pPr marL="285750" indent="-285750">
              <a:buFont typeface="Arial" pitchFamily="34" charset="0"/>
              <a:buChar char="•"/>
            </a:pPr>
            <a:endParaRPr lang="zh-CN" altLang="en-US" dirty="0">
              <a:solidFill>
                <a:schemeClr val="tx1"/>
              </a:solidFill>
            </a:endParaRPr>
          </a:p>
        </p:txBody>
      </p:sp>
    </p:spTree>
    <p:extLst>
      <p:ext uri="{BB962C8B-B14F-4D97-AF65-F5344CB8AC3E}">
        <p14:creationId xmlns:p14="http://schemas.microsoft.com/office/powerpoint/2010/main" val="172688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87" y="5640575"/>
            <a:ext cx="9172587"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dirty="0"/>
          </a:p>
          <a:p>
            <a:endParaRPr lang="en-US" altLang="zh-CN" dirty="0"/>
          </a:p>
          <a:p>
            <a:endParaRPr lang="en-US" altLang="zh-CN" dirty="0"/>
          </a:p>
          <a:p>
            <a:endParaRPr lang="zh-CN" altLang="en-US" dirty="0"/>
          </a:p>
        </p:txBody>
      </p:sp>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116703" y="503805"/>
            <a:ext cx="8690747" cy="5820795"/>
          </a:xfrm>
        </p:spPr>
        <p:txBody>
          <a:bodyPr/>
          <a:lstStyle/>
          <a:p>
            <a:pPr>
              <a:defRPr/>
            </a:pPr>
            <a:r>
              <a:rPr kumimoji="1" lang="en-US" altLang="zh-CN" sz="2400" dirty="0">
                <a:latin typeface="Times New Roman" pitchFamily="18" charset="0"/>
              </a:rPr>
              <a:t>RAM</a:t>
            </a:r>
            <a:r>
              <a:rPr kumimoji="1" lang="zh-CN" altLang="en-US" sz="2400" dirty="0">
                <a:latin typeface="Times New Roman" pitchFamily="18" charset="0"/>
              </a:rPr>
              <a:t>的结构</a:t>
            </a:r>
            <a:endParaRPr kumimoji="1" lang="en-US" altLang="zh-CN" sz="2400" dirty="0">
              <a:latin typeface="Times New Roman" pitchFamily="18" charset="0"/>
            </a:endParaRPr>
          </a:p>
          <a:p>
            <a:pPr>
              <a:defRPr/>
            </a:pPr>
            <a:endParaRPr kumimoji="1" lang="en-US" altLang="zh-CN" dirty="0">
              <a:latin typeface="Times New Roman" pitchFamily="18" charset="0"/>
            </a:endParaRPr>
          </a:p>
          <a:p>
            <a:pPr>
              <a:defRPr/>
            </a:pPr>
            <a:endParaRPr kumimoji="1" lang="en-US" altLang="zh-CN" dirty="0">
              <a:latin typeface="Times New Roman" pitchFamily="18" charset="0"/>
            </a:endParaRPr>
          </a:p>
          <a:p>
            <a:pPr>
              <a:defRPr/>
            </a:pPr>
            <a:endParaRPr kumimoji="1" lang="en-US" altLang="zh-CN" dirty="0">
              <a:latin typeface="Times New Roman" pitchFamily="18" charset="0"/>
            </a:endParaRPr>
          </a:p>
          <a:p>
            <a:pPr>
              <a:defRPr/>
            </a:pPr>
            <a:endParaRPr kumimoji="1" lang="en-US" altLang="zh-CN" dirty="0">
              <a:latin typeface="Times New Roman" pitchFamily="18" charset="0"/>
            </a:endParaRPr>
          </a:p>
          <a:p>
            <a:pPr>
              <a:defRPr/>
            </a:pPr>
            <a:endParaRPr kumimoji="1" lang="en-US" altLang="zh-CN" dirty="0">
              <a:latin typeface="Times New Roman" pitchFamily="18" charset="0"/>
            </a:endParaRPr>
          </a:p>
          <a:p>
            <a:pPr>
              <a:defRPr/>
            </a:pPr>
            <a:endParaRPr kumimoji="1" lang="en-US" altLang="zh-CN" dirty="0">
              <a:latin typeface="Times New Roman" pitchFamily="18" charset="0"/>
            </a:endParaRPr>
          </a:p>
          <a:p>
            <a:pPr>
              <a:defRPr/>
            </a:pPr>
            <a:endParaRPr kumimoji="1" lang="en-US" altLang="zh-CN" dirty="0">
              <a:latin typeface="Times New Roman" pitchFamily="18" charset="0"/>
            </a:endParaRPr>
          </a:p>
          <a:p>
            <a:pPr>
              <a:defRPr/>
            </a:pPr>
            <a:endParaRPr kumimoji="1" lang="en-US" altLang="zh-CN" dirty="0">
              <a:latin typeface="Times New Roman" pitchFamily="18" charset="0"/>
            </a:endParaRPr>
          </a:p>
          <a:p>
            <a:pPr>
              <a:defRPr/>
            </a:pPr>
            <a:r>
              <a:rPr kumimoji="1" lang="zh-CN" altLang="en-US" sz="2400" dirty="0">
                <a:latin typeface="Times New Roman" pitchFamily="18" charset="0"/>
              </a:rPr>
              <a:t>地址译码</a:t>
            </a:r>
          </a:p>
          <a:p>
            <a:pPr>
              <a:defRPr/>
            </a:pPr>
            <a:endParaRPr kumimoji="1" lang="zh-CN" altLang="en-US" dirty="0">
              <a:latin typeface="Times New Roman" pitchFamily="18" charset="0"/>
            </a:endParaRPr>
          </a:p>
          <a:p>
            <a:endParaRPr lang="zh-CN" altLang="en-US" dirty="0"/>
          </a:p>
        </p:txBody>
      </p:sp>
      <p:grpSp>
        <p:nvGrpSpPr>
          <p:cNvPr id="8" name="Group 25"/>
          <p:cNvGrpSpPr>
            <a:grpSpLocks/>
          </p:cNvGrpSpPr>
          <p:nvPr/>
        </p:nvGrpSpPr>
        <p:grpSpPr bwMode="auto">
          <a:xfrm>
            <a:off x="1778000" y="1084738"/>
            <a:ext cx="5568950" cy="1939925"/>
            <a:chOff x="912" y="432"/>
            <a:chExt cx="3456" cy="1222"/>
          </a:xfrm>
        </p:grpSpPr>
        <p:sp>
          <p:nvSpPr>
            <p:cNvPr id="9" name="Rectangle 7" descr="小网格"/>
            <p:cNvSpPr>
              <a:spLocks noChangeArrowheads="1"/>
            </p:cNvSpPr>
            <p:nvPr/>
          </p:nvSpPr>
          <p:spPr bwMode="auto">
            <a:xfrm>
              <a:off x="2016" y="576"/>
              <a:ext cx="720" cy="672"/>
            </a:xfrm>
            <a:prstGeom prst="rect">
              <a:avLst/>
            </a:prstGeom>
            <a:pattFill prst="smGrid">
              <a:fgClr>
                <a:schemeClr val="accent1"/>
              </a:fgClr>
              <a:bgClr>
                <a:schemeClr val="bg1"/>
              </a:bgClr>
            </a:pattFill>
            <a:ln w="19050">
              <a:solidFill>
                <a:schemeClr val="tx1"/>
              </a:solidFill>
              <a:miter lim="800000"/>
              <a:headEnd/>
              <a:tailEnd/>
            </a:ln>
          </p:spPr>
          <p:txBody>
            <a:bodyPr wrap="none" lIns="90000" tIns="46800" rIns="90000" bIns="46800" anchor="ctr"/>
            <a:lstStyle/>
            <a:p>
              <a:pPr>
                <a:spcBef>
                  <a:spcPct val="0"/>
                </a:spcBef>
              </a:pPr>
              <a:endParaRPr kumimoji="1" lang="zh-CN" altLang="zh-CN">
                <a:solidFill>
                  <a:schemeClr val="tx1"/>
                </a:solidFill>
                <a:latin typeface="Times New Roman" pitchFamily="18" charset="0"/>
              </a:endParaRPr>
            </a:p>
          </p:txBody>
        </p:sp>
        <p:sp>
          <p:nvSpPr>
            <p:cNvPr id="10" name="Text Box 8"/>
            <p:cNvSpPr txBox="1">
              <a:spLocks noChangeArrowheads="1"/>
            </p:cNvSpPr>
            <p:nvPr/>
          </p:nvSpPr>
          <p:spPr bwMode="auto">
            <a:xfrm>
              <a:off x="1536" y="432"/>
              <a:ext cx="288" cy="8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地址译码</a:t>
              </a:r>
            </a:p>
          </p:txBody>
        </p:sp>
        <p:sp>
          <p:nvSpPr>
            <p:cNvPr id="11" name="Text Box 9"/>
            <p:cNvSpPr txBox="1">
              <a:spLocks noChangeArrowheads="1"/>
            </p:cNvSpPr>
            <p:nvPr/>
          </p:nvSpPr>
          <p:spPr bwMode="auto">
            <a:xfrm>
              <a:off x="2928" y="480"/>
              <a:ext cx="288" cy="8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读写电路</a:t>
              </a:r>
            </a:p>
          </p:txBody>
        </p:sp>
        <p:sp>
          <p:nvSpPr>
            <p:cNvPr id="12" name="AutoShape 10"/>
            <p:cNvSpPr>
              <a:spLocks noChangeArrowheads="1"/>
            </p:cNvSpPr>
            <p:nvPr/>
          </p:nvSpPr>
          <p:spPr bwMode="auto">
            <a:xfrm>
              <a:off x="2736" y="624"/>
              <a:ext cx="192" cy="96"/>
            </a:xfrm>
            <a:prstGeom prst="rightArrow">
              <a:avLst>
                <a:gd name="adj1" fmla="val 50000"/>
                <a:gd name="adj2" fmla="val 50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3" name="AutoShape 11"/>
            <p:cNvSpPr>
              <a:spLocks noChangeArrowheads="1"/>
            </p:cNvSpPr>
            <p:nvPr/>
          </p:nvSpPr>
          <p:spPr bwMode="auto">
            <a:xfrm>
              <a:off x="1248" y="816"/>
              <a:ext cx="288" cy="96"/>
            </a:xfrm>
            <a:prstGeom prst="rightArrow">
              <a:avLst>
                <a:gd name="adj1" fmla="val 50000"/>
                <a:gd name="adj2" fmla="val 75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4" name="Text Box 12"/>
            <p:cNvSpPr txBox="1">
              <a:spLocks noChangeArrowheads="1"/>
            </p:cNvSpPr>
            <p:nvPr/>
          </p:nvSpPr>
          <p:spPr bwMode="auto">
            <a:xfrm>
              <a:off x="912" y="528"/>
              <a:ext cx="336" cy="64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地址码</a:t>
              </a:r>
            </a:p>
          </p:txBody>
        </p:sp>
        <p:sp>
          <p:nvSpPr>
            <p:cNvPr id="15" name="AutoShape 13"/>
            <p:cNvSpPr>
              <a:spLocks noChangeArrowheads="1"/>
            </p:cNvSpPr>
            <p:nvPr/>
          </p:nvSpPr>
          <p:spPr bwMode="auto">
            <a:xfrm>
              <a:off x="1824" y="816"/>
              <a:ext cx="192" cy="96"/>
            </a:xfrm>
            <a:prstGeom prst="rightArrow">
              <a:avLst>
                <a:gd name="adj1" fmla="val 50000"/>
                <a:gd name="adj2" fmla="val 50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6" name="AutoShape 14"/>
            <p:cNvSpPr>
              <a:spLocks noChangeArrowheads="1"/>
            </p:cNvSpPr>
            <p:nvPr/>
          </p:nvSpPr>
          <p:spPr bwMode="auto">
            <a:xfrm flipH="1">
              <a:off x="2736" y="1008"/>
              <a:ext cx="192" cy="96"/>
            </a:xfrm>
            <a:prstGeom prst="rightArrow">
              <a:avLst>
                <a:gd name="adj1" fmla="val 50000"/>
                <a:gd name="adj2" fmla="val 50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7" name="AutoShape 15"/>
            <p:cNvSpPr>
              <a:spLocks noChangeArrowheads="1"/>
            </p:cNvSpPr>
            <p:nvPr/>
          </p:nvSpPr>
          <p:spPr bwMode="auto">
            <a:xfrm>
              <a:off x="3216" y="624"/>
              <a:ext cx="192" cy="96"/>
            </a:xfrm>
            <a:prstGeom prst="rightArrow">
              <a:avLst>
                <a:gd name="adj1" fmla="val 50000"/>
                <a:gd name="adj2" fmla="val 50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8" name="AutoShape 17"/>
            <p:cNvSpPr>
              <a:spLocks noChangeArrowheads="1"/>
            </p:cNvSpPr>
            <p:nvPr/>
          </p:nvSpPr>
          <p:spPr bwMode="auto">
            <a:xfrm flipH="1">
              <a:off x="3216" y="960"/>
              <a:ext cx="192" cy="96"/>
            </a:xfrm>
            <a:prstGeom prst="rightArrow">
              <a:avLst>
                <a:gd name="adj1" fmla="val 50000"/>
                <a:gd name="adj2" fmla="val 50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9" name="Line 18"/>
            <p:cNvSpPr>
              <a:spLocks noChangeShapeType="1"/>
            </p:cNvSpPr>
            <p:nvPr/>
          </p:nvSpPr>
          <p:spPr bwMode="auto">
            <a:xfrm flipV="1">
              <a:off x="3054" y="1326"/>
              <a:ext cx="0" cy="21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0" name="Line 19"/>
            <p:cNvSpPr>
              <a:spLocks noChangeShapeType="1"/>
            </p:cNvSpPr>
            <p:nvPr/>
          </p:nvSpPr>
          <p:spPr bwMode="auto">
            <a:xfrm>
              <a:off x="3054" y="1536"/>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21" name="Text Box 20"/>
            <p:cNvSpPr txBox="1">
              <a:spLocks noChangeArrowheads="1"/>
            </p:cNvSpPr>
            <p:nvPr/>
          </p:nvSpPr>
          <p:spPr bwMode="auto">
            <a:xfrm>
              <a:off x="3408" y="1392"/>
              <a:ext cx="96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读</a:t>
              </a:r>
              <a:r>
                <a:rPr kumimoji="1" lang="en-US" altLang="zh-CN">
                  <a:latin typeface="Times New Roman" pitchFamily="18" charset="0"/>
                </a:rPr>
                <a:t>/</a:t>
              </a:r>
              <a:r>
                <a:rPr kumimoji="1" lang="zh-CN" altLang="en-US">
                  <a:latin typeface="Times New Roman" pitchFamily="18" charset="0"/>
                </a:rPr>
                <a:t>写控制</a:t>
              </a:r>
            </a:p>
          </p:txBody>
        </p:sp>
        <p:sp>
          <p:nvSpPr>
            <p:cNvPr id="22" name="Text Box 21"/>
            <p:cNvSpPr txBox="1">
              <a:spLocks noChangeArrowheads="1"/>
            </p:cNvSpPr>
            <p:nvPr/>
          </p:nvSpPr>
          <p:spPr bwMode="auto">
            <a:xfrm>
              <a:off x="3408" y="528"/>
              <a:ext cx="96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输出数据</a:t>
              </a:r>
            </a:p>
          </p:txBody>
        </p:sp>
        <p:sp>
          <p:nvSpPr>
            <p:cNvPr id="23" name="Text Box 23"/>
            <p:cNvSpPr txBox="1">
              <a:spLocks noChangeArrowheads="1"/>
            </p:cNvSpPr>
            <p:nvPr/>
          </p:nvSpPr>
          <p:spPr bwMode="auto">
            <a:xfrm>
              <a:off x="3408" y="864"/>
              <a:ext cx="96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输入数据</a:t>
              </a:r>
            </a:p>
          </p:txBody>
        </p:sp>
        <p:sp>
          <p:nvSpPr>
            <p:cNvPr id="24" name="Rectangle 24"/>
            <p:cNvSpPr>
              <a:spLocks noChangeArrowheads="1"/>
            </p:cNvSpPr>
            <p:nvPr/>
          </p:nvSpPr>
          <p:spPr bwMode="auto">
            <a:xfrm>
              <a:off x="2112" y="722"/>
              <a:ext cx="528" cy="384"/>
            </a:xfrm>
            <a:prstGeom prst="rect">
              <a:avLst/>
            </a:prstGeom>
            <a:solidFill>
              <a:schemeClr val="bg1"/>
            </a:solidFill>
            <a:ln w="19050">
              <a:solidFill>
                <a:schemeClr val="tx1"/>
              </a:solidFill>
              <a:miter lim="800000"/>
              <a:headEnd/>
              <a:tailEnd/>
            </a:ln>
          </p:spPr>
          <p:txBody>
            <a:bodyPr wrap="none" lIns="90000" tIns="46800" rIns="90000" bIns="46800" anchor="ctr"/>
            <a:lstStyle/>
            <a:p>
              <a:pPr>
                <a:spcBef>
                  <a:spcPct val="0"/>
                </a:spcBef>
              </a:pPr>
              <a:r>
                <a:rPr kumimoji="1" lang="zh-CN" altLang="en-US">
                  <a:solidFill>
                    <a:schemeClr val="tx1"/>
                  </a:solidFill>
                  <a:latin typeface="Times New Roman" pitchFamily="18" charset="0"/>
                </a:rPr>
                <a:t>存储</a:t>
              </a:r>
            </a:p>
            <a:p>
              <a:pPr>
                <a:spcBef>
                  <a:spcPct val="0"/>
                </a:spcBef>
              </a:pPr>
              <a:r>
                <a:rPr kumimoji="1" lang="zh-CN" altLang="en-US">
                  <a:solidFill>
                    <a:schemeClr val="tx1"/>
                  </a:solidFill>
                  <a:latin typeface="Times New Roman" pitchFamily="18" charset="0"/>
                </a:rPr>
                <a:t>矩阵</a:t>
              </a:r>
            </a:p>
          </p:txBody>
        </p:sp>
      </p:grpSp>
      <p:sp>
        <p:nvSpPr>
          <p:cNvPr id="25" name="Text Box 26"/>
          <p:cNvSpPr txBox="1">
            <a:spLocks noChangeArrowheads="1"/>
          </p:cNvSpPr>
          <p:nvPr/>
        </p:nvSpPr>
        <p:spPr bwMode="auto">
          <a:xfrm>
            <a:off x="635000" y="2989738"/>
            <a:ext cx="37592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将若干个存储元排成矩阵形式</a:t>
            </a:r>
          </a:p>
        </p:txBody>
      </p:sp>
      <p:sp>
        <p:nvSpPr>
          <p:cNvPr id="26" name="Text Box 28"/>
          <p:cNvSpPr txBox="1">
            <a:spLocks noChangeArrowheads="1"/>
          </p:cNvSpPr>
          <p:nvPr/>
        </p:nvSpPr>
        <p:spPr bwMode="auto">
          <a:xfrm>
            <a:off x="2768600" y="703738"/>
            <a:ext cx="304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a:t>
            </a:r>
          </a:p>
        </p:txBody>
      </p:sp>
      <p:sp>
        <p:nvSpPr>
          <p:cNvPr id="27" name="Text Box 29"/>
          <p:cNvSpPr txBox="1">
            <a:spLocks noChangeArrowheads="1"/>
          </p:cNvSpPr>
          <p:nvPr/>
        </p:nvSpPr>
        <p:spPr bwMode="auto">
          <a:xfrm>
            <a:off x="3987800" y="856138"/>
            <a:ext cx="304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a:t>
            </a:r>
          </a:p>
        </p:txBody>
      </p:sp>
      <p:sp>
        <p:nvSpPr>
          <p:cNvPr id="28" name="Text Box 30"/>
          <p:cNvSpPr txBox="1">
            <a:spLocks noChangeArrowheads="1"/>
          </p:cNvSpPr>
          <p:nvPr/>
        </p:nvSpPr>
        <p:spPr bwMode="auto">
          <a:xfrm>
            <a:off x="4978400" y="703738"/>
            <a:ext cx="304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3</a:t>
            </a:r>
          </a:p>
        </p:txBody>
      </p:sp>
      <p:sp>
        <p:nvSpPr>
          <p:cNvPr id="29" name="Text Box 435"/>
          <p:cNvSpPr txBox="1">
            <a:spLocks noChangeArrowheads="1"/>
          </p:cNvSpPr>
          <p:nvPr/>
        </p:nvSpPr>
        <p:spPr bwMode="auto">
          <a:xfrm>
            <a:off x="4178300" y="3035776"/>
            <a:ext cx="237648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t> </a:t>
            </a:r>
            <a:r>
              <a:rPr kumimoji="1" lang="zh-CN" altLang="en-US"/>
              <a:t>如：</a:t>
            </a:r>
            <a:r>
              <a:rPr kumimoji="1" lang="en-US" altLang="zh-CN"/>
              <a:t>16×8=128</a:t>
            </a:r>
          </a:p>
        </p:txBody>
      </p:sp>
      <p:sp>
        <p:nvSpPr>
          <p:cNvPr id="30" name="Line 436"/>
          <p:cNvSpPr>
            <a:spLocks noChangeShapeType="1"/>
          </p:cNvSpPr>
          <p:nvPr/>
        </p:nvSpPr>
        <p:spPr bwMode="auto">
          <a:xfrm flipH="1">
            <a:off x="2809875" y="2388076"/>
            <a:ext cx="1079500" cy="576262"/>
          </a:xfrm>
          <a:prstGeom prst="line">
            <a:avLst/>
          </a:prstGeom>
          <a:noFill/>
          <a:ln w="19050">
            <a:solidFill>
              <a:srgbClr val="3399FF"/>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solidFill>
                <a:schemeClr val="tx1"/>
              </a:solidFill>
            </a:endParaRPr>
          </a:p>
        </p:txBody>
      </p:sp>
      <p:grpSp>
        <p:nvGrpSpPr>
          <p:cNvPr id="41" name="Group 434"/>
          <p:cNvGrpSpPr>
            <a:grpSpLocks/>
          </p:cNvGrpSpPr>
          <p:nvPr/>
        </p:nvGrpSpPr>
        <p:grpSpPr bwMode="auto">
          <a:xfrm>
            <a:off x="3886201" y="3448050"/>
            <a:ext cx="5018087" cy="396875"/>
            <a:chOff x="2496" y="1968"/>
            <a:chExt cx="3067" cy="250"/>
          </a:xfrm>
        </p:grpSpPr>
        <p:sp>
          <p:nvSpPr>
            <p:cNvPr id="42" name="Text Box 429"/>
            <p:cNvSpPr txBox="1">
              <a:spLocks noChangeArrowheads="1"/>
            </p:cNvSpPr>
            <p:nvPr/>
          </p:nvSpPr>
          <p:spPr bwMode="auto">
            <a:xfrm>
              <a:off x="2496" y="1968"/>
              <a:ext cx="1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挂在字线上的所有存储元</a:t>
              </a:r>
            </a:p>
          </p:txBody>
        </p:sp>
        <p:grpSp>
          <p:nvGrpSpPr>
            <p:cNvPr id="43" name="Group 433"/>
            <p:cNvGrpSpPr>
              <a:grpSpLocks/>
            </p:cNvGrpSpPr>
            <p:nvPr/>
          </p:nvGrpSpPr>
          <p:grpSpPr bwMode="auto">
            <a:xfrm>
              <a:off x="4416" y="1968"/>
              <a:ext cx="1147" cy="240"/>
              <a:chOff x="4037" y="1680"/>
              <a:chExt cx="1147" cy="240"/>
            </a:xfrm>
          </p:grpSpPr>
          <p:sp>
            <p:nvSpPr>
              <p:cNvPr id="44" name="AutoShape 431"/>
              <p:cNvSpPr>
                <a:spLocks noChangeArrowheads="1"/>
              </p:cNvSpPr>
              <p:nvPr/>
            </p:nvSpPr>
            <p:spPr bwMode="auto">
              <a:xfrm>
                <a:off x="4272" y="1680"/>
                <a:ext cx="912" cy="240"/>
              </a:xfrm>
              <a:prstGeom prst="roundRect">
                <a:avLst>
                  <a:gd name="adj" fmla="val 50000"/>
                </a:avLst>
              </a:prstGeom>
              <a:gradFill rotWithShape="0">
                <a:gsLst>
                  <a:gs pos="0">
                    <a:srgbClr val="470047"/>
                  </a:gs>
                  <a:gs pos="100000">
                    <a:srgbClr val="990099"/>
                  </a:gs>
                </a:gsLst>
                <a:lin ang="0" scaled="1"/>
              </a:gradFill>
              <a:ln w="9525">
                <a:solidFill>
                  <a:schemeClr val="hlink"/>
                </a:solidFill>
                <a:round/>
                <a:headEnd/>
                <a:tailEnd/>
              </a:ln>
            </p:spPr>
            <p:txBody>
              <a:bodyPr wrap="none" lIns="0" tIns="0" rIns="0" bIns="0" anchor="ctr"/>
              <a:lstStyle/>
              <a:p>
                <a:r>
                  <a:rPr kumimoji="1" lang="zh-CN" altLang="en-US">
                    <a:solidFill>
                      <a:schemeClr val="bg1"/>
                    </a:solidFill>
                    <a:latin typeface="Times New Roman" pitchFamily="18" charset="0"/>
                  </a:rPr>
                  <a:t>存储单元</a:t>
                </a:r>
              </a:p>
            </p:txBody>
          </p:sp>
          <p:sp>
            <p:nvSpPr>
              <p:cNvPr id="45" name="Line 432"/>
              <p:cNvSpPr>
                <a:spLocks noChangeShapeType="1"/>
              </p:cNvSpPr>
              <p:nvPr/>
            </p:nvSpPr>
            <p:spPr bwMode="auto">
              <a:xfrm flipV="1">
                <a:off x="4037" y="1806"/>
                <a:ext cx="237" cy="1"/>
              </a:xfrm>
              <a:prstGeom prst="line">
                <a:avLst/>
              </a:prstGeom>
              <a:noFill/>
              <a:ln w="19050">
                <a:solidFill>
                  <a:schemeClr val="hlink"/>
                </a:solidFill>
                <a:prstDash val="sysDot"/>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grpSp>
      </p:grpSp>
      <p:sp>
        <p:nvSpPr>
          <p:cNvPr id="266" name="Rectangle 3"/>
          <p:cNvSpPr txBox="1">
            <a:spLocks noChangeArrowheads="1"/>
          </p:cNvSpPr>
          <p:nvPr/>
        </p:nvSpPr>
        <p:spPr bwMode="auto">
          <a:xfrm>
            <a:off x="518230" y="4104045"/>
            <a:ext cx="8397875" cy="264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a:lnSpc>
                <a:spcPct val="90000"/>
              </a:lnSpc>
            </a:pPr>
            <a:r>
              <a:rPr kumimoji="1" lang="zh-CN" altLang="en-US" sz="2000" dirty="0">
                <a:solidFill>
                  <a:schemeClr val="accent2"/>
                </a:solidFill>
              </a:rPr>
              <a:t>单译码</a:t>
            </a:r>
            <a:r>
              <a:rPr kumimoji="1" lang="zh-CN" altLang="en-US" sz="2000" dirty="0"/>
              <a:t>：</a:t>
            </a:r>
          </a:p>
          <a:p>
            <a:pPr lvl="1">
              <a:lnSpc>
                <a:spcPct val="90000"/>
              </a:lnSpc>
            </a:pPr>
            <a:r>
              <a:rPr kumimoji="1" lang="zh-CN" altLang="en-US" dirty="0"/>
              <a:t>每个存储元有</a:t>
            </a:r>
            <a:r>
              <a:rPr kumimoji="1" lang="en-US" altLang="zh-CN" dirty="0">
                <a:solidFill>
                  <a:schemeClr val="accent2"/>
                </a:solidFill>
              </a:rPr>
              <a:t>1</a:t>
            </a:r>
            <a:r>
              <a:rPr kumimoji="1" lang="zh-CN" altLang="en-US" dirty="0">
                <a:solidFill>
                  <a:schemeClr val="accent2"/>
                </a:solidFill>
              </a:rPr>
              <a:t>条</a:t>
            </a:r>
            <a:r>
              <a:rPr kumimoji="1" lang="zh-CN" altLang="en-US" dirty="0"/>
              <a:t>字选择线</a:t>
            </a:r>
          </a:p>
          <a:p>
            <a:pPr lvl="1">
              <a:lnSpc>
                <a:spcPct val="90000"/>
              </a:lnSpc>
            </a:pPr>
            <a:r>
              <a:rPr kumimoji="1" lang="zh-CN" altLang="en-US" dirty="0"/>
              <a:t>同一行中所有存储元的字线都连接在一起</a:t>
            </a:r>
          </a:p>
          <a:p>
            <a:pPr lvl="1">
              <a:lnSpc>
                <a:spcPct val="90000"/>
              </a:lnSpc>
            </a:pPr>
            <a:r>
              <a:rPr kumimoji="1" lang="zh-CN" altLang="en-US" dirty="0"/>
              <a:t>每次读</a:t>
            </a:r>
            <a:r>
              <a:rPr kumimoji="1" lang="en-US" altLang="zh-CN" dirty="0"/>
              <a:t>/</a:t>
            </a:r>
            <a:r>
              <a:rPr kumimoji="1" lang="zh-CN" altLang="en-US" dirty="0"/>
              <a:t>写时，选中一个字的所有存储元</a:t>
            </a:r>
          </a:p>
          <a:p>
            <a:pPr>
              <a:lnSpc>
                <a:spcPct val="90000"/>
              </a:lnSpc>
            </a:pPr>
            <a:r>
              <a:rPr kumimoji="1" lang="zh-CN" altLang="en-US" sz="2000" dirty="0">
                <a:solidFill>
                  <a:schemeClr val="accent2"/>
                </a:solidFill>
              </a:rPr>
              <a:t>双译码</a:t>
            </a:r>
            <a:r>
              <a:rPr kumimoji="1" lang="zh-CN" altLang="en-US" sz="2000" dirty="0"/>
              <a:t>：</a:t>
            </a:r>
          </a:p>
          <a:p>
            <a:pPr lvl="1">
              <a:lnSpc>
                <a:spcPct val="90000"/>
              </a:lnSpc>
            </a:pPr>
            <a:r>
              <a:rPr kumimoji="1" lang="zh-CN" altLang="en-US" dirty="0"/>
              <a:t>每个存储元有</a:t>
            </a:r>
            <a:r>
              <a:rPr kumimoji="1" lang="en-US" altLang="zh-CN" dirty="0">
                <a:solidFill>
                  <a:schemeClr val="accent2"/>
                </a:solidFill>
              </a:rPr>
              <a:t>2</a:t>
            </a:r>
            <a:r>
              <a:rPr kumimoji="1" lang="zh-CN" altLang="en-US" dirty="0">
                <a:solidFill>
                  <a:schemeClr val="accent2"/>
                </a:solidFill>
              </a:rPr>
              <a:t>条</a:t>
            </a:r>
            <a:r>
              <a:rPr kumimoji="1" lang="zh-CN" altLang="en-US" dirty="0"/>
              <a:t>字选择线</a:t>
            </a:r>
          </a:p>
          <a:p>
            <a:pPr lvl="1">
              <a:lnSpc>
                <a:spcPct val="90000"/>
              </a:lnSpc>
            </a:pPr>
            <a:r>
              <a:rPr kumimoji="1" lang="zh-CN" altLang="en-US" dirty="0"/>
              <a:t>需要</a:t>
            </a:r>
            <a:r>
              <a:rPr kumimoji="1" lang="en-US" altLang="zh-CN" dirty="0"/>
              <a:t>RAS(</a:t>
            </a:r>
            <a:r>
              <a:rPr kumimoji="1" lang="zh-CN" altLang="en-US" dirty="0"/>
              <a:t>行地址</a:t>
            </a:r>
            <a:r>
              <a:rPr kumimoji="1" lang="en-US" altLang="zh-CN" dirty="0"/>
              <a:t>)</a:t>
            </a:r>
            <a:r>
              <a:rPr kumimoji="1" lang="zh-CN" altLang="en-US" dirty="0"/>
              <a:t>和</a:t>
            </a:r>
            <a:r>
              <a:rPr kumimoji="1" lang="en-US" altLang="zh-CN" dirty="0"/>
              <a:t>CAS(</a:t>
            </a:r>
            <a:r>
              <a:rPr kumimoji="1" lang="zh-CN" altLang="en-US" dirty="0"/>
              <a:t>列地址</a:t>
            </a:r>
            <a:r>
              <a:rPr kumimoji="1" lang="en-US" altLang="zh-CN" dirty="0"/>
              <a:t>)</a:t>
            </a:r>
            <a:r>
              <a:rPr kumimoji="1" lang="zh-CN" altLang="en-US" dirty="0"/>
              <a:t>两个地址译码器</a:t>
            </a:r>
          </a:p>
          <a:p>
            <a:pPr lvl="1">
              <a:lnSpc>
                <a:spcPct val="90000"/>
              </a:lnSpc>
            </a:pPr>
            <a:r>
              <a:rPr kumimoji="1" lang="zh-CN" altLang="en-US" dirty="0"/>
              <a:t>双译码容易构成大容量存储器。目前使用的</a:t>
            </a:r>
            <a:r>
              <a:rPr kumimoji="1" lang="en-US" altLang="zh-CN" dirty="0"/>
              <a:t>RAM</a:t>
            </a:r>
            <a:r>
              <a:rPr kumimoji="1" lang="zh-CN" altLang="en-US" dirty="0"/>
              <a:t>和</a:t>
            </a:r>
            <a:r>
              <a:rPr kumimoji="1" lang="en-US" altLang="zh-CN" dirty="0"/>
              <a:t>EPROM</a:t>
            </a:r>
            <a:r>
              <a:rPr kumimoji="1" lang="zh-CN" altLang="en-US" dirty="0"/>
              <a:t>，都使用双译码形式 </a:t>
            </a:r>
          </a:p>
        </p:txBody>
      </p:sp>
    </p:spTree>
    <p:extLst>
      <p:ext uri="{BB962C8B-B14F-4D97-AF65-F5344CB8AC3E}">
        <p14:creationId xmlns:p14="http://schemas.microsoft.com/office/powerpoint/2010/main" val="3902107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241778" y="1605792"/>
            <a:ext cx="7515225"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116703" y="503805"/>
            <a:ext cx="8690747" cy="5820795"/>
          </a:xfrm>
        </p:spPr>
        <p:txBody>
          <a:bodyPr/>
          <a:lstStyle/>
          <a:p>
            <a:pPr>
              <a:defRPr/>
            </a:pPr>
            <a:r>
              <a:rPr kumimoji="1" lang="en-US" altLang="zh-CN" sz="2400" dirty="0">
                <a:latin typeface="Times New Roman" pitchFamily="18" charset="0"/>
              </a:rPr>
              <a:t>RAM</a:t>
            </a:r>
            <a:r>
              <a:rPr kumimoji="1" lang="zh-CN" altLang="en-US" sz="2400" dirty="0">
                <a:latin typeface="Times New Roman" pitchFamily="18" charset="0"/>
              </a:rPr>
              <a:t>的结构</a:t>
            </a:r>
            <a:endParaRPr kumimoji="1" lang="en-US" altLang="zh-CN" dirty="0">
              <a:latin typeface="Times New Roman" pitchFamily="18" charset="0"/>
            </a:endParaRPr>
          </a:p>
          <a:p>
            <a:pPr>
              <a:defRPr/>
            </a:pPr>
            <a:r>
              <a:rPr kumimoji="1" lang="zh-CN" altLang="en-US" sz="2400" dirty="0">
                <a:latin typeface="Times New Roman" pitchFamily="18" charset="0"/>
              </a:rPr>
              <a:t>地址译码</a:t>
            </a:r>
          </a:p>
          <a:p>
            <a:pPr>
              <a:defRPr/>
            </a:pPr>
            <a:endParaRPr kumimoji="1" lang="zh-CN" altLang="en-US" dirty="0">
              <a:latin typeface="Times New Roman" pitchFamily="18" charset="0"/>
            </a:endParaRPr>
          </a:p>
          <a:p>
            <a:endParaRPr lang="zh-CN" altLang="en-US" dirty="0"/>
          </a:p>
        </p:txBody>
      </p:sp>
      <p:sp>
        <p:nvSpPr>
          <p:cNvPr id="34" name="Text Box 34"/>
          <p:cNvSpPr txBox="1">
            <a:spLocks noChangeArrowheads="1"/>
          </p:cNvSpPr>
          <p:nvPr/>
        </p:nvSpPr>
        <p:spPr bwMode="auto">
          <a:xfrm>
            <a:off x="376589" y="1493871"/>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solidFill>
                  <a:srgbClr val="FF3300"/>
                </a:solidFill>
                <a:latin typeface="Times New Roman" pitchFamily="18" charset="0"/>
              </a:rPr>
              <a:t>*  </a:t>
            </a:r>
            <a:r>
              <a:rPr kumimoji="1" lang="zh-CN" altLang="en-US" dirty="0">
                <a:latin typeface="Times New Roman" pitchFamily="18" charset="0"/>
              </a:rPr>
              <a:t>单地址译码</a:t>
            </a:r>
          </a:p>
        </p:txBody>
      </p:sp>
      <p:sp>
        <p:nvSpPr>
          <p:cNvPr id="322" name="Text Box 230"/>
          <p:cNvSpPr txBox="1">
            <a:spLocks noChangeArrowheads="1"/>
          </p:cNvSpPr>
          <p:nvPr/>
        </p:nvSpPr>
        <p:spPr bwMode="auto">
          <a:xfrm>
            <a:off x="233440" y="5985051"/>
            <a:ext cx="17526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16×4</a:t>
            </a:r>
            <a:r>
              <a:rPr kumimoji="1" lang="zh-CN" altLang="en-US" dirty="0">
                <a:latin typeface="Times New Roman" pitchFamily="18" charset="0"/>
              </a:rPr>
              <a:t>存储器</a:t>
            </a:r>
          </a:p>
        </p:txBody>
      </p:sp>
      <p:sp>
        <p:nvSpPr>
          <p:cNvPr id="37" name="Rectangle 3"/>
          <p:cNvSpPr txBox="1">
            <a:spLocks noChangeArrowheads="1"/>
          </p:cNvSpPr>
          <p:nvPr/>
        </p:nvSpPr>
        <p:spPr bwMode="auto">
          <a:xfrm>
            <a:off x="2248713" y="503806"/>
            <a:ext cx="6840456" cy="630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r>
              <a:rPr lang="zh-CN" altLang="en-US" dirty="0"/>
              <a:t>每个存储元有一条字选择线，每一行中的所有存储元的字线连接在一起。</a:t>
            </a:r>
          </a:p>
          <a:p>
            <a:r>
              <a:rPr lang="zh-CN" altLang="en-US" dirty="0"/>
              <a:t>缺点：容量不可能做得很大。</a:t>
            </a:r>
            <a:r>
              <a:rPr lang="zh-CN" altLang="en-US" dirty="0">
                <a:sym typeface="Wingdings" pitchFamily="2" charset="2"/>
              </a:rPr>
              <a:t>（</a:t>
            </a:r>
            <a:r>
              <a:rPr lang="zh-CN" altLang="en-US" dirty="0">
                <a:solidFill>
                  <a:schemeClr val="accent2"/>
                </a:solidFill>
              </a:rPr>
              <a:t>思考原因？</a:t>
            </a:r>
            <a:r>
              <a:rPr lang="zh-CN" altLang="en-US" dirty="0">
                <a:sym typeface="Wingdings" pitchFamily="2" charset="2"/>
              </a:rPr>
              <a:t>）</a:t>
            </a:r>
            <a:endParaRPr lang="zh-CN" altLang="en-US" dirty="0"/>
          </a:p>
          <a:p>
            <a:endParaRPr lang="en-US" altLang="zh-CN" dirty="0"/>
          </a:p>
        </p:txBody>
      </p:sp>
      <p:sp>
        <p:nvSpPr>
          <p:cNvPr id="38" name="Rectangle 4"/>
          <p:cNvSpPr>
            <a:spLocks noChangeArrowheads="1"/>
          </p:cNvSpPr>
          <p:nvPr/>
        </p:nvSpPr>
        <p:spPr bwMode="auto">
          <a:xfrm>
            <a:off x="2501862" y="1125943"/>
            <a:ext cx="5445363" cy="56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71487" lvl="1" indent="0">
              <a:spcBef>
                <a:spcPct val="20000"/>
              </a:spcBef>
              <a:buClr>
                <a:schemeClr val="accent2"/>
              </a:buClr>
            </a:pPr>
            <a:r>
              <a:rPr lang="zh-CN" altLang="en-US" sz="1600" dirty="0">
                <a:solidFill>
                  <a:schemeClr val="tx1"/>
                </a:solidFill>
                <a:ea typeface="黑体" pitchFamily="2" charset="-122"/>
                <a:sym typeface="Wingdings" pitchFamily="2" charset="2"/>
              </a:rPr>
              <a:t>扇出过大，引发时延故障。</a:t>
            </a:r>
          </a:p>
          <a:p>
            <a:pPr marL="471487" lvl="1" indent="0">
              <a:spcBef>
                <a:spcPct val="20000"/>
              </a:spcBef>
              <a:buClr>
                <a:schemeClr val="accent2"/>
              </a:buClr>
            </a:pPr>
            <a:r>
              <a:rPr lang="en-US" altLang="zh-CN" sz="1600" dirty="0">
                <a:solidFill>
                  <a:schemeClr val="tx1"/>
                </a:solidFill>
                <a:ea typeface="黑体" pitchFamily="2" charset="-122"/>
                <a:sym typeface="Wingdings" pitchFamily="2" charset="2"/>
              </a:rPr>
              <a:t>Delay fault Induced by high </a:t>
            </a:r>
            <a:r>
              <a:rPr lang="en-US" altLang="zh-CN" sz="1600" dirty="0" err="1">
                <a:solidFill>
                  <a:schemeClr val="tx1"/>
                </a:solidFill>
                <a:ea typeface="黑体" pitchFamily="2" charset="-122"/>
                <a:sym typeface="Wingdings" pitchFamily="2" charset="2"/>
              </a:rPr>
              <a:t>fanout</a:t>
            </a:r>
            <a:r>
              <a:rPr lang="en-US" altLang="zh-CN" sz="1600" dirty="0">
                <a:solidFill>
                  <a:schemeClr val="tx1"/>
                </a:solidFill>
                <a:ea typeface="黑体" pitchFamily="2" charset="-122"/>
                <a:sym typeface="Wingdings" pitchFamily="2" charset="2"/>
              </a:rPr>
              <a:t>.</a:t>
            </a:r>
            <a:endParaRPr lang="en-US" altLang="zh-CN" sz="1600" dirty="0">
              <a:solidFill>
                <a:schemeClr val="tx1"/>
              </a:solidFill>
              <a:ea typeface="黑体" pitchFamily="2" charset="-122"/>
            </a:endParaRPr>
          </a:p>
          <a:p>
            <a:pPr marL="469900" indent="-469900">
              <a:spcBef>
                <a:spcPct val="20000"/>
              </a:spcBef>
              <a:buClr>
                <a:schemeClr val="accent2"/>
              </a:buClr>
              <a:buFont typeface="Arial" pitchFamily="34" charset="0"/>
              <a:buChar char="•"/>
            </a:pPr>
            <a:endParaRPr lang="en-US" altLang="zh-CN" sz="1600" dirty="0">
              <a:solidFill>
                <a:schemeClr val="tx1"/>
              </a:solidFill>
              <a:ea typeface="黑体" pitchFamily="2" charset="-122"/>
            </a:endParaRPr>
          </a:p>
        </p:txBody>
      </p:sp>
    </p:spTree>
    <p:extLst>
      <p:ext uri="{BB962C8B-B14F-4D97-AF65-F5344CB8AC3E}">
        <p14:creationId xmlns:p14="http://schemas.microsoft.com/office/powerpoint/2010/main" val="197337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116703" y="503805"/>
            <a:ext cx="8690747" cy="5820795"/>
          </a:xfrm>
        </p:spPr>
        <p:txBody>
          <a:bodyPr/>
          <a:lstStyle/>
          <a:p>
            <a:pPr>
              <a:defRPr/>
            </a:pPr>
            <a:r>
              <a:rPr kumimoji="1" lang="en-US" altLang="zh-CN" sz="2400" dirty="0">
                <a:latin typeface="Times New Roman" pitchFamily="18" charset="0"/>
              </a:rPr>
              <a:t>RAM</a:t>
            </a:r>
            <a:r>
              <a:rPr kumimoji="1" lang="zh-CN" altLang="en-US" sz="2400" dirty="0">
                <a:latin typeface="Times New Roman" pitchFamily="18" charset="0"/>
              </a:rPr>
              <a:t>的结构</a:t>
            </a:r>
            <a:endParaRPr kumimoji="1" lang="en-US" altLang="zh-CN" dirty="0">
              <a:latin typeface="Times New Roman" pitchFamily="18" charset="0"/>
            </a:endParaRPr>
          </a:p>
          <a:p>
            <a:pPr>
              <a:defRPr/>
            </a:pPr>
            <a:r>
              <a:rPr kumimoji="1" lang="zh-CN" altLang="en-US" sz="2400" dirty="0">
                <a:latin typeface="Times New Roman" pitchFamily="18" charset="0"/>
              </a:rPr>
              <a:t>地址译码</a:t>
            </a:r>
          </a:p>
          <a:p>
            <a:pPr>
              <a:defRPr/>
            </a:pPr>
            <a:endParaRPr kumimoji="1" lang="zh-CN" altLang="en-US" dirty="0">
              <a:latin typeface="Times New Roman" pitchFamily="18" charset="0"/>
            </a:endParaRPr>
          </a:p>
          <a:p>
            <a:endParaRPr lang="zh-CN" altLang="en-US" dirty="0"/>
          </a:p>
        </p:txBody>
      </p:sp>
      <p:sp>
        <p:nvSpPr>
          <p:cNvPr id="34" name="Text Box 34"/>
          <p:cNvSpPr txBox="1">
            <a:spLocks noChangeArrowheads="1"/>
          </p:cNvSpPr>
          <p:nvPr/>
        </p:nvSpPr>
        <p:spPr bwMode="auto">
          <a:xfrm>
            <a:off x="376589" y="1493871"/>
            <a:ext cx="19812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solidFill>
                  <a:srgbClr val="FF3300"/>
                </a:solidFill>
                <a:latin typeface="Times New Roman" pitchFamily="18" charset="0"/>
              </a:rPr>
              <a:t>*  </a:t>
            </a:r>
            <a:r>
              <a:rPr kumimoji="1" lang="zh-CN" altLang="en-US" dirty="0">
                <a:latin typeface="Times New Roman" pitchFamily="18" charset="0"/>
              </a:rPr>
              <a:t>双译码</a:t>
            </a:r>
          </a:p>
        </p:txBody>
      </p:sp>
      <p:sp>
        <p:nvSpPr>
          <p:cNvPr id="322" name="Text Box 230"/>
          <p:cNvSpPr txBox="1">
            <a:spLocks noChangeArrowheads="1"/>
          </p:cNvSpPr>
          <p:nvPr/>
        </p:nvSpPr>
        <p:spPr bwMode="auto">
          <a:xfrm>
            <a:off x="233440" y="5985051"/>
            <a:ext cx="17526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16×1</a:t>
            </a:r>
            <a:r>
              <a:rPr kumimoji="1" lang="zh-CN" altLang="en-US" dirty="0">
                <a:latin typeface="Times New Roman" pitchFamily="18" charset="0"/>
              </a:rPr>
              <a:t>存储器</a:t>
            </a:r>
          </a:p>
        </p:txBody>
      </p:sp>
      <p:pic>
        <p:nvPicPr>
          <p:cNvPr id="16386"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2141837" y="542725"/>
            <a:ext cx="6806151" cy="584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227177" y="5839766"/>
            <a:ext cx="1720811"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dirty="0"/>
              <a:t>     </a:t>
            </a:r>
            <a:endParaRPr lang="zh-CN" altLang="en-US" dirty="0"/>
          </a:p>
        </p:txBody>
      </p:sp>
    </p:spTree>
    <p:extLst>
      <p:ext uri="{BB962C8B-B14F-4D97-AF65-F5344CB8AC3E}">
        <p14:creationId xmlns:p14="http://schemas.microsoft.com/office/powerpoint/2010/main" val="3719741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116703" y="503805"/>
            <a:ext cx="8690747" cy="5820795"/>
          </a:xfrm>
        </p:spPr>
        <p:txBody>
          <a:bodyPr/>
          <a:lstStyle/>
          <a:p>
            <a:pPr>
              <a:defRPr/>
            </a:pPr>
            <a:r>
              <a:rPr kumimoji="1" lang="en-US" altLang="zh-CN" sz="2400" dirty="0">
                <a:latin typeface="Times New Roman" pitchFamily="18" charset="0"/>
              </a:rPr>
              <a:t>RAM</a:t>
            </a:r>
            <a:r>
              <a:rPr kumimoji="1" lang="zh-CN" altLang="en-US" sz="2400" dirty="0">
                <a:latin typeface="Times New Roman" pitchFamily="18" charset="0"/>
              </a:rPr>
              <a:t>的结构</a:t>
            </a:r>
            <a:endParaRPr kumimoji="1" lang="en-US" altLang="zh-CN" sz="2400" dirty="0">
              <a:latin typeface="Times New Roman" pitchFamily="18" charset="0"/>
            </a:endParaRPr>
          </a:p>
          <a:p>
            <a:pPr>
              <a:defRPr/>
            </a:pPr>
            <a:r>
              <a:rPr kumimoji="1" lang="zh-CN" altLang="en-US" sz="2400" dirty="0">
                <a:latin typeface="Times New Roman" pitchFamily="18" charset="0"/>
              </a:rPr>
              <a:t>地址译码</a:t>
            </a:r>
          </a:p>
          <a:p>
            <a:pPr>
              <a:defRPr/>
            </a:pPr>
            <a:endParaRPr kumimoji="1" lang="en-US" altLang="zh-CN" dirty="0">
              <a:latin typeface="Times New Roman" pitchFamily="18" charset="0"/>
            </a:endParaRPr>
          </a:p>
          <a:p>
            <a:pPr>
              <a:defRPr/>
            </a:pPr>
            <a:endParaRPr kumimoji="1" lang="zh-CN" altLang="en-US" dirty="0">
              <a:latin typeface="Times New Roman" pitchFamily="18" charset="0"/>
            </a:endParaRPr>
          </a:p>
          <a:p>
            <a:endParaRPr lang="zh-CN" altLang="en-US" dirty="0"/>
          </a:p>
        </p:txBody>
      </p:sp>
      <p:graphicFrame>
        <p:nvGraphicFramePr>
          <p:cNvPr id="7" name="Group 624"/>
          <p:cNvGraphicFramePr>
            <a:graphicFrameLocks noGrp="1"/>
          </p:cNvGraphicFramePr>
          <p:nvPr>
            <p:extLst>
              <p:ext uri="{D42A27DB-BD31-4B8C-83A1-F6EECF244321}">
                <p14:modId xmlns:p14="http://schemas.microsoft.com/office/powerpoint/2010/main" val="124641488"/>
              </p:ext>
            </p:extLst>
          </p:nvPr>
        </p:nvGraphicFramePr>
        <p:xfrm>
          <a:off x="2484438" y="2354750"/>
          <a:ext cx="2870200" cy="2282826"/>
        </p:xfrm>
        <a:graphic>
          <a:graphicData uri="http://schemas.openxmlformats.org/drawingml/2006/table">
            <a:tbl>
              <a:tblPr/>
              <a:tblGrid>
                <a:gridCol w="304800">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319087">
                  <a:extLst>
                    <a:ext uri="{9D8B030D-6E8A-4147-A177-3AD203B41FA5}">
                      <a16:colId xmlns:a16="http://schemas.microsoft.com/office/drawing/2014/main" val="20002"/>
                    </a:ext>
                  </a:extLst>
                </a:gridCol>
                <a:gridCol w="319088">
                  <a:extLst>
                    <a:ext uri="{9D8B030D-6E8A-4147-A177-3AD203B41FA5}">
                      <a16:colId xmlns:a16="http://schemas.microsoft.com/office/drawing/2014/main" val="20003"/>
                    </a:ext>
                  </a:extLst>
                </a:gridCol>
                <a:gridCol w="319087">
                  <a:extLst>
                    <a:ext uri="{9D8B030D-6E8A-4147-A177-3AD203B41FA5}">
                      <a16:colId xmlns:a16="http://schemas.microsoft.com/office/drawing/2014/main" val="20004"/>
                    </a:ext>
                  </a:extLst>
                </a:gridCol>
                <a:gridCol w="319088">
                  <a:extLst>
                    <a:ext uri="{9D8B030D-6E8A-4147-A177-3AD203B41FA5}">
                      <a16:colId xmlns:a16="http://schemas.microsoft.com/office/drawing/2014/main" val="20005"/>
                    </a:ext>
                  </a:extLst>
                </a:gridCol>
                <a:gridCol w="360362">
                  <a:extLst>
                    <a:ext uri="{9D8B030D-6E8A-4147-A177-3AD203B41FA5}">
                      <a16:colId xmlns:a16="http://schemas.microsoft.com/office/drawing/2014/main" val="20006"/>
                    </a:ext>
                  </a:extLst>
                </a:gridCol>
                <a:gridCol w="319088">
                  <a:extLst>
                    <a:ext uri="{9D8B030D-6E8A-4147-A177-3AD203B41FA5}">
                      <a16:colId xmlns:a16="http://schemas.microsoft.com/office/drawing/2014/main" val="20007"/>
                    </a:ext>
                  </a:extLst>
                </a:gridCol>
                <a:gridCol w="276225">
                  <a:extLst>
                    <a:ext uri="{9D8B030D-6E8A-4147-A177-3AD203B41FA5}">
                      <a16:colId xmlns:a16="http://schemas.microsoft.com/office/drawing/2014/main" val="20008"/>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6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9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7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6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0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0" name="Text Box 557"/>
          <p:cNvSpPr txBox="1">
            <a:spLocks noChangeArrowheads="1"/>
          </p:cNvSpPr>
          <p:nvPr/>
        </p:nvSpPr>
        <p:spPr bwMode="auto">
          <a:xfrm>
            <a:off x="372342" y="1426061"/>
            <a:ext cx="19812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solidFill>
                  <a:srgbClr val="FF3300"/>
                </a:solidFill>
                <a:latin typeface="Times New Roman" pitchFamily="18" charset="0"/>
              </a:rPr>
              <a:t>*</a:t>
            </a:r>
            <a:r>
              <a:rPr kumimoji="1" lang="en-US" altLang="zh-CN" dirty="0">
                <a:solidFill>
                  <a:srgbClr val="66FF33"/>
                </a:solidFill>
                <a:latin typeface="Times New Roman" pitchFamily="18" charset="0"/>
              </a:rPr>
              <a:t> </a:t>
            </a:r>
            <a:r>
              <a:rPr kumimoji="1" lang="en-US" altLang="zh-CN" dirty="0">
                <a:latin typeface="Times New Roman" pitchFamily="18" charset="0"/>
              </a:rPr>
              <a:t> </a:t>
            </a:r>
            <a:r>
              <a:rPr kumimoji="1" lang="zh-CN" altLang="en-US" dirty="0">
                <a:latin typeface="Times New Roman" pitchFamily="18" charset="0"/>
              </a:rPr>
              <a:t>双译码</a:t>
            </a:r>
          </a:p>
        </p:txBody>
      </p:sp>
      <p:grpSp>
        <p:nvGrpSpPr>
          <p:cNvPr id="12" name="Group 562"/>
          <p:cNvGrpSpPr>
            <a:grpSpLocks/>
          </p:cNvGrpSpPr>
          <p:nvPr/>
        </p:nvGrpSpPr>
        <p:grpSpPr bwMode="auto">
          <a:xfrm>
            <a:off x="2584450" y="2329350"/>
            <a:ext cx="228600" cy="2590800"/>
            <a:chOff x="1392" y="2688"/>
            <a:chExt cx="144" cy="1431"/>
          </a:xfrm>
        </p:grpSpPr>
        <p:sp>
          <p:nvSpPr>
            <p:cNvPr id="13" name="Line 549"/>
            <p:cNvSpPr>
              <a:spLocks noChangeShapeType="1"/>
            </p:cNvSpPr>
            <p:nvPr/>
          </p:nvSpPr>
          <p:spPr bwMode="auto">
            <a:xfrm flipH="1">
              <a:off x="1392" y="2688"/>
              <a:ext cx="144" cy="144"/>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Oval 559"/>
            <p:cNvSpPr>
              <a:spLocks noChangeArrowheads="1"/>
            </p:cNvSpPr>
            <p:nvPr/>
          </p:nvSpPr>
          <p:spPr bwMode="auto">
            <a:xfrm>
              <a:off x="1440" y="2736"/>
              <a:ext cx="48" cy="48"/>
            </a:xfrm>
            <a:prstGeom prst="ellipse">
              <a:avLst/>
            </a:prstGeom>
            <a:solidFill>
              <a:schemeClr val="accent1"/>
            </a:solidFill>
            <a:ln w="19050">
              <a:solidFill>
                <a:srgbClr val="0000FF"/>
              </a:solidFill>
              <a:round/>
              <a:headEnd/>
              <a:tailEnd/>
            </a:ln>
          </p:spPr>
          <p:txBody>
            <a:bodyPr wrap="none" lIns="90000" tIns="46800" rIns="90000" bIns="46800" anchor="ctr"/>
            <a:lstStyle/>
            <a:p>
              <a:endParaRPr lang="zh-CN" altLang="en-US"/>
            </a:p>
          </p:txBody>
        </p:sp>
        <p:sp>
          <p:nvSpPr>
            <p:cNvPr id="15" name="Line 560"/>
            <p:cNvSpPr>
              <a:spLocks noChangeShapeType="1"/>
            </p:cNvSpPr>
            <p:nvPr/>
          </p:nvSpPr>
          <p:spPr bwMode="auto">
            <a:xfrm>
              <a:off x="1452" y="2775"/>
              <a:ext cx="0" cy="1344"/>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6" name="Text Box 563"/>
          <p:cNvSpPr txBox="1">
            <a:spLocks noChangeArrowheads="1"/>
          </p:cNvSpPr>
          <p:nvPr/>
        </p:nvSpPr>
        <p:spPr bwMode="auto">
          <a:xfrm>
            <a:off x="2555875" y="4580425"/>
            <a:ext cx="14986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solidFill>
                  <a:srgbClr val="FF3300"/>
                </a:solidFill>
                <a:latin typeface="Times New Roman" pitchFamily="18" charset="0"/>
              </a:rPr>
              <a:t>（</a:t>
            </a:r>
            <a:r>
              <a:rPr kumimoji="1" lang="en-US" altLang="zh-CN" dirty="0">
                <a:solidFill>
                  <a:srgbClr val="FF3300"/>
                </a:solidFill>
                <a:latin typeface="Times New Roman" pitchFamily="18" charset="0"/>
              </a:rPr>
              <a:t>000</a:t>
            </a:r>
            <a:r>
              <a:rPr kumimoji="1" lang="en-US" altLang="zh-CN" dirty="0">
                <a:latin typeface="Times New Roman" pitchFamily="18" charset="0"/>
              </a:rPr>
              <a:t>000</a:t>
            </a:r>
            <a:r>
              <a:rPr kumimoji="1" lang="zh-CN" altLang="en-US" dirty="0">
                <a:solidFill>
                  <a:srgbClr val="FF3300"/>
                </a:solidFill>
                <a:latin typeface="Times New Roman" pitchFamily="18" charset="0"/>
              </a:rPr>
              <a:t>）</a:t>
            </a:r>
          </a:p>
        </p:txBody>
      </p:sp>
      <p:grpSp>
        <p:nvGrpSpPr>
          <p:cNvPr id="17" name="Group 564"/>
          <p:cNvGrpSpPr>
            <a:grpSpLocks/>
          </p:cNvGrpSpPr>
          <p:nvPr/>
        </p:nvGrpSpPr>
        <p:grpSpPr bwMode="auto">
          <a:xfrm>
            <a:off x="4213225" y="2619863"/>
            <a:ext cx="171450" cy="2128837"/>
            <a:chOff x="1392" y="2688"/>
            <a:chExt cx="144" cy="1431"/>
          </a:xfrm>
        </p:grpSpPr>
        <p:sp>
          <p:nvSpPr>
            <p:cNvPr id="18" name="Line 565"/>
            <p:cNvSpPr>
              <a:spLocks noChangeShapeType="1"/>
            </p:cNvSpPr>
            <p:nvPr/>
          </p:nvSpPr>
          <p:spPr bwMode="auto">
            <a:xfrm flipH="1">
              <a:off x="1392" y="2688"/>
              <a:ext cx="144" cy="144"/>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Oval 566"/>
            <p:cNvSpPr>
              <a:spLocks noChangeArrowheads="1"/>
            </p:cNvSpPr>
            <p:nvPr/>
          </p:nvSpPr>
          <p:spPr bwMode="auto">
            <a:xfrm>
              <a:off x="1440" y="2736"/>
              <a:ext cx="48" cy="48"/>
            </a:xfrm>
            <a:prstGeom prst="ellipse">
              <a:avLst/>
            </a:prstGeom>
            <a:solidFill>
              <a:schemeClr val="accent1"/>
            </a:solidFill>
            <a:ln w="19050">
              <a:solidFill>
                <a:srgbClr val="0000FF"/>
              </a:solidFill>
              <a:round/>
              <a:headEnd/>
              <a:tailEnd/>
            </a:ln>
          </p:spPr>
          <p:txBody>
            <a:bodyPr wrap="none" lIns="90000" tIns="46800" rIns="90000" bIns="46800" anchor="ctr"/>
            <a:lstStyle/>
            <a:p>
              <a:endParaRPr lang="zh-CN" altLang="en-US"/>
            </a:p>
          </p:txBody>
        </p:sp>
        <p:sp>
          <p:nvSpPr>
            <p:cNvPr id="20" name="Line 567"/>
            <p:cNvSpPr>
              <a:spLocks noChangeShapeType="1"/>
            </p:cNvSpPr>
            <p:nvPr/>
          </p:nvSpPr>
          <p:spPr bwMode="auto">
            <a:xfrm>
              <a:off x="1452" y="2775"/>
              <a:ext cx="0" cy="1344"/>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 name="Text Box 568"/>
          <p:cNvSpPr txBox="1">
            <a:spLocks noChangeArrowheads="1"/>
          </p:cNvSpPr>
          <p:nvPr/>
        </p:nvSpPr>
        <p:spPr bwMode="auto">
          <a:xfrm>
            <a:off x="4156075" y="4580425"/>
            <a:ext cx="1554163"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solidFill>
                  <a:srgbClr val="FF3300"/>
                </a:solidFill>
                <a:latin typeface="Times New Roman" pitchFamily="18" charset="0"/>
              </a:rPr>
              <a:t>（</a:t>
            </a:r>
            <a:r>
              <a:rPr kumimoji="1" lang="en-US" altLang="zh-CN" dirty="0">
                <a:solidFill>
                  <a:srgbClr val="FF3300"/>
                </a:solidFill>
                <a:latin typeface="Times New Roman" pitchFamily="18" charset="0"/>
              </a:rPr>
              <a:t>101</a:t>
            </a:r>
            <a:r>
              <a:rPr kumimoji="1" lang="en-US" altLang="zh-CN" dirty="0">
                <a:latin typeface="Times New Roman" pitchFamily="18" charset="0"/>
              </a:rPr>
              <a:t>001</a:t>
            </a:r>
            <a:r>
              <a:rPr kumimoji="1" lang="zh-CN" altLang="en-US" dirty="0">
                <a:solidFill>
                  <a:srgbClr val="FF3300"/>
                </a:solidFill>
                <a:latin typeface="Times New Roman" pitchFamily="18" charset="0"/>
              </a:rPr>
              <a:t>）</a:t>
            </a:r>
          </a:p>
        </p:txBody>
      </p:sp>
      <p:grpSp>
        <p:nvGrpSpPr>
          <p:cNvPr id="22" name="Group 575"/>
          <p:cNvGrpSpPr>
            <a:grpSpLocks/>
          </p:cNvGrpSpPr>
          <p:nvPr/>
        </p:nvGrpSpPr>
        <p:grpSpPr bwMode="auto">
          <a:xfrm>
            <a:off x="4773613" y="2843700"/>
            <a:ext cx="352425" cy="303213"/>
            <a:chOff x="4398" y="2948"/>
            <a:chExt cx="222" cy="191"/>
          </a:xfrm>
        </p:grpSpPr>
        <p:sp>
          <p:nvSpPr>
            <p:cNvPr id="23" name="Line 570"/>
            <p:cNvSpPr>
              <a:spLocks noChangeShapeType="1"/>
            </p:cNvSpPr>
            <p:nvPr/>
          </p:nvSpPr>
          <p:spPr bwMode="auto">
            <a:xfrm flipH="1">
              <a:off x="4464" y="3024"/>
              <a:ext cx="144" cy="9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573"/>
            <p:cNvSpPr>
              <a:spLocks noChangeShapeType="1"/>
            </p:cNvSpPr>
            <p:nvPr/>
          </p:nvSpPr>
          <p:spPr bwMode="auto">
            <a:xfrm flipH="1">
              <a:off x="4485" y="3043"/>
              <a:ext cx="135" cy="9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Line 574"/>
            <p:cNvSpPr>
              <a:spLocks noChangeShapeType="1"/>
            </p:cNvSpPr>
            <p:nvPr/>
          </p:nvSpPr>
          <p:spPr bwMode="auto">
            <a:xfrm flipH="1">
              <a:off x="4416" y="2976"/>
              <a:ext cx="195" cy="129"/>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 name="Line 574"/>
            <p:cNvSpPr>
              <a:spLocks noChangeShapeType="1"/>
            </p:cNvSpPr>
            <p:nvPr/>
          </p:nvSpPr>
          <p:spPr bwMode="auto">
            <a:xfrm flipH="1">
              <a:off x="4398" y="2948"/>
              <a:ext cx="195" cy="129"/>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61" name="Group 633"/>
          <p:cNvGrpSpPr>
            <a:grpSpLocks/>
          </p:cNvGrpSpPr>
          <p:nvPr/>
        </p:nvGrpSpPr>
        <p:grpSpPr bwMode="auto">
          <a:xfrm>
            <a:off x="955675" y="1332400"/>
            <a:ext cx="4648200" cy="3140075"/>
            <a:chOff x="384" y="2024"/>
            <a:chExt cx="2928" cy="1978"/>
          </a:xfrm>
        </p:grpSpPr>
        <p:sp>
          <p:nvSpPr>
            <p:cNvPr id="62" name="Line 235"/>
            <p:cNvSpPr>
              <a:spLocks noChangeShapeType="1"/>
            </p:cNvSpPr>
            <p:nvPr/>
          </p:nvSpPr>
          <p:spPr bwMode="auto">
            <a:xfrm>
              <a:off x="645" y="313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3" name="Line 236"/>
            <p:cNvSpPr>
              <a:spLocks noChangeShapeType="1"/>
            </p:cNvSpPr>
            <p:nvPr/>
          </p:nvSpPr>
          <p:spPr bwMode="auto">
            <a:xfrm>
              <a:off x="645" y="361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4" name="Text Box 237"/>
            <p:cNvSpPr txBox="1">
              <a:spLocks noChangeArrowheads="1"/>
            </p:cNvSpPr>
            <p:nvPr/>
          </p:nvSpPr>
          <p:spPr bwMode="auto">
            <a:xfrm>
              <a:off x="384" y="299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0</a:t>
              </a:r>
            </a:p>
          </p:txBody>
        </p:sp>
        <p:sp>
          <p:nvSpPr>
            <p:cNvPr id="65" name="Text Box 238"/>
            <p:cNvSpPr txBox="1">
              <a:spLocks noChangeArrowheads="1"/>
            </p:cNvSpPr>
            <p:nvPr/>
          </p:nvSpPr>
          <p:spPr bwMode="auto">
            <a:xfrm>
              <a:off x="384" y="347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2</a:t>
              </a:r>
            </a:p>
          </p:txBody>
        </p:sp>
        <p:sp>
          <p:nvSpPr>
            <p:cNvPr id="66" name="Rectangle 239"/>
            <p:cNvSpPr>
              <a:spLocks noChangeArrowheads="1"/>
            </p:cNvSpPr>
            <p:nvPr/>
          </p:nvSpPr>
          <p:spPr bwMode="auto">
            <a:xfrm>
              <a:off x="930" y="2706"/>
              <a:ext cx="414" cy="129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endParaRPr kumimoji="1" lang="zh-CN" altLang="zh-CN">
                <a:latin typeface="Times New Roman" pitchFamily="18" charset="0"/>
              </a:endParaRPr>
            </a:p>
          </p:txBody>
        </p:sp>
        <p:sp>
          <p:nvSpPr>
            <p:cNvPr id="67" name="Text Box 240"/>
            <p:cNvSpPr txBox="1">
              <a:spLocks noChangeArrowheads="1"/>
            </p:cNvSpPr>
            <p:nvPr/>
          </p:nvSpPr>
          <p:spPr bwMode="auto">
            <a:xfrm>
              <a:off x="902" y="3031"/>
              <a:ext cx="353"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3:8</a:t>
              </a:r>
              <a:r>
                <a:rPr kumimoji="1" lang="zh-CN" altLang="en-US">
                  <a:latin typeface="Times New Roman" pitchFamily="18" charset="0"/>
                </a:rPr>
                <a:t>译码器</a:t>
              </a:r>
            </a:p>
          </p:txBody>
        </p:sp>
        <p:sp>
          <p:nvSpPr>
            <p:cNvPr id="68" name="Line 260"/>
            <p:cNvSpPr>
              <a:spLocks noChangeShapeType="1"/>
            </p:cNvSpPr>
            <p:nvPr/>
          </p:nvSpPr>
          <p:spPr bwMode="auto">
            <a:xfrm>
              <a:off x="645" y="3378"/>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9" name="Text Box 261"/>
            <p:cNvSpPr txBox="1">
              <a:spLocks noChangeArrowheads="1"/>
            </p:cNvSpPr>
            <p:nvPr/>
          </p:nvSpPr>
          <p:spPr bwMode="auto">
            <a:xfrm>
              <a:off x="384" y="323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1</a:t>
              </a:r>
            </a:p>
          </p:txBody>
        </p:sp>
        <p:sp>
          <p:nvSpPr>
            <p:cNvPr id="70" name="Rectangle 396"/>
            <p:cNvSpPr>
              <a:spLocks noChangeArrowheads="1"/>
            </p:cNvSpPr>
            <p:nvPr/>
          </p:nvSpPr>
          <p:spPr bwMode="auto">
            <a:xfrm>
              <a:off x="1344" y="2370"/>
              <a:ext cx="1968" cy="2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1" name="Text Box 397"/>
            <p:cNvSpPr txBox="1">
              <a:spLocks noChangeArrowheads="1"/>
            </p:cNvSpPr>
            <p:nvPr/>
          </p:nvSpPr>
          <p:spPr bwMode="auto">
            <a:xfrm>
              <a:off x="1776" y="235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3:8</a:t>
              </a:r>
              <a:r>
                <a:rPr kumimoji="1" lang="zh-CN" altLang="en-US">
                  <a:latin typeface="Times New Roman" pitchFamily="18" charset="0"/>
                </a:rPr>
                <a:t>译码器</a:t>
              </a:r>
            </a:p>
          </p:txBody>
        </p:sp>
        <p:sp>
          <p:nvSpPr>
            <p:cNvPr id="72" name="Text Box 552"/>
            <p:cNvSpPr txBox="1">
              <a:spLocks noChangeArrowheads="1"/>
            </p:cNvSpPr>
            <p:nvPr/>
          </p:nvSpPr>
          <p:spPr bwMode="auto">
            <a:xfrm>
              <a:off x="1737" y="2024"/>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A</a:t>
              </a:r>
              <a:r>
                <a:rPr kumimoji="1" lang="en-US" altLang="zh-CN" baseline="-25000" dirty="0">
                  <a:latin typeface="Times New Roman" pitchFamily="18" charset="0"/>
                </a:rPr>
                <a:t>3</a:t>
              </a:r>
            </a:p>
          </p:txBody>
        </p:sp>
        <p:sp>
          <p:nvSpPr>
            <p:cNvPr id="73" name="Text Box 553"/>
            <p:cNvSpPr txBox="1">
              <a:spLocks noChangeArrowheads="1"/>
            </p:cNvSpPr>
            <p:nvPr/>
          </p:nvSpPr>
          <p:spPr bwMode="auto">
            <a:xfrm>
              <a:off x="2443" y="203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A</a:t>
              </a:r>
              <a:r>
                <a:rPr kumimoji="1" lang="en-US" altLang="zh-CN" baseline="-25000" dirty="0">
                  <a:latin typeface="Times New Roman" pitchFamily="18" charset="0"/>
                </a:rPr>
                <a:t>5</a:t>
              </a:r>
            </a:p>
          </p:txBody>
        </p:sp>
        <p:grpSp>
          <p:nvGrpSpPr>
            <p:cNvPr id="74" name="Group 556"/>
            <p:cNvGrpSpPr>
              <a:grpSpLocks/>
            </p:cNvGrpSpPr>
            <p:nvPr/>
          </p:nvGrpSpPr>
          <p:grpSpPr bwMode="auto">
            <a:xfrm rot="-5400000">
              <a:off x="2112" y="1968"/>
              <a:ext cx="288" cy="480"/>
              <a:chOff x="2352" y="1776"/>
              <a:chExt cx="288" cy="480"/>
            </a:xfrm>
          </p:grpSpPr>
          <p:sp>
            <p:nvSpPr>
              <p:cNvPr id="92" name="Line 550"/>
              <p:cNvSpPr>
                <a:spLocks noChangeShapeType="1"/>
              </p:cNvSpPr>
              <p:nvPr/>
            </p:nvSpPr>
            <p:spPr bwMode="auto">
              <a:xfrm>
                <a:off x="2352" y="177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Line 551"/>
              <p:cNvSpPr>
                <a:spLocks noChangeShapeType="1"/>
              </p:cNvSpPr>
              <p:nvPr/>
            </p:nvSpPr>
            <p:spPr bwMode="auto">
              <a:xfrm>
                <a:off x="2352" y="225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Line 554"/>
              <p:cNvSpPr>
                <a:spLocks noChangeShapeType="1"/>
              </p:cNvSpPr>
              <p:nvPr/>
            </p:nvSpPr>
            <p:spPr bwMode="auto">
              <a:xfrm>
                <a:off x="2352" y="201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75" name="Text Box 555"/>
            <p:cNvSpPr txBox="1">
              <a:spLocks noChangeArrowheads="1"/>
            </p:cNvSpPr>
            <p:nvPr/>
          </p:nvSpPr>
          <p:spPr bwMode="auto">
            <a:xfrm>
              <a:off x="2020" y="2025"/>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A</a:t>
              </a:r>
              <a:r>
                <a:rPr kumimoji="1" lang="en-US" altLang="zh-CN" baseline="-25000" dirty="0">
                  <a:latin typeface="Times New Roman" pitchFamily="18" charset="0"/>
                </a:rPr>
                <a:t>4</a:t>
              </a:r>
            </a:p>
          </p:txBody>
        </p:sp>
        <p:sp>
          <p:nvSpPr>
            <p:cNvPr id="76" name="Text Box 587"/>
            <p:cNvSpPr txBox="1">
              <a:spLocks noChangeArrowheads="1"/>
            </p:cNvSpPr>
            <p:nvPr/>
          </p:nvSpPr>
          <p:spPr bwMode="auto">
            <a:xfrm>
              <a:off x="1462" y="2524"/>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0</a:t>
              </a:r>
            </a:p>
          </p:txBody>
        </p:sp>
        <p:sp>
          <p:nvSpPr>
            <p:cNvPr id="77" name="Text Box 588"/>
            <p:cNvSpPr txBox="1">
              <a:spLocks noChangeArrowheads="1"/>
            </p:cNvSpPr>
            <p:nvPr/>
          </p:nvSpPr>
          <p:spPr bwMode="auto">
            <a:xfrm>
              <a:off x="1655" y="2523"/>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1</a:t>
              </a:r>
            </a:p>
          </p:txBody>
        </p:sp>
        <p:sp>
          <p:nvSpPr>
            <p:cNvPr id="78" name="Text Box 589"/>
            <p:cNvSpPr txBox="1">
              <a:spLocks noChangeArrowheads="1"/>
            </p:cNvSpPr>
            <p:nvPr/>
          </p:nvSpPr>
          <p:spPr bwMode="auto">
            <a:xfrm>
              <a:off x="1882" y="2523"/>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2</a:t>
              </a:r>
            </a:p>
          </p:txBody>
        </p:sp>
        <p:sp>
          <p:nvSpPr>
            <p:cNvPr id="79" name="Text Box 590"/>
            <p:cNvSpPr txBox="1">
              <a:spLocks noChangeArrowheads="1"/>
            </p:cNvSpPr>
            <p:nvPr/>
          </p:nvSpPr>
          <p:spPr bwMode="auto">
            <a:xfrm>
              <a:off x="2265" y="2550"/>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4</a:t>
              </a:r>
            </a:p>
          </p:txBody>
        </p:sp>
        <p:sp>
          <p:nvSpPr>
            <p:cNvPr id="80" name="Text Box 591"/>
            <p:cNvSpPr txBox="1">
              <a:spLocks noChangeArrowheads="1"/>
            </p:cNvSpPr>
            <p:nvPr/>
          </p:nvSpPr>
          <p:spPr bwMode="auto">
            <a:xfrm>
              <a:off x="2064" y="2541"/>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3</a:t>
              </a:r>
            </a:p>
          </p:txBody>
        </p:sp>
        <p:sp>
          <p:nvSpPr>
            <p:cNvPr id="81" name="Text Box 592"/>
            <p:cNvSpPr txBox="1">
              <a:spLocks noChangeArrowheads="1"/>
            </p:cNvSpPr>
            <p:nvPr/>
          </p:nvSpPr>
          <p:spPr bwMode="auto">
            <a:xfrm>
              <a:off x="2490" y="2541"/>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5</a:t>
              </a:r>
            </a:p>
          </p:txBody>
        </p:sp>
        <p:sp>
          <p:nvSpPr>
            <p:cNvPr id="82" name="Text Box 593"/>
            <p:cNvSpPr txBox="1">
              <a:spLocks noChangeArrowheads="1"/>
            </p:cNvSpPr>
            <p:nvPr/>
          </p:nvSpPr>
          <p:spPr bwMode="auto">
            <a:xfrm>
              <a:off x="2699" y="2523"/>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6</a:t>
              </a:r>
            </a:p>
          </p:txBody>
        </p:sp>
        <p:sp>
          <p:nvSpPr>
            <p:cNvPr id="83" name="Text Box 594"/>
            <p:cNvSpPr txBox="1">
              <a:spLocks noChangeArrowheads="1"/>
            </p:cNvSpPr>
            <p:nvPr/>
          </p:nvSpPr>
          <p:spPr bwMode="auto">
            <a:xfrm>
              <a:off x="2916" y="2541"/>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7</a:t>
              </a:r>
            </a:p>
          </p:txBody>
        </p:sp>
        <p:sp>
          <p:nvSpPr>
            <p:cNvPr id="84" name="Text Box 625"/>
            <p:cNvSpPr txBox="1">
              <a:spLocks noChangeArrowheads="1"/>
            </p:cNvSpPr>
            <p:nvPr/>
          </p:nvSpPr>
          <p:spPr bwMode="auto">
            <a:xfrm>
              <a:off x="1202" y="2750"/>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0</a:t>
              </a:r>
            </a:p>
          </p:txBody>
        </p:sp>
        <p:sp>
          <p:nvSpPr>
            <p:cNvPr id="85" name="Text Box 626"/>
            <p:cNvSpPr txBox="1">
              <a:spLocks noChangeArrowheads="1"/>
            </p:cNvSpPr>
            <p:nvPr/>
          </p:nvSpPr>
          <p:spPr bwMode="auto">
            <a:xfrm>
              <a:off x="1211" y="2931"/>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1</a:t>
              </a:r>
            </a:p>
          </p:txBody>
        </p:sp>
        <p:sp>
          <p:nvSpPr>
            <p:cNvPr id="86" name="Text Box 627"/>
            <p:cNvSpPr txBox="1">
              <a:spLocks noChangeArrowheads="1"/>
            </p:cNvSpPr>
            <p:nvPr/>
          </p:nvSpPr>
          <p:spPr bwMode="auto">
            <a:xfrm>
              <a:off x="1220" y="3095"/>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2</a:t>
              </a:r>
            </a:p>
          </p:txBody>
        </p:sp>
        <p:sp>
          <p:nvSpPr>
            <p:cNvPr id="87" name="Text Box 628"/>
            <p:cNvSpPr txBox="1">
              <a:spLocks noChangeArrowheads="1"/>
            </p:cNvSpPr>
            <p:nvPr/>
          </p:nvSpPr>
          <p:spPr bwMode="auto">
            <a:xfrm>
              <a:off x="1220" y="3412"/>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4</a:t>
              </a:r>
            </a:p>
          </p:txBody>
        </p:sp>
        <p:sp>
          <p:nvSpPr>
            <p:cNvPr id="88" name="Text Box 629"/>
            <p:cNvSpPr txBox="1">
              <a:spLocks noChangeArrowheads="1"/>
            </p:cNvSpPr>
            <p:nvPr/>
          </p:nvSpPr>
          <p:spPr bwMode="auto">
            <a:xfrm>
              <a:off x="1212" y="3257"/>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3</a:t>
              </a:r>
            </a:p>
          </p:txBody>
        </p:sp>
        <p:sp>
          <p:nvSpPr>
            <p:cNvPr id="89" name="Text Box 630"/>
            <p:cNvSpPr txBox="1">
              <a:spLocks noChangeArrowheads="1"/>
            </p:cNvSpPr>
            <p:nvPr/>
          </p:nvSpPr>
          <p:spPr bwMode="auto">
            <a:xfrm>
              <a:off x="1220" y="3566"/>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5</a:t>
              </a:r>
            </a:p>
          </p:txBody>
        </p:sp>
        <p:sp>
          <p:nvSpPr>
            <p:cNvPr id="90" name="Text Box 631"/>
            <p:cNvSpPr txBox="1">
              <a:spLocks noChangeArrowheads="1"/>
            </p:cNvSpPr>
            <p:nvPr/>
          </p:nvSpPr>
          <p:spPr bwMode="auto">
            <a:xfrm>
              <a:off x="1212" y="3702"/>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6</a:t>
              </a:r>
            </a:p>
          </p:txBody>
        </p:sp>
        <p:sp>
          <p:nvSpPr>
            <p:cNvPr id="91" name="Text Box 632"/>
            <p:cNvSpPr txBox="1">
              <a:spLocks noChangeArrowheads="1"/>
            </p:cNvSpPr>
            <p:nvPr/>
          </p:nvSpPr>
          <p:spPr bwMode="auto">
            <a:xfrm>
              <a:off x="1219" y="3847"/>
              <a:ext cx="13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7</a:t>
              </a:r>
            </a:p>
          </p:txBody>
        </p:sp>
      </p:grpSp>
    </p:spTree>
    <p:extLst>
      <p:ext uri="{BB962C8B-B14F-4D97-AF65-F5344CB8AC3E}">
        <p14:creationId xmlns:p14="http://schemas.microsoft.com/office/powerpoint/2010/main" val="97902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116703" y="503805"/>
            <a:ext cx="8690747" cy="5820795"/>
          </a:xfrm>
        </p:spPr>
        <p:txBody>
          <a:bodyPr/>
          <a:lstStyle/>
          <a:p>
            <a:pPr>
              <a:defRPr/>
            </a:pPr>
            <a:r>
              <a:rPr kumimoji="1" lang="en-US" altLang="zh-CN" sz="2400" dirty="0">
                <a:latin typeface="Times New Roman" pitchFamily="18" charset="0"/>
              </a:rPr>
              <a:t>RAM</a:t>
            </a:r>
            <a:r>
              <a:rPr kumimoji="1" lang="zh-CN" altLang="en-US" sz="2400" dirty="0">
                <a:latin typeface="Times New Roman" pitchFamily="18" charset="0"/>
              </a:rPr>
              <a:t>的存储芯片的扩展</a:t>
            </a:r>
          </a:p>
          <a:p>
            <a:pPr>
              <a:defRPr/>
            </a:pPr>
            <a:endParaRPr kumimoji="1" lang="en-US" altLang="zh-CN" dirty="0">
              <a:latin typeface="Times New Roman" pitchFamily="18" charset="0"/>
            </a:endParaRPr>
          </a:p>
          <a:p>
            <a:pPr>
              <a:defRPr/>
            </a:pPr>
            <a:endParaRPr kumimoji="1" lang="zh-CN" altLang="en-US" dirty="0">
              <a:latin typeface="Times New Roman" pitchFamily="18" charset="0"/>
            </a:endParaRPr>
          </a:p>
          <a:p>
            <a:endParaRPr lang="zh-CN" altLang="en-US" dirty="0"/>
          </a:p>
        </p:txBody>
      </p:sp>
      <p:sp>
        <p:nvSpPr>
          <p:cNvPr id="6" name="Text Box 44"/>
          <p:cNvSpPr txBox="1">
            <a:spLocks noChangeArrowheads="1"/>
          </p:cNvSpPr>
          <p:nvPr/>
        </p:nvSpPr>
        <p:spPr bwMode="auto">
          <a:xfrm>
            <a:off x="595098" y="869907"/>
            <a:ext cx="2362200" cy="415925"/>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存储芯片外部接线</a:t>
            </a:r>
          </a:p>
        </p:txBody>
      </p:sp>
      <p:sp>
        <p:nvSpPr>
          <p:cNvPr id="9" name="Text Box 45"/>
          <p:cNvSpPr txBox="1">
            <a:spLocks noChangeArrowheads="1"/>
          </p:cNvSpPr>
          <p:nvPr/>
        </p:nvSpPr>
        <p:spPr bwMode="auto">
          <a:xfrm>
            <a:off x="546490" y="139737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地址线</a:t>
            </a:r>
          </a:p>
        </p:txBody>
      </p:sp>
      <p:sp>
        <p:nvSpPr>
          <p:cNvPr id="10" name="Text Box 46"/>
          <p:cNvSpPr txBox="1">
            <a:spLocks noChangeArrowheads="1"/>
          </p:cNvSpPr>
          <p:nvPr/>
        </p:nvSpPr>
        <p:spPr bwMode="auto">
          <a:xfrm>
            <a:off x="546490" y="177837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数据线</a:t>
            </a:r>
          </a:p>
        </p:txBody>
      </p:sp>
      <p:sp>
        <p:nvSpPr>
          <p:cNvPr id="11" name="Text Box 47"/>
          <p:cNvSpPr txBox="1">
            <a:spLocks noChangeArrowheads="1"/>
          </p:cNvSpPr>
          <p:nvPr/>
        </p:nvSpPr>
        <p:spPr bwMode="auto">
          <a:xfrm>
            <a:off x="557603" y="2126033"/>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读</a:t>
            </a:r>
            <a:r>
              <a:rPr kumimoji="1" lang="en-US" altLang="zh-CN">
                <a:latin typeface="Times New Roman" pitchFamily="18" charset="0"/>
              </a:rPr>
              <a:t>/</a:t>
            </a:r>
            <a:r>
              <a:rPr kumimoji="1" lang="zh-CN" altLang="en-US">
                <a:latin typeface="Times New Roman" pitchFamily="18" charset="0"/>
              </a:rPr>
              <a:t>写线</a:t>
            </a:r>
          </a:p>
        </p:txBody>
      </p:sp>
      <p:sp>
        <p:nvSpPr>
          <p:cNvPr id="12" name="Text Box 48"/>
          <p:cNvSpPr txBox="1">
            <a:spLocks noChangeArrowheads="1"/>
          </p:cNvSpPr>
          <p:nvPr/>
        </p:nvSpPr>
        <p:spPr bwMode="auto">
          <a:xfrm>
            <a:off x="530615" y="246417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片选线</a:t>
            </a:r>
          </a:p>
        </p:txBody>
      </p:sp>
      <p:sp>
        <p:nvSpPr>
          <p:cNvPr id="13" name="AutoShape 49"/>
          <p:cNvSpPr>
            <a:spLocks/>
          </p:cNvSpPr>
          <p:nvPr/>
        </p:nvSpPr>
        <p:spPr bwMode="auto">
          <a:xfrm>
            <a:off x="470290" y="1473570"/>
            <a:ext cx="228600" cy="1371600"/>
          </a:xfrm>
          <a:prstGeom prst="leftBrace">
            <a:avLst>
              <a:gd name="adj1" fmla="val 50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14" name="Group 81"/>
          <p:cNvGrpSpPr>
            <a:grpSpLocks/>
          </p:cNvGrpSpPr>
          <p:nvPr/>
        </p:nvGrpSpPr>
        <p:grpSpPr bwMode="auto">
          <a:xfrm>
            <a:off x="1860940" y="1594343"/>
            <a:ext cx="3200400" cy="2057400"/>
            <a:chOff x="1104" y="2784"/>
            <a:chExt cx="2016" cy="1296"/>
          </a:xfrm>
        </p:grpSpPr>
        <p:sp>
          <p:nvSpPr>
            <p:cNvPr id="15" name="Rectangle 50"/>
            <p:cNvSpPr>
              <a:spLocks noChangeArrowheads="1"/>
            </p:cNvSpPr>
            <p:nvPr/>
          </p:nvSpPr>
          <p:spPr bwMode="auto">
            <a:xfrm>
              <a:off x="1776" y="2784"/>
              <a:ext cx="672" cy="129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kumimoji="1" lang="en-US" altLang="zh-CN">
                  <a:latin typeface="Times New Roman" pitchFamily="18" charset="0"/>
                </a:rPr>
                <a:t>2114</a:t>
              </a:r>
            </a:p>
          </p:txBody>
        </p:sp>
        <p:sp>
          <p:nvSpPr>
            <p:cNvPr id="16" name="AutoShape 51"/>
            <p:cNvSpPr>
              <a:spLocks noChangeArrowheads="1"/>
            </p:cNvSpPr>
            <p:nvPr/>
          </p:nvSpPr>
          <p:spPr bwMode="auto">
            <a:xfrm>
              <a:off x="1440" y="2880"/>
              <a:ext cx="336" cy="288"/>
            </a:xfrm>
            <a:prstGeom prst="rightArrow">
              <a:avLst>
                <a:gd name="adj1" fmla="val 50000"/>
                <a:gd name="adj2" fmla="val 29167"/>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17" name="AutoShape 52"/>
            <p:cNvSpPr>
              <a:spLocks noChangeArrowheads="1"/>
            </p:cNvSpPr>
            <p:nvPr/>
          </p:nvSpPr>
          <p:spPr bwMode="auto">
            <a:xfrm>
              <a:off x="2448" y="3024"/>
              <a:ext cx="576" cy="240"/>
            </a:xfrm>
            <a:prstGeom prst="leftRightArrow">
              <a:avLst>
                <a:gd name="adj1" fmla="val 50000"/>
                <a:gd name="adj2" fmla="val 48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18" name="Line 53"/>
            <p:cNvSpPr>
              <a:spLocks noChangeShapeType="1"/>
            </p:cNvSpPr>
            <p:nvPr/>
          </p:nvSpPr>
          <p:spPr bwMode="auto">
            <a:xfrm flipH="1">
              <a:off x="1392" y="2832"/>
              <a:ext cx="288"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Text Box 54"/>
            <p:cNvSpPr txBox="1">
              <a:spLocks noChangeArrowheads="1"/>
            </p:cNvSpPr>
            <p:nvPr/>
          </p:nvSpPr>
          <p:spPr bwMode="auto">
            <a:xfrm>
              <a:off x="1104" y="321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0</a:t>
              </a:r>
              <a:r>
                <a:rPr kumimoji="1" lang="en-US" altLang="zh-CN">
                  <a:latin typeface="Times New Roman" pitchFamily="18" charset="0"/>
                </a:rPr>
                <a:t>~A</a:t>
              </a:r>
              <a:r>
                <a:rPr kumimoji="1" lang="en-US" altLang="zh-CN" baseline="-25000">
                  <a:latin typeface="Times New Roman" pitchFamily="18" charset="0"/>
                </a:rPr>
                <a:t>9</a:t>
              </a:r>
            </a:p>
          </p:txBody>
        </p:sp>
        <p:sp>
          <p:nvSpPr>
            <p:cNvPr id="20" name="Line 55"/>
            <p:cNvSpPr>
              <a:spLocks noChangeShapeType="1"/>
            </p:cNvSpPr>
            <p:nvPr/>
          </p:nvSpPr>
          <p:spPr bwMode="auto">
            <a:xfrm flipH="1">
              <a:off x="2544" y="2976"/>
              <a:ext cx="288"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Text Box 56"/>
            <p:cNvSpPr txBox="1">
              <a:spLocks noChangeArrowheads="1"/>
            </p:cNvSpPr>
            <p:nvPr/>
          </p:nvSpPr>
          <p:spPr bwMode="auto">
            <a:xfrm>
              <a:off x="2448" y="32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0</a:t>
              </a:r>
              <a:r>
                <a:rPr kumimoji="1" lang="en-US" altLang="zh-CN">
                  <a:latin typeface="Times New Roman" pitchFamily="18" charset="0"/>
                </a:rPr>
                <a:t>~D</a:t>
              </a:r>
              <a:r>
                <a:rPr kumimoji="1" lang="en-US" altLang="zh-CN" baseline="-25000">
                  <a:latin typeface="Times New Roman" pitchFamily="18" charset="0"/>
                </a:rPr>
                <a:t>3</a:t>
              </a:r>
            </a:p>
          </p:txBody>
        </p:sp>
        <p:sp>
          <p:nvSpPr>
            <p:cNvPr id="22" name="Text Box 57"/>
            <p:cNvSpPr txBox="1">
              <a:spLocks noChangeArrowheads="1"/>
            </p:cNvSpPr>
            <p:nvPr/>
          </p:nvSpPr>
          <p:spPr bwMode="auto">
            <a:xfrm>
              <a:off x="1728" y="360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CS</a:t>
              </a:r>
            </a:p>
          </p:txBody>
        </p:sp>
        <p:sp>
          <p:nvSpPr>
            <p:cNvPr id="23" name="Line 58"/>
            <p:cNvSpPr>
              <a:spLocks noChangeShapeType="1"/>
            </p:cNvSpPr>
            <p:nvPr/>
          </p:nvSpPr>
          <p:spPr bwMode="auto">
            <a:xfrm>
              <a:off x="1488" y="369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59"/>
            <p:cNvSpPr>
              <a:spLocks noChangeShapeType="1"/>
            </p:cNvSpPr>
            <p:nvPr/>
          </p:nvSpPr>
          <p:spPr bwMode="auto">
            <a:xfrm>
              <a:off x="1488" y="393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Text Box 60"/>
            <p:cNvSpPr txBox="1">
              <a:spLocks noChangeArrowheads="1"/>
            </p:cNvSpPr>
            <p:nvPr/>
          </p:nvSpPr>
          <p:spPr bwMode="auto">
            <a:xfrm>
              <a:off x="1740" y="3801"/>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WE</a:t>
              </a:r>
            </a:p>
          </p:txBody>
        </p:sp>
        <p:sp>
          <p:nvSpPr>
            <p:cNvPr id="26" name="Line 62"/>
            <p:cNvSpPr>
              <a:spLocks noChangeShapeType="1"/>
            </p:cNvSpPr>
            <p:nvPr/>
          </p:nvSpPr>
          <p:spPr bwMode="auto">
            <a:xfrm>
              <a:off x="1824" y="364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63"/>
            <p:cNvSpPr>
              <a:spLocks noChangeShapeType="1"/>
            </p:cNvSpPr>
            <p:nvPr/>
          </p:nvSpPr>
          <p:spPr bwMode="auto">
            <a:xfrm>
              <a:off x="1824" y="384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8" name="Text Box 65"/>
          <p:cNvSpPr txBox="1">
            <a:spLocks noChangeArrowheads="1"/>
          </p:cNvSpPr>
          <p:nvPr/>
        </p:nvSpPr>
        <p:spPr bwMode="auto">
          <a:xfrm>
            <a:off x="3973736" y="3057895"/>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1K×4  RAM</a:t>
            </a:r>
          </a:p>
        </p:txBody>
      </p:sp>
      <p:grpSp>
        <p:nvGrpSpPr>
          <p:cNvPr id="29" name="Group 66"/>
          <p:cNvGrpSpPr>
            <a:grpSpLocks/>
          </p:cNvGrpSpPr>
          <p:nvPr/>
        </p:nvGrpSpPr>
        <p:grpSpPr bwMode="auto">
          <a:xfrm>
            <a:off x="5270890" y="1473570"/>
            <a:ext cx="3657600" cy="2057400"/>
            <a:chOff x="2496" y="2832"/>
            <a:chExt cx="2304" cy="1296"/>
          </a:xfrm>
        </p:grpSpPr>
        <p:sp>
          <p:nvSpPr>
            <p:cNvPr id="30" name="Rectangle 67"/>
            <p:cNvSpPr>
              <a:spLocks noChangeArrowheads="1"/>
            </p:cNvSpPr>
            <p:nvPr/>
          </p:nvSpPr>
          <p:spPr bwMode="auto">
            <a:xfrm>
              <a:off x="3216" y="2832"/>
              <a:ext cx="672" cy="129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kumimoji="1" lang="en-US" altLang="zh-CN">
                  <a:latin typeface="Times New Roman" pitchFamily="18" charset="0"/>
                </a:rPr>
                <a:t>2716</a:t>
              </a:r>
            </a:p>
          </p:txBody>
        </p:sp>
        <p:sp>
          <p:nvSpPr>
            <p:cNvPr id="31" name="AutoShape 68"/>
            <p:cNvSpPr>
              <a:spLocks noChangeArrowheads="1"/>
            </p:cNvSpPr>
            <p:nvPr/>
          </p:nvSpPr>
          <p:spPr bwMode="auto">
            <a:xfrm>
              <a:off x="2880" y="2928"/>
              <a:ext cx="336" cy="288"/>
            </a:xfrm>
            <a:prstGeom prst="rightArrow">
              <a:avLst>
                <a:gd name="adj1" fmla="val 50000"/>
                <a:gd name="adj2" fmla="val 29167"/>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32" name="AutoShape 69"/>
            <p:cNvSpPr>
              <a:spLocks noChangeArrowheads="1"/>
            </p:cNvSpPr>
            <p:nvPr/>
          </p:nvSpPr>
          <p:spPr bwMode="auto">
            <a:xfrm>
              <a:off x="3888" y="3072"/>
              <a:ext cx="576" cy="240"/>
            </a:xfrm>
            <a:prstGeom prst="leftRightArrow">
              <a:avLst>
                <a:gd name="adj1" fmla="val 50000"/>
                <a:gd name="adj2" fmla="val 48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33" name="Line 70"/>
            <p:cNvSpPr>
              <a:spLocks noChangeShapeType="1"/>
            </p:cNvSpPr>
            <p:nvPr/>
          </p:nvSpPr>
          <p:spPr bwMode="auto">
            <a:xfrm flipH="1">
              <a:off x="2832" y="2880"/>
              <a:ext cx="288"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 name="Text Box 71"/>
            <p:cNvSpPr txBox="1">
              <a:spLocks noChangeArrowheads="1"/>
            </p:cNvSpPr>
            <p:nvPr/>
          </p:nvSpPr>
          <p:spPr bwMode="auto">
            <a:xfrm>
              <a:off x="2496" y="32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0</a:t>
              </a:r>
              <a:r>
                <a:rPr kumimoji="1" lang="en-US" altLang="zh-CN">
                  <a:latin typeface="Times New Roman" pitchFamily="18" charset="0"/>
                </a:rPr>
                <a:t>~A</a:t>
              </a:r>
              <a:r>
                <a:rPr kumimoji="1" lang="en-US" altLang="zh-CN" baseline="-25000">
                  <a:latin typeface="Times New Roman" pitchFamily="18" charset="0"/>
                </a:rPr>
                <a:t>10</a:t>
              </a:r>
            </a:p>
          </p:txBody>
        </p:sp>
        <p:sp>
          <p:nvSpPr>
            <p:cNvPr id="35" name="Line 72"/>
            <p:cNvSpPr>
              <a:spLocks noChangeShapeType="1"/>
            </p:cNvSpPr>
            <p:nvPr/>
          </p:nvSpPr>
          <p:spPr bwMode="auto">
            <a:xfrm flipH="1">
              <a:off x="3984" y="3024"/>
              <a:ext cx="288"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Text Box 73"/>
            <p:cNvSpPr txBox="1">
              <a:spLocks noChangeArrowheads="1"/>
            </p:cNvSpPr>
            <p:nvPr/>
          </p:nvSpPr>
          <p:spPr bwMode="auto">
            <a:xfrm>
              <a:off x="4128" y="336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0</a:t>
              </a:r>
              <a:r>
                <a:rPr kumimoji="1" lang="en-US" altLang="zh-CN">
                  <a:latin typeface="Times New Roman" pitchFamily="18" charset="0"/>
                </a:rPr>
                <a:t>~D</a:t>
              </a:r>
              <a:r>
                <a:rPr kumimoji="1" lang="en-US" altLang="zh-CN" baseline="-25000">
                  <a:latin typeface="Times New Roman" pitchFamily="18" charset="0"/>
                </a:rPr>
                <a:t>7</a:t>
              </a:r>
            </a:p>
          </p:txBody>
        </p:sp>
        <p:sp>
          <p:nvSpPr>
            <p:cNvPr id="37" name="Text Box 74"/>
            <p:cNvSpPr txBox="1">
              <a:spLocks noChangeArrowheads="1"/>
            </p:cNvSpPr>
            <p:nvPr/>
          </p:nvSpPr>
          <p:spPr bwMode="auto">
            <a:xfrm>
              <a:off x="3168" y="364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CE</a:t>
              </a:r>
            </a:p>
          </p:txBody>
        </p:sp>
        <p:sp>
          <p:nvSpPr>
            <p:cNvPr id="38" name="Line 75"/>
            <p:cNvSpPr>
              <a:spLocks noChangeShapeType="1"/>
            </p:cNvSpPr>
            <p:nvPr/>
          </p:nvSpPr>
          <p:spPr bwMode="auto">
            <a:xfrm>
              <a:off x="2928" y="374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9" name="Line 76"/>
            <p:cNvSpPr>
              <a:spLocks noChangeShapeType="1"/>
            </p:cNvSpPr>
            <p:nvPr/>
          </p:nvSpPr>
          <p:spPr bwMode="auto">
            <a:xfrm>
              <a:off x="2928" y="398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Text Box 77"/>
            <p:cNvSpPr txBox="1">
              <a:spLocks noChangeArrowheads="1"/>
            </p:cNvSpPr>
            <p:nvPr/>
          </p:nvSpPr>
          <p:spPr bwMode="auto">
            <a:xfrm>
              <a:off x="3180" y="3849"/>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RD</a:t>
              </a:r>
            </a:p>
          </p:txBody>
        </p:sp>
        <p:sp>
          <p:nvSpPr>
            <p:cNvPr id="41" name="Line 78"/>
            <p:cNvSpPr>
              <a:spLocks noChangeShapeType="1"/>
            </p:cNvSpPr>
            <p:nvPr/>
          </p:nvSpPr>
          <p:spPr bwMode="auto">
            <a:xfrm>
              <a:off x="3264" y="369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2" name="Line 79"/>
            <p:cNvSpPr>
              <a:spLocks noChangeShapeType="1"/>
            </p:cNvSpPr>
            <p:nvPr/>
          </p:nvSpPr>
          <p:spPr bwMode="auto">
            <a:xfrm>
              <a:off x="3264" y="388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43" name="Text Box 80"/>
          <p:cNvSpPr txBox="1">
            <a:spLocks noChangeArrowheads="1"/>
          </p:cNvSpPr>
          <p:nvPr/>
        </p:nvSpPr>
        <p:spPr bwMode="auto">
          <a:xfrm>
            <a:off x="7528315" y="2819770"/>
            <a:ext cx="1447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2K×8  ROM</a:t>
            </a:r>
          </a:p>
        </p:txBody>
      </p:sp>
      <p:sp>
        <p:nvSpPr>
          <p:cNvPr id="44" name="Text Box 10"/>
          <p:cNvSpPr txBox="1">
            <a:spLocks noChangeArrowheads="1"/>
          </p:cNvSpPr>
          <p:nvPr/>
        </p:nvSpPr>
        <p:spPr bwMode="auto">
          <a:xfrm>
            <a:off x="241690" y="4072911"/>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RAM</a:t>
            </a:r>
            <a:r>
              <a:rPr kumimoji="1" lang="zh-CN" altLang="en-US" dirty="0">
                <a:latin typeface="Times New Roman" pitchFamily="18" charset="0"/>
              </a:rPr>
              <a:t>芯片的描述</a:t>
            </a:r>
          </a:p>
        </p:txBody>
      </p:sp>
      <p:sp>
        <p:nvSpPr>
          <p:cNvPr id="45" name="Text Box 11"/>
          <p:cNvSpPr txBox="1">
            <a:spLocks noChangeArrowheads="1"/>
          </p:cNvSpPr>
          <p:nvPr/>
        </p:nvSpPr>
        <p:spPr bwMode="auto">
          <a:xfrm>
            <a:off x="2756290" y="407291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2K×4</a:t>
            </a:r>
          </a:p>
        </p:txBody>
      </p:sp>
      <p:sp>
        <p:nvSpPr>
          <p:cNvPr id="46" name="Text Box 16"/>
          <p:cNvSpPr txBox="1">
            <a:spLocks noChangeArrowheads="1"/>
          </p:cNvSpPr>
          <p:nvPr/>
        </p:nvSpPr>
        <p:spPr bwMode="auto">
          <a:xfrm>
            <a:off x="6566290" y="399671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256×8</a:t>
            </a:r>
          </a:p>
        </p:txBody>
      </p:sp>
      <p:sp>
        <p:nvSpPr>
          <p:cNvPr id="47" name="Text Box 17"/>
          <p:cNvSpPr txBox="1">
            <a:spLocks noChangeArrowheads="1"/>
          </p:cNvSpPr>
          <p:nvPr/>
        </p:nvSpPr>
        <p:spPr bwMode="auto">
          <a:xfrm>
            <a:off x="6566290" y="445391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1024×1</a:t>
            </a:r>
          </a:p>
        </p:txBody>
      </p:sp>
      <p:grpSp>
        <p:nvGrpSpPr>
          <p:cNvPr id="48" name="Group 100"/>
          <p:cNvGrpSpPr>
            <a:grpSpLocks/>
          </p:cNvGrpSpPr>
          <p:nvPr/>
        </p:nvGrpSpPr>
        <p:grpSpPr bwMode="auto">
          <a:xfrm>
            <a:off x="1156090" y="4453911"/>
            <a:ext cx="2362200" cy="854075"/>
            <a:chOff x="576" y="720"/>
            <a:chExt cx="1488" cy="538"/>
          </a:xfrm>
        </p:grpSpPr>
        <p:sp>
          <p:nvSpPr>
            <p:cNvPr id="49" name="Text Box 12"/>
            <p:cNvSpPr txBox="1">
              <a:spLocks noChangeArrowheads="1"/>
            </p:cNvSpPr>
            <p:nvPr/>
          </p:nvSpPr>
          <p:spPr bwMode="auto">
            <a:xfrm>
              <a:off x="576" y="816"/>
              <a:ext cx="148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一片内的存储单元为</a:t>
              </a:r>
              <a:r>
                <a:rPr kumimoji="1" lang="en-US" altLang="zh-CN">
                  <a:latin typeface="Times New Roman" pitchFamily="18" charset="0"/>
                </a:rPr>
                <a:t>2048</a:t>
              </a:r>
            </a:p>
          </p:txBody>
        </p:sp>
        <p:sp>
          <p:nvSpPr>
            <p:cNvPr id="50" name="Line 13"/>
            <p:cNvSpPr>
              <a:spLocks noChangeShapeType="1"/>
            </p:cNvSpPr>
            <p:nvPr/>
          </p:nvSpPr>
          <p:spPr bwMode="auto">
            <a:xfrm>
              <a:off x="1680" y="720"/>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1" name="Line 98"/>
            <p:cNvSpPr>
              <a:spLocks noChangeShapeType="1"/>
            </p:cNvSpPr>
            <p:nvPr/>
          </p:nvSpPr>
          <p:spPr bwMode="auto">
            <a:xfrm flipH="1">
              <a:off x="1488" y="720"/>
              <a:ext cx="336" cy="144"/>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52" name="Group 101"/>
          <p:cNvGrpSpPr>
            <a:grpSpLocks/>
          </p:cNvGrpSpPr>
          <p:nvPr/>
        </p:nvGrpSpPr>
        <p:grpSpPr bwMode="auto">
          <a:xfrm>
            <a:off x="3518290" y="4453911"/>
            <a:ext cx="2362200" cy="854075"/>
            <a:chOff x="2064" y="720"/>
            <a:chExt cx="1488" cy="538"/>
          </a:xfrm>
        </p:grpSpPr>
        <p:sp>
          <p:nvSpPr>
            <p:cNvPr id="53" name="Line 14"/>
            <p:cNvSpPr>
              <a:spLocks noChangeShapeType="1"/>
            </p:cNvSpPr>
            <p:nvPr/>
          </p:nvSpPr>
          <p:spPr bwMode="auto">
            <a:xfrm>
              <a:off x="2112" y="720"/>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Text Box 15"/>
            <p:cNvSpPr txBox="1">
              <a:spLocks noChangeArrowheads="1"/>
            </p:cNvSpPr>
            <p:nvPr/>
          </p:nvSpPr>
          <p:spPr bwMode="auto">
            <a:xfrm>
              <a:off x="2064" y="816"/>
              <a:ext cx="148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一个有效地址对应的存储元数</a:t>
              </a:r>
            </a:p>
          </p:txBody>
        </p:sp>
        <p:sp>
          <p:nvSpPr>
            <p:cNvPr id="55" name="Line 99"/>
            <p:cNvSpPr>
              <a:spLocks noChangeShapeType="1"/>
            </p:cNvSpPr>
            <p:nvPr/>
          </p:nvSpPr>
          <p:spPr bwMode="auto">
            <a:xfrm>
              <a:off x="2208" y="720"/>
              <a:ext cx="288" cy="9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323937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116703" y="503805"/>
            <a:ext cx="8690747" cy="5820795"/>
          </a:xfrm>
        </p:spPr>
        <p:txBody>
          <a:bodyPr/>
          <a:lstStyle/>
          <a:p>
            <a:pPr>
              <a:defRPr/>
            </a:pPr>
            <a:r>
              <a:rPr kumimoji="1" lang="en-US" altLang="zh-CN" sz="2400" dirty="0">
                <a:latin typeface="Times New Roman" pitchFamily="18" charset="0"/>
              </a:rPr>
              <a:t>RAM</a:t>
            </a:r>
            <a:r>
              <a:rPr kumimoji="1" lang="zh-CN" altLang="en-US" sz="2400" dirty="0">
                <a:latin typeface="Times New Roman" pitchFamily="18" charset="0"/>
              </a:rPr>
              <a:t>的存储芯片的扩展</a:t>
            </a:r>
          </a:p>
          <a:p>
            <a:pPr>
              <a:defRPr/>
            </a:pPr>
            <a:endParaRPr kumimoji="1" lang="en-US" altLang="zh-CN" dirty="0">
              <a:latin typeface="Times New Roman" pitchFamily="18" charset="0"/>
            </a:endParaRPr>
          </a:p>
          <a:p>
            <a:pPr>
              <a:defRPr/>
            </a:pPr>
            <a:endParaRPr kumimoji="1" lang="zh-CN" altLang="en-US" dirty="0">
              <a:latin typeface="Times New Roman" pitchFamily="18" charset="0"/>
            </a:endParaRPr>
          </a:p>
          <a:p>
            <a:endParaRPr lang="zh-CN" altLang="en-US" dirty="0"/>
          </a:p>
        </p:txBody>
      </p:sp>
      <p:grpSp>
        <p:nvGrpSpPr>
          <p:cNvPr id="57" name="Group 7"/>
          <p:cNvGrpSpPr>
            <a:grpSpLocks/>
          </p:cNvGrpSpPr>
          <p:nvPr/>
        </p:nvGrpSpPr>
        <p:grpSpPr bwMode="auto">
          <a:xfrm>
            <a:off x="155969" y="1009961"/>
            <a:ext cx="2286000" cy="461963"/>
            <a:chOff x="144" y="1152"/>
            <a:chExt cx="1728" cy="291"/>
          </a:xfrm>
        </p:grpSpPr>
        <p:sp>
          <p:nvSpPr>
            <p:cNvPr id="58" name="Text Box 8"/>
            <p:cNvSpPr txBox="1">
              <a:spLocks noChangeArrowheads="1"/>
            </p:cNvSpPr>
            <p:nvPr/>
          </p:nvSpPr>
          <p:spPr bwMode="auto">
            <a:xfrm>
              <a:off x="144" y="1152"/>
              <a:ext cx="1728" cy="291"/>
            </a:xfrm>
            <a:prstGeom prst="rect">
              <a:avLst/>
            </a:prstGeom>
            <a:noFill/>
            <a:ln w="9525">
              <a:noFill/>
              <a:miter lim="800000"/>
              <a:headEnd/>
              <a:tailEnd/>
            </a:ln>
            <a:effectLst/>
          </p:spPr>
          <p:txBody>
            <a:bodyPr>
              <a:spAutoFit/>
            </a:bodyPr>
            <a:lstStyle/>
            <a:p>
              <a:pPr algn="l">
                <a:defRPr/>
              </a:pPr>
              <a:r>
                <a:rPr kumimoji="1" lang="en-US" altLang="zh-CN" sz="2400" b="0" dirty="0">
                  <a:solidFill>
                    <a:schemeClr val="tx1"/>
                  </a:solidFill>
                  <a:effectLst>
                    <a:outerShdw blurRad="38100" dist="38100" dir="2700000" algn="tl">
                      <a:srgbClr val="C0C0C0"/>
                    </a:outerShdw>
                  </a:effectLst>
                  <a:latin typeface="Times New Roman" pitchFamily="18" charset="0"/>
                </a:rPr>
                <a:t>●</a:t>
              </a:r>
              <a:r>
                <a:rPr kumimoji="1" lang="en-US" altLang="zh-CN" sz="2400" dirty="0">
                  <a:solidFill>
                    <a:schemeClr val="tx1"/>
                  </a:solidFill>
                  <a:latin typeface="Times New Roman" pitchFamily="18" charset="0"/>
                </a:rPr>
                <a:t> 1</a:t>
              </a:r>
              <a:r>
                <a:rPr kumimoji="1" lang="zh-CN" altLang="en-US" sz="2400" dirty="0">
                  <a:solidFill>
                    <a:schemeClr val="tx1"/>
                  </a:solidFill>
                  <a:latin typeface="Times New Roman" pitchFamily="18" charset="0"/>
                </a:rPr>
                <a:t>、位扩展</a:t>
              </a:r>
            </a:p>
          </p:txBody>
        </p:sp>
        <p:sp>
          <p:nvSpPr>
            <p:cNvPr id="59" name="Line 9"/>
            <p:cNvSpPr>
              <a:spLocks noChangeShapeType="1"/>
            </p:cNvSpPr>
            <p:nvPr/>
          </p:nvSpPr>
          <p:spPr bwMode="auto">
            <a:xfrm flipV="1">
              <a:off x="240" y="1420"/>
              <a:ext cx="1473"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sz="2400">
                <a:solidFill>
                  <a:schemeClr val="tx1"/>
                </a:solidFill>
              </a:endParaRPr>
            </a:p>
          </p:txBody>
        </p:sp>
      </p:grpSp>
      <p:sp>
        <p:nvSpPr>
          <p:cNvPr id="60" name="Text Box 18"/>
          <p:cNvSpPr txBox="1">
            <a:spLocks noChangeArrowheads="1"/>
          </p:cNvSpPr>
          <p:nvPr/>
        </p:nvSpPr>
        <p:spPr bwMode="auto">
          <a:xfrm>
            <a:off x="155969" y="1619559"/>
            <a:ext cx="2971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要组成</a:t>
            </a:r>
            <a:r>
              <a:rPr kumimoji="1" lang="en-US" altLang="zh-CN">
                <a:latin typeface="Times New Roman" pitchFamily="18" charset="0"/>
              </a:rPr>
              <a:t>1K ×8</a:t>
            </a:r>
            <a:r>
              <a:rPr kumimoji="1" lang="zh-CN" altLang="en-US">
                <a:latin typeface="Times New Roman" pitchFamily="18" charset="0"/>
              </a:rPr>
              <a:t>的存储器</a:t>
            </a:r>
          </a:p>
        </p:txBody>
      </p:sp>
      <p:sp>
        <p:nvSpPr>
          <p:cNvPr id="61" name="Text Box 19"/>
          <p:cNvSpPr txBox="1">
            <a:spLocks noChangeArrowheads="1"/>
          </p:cNvSpPr>
          <p:nvPr/>
        </p:nvSpPr>
        <p:spPr bwMode="auto">
          <a:xfrm>
            <a:off x="2975369" y="1162359"/>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1K×1</a:t>
            </a:r>
          </a:p>
        </p:txBody>
      </p:sp>
      <p:sp>
        <p:nvSpPr>
          <p:cNvPr id="62" name="Text Box 20"/>
          <p:cNvSpPr txBox="1">
            <a:spLocks noChangeArrowheads="1"/>
          </p:cNvSpPr>
          <p:nvPr/>
        </p:nvSpPr>
        <p:spPr bwMode="auto">
          <a:xfrm>
            <a:off x="2975369" y="1619559"/>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1K×4</a:t>
            </a:r>
          </a:p>
        </p:txBody>
      </p:sp>
      <p:sp>
        <p:nvSpPr>
          <p:cNvPr id="63" name="Text Box 21"/>
          <p:cNvSpPr txBox="1">
            <a:spLocks noChangeArrowheads="1"/>
          </p:cNvSpPr>
          <p:nvPr/>
        </p:nvSpPr>
        <p:spPr bwMode="auto">
          <a:xfrm>
            <a:off x="2975369" y="2076759"/>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1K×8</a:t>
            </a:r>
          </a:p>
        </p:txBody>
      </p:sp>
      <p:sp>
        <p:nvSpPr>
          <p:cNvPr id="64" name="Text Box 22"/>
          <p:cNvSpPr txBox="1">
            <a:spLocks noChangeArrowheads="1"/>
          </p:cNvSpPr>
          <p:nvPr/>
        </p:nvSpPr>
        <p:spPr bwMode="auto">
          <a:xfrm>
            <a:off x="4223144" y="1157597"/>
            <a:ext cx="685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8</a:t>
            </a:r>
            <a:r>
              <a:rPr kumimoji="1" lang="zh-CN" altLang="en-US">
                <a:latin typeface="Times New Roman" pitchFamily="18" charset="0"/>
              </a:rPr>
              <a:t>片</a:t>
            </a:r>
          </a:p>
        </p:txBody>
      </p:sp>
      <p:sp>
        <p:nvSpPr>
          <p:cNvPr id="65" name="Text Box 23"/>
          <p:cNvSpPr txBox="1">
            <a:spLocks noChangeArrowheads="1"/>
          </p:cNvSpPr>
          <p:nvPr/>
        </p:nvSpPr>
        <p:spPr bwMode="auto">
          <a:xfrm>
            <a:off x="4194569" y="1619559"/>
            <a:ext cx="685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a:t>
            </a:r>
            <a:r>
              <a:rPr kumimoji="1" lang="zh-CN" altLang="en-US">
                <a:latin typeface="Times New Roman" pitchFamily="18" charset="0"/>
              </a:rPr>
              <a:t>片</a:t>
            </a:r>
          </a:p>
        </p:txBody>
      </p:sp>
      <p:sp>
        <p:nvSpPr>
          <p:cNvPr id="66" name="Text Box 24"/>
          <p:cNvSpPr txBox="1">
            <a:spLocks noChangeArrowheads="1"/>
          </p:cNvSpPr>
          <p:nvPr/>
        </p:nvSpPr>
        <p:spPr bwMode="auto">
          <a:xfrm>
            <a:off x="4207269" y="2065647"/>
            <a:ext cx="685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a:t>
            </a:r>
            <a:r>
              <a:rPr kumimoji="1" lang="zh-CN" altLang="en-US">
                <a:latin typeface="Times New Roman" pitchFamily="18" charset="0"/>
              </a:rPr>
              <a:t>片</a:t>
            </a:r>
          </a:p>
        </p:txBody>
      </p:sp>
      <p:grpSp>
        <p:nvGrpSpPr>
          <p:cNvPr id="67" name="Group 73"/>
          <p:cNvGrpSpPr>
            <a:grpSpLocks/>
          </p:cNvGrpSpPr>
          <p:nvPr/>
        </p:nvGrpSpPr>
        <p:grpSpPr bwMode="auto">
          <a:xfrm>
            <a:off x="155968" y="2686361"/>
            <a:ext cx="2209800" cy="461963"/>
            <a:chOff x="144" y="1152"/>
            <a:chExt cx="1728" cy="291"/>
          </a:xfrm>
        </p:grpSpPr>
        <p:sp>
          <p:nvSpPr>
            <p:cNvPr id="68" name="Text Box 74"/>
            <p:cNvSpPr txBox="1">
              <a:spLocks noChangeArrowheads="1"/>
            </p:cNvSpPr>
            <p:nvPr/>
          </p:nvSpPr>
          <p:spPr bwMode="auto">
            <a:xfrm>
              <a:off x="144" y="1152"/>
              <a:ext cx="1728" cy="291"/>
            </a:xfrm>
            <a:prstGeom prst="rect">
              <a:avLst/>
            </a:prstGeom>
            <a:noFill/>
            <a:ln w="9525">
              <a:noFill/>
              <a:miter lim="800000"/>
              <a:headEnd/>
              <a:tailEnd/>
            </a:ln>
            <a:effectLst/>
          </p:spPr>
          <p:txBody>
            <a:bodyPr>
              <a:spAutoFit/>
            </a:bodyPr>
            <a:lstStyle/>
            <a:p>
              <a:pPr algn="l">
                <a:defRPr/>
              </a:pPr>
              <a:r>
                <a:rPr kumimoji="1" lang="en-US" altLang="zh-CN" sz="2400" b="0" dirty="0">
                  <a:solidFill>
                    <a:schemeClr val="tx1"/>
                  </a:solidFill>
                  <a:effectLst>
                    <a:outerShdw blurRad="38100" dist="38100" dir="2700000" algn="tl">
                      <a:srgbClr val="C0C0C0"/>
                    </a:outerShdw>
                  </a:effectLst>
                  <a:latin typeface="Times New Roman" pitchFamily="18" charset="0"/>
                </a:rPr>
                <a:t>●</a:t>
              </a:r>
              <a:r>
                <a:rPr kumimoji="1" lang="en-US" altLang="zh-CN" sz="2400" dirty="0">
                  <a:solidFill>
                    <a:schemeClr val="tx1"/>
                  </a:solidFill>
                  <a:latin typeface="Times New Roman" pitchFamily="18" charset="0"/>
                </a:rPr>
                <a:t> 2</a:t>
              </a:r>
              <a:r>
                <a:rPr kumimoji="1" lang="zh-CN" altLang="en-US" sz="2400" dirty="0">
                  <a:solidFill>
                    <a:schemeClr val="tx1"/>
                  </a:solidFill>
                  <a:latin typeface="Times New Roman" pitchFamily="18" charset="0"/>
                </a:rPr>
                <a:t>、字扩展</a:t>
              </a:r>
            </a:p>
          </p:txBody>
        </p:sp>
        <p:sp>
          <p:nvSpPr>
            <p:cNvPr id="69" name="Line 75"/>
            <p:cNvSpPr>
              <a:spLocks noChangeShapeType="1"/>
            </p:cNvSpPr>
            <p:nvPr/>
          </p:nvSpPr>
          <p:spPr bwMode="auto">
            <a:xfrm>
              <a:off x="173" y="1413"/>
              <a:ext cx="1699"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sz="2400">
                <a:solidFill>
                  <a:schemeClr val="tx1"/>
                </a:solidFill>
              </a:endParaRPr>
            </a:p>
          </p:txBody>
        </p:sp>
      </p:grpSp>
      <p:sp>
        <p:nvSpPr>
          <p:cNvPr id="70" name="Text Box 76"/>
          <p:cNvSpPr txBox="1">
            <a:spLocks noChangeArrowheads="1"/>
          </p:cNvSpPr>
          <p:nvPr/>
        </p:nvSpPr>
        <p:spPr bwMode="auto">
          <a:xfrm>
            <a:off x="155969" y="3219759"/>
            <a:ext cx="2971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要组成 </a:t>
            </a:r>
            <a:r>
              <a:rPr kumimoji="1" lang="en-US" altLang="zh-CN">
                <a:latin typeface="Times New Roman" pitchFamily="18" charset="0"/>
              </a:rPr>
              <a:t>8K ×8</a:t>
            </a:r>
            <a:r>
              <a:rPr kumimoji="1" lang="zh-CN" altLang="en-US">
                <a:latin typeface="Times New Roman" pitchFamily="18" charset="0"/>
              </a:rPr>
              <a:t>的存储器</a:t>
            </a:r>
          </a:p>
        </p:txBody>
      </p:sp>
      <p:sp>
        <p:nvSpPr>
          <p:cNvPr id="71" name="Text Box 78"/>
          <p:cNvSpPr txBox="1">
            <a:spLocks noChangeArrowheads="1"/>
          </p:cNvSpPr>
          <p:nvPr/>
        </p:nvSpPr>
        <p:spPr bwMode="auto">
          <a:xfrm>
            <a:off x="3051569" y="2762559"/>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1K×8</a:t>
            </a:r>
          </a:p>
        </p:txBody>
      </p:sp>
      <p:sp>
        <p:nvSpPr>
          <p:cNvPr id="72" name="Text Box 79"/>
          <p:cNvSpPr txBox="1">
            <a:spLocks noChangeArrowheads="1"/>
          </p:cNvSpPr>
          <p:nvPr/>
        </p:nvSpPr>
        <p:spPr bwMode="auto">
          <a:xfrm>
            <a:off x="3051569" y="3219759"/>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2K×8</a:t>
            </a:r>
          </a:p>
        </p:txBody>
      </p:sp>
      <p:sp>
        <p:nvSpPr>
          <p:cNvPr id="73" name="Text Box 80"/>
          <p:cNvSpPr txBox="1">
            <a:spLocks noChangeArrowheads="1"/>
          </p:cNvSpPr>
          <p:nvPr/>
        </p:nvSpPr>
        <p:spPr bwMode="auto">
          <a:xfrm>
            <a:off x="3051569" y="3648384"/>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4K×8</a:t>
            </a:r>
          </a:p>
        </p:txBody>
      </p:sp>
      <p:sp>
        <p:nvSpPr>
          <p:cNvPr id="74" name="Text Box 81"/>
          <p:cNvSpPr txBox="1">
            <a:spLocks noChangeArrowheads="1"/>
          </p:cNvSpPr>
          <p:nvPr/>
        </p:nvSpPr>
        <p:spPr bwMode="auto">
          <a:xfrm>
            <a:off x="4194569" y="2762559"/>
            <a:ext cx="685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8</a:t>
            </a:r>
            <a:r>
              <a:rPr kumimoji="1" lang="zh-CN" altLang="en-US">
                <a:latin typeface="Times New Roman" pitchFamily="18" charset="0"/>
              </a:rPr>
              <a:t>片</a:t>
            </a:r>
          </a:p>
        </p:txBody>
      </p:sp>
      <p:sp>
        <p:nvSpPr>
          <p:cNvPr id="75" name="Text Box 82"/>
          <p:cNvSpPr txBox="1">
            <a:spLocks noChangeArrowheads="1"/>
          </p:cNvSpPr>
          <p:nvPr/>
        </p:nvSpPr>
        <p:spPr bwMode="auto">
          <a:xfrm>
            <a:off x="4194569" y="3219759"/>
            <a:ext cx="685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4</a:t>
            </a:r>
            <a:r>
              <a:rPr kumimoji="1" lang="zh-CN" altLang="en-US">
                <a:latin typeface="Times New Roman" pitchFamily="18" charset="0"/>
              </a:rPr>
              <a:t>片</a:t>
            </a:r>
          </a:p>
        </p:txBody>
      </p:sp>
      <p:sp>
        <p:nvSpPr>
          <p:cNvPr id="76" name="Text Box 83"/>
          <p:cNvSpPr txBox="1">
            <a:spLocks noChangeArrowheads="1"/>
          </p:cNvSpPr>
          <p:nvPr/>
        </p:nvSpPr>
        <p:spPr bwMode="auto">
          <a:xfrm>
            <a:off x="4194569" y="3646797"/>
            <a:ext cx="685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a:t>
            </a:r>
            <a:r>
              <a:rPr kumimoji="1" lang="zh-CN" altLang="en-US">
                <a:latin typeface="Times New Roman" pitchFamily="18" charset="0"/>
              </a:rPr>
              <a:t>片</a:t>
            </a:r>
          </a:p>
        </p:txBody>
      </p:sp>
      <p:grpSp>
        <p:nvGrpSpPr>
          <p:cNvPr id="77" name="Group 84"/>
          <p:cNvGrpSpPr>
            <a:grpSpLocks/>
          </p:cNvGrpSpPr>
          <p:nvPr/>
        </p:nvGrpSpPr>
        <p:grpSpPr bwMode="auto">
          <a:xfrm>
            <a:off x="122102" y="4057961"/>
            <a:ext cx="2472267" cy="461963"/>
            <a:chOff x="120" y="1152"/>
            <a:chExt cx="1752" cy="291"/>
          </a:xfrm>
        </p:grpSpPr>
        <p:sp>
          <p:nvSpPr>
            <p:cNvPr id="78" name="Text Box 85"/>
            <p:cNvSpPr txBox="1">
              <a:spLocks noChangeArrowheads="1"/>
            </p:cNvSpPr>
            <p:nvPr/>
          </p:nvSpPr>
          <p:spPr bwMode="auto">
            <a:xfrm>
              <a:off x="144" y="1152"/>
              <a:ext cx="1728" cy="291"/>
            </a:xfrm>
            <a:prstGeom prst="rect">
              <a:avLst/>
            </a:prstGeom>
            <a:noFill/>
            <a:ln w="9525">
              <a:noFill/>
              <a:miter lim="800000"/>
              <a:headEnd/>
              <a:tailEnd/>
            </a:ln>
            <a:effectLst/>
          </p:spPr>
          <p:txBody>
            <a:bodyPr>
              <a:spAutoFit/>
            </a:bodyPr>
            <a:lstStyle/>
            <a:p>
              <a:pPr algn="l">
                <a:defRPr/>
              </a:pPr>
              <a:r>
                <a:rPr kumimoji="1" lang="en-US" altLang="zh-CN" sz="2400" b="0" dirty="0">
                  <a:solidFill>
                    <a:schemeClr val="tx1"/>
                  </a:solidFill>
                  <a:effectLst>
                    <a:outerShdw blurRad="38100" dist="38100" dir="2700000" algn="tl">
                      <a:srgbClr val="C0C0C0"/>
                    </a:outerShdw>
                  </a:effectLst>
                  <a:latin typeface="Times New Roman" pitchFamily="18" charset="0"/>
                </a:rPr>
                <a:t>●</a:t>
              </a:r>
              <a:r>
                <a:rPr kumimoji="1" lang="en-US" altLang="zh-CN" sz="2400" dirty="0">
                  <a:solidFill>
                    <a:schemeClr val="tx1"/>
                  </a:solidFill>
                  <a:latin typeface="Times New Roman" pitchFamily="18" charset="0"/>
                </a:rPr>
                <a:t> 3</a:t>
              </a:r>
              <a:r>
                <a:rPr kumimoji="1" lang="zh-CN" altLang="en-US" sz="2400" dirty="0">
                  <a:solidFill>
                    <a:schemeClr val="tx1"/>
                  </a:solidFill>
                  <a:latin typeface="Times New Roman" pitchFamily="18" charset="0"/>
                </a:rPr>
                <a:t>、容量扩展</a:t>
              </a:r>
            </a:p>
          </p:txBody>
        </p:sp>
        <p:sp>
          <p:nvSpPr>
            <p:cNvPr id="79" name="Line 86"/>
            <p:cNvSpPr>
              <a:spLocks noChangeShapeType="1"/>
            </p:cNvSpPr>
            <p:nvPr/>
          </p:nvSpPr>
          <p:spPr bwMode="auto">
            <a:xfrm>
              <a:off x="120" y="1427"/>
              <a:ext cx="1578"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sz="2400">
                <a:solidFill>
                  <a:schemeClr val="tx1"/>
                </a:solidFill>
              </a:endParaRPr>
            </a:p>
          </p:txBody>
        </p:sp>
      </p:grpSp>
      <p:sp>
        <p:nvSpPr>
          <p:cNvPr id="80" name="Text Box 87"/>
          <p:cNvSpPr txBox="1">
            <a:spLocks noChangeArrowheads="1"/>
          </p:cNvSpPr>
          <p:nvPr/>
        </p:nvSpPr>
        <p:spPr bwMode="auto">
          <a:xfrm>
            <a:off x="2518169" y="4362759"/>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4K×1</a:t>
            </a:r>
          </a:p>
        </p:txBody>
      </p:sp>
      <p:sp>
        <p:nvSpPr>
          <p:cNvPr id="81" name="Text Box 88"/>
          <p:cNvSpPr txBox="1">
            <a:spLocks noChangeArrowheads="1"/>
          </p:cNvSpPr>
          <p:nvPr/>
        </p:nvSpPr>
        <p:spPr bwMode="auto">
          <a:xfrm>
            <a:off x="4042169" y="4362759"/>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8K×4</a:t>
            </a:r>
          </a:p>
        </p:txBody>
      </p:sp>
      <p:sp>
        <p:nvSpPr>
          <p:cNvPr id="82" name="Text Box 89"/>
          <p:cNvSpPr txBox="1">
            <a:spLocks noChangeArrowheads="1"/>
          </p:cNvSpPr>
          <p:nvPr/>
        </p:nvSpPr>
        <p:spPr bwMode="auto">
          <a:xfrm>
            <a:off x="5489969" y="4362759"/>
            <a:ext cx="1295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1K×8</a:t>
            </a:r>
          </a:p>
        </p:txBody>
      </p:sp>
      <p:grpSp>
        <p:nvGrpSpPr>
          <p:cNvPr id="83" name="Group 97"/>
          <p:cNvGrpSpPr>
            <a:grpSpLocks/>
          </p:cNvGrpSpPr>
          <p:nvPr/>
        </p:nvGrpSpPr>
        <p:grpSpPr bwMode="auto">
          <a:xfrm>
            <a:off x="2502304" y="4694547"/>
            <a:ext cx="3884622" cy="969962"/>
            <a:chOff x="1451" y="3648"/>
            <a:chExt cx="2447" cy="611"/>
          </a:xfrm>
        </p:grpSpPr>
        <p:sp>
          <p:nvSpPr>
            <p:cNvPr id="84" name="Line 90"/>
            <p:cNvSpPr>
              <a:spLocks noChangeShapeType="1"/>
            </p:cNvSpPr>
            <p:nvPr/>
          </p:nvSpPr>
          <p:spPr bwMode="auto">
            <a:xfrm>
              <a:off x="1619" y="3648"/>
              <a:ext cx="685" cy="33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5" name="Line 91"/>
            <p:cNvSpPr>
              <a:spLocks noChangeShapeType="1"/>
            </p:cNvSpPr>
            <p:nvPr/>
          </p:nvSpPr>
          <p:spPr bwMode="auto">
            <a:xfrm>
              <a:off x="1451" y="3648"/>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6" name="Line 92"/>
            <p:cNvSpPr>
              <a:spLocks noChangeShapeType="1"/>
            </p:cNvSpPr>
            <p:nvPr/>
          </p:nvSpPr>
          <p:spPr bwMode="auto">
            <a:xfrm>
              <a:off x="2465" y="3648"/>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7" name="Line 93"/>
            <p:cNvSpPr>
              <a:spLocks noChangeShapeType="1"/>
            </p:cNvSpPr>
            <p:nvPr/>
          </p:nvSpPr>
          <p:spPr bwMode="auto">
            <a:xfrm>
              <a:off x="3371" y="3648"/>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8" name="Line 94"/>
            <p:cNvSpPr>
              <a:spLocks noChangeShapeType="1"/>
            </p:cNvSpPr>
            <p:nvPr/>
          </p:nvSpPr>
          <p:spPr bwMode="auto">
            <a:xfrm flipH="1">
              <a:off x="3093" y="3648"/>
              <a:ext cx="432" cy="349"/>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89" name="Line 95"/>
            <p:cNvSpPr>
              <a:spLocks noChangeShapeType="1"/>
            </p:cNvSpPr>
            <p:nvPr/>
          </p:nvSpPr>
          <p:spPr bwMode="auto">
            <a:xfrm>
              <a:off x="2613" y="3648"/>
              <a:ext cx="123" cy="33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90" name="Text Box 96"/>
            <p:cNvSpPr txBox="1">
              <a:spLocks noChangeArrowheads="1"/>
            </p:cNvSpPr>
            <p:nvPr/>
          </p:nvSpPr>
          <p:spPr bwMode="auto">
            <a:xfrm>
              <a:off x="1594" y="3997"/>
              <a:ext cx="2304" cy="262"/>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表示片内有多少条地址线</a:t>
              </a:r>
            </a:p>
          </p:txBody>
        </p:sp>
      </p:grpSp>
      <p:grpSp>
        <p:nvGrpSpPr>
          <p:cNvPr id="91" name="Group 107"/>
          <p:cNvGrpSpPr>
            <a:grpSpLocks/>
          </p:cNvGrpSpPr>
          <p:nvPr/>
        </p:nvGrpSpPr>
        <p:grpSpPr bwMode="auto">
          <a:xfrm>
            <a:off x="4872432" y="933759"/>
            <a:ext cx="1455737" cy="1946275"/>
            <a:chOff x="2971" y="1248"/>
            <a:chExt cx="917" cy="1226"/>
          </a:xfrm>
        </p:grpSpPr>
        <p:grpSp>
          <p:nvGrpSpPr>
            <p:cNvPr id="92" name="Group 65"/>
            <p:cNvGrpSpPr>
              <a:grpSpLocks/>
            </p:cNvGrpSpPr>
            <p:nvPr/>
          </p:nvGrpSpPr>
          <p:grpSpPr bwMode="auto">
            <a:xfrm>
              <a:off x="2976" y="1248"/>
              <a:ext cx="912" cy="1226"/>
              <a:chOff x="3552" y="1078"/>
              <a:chExt cx="912" cy="1226"/>
            </a:xfrm>
          </p:grpSpPr>
          <p:sp>
            <p:nvSpPr>
              <p:cNvPr id="94" name="Rectangle 26"/>
              <p:cNvSpPr>
                <a:spLocks noChangeArrowheads="1"/>
              </p:cNvSpPr>
              <p:nvPr/>
            </p:nvSpPr>
            <p:spPr bwMode="auto">
              <a:xfrm>
                <a:off x="3995" y="1078"/>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95" name="Rectangle 25"/>
              <p:cNvSpPr>
                <a:spLocks noChangeArrowheads="1"/>
              </p:cNvSpPr>
              <p:nvPr/>
            </p:nvSpPr>
            <p:spPr bwMode="auto">
              <a:xfrm>
                <a:off x="3936" y="1118"/>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96" name="Rectangle 27"/>
              <p:cNvSpPr>
                <a:spLocks noChangeArrowheads="1"/>
              </p:cNvSpPr>
              <p:nvPr/>
            </p:nvSpPr>
            <p:spPr bwMode="auto">
              <a:xfrm>
                <a:off x="3888" y="1166"/>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97" name="Rectangle 28"/>
              <p:cNvSpPr>
                <a:spLocks noChangeArrowheads="1"/>
              </p:cNvSpPr>
              <p:nvPr/>
            </p:nvSpPr>
            <p:spPr bwMode="auto">
              <a:xfrm>
                <a:off x="3840" y="1203"/>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98" name="Rectangle 29"/>
              <p:cNvSpPr>
                <a:spLocks noChangeArrowheads="1"/>
              </p:cNvSpPr>
              <p:nvPr/>
            </p:nvSpPr>
            <p:spPr bwMode="auto">
              <a:xfrm>
                <a:off x="3764" y="1248"/>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99" name="Rectangle 30"/>
              <p:cNvSpPr>
                <a:spLocks noChangeArrowheads="1"/>
              </p:cNvSpPr>
              <p:nvPr/>
            </p:nvSpPr>
            <p:spPr bwMode="auto">
              <a:xfrm>
                <a:off x="3696" y="1296"/>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00" name="Rectangle 31"/>
              <p:cNvSpPr>
                <a:spLocks noChangeArrowheads="1"/>
              </p:cNvSpPr>
              <p:nvPr/>
            </p:nvSpPr>
            <p:spPr bwMode="auto">
              <a:xfrm>
                <a:off x="3618" y="1335"/>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01" name="Rectangle 32"/>
              <p:cNvSpPr>
                <a:spLocks noChangeArrowheads="1"/>
              </p:cNvSpPr>
              <p:nvPr/>
            </p:nvSpPr>
            <p:spPr bwMode="auto">
              <a:xfrm>
                <a:off x="3552" y="1392"/>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02" name="Line 33"/>
              <p:cNvSpPr>
                <a:spLocks noChangeShapeType="1"/>
              </p:cNvSpPr>
              <p:nvPr/>
            </p:nvSpPr>
            <p:spPr bwMode="auto">
              <a:xfrm>
                <a:off x="4080" y="1872"/>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3" name="Line 34"/>
              <p:cNvSpPr>
                <a:spLocks noChangeShapeType="1"/>
              </p:cNvSpPr>
              <p:nvPr/>
            </p:nvSpPr>
            <p:spPr bwMode="auto">
              <a:xfrm>
                <a:off x="4128" y="1824"/>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4" name="Line 35"/>
              <p:cNvSpPr>
                <a:spLocks noChangeShapeType="1"/>
              </p:cNvSpPr>
              <p:nvPr/>
            </p:nvSpPr>
            <p:spPr bwMode="auto">
              <a:xfrm>
                <a:off x="4215" y="1776"/>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5" name="Line 36"/>
              <p:cNvSpPr>
                <a:spLocks noChangeShapeType="1"/>
              </p:cNvSpPr>
              <p:nvPr/>
            </p:nvSpPr>
            <p:spPr bwMode="auto">
              <a:xfrm>
                <a:off x="3888" y="1968"/>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6" name="Line 37"/>
              <p:cNvSpPr>
                <a:spLocks noChangeShapeType="1"/>
              </p:cNvSpPr>
              <p:nvPr/>
            </p:nvSpPr>
            <p:spPr bwMode="auto">
              <a:xfrm>
                <a:off x="3984" y="1920"/>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7" name="Line 38"/>
              <p:cNvSpPr>
                <a:spLocks noChangeShapeType="1"/>
              </p:cNvSpPr>
              <p:nvPr/>
            </p:nvSpPr>
            <p:spPr bwMode="auto">
              <a:xfrm>
                <a:off x="4272" y="1728"/>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8" name="Line 39"/>
              <p:cNvSpPr>
                <a:spLocks noChangeShapeType="1"/>
              </p:cNvSpPr>
              <p:nvPr/>
            </p:nvSpPr>
            <p:spPr bwMode="auto">
              <a:xfrm>
                <a:off x="4320" y="1680"/>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09" name="Line 40"/>
              <p:cNvSpPr>
                <a:spLocks noChangeShapeType="1"/>
              </p:cNvSpPr>
              <p:nvPr/>
            </p:nvSpPr>
            <p:spPr bwMode="auto">
              <a:xfrm>
                <a:off x="4368" y="1661"/>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110" name="Text Box 41"/>
              <p:cNvSpPr txBox="1">
                <a:spLocks noChangeArrowheads="1"/>
              </p:cNvSpPr>
              <p:nvPr/>
            </p:nvSpPr>
            <p:spPr bwMode="auto">
              <a:xfrm>
                <a:off x="3936" y="206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1</a:t>
                </a:r>
              </a:p>
            </p:txBody>
          </p:sp>
          <p:sp>
            <p:nvSpPr>
              <p:cNvPr id="111" name="Text Box 42"/>
              <p:cNvSpPr txBox="1">
                <a:spLocks noChangeArrowheads="1"/>
              </p:cNvSpPr>
              <p:nvPr/>
            </p:nvSpPr>
            <p:spPr bwMode="auto">
              <a:xfrm>
                <a:off x="3744" y="211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0</a:t>
                </a:r>
              </a:p>
            </p:txBody>
          </p:sp>
          <p:sp>
            <p:nvSpPr>
              <p:cNvPr id="112" name="Text Box 43"/>
              <p:cNvSpPr txBox="1">
                <a:spLocks noChangeArrowheads="1"/>
              </p:cNvSpPr>
              <p:nvPr/>
            </p:nvSpPr>
            <p:spPr bwMode="auto">
              <a:xfrm>
                <a:off x="4272" y="182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7</a:t>
                </a:r>
              </a:p>
            </p:txBody>
          </p:sp>
          <p:sp>
            <p:nvSpPr>
              <p:cNvPr id="113" name="Text Box 44"/>
              <p:cNvSpPr txBox="1">
                <a:spLocks noChangeArrowheads="1"/>
              </p:cNvSpPr>
              <p:nvPr/>
            </p:nvSpPr>
            <p:spPr bwMode="auto">
              <a:xfrm>
                <a:off x="4128" y="196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t>
                </a:r>
                <a:endParaRPr kumimoji="1" lang="en-US" altLang="zh-CN" baseline="-25000">
                  <a:latin typeface="Times New Roman" pitchFamily="18" charset="0"/>
                </a:endParaRPr>
              </a:p>
            </p:txBody>
          </p:sp>
        </p:grpSp>
        <p:sp>
          <p:nvSpPr>
            <p:cNvPr id="93" name="Text Box 104"/>
            <p:cNvSpPr txBox="1">
              <a:spLocks noChangeArrowheads="1"/>
            </p:cNvSpPr>
            <p:nvPr/>
          </p:nvSpPr>
          <p:spPr bwMode="auto">
            <a:xfrm>
              <a:off x="2971" y="1752"/>
              <a:ext cx="4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1KX1</a:t>
              </a:r>
            </a:p>
          </p:txBody>
        </p:sp>
      </p:grpSp>
      <p:grpSp>
        <p:nvGrpSpPr>
          <p:cNvPr id="114" name="Group 108"/>
          <p:cNvGrpSpPr>
            <a:grpSpLocks/>
          </p:cNvGrpSpPr>
          <p:nvPr/>
        </p:nvGrpSpPr>
        <p:grpSpPr bwMode="auto">
          <a:xfrm>
            <a:off x="6528194" y="1127434"/>
            <a:ext cx="1628775" cy="1635125"/>
            <a:chOff x="4014" y="1370"/>
            <a:chExt cx="1026" cy="1030"/>
          </a:xfrm>
        </p:grpSpPr>
        <p:grpSp>
          <p:nvGrpSpPr>
            <p:cNvPr id="115" name="Group 102"/>
            <p:cNvGrpSpPr>
              <a:grpSpLocks/>
            </p:cNvGrpSpPr>
            <p:nvPr/>
          </p:nvGrpSpPr>
          <p:grpSpPr bwMode="auto">
            <a:xfrm>
              <a:off x="4032" y="1370"/>
              <a:ext cx="1008" cy="1030"/>
              <a:chOff x="4032" y="1370"/>
              <a:chExt cx="1008" cy="1030"/>
            </a:xfrm>
          </p:grpSpPr>
          <p:sp>
            <p:nvSpPr>
              <p:cNvPr id="117" name="AutoShape 69"/>
              <p:cNvSpPr>
                <a:spLocks noChangeArrowheads="1"/>
              </p:cNvSpPr>
              <p:nvPr/>
            </p:nvSpPr>
            <p:spPr bwMode="auto">
              <a:xfrm>
                <a:off x="4320" y="1898"/>
                <a:ext cx="192" cy="288"/>
              </a:xfrm>
              <a:prstGeom prst="upDownArrow">
                <a:avLst>
                  <a:gd name="adj1" fmla="val 50000"/>
                  <a:gd name="adj2" fmla="val 30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18" name="Rectangle 51"/>
              <p:cNvSpPr>
                <a:spLocks noChangeArrowheads="1"/>
              </p:cNvSpPr>
              <p:nvPr/>
            </p:nvSpPr>
            <p:spPr bwMode="auto">
              <a:xfrm>
                <a:off x="4176" y="1370"/>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19" name="Rectangle 52"/>
              <p:cNvSpPr>
                <a:spLocks noChangeArrowheads="1"/>
              </p:cNvSpPr>
              <p:nvPr/>
            </p:nvSpPr>
            <p:spPr bwMode="auto">
              <a:xfrm>
                <a:off x="4032" y="1418"/>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20" name="Text Box 62"/>
              <p:cNvSpPr txBox="1">
                <a:spLocks noChangeArrowheads="1"/>
              </p:cNvSpPr>
              <p:nvPr/>
            </p:nvSpPr>
            <p:spPr bwMode="auto">
              <a:xfrm>
                <a:off x="4320" y="2208"/>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0</a:t>
                </a:r>
                <a:r>
                  <a:rPr kumimoji="1" lang="en-US" altLang="zh-CN">
                    <a:latin typeface="Times New Roman" pitchFamily="18" charset="0"/>
                  </a:rPr>
                  <a:t>~ D</a:t>
                </a:r>
                <a:r>
                  <a:rPr kumimoji="1" lang="en-US" altLang="zh-CN" baseline="-25000">
                    <a:latin typeface="Times New Roman" pitchFamily="18" charset="0"/>
                  </a:rPr>
                  <a:t>3</a:t>
                </a:r>
              </a:p>
            </p:txBody>
          </p:sp>
          <p:sp>
            <p:nvSpPr>
              <p:cNvPr id="121" name="AutoShape 68"/>
              <p:cNvSpPr>
                <a:spLocks noChangeArrowheads="1"/>
              </p:cNvSpPr>
              <p:nvPr/>
            </p:nvSpPr>
            <p:spPr bwMode="auto">
              <a:xfrm>
                <a:off x="4128" y="1994"/>
                <a:ext cx="192" cy="288"/>
              </a:xfrm>
              <a:prstGeom prst="upDownArrow">
                <a:avLst>
                  <a:gd name="adj1" fmla="val 50000"/>
                  <a:gd name="adj2" fmla="val 30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22" name="Text Box 70"/>
              <p:cNvSpPr txBox="1">
                <a:spLocks noChangeArrowheads="1"/>
              </p:cNvSpPr>
              <p:nvPr/>
            </p:nvSpPr>
            <p:spPr bwMode="auto">
              <a:xfrm>
                <a:off x="4560" y="199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4</a:t>
                </a:r>
                <a:r>
                  <a:rPr kumimoji="1" lang="en-US" altLang="zh-CN">
                    <a:latin typeface="Times New Roman" pitchFamily="18" charset="0"/>
                  </a:rPr>
                  <a:t>~ D</a:t>
                </a:r>
                <a:r>
                  <a:rPr kumimoji="1" lang="en-US" altLang="zh-CN" baseline="-25000">
                    <a:latin typeface="Times New Roman" pitchFamily="18" charset="0"/>
                  </a:rPr>
                  <a:t>7</a:t>
                </a:r>
              </a:p>
            </p:txBody>
          </p:sp>
        </p:grpSp>
        <p:sp>
          <p:nvSpPr>
            <p:cNvPr id="116" name="Text Box 105"/>
            <p:cNvSpPr txBox="1">
              <a:spLocks noChangeArrowheads="1"/>
            </p:cNvSpPr>
            <p:nvPr/>
          </p:nvSpPr>
          <p:spPr bwMode="auto">
            <a:xfrm>
              <a:off x="4014" y="1616"/>
              <a:ext cx="4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1KX4</a:t>
              </a:r>
            </a:p>
          </p:txBody>
        </p:sp>
      </p:grpSp>
      <p:grpSp>
        <p:nvGrpSpPr>
          <p:cNvPr id="123" name="Group 109"/>
          <p:cNvGrpSpPr>
            <a:grpSpLocks/>
          </p:cNvGrpSpPr>
          <p:nvPr/>
        </p:nvGrpSpPr>
        <p:grpSpPr bwMode="auto">
          <a:xfrm>
            <a:off x="8233169" y="1162359"/>
            <a:ext cx="762000" cy="1676400"/>
            <a:chOff x="5088" y="1392"/>
            <a:chExt cx="480" cy="1056"/>
          </a:xfrm>
        </p:grpSpPr>
        <p:grpSp>
          <p:nvGrpSpPr>
            <p:cNvPr id="124" name="Group 103"/>
            <p:cNvGrpSpPr>
              <a:grpSpLocks/>
            </p:cNvGrpSpPr>
            <p:nvPr/>
          </p:nvGrpSpPr>
          <p:grpSpPr bwMode="auto">
            <a:xfrm>
              <a:off x="5088" y="1392"/>
              <a:ext cx="480" cy="1056"/>
              <a:chOff x="5088" y="1392"/>
              <a:chExt cx="480" cy="1056"/>
            </a:xfrm>
          </p:grpSpPr>
          <p:sp>
            <p:nvSpPr>
              <p:cNvPr id="126" name="Rectangle 49"/>
              <p:cNvSpPr>
                <a:spLocks noChangeArrowheads="1"/>
              </p:cNvSpPr>
              <p:nvPr/>
            </p:nvSpPr>
            <p:spPr bwMode="auto">
              <a:xfrm>
                <a:off x="5136" y="1392"/>
                <a:ext cx="384" cy="576"/>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27" name="AutoShape 71"/>
              <p:cNvSpPr>
                <a:spLocks noChangeArrowheads="1"/>
              </p:cNvSpPr>
              <p:nvPr/>
            </p:nvSpPr>
            <p:spPr bwMode="auto">
              <a:xfrm>
                <a:off x="5232" y="1968"/>
                <a:ext cx="192" cy="288"/>
              </a:xfrm>
              <a:prstGeom prst="upDownArrow">
                <a:avLst>
                  <a:gd name="adj1" fmla="val 50000"/>
                  <a:gd name="adj2" fmla="val 30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128" name="Text Box 72"/>
              <p:cNvSpPr txBox="1">
                <a:spLocks noChangeArrowheads="1"/>
              </p:cNvSpPr>
              <p:nvPr/>
            </p:nvSpPr>
            <p:spPr bwMode="auto">
              <a:xfrm>
                <a:off x="5088" y="2256"/>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0</a:t>
                </a:r>
                <a:r>
                  <a:rPr kumimoji="1" lang="en-US" altLang="zh-CN">
                    <a:latin typeface="Times New Roman" pitchFamily="18" charset="0"/>
                  </a:rPr>
                  <a:t>~ D</a:t>
                </a:r>
                <a:r>
                  <a:rPr kumimoji="1" lang="en-US" altLang="zh-CN" baseline="-25000">
                    <a:latin typeface="Times New Roman" pitchFamily="18" charset="0"/>
                  </a:rPr>
                  <a:t>7</a:t>
                </a:r>
              </a:p>
            </p:txBody>
          </p:sp>
        </p:grpSp>
        <p:sp>
          <p:nvSpPr>
            <p:cNvPr id="125" name="Text Box 106"/>
            <p:cNvSpPr txBox="1">
              <a:spLocks noChangeArrowheads="1"/>
            </p:cNvSpPr>
            <p:nvPr/>
          </p:nvSpPr>
          <p:spPr bwMode="auto">
            <a:xfrm>
              <a:off x="5103" y="1616"/>
              <a:ext cx="40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1KX8</a:t>
              </a:r>
            </a:p>
          </p:txBody>
        </p:sp>
      </p:grpSp>
    </p:spTree>
    <p:extLst>
      <p:ext uri="{BB962C8B-B14F-4D97-AF65-F5344CB8AC3E}">
        <p14:creationId xmlns:p14="http://schemas.microsoft.com/office/powerpoint/2010/main" val="2777425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45453" y="468180"/>
            <a:ext cx="8690747" cy="5820795"/>
          </a:xfrm>
        </p:spPr>
        <p:txBody>
          <a:bodyPr/>
          <a:lstStyle/>
          <a:p>
            <a:pPr>
              <a:defRPr/>
            </a:pPr>
            <a:r>
              <a:rPr kumimoji="1" lang="en-US" altLang="zh-CN" sz="2400" dirty="0">
                <a:latin typeface="Times New Roman" pitchFamily="18" charset="0"/>
              </a:rPr>
              <a:t>RAM</a:t>
            </a:r>
            <a:r>
              <a:rPr kumimoji="1" lang="zh-CN" altLang="en-US" sz="2400" dirty="0">
                <a:latin typeface="Times New Roman" pitchFamily="18" charset="0"/>
              </a:rPr>
              <a:t>的存储芯片的扩展</a:t>
            </a:r>
          </a:p>
          <a:p>
            <a:pPr>
              <a:defRPr/>
            </a:pPr>
            <a:endParaRPr kumimoji="1" lang="en-US" altLang="zh-CN" dirty="0">
              <a:latin typeface="Times New Roman" pitchFamily="18" charset="0"/>
            </a:endParaRPr>
          </a:p>
          <a:p>
            <a:pPr>
              <a:defRPr/>
            </a:pPr>
            <a:endParaRPr kumimoji="1" lang="zh-CN" altLang="en-US" dirty="0">
              <a:latin typeface="Times New Roman" pitchFamily="18" charset="0"/>
            </a:endParaRPr>
          </a:p>
          <a:p>
            <a:endParaRPr lang="zh-CN" altLang="en-US" dirty="0"/>
          </a:p>
        </p:txBody>
      </p:sp>
      <p:sp>
        <p:nvSpPr>
          <p:cNvPr id="129" name="Text Box 3"/>
          <p:cNvSpPr txBox="1">
            <a:spLocks noChangeArrowheads="1"/>
          </p:cNvSpPr>
          <p:nvPr/>
        </p:nvSpPr>
        <p:spPr bwMode="auto">
          <a:xfrm>
            <a:off x="4761" y="1246187"/>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15</a:t>
            </a:r>
            <a:r>
              <a:rPr kumimoji="1" lang="en-US" altLang="zh-CN">
                <a:latin typeface="Times New Roman" pitchFamily="18" charset="0"/>
              </a:rPr>
              <a:t> A</a:t>
            </a:r>
            <a:r>
              <a:rPr kumimoji="1" lang="en-US" altLang="zh-CN" baseline="-25000">
                <a:latin typeface="Times New Roman" pitchFamily="18" charset="0"/>
              </a:rPr>
              <a:t>14</a:t>
            </a:r>
            <a:r>
              <a:rPr kumimoji="1" lang="en-US" altLang="zh-CN">
                <a:latin typeface="Times New Roman" pitchFamily="18" charset="0"/>
              </a:rPr>
              <a:t> A</a:t>
            </a:r>
            <a:r>
              <a:rPr kumimoji="1" lang="en-US" altLang="zh-CN" baseline="-25000">
                <a:latin typeface="Times New Roman" pitchFamily="18" charset="0"/>
              </a:rPr>
              <a:t>13</a:t>
            </a:r>
            <a:r>
              <a:rPr kumimoji="1" lang="en-US" altLang="zh-CN">
                <a:latin typeface="Times New Roman" pitchFamily="18" charset="0"/>
              </a:rPr>
              <a:t> A</a:t>
            </a:r>
            <a:r>
              <a:rPr kumimoji="1" lang="en-US" altLang="zh-CN" baseline="-25000">
                <a:latin typeface="Times New Roman" pitchFamily="18" charset="0"/>
              </a:rPr>
              <a:t>12  </a:t>
            </a:r>
            <a:r>
              <a:rPr kumimoji="1" lang="en-US" altLang="zh-CN">
                <a:latin typeface="Times New Roman" pitchFamily="18" charset="0"/>
              </a:rPr>
              <a:t>A</a:t>
            </a:r>
            <a:r>
              <a:rPr kumimoji="1" lang="en-US" altLang="zh-CN" baseline="-25000">
                <a:latin typeface="Times New Roman" pitchFamily="18" charset="0"/>
              </a:rPr>
              <a:t>11  </a:t>
            </a:r>
            <a:r>
              <a:rPr kumimoji="1" lang="en-US" altLang="zh-CN">
                <a:latin typeface="Times New Roman" pitchFamily="18" charset="0"/>
              </a:rPr>
              <a:t>A</a:t>
            </a:r>
            <a:r>
              <a:rPr kumimoji="1" lang="en-US" altLang="zh-CN" baseline="-25000">
                <a:latin typeface="Times New Roman" pitchFamily="18" charset="0"/>
              </a:rPr>
              <a:t>10  </a:t>
            </a:r>
            <a:r>
              <a:rPr kumimoji="1" lang="en-US" altLang="zh-CN">
                <a:latin typeface="Times New Roman" pitchFamily="18" charset="0"/>
              </a:rPr>
              <a:t>A</a:t>
            </a:r>
            <a:r>
              <a:rPr kumimoji="1" lang="en-US" altLang="zh-CN" baseline="-25000">
                <a:latin typeface="Times New Roman" pitchFamily="18" charset="0"/>
              </a:rPr>
              <a:t>9  </a:t>
            </a:r>
            <a:r>
              <a:rPr kumimoji="1" lang="en-US" altLang="zh-CN">
                <a:latin typeface="Times New Roman" pitchFamily="18" charset="0"/>
              </a:rPr>
              <a:t>A</a:t>
            </a:r>
            <a:r>
              <a:rPr kumimoji="1" lang="en-US" altLang="zh-CN" baseline="-25000">
                <a:latin typeface="Times New Roman" pitchFamily="18" charset="0"/>
              </a:rPr>
              <a:t>8  </a:t>
            </a:r>
            <a:r>
              <a:rPr kumimoji="1" lang="en-US" altLang="zh-CN">
                <a:latin typeface="Times New Roman" pitchFamily="18" charset="0"/>
              </a:rPr>
              <a:t>A</a:t>
            </a:r>
            <a:r>
              <a:rPr kumimoji="1" lang="en-US" altLang="zh-CN" baseline="-25000">
                <a:latin typeface="Times New Roman" pitchFamily="18" charset="0"/>
              </a:rPr>
              <a:t>7  </a:t>
            </a:r>
            <a:r>
              <a:rPr kumimoji="1" lang="en-US" altLang="zh-CN">
                <a:latin typeface="Times New Roman" pitchFamily="18" charset="0"/>
              </a:rPr>
              <a:t>A</a:t>
            </a:r>
            <a:r>
              <a:rPr kumimoji="1" lang="en-US" altLang="zh-CN" baseline="-25000">
                <a:latin typeface="Times New Roman" pitchFamily="18" charset="0"/>
              </a:rPr>
              <a:t>6  </a:t>
            </a:r>
            <a:r>
              <a:rPr kumimoji="1" lang="en-US" altLang="zh-CN">
                <a:latin typeface="Times New Roman" pitchFamily="18" charset="0"/>
              </a:rPr>
              <a:t>A</a:t>
            </a:r>
            <a:r>
              <a:rPr kumimoji="1" lang="en-US" altLang="zh-CN" baseline="-25000">
                <a:latin typeface="Times New Roman" pitchFamily="18" charset="0"/>
              </a:rPr>
              <a:t>5  </a:t>
            </a:r>
            <a:r>
              <a:rPr kumimoji="1" lang="en-US" altLang="zh-CN">
                <a:latin typeface="Times New Roman" pitchFamily="18" charset="0"/>
              </a:rPr>
              <a:t>A</a:t>
            </a:r>
            <a:r>
              <a:rPr kumimoji="1" lang="en-US" altLang="zh-CN" baseline="-25000">
                <a:latin typeface="Times New Roman" pitchFamily="18" charset="0"/>
              </a:rPr>
              <a:t>4  </a:t>
            </a:r>
            <a:r>
              <a:rPr kumimoji="1" lang="en-US" altLang="zh-CN">
                <a:latin typeface="Times New Roman" pitchFamily="18" charset="0"/>
              </a:rPr>
              <a:t>A</a:t>
            </a:r>
            <a:r>
              <a:rPr kumimoji="1" lang="en-US" altLang="zh-CN" baseline="-25000">
                <a:latin typeface="Times New Roman" pitchFamily="18" charset="0"/>
              </a:rPr>
              <a:t>3  </a:t>
            </a:r>
            <a:r>
              <a:rPr kumimoji="1" lang="en-US" altLang="zh-CN">
                <a:latin typeface="Times New Roman" pitchFamily="18" charset="0"/>
              </a:rPr>
              <a:t>A</a:t>
            </a:r>
            <a:r>
              <a:rPr kumimoji="1" lang="en-US" altLang="zh-CN" baseline="-25000">
                <a:latin typeface="Times New Roman" pitchFamily="18" charset="0"/>
              </a:rPr>
              <a:t>2  </a:t>
            </a:r>
            <a:r>
              <a:rPr kumimoji="1" lang="en-US" altLang="zh-CN">
                <a:latin typeface="Times New Roman" pitchFamily="18" charset="0"/>
              </a:rPr>
              <a:t>A</a:t>
            </a:r>
            <a:r>
              <a:rPr kumimoji="1" lang="en-US" altLang="zh-CN" baseline="-25000">
                <a:latin typeface="Times New Roman" pitchFamily="18" charset="0"/>
              </a:rPr>
              <a:t>1  </a:t>
            </a:r>
            <a:r>
              <a:rPr kumimoji="1" lang="en-US" altLang="zh-CN">
                <a:latin typeface="Times New Roman" pitchFamily="18" charset="0"/>
              </a:rPr>
              <a:t>A</a:t>
            </a:r>
            <a:r>
              <a:rPr kumimoji="1" lang="en-US" altLang="zh-CN" baseline="-25000">
                <a:latin typeface="Times New Roman" pitchFamily="18" charset="0"/>
              </a:rPr>
              <a:t>0</a:t>
            </a:r>
          </a:p>
        </p:txBody>
      </p:sp>
      <p:sp>
        <p:nvSpPr>
          <p:cNvPr id="130" name="Line 4"/>
          <p:cNvSpPr>
            <a:spLocks noChangeShapeType="1"/>
          </p:cNvSpPr>
          <p:nvPr/>
        </p:nvSpPr>
        <p:spPr bwMode="auto">
          <a:xfrm>
            <a:off x="6253161" y="1398587"/>
            <a:ext cx="0" cy="304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1" name="Text Box 5"/>
          <p:cNvSpPr txBox="1">
            <a:spLocks noChangeArrowheads="1"/>
          </p:cNvSpPr>
          <p:nvPr/>
        </p:nvSpPr>
        <p:spPr bwMode="auto">
          <a:xfrm>
            <a:off x="6242049" y="1870074"/>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对应</a:t>
            </a:r>
            <a:r>
              <a:rPr kumimoji="1" lang="en-US" altLang="zh-CN">
                <a:latin typeface="Times New Roman" pitchFamily="18" charset="0"/>
              </a:rPr>
              <a:t>1K×?</a:t>
            </a:r>
            <a:r>
              <a:rPr kumimoji="1" lang="zh-CN" altLang="en-US">
                <a:latin typeface="Times New Roman" pitchFamily="18" charset="0"/>
              </a:rPr>
              <a:t>芯片</a:t>
            </a:r>
          </a:p>
        </p:txBody>
      </p:sp>
      <p:grpSp>
        <p:nvGrpSpPr>
          <p:cNvPr id="132" name="Group 6"/>
          <p:cNvGrpSpPr>
            <a:grpSpLocks/>
          </p:cNvGrpSpPr>
          <p:nvPr/>
        </p:nvGrpSpPr>
        <p:grpSpPr bwMode="auto">
          <a:xfrm>
            <a:off x="2643186" y="1565274"/>
            <a:ext cx="3633788" cy="625475"/>
            <a:chOff x="1872" y="480"/>
            <a:chExt cx="2208" cy="394"/>
          </a:xfrm>
        </p:grpSpPr>
        <p:sp>
          <p:nvSpPr>
            <p:cNvPr id="133" name="Line 7"/>
            <p:cNvSpPr>
              <a:spLocks noChangeShapeType="1"/>
            </p:cNvSpPr>
            <p:nvPr/>
          </p:nvSpPr>
          <p:spPr bwMode="auto">
            <a:xfrm>
              <a:off x="1872" y="480"/>
              <a:ext cx="0" cy="384"/>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4" name="Line 8"/>
            <p:cNvSpPr>
              <a:spLocks noChangeShapeType="1"/>
            </p:cNvSpPr>
            <p:nvPr/>
          </p:nvSpPr>
          <p:spPr bwMode="auto">
            <a:xfrm>
              <a:off x="1872" y="816"/>
              <a:ext cx="2208" cy="0"/>
            </a:xfrm>
            <a:prstGeom prst="line">
              <a:avLst/>
            </a:prstGeom>
            <a:noFill/>
            <a:ln w="19050">
              <a:solidFill>
                <a:srgbClr val="008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5" name="Text Box 9"/>
            <p:cNvSpPr txBox="1">
              <a:spLocks noChangeArrowheads="1"/>
            </p:cNvSpPr>
            <p:nvPr/>
          </p:nvSpPr>
          <p:spPr bwMode="auto">
            <a:xfrm>
              <a:off x="2256" y="624"/>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片内地址线（</a:t>
              </a:r>
              <a:r>
                <a:rPr kumimoji="1" lang="en-US" altLang="zh-CN">
                  <a:latin typeface="Times New Roman" pitchFamily="18" charset="0"/>
                </a:rPr>
                <a:t>10</a:t>
              </a:r>
              <a:r>
                <a:rPr kumimoji="1" lang="zh-CN" altLang="en-US">
                  <a:latin typeface="Times New Roman" pitchFamily="18" charset="0"/>
                </a:rPr>
                <a:t>条） </a:t>
              </a:r>
            </a:p>
          </p:txBody>
        </p:sp>
      </p:grpSp>
      <p:grpSp>
        <p:nvGrpSpPr>
          <p:cNvPr id="136" name="Group 10"/>
          <p:cNvGrpSpPr>
            <a:grpSpLocks/>
          </p:cNvGrpSpPr>
          <p:nvPr/>
        </p:nvGrpSpPr>
        <p:grpSpPr bwMode="auto">
          <a:xfrm>
            <a:off x="2290761" y="1627187"/>
            <a:ext cx="4057650" cy="930275"/>
            <a:chOff x="1632" y="528"/>
            <a:chExt cx="2496" cy="586"/>
          </a:xfrm>
        </p:grpSpPr>
        <p:sp>
          <p:nvSpPr>
            <p:cNvPr id="137" name="Line 11"/>
            <p:cNvSpPr>
              <a:spLocks noChangeShapeType="1"/>
            </p:cNvSpPr>
            <p:nvPr/>
          </p:nvSpPr>
          <p:spPr bwMode="auto">
            <a:xfrm>
              <a:off x="1632" y="528"/>
              <a:ext cx="0" cy="576"/>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Line 12"/>
            <p:cNvSpPr>
              <a:spLocks noChangeShapeType="1"/>
            </p:cNvSpPr>
            <p:nvPr/>
          </p:nvSpPr>
          <p:spPr bwMode="auto">
            <a:xfrm>
              <a:off x="1632" y="1056"/>
              <a:ext cx="2496" cy="0"/>
            </a:xfrm>
            <a:prstGeom prst="line">
              <a:avLst/>
            </a:prstGeom>
            <a:noFill/>
            <a:ln w="19050">
              <a:solidFill>
                <a:srgbClr val="008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Text Box 13"/>
            <p:cNvSpPr txBox="1">
              <a:spLocks noChangeArrowheads="1"/>
            </p:cNvSpPr>
            <p:nvPr/>
          </p:nvSpPr>
          <p:spPr bwMode="auto">
            <a:xfrm>
              <a:off x="2112" y="864"/>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片内地址线（</a:t>
              </a:r>
              <a:r>
                <a:rPr kumimoji="1" lang="en-US" altLang="zh-CN">
                  <a:latin typeface="Times New Roman" pitchFamily="18" charset="0"/>
                </a:rPr>
                <a:t>11</a:t>
              </a:r>
              <a:r>
                <a:rPr kumimoji="1" lang="zh-CN" altLang="en-US">
                  <a:latin typeface="Times New Roman" pitchFamily="18" charset="0"/>
                </a:rPr>
                <a:t>条） </a:t>
              </a:r>
            </a:p>
          </p:txBody>
        </p:sp>
      </p:grpSp>
      <p:grpSp>
        <p:nvGrpSpPr>
          <p:cNvPr id="140" name="Group 14"/>
          <p:cNvGrpSpPr>
            <a:grpSpLocks/>
          </p:cNvGrpSpPr>
          <p:nvPr/>
        </p:nvGrpSpPr>
        <p:grpSpPr bwMode="auto">
          <a:xfrm>
            <a:off x="1820382" y="1627187"/>
            <a:ext cx="4507212" cy="1311275"/>
            <a:chOff x="1336" y="528"/>
            <a:chExt cx="2736" cy="826"/>
          </a:xfrm>
        </p:grpSpPr>
        <p:sp>
          <p:nvSpPr>
            <p:cNvPr id="141" name="Text Box 15"/>
            <p:cNvSpPr txBox="1">
              <a:spLocks noChangeArrowheads="1"/>
            </p:cNvSpPr>
            <p:nvPr/>
          </p:nvSpPr>
          <p:spPr bwMode="auto">
            <a:xfrm>
              <a:off x="2016" y="1104"/>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片内地址线（</a:t>
              </a:r>
              <a:r>
                <a:rPr kumimoji="1" lang="en-US" altLang="zh-CN">
                  <a:latin typeface="Times New Roman" pitchFamily="18" charset="0"/>
                </a:rPr>
                <a:t>12</a:t>
              </a:r>
              <a:r>
                <a:rPr kumimoji="1" lang="zh-CN" altLang="en-US">
                  <a:latin typeface="Times New Roman" pitchFamily="18" charset="0"/>
                </a:rPr>
                <a:t>条） </a:t>
              </a:r>
            </a:p>
          </p:txBody>
        </p:sp>
        <p:sp>
          <p:nvSpPr>
            <p:cNvPr id="142" name="Line 16"/>
            <p:cNvSpPr>
              <a:spLocks noChangeShapeType="1"/>
            </p:cNvSpPr>
            <p:nvPr/>
          </p:nvSpPr>
          <p:spPr bwMode="auto">
            <a:xfrm>
              <a:off x="1344" y="528"/>
              <a:ext cx="0" cy="768"/>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Line 17"/>
            <p:cNvSpPr>
              <a:spLocks noChangeShapeType="1"/>
            </p:cNvSpPr>
            <p:nvPr/>
          </p:nvSpPr>
          <p:spPr bwMode="auto">
            <a:xfrm>
              <a:off x="1336" y="1296"/>
              <a:ext cx="2736" cy="0"/>
            </a:xfrm>
            <a:prstGeom prst="line">
              <a:avLst/>
            </a:prstGeom>
            <a:noFill/>
            <a:ln w="19050">
              <a:solidFill>
                <a:srgbClr val="008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4" name="Text Box 18"/>
          <p:cNvSpPr txBox="1">
            <a:spLocks noChangeArrowheads="1"/>
          </p:cNvSpPr>
          <p:nvPr/>
        </p:nvSpPr>
        <p:spPr bwMode="auto">
          <a:xfrm>
            <a:off x="6242049" y="2251074"/>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对应</a:t>
            </a:r>
            <a:r>
              <a:rPr kumimoji="1" lang="en-US" altLang="zh-CN">
                <a:latin typeface="Times New Roman" pitchFamily="18" charset="0"/>
              </a:rPr>
              <a:t>2K×?</a:t>
            </a:r>
            <a:r>
              <a:rPr kumimoji="1" lang="zh-CN" altLang="en-US">
                <a:latin typeface="Times New Roman" pitchFamily="18" charset="0"/>
              </a:rPr>
              <a:t>芯片</a:t>
            </a:r>
          </a:p>
        </p:txBody>
      </p:sp>
      <p:sp>
        <p:nvSpPr>
          <p:cNvPr id="145" name="Text Box 19"/>
          <p:cNvSpPr txBox="1">
            <a:spLocks noChangeArrowheads="1"/>
          </p:cNvSpPr>
          <p:nvPr/>
        </p:nvSpPr>
        <p:spPr bwMode="auto">
          <a:xfrm>
            <a:off x="6275386" y="2665412"/>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对应</a:t>
            </a:r>
            <a:r>
              <a:rPr kumimoji="1" lang="en-US" altLang="zh-CN">
                <a:latin typeface="Times New Roman" pitchFamily="18" charset="0"/>
              </a:rPr>
              <a:t>4K×?</a:t>
            </a:r>
            <a:r>
              <a:rPr kumimoji="1" lang="zh-CN" altLang="en-US">
                <a:latin typeface="Times New Roman" pitchFamily="18" charset="0"/>
              </a:rPr>
              <a:t>芯片</a:t>
            </a:r>
          </a:p>
        </p:txBody>
      </p:sp>
      <p:sp>
        <p:nvSpPr>
          <p:cNvPr id="146" name="Text Box 20"/>
          <p:cNvSpPr txBox="1">
            <a:spLocks noChangeArrowheads="1"/>
          </p:cNvSpPr>
          <p:nvPr/>
        </p:nvSpPr>
        <p:spPr bwMode="auto">
          <a:xfrm>
            <a:off x="6376986" y="3470274"/>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t>
            </a:r>
          </a:p>
        </p:txBody>
      </p:sp>
      <p:sp>
        <p:nvSpPr>
          <p:cNvPr id="147" name="Text Box 21"/>
          <p:cNvSpPr txBox="1">
            <a:spLocks noChangeArrowheads="1"/>
          </p:cNvSpPr>
          <p:nvPr/>
        </p:nvSpPr>
        <p:spPr bwMode="auto">
          <a:xfrm>
            <a:off x="6224586" y="4079874"/>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对应</a:t>
            </a:r>
            <a:r>
              <a:rPr kumimoji="1" lang="en-US" altLang="zh-CN">
                <a:latin typeface="Times New Roman" pitchFamily="18" charset="0"/>
              </a:rPr>
              <a:t>64K×?</a:t>
            </a:r>
            <a:r>
              <a:rPr kumimoji="1" lang="zh-CN" altLang="en-US">
                <a:latin typeface="Times New Roman" pitchFamily="18" charset="0"/>
              </a:rPr>
              <a:t>芯片</a:t>
            </a:r>
          </a:p>
        </p:txBody>
      </p:sp>
      <p:grpSp>
        <p:nvGrpSpPr>
          <p:cNvPr id="148" name="Group 22"/>
          <p:cNvGrpSpPr>
            <a:grpSpLocks/>
          </p:cNvGrpSpPr>
          <p:nvPr/>
        </p:nvGrpSpPr>
        <p:grpSpPr bwMode="auto">
          <a:xfrm>
            <a:off x="155574" y="1550987"/>
            <a:ext cx="6192837" cy="2911475"/>
            <a:chOff x="240" y="480"/>
            <a:chExt cx="3840" cy="1834"/>
          </a:xfrm>
        </p:grpSpPr>
        <p:sp>
          <p:nvSpPr>
            <p:cNvPr id="149" name="Text Box 23"/>
            <p:cNvSpPr txBox="1">
              <a:spLocks noChangeArrowheads="1"/>
            </p:cNvSpPr>
            <p:nvPr/>
          </p:nvSpPr>
          <p:spPr bwMode="auto">
            <a:xfrm>
              <a:off x="1872" y="2064"/>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片内地址线（</a:t>
              </a:r>
              <a:r>
                <a:rPr kumimoji="1" lang="en-US" altLang="zh-CN">
                  <a:latin typeface="Times New Roman" pitchFamily="18" charset="0"/>
                </a:rPr>
                <a:t>16</a:t>
              </a:r>
              <a:r>
                <a:rPr kumimoji="1" lang="zh-CN" altLang="en-US">
                  <a:latin typeface="Times New Roman" pitchFamily="18" charset="0"/>
                </a:rPr>
                <a:t>条） </a:t>
              </a:r>
            </a:p>
          </p:txBody>
        </p:sp>
        <p:sp>
          <p:nvSpPr>
            <p:cNvPr id="150" name="Line 24"/>
            <p:cNvSpPr>
              <a:spLocks noChangeShapeType="1"/>
            </p:cNvSpPr>
            <p:nvPr/>
          </p:nvSpPr>
          <p:spPr bwMode="auto">
            <a:xfrm>
              <a:off x="240" y="480"/>
              <a:ext cx="0" cy="1776"/>
            </a:xfrm>
            <a:prstGeom prst="line">
              <a:avLst/>
            </a:prstGeom>
            <a:noFill/>
            <a:ln w="19050">
              <a:solidFill>
                <a:srgbClr val="008000"/>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1" name="Line 25"/>
            <p:cNvSpPr>
              <a:spLocks noChangeShapeType="1"/>
            </p:cNvSpPr>
            <p:nvPr/>
          </p:nvSpPr>
          <p:spPr bwMode="auto">
            <a:xfrm>
              <a:off x="240" y="2256"/>
              <a:ext cx="3840" cy="0"/>
            </a:xfrm>
            <a:prstGeom prst="line">
              <a:avLst/>
            </a:prstGeom>
            <a:noFill/>
            <a:ln w="19050">
              <a:solidFill>
                <a:srgbClr val="008000"/>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52" name="Group 26"/>
          <p:cNvGrpSpPr>
            <a:grpSpLocks/>
          </p:cNvGrpSpPr>
          <p:nvPr/>
        </p:nvGrpSpPr>
        <p:grpSpPr bwMode="auto">
          <a:xfrm>
            <a:off x="157161" y="1703387"/>
            <a:ext cx="2514600" cy="396875"/>
            <a:chOff x="288" y="576"/>
            <a:chExt cx="1584" cy="250"/>
          </a:xfrm>
        </p:grpSpPr>
        <p:sp>
          <p:nvSpPr>
            <p:cNvPr id="153" name="Line 27"/>
            <p:cNvSpPr>
              <a:spLocks noChangeShapeType="1"/>
            </p:cNvSpPr>
            <p:nvPr/>
          </p:nvSpPr>
          <p:spPr bwMode="auto">
            <a:xfrm flipV="1">
              <a:off x="288" y="816"/>
              <a:ext cx="1584" cy="0"/>
            </a:xfrm>
            <a:prstGeom prst="line">
              <a:avLst/>
            </a:prstGeom>
            <a:noFill/>
            <a:ln w="1905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4" name="Text Box 28"/>
            <p:cNvSpPr txBox="1">
              <a:spLocks noChangeArrowheads="1"/>
            </p:cNvSpPr>
            <p:nvPr/>
          </p:nvSpPr>
          <p:spPr bwMode="auto">
            <a:xfrm>
              <a:off x="336" y="576"/>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solidFill>
                    <a:srgbClr val="FF3300"/>
                  </a:solidFill>
                  <a:latin typeface="Times New Roman" pitchFamily="18" charset="0"/>
                </a:rPr>
                <a:t>高位地址</a:t>
              </a:r>
              <a:r>
                <a:rPr kumimoji="1" lang="zh-CN" altLang="en-US">
                  <a:latin typeface="Times New Roman" pitchFamily="18" charset="0"/>
                </a:rPr>
                <a:t>  </a:t>
              </a:r>
              <a:r>
                <a:rPr kumimoji="1" lang="en-US" altLang="zh-CN">
                  <a:latin typeface="Times New Roman" pitchFamily="18" charset="0"/>
                </a:rPr>
                <a:t>6: 64</a:t>
              </a:r>
            </a:p>
          </p:txBody>
        </p:sp>
      </p:grpSp>
      <p:grpSp>
        <p:nvGrpSpPr>
          <p:cNvPr id="155" name="Group 29"/>
          <p:cNvGrpSpPr>
            <a:grpSpLocks/>
          </p:cNvGrpSpPr>
          <p:nvPr/>
        </p:nvGrpSpPr>
        <p:grpSpPr bwMode="auto">
          <a:xfrm>
            <a:off x="80961" y="2084387"/>
            <a:ext cx="2438400" cy="396875"/>
            <a:chOff x="240" y="816"/>
            <a:chExt cx="1536" cy="250"/>
          </a:xfrm>
        </p:grpSpPr>
        <p:sp>
          <p:nvSpPr>
            <p:cNvPr id="156" name="Line 30"/>
            <p:cNvSpPr>
              <a:spLocks noChangeShapeType="1"/>
            </p:cNvSpPr>
            <p:nvPr/>
          </p:nvSpPr>
          <p:spPr bwMode="auto">
            <a:xfrm flipV="1">
              <a:off x="288" y="1056"/>
              <a:ext cx="1344" cy="0"/>
            </a:xfrm>
            <a:prstGeom prst="line">
              <a:avLst/>
            </a:prstGeom>
            <a:noFill/>
            <a:ln w="1905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7" name="Text Box 31"/>
            <p:cNvSpPr txBox="1">
              <a:spLocks noChangeArrowheads="1"/>
            </p:cNvSpPr>
            <p:nvPr/>
          </p:nvSpPr>
          <p:spPr bwMode="auto">
            <a:xfrm>
              <a:off x="240" y="816"/>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solidFill>
                    <a:srgbClr val="FF3300"/>
                  </a:solidFill>
                  <a:latin typeface="Times New Roman" pitchFamily="18" charset="0"/>
                </a:rPr>
                <a:t>高位地址</a:t>
              </a:r>
              <a:r>
                <a:rPr kumimoji="1" lang="zh-CN" altLang="en-US">
                  <a:latin typeface="Times New Roman" pitchFamily="18" charset="0"/>
                </a:rPr>
                <a:t>  </a:t>
              </a:r>
              <a:r>
                <a:rPr kumimoji="1" lang="en-US" altLang="zh-CN">
                  <a:latin typeface="Times New Roman" pitchFamily="18" charset="0"/>
                </a:rPr>
                <a:t>5: 32</a:t>
              </a:r>
            </a:p>
          </p:txBody>
        </p:sp>
      </p:grpSp>
      <p:grpSp>
        <p:nvGrpSpPr>
          <p:cNvPr id="158" name="Group 32"/>
          <p:cNvGrpSpPr>
            <a:grpSpLocks/>
          </p:cNvGrpSpPr>
          <p:nvPr/>
        </p:nvGrpSpPr>
        <p:grpSpPr bwMode="auto">
          <a:xfrm>
            <a:off x="4761" y="2465387"/>
            <a:ext cx="2133600" cy="396875"/>
            <a:chOff x="192" y="1056"/>
            <a:chExt cx="1344" cy="250"/>
          </a:xfrm>
        </p:grpSpPr>
        <p:sp>
          <p:nvSpPr>
            <p:cNvPr id="159" name="Line 33"/>
            <p:cNvSpPr>
              <a:spLocks noChangeShapeType="1"/>
            </p:cNvSpPr>
            <p:nvPr/>
          </p:nvSpPr>
          <p:spPr bwMode="auto">
            <a:xfrm flipV="1">
              <a:off x="288" y="1296"/>
              <a:ext cx="1056" cy="0"/>
            </a:xfrm>
            <a:prstGeom prst="line">
              <a:avLst/>
            </a:prstGeom>
            <a:noFill/>
            <a:ln w="1905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0" name="Text Box 34"/>
            <p:cNvSpPr txBox="1">
              <a:spLocks noChangeArrowheads="1"/>
            </p:cNvSpPr>
            <p:nvPr/>
          </p:nvSpPr>
          <p:spPr bwMode="auto">
            <a:xfrm>
              <a:off x="192" y="105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solidFill>
                    <a:srgbClr val="FF3300"/>
                  </a:solidFill>
                  <a:latin typeface="Times New Roman" pitchFamily="18" charset="0"/>
                </a:rPr>
                <a:t>高位地址</a:t>
              </a:r>
              <a:r>
                <a:rPr kumimoji="1" lang="zh-CN" altLang="en-US">
                  <a:latin typeface="Times New Roman" pitchFamily="18" charset="0"/>
                </a:rPr>
                <a:t>  </a:t>
              </a:r>
              <a:r>
                <a:rPr kumimoji="1" lang="en-US" altLang="zh-CN">
                  <a:latin typeface="Times New Roman" pitchFamily="18" charset="0"/>
                </a:rPr>
                <a:t>4: 16</a:t>
              </a:r>
            </a:p>
          </p:txBody>
        </p:sp>
      </p:grpSp>
      <p:sp>
        <p:nvSpPr>
          <p:cNvPr id="161" name="Text Box 35"/>
          <p:cNvSpPr txBox="1">
            <a:spLocks noChangeArrowheads="1"/>
          </p:cNvSpPr>
          <p:nvPr/>
        </p:nvSpPr>
        <p:spPr bwMode="auto">
          <a:xfrm>
            <a:off x="6391274" y="4610099"/>
            <a:ext cx="20431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solidFill>
                  <a:srgbClr val="FF3300"/>
                </a:solidFill>
                <a:latin typeface="Times New Roman" pitchFamily="18" charset="0"/>
              </a:rPr>
              <a:t>地址线增加一条容量增加一倍</a:t>
            </a:r>
          </a:p>
        </p:txBody>
      </p:sp>
      <p:sp>
        <p:nvSpPr>
          <p:cNvPr id="162" name="Text Box 72"/>
          <p:cNvSpPr txBox="1">
            <a:spLocks noChangeArrowheads="1"/>
          </p:cNvSpPr>
          <p:nvPr/>
        </p:nvSpPr>
        <p:spPr bwMode="auto">
          <a:xfrm>
            <a:off x="1920874" y="890587"/>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组成</a:t>
            </a:r>
            <a:r>
              <a:rPr kumimoji="1" lang="en-US" altLang="zh-CN">
                <a:latin typeface="Times New Roman" pitchFamily="18" charset="0"/>
              </a:rPr>
              <a:t>64K</a:t>
            </a:r>
            <a:r>
              <a:rPr kumimoji="1" lang="zh-CN" altLang="en-US">
                <a:latin typeface="Times New Roman" pitchFamily="18" charset="0"/>
              </a:rPr>
              <a:t>的存储器</a:t>
            </a:r>
          </a:p>
        </p:txBody>
      </p:sp>
      <p:sp>
        <p:nvSpPr>
          <p:cNvPr id="163" name="Text Box 73"/>
          <p:cNvSpPr txBox="1">
            <a:spLocks noChangeArrowheads="1"/>
          </p:cNvSpPr>
          <p:nvPr/>
        </p:nvSpPr>
        <p:spPr bwMode="auto">
          <a:xfrm>
            <a:off x="8129586" y="1874837"/>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solidFill>
                  <a:srgbClr val="0000FF"/>
                </a:solidFill>
                <a:latin typeface="Times New Roman" pitchFamily="18" charset="0"/>
              </a:rPr>
              <a:t>需</a:t>
            </a:r>
            <a:r>
              <a:rPr kumimoji="1" lang="en-US" altLang="zh-CN">
                <a:solidFill>
                  <a:srgbClr val="0000FF"/>
                </a:solidFill>
                <a:latin typeface="Times New Roman" pitchFamily="18" charset="0"/>
              </a:rPr>
              <a:t>64</a:t>
            </a:r>
            <a:r>
              <a:rPr kumimoji="1" lang="zh-CN" altLang="en-US">
                <a:solidFill>
                  <a:srgbClr val="0000FF"/>
                </a:solidFill>
                <a:latin typeface="Times New Roman" pitchFamily="18" charset="0"/>
              </a:rPr>
              <a:t>片</a:t>
            </a:r>
          </a:p>
        </p:txBody>
      </p:sp>
      <p:sp>
        <p:nvSpPr>
          <p:cNvPr id="164" name="Text Box 74"/>
          <p:cNvSpPr txBox="1">
            <a:spLocks noChangeArrowheads="1"/>
          </p:cNvSpPr>
          <p:nvPr/>
        </p:nvSpPr>
        <p:spPr bwMode="auto">
          <a:xfrm>
            <a:off x="8129586" y="2251074"/>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solidFill>
                  <a:srgbClr val="0000FF"/>
                </a:solidFill>
                <a:latin typeface="Times New Roman" pitchFamily="18" charset="0"/>
              </a:rPr>
              <a:t>需</a:t>
            </a:r>
            <a:r>
              <a:rPr kumimoji="1" lang="en-US" altLang="zh-CN">
                <a:solidFill>
                  <a:srgbClr val="0000FF"/>
                </a:solidFill>
                <a:latin typeface="Times New Roman" pitchFamily="18" charset="0"/>
              </a:rPr>
              <a:t>32</a:t>
            </a:r>
            <a:r>
              <a:rPr kumimoji="1" lang="zh-CN" altLang="en-US">
                <a:solidFill>
                  <a:srgbClr val="0000FF"/>
                </a:solidFill>
                <a:latin typeface="Times New Roman" pitchFamily="18" charset="0"/>
              </a:rPr>
              <a:t>片</a:t>
            </a:r>
          </a:p>
        </p:txBody>
      </p:sp>
      <p:sp>
        <p:nvSpPr>
          <p:cNvPr id="165" name="Text Box 75"/>
          <p:cNvSpPr txBox="1">
            <a:spLocks noChangeArrowheads="1"/>
          </p:cNvSpPr>
          <p:nvPr/>
        </p:nvSpPr>
        <p:spPr bwMode="auto">
          <a:xfrm>
            <a:off x="8174036" y="4054474"/>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solidFill>
                  <a:srgbClr val="0000FF"/>
                </a:solidFill>
                <a:latin typeface="Times New Roman" pitchFamily="18" charset="0"/>
              </a:rPr>
              <a:t>需</a:t>
            </a:r>
            <a:r>
              <a:rPr kumimoji="1" lang="en-US" altLang="zh-CN">
                <a:solidFill>
                  <a:srgbClr val="0000FF"/>
                </a:solidFill>
                <a:latin typeface="Times New Roman" pitchFamily="18" charset="0"/>
              </a:rPr>
              <a:t>1</a:t>
            </a:r>
            <a:r>
              <a:rPr kumimoji="1" lang="zh-CN" altLang="en-US">
                <a:solidFill>
                  <a:srgbClr val="0000FF"/>
                </a:solidFill>
                <a:latin typeface="Times New Roman" pitchFamily="18" charset="0"/>
              </a:rPr>
              <a:t>片</a:t>
            </a:r>
          </a:p>
        </p:txBody>
      </p:sp>
      <p:sp>
        <p:nvSpPr>
          <p:cNvPr id="166" name="Text Box 76"/>
          <p:cNvSpPr txBox="1">
            <a:spLocks noChangeArrowheads="1"/>
          </p:cNvSpPr>
          <p:nvPr/>
        </p:nvSpPr>
        <p:spPr bwMode="auto">
          <a:xfrm>
            <a:off x="8129586" y="2632074"/>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solidFill>
                  <a:srgbClr val="0000FF"/>
                </a:solidFill>
                <a:latin typeface="Times New Roman" pitchFamily="18" charset="0"/>
              </a:rPr>
              <a:t>需</a:t>
            </a:r>
            <a:r>
              <a:rPr kumimoji="1" lang="en-US" altLang="zh-CN">
                <a:solidFill>
                  <a:srgbClr val="0000FF"/>
                </a:solidFill>
                <a:latin typeface="Times New Roman" pitchFamily="18" charset="0"/>
              </a:rPr>
              <a:t>16</a:t>
            </a:r>
            <a:r>
              <a:rPr kumimoji="1" lang="zh-CN" altLang="en-US">
                <a:solidFill>
                  <a:srgbClr val="0000FF"/>
                </a:solidFill>
                <a:latin typeface="Times New Roman" pitchFamily="18" charset="0"/>
              </a:rPr>
              <a:t>片</a:t>
            </a:r>
          </a:p>
        </p:txBody>
      </p:sp>
    </p:spTree>
    <p:extLst>
      <p:ext uri="{BB962C8B-B14F-4D97-AF65-F5344CB8AC3E}">
        <p14:creationId xmlns:p14="http://schemas.microsoft.com/office/powerpoint/2010/main" val="411564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672513"/>
            <a:ext cx="9144000"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dirty="0"/>
          </a:p>
          <a:p>
            <a:endParaRPr lang="en-US" altLang="zh-CN" dirty="0"/>
          </a:p>
          <a:p>
            <a:endParaRPr lang="en-US" altLang="zh-CN" dirty="0"/>
          </a:p>
          <a:p>
            <a:endParaRPr lang="zh-CN" altLang="en-US" dirty="0"/>
          </a:p>
        </p:txBody>
      </p:sp>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21703" y="408805"/>
            <a:ext cx="8690747" cy="5820795"/>
          </a:xfrm>
        </p:spPr>
        <p:txBody>
          <a:bodyPr/>
          <a:lstStyle/>
          <a:p>
            <a:pPr>
              <a:defRPr/>
            </a:pPr>
            <a:r>
              <a:rPr kumimoji="1" lang="en-US" altLang="zh-CN" sz="2400" dirty="0">
                <a:latin typeface="Times New Roman" pitchFamily="18" charset="0"/>
              </a:rPr>
              <a:t>RAM</a:t>
            </a:r>
            <a:r>
              <a:rPr kumimoji="1" lang="zh-CN" altLang="en-US" sz="2400" dirty="0">
                <a:latin typeface="Times New Roman" pitchFamily="18" charset="0"/>
              </a:rPr>
              <a:t>的存储芯片的扩展</a:t>
            </a:r>
          </a:p>
          <a:p>
            <a:pPr>
              <a:defRPr/>
            </a:pPr>
            <a:endParaRPr kumimoji="1" lang="en-US" altLang="zh-CN" dirty="0">
              <a:latin typeface="Times New Roman" pitchFamily="18" charset="0"/>
            </a:endParaRPr>
          </a:p>
          <a:p>
            <a:pPr>
              <a:defRPr/>
            </a:pPr>
            <a:endParaRPr kumimoji="1" lang="zh-CN" altLang="en-US" dirty="0">
              <a:latin typeface="Times New Roman" pitchFamily="18" charset="0"/>
            </a:endParaRPr>
          </a:p>
          <a:p>
            <a:endParaRPr lang="zh-CN" altLang="en-US" dirty="0"/>
          </a:p>
        </p:txBody>
      </p:sp>
      <p:grpSp>
        <p:nvGrpSpPr>
          <p:cNvPr id="42" name="Group 92"/>
          <p:cNvGrpSpPr>
            <a:grpSpLocks/>
          </p:cNvGrpSpPr>
          <p:nvPr/>
        </p:nvGrpSpPr>
        <p:grpSpPr bwMode="auto">
          <a:xfrm>
            <a:off x="329133" y="755927"/>
            <a:ext cx="1066800" cy="406400"/>
            <a:chOff x="240" y="480"/>
            <a:chExt cx="1488" cy="256"/>
          </a:xfrm>
        </p:grpSpPr>
        <p:sp>
          <p:nvSpPr>
            <p:cNvPr id="43" name="Text Box 93"/>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solidFill>
                    <a:schemeClr val="bg1"/>
                  </a:solidFill>
                  <a:latin typeface="Times New Roman" pitchFamily="18" charset="0"/>
                </a:rPr>
                <a:t>例</a:t>
              </a:r>
              <a:r>
                <a:rPr kumimoji="1" lang="en-US" altLang="zh-CN">
                  <a:solidFill>
                    <a:schemeClr val="bg1"/>
                  </a:solidFill>
                  <a:latin typeface="Times New Roman" pitchFamily="18" charset="0"/>
                </a:rPr>
                <a:t>1</a:t>
              </a:r>
            </a:p>
          </p:txBody>
        </p:sp>
        <p:sp>
          <p:nvSpPr>
            <p:cNvPr id="44" name="Line 94"/>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45" name="Text Box 95"/>
          <p:cNvSpPr txBox="1">
            <a:spLocks noChangeArrowheads="1"/>
          </p:cNvSpPr>
          <p:nvPr/>
        </p:nvSpPr>
        <p:spPr bwMode="auto">
          <a:xfrm>
            <a:off x="1472133" y="755927"/>
            <a:ext cx="672465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zh-CN" altLang="en-US">
                <a:latin typeface="Times New Roman" pitchFamily="18" charset="0"/>
              </a:rPr>
              <a:t>现有</a:t>
            </a:r>
            <a:r>
              <a:rPr kumimoji="1" lang="en-US" altLang="zh-CN">
                <a:latin typeface="Times New Roman" pitchFamily="18" charset="0"/>
              </a:rPr>
              <a:t>256×4</a:t>
            </a:r>
            <a:r>
              <a:rPr kumimoji="1" lang="zh-CN" altLang="en-US">
                <a:latin typeface="Times New Roman" pitchFamily="18" charset="0"/>
              </a:rPr>
              <a:t>的存储芯片若干，试问要组成</a:t>
            </a:r>
            <a:r>
              <a:rPr kumimoji="1" lang="en-US" altLang="zh-CN">
                <a:latin typeface="Times New Roman" pitchFamily="18" charset="0"/>
              </a:rPr>
              <a:t>1K ×8</a:t>
            </a:r>
            <a:r>
              <a:rPr kumimoji="1" lang="zh-CN" altLang="en-US">
                <a:latin typeface="Times New Roman" pitchFamily="18" charset="0"/>
              </a:rPr>
              <a:t>的存储器需要芯片多少片？画出连线图。</a:t>
            </a:r>
          </a:p>
        </p:txBody>
      </p:sp>
      <p:grpSp>
        <p:nvGrpSpPr>
          <p:cNvPr id="47" name="Group 90"/>
          <p:cNvGrpSpPr>
            <a:grpSpLocks/>
          </p:cNvGrpSpPr>
          <p:nvPr/>
        </p:nvGrpSpPr>
        <p:grpSpPr bwMode="auto">
          <a:xfrm>
            <a:off x="437594" y="5776913"/>
            <a:ext cx="8602663" cy="930275"/>
            <a:chOff x="341" y="2640"/>
            <a:chExt cx="5419" cy="586"/>
          </a:xfrm>
        </p:grpSpPr>
        <p:sp>
          <p:nvSpPr>
            <p:cNvPr id="48" name="Rectangle 65" descr="浅色横线"/>
            <p:cNvSpPr>
              <a:spLocks noChangeArrowheads="1"/>
            </p:cNvSpPr>
            <p:nvPr/>
          </p:nvSpPr>
          <p:spPr bwMode="auto">
            <a:xfrm>
              <a:off x="576" y="2832"/>
              <a:ext cx="5184" cy="288"/>
            </a:xfrm>
            <a:prstGeom prst="rect">
              <a:avLst/>
            </a:prstGeom>
            <a:pattFill prst="ltHorz">
              <a:fgClr>
                <a:srgbClr val="000066"/>
              </a:fgClr>
              <a:bgClr>
                <a:srgbClr val="FFFFFF"/>
              </a:bgClr>
            </a:pattFill>
            <a:ln w="19050">
              <a:solidFill>
                <a:schemeClr val="bg1"/>
              </a:solidFill>
              <a:miter lim="800000"/>
              <a:headEnd/>
              <a:tailEnd/>
            </a:ln>
          </p:spPr>
          <p:txBody>
            <a:bodyPr wrap="none" lIns="90000" tIns="46800" rIns="90000" bIns="46800" anchor="ctr"/>
            <a:lstStyle/>
            <a:p>
              <a:endParaRPr lang="zh-CN" altLang="en-US"/>
            </a:p>
          </p:txBody>
        </p:sp>
        <p:sp>
          <p:nvSpPr>
            <p:cNvPr id="49" name="Text Box 66"/>
            <p:cNvSpPr txBox="1">
              <a:spLocks noChangeArrowheads="1"/>
            </p:cNvSpPr>
            <p:nvPr/>
          </p:nvSpPr>
          <p:spPr bwMode="auto">
            <a:xfrm>
              <a:off x="341" y="297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0</a:t>
              </a:r>
            </a:p>
          </p:txBody>
        </p:sp>
        <p:sp>
          <p:nvSpPr>
            <p:cNvPr id="50" name="Text Box 67"/>
            <p:cNvSpPr txBox="1">
              <a:spLocks noChangeArrowheads="1"/>
            </p:cNvSpPr>
            <p:nvPr/>
          </p:nvSpPr>
          <p:spPr bwMode="auto">
            <a:xfrm>
              <a:off x="341" y="26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en-US" altLang="zh-CN" baseline="-25000">
                  <a:latin typeface="Times New Roman" pitchFamily="18" charset="0"/>
                </a:rPr>
                <a:t>7</a:t>
              </a:r>
            </a:p>
          </p:txBody>
        </p:sp>
        <p:sp>
          <p:nvSpPr>
            <p:cNvPr id="51" name="Text Box 68"/>
            <p:cNvSpPr txBox="1">
              <a:spLocks noChangeArrowheads="1"/>
            </p:cNvSpPr>
            <p:nvPr/>
          </p:nvSpPr>
          <p:spPr bwMode="auto">
            <a:xfrm>
              <a:off x="341" y="278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t>
              </a:r>
            </a:p>
          </p:txBody>
        </p:sp>
      </p:grpSp>
      <p:grpSp>
        <p:nvGrpSpPr>
          <p:cNvPr id="52" name="Group 88"/>
          <p:cNvGrpSpPr>
            <a:grpSpLocks/>
          </p:cNvGrpSpPr>
          <p:nvPr/>
        </p:nvGrpSpPr>
        <p:grpSpPr bwMode="auto">
          <a:xfrm>
            <a:off x="934482" y="4100513"/>
            <a:ext cx="8134350" cy="2362200"/>
            <a:chOff x="654" y="1584"/>
            <a:chExt cx="5124" cy="1488"/>
          </a:xfrm>
        </p:grpSpPr>
        <p:sp>
          <p:nvSpPr>
            <p:cNvPr id="53" name="Rectangle 10"/>
            <p:cNvSpPr>
              <a:spLocks noChangeArrowheads="1"/>
            </p:cNvSpPr>
            <p:nvPr/>
          </p:nvSpPr>
          <p:spPr bwMode="auto">
            <a:xfrm>
              <a:off x="1104" y="1632"/>
              <a:ext cx="528" cy="816"/>
            </a:xfrm>
            <a:prstGeom prst="rect">
              <a:avLst/>
            </a:prstGeom>
            <a:solidFill>
              <a:srgbClr val="EEEEEE"/>
            </a:solidFill>
            <a:ln w="19050">
              <a:solidFill>
                <a:schemeClr val="tx1"/>
              </a:solidFill>
              <a:miter lim="800000"/>
              <a:headEnd/>
              <a:tailEnd/>
            </a:ln>
          </p:spPr>
          <p:txBody>
            <a:bodyPr wrap="none" lIns="90000" tIns="46800" rIns="90000" bIns="46800" anchor="ctr"/>
            <a:lstStyle/>
            <a:p>
              <a:endParaRPr lang="zh-CN" altLang="en-US"/>
            </a:p>
          </p:txBody>
        </p:sp>
        <p:sp>
          <p:nvSpPr>
            <p:cNvPr id="54" name="Rectangle 9"/>
            <p:cNvSpPr>
              <a:spLocks noChangeArrowheads="1"/>
            </p:cNvSpPr>
            <p:nvPr/>
          </p:nvSpPr>
          <p:spPr bwMode="auto">
            <a:xfrm>
              <a:off x="912" y="1680"/>
              <a:ext cx="528" cy="816"/>
            </a:xfrm>
            <a:prstGeom prst="rect">
              <a:avLst/>
            </a:prstGeom>
            <a:solidFill>
              <a:srgbClr val="EEEEEE"/>
            </a:solidFill>
            <a:ln w="19050">
              <a:solidFill>
                <a:schemeClr val="tx1"/>
              </a:solidFill>
              <a:miter lim="800000"/>
              <a:headEnd/>
              <a:tailEnd/>
            </a:ln>
          </p:spPr>
          <p:txBody>
            <a:bodyPr wrap="none" lIns="90000" tIns="46800" rIns="90000" bIns="46800" anchor="ctr"/>
            <a:lstStyle/>
            <a:p>
              <a:endParaRPr lang="zh-CN" altLang="en-US"/>
            </a:p>
          </p:txBody>
        </p:sp>
        <p:grpSp>
          <p:nvGrpSpPr>
            <p:cNvPr id="55" name="Group 26"/>
            <p:cNvGrpSpPr>
              <a:grpSpLocks/>
            </p:cNvGrpSpPr>
            <p:nvPr/>
          </p:nvGrpSpPr>
          <p:grpSpPr bwMode="auto">
            <a:xfrm>
              <a:off x="1008" y="1728"/>
              <a:ext cx="384" cy="250"/>
              <a:chOff x="1536" y="3024"/>
              <a:chExt cx="384" cy="250"/>
            </a:xfrm>
          </p:grpSpPr>
          <p:sp>
            <p:nvSpPr>
              <p:cNvPr id="91" name="Text Box 23"/>
              <p:cNvSpPr txBox="1">
                <a:spLocks noChangeArrowheads="1"/>
              </p:cNvSpPr>
              <p:nvPr/>
            </p:nvSpPr>
            <p:spPr bwMode="auto">
              <a:xfrm>
                <a:off x="1536" y="302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CS</a:t>
                </a:r>
              </a:p>
            </p:txBody>
          </p:sp>
          <p:sp>
            <p:nvSpPr>
              <p:cNvPr id="92" name="Line 24"/>
              <p:cNvSpPr>
                <a:spLocks noChangeShapeType="1"/>
              </p:cNvSpPr>
              <p:nvPr/>
            </p:nvSpPr>
            <p:spPr bwMode="auto">
              <a:xfrm>
                <a:off x="1632" y="305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56" name="Rectangle 27"/>
            <p:cNvSpPr>
              <a:spLocks noChangeArrowheads="1"/>
            </p:cNvSpPr>
            <p:nvPr/>
          </p:nvSpPr>
          <p:spPr bwMode="auto">
            <a:xfrm>
              <a:off x="2400" y="1632"/>
              <a:ext cx="528" cy="816"/>
            </a:xfrm>
            <a:prstGeom prst="rect">
              <a:avLst/>
            </a:prstGeom>
            <a:solidFill>
              <a:srgbClr val="EEEEEE"/>
            </a:solidFill>
            <a:ln w="19050">
              <a:solidFill>
                <a:schemeClr val="tx1"/>
              </a:solidFill>
              <a:miter lim="800000"/>
              <a:headEnd/>
              <a:tailEnd/>
            </a:ln>
          </p:spPr>
          <p:txBody>
            <a:bodyPr wrap="none" lIns="90000" tIns="46800" rIns="90000" bIns="46800" anchor="ctr"/>
            <a:lstStyle/>
            <a:p>
              <a:endParaRPr lang="zh-CN" altLang="en-US"/>
            </a:p>
          </p:txBody>
        </p:sp>
        <p:sp>
          <p:nvSpPr>
            <p:cNvPr id="57" name="Rectangle 28"/>
            <p:cNvSpPr>
              <a:spLocks noChangeArrowheads="1"/>
            </p:cNvSpPr>
            <p:nvPr/>
          </p:nvSpPr>
          <p:spPr bwMode="auto">
            <a:xfrm>
              <a:off x="2208" y="1680"/>
              <a:ext cx="528" cy="816"/>
            </a:xfrm>
            <a:prstGeom prst="rect">
              <a:avLst/>
            </a:prstGeom>
            <a:solidFill>
              <a:srgbClr val="EEEEEE"/>
            </a:solidFill>
            <a:ln w="19050">
              <a:solidFill>
                <a:schemeClr val="tx1"/>
              </a:solidFill>
              <a:miter lim="800000"/>
              <a:headEnd/>
              <a:tailEnd/>
            </a:ln>
          </p:spPr>
          <p:txBody>
            <a:bodyPr wrap="none" lIns="90000" tIns="46800" rIns="90000" bIns="46800" anchor="ctr"/>
            <a:lstStyle/>
            <a:p>
              <a:endParaRPr lang="zh-CN" altLang="en-US"/>
            </a:p>
          </p:txBody>
        </p:sp>
        <p:grpSp>
          <p:nvGrpSpPr>
            <p:cNvPr id="58" name="Group 31"/>
            <p:cNvGrpSpPr>
              <a:grpSpLocks/>
            </p:cNvGrpSpPr>
            <p:nvPr/>
          </p:nvGrpSpPr>
          <p:grpSpPr bwMode="auto">
            <a:xfrm>
              <a:off x="2304" y="1728"/>
              <a:ext cx="384" cy="250"/>
              <a:chOff x="1536" y="3024"/>
              <a:chExt cx="384" cy="250"/>
            </a:xfrm>
          </p:grpSpPr>
          <p:sp>
            <p:nvSpPr>
              <p:cNvPr id="89" name="Text Box 32"/>
              <p:cNvSpPr txBox="1">
                <a:spLocks noChangeArrowheads="1"/>
              </p:cNvSpPr>
              <p:nvPr/>
            </p:nvSpPr>
            <p:spPr bwMode="auto">
              <a:xfrm>
                <a:off x="1536" y="302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CS</a:t>
                </a:r>
              </a:p>
            </p:txBody>
          </p:sp>
          <p:sp>
            <p:nvSpPr>
              <p:cNvPr id="90" name="Line 33"/>
              <p:cNvSpPr>
                <a:spLocks noChangeShapeType="1"/>
              </p:cNvSpPr>
              <p:nvPr/>
            </p:nvSpPr>
            <p:spPr bwMode="auto">
              <a:xfrm>
                <a:off x="1632" y="305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59" name="Rectangle 34"/>
            <p:cNvSpPr>
              <a:spLocks noChangeArrowheads="1"/>
            </p:cNvSpPr>
            <p:nvPr/>
          </p:nvSpPr>
          <p:spPr bwMode="auto">
            <a:xfrm>
              <a:off x="3648" y="1632"/>
              <a:ext cx="528" cy="816"/>
            </a:xfrm>
            <a:prstGeom prst="rect">
              <a:avLst/>
            </a:prstGeom>
            <a:solidFill>
              <a:srgbClr val="EEEEEE"/>
            </a:solidFill>
            <a:ln w="19050">
              <a:solidFill>
                <a:schemeClr val="tx1"/>
              </a:solidFill>
              <a:miter lim="800000"/>
              <a:headEnd/>
              <a:tailEnd/>
            </a:ln>
          </p:spPr>
          <p:txBody>
            <a:bodyPr wrap="none" lIns="90000" tIns="46800" rIns="90000" bIns="46800" anchor="ctr"/>
            <a:lstStyle/>
            <a:p>
              <a:endParaRPr lang="zh-CN" altLang="en-US"/>
            </a:p>
          </p:txBody>
        </p:sp>
        <p:sp>
          <p:nvSpPr>
            <p:cNvPr id="60" name="Rectangle 35"/>
            <p:cNvSpPr>
              <a:spLocks noChangeArrowheads="1"/>
            </p:cNvSpPr>
            <p:nvPr/>
          </p:nvSpPr>
          <p:spPr bwMode="auto">
            <a:xfrm>
              <a:off x="3456" y="1680"/>
              <a:ext cx="528" cy="816"/>
            </a:xfrm>
            <a:prstGeom prst="rect">
              <a:avLst/>
            </a:prstGeom>
            <a:solidFill>
              <a:srgbClr val="EEEEEE"/>
            </a:solidFill>
            <a:ln w="19050">
              <a:solidFill>
                <a:schemeClr val="tx1"/>
              </a:solidFill>
              <a:miter lim="800000"/>
              <a:headEnd/>
              <a:tailEnd/>
            </a:ln>
          </p:spPr>
          <p:txBody>
            <a:bodyPr wrap="none" lIns="90000" tIns="46800" rIns="90000" bIns="46800" anchor="ctr"/>
            <a:lstStyle/>
            <a:p>
              <a:endParaRPr lang="zh-CN" altLang="en-US"/>
            </a:p>
          </p:txBody>
        </p:sp>
        <p:grpSp>
          <p:nvGrpSpPr>
            <p:cNvPr id="61" name="Group 38"/>
            <p:cNvGrpSpPr>
              <a:grpSpLocks/>
            </p:cNvGrpSpPr>
            <p:nvPr/>
          </p:nvGrpSpPr>
          <p:grpSpPr bwMode="auto">
            <a:xfrm>
              <a:off x="3552" y="1728"/>
              <a:ext cx="384" cy="250"/>
              <a:chOff x="1536" y="3024"/>
              <a:chExt cx="384" cy="250"/>
            </a:xfrm>
          </p:grpSpPr>
          <p:sp>
            <p:nvSpPr>
              <p:cNvPr id="87" name="Text Box 39"/>
              <p:cNvSpPr txBox="1">
                <a:spLocks noChangeArrowheads="1"/>
              </p:cNvSpPr>
              <p:nvPr/>
            </p:nvSpPr>
            <p:spPr bwMode="auto">
              <a:xfrm>
                <a:off x="1536" y="302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CS</a:t>
                </a:r>
              </a:p>
            </p:txBody>
          </p:sp>
          <p:sp>
            <p:nvSpPr>
              <p:cNvPr id="88" name="Line 40"/>
              <p:cNvSpPr>
                <a:spLocks noChangeShapeType="1"/>
              </p:cNvSpPr>
              <p:nvPr/>
            </p:nvSpPr>
            <p:spPr bwMode="auto">
              <a:xfrm>
                <a:off x="1632" y="305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62" name="Rectangle 41"/>
            <p:cNvSpPr>
              <a:spLocks noChangeArrowheads="1"/>
            </p:cNvSpPr>
            <p:nvPr/>
          </p:nvSpPr>
          <p:spPr bwMode="auto">
            <a:xfrm>
              <a:off x="4896" y="1584"/>
              <a:ext cx="528" cy="816"/>
            </a:xfrm>
            <a:prstGeom prst="rect">
              <a:avLst/>
            </a:prstGeom>
            <a:solidFill>
              <a:srgbClr val="EEEEEE"/>
            </a:solidFill>
            <a:ln w="19050">
              <a:solidFill>
                <a:schemeClr val="tx1"/>
              </a:solidFill>
              <a:miter lim="800000"/>
              <a:headEnd/>
              <a:tailEnd/>
            </a:ln>
          </p:spPr>
          <p:txBody>
            <a:bodyPr wrap="none" lIns="90000" tIns="46800" rIns="90000" bIns="46800" anchor="ctr"/>
            <a:lstStyle/>
            <a:p>
              <a:endParaRPr lang="zh-CN" altLang="en-US"/>
            </a:p>
          </p:txBody>
        </p:sp>
        <p:sp>
          <p:nvSpPr>
            <p:cNvPr id="63" name="Rectangle 42"/>
            <p:cNvSpPr>
              <a:spLocks noChangeArrowheads="1"/>
            </p:cNvSpPr>
            <p:nvPr/>
          </p:nvSpPr>
          <p:spPr bwMode="auto">
            <a:xfrm>
              <a:off x="4704" y="1632"/>
              <a:ext cx="528" cy="816"/>
            </a:xfrm>
            <a:prstGeom prst="rect">
              <a:avLst/>
            </a:prstGeom>
            <a:solidFill>
              <a:srgbClr val="EEEEEE"/>
            </a:solidFill>
            <a:ln w="19050">
              <a:solidFill>
                <a:schemeClr val="tx1"/>
              </a:solidFill>
              <a:miter lim="800000"/>
              <a:headEnd/>
              <a:tailEnd/>
            </a:ln>
          </p:spPr>
          <p:txBody>
            <a:bodyPr wrap="none" lIns="90000" tIns="46800" rIns="90000" bIns="46800" anchor="ctr"/>
            <a:lstStyle/>
            <a:p>
              <a:endParaRPr lang="zh-CN" altLang="en-US"/>
            </a:p>
          </p:txBody>
        </p:sp>
        <p:grpSp>
          <p:nvGrpSpPr>
            <p:cNvPr id="64" name="Group 45"/>
            <p:cNvGrpSpPr>
              <a:grpSpLocks/>
            </p:cNvGrpSpPr>
            <p:nvPr/>
          </p:nvGrpSpPr>
          <p:grpSpPr bwMode="auto">
            <a:xfrm>
              <a:off x="4800" y="1680"/>
              <a:ext cx="384" cy="250"/>
              <a:chOff x="1536" y="3024"/>
              <a:chExt cx="384" cy="250"/>
            </a:xfrm>
          </p:grpSpPr>
          <p:sp>
            <p:nvSpPr>
              <p:cNvPr id="85" name="Text Box 46"/>
              <p:cNvSpPr txBox="1">
                <a:spLocks noChangeArrowheads="1"/>
              </p:cNvSpPr>
              <p:nvPr/>
            </p:nvSpPr>
            <p:spPr bwMode="auto">
              <a:xfrm>
                <a:off x="1536" y="302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CS</a:t>
                </a:r>
              </a:p>
            </p:txBody>
          </p:sp>
          <p:sp>
            <p:nvSpPr>
              <p:cNvPr id="86" name="Line 47"/>
              <p:cNvSpPr>
                <a:spLocks noChangeShapeType="1"/>
              </p:cNvSpPr>
              <p:nvPr/>
            </p:nvSpPr>
            <p:spPr bwMode="auto">
              <a:xfrm>
                <a:off x="1632" y="3054"/>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65" name="AutoShape 61"/>
            <p:cNvSpPr>
              <a:spLocks noChangeArrowheads="1"/>
            </p:cNvSpPr>
            <p:nvPr/>
          </p:nvSpPr>
          <p:spPr bwMode="auto">
            <a:xfrm>
              <a:off x="1056" y="2496"/>
              <a:ext cx="240" cy="539"/>
            </a:xfrm>
            <a:prstGeom prst="upDownArrow">
              <a:avLst>
                <a:gd name="adj1" fmla="val 50000"/>
                <a:gd name="adj2" fmla="val 44917"/>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66" name="AutoShape 62"/>
            <p:cNvSpPr>
              <a:spLocks noChangeArrowheads="1"/>
            </p:cNvSpPr>
            <p:nvPr/>
          </p:nvSpPr>
          <p:spPr bwMode="auto">
            <a:xfrm>
              <a:off x="1392" y="2448"/>
              <a:ext cx="240" cy="448"/>
            </a:xfrm>
            <a:prstGeom prst="upDownArrow">
              <a:avLst>
                <a:gd name="adj1" fmla="val 50000"/>
                <a:gd name="adj2" fmla="val 37333"/>
              </a:avLst>
            </a:prstGeom>
            <a:solidFill>
              <a:schemeClr val="accent1"/>
            </a:solidFill>
            <a:ln w="19050">
              <a:solidFill>
                <a:schemeClr val="tx1"/>
              </a:solidFill>
              <a:miter lim="800000"/>
              <a:headEnd/>
              <a:tailEnd/>
            </a:ln>
          </p:spPr>
          <p:txBody>
            <a:bodyPr wrap="none" lIns="90000" tIns="46800" rIns="90000" bIns="46800" anchor="ctr"/>
            <a:lstStyle/>
            <a:p>
              <a:pPr>
                <a:spcBef>
                  <a:spcPct val="0"/>
                </a:spcBef>
              </a:pPr>
              <a:endParaRPr kumimoji="1" lang="zh-CN" altLang="zh-CN" sz="1600" baseline="-25000">
                <a:latin typeface="Times New Roman" pitchFamily="18" charset="0"/>
              </a:endParaRPr>
            </a:p>
          </p:txBody>
        </p:sp>
        <p:sp>
          <p:nvSpPr>
            <p:cNvPr id="67" name="AutoShape 63"/>
            <p:cNvSpPr>
              <a:spLocks noChangeArrowheads="1"/>
            </p:cNvSpPr>
            <p:nvPr/>
          </p:nvSpPr>
          <p:spPr bwMode="auto">
            <a:xfrm>
              <a:off x="2688" y="2448"/>
              <a:ext cx="240" cy="494"/>
            </a:xfrm>
            <a:prstGeom prst="upDownArrow">
              <a:avLst>
                <a:gd name="adj1" fmla="val 50000"/>
                <a:gd name="adj2" fmla="val 41167"/>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68" name="AutoShape 64"/>
            <p:cNvSpPr>
              <a:spLocks noChangeArrowheads="1"/>
            </p:cNvSpPr>
            <p:nvPr/>
          </p:nvSpPr>
          <p:spPr bwMode="auto">
            <a:xfrm>
              <a:off x="2400" y="2496"/>
              <a:ext cx="240" cy="576"/>
            </a:xfrm>
            <a:prstGeom prst="upDownArrow">
              <a:avLst>
                <a:gd name="adj1" fmla="val 50000"/>
                <a:gd name="adj2" fmla="val 48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69" name="AutoShape 70"/>
            <p:cNvSpPr>
              <a:spLocks noChangeArrowheads="1"/>
            </p:cNvSpPr>
            <p:nvPr/>
          </p:nvSpPr>
          <p:spPr bwMode="auto">
            <a:xfrm>
              <a:off x="3648" y="2496"/>
              <a:ext cx="240" cy="576"/>
            </a:xfrm>
            <a:prstGeom prst="upDownArrow">
              <a:avLst>
                <a:gd name="adj1" fmla="val 50000"/>
                <a:gd name="adj2" fmla="val 48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70" name="AutoShape 71"/>
            <p:cNvSpPr>
              <a:spLocks noChangeArrowheads="1"/>
            </p:cNvSpPr>
            <p:nvPr/>
          </p:nvSpPr>
          <p:spPr bwMode="auto">
            <a:xfrm>
              <a:off x="3984" y="2448"/>
              <a:ext cx="240" cy="480"/>
            </a:xfrm>
            <a:prstGeom prst="upDownArrow">
              <a:avLst>
                <a:gd name="adj1" fmla="val 50000"/>
                <a:gd name="adj2" fmla="val 40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71" name="AutoShape 72"/>
            <p:cNvSpPr>
              <a:spLocks noChangeArrowheads="1"/>
            </p:cNvSpPr>
            <p:nvPr/>
          </p:nvSpPr>
          <p:spPr bwMode="auto">
            <a:xfrm>
              <a:off x="4848" y="2448"/>
              <a:ext cx="240" cy="576"/>
            </a:xfrm>
            <a:prstGeom prst="upDownArrow">
              <a:avLst>
                <a:gd name="adj1" fmla="val 50000"/>
                <a:gd name="adj2" fmla="val 48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72" name="AutoShape 73"/>
            <p:cNvSpPr>
              <a:spLocks noChangeArrowheads="1"/>
            </p:cNvSpPr>
            <p:nvPr/>
          </p:nvSpPr>
          <p:spPr bwMode="auto">
            <a:xfrm>
              <a:off x="5184" y="2400"/>
              <a:ext cx="240" cy="528"/>
            </a:xfrm>
            <a:prstGeom prst="upDownArrow">
              <a:avLst>
                <a:gd name="adj1" fmla="val 50000"/>
                <a:gd name="adj2" fmla="val 440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73" name="Text Box 74"/>
            <p:cNvSpPr txBox="1">
              <a:spLocks noChangeArrowheads="1"/>
            </p:cNvSpPr>
            <p:nvPr/>
          </p:nvSpPr>
          <p:spPr bwMode="auto">
            <a:xfrm>
              <a:off x="654" y="2578"/>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D</a:t>
              </a:r>
              <a:r>
                <a:rPr kumimoji="1" lang="en-US" altLang="zh-CN" sz="1600" baseline="-25000">
                  <a:latin typeface="Times New Roman" pitchFamily="18" charset="0"/>
                </a:rPr>
                <a:t>0</a:t>
              </a:r>
              <a:r>
                <a:rPr kumimoji="1" lang="en-US" altLang="zh-CN" sz="1600">
                  <a:latin typeface="Times New Roman" pitchFamily="18" charset="0"/>
                </a:rPr>
                <a:t>~D</a:t>
              </a:r>
              <a:r>
                <a:rPr kumimoji="1" lang="en-US" altLang="zh-CN" sz="1600" baseline="-25000">
                  <a:latin typeface="Times New Roman" pitchFamily="18" charset="0"/>
                </a:rPr>
                <a:t>3</a:t>
              </a:r>
            </a:p>
          </p:txBody>
        </p:sp>
        <p:sp>
          <p:nvSpPr>
            <p:cNvPr id="74" name="Text Box 75"/>
            <p:cNvSpPr txBox="1">
              <a:spLocks noChangeArrowheads="1"/>
            </p:cNvSpPr>
            <p:nvPr/>
          </p:nvSpPr>
          <p:spPr bwMode="auto">
            <a:xfrm>
              <a:off x="3264" y="2544"/>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D</a:t>
              </a:r>
              <a:r>
                <a:rPr kumimoji="1" lang="en-US" altLang="zh-CN" sz="1600" baseline="-25000">
                  <a:latin typeface="Times New Roman" pitchFamily="18" charset="0"/>
                </a:rPr>
                <a:t>0</a:t>
              </a:r>
              <a:r>
                <a:rPr kumimoji="1" lang="en-US" altLang="zh-CN" sz="1600">
                  <a:latin typeface="Times New Roman" pitchFamily="18" charset="0"/>
                </a:rPr>
                <a:t>~D</a:t>
              </a:r>
              <a:r>
                <a:rPr kumimoji="1" lang="en-US" altLang="zh-CN" sz="1600" baseline="-25000">
                  <a:latin typeface="Times New Roman" pitchFamily="18" charset="0"/>
                </a:rPr>
                <a:t>3</a:t>
              </a:r>
            </a:p>
          </p:txBody>
        </p:sp>
        <p:sp>
          <p:nvSpPr>
            <p:cNvPr id="75" name="Text Box 76"/>
            <p:cNvSpPr txBox="1">
              <a:spLocks noChangeArrowheads="1"/>
            </p:cNvSpPr>
            <p:nvPr/>
          </p:nvSpPr>
          <p:spPr bwMode="auto">
            <a:xfrm>
              <a:off x="2016" y="2544"/>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D</a:t>
              </a:r>
              <a:r>
                <a:rPr kumimoji="1" lang="en-US" altLang="zh-CN" sz="1600" baseline="-25000">
                  <a:latin typeface="Times New Roman" pitchFamily="18" charset="0"/>
                </a:rPr>
                <a:t>0</a:t>
              </a:r>
              <a:r>
                <a:rPr kumimoji="1" lang="en-US" altLang="zh-CN" sz="1600">
                  <a:latin typeface="Times New Roman" pitchFamily="18" charset="0"/>
                </a:rPr>
                <a:t>~D</a:t>
              </a:r>
              <a:r>
                <a:rPr kumimoji="1" lang="en-US" altLang="zh-CN" sz="1600" baseline="-25000">
                  <a:latin typeface="Times New Roman" pitchFamily="18" charset="0"/>
                </a:rPr>
                <a:t>3</a:t>
              </a:r>
            </a:p>
          </p:txBody>
        </p:sp>
        <p:sp>
          <p:nvSpPr>
            <p:cNvPr id="76" name="Text Box 77"/>
            <p:cNvSpPr txBox="1">
              <a:spLocks noChangeArrowheads="1"/>
            </p:cNvSpPr>
            <p:nvPr/>
          </p:nvSpPr>
          <p:spPr bwMode="auto">
            <a:xfrm>
              <a:off x="4512" y="2544"/>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D</a:t>
              </a:r>
              <a:r>
                <a:rPr kumimoji="1" lang="en-US" altLang="zh-CN" sz="1600" baseline="-25000">
                  <a:latin typeface="Times New Roman" pitchFamily="18" charset="0"/>
                </a:rPr>
                <a:t>0</a:t>
              </a:r>
              <a:r>
                <a:rPr kumimoji="1" lang="en-US" altLang="zh-CN" sz="1600">
                  <a:latin typeface="Times New Roman" pitchFamily="18" charset="0"/>
                </a:rPr>
                <a:t>~D</a:t>
              </a:r>
              <a:r>
                <a:rPr kumimoji="1" lang="en-US" altLang="zh-CN" sz="1600" baseline="-25000">
                  <a:latin typeface="Times New Roman" pitchFamily="18" charset="0"/>
                </a:rPr>
                <a:t>3</a:t>
              </a:r>
            </a:p>
          </p:txBody>
        </p:sp>
        <p:sp>
          <p:nvSpPr>
            <p:cNvPr id="77" name="Text Box 78"/>
            <p:cNvSpPr txBox="1">
              <a:spLocks noChangeArrowheads="1"/>
            </p:cNvSpPr>
            <p:nvPr/>
          </p:nvSpPr>
          <p:spPr bwMode="auto">
            <a:xfrm>
              <a:off x="1584" y="2544"/>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D</a:t>
              </a:r>
              <a:r>
                <a:rPr kumimoji="1" lang="en-US" altLang="zh-CN" sz="1600" baseline="-25000">
                  <a:latin typeface="Times New Roman" pitchFamily="18" charset="0"/>
                </a:rPr>
                <a:t>4</a:t>
              </a:r>
              <a:r>
                <a:rPr kumimoji="1" lang="en-US" altLang="zh-CN" sz="1600">
                  <a:latin typeface="Times New Roman" pitchFamily="18" charset="0"/>
                </a:rPr>
                <a:t>~D</a:t>
              </a:r>
              <a:r>
                <a:rPr kumimoji="1" lang="en-US" altLang="zh-CN" sz="1600" baseline="-25000">
                  <a:latin typeface="Times New Roman" pitchFamily="18" charset="0"/>
                </a:rPr>
                <a:t>7</a:t>
              </a:r>
            </a:p>
          </p:txBody>
        </p:sp>
        <p:sp>
          <p:nvSpPr>
            <p:cNvPr id="78" name="Text Box 79"/>
            <p:cNvSpPr txBox="1">
              <a:spLocks noChangeArrowheads="1"/>
            </p:cNvSpPr>
            <p:nvPr/>
          </p:nvSpPr>
          <p:spPr bwMode="auto">
            <a:xfrm>
              <a:off x="2832" y="2496"/>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D</a:t>
              </a:r>
              <a:r>
                <a:rPr kumimoji="1" lang="en-US" altLang="zh-CN" sz="1600" baseline="-25000">
                  <a:latin typeface="Times New Roman" pitchFamily="18" charset="0"/>
                </a:rPr>
                <a:t>4</a:t>
              </a:r>
              <a:r>
                <a:rPr kumimoji="1" lang="en-US" altLang="zh-CN" sz="1600">
                  <a:latin typeface="Times New Roman" pitchFamily="18" charset="0"/>
                </a:rPr>
                <a:t>~D</a:t>
              </a:r>
              <a:r>
                <a:rPr kumimoji="1" lang="en-US" altLang="zh-CN" sz="1600" baseline="-25000">
                  <a:latin typeface="Times New Roman" pitchFamily="18" charset="0"/>
                </a:rPr>
                <a:t>7</a:t>
              </a:r>
            </a:p>
          </p:txBody>
        </p:sp>
        <p:sp>
          <p:nvSpPr>
            <p:cNvPr id="79" name="Text Box 80"/>
            <p:cNvSpPr txBox="1">
              <a:spLocks noChangeArrowheads="1"/>
            </p:cNvSpPr>
            <p:nvPr/>
          </p:nvSpPr>
          <p:spPr bwMode="auto">
            <a:xfrm>
              <a:off x="5298" y="2544"/>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D</a:t>
              </a:r>
              <a:r>
                <a:rPr kumimoji="1" lang="en-US" altLang="zh-CN" sz="1600" baseline="-25000">
                  <a:latin typeface="Times New Roman" pitchFamily="18" charset="0"/>
                </a:rPr>
                <a:t>4</a:t>
              </a:r>
              <a:r>
                <a:rPr kumimoji="1" lang="en-US" altLang="zh-CN" sz="1600">
                  <a:latin typeface="Times New Roman" pitchFamily="18" charset="0"/>
                </a:rPr>
                <a:t>~D</a:t>
              </a:r>
              <a:r>
                <a:rPr kumimoji="1" lang="en-US" altLang="zh-CN" sz="1600" baseline="-25000">
                  <a:latin typeface="Times New Roman" pitchFamily="18" charset="0"/>
                </a:rPr>
                <a:t>7</a:t>
              </a:r>
            </a:p>
          </p:txBody>
        </p:sp>
        <p:sp>
          <p:nvSpPr>
            <p:cNvPr id="80" name="Text Box 81"/>
            <p:cNvSpPr txBox="1">
              <a:spLocks noChangeArrowheads="1"/>
            </p:cNvSpPr>
            <p:nvPr/>
          </p:nvSpPr>
          <p:spPr bwMode="auto">
            <a:xfrm>
              <a:off x="4128" y="2496"/>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600">
                  <a:latin typeface="Times New Roman" pitchFamily="18" charset="0"/>
                </a:rPr>
                <a:t>D</a:t>
              </a:r>
              <a:r>
                <a:rPr kumimoji="1" lang="en-US" altLang="zh-CN" sz="1600" baseline="-25000">
                  <a:latin typeface="Times New Roman" pitchFamily="18" charset="0"/>
                </a:rPr>
                <a:t>4</a:t>
              </a:r>
              <a:r>
                <a:rPr kumimoji="1" lang="en-US" altLang="zh-CN" sz="1600">
                  <a:latin typeface="Times New Roman" pitchFamily="18" charset="0"/>
                </a:rPr>
                <a:t>~D</a:t>
              </a:r>
              <a:r>
                <a:rPr kumimoji="1" lang="en-US" altLang="zh-CN" sz="1600" baseline="-25000">
                  <a:latin typeface="Times New Roman" pitchFamily="18" charset="0"/>
                </a:rPr>
                <a:t>7</a:t>
              </a:r>
            </a:p>
          </p:txBody>
        </p:sp>
        <p:sp>
          <p:nvSpPr>
            <p:cNvPr id="81" name="Text Box 83"/>
            <p:cNvSpPr txBox="1">
              <a:spLocks noChangeArrowheads="1"/>
            </p:cNvSpPr>
            <p:nvPr/>
          </p:nvSpPr>
          <p:spPr bwMode="auto">
            <a:xfrm>
              <a:off x="2172" y="2139"/>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256×4</a:t>
              </a:r>
            </a:p>
          </p:txBody>
        </p:sp>
        <p:sp>
          <p:nvSpPr>
            <p:cNvPr id="82" name="Text Box 84"/>
            <p:cNvSpPr txBox="1">
              <a:spLocks noChangeArrowheads="1"/>
            </p:cNvSpPr>
            <p:nvPr/>
          </p:nvSpPr>
          <p:spPr bwMode="auto">
            <a:xfrm>
              <a:off x="3408"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256×4</a:t>
              </a:r>
            </a:p>
          </p:txBody>
        </p:sp>
        <p:sp>
          <p:nvSpPr>
            <p:cNvPr id="83" name="Text Box 85"/>
            <p:cNvSpPr txBox="1">
              <a:spLocks noChangeArrowheads="1"/>
            </p:cNvSpPr>
            <p:nvPr/>
          </p:nvSpPr>
          <p:spPr bwMode="auto">
            <a:xfrm>
              <a:off x="864" y="2112"/>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256×4</a:t>
              </a:r>
            </a:p>
          </p:txBody>
        </p:sp>
        <p:sp>
          <p:nvSpPr>
            <p:cNvPr id="84" name="Text Box 86"/>
            <p:cNvSpPr txBox="1">
              <a:spLocks noChangeArrowheads="1"/>
            </p:cNvSpPr>
            <p:nvPr/>
          </p:nvSpPr>
          <p:spPr bwMode="auto">
            <a:xfrm>
              <a:off x="4656" y="2112"/>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256×4</a:t>
              </a:r>
            </a:p>
          </p:txBody>
        </p:sp>
      </p:grpSp>
      <p:sp>
        <p:nvSpPr>
          <p:cNvPr id="93" name="Text Box 99"/>
          <p:cNvSpPr txBox="1">
            <a:spLocks noChangeArrowheads="1"/>
          </p:cNvSpPr>
          <p:nvPr/>
        </p:nvSpPr>
        <p:spPr bwMode="auto">
          <a:xfrm>
            <a:off x="1064657" y="6372225"/>
            <a:ext cx="1524000" cy="415925"/>
          </a:xfrm>
          <a:prstGeom prst="rect">
            <a:avLst/>
          </a:prstGeom>
          <a:solidFill>
            <a:srgbClr val="EEEEEE"/>
          </a:solidFill>
          <a:ln w="19050">
            <a:solidFill>
              <a:srgbClr val="FF3300"/>
            </a:solidFill>
            <a:miter lim="800000"/>
            <a:headEnd/>
            <a:tailEnd/>
          </a:ln>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000~0FFH</a:t>
            </a:r>
          </a:p>
        </p:txBody>
      </p:sp>
      <p:sp>
        <p:nvSpPr>
          <p:cNvPr id="94" name="Text Box 100"/>
          <p:cNvSpPr txBox="1">
            <a:spLocks noChangeArrowheads="1"/>
          </p:cNvSpPr>
          <p:nvPr/>
        </p:nvSpPr>
        <p:spPr bwMode="auto">
          <a:xfrm>
            <a:off x="3201432" y="6405563"/>
            <a:ext cx="1524000" cy="415925"/>
          </a:xfrm>
          <a:prstGeom prst="rect">
            <a:avLst/>
          </a:prstGeom>
          <a:solidFill>
            <a:srgbClr val="EEEEEE"/>
          </a:solidFill>
          <a:ln w="19050">
            <a:solidFill>
              <a:srgbClr val="FF3300"/>
            </a:solidFill>
            <a:miter lim="800000"/>
            <a:headEnd/>
            <a:tailEnd/>
          </a:ln>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100~1FFH</a:t>
            </a:r>
          </a:p>
        </p:txBody>
      </p:sp>
      <p:sp>
        <p:nvSpPr>
          <p:cNvPr id="95" name="Text Box 101"/>
          <p:cNvSpPr txBox="1">
            <a:spLocks noChangeArrowheads="1"/>
          </p:cNvSpPr>
          <p:nvPr/>
        </p:nvSpPr>
        <p:spPr bwMode="auto">
          <a:xfrm>
            <a:off x="7359094" y="6319838"/>
            <a:ext cx="1524000" cy="415925"/>
          </a:xfrm>
          <a:prstGeom prst="rect">
            <a:avLst/>
          </a:prstGeom>
          <a:solidFill>
            <a:srgbClr val="EEEEEE"/>
          </a:solidFill>
          <a:ln w="19050">
            <a:solidFill>
              <a:srgbClr val="FF3300"/>
            </a:solidFill>
            <a:miter lim="800000"/>
            <a:headEnd/>
            <a:tailEnd/>
          </a:ln>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300~3FFH</a:t>
            </a:r>
          </a:p>
        </p:txBody>
      </p:sp>
      <p:sp>
        <p:nvSpPr>
          <p:cNvPr id="96" name="Text Box 102"/>
          <p:cNvSpPr txBox="1">
            <a:spLocks noChangeArrowheads="1"/>
          </p:cNvSpPr>
          <p:nvPr/>
        </p:nvSpPr>
        <p:spPr bwMode="auto">
          <a:xfrm>
            <a:off x="5393769" y="6369050"/>
            <a:ext cx="1524000" cy="415925"/>
          </a:xfrm>
          <a:prstGeom prst="rect">
            <a:avLst/>
          </a:prstGeom>
          <a:solidFill>
            <a:srgbClr val="EEEEEE"/>
          </a:solidFill>
          <a:ln w="19050">
            <a:solidFill>
              <a:srgbClr val="FF3300"/>
            </a:solidFill>
            <a:miter lim="800000"/>
            <a:headEnd/>
            <a:tailEnd/>
          </a:ln>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200~2FFH</a:t>
            </a:r>
          </a:p>
        </p:txBody>
      </p:sp>
      <p:grpSp>
        <p:nvGrpSpPr>
          <p:cNvPr id="97" name="Group 105"/>
          <p:cNvGrpSpPr>
            <a:grpSpLocks/>
          </p:cNvGrpSpPr>
          <p:nvPr/>
        </p:nvGrpSpPr>
        <p:grpSpPr bwMode="auto">
          <a:xfrm>
            <a:off x="1415494" y="2713038"/>
            <a:ext cx="533400" cy="396875"/>
            <a:chOff x="882" y="1677"/>
            <a:chExt cx="336" cy="250"/>
          </a:xfrm>
        </p:grpSpPr>
        <p:sp>
          <p:nvSpPr>
            <p:cNvPr id="98" name="Text Box 103"/>
            <p:cNvSpPr txBox="1">
              <a:spLocks noChangeArrowheads="1"/>
            </p:cNvSpPr>
            <p:nvPr/>
          </p:nvSpPr>
          <p:spPr bwMode="auto">
            <a:xfrm>
              <a:off x="882" y="167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Y</a:t>
              </a:r>
              <a:r>
                <a:rPr kumimoji="1" lang="en-US" altLang="zh-CN" baseline="-25000">
                  <a:latin typeface="Times New Roman" pitchFamily="18" charset="0"/>
                </a:rPr>
                <a:t>0</a:t>
              </a:r>
              <a:endParaRPr kumimoji="1" lang="en-US" altLang="zh-CN">
                <a:latin typeface="Times New Roman" pitchFamily="18" charset="0"/>
              </a:endParaRPr>
            </a:p>
          </p:txBody>
        </p:sp>
        <p:sp>
          <p:nvSpPr>
            <p:cNvPr id="99" name="Line 104"/>
            <p:cNvSpPr>
              <a:spLocks noChangeShapeType="1"/>
            </p:cNvSpPr>
            <p:nvPr/>
          </p:nvSpPr>
          <p:spPr bwMode="auto">
            <a:xfrm>
              <a:off x="960" y="172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00" name="Rectangle 106"/>
          <p:cNvSpPr>
            <a:spLocks noChangeArrowheads="1"/>
          </p:cNvSpPr>
          <p:nvPr/>
        </p:nvSpPr>
        <p:spPr bwMode="auto">
          <a:xfrm>
            <a:off x="696357" y="1920875"/>
            <a:ext cx="8153400" cy="4919663"/>
          </a:xfrm>
          <a:prstGeom prst="rect">
            <a:avLst/>
          </a:prstGeom>
          <a:noFill/>
          <a:ln w="19050">
            <a:solidFill>
              <a:srgbClr val="CC3399"/>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101" name="Group 107"/>
          <p:cNvGrpSpPr>
            <a:grpSpLocks/>
          </p:cNvGrpSpPr>
          <p:nvPr/>
        </p:nvGrpSpPr>
        <p:grpSpPr bwMode="auto">
          <a:xfrm>
            <a:off x="3576082" y="2568575"/>
            <a:ext cx="533400" cy="396875"/>
            <a:chOff x="882" y="1677"/>
            <a:chExt cx="336" cy="250"/>
          </a:xfrm>
        </p:grpSpPr>
        <p:sp>
          <p:nvSpPr>
            <p:cNvPr id="102" name="Text Box 108"/>
            <p:cNvSpPr txBox="1">
              <a:spLocks noChangeArrowheads="1"/>
            </p:cNvSpPr>
            <p:nvPr/>
          </p:nvSpPr>
          <p:spPr bwMode="auto">
            <a:xfrm>
              <a:off x="882" y="167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Y</a:t>
              </a:r>
              <a:r>
                <a:rPr kumimoji="1" lang="en-US" altLang="zh-CN" baseline="-25000">
                  <a:latin typeface="Times New Roman" pitchFamily="18" charset="0"/>
                </a:rPr>
                <a:t>1</a:t>
              </a:r>
              <a:endParaRPr kumimoji="1" lang="en-US" altLang="zh-CN">
                <a:latin typeface="Times New Roman" pitchFamily="18" charset="0"/>
              </a:endParaRPr>
            </a:p>
          </p:txBody>
        </p:sp>
        <p:sp>
          <p:nvSpPr>
            <p:cNvPr id="103" name="Line 109"/>
            <p:cNvSpPr>
              <a:spLocks noChangeShapeType="1"/>
            </p:cNvSpPr>
            <p:nvPr/>
          </p:nvSpPr>
          <p:spPr bwMode="auto">
            <a:xfrm>
              <a:off x="960" y="172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04" name="Group 110"/>
          <p:cNvGrpSpPr>
            <a:grpSpLocks/>
          </p:cNvGrpSpPr>
          <p:nvPr/>
        </p:nvGrpSpPr>
        <p:grpSpPr bwMode="auto">
          <a:xfrm>
            <a:off x="5574744" y="2438400"/>
            <a:ext cx="533400" cy="396875"/>
            <a:chOff x="882" y="1677"/>
            <a:chExt cx="336" cy="250"/>
          </a:xfrm>
        </p:grpSpPr>
        <p:sp>
          <p:nvSpPr>
            <p:cNvPr id="105" name="Text Box 111"/>
            <p:cNvSpPr txBox="1">
              <a:spLocks noChangeArrowheads="1"/>
            </p:cNvSpPr>
            <p:nvPr/>
          </p:nvSpPr>
          <p:spPr bwMode="auto">
            <a:xfrm>
              <a:off x="882" y="167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Y</a:t>
              </a:r>
              <a:r>
                <a:rPr kumimoji="1" lang="en-US" altLang="zh-CN" baseline="-25000">
                  <a:latin typeface="Times New Roman" pitchFamily="18" charset="0"/>
                </a:rPr>
                <a:t>2</a:t>
              </a:r>
              <a:endParaRPr kumimoji="1" lang="en-US" altLang="zh-CN">
                <a:latin typeface="Times New Roman" pitchFamily="18" charset="0"/>
              </a:endParaRPr>
            </a:p>
          </p:txBody>
        </p:sp>
        <p:sp>
          <p:nvSpPr>
            <p:cNvPr id="106" name="Line 112"/>
            <p:cNvSpPr>
              <a:spLocks noChangeShapeType="1"/>
            </p:cNvSpPr>
            <p:nvPr/>
          </p:nvSpPr>
          <p:spPr bwMode="auto">
            <a:xfrm>
              <a:off x="960" y="172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07" name="Group 113"/>
          <p:cNvGrpSpPr>
            <a:grpSpLocks/>
          </p:cNvGrpSpPr>
          <p:nvPr/>
        </p:nvGrpSpPr>
        <p:grpSpPr bwMode="auto">
          <a:xfrm>
            <a:off x="7536894" y="2281238"/>
            <a:ext cx="533400" cy="396875"/>
            <a:chOff x="882" y="1677"/>
            <a:chExt cx="336" cy="250"/>
          </a:xfrm>
        </p:grpSpPr>
        <p:sp>
          <p:nvSpPr>
            <p:cNvPr id="108" name="Text Box 114"/>
            <p:cNvSpPr txBox="1">
              <a:spLocks noChangeArrowheads="1"/>
            </p:cNvSpPr>
            <p:nvPr/>
          </p:nvSpPr>
          <p:spPr bwMode="auto">
            <a:xfrm>
              <a:off x="882" y="167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Y</a:t>
              </a:r>
              <a:r>
                <a:rPr kumimoji="1" lang="en-US" altLang="zh-CN" baseline="-25000">
                  <a:latin typeface="Times New Roman" pitchFamily="18" charset="0"/>
                </a:rPr>
                <a:t>3</a:t>
              </a:r>
              <a:endParaRPr kumimoji="1" lang="en-US" altLang="zh-CN">
                <a:latin typeface="Times New Roman" pitchFamily="18" charset="0"/>
              </a:endParaRPr>
            </a:p>
          </p:txBody>
        </p:sp>
        <p:sp>
          <p:nvSpPr>
            <p:cNvPr id="109" name="Line 115"/>
            <p:cNvSpPr>
              <a:spLocks noChangeShapeType="1"/>
            </p:cNvSpPr>
            <p:nvPr/>
          </p:nvSpPr>
          <p:spPr bwMode="auto">
            <a:xfrm>
              <a:off x="960" y="1728"/>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10" name="Group 91"/>
          <p:cNvGrpSpPr>
            <a:grpSpLocks/>
          </p:cNvGrpSpPr>
          <p:nvPr/>
        </p:nvGrpSpPr>
        <p:grpSpPr bwMode="auto">
          <a:xfrm>
            <a:off x="277257" y="2043113"/>
            <a:ext cx="7848600" cy="2209800"/>
            <a:chOff x="240" y="288"/>
            <a:chExt cx="4944" cy="1392"/>
          </a:xfrm>
        </p:grpSpPr>
        <p:sp>
          <p:nvSpPr>
            <p:cNvPr id="111" name="Rectangle 4"/>
            <p:cNvSpPr>
              <a:spLocks noChangeArrowheads="1"/>
            </p:cNvSpPr>
            <p:nvPr/>
          </p:nvSpPr>
          <p:spPr bwMode="auto">
            <a:xfrm>
              <a:off x="672" y="336"/>
              <a:ext cx="336" cy="43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0"/>
                </a:spcBef>
              </a:pPr>
              <a:r>
                <a:rPr kumimoji="1" lang="en-US" altLang="zh-CN" dirty="0">
                  <a:solidFill>
                    <a:srgbClr val="FF0000"/>
                  </a:solidFill>
                  <a:latin typeface="Times New Roman" pitchFamily="18" charset="0"/>
                </a:rPr>
                <a:t>2:4</a:t>
              </a:r>
              <a:br>
                <a:rPr kumimoji="1" lang="en-US" altLang="zh-CN" dirty="0">
                  <a:solidFill>
                    <a:srgbClr val="FF0000"/>
                  </a:solidFill>
                  <a:latin typeface="Times New Roman" pitchFamily="18" charset="0"/>
                </a:rPr>
              </a:br>
              <a:r>
                <a:rPr kumimoji="1" lang="zh-CN" altLang="en-US" dirty="0">
                  <a:solidFill>
                    <a:srgbClr val="FF0000"/>
                  </a:solidFill>
                  <a:latin typeface="Times New Roman" pitchFamily="18" charset="0"/>
                </a:rPr>
                <a:t>译码</a:t>
              </a:r>
              <a:endParaRPr kumimoji="1" lang="en-US" altLang="zh-CN" dirty="0">
                <a:solidFill>
                  <a:srgbClr val="FF0000"/>
                </a:solidFill>
                <a:latin typeface="Times New Roman" pitchFamily="18" charset="0"/>
              </a:endParaRPr>
            </a:p>
          </p:txBody>
        </p:sp>
        <p:sp>
          <p:nvSpPr>
            <p:cNvPr id="112" name="Line 5"/>
            <p:cNvSpPr>
              <a:spLocks noChangeShapeType="1"/>
            </p:cNvSpPr>
            <p:nvPr/>
          </p:nvSpPr>
          <p:spPr bwMode="auto">
            <a:xfrm>
              <a:off x="528" y="432"/>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Line 6"/>
            <p:cNvSpPr>
              <a:spLocks noChangeShapeType="1"/>
            </p:cNvSpPr>
            <p:nvPr/>
          </p:nvSpPr>
          <p:spPr bwMode="auto">
            <a:xfrm>
              <a:off x="528" y="672"/>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Text Box 7"/>
            <p:cNvSpPr txBox="1">
              <a:spLocks noChangeArrowheads="1"/>
            </p:cNvSpPr>
            <p:nvPr/>
          </p:nvSpPr>
          <p:spPr bwMode="auto">
            <a:xfrm>
              <a:off x="240" y="57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8</a:t>
              </a:r>
            </a:p>
          </p:txBody>
        </p:sp>
        <p:sp>
          <p:nvSpPr>
            <p:cNvPr id="115" name="Text Box 8"/>
            <p:cNvSpPr txBox="1">
              <a:spLocks noChangeArrowheads="1"/>
            </p:cNvSpPr>
            <p:nvPr/>
          </p:nvSpPr>
          <p:spPr bwMode="auto">
            <a:xfrm>
              <a:off x="240" y="28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9</a:t>
              </a:r>
            </a:p>
          </p:txBody>
        </p:sp>
        <p:sp>
          <p:nvSpPr>
            <p:cNvPr id="116" name="Line 18"/>
            <p:cNvSpPr>
              <a:spLocks noChangeShapeType="1"/>
            </p:cNvSpPr>
            <p:nvPr/>
          </p:nvSpPr>
          <p:spPr bwMode="auto">
            <a:xfrm>
              <a:off x="1008" y="720"/>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 name="Line 19"/>
            <p:cNvSpPr>
              <a:spLocks noChangeShapeType="1"/>
            </p:cNvSpPr>
            <p:nvPr/>
          </p:nvSpPr>
          <p:spPr bwMode="auto">
            <a:xfrm>
              <a:off x="1392" y="720"/>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 name="Line 20"/>
            <p:cNvSpPr>
              <a:spLocks noChangeShapeType="1"/>
            </p:cNvSpPr>
            <p:nvPr/>
          </p:nvSpPr>
          <p:spPr bwMode="auto">
            <a:xfrm flipH="1">
              <a:off x="1200" y="1488"/>
              <a:ext cx="192"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9" name="Line 21"/>
            <p:cNvSpPr>
              <a:spLocks noChangeShapeType="1"/>
            </p:cNvSpPr>
            <p:nvPr/>
          </p:nvSpPr>
          <p:spPr bwMode="auto">
            <a:xfrm>
              <a:off x="1200" y="1536"/>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0" name="Line 29"/>
            <p:cNvSpPr>
              <a:spLocks noChangeShapeType="1"/>
            </p:cNvSpPr>
            <p:nvPr/>
          </p:nvSpPr>
          <p:spPr bwMode="auto">
            <a:xfrm flipH="1">
              <a:off x="2496" y="1488"/>
              <a:ext cx="192"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1" name="Line 30"/>
            <p:cNvSpPr>
              <a:spLocks noChangeShapeType="1"/>
            </p:cNvSpPr>
            <p:nvPr/>
          </p:nvSpPr>
          <p:spPr bwMode="auto">
            <a:xfrm>
              <a:off x="2496" y="1536"/>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 name="Line 36"/>
            <p:cNvSpPr>
              <a:spLocks noChangeShapeType="1"/>
            </p:cNvSpPr>
            <p:nvPr/>
          </p:nvSpPr>
          <p:spPr bwMode="auto">
            <a:xfrm flipH="1">
              <a:off x="3744" y="1488"/>
              <a:ext cx="192"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Line 37"/>
            <p:cNvSpPr>
              <a:spLocks noChangeShapeType="1"/>
            </p:cNvSpPr>
            <p:nvPr/>
          </p:nvSpPr>
          <p:spPr bwMode="auto">
            <a:xfrm>
              <a:off x="3744" y="1536"/>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4" name="Line 43"/>
            <p:cNvSpPr>
              <a:spLocks noChangeShapeType="1"/>
            </p:cNvSpPr>
            <p:nvPr/>
          </p:nvSpPr>
          <p:spPr bwMode="auto">
            <a:xfrm flipH="1">
              <a:off x="4992" y="1440"/>
              <a:ext cx="192" cy="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5" name="Line 44"/>
            <p:cNvSpPr>
              <a:spLocks noChangeShapeType="1"/>
            </p:cNvSpPr>
            <p:nvPr/>
          </p:nvSpPr>
          <p:spPr bwMode="auto">
            <a:xfrm>
              <a:off x="4992" y="1488"/>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6" name="Line 48"/>
            <p:cNvSpPr>
              <a:spLocks noChangeShapeType="1"/>
            </p:cNvSpPr>
            <p:nvPr/>
          </p:nvSpPr>
          <p:spPr bwMode="auto">
            <a:xfrm>
              <a:off x="1008" y="528"/>
              <a:ext cx="29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Line 49"/>
            <p:cNvSpPr>
              <a:spLocks noChangeShapeType="1"/>
            </p:cNvSpPr>
            <p:nvPr/>
          </p:nvSpPr>
          <p:spPr bwMode="auto">
            <a:xfrm flipV="1">
              <a:off x="1008" y="622"/>
              <a:ext cx="1689"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Line 50"/>
            <p:cNvSpPr>
              <a:spLocks noChangeShapeType="1"/>
            </p:cNvSpPr>
            <p:nvPr/>
          </p:nvSpPr>
          <p:spPr bwMode="auto">
            <a:xfrm>
              <a:off x="1008" y="407"/>
              <a:ext cx="4176" cy="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7" name="Line 58"/>
            <p:cNvSpPr>
              <a:spLocks noChangeShapeType="1"/>
            </p:cNvSpPr>
            <p:nvPr/>
          </p:nvSpPr>
          <p:spPr bwMode="auto">
            <a:xfrm>
              <a:off x="2688" y="624"/>
              <a:ext cx="0" cy="10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8" name="Line 59"/>
            <p:cNvSpPr>
              <a:spLocks noChangeShapeType="1"/>
            </p:cNvSpPr>
            <p:nvPr/>
          </p:nvSpPr>
          <p:spPr bwMode="auto">
            <a:xfrm>
              <a:off x="3936" y="528"/>
              <a:ext cx="0" cy="1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9" name="Line 60"/>
            <p:cNvSpPr>
              <a:spLocks noChangeShapeType="1"/>
            </p:cNvSpPr>
            <p:nvPr/>
          </p:nvSpPr>
          <p:spPr bwMode="auto">
            <a:xfrm>
              <a:off x="5184" y="432"/>
              <a:ext cx="0" cy="114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70" name="Text Box 116"/>
          <p:cNvSpPr txBox="1">
            <a:spLocks noChangeArrowheads="1"/>
          </p:cNvSpPr>
          <p:nvPr/>
        </p:nvSpPr>
        <p:spPr bwMode="auto">
          <a:xfrm>
            <a:off x="7555944" y="1493838"/>
            <a:ext cx="1219200" cy="415925"/>
          </a:xfrm>
          <a:prstGeom prst="rect">
            <a:avLst/>
          </a:prstGeom>
          <a:noFill/>
          <a:ln w="19050">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1K ×8</a:t>
            </a:r>
          </a:p>
        </p:txBody>
      </p:sp>
      <p:grpSp>
        <p:nvGrpSpPr>
          <p:cNvPr id="171" name="Group 118"/>
          <p:cNvGrpSpPr>
            <a:grpSpLocks/>
          </p:cNvGrpSpPr>
          <p:nvPr/>
        </p:nvGrpSpPr>
        <p:grpSpPr bwMode="auto">
          <a:xfrm>
            <a:off x="248682" y="2857500"/>
            <a:ext cx="7543800" cy="2209800"/>
            <a:chOff x="149" y="1752"/>
            <a:chExt cx="4752" cy="1392"/>
          </a:xfrm>
        </p:grpSpPr>
        <p:grpSp>
          <p:nvGrpSpPr>
            <p:cNvPr id="172" name="Group 89"/>
            <p:cNvGrpSpPr>
              <a:grpSpLocks/>
            </p:cNvGrpSpPr>
            <p:nvPr/>
          </p:nvGrpSpPr>
          <p:grpSpPr bwMode="auto">
            <a:xfrm>
              <a:off x="149" y="1752"/>
              <a:ext cx="4752" cy="1392"/>
              <a:chOff x="240" y="816"/>
              <a:chExt cx="4752" cy="1392"/>
            </a:xfrm>
          </p:grpSpPr>
          <p:sp>
            <p:nvSpPr>
              <p:cNvPr id="174" name="Text Box 13"/>
              <p:cNvSpPr txBox="1">
                <a:spLocks noChangeArrowheads="1"/>
              </p:cNvSpPr>
              <p:nvPr/>
            </p:nvSpPr>
            <p:spPr bwMode="auto">
              <a:xfrm>
                <a:off x="240" y="11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0</a:t>
                </a:r>
              </a:p>
            </p:txBody>
          </p:sp>
          <p:sp>
            <p:nvSpPr>
              <p:cNvPr id="175" name="Text Box 14"/>
              <p:cNvSpPr txBox="1">
                <a:spLocks noChangeArrowheads="1"/>
              </p:cNvSpPr>
              <p:nvPr/>
            </p:nvSpPr>
            <p:spPr bwMode="auto">
              <a:xfrm>
                <a:off x="240" y="81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7</a:t>
                </a:r>
              </a:p>
            </p:txBody>
          </p:sp>
          <p:sp>
            <p:nvSpPr>
              <p:cNvPr id="176" name="Rectangle 15"/>
              <p:cNvSpPr>
                <a:spLocks noChangeArrowheads="1"/>
              </p:cNvSpPr>
              <p:nvPr/>
            </p:nvSpPr>
            <p:spPr bwMode="auto">
              <a:xfrm>
                <a:off x="480" y="960"/>
                <a:ext cx="4512" cy="288"/>
              </a:xfrm>
              <a:prstGeom prst="rect">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177" name="Text Box 16"/>
              <p:cNvSpPr txBox="1">
                <a:spLocks noChangeArrowheads="1"/>
              </p:cNvSpPr>
              <p:nvPr/>
            </p:nvSpPr>
            <p:spPr bwMode="auto">
              <a:xfrm>
                <a:off x="240" y="96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t>
                </a:r>
              </a:p>
            </p:txBody>
          </p:sp>
          <p:sp>
            <p:nvSpPr>
              <p:cNvPr id="178" name="AutoShape 17"/>
              <p:cNvSpPr>
                <a:spLocks noChangeArrowheads="1"/>
              </p:cNvSpPr>
              <p:nvPr/>
            </p:nvSpPr>
            <p:spPr bwMode="auto">
              <a:xfrm rot="5400000">
                <a:off x="4032" y="1536"/>
                <a:ext cx="960"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7269 h 21600"/>
                  <a:gd name="T20" fmla="*/ 1829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447" y="0"/>
                    </a:moveTo>
                    <a:lnTo>
                      <a:pt x="11294" y="6177"/>
                    </a:lnTo>
                    <a:lnTo>
                      <a:pt x="14602" y="6177"/>
                    </a:lnTo>
                    <a:lnTo>
                      <a:pt x="14602" y="17243"/>
                    </a:lnTo>
                    <a:lnTo>
                      <a:pt x="0" y="17243"/>
                    </a:lnTo>
                    <a:lnTo>
                      <a:pt x="0" y="21600"/>
                    </a:lnTo>
                    <a:lnTo>
                      <a:pt x="18292" y="21600"/>
                    </a:lnTo>
                    <a:lnTo>
                      <a:pt x="18292" y="6177"/>
                    </a:lnTo>
                    <a:lnTo>
                      <a:pt x="21600" y="6177"/>
                    </a:lnTo>
                    <a:close/>
                  </a:path>
                </a:pathLst>
              </a:cu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179" name="AutoShape 51"/>
              <p:cNvSpPr>
                <a:spLocks noChangeArrowheads="1"/>
              </p:cNvSpPr>
              <p:nvPr/>
            </p:nvSpPr>
            <p:spPr bwMode="auto">
              <a:xfrm rot="5400000">
                <a:off x="240" y="1536"/>
                <a:ext cx="960"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7269 h 21600"/>
                  <a:gd name="T20" fmla="*/ 1829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447" y="0"/>
                    </a:moveTo>
                    <a:lnTo>
                      <a:pt x="11294" y="6177"/>
                    </a:lnTo>
                    <a:lnTo>
                      <a:pt x="14602" y="6177"/>
                    </a:lnTo>
                    <a:lnTo>
                      <a:pt x="14602" y="17243"/>
                    </a:lnTo>
                    <a:lnTo>
                      <a:pt x="0" y="17243"/>
                    </a:lnTo>
                    <a:lnTo>
                      <a:pt x="0" y="21600"/>
                    </a:lnTo>
                    <a:lnTo>
                      <a:pt x="18292" y="21600"/>
                    </a:lnTo>
                    <a:lnTo>
                      <a:pt x="18292" y="6177"/>
                    </a:lnTo>
                    <a:lnTo>
                      <a:pt x="21600" y="6177"/>
                    </a:lnTo>
                    <a:close/>
                  </a:path>
                </a:pathLst>
              </a:cu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180" name="AutoShape 52"/>
              <p:cNvSpPr>
                <a:spLocks noChangeArrowheads="1"/>
              </p:cNvSpPr>
              <p:nvPr/>
            </p:nvSpPr>
            <p:spPr bwMode="auto">
              <a:xfrm rot="5400000">
                <a:off x="1536" y="1536"/>
                <a:ext cx="960"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7269 h 21600"/>
                  <a:gd name="T20" fmla="*/ 1829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447" y="0"/>
                    </a:moveTo>
                    <a:lnTo>
                      <a:pt x="11294" y="6177"/>
                    </a:lnTo>
                    <a:lnTo>
                      <a:pt x="14602" y="6177"/>
                    </a:lnTo>
                    <a:lnTo>
                      <a:pt x="14602" y="17243"/>
                    </a:lnTo>
                    <a:lnTo>
                      <a:pt x="0" y="17243"/>
                    </a:lnTo>
                    <a:lnTo>
                      <a:pt x="0" y="21600"/>
                    </a:lnTo>
                    <a:lnTo>
                      <a:pt x="18292" y="21600"/>
                    </a:lnTo>
                    <a:lnTo>
                      <a:pt x="18292" y="6177"/>
                    </a:lnTo>
                    <a:lnTo>
                      <a:pt x="21600" y="6177"/>
                    </a:lnTo>
                    <a:close/>
                  </a:path>
                </a:pathLst>
              </a:cu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181" name="AutoShape 53"/>
              <p:cNvSpPr>
                <a:spLocks noChangeArrowheads="1"/>
              </p:cNvSpPr>
              <p:nvPr/>
            </p:nvSpPr>
            <p:spPr bwMode="auto">
              <a:xfrm rot="5400000">
                <a:off x="2784" y="1536"/>
                <a:ext cx="960"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7269 h 21600"/>
                  <a:gd name="T20" fmla="*/ 1829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447" y="0"/>
                    </a:moveTo>
                    <a:lnTo>
                      <a:pt x="11294" y="6177"/>
                    </a:lnTo>
                    <a:lnTo>
                      <a:pt x="14602" y="6177"/>
                    </a:lnTo>
                    <a:lnTo>
                      <a:pt x="14602" y="17243"/>
                    </a:lnTo>
                    <a:lnTo>
                      <a:pt x="0" y="17243"/>
                    </a:lnTo>
                    <a:lnTo>
                      <a:pt x="0" y="21600"/>
                    </a:lnTo>
                    <a:lnTo>
                      <a:pt x="18292" y="21600"/>
                    </a:lnTo>
                    <a:lnTo>
                      <a:pt x="18292" y="6177"/>
                    </a:lnTo>
                    <a:lnTo>
                      <a:pt x="21600" y="6177"/>
                    </a:lnTo>
                    <a:close/>
                  </a:path>
                </a:pathLst>
              </a:cu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182" name="Rectangle 54"/>
              <p:cNvSpPr>
                <a:spLocks noChangeArrowheads="1"/>
              </p:cNvSpPr>
              <p:nvPr/>
            </p:nvSpPr>
            <p:spPr bwMode="auto">
              <a:xfrm>
                <a:off x="547" y="1154"/>
                <a:ext cx="48" cy="288"/>
              </a:xfrm>
              <a:prstGeom prst="rect">
                <a:avLst/>
              </a:prstGeom>
              <a:solidFill>
                <a:schemeClr val="accent1"/>
              </a:solidFill>
              <a:ln w="19050">
                <a:solidFill>
                  <a:schemeClr val="accent1"/>
                </a:solidFill>
                <a:miter lim="800000"/>
                <a:headEnd/>
                <a:tailEnd/>
              </a:ln>
            </p:spPr>
            <p:txBody>
              <a:bodyPr wrap="none" lIns="90000" tIns="46800" rIns="90000" bIns="46800" anchor="ctr"/>
              <a:lstStyle/>
              <a:p>
                <a:endParaRPr lang="zh-CN" altLang="en-US"/>
              </a:p>
            </p:txBody>
          </p:sp>
          <p:sp>
            <p:nvSpPr>
              <p:cNvPr id="183" name="Rectangle 55"/>
              <p:cNvSpPr>
                <a:spLocks noChangeArrowheads="1"/>
              </p:cNvSpPr>
              <p:nvPr/>
            </p:nvSpPr>
            <p:spPr bwMode="auto">
              <a:xfrm>
                <a:off x="1824" y="1104"/>
                <a:ext cx="48" cy="288"/>
              </a:xfrm>
              <a:prstGeom prst="rect">
                <a:avLst/>
              </a:prstGeom>
              <a:solidFill>
                <a:schemeClr val="accent1"/>
              </a:solidFill>
              <a:ln w="19050">
                <a:solidFill>
                  <a:schemeClr val="accent1"/>
                </a:solidFill>
                <a:miter lim="800000"/>
                <a:headEnd/>
                <a:tailEnd/>
              </a:ln>
            </p:spPr>
            <p:txBody>
              <a:bodyPr wrap="none" lIns="90000" tIns="46800" rIns="90000" bIns="46800" anchor="ctr"/>
              <a:lstStyle/>
              <a:p>
                <a:endParaRPr lang="zh-CN" altLang="en-US"/>
              </a:p>
            </p:txBody>
          </p:sp>
          <p:sp>
            <p:nvSpPr>
              <p:cNvPr id="184" name="Rectangle 56"/>
              <p:cNvSpPr>
                <a:spLocks noChangeArrowheads="1"/>
              </p:cNvSpPr>
              <p:nvPr/>
            </p:nvSpPr>
            <p:spPr bwMode="auto">
              <a:xfrm>
                <a:off x="3082" y="1104"/>
                <a:ext cx="48" cy="288"/>
              </a:xfrm>
              <a:prstGeom prst="rect">
                <a:avLst/>
              </a:prstGeom>
              <a:solidFill>
                <a:schemeClr val="accent1"/>
              </a:solidFill>
              <a:ln w="19050">
                <a:solidFill>
                  <a:schemeClr val="accent1"/>
                </a:solidFill>
                <a:miter lim="800000"/>
                <a:headEnd/>
                <a:tailEnd/>
              </a:ln>
            </p:spPr>
            <p:txBody>
              <a:bodyPr wrap="none" lIns="90000" tIns="46800" rIns="90000" bIns="46800" anchor="ctr"/>
              <a:lstStyle/>
              <a:p>
                <a:endParaRPr lang="zh-CN" altLang="en-US"/>
              </a:p>
            </p:txBody>
          </p:sp>
          <p:sp>
            <p:nvSpPr>
              <p:cNvPr id="185" name="Rectangle 57"/>
              <p:cNvSpPr>
                <a:spLocks noChangeArrowheads="1"/>
              </p:cNvSpPr>
              <p:nvPr/>
            </p:nvSpPr>
            <p:spPr bwMode="auto">
              <a:xfrm>
                <a:off x="4329" y="1056"/>
                <a:ext cx="48" cy="288"/>
              </a:xfrm>
              <a:prstGeom prst="rect">
                <a:avLst/>
              </a:prstGeom>
              <a:solidFill>
                <a:schemeClr val="accent1"/>
              </a:solidFill>
              <a:ln w="19050">
                <a:solidFill>
                  <a:schemeClr val="accent1"/>
                </a:solidFill>
                <a:miter lim="800000"/>
                <a:headEnd/>
                <a:tailEnd/>
              </a:ln>
            </p:spPr>
            <p:txBody>
              <a:bodyPr wrap="none" lIns="90000" tIns="46800" rIns="90000" bIns="46800" anchor="ctr"/>
              <a:lstStyle/>
              <a:p>
                <a:endParaRPr lang="zh-CN" altLang="en-US"/>
              </a:p>
            </p:txBody>
          </p:sp>
        </p:grpSp>
        <p:sp>
          <p:nvSpPr>
            <p:cNvPr id="173" name="Line 117"/>
            <p:cNvSpPr>
              <a:spLocks noChangeShapeType="1"/>
            </p:cNvSpPr>
            <p:nvPr/>
          </p:nvSpPr>
          <p:spPr bwMode="auto">
            <a:xfrm>
              <a:off x="1729" y="21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186" name="Text Box 96"/>
          <p:cNvSpPr txBox="1">
            <a:spLocks noChangeArrowheads="1"/>
          </p:cNvSpPr>
          <p:nvPr/>
        </p:nvSpPr>
        <p:spPr bwMode="auto">
          <a:xfrm>
            <a:off x="391414" y="1478446"/>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解：</a:t>
            </a:r>
          </a:p>
        </p:txBody>
      </p:sp>
      <p:sp>
        <p:nvSpPr>
          <p:cNvPr id="187" name="Text Box 97"/>
          <p:cNvSpPr txBox="1">
            <a:spLocks noChangeArrowheads="1"/>
          </p:cNvSpPr>
          <p:nvPr/>
        </p:nvSpPr>
        <p:spPr bwMode="auto">
          <a:xfrm>
            <a:off x="1153414" y="1478446"/>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字扩展需要</a:t>
            </a:r>
            <a:r>
              <a:rPr kumimoji="1" lang="en-US" altLang="zh-CN" dirty="0">
                <a:latin typeface="Times New Roman" pitchFamily="18" charset="0"/>
              </a:rPr>
              <a:t>4</a:t>
            </a:r>
            <a:r>
              <a:rPr kumimoji="1" lang="zh-CN" altLang="en-US" dirty="0">
                <a:latin typeface="Times New Roman" pitchFamily="18" charset="0"/>
              </a:rPr>
              <a:t>片，位扩展需要</a:t>
            </a:r>
            <a:r>
              <a:rPr kumimoji="1" lang="en-US" altLang="zh-CN" dirty="0">
                <a:latin typeface="Times New Roman" pitchFamily="18" charset="0"/>
              </a:rPr>
              <a:t>2</a:t>
            </a:r>
            <a:r>
              <a:rPr kumimoji="1" lang="zh-CN" altLang="en-US" dirty="0">
                <a:latin typeface="Times New Roman" pitchFamily="18" charset="0"/>
              </a:rPr>
              <a:t>片，共需要</a:t>
            </a:r>
            <a:r>
              <a:rPr kumimoji="1" lang="en-US" altLang="zh-CN" dirty="0">
                <a:latin typeface="Times New Roman" pitchFamily="18" charset="0"/>
              </a:rPr>
              <a:t>8</a:t>
            </a:r>
            <a:r>
              <a:rPr kumimoji="1" lang="zh-CN" altLang="en-US" dirty="0">
                <a:latin typeface="Times New Roman" pitchFamily="18" charset="0"/>
              </a:rPr>
              <a:t>片。</a:t>
            </a:r>
          </a:p>
        </p:txBody>
      </p:sp>
      <p:sp>
        <p:nvSpPr>
          <p:cNvPr id="5" name="椭圆 4"/>
          <p:cNvSpPr/>
          <p:nvPr/>
        </p:nvSpPr>
        <p:spPr bwMode="auto">
          <a:xfrm>
            <a:off x="1472133" y="3821113"/>
            <a:ext cx="938724" cy="50800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129" name="椭圆 128"/>
          <p:cNvSpPr/>
          <p:nvPr/>
        </p:nvSpPr>
        <p:spPr bwMode="auto">
          <a:xfrm>
            <a:off x="734457" y="1930400"/>
            <a:ext cx="1676400" cy="103505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6" name="矩形 5"/>
          <p:cNvSpPr/>
          <p:nvPr/>
        </p:nvSpPr>
        <p:spPr>
          <a:xfrm>
            <a:off x="1020744" y="3613666"/>
            <a:ext cx="881973" cy="369332"/>
          </a:xfrm>
          <a:prstGeom prst="rect">
            <a:avLst/>
          </a:prstGeom>
        </p:spPr>
        <p:txBody>
          <a:bodyPr wrap="none">
            <a:spAutoFit/>
          </a:bodyPr>
          <a:lstStyle/>
          <a:p>
            <a:r>
              <a:rPr lang="zh-CN" altLang="en-US" dirty="0">
                <a:solidFill>
                  <a:srgbClr val="FF0000"/>
                </a:solidFill>
              </a:rPr>
              <a:t>位扩展</a:t>
            </a:r>
          </a:p>
        </p:txBody>
      </p:sp>
      <p:sp>
        <p:nvSpPr>
          <p:cNvPr id="7" name="矩形 6"/>
          <p:cNvSpPr/>
          <p:nvPr/>
        </p:nvSpPr>
        <p:spPr>
          <a:xfrm>
            <a:off x="2214684" y="2607881"/>
            <a:ext cx="881973" cy="369332"/>
          </a:xfrm>
          <a:prstGeom prst="rect">
            <a:avLst/>
          </a:prstGeom>
        </p:spPr>
        <p:txBody>
          <a:bodyPr wrap="none">
            <a:spAutoFit/>
          </a:bodyPr>
          <a:lstStyle/>
          <a:p>
            <a:r>
              <a:rPr lang="zh-CN" altLang="en-US" dirty="0">
                <a:solidFill>
                  <a:srgbClr val="FF0000"/>
                </a:solidFill>
              </a:rPr>
              <a:t>字扩展</a:t>
            </a:r>
          </a:p>
        </p:txBody>
      </p:sp>
    </p:spTree>
    <p:extLst>
      <p:ext uri="{BB962C8B-B14F-4D97-AF65-F5344CB8AC3E}">
        <p14:creationId xmlns:p14="http://schemas.microsoft.com/office/powerpoint/2010/main" val="152962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wheel(1)">
                                      <p:cBhvr>
                                        <p:cTn id="15" dur="2000"/>
                                        <p:tgtEl>
                                          <p:spTgt spid="129"/>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9" grpId="0" animBg="1"/>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5" name="内容占位符 4"/>
          <p:cNvSpPr>
            <a:spLocks noGrp="1"/>
          </p:cNvSpPr>
          <p:nvPr>
            <p:ph idx="1"/>
          </p:nvPr>
        </p:nvSpPr>
        <p:spPr>
          <a:xfrm>
            <a:off x="39835" y="503805"/>
            <a:ext cx="8690747" cy="4470705"/>
          </a:xfrm>
        </p:spPr>
        <p:txBody>
          <a:bodyPr/>
          <a:lstStyle/>
          <a:p>
            <a:pPr>
              <a:defRPr/>
            </a:pPr>
            <a:r>
              <a:rPr kumimoji="1" lang="en-US" altLang="zh-CN" sz="2400" dirty="0">
                <a:latin typeface="Times New Roman" pitchFamily="18" charset="0"/>
              </a:rPr>
              <a:t>SRAM</a:t>
            </a:r>
            <a:r>
              <a:rPr kumimoji="1" lang="zh-CN" altLang="en-US" sz="2400" dirty="0">
                <a:latin typeface="Times New Roman" pitchFamily="18" charset="0"/>
              </a:rPr>
              <a:t>的存储单元</a:t>
            </a:r>
            <a:endParaRPr kumimoji="1" lang="en-US" altLang="zh-CN" sz="2400" dirty="0">
              <a:latin typeface="Times New Roman" pitchFamily="18" charset="0"/>
            </a:endParaRPr>
          </a:p>
          <a:p>
            <a:pPr lvl="1">
              <a:defRPr/>
            </a:pPr>
            <a:r>
              <a:rPr kumimoji="1" lang="zh-CN" altLang="en-US" dirty="0">
                <a:latin typeface="Times New Roman" pitchFamily="18" charset="0"/>
              </a:rPr>
              <a:t>静态随机存储器</a:t>
            </a:r>
            <a:r>
              <a:rPr kumimoji="1" lang="en-US" altLang="zh-CN" dirty="0">
                <a:latin typeface="Times New Roman" pitchFamily="18" charset="0"/>
              </a:rPr>
              <a:t>, SRAM=Static </a:t>
            </a:r>
            <a:r>
              <a:rPr lang="en-US" altLang="zh-CN" dirty="0"/>
              <a:t>Random Access Memory</a:t>
            </a:r>
          </a:p>
          <a:p>
            <a:pPr lvl="1">
              <a:defRPr/>
            </a:pPr>
            <a:r>
              <a:rPr kumimoji="1" lang="zh-CN" altLang="en-US" dirty="0">
                <a:latin typeface="Times New Roman" pitchFamily="18" charset="0"/>
              </a:rPr>
              <a:t>它是一种具有静止存取功能的内存，不需要刷新电路即能保存它内部存储的数据。</a:t>
            </a:r>
          </a:p>
          <a:p>
            <a:pPr>
              <a:defRPr/>
            </a:pPr>
            <a:endParaRPr kumimoji="1" lang="zh-CN" altLang="en-US" dirty="0">
              <a:latin typeface="Times New Roman" pitchFamily="18" charset="0"/>
            </a:endParaRPr>
          </a:p>
          <a:p>
            <a:endParaRPr lang="zh-CN" altLang="en-US" dirty="0"/>
          </a:p>
        </p:txBody>
      </p:sp>
      <p:pic>
        <p:nvPicPr>
          <p:cNvPr id="10246" name="Picture 6" descr="http://upload.wikimedia.org/wikipedia/commons/thumb/3/31/SRAM_Cell_%286_Transistors%29.svg/400px-SRAM_Cell_%286_Transistors%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06" y="3869793"/>
            <a:ext cx="3810000" cy="2857500"/>
          </a:xfrm>
          <a:prstGeom prst="rect">
            <a:avLst/>
          </a:prstGeom>
          <a:ln>
            <a:noFill/>
          </a:ln>
          <a:effectLst>
            <a:outerShdw blurRad="292100" dist="139700" dir="2700000" algn="tl" rotWithShape="0">
              <a:srgbClr val="333333">
                <a:alpha val="65000"/>
              </a:srgbClr>
            </a:outerShdw>
          </a:effectLst>
          <a:extLst/>
        </p:spPr>
      </p:pic>
      <p:sp>
        <p:nvSpPr>
          <p:cNvPr id="6" name="矩形 5"/>
          <p:cNvSpPr/>
          <p:nvPr/>
        </p:nvSpPr>
        <p:spPr>
          <a:xfrm>
            <a:off x="5680" y="1853895"/>
            <a:ext cx="8976614" cy="2031325"/>
          </a:xfrm>
          <a:prstGeom prst="rect">
            <a:avLst/>
          </a:prstGeom>
        </p:spPr>
        <p:txBody>
          <a:bodyPr wrap="square">
            <a:spAutoFit/>
          </a:bodyPr>
          <a:lstStyle/>
          <a:p>
            <a:pPr marL="285750" indent="-285750">
              <a:buFont typeface="Wingdings" pitchFamily="2" charset="2"/>
              <a:buChar char="u"/>
            </a:pPr>
            <a:r>
              <a:rPr lang="en-US" altLang="zh-CN" dirty="0">
                <a:solidFill>
                  <a:schemeClr val="tx1"/>
                </a:solidFill>
              </a:rPr>
              <a:t>SRAM</a:t>
            </a:r>
            <a:r>
              <a:rPr lang="zh-CN" altLang="en-US" dirty="0">
                <a:solidFill>
                  <a:schemeClr val="tx1"/>
                </a:solidFill>
              </a:rPr>
              <a:t>中的每一</a:t>
            </a:r>
            <a:r>
              <a:rPr lang="en-US" altLang="zh-CN" dirty="0">
                <a:solidFill>
                  <a:schemeClr val="tx1"/>
                </a:solidFill>
              </a:rPr>
              <a:t>bit</a:t>
            </a:r>
            <a:r>
              <a:rPr lang="zh-CN" altLang="en-US" dirty="0">
                <a:solidFill>
                  <a:schemeClr val="tx1"/>
                </a:solidFill>
              </a:rPr>
              <a:t>储存在由</a:t>
            </a:r>
            <a:r>
              <a:rPr lang="en-US" altLang="zh-CN" dirty="0">
                <a:solidFill>
                  <a:schemeClr val="tx1"/>
                </a:solidFill>
              </a:rPr>
              <a:t>4</a:t>
            </a:r>
            <a:r>
              <a:rPr lang="zh-CN" altLang="en-US" dirty="0">
                <a:solidFill>
                  <a:schemeClr val="tx1"/>
                </a:solidFill>
              </a:rPr>
              <a:t>个场效应管（</a:t>
            </a:r>
            <a:r>
              <a:rPr lang="en-US" altLang="zh-CN" dirty="0">
                <a:solidFill>
                  <a:schemeClr val="tx1"/>
                </a:solidFill>
              </a:rPr>
              <a:t>M1, M2, M3, M4</a:t>
            </a:r>
            <a:r>
              <a:rPr lang="zh-CN" altLang="en-US" dirty="0">
                <a:solidFill>
                  <a:schemeClr val="tx1"/>
                </a:solidFill>
              </a:rPr>
              <a:t>）构成两个交叉耦合的反相器</a:t>
            </a:r>
            <a:r>
              <a:rPr lang="en-US" altLang="zh-CN" dirty="0">
                <a:solidFill>
                  <a:schemeClr val="tx1"/>
                </a:solidFill>
              </a:rPr>
              <a:t>(</a:t>
            </a:r>
            <a:r>
              <a:rPr lang="zh-CN" altLang="en-US" dirty="0">
                <a:solidFill>
                  <a:schemeClr val="tx1"/>
                </a:solidFill>
              </a:rPr>
              <a:t>非门</a:t>
            </a:r>
            <a:r>
              <a:rPr lang="en-US" altLang="zh-CN" dirty="0">
                <a:solidFill>
                  <a:schemeClr val="tx1"/>
                </a:solidFill>
              </a:rPr>
              <a:t>)</a:t>
            </a:r>
            <a:r>
              <a:rPr lang="zh-CN" altLang="en-US" dirty="0">
                <a:solidFill>
                  <a:schemeClr val="tx1"/>
                </a:solidFill>
              </a:rPr>
              <a:t>中。另外两个场效应管（</a:t>
            </a:r>
            <a:r>
              <a:rPr lang="en-US" altLang="zh-CN" dirty="0">
                <a:solidFill>
                  <a:schemeClr val="tx1"/>
                </a:solidFill>
              </a:rPr>
              <a:t>M5, M6</a:t>
            </a:r>
            <a:r>
              <a:rPr lang="zh-CN" altLang="en-US" dirty="0">
                <a:solidFill>
                  <a:schemeClr val="tx1"/>
                </a:solidFill>
              </a:rPr>
              <a:t>）是储存基本单元到用于读写的位线</a:t>
            </a:r>
            <a:r>
              <a:rPr lang="en-US" altLang="zh-CN" dirty="0">
                <a:solidFill>
                  <a:schemeClr val="tx1"/>
                </a:solidFill>
              </a:rPr>
              <a:t>(Bit Line)</a:t>
            </a:r>
            <a:r>
              <a:rPr lang="zh-CN" altLang="en-US" dirty="0">
                <a:solidFill>
                  <a:schemeClr val="tx1"/>
                </a:solidFill>
              </a:rPr>
              <a:t>的控制开关。</a:t>
            </a:r>
            <a:endParaRPr lang="en-US" altLang="zh-CN" dirty="0">
              <a:solidFill>
                <a:schemeClr val="tx1"/>
              </a:solidFill>
            </a:endParaRPr>
          </a:p>
          <a:p>
            <a:pPr marL="285750" indent="-285750">
              <a:buFont typeface="Wingdings" pitchFamily="2" charset="2"/>
              <a:buChar char="u"/>
            </a:pPr>
            <a:r>
              <a:rPr lang="zh-CN" altLang="en-US" dirty="0">
                <a:solidFill>
                  <a:schemeClr val="tx1"/>
                </a:solidFill>
              </a:rPr>
              <a:t>一个</a:t>
            </a:r>
            <a:r>
              <a:rPr lang="en-US" altLang="zh-CN" dirty="0">
                <a:solidFill>
                  <a:schemeClr val="tx1"/>
                </a:solidFill>
              </a:rPr>
              <a:t>SRAM</a:t>
            </a:r>
            <a:r>
              <a:rPr lang="zh-CN" altLang="en-US" dirty="0">
                <a:solidFill>
                  <a:schemeClr val="tx1"/>
                </a:solidFill>
              </a:rPr>
              <a:t>基本单元有</a:t>
            </a:r>
            <a:r>
              <a:rPr lang="en-US" altLang="zh-CN" dirty="0">
                <a:solidFill>
                  <a:schemeClr val="tx1"/>
                </a:solidFill>
              </a:rPr>
              <a:t>0 and 1</a:t>
            </a:r>
            <a:r>
              <a:rPr lang="zh-CN" altLang="en-US" dirty="0">
                <a:solidFill>
                  <a:schemeClr val="tx1"/>
                </a:solidFill>
              </a:rPr>
              <a:t>两个电平稳定状态。</a:t>
            </a:r>
            <a:endParaRPr lang="en-US" altLang="zh-CN" dirty="0">
              <a:solidFill>
                <a:schemeClr val="tx1"/>
              </a:solidFill>
            </a:endParaRPr>
          </a:p>
          <a:p>
            <a:pPr marL="285750" indent="-285750">
              <a:buFont typeface="Wingdings" pitchFamily="2" charset="2"/>
              <a:buChar char="u"/>
            </a:pPr>
            <a:r>
              <a:rPr lang="en-US" altLang="zh-CN" dirty="0">
                <a:solidFill>
                  <a:schemeClr val="tx1"/>
                </a:solidFill>
              </a:rPr>
              <a:t>SRAM</a:t>
            </a:r>
            <a:r>
              <a:rPr lang="zh-CN" altLang="en-US" dirty="0">
                <a:solidFill>
                  <a:schemeClr val="tx1"/>
                </a:solidFill>
              </a:rPr>
              <a:t>基本单元由两个</a:t>
            </a:r>
            <a:r>
              <a:rPr lang="en-US" altLang="zh-CN" dirty="0">
                <a:solidFill>
                  <a:schemeClr val="tx1"/>
                </a:solidFill>
              </a:rPr>
              <a:t>CMOS</a:t>
            </a:r>
            <a:r>
              <a:rPr lang="zh-CN" altLang="en-US" dirty="0">
                <a:solidFill>
                  <a:schemeClr val="tx1"/>
                </a:solidFill>
              </a:rPr>
              <a:t>反相器组成。两个反相器的输入、输出交叉连接，即第一个反相器的输出连接第二个反相器的输入，第二个反相器的输出连接第一个反相器的输入。这就能实现两个反相器的输出状态的锁定、保存，即储存了</a:t>
            </a:r>
            <a:r>
              <a:rPr lang="en-US" altLang="zh-CN" dirty="0">
                <a:solidFill>
                  <a:schemeClr val="tx1"/>
                </a:solidFill>
              </a:rPr>
              <a:t>1</a:t>
            </a:r>
            <a:r>
              <a:rPr lang="zh-CN" altLang="en-US" dirty="0">
                <a:solidFill>
                  <a:schemeClr val="tx1"/>
                </a:solidFill>
              </a:rPr>
              <a:t>个位元的状态。</a:t>
            </a:r>
          </a:p>
        </p:txBody>
      </p:sp>
      <p:sp>
        <p:nvSpPr>
          <p:cNvPr id="7" name="矩形 6"/>
          <p:cNvSpPr/>
          <p:nvPr/>
        </p:nvSpPr>
        <p:spPr>
          <a:xfrm>
            <a:off x="6885459" y="5454135"/>
            <a:ext cx="2096835" cy="923330"/>
          </a:xfrm>
          <a:prstGeom prst="rect">
            <a:avLst/>
          </a:prstGeom>
        </p:spPr>
        <p:txBody>
          <a:bodyPr wrap="square">
            <a:spAutoFit/>
          </a:bodyPr>
          <a:lstStyle/>
          <a:p>
            <a:r>
              <a:rPr lang="zh-CN" altLang="en-US" dirty="0">
                <a:solidFill>
                  <a:schemeClr val="tx1"/>
                </a:solidFill>
              </a:rPr>
              <a:t>反相器，是一种电路器件，其输出是输入的逻辑非。</a:t>
            </a:r>
          </a:p>
        </p:txBody>
      </p:sp>
      <p:pic>
        <p:nvPicPr>
          <p:cNvPr id="10252" name="Picture 12" descr="http://upload.wikimedia.org/wikipedia/commons/thumb/8/81/CMOS_Inverter.svg/250px-CMOS_Inverter.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459" y="3744021"/>
            <a:ext cx="1845123" cy="184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30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41778" y="593811"/>
            <a:ext cx="7560504" cy="1791260"/>
          </a:xfrm>
        </p:spPr>
        <p:txBody>
          <a:bodyPr/>
          <a:lstStyle/>
          <a:p>
            <a:r>
              <a:rPr lang="zh-CN" altLang="en-US" sz="6000" dirty="0"/>
              <a:t>第五章 存储</a:t>
            </a:r>
            <a:r>
              <a:rPr lang="zh-CN" altLang="en-US" sz="6000" dirty="0">
                <a:latin typeface="宋体" pitchFamily="2" charset="-122"/>
              </a:rPr>
              <a:t>逻辑</a:t>
            </a:r>
            <a:r>
              <a:rPr lang="zh-CN" altLang="en-US" sz="6000" dirty="0"/>
              <a:t>器件 </a:t>
            </a:r>
            <a:br>
              <a:rPr lang="zh-CN" altLang="en-US" sz="6000" dirty="0"/>
            </a:br>
            <a:endParaRPr lang="zh-CN" altLang="en-US" sz="6000" dirty="0"/>
          </a:p>
        </p:txBody>
      </p:sp>
      <p:sp>
        <p:nvSpPr>
          <p:cNvPr id="6" name="内容占位符 4"/>
          <p:cNvSpPr txBox="1">
            <a:spLocks/>
          </p:cNvSpPr>
          <p:nvPr/>
        </p:nvSpPr>
        <p:spPr bwMode="auto">
          <a:xfrm>
            <a:off x="2321850" y="1853895"/>
            <a:ext cx="4815321" cy="1845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eaLnBrk="1" hangingPunct="1">
              <a:spcBef>
                <a:spcPct val="30000"/>
              </a:spcBef>
            </a:pPr>
            <a:r>
              <a:rPr kumimoji="1" lang="zh-CN" altLang="en-US" sz="2400" dirty="0">
                <a:latin typeface="Times New Roman" pitchFamily="18" charset="0"/>
              </a:rPr>
              <a:t>第一节  特殊存储部件</a:t>
            </a:r>
          </a:p>
          <a:p>
            <a:pPr eaLnBrk="1" hangingPunct="1">
              <a:spcBef>
                <a:spcPct val="30000"/>
              </a:spcBef>
            </a:pPr>
            <a:r>
              <a:rPr kumimoji="1" lang="zh-CN" altLang="en-US" sz="2400" dirty="0">
                <a:latin typeface="Times New Roman" pitchFamily="18" charset="0"/>
              </a:rPr>
              <a:t>第二节  随机读写存储器</a:t>
            </a:r>
            <a:r>
              <a:rPr kumimoji="1" lang="en-US" altLang="zh-CN" sz="2400" dirty="0">
                <a:latin typeface="Arial Unicode MS" pitchFamily="34" charset="-122"/>
                <a:ea typeface="Arial Unicode MS" pitchFamily="34" charset="-122"/>
                <a:cs typeface="Arial Unicode MS" pitchFamily="34" charset="-122"/>
              </a:rPr>
              <a:t>RAM</a:t>
            </a:r>
          </a:p>
          <a:p>
            <a:pPr eaLnBrk="1" hangingPunct="1">
              <a:spcBef>
                <a:spcPct val="30000"/>
              </a:spcBef>
            </a:pPr>
            <a:r>
              <a:rPr kumimoji="1" lang="zh-CN" altLang="en-US" sz="2400" dirty="0">
                <a:latin typeface="Times New Roman" pitchFamily="18" charset="0"/>
              </a:rPr>
              <a:t>第三节  </a:t>
            </a:r>
            <a:r>
              <a:rPr kumimoji="1" lang="zh-CN" altLang="en-US" sz="2400" dirty="0"/>
              <a:t>只读存储器</a:t>
            </a:r>
            <a:r>
              <a:rPr kumimoji="1" lang="en-US" altLang="zh-CN" sz="2400" dirty="0"/>
              <a:t>ROM</a:t>
            </a:r>
            <a:endParaRPr kumimoji="1" lang="en-US" altLang="zh-CN" sz="2400" dirty="0">
              <a:latin typeface="Times New Roman" pitchFamily="18" charset="0"/>
            </a:endParaRPr>
          </a:p>
        </p:txBody>
      </p:sp>
    </p:spTree>
    <p:extLst>
      <p:ext uri="{BB962C8B-B14F-4D97-AF65-F5344CB8AC3E}">
        <p14:creationId xmlns:p14="http://schemas.microsoft.com/office/powerpoint/2010/main" val="3627373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5" name="内容占位符 4"/>
          <p:cNvSpPr>
            <a:spLocks noGrp="1"/>
          </p:cNvSpPr>
          <p:nvPr>
            <p:ph idx="1"/>
          </p:nvPr>
        </p:nvSpPr>
        <p:spPr>
          <a:xfrm>
            <a:off x="20636" y="458802"/>
            <a:ext cx="8690747" cy="4470705"/>
          </a:xfrm>
        </p:spPr>
        <p:txBody>
          <a:bodyPr/>
          <a:lstStyle/>
          <a:p>
            <a:pPr>
              <a:defRPr/>
            </a:pPr>
            <a:r>
              <a:rPr kumimoji="1" lang="en-US" altLang="zh-CN" sz="2400" dirty="0">
                <a:latin typeface="Times New Roman" pitchFamily="18" charset="0"/>
              </a:rPr>
              <a:t>SRAM</a:t>
            </a:r>
            <a:r>
              <a:rPr kumimoji="1" lang="zh-CN" altLang="en-US" sz="2400" dirty="0">
                <a:latin typeface="Times New Roman" pitchFamily="18" charset="0"/>
              </a:rPr>
              <a:t>的存储单元</a:t>
            </a:r>
            <a:endParaRPr kumimoji="1" lang="en-US" altLang="zh-CN" sz="2400" dirty="0">
              <a:latin typeface="Times New Roman" pitchFamily="18" charset="0"/>
            </a:endParaRPr>
          </a:p>
          <a:p>
            <a:pPr>
              <a:defRPr/>
            </a:pPr>
            <a:endParaRPr kumimoji="1" lang="zh-CN" altLang="en-US" dirty="0">
              <a:latin typeface="Times New Roman" pitchFamily="18" charset="0"/>
            </a:endParaRPr>
          </a:p>
          <a:p>
            <a:endParaRPr lang="zh-CN" altLang="en-US" dirty="0"/>
          </a:p>
        </p:txBody>
      </p:sp>
      <p:sp>
        <p:nvSpPr>
          <p:cNvPr id="6" name="矩形 5"/>
          <p:cNvSpPr/>
          <p:nvPr/>
        </p:nvSpPr>
        <p:spPr>
          <a:xfrm>
            <a:off x="476727" y="789616"/>
            <a:ext cx="8523705" cy="3416320"/>
          </a:xfrm>
          <a:prstGeom prst="rect">
            <a:avLst/>
          </a:prstGeom>
        </p:spPr>
        <p:txBody>
          <a:bodyPr wrap="square">
            <a:spAutoFit/>
          </a:bodyPr>
          <a:lstStyle/>
          <a:p>
            <a:pPr marL="285750" indent="-285750">
              <a:buFont typeface="Wingdings" pitchFamily="2" charset="2"/>
              <a:buChar char="u"/>
            </a:pPr>
            <a:r>
              <a:rPr lang="zh-CN" altLang="en-US" sz="2400" dirty="0">
                <a:solidFill>
                  <a:schemeClr val="tx1"/>
                </a:solidFill>
              </a:rPr>
              <a:t>访问</a:t>
            </a:r>
            <a:r>
              <a:rPr lang="en-US" altLang="zh-CN" sz="2400" dirty="0">
                <a:solidFill>
                  <a:schemeClr val="tx1"/>
                </a:solidFill>
              </a:rPr>
              <a:t>SRAM</a:t>
            </a:r>
            <a:r>
              <a:rPr lang="zh-CN" altLang="en-US" sz="2400" dirty="0">
                <a:solidFill>
                  <a:schemeClr val="tx1"/>
                </a:solidFill>
              </a:rPr>
              <a:t>时，</a:t>
            </a:r>
            <a:r>
              <a:rPr lang="zh-CN" altLang="en-US" sz="2400" dirty="0">
                <a:solidFill>
                  <a:srgbClr val="FF0000"/>
                </a:solidFill>
              </a:rPr>
              <a:t>字线（</a:t>
            </a:r>
            <a:r>
              <a:rPr lang="en-US" altLang="zh-CN" sz="2400" dirty="0">
                <a:solidFill>
                  <a:srgbClr val="FF0000"/>
                </a:solidFill>
              </a:rPr>
              <a:t>Word Line</a:t>
            </a:r>
            <a:r>
              <a:rPr lang="zh-CN" altLang="en-US" sz="2400" dirty="0">
                <a:solidFill>
                  <a:srgbClr val="FF0000"/>
                </a:solidFill>
              </a:rPr>
              <a:t>）</a:t>
            </a:r>
            <a:r>
              <a:rPr lang="zh-CN" altLang="en-US" sz="2400" dirty="0">
                <a:solidFill>
                  <a:schemeClr val="tx1"/>
                </a:solidFill>
              </a:rPr>
              <a:t>加高电平，使得每个基本单元的两个控制开关用的晶体管</a:t>
            </a:r>
            <a:r>
              <a:rPr lang="en-US" altLang="zh-CN" sz="2400" dirty="0">
                <a:solidFill>
                  <a:schemeClr val="tx1"/>
                </a:solidFill>
              </a:rPr>
              <a:t>M</a:t>
            </a:r>
            <a:r>
              <a:rPr lang="en-US" altLang="zh-CN" sz="2400" baseline="-25000" dirty="0">
                <a:solidFill>
                  <a:schemeClr val="tx1"/>
                </a:solidFill>
              </a:rPr>
              <a:t>5</a:t>
            </a:r>
            <a:r>
              <a:rPr lang="zh-CN" altLang="en-US" sz="2400" dirty="0">
                <a:solidFill>
                  <a:schemeClr val="tx1"/>
                </a:solidFill>
              </a:rPr>
              <a:t>与</a:t>
            </a:r>
            <a:r>
              <a:rPr lang="en-US" altLang="zh-CN" sz="2400" dirty="0">
                <a:solidFill>
                  <a:schemeClr val="tx1"/>
                </a:solidFill>
              </a:rPr>
              <a:t>M</a:t>
            </a:r>
            <a:r>
              <a:rPr lang="en-US" altLang="zh-CN" sz="2400" baseline="-25000" dirty="0">
                <a:solidFill>
                  <a:schemeClr val="tx1"/>
                </a:solidFill>
              </a:rPr>
              <a:t>6</a:t>
            </a:r>
            <a:r>
              <a:rPr lang="zh-CN" altLang="en-US" sz="2400" dirty="0">
                <a:solidFill>
                  <a:schemeClr val="tx1"/>
                </a:solidFill>
              </a:rPr>
              <a:t>开通，把基本单元与位线（</a:t>
            </a:r>
            <a:r>
              <a:rPr lang="en-US" altLang="zh-CN" sz="2400" dirty="0">
                <a:solidFill>
                  <a:schemeClr val="tx1"/>
                </a:solidFill>
              </a:rPr>
              <a:t>Bit Line</a:t>
            </a:r>
            <a:r>
              <a:rPr lang="zh-CN" altLang="en-US" sz="2400" dirty="0">
                <a:solidFill>
                  <a:schemeClr val="tx1"/>
                </a:solidFill>
              </a:rPr>
              <a:t>）连通。</a:t>
            </a:r>
            <a:r>
              <a:rPr lang="zh-CN" altLang="en-US" sz="2400" dirty="0">
                <a:solidFill>
                  <a:srgbClr val="FF0000"/>
                </a:solidFill>
              </a:rPr>
              <a:t>位线（</a:t>
            </a:r>
            <a:r>
              <a:rPr lang="en-US" altLang="zh-CN" sz="2400" dirty="0">
                <a:solidFill>
                  <a:srgbClr val="FF0000"/>
                </a:solidFill>
              </a:rPr>
              <a:t>Bit Line</a:t>
            </a:r>
            <a:r>
              <a:rPr lang="zh-CN" altLang="en-US" sz="2400" dirty="0">
                <a:solidFill>
                  <a:srgbClr val="FF0000"/>
                </a:solidFill>
              </a:rPr>
              <a:t>）</a:t>
            </a:r>
            <a:r>
              <a:rPr lang="zh-CN" altLang="en-US" sz="2400" dirty="0">
                <a:solidFill>
                  <a:schemeClr val="tx1"/>
                </a:solidFill>
              </a:rPr>
              <a:t>用于读取或写入基本单元的状态。</a:t>
            </a:r>
            <a:endParaRPr lang="en-US" altLang="zh-CN" sz="2400" dirty="0">
              <a:solidFill>
                <a:schemeClr val="tx1"/>
              </a:solidFill>
            </a:endParaRPr>
          </a:p>
          <a:p>
            <a:pPr marL="285750" indent="-285750">
              <a:buFont typeface="Wingdings" pitchFamily="2" charset="2"/>
              <a:buChar char="u"/>
            </a:pPr>
            <a:r>
              <a:rPr lang="zh-CN" altLang="en-US" sz="2400" dirty="0">
                <a:solidFill>
                  <a:schemeClr val="tx1"/>
                </a:solidFill>
              </a:rPr>
              <a:t>两条取反的位线，虽然不是必须，但是可以增强抗噪声干扰能力。</a:t>
            </a:r>
            <a:endParaRPr lang="en-US" altLang="zh-CN" sz="2400" dirty="0">
              <a:solidFill>
                <a:schemeClr val="tx1"/>
              </a:solidFill>
            </a:endParaRPr>
          </a:p>
          <a:p>
            <a:pPr marL="285750" indent="-285750">
              <a:buFont typeface="Wingdings" pitchFamily="2" charset="2"/>
              <a:buChar char="u"/>
            </a:pPr>
            <a:r>
              <a:rPr lang="zh-CN" altLang="en-US" sz="2400" dirty="0">
                <a:solidFill>
                  <a:schemeClr val="tx1"/>
                </a:solidFill>
              </a:rPr>
              <a:t>按字操作，位线数据同时读出或写入。</a:t>
            </a:r>
            <a:endParaRPr lang="en-US" altLang="zh-CN" sz="2400" dirty="0">
              <a:solidFill>
                <a:schemeClr val="tx1"/>
              </a:solidFill>
            </a:endParaRPr>
          </a:p>
          <a:p>
            <a:pPr marL="285750" indent="-285750">
              <a:buFont typeface="Wingdings" pitchFamily="2" charset="2"/>
              <a:buChar char="u"/>
            </a:pPr>
            <a:r>
              <a:rPr lang="en-US" altLang="zh-CN" sz="2400" dirty="0">
                <a:solidFill>
                  <a:schemeClr val="tx1"/>
                </a:solidFill>
              </a:rPr>
              <a:t>SRAM</a:t>
            </a:r>
            <a:r>
              <a:rPr lang="zh-CN" altLang="en-US" sz="2400" dirty="0">
                <a:solidFill>
                  <a:schemeClr val="tx1"/>
                </a:solidFill>
              </a:rPr>
              <a:t>的基本单元有</a:t>
            </a:r>
            <a:r>
              <a:rPr lang="en-US" altLang="zh-CN" sz="2400" dirty="0">
                <a:solidFill>
                  <a:schemeClr val="tx1"/>
                </a:solidFill>
              </a:rPr>
              <a:t>3</a:t>
            </a:r>
            <a:r>
              <a:rPr lang="zh-CN" altLang="en-US" sz="2400" dirty="0">
                <a:solidFill>
                  <a:schemeClr val="tx1"/>
                </a:solidFill>
              </a:rPr>
              <a:t>种状态：</a:t>
            </a:r>
            <a:r>
              <a:rPr lang="en-US" altLang="zh-CN" sz="2400" dirty="0">
                <a:solidFill>
                  <a:schemeClr val="tx1"/>
                </a:solidFill>
              </a:rPr>
              <a:t>standby (</a:t>
            </a:r>
            <a:r>
              <a:rPr lang="zh-CN" altLang="en-US" sz="2400" dirty="0">
                <a:solidFill>
                  <a:schemeClr val="tx1"/>
                </a:solidFill>
              </a:rPr>
              <a:t>电路处于空闲</a:t>
            </a:r>
            <a:r>
              <a:rPr lang="en-US" altLang="zh-CN" sz="2400" dirty="0">
                <a:solidFill>
                  <a:schemeClr val="tx1"/>
                </a:solidFill>
              </a:rPr>
              <a:t>), reading (</a:t>
            </a:r>
            <a:r>
              <a:rPr lang="zh-CN" altLang="en-US" sz="2400" dirty="0">
                <a:solidFill>
                  <a:schemeClr val="tx1"/>
                </a:solidFill>
              </a:rPr>
              <a:t>读取</a:t>
            </a:r>
            <a:r>
              <a:rPr lang="en-US" altLang="zh-CN" sz="2400" dirty="0">
                <a:solidFill>
                  <a:schemeClr val="tx1"/>
                </a:solidFill>
              </a:rPr>
              <a:t>)</a:t>
            </a:r>
            <a:r>
              <a:rPr lang="zh-CN" altLang="en-US" sz="2400" dirty="0">
                <a:solidFill>
                  <a:schemeClr val="tx1"/>
                </a:solidFill>
              </a:rPr>
              <a:t>与</a:t>
            </a:r>
            <a:r>
              <a:rPr lang="en-US" altLang="zh-CN" sz="2400" dirty="0">
                <a:solidFill>
                  <a:schemeClr val="tx1"/>
                </a:solidFill>
              </a:rPr>
              <a:t>writing (</a:t>
            </a:r>
            <a:r>
              <a:rPr lang="zh-CN" altLang="en-US" sz="2400" dirty="0">
                <a:solidFill>
                  <a:schemeClr val="tx1"/>
                </a:solidFill>
              </a:rPr>
              <a:t>写入</a:t>
            </a:r>
            <a:r>
              <a:rPr lang="en-US" altLang="zh-CN" sz="2400" dirty="0">
                <a:solidFill>
                  <a:schemeClr val="tx1"/>
                </a:solidFill>
              </a:rPr>
              <a:t>).</a:t>
            </a:r>
            <a:endParaRPr lang="zh-CN" altLang="en-US" sz="2400" dirty="0">
              <a:solidFill>
                <a:schemeClr val="tx1"/>
              </a:solidFill>
            </a:endParaRPr>
          </a:p>
        </p:txBody>
      </p:sp>
      <p:sp>
        <p:nvSpPr>
          <p:cNvPr id="2" name="矩形 1"/>
          <p:cNvSpPr/>
          <p:nvPr/>
        </p:nvSpPr>
        <p:spPr>
          <a:xfrm>
            <a:off x="251712" y="4286563"/>
            <a:ext cx="3884397" cy="461665"/>
          </a:xfrm>
          <a:prstGeom prst="rect">
            <a:avLst/>
          </a:prstGeom>
        </p:spPr>
        <p:txBody>
          <a:bodyPr wrap="none">
            <a:spAutoFit/>
          </a:bodyPr>
          <a:lstStyle/>
          <a:p>
            <a:pPr marL="285750" indent="-285750">
              <a:buFont typeface="Wingdings" pitchFamily="2" charset="2"/>
              <a:buChar char="Ø"/>
            </a:pPr>
            <a:r>
              <a:rPr lang="en-US" altLang="zh-CN" sz="2400" i="1" dirty="0">
                <a:solidFill>
                  <a:srgbClr val="FF0000"/>
                </a:solidFill>
              </a:rPr>
              <a:t>standby</a:t>
            </a:r>
            <a:r>
              <a:rPr lang="en-US" altLang="zh-CN" sz="2400" dirty="0">
                <a:solidFill>
                  <a:srgbClr val="FF0000"/>
                </a:solidFill>
              </a:rPr>
              <a:t> (</a:t>
            </a:r>
            <a:r>
              <a:rPr lang="zh-CN" altLang="en-US" sz="2400" dirty="0">
                <a:solidFill>
                  <a:srgbClr val="FF0000"/>
                </a:solidFill>
              </a:rPr>
              <a:t>电路处于空闲</a:t>
            </a:r>
            <a:r>
              <a:rPr lang="en-US" altLang="zh-CN" sz="2400" dirty="0">
                <a:solidFill>
                  <a:srgbClr val="FF0000"/>
                </a:solidFill>
              </a:rPr>
              <a:t>)</a:t>
            </a:r>
            <a:endParaRPr lang="zh-CN" altLang="en-US" sz="2400" dirty="0">
              <a:solidFill>
                <a:srgbClr val="FF0000"/>
              </a:solidFill>
            </a:endParaRPr>
          </a:p>
        </p:txBody>
      </p:sp>
      <p:sp>
        <p:nvSpPr>
          <p:cNvPr id="3" name="矩形 2"/>
          <p:cNvSpPr/>
          <p:nvPr/>
        </p:nvSpPr>
        <p:spPr>
          <a:xfrm>
            <a:off x="1061766" y="4748228"/>
            <a:ext cx="7650510" cy="1015663"/>
          </a:xfrm>
          <a:prstGeom prst="rect">
            <a:avLst/>
          </a:prstGeom>
        </p:spPr>
        <p:txBody>
          <a:bodyPr wrap="square">
            <a:spAutoFit/>
          </a:bodyPr>
          <a:lstStyle/>
          <a:p>
            <a:r>
              <a:rPr lang="zh-CN" altLang="en-US" sz="2000" dirty="0">
                <a:solidFill>
                  <a:schemeClr val="tx1"/>
                </a:solidFill>
              </a:rPr>
              <a:t>如果字线没有被选为高电平</a:t>
            </a:r>
            <a:r>
              <a:rPr lang="en-US" altLang="zh-CN" sz="2000" dirty="0">
                <a:solidFill>
                  <a:schemeClr val="tx1"/>
                </a:solidFill>
              </a:rPr>
              <a:t>, </a:t>
            </a:r>
            <a:r>
              <a:rPr lang="zh-CN" altLang="en-US" sz="2000" dirty="0">
                <a:solidFill>
                  <a:schemeClr val="tx1"/>
                </a:solidFill>
              </a:rPr>
              <a:t>那么作为控制用的</a:t>
            </a:r>
            <a:r>
              <a:rPr lang="en-US" altLang="zh-CN" sz="2000" dirty="0">
                <a:solidFill>
                  <a:schemeClr val="tx1"/>
                </a:solidFill>
              </a:rPr>
              <a:t>M</a:t>
            </a:r>
            <a:r>
              <a:rPr lang="en-US" altLang="zh-CN" sz="2000" baseline="-25000" dirty="0">
                <a:solidFill>
                  <a:schemeClr val="tx1"/>
                </a:solidFill>
              </a:rPr>
              <a:t>5</a:t>
            </a:r>
            <a:r>
              <a:rPr lang="zh-CN" altLang="en-US" sz="2000" dirty="0">
                <a:solidFill>
                  <a:schemeClr val="tx1"/>
                </a:solidFill>
              </a:rPr>
              <a:t>与</a:t>
            </a:r>
            <a:r>
              <a:rPr lang="en-US" altLang="zh-CN" sz="2000" dirty="0">
                <a:solidFill>
                  <a:schemeClr val="tx1"/>
                </a:solidFill>
              </a:rPr>
              <a:t>M</a:t>
            </a:r>
            <a:r>
              <a:rPr lang="en-US" altLang="zh-CN" sz="2000" baseline="-25000" dirty="0">
                <a:solidFill>
                  <a:schemeClr val="tx1"/>
                </a:solidFill>
              </a:rPr>
              <a:t>6</a:t>
            </a:r>
            <a:r>
              <a:rPr lang="zh-CN" altLang="en-US" sz="2000" dirty="0">
                <a:solidFill>
                  <a:schemeClr val="tx1"/>
                </a:solidFill>
              </a:rPr>
              <a:t>两个晶体管处于断路，把基本单元与位线隔离。由</a:t>
            </a:r>
            <a:r>
              <a:rPr lang="en-US" altLang="zh-CN" sz="2000" dirty="0">
                <a:solidFill>
                  <a:schemeClr val="tx1"/>
                </a:solidFill>
              </a:rPr>
              <a:t>M</a:t>
            </a:r>
            <a:r>
              <a:rPr lang="en-US" altLang="zh-CN" sz="2000" baseline="-25000" dirty="0">
                <a:solidFill>
                  <a:schemeClr val="tx1"/>
                </a:solidFill>
              </a:rPr>
              <a:t>1</a:t>
            </a:r>
            <a:r>
              <a:rPr lang="zh-CN" altLang="en-US" sz="2000" dirty="0">
                <a:solidFill>
                  <a:schemeClr val="tx1"/>
                </a:solidFill>
              </a:rPr>
              <a:t> </a:t>
            </a:r>
            <a:r>
              <a:rPr lang="en-US" altLang="zh-CN" sz="2000" dirty="0">
                <a:solidFill>
                  <a:schemeClr val="tx1"/>
                </a:solidFill>
              </a:rPr>
              <a:t>– M</a:t>
            </a:r>
            <a:r>
              <a:rPr lang="en-US" altLang="zh-CN" sz="2000" baseline="-25000" dirty="0">
                <a:solidFill>
                  <a:schemeClr val="tx1"/>
                </a:solidFill>
              </a:rPr>
              <a:t>4</a:t>
            </a:r>
            <a:r>
              <a:rPr lang="zh-CN" altLang="en-US" sz="2000" dirty="0">
                <a:solidFill>
                  <a:schemeClr val="tx1"/>
                </a:solidFill>
              </a:rPr>
              <a:t>组成的两个反相器继续保持其状态，只要保持与高、低电平的连接。</a:t>
            </a:r>
          </a:p>
        </p:txBody>
      </p:sp>
    </p:spTree>
    <p:extLst>
      <p:ext uri="{BB962C8B-B14F-4D97-AF65-F5344CB8AC3E}">
        <p14:creationId xmlns:p14="http://schemas.microsoft.com/office/powerpoint/2010/main" val="3693475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5" name="内容占位符 4"/>
          <p:cNvSpPr>
            <a:spLocks noGrp="1"/>
          </p:cNvSpPr>
          <p:nvPr>
            <p:ph idx="1"/>
          </p:nvPr>
        </p:nvSpPr>
        <p:spPr>
          <a:xfrm>
            <a:off x="30234" y="440345"/>
            <a:ext cx="8690747" cy="4470705"/>
          </a:xfrm>
        </p:spPr>
        <p:txBody>
          <a:bodyPr/>
          <a:lstStyle/>
          <a:p>
            <a:pPr>
              <a:defRPr/>
            </a:pPr>
            <a:r>
              <a:rPr kumimoji="1" lang="en-US" altLang="zh-CN" sz="2400" dirty="0">
                <a:latin typeface="Times New Roman" pitchFamily="18" charset="0"/>
              </a:rPr>
              <a:t>SRAM</a:t>
            </a:r>
            <a:r>
              <a:rPr kumimoji="1" lang="zh-CN" altLang="en-US" sz="2400" dirty="0">
                <a:latin typeface="Times New Roman" pitchFamily="18" charset="0"/>
              </a:rPr>
              <a:t>的存储单元</a:t>
            </a:r>
            <a:endParaRPr kumimoji="1" lang="en-US" altLang="zh-CN" sz="2400" dirty="0">
              <a:latin typeface="Times New Roman" pitchFamily="18" charset="0"/>
            </a:endParaRPr>
          </a:p>
          <a:p>
            <a:pPr>
              <a:defRPr/>
            </a:pPr>
            <a:endParaRPr kumimoji="1" lang="zh-CN" altLang="en-US" dirty="0">
              <a:latin typeface="Times New Roman" pitchFamily="18" charset="0"/>
            </a:endParaRPr>
          </a:p>
          <a:p>
            <a:endParaRPr lang="zh-CN" altLang="en-US" dirty="0"/>
          </a:p>
        </p:txBody>
      </p:sp>
      <p:sp>
        <p:nvSpPr>
          <p:cNvPr id="2" name="矩形 1"/>
          <p:cNvSpPr/>
          <p:nvPr/>
        </p:nvSpPr>
        <p:spPr>
          <a:xfrm>
            <a:off x="341718" y="953835"/>
            <a:ext cx="2646878" cy="461665"/>
          </a:xfrm>
          <a:prstGeom prst="rect">
            <a:avLst/>
          </a:prstGeom>
        </p:spPr>
        <p:txBody>
          <a:bodyPr wrap="none">
            <a:spAutoFit/>
          </a:bodyPr>
          <a:lstStyle/>
          <a:p>
            <a:pPr marL="285750" indent="-285750">
              <a:buFont typeface="Wingdings" pitchFamily="2" charset="2"/>
              <a:buChar char="Ø"/>
            </a:pPr>
            <a:r>
              <a:rPr lang="en-US" altLang="zh-CN" sz="2400" i="1" dirty="0">
                <a:solidFill>
                  <a:srgbClr val="FF0000"/>
                </a:solidFill>
              </a:rPr>
              <a:t>reading (</a:t>
            </a:r>
            <a:r>
              <a:rPr lang="zh-CN" altLang="en-US" sz="2400" i="1" dirty="0">
                <a:solidFill>
                  <a:srgbClr val="FF0000"/>
                </a:solidFill>
              </a:rPr>
              <a:t>读取</a:t>
            </a:r>
            <a:r>
              <a:rPr lang="en-US" altLang="zh-CN" sz="2400" i="1" dirty="0">
                <a:solidFill>
                  <a:srgbClr val="FF0000"/>
                </a:solidFill>
              </a:rPr>
              <a:t>)</a:t>
            </a:r>
            <a:endParaRPr lang="zh-CN" altLang="en-US" sz="2400" dirty="0">
              <a:solidFill>
                <a:srgbClr val="FF0000"/>
              </a:solidFill>
            </a:endParaRPr>
          </a:p>
        </p:txBody>
      </p:sp>
      <p:sp>
        <p:nvSpPr>
          <p:cNvPr id="7" name="矩形 6"/>
          <p:cNvSpPr/>
          <p:nvPr/>
        </p:nvSpPr>
        <p:spPr>
          <a:xfrm>
            <a:off x="903438" y="1423107"/>
            <a:ext cx="5251759" cy="400110"/>
          </a:xfrm>
          <a:prstGeom prst="rect">
            <a:avLst/>
          </a:prstGeom>
        </p:spPr>
        <p:txBody>
          <a:bodyPr wrap="none">
            <a:spAutoFit/>
          </a:bodyPr>
          <a:lstStyle/>
          <a:p>
            <a:pPr marL="285750" indent="-285750">
              <a:buFont typeface="Arial" pitchFamily="34" charset="0"/>
              <a:buChar char="•"/>
            </a:pPr>
            <a:r>
              <a:rPr lang="zh-CN" altLang="en-US" sz="2000" dirty="0">
                <a:solidFill>
                  <a:schemeClr val="tx1"/>
                </a:solidFill>
              </a:rPr>
              <a:t>假定储存的内容为</a:t>
            </a:r>
            <a:r>
              <a:rPr lang="en-US" altLang="zh-CN" sz="2000" dirty="0">
                <a:solidFill>
                  <a:schemeClr val="tx1"/>
                </a:solidFill>
              </a:rPr>
              <a:t>1, </a:t>
            </a:r>
            <a:r>
              <a:rPr lang="zh-CN" altLang="en-US" sz="2000" dirty="0">
                <a:solidFill>
                  <a:schemeClr val="tx1"/>
                </a:solidFill>
              </a:rPr>
              <a:t>即在</a:t>
            </a:r>
            <a:r>
              <a:rPr lang="en-US" altLang="zh-CN" sz="2000" dirty="0">
                <a:solidFill>
                  <a:schemeClr val="tx1"/>
                </a:solidFill>
              </a:rPr>
              <a:t>Q</a:t>
            </a:r>
            <a:r>
              <a:rPr lang="zh-CN" altLang="en-US" sz="2000" dirty="0">
                <a:solidFill>
                  <a:schemeClr val="tx1"/>
                </a:solidFill>
              </a:rPr>
              <a:t>处的电平为高</a:t>
            </a:r>
            <a:r>
              <a:rPr lang="en-US" altLang="zh-CN" sz="2000" dirty="0">
                <a:solidFill>
                  <a:schemeClr val="tx1"/>
                </a:solidFill>
              </a:rPr>
              <a:t>.</a:t>
            </a:r>
            <a:endParaRPr lang="zh-CN" altLang="en-US" sz="2000" dirty="0">
              <a:solidFill>
                <a:schemeClr val="tx1"/>
              </a:solidFill>
            </a:endParaRPr>
          </a:p>
        </p:txBody>
      </p:sp>
      <p:sp>
        <p:nvSpPr>
          <p:cNvPr id="8" name="矩形 7"/>
          <p:cNvSpPr/>
          <p:nvPr/>
        </p:nvSpPr>
        <p:spPr>
          <a:xfrm>
            <a:off x="907852" y="1819757"/>
            <a:ext cx="6668813" cy="400110"/>
          </a:xfrm>
          <a:prstGeom prst="rect">
            <a:avLst/>
          </a:prstGeom>
        </p:spPr>
        <p:txBody>
          <a:bodyPr wrap="none">
            <a:spAutoFit/>
          </a:bodyPr>
          <a:lstStyle/>
          <a:p>
            <a:pPr marL="285750" indent="-285750">
              <a:buFont typeface="Arial" pitchFamily="34" charset="0"/>
              <a:buChar char="•"/>
            </a:pPr>
            <a:r>
              <a:rPr lang="zh-CN" altLang="en-US" sz="2000" dirty="0">
                <a:solidFill>
                  <a:schemeClr val="tx1"/>
                </a:solidFill>
              </a:rPr>
              <a:t>读取周期开始时，两条位线预充值为逻辑</a:t>
            </a:r>
            <a:r>
              <a:rPr lang="en-US" altLang="zh-CN" sz="2000" dirty="0">
                <a:solidFill>
                  <a:schemeClr val="tx1"/>
                </a:solidFill>
              </a:rPr>
              <a:t>1</a:t>
            </a:r>
            <a:r>
              <a:rPr lang="zh-CN" altLang="en-US" sz="2000" dirty="0">
                <a:solidFill>
                  <a:schemeClr val="tx1"/>
                </a:solidFill>
              </a:rPr>
              <a:t>（预充电）</a:t>
            </a:r>
            <a:r>
              <a:rPr lang="en-US" altLang="zh-CN" sz="2000" dirty="0">
                <a:solidFill>
                  <a:schemeClr val="tx1"/>
                </a:solidFill>
              </a:rPr>
              <a:t>,</a:t>
            </a:r>
            <a:endParaRPr lang="zh-CN" altLang="en-US" sz="2000" dirty="0">
              <a:solidFill>
                <a:schemeClr val="tx1"/>
              </a:solidFill>
            </a:endParaRPr>
          </a:p>
        </p:txBody>
      </p:sp>
      <p:sp>
        <p:nvSpPr>
          <p:cNvPr id="9" name="矩形 8"/>
          <p:cNvSpPr/>
          <p:nvPr/>
        </p:nvSpPr>
        <p:spPr>
          <a:xfrm>
            <a:off x="948940" y="2206786"/>
            <a:ext cx="8055038" cy="400110"/>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随后字线</a:t>
            </a:r>
            <a:r>
              <a:rPr lang="en-US" altLang="zh-CN" sz="2000" dirty="0">
                <a:solidFill>
                  <a:schemeClr val="tx1"/>
                </a:solidFill>
              </a:rPr>
              <a:t>WL</a:t>
            </a:r>
            <a:r>
              <a:rPr lang="zh-CN" altLang="en-US" sz="2000" dirty="0">
                <a:solidFill>
                  <a:schemeClr val="tx1"/>
                </a:solidFill>
              </a:rPr>
              <a:t>充高电平，使得两个访问控制晶体管</a:t>
            </a:r>
            <a:r>
              <a:rPr lang="en-US" altLang="zh-CN" sz="2000" dirty="0">
                <a:solidFill>
                  <a:schemeClr val="tx1"/>
                </a:solidFill>
              </a:rPr>
              <a:t>M</a:t>
            </a:r>
            <a:r>
              <a:rPr lang="en-US" altLang="zh-CN" sz="2000" baseline="-25000" dirty="0">
                <a:solidFill>
                  <a:schemeClr val="tx1"/>
                </a:solidFill>
              </a:rPr>
              <a:t>5</a:t>
            </a:r>
            <a:r>
              <a:rPr lang="zh-CN" altLang="en-US" sz="2000" dirty="0">
                <a:solidFill>
                  <a:schemeClr val="tx1"/>
                </a:solidFill>
              </a:rPr>
              <a:t>与</a:t>
            </a:r>
            <a:r>
              <a:rPr lang="en-US" altLang="zh-CN" sz="2000" dirty="0">
                <a:solidFill>
                  <a:schemeClr val="tx1"/>
                </a:solidFill>
              </a:rPr>
              <a:t>M</a:t>
            </a:r>
            <a:r>
              <a:rPr lang="en-US" altLang="zh-CN" sz="2000" baseline="-25000" dirty="0">
                <a:solidFill>
                  <a:schemeClr val="tx1"/>
                </a:solidFill>
              </a:rPr>
              <a:t>6</a:t>
            </a:r>
            <a:r>
              <a:rPr lang="zh-CN" altLang="en-US" sz="2000" dirty="0">
                <a:solidFill>
                  <a:schemeClr val="tx1"/>
                </a:solidFill>
              </a:rPr>
              <a:t>通路。</a:t>
            </a:r>
          </a:p>
        </p:txBody>
      </p:sp>
      <p:sp>
        <p:nvSpPr>
          <p:cNvPr id="10" name="矩形 9"/>
          <p:cNvSpPr/>
          <p:nvPr/>
        </p:nvSpPr>
        <p:spPr>
          <a:xfrm>
            <a:off x="948940" y="2606896"/>
            <a:ext cx="6651291" cy="400110"/>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保存在</a:t>
            </a:r>
            <a:r>
              <a:rPr lang="en-US" altLang="zh-CN" sz="2000" dirty="0">
                <a:solidFill>
                  <a:schemeClr val="tx1"/>
                </a:solidFill>
              </a:rPr>
              <a:t>Q</a:t>
            </a:r>
            <a:r>
              <a:rPr lang="zh-CN" altLang="en-US" sz="2000" dirty="0">
                <a:solidFill>
                  <a:schemeClr val="tx1"/>
                </a:solidFill>
              </a:rPr>
              <a:t>的值与位线</a:t>
            </a:r>
            <a:r>
              <a:rPr lang="en-US" altLang="zh-CN" sz="2000" dirty="0">
                <a:solidFill>
                  <a:schemeClr val="tx1"/>
                </a:solidFill>
              </a:rPr>
              <a:t>BL</a:t>
            </a:r>
            <a:r>
              <a:rPr lang="zh-CN" altLang="en-US" sz="2000" dirty="0">
                <a:solidFill>
                  <a:schemeClr val="tx1"/>
                </a:solidFill>
              </a:rPr>
              <a:t>的预充值相同，所以</a:t>
            </a:r>
            <a:r>
              <a:rPr lang="en-US" altLang="zh-CN" sz="2000" dirty="0">
                <a:solidFill>
                  <a:schemeClr val="tx1"/>
                </a:solidFill>
              </a:rPr>
              <a:t>BL</a:t>
            </a:r>
            <a:r>
              <a:rPr lang="zh-CN" altLang="en-US" sz="2000" dirty="0">
                <a:solidFill>
                  <a:schemeClr val="tx1"/>
                </a:solidFill>
              </a:rPr>
              <a:t>保持逻辑</a:t>
            </a:r>
            <a:r>
              <a:rPr lang="en-US" altLang="zh-CN" sz="2000" dirty="0">
                <a:solidFill>
                  <a:schemeClr val="tx1"/>
                </a:solidFill>
              </a:rPr>
              <a:t>1</a:t>
            </a:r>
            <a:r>
              <a:rPr lang="zh-CN" altLang="en-US" sz="2000" dirty="0">
                <a:solidFill>
                  <a:schemeClr val="tx1"/>
                </a:solidFill>
              </a:rPr>
              <a:t>，</a:t>
            </a:r>
          </a:p>
        </p:txBody>
      </p:sp>
      <p:sp>
        <p:nvSpPr>
          <p:cNvPr id="11" name="矩形 10"/>
          <p:cNvSpPr/>
          <p:nvPr/>
        </p:nvSpPr>
        <p:spPr>
          <a:xfrm>
            <a:off x="4074987" y="3054716"/>
            <a:ext cx="4952309" cy="1015663"/>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而</a:t>
            </a:r>
            <a:r>
              <a:rPr lang="en-US" altLang="zh-CN" sz="2000" dirty="0">
                <a:solidFill>
                  <a:schemeClr val="tx1"/>
                </a:solidFill>
              </a:rPr>
              <a:t>Q</a:t>
            </a:r>
            <a:r>
              <a:rPr lang="zh-CN" altLang="en-US" sz="2000" dirty="0">
                <a:solidFill>
                  <a:schemeClr val="tx1"/>
                </a:solidFill>
              </a:rPr>
              <a:t>与</a:t>
            </a:r>
            <a:r>
              <a:rPr lang="en-US" altLang="zh-CN" sz="2000" dirty="0">
                <a:solidFill>
                  <a:schemeClr val="tx1"/>
                </a:solidFill>
              </a:rPr>
              <a:t>BL</a:t>
            </a:r>
            <a:r>
              <a:rPr lang="zh-CN" altLang="en-US" sz="2000" dirty="0">
                <a:solidFill>
                  <a:schemeClr val="tx1"/>
                </a:solidFill>
              </a:rPr>
              <a:t>的预充值不同，使得</a:t>
            </a:r>
            <a:r>
              <a:rPr lang="en-US" altLang="zh-CN" sz="2000" dirty="0">
                <a:solidFill>
                  <a:schemeClr val="tx1"/>
                </a:solidFill>
              </a:rPr>
              <a:t>BL</a:t>
            </a:r>
            <a:r>
              <a:rPr lang="zh-CN" altLang="en-US" sz="2000" dirty="0">
                <a:solidFill>
                  <a:schemeClr val="tx1"/>
                </a:solidFill>
              </a:rPr>
              <a:t>经由</a:t>
            </a:r>
            <a:r>
              <a:rPr lang="en-US" altLang="zh-CN" sz="2000" dirty="0">
                <a:solidFill>
                  <a:schemeClr val="tx1"/>
                </a:solidFill>
              </a:rPr>
              <a:t>M</a:t>
            </a:r>
            <a:r>
              <a:rPr lang="en-US" altLang="zh-CN" sz="2000" baseline="-25000" dirty="0">
                <a:solidFill>
                  <a:schemeClr val="tx1"/>
                </a:solidFill>
              </a:rPr>
              <a:t>1</a:t>
            </a:r>
            <a:r>
              <a:rPr lang="zh-CN" altLang="en-US" sz="2000" dirty="0">
                <a:solidFill>
                  <a:schemeClr val="tx1"/>
                </a:solidFill>
              </a:rPr>
              <a:t>与</a:t>
            </a:r>
            <a:r>
              <a:rPr lang="en-US" altLang="zh-CN" sz="2000" dirty="0">
                <a:solidFill>
                  <a:schemeClr val="tx1"/>
                </a:solidFill>
              </a:rPr>
              <a:t>M</a:t>
            </a:r>
            <a:r>
              <a:rPr lang="en-US" altLang="zh-CN" sz="2000" baseline="-25000" dirty="0">
                <a:solidFill>
                  <a:schemeClr val="tx1"/>
                </a:solidFill>
              </a:rPr>
              <a:t>5</a:t>
            </a:r>
            <a:r>
              <a:rPr lang="zh-CN" altLang="en-US" sz="2000" dirty="0">
                <a:solidFill>
                  <a:schemeClr val="tx1"/>
                </a:solidFill>
              </a:rPr>
              <a:t>放电而变成逻辑</a:t>
            </a:r>
            <a:r>
              <a:rPr lang="en-US" altLang="zh-CN" sz="2000" dirty="0">
                <a:solidFill>
                  <a:schemeClr val="tx1"/>
                </a:solidFill>
              </a:rPr>
              <a:t>0(</a:t>
            </a:r>
            <a:r>
              <a:rPr lang="zh-CN" altLang="en-US" sz="2000" dirty="0">
                <a:solidFill>
                  <a:schemeClr val="tx1"/>
                </a:solidFill>
              </a:rPr>
              <a:t>即</a:t>
            </a:r>
            <a:r>
              <a:rPr lang="en-US" altLang="zh-CN" sz="2000" dirty="0">
                <a:solidFill>
                  <a:schemeClr val="tx1"/>
                </a:solidFill>
              </a:rPr>
              <a:t>Q</a:t>
            </a:r>
            <a:r>
              <a:rPr lang="zh-CN" altLang="en-US" sz="2000" dirty="0">
                <a:solidFill>
                  <a:schemeClr val="tx1"/>
                </a:solidFill>
              </a:rPr>
              <a:t>的高电平使得晶体管</a:t>
            </a:r>
            <a:r>
              <a:rPr lang="en-US" altLang="zh-CN" sz="2000" dirty="0">
                <a:solidFill>
                  <a:schemeClr val="tx1"/>
                </a:solidFill>
              </a:rPr>
              <a:t>M</a:t>
            </a:r>
            <a:r>
              <a:rPr lang="en-US" altLang="zh-CN" sz="2000" baseline="-25000" dirty="0">
                <a:solidFill>
                  <a:schemeClr val="tx1"/>
                </a:solidFill>
              </a:rPr>
              <a:t>1</a:t>
            </a:r>
            <a:r>
              <a:rPr lang="zh-CN" altLang="en-US" sz="2000" dirty="0">
                <a:solidFill>
                  <a:schemeClr val="tx1"/>
                </a:solidFill>
              </a:rPr>
              <a:t>通路</a:t>
            </a:r>
            <a:r>
              <a:rPr lang="en-US" altLang="zh-CN" sz="2000" dirty="0">
                <a:solidFill>
                  <a:schemeClr val="tx1"/>
                </a:solidFill>
              </a:rPr>
              <a:t>). </a:t>
            </a:r>
            <a:endParaRPr lang="zh-CN" altLang="en-US" sz="2000" dirty="0">
              <a:solidFill>
                <a:schemeClr val="tx1"/>
              </a:solidFill>
            </a:endParaRPr>
          </a:p>
        </p:txBody>
      </p:sp>
      <p:cxnSp>
        <p:nvCxnSpPr>
          <p:cNvPr id="13" name="直接连接符 12"/>
          <p:cNvCxnSpPr/>
          <p:nvPr/>
        </p:nvCxnSpPr>
        <p:spPr bwMode="auto">
          <a:xfrm>
            <a:off x="4999778" y="3084326"/>
            <a:ext cx="316012" cy="0"/>
          </a:xfrm>
          <a:prstGeom prst="line">
            <a:avLst/>
          </a:prstGeom>
          <a:solidFill>
            <a:srgbClr val="000000"/>
          </a:solidFill>
          <a:ln w="25400"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7617024" y="3089246"/>
            <a:ext cx="316012" cy="0"/>
          </a:xfrm>
          <a:prstGeom prst="line">
            <a:avLst/>
          </a:prstGeom>
          <a:solidFill>
            <a:srgbClr val="000000"/>
          </a:solidFill>
          <a:ln w="25400" cap="flat" cmpd="sng" algn="ctr">
            <a:solidFill>
              <a:schemeClr val="tx1"/>
            </a:solidFill>
            <a:prstDash val="solid"/>
            <a:round/>
            <a:headEnd type="none" w="med" len="med"/>
            <a:tailEnd type="none" w="med" len="med"/>
          </a:ln>
          <a:effectLst/>
        </p:spPr>
      </p:cxnSp>
      <p:sp>
        <p:nvSpPr>
          <p:cNvPr id="14" name="矩形 13"/>
          <p:cNvSpPr/>
          <p:nvPr/>
        </p:nvSpPr>
        <p:spPr>
          <a:xfrm>
            <a:off x="4074987" y="4079339"/>
            <a:ext cx="4952310" cy="646331"/>
          </a:xfrm>
          <a:prstGeom prst="rect">
            <a:avLst/>
          </a:prstGeom>
        </p:spPr>
        <p:txBody>
          <a:bodyPr wrap="square">
            <a:spAutoFit/>
          </a:bodyPr>
          <a:lstStyle/>
          <a:p>
            <a:pPr marL="285750" indent="-285750">
              <a:buFont typeface="Arial" pitchFamily="34" charset="0"/>
              <a:buChar char="•"/>
            </a:pPr>
            <a:r>
              <a:rPr lang="zh-CN" altLang="en-US" dirty="0">
                <a:solidFill>
                  <a:schemeClr val="tx1"/>
                </a:solidFill>
              </a:rPr>
              <a:t>在位线</a:t>
            </a:r>
            <a:r>
              <a:rPr lang="en-US" altLang="zh-CN" dirty="0">
                <a:solidFill>
                  <a:schemeClr val="tx1"/>
                </a:solidFill>
              </a:rPr>
              <a:t>BL</a:t>
            </a:r>
            <a:r>
              <a:rPr lang="zh-CN" altLang="en-US" dirty="0">
                <a:solidFill>
                  <a:schemeClr val="tx1"/>
                </a:solidFill>
              </a:rPr>
              <a:t>一侧，晶体管</a:t>
            </a:r>
            <a:r>
              <a:rPr lang="en-US" altLang="zh-CN" dirty="0">
                <a:solidFill>
                  <a:schemeClr val="tx1"/>
                </a:solidFill>
              </a:rPr>
              <a:t>M</a:t>
            </a:r>
            <a:r>
              <a:rPr lang="en-US" altLang="zh-CN" baseline="-25000" dirty="0">
                <a:solidFill>
                  <a:schemeClr val="tx1"/>
                </a:solidFill>
              </a:rPr>
              <a:t>4</a:t>
            </a:r>
            <a:r>
              <a:rPr lang="zh-CN" altLang="en-US" dirty="0">
                <a:solidFill>
                  <a:schemeClr val="tx1"/>
                </a:solidFill>
              </a:rPr>
              <a:t>与</a:t>
            </a:r>
            <a:r>
              <a:rPr lang="en-US" altLang="zh-CN" dirty="0">
                <a:solidFill>
                  <a:schemeClr val="tx1"/>
                </a:solidFill>
              </a:rPr>
              <a:t>M</a:t>
            </a:r>
            <a:r>
              <a:rPr lang="en-US" altLang="zh-CN" baseline="-25000" dirty="0">
                <a:solidFill>
                  <a:schemeClr val="tx1"/>
                </a:solidFill>
              </a:rPr>
              <a:t>6</a:t>
            </a:r>
            <a:r>
              <a:rPr lang="zh-CN" altLang="en-US" dirty="0">
                <a:solidFill>
                  <a:schemeClr val="tx1"/>
                </a:solidFill>
              </a:rPr>
              <a:t>通路，把位线连接到</a:t>
            </a:r>
            <a:r>
              <a:rPr lang="en-US" altLang="zh-CN" dirty="0">
                <a:solidFill>
                  <a:schemeClr val="tx1"/>
                </a:solidFill>
              </a:rPr>
              <a:t>V</a:t>
            </a:r>
            <a:r>
              <a:rPr lang="en-US" altLang="zh-CN" baseline="-25000" dirty="0">
                <a:solidFill>
                  <a:schemeClr val="tx1"/>
                </a:solidFill>
              </a:rPr>
              <a:t>DD</a:t>
            </a:r>
            <a:r>
              <a:rPr lang="zh-CN" altLang="en-US" dirty="0">
                <a:solidFill>
                  <a:schemeClr val="tx1"/>
                </a:solidFill>
              </a:rPr>
              <a:t>所代表的逻辑</a:t>
            </a:r>
            <a:r>
              <a:rPr lang="en-US" altLang="zh-CN" dirty="0">
                <a:solidFill>
                  <a:schemeClr val="tx1"/>
                </a:solidFill>
              </a:rPr>
              <a:t>1</a:t>
            </a:r>
            <a:r>
              <a:rPr lang="zh-CN" altLang="en-US" dirty="0">
                <a:solidFill>
                  <a:schemeClr val="tx1"/>
                </a:solidFill>
              </a:rPr>
              <a:t> </a:t>
            </a:r>
          </a:p>
        </p:txBody>
      </p:sp>
      <p:sp>
        <p:nvSpPr>
          <p:cNvPr id="16" name="矩形 15"/>
          <p:cNvSpPr/>
          <p:nvPr/>
        </p:nvSpPr>
        <p:spPr>
          <a:xfrm>
            <a:off x="4338661" y="4725670"/>
            <a:ext cx="4704959" cy="646331"/>
          </a:xfrm>
          <a:prstGeom prst="rect">
            <a:avLst/>
          </a:prstGeom>
        </p:spPr>
        <p:txBody>
          <a:bodyPr wrap="square">
            <a:spAutoFit/>
          </a:bodyPr>
          <a:lstStyle/>
          <a:p>
            <a:r>
              <a:rPr lang="en-US" altLang="zh-CN" dirty="0">
                <a:solidFill>
                  <a:schemeClr val="tx1"/>
                </a:solidFill>
              </a:rPr>
              <a:t>(M</a:t>
            </a:r>
            <a:r>
              <a:rPr lang="en-US" altLang="zh-CN" baseline="-25000" dirty="0">
                <a:solidFill>
                  <a:schemeClr val="tx1"/>
                </a:solidFill>
              </a:rPr>
              <a:t>4</a:t>
            </a:r>
            <a:r>
              <a:rPr lang="zh-CN" altLang="en-US" dirty="0">
                <a:solidFill>
                  <a:schemeClr val="tx1"/>
                </a:solidFill>
              </a:rPr>
              <a:t>作为</a:t>
            </a:r>
            <a:r>
              <a:rPr lang="en-US" altLang="zh-CN" dirty="0">
                <a:solidFill>
                  <a:schemeClr val="tx1"/>
                </a:solidFill>
              </a:rPr>
              <a:t>P</a:t>
            </a:r>
            <a:r>
              <a:rPr lang="zh-CN" altLang="en-US" dirty="0">
                <a:solidFill>
                  <a:schemeClr val="tx1"/>
                </a:solidFill>
              </a:rPr>
              <a:t>沟道场效应管，由于栅极加了</a:t>
            </a:r>
            <a:r>
              <a:rPr lang="en-US" altLang="zh-CN" dirty="0">
                <a:solidFill>
                  <a:schemeClr val="tx1"/>
                </a:solidFill>
              </a:rPr>
              <a:t>Q</a:t>
            </a:r>
            <a:r>
              <a:rPr lang="zh-CN" altLang="en-US" dirty="0">
                <a:solidFill>
                  <a:schemeClr val="tx1"/>
                </a:solidFill>
              </a:rPr>
              <a:t>的低电平而</a:t>
            </a:r>
            <a:r>
              <a:rPr lang="en-US" altLang="zh-CN" dirty="0">
                <a:solidFill>
                  <a:schemeClr val="tx1"/>
                </a:solidFill>
              </a:rPr>
              <a:t>M</a:t>
            </a:r>
            <a:r>
              <a:rPr lang="en-US" altLang="zh-CN" baseline="-25000" dirty="0">
                <a:solidFill>
                  <a:schemeClr val="tx1"/>
                </a:solidFill>
              </a:rPr>
              <a:t>4</a:t>
            </a:r>
            <a:r>
              <a:rPr lang="zh-CN" altLang="en-US" dirty="0">
                <a:solidFill>
                  <a:schemeClr val="tx1"/>
                </a:solidFill>
              </a:rPr>
              <a:t>通路</a:t>
            </a:r>
            <a:r>
              <a:rPr lang="en-US" altLang="zh-CN" dirty="0">
                <a:solidFill>
                  <a:schemeClr val="tx1"/>
                </a:solidFill>
              </a:rPr>
              <a:t>). </a:t>
            </a:r>
            <a:endParaRPr lang="zh-CN" altLang="en-US" dirty="0">
              <a:solidFill>
                <a:schemeClr val="tx1"/>
              </a:solidFill>
            </a:endParaRPr>
          </a:p>
        </p:txBody>
      </p:sp>
      <p:sp>
        <p:nvSpPr>
          <p:cNvPr id="17" name="矩形 16"/>
          <p:cNvSpPr/>
          <p:nvPr/>
        </p:nvSpPr>
        <p:spPr>
          <a:xfrm>
            <a:off x="4219826" y="5459634"/>
            <a:ext cx="4942628"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dirty="0"/>
              <a:t>只需要</a:t>
            </a:r>
            <a:r>
              <a:rPr lang="en-US" altLang="zh-CN" dirty="0"/>
              <a:t>BL</a:t>
            </a:r>
            <a:r>
              <a:rPr lang="zh-CN" altLang="en-US" dirty="0"/>
              <a:t>与</a:t>
            </a:r>
            <a:r>
              <a:rPr lang="en-US" altLang="zh-CN" dirty="0"/>
              <a:t>BL</a:t>
            </a:r>
            <a:r>
              <a:rPr lang="zh-CN" altLang="en-US" dirty="0"/>
              <a:t>有一个很小的电位差，读取的放大电路将会辨识出哪条位线是</a:t>
            </a:r>
            <a:r>
              <a:rPr lang="en-US" altLang="zh-CN" dirty="0"/>
              <a:t>1</a:t>
            </a:r>
            <a:r>
              <a:rPr lang="zh-CN" altLang="en-US" dirty="0"/>
              <a:t>哪条是</a:t>
            </a:r>
            <a:r>
              <a:rPr lang="en-US" altLang="zh-CN" dirty="0"/>
              <a:t>0. </a:t>
            </a:r>
            <a:r>
              <a:rPr lang="zh-CN" altLang="en-US" dirty="0"/>
              <a:t>敏感度越高，读取速度越快。</a:t>
            </a:r>
          </a:p>
        </p:txBody>
      </p:sp>
      <p:cxnSp>
        <p:nvCxnSpPr>
          <p:cNvPr id="19" name="直接连接符 18"/>
          <p:cNvCxnSpPr/>
          <p:nvPr/>
        </p:nvCxnSpPr>
        <p:spPr bwMode="auto">
          <a:xfrm>
            <a:off x="5443175" y="5459634"/>
            <a:ext cx="316012" cy="0"/>
          </a:xfrm>
          <a:prstGeom prst="line">
            <a:avLst/>
          </a:prstGeom>
          <a:solidFill>
            <a:srgbClr val="000000"/>
          </a:solidFill>
          <a:ln w="25400" cap="flat" cmpd="sng" algn="ctr">
            <a:solidFill>
              <a:schemeClr val="tx1"/>
            </a:solidFill>
            <a:prstDash val="solid"/>
            <a:round/>
            <a:headEnd type="none" w="med" len="med"/>
            <a:tailEnd type="none" w="med" len="med"/>
          </a:ln>
          <a:effectLst/>
        </p:spPr>
      </p:cxnSp>
      <p:pic>
        <p:nvPicPr>
          <p:cNvPr id="18" name="Picture 6" descr="http://upload.wikimedia.org/wikipedia/commons/thumb/3/31/SRAM_Cell_%286_Transistors%29.svg/400px-SRAM_Cell_%286_Transistors%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81" y="3520644"/>
            <a:ext cx="3810000" cy="2857500"/>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941281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5" name="内容占位符 4"/>
          <p:cNvSpPr>
            <a:spLocks noGrp="1"/>
          </p:cNvSpPr>
          <p:nvPr>
            <p:ph idx="1"/>
          </p:nvPr>
        </p:nvSpPr>
        <p:spPr>
          <a:xfrm>
            <a:off x="0" y="394357"/>
            <a:ext cx="8690747" cy="4470705"/>
          </a:xfrm>
        </p:spPr>
        <p:txBody>
          <a:bodyPr/>
          <a:lstStyle/>
          <a:p>
            <a:pPr>
              <a:defRPr/>
            </a:pPr>
            <a:r>
              <a:rPr kumimoji="1" lang="en-US" altLang="zh-CN" sz="2400" dirty="0">
                <a:latin typeface="Times New Roman" pitchFamily="18" charset="0"/>
              </a:rPr>
              <a:t>SRAM</a:t>
            </a:r>
            <a:r>
              <a:rPr kumimoji="1" lang="zh-CN" altLang="en-US" sz="2400" dirty="0">
                <a:latin typeface="Times New Roman" pitchFamily="18" charset="0"/>
              </a:rPr>
              <a:t>的存储单元</a:t>
            </a:r>
            <a:endParaRPr kumimoji="1" lang="en-US" altLang="zh-CN" sz="2400" dirty="0">
              <a:latin typeface="Times New Roman" pitchFamily="18" charset="0"/>
            </a:endParaRPr>
          </a:p>
          <a:p>
            <a:pPr>
              <a:defRPr/>
            </a:pPr>
            <a:endParaRPr kumimoji="1" lang="zh-CN" altLang="en-US" dirty="0">
              <a:latin typeface="Times New Roman" pitchFamily="18" charset="0"/>
            </a:endParaRPr>
          </a:p>
          <a:p>
            <a:endParaRPr lang="zh-CN" altLang="en-US" dirty="0"/>
          </a:p>
        </p:txBody>
      </p:sp>
      <p:sp>
        <p:nvSpPr>
          <p:cNvPr id="2" name="矩形 1"/>
          <p:cNvSpPr/>
          <p:nvPr/>
        </p:nvSpPr>
        <p:spPr>
          <a:xfrm>
            <a:off x="341718" y="863829"/>
            <a:ext cx="2646878" cy="461665"/>
          </a:xfrm>
          <a:prstGeom prst="rect">
            <a:avLst/>
          </a:prstGeom>
        </p:spPr>
        <p:txBody>
          <a:bodyPr wrap="none">
            <a:spAutoFit/>
          </a:bodyPr>
          <a:lstStyle/>
          <a:p>
            <a:pPr marL="285750" indent="-285750">
              <a:buFont typeface="Wingdings" pitchFamily="2" charset="2"/>
              <a:buChar char="Ø"/>
            </a:pPr>
            <a:r>
              <a:rPr lang="en-US" altLang="zh-CN" sz="2400" i="1" dirty="0">
                <a:solidFill>
                  <a:srgbClr val="FF0000"/>
                </a:solidFill>
              </a:rPr>
              <a:t>writing (</a:t>
            </a:r>
            <a:r>
              <a:rPr lang="zh-CN" altLang="en-US" sz="2400" i="1" dirty="0">
                <a:solidFill>
                  <a:srgbClr val="FF0000"/>
                </a:solidFill>
              </a:rPr>
              <a:t>写入</a:t>
            </a:r>
            <a:r>
              <a:rPr lang="en-US" altLang="zh-CN" sz="2400" i="1" dirty="0">
                <a:solidFill>
                  <a:srgbClr val="FF0000"/>
                </a:solidFill>
              </a:rPr>
              <a:t>)</a:t>
            </a:r>
            <a:endParaRPr lang="zh-CN" altLang="en-US" sz="2400" dirty="0">
              <a:solidFill>
                <a:srgbClr val="FF0000"/>
              </a:solidFill>
            </a:endParaRPr>
          </a:p>
        </p:txBody>
      </p:sp>
      <p:sp>
        <p:nvSpPr>
          <p:cNvPr id="3" name="矩形 2"/>
          <p:cNvSpPr/>
          <p:nvPr/>
        </p:nvSpPr>
        <p:spPr>
          <a:xfrm>
            <a:off x="759752" y="1493871"/>
            <a:ext cx="6030402" cy="400110"/>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写入周期开始时，把要写入的状态加载到位线。</a:t>
            </a:r>
          </a:p>
        </p:txBody>
      </p:sp>
      <p:sp>
        <p:nvSpPr>
          <p:cNvPr id="6" name="矩形 5"/>
          <p:cNvSpPr/>
          <p:nvPr/>
        </p:nvSpPr>
        <p:spPr>
          <a:xfrm>
            <a:off x="759752" y="1877449"/>
            <a:ext cx="4737194" cy="400110"/>
          </a:xfrm>
          <a:prstGeom prst="rect">
            <a:avLst/>
          </a:prstGeom>
        </p:spPr>
        <p:txBody>
          <a:bodyPr wrap="none">
            <a:spAutoFit/>
          </a:bodyPr>
          <a:lstStyle/>
          <a:p>
            <a:pPr marL="285750" indent="-285750">
              <a:buFont typeface="Arial" pitchFamily="34" charset="0"/>
              <a:buChar char="•"/>
            </a:pPr>
            <a:r>
              <a:rPr lang="zh-CN" altLang="en-US" sz="2000" dirty="0">
                <a:solidFill>
                  <a:schemeClr val="tx1"/>
                </a:solidFill>
              </a:rPr>
              <a:t>如果要写入</a:t>
            </a:r>
            <a:r>
              <a:rPr lang="en-US" altLang="zh-CN" sz="2000" dirty="0">
                <a:solidFill>
                  <a:schemeClr val="tx1"/>
                </a:solidFill>
              </a:rPr>
              <a:t>0</a:t>
            </a:r>
            <a:r>
              <a:rPr lang="zh-CN" altLang="en-US" sz="2000" dirty="0">
                <a:solidFill>
                  <a:schemeClr val="tx1"/>
                </a:solidFill>
              </a:rPr>
              <a:t>，则设置</a:t>
            </a:r>
            <a:r>
              <a:rPr lang="en-US" altLang="zh-CN" sz="2000" dirty="0">
                <a:solidFill>
                  <a:schemeClr val="tx1"/>
                </a:solidFill>
              </a:rPr>
              <a:t>BL</a:t>
            </a:r>
            <a:r>
              <a:rPr lang="zh-CN" altLang="en-US" sz="2000" dirty="0">
                <a:solidFill>
                  <a:schemeClr val="tx1"/>
                </a:solidFill>
              </a:rPr>
              <a:t>为</a:t>
            </a:r>
            <a:r>
              <a:rPr lang="en-US" altLang="zh-CN" sz="2000" dirty="0">
                <a:solidFill>
                  <a:schemeClr val="tx1"/>
                </a:solidFill>
              </a:rPr>
              <a:t>1</a:t>
            </a:r>
            <a:r>
              <a:rPr lang="zh-CN" altLang="en-US" sz="2000" dirty="0">
                <a:solidFill>
                  <a:schemeClr val="tx1"/>
                </a:solidFill>
              </a:rPr>
              <a:t>且</a:t>
            </a:r>
            <a:r>
              <a:rPr lang="en-US" altLang="zh-CN" sz="2000" dirty="0">
                <a:solidFill>
                  <a:schemeClr val="tx1"/>
                </a:solidFill>
              </a:rPr>
              <a:t>BL</a:t>
            </a:r>
            <a:r>
              <a:rPr lang="zh-CN" altLang="en-US" sz="2000" dirty="0">
                <a:solidFill>
                  <a:schemeClr val="tx1"/>
                </a:solidFill>
              </a:rPr>
              <a:t>为</a:t>
            </a:r>
            <a:r>
              <a:rPr lang="en-US" altLang="zh-CN" sz="2000" dirty="0">
                <a:solidFill>
                  <a:schemeClr val="tx1"/>
                </a:solidFill>
              </a:rPr>
              <a:t>0</a:t>
            </a:r>
            <a:r>
              <a:rPr lang="zh-CN" altLang="en-US" sz="2000" dirty="0">
                <a:solidFill>
                  <a:schemeClr val="tx1"/>
                </a:solidFill>
              </a:rPr>
              <a:t>。</a:t>
            </a:r>
          </a:p>
        </p:txBody>
      </p:sp>
      <p:cxnSp>
        <p:nvCxnSpPr>
          <p:cNvPr id="20" name="直接连接符 19"/>
          <p:cNvCxnSpPr/>
          <p:nvPr/>
        </p:nvCxnSpPr>
        <p:spPr bwMode="auto">
          <a:xfrm>
            <a:off x="3575403" y="1936824"/>
            <a:ext cx="316012" cy="0"/>
          </a:xfrm>
          <a:prstGeom prst="line">
            <a:avLst/>
          </a:prstGeom>
          <a:solidFill>
            <a:srgbClr val="000000"/>
          </a:solidFill>
          <a:ln w="25400" cap="flat" cmpd="sng" algn="ctr">
            <a:solidFill>
              <a:schemeClr val="tx1"/>
            </a:solidFill>
            <a:prstDash val="solid"/>
            <a:round/>
            <a:headEnd type="none" w="med" len="med"/>
            <a:tailEnd type="none" w="med" len="med"/>
          </a:ln>
          <a:effectLst/>
        </p:spPr>
      </p:cxnSp>
      <p:sp>
        <p:nvSpPr>
          <p:cNvPr id="12" name="矩形 11"/>
          <p:cNvSpPr/>
          <p:nvPr/>
        </p:nvSpPr>
        <p:spPr>
          <a:xfrm>
            <a:off x="745310" y="2241280"/>
            <a:ext cx="7214921" cy="707886"/>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随后字线</a:t>
            </a:r>
            <a:r>
              <a:rPr lang="en-US" altLang="zh-CN" sz="2000" dirty="0">
                <a:solidFill>
                  <a:schemeClr val="tx1"/>
                </a:solidFill>
              </a:rPr>
              <a:t>WL</a:t>
            </a:r>
            <a:r>
              <a:rPr lang="zh-CN" altLang="en-US" sz="2000" dirty="0">
                <a:solidFill>
                  <a:schemeClr val="tx1"/>
                </a:solidFill>
              </a:rPr>
              <a:t>加载为高电平，位线的状态被载入</a:t>
            </a:r>
            <a:r>
              <a:rPr lang="en-US" altLang="zh-CN" sz="2000" dirty="0">
                <a:solidFill>
                  <a:schemeClr val="tx1"/>
                </a:solidFill>
              </a:rPr>
              <a:t>SRAM</a:t>
            </a:r>
            <a:r>
              <a:rPr lang="zh-CN" altLang="en-US" sz="2000" dirty="0">
                <a:solidFill>
                  <a:schemeClr val="tx1"/>
                </a:solidFill>
              </a:rPr>
              <a:t>的基本单元。</a:t>
            </a:r>
          </a:p>
        </p:txBody>
      </p:sp>
      <p:sp>
        <p:nvSpPr>
          <p:cNvPr id="18" name="矩形 17"/>
          <p:cNvSpPr/>
          <p:nvPr/>
        </p:nvSpPr>
        <p:spPr>
          <a:xfrm>
            <a:off x="4084563" y="2953251"/>
            <a:ext cx="4905327" cy="1323439"/>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这是通过位线输入驱动能力设计的比基本单元相对较弱的晶体管更为强壮，使得位线状态可以覆盖基本单元交叉耦合的反相器的以前的状态。</a:t>
            </a:r>
          </a:p>
        </p:txBody>
      </p:sp>
      <p:pic>
        <p:nvPicPr>
          <p:cNvPr id="11" name="Picture 6" descr="http://upload.wikimedia.org/wikipedia/commons/thumb/3/31/SRAM_Cell_%286_Transistors%29.svg/400px-SRAM_Cell_%286_Transistors%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81" y="3520644"/>
            <a:ext cx="3810000" cy="2857500"/>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177281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5" name="内容占位符 4"/>
          <p:cNvSpPr>
            <a:spLocks noGrp="1"/>
          </p:cNvSpPr>
          <p:nvPr>
            <p:ph idx="1"/>
          </p:nvPr>
        </p:nvSpPr>
        <p:spPr>
          <a:xfrm>
            <a:off x="17970" y="452778"/>
            <a:ext cx="8690747" cy="4470705"/>
          </a:xfrm>
        </p:spPr>
        <p:txBody>
          <a:bodyPr/>
          <a:lstStyle/>
          <a:p>
            <a:pPr>
              <a:defRPr/>
            </a:pPr>
            <a:r>
              <a:rPr kumimoji="1" lang="en-US" altLang="zh-CN" sz="2400" dirty="0">
                <a:latin typeface="Times New Roman" pitchFamily="18" charset="0"/>
              </a:rPr>
              <a:t>SRAM</a:t>
            </a:r>
            <a:r>
              <a:rPr kumimoji="1" lang="zh-CN" altLang="en-US" sz="2400" dirty="0">
                <a:latin typeface="Times New Roman" pitchFamily="18" charset="0"/>
              </a:rPr>
              <a:t>的存储单元</a:t>
            </a:r>
            <a:endParaRPr kumimoji="1" lang="en-US" altLang="zh-CN" sz="2400" dirty="0">
              <a:latin typeface="Times New Roman" pitchFamily="18" charset="0"/>
            </a:endParaRPr>
          </a:p>
          <a:p>
            <a:pPr lvl="1">
              <a:defRPr/>
            </a:pPr>
            <a:r>
              <a:rPr kumimoji="1" lang="zh-CN" altLang="en-US" sz="2000" dirty="0">
                <a:latin typeface="Times New Roman" pitchFamily="18" charset="0"/>
              </a:rPr>
              <a:t>除了</a:t>
            </a:r>
            <a:r>
              <a:rPr kumimoji="1" lang="en-US" altLang="zh-CN" sz="2000" dirty="0">
                <a:latin typeface="Times New Roman" pitchFamily="18" charset="0"/>
              </a:rPr>
              <a:t>6</a:t>
            </a:r>
            <a:r>
              <a:rPr kumimoji="1" lang="zh-CN" altLang="en-US" sz="2000" dirty="0">
                <a:latin typeface="Times New Roman" pitchFamily="18" charset="0"/>
              </a:rPr>
              <a:t>管的</a:t>
            </a:r>
            <a:r>
              <a:rPr kumimoji="1" lang="en-US" altLang="zh-CN" sz="2000" dirty="0">
                <a:latin typeface="Times New Roman" pitchFamily="18" charset="0"/>
              </a:rPr>
              <a:t>SRAM</a:t>
            </a:r>
            <a:r>
              <a:rPr kumimoji="1" lang="zh-CN" altLang="en-US" sz="2000" dirty="0">
                <a:latin typeface="Times New Roman" pitchFamily="18" charset="0"/>
              </a:rPr>
              <a:t>，其他</a:t>
            </a:r>
            <a:r>
              <a:rPr kumimoji="1" lang="en-US" altLang="zh-CN" sz="2000" dirty="0">
                <a:latin typeface="Times New Roman" pitchFamily="18" charset="0"/>
              </a:rPr>
              <a:t>SRAM</a:t>
            </a:r>
            <a:r>
              <a:rPr kumimoji="1" lang="zh-CN" altLang="en-US" sz="2000" dirty="0">
                <a:latin typeface="Times New Roman" pitchFamily="18" charset="0"/>
              </a:rPr>
              <a:t>还有</a:t>
            </a:r>
            <a:r>
              <a:rPr kumimoji="1" lang="en-US" altLang="zh-CN" sz="2000" dirty="0">
                <a:latin typeface="Times New Roman" pitchFamily="18" charset="0"/>
              </a:rPr>
              <a:t>8</a:t>
            </a:r>
            <a:r>
              <a:rPr kumimoji="1" lang="zh-CN" altLang="en-US" sz="2000" dirty="0">
                <a:latin typeface="Times New Roman" pitchFamily="18" charset="0"/>
              </a:rPr>
              <a:t>管、</a:t>
            </a:r>
            <a:r>
              <a:rPr kumimoji="1" lang="en-US" altLang="zh-CN" sz="2000" dirty="0">
                <a:latin typeface="Times New Roman" pitchFamily="18" charset="0"/>
              </a:rPr>
              <a:t>10</a:t>
            </a:r>
            <a:r>
              <a:rPr kumimoji="1" lang="zh-CN" altLang="en-US" sz="2000" dirty="0">
                <a:latin typeface="Times New Roman" pitchFamily="18" charset="0"/>
              </a:rPr>
              <a:t>管甚至每个位元使用更多的晶体管的实现。</a:t>
            </a:r>
          </a:p>
          <a:p>
            <a:pPr>
              <a:defRPr/>
            </a:pPr>
            <a:endParaRPr kumimoji="1" lang="zh-CN" altLang="en-US" dirty="0">
              <a:latin typeface="Times New Roman" pitchFamily="18" charset="0"/>
            </a:endParaRPr>
          </a:p>
          <a:p>
            <a:endParaRPr lang="zh-CN" altLang="en-US" dirty="0"/>
          </a:p>
        </p:txBody>
      </p:sp>
      <p:pic>
        <p:nvPicPr>
          <p:cNvPr id="1024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82672"/>
            <a:ext cx="4758378" cy="2970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389" y="2482672"/>
            <a:ext cx="3780252" cy="2893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636871" y="5009081"/>
            <a:ext cx="418704" cy="369332"/>
          </a:xfrm>
          <a:prstGeom prst="rect">
            <a:avLst/>
          </a:prstGeom>
        </p:spPr>
        <p:txBody>
          <a:bodyPr wrap="none">
            <a:spAutoFit/>
          </a:bodyPr>
          <a:lstStyle/>
          <a:p>
            <a:r>
              <a:rPr lang="en-US" altLang="zh-CN" dirty="0">
                <a:solidFill>
                  <a:schemeClr val="tx1"/>
                </a:solidFill>
              </a:rPr>
              <a:t>8T</a:t>
            </a:r>
            <a:endParaRPr lang="zh-CN" altLang="en-US" dirty="0">
              <a:solidFill>
                <a:schemeClr val="tx1"/>
              </a:solidFill>
            </a:endParaRPr>
          </a:p>
        </p:txBody>
      </p:sp>
      <p:sp>
        <p:nvSpPr>
          <p:cNvPr id="127" name="矩形 126"/>
          <p:cNvSpPr/>
          <p:nvPr/>
        </p:nvSpPr>
        <p:spPr>
          <a:xfrm>
            <a:off x="7497195" y="5006472"/>
            <a:ext cx="535724" cy="369332"/>
          </a:xfrm>
          <a:prstGeom prst="rect">
            <a:avLst/>
          </a:prstGeom>
        </p:spPr>
        <p:txBody>
          <a:bodyPr wrap="none">
            <a:spAutoFit/>
          </a:bodyPr>
          <a:lstStyle/>
          <a:p>
            <a:r>
              <a:rPr lang="en-US" altLang="zh-CN" dirty="0">
                <a:solidFill>
                  <a:schemeClr val="tx1"/>
                </a:solidFill>
              </a:rPr>
              <a:t>10T</a:t>
            </a:r>
            <a:endParaRPr lang="zh-CN" altLang="en-US" dirty="0">
              <a:solidFill>
                <a:schemeClr val="tx1"/>
              </a:solidFill>
            </a:endParaRPr>
          </a:p>
        </p:txBody>
      </p:sp>
    </p:spTree>
    <p:extLst>
      <p:ext uri="{BB962C8B-B14F-4D97-AF65-F5344CB8AC3E}">
        <p14:creationId xmlns:p14="http://schemas.microsoft.com/office/powerpoint/2010/main" val="559360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77" y="5934670"/>
            <a:ext cx="9153896"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dirty="0"/>
          </a:p>
          <a:p>
            <a:endParaRPr lang="en-US" altLang="zh-CN" dirty="0"/>
          </a:p>
          <a:p>
            <a:endParaRPr lang="zh-CN" altLang="en-US" dirty="0"/>
          </a:p>
        </p:txBody>
      </p:sp>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116703" y="503805"/>
            <a:ext cx="8690747" cy="5820795"/>
          </a:xfrm>
        </p:spPr>
        <p:txBody>
          <a:bodyPr/>
          <a:lstStyle/>
          <a:p>
            <a:r>
              <a:rPr kumimoji="1" lang="en-US" altLang="zh-CN" sz="2400" dirty="0">
                <a:latin typeface="Times New Roman" pitchFamily="18" charset="0"/>
              </a:rPr>
              <a:t>DRAM</a:t>
            </a:r>
            <a:r>
              <a:rPr kumimoji="1" lang="zh-CN" altLang="en-US" sz="2400" dirty="0">
                <a:latin typeface="Times New Roman" pitchFamily="18" charset="0"/>
              </a:rPr>
              <a:t>的存储单元</a:t>
            </a:r>
            <a:r>
              <a:rPr kumimoji="1" lang="zh-CN" altLang="en-US" sz="2400" dirty="0">
                <a:solidFill>
                  <a:schemeClr val="bg1"/>
                </a:solidFill>
                <a:latin typeface="Times New Roman" pitchFamily="18" charset="0"/>
              </a:rPr>
              <a:t>    </a:t>
            </a:r>
            <a:r>
              <a:rPr kumimoji="1" lang="en-US" altLang="zh-CN" sz="2400" dirty="0">
                <a:latin typeface="Times New Roman" pitchFamily="18" charset="0"/>
              </a:rPr>
              <a:t>(Dynamic RAM)</a:t>
            </a:r>
          </a:p>
          <a:p>
            <a:endParaRPr lang="zh-CN" altLang="en-US" dirty="0"/>
          </a:p>
        </p:txBody>
      </p:sp>
      <p:sp>
        <p:nvSpPr>
          <p:cNvPr id="127" name="Text Box 7"/>
          <p:cNvSpPr txBox="1">
            <a:spLocks noChangeArrowheads="1"/>
          </p:cNvSpPr>
          <p:nvPr/>
        </p:nvSpPr>
        <p:spPr bwMode="auto">
          <a:xfrm>
            <a:off x="877787" y="3811257"/>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单管动态存储单元</a:t>
            </a:r>
          </a:p>
        </p:txBody>
      </p:sp>
      <p:sp>
        <p:nvSpPr>
          <p:cNvPr id="128" name="Text Box 91"/>
          <p:cNvSpPr txBox="1">
            <a:spLocks noChangeArrowheads="1"/>
          </p:cNvSpPr>
          <p:nvPr/>
        </p:nvSpPr>
        <p:spPr bwMode="auto">
          <a:xfrm>
            <a:off x="4244865" y="905760"/>
            <a:ext cx="865187" cy="415925"/>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写入</a:t>
            </a:r>
          </a:p>
        </p:txBody>
      </p:sp>
      <p:sp>
        <p:nvSpPr>
          <p:cNvPr id="129" name="Text Box 92"/>
          <p:cNvSpPr txBox="1">
            <a:spLocks noChangeArrowheads="1"/>
          </p:cNvSpPr>
          <p:nvPr/>
        </p:nvSpPr>
        <p:spPr bwMode="auto">
          <a:xfrm>
            <a:off x="5178519" y="665389"/>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a:solidFill>
                  <a:srgbClr val="FF3300"/>
                </a:solidFill>
                <a:latin typeface="Times New Roman" pitchFamily="18" charset="0"/>
              </a:rPr>
              <a:t>*</a:t>
            </a:r>
            <a:r>
              <a:rPr kumimoji="1" lang="en-US" altLang="zh-CN">
                <a:solidFill>
                  <a:srgbClr val="66FF33"/>
                </a:solidFill>
                <a:latin typeface="Times New Roman" pitchFamily="18" charset="0"/>
              </a:rPr>
              <a:t> </a:t>
            </a:r>
            <a:r>
              <a:rPr kumimoji="1" lang="zh-CN" altLang="en-US">
                <a:latin typeface="Times New Roman" pitchFamily="18" charset="0"/>
              </a:rPr>
              <a:t>数据放在</a:t>
            </a:r>
            <a:r>
              <a:rPr kumimoji="1" lang="en-US" altLang="zh-CN">
                <a:latin typeface="Times New Roman" pitchFamily="18" charset="0"/>
              </a:rPr>
              <a:t>D</a:t>
            </a:r>
            <a:r>
              <a:rPr kumimoji="1" lang="zh-CN" altLang="en-US">
                <a:latin typeface="Times New Roman" pitchFamily="18" charset="0"/>
              </a:rPr>
              <a:t>线上</a:t>
            </a:r>
          </a:p>
        </p:txBody>
      </p:sp>
      <p:sp>
        <p:nvSpPr>
          <p:cNvPr id="130" name="Text Box 93"/>
          <p:cNvSpPr txBox="1">
            <a:spLocks noChangeArrowheads="1"/>
          </p:cNvSpPr>
          <p:nvPr/>
        </p:nvSpPr>
        <p:spPr bwMode="auto">
          <a:xfrm>
            <a:off x="5178519" y="1046389"/>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a:solidFill>
                  <a:srgbClr val="FF3300"/>
                </a:solidFill>
                <a:latin typeface="Times New Roman" pitchFamily="18" charset="0"/>
              </a:rPr>
              <a:t>* </a:t>
            </a:r>
            <a:r>
              <a:rPr kumimoji="1" lang="zh-CN" altLang="en-US">
                <a:latin typeface="Times New Roman" pitchFamily="18" charset="0"/>
              </a:rPr>
              <a:t>字选择线</a:t>
            </a:r>
            <a:r>
              <a:rPr kumimoji="1" lang="en-US" altLang="zh-CN">
                <a:latin typeface="Times New Roman" pitchFamily="18" charset="0"/>
              </a:rPr>
              <a:t>X</a:t>
            </a:r>
            <a:r>
              <a:rPr kumimoji="1" lang="zh-CN" altLang="en-US">
                <a:latin typeface="Times New Roman" pitchFamily="18" charset="0"/>
              </a:rPr>
              <a:t>高电平（送地址）</a:t>
            </a:r>
          </a:p>
        </p:txBody>
      </p:sp>
      <p:sp>
        <p:nvSpPr>
          <p:cNvPr id="131" name="Text Box 94"/>
          <p:cNvSpPr txBox="1">
            <a:spLocks noChangeArrowheads="1"/>
          </p:cNvSpPr>
          <p:nvPr/>
        </p:nvSpPr>
        <p:spPr bwMode="auto">
          <a:xfrm>
            <a:off x="5178519" y="1427389"/>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a:solidFill>
                  <a:srgbClr val="FF3300"/>
                </a:solidFill>
                <a:latin typeface="Times New Roman" pitchFamily="18" charset="0"/>
              </a:rPr>
              <a:t>*</a:t>
            </a:r>
            <a:r>
              <a:rPr kumimoji="1" lang="en-US" altLang="zh-CN">
                <a:solidFill>
                  <a:srgbClr val="66FF33"/>
                </a:solidFill>
                <a:latin typeface="Times New Roman" pitchFamily="18" charset="0"/>
              </a:rPr>
              <a:t> </a:t>
            </a:r>
            <a:r>
              <a:rPr kumimoji="1" lang="en-US" altLang="zh-CN">
                <a:latin typeface="Times New Roman" pitchFamily="18" charset="0"/>
              </a:rPr>
              <a:t>T</a:t>
            </a:r>
            <a:r>
              <a:rPr kumimoji="1" lang="en-US" altLang="zh-CN" baseline="-25000">
                <a:latin typeface="Times New Roman" pitchFamily="18" charset="0"/>
              </a:rPr>
              <a:t>1</a:t>
            </a:r>
            <a:r>
              <a:rPr kumimoji="1" lang="zh-CN" altLang="en-US">
                <a:latin typeface="Times New Roman" pitchFamily="18" charset="0"/>
              </a:rPr>
              <a:t>导通</a:t>
            </a:r>
          </a:p>
        </p:txBody>
      </p:sp>
      <p:sp>
        <p:nvSpPr>
          <p:cNvPr id="132" name="Text Box 96"/>
          <p:cNvSpPr txBox="1">
            <a:spLocks noChangeArrowheads="1"/>
          </p:cNvSpPr>
          <p:nvPr/>
        </p:nvSpPr>
        <p:spPr bwMode="auto">
          <a:xfrm>
            <a:off x="5178519" y="1808389"/>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a:solidFill>
                  <a:srgbClr val="FF3300"/>
                </a:solidFill>
                <a:latin typeface="Times New Roman" pitchFamily="18" charset="0"/>
              </a:rPr>
              <a:t>* </a:t>
            </a:r>
            <a:r>
              <a:rPr kumimoji="1" lang="en-US" altLang="zh-CN">
                <a:latin typeface="Times New Roman" pitchFamily="18" charset="0"/>
              </a:rPr>
              <a:t>D=1   C</a:t>
            </a:r>
            <a:r>
              <a:rPr kumimoji="1" lang="zh-CN" altLang="en-US">
                <a:latin typeface="Times New Roman" pitchFamily="18" charset="0"/>
              </a:rPr>
              <a:t>充电，写</a:t>
            </a:r>
            <a:r>
              <a:rPr kumimoji="1" lang="en-US" altLang="zh-CN">
                <a:latin typeface="Times New Roman" pitchFamily="18" charset="0"/>
              </a:rPr>
              <a:t>1   </a:t>
            </a:r>
          </a:p>
        </p:txBody>
      </p:sp>
      <p:sp>
        <p:nvSpPr>
          <p:cNvPr id="133" name="Text Box 97"/>
          <p:cNvSpPr txBox="1">
            <a:spLocks noChangeArrowheads="1"/>
          </p:cNvSpPr>
          <p:nvPr/>
        </p:nvSpPr>
        <p:spPr bwMode="auto">
          <a:xfrm>
            <a:off x="5378544" y="2113189"/>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a:latin typeface="Times New Roman" pitchFamily="18" charset="0"/>
              </a:rPr>
              <a:t>D=0   C</a:t>
            </a:r>
            <a:r>
              <a:rPr kumimoji="1" lang="zh-CN" altLang="en-US">
                <a:latin typeface="Times New Roman" pitchFamily="18" charset="0"/>
              </a:rPr>
              <a:t>放电，写</a:t>
            </a:r>
            <a:r>
              <a:rPr kumimoji="1" lang="en-US" altLang="zh-CN">
                <a:latin typeface="Times New Roman" pitchFamily="18" charset="0"/>
              </a:rPr>
              <a:t>0</a:t>
            </a:r>
          </a:p>
        </p:txBody>
      </p:sp>
      <p:sp>
        <p:nvSpPr>
          <p:cNvPr id="134" name="Text Box 99"/>
          <p:cNvSpPr txBox="1">
            <a:spLocks noChangeArrowheads="1"/>
          </p:cNvSpPr>
          <p:nvPr/>
        </p:nvSpPr>
        <p:spPr bwMode="auto">
          <a:xfrm>
            <a:off x="4208557" y="2930751"/>
            <a:ext cx="969962" cy="415925"/>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读出</a:t>
            </a:r>
          </a:p>
        </p:txBody>
      </p:sp>
      <p:sp>
        <p:nvSpPr>
          <p:cNvPr id="135" name="Text Box 101"/>
          <p:cNvSpPr txBox="1">
            <a:spLocks noChangeArrowheads="1"/>
          </p:cNvSpPr>
          <p:nvPr/>
        </p:nvSpPr>
        <p:spPr bwMode="auto">
          <a:xfrm>
            <a:off x="5330919" y="3179989"/>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a:solidFill>
                  <a:srgbClr val="FF3300"/>
                </a:solidFill>
                <a:latin typeface="Times New Roman" pitchFamily="18" charset="0"/>
              </a:rPr>
              <a:t>* </a:t>
            </a:r>
            <a:r>
              <a:rPr kumimoji="1" lang="zh-CN" altLang="en-US">
                <a:latin typeface="Times New Roman" pitchFamily="18" charset="0"/>
              </a:rPr>
              <a:t>字选择线</a:t>
            </a:r>
            <a:r>
              <a:rPr kumimoji="1" lang="en-US" altLang="zh-CN">
                <a:latin typeface="Times New Roman" pitchFamily="18" charset="0"/>
              </a:rPr>
              <a:t>X</a:t>
            </a:r>
            <a:r>
              <a:rPr kumimoji="1" lang="zh-CN" altLang="en-US">
                <a:latin typeface="Times New Roman" pitchFamily="18" charset="0"/>
              </a:rPr>
              <a:t>高电平（送地址）</a:t>
            </a:r>
          </a:p>
        </p:txBody>
      </p:sp>
      <p:sp>
        <p:nvSpPr>
          <p:cNvPr id="136" name="Text Box 102"/>
          <p:cNvSpPr txBox="1">
            <a:spLocks noChangeArrowheads="1"/>
          </p:cNvSpPr>
          <p:nvPr/>
        </p:nvSpPr>
        <p:spPr bwMode="auto">
          <a:xfrm>
            <a:off x="5330919" y="3484789"/>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a:solidFill>
                  <a:srgbClr val="FF3300"/>
                </a:solidFill>
                <a:latin typeface="Times New Roman" pitchFamily="18" charset="0"/>
              </a:rPr>
              <a:t>*</a:t>
            </a:r>
            <a:r>
              <a:rPr kumimoji="1" lang="en-US" altLang="zh-CN">
                <a:solidFill>
                  <a:srgbClr val="66FF33"/>
                </a:solidFill>
                <a:latin typeface="Times New Roman" pitchFamily="18" charset="0"/>
              </a:rPr>
              <a:t> </a:t>
            </a:r>
            <a:r>
              <a:rPr kumimoji="1" lang="en-US" altLang="zh-CN">
                <a:latin typeface="Times New Roman" pitchFamily="18" charset="0"/>
              </a:rPr>
              <a:t>T</a:t>
            </a:r>
            <a:r>
              <a:rPr kumimoji="1" lang="en-US" altLang="zh-CN" baseline="-25000">
                <a:latin typeface="Times New Roman" pitchFamily="18" charset="0"/>
              </a:rPr>
              <a:t>1</a:t>
            </a:r>
            <a:r>
              <a:rPr kumimoji="1" lang="zh-CN" altLang="en-US">
                <a:latin typeface="Times New Roman" pitchFamily="18" charset="0"/>
              </a:rPr>
              <a:t>导通</a:t>
            </a:r>
          </a:p>
        </p:txBody>
      </p:sp>
      <p:sp>
        <p:nvSpPr>
          <p:cNvPr id="137" name="Text Box 103"/>
          <p:cNvSpPr txBox="1">
            <a:spLocks noChangeArrowheads="1"/>
          </p:cNvSpPr>
          <p:nvPr/>
        </p:nvSpPr>
        <p:spPr bwMode="auto">
          <a:xfrm>
            <a:off x="5330919" y="3789589"/>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a:solidFill>
                  <a:srgbClr val="FF3300"/>
                </a:solidFill>
                <a:latin typeface="Times New Roman" pitchFamily="18" charset="0"/>
              </a:rPr>
              <a:t>*</a:t>
            </a:r>
            <a:r>
              <a:rPr kumimoji="1" lang="en-US" altLang="zh-CN">
                <a:solidFill>
                  <a:srgbClr val="66FF33"/>
                </a:solidFill>
                <a:latin typeface="Times New Roman" pitchFamily="18" charset="0"/>
              </a:rPr>
              <a:t> </a:t>
            </a:r>
            <a:r>
              <a:rPr kumimoji="1" lang="en-US" altLang="zh-CN">
                <a:latin typeface="Times New Roman" pitchFamily="18" charset="0"/>
              </a:rPr>
              <a:t>C</a:t>
            </a:r>
            <a:r>
              <a:rPr kumimoji="1" lang="en-US" altLang="zh-CN" baseline="-25000">
                <a:latin typeface="Times New Roman" pitchFamily="18" charset="0"/>
              </a:rPr>
              <a:t>D</a:t>
            </a:r>
            <a:r>
              <a:rPr kumimoji="1" lang="zh-CN" altLang="en-US">
                <a:latin typeface="Times New Roman" pitchFamily="18" charset="0"/>
              </a:rPr>
              <a:t>与</a:t>
            </a:r>
            <a:r>
              <a:rPr kumimoji="1" lang="en-US" altLang="zh-CN">
                <a:latin typeface="Times New Roman" pitchFamily="18" charset="0"/>
              </a:rPr>
              <a:t>C</a:t>
            </a:r>
            <a:r>
              <a:rPr kumimoji="1" lang="zh-CN" altLang="en-US">
                <a:latin typeface="Times New Roman" pitchFamily="18" charset="0"/>
              </a:rPr>
              <a:t>电荷重新分布</a:t>
            </a:r>
          </a:p>
        </p:txBody>
      </p:sp>
      <p:sp>
        <p:nvSpPr>
          <p:cNvPr id="138" name="Text Box 104"/>
          <p:cNvSpPr txBox="1">
            <a:spLocks noChangeArrowheads="1"/>
          </p:cNvSpPr>
          <p:nvPr/>
        </p:nvSpPr>
        <p:spPr bwMode="auto">
          <a:xfrm>
            <a:off x="6778719" y="4094389"/>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zh-CN" altLang="en-US">
                <a:latin typeface="Times New Roman" pitchFamily="18" charset="0"/>
              </a:rPr>
              <a:t>（破坏性读出）</a:t>
            </a:r>
          </a:p>
        </p:txBody>
      </p:sp>
      <p:grpSp>
        <p:nvGrpSpPr>
          <p:cNvPr id="139" name="Group 117"/>
          <p:cNvGrpSpPr>
            <a:grpSpLocks/>
          </p:cNvGrpSpPr>
          <p:nvPr/>
        </p:nvGrpSpPr>
        <p:grpSpPr bwMode="auto">
          <a:xfrm>
            <a:off x="247744" y="1040039"/>
            <a:ext cx="3581400" cy="2743200"/>
            <a:chOff x="0" y="528"/>
            <a:chExt cx="2256" cy="1728"/>
          </a:xfrm>
        </p:grpSpPr>
        <p:grpSp>
          <p:nvGrpSpPr>
            <p:cNvPr id="140" name="Group 48"/>
            <p:cNvGrpSpPr>
              <a:grpSpLocks/>
            </p:cNvGrpSpPr>
            <p:nvPr/>
          </p:nvGrpSpPr>
          <p:grpSpPr bwMode="auto">
            <a:xfrm rot="-5400000">
              <a:off x="795" y="981"/>
              <a:ext cx="234" cy="192"/>
              <a:chOff x="1392" y="2064"/>
              <a:chExt cx="234" cy="192"/>
            </a:xfrm>
          </p:grpSpPr>
          <p:sp>
            <p:nvSpPr>
              <p:cNvPr id="162" name="Line 49"/>
              <p:cNvSpPr>
                <a:spLocks noChangeShapeType="1"/>
              </p:cNvSpPr>
              <p:nvPr/>
            </p:nvSpPr>
            <p:spPr bwMode="auto">
              <a:xfrm>
                <a:off x="1392" y="211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 name="Line 50"/>
              <p:cNvSpPr>
                <a:spLocks noChangeShapeType="1"/>
              </p:cNvSpPr>
              <p:nvPr/>
            </p:nvSpPr>
            <p:spPr bwMode="auto">
              <a:xfrm>
                <a:off x="1392" y="220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 name="Line 51"/>
              <p:cNvSpPr>
                <a:spLocks noChangeShapeType="1"/>
              </p:cNvSpPr>
              <p:nvPr/>
            </p:nvSpPr>
            <p:spPr bwMode="auto">
              <a:xfrm>
                <a:off x="1488" y="206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5" name="Line 52"/>
              <p:cNvSpPr>
                <a:spLocks noChangeShapeType="1"/>
              </p:cNvSpPr>
              <p:nvPr/>
            </p:nvSpPr>
            <p:spPr bwMode="auto">
              <a:xfrm flipH="1">
                <a:off x="1530" y="2112"/>
                <a:ext cx="6" cy="1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6" name="Line 53"/>
              <p:cNvSpPr>
                <a:spLocks noChangeShapeType="1"/>
              </p:cNvSpPr>
              <p:nvPr/>
            </p:nvSpPr>
            <p:spPr bwMode="auto">
              <a:xfrm>
                <a:off x="1536" y="2160"/>
                <a:ext cx="90"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1" name="Line 60"/>
            <p:cNvSpPr>
              <a:spLocks noChangeShapeType="1"/>
            </p:cNvSpPr>
            <p:nvPr/>
          </p:nvSpPr>
          <p:spPr bwMode="auto">
            <a:xfrm>
              <a:off x="475" y="1180"/>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2" name="Line 64"/>
            <p:cNvSpPr>
              <a:spLocks noChangeShapeType="1"/>
            </p:cNvSpPr>
            <p:nvPr/>
          </p:nvSpPr>
          <p:spPr bwMode="auto">
            <a:xfrm>
              <a:off x="471" y="1190"/>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Text Box 71"/>
            <p:cNvSpPr txBox="1">
              <a:spLocks noChangeArrowheads="1"/>
            </p:cNvSpPr>
            <p:nvPr/>
          </p:nvSpPr>
          <p:spPr bwMode="auto">
            <a:xfrm>
              <a:off x="864" y="187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
              </a:r>
              <a:r>
                <a:rPr kumimoji="1" lang="zh-CN" altLang="en-US">
                  <a:latin typeface="Times New Roman" pitchFamily="18" charset="0"/>
                </a:rPr>
                <a:t>线</a:t>
              </a:r>
              <a:endParaRPr kumimoji="1" lang="zh-CN" altLang="en-US" baseline="-25000">
                <a:latin typeface="Times New Roman" pitchFamily="18" charset="0"/>
              </a:endParaRPr>
            </a:p>
          </p:txBody>
        </p:sp>
        <p:sp>
          <p:nvSpPr>
            <p:cNvPr id="144" name="Text Box 73"/>
            <p:cNvSpPr txBox="1">
              <a:spLocks noChangeArrowheads="1"/>
            </p:cNvSpPr>
            <p:nvPr/>
          </p:nvSpPr>
          <p:spPr bwMode="auto">
            <a:xfrm>
              <a:off x="76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T</a:t>
              </a:r>
              <a:r>
                <a:rPr kumimoji="1" lang="en-US" altLang="zh-CN" baseline="-25000">
                  <a:latin typeface="Times New Roman" pitchFamily="18" charset="0"/>
                </a:rPr>
                <a:t>1</a:t>
              </a:r>
            </a:p>
          </p:txBody>
        </p:sp>
        <p:sp>
          <p:nvSpPr>
            <p:cNvPr id="145" name="Line 77"/>
            <p:cNvSpPr>
              <a:spLocks noChangeShapeType="1"/>
            </p:cNvSpPr>
            <p:nvPr/>
          </p:nvSpPr>
          <p:spPr bwMode="auto">
            <a:xfrm>
              <a:off x="1344" y="1056"/>
              <a:ext cx="0" cy="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Line 78"/>
            <p:cNvSpPr>
              <a:spLocks noChangeShapeType="1"/>
            </p:cNvSpPr>
            <p:nvPr/>
          </p:nvSpPr>
          <p:spPr bwMode="auto">
            <a:xfrm flipH="1">
              <a:off x="912" y="864"/>
              <a:ext cx="6"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Line 79"/>
            <p:cNvSpPr>
              <a:spLocks noChangeShapeType="1"/>
            </p:cNvSpPr>
            <p:nvPr/>
          </p:nvSpPr>
          <p:spPr bwMode="auto">
            <a:xfrm>
              <a:off x="336" y="864"/>
              <a:ext cx="19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8" name="Text Box 80"/>
            <p:cNvSpPr txBox="1">
              <a:spLocks noChangeArrowheads="1"/>
            </p:cNvSpPr>
            <p:nvPr/>
          </p:nvSpPr>
          <p:spPr bwMode="auto">
            <a:xfrm>
              <a:off x="576" y="139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C</a:t>
              </a:r>
              <a:endParaRPr kumimoji="1" lang="en-US" altLang="zh-CN" baseline="-25000">
                <a:latin typeface="Times New Roman" pitchFamily="18" charset="0"/>
              </a:endParaRPr>
            </a:p>
          </p:txBody>
        </p:sp>
        <p:sp>
          <p:nvSpPr>
            <p:cNvPr id="149" name="Text Box 84"/>
            <p:cNvSpPr txBox="1">
              <a:spLocks noChangeArrowheads="1"/>
            </p:cNvSpPr>
            <p:nvPr/>
          </p:nvSpPr>
          <p:spPr bwMode="auto">
            <a:xfrm>
              <a:off x="0" y="528"/>
              <a:ext cx="11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字选择线</a:t>
              </a:r>
              <a:r>
                <a:rPr kumimoji="1" lang="en-US" altLang="zh-CN">
                  <a:latin typeface="Times New Roman" pitchFamily="18" charset="0"/>
                </a:rPr>
                <a:t>X</a:t>
              </a:r>
              <a:endParaRPr kumimoji="1" lang="en-US" altLang="zh-CN" baseline="-25000">
                <a:latin typeface="Times New Roman" pitchFamily="18" charset="0"/>
              </a:endParaRPr>
            </a:p>
          </p:txBody>
        </p:sp>
        <p:sp>
          <p:nvSpPr>
            <p:cNvPr id="150" name="Line 105"/>
            <p:cNvSpPr>
              <a:spLocks noChangeShapeType="1"/>
            </p:cNvSpPr>
            <p:nvPr/>
          </p:nvSpPr>
          <p:spPr bwMode="auto">
            <a:xfrm>
              <a:off x="961" y="1191"/>
              <a:ext cx="3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1" name="Line 106"/>
            <p:cNvSpPr>
              <a:spLocks noChangeShapeType="1"/>
            </p:cNvSpPr>
            <p:nvPr/>
          </p:nvSpPr>
          <p:spPr bwMode="auto">
            <a:xfrm flipH="1" flipV="1">
              <a:off x="387" y="1545"/>
              <a:ext cx="188"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2" name="Line 107"/>
            <p:cNvSpPr>
              <a:spLocks noChangeShapeType="1"/>
            </p:cNvSpPr>
            <p:nvPr/>
          </p:nvSpPr>
          <p:spPr bwMode="auto">
            <a:xfrm flipH="1" flipV="1">
              <a:off x="384" y="1488"/>
              <a:ext cx="188"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 name="Line 108"/>
            <p:cNvSpPr>
              <a:spLocks noChangeShapeType="1"/>
            </p:cNvSpPr>
            <p:nvPr/>
          </p:nvSpPr>
          <p:spPr bwMode="auto">
            <a:xfrm>
              <a:off x="470" y="1545"/>
              <a:ext cx="0"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4" name="Line 109"/>
            <p:cNvSpPr>
              <a:spLocks noChangeShapeType="1"/>
            </p:cNvSpPr>
            <p:nvPr/>
          </p:nvSpPr>
          <p:spPr bwMode="auto">
            <a:xfrm>
              <a:off x="402" y="1680"/>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5" name="Line 110"/>
            <p:cNvSpPr>
              <a:spLocks noChangeShapeType="1"/>
            </p:cNvSpPr>
            <p:nvPr/>
          </p:nvSpPr>
          <p:spPr bwMode="auto">
            <a:xfrm>
              <a:off x="1536" y="1344"/>
              <a:ext cx="0" cy="28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6" name="Line 111"/>
            <p:cNvSpPr>
              <a:spLocks noChangeShapeType="1"/>
            </p:cNvSpPr>
            <p:nvPr/>
          </p:nvSpPr>
          <p:spPr bwMode="auto">
            <a:xfrm flipH="1" flipV="1">
              <a:off x="1452" y="1699"/>
              <a:ext cx="188"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7" name="Line 112"/>
            <p:cNvSpPr>
              <a:spLocks noChangeShapeType="1"/>
            </p:cNvSpPr>
            <p:nvPr/>
          </p:nvSpPr>
          <p:spPr bwMode="auto">
            <a:xfrm flipH="1" flipV="1">
              <a:off x="1449" y="1642"/>
              <a:ext cx="188"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8" name="Line 113"/>
            <p:cNvSpPr>
              <a:spLocks noChangeShapeType="1"/>
            </p:cNvSpPr>
            <p:nvPr/>
          </p:nvSpPr>
          <p:spPr bwMode="auto">
            <a:xfrm>
              <a:off x="1535" y="1699"/>
              <a:ext cx="0" cy="14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9" name="Line 114"/>
            <p:cNvSpPr>
              <a:spLocks noChangeShapeType="1"/>
            </p:cNvSpPr>
            <p:nvPr/>
          </p:nvSpPr>
          <p:spPr bwMode="auto">
            <a:xfrm>
              <a:off x="1467" y="1834"/>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0" name="Line 115"/>
            <p:cNvSpPr>
              <a:spLocks noChangeShapeType="1"/>
            </p:cNvSpPr>
            <p:nvPr/>
          </p:nvSpPr>
          <p:spPr bwMode="auto">
            <a:xfrm>
              <a:off x="1344" y="1344"/>
              <a:ext cx="192"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1" name="Text Box 116"/>
            <p:cNvSpPr txBox="1">
              <a:spLocks noChangeArrowheads="1"/>
            </p:cNvSpPr>
            <p:nvPr/>
          </p:nvSpPr>
          <p:spPr bwMode="auto">
            <a:xfrm>
              <a:off x="1632" y="153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C</a:t>
              </a:r>
              <a:r>
                <a:rPr kumimoji="1" lang="en-US" altLang="zh-CN" baseline="-25000">
                  <a:latin typeface="Times New Roman" pitchFamily="18" charset="0"/>
                </a:rPr>
                <a:t>D</a:t>
              </a:r>
            </a:p>
          </p:txBody>
        </p:sp>
      </p:grpSp>
      <p:sp>
        <p:nvSpPr>
          <p:cNvPr id="167" name="Text Box 118"/>
          <p:cNvSpPr txBox="1">
            <a:spLocks noChangeArrowheads="1"/>
          </p:cNvSpPr>
          <p:nvPr/>
        </p:nvSpPr>
        <p:spPr bwMode="auto">
          <a:xfrm>
            <a:off x="5330919" y="2798989"/>
            <a:ext cx="327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a:solidFill>
                  <a:srgbClr val="FF3300"/>
                </a:solidFill>
                <a:latin typeface="Times New Roman" pitchFamily="18" charset="0"/>
              </a:rPr>
              <a:t>* </a:t>
            </a:r>
            <a:r>
              <a:rPr kumimoji="1" lang="zh-CN" altLang="en-US">
                <a:latin typeface="Times New Roman" pitchFamily="18" charset="0"/>
              </a:rPr>
              <a:t>先对</a:t>
            </a:r>
            <a:r>
              <a:rPr kumimoji="1" lang="en-US" altLang="zh-CN">
                <a:latin typeface="Times New Roman" pitchFamily="18" charset="0"/>
              </a:rPr>
              <a:t>C</a:t>
            </a:r>
            <a:r>
              <a:rPr kumimoji="1" lang="en-US" altLang="zh-CN" baseline="-25000">
                <a:latin typeface="Times New Roman" pitchFamily="18" charset="0"/>
              </a:rPr>
              <a:t>D</a:t>
            </a:r>
            <a:r>
              <a:rPr kumimoji="1" lang="zh-CN" altLang="en-US">
                <a:latin typeface="Times New Roman" pitchFamily="18" charset="0"/>
              </a:rPr>
              <a:t>预充电（</a:t>
            </a:r>
            <a:r>
              <a:rPr kumimoji="1" lang="en-US" altLang="zh-CN" i="1">
                <a:latin typeface="Times New Roman" pitchFamily="18" charset="0"/>
              </a:rPr>
              <a:t>V’</a:t>
            </a:r>
            <a:r>
              <a:rPr kumimoji="1" lang="zh-CN" altLang="en-US">
                <a:latin typeface="Times New Roman" pitchFamily="18" charset="0"/>
              </a:rPr>
              <a:t>）</a:t>
            </a:r>
          </a:p>
        </p:txBody>
      </p:sp>
      <p:sp>
        <p:nvSpPr>
          <p:cNvPr id="173" name="Text Box 134"/>
          <p:cNvSpPr txBox="1">
            <a:spLocks noChangeArrowheads="1"/>
          </p:cNvSpPr>
          <p:nvPr/>
        </p:nvSpPr>
        <p:spPr bwMode="auto">
          <a:xfrm>
            <a:off x="671606" y="5323793"/>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读出放大器</a:t>
            </a:r>
          </a:p>
        </p:txBody>
      </p:sp>
      <p:sp>
        <p:nvSpPr>
          <p:cNvPr id="174" name="Text Box 135"/>
          <p:cNvSpPr txBox="1">
            <a:spLocks noChangeArrowheads="1"/>
          </p:cNvSpPr>
          <p:nvPr/>
        </p:nvSpPr>
        <p:spPr bwMode="auto">
          <a:xfrm>
            <a:off x="2990944" y="5123768"/>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zh-CN" altLang="en-US">
                <a:latin typeface="Times New Roman" pitchFamily="18" charset="0"/>
              </a:rPr>
              <a:t>重写</a:t>
            </a:r>
          </a:p>
        </p:txBody>
      </p:sp>
      <p:sp>
        <p:nvSpPr>
          <p:cNvPr id="175" name="Text Box 136"/>
          <p:cNvSpPr txBox="1">
            <a:spLocks noChangeArrowheads="1"/>
          </p:cNvSpPr>
          <p:nvPr/>
        </p:nvSpPr>
        <p:spPr bwMode="auto">
          <a:xfrm>
            <a:off x="2998881" y="5528581"/>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zh-CN" altLang="en-US">
                <a:latin typeface="Times New Roman" pitchFamily="18" charset="0"/>
              </a:rPr>
              <a:t>刷新</a:t>
            </a:r>
          </a:p>
        </p:txBody>
      </p:sp>
      <p:sp>
        <p:nvSpPr>
          <p:cNvPr id="176" name="AutoShape 138"/>
          <p:cNvSpPr>
            <a:spLocks/>
          </p:cNvSpPr>
          <p:nvPr/>
        </p:nvSpPr>
        <p:spPr bwMode="auto">
          <a:xfrm>
            <a:off x="2881406" y="5171393"/>
            <a:ext cx="152400" cy="609600"/>
          </a:xfrm>
          <a:prstGeom prst="leftBrace">
            <a:avLst>
              <a:gd name="adj1" fmla="val 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7" name="Text Box 141"/>
          <p:cNvSpPr txBox="1">
            <a:spLocks noChangeArrowheads="1"/>
          </p:cNvSpPr>
          <p:nvPr/>
        </p:nvSpPr>
        <p:spPr bwMode="auto">
          <a:xfrm>
            <a:off x="2043206" y="532379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solidFill>
                  <a:srgbClr val="FF3300"/>
                </a:solidFill>
                <a:latin typeface="Times New Roman" pitchFamily="18" charset="0"/>
              </a:rPr>
              <a:t>功能</a:t>
            </a:r>
          </a:p>
        </p:txBody>
      </p:sp>
      <p:graphicFrame>
        <p:nvGraphicFramePr>
          <p:cNvPr id="179" name="Object 128"/>
          <p:cNvGraphicFramePr>
            <a:graphicFrameLocks noChangeAspect="1"/>
          </p:cNvGraphicFramePr>
          <p:nvPr/>
        </p:nvGraphicFramePr>
        <p:xfrm>
          <a:off x="5811838" y="5551488"/>
          <a:ext cx="1976437" cy="1093787"/>
        </p:xfrm>
        <a:graphic>
          <a:graphicData uri="http://schemas.openxmlformats.org/presentationml/2006/ole">
            <mc:AlternateContent xmlns:mc="http://schemas.openxmlformats.org/markup-compatibility/2006">
              <mc:Choice xmlns:v="urn:schemas-microsoft-com:vml" Requires="v">
                <p:oleObj spid="_x0000_s12838" name="Equation" r:id="rId3" imgW="1143000" imgH="596880" progId="Equation.3">
                  <p:embed/>
                </p:oleObj>
              </mc:Choice>
              <mc:Fallback>
                <p:oleObj name="Equation" r:id="rId3" imgW="1143000" imgH="596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1838" y="5551488"/>
                        <a:ext cx="1976437" cy="1093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 name="Object 129"/>
          <p:cNvGraphicFramePr>
            <a:graphicFrameLocks noChangeAspect="1"/>
          </p:cNvGraphicFramePr>
          <p:nvPr/>
        </p:nvGraphicFramePr>
        <p:xfrm>
          <a:off x="5737225" y="4408488"/>
          <a:ext cx="1952625" cy="1092200"/>
        </p:xfrm>
        <a:graphic>
          <a:graphicData uri="http://schemas.openxmlformats.org/presentationml/2006/ole">
            <mc:AlternateContent xmlns:mc="http://schemas.openxmlformats.org/markup-compatibility/2006">
              <mc:Choice xmlns:v="urn:schemas-microsoft-com:vml" Requires="v">
                <p:oleObj spid="_x0000_s12839" name="Equation" r:id="rId5" imgW="1130040" imgH="596880" progId="Equation.3">
                  <p:embed/>
                </p:oleObj>
              </mc:Choice>
              <mc:Fallback>
                <p:oleObj name="Equation" r:id="rId5" imgW="1130040" imgH="596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7225" y="4408488"/>
                        <a:ext cx="1952625"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1" name="Text Box 130"/>
          <p:cNvSpPr txBox="1">
            <a:spLocks noChangeArrowheads="1"/>
          </p:cNvSpPr>
          <p:nvPr/>
        </p:nvSpPr>
        <p:spPr bwMode="auto">
          <a:xfrm>
            <a:off x="4572000" y="46482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读“</a:t>
            </a:r>
            <a:r>
              <a:rPr kumimoji="1" lang="en-US" altLang="zh-CN">
                <a:latin typeface="Times New Roman" pitchFamily="18" charset="0"/>
              </a:rPr>
              <a:t>1”</a:t>
            </a:r>
            <a:r>
              <a:rPr kumimoji="1" lang="zh-CN" altLang="en-US">
                <a:latin typeface="Times New Roman" pitchFamily="18" charset="0"/>
              </a:rPr>
              <a:t>：</a:t>
            </a:r>
          </a:p>
        </p:txBody>
      </p:sp>
      <p:sp>
        <p:nvSpPr>
          <p:cNvPr id="182" name="Text Box 131"/>
          <p:cNvSpPr txBox="1">
            <a:spLocks noChangeArrowheads="1"/>
          </p:cNvSpPr>
          <p:nvPr/>
        </p:nvSpPr>
        <p:spPr bwMode="auto">
          <a:xfrm>
            <a:off x="4643438" y="5805488"/>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读“</a:t>
            </a:r>
            <a:r>
              <a:rPr kumimoji="1" lang="en-US" altLang="zh-CN">
                <a:latin typeface="Times New Roman" pitchFamily="18" charset="0"/>
              </a:rPr>
              <a:t>0”</a:t>
            </a:r>
            <a:r>
              <a:rPr kumimoji="1" lang="zh-CN" altLang="en-US">
                <a:latin typeface="Times New Roman" pitchFamily="18" charset="0"/>
              </a:rPr>
              <a:t>：</a:t>
            </a:r>
          </a:p>
        </p:txBody>
      </p:sp>
      <p:sp>
        <p:nvSpPr>
          <p:cNvPr id="183" name="AutoShape 132"/>
          <p:cNvSpPr>
            <a:spLocks/>
          </p:cNvSpPr>
          <p:nvPr/>
        </p:nvSpPr>
        <p:spPr bwMode="auto">
          <a:xfrm>
            <a:off x="7696200" y="4800600"/>
            <a:ext cx="304800" cy="1371600"/>
          </a:xfrm>
          <a:prstGeom prst="rightBrace">
            <a:avLst>
              <a:gd name="adj1" fmla="val 37500"/>
              <a:gd name="adj2" fmla="val 50000"/>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84" name="Text Box 133"/>
          <p:cNvSpPr txBox="1">
            <a:spLocks noChangeArrowheads="1"/>
          </p:cNvSpPr>
          <p:nvPr/>
        </p:nvSpPr>
        <p:spPr bwMode="auto">
          <a:xfrm>
            <a:off x="7924800" y="50292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C</a:t>
            </a:r>
            <a:r>
              <a:rPr kumimoji="1" lang="en-US" altLang="zh-CN" baseline="-25000">
                <a:latin typeface="Times New Roman" pitchFamily="18" charset="0"/>
              </a:rPr>
              <a:t>D</a:t>
            </a:r>
            <a:r>
              <a:rPr kumimoji="1" lang="en-US" altLang="zh-CN">
                <a:latin typeface="Times New Roman" pitchFamily="18" charset="0"/>
              </a:rPr>
              <a:t>&gt;&gt;C</a:t>
            </a:r>
          </a:p>
        </p:txBody>
      </p:sp>
      <p:sp>
        <p:nvSpPr>
          <p:cNvPr id="185" name="Text Box 140"/>
          <p:cNvSpPr txBox="1">
            <a:spLocks noChangeArrowheads="1"/>
          </p:cNvSpPr>
          <p:nvPr/>
        </p:nvSpPr>
        <p:spPr bwMode="auto">
          <a:xfrm>
            <a:off x="7924800" y="5562600"/>
            <a:ext cx="990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读出的电压值很小</a:t>
            </a:r>
          </a:p>
        </p:txBody>
      </p:sp>
    </p:spTree>
    <p:extLst>
      <p:ext uri="{BB962C8B-B14F-4D97-AF65-F5344CB8AC3E}">
        <p14:creationId xmlns:p14="http://schemas.microsoft.com/office/powerpoint/2010/main" val="2181815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46445" y="503805"/>
            <a:ext cx="8690747" cy="5820795"/>
          </a:xfrm>
        </p:spPr>
        <p:txBody>
          <a:bodyPr/>
          <a:lstStyle/>
          <a:p>
            <a:r>
              <a:rPr kumimoji="1" lang="en-US" altLang="zh-CN" sz="2400" dirty="0">
                <a:latin typeface="Times New Roman" pitchFamily="18" charset="0"/>
              </a:rPr>
              <a:t>DRAM</a:t>
            </a:r>
            <a:r>
              <a:rPr kumimoji="1" lang="zh-CN" altLang="en-US" sz="2400" dirty="0">
                <a:latin typeface="Times New Roman" pitchFamily="18" charset="0"/>
              </a:rPr>
              <a:t>的存储单元</a:t>
            </a:r>
            <a:r>
              <a:rPr kumimoji="1" lang="zh-CN" altLang="en-US" sz="2400" dirty="0">
                <a:solidFill>
                  <a:schemeClr val="bg1"/>
                </a:solidFill>
                <a:latin typeface="Times New Roman" pitchFamily="18" charset="0"/>
              </a:rPr>
              <a:t>    </a:t>
            </a:r>
            <a:r>
              <a:rPr kumimoji="1" lang="en-US" altLang="zh-CN" sz="2400" dirty="0">
                <a:latin typeface="Times New Roman" pitchFamily="18" charset="0"/>
              </a:rPr>
              <a:t>(Dynamic RAM)</a:t>
            </a:r>
          </a:p>
          <a:p>
            <a:endParaRPr lang="zh-CN" altLang="en-US" dirty="0"/>
          </a:p>
        </p:txBody>
      </p:sp>
      <p:pic>
        <p:nvPicPr>
          <p:cNvPr id="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8" y="1567667"/>
            <a:ext cx="882015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Text Box 5"/>
          <p:cNvSpPr txBox="1">
            <a:spLocks noChangeArrowheads="1"/>
          </p:cNvSpPr>
          <p:nvPr/>
        </p:nvSpPr>
        <p:spPr bwMode="auto">
          <a:xfrm>
            <a:off x="2339975" y="919967"/>
            <a:ext cx="4103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a:t>DRAM </a:t>
            </a:r>
            <a:r>
              <a:rPr lang="zh-CN" altLang="en-US"/>
              <a:t>动态存储器的读写控制电路</a:t>
            </a:r>
          </a:p>
        </p:txBody>
      </p:sp>
    </p:spTree>
    <p:extLst>
      <p:ext uri="{BB962C8B-B14F-4D97-AF65-F5344CB8AC3E}">
        <p14:creationId xmlns:p14="http://schemas.microsoft.com/office/powerpoint/2010/main" val="1063376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116703" y="503805"/>
            <a:ext cx="8690747" cy="5820795"/>
          </a:xfrm>
        </p:spPr>
        <p:txBody>
          <a:bodyPr/>
          <a:lstStyle/>
          <a:p>
            <a:r>
              <a:rPr kumimoji="1" lang="en-US" altLang="zh-CN" sz="2400" dirty="0">
                <a:latin typeface="Times New Roman" pitchFamily="18" charset="0"/>
              </a:rPr>
              <a:t>DRAM</a:t>
            </a:r>
            <a:r>
              <a:rPr kumimoji="1" lang="zh-CN" altLang="en-US" sz="2400" dirty="0">
                <a:latin typeface="Times New Roman" pitchFamily="18" charset="0"/>
              </a:rPr>
              <a:t>的存储单元</a:t>
            </a:r>
            <a:r>
              <a:rPr kumimoji="1" lang="zh-CN" altLang="en-US" sz="2400" dirty="0">
                <a:solidFill>
                  <a:schemeClr val="bg1"/>
                </a:solidFill>
                <a:latin typeface="Times New Roman" pitchFamily="18" charset="0"/>
              </a:rPr>
              <a:t>    </a:t>
            </a:r>
            <a:r>
              <a:rPr kumimoji="1" lang="en-US" altLang="zh-CN" sz="2400" dirty="0">
                <a:latin typeface="Times New Roman" pitchFamily="18" charset="0"/>
              </a:rPr>
              <a:t>(Dynamic RAM)</a:t>
            </a:r>
          </a:p>
          <a:p>
            <a:endParaRPr lang="zh-CN" altLang="en-US" dirty="0"/>
          </a:p>
        </p:txBody>
      </p:sp>
      <p:sp>
        <p:nvSpPr>
          <p:cNvPr id="5" name="Text Box 6"/>
          <p:cNvSpPr txBox="1">
            <a:spLocks noChangeArrowheads="1"/>
          </p:cNvSpPr>
          <p:nvPr/>
        </p:nvSpPr>
        <p:spPr bwMode="auto">
          <a:xfrm>
            <a:off x="423862" y="1980466"/>
            <a:ext cx="81534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charset="0"/>
                <a:ea typeface="宋体" pitchFamily="2" charset="-122"/>
              </a:defRPr>
            </a:lvl9pPr>
          </a:lstStyle>
          <a:p>
            <a:pPr algn="l" eaLnBrk="1" hangingPunct="1"/>
            <a:r>
              <a:rPr kumimoji="1" lang="en-US" altLang="zh-CN">
                <a:solidFill>
                  <a:srgbClr val="FF3300"/>
                </a:solidFill>
                <a:latin typeface="Times New Roman" pitchFamily="18" charset="0"/>
              </a:rPr>
              <a:t>SGRAM</a:t>
            </a:r>
            <a:r>
              <a:rPr kumimoji="1" lang="en-US" altLang="zh-CN">
                <a:latin typeface="Times New Roman" pitchFamily="18" charset="0"/>
              </a:rPr>
              <a:t> ——Synchronous Graphics Random-Access Memory</a:t>
            </a:r>
            <a:r>
              <a:rPr kumimoji="1" lang="zh-CN" altLang="en-US">
                <a:latin typeface="宋体" pitchFamily="2" charset="-122"/>
              </a:rPr>
              <a:t>同步图形随机存储器</a:t>
            </a:r>
          </a:p>
          <a:p>
            <a:pPr algn="l" eaLnBrk="1" hangingPunct="1"/>
            <a:r>
              <a:rPr kumimoji="1" lang="zh-CN" altLang="en-US">
                <a:latin typeface="宋体" pitchFamily="2" charset="-122"/>
              </a:rPr>
              <a:t>一种图形读写能力较强的显存，由</a:t>
            </a:r>
            <a:r>
              <a:rPr kumimoji="1" lang="en-US" altLang="zh-CN">
                <a:latin typeface="Times New Roman" pitchFamily="18" charset="0"/>
              </a:rPr>
              <a:t>SDRAM</a:t>
            </a:r>
            <a:r>
              <a:rPr kumimoji="1" lang="zh-CN" altLang="en-US">
                <a:latin typeface="宋体" pitchFamily="2" charset="-122"/>
              </a:rPr>
              <a:t>改良而成。</a:t>
            </a:r>
            <a:r>
              <a:rPr kumimoji="1" lang="en-US" altLang="zh-CN">
                <a:latin typeface="Times New Roman" pitchFamily="18" charset="0"/>
              </a:rPr>
              <a:t>SGRAM</a:t>
            </a:r>
            <a:r>
              <a:rPr kumimoji="1" lang="zh-CN" altLang="en-US">
                <a:latin typeface="宋体" pitchFamily="2" charset="-122"/>
              </a:rPr>
              <a:t>读写数据时不是一一读取，而是以</a:t>
            </a:r>
            <a:r>
              <a:rPr kumimoji="1" lang="en-US" altLang="zh-CN">
                <a:latin typeface="Times New Roman" pitchFamily="18" charset="0"/>
              </a:rPr>
              <a:t>"</a:t>
            </a:r>
            <a:r>
              <a:rPr kumimoji="1" lang="zh-CN" altLang="en-US">
                <a:latin typeface="宋体" pitchFamily="2" charset="-122"/>
              </a:rPr>
              <a:t>块</a:t>
            </a:r>
            <a:r>
              <a:rPr kumimoji="1" lang="en-US" altLang="zh-CN">
                <a:latin typeface="Times New Roman" pitchFamily="18" charset="0"/>
              </a:rPr>
              <a:t>"</a:t>
            </a:r>
            <a:r>
              <a:rPr kumimoji="1" lang="zh-CN" altLang="en-US">
                <a:latin typeface="宋体" pitchFamily="2" charset="-122"/>
              </a:rPr>
              <a:t>（</a:t>
            </a:r>
            <a:r>
              <a:rPr kumimoji="1" lang="en-US" altLang="zh-CN">
                <a:latin typeface="Times New Roman" pitchFamily="18" charset="0"/>
              </a:rPr>
              <a:t>Block</a:t>
            </a:r>
            <a:r>
              <a:rPr kumimoji="1" lang="zh-CN" altLang="en-US">
                <a:latin typeface="宋体" pitchFamily="2" charset="-122"/>
              </a:rPr>
              <a:t>）为单位，从而减少了内存整体读写的次数，提高了图形控制器的效率。用于视频存储。</a:t>
            </a:r>
            <a:r>
              <a:rPr kumimoji="1" lang="zh-CN" altLang="en-US">
                <a:latin typeface="Times New Roman" pitchFamily="18" charset="0"/>
              </a:rPr>
              <a:t> </a:t>
            </a:r>
          </a:p>
        </p:txBody>
      </p:sp>
      <p:sp>
        <p:nvSpPr>
          <p:cNvPr id="6" name="Text Box 7"/>
          <p:cNvSpPr txBox="1">
            <a:spLocks noChangeArrowheads="1"/>
          </p:cNvSpPr>
          <p:nvPr/>
        </p:nvSpPr>
        <p:spPr bwMode="auto">
          <a:xfrm>
            <a:off x="409575" y="1043841"/>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charset="0"/>
                <a:ea typeface="宋体" pitchFamily="2" charset="-122"/>
              </a:defRPr>
            </a:lvl9pPr>
          </a:lstStyle>
          <a:p>
            <a:pPr algn="l" eaLnBrk="1" hangingPunct="1"/>
            <a:r>
              <a:rPr kumimoji="1" lang="en-US" altLang="zh-CN">
                <a:solidFill>
                  <a:srgbClr val="FF3300"/>
                </a:solidFill>
                <a:latin typeface="Times New Roman" pitchFamily="18" charset="0"/>
                <a:cs typeface="Arial" charset="0"/>
              </a:rPr>
              <a:t>DDR</a:t>
            </a:r>
            <a:r>
              <a:rPr kumimoji="1" lang="en-US" altLang="zh-CN">
                <a:latin typeface="Times New Roman" pitchFamily="18" charset="0"/>
                <a:cs typeface="Arial" charset="0"/>
              </a:rPr>
              <a:t> </a:t>
            </a:r>
            <a:r>
              <a:rPr kumimoji="1" lang="zh-CN" altLang="en-US">
                <a:latin typeface="Times New Roman" pitchFamily="18" charset="0"/>
              </a:rPr>
              <a:t>（</a:t>
            </a:r>
            <a:r>
              <a:rPr kumimoji="1" lang="en-US" altLang="zh-CN">
                <a:latin typeface="Times New Roman" pitchFamily="18" charset="0"/>
                <a:cs typeface="Arial" charset="0"/>
              </a:rPr>
              <a:t>DDR SDRAM</a:t>
            </a:r>
            <a:r>
              <a:rPr kumimoji="1" lang="zh-CN" altLang="en-US">
                <a:latin typeface="Times New Roman" pitchFamily="18" charset="0"/>
              </a:rPr>
              <a:t>）</a:t>
            </a:r>
            <a:r>
              <a:rPr kumimoji="1" lang="en-US" altLang="zh-CN">
                <a:latin typeface="Times New Roman" pitchFamily="18" charset="0"/>
              </a:rPr>
              <a:t>——</a:t>
            </a:r>
            <a:r>
              <a:rPr kumimoji="1" lang="en-US" altLang="zh-CN">
                <a:latin typeface="Times New Roman" pitchFamily="18" charset="0"/>
                <a:cs typeface="Arial" charset="0"/>
              </a:rPr>
              <a:t>Double Data Rate SDRAM</a:t>
            </a:r>
            <a:r>
              <a:rPr kumimoji="1" lang="zh-CN" altLang="en-US">
                <a:latin typeface="宋体" pitchFamily="2" charset="-122"/>
              </a:rPr>
              <a:t>双倍速率同步动态随机存储器</a:t>
            </a:r>
            <a:endParaRPr kumimoji="1" lang="zh-CN" altLang="en-US">
              <a:latin typeface="Times New Roman" pitchFamily="18" charset="0"/>
            </a:endParaRPr>
          </a:p>
        </p:txBody>
      </p:sp>
      <p:sp>
        <p:nvSpPr>
          <p:cNvPr id="7" name="TextBox 6"/>
          <p:cNvSpPr txBox="1">
            <a:spLocks noChangeArrowheads="1"/>
          </p:cNvSpPr>
          <p:nvPr/>
        </p:nvSpPr>
        <p:spPr bwMode="auto">
          <a:xfrm>
            <a:off x="409575" y="3996591"/>
            <a:ext cx="1584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charset="0"/>
                <a:ea typeface="宋体" pitchFamily="2" charset="-122"/>
              </a:defRPr>
            </a:lvl9pPr>
          </a:lstStyle>
          <a:p>
            <a:pPr eaLnBrk="1" hangingPunct="1"/>
            <a:r>
              <a:rPr lang="zh-CN" altLang="en-US" sz="2400"/>
              <a:t>存储容量：</a:t>
            </a:r>
          </a:p>
        </p:txBody>
      </p:sp>
      <p:sp>
        <p:nvSpPr>
          <p:cNvPr id="8" name="TextBox 7"/>
          <p:cNvSpPr txBox="1">
            <a:spLocks noChangeArrowheads="1"/>
          </p:cNvSpPr>
          <p:nvPr/>
        </p:nvSpPr>
        <p:spPr bwMode="auto">
          <a:xfrm>
            <a:off x="719138" y="4468760"/>
            <a:ext cx="8424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charset="0"/>
                <a:ea typeface="宋体" pitchFamily="2" charset="-122"/>
              </a:defRPr>
            </a:lvl9pPr>
          </a:lstStyle>
          <a:p>
            <a:pPr eaLnBrk="1" hangingPunct="1"/>
            <a:r>
              <a:rPr lang="en-US" altLang="zh-CN" sz="2400" dirty="0"/>
              <a:t>B</a:t>
            </a:r>
            <a:r>
              <a:rPr lang="zh-CN" altLang="en-US" sz="2400" dirty="0"/>
              <a:t>→</a:t>
            </a:r>
            <a:r>
              <a:rPr lang="en-US" altLang="zh-CN" sz="2400" dirty="0"/>
              <a:t>KB</a:t>
            </a:r>
            <a:r>
              <a:rPr lang="zh-CN" altLang="en-US" sz="2400" dirty="0"/>
              <a:t>→</a:t>
            </a:r>
            <a:r>
              <a:rPr lang="en-US" altLang="zh-CN" sz="2400" dirty="0"/>
              <a:t>MB</a:t>
            </a:r>
            <a:r>
              <a:rPr lang="zh-CN" altLang="en-US" sz="2400" dirty="0"/>
              <a:t>→</a:t>
            </a:r>
            <a:r>
              <a:rPr lang="en-US" altLang="zh-CN" sz="2400" dirty="0"/>
              <a:t>GB</a:t>
            </a:r>
            <a:r>
              <a:rPr lang="zh-CN" altLang="en-US" sz="2400" dirty="0"/>
              <a:t>→</a:t>
            </a:r>
            <a:r>
              <a:rPr lang="en-US" altLang="zh-CN" sz="2400" dirty="0"/>
              <a:t>TB</a:t>
            </a:r>
            <a:r>
              <a:rPr lang="zh-CN" altLang="en-US" sz="2400" dirty="0"/>
              <a:t>→</a:t>
            </a:r>
            <a:r>
              <a:rPr lang="en-US" altLang="zh-CN" sz="2400" dirty="0"/>
              <a:t>PB</a:t>
            </a:r>
            <a:r>
              <a:rPr lang="zh-CN" altLang="en-US" sz="2400" dirty="0"/>
              <a:t>→</a:t>
            </a:r>
            <a:r>
              <a:rPr lang="en-US" altLang="zh-CN" sz="2400" dirty="0"/>
              <a:t>EB(10</a:t>
            </a:r>
            <a:r>
              <a:rPr lang="en-US" altLang="zh-CN" sz="2400" baseline="30000" dirty="0"/>
              <a:t>18</a:t>
            </a:r>
            <a:r>
              <a:rPr lang="zh-CN" altLang="en-US" sz="2400" dirty="0"/>
              <a:t>字节</a:t>
            </a:r>
            <a:r>
              <a:rPr lang="en-US" altLang="zh-CN" sz="2400" dirty="0"/>
              <a:t>)</a:t>
            </a:r>
            <a:endParaRPr lang="zh-CN" altLang="en-US" sz="2400" dirty="0"/>
          </a:p>
        </p:txBody>
      </p:sp>
    </p:spTree>
    <p:extLst>
      <p:ext uri="{BB962C8B-B14F-4D97-AF65-F5344CB8AC3E}">
        <p14:creationId xmlns:p14="http://schemas.microsoft.com/office/powerpoint/2010/main" val="3370081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53" name="矩形 3"/>
          <p:cNvSpPr>
            <a:spLocks noChangeArrowheads="1"/>
          </p:cNvSpPr>
          <p:nvPr/>
        </p:nvSpPr>
        <p:spPr bwMode="auto">
          <a:xfrm>
            <a:off x="341718" y="863829"/>
            <a:ext cx="855057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dirty="0">
                <a:solidFill>
                  <a:schemeClr val="tx1"/>
                </a:solidFill>
              </a:rPr>
              <a:t>1KB=1024Byte</a:t>
            </a:r>
            <a:endParaRPr lang="zh-CN" altLang="en-US" sz="2800" dirty="0">
              <a:solidFill>
                <a:schemeClr val="tx1"/>
              </a:solidFill>
            </a:endParaRPr>
          </a:p>
          <a:p>
            <a:pPr algn="l"/>
            <a:r>
              <a:rPr lang="en-US" altLang="zh-CN" sz="2800" dirty="0">
                <a:solidFill>
                  <a:schemeClr val="tx1"/>
                </a:solidFill>
              </a:rPr>
              <a:t>1KB=1024B=1024</a:t>
            </a:r>
            <a:r>
              <a:rPr lang="zh-CN" altLang="en-US" sz="2800" dirty="0">
                <a:solidFill>
                  <a:schemeClr val="tx1"/>
                </a:solidFill>
                <a:hlinkClick r:id="rId2"/>
              </a:rPr>
              <a:t>字节</a:t>
            </a:r>
            <a:endParaRPr lang="zh-CN" altLang="en-US" sz="2800" dirty="0">
              <a:solidFill>
                <a:schemeClr val="tx1"/>
              </a:solidFill>
            </a:endParaRPr>
          </a:p>
          <a:p>
            <a:pPr algn="l"/>
            <a:r>
              <a:rPr lang="en-US" altLang="zh-CN" sz="2800" dirty="0">
                <a:solidFill>
                  <a:schemeClr val="tx1"/>
                </a:solidFill>
              </a:rPr>
              <a:t>1MB=1024KB=104,8576</a:t>
            </a:r>
            <a:r>
              <a:rPr lang="zh-CN" altLang="en-US" sz="2800" dirty="0">
                <a:solidFill>
                  <a:schemeClr val="tx1"/>
                </a:solidFill>
              </a:rPr>
              <a:t>字节</a:t>
            </a:r>
          </a:p>
          <a:p>
            <a:pPr algn="l"/>
            <a:r>
              <a:rPr lang="en-US" altLang="zh-CN" sz="2800" dirty="0">
                <a:solidFill>
                  <a:schemeClr val="tx1"/>
                </a:solidFill>
              </a:rPr>
              <a:t>1GB=1024MB=10,7374,1824</a:t>
            </a:r>
            <a:r>
              <a:rPr lang="zh-CN" altLang="en-US" sz="2800" dirty="0">
                <a:solidFill>
                  <a:schemeClr val="tx1"/>
                </a:solidFill>
              </a:rPr>
              <a:t>字节</a:t>
            </a:r>
          </a:p>
          <a:p>
            <a:pPr algn="l"/>
            <a:r>
              <a:rPr lang="en-US" altLang="zh-CN" sz="2800" dirty="0">
                <a:solidFill>
                  <a:schemeClr val="tx1"/>
                </a:solidFill>
              </a:rPr>
              <a:t>1TB=1024GB=1,0995,1162,7776</a:t>
            </a:r>
            <a:r>
              <a:rPr lang="zh-CN" altLang="en-US" sz="2800" dirty="0">
                <a:solidFill>
                  <a:schemeClr val="tx1"/>
                </a:solidFill>
                <a:hlinkClick r:id="rId2"/>
              </a:rPr>
              <a:t>字节</a:t>
            </a:r>
            <a:endParaRPr lang="zh-CN" altLang="en-US" sz="2800" dirty="0">
              <a:solidFill>
                <a:schemeClr val="tx1"/>
              </a:solidFill>
            </a:endParaRPr>
          </a:p>
          <a:p>
            <a:pPr algn="l"/>
            <a:r>
              <a:rPr lang="en-US" altLang="zh-CN" sz="2800" dirty="0">
                <a:solidFill>
                  <a:schemeClr val="tx1"/>
                </a:solidFill>
              </a:rPr>
              <a:t>1PB=1024TB=112,589,99,0684</a:t>
            </a:r>
            <a:r>
              <a:rPr lang="zh-CN" altLang="en-US" sz="2800" dirty="0">
                <a:solidFill>
                  <a:schemeClr val="tx1"/>
                </a:solidFill>
              </a:rPr>
              <a:t>，</a:t>
            </a:r>
            <a:r>
              <a:rPr lang="en-US" altLang="zh-CN" sz="2800" dirty="0">
                <a:solidFill>
                  <a:schemeClr val="tx1"/>
                </a:solidFill>
              </a:rPr>
              <a:t>2624</a:t>
            </a:r>
            <a:r>
              <a:rPr lang="zh-CN" altLang="en-US" sz="2800" dirty="0">
                <a:solidFill>
                  <a:schemeClr val="tx1"/>
                </a:solidFill>
                <a:hlinkClick r:id="rId2"/>
              </a:rPr>
              <a:t>字节</a:t>
            </a:r>
            <a:endParaRPr lang="zh-CN" altLang="en-US" sz="2800" dirty="0">
              <a:solidFill>
                <a:schemeClr val="tx1"/>
              </a:solidFill>
            </a:endParaRPr>
          </a:p>
          <a:p>
            <a:pPr algn="l"/>
            <a:r>
              <a:rPr lang="en-US" altLang="zh-CN" sz="2800" dirty="0">
                <a:solidFill>
                  <a:schemeClr val="tx1"/>
                </a:solidFill>
              </a:rPr>
              <a:t>1EB=1024PB=11,5292,1504,6068,46976</a:t>
            </a:r>
            <a:r>
              <a:rPr lang="zh-CN" altLang="en-US" sz="2800" dirty="0">
                <a:solidFill>
                  <a:schemeClr val="tx1"/>
                </a:solidFill>
                <a:hlinkClick r:id="rId2"/>
              </a:rPr>
              <a:t>字节</a:t>
            </a:r>
            <a:endParaRPr lang="zh-CN" altLang="en-US" sz="2800" dirty="0">
              <a:solidFill>
                <a:schemeClr val="tx1"/>
              </a:solidFill>
            </a:endParaRPr>
          </a:p>
          <a:p>
            <a:pPr algn="l"/>
            <a:r>
              <a:rPr lang="en-US" altLang="zh-CN" sz="2800" dirty="0">
                <a:solidFill>
                  <a:schemeClr val="tx1"/>
                </a:solidFill>
              </a:rPr>
              <a:t>1ZB=1024EB=118,059,162,0717,41130,3424</a:t>
            </a:r>
            <a:r>
              <a:rPr lang="zh-CN" altLang="en-US" sz="2800" dirty="0">
                <a:solidFill>
                  <a:schemeClr val="tx1"/>
                </a:solidFill>
              </a:rPr>
              <a:t>字节</a:t>
            </a:r>
          </a:p>
          <a:p>
            <a:pPr algn="l"/>
            <a:r>
              <a:rPr lang="en-US" altLang="zh-CN" sz="2800" dirty="0">
                <a:solidFill>
                  <a:schemeClr val="tx1"/>
                </a:solidFill>
              </a:rPr>
              <a:t>1YB=1024ZB=1,2089,2581,9614,6291,7470,6176</a:t>
            </a:r>
            <a:r>
              <a:rPr lang="zh-CN" altLang="en-US" sz="2800" dirty="0">
                <a:solidFill>
                  <a:schemeClr val="tx1"/>
                </a:solidFill>
              </a:rPr>
              <a:t>字节</a:t>
            </a:r>
          </a:p>
        </p:txBody>
      </p:sp>
    </p:spTree>
    <p:extLst>
      <p:ext uri="{BB962C8B-B14F-4D97-AF65-F5344CB8AC3E}">
        <p14:creationId xmlns:p14="http://schemas.microsoft.com/office/powerpoint/2010/main" val="3239575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 y="0"/>
            <a:ext cx="8847285"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lang="zh-CN" altLang="en-US" sz="2800" dirty="0"/>
              <a:t>第二节  随机读写存储器</a:t>
            </a:r>
            <a:r>
              <a:rPr lang="en-US" altLang="zh-CN" sz="2800" dirty="0"/>
              <a:t>RAM</a:t>
            </a:r>
            <a:endParaRPr lang="zh-CN" altLang="en-US" dirty="0"/>
          </a:p>
        </p:txBody>
      </p:sp>
      <p:sp>
        <p:nvSpPr>
          <p:cNvPr id="2" name="内容占位符 1"/>
          <p:cNvSpPr>
            <a:spLocks noGrp="1"/>
          </p:cNvSpPr>
          <p:nvPr>
            <p:ph idx="1"/>
          </p:nvPr>
        </p:nvSpPr>
        <p:spPr>
          <a:xfrm>
            <a:off x="116703" y="503805"/>
            <a:ext cx="8690747" cy="5820795"/>
          </a:xfrm>
        </p:spPr>
        <p:txBody>
          <a:bodyPr/>
          <a:lstStyle/>
          <a:p>
            <a:r>
              <a:rPr kumimoji="1" lang="en-US" altLang="zh-CN" sz="2400" dirty="0">
                <a:latin typeface="Times New Roman" pitchFamily="18" charset="0"/>
              </a:rPr>
              <a:t>DRAM</a:t>
            </a:r>
            <a:r>
              <a:rPr kumimoji="1" lang="zh-CN" altLang="en-US" sz="2400" dirty="0">
                <a:latin typeface="Times New Roman" pitchFamily="18" charset="0"/>
              </a:rPr>
              <a:t>的存储单元</a:t>
            </a:r>
            <a:r>
              <a:rPr kumimoji="1" lang="zh-CN" altLang="en-US" sz="2400" dirty="0">
                <a:solidFill>
                  <a:schemeClr val="bg1"/>
                </a:solidFill>
                <a:latin typeface="Times New Roman" pitchFamily="18" charset="0"/>
              </a:rPr>
              <a:t>    </a:t>
            </a:r>
            <a:r>
              <a:rPr kumimoji="1" lang="en-US" altLang="zh-CN" sz="2400" dirty="0">
                <a:latin typeface="Times New Roman" pitchFamily="18" charset="0"/>
              </a:rPr>
              <a:t>(Dynamic RAM)</a:t>
            </a:r>
          </a:p>
          <a:p>
            <a:endParaRPr lang="zh-CN" altLang="en-US" dirty="0"/>
          </a:p>
        </p:txBody>
      </p:sp>
      <p:sp>
        <p:nvSpPr>
          <p:cNvPr id="3" name="矩形 2"/>
          <p:cNvSpPr/>
          <p:nvPr/>
        </p:nvSpPr>
        <p:spPr>
          <a:xfrm>
            <a:off x="3836863" y="3244334"/>
            <a:ext cx="1470274" cy="369332"/>
          </a:xfrm>
          <a:prstGeom prst="rect">
            <a:avLst/>
          </a:prstGeom>
        </p:spPr>
        <p:txBody>
          <a:bodyPr wrap="none">
            <a:spAutoFit/>
          </a:bodyPr>
          <a:lstStyle/>
          <a:p>
            <a:r>
              <a:rPr lang="en-US" altLang="zh-CN" dirty="0"/>
              <a:t>DRAM </a:t>
            </a:r>
            <a:r>
              <a:rPr lang="zh-CN" altLang="en-US" dirty="0"/>
              <a:t>和</a:t>
            </a:r>
            <a:r>
              <a:rPr lang="en-US" altLang="zh-CN" dirty="0"/>
              <a:t>SRAM</a:t>
            </a:r>
            <a:endParaRPr lang="zh-CN" altLang="en-US" dirty="0"/>
          </a:p>
        </p:txBody>
      </p:sp>
      <p:grpSp>
        <p:nvGrpSpPr>
          <p:cNvPr id="7" name="Group 3"/>
          <p:cNvGrpSpPr>
            <a:grpSpLocks/>
          </p:cNvGrpSpPr>
          <p:nvPr/>
        </p:nvGrpSpPr>
        <p:grpSpPr bwMode="auto">
          <a:xfrm>
            <a:off x="2922561" y="1109685"/>
            <a:ext cx="4648200" cy="457200"/>
            <a:chOff x="2112" y="787"/>
            <a:chExt cx="2928" cy="288"/>
          </a:xfrm>
        </p:grpSpPr>
        <p:sp>
          <p:nvSpPr>
            <p:cNvPr id="8" name="Text Box 4"/>
            <p:cNvSpPr txBox="1">
              <a:spLocks noChangeArrowheads="1"/>
            </p:cNvSpPr>
            <p:nvPr/>
          </p:nvSpPr>
          <p:spPr bwMode="auto">
            <a:xfrm>
              <a:off x="2112" y="787"/>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chemeClr val="tx1"/>
                  </a:solidFill>
                  <a:ea typeface="黑体" pitchFamily="2" charset="-122"/>
                </a:rPr>
                <a:t>DRAM</a:t>
              </a:r>
            </a:p>
          </p:txBody>
        </p:sp>
        <p:sp>
          <p:nvSpPr>
            <p:cNvPr id="9" name="Text Box 5"/>
            <p:cNvSpPr txBox="1">
              <a:spLocks noChangeArrowheads="1"/>
            </p:cNvSpPr>
            <p:nvPr/>
          </p:nvSpPr>
          <p:spPr bwMode="auto">
            <a:xfrm>
              <a:off x="3504" y="787"/>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chemeClr val="tx1"/>
                  </a:solidFill>
                  <a:ea typeface="黑体" pitchFamily="2" charset="-122"/>
                </a:rPr>
                <a:t>SRAM</a:t>
              </a:r>
            </a:p>
          </p:txBody>
        </p:sp>
      </p:grpSp>
      <p:sp>
        <p:nvSpPr>
          <p:cNvPr id="10" name="Text Box 6"/>
          <p:cNvSpPr txBox="1">
            <a:spLocks noChangeArrowheads="1"/>
          </p:cNvSpPr>
          <p:nvPr/>
        </p:nvSpPr>
        <p:spPr bwMode="auto">
          <a:xfrm>
            <a:off x="744511" y="1857397"/>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tx1"/>
                </a:solidFill>
                <a:ea typeface="黑体" pitchFamily="2" charset="-122"/>
              </a:rPr>
              <a:t>存储原理</a:t>
            </a:r>
          </a:p>
        </p:txBody>
      </p:sp>
      <p:sp>
        <p:nvSpPr>
          <p:cNvPr id="11" name="Text Box 7"/>
          <p:cNvSpPr txBox="1">
            <a:spLocks noChangeArrowheads="1"/>
          </p:cNvSpPr>
          <p:nvPr/>
        </p:nvSpPr>
        <p:spPr bwMode="auto">
          <a:xfrm>
            <a:off x="744511" y="243366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tx1"/>
                </a:solidFill>
                <a:ea typeface="黑体" pitchFamily="2" charset="-122"/>
              </a:rPr>
              <a:t>集成度</a:t>
            </a:r>
          </a:p>
        </p:txBody>
      </p:sp>
      <p:sp>
        <p:nvSpPr>
          <p:cNvPr id="12" name="Text Box 8"/>
          <p:cNvSpPr txBox="1">
            <a:spLocks noChangeArrowheads="1"/>
          </p:cNvSpPr>
          <p:nvPr/>
        </p:nvSpPr>
        <p:spPr bwMode="auto">
          <a:xfrm>
            <a:off x="744511" y="303373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tx1"/>
                </a:solidFill>
                <a:ea typeface="黑体" pitchFamily="2" charset="-122"/>
              </a:rPr>
              <a:t>芯片引脚</a:t>
            </a:r>
          </a:p>
        </p:txBody>
      </p:sp>
      <p:sp>
        <p:nvSpPr>
          <p:cNvPr id="13" name="Text Box 9"/>
          <p:cNvSpPr txBox="1">
            <a:spLocks noChangeArrowheads="1"/>
          </p:cNvSpPr>
          <p:nvPr/>
        </p:nvSpPr>
        <p:spPr bwMode="auto">
          <a:xfrm>
            <a:off x="768324" y="3609997"/>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tx1"/>
                </a:solidFill>
                <a:ea typeface="黑体" pitchFamily="2" charset="-122"/>
              </a:rPr>
              <a:t>功耗</a:t>
            </a:r>
          </a:p>
        </p:txBody>
      </p:sp>
      <p:sp>
        <p:nvSpPr>
          <p:cNvPr id="14" name="Text Box 10"/>
          <p:cNvSpPr txBox="1">
            <a:spLocks noChangeArrowheads="1"/>
          </p:cNvSpPr>
          <p:nvPr/>
        </p:nvSpPr>
        <p:spPr bwMode="auto">
          <a:xfrm>
            <a:off x="768324" y="418626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tx1"/>
                </a:solidFill>
                <a:ea typeface="黑体" pitchFamily="2" charset="-122"/>
              </a:rPr>
              <a:t>价格</a:t>
            </a:r>
          </a:p>
        </p:txBody>
      </p:sp>
      <p:sp>
        <p:nvSpPr>
          <p:cNvPr id="15" name="Text Box 11"/>
          <p:cNvSpPr txBox="1">
            <a:spLocks noChangeArrowheads="1"/>
          </p:cNvSpPr>
          <p:nvPr/>
        </p:nvSpPr>
        <p:spPr bwMode="auto">
          <a:xfrm>
            <a:off x="744511" y="4737122"/>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tx1"/>
                </a:solidFill>
                <a:ea typeface="黑体" pitchFamily="2" charset="-122"/>
              </a:rPr>
              <a:t>速度</a:t>
            </a:r>
          </a:p>
        </p:txBody>
      </p:sp>
      <p:sp>
        <p:nvSpPr>
          <p:cNvPr id="16" name="Text Box 12"/>
          <p:cNvSpPr txBox="1">
            <a:spLocks noChangeArrowheads="1"/>
          </p:cNvSpPr>
          <p:nvPr/>
        </p:nvSpPr>
        <p:spPr bwMode="auto">
          <a:xfrm>
            <a:off x="744511" y="5260997"/>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solidFill>
                  <a:schemeClr val="tx1"/>
                </a:solidFill>
                <a:ea typeface="黑体" pitchFamily="2" charset="-122"/>
              </a:rPr>
              <a:t>刷新</a:t>
            </a:r>
          </a:p>
        </p:txBody>
      </p:sp>
      <p:grpSp>
        <p:nvGrpSpPr>
          <p:cNvPr id="17" name="Group 13"/>
          <p:cNvGrpSpPr>
            <a:grpSpLocks/>
          </p:cNvGrpSpPr>
          <p:nvPr/>
        </p:nvGrpSpPr>
        <p:grpSpPr bwMode="auto">
          <a:xfrm>
            <a:off x="2954311" y="1857397"/>
            <a:ext cx="4648200" cy="457200"/>
            <a:chOff x="2160" y="1171"/>
            <a:chExt cx="2928" cy="288"/>
          </a:xfrm>
        </p:grpSpPr>
        <p:sp>
          <p:nvSpPr>
            <p:cNvPr id="18" name="Text Box 14"/>
            <p:cNvSpPr txBox="1">
              <a:spLocks noChangeArrowheads="1"/>
            </p:cNvSpPr>
            <p:nvPr/>
          </p:nvSpPr>
          <p:spPr bwMode="auto">
            <a:xfrm>
              <a:off x="2160" y="1171"/>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chemeClr val="tx1"/>
                  </a:solidFill>
                  <a:ea typeface="黑体" pitchFamily="2" charset="-122"/>
                </a:rPr>
                <a:t>1T</a:t>
              </a:r>
            </a:p>
          </p:txBody>
        </p:sp>
        <p:sp>
          <p:nvSpPr>
            <p:cNvPr id="19" name="Text Box 15"/>
            <p:cNvSpPr txBox="1">
              <a:spLocks noChangeArrowheads="1"/>
            </p:cNvSpPr>
            <p:nvPr/>
          </p:nvSpPr>
          <p:spPr bwMode="auto">
            <a:xfrm>
              <a:off x="3552" y="1171"/>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solidFill>
                    <a:schemeClr val="tx1"/>
                  </a:solidFill>
                  <a:ea typeface="黑体" pitchFamily="2" charset="-122"/>
                </a:rPr>
                <a:t>6T</a:t>
              </a:r>
            </a:p>
          </p:txBody>
        </p:sp>
      </p:grpSp>
      <p:grpSp>
        <p:nvGrpSpPr>
          <p:cNvPr id="20" name="Group 16"/>
          <p:cNvGrpSpPr>
            <a:grpSpLocks/>
          </p:cNvGrpSpPr>
          <p:nvPr/>
        </p:nvGrpSpPr>
        <p:grpSpPr bwMode="auto">
          <a:xfrm>
            <a:off x="2954311" y="2433660"/>
            <a:ext cx="4648200" cy="457200"/>
            <a:chOff x="2160" y="1599"/>
            <a:chExt cx="2928" cy="288"/>
          </a:xfrm>
        </p:grpSpPr>
        <p:sp>
          <p:nvSpPr>
            <p:cNvPr id="21" name="Text Box 17"/>
            <p:cNvSpPr txBox="1">
              <a:spLocks noChangeArrowheads="1"/>
            </p:cNvSpPr>
            <p:nvPr/>
          </p:nvSpPr>
          <p:spPr bwMode="auto">
            <a:xfrm>
              <a:off x="2160" y="1599"/>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高</a:t>
              </a:r>
            </a:p>
          </p:txBody>
        </p:sp>
        <p:sp>
          <p:nvSpPr>
            <p:cNvPr id="22" name="Text Box 18"/>
            <p:cNvSpPr txBox="1">
              <a:spLocks noChangeArrowheads="1"/>
            </p:cNvSpPr>
            <p:nvPr/>
          </p:nvSpPr>
          <p:spPr bwMode="auto">
            <a:xfrm>
              <a:off x="3552" y="1599"/>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低</a:t>
              </a:r>
            </a:p>
          </p:txBody>
        </p:sp>
      </p:grpSp>
      <p:grpSp>
        <p:nvGrpSpPr>
          <p:cNvPr id="23" name="Group 19"/>
          <p:cNvGrpSpPr>
            <a:grpSpLocks/>
          </p:cNvGrpSpPr>
          <p:nvPr/>
        </p:nvGrpSpPr>
        <p:grpSpPr bwMode="auto">
          <a:xfrm>
            <a:off x="2954311" y="3033735"/>
            <a:ext cx="4648200" cy="457200"/>
            <a:chOff x="2160" y="2028"/>
            <a:chExt cx="2928" cy="288"/>
          </a:xfrm>
        </p:grpSpPr>
        <p:sp>
          <p:nvSpPr>
            <p:cNvPr id="24" name="Text Box 20"/>
            <p:cNvSpPr txBox="1">
              <a:spLocks noChangeArrowheads="1"/>
            </p:cNvSpPr>
            <p:nvPr/>
          </p:nvSpPr>
          <p:spPr bwMode="auto">
            <a:xfrm>
              <a:off x="2160" y="2028"/>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少</a:t>
              </a:r>
            </a:p>
          </p:txBody>
        </p:sp>
        <p:sp>
          <p:nvSpPr>
            <p:cNvPr id="25" name="Text Box 21"/>
            <p:cNvSpPr txBox="1">
              <a:spLocks noChangeArrowheads="1"/>
            </p:cNvSpPr>
            <p:nvPr/>
          </p:nvSpPr>
          <p:spPr bwMode="auto">
            <a:xfrm>
              <a:off x="3552" y="2028"/>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多</a:t>
              </a:r>
            </a:p>
          </p:txBody>
        </p:sp>
      </p:grpSp>
      <p:grpSp>
        <p:nvGrpSpPr>
          <p:cNvPr id="26" name="Group 22"/>
          <p:cNvGrpSpPr>
            <a:grpSpLocks/>
          </p:cNvGrpSpPr>
          <p:nvPr/>
        </p:nvGrpSpPr>
        <p:grpSpPr bwMode="auto">
          <a:xfrm>
            <a:off x="2978124" y="3609997"/>
            <a:ext cx="4648200" cy="457200"/>
            <a:chOff x="2160" y="2457"/>
            <a:chExt cx="2928" cy="288"/>
          </a:xfrm>
        </p:grpSpPr>
        <p:sp>
          <p:nvSpPr>
            <p:cNvPr id="27" name="Text Box 23"/>
            <p:cNvSpPr txBox="1">
              <a:spLocks noChangeArrowheads="1"/>
            </p:cNvSpPr>
            <p:nvPr/>
          </p:nvSpPr>
          <p:spPr bwMode="auto">
            <a:xfrm>
              <a:off x="2160" y="2457"/>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小</a:t>
              </a:r>
            </a:p>
          </p:txBody>
        </p:sp>
        <p:sp>
          <p:nvSpPr>
            <p:cNvPr id="28" name="Text Box 24"/>
            <p:cNvSpPr txBox="1">
              <a:spLocks noChangeArrowheads="1"/>
            </p:cNvSpPr>
            <p:nvPr/>
          </p:nvSpPr>
          <p:spPr bwMode="auto">
            <a:xfrm>
              <a:off x="3552" y="2457"/>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大</a:t>
              </a:r>
            </a:p>
          </p:txBody>
        </p:sp>
      </p:grpSp>
      <p:grpSp>
        <p:nvGrpSpPr>
          <p:cNvPr id="29" name="Group 25"/>
          <p:cNvGrpSpPr>
            <a:grpSpLocks/>
          </p:cNvGrpSpPr>
          <p:nvPr/>
        </p:nvGrpSpPr>
        <p:grpSpPr bwMode="auto">
          <a:xfrm>
            <a:off x="2978124" y="4186260"/>
            <a:ext cx="4648200" cy="457200"/>
            <a:chOff x="2160" y="2886"/>
            <a:chExt cx="2928" cy="288"/>
          </a:xfrm>
        </p:grpSpPr>
        <p:sp>
          <p:nvSpPr>
            <p:cNvPr id="30" name="Text Box 26"/>
            <p:cNvSpPr txBox="1">
              <a:spLocks noChangeArrowheads="1"/>
            </p:cNvSpPr>
            <p:nvPr/>
          </p:nvSpPr>
          <p:spPr bwMode="auto">
            <a:xfrm>
              <a:off x="2160" y="2886"/>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低</a:t>
              </a:r>
            </a:p>
          </p:txBody>
        </p:sp>
        <p:sp>
          <p:nvSpPr>
            <p:cNvPr id="31" name="Text Box 27"/>
            <p:cNvSpPr txBox="1">
              <a:spLocks noChangeArrowheads="1"/>
            </p:cNvSpPr>
            <p:nvPr/>
          </p:nvSpPr>
          <p:spPr bwMode="auto">
            <a:xfrm>
              <a:off x="3552" y="2886"/>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高</a:t>
              </a:r>
            </a:p>
          </p:txBody>
        </p:sp>
      </p:grpSp>
      <p:grpSp>
        <p:nvGrpSpPr>
          <p:cNvPr id="32" name="Group 28"/>
          <p:cNvGrpSpPr>
            <a:grpSpLocks/>
          </p:cNvGrpSpPr>
          <p:nvPr/>
        </p:nvGrpSpPr>
        <p:grpSpPr bwMode="auto">
          <a:xfrm>
            <a:off x="2954311" y="4737122"/>
            <a:ext cx="4648200" cy="457200"/>
            <a:chOff x="2160" y="3315"/>
            <a:chExt cx="2928" cy="288"/>
          </a:xfrm>
        </p:grpSpPr>
        <p:sp>
          <p:nvSpPr>
            <p:cNvPr id="33" name="Text Box 29"/>
            <p:cNvSpPr txBox="1">
              <a:spLocks noChangeArrowheads="1"/>
            </p:cNvSpPr>
            <p:nvPr/>
          </p:nvSpPr>
          <p:spPr bwMode="auto">
            <a:xfrm>
              <a:off x="2160" y="3315"/>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慢</a:t>
              </a:r>
            </a:p>
          </p:txBody>
        </p:sp>
        <p:sp>
          <p:nvSpPr>
            <p:cNvPr id="34" name="Text Box 30"/>
            <p:cNvSpPr txBox="1">
              <a:spLocks noChangeArrowheads="1"/>
            </p:cNvSpPr>
            <p:nvPr/>
          </p:nvSpPr>
          <p:spPr bwMode="auto">
            <a:xfrm>
              <a:off x="3552" y="3315"/>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快</a:t>
              </a:r>
            </a:p>
          </p:txBody>
        </p:sp>
      </p:grpSp>
      <p:grpSp>
        <p:nvGrpSpPr>
          <p:cNvPr id="35" name="Group 31"/>
          <p:cNvGrpSpPr>
            <a:grpSpLocks/>
          </p:cNvGrpSpPr>
          <p:nvPr/>
        </p:nvGrpSpPr>
        <p:grpSpPr bwMode="auto">
          <a:xfrm>
            <a:off x="2954311" y="5260997"/>
            <a:ext cx="4648200" cy="457200"/>
            <a:chOff x="2160" y="3744"/>
            <a:chExt cx="2928" cy="288"/>
          </a:xfrm>
        </p:grpSpPr>
        <p:sp>
          <p:nvSpPr>
            <p:cNvPr id="36" name="Text Box 32"/>
            <p:cNvSpPr txBox="1">
              <a:spLocks noChangeArrowheads="1"/>
            </p:cNvSpPr>
            <p:nvPr/>
          </p:nvSpPr>
          <p:spPr bwMode="auto">
            <a:xfrm>
              <a:off x="2160" y="3744"/>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a:solidFill>
                    <a:schemeClr val="tx1"/>
                  </a:solidFill>
                  <a:ea typeface="黑体" pitchFamily="2" charset="-122"/>
                </a:rPr>
                <a:t>有</a:t>
              </a:r>
            </a:p>
          </p:txBody>
        </p:sp>
        <p:sp>
          <p:nvSpPr>
            <p:cNvPr id="37" name="Text Box 33"/>
            <p:cNvSpPr txBox="1">
              <a:spLocks noChangeArrowheads="1"/>
            </p:cNvSpPr>
            <p:nvPr/>
          </p:nvSpPr>
          <p:spPr bwMode="auto">
            <a:xfrm>
              <a:off x="3552" y="3744"/>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dirty="0">
                  <a:solidFill>
                    <a:schemeClr val="tx1"/>
                  </a:solidFill>
                  <a:ea typeface="黑体" pitchFamily="2" charset="-122"/>
                </a:rPr>
                <a:t>无</a:t>
              </a:r>
            </a:p>
          </p:txBody>
        </p:sp>
      </p:grpSp>
      <p:grpSp>
        <p:nvGrpSpPr>
          <p:cNvPr id="38" name="Group 34"/>
          <p:cNvGrpSpPr>
            <a:grpSpLocks/>
          </p:cNvGrpSpPr>
          <p:nvPr/>
        </p:nvGrpSpPr>
        <p:grpSpPr bwMode="auto">
          <a:xfrm>
            <a:off x="1931961" y="1062060"/>
            <a:ext cx="1066800" cy="550862"/>
            <a:chOff x="1488" y="757"/>
            <a:chExt cx="672" cy="347"/>
          </a:xfrm>
        </p:grpSpPr>
        <p:sp>
          <p:nvSpPr>
            <p:cNvPr id="39" name="AutoShape 35"/>
            <p:cNvSpPr>
              <a:spLocks noChangeArrowheads="1"/>
            </p:cNvSpPr>
            <p:nvPr/>
          </p:nvSpPr>
          <p:spPr bwMode="auto">
            <a:xfrm>
              <a:off x="1488" y="768"/>
              <a:ext cx="672" cy="336"/>
            </a:xfrm>
            <a:prstGeom prst="wedgeRoundRectCallout">
              <a:avLst>
                <a:gd name="adj1" fmla="val 97306"/>
                <a:gd name="adj2" fmla="val -259"/>
                <a:gd name="adj3" fmla="val 16667"/>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kumimoji="1" lang="zh-CN" altLang="zh-CN" sz="2800" b="1">
                <a:solidFill>
                  <a:schemeClr val="tx1"/>
                </a:solidFill>
                <a:ea typeface="黑体" pitchFamily="2" charset="-122"/>
              </a:endParaRPr>
            </a:p>
          </p:txBody>
        </p:sp>
        <p:sp>
          <p:nvSpPr>
            <p:cNvPr id="40" name="Text Box 36"/>
            <p:cNvSpPr txBox="1">
              <a:spLocks noChangeArrowheads="1"/>
            </p:cNvSpPr>
            <p:nvPr/>
          </p:nvSpPr>
          <p:spPr bwMode="auto">
            <a:xfrm>
              <a:off x="1528" y="757"/>
              <a:ext cx="5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chemeClr val="tx1"/>
                  </a:solidFill>
                  <a:ea typeface="黑体" pitchFamily="2" charset="-122"/>
                </a:rPr>
                <a:t>主存</a:t>
              </a:r>
            </a:p>
          </p:txBody>
        </p:sp>
      </p:grpSp>
      <p:grpSp>
        <p:nvGrpSpPr>
          <p:cNvPr id="41" name="Group 37"/>
          <p:cNvGrpSpPr>
            <a:grpSpLocks/>
          </p:cNvGrpSpPr>
          <p:nvPr/>
        </p:nvGrpSpPr>
        <p:grpSpPr bwMode="auto">
          <a:xfrm>
            <a:off x="7342161" y="1536722"/>
            <a:ext cx="1219200" cy="561975"/>
            <a:chOff x="4896" y="1104"/>
            <a:chExt cx="816" cy="384"/>
          </a:xfrm>
        </p:grpSpPr>
        <p:sp>
          <p:nvSpPr>
            <p:cNvPr id="42" name="AutoShape 38"/>
            <p:cNvSpPr>
              <a:spLocks noChangeArrowheads="1"/>
            </p:cNvSpPr>
            <p:nvPr/>
          </p:nvSpPr>
          <p:spPr bwMode="auto">
            <a:xfrm>
              <a:off x="4896" y="1104"/>
              <a:ext cx="816" cy="384"/>
            </a:xfrm>
            <a:prstGeom prst="wedgeRoundRectCallout">
              <a:avLst>
                <a:gd name="adj1" fmla="val -106250"/>
                <a:gd name="adj2" fmla="val -56509"/>
                <a:gd name="adj3" fmla="val 16667"/>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50000"/>
                </a:spcBef>
              </a:pPr>
              <a:endParaRPr kumimoji="1" lang="zh-CN" altLang="zh-CN" sz="2800" b="1">
                <a:solidFill>
                  <a:schemeClr val="tx1"/>
                </a:solidFill>
                <a:ea typeface="黑体" pitchFamily="2" charset="-122"/>
              </a:endParaRPr>
            </a:p>
          </p:txBody>
        </p:sp>
        <p:sp>
          <p:nvSpPr>
            <p:cNvPr id="43" name="Text Box 39"/>
            <p:cNvSpPr txBox="1">
              <a:spLocks noChangeArrowheads="1"/>
            </p:cNvSpPr>
            <p:nvPr/>
          </p:nvSpPr>
          <p:spPr bwMode="auto">
            <a:xfrm>
              <a:off x="4992" y="1104"/>
              <a:ext cx="63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b="1">
                  <a:solidFill>
                    <a:schemeClr val="tx1"/>
                  </a:solidFill>
                  <a:ea typeface="黑体" pitchFamily="2" charset="-122"/>
                </a:rPr>
                <a:t>缓存</a:t>
              </a:r>
            </a:p>
          </p:txBody>
        </p:sp>
      </p:grpSp>
    </p:spTree>
    <p:extLst>
      <p:ext uri="{BB962C8B-B14F-4D97-AF65-F5344CB8AC3E}">
        <p14:creationId xmlns:p14="http://schemas.microsoft.com/office/powerpoint/2010/main" val="2623349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56799" y="429847"/>
            <a:ext cx="2970197" cy="1313565"/>
          </a:xfrm>
        </p:spPr>
        <p:txBody>
          <a:bodyPr/>
          <a:lstStyle/>
          <a:p>
            <a:r>
              <a:rPr lang="zh-CN" altLang="en-US" sz="8800" dirty="0"/>
              <a:t>作业</a:t>
            </a:r>
          </a:p>
        </p:txBody>
      </p:sp>
      <p:sp>
        <p:nvSpPr>
          <p:cNvPr id="7" name="内容占位符 6"/>
          <p:cNvSpPr>
            <a:spLocks noGrp="1"/>
          </p:cNvSpPr>
          <p:nvPr>
            <p:ph sz="half" idx="1"/>
          </p:nvPr>
        </p:nvSpPr>
        <p:spPr>
          <a:xfrm>
            <a:off x="386721" y="2573943"/>
            <a:ext cx="4305929" cy="3750657"/>
          </a:xfrm>
        </p:spPr>
        <p:txBody>
          <a:bodyPr/>
          <a:lstStyle/>
          <a:p>
            <a:r>
              <a:rPr lang="zh-CN" altLang="en-US" dirty="0"/>
              <a:t>习题</a:t>
            </a:r>
            <a:r>
              <a:rPr lang="en-US" altLang="zh-CN" dirty="0"/>
              <a:t>P127</a:t>
            </a:r>
            <a:r>
              <a:rPr lang="zh-CN" altLang="en-US" dirty="0"/>
              <a:t>，第</a:t>
            </a:r>
            <a:r>
              <a:rPr lang="en-US" altLang="zh-CN" dirty="0"/>
              <a:t>10,11,12,13,14,15</a:t>
            </a:r>
            <a:r>
              <a:rPr lang="zh-CN" altLang="en-US" dirty="0"/>
              <a:t>题</a:t>
            </a:r>
          </a:p>
        </p:txBody>
      </p:sp>
      <p:sp>
        <p:nvSpPr>
          <p:cNvPr id="8" name="内容占位符 7"/>
          <p:cNvSpPr>
            <a:spLocks noGrp="1"/>
          </p:cNvSpPr>
          <p:nvPr>
            <p:ph sz="half" idx="2"/>
          </p:nvPr>
        </p:nvSpPr>
        <p:spPr>
          <a:xfrm>
            <a:off x="4797015" y="548808"/>
            <a:ext cx="4010435" cy="5775792"/>
          </a:xfrm>
        </p:spPr>
        <p:style>
          <a:lnRef idx="1">
            <a:schemeClr val="accent4"/>
          </a:lnRef>
          <a:fillRef idx="2">
            <a:schemeClr val="accent4"/>
          </a:fillRef>
          <a:effectRef idx="1">
            <a:schemeClr val="accent4"/>
          </a:effectRef>
          <a:fontRef idx="minor">
            <a:schemeClr val="dk1"/>
          </a:fontRef>
        </p:style>
        <p:txBody>
          <a:bodyPr/>
          <a:lstStyle/>
          <a:p>
            <a:r>
              <a:rPr lang="zh-CN" altLang="en-US" i="1" u="sng" dirty="0"/>
              <a:t>加分作业</a:t>
            </a:r>
            <a:endParaRPr lang="en-US" altLang="zh-CN" i="1" u="sng"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 y="1"/>
            <a:ext cx="1548038" cy="232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8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3" y="1808892"/>
            <a:ext cx="5723750" cy="765051"/>
          </a:xfrm>
        </p:spPr>
        <p:txBody>
          <a:bodyPr/>
          <a:lstStyle/>
          <a:p>
            <a:r>
              <a:rPr kumimoji="1" lang="zh-CN" altLang="en-US" dirty="0">
                <a:latin typeface="Times New Roman" pitchFamily="18" charset="0"/>
              </a:rPr>
              <a:t>第一节  特殊存储部件</a:t>
            </a:r>
            <a:br>
              <a:rPr kumimoji="1" lang="zh-CN" altLang="en-US" dirty="0">
                <a:latin typeface="Times New Roman" pitchFamily="18" charset="0"/>
              </a:rPr>
            </a:br>
            <a:br>
              <a:rPr lang="zh-CN" altLang="en-US" dirty="0"/>
            </a:br>
            <a:br>
              <a:rPr lang="en-US" altLang="zh-CN" dirty="0"/>
            </a:br>
            <a:endParaRPr lang="zh-CN" altLang="en-US" dirty="0"/>
          </a:p>
        </p:txBody>
      </p:sp>
      <p:sp>
        <p:nvSpPr>
          <p:cNvPr id="4" name="标题 3"/>
          <p:cNvSpPr txBox="1">
            <a:spLocks/>
          </p:cNvSpPr>
          <p:nvPr/>
        </p:nvSpPr>
        <p:spPr bwMode="auto">
          <a:xfrm>
            <a:off x="1295934" y="641357"/>
            <a:ext cx="7452192"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6000" dirty="0"/>
              <a:t>第五章 存储</a:t>
            </a:r>
            <a:r>
              <a:rPr lang="zh-CN" altLang="en-US" sz="6000" dirty="0">
                <a:latin typeface="宋体" pitchFamily="2" charset="-122"/>
              </a:rPr>
              <a:t>逻辑</a:t>
            </a:r>
            <a:r>
              <a:rPr lang="zh-CN" altLang="en-US" sz="6000" dirty="0"/>
              <a:t>器件</a:t>
            </a:r>
          </a:p>
        </p:txBody>
      </p:sp>
      <p:sp>
        <p:nvSpPr>
          <p:cNvPr id="5" name="内容占位符 4"/>
          <p:cNvSpPr txBox="1">
            <a:spLocks/>
          </p:cNvSpPr>
          <p:nvPr/>
        </p:nvSpPr>
        <p:spPr bwMode="auto">
          <a:xfrm>
            <a:off x="2186841" y="2663949"/>
            <a:ext cx="5670378" cy="252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dirty="0">
                <a:latin typeface="Arial" charset="0"/>
              </a:rPr>
              <a:t>存储逻辑和存储器</a:t>
            </a:r>
            <a:endParaRPr lang="en-US" altLang="zh-CN" dirty="0">
              <a:latin typeface="Arial" charset="0"/>
            </a:endParaRPr>
          </a:p>
          <a:p>
            <a:pPr marL="342900" indent="-342900">
              <a:buFont typeface="Wingdings" pitchFamily="2" charset="2"/>
              <a:buChar char="Ø"/>
            </a:pPr>
            <a:r>
              <a:rPr kumimoji="1" lang="zh-CN" altLang="en-US" dirty="0">
                <a:latin typeface="Arial" charset="0"/>
              </a:rPr>
              <a:t>寄存器堆</a:t>
            </a:r>
            <a:endParaRPr kumimoji="1" lang="en-US" altLang="zh-CN" dirty="0">
              <a:latin typeface="Arial" charset="0"/>
            </a:endParaRPr>
          </a:p>
          <a:p>
            <a:pPr marL="342900" indent="-342900">
              <a:buFont typeface="Wingdings" pitchFamily="2" charset="2"/>
              <a:buChar char="Ø"/>
            </a:pPr>
            <a:r>
              <a:rPr kumimoji="1" lang="zh-CN" altLang="en-US" dirty="0">
                <a:latin typeface="Arial" charset="0"/>
              </a:rPr>
              <a:t>寄存器队列</a:t>
            </a:r>
            <a:endParaRPr kumimoji="1" lang="en-US" altLang="zh-CN" dirty="0">
              <a:latin typeface="Arial" charset="0"/>
            </a:endParaRPr>
          </a:p>
          <a:p>
            <a:pPr marL="342900" indent="-342900">
              <a:buFont typeface="Wingdings" pitchFamily="2" charset="2"/>
              <a:buChar char="Ø"/>
            </a:pPr>
            <a:r>
              <a:rPr kumimoji="1" lang="zh-CN" altLang="en-US" dirty="0">
                <a:latin typeface="Arial" charset="0"/>
              </a:rPr>
              <a:t>寄存器堆栈</a:t>
            </a:r>
            <a:endParaRPr kumimoji="1" lang="zh-CN" altLang="en-US" dirty="0"/>
          </a:p>
          <a:p>
            <a:pPr marL="342900" indent="-342900">
              <a:buFont typeface="Wingdings" pitchFamily="2" charset="2"/>
              <a:buChar char="Ø"/>
            </a:pPr>
            <a:endParaRPr kumimoji="1" lang="en-US" altLang="zh-CN" dirty="0"/>
          </a:p>
          <a:p>
            <a:pPr marL="342900" indent="-342900">
              <a:buFont typeface="Wingdings" pitchFamily="2" charset="2"/>
              <a:buChar char="Ø"/>
            </a:pPr>
            <a:endParaRPr kumimoji="1" lang="zh-CN" altLang="en-US" dirty="0"/>
          </a:p>
          <a:p>
            <a:pPr marL="342900" indent="-342900">
              <a:buFont typeface="Wingdings" pitchFamily="2" charset="2"/>
              <a:buChar char="Ø"/>
            </a:pPr>
            <a:endParaRPr lang="zh-CN" altLang="en-US" dirty="0">
              <a:solidFill>
                <a:srgbClr val="0000DC"/>
              </a:solidFill>
              <a:latin typeface="楷体_GB2312" charset="-122"/>
              <a:ea typeface="楷体_GB2312" charset="-122"/>
            </a:endParaRPr>
          </a:p>
          <a:p>
            <a:pPr marL="342900" indent="-342900">
              <a:buFont typeface="Wingdings" pitchFamily="2" charset="2"/>
              <a:buChar char="Ø"/>
            </a:pPr>
            <a:endParaRPr lang="en-US" altLang="zh-CN" dirty="0"/>
          </a:p>
          <a:p>
            <a:pPr marL="342900" indent="-342900">
              <a:buFont typeface="Wingdings" pitchFamily="2" charset="2"/>
              <a:buChar char="Ø"/>
            </a:pPr>
            <a:endParaRPr lang="en-US" altLang="zh-CN" dirty="0"/>
          </a:p>
        </p:txBody>
      </p:sp>
    </p:spTree>
    <p:extLst>
      <p:ext uri="{BB962C8B-B14F-4D97-AF65-F5344CB8AC3E}">
        <p14:creationId xmlns:p14="http://schemas.microsoft.com/office/powerpoint/2010/main" val="1142311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2" y="1808892"/>
            <a:ext cx="6925493" cy="2388346"/>
          </a:xfrm>
        </p:spPr>
        <p:txBody>
          <a:bodyPr/>
          <a:lstStyle/>
          <a:p>
            <a:r>
              <a:rPr kumimoji="1" lang="zh-CN" altLang="en-US" dirty="0">
                <a:latin typeface="Times New Roman" pitchFamily="18" charset="0"/>
              </a:rPr>
              <a:t>第三节  只读存储器</a:t>
            </a:r>
            <a:r>
              <a:rPr kumimoji="1" lang="en-US" altLang="zh-CN" dirty="0">
                <a:latin typeface="Times New Roman" pitchFamily="18" charset="0"/>
              </a:rPr>
              <a:t>ROM</a:t>
            </a:r>
            <a:br>
              <a:rPr kumimoji="1" lang="zh-CN" altLang="en-US" dirty="0">
                <a:latin typeface="Times New Roman" pitchFamily="18" charset="0"/>
              </a:rPr>
            </a:br>
            <a:br>
              <a:rPr lang="zh-CN" altLang="en-US" dirty="0"/>
            </a:br>
            <a:br>
              <a:rPr lang="en-US" altLang="zh-CN" dirty="0"/>
            </a:br>
            <a:endParaRPr lang="zh-CN" altLang="en-US" dirty="0"/>
          </a:p>
        </p:txBody>
      </p:sp>
      <p:sp>
        <p:nvSpPr>
          <p:cNvPr id="4" name="标题 3"/>
          <p:cNvSpPr txBox="1">
            <a:spLocks/>
          </p:cNvSpPr>
          <p:nvPr/>
        </p:nvSpPr>
        <p:spPr bwMode="auto">
          <a:xfrm>
            <a:off x="1295934" y="641357"/>
            <a:ext cx="7452192"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6000" dirty="0"/>
              <a:t>第五章 存储</a:t>
            </a:r>
            <a:r>
              <a:rPr lang="zh-CN" altLang="en-US" sz="6000" dirty="0">
                <a:latin typeface="宋体" pitchFamily="2" charset="-122"/>
              </a:rPr>
              <a:t>逻辑</a:t>
            </a:r>
            <a:r>
              <a:rPr lang="zh-CN" altLang="en-US" sz="6000" dirty="0"/>
              <a:t>器件</a:t>
            </a:r>
          </a:p>
        </p:txBody>
      </p:sp>
      <p:sp>
        <p:nvSpPr>
          <p:cNvPr id="5" name="内容占位符 4"/>
          <p:cNvSpPr txBox="1">
            <a:spLocks/>
          </p:cNvSpPr>
          <p:nvPr/>
        </p:nvSpPr>
        <p:spPr bwMode="auto">
          <a:xfrm>
            <a:off x="2186841" y="2663949"/>
            <a:ext cx="5670378" cy="252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en-US" altLang="zh-CN" dirty="0">
                <a:latin typeface="Arial" charset="0"/>
              </a:rPr>
              <a:t>ROM</a:t>
            </a:r>
            <a:r>
              <a:rPr lang="zh-CN" altLang="en-US" dirty="0">
                <a:latin typeface="Arial" charset="0"/>
              </a:rPr>
              <a:t>的分类</a:t>
            </a:r>
            <a:endParaRPr lang="en-US" altLang="zh-CN" dirty="0">
              <a:latin typeface="Arial" charset="0"/>
            </a:endParaRPr>
          </a:p>
          <a:p>
            <a:pPr marL="342900" indent="-342900">
              <a:buFont typeface="Wingdings" pitchFamily="2" charset="2"/>
              <a:buChar char="Ø"/>
            </a:pPr>
            <a:r>
              <a:rPr kumimoji="1" lang="en-US" altLang="zh-CN" dirty="0">
                <a:latin typeface="Arial" charset="0"/>
              </a:rPr>
              <a:t>ROM</a:t>
            </a:r>
            <a:r>
              <a:rPr kumimoji="1" lang="zh-CN" altLang="en-US" dirty="0">
                <a:latin typeface="Arial" charset="0"/>
              </a:rPr>
              <a:t>的应用</a:t>
            </a:r>
            <a:endParaRPr kumimoji="1" lang="zh-CN" altLang="en-US" dirty="0"/>
          </a:p>
          <a:p>
            <a:pPr marL="342900" indent="-342900">
              <a:buFont typeface="Wingdings" pitchFamily="2" charset="2"/>
              <a:buChar char="Ø"/>
            </a:pPr>
            <a:endParaRPr kumimoji="1" lang="en-US" altLang="zh-CN" dirty="0"/>
          </a:p>
          <a:p>
            <a:pPr marL="342900" indent="-342900">
              <a:buFont typeface="Wingdings" pitchFamily="2" charset="2"/>
              <a:buChar char="Ø"/>
            </a:pPr>
            <a:endParaRPr kumimoji="1" lang="zh-CN" altLang="en-US" dirty="0"/>
          </a:p>
          <a:p>
            <a:pPr marL="342900" indent="-342900">
              <a:buFont typeface="Wingdings" pitchFamily="2" charset="2"/>
              <a:buChar char="Ø"/>
            </a:pPr>
            <a:endParaRPr lang="zh-CN" altLang="en-US" dirty="0">
              <a:solidFill>
                <a:srgbClr val="0000DC"/>
              </a:solidFill>
              <a:latin typeface="楷体_GB2312" charset="-122"/>
              <a:ea typeface="楷体_GB2312" charset="-122"/>
            </a:endParaRPr>
          </a:p>
          <a:p>
            <a:pPr marL="342900" indent="-342900">
              <a:buFont typeface="Wingdings" pitchFamily="2" charset="2"/>
              <a:buChar char="Ø"/>
            </a:pPr>
            <a:endParaRPr lang="en-US" altLang="zh-CN" dirty="0"/>
          </a:p>
          <a:p>
            <a:pPr marL="342900" indent="-342900">
              <a:buFont typeface="Wingdings" pitchFamily="2" charset="2"/>
              <a:buChar char="Ø"/>
            </a:pPr>
            <a:endParaRPr lang="en-US" altLang="zh-CN" dirty="0"/>
          </a:p>
        </p:txBody>
      </p:sp>
    </p:spTree>
    <p:extLst>
      <p:ext uri="{BB962C8B-B14F-4D97-AF65-F5344CB8AC3E}">
        <p14:creationId xmlns:p14="http://schemas.microsoft.com/office/powerpoint/2010/main" val="2263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6473825"/>
            <a:ext cx="7848600" cy="384175"/>
          </a:xfrm>
        </p:spPr>
        <p:txBody>
          <a:bodyPr/>
          <a:lstStyle/>
          <a:p>
            <a:endParaRPr lang="zh-CN" altLang="en-US" dirty="0"/>
          </a:p>
        </p:txBody>
      </p:sp>
      <p:sp>
        <p:nvSpPr>
          <p:cNvPr id="3" name="内容占位符 2"/>
          <p:cNvSpPr>
            <a:spLocks noGrp="1"/>
          </p:cNvSpPr>
          <p:nvPr>
            <p:ph idx="1"/>
          </p:nvPr>
        </p:nvSpPr>
        <p:spPr>
          <a:xfrm>
            <a:off x="116703" y="2528940"/>
            <a:ext cx="8910594" cy="3825254"/>
          </a:xfrm>
        </p:spPr>
        <p:txBody>
          <a:bodyPr/>
          <a:lstStyle/>
          <a:p>
            <a:r>
              <a:rPr kumimoji="1" lang="zh-CN" altLang="en-US" sz="2400" dirty="0">
                <a:latin typeface="Times New Roman" pitchFamily="18" charset="0"/>
              </a:rPr>
              <a:t>只读存储器 </a:t>
            </a:r>
            <a:r>
              <a:rPr kumimoji="1" lang="en-US" altLang="zh-CN" sz="2400" dirty="0">
                <a:latin typeface="Times New Roman" pitchFamily="18" charset="0"/>
              </a:rPr>
              <a:t>ROM</a:t>
            </a:r>
            <a:r>
              <a:rPr kumimoji="1" lang="zh-CN" altLang="en-US" sz="2400" dirty="0">
                <a:latin typeface="Times New Roman" pitchFamily="18" charset="0"/>
              </a:rPr>
              <a:t>分类</a:t>
            </a:r>
            <a:endParaRPr lang="zh-CN" altLang="en-US" sz="24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sp>
        <p:nvSpPr>
          <p:cNvPr id="5" name="Text Box 820"/>
          <p:cNvSpPr txBox="1">
            <a:spLocks noChangeArrowheads="1"/>
          </p:cNvSpPr>
          <p:nvPr/>
        </p:nvSpPr>
        <p:spPr bwMode="auto">
          <a:xfrm>
            <a:off x="38599" y="586227"/>
            <a:ext cx="8890021"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sz="2800" dirty="0">
                <a:latin typeface="Times New Roman" pitchFamily="18" charset="0"/>
              </a:rPr>
              <a:t>半导体只读存储器．简称 </a:t>
            </a:r>
            <a:r>
              <a:rPr kumimoji="1" lang="en-US" altLang="zh-CN" sz="2800" dirty="0">
                <a:latin typeface="Times New Roman" pitchFamily="18" charset="0"/>
              </a:rPr>
              <a:t>ROM  (Read - only Memory)</a:t>
            </a:r>
          </a:p>
        </p:txBody>
      </p:sp>
      <p:sp>
        <p:nvSpPr>
          <p:cNvPr id="6" name="Text Box 821"/>
          <p:cNvSpPr txBox="1">
            <a:spLocks noChangeArrowheads="1"/>
          </p:cNvSpPr>
          <p:nvPr/>
        </p:nvSpPr>
        <p:spPr bwMode="auto">
          <a:xfrm>
            <a:off x="228599" y="1161740"/>
            <a:ext cx="6098517" cy="1202510"/>
          </a:xfrm>
          <a:prstGeom prst="rect">
            <a:avLst/>
          </a:prstGeom>
          <a:noFill/>
          <a:ln w="1905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sz="2400">
                <a:solidFill>
                  <a:srgbClr val="FF3300"/>
                </a:solidFill>
                <a:latin typeface="Times New Roman" pitchFamily="18" charset="0"/>
              </a:rPr>
              <a:t>特点：</a:t>
            </a:r>
            <a:r>
              <a:rPr kumimoji="1" lang="zh-CN" altLang="en-US" sz="2400">
                <a:latin typeface="Times New Roman" pitchFamily="18" charset="0"/>
              </a:rPr>
              <a:t>存储固定信息。预先把信息写入到存储器中，在操作过程中，只能读出信息，不能写入。</a:t>
            </a:r>
          </a:p>
        </p:txBody>
      </p:sp>
      <p:sp>
        <p:nvSpPr>
          <p:cNvPr id="7" name="Text Box 825"/>
          <p:cNvSpPr txBox="1">
            <a:spLocks noChangeArrowheads="1"/>
          </p:cNvSpPr>
          <p:nvPr/>
        </p:nvSpPr>
        <p:spPr bwMode="auto">
          <a:xfrm>
            <a:off x="6552132" y="1531072"/>
            <a:ext cx="2376488" cy="463846"/>
          </a:xfrm>
          <a:prstGeom prst="rect">
            <a:avLst/>
          </a:prstGeom>
          <a:noFill/>
          <a:ln w="19050"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sz="2400" dirty="0"/>
              <a:t>非易失性存储器</a:t>
            </a:r>
          </a:p>
        </p:txBody>
      </p:sp>
      <p:sp>
        <p:nvSpPr>
          <p:cNvPr id="174" name="Text Box 5"/>
          <p:cNvSpPr txBox="1">
            <a:spLocks noChangeArrowheads="1"/>
          </p:cNvSpPr>
          <p:nvPr/>
        </p:nvSpPr>
        <p:spPr bwMode="auto">
          <a:xfrm>
            <a:off x="556773" y="2945121"/>
            <a:ext cx="49824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chemeClr val="tx1"/>
                </a:solidFill>
                <a:ea typeface="黑体" pitchFamily="2" charset="-122"/>
              </a:rPr>
              <a:t>根据其编程方法不同，</a:t>
            </a:r>
            <a:r>
              <a:rPr kumimoji="1" lang="en-US" altLang="zh-CN" sz="2400" b="1" dirty="0">
                <a:solidFill>
                  <a:schemeClr val="tx1"/>
                </a:solidFill>
                <a:ea typeface="黑体" pitchFamily="2" charset="-122"/>
              </a:rPr>
              <a:t>ROM</a:t>
            </a:r>
            <a:r>
              <a:rPr kumimoji="1" lang="zh-CN" altLang="en-US" sz="2400" b="1" dirty="0">
                <a:solidFill>
                  <a:schemeClr val="tx1"/>
                </a:solidFill>
                <a:ea typeface="黑体" pitchFamily="2" charset="-122"/>
              </a:rPr>
              <a:t>可分为：</a:t>
            </a:r>
          </a:p>
        </p:txBody>
      </p:sp>
      <p:sp>
        <p:nvSpPr>
          <p:cNvPr id="175" name="Text Box 6"/>
          <p:cNvSpPr txBox="1">
            <a:spLocks noChangeArrowheads="1"/>
          </p:cNvSpPr>
          <p:nvPr/>
        </p:nvSpPr>
        <p:spPr bwMode="auto">
          <a:xfrm>
            <a:off x="1163149" y="3541476"/>
            <a:ext cx="43669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chemeClr val="tx1"/>
                </a:solidFill>
              </a:rPr>
              <a:t>1.</a:t>
            </a:r>
            <a:r>
              <a:rPr kumimoji="1" lang="en-US" altLang="zh-CN" sz="2400" b="1" dirty="0">
                <a:solidFill>
                  <a:schemeClr val="tx1"/>
                </a:solidFill>
                <a:ea typeface="黑体" pitchFamily="2" charset="-122"/>
              </a:rPr>
              <a:t> </a:t>
            </a:r>
            <a:r>
              <a:rPr kumimoji="1" lang="zh-CN" altLang="en-US" sz="2400" b="1" dirty="0">
                <a:solidFill>
                  <a:schemeClr val="tx1"/>
                </a:solidFill>
                <a:ea typeface="黑体" pitchFamily="2" charset="-122"/>
              </a:rPr>
              <a:t>掩模式只读存储器（</a:t>
            </a:r>
            <a:r>
              <a:rPr kumimoji="1" lang="en-US" altLang="zh-CN" sz="2400" b="1" dirty="0">
                <a:solidFill>
                  <a:schemeClr val="tx1"/>
                </a:solidFill>
                <a:ea typeface="黑体" pitchFamily="2" charset="-122"/>
              </a:rPr>
              <a:t>MROM</a:t>
            </a:r>
            <a:r>
              <a:rPr kumimoji="1" lang="zh-CN" altLang="en-US" sz="2400" b="1" dirty="0">
                <a:solidFill>
                  <a:schemeClr val="tx1"/>
                </a:solidFill>
                <a:ea typeface="黑体" pitchFamily="2" charset="-122"/>
              </a:rPr>
              <a:t>）</a:t>
            </a:r>
          </a:p>
        </p:txBody>
      </p:sp>
      <p:sp>
        <p:nvSpPr>
          <p:cNvPr id="176" name="Text Box 7"/>
          <p:cNvSpPr txBox="1">
            <a:spLocks noChangeArrowheads="1"/>
          </p:cNvSpPr>
          <p:nvPr/>
        </p:nvSpPr>
        <p:spPr bwMode="auto">
          <a:xfrm>
            <a:off x="1167911" y="4076464"/>
            <a:ext cx="4677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1"/>
                </a:solidFill>
              </a:rPr>
              <a:t>2.</a:t>
            </a:r>
            <a:r>
              <a:rPr kumimoji="1" lang="en-US" altLang="zh-CN" sz="2400" b="1">
                <a:solidFill>
                  <a:schemeClr val="tx1"/>
                </a:solidFill>
                <a:ea typeface="黑体" pitchFamily="2" charset="-122"/>
              </a:rPr>
              <a:t> </a:t>
            </a:r>
            <a:r>
              <a:rPr kumimoji="1" lang="zh-CN" altLang="en-US" sz="2400" b="1">
                <a:solidFill>
                  <a:schemeClr val="tx1"/>
                </a:solidFill>
                <a:ea typeface="黑体" pitchFamily="2" charset="-122"/>
              </a:rPr>
              <a:t>一次编程的只读存储器</a:t>
            </a:r>
            <a:r>
              <a:rPr kumimoji="1" lang="en-US" altLang="zh-CN" sz="2400" b="1">
                <a:solidFill>
                  <a:schemeClr val="tx1"/>
                </a:solidFill>
                <a:ea typeface="黑体" pitchFamily="2" charset="-122"/>
              </a:rPr>
              <a:t>(PROM)</a:t>
            </a:r>
          </a:p>
        </p:txBody>
      </p:sp>
      <p:sp>
        <p:nvSpPr>
          <p:cNvPr id="177" name="Text Box 8"/>
          <p:cNvSpPr txBox="1">
            <a:spLocks noChangeArrowheads="1"/>
          </p:cNvSpPr>
          <p:nvPr/>
        </p:nvSpPr>
        <p:spPr bwMode="auto">
          <a:xfrm>
            <a:off x="1167911" y="4655901"/>
            <a:ext cx="60244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chemeClr val="tx1"/>
                </a:solidFill>
              </a:rPr>
              <a:t>3.</a:t>
            </a:r>
            <a:r>
              <a:rPr kumimoji="1" lang="en-US" altLang="zh-CN" sz="2400" b="1">
                <a:solidFill>
                  <a:schemeClr val="tx1"/>
                </a:solidFill>
                <a:ea typeface="黑体" pitchFamily="2" charset="-122"/>
              </a:rPr>
              <a:t> </a:t>
            </a:r>
            <a:r>
              <a:rPr kumimoji="1" lang="zh-CN" altLang="en-US" sz="2400" b="1">
                <a:solidFill>
                  <a:schemeClr val="tx1"/>
                </a:solidFill>
                <a:ea typeface="黑体" pitchFamily="2" charset="-122"/>
              </a:rPr>
              <a:t>多次编程的只读存储器</a:t>
            </a:r>
            <a:r>
              <a:rPr kumimoji="1" lang="en-US" altLang="zh-CN" sz="2400" b="1">
                <a:solidFill>
                  <a:schemeClr val="tx1"/>
                </a:solidFill>
                <a:ea typeface="黑体" pitchFamily="2" charset="-122"/>
              </a:rPr>
              <a:t>(EPROM</a:t>
            </a:r>
            <a:r>
              <a:rPr kumimoji="1" lang="zh-CN" altLang="en-US" sz="2400" b="1">
                <a:solidFill>
                  <a:schemeClr val="tx1"/>
                </a:solidFill>
                <a:ea typeface="黑体" pitchFamily="2" charset="-122"/>
              </a:rPr>
              <a:t>、</a:t>
            </a:r>
            <a:r>
              <a:rPr kumimoji="1" lang="en-US" altLang="zh-CN" sz="2400" b="1">
                <a:solidFill>
                  <a:schemeClr val="tx1"/>
                </a:solidFill>
                <a:ea typeface="黑体" pitchFamily="2" charset="-122"/>
              </a:rPr>
              <a:t>E</a:t>
            </a:r>
            <a:r>
              <a:rPr kumimoji="1" lang="en-US" altLang="zh-CN" sz="2400" b="1" baseline="30000">
                <a:solidFill>
                  <a:schemeClr val="tx1"/>
                </a:solidFill>
                <a:ea typeface="黑体" pitchFamily="2" charset="-122"/>
              </a:rPr>
              <a:t>2</a:t>
            </a:r>
            <a:r>
              <a:rPr kumimoji="1" lang="en-US" altLang="zh-CN" sz="2400" b="1">
                <a:solidFill>
                  <a:schemeClr val="tx1"/>
                </a:solidFill>
                <a:ea typeface="黑体" pitchFamily="2" charset="-122"/>
              </a:rPr>
              <a:t>PROM)</a:t>
            </a:r>
          </a:p>
        </p:txBody>
      </p:sp>
    </p:spTree>
    <p:extLst>
      <p:ext uri="{BB962C8B-B14F-4D97-AF65-F5344CB8AC3E}">
        <p14:creationId xmlns:p14="http://schemas.microsoft.com/office/powerpoint/2010/main" val="3742589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122" y="483537"/>
            <a:ext cx="8910594" cy="4635309"/>
          </a:xfrm>
        </p:spPr>
        <p:txBody>
          <a:bodyPr/>
          <a:lstStyle/>
          <a:p>
            <a:r>
              <a:rPr kumimoji="1" lang="zh-CN" altLang="en-US" sz="2400" dirty="0">
                <a:latin typeface="Times New Roman" pitchFamily="18" charset="0"/>
              </a:rPr>
              <a:t>只读存储器 </a:t>
            </a:r>
            <a:r>
              <a:rPr kumimoji="1" lang="en-US" altLang="zh-CN" sz="2400" dirty="0">
                <a:latin typeface="Times New Roman" pitchFamily="18" charset="0"/>
              </a:rPr>
              <a:t>ROM</a:t>
            </a:r>
            <a:r>
              <a:rPr kumimoji="1" lang="zh-CN" altLang="en-US" sz="2400" dirty="0">
                <a:latin typeface="Times New Roman" pitchFamily="18" charset="0"/>
              </a:rPr>
              <a:t>分类</a:t>
            </a:r>
            <a:endParaRPr lang="zh-CN" altLang="en-US" sz="24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sp>
        <p:nvSpPr>
          <p:cNvPr id="8" name="Rectangle 39"/>
          <p:cNvSpPr>
            <a:spLocks noChangeArrowheads="1"/>
          </p:cNvSpPr>
          <p:nvPr/>
        </p:nvSpPr>
        <p:spPr bwMode="auto">
          <a:xfrm>
            <a:off x="655772" y="2326421"/>
            <a:ext cx="652598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p>
            <a:pPr>
              <a:spcBef>
                <a:spcPct val="0"/>
              </a:spcBef>
            </a:pPr>
            <a:r>
              <a:rPr kumimoji="1" lang="zh-CN" altLang="en-US" sz="2400" dirty="0">
                <a:solidFill>
                  <a:schemeClr val="tx1"/>
                </a:solidFill>
                <a:latin typeface="Times New Roman" pitchFamily="18" charset="0"/>
              </a:rPr>
              <a:t>特点：厂家按要求在芯片生产过程中掩膜成型</a:t>
            </a:r>
          </a:p>
        </p:txBody>
      </p:sp>
      <p:grpSp>
        <p:nvGrpSpPr>
          <p:cNvPr id="9" name="Group 824"/>
          <p:cNvGrpSpPr>
            <a:grpSpLocks/>
          </p:cNvGrpSpPr>
          <p:nvPr/>
        </p:nvGrpSpPr>
        <p:grpSpPr bwMode="auto">
          <a:xfrm>
            <a:off x="146843" y="863830"/>
            <a:ext cx="5280213" cy="833438"/>
            <a:chOff x="0" y="1117"/>
            <a:chExt cx="2393" cy="525"/>
          </a:xfrm>
        </p:grpSpPr>
        <p:sp>
          <p:nvSpPr>
            <p:cNvPr id="10" name="Text Box 38"/>
            <p:cNvSpPr txBox="1">
              <a:spLocks noChangeArrowheads="1"/>
            </p:cNvSpPr>
            <p:nvPr/>
          </p:nvSpPr>
          <p:spPr bwMode="auto">
            <a:xfrm>
              <a:off x="0" y="1117"/>
              <a:ext cx="2393"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2400" dirty="0">
                  <a:latin typeface="Times New Roman" pitchFamily="18" charset="0"/>
                </a:rPr>
                <a:t>1</a:t>
              </a:r>
              <a:r>
                <a:rPr kumimoji="1" lang="zh-CN" altLang="en-US" sz="2400" dirty="0">
                  <a:latin typeface="Times New Roman" pitchFamily="18" charset="0"/>
                </a:rPr>
                <a:t>、</a:t>
              </a:r>
              <a:r>
                <a:rPr kumimoji="1" lang="zh-CN" altLang="en-US" sz="2400" dirty="0">
                  <a:solidFill>
                    <a:srgbClr val="66FF33"/>
                  </a:solidFill>
                  <a:latin typeface="Times New Roman" pitchFamily="18" charset="0"/>
                </a:rPr>
                <a:t> </a:t>
              </a:r>
              <a:r>
                <a:rPr kumimoji="1" lang="zh-CN" altLang="en-US" sz="2400" dirty="0">
                  <a:latin typeface="Times New Roman" pitchFamily="18" charset="0"/>
                </a:rPr>
                <a:t>掩膜式只读存储器 </a:t>
              </a:r>
              <a:r>
                <a:rPr kumimoji="1" lang="en-US" altLang="zh-CN" sz="2400" dirty="0">
                  <a:latin typeface="Times New Roman" pitchFamily="18" charset="0"/>
                </a:rPr>
                <a:t>ROM</a:t>
              </a:r>
            </a:p>
          </p:txBody>
        </p:sp>
        <p:sp>
          <p:nvSpPr>
            <p:cNvPr id="11" name="Line 823"/>
            <p:cNvSpPr>
              <a:spLocks noChangeShapeType="1"/>
            </p:cNvSpPr>
            <p:nvPr/>
          </p:nvSpPr>
          <p:spPr bwMode="auto">
            <a:xfrm>
              <a:off x="158" y="1344"/>
              <a:ext cx="208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sz="2400"/>
            </a:p>
          </p:txBody>
        </p:sp>
      </p:grpSp>
      <p:sp>
        <p:nvSpPr>
          <p:cNvPr id="12" name="Text Box 822"/>
          <p:cNvSpPr txBox="1">
            <a:spLocks noChangeArrowheads="1"/>
          </p:cNvSpPr>
          <p:nvPr/>
        </p:nvSpPr>
        <p:spPr bwMode="auto">
          <a:xfrm>
            <a:off x="638284" y="2879702"/>
            <a:ext cx="469377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sz="2400" dirty="0">
                <a:latin typeface="Times New Roman" pitchFamily="18" charset="0"/>
              </a:rPr>
              <a:t>应用：存放引导、监控程序</a:t>
            </a:r>
          </a:p>
        </p:txBody>
      </p:sp>
      <p:sp>
        <p:nvSpPr>
          <p:cNvPr id="174" name="Rectangle 3"/>
          <p:cNvSpPr txBox="1">
            <a:spLocks noChangeArrowheads="1"/>
          </p:cNvSpPr>
          <p:nvPr/>
        </p:nvSpPr>
        <p:spPr bwMode="auto">
          <a:xfrm>
            <a:off x="641981" y="1334564"/>
            <a:ext cx="7920284" cy="95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r>
              <a:rPr lang="zh-CN" altLang="en-US" sz="2000" dirty="0"/>
              <a:t>行选线与</a:t>
            </a:r>
            <a:r>
              <a:rPr lang="en-US" altLang="zh-CN" sz="2000" dirty="0"/>
              <a:t>MOS</a:t>
            </a:r>
            <a:r>
              <a:rPr lang="zh-CN" altLang="en-US" sz="2000" dirty="0"/>
              <a:t>管栅极</a:t>
            </a:r>
            <a:r>
              <a:rPr lang="zh-CN" altLang="en-US" sz="2000" dirty="0">
                <a:solidFill>
                  <a:schemeClr val="accent2"/>
                </a:solidFill>
              </a:rPr>
              <a:t>连接</a:t>
            </a:r>
            <a:r>
              <a:rPr lang="zh-CN" altLang="en-US" sz="2000" dirty="0"/>
              <a:t>，</a:t>
            </a:r>
            <a:r>
              <a:rPr lang="en-US" altLang="zh-CN" sz="2000" dirty="0"/>
              <a:t>MOS</a:t>
            </a:r>
            <a:r>
              <a:rPr lang="zh-CN" altLang="en-US" sz="2000" dirty="0"/>
              <a:t>管</a:t>
            </a:r>
            <a:r>
              <a:rPr lang="zh-CN" altLang="en-US" sz="2000" dirty="0">
                <a:solidFill>
                  <a:schemeClr val="accent2"/>
                </a:solidFill>
              </a:rPr>
              <a:t>导通</a:t>
            </a:r>
            <a:r>
              <a:rPr lang="zh-CN" altLang="en-US" sz="2000" dirty="0"/>
              <a:t>，列线上为高电平，存</a:t>
            </a:r>
            <a:r>
              <a:rPr lang="en-US" altLang="zh-CN" sz="2000" dirty="0">
                <a:solidFill>
                  <a:schemeClr val="accent2"/>
                </a:solidFill>
              </a:rPr>
              <a:t>1</a:t>
            </a:r>
            <a:r>
              <a:rPr lang="zh-CN" altLang="en-US" sz="2000" dirty="0"/>
              <a:t>。</a:t>
            </a:r>
          </a:p>
          <a:p>
            <a:r>
              <a:rPr lang="zh-CN" altLang="en-US" sz="2000" dirty="0"/>
              <a:t>行选线与</a:t>
            </a:r>
            <a:r>
              <a:rPr lang="en-US" altLang="zh-CN" sz="2000" dirty="0"/>
              <a:t>MOS</a:t>
            </a:r>
            <a:r>
              <a:rPr lang="zh-CN" altLang="en-US" sz="2000" dirty="0"/>
              <a:t>管栅极</a:t>
            </a:r>
            <a:r>
              <a:rPr lang="zh-CN" altLang="en-US" sz="2000" dirty="0">
                <a:solidFill>
                  <a:schemeClr val="accent2"/>
                </a:solidFill>
              </a:rPr>
              <a:t>不连接</a:t>
            </a:r>
            <a:r>
              <a:rPr lang="zh-CN" altLang="en-US" sz="2000" dirty="0"/>
              <a:t>，</a:t>
            </a:r>
            <a:r>
              <a:rPr lang="en-US" altLang="zh-CN" sz="2000" dirty="0"/>
              <a:t>MOS</a:t>
            </a:r>
            <a:r>
              <a:rPr lang="zh-CN" altLang="en-US" sz="2000" dirty="0"/>
              <a:t>管</a:t>
            </a:r>
            <a:r>
              <a:rPr lang="zh-CN" altLang="en-US" sz="2000" dirty="0">
                <a:solidFill>
                  <a:schemeClr val="accent2"/>
                </a:solidFill>
              </a:rPr>
              <a:t>截止</a:t>
            </a:r>
            <a:r>
              <a:rPr lang="zh-CN" altLang="en-US" sz="2000" dirty="0"/>
              <a:t>，列线上为低电平，存</a:t>
            </a:r>
            <a:r>
              <a:rPr lang="en-US" altLang="zh-CN" sz="2000" dirty="0">
                <a:solidFill>
                  <a:schemeClr val="accent2"/>
                </a:solidFill>
              </a:rPr>
              <a:t>0</a:t>
            </a:r>
            <a:r>
              <a:rPr lang="zh-CN" altLang="en-US" sz="2000" dirty="0"/>
              <a:t>。</a:t>
            </a:r>
          </a:p>
          <a:p>
            <a:endParaRPr lang="en-US" altLang="zh-CN" sz="2000" dirty="0"/>
          </a:p>
        </p:txBody>
      </p:sp>
      <p:pic>
        <p:nvPicPr>
          <p:cNvPr id="1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984" y="3474003"/>
            <a:ext cx="6192838" cy="21145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822"/>
          <p:cNvSpPr txBox="1">
            <a:spLocks noChangeArrowheads="1"/>
          </p:cNvSpPr>
          <p:nvPr/>
        </p:nvSpPr>
        <p:spPr bwMode="auto">
          <a:xfrm>
            <a:off x="0" y="5609436"/>
            <a:ext cx="9143999" cy="1202510"/>
          </a:xfrm>
          <a:prstGeom prst="rect">
            <a:avLst/>
          </a:prstGeom>
          <a:ln/>
          <a:extLst/>
        </p:spPr>
        <p:style>
          <a:lnRef idx="2">
            <a:schemeClr val="accent3"/>
          </a:lnRef>
          <a:fillRef idx="1">
            <a:schemeClr val="lt1"/>
          </a:fillRef>
          <a:effectRef idx="0">
            <a:schemeClr val="accent3"/>
          </a:effectRef>
          <a:fontRef idx="minor">
            <a:schemeClr val="dk1"/>
          </a:fontRef>
        </p:style>
        <p:txBody>
          <a:bodyPr wrap="square"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2400" dirty="0">
                <a:latin typeface="Times New Roman" pitchFamily="18" charset="0"/>
              </a:rPr>
              <a:t>MROM</a:t>
            </a:r>
            <a:r>
              <a:rPr kumimoji="1" lang="zh-CN" altLang="en-US" sz="2400" dirty="0">
                <a:latin typeface="Times New Roman" pitchFamily="18" charset="0"/>
              </a:rPr>
              <a:t>的内容由生产厂家按用户要求，在生产过程中写入，之后不能更改。</a:t>
            </a:r>
            <a:r>
              <a:rPr kumimoji="1" lang="en-US" altLang="zh-CN" sz="2400" dirty="0">
                <a:latin typeface="Times New Roman" pitchFamily="18" charset="0"/>
              </a:rPr>
              <a:t>MROM</a:t>
            </a:r>
            <a:r>
              <a:rPr kumimoji="1" lang="zh-CN" altLang="en-US" sz="2400" dirty="0">
                <a:latin typeface="Times New Roman" pitchFamily="18" charset="0"/>
              </a:rPr>
              <a:t>采用二次光刻掩膜工艺，首先制作一块掩膜版，然后通过掩膜版曝光，然后再硅片上刻出图形；适合大批量生产</a:t>
            </a:r>
            <a:endParaRPr kumimoji="1" lang="en-US" altLang="zh-CN" sz="2400" dirty="0">
              <a:latin typeface="Times New Roman" pitchFamily="18" charset="0"/>
            </a:endParaRPr>
          </a:p>
        </p:txBody>
      </p:sp>
    </p:spTree>
    <p:extLst>
      <p:ext uri="{BB962C8B-B14F-4D97-AF65-F5344CB8AC3E}">
        <p14:creationId xmlns:p14="http://schemas.microsoft.com/office/powerpoint/2010/main" val="2375421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872" y="519162"/>
            <a:ext cx="8910594" cy="4635309"/>
          </a:xfrm>
        </p:spPr>
        <p:txBody>
          <a:bodyPr/>
          <a:lstStyle/>
          <a:p>
            <a:r>
              <a:rPr kumimoji="1" lang="zh-CN" altLang="en-US" sz="2400" dirty="0">
                <a:latin typeface="Times New Roman" pitchFamily="18" charset="0"/>
              </a:rPr>
              <a:t>只读存储器 </a:t>
            </a:r>
            <a:r>
              <a:rPr kumimoji="1" lang="en-US" altLang="zh-CN" sz="2400" dirty="0">
                <a:latin typeface="Times New Roman" pitchFamily="18" charset="0"/>
              </a:rPr>
              <a:t>ROM</a:t>
            </a:r>
            <a:r>
              <a:rPr kumimoji="1" lang="zh-CN" altLang="en-US" sz="2400" dirty="0">
                <a:latin typeface="Times New Roman" pitchFamily="18" charset="0"/>
              </a:rPr>
              <a:t>分类</a:t>
            </a:r>
            <a:endParaRPr lang="zh-CN" altLang="en-US" sz="24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grpSp>
        <p:nvGrpSpPr>
          <p:cNvPr id="9" name="Group 824"/>
          <p:cNvGrpSpPr>
            <a:grpSpLocks/>
          </p:cNvGrpSpPr>
          <p:nvPr/>
        </p:nvGrpSpPr>
        <p:grpSpPr bwMode="auto">
          <a:xfrm>
            <a:off x="146844" y="863830"/>
            <a:ext cx="5595234" cy="833438"/>
            <a:chOff x="0" y="1117"/>
            <a:chExt cx="2393" cy="525"/>
          </a:xfrm>
        </p:grpSpPr>
        <p:sp>
          <p:nvSpPr>
            <p:cNvPr id="10" name="Text Box 38"/>
            <p:cNvSpPr txBox="1">
              <a:spLocks noChangeArrowheads="1"/>
            </p:cNvSpPr>
            <p:nvPr/>
          </p:nvSpPr>
          <p:spPr bwMode="auto">
            <a:xfrm>
              <a:off x="0" y="1117"/>
              <a:ext cx="2393"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2400" dirty="0">
                  <a:latin typeface="Times New Roman" pitchFamily="18" charset="0"/>
                </a:rPr>
                <a:t>1</a:t>
              </a:r>
              <a:r>
                <a:rPr kumimoji="1" lang="zh-CN" altLang="en-US" sz="2400" dirty="0">
                  <a:latin typeface="Times New Roman" pitchFamily="18" charset="0"/>
                </a:rPr>
                <a:t>、</a:t>
              </a:r>
              <a:r>
                <a:rPr kumimoji="1" lang="zh-CN" altLang="en-US" sz="2400" dirty="0">
                  <a:solidFill>
                    <a:srgbClr val="66FF33"/>
                  </a:solidFill>
                  <a:latin typeface="Times New Roman" pitchFamily="18" charset="0"/>
                </a:rPr>
                <a:t> </a:t>
              </a:r>
              <a:r>
                <a:rPr kumimoji="1" lang="zh-CN" altLang="en-US" sz="2400" dirty="0">
                  <a:latin typeface="Times New Roman" pitchFamily="18" charset="0"/>
                </a:rPr>
                <a:t>掩膜式只读存储器 </a:t>
              </a:r>
              <a:r>
                <a:rPr kumimoji="1" lang="en-US" altLang="zh-CN" sz="2400" dirty="0">
                  <a:latin typeface="Times New Roman" pitchFamily="18" charset="0"/>
                </a:rPr>
                <a:t>ROM</a:t>
              </a:r>
            </a:p>
          </p:txBody>
        </p:sp>
        <p:sp>
          <p:nvSpPr>
            <p:cNvPr id="11" name="Line 823"/>
            <p:cNvSpPr>
              <a:spLocks noChangeShapeType="1"/>
            </p:cNvSpPr>
            <p:nvPr/>
          </p:nvSpPr>
          <p:spPr bwMode="auto">
            <a:xfrm>
              <a:off x="158" y="1344"/>
              <a:ext cx="208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sz="2400"/>
            </a:p>
          </p:txBody>
        </p:sp>
      </p:grpSp>
      <p:sp>
        <p:nvSpPr>
          <p:cNvPr id="174" name="Rectangle 3"/>
          <p:cNvSpPr txBox="1">
            <a:spLocks noChangeArrowheads="1"/>
          </p:cNvSpPr>
          <p:nvPr/>
        </p:nvSpPr>
        <p:spPr bwMode="auto">
          <a:xfrm>
            <a:off x="386721" y="1583877"/>
            <a:ext cx="2458532" cy="405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r>
              <a:rPr lang="zh-CN" altLang="en-US" sz="2400" dirty="0"/>
              <a:t>行选线与</a:t>
            </a:r>
            <a:r>
              <a:rPr lang="en-US" altLang="zh-CN" sz="2400" dirty="0"/>
              <a:t>MOS</a:t>
            </a:r>
            <a:r>
              <a:rPr lang="zh-CN" altLang="en-US" sz="2400" dirty="0"/>
              <a:t>管栅极</a:t>
            </a:r>
            <a:r>
              <a:rPr lang="zh-CN" altLang="en-US" sz="2400" dirty="0">
                <a:solidFill>
                  <a:schemeClr val="accent2"/>
                </a:solidFill>
              </a:rPr>
              <a:t>连接</a:t>
            </a:r>
            <a:r>
              <a:rPr lang="zh-CN" altLang="en-US" sz="2400" dirty="0"/>
              <a:t>，</a:t>
            </a:r>
            <a:r>
              <a:rPr lang="en-US" altLang="zh-CN" sz="2400" dirty="0"/>
              <a:t>MOS</a:t>
            </a:r>
            <a:r>
              <a:rPr lang="zh-CN" altLang="en-US" sz="2400" dirty="0"/>
              <a:t>管</a:t>
            </a:r>
            <a:r>
              <a:rPr lang="zh-CN" altLang="en-US" sz="2400" dirty="0">
                <a:solidFill>
                  <a:schemeClr val="accent2"/>
                </a:solidFill>
              </a:rPr>
              <a:t>导通</a:t>
            </a:r>
            <a:r>
              <a:rPr lang="zh-CN" altLang="en-US" sz="2400" dirty="0"/>
              <a:t>，列线上为高电平，存</a:t>
            </a:r>
            <a:r>
              <a:rPr lang="en-US" altLang="zh-CN" sz="2400" dirty="0">
                <a:solidFill>
                  <a:schemeClr val="accent2"/>
                </a:solidFill>
              </a:rPr>
              <a:t>1</a:t>
            </a:r>
            <a:r>
              <a:rPr lang="zh-CN" altLang="en-US" sz="2400" dirty="0"/>
              <a:t>。</a:t>
            </a:r>
          </a:p>
          <a:p>
            <a:r>
              <a:rPr lang="zh-CN" altLang="en-US" sz="2400" dirty="0"/>
              <a:t>行选线与</a:t>
            </a:r>
            <a:r>
              <a:rPr lang="en-US" altLang="zh-CN" sz="2400" dirty="0"/>
              <a:t>MOS</a:t>
            </a:r>
            <a:r>
              <a:rPr lang="zh-CN" altLang="en-US" sz="2400" dirty="0"/>
              <a:t>管栅极</a:t>
            </a:r>
            <a:r>
              <a:rPr lang="zh-CN" altLang="en-US" sz="2400" dirty="0">
                <a:solidFill>
                  <a:schemeClr val="accent2"/>
                </a:solidFill>
              </a:rPr>
              <a:t>不连接</a:t>
            </a:r>
            <a:r>
              <a:rPr lang="zh-CN" altLang="en-US" sz="2400" dirty="0"/>
              <a:t>，</a:t>
            </a:r>
            <a:r>
              <a:rPr lang="en-US" altLang="zh-CN" sz="2400" dirty="0"/>
              <a:t>MOS</a:t>
            </a:r>
            <a:r>
              <a:rPr lang="zh-CN" altLang="en-US" sz="2400" dirty="0"/>
              <a:t>管</a:t>
            </a:r>
            <a:r>
              <a:rPr lang="zh-CN" altLang="en-US" sz="2400" dirty="0">
                <a:solidFill>
                  <a:schemeClr val="accent2"/>
                </a:solidFill>
              </a:rPr>
              <a:t>截止</a:t>
            </a:r>
            <a:r>
              <a:rPr lang="zh-CN" altLang="en-US" sz="2400" dirty="0"/>
              <a:t>，列线上为低电平，存</a:t>
            </a:r>
            <a:r>
              <a:rPr lang="en-US" altLang="zh-CN" sz="2400" dirty="0">
                <a:solidFill>
                  <a:schemeClr val="accent2"/>
                </a:solidFill>
              </a:rPr>
              <a:t>0</a:t>
            </a:r>
            <a:r>
              <a:rPr lang="zh-CN" altLang="en-US" sz="2400" dirty="0"/>
              <a:t>。</a:t>
            </a:r>
          </a:p>
          <a:p>
            <a:endParaRPr lang="en-US" altLang="zh-CN" sz="2400" dirty="0"/>
          </a:p>
        </p:txBody>
      </p:sp>
      <p:pic>
        <p:nvPicPr>
          <p:cNvPr id="13" name="Picture 3" descr="掩模式R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6907" y="1358862"/>
            <a:ext cx="5832475" cy="497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726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872" y="519162"/>
            <a:ext cx="8910594" cy="4635309"/>
          </a:xfrm>
        </p:spPr>
        <p:txBody>
          <a:bodyPr/>
          <a:lstStyle/>
          <a:p>
            <a:r>
              <a:rPr kumimoji="1" lang="zh-CN" altLang="en-US" sz="2400" dirty="0">
                <a:latin typeface="Times New Roman" pitchFamily="18" charset="0"/>
              </a:rPr>
              <a:t>只读存储器 </a:t>
            </a:r>
            <a:r>
              <a:rPr kumimoji="1" lang="en-US" altLang="zh-CN" sz="2400" dirty="0">
                <a:latin typeface="Times New Roman" pitchFamily="18" charset="0"/>
              </a:rPr>
              <a:t>ROM</a:t>
            </a:r>
            <a:r>
              <a:rPr kumimoji="1" lang="zh-CN" altLang="en-US" sz="2400" dirty="0">
                <a:latin typeface="Times New Roman" pitchFamily="18" charset="0"/>
              </a:rPr>
              <a:t>分类</a:t>
            </a:r>
            <a:endParaRPr lang="zh-CN" altLang="en-US" sz="24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grpSp>
        <p:nvGrpSpPr>
          <p:cNvPr id="9" name="Group 824"/>
          <p:cNvGrpSpPr>
            <a:grpSpLocks/>
          </p:cNvGrpSpPr>
          <p:nvPr/>
        </p:nvGrpSpPr>
        <p:grpSpPr bwMode="auto">
          <a:xfrm>
            <a:off x="146844" y="863830"/>
            <a:ext cx="5595234" cy="833438"/>
            <a:chOff x="0" y="1117"/>
            <a:chExt cx="2393" cy="525"/>
          </a:xfrm>
        </p:grpSpPr>
        <p:sp>
          <p:nvSpPr>
            <p:cNvPr id="10" name="Text Box 38"/>
            <p:cNvSpPr txBox="1">
              <a:spLocks noChangeArrowheads="1"/>
            </p:cNvSpPr>
            <p:nvPr/>
          </p:nvSpPr>
          <p:spPr bwMode="auto">
            <a:xfrm>
              <a:off x="0" y="1117"/>
              <a:ext cx="2393"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2400" dirty="0">
                  <a:latin typeface="Times New Roman" pitchFamily="18" charset="0"/>
                </a:rPr>
                <a:t>1</a:t>
              </a:r>
              <a:r>
                <a:rPr kumimoji="1" lang="zh-CN" altLang="en-US" sz="2400" dirty="0">
                  <a:latin typeface="Times New Roman" pitchFamily="18" charset="0"/>
                </a:rPr>
                <a:t>、</a:t>
              </a:r>
              <a:r>
                <a:rPr kumimoji="1" lang="zh-CN" altLang="en-US" sz="2400" dirty="0">
                  <a:solidFill>
                    <a:srgbClr val="66FF33"/>
                  </a:solidFill>
                  <a:latin typeface="Times New Roman" pitchFamily="18" charset="0"/>
                </a:rPr>
                <a:t> </a:t>
              </a:r>
              <a:r>
                <a:rPr kumimoji="1" lang="zh-CN" altLang="en-US" sz="2400" dirty="0">
                  <a:latin typeface="Times New Roman" pitchFamily="18" charset="0"/>
                </a:rPr>
                <a:t>掩膜式只读存储器 </a:t>
              </a:r>
              <a:r>
                <a:rPr kumimoji="1" lang="en-US" altLang="zh-CN" sz="2400" dirty="0">
                  <a:latin typeface="Times New Roman" pitchFamily="18" charset="0"/>
                </a:rPr>
                <a:t>ROM</a:t>
              </a:r>
            </a:p>
          </p:txBody>
        </p:sp>
        <p:sp>
          <p:nvSpPr>
            <p:cNvPr id="11" name="Line 823"/>
            <p:cNvSpPr>
              <a:spLocks noChangeShapeType="1"/>
            </p:cNvSpPr>
            <p:nvPr/>
          </p:nvSpPr>
          <p:spPr bwMode="auto">
            <a:xfrm>
              <a:off x="158" y="1344"/>
              <a:ext cx="208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sz="2400"/>
            </a:p>
          </p:txBody>
        </p:sp>
      </p:grpSp>
      <p:pic>
        <p:nvPicPr>
          <p:cNvPr id="19458" name="Picture 2"/>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46844" y="1403865"/>
            <a:ext cx="8982294" cy="513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51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47380"/>
            <a:ext cx="8910594" cy="4635309"/>
          </a:xfrm>
        </p:spPr>
        <p:txBody>
          <a:bodyPr/>
          <a:lstStyle/>
          <a:p>
            <a:r>
              <a:rPr kumimoji="1" lang="zh-CN" altLang="en-US" sz="2800" dirty="0">
                <a:latin typeface="Times New Roman" pitchFamily="18" charset="0"/>
              </a:rPr>
              <a:t>只读存储器 </a:t>
            </a:r>
            <a:r>
              <a:rPr kumimoji="1" lang="en-US" altLang="zh-CN" sz="2800" dirty="0">
                <a:latin typeface="Times New Roman" pitchFamily="18" charset="0"/>
              </a:rPr>
              <a:t>ROM</a:t>
            </a:r>
            <a:r>
              <a:rPr kumimoji="1" lang="zh-CN" altLang="en-US" sz="2800" dirty="0">
                <a:latin typeface="Times New Roman" pitchFamily="18" charset="0"/>
              </a:rPr>
              <a:t>分类</a:t>
            </a:r>
            <a:endParaRPr lang="zh-CN" altLang="en-US" sz="28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grpSp>
        <p:nvGrpSpPr>
          <p:cNvPr id="9" name="Group 824"/>
          <p:cNvGrpSpPr>
            <a:grpSpLocks/>
          </p:cNvGrpSpPr>
          <p:nvPr/>
        </p:nvGrpSpPr>
        <p:grpSpPr bwMode="auto">
          <a:xfrm>
            <a:off x="355015" y="863829"/>
            <a:ext cx="3798888" cy="396875"/>
            <a:chOff x="0" y="1117"/>
            <a:chExt cx="2393" cy="250"/>
          </a:xfrm>
        </p:grpSpPr>
        <p:sp>
          <p:nvSpPr>
            <p:cNvPr id="10" name="Text Box 38"/>
            <p:cNvSpPr txBox="1">
              <a:spLocks noChangeArrowheads="1"/>
            </p:cNvSpPr>
            <p:nvPr/>
          </p:nvSpPr>
          <p:spPr bwMode="auto">
            <a:xfrm>
              <a:off x="0" y="1117"/>
              <a:ext cx="23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1</a:t>
              </a:r>
              <a:r>
                <a:rPr kumimoji="1" lang="zh-CN" altLang="en-US" dirty="0">
                  <a:latin typeface="Times New Roman" pitchFamily="18" charset="0"/>
                </a:rPr>
                <a:t>、</a:t>
              </a:r>
              <a:r>
                <a:rPr kumimoji="1" lang="zh-CN" altLang="en-US" dirty="0">
                  <a:solidFill>
                    <a:srgbClr val="66FF33"/>
                  </a:solidFill>
                  <a:latin typeface="Times New Roman" pitchFamily="18" charset="0"/>
                </a:rPr>
                <a:t> </a:t>
              </a:r>
              <a:r>
                <a:rPr kumimoji="1" lang="zh-CN" altLang="en-US" dirty="0">
                  <a:latin typeface="Times New Roman" pitchFamily="18" charset="0"/>
                </a:rPr>
                <a:t>掩膜式只读存储器 </a:t>
              </a:r>
              <a:r>
                <a:rPr kumimoji="1" lang="en-US" altLang="zh-CN" dirty="0">
                  <a:latin typeface="Times New Roman" pitchFamily="18" charset="0"/>
                </a:rPr>
                <a:t>ROM</a:t>
              </a:r>
            </a:p>
          </p:txBody>
        </p:sp>
        <p:sp>
          <p:nvSpPr>
            <p:cNvPr id="11" name="Line 823"/>
            <p:cNvSpPr>
              <a:spLocks noChangeShapeType="1"/>
            </p:cNvSpPr>
            <p:nvPr/>
          </p:nvSpPr>
          <p:spPr bwMode="auto">
            <a:xfrm>
              <a:off x="158" y="1344"/>
              <a:ext cx="208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174" name="Group 72"/>
          <p:cNvGrpSpPr>
            <a:grpSpLocks/>
          </p:cNvGrpSpPr>
          <p:nvPr/>
        </p:nvGrpSpPr>
        <p:grpSpPr bwMode="auto">
          <a:xfrm>
            <a:off x="346984" y="1311067"/>
            <a:ext cx="5838918" cy="833438"/>
            <a:chOff x="62" y="0"/>
            <a:chExt cx="2448" cy="525"/>
          </a:xfrm>
        </p:grpSpPr>
        <p:sp>
          <p:nvSpPr>
            <p:cNvPr id="175" name="Text Box 4"/>
            <p:cNvSpPr txBox="1">
              <a:spLocks noChangeArrowheads="1"/>
            </p:cNvSpPr>
            <p:nvPr/>
          </p:nvSpPr>
          <p:spPr bwMode="auto">
            <a:xfrm>
              <a:off x="62" y="0"/>
              <a:ext cx="2448"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2400" dirty="0">
                  <a:latin typeface="Times New Roman" pitchFamily="18" charset="0"/>
                </a:rPr>
                <a:t>2</a:t>
              </a:r>
              <a:r>
                <a:rPr kumimoji="1" lang="zh-CN" altLang="en-US" sz="2400" dirty="0">
                  <a:latin typeface="Times New Roman" pitchFamily="18" charset="0"/>
                </a:rPr>
                <a:t>、</a:t>
              </a:r>
              <a:r>
                <a:rPr kumimoji="1" lang="zh-CN" altLang="en-US" sz="2400" dirty="0">
                  <a:solidFill>
                    <a:srgbClr val="66FF33"/>
                  </a:solidFill>
                  <a:latin typeface="Times New Roman" pitchFamily="18" charset="0"/>
                </a:rPr>
                <a:t>  </a:t>
              </a:r>
              <a:r>
                <a:rPr kumimoji="1" lang="zh-CN" altLang="en-US" sz="2400" dirty="0">
                  <a:latin typeface="Times New Roman" pitchFamily="18" charset="0"/>
                </a:rPr>
                <a:t>一次编程只读存储器 </a:t>
              </a:r>
              <a:r>
                <a:rPr kumimoji="1" lang="en-US" altLang="zh-CN" sz="2400" dirty="0">
                  <a:latin typeface="Times New Roman" pitchFamily="18" charset="0"/>
                </a:rPr>
                <a:t>PROM </a:t>
              </a:r>
            </a:p>
          </p:txBody>
        </p:sp>
        <p:sp>
          <p:nvSpPr>
            <p:cNvPr id="176" name="Line 70"/>
            <p:cNvSpPr>
              <a:spLocks noChangeShapeType="1"/>
            </p:cNvSpPr>
            <p:nvPr/>
          </p:nvSpPr>
          <p:spPr bwMode="auto">
            <a:xfrm>
              <a:off x="158" y="252"/>
              <a:ext cx="2268"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sz="2400"/>
            </a:p>
          </p:txBody>
        </p:sp>
      </p:grpSp>
      <p:sp>
        <p:nvSpPr>
          <p:cNvPr id="177" name="Text Box 31"/>
          <p:cNvSpPr txBox="1">
            <a:spLocks noChangeArrowheads="1"/>
          </p:cNvSpPr>
          <p:nvPr/>
        </p:nvSpPr>
        <p:spPr bwMode="auto">
          <a:xfrm>
            <a:off x="4991641" y="1311067"/>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 </a:t>
            </a:r>
            <a:r>
              <a:rPr kumimoji="1" lang="zh-CN" altLang="en-US" dirty="0">
                <a:latin typeface="Times New Roman" pitchFamily="18" charset="0"/>
              </a:rPr>
              <a:t>现场可编程</a:t>
            </a:r>
            <a:r>
              <a:rPr kumimoji="1" lang="en-US" altLang="zh-CN" dirty="0">
                <a:latin typeface="Times New Roman" pitchFamily="18" charset="0"/>
              </a:rPr>
              <a:t>ROM )</a:t>
            </a:r>
          </a:p>
        </p:txBody>
      </p:sp>
      <p:sp>
        <p:nvSpPr>
          <p:cNvPr id="178" name="Rectangle 5"/>
          <p:cNvSpPr>
            <a:spLocks noChangeArrowheads="1"/>
          </p:cNvSpPr>
          <p:nvPr/>
        </p:nvSpPr>
        <p:spPr bwMode="auto">
          <a:xfrm>
            <a:off x="1115427" y="1887180"/>
            <a:ext cx="415607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p>
            <a:pPr algn="l">
              <a:spcBef>
                <a:spcPct val="0"/>
              </a:spcBef>
            </a:pPr>
            <a:r>
              <a:rPr kumimoji="1" lang="zh-CN" altLang="en-US" sz="2400" dirty="0">
                <a:solidFill>
                  <a:schemeClr val="tx1"/>
                </a:solidFill>
                <a:latin typeface="Times New Roman" pitchFamily="18" charset="0"/>
              </a:rPr>
              <a:t>特点：用户一次性写入</a:t>
            </a:r>
          </a:p>
        </p:txBody>
      </p:sp>
      <p:graphicFrame>
        <p:nvGraphicFramePr>
          <p:cNvPr id="2" name="对象 1"/>
          <p:cNvGraphicFramePr>
            <a:graphicFrameLocks noChangeAspect="1"/>
          </p:cNvGraphicFramePr>
          <p:nvPr>
            <p:extLst>
              <p:ext uri="{D42A27DB-BD31-4B8C-83A1-F6EECF244321}">
                <p14:modId xmlns:p14="http://schemas.microsoft.com/office/powerpoint/2010/main" val="536194672"/>
              </p:ext>
            </p:extLst>
          </p:nvPr>
        </p:nvGraphicFramePr>
        <p:xfrm>
          <a:off x="1043846" y="2351026"/>
          <a:ext cx="7561263" cy="2627313"/>
        </p:xfrm>
        <a:graphic>
          <a:graphicData uri="http://schemas.openxmlformats.org/presentationml/2006/ole">
            <mc:AlternateContent xmlns:mc="http://schemas.openxmlformats.org/markup-compatibility/2006">
              <mc:Choice xmlns:v="urn:schemas-microsoft-com:vml" Requires="v">
                <p:oleObj spid="_x0000_s19530" name="位图图像" r:id="rId3" imgW="4247619" imgH="1762371" progId="PBrush">
                  <p:embed/>
                </p:oleObj>
              </mc:Choice>
              <mc:Fallback>
                <p:oleObj name="位图图像" r:id="rId3" imgW="4247619" imgH="176237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846" y="2351026"/>
                        <a:ext cx="7561263" cy="262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Rectangle 6"/>
          <p:cNvSpPr>
            <a:spLocks noChangeArrowheads="1"/>
          </p:cNvSpPr>
          <p:nvPr/>
        </p:nvSpPr>
        <p:spPr bwMode="auto">
          <a:xfrm>
            <a:off x="1236927" y="4824093"/>
            <a:ext cx="75094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dirty="0">
                <a:solidFill>
                  <a:schemeClr val="tx1"/>
                </a:solidFill>
              </a:rPr>
              <a:t>熔丝型</a:t>
            </a:r>
            <a:r>
              <a:rPr lang="en-US" altLang="zh-CN" sz="2400" dirty="0">
                <a:solidFill>
                  <a:schemeClr val="tx1"/>
                </a:solidFill>
              </a:rPr>
              <a:t>PROM</a:t>
            </a:r>
            <a:r>
              <a:rPr lang="zh-CN" altLang="en-US" sz="2400" dirty="0">
                <a:solidFill>
                  <a:schemeClr val="tx1"/>
                </a:solidFill>
              </a:rPr>
              <a:t>单元结构	      结破坏型</a:t>
            </a:r>
            <a:r>
              <a:rPr lang="en-US" altLang="zh-CN" sz="2400" dirty="0">
                <a:solidFill>
                  <a:schemeClr val="tx1"/>
                </a:solidFill>
              </a:rPr>
              <a:t>PROM</a:t>
            </a:r>
            <a:r>
              <a:rPr lang="zh-CN" altLang="en-US" sz="2400" dirty="0">
                <a:solidFill>
                  <a:schemeClr val="tx1"/>
                </a:solidFill>
              </a:rPr>
              <a:t>单元结构</a:t>
            </a:r>
            <a:r>
              <a:rPr lang="zh-CN" altLang="en-US" dirty="0">
                <a:solidFill>
                  <a:schemeClr val="tx1"/>
                </a:solidFill>
              </a:rPr>
              <a:t> </a:t>
            </a:r>
          </a:p>
        </p:txBody>
      </p:sp>
    </p:spTree>
    <p:extLst>
      <p:ext uri="{BB962C8B-B14F-4D97-AF65-F5344CB8AC3E}">
        <p14:creationId xmlns:p14="http://schemas.microsoft.com/office/powerpoint/2010/main" val="2161280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47380"/>
            <a:ext cx="8910594" cy="4635309"/>
          </a:xfrm>
        </p:spPr>
        <p:txBody>
          <a:bodyPr/>
          <a:lstStyle/>
          <a:p>
            <a:r>
              <a:rPr kumimoji="1" lang="zh-CN" altLang="en-US" sz="2800" dirty="0">
                <a:latin typeface="Times New Roman" pitchFamily="18" charset="0"/>
              </a:rPr>
              <a:t>只读存储器 </a:t>
            </a:r>
            <a:r>
              <a:rPr kumimoji="1" lang="en-US" altLang="zh-CN" sz="2800" dirty="0">
                <a:latin typeface="Times New Roman" pitchFamily="18" charset="0"/>
              </a:rPr>
              <a:t>ROM</a:t>
            </a:r>
            <a:r>
              <a:rPr kumimoji="1" lang="zh-CN" altLang="en-US" sz="2800" dirty="0">
                <a:latin typeface="Times New Roman" pitchFamily="18" charset="0"/>
              </a:rPr>
              <a:t>分类</a:t>
            </a:r>
            <a:endParaRPr lang="zh-CN" altLang="en-US" sz="28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grpSp>
        <p:nvGrpSpPr>
          <p:cNvPr id="9" name="Group 824"/>
          <p:cNvGrpSpPr>
            <a:grpSpLocks/>
          </p:cNvGrpSpPr>
          <p:nvPr/>
        </p:nvGrpSpPr>
        <p:grpSpPr bwMode="auto">
          <a:xfrm>
            <a:off x="355015" y="863829"/>
            <a:ext cx="3798888" cy="396875"/>
            <a:chOff x="0" y="1117"/>
            <a:chExt cx="2393" cy="250"/>
          </a:xfrm>
        </p:grpSpPr>
        <p:sp>
          <p:nvSpPr>
            <p:cNvPr id="10" name="Text Box 38"/>
            <p:cNvSpPr txBox="1">
              <a:spLocks noChangeArrowheads="1"/>
            </p:cNvSpPr>
            <p:nvPr/>
          </p:nvSpPr>
          <p:spPr bwMode="auto">
            <a:xfrm>
              <a:off x="0" y="1117"/>
              <a:ext cx="23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1</a:t>
              </a:r>
              <a:r>
                <a:rPr kumimoji="1" lang="zh-CN" altLang="en-US" dirty="0">
                  <a:latin typeface="Times New Roman" pitchFamily="18" charset="0"/>
                </a:rPr>
                <a:t>、</a:t>
              </a:r>
              <a:r>
                <a:rPr kumimoji="1" lang="zh-CN" altLang="en-US" dirty="0">
                  <a:solidFill>
                    <a:srgbClr val="66FF33"/>
                  </a:solidFill>
                  <a:latin typeface="Times New Roman" pitchFamily="18" charset="0"/>
                </a:rPr>
                <a:t> </a:t>
              </a:r>
              <a:r>
                <a:rPr kumimoji="1" lang="zh-CN" altLang="en-US" dirty="0">
                  <a:latin typeface="Times New Roman" pitchFamily="18" charset="0"/>
                </a:rPr>
                <a:t>掩膜式只读存储器 </a:t>
              </a:r>
              <a:r>
                <a:rPr kumimoji="1" lang="en-US" altLang="zh-CN" dirty="0">
                  <a:latin typeface="Times New Roman" pitchFamily="18" charset="0"/>
                </a:rPr>
                <a:t>ROM</a:t>
              </a:r>
            </a:p>
          </p:txBody>
        </p:sp>
        <p:sp>
          <p:nvSpPr>
            <p:cNvPr id="11" name="Line 823"/>
            <p:cNvSpPr>
              <a:spLocks noChangeShapeType="1"/>
            </p:cNvSpPr>
            <p:nvPr/>
          </p:nvSpPr>
          <p:spPr bwMode="auto">
            <a:xfrm>
              <a:off x="158" y="1344"/>
              <a:ext cx="208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174" name="Group 72"/>
          <p:cNvGrpSpPr>
            <a:grpSpLocks/>
          </p:cNvGrpSpPr>
          <p:nvPr/>
        </p:nvGrpSpPr>
        <p:grpSpPr bwMode="auto">
          <a:xfrm>
            <a:off x="346984" y="1311067"/>
            <a:ext cx="5838918" cy="833438"/>
            <a:chOff x="62" y="0"/>
            <a:chExt cx="2448" cy="525"/>
          </a:xfrm>
        </p:grpSpPr>
        <p:sp>
          <p:nvSpPr>
            <p:cNvPr id="175" name="Text Box 4"/>
            <p:cNvSpPr txBox="1">
              <a:spLocks noChangeArrowheads="1"/>
            </p:cNvSpPr>
            <p:nvPr/>
          </p:nvSpPr>
          <p:spPr bwMode="auto">
            <a:xfrm>
              <a:off x="62" y="0"/>
              <a:ext cx="2448"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2400" dirty="0">
                  <a:latin typeface="Times New Roman" pitchFamily="18" charset="0"/>
                </a:rPr>
                <a:t>2</a:t>
              </a:r>
              <a:r>
                <a:rPr kumimoji="1" lang="zh-CN" altLang="en-US" sz="2400" dirty="0">
                  <a:latin typeface="Times New Roman" pitchFamily="18" charset="0"/>
                </a:rPr>
                <a:t>、</a:t>
              </a:r>
              <a:r>
                <a:rPr kumimoji="1" lang="zh-CN" altLang="en-US" sz="2400" dirty="0">
                  <a:solidFill>
                    <a:srgbClr val="66FF33"/>
                  </a:solidFill>
                  <a:latin typeface="Times New Roman" pitchFamily="18" charset="0"/>
                </a:rPr>
                <a:t>  </a:t>
              </a:r>
              <a:r>
                <a:rPr kumimoji="1" lang="zh-CN" altLang="en-US" sz="2400" dirty="0">
                  <a:latin typeface="Times New Roman" pitchFamily="18" charset="0"/>
                </a:rPr>
                <a:t>一次编程只读存储器 </a:t>
              </a:r>
              <a:r>
                <a:rPr kumimoji="1" lang="en-US" altLang="zh-CN" sz="2400" dirty="0">
                  <a:latin typeface="Times New Roman" pitchFamily="18" charset="0"/>
                </a:rPr>
                <a:t>PROM </a:t>
              </a:r>
            </a:p>
          </p:txBody>
        </p:sp>
        <p:sp>
          <p:nvSpPr>
            <p:cNvPr id="176" name="Line 70"/>
            <p:cNvSpPr>
              <a:spLocks noChangeShapeType="1"/>
            </p:cNvSpPr>
            <p:nvPr/>
          </p:nvSpPr>
          <p:spPr bwMode="auto">
            <a:xfrm>
              <a:off x="158" y="252"/>
              <a:ext cx="2268"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sz="2400"/>
            </a:p>
          </p:txBody>
        </p:sp>
      </p:grpSp>
      <p:sp>
        <p:nvSpPr>
          <p:cNvPr id="177" name="Text Box 31"/>
          <p:cNvSpPr txBox="1">
            <a:spLocks noChangeArrowheads="1"/>
          </p:cNvSpPr>
          <p:nvPr/>
        </p:nvSpPr>
        <p:spPr bwMode="auto">
          <a:xfrm>
            <a:off x="4991641" y="1311067"/>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 </a:t>
            </a:r>
            <a:r>
              <a:rPr kumimoji="1" lang="zh-CN" altLang="en-US" dirty="0">
                <a:latin typeface="Times New Roman" pitchFamily="18" charset="0"/>
              </a:rPr>
              <a:t>现场可编程</a:t>
            </a:r>
            <a:r>
              <a:rPr kumimoji="1" lang="en-US" altLang="zh-CN" dirty="0">
                <a:latin typeface="Times New Roman" pitchFamily="18" charset="0"/>
              </a:rPr>
              <a:t>ROM )</a:t>
            </a:r>
          </a:p>
        </p:txBody>
      </p:sp>
      <p:sp>
        <p:nvSpPr>
          <p:cNvPr id="178" name="Rectangle 5"/>
          <p:cNvSpPr>
            <a:spLocks noChangeArrowheads="1"/>
          </p:cNvSpPr>
          <p:nvPr/>
        </p:nvSpPr>
        <p:spPr bwMode="auto">
          <a:xfrm>
            <a:off x="1115427" y="1887180"/>
            <a:ext cx="415607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p>
            <a:pPr algn="l">
              <a:spcBef>
                <a:spcPct val="0"/>
              </a:spcBef>
            </a:pPr>
            <a:r>
              <a:rPr kumimoji="1" lang="zh-CN" altLang="en-US" sz="2400" dirty="0">
                <a:solidFill>
                  <a:schemeClr val="tx1"/>
                </a:solidFill>
                <a:latin typeface="Times New Roman" pitchFamily="18" charset="0"/>
              </a:rPr>
              <a:t>特点：用户一次性写入</a:t>
            </a:r>
          </a:p>
        </p:txBody>
      </p:sp>
      <p:graphicFrame>
        <p:nvGraphicFramePr>
          <p:cNvPr id="2" name="对象 1"/>
          <p:cNvGraphicFramePr>
            <a:graphicFrameLocks noChangeAspect="1"/>
          </p:cNvGraphicFramePr>
          <p:nvPr>
            <p:extLst>
              <p:ext uri="{D42A27DB-BD31-4B8C-83A1-F6EECF244321}">
                <p14:modId xmlns:p14="http://schemas.microsoft.com/office/powerpoint/2010/main" val="195441988"/>
              </p:ext>
            </p:extLst>
          </p:nvPr>
        </p:nvGraphicFramePr>
        <p:xfrm>
          <a:off x="791748" y="1727786"/>
          <a:ext cx="7803438" cy="1341190"/>
        </p:xfrm>
        <a:graphic>
          <a:graphicData uri="http://schemas.openxmlformats.org/presentationml/2006/ole">
            <mc:AlternateContent xmlns:mc="http://schemas.openxmlformats.org/markup-compatibility/2006">
              <mc:Choice xmlns:v="urn:schemas-microsoft-com:vml" Requires="v">
                <p:oleObj spid="_x0000_s20551" name="位图图像" r:id="rId3" imgW="4247619" imgH="1762371" progId="PBrush">
                  <p:embed/>
                </p:oleObj>
              </mc:Choice>
              <mc:Fallback>
                <p:oleObj name="位图图像" r:id="rId3" imgW="4247619" imgH="176237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748" y="1727786"/>
                        <a:ext cx="7803438" cy="1341190"/>
                      </a:xfrm>
                      <a:prstGeom prst="rect">
                        <a:avLst/>
                      </a:prstGeom>
                      <a:noFill/>
                      <a:ln>
                        <a:noFill/>
                      </a:ln>
                    </p:spPr>
                  </p:pic>
                </p:oleObj>
              </mc:Fallback>
            </mc:AlternateContent>
          </a:graphicData>
        </a:graphic>
      </p:graphicFrame>
      <p:sp>
        <p:nvSpPr>
          <p:cNvPr id="14" name="内容占位符 1"/>
          <p:cNvSpPr txBox="1">
            <a:spLocks/>
          </p:cNvSpPr>
          <p:nvPr/>
        </p:nvSpPr>
        <p:spPr bwMode="auto">
          <a:xfrm>
            <a:off x="-1" y="3158982"/>
            <a:ext cx="9104897" cy="328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109538" indent="0">
              <a:buNone/>
            </a:pPr>
            <a:r>
              <a:rPr lang="zh-CN" altLang="en-US" sz="2400" dirty="0">
                <a:latin typeface="宋体" charset="-122"/>
              </a:rPr>
              <a:t>熔丝（</a:t>
            </a:r>
            <a:r>
              <a:rPr lang="en-US" altLang="zh-CN" sz="2400" dirty="0">
                <a:latin typeface="宋体" charset="-122"/>
              </a:rPr>
              <a:t>Fuse</a:t>
            </a:r>
            <a:r>
              <a:rPr lang="zh-CN" altLang="en-US" sz="2400" dirty="0">
                <a:latin typeface="宋体" charset="-122"/>
              </a:rPr>
              <a:t>）技术</a:t>
            </a:r>
            <a:r>
              <a:rPr lang="en-US" altLang="zh-CN" sz="2400" dirty="0">
                <a:latin typeface="宋体" charset="-122"/>
              </a:rPr>
              <a:t>----</a:t>
            </a:r>
            <a:r>
              <a:rPr lang="zh-CN" altLang="en-US" sz="2400" dirty="0">
                <a:latin typeface="宋体" charset="-122"/>
              </a:rPr>
              <a:t>应用于</a:t>
            </a:r>
            <a:r>
              <a:rPr lang="zh-CN" altLang="en-US" sz="2400" dirty="0"/>
              <a:t>熔丝型</a:t>
            </a:r>
            <a:r>
              <a:rPr lang="en-US" altLang="zh-CN" sz="2400" dirty="0"/>
              <a:t>PROM</a:t>
            </a:r>
            <a:r>
              <a:rPr lang="zh-CN" altLang="en-US" sz="2400" dirty="0"/>
              <a:t>单元结构</a:t>
            </a:r>
            <a:endParaRPr lang="zh-CN" altLang="en-US" sz="2400" dirty="0">
              <a:latin typeface="宋体" charset="-122"/>
            </a:endParaRPr>
          </a:p>
          <a:p>
            <a:pPr marL="719138" indent="-609600">
              <a:lnSpc>
                <a:spcPct val="90000"/>
              </a:lnSpc>
              <a:buFont typeface="Wingdings" pitchFamily="2" charset="2"/>
              <a:buNone/>
            </a:pPr>
            <a:r>
              <a:rPr lang="zh-CN" altLang="en-US" sz="2400" dirty="0">
                <a:latin typeface="宋体" charset="-122"/>
              </a:rPr>
              <a:t>    是用熔丝作为开关元件，这些开关元件在未编程时处于连通状态，加电编程时，在不需要连接处将熔丝</a:t>
            </a:r>
            <a:r>
              <a:rPr lang="zh-CN" altLang="en-US" sz="2400" dirty="0">
                <a:solidFill>
                  <a:srgbClr val="0000CC"/>
                </a:solidFill>
                <a:latin typeface="宋体" charset="-122"/>
              </a:rPr>
              <a:t>熔断</a:t>
            </a:r>
            <a:r>
              <a:rPr lang="zh-CN" altLang="en-US" sz="2400" dirty="0">
                <a:latin typeface="宋体" charset="-122"/>
              </a:rPr>
              <a:t>，最终形成的熔丝模式决定了整个器件的逻辑功能。</a:t>
            </a:r>
          </a:p>
          <a:p>
            <a:pPr marL="719138" indent="-609600">
              <a:lnSpc>
                <a:spcPct val="90000"/>
              </a:lnSpc>
              <a:buNone/>
            </a:pPr>
            <a:r>
              <a:rPr lang="zh-CN" altLang="en-US" sz="2400" dirty="0">
                <a:latin typeface="宋体" charset="-122"/>
              </a:rPr>
              <a:t>反熔丝（</a:t>
            </a:r>
            <a:r>
              <a:rPr lang="en-US" altLang="zh-CN" sz="2400" dirty="0">
                <a:latin typeface="宋体" charset="-122"/>
              </a:rPr>
              <a:t>Anti-Fuse</a:t>
            </a:r>
            <a:r>
              <a:rPr lang="zh-CN" altLang="en-US" sz="2400" dirty="0">
                <a:latin typeface="宋体" charset="-122"/>
              </a:rPr>
              <a:t>）技术</a:t>
            </a:r>
            <a:r>
              <a:rPr lang="en-US" altLang="zh-CN" sz="2400" dirty="0">
                <a:latin typeface="宋体" charset="-122"/>
              </a:rPr>
              <a:t>---</a:t>
            </a:r>
            <a:r>
              <a:rPr lang="zh-CN" altLang="en-US" sz="2400" dirty="0">
                <a:latin typeface="宋体" charset="-122"/>
              </a:rPr>
              <a:t>应用于</a:t>
            </a:r>
            <a:r>
              <a:rPr lang="zh-CN" altLang="en-US" sz="2400" dirty="0"/>
              <a:t>结破坏型</a:t>
            </a:r>
            <a:r>
              <a:rPr lang="en-US" altLang="zh-CN" sz="2400" dirty="0"/>
              <a:t>PROM</a:t>
            </a:r>
            <a:r>
              <a:rPr lang="zh-CN" altLang="en-US" sz="2400" dirty="0"/>
              <a:t>单元结构 </a:t>
            </a:r>
          </a:p>
          <a:p>
            <a:pPr marL="719138" indent="-609600">
              <a:lnSpc>
                <a:spcPct val="105000"/>
              </a:lnSpc>
              <a:buFont typeface="Wingdings" pitchFamily="2" charset="2"/>
              <a:buNone/>
            </a:pPr>
            <a:r>
              <a:rPr lang="zh-CN" altLang="en-US" sz="2400" dirty="0">
                <a:latin typeface="宋体" charset="-122"/>
              </a:rPr>
              <a:t>   也称</a:t>
            </a:r>
            <a:r>
              <a:rPr lang="zh-CN" altLang="en-US" sz="2400" dirty="0">
                <a:solidFill>
                  <a:srgbClr val="0000CC"/>
                </a:solidFill>
                <a:latin typeface="宋体" charset="-122"/>
              </a:rPr>
              <a:t>熔通</a:t>
            </a:r>
            <a:r>
              <a:rPr lang="zh-CN" altLang="en-US" sz="2400" dirty="0">
                <a:latin typeface="宋体" charset="-122"/>
              </a:rPr>
              <a:t>技术，这类器件是用逆熔丝作为开关元件。这些开关元件在未编程时处于开路状态，编程时，在需要连接处的开关元件两端加上编程电压将其融通。</a:t>
            </a:r>
          </a:p>
        </p:txBody>
      </p:sp>
    </p:spTree>
    <p:extLst>
      <p:ext uri="{BB962C8B-B14F-4D97-AF65-F5344CB8AC3E}">
        <p14:creationId xmlns:p14="http://schemas.microsoft.com/office/powerpoint/2010/main" val="4169129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202" y="418069"/>
            <a:ext cx="8910594" cy="4635309"/>
          </a:xfrm>
        </p:spPr>
        <p:txBody>
          <a:bodyPr/>
          <a:lstStyle/>
          <a:p>
            <a:r>
              <a:rPr kumimoji="1" lang="zh-CN" altLang="en-US" sz="2400" dirty="0">
                <a:latin typeface="Times New Roman" pitchFamily="18" charset="0"/>
              </a:rPr>
              <a:t>只读存储器 </a:t>
            </a:r>
            <a:r>
              <a:rPr kumimoji="1" lang="en-US" altLang="zh-CN" sz="2400" dirty="0">
                <a:latin typeface="Times New Roman" pitchFamily="18" charset="0"/>
              </a:rPr>
              <a:t>ROM</a:t>
            </a:r>
            <a:r>
              <a:rPr kumimoji="1" lang="zh-CN" altLang="en-US" sz="2400" dirty="0">
                <a:latin typeface="Times New Roman" pitchFamily="18" charset="0"/>
              </a:rPr>
              <a:t>分类</a:t>
            </a:r>
            <a:endParaRPr lang="zh-CN" altLang="en-US" sz="24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grpSp>
        <p:nvGrpSpPr>
          <p:cNvPr id="9" name="Group 824"/>
          <p:cNvGrpSpPr>
            <a:grpSpLocks/>
          </p:cNvGrpSpPr>
          <p:nvPr/>
        </p:nvGrpSpPr>
        <p:grpSpPr bwMode="auto">
          <a:xfrm>
            <a:off x="479425" y="852068"/>
            <a:ext cx="3798888" cy="396875"/>
            <a:chOff x="0" y="1117"/>
            <a:chExt cx="2393" cy="250"/>
          </a:xfrm>
        </p:grpSpPr>
        <p:sp>
          <p:nvSpPr>
            <p:cNvPr id="10" name="Text Box 38"/>
            <p:cNvSpPr txBox="1">
              <a:spLocks noChangeArrowheads="1"/>
            </p:cNvSpPr>
            <p:nvPr/>
          </p:nvSpPr>
          <p:spPr bwMode="auto">
            <a:xfrm>
              <a:off x="0" y="1117"/>
              <a:ext cx="23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1</a:t>
              </a:r>
              <a:r>
                <a:rPr kumimoji="1" lang="zh-CN" altLang="en-US" dirty="0">
                  <a:latin typeface="Times New Roman" pitchFamily="18" charset="0"/>
                </a:rPr>
                <a:t>、</a:t>
              </a:r>
              <a:r>
                <a:rPr kumimoji="1" lang="zh-CN" altLang="en-US" dirty="0">
                  <a:solidFill>
                    <a:srgbClr val="66FF33"/>
                  </a:solidFill>
                  <a:latin typeface="Times New Roman" pitchFamily="18" charset="0"/>
                </a:rPr>
                <a:t> </a:t>
              </a:r>
              <a:r>
                <a:rPr kumimoji="1" lang="zh-CN" altLang="en-US" dirty="0">
                  <a:latin typeface="Times New Roman" pitchFamily="18" charset="0"/>
                </a:rPr>
                <a:t>掩膜式只读存储器 </a:t>
              </a:r>
              <a:r>
                <a:rPr kumimoji="1" lang="en-US" altLang="zh-CN" dirty="0">
                  <a:latin typeface="Times New Roman" pitchFamily="18" charset="0"/>
                </a:rPr>
                <a:t>ROM</a:t>
              </a:r>
            </a:p>
          </p:txBody>
        </p:sp>
        <p:sp>
          <p:nvSpPr>
            <p:cNvPr id="11" name="Line 823"/>
            <p:cNvSpPr>
              <a:spLocks noChangeShapeType="1"/>
            </p:cNvSpPr>
            <p:nvPr/>
          </p:nvSpPr>
          <p:spPr bwMode="auto">
            <a:xfrm>
              <a:off x="158" y="1344"/>
              <a:ext cx="208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174" name="Group 72"/>
          <p:cNvGrpSpPr>
            <a:grpSpLocks/>
          </p:cNvGrpSpPr>
          <p:nvPr/>
        </p:nvGrpSpPr>
        <p:grpSpPr bwMode="auto">
          <a:xfrm>
            <a:off x="479425" y="1259660"/>
            <a:ext cx="3886200" cy="396875"/>
            <a:chOff x="62" y="0"/>
            <a:chExt cx="2448" cy="250"/>
          </a:xfrm>
        </p:grpSpPr>
        <p:sp>
          <p:nvSpPr>
            <p:cNvPr id="175" name="Text Box 4"/>
            <p:cNvSpPr txBox="1">
              <a:spLocks noChangeArrowheads="1"/>
            </p:cNvSpPr>
            <p:nvPr/>
          </p:nvSpPr>
          <p:spPr bwMode="auto">
            <a:xfrm>
              <a:off x="62" y="0"/>
              <a:ext cx="2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800" dirty="0">
                  <a:latin typeface="Times New Roman" pitchFamily="18" charset="0"/>
                </a:rPr>
                <a:t>2</a:t>
              </a:r>
              <a:r>
                <a:rPr kumimoji="1" lang="zh-CN" altLang="en-US" sz="1800" dirty="0">
                  <a:latin typeface="Times New Roman" pitchFamily="18" charset="0"/>
                </a:rPr>
                <a:t>、</a:t>
              </a:r>
              <a:r>
                <a:rPr kumimoji="1" lang="zh-CN" altLang="en-US" sz="1800" dirty="0">
                  <a:solidFill>
                    <a:srgbClr val="66FF33"/>
                  </a:solidFill>
                  <a:latin typeface="Times New Roman" pitchFamily="18" charset="0"/>
                </a:rPr>
                <a:t>  </a:t>
              </a:r>
              <a:r>
                <a:rPr kumimoji="1" lang="zh-CN" altLang="en-US" dirty="0">
                  <a:latin typeface="Times New Roman" pitchFamily="18" charset="0"/>
                </a:rPr>
                <a:t>一次编程只读存储器 </a:t>
              </a:r>
              <a:r>
                <a:rPr kumimoji="1" lang="en-US" altLang="zh-CN" dirty="0">
                  <a:latin typeface="Times New Roman" pitchFamily="18" charset="0"/>
                </a:rPr>
                <a:t>PROM</a:t>
              </a:r>
              <a:r>
                <a:rPr kumimoji="1" lang="en-US" altLang="zh-CN" sz="1800" dirty="0">
                  <a:latin typeface="Times New Roman" pitchFamily="18" charset="0"/>
                </a:rPr>
                <a:t> </a:t>
              </a:r>
              <a:endParaRPr kumimoji="1" lang="en-US" altLang="zh-CN" dirty="0">
                <a:latin typeface="Times New Roman" pitchFamily="18" charset="0"/>
              </a:endParaRPr>
            </a:p>
          </p:txBody>
        </p:sp>
        <p:sp>
          <p:nvSpPr>
            <p:cNvPr id="176" name="Line 70"/>
            <p:cNvSpPr>
              <a:spLocks noChangeShapeType="1"/>
            </p:cNvSpPr>
            <p:nvPr/>
          </p:nvSpPr>
          <p:spPr bwMode="auto">
            <a:xfrm>
              <a:off x="221" y="210"/>
              <a:ext cx="2268"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177" name="Text Box 31"/>
          <p:cNvSpPr txBox="1">
            <a:spLocks noChangeArrowheads="1"/>
          </p:cNvSpPr>
          <p:nvPr/>
        </p:nvSpPr>
        <p:spPr bwMode="auto">
          <a:xfrm>
            <a:off x="4232275" y="1212431"/>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 </a:t>
            </a:r>
            <a:r>
              <a:rPr kumimoji="1" lang="zh-CN" altLang="en-US" dirty="0">
                <a:latin typeface="Times New Roman" pitchFamily="18" charset="0"/>
              </a:rPr>
              <a:t>现场可编程</a:t>
            </a:r>
            <a:r>
              <a:rPr kumimoji="1" lang="en-US" altLang="zh-CN" dirty="0">
                <a:latin typeface="Times New Roman" pitchFamily="18" charset="0"/>
              </a:rPr>
              <a:t>ROM )</a:t>
            </a:r>
          </a:p>
        </p:txBody>
      </p:sp>
      <p:grpSp>
        <p:nvGrpSpPr>
          <p:cNvPr id="55" name="Group 73"/>
          <p:cNvGrpSpPr>
            <a:grpSpLocks/>
          </p:cNvGrpSpPr>
          <p:nvPr/>
        </p:nvGrpSpPr>
        <p:grpSpPr bwMode="auto">
          <a:xfrm>
            <a:off x="520999" y="1672389"/>
            <a:ext cx="4996064" cy="833439"/>
            <a:chOff x="0" y="2976"/>
            <a:chExt cx="1872" cy="525"/>
          </a:xfrm>
        </p:grpSpPr>
        <p:sp>
          <p:nvSpPr>
            <p:cNvPr id="56" name="Text Box 51"/>
            <p:cNvSpPr txBox="1">
              <a:spLocks noChangeArrowheads="1"/>
            </p:cNvSpPr>
            <p:nvPr/>
          </p:nvSpPr>
          <p:spPr bwMode="auto">
            <a:xfrm>
              <a:off x="0" y="2976"/>
              <a:ext cx="1872"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sz="2400" dirty="0">
                  <a:latin typeface="Times New Roman" pitchFamily="18" charset="0"/>
                </a:rPr>
                <a:t>3</a:t>
              </a:r>
              <a:r>
                <a:rPr kumimoji="1" lang="zh-CN" altLang="en-US" sz="2400" dirty="0">
                  <a:latin typeface="Times New Roman" pitchFamily="18" charset="0"/>
                </a:rPr>
                <a:t>、</a:t>
              </a:r>
              <a:r>
                <a:rPr kumimoji="1" lang="zh-CN" altLang="en-US" sz="2400" dirty="0">
                  <a:solidFill>
                    <a:srgbClr val="66FF33"/>
                  </a:solidFill>
                  <a:latin typeface="Times New Roman" pitchFamily="18" charset="0"/>
                </a:rPr>
                <a:t>  </a:t>
              </a:r>
              <a:r>
                <a:rPr kumimoji="1" lang="zh-CN" altLang="en-US" sz="2400" dirty="0">
                  <a:latin typeface="Times New Roman" pitchFamily="18" charset="0"/>
                </a:rPr>
                <a:t>多次改写只读存储器</a:t>
              </a:r>
            </a:p>
          </p:txBody>
        </p:sp>
        <p:sp>
          <p:nvSpPr>
            <p:cNvPr id="57" name="Line 71"/>
            <p:cNvSpPr>
              <a:spLocks noChangeShapeType="1"/>
            </p:cNvSpPr>
            <p:nvPr/>
          </p:nvSpPr>
          <p:spPr bwMode="auto">
            <a:xfrm>
              <a:off x="47" y="3225"/>
              <a:ext cx="165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sz="2400"/>
            </a:p>
          </p:txBody>
        </p:sp>
      </p:grpSp>
      <p:sp>
        <p:nvSpPr>
          <p:cNvPr id="58" name="Rectangle 52"/>
          <p:cNvSpPr>
            <a:spLocks noChangeArrowheads="1"/>
          </p:cNvSpPr>
          <p:nvPr/>
        </p:nvSpPr>
        <p:spPr bwMode="auto">
          <a:xfrm>
            <a:off x="3547671" y="2491108"/>
            <a:ext cx="3241675"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p>
            <a:pPr>
              <a:spcBef>
                <a:spcPct val="0"/>
              </a:spcBef>
            </a:pPr>
            <a:r>
              <a:rPr kumimoji="1" lang="zh-CN" altLang="en-US" sz="1800" dirty="0">
                <a:solidFill>
                  <a:schemeClr val="tx1"/>
                </a:solidFill>
                <a:latin typeface="Times New Roman" pitchFamily="18" charset="0"/>
              </a:rPr>
              <a:t>特点：在专用设备上可改写</a:t>
            </a:r>
          </a:p>
        </p:txBody>
      </p:sp>
      <p:sp>
        <p:nvSpPr>
          <p:cNvPr id="59" name="Text Box 53"/>
          <p:cNvSpPr txBox="1">
            <a:spLocks noChangeArrowheads="1"/>
          </p:cNvSpPr>
          <p:nvPr/>
        </p:nvSpPr>
        <p:spPr bwMode="auto">
          <a:xfrm>
            <a:off x="1206262" y="2034152"/>
            <a:ext cx="366984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EPROM</a:t>
            </a:r>
            <a:r>
              <a:rPr kumimoji="1" lang="zh-CN" altLang="en-US" dirty="0">
                <a:latin typeface="Times New Roman" pitchFamily="18" charset="0"/>
              </a:rPr>
              <a:t>（</a:t>
            </a:r>
            <a:r>
              <a:rPr lang="en-US" altLang="zh-CN" dirty="0"/>
              <a:t> Erasable PROM </a:t>
            </a:r>
            <a:r>
              <a:rPr kumimoji="1" lang="zh-CN" altLang="en-US" dirty="0">
                <a:latin typeface="Times New Roman" pitchFamily="18" charset="0"/>
              </a:rPr>
              <a:t>）</a:t>
            </a:r>
            <a:endParaRPr kumimoji="1" lang="en-US" altLang="zh-CN" dirty="0">
              <a:latin typeface="Times New Roman" pitchFamily="18" charset="0"/>
            </a:endParaRPr>
          </a:p>
        </p:txBody>
      </p:sp>
      <p:sp>
        <p:nvSpPr>
          <p:cNvPr id="60" name="Text Box 54"/>
          <p:cNvSpPr txBox="1">
            <a:spLocks noChangeArrowheads="1"/>
          </p:cNvSpPr>
          <p:nvPr/>
        </p:nvSpPr>
        <p:spPr bwMode="auto">
          <a:xfrm>
            <a:off x="1293813" y="4599078"/>
            <a:ext cx="539332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E</a:t>
            </a:r>
            <a:r>
              <a:rPr kumimoji="1" lang="en-US" altLang="zh-CN" baseline="30000" dirty="0">
                <a:latin typeface="Times New Roman" pitchFamily="18" charset="0"/>
              </a:rPr>
              <a:t>2</a:t>
            </a:r>
            <a:r>
              <a:rPr kumimoji="1" lang="en-US" altLang="zh-CN" dirty="0">
                <a:latin typeface="Times New Roman" pitchFamily="18" charset="0"/>
              </a:rPr>
              <a:t>PROM (</a:t>
            </a:r>
            <a:r>
              <a:rPr lang="en-US" altLang="zh-CN" dirty="0"/>
              <a:t>Electrical EPROM </a:t>
            </a:r>
            <a:r>
              <a:rPr kumimoji="1" lang="en-US" altLang="zh-CN" dirty="0">
                <a:latin typeface="Times New Roman" pitchFamily="18" charset="0"/>
              </a:rPr>
              <a:t>)</a:t>
            </a:r>
          </a:p>
        </p:txBody>
      </p:sp>
      <p:sp>
        <p:nvSpPr>
          <p:cNvPr id="61" name="Text Box 59"/>
          <p:cNvSpPr txBox="1">
            <a:spLocks noChangeArrowheads="1"/>
          </p:cNvSpPr>
          <p:nvPr/>
        </p:nvSpPr>
        <p:spPr bwMode="auto">
          <a:xfrm>
            <a:off x="1871820" y="2475720"/>
            <a:ext cx="16764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紫外线擦除</a:t>
            </a:r>
          </a:p>
        </p:txBody>
      </p:sp>
      <p:sp>
        <p:nvSpPr>
          <p:cNvPr id="62" name="Text Box 60"/>
          <p:cNvSpPr txBox="1">
            <a:spLocks noChangeArrowheads="1"/>
          </p:cNvSpPr>
          <p:nvPr/>
        </p:nvSpPr>
        <p:spPr bwMode="auto">
          <a:xfrm>
            <a:off x="5168508" y="4629978"/>
            <a:ext cx="13716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电擦除</a:t>
            </a:r>
          </a:p>
        </p:txBody>
      </p:sp>
      <p:graphicFrame>
        <p:nvGraphicFramePr>
          <p:cNvPr id="5" name="对象 4"/>
          <p:cNvGraphicFramePr>
            <a:graphicFrameLocks noChangeAspect="1"/>
          </p:cNvGraphicFramePr>
          <p:nvPr>
            <p:extLst>
              <p:ext uri="{D42A27DB-BD31-4B8C-83A1-F6EECF244321}">
                <p14:modId xmlns:p14="http://schemas.microsoft.com/office/powerpoint/2010/main" val="1940156905"/>
              </p:ext>
            </p:extLst>
          </p:nvPr>
        </p:nvGraphicFramePr>
        <p:xfrm>
          <a:off x="818915" y="2915632"/>
          <a:ext cx="2222268" cy="1683446"/>
        </p:xfrm>
        <a:graphic>
          <a:graphicData uri="http://schemas.openxmlformats.org/presentationml/2006/ole">
            <mc:AlternateContent xmlns:mc="http://schemas.openxmlformats.org/markup-compatibility/2006">
              <mc:Choice xmlns:v="urn:schemas-microsoft-com:vml" Requires="v">
                <p:oleObj spid="_x0000_s21574" name="位图图像" r:id="rId3" imgW="4858428" imgH="1352381" progId="PBrush">
                  <p:embed/>
                </p:oleObj>
              </mc:Choice>
              <mc:Fallback>
                <p:oleObj name="位图图像" r:id="rId3" imgW="4858428" imgH="1352381"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59279"/>
                      <a:stretch>
                        <a:fillRect/>
                      </a:stretch>
                    </p:blipFill>
                    <p:spPr bwMode="auto">
                      <a:xfrm>
                        <a:off x="818915" y="2915632"/>
                        <a:ext cx="2222268" cy="1683446"/>
                      </a:xfrm>
                      <a:prstGeom prst="rect">
                        <a:avLst/>
                      </a:prstGeom>
                      <a:noFill/>
                      <a:ln>
                        <a:noFill/>
                      </a:ln>
                    </p:spPr>
                  </p:pic>
                </p:oleObj>
              </mc:Fallback>
            </mc:AlternateContent>
          </a:graphicData>
        </a:graphic>
      </p:graphicFrame>
      <p:sp>
        <p:nvSpPr>
          <p:cNvPr id="6" name="矩形 5"/>
          <p:cNvSpPr/>
          <p:nvPr/>
        </p:nvSpPr>
        <p:spPr>
          <a:xfrm>
            <a:off x="3475141" y="3019738"/>
            <a:ext cx="5192132" cy="1384995"/>
          </a:xfrm>
          <a:prstGeom prst="rect">
            <a:avLst/>
          </a:prstGeom>
        </p:spPr>
        <p:txBody>
          <a:bodyPr wrap="square">
            <a:spAutoFit/>
          </a:bodyPr>
          <a:lstStyle/>
          <a:p>
            <a:pPr>
              <a:spcBef>
                <a:spcPct val="50000"/>
              </a:spcBef>
            </a:pPr>
            <a:r>
              <a:rPr lang="zh-CN" altLang="en-US" sz="2400" dirty="0">
                <a:solidFill>
                  <a:schemeClr val="tx1"/>
                </a:solidFill>
              </a:rPr>
              <a:t>紫外光的照射可使浮栅上的电荷获得能量</a:t>
            </a:r>
            <a:r>
              <a:rPr lang="en-US" altLang="zh-CN" sz="2400" dirty="0">
                <a:solidFill>
                  <a:schemeClr val="tx1"/>
                </a:solidFill>
              </a:rPr>
              <a:t>, </a:t>
            </a:r>
            <a:r>
              <a:rPr lang="zh-CN" altLang="en-US" sz="2400" dirty="0">
                <a:solidFill>
                  <a:schemeClr val="tx1"/>
                </a:solidFill>
              </a:rPr>
              <a:t>穿过绝缘层</a:t>
            </a:r>
            <a:r>
              <a:rPr lang="en-US" altLang="zh-CN" sz="2400" dirty="0">
                <a:solidFill>
                  <a:schemeClr val="tx1"/>
                </a:solidFill>
              </a:rPr>
              <a:t>, </a:t>
            </a:r>
            <a:r>
              <a:rPr lang="zh-CN" altLang="en-US" sz="2400" dirty="0">
                <a:solidFill>
                  <a:schemeClr val="tx1"/>
                </a:solidFill>
              </a:rPr>
              <a:t>跑回衬底 </a:t>
            </a:r>
          </a:p>
          <a:p>
            <a:pPr>
              <a:spcBef>
                <a:spcPct val="50000"/>
              </a:spcBef>
            </a:pPr>
            <a:r>
              <a:rPr lang="zh-CN" altLang="en-US" sz="2400" dirty="0">
                <a:solidFill>
                  <a:schemeClr val="tx1"/>
                </a:solidFill>
              </a:rPr>
              <a:t>称为光可擦除式（可多次进行）</a:t>
            </a:r>
          </a:p>
        </p:txBody>
      </p:sp>
      <p:pic>
        <p:nvPicPr>
          <p:cNvPr id="2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334" y="4982861"/>
            <a:ext cx="2299525" cy="172123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582166" y="5139114"/>
            <a:ext cx="4572000" cy="1200329"/>
          </a:xfrm>
          <a:prstGeom prst="rect">
            <a:avLst/>
          </a:prstGeom>
        </p:spPr>
        <p:txBody>
          <a:bodyPr>
            <a:spAutoFit/>
          </a:bodyPr>
          <a:lstStyle/>
          <a:p>
            <a:pPr>
              <a:spcBef>
                <a:spcPct val="50000"/>
              </a:spcBef>
            </a:pPr>
            <a:r>
              <a:rPr lang="en-US" altLang="zh-CN" sz="2400" dirty="0">
                <a:solidFill>
                  <a:schemeClr val="tx1"/>
                </a:solidFill>
              </a:rPr>
              <a:t>D</a:t>
            </a:r>
            <a:r>
              <a:rPr lang="zh-CN" altLang="en-US" sz="2400" dirty="0">
                <a:solidFill>
                  <a:schemeClr val="tx1"/>
                </a:solidFill>
              </a:rPr>
              <a:t>端加高压</a:t>
            </a:r>
            <a:r>
              <a:rPr lang="en-US" altLang="zh-CN" sz="2400" dirty="0">
                <a:solidFill>
                  <a:schemeClr val="tx1"/>
                </a:solidFill>
              </a:rPr>
              <a:t>, G</a:t>
            </a:r>
            <a:r>
              <a:rPr lang="zh-CN" altLang="en-US" sz="2400" dirty="0">
                <a:solidFill>
                  <a:schemeClr val="tx1"/>
                </a:solidFill>
              </a:rPr>
              <a:t>加</a:t>
            </a:r>
            <a:r>
              <a:rPr lang="en-US" altLang="zh-CN" sz="2400" dirty="0">
                <a:solidFill>
                  <a:schemeClr val="tx1"/>
                </a:solidFill>
              </a:rPr>
              <a:t>0V, </a:t>
            </a:r>
            <a:r>
              <a:rPr lang="zh-CN" altLang="en-US" sz="2400" dirty="0">
                <a:solidFill>
                  <a:schemeClr val="tx1"/>
                </a:solidFill>
              </a:rPr>
              <a:t>雪崩击穿发生</a:t>
            </a:r>
            <a:r>
              <a:rPr lang="en-US" altLang="zh-CN" sz="2400" dirty="0">
                <a:solidFill>
                  <a:schemeClr val="tx1"/>
                </a:solidFill>
              </a:rPr>
              <a:t>, </a:t>
            </a:r>
            <a:r>
              <a:rPr lang="zh-CN" altLang="en-US" sz="2400" dirty="0">
                <a:solidFill>
                  <a:schemeClr val="tx1"/>
                </a:solidFill>
              </a:rPr>
              <a:t>正电荷注入浮栅中和负电荷</a:t>
            </a:r>
            <a:r>
              <a:rPr lang="en-US" altLang="zh-CN" sz="2400" dirty="0">
                <a:solidFill>
                  <a:schemeClr val="tx1"/>
                </a:solidFill>
              </a:rPr>
              <a:t>, </a:t>
            </a:r>
            <a:r>
              <a:rPr lang="zh-CN" altLang="en-US" sz="2400" dirty="0">
                <a:solidFill>
                  <a:schemeClr val="tx1"/>
                </a:solidFill>
              </a:rPr>
              <a:t>存储单元由“</a:t>
            </a:r>
            <a:r>
              <a:rPr lang="en-US" altLang="zh-CN" sz="2400" dirty="0">
                <a:solidFill>
                  <a:schemeClr val="tx1"/>
                </a:solidFill>
              </a:rPr>
              <a:t>0”</a:t>
            </a:r>
            <a:r>
              <a:rPr lang="zh-CN" altLang="en-US" sz="2400" dirty="0">
                <a:solidFill>
                  <a:schemeClr val="tx1"/>
                </a:solidFill>
              </a:rPr>
              <a:t>变为“</a:t>
            </a:r>
            <a:r>
              <a:rPr lang="en-US" altLang="zh-CN" sz="2400" dirty="0">
                <a:solidFill>
                  <a:schemeClr val="tx1"/>
                </a:solidFill>
              </a:rPr>
              <a:t>1”</a:t>
            </a:r>
            <a:r>
              <a:rPr lang="zh-CN" altLang="en-US" sz="2400" dirty="0">
                <a:solidFill>
                  <a:schemeClr val="tx1"/>
                </a:solidFill>
              </a:rPr>
              <a:t>。</a:t>
            </a:r>
          </a:p>
        </p:txBody>
      </p:sp>
    </p:spTree>
    <p:extLst>
      <p:ext uri="{BB962C8B-B14F-4D97-AF65-F5344CB8AC3E}">
        <p14:creationId xmlns:p14="http://schemas.microsoft.com/office/powerpoint/2010/main" val="595631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00" y="459037"/>
            <a:ext cx="8910594" cy="4635309"/>
          </a:xfrm>
        </p:spPr>
        <p:txBody>
          <a:bodyPr/>
          <a:lstStyle/>
          <a:p>
            <a:r>
              <a:rPr kumimoji="1" lang="zh-CN" altLang="en-US" sz="2400" dirty="0">
                <a:latin typeface="Times New Roman" pitchFamily="18" charset="0"/>
              </a:rPr>
              <a:t>只读存储器 </a:t>
            </a:r>
            <a:r>
              <a:rPr kumimoji="1" lang="en-US" altLang="zh-CN" sz="2400" dirty="0">
                <a:latin typeface="Times New Roman" pitchFamily="18" charset="0"/>
              </a:rPr>
              <a:t>ROM</a:t>
            </a:r>
            <a:r>
              <a:rPr kumimoji="1" lang="zh-CN" altLang="en-US" sz="2400" dirty="0">
                <a:latin typeface="Times New Roman" pitchFamily="18" charset="0"/>
              </a:rPr>
              <a:t>分类</a:t>
            </a:r>
            <a:endParaRPr lang="zh-CN" altLang="en-US" sz="24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grpSp>
        <p:nvGrpSpPr>
          <p:cNvPr id="9" name="Group 824"/>
          <p:cNvGrpSpPr>
            <a:grpSpLocks/>
          </p:cNvGrpSpPr>
          <p:nvPr/>
        </p:nvGrpSpPr>
        <p:grpSpPr bwMode="auto">
          <a:xfrm>
            <a:off x="479425" y="852068"/>
            <a:ext cx="3798888" cy="396875"/>
            <a:chOff x="0" y="1117"/>
            <a:chExt cx="2393" cy="250"/>
          </a:xfrm>
        </p:grpSpPr>
        <p:sp>
          <p:nvSpPr>
            <p:cNvPr id="10" name="Text Box 38"/>
            <p:cNvSpPr txBox="1">
              <a:spLocks noChangeArrowheads="1"/>
            </p:cNvSpPr>
            <p:nvPr/>
          </p:nvSpPr>
          <p:spPr bwMode="auto">
            <a:xfrm>
              <a:off x="0" y="1117"/>
              <a:ext cx="23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1</a:t>
              </a:r>
              <a:r>
                <a:rPr kumimoji="1" lang="zh-CN" altLang="en-US" dirty="0">
                  <a:latin typeface="Times New Roman" pitchFamily="18" charset="0"/>
                </a:rPr>
                <a:t>、</a:t>
              </a:r>
              <a:r>
                <a:rPr kumimoji="1" lang="zh-CN" altLang="en-US" dirty="0">
                  <a:solidFill>
                    <a:srgbClr val="66FF33"/>
                  </a:solidFill>
                  <a:latin typeface="Times New Roman" pitchFamily="18" charset="0"/>
                </a:rPr>
                <a:t> </a:t>
              </a:r>
              <a:r>
                <a:rPr kumimoji="1" lang="zh-CN" altLang="en-US" dirty="0">
                  <a:latin typeface="Times New Roman" pitchFamily="18" charset="0"/>
                </a:rPr>
                <a:t>掩膜式只读存储器 </a:t>
              </a:r>
              <a:r>
                <a:rPr kumimoji="1" lang="en-US" altLang="zh-CN" dirty="0">
                  <a:latin typeface="Times New Roman" pitchFamily="18" charset="0"/>
                </a:rPr>
                <a:t>ROM</a:t>
              </a:r>
            </a:p>
          </p:txBody>
        </p:sp>
        <p:sp>
          <p:nvSpPr>
            <p:cNvPr id="11" name="Line 823"/>
            <p:cNvSpPr>
              <a:spLocks noChangeShapeType="1"/>
            </p:cNvSpPr>
            <p:nvPr/>
          </p:nvSpPr>
          <p:spPr bwMode="auto">
            <a:xfrm>
              <a:off x="158" y="1344"/>
              <a:ext cx="208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grpSp>
        <p:nvGrpSpPr>
          <p:cNvPr id="174" name="Group 72"/>
          <p:cNvGrpSpPr>
            <a:grpSpLocks/>
          </p:cNvGrpSpPr>
          <p:nvPr/>
        </p:nvGrpSpPr>
        <p:grpSpPr bwMode="auto">
          <a:xfrm>
            <a:off x="479425" y="1259660"/>
            <a:ext cx="3886200" cy="396875"/>
            <a:chOff x="62" y="0"/>
            <a:chExt cx="2448" cy="250"/>
          </a:xfrm>
        </p:grpSpPr>
        <p:sp>
          <p:nvSpPr>
            <p:cNvPr id="175" name="Text Box 4"/>
            <p:cNvSpPr txBox="1">
              <a:spLocks noChangeArrowheads="1"/>
            </p:cNvSpPr>
            <p:nvPr/>
          </p:nvSpPr>
          <p:spPr bwMode="auto">
            <a:xfrm>
              <a:off x="62" y="0"/>
              <a:ext cx="2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800" dirty="0">
                  <a:latin typeface="Times New Roman" pitchFamily="18" charset="0"/>
                </a:rPr>
                <a:t>2</a:t>
              </a:r>
              <a:r>
                <a:rPr kumimoji="1" lang="zh-CN" altLang="en-US" sz="1800" dirty="0">
                  <a:latin typeface="Times New Roman" pitchFamily="18" charset="0"/>
                </a:rPr>
                <a:t>、</a:t>
              </a:r>
              <a:r>
                <a:rPr kumimoji="1" lang="zh-CN" altLang="en-US" sz="1800" dirty="0">
                  <a:solidFill>
                    <a:srgbClr val="66FF33"/>
                  </a:solidFill>
                  <a:latin typeface="Times New Roman" pitchFamily="18" charset="0"/>
                </a:rPr>
                <a:t>  </a:t>
              </a:r>
              <a:r>
                <a:rPr kumimoji="1" lang="zh-CN" altLang="en-US" dirty="0">
                  <a:latin typeface="Times New Roman" pitchFamily="18" charset="0"/>
                </a:rPr>
                <a:t>一次编程只读存储器 </a:t>
              </a:r>
              <a:r>
                <a:rPr kumimoji="1" lang="en-US" altLang="zh-CN" dirty="0">
                  <a:latin typeface="Times New Roman" pitchFamily="18" charset="0"/>
                </a:rPr>
                <a:t>PROM</a:t>
              </a:r>
              <a:r>
                <a:rPr kumimoji="1" lang="en-US" altLang="zh-CN" sz="1800" dirty="0">
                  <a:latin typeface="Times New Roman" pitchFamily="18" charset="0"/>
                </a:rPr>
                <a:t> </a:t>
              </a:r>
              <a:endParaRPr kumimoji="1" lang="en-US" altLang="zh-CN" dirty="0">
                <a:latin typeface="Times New Roman" pitchFamily="18" charset="0"/>
              </a:endParaRPr>
            </a:p>
          </p:txBody>
        </p:sp>
        <p:sp>
          <p:nvSpPr>
            <p:cNvPr id="176" name="Line 70"/>
            <p:cNvSpPr>
              <a:spLocks noChangeShapeType="1"/>
            </p:cNvSpPr>
            <p:nvPr/>
          </p:nvSpPr>
          <p:spPr bwMode="auto">
            <a:xfrm>
              <a:off x="221" y="210"/>
              <a:ext cx="2268"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177" name="Text Box 31"/>
          <p:cNvSpPr txBox="1">
            <a:spLocks noChangeArrowheads="1"/>
          </p:cNvSpPr>
          <p:nvPr/>
        </p:nvSpPr>
        <p:spPr bwMode="auto">
          <a:xfrm>
            <a:off x="4232275" y="1212431"/>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 </a:t>
            </a:r>
            <a:r>
              <a:rPr kumimoji="1" lang="zh-CN" altLang="en-US" dirty="0">
                <a:latin typeface="Times New Roman" pitchFamily="18" charset="0"/>
              </a:rPr>
              <a:t>现场可编程</a:t>
            </a:r>
            <a:r>
              <a:rPr kumimoji="1" lang="en-US" altLang="zh-CN" dirty="0">
                <a:latin typeface="Times New Roman" pitchFamily="18" charset="0"/>
              </a:rPr>
              <a:t>ROM )</a:t>
            </a:r>
          </a:p>
        </p:txBody>
      </p:sp>
      <p:grpSp>
        <p:nvGrpSpPr>
          <p:cNvPr id="55" name="Group 73"/>
          <p:cNvGrpSpPr>
            <a:grpSpLocks/>
          </p:cNvGrpSpPr>
          <p:nvPr/>
        </p:nvGrpSpPr>
        <p:grpSpPr bwMode="auto">
          <a:xfrm>
            <a:off x="520999" y="1672389"/>
            <a:ext cx="4996064" cy="833439"/>
            <a:chOff x="0" y="2976"/>
            <a:chExt cx="1872" cy="525"/>
          </a:xfrm>
        </p:grpSpPr>
        <p:sp>
          <p:nvSpPr>
            <p:cNvPr id="56" name="Text Box 51"/>
            <p:cNvSpPr txBox="1">
              <a:spLocks noChangeArrowheads="1"/>
            </p:cNvSpPr>
            <p:nvPr/>
          </p:nvSpPr>
          <p:spPr bwMode="auto">
            <a:xfrm>
              <a:off x="0" y="2976"/>
              <a:ext cx="1872"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sz="2400" dirty="0">
                  <a:latin typeface="Times New Roman" pitchFamily="18" charset="0"/>
                </a:rPr>
                <a:t>3</a:t>
              </a:r>
              <a:r>
                <a:rPr kumimoji="1" lang="zh-CN" altLang="en-US" sz="2400" dirty="0">
                  <a:latin typeface="Times New Roman" pitchFamily="18" charset="0"/>
                </a:rPr>
                <a:t>、</a:t>
              </a:r>
              <a:r>
                <a:rPr kumimoji="1" lang="zh-CN" altLang="en-US" sz="2400" dirty="0">
                  <a:solidFill>
                    <a:srgbClr val="66FF33"/>
                  </a:solidFill>
                  <a:latin typeface="Times New Roman" pitchFamily="18" charset="0"/>
                </a:rPr>
                <a:t>  </a:t>
              </a:r>
              <a:r>
                <a:rPr kumimoji="1" lang="zh-CN" altLang="en-US" sz="2400" dirty="0">
                  <a:latin typeface="Times New Roman" pitchFamily="18" charset="0"/>
                </a:rPr>
                <a:t>多次改写只读存储器</a:t>
              </a:r>
            </a:p>
          </p:txBody>
        </p:sp>
        <p:sp>
          <p:nvSpPr>
            <p:cNvPr id="57" name="Line 71"/>
            <p:cNvSpPr>
              <a:spLocks noChangeShapeType="1"/>
            </p:cNvSpPr>
            <p:nvPr/>
          </p:nvSpPr>
          <p:spPr bwMode="auto">
            <a:xfrm>
              <a:off x="47" y="3225"/>
              <a:ext cx="165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sz="2400"/>
            </a:p>
          </p:txBody>
        </p:sp>
      </p:grpSp>
      <p:sp>
        <p:nvSpPr>
          <p:cNvPr id="59" name="Text Box 53"/>
          <p:cNvSpPr txBox="1">
            <a:spLocks noChangeArrowheads="1"/>
          </p:cNvSpPr>
          <p:nvPr/>
        </p:nvSpPr>
        <p:spPr bwMode="auto">
          <a:xfrm>
            <a:off x="1206262" y="2034152"/>
            <a:ext cx="366984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dirty="0">
                <a:latin typeface="Times New Roman" pitchFamily="18" charset="0"/>
              </a:rPr>
              <a:t>EPROM</a:t>
            </a:r>
            <a:r>
              <a:rPr kumimoji="1" lang="zh-CN" altLang="en-US" dirty="0">
                <a:latin typeface="Times New Roman" pitchFamily="18" charset="0"/>
              </a:rPr>
              <a:t>（</a:t>
            </a:r>
            <a:r>
              <a:rPr lang="en-US" altLang="zh-CN" dirty="0"/>
              <a:t> Erasable PROM </a:t>
            </a:r>
            <a:r>
              <a:rPr kumimoji="1" lang="zh-CN" altLang="en-US" dirty="0">
                <a:latin typeface="Times New Roman" pitchFamily="18" charset="0"/>
              </a:rPr>
              <a:t>）</a:t>
            </a:r>
            <a:endParaRPr kumimoji="1" lang="en-US" altLang="zh-CN" dirty="0">
              <a:latin typeface="Times New Roman" pitchFamily="18" charset="0"/>
            </a:endParaRPr>
          </a:p>
        </p:txBody>
      </p:sp>
      <p:sp>
        <p:nvSpPr>
          <p:cNvPr id="60" name="Text Box 54"/>
          <p:cNvSpPr txBox="1">
            <a:spLocks noChangeArrowheads="1"/>
          </p:cNvSpPr>
          <p:nvPr/>
        </p:nvSpPr>
        <p:spPr bwMode="auto">
          <a:xfrm>
            <a:off x="1243012" y="2415152"/>
            <a:ext cx="15240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E</a:t>
            </a:r>
            <a:r>
              <a:rPr kumimoji="1" lang="en-US" altLang="zh-CN" baseline="30000">
                <a:latin typeface="Times New Roman" pitchFamily="18" charset="0"/>
              </a:rPr>
              <a:t>2</a:t>
            </a:r>
            <a:r>
              <a:rPr kumimoji="1" lang="en-US" altLang="zh-CN">
                <a:latin typeface="Times New Roman" pitchFamily="18" charset="0"/>
              </a:rPr>
              <a:t>PROM</a:t>
            </a:r>
          </a:p>
        </p:txBody>
      </p:sp>
      <p:grpSp>
        <p:nvGrpSpPr>
          <p:cNvPr id="63" name="Group 16"/>
          <p:cNvGrpSpPr>
            <a:grpSpLocks/>
          </p:cNvGrpSpPr>
          <p:nvPr/>
        </p:nvGrpSpPr>
        <p:grpSpPr bwMode="auto">
          <a:xfrm>
            <a:off x="529709" y="2809506"/>
            <a:ext cx="2212979" cy="396875"/>
            <a:chOff x="0" y="164"/>
            <a:chExt cx="1394" cy="250"/>
          </a:xfrm>
        </p:grpSpPr>
        <p:sp>
          <p:nvSpPr>
            <p:cNvPr id="64" name="Text Box 4"/>
            <p:cNvSpPr txBox="1">
              <a:spLocks noChangeArrowheads="1"/>
            </p:cNvSpPr>
            <p:nvPr/>
          </p:nvSpPr>
          <p:spPr bwMode="auto">
            <a:xfrm>
              <a:off x="0" y="164"/>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kumimoji="1" lang="en-US" altLang="zh-CN" dirty="0">
                  <a:latin typeface="Times New Roman" pitchFamily="18" charset="0"/>
                </a:rPr>
                <a:t>4</a:t>
              </a:r>
              <a:r>
                <a:rPr kumimoji="1" lang="zh-CN" altLang="en-US" dirty="0">
                  <a:latin typeface="Times New Roman" pitchFamily="18" charset="0"/>
                </a:rPr>
                <a:t>、</a:t>
              </a:r>
              <a:r>
                <a:rPr kumimoji="1" lang="zh-CN" altLang="en-US" dirty="0">
                  <a:solidFill>
                    <a:srgbClr val="66FF33"/>
                  </a:solidFill>
                  <a:latin typeface="Times New Roman" pitchFamily="18" charset="0"/>
                </a:rPr>
                <a:t> </a:t>
              </a:r>
              <a:r>
                <a:rPr kumimoji="1" lang="zh-CN" altLang="en-US" dirty="0">
                  <a:latin typeface="Times New Roman" pitchFamily="18" charset="0"/>
                </a:rPr>
                <a:t>闪存 </a:t>
              </a:r>
              <a:r>
                <a:rPr kumimoji="1" lang="en-US" altLang="zh-CN" dirty="0">
                  <a:latin typeface="Times New Roman" pitchFamily="18" charset="0"/>
                </a:rPr>
                <a:t>FLASH</a:t>
              </a:r>
            </a:p>
          </p:txBody>
        </p:sp>
        <p:sp>
          <p:nvSpPr>
            <p:cNvPr id="65" name="Line 15"/>
            <p:cNvSpPr>
              <a:spLocks noChangeShapeType="1"/>
            </p:cNvSpPr>
            <p:nvPr/>
          </p:nvSpPr>
          <p:spPr bwMode="auto">
            <a:xfrm>
              <a:off x="147" y="391"/>
              <a:ext cx="1247"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grpSp>
      <p:sp>
        <p:nvSpPr>
          <p:cNvPr id="66" name="Text Box 17"/>
          <p:cNvSpPr txBox="1">
            <a:spLocks noChangeArrowheads="1"/>
          </p:cNvSpPr>
          <p:nvPr/>
        </p:nvSpPr>
        <p:spPr bwMode="auto">
          <a:xfrm rot="20833316">
            <a:off x="2984123" y="2736914"/>
            <a:ext cx="3025775" cy="396875"/>
          </a:xfrm>
          <a:prstGeom prst="rect">
            <a:avLst/>
          </a:prstGeom>
          <a:solidFill>
            <a:srgbClr val="E8E8E8"/>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spcBef>
                <a:spcPct val="0"/>
              </a:spcBef>
            </a:pPr>
            <a:r>
              <a:rPr kumimoji="1" lang="zh-CN" altLang="en-US">
                <a:solidFill>
                  <a:schemeClr val="accent2"/>
                </a:solidFill>
                <a:latin typeface="楷体" pitchFamily="49" charset="-122"/>
                <a:ea typeface="楷体" pitchFamily="49" charset="-122"/>
              </a:rPr>
              <a:t>内部采用</a:t>
            </a:r>
            <a:r>
              <a:rPr kumimoji="1" lang="en-US" altLang="zh-CN">
                <a:solidFill>
                  <a:schemeClr val="accent2"/>
                </a:solidFill>
                <a:latin typeface="楷体" pitchFamily="49" charset="-122"/>
                <a:ea typeface="楷体" pitchFamily="49" charset="-122"/>
              </a:rPr>
              <a:t>SRAM</a:t>
            </a:r>
            <a:r>
              <a:rPr kumimoji="1" lang="zh-CN" altLang="en-US">
                <a:solidFill>
                  <a:schemeClr val="accent2"/>
                </a:solidFill>
                <a:latin typeface="楷体" pitchFamily="49" charset="-122"/>
                <a:ea typeface="楷体" pitchFamily="49" charset="-122"/>
              </a:rPr>
              <a:t>作为缓冲器</a:t>
            </a:r>
            <a:endParaRPr lang="zh-CN" altLang="en-US">
              <a:solidFill>
                <a:schemeClr val="accent2"/>
              </a:solidFill>
              <a:latin typeface="楷体" pitchFamily="49" charset="-122"/>
              <a:ea typeface="楷体" pitchFamily="49" charset="-122"/>
            </a:endParaRPr>
          </a:p>
        </p:txBody>
      </p:sp>
      <p:sp>
        <p:nvSpPr>
          <p:cNvPr id="68" name="Rectangle 5"/>
          <p:cNvSpPr>
            <a:spLocks noChangeArrowheads="1"/>
          </p:cNvSpPr>
          <p:nvPr/>
        </p:nvSpPr>
        <p:spPr bwMode="auto">
          <a:xfrm>
            <a:off x="763072" y="4223143"/>
            <a:ext cx="5616575"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p>
            <a:pPr>
              <a:spcBef>
                <a:spcPct val="0"/>
              </a:spcBef>
            </a:pPr>
            <a:r>
              <a:rPr kumimoji="1" lang="zh-CN" altLang="en-US" dirty="0">
                <a:solidFill>
                  <a:schemeClr val="tx1"/>
                </a:solidFill>
                <a:latin typeface="Times New Roman" pitchFamily="18" charset="0"/>
              </a:rPr>
              <a:t>特点：集成度高、</a:t>
            </a:r>
            <a:r>
              <a:rPr kumimoji="1" lang="zh-CN" altLang="en-US" dirty="0">
                <a:solidFill>
                  <a:schemeClr val="tx1"/>
                </a:solidFill>
              </a:rPr>
              <a:t>读取速度快、再编程次数多 </a:t>
            </a:r>
          </a:p>
        </p:txBody>
      </p:sp>
      <p:sp>
        <p:nvSpPr>
          <p:cNvPr id="69" name="Text Box 12"/>
          <p:cNvSpPr txBox="1">
            <a:spLocks noChangeArrowheads="1"/>
          </p:cNvSpPr>
          <p:nvPr/>
        </p:nvSpPr>
        <p:spPr bwMode="auto">
          <a:xfrm>
            <a:off x="6594788" y="2925162"/>
            <a:ext cx="2286000" cy="415925"/>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宋体" pitchFamily="2" charset="-122"/>
              </a:rPr>
              <a:t>非易失性的存储器</a:t>
            </a:r>
            <a:r>
              <a:rPr kumimoji="1" lang="zh-CN" altLang="en-US" dirty="0">
                <a:latin typeface="Times New Roman" pitchFamily="18" charset="0"/>
              </a:rPr>
              <a:t> </a:t>
            </a:r>
          </a:p>
        </p:txBody>
      </p:sp>
      <p:sp>
        <p:nvSpPr>
          <p:cNvPr id="2" name="矩形 1"/>
          <p:cNvSpPr/>
          <p:nvPr/>
        </p:nvSpPr>
        <p:spPr>
          <a:xfrm>
            <a:off x="766493" y="3495609"/>
            <a:ext cx="8219222" cy="707886"/>
          </a:xfrm>
          <a:prstGeom prst="rect">
            <a:avLst/>
          </a:prstGeom>
        </p:spPr>
        <p:txBody>
          <a:bodyPr wrap="square">
            <a:spAutoFit/>
          </a:bodyPr>
          <a:lstStyle/>
          <a:p>
            <a:r>
              <a:rPr lang="zh-CN" altLang="en-US" sz="2000" dirty="0">
                <a:solidFill>
                  <a:schemeClr val="tx1"/>
                </a:solidFill>
              </a:rPr>
              <a:t>由施敏教授</a:t>
            </a:r>
            <a:r>
              <a:rPr lang="en-US" altLang="zh-CN" sz="2000" dirty="0">
                <a:solidFill>
                  <a:schemeClr val="tx1"/>
                </a:solidFill>
              </a:rPr>
              <a:t>,</a:t>
            </a:r>
            <a:r>
              <a:rPr lang="zh-CN" altLang="en-US" sz="2000" dirty="0">
                <a:solidFill>
                  <a:schemeClr val="tx1"/>
                </a:solidFill>
              </a:rPr>
              <a:t>在</a:t>
            </a:r>
            <a:r>
              <a:rPr lang="en-US" altLang="zh-CN" sz="2000" dirty="0">
                <a:solidFill>
                  <a:schemeClr val="tx1"/>
                </a:solidFill>
              </a:rPr>
              <a:t>1967</a:t>
            </a:r>
            <a:r>
              <a:rPr lang="zh-CN" altLang="en-US" sz="2000" dirty="0">
                <a:solidFill>
                  <a:schemeClr val="tx1"/>
                </a:solidFill>
              </a:rPr>
              <a:t>年发明的非挥发性内存</a:t>
            </a:r>
            <a:r>
              <a:rPr lang="en-US" altLang="zh-CN" sz="2000" dirty="0">
                <a:solidFill>
                  <a:schemeClr val="tx1"/>
                </a:solidFill>
              </a:rPr>
              <a:t>(The Nonvolatile Semiconductor Memory)</a:t>
            </a:r>
            <a:endParaRPr lang="zh-CN" altLang="en-US" sz="2000" dirty="0">
              <a:solidFill>
                <a:schemeClr val="tx1"/>
              </a:solidFill>
            </a:endParaRPr>
          </a:p>
        </p:txBody>
      </p:sp>
    </p:spTree>
    <p:extLst>
      <p:ext uri="{BB962C8B-B14F-4D97-AF65-F5344CB8AC3E}">
        <p14:creationId xmlns:p14="http://schemas.microsoft.com/office/powerpoint/2010/main" val="1997688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123" y="503805"/>
            <a:ext cx="8910594" cy="4635309"/>
          </a:xfrm>
        </p:spPr>
        <p:txBody>
          <a:bodyPr/>
          <a:lstStyle/>
          <a:p>
            <a:r>
              <a:rPr kumimoji="1" lang="zh-CN" altLang="en-US" sz="2400" dirty="0">
                <a:latin typeface="Times New Roman" pitchFamily="18" charset="0"/>
              </a:rPr>
              <a:t>只读存储器 </a:t>
            </a:r>
            <a:r>
              <a:rPr kumimoji="1" lang="en-US" altLang="zh-CN" sz="2400" dirty="0">
                <a:latin typeface="Times New Roman" pitchFamily="18" charset="0"/>
              </a:rPr>
              <a:t>ROM</a:t>
            </a:r>
            <a:r>
              <a:rPr kumimoji="1" lang="zh-CN" altLang="en-US" sz="2400" dirty="0">
                <a:latin typeface="Times New Roman" pitchFamily="18" charset="0"/>
              </a:rPr>
              <a:t>分类</a:t>
            </a:r>
            <a:endParaRPr lang="zh-CN" altLang="en-US" sz="24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sp>
        <p:nvSpPr>
          <p:cNvPr id="5" name="矩形 4"/>
          <p:cNvSpPr/>
          <p:nvPr/>
        </p:nvSpPr>
        <p:spPr>
          <a:xfrm>
            <a:off x="566733" y="811579"/>
            <a:ext cx="1890261" cy="461665"/>
          </a:xfrm>
          <a:prstGeom prst="rect">
            <a:avLst/>
          </a:prstGeom>
        </p:spPr>
        <p:txBody>
          <a:bodyPr wrap="none">
            <a:spAutoFit/>
          </a:bodyPr>
          <a:lstStyle/>
          <a:p>
            <a:r>
              <a:rPr lang="zh-CN" altLang="en-US" sz="2400" dirty="0">
                <a:solidFill>
                  <a:schemeClr val="tx1"/>
                </a:solidFill>
              </a:rPr>
              <a:t>施敏和</a:t>
            </a:r>
            <a:r>
              <a:rPr lang="en-US" altLang="zh-CN" sz="2400" dirty="0">
                <a:solidFill>
                  <a:schemeClr val="tx1"/>
                </a:solidFill>
              </a:rPr>
              <a:t>FLASH</a:t>
            </a:r>
            <a:endParaRPr lang="zh-CN" altLang="en-US" sz="2400" dirty="0">
              <a:solidFill>
                <a:schemeClr val="tx1"/>
              </a:solidFill>
            </a:endParaRPr>
          </a:p>
        </p:txBody>
      </p:sp>
      <p:sp>
        <p:nvSpPr>
          <p:cNvPr id="27" name="Rectangle 3"/>
          <p:cNvSpPr txBox="1">
            <a:spLocks noChangeArrowheads="1"/>
          </p:cNvSpPr>
          <p:nvPr/>
        </p:nvSpPr>
        <p:spPr bwMode="auto">
          <a:xfrm>
            <a:off x="738334" y="1188158"/>
            <a:ext cx="8108950"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a:spcAft>
                <a:spcPct val="50000"/>
              </a:spcAft>
            </a:pPr>
            <a:r>
              <a:rPr lang="zh-CN" altLang="en-US" sz="1800" dirty="0"/>
              <a:t>施敏，</a:t>
            </a:r>
            <a:r>
              <a:rPr lang="en-US" altLang="zh-CN" sz="1800" dirty="0"/>
              <a:t>Bell Lab/Stanford</a:t>
            </a:r>
            <a:r>
              <a:rPr lang="zh-CN" altLang="en-US" sz="1800" dirty="0"/>
              <a:t>，撰写的经典教材</a:t>
            </a:r>
            <a:r>
              <a:rPr lang="en-US" altLang="zh-CN" sz="1800" dirty="0"/>
              <a:t>《</a:t>
            </a:r>
            <a:r>
              <a:rPr lang="zh-CN" altLang="en-US" sz="1800" dirty="0"/>
              <a:t>半导体器件物理</a:t>
            </a:r>
            <a:r>
              <a:rPr lang="en-US" altLang="zh-CN" sz="1800" dirty="0"/>
              <a:t>》</a:t>
            </a:r>
            <a:r>
              <a:rPr lang="zh-CN" altLang="en-US" sz="1800" dirty="0"/>
              <a:t>，被论文引用的次数约</a:t>
            </a:r>
            <a:r>
              <a:rPr lang="en-US" altLang="zh-CN" sz="1800" dirty="0"/>
              <a:t>15000</a:t>
            </a:r>
            <a:r>
              <a:rPr lang="zh-CN" altLang="en-US" sz="1800" dirty="0"/>
              <a:t>次 </a:t>
            </a:r>
            <a:r>
              <a:rPr lang="en-US" altLang="zh-CN" sz="1800" dirty="0"/>
              <a:t>(ISI</a:t>
            </a:r>
            <a:r>
              <a:rPr lang="zh-CN" altLang="en-US" sz="1800" dirty="0"/>
              <a:t>统计</a:t>
            </a:r>
            <a:r>
              <a:rPr lang="en-US" altLang="zh-CN" sz="1800" dirty="0"/>
              <a:t>)</a:t>
            </a:r>
            <a:r>
              <a:rPr lang="zh-CN" altLang="en-US" sz="1800" dirty="0"/>
              <a:t>。</a:t>
            </a:r>
          </a:p>
          <a:p>
            <a:pPr>
              <a:spcAft>
                <a:spcPct val="50000"/>
              </a:spcAft>
            </a:pPr>
            <a:r>
              <a:rPr lang="zh-CN" altLang="en-US" sz="1800" dirty="0"/>
              <a:t>已被诺贝尔奖</a:t>
            </a:r>
            <a:r>
              <a:rPr lang="zh-CN" altLang="en-US" sz="1800" dirty="0">
                <a:solidFill>
                  <a:schemeClr val="accent2"/>
                </a:solidFill>
              </a:rPr>
              <a:t>三次提名</a:t>
            </a:r>
            <a:r>
              <a:rPr lang="zh-CN" altLang="en-US" sz="1800" dirty="0"/>
              <a:t>。</a:t>
            </a:r>
          </a:p>
          <a:p>
            <a:r>
              <a:rPr lang="zh-CN" altLang="en-US" sz="1800" dirty="0"/>
              <a:t>美国工程院、中国大陆工程院和中国</a:t>
            </a:r>
            <a:r>
              <a:rPr lang="zh-CN" altLang="en-US" sz="1800" dirty="0">
                <a:solidFill>
                  <a:schemeClr val="accent2"/>
                </a:solidFill>
              </a:rPr>
              <a:t>台湾工程院三院院士</a:t>
            </a:r>
            <a:r>
              <a:rPr lang="zh-CN" altLang="en-US" sz="1800" dirty="0"/>
              <a:t>。</a:t>
            </a:r>
          </a:p>
          <a:p>
            <a:r>
              <a:rPr lang="zh-CN" altLang="en-US" sz="1800" dirty="0"/>
              <a:t>曾获得</a:t>
            </a:r>
            <a:r>
              <a:rPr lang="en-US" altLang="zh-CN" sz="1800" dirty="0"/>
              <a:t>IEEE</a:t>
            </a:r>
            <a:r>
              <a:rPr lang="zh-CN" altLang="en-US" sz="1800" dirty="0"/>
              <a:t>电子器件的最高荣誉奖（</a:t>
            </a:r>
            <a:r>
              <a:rPr lang="en-US" altLang="zh-CN" sz="1800" dirty="0" err="1"/>
              <a:t>Ebers</a:t>
            </a:r>
            <a:r>
              <a:rPr lang="zh-CN" altLang="en-US" sz="1800" dirty="0"/>
              <a:t>奖）</a:t>
            </a:r>
          </a:p>
          <a:p>
            <a:r>
              <a:rPr lang="zh-CN" altLang="en-US" sz="1800" dirty="0"/>
              <a:t>非挥发性半导体内存</a:t>
            </a:r>
            <a:r>
              <a:rPr lang="en-US" altLang="zh-CN" sz="1800" dirty="0"/>
              <a:t>(Flash)</a:t>
            </a:r>
            <a:r>
              <a:rPr lang="zh-CN" altLang="en-US" sz="1800" dirty="0"/>
              <a:t>发明者和手机发明人之一。</a:t>
            </a:r>
          </a:p>
        </p:txBody>
      </p:sp>
      <p:pic>
        <p:nvPicPr>
          <p:cNvPr id="28" name="Picture 4" descr="09051420_x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76" y="3564009"/>
            <a:ext cx="4319218" cy="288019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088" y="3145469"/>
            <a:ext cx="2286196" cy="3233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7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0"/>
            <a:ext cx="7848600"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第一节  特殊存储部件</a:t>
            </a:r>
            <a:endParaRPr lang="zh-CN" altLang="en-US" dirty="0"/>
          </a:p>
        </p:txBody>
      </p:sp>
      <p:sp>
        <p:nvSpPr>
          <p:cNvPr id="5" name="内容占位符 4"/>
          <p:cNvSpPr>
            <a:spLocks noGrp="1"/>
          </p:cNvSpPr>
          <p:nvPr>
            <p:ph idx="1"/>
          </p:nvPr>
        </p:nvSpPr>
        <p:spPr>
          <a:xfrm>
            <a:off x="116702" y="503805"/>
            <a:ext cx="8690747" cy="5820795"/>
          </a:xfrm>
        </p:spPr>
        <p:txBody>
          <a:bodyPr/>
          <a:lstStyle/>
          <a:p>
            <a:r>
              <a:rPr kumimoji="1" lang="zh-CN" altLang="en-US" sz="2400" dirty="0">
                <a:latin typeface="Times New Roman" pitchFamily="18" charset="0"/>
              </a:rPr>
              <a:t>存储逻辑：是时序逻辑和组合逻辑相结合的产物。也是构成可编程逻辑器件的技术基础。</a:t>
            </a:r>
            <a:endParaRPr kumimoji="1" lang="en-US" altLang="zh-CN" sz="2400" dirty="0">
              <a:latin typeface="Times New Roman" pitchFamily="18" charset="0"/>
            </a:endParaRPr>
          </a:p>
          <a:p>
            <a:r>
              <a:rPr kumimoji="1" lang="zh-CN" altLang="en-US" sz="2400" dirty="0">
                <a:latin typeface="Times New Roman" pitchFamily="18" charset="0"/>
              </a:rPr>
              <a:t>存储器</a:t>
            </a:r>
            <a:r>
              <a:rPr kumimoji="1" lang="zh-CN" altLang="en-US" dirty="0">
                <a:latin typeface="Times New Roman" pitchFamily="18" charset="0"/>
              </a:rPr>
              <a:t>：</a:t>
            </a:r>
            <a:r>
              <a:rPr kumimoji="1" lang="zh-CN" altLang="en-US" sz="2400" dirty="0">
                <a:latin typeface="Times New Roman" pitchFamily="18" charset="0"/>
              </a:rPr>
              <a:t>能够存储          个二进制比特数的逻辑电路；</a:t>
            </a:r>
            <a:endParaRPr kumimoji="1" lang="en-US" altLang="zh-CN" sz="2400" dirty="0">
              <a:latin typeface="Times New Roman" pitchFamily="18" charset="0"/>
            </a:endParaRPr>
          </a:p>
          <a:p>
            <a:pPr lvl="1"/>
            <a:r>
              <a:rPr kumimoji="1" lang="en-US" altLang="zh-CN" sz="2800" dirty="0">
                <a:latin typeface="Times New Roman" pitchFamily="18" charset="0"/>
              </a:rPr>
              <a:t>m</a:t>
            </a:r>
            <a:r>
              <a:rPr kumimoji="1" lang="zh-CN" altLang="en-US" sz="2800" dirty="0">
                <a:latin typeface="Times New Roman" pitchFamily="18" charset="0"/>
              </a:rPr>
              <a:t>表示字的个数，</a:t>
            </a:r>
            <a:r>
              <a:rPr kumimoji="1" lang="en-US" altLang="zh-CN" sz="2800" dirty="0">
                <a:latin typeface="Times New Roman" pitchFamily="18" charset="0"/>
              </a:rPr>
              <a:t>n</a:t>
            </a:r>
            <a:r>
              <a:rPr kumimoji="1" lang="zh-CN" altLang="en-US" sz="2800" dirty="0">
                <a:latin typeface="Times New Roman" pitchFamily="18" charset="0"/>
              </a:rPr>
              <a:t>表示一个字的长度（比特数）。</a:t>
            </a:r>
            <a:endParaRPr kumimoji="1" lang="en-US" altLang="zh-CN" sz="2800" dirty="0">
              <a:latin typeface="Times New Roman" pitchFamily="18" charset="0"/>
            </a:endParaRPr>
          </a:p>
          <a:p>
            <a:r>
              <a:rPr kumimoji="1" lang="zh-CN" altLang="en-US" sz="2400" dirty="0">
                <a:latin typeface="Times New Roman" pitchFamily="18" charset="0"/>
              </a:rPr>
              <a:t>特殊存储部件：</a:t>
            </a:r>
            <a:endParaRPr kumimoji="1" lang="en-US" altLang="zh-CN" sz="2400" dirty="0">
              <a:latin typeface="Times New Roman" pitchFamily="18" charset="0"/>
            </a:endParaRPr>
          </a:p>
          <a:p>
            <a:pPr lvl="1"/>
            <a:r>
              <a:rPr kumimoji="1" lang="zh-CN" altLang="en-US" sz="2000" dirty="0">
                <a:latin typeface="Times New Roman" pitchFamily="18" charset="0"/>
              </a:rPr>
              <a:t>寄存器堆（文件）</a:t>
            </a:r>
            <a:endParaRPr kumimoji="1" lang="en-US" altLang="zh-CN" sz="2000" dirty="0">
              <a:latin typeface="Times New Roman" pitchFamily="18" charset="0"/>
            </a:endParaRPr>
          </a:p>
          <a:p>
            <a:pPr lvl="1"/>
            <a:r>
              <a:rPr kumimoji="1" lang="zh-CN" altLang="en-US" sz="2000" dirty="0">
                <a:latin typeface="Times New Roman" pitchFamily="18" charset="0"/>
              </a:rPr>
              <a:t>寄存器队列</a:t>
            </a:r>
            <a:endParaRPr kumimoji="1" lang="en-US" altLang="zh-CN" sz="2000" dirty="0">
              <a:latin typeface="Times New Roman" pitchFamily="18" charset="0"/>
            </a:endParaRPr>
          </a:p>
          <a:p>
            <a:pPr lvl="1"/>
            <a:r>
              <a:rPr kumimoji="1" lang="zh-CN" altLang="en-US" sz="2000" dirty="0">
                <a:latin typeface="Times New Roman" pitchFamily="18" charset="0"/>
              </a:rPr>
              <a:t>寄存器栈</a:t>
            </a:r>
          </a:p>
          <a:p>
            <a:endParaRPr lang="en-US" altLang="zh-CN" dirty="0"/>
          </a:p>
          <a:p>
            <a:r>
              <a:rPr lang="zh-CN" altLang="en-US" sz="2400" dirty="0"/>
              <a:t>寄存器</a:t>
            </a:r>
            <a:r>
              <a:rPr lang="zh-CN" altLang="en-US" dirty="0"/>
              <a:t>：</a:t>
            </a:r>
            <a:endParaRPr lang="en-US" altLang="zh-CN" dirty="0"/>
          </a:p>
          <a:p>
            <a:pPr lvl="1"/>
            <a:r>
              <a:rPr lang="zh-CN" altLang="en-US" sz="2000" dirty="0"/>
              <a:t>由</a:t>
            </a:r>
            <a:r>
              <a:rPr lang="en-US" altLang="zh-CN" sz="2000" dirty="0"/>
              <a:t>m</a:t>
            </a:r>
            <a:r>
              <a:rPr lang="zh-CN" altLang="en-US" sz="2000" dirty="0"/>
              <a:t>个触发器</a:t>
            </a:r>
            <a:r>
              <a:rPr lang="en-US" altLang="zh-CN" sz="2000" dirty="0"/>
              <a:t>/</a:t>
            </a:r>
            <a:r>
              <a:rPr lang="zh-CN" altLang="en-US" sz="2000" dirty="0"/>
              <a:t>锁存器按照并行方式输入</a:t>
            </a:r>
            <a:r>
              <a:rPr lang="en-US" altLang="zh-CN" sz="2000" dirty="0"/>
              <a:t>/</a:t>
            </a:r>
            <a:r>
              <a:rPr lang="zh-CN" altLang="en-US" sz="2000" dirty="0"/>
              <a:t>并行方式输出连接而成。</a:t>
            </a:r>
          </a:p>
          <a:p>
            <a:endParaRPr lang="zh-CN" altLang="en-US" dirty="0"/>
          </a:p>
        </p:txBody>
      </p:sp>
      <p:sp>
        <p:nvSpPr>
          <p:cNvPr id="33" name="Text Box 12"/>
          <p:cNvSpPr txBox="1">
            <a:spLocks noChangeArrowheads="1"/>
          </p:cNvSpPr>
          <p:nvPr/>
        </p:nvSpPr>
        <p:spPr bwMode="auto">
          <a:xfrm>
            <a:off x="3120231" y="3346902"/>
            <a:ext cx="594039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均由寄存器组成，容量小，逻辑结构简单，速度快</a:t>
            </a:r>
          </a:p>
        </p:txBody>
      </p:sp>
      <p:sp>
        <p:nvSpPr>
          <p:cNvPr id="2" name="右大括号 1"/>
          <p:cNvSpPr/>
          <p:nvPr/>
        </p:nvSpPr>
        <p:spPr bwMode="auto">
          <a:xfrm>
            <a:off x="2760207" y="3023973"/>
            <a:ext cx="360024" cy="1052418"/>
          </a:xfrm>
          <a:prstGeom prst="rightBrac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143966525"/>
              </p:ext>
            </p:extLst>
          </p:nvPr>
        </p:nvGraphicFramePr>
        <p:xfrm>
          <a:off x="2794000" y="1411288"/>
          <a:ext cx="652463" cy="247650"/>
        </p:xfrm>
        <a:graphic>
          <a:graphicData uri="http://schemas.openxmlformats.org/presentationml/2006/ole">
            <mc:AlternateContent xmlns:mc="http://schemas.openxmlformats.org/markup-compatibility/2006">
              <mc:Choice xmlns:v="urn:schemas-microsoft-com:vml" Requires="v">
                <p:oleObj spid="_x0000_s22588" name="Equation" r:id="rId3" imgW="368280" imgH="139680" progId="Equation.DSMT4">
                  <p:embed/>
                </p:oleObj>
              </mc:Choice>
              <mc:Fallback>
                <p:oleObj name="Equation" r:id="rId3" imgW="368280" imgH="139680" progId="Equation.DSMT4">
                  <p:embed/>
                  <p:pic>
                    <p:nvPicPr>
                      <p:cNvPr id="0" name=""/>
                      <p:cNvPicPr/>
                      <p:nvPr/>
                    </p:nvPicPr>
                    <p:blipFill>
                      <a:blip r:embed="rId4"/>
                      <a:stretch>
                        <a:fillRect/>
                      </a:stretch>
                    </p:blipFill>
                    <p:spPr>
                      <a:xfrm>
                        <a:off x="2794000" y="1411288"/>
                        <a:ext cx="652463" cy="247650"/>
                      </a:xfrm>
                      <a:prstGeom prst="rect">
                        <a:avLst/>
                      </a:prstGeom>
                    </p:spPr>
                  </p:pic>
                </p:oleObj>
              </mc:Fallback>
            </mc:AlternateContent>
          </a:graphicData>
        </a:graphic>
      </p:graphicFrame>
    </p:spTree>
    <p:extLst>
      <p:ext uri="{BB962C8B-B14F-4D97-AF65-F5344CB8AC3E}">
        <p14:creationId xmlns:p14="http://schemas.microsoft.com/office/powerpoint/2010/main" val="1095987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034" y="501212"/>
            <a:ext cx="8910594" cy="4635309"/>
          </a:xfrm>
        </p:spPr>
        <p:txBody>
          <a:bodyPr/>
          <a:lstStyle/>
          <a:p>
            <a:r>
              <a:rPr kumimoji="1" lang="zh-CN" altLang="en-US" sz="2800" dirty="0">
                <a:latin typeface="Times New Roman" pitchFamily="18" charset="0"/>
              </a:rPr>
              <a:t>只读存储器 </a:t>
            </a:r>
            <a:r>
              <a:rPr kumimoji="1" lang="en-US" altLang="zh-CN" sz="2800" dirty="0">
                <a:latin typeface="Times New Roman" pitchFamily="18" charset="0"/>
              </a:rPr>
              <a:t>ROM</a:t>
            </a:r>
            <a:r>
              <a:rPr kumimoji="1" lang="zh-CN" altLang="en-US" sz="2800" dirty="0">
                <a:latin typeface="Times New Roman" pitchFamily="18" charset="0"/>
              </a:rPr>
              <a:t>分类</a:t>
            </a:r>
            <a:endParaRPr lang="zh-CN" altLang="en-US" sz="2800" dirty="0"/>
          </a:p>
        </p:txBody>
      </p:sp>
      <p:sp>
        <p:nvSpPr>
          <p:cNvPr id="4" name="标题 3"/>
          <p:cNvSpPr txBox="1">
            <a:spLocks/>
          </p:cNvSpPr>
          <p:nvPr/>
        </p:nvSpPr>
        <p:spPr bwMode="auto">
          <a:xfrm>
            <a:off x="-1" y="0"/>
            <a:ext cx="8847285" cy="4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第三节  </a:t>
            </a:r>
            <a:r>
              <a:rPr kumimoji="1" lang="zh-CN" altLang="en-US" dirty="0"/>
              <a:t>只读存储器</a:t>
            </a:r>
            <a:r>
              <a:rPr kumimoji="1" lang="en-US" altLang="zh-CN" dirty="0"/>
              <a:t>ROM</a:t>
            </a:r>
            <a:endParaRPr kumimoji="1" lang="en-US" altLang="zh-CN" dirty="0">
              <a:latin typeface="Times New Roman" pitchFamily="18" charset="0"/>
            </a:endParaRPr>
          </a:p>
        </p:txBody>
      </p:sp>
      <p:sp>
        <p:nvSpPr>
          <p:cNvPr id="5" name="矩形 4"/>
          <p:cNvSpPr/>
          <p:nvPr/>
        </p:nvSpPr>
        <p:spPr>
          <a:xfrm>
            <a:off x="431724" y="1003492"/>
            <a:ext cx="1467068" cy="369332"/>
          </a:xfrm>
          <a:prstGeom prst="rect">
            <a:avLst/>
          </a:prstGeom>
        </p:spPr>
        <p:txBody>
          <a:bodyPr wrap="none">
            <a:spAutoFit/>
          </a:bodyPr>
          <a:lstStyle/>
          <a:p>
            <a:r>
              <a:rPr lang="en-US" altLang="zh-CN" dirty="0">
                <a:solidFill>
                  <a:schemeClr val="tx1"/>
                </a:solidFill>
              </a:rPr>
              <a:t>Flash</a:t>
            </a:r>
            <a:r>
              <a:rPr lang="zh-CN" altLang="en-US" dirty="0">
                <a:solidFill>
                  <a:schemeClr val="tx1"/>
                </a:solidFill>
              </a:rPr>
              <a:t>的应用</a:t>
            </a:r>
          </a:p>
        </p:txBody>
      </p:sp>
      <p:sp>
        <p:nvSpPr>
          <p:cNvPr id="27" name="Rectangle 3"/>
          <p:cNvSpPr txBox="1">
            <a:spLocks noChangeArrowheads="1"/>
          </p:cNvSpPr>
          <p:nvPr/>
        </p:nvSpPr>
        <p:spPr bwMode="auto">
          <a:xfrm>
            <a:off x="738334" y="1403865"/>
            <a:ext cx="8108950"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r>
              <a:rPr lang="en-US" altLang="zh-CN" sz="1800" dirty="0"/>
              <a:t>SD</a:t>
            </a:r>
            <a:r>
              <a:rPr lang="zh-CN" altLang="en-US" sz="1800" dirty="0"/>
              <a:t>卡：</a:t>
            </a:r>
            <a:r>
              <a:rPr lang="en-US" altLang="zh-CN" sz="1800" dirty="0"/>
              <a:t>Secure Digital Memory Card </a:t>
            </a:r>
          </a:p>
          <a:p>
            <a:r>
              <a:rPr lang="en-US" altLang="zh-CN" sz="1800" dirty="0"/>
              <a:t>CF</a:t>
            </a:r>
            <a:r>
              <a:rPr lang="zh-CN" altLang="en-US" sz="1800" dirty="0"/>
              <a:t>卡：</a:t>
            </a:r>
            <a:r>
              <a:rPr lang="en-US" altLang="zh-CN" sz="1800" dirty="0"/>
              <a:t>CompactFlash </a:t>
            </a:r>
          </a:p>
          <a:p>
            <a:r>
              <a:rPr lang="en-US" altLang="zh-CN" sz="1800" dirty="0"/>
              <a:t>MMC</a:t>
            </a:r>
            <a:r>
              <a:rPr lang="zh-CN" altLang="en-US" sz="1800" dirty="0"/>
              <a:t>卡：</a:t>
            </a:r>
            <a:r>
              <a:rPr lang="en-US" altLang="zh-CN" sz="1800" dirty="0" err="1"/>
              <a:t>MultiMediaCard</a:t>
            </a:r>
            <a:r>
              <a:rPr lang="en-US" altLang="zh-CN" sz="1800" dirty="0"/>
              <a:t> </a:t>
            </a:r>
          </a:p>
          <a:p>
            <a:r>
              <a:rPr lang="en-US" altLang="zh-CN" sz="1800" dirty="0"/>
              <a:t>U</a:t>
            </a:r>
            <a:r>
              <a:rPr lang="zh-CN" altLang="en-US" sz="1800" dirty="0"/>
              <a:t>盘</a:t>
            </a:r>
          </a:p>
        </p:txBody>
      </p:sp>
      <p:pic>
        <p:nvPicPr>
          <p:cNvPr id="8" name="Picture 4" descr="S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3641" y="1761770"/>
            <a:ext cx="470535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12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0"/>
            <a:ext cx="7848600"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第一节  特殊存储部件</a:t>
            </a:r>
            <a:endParaRPr lang="zh-CN" altLang="en-US" dirty="0"/>
          </a:p>
        </p:txBody>
      </p:sp>
      <p:sp>
        <p:nvSpPr>
          <p:cNvPr id="5" name="内容占位符 4"/>
          <p:cNvSpPr>
            <a:spLocks noGrp="1"/>
          </p:cNvSpPr>
          <p:nvPr>
            <p:ph idx="1"/>
          </p:nvPr>
        </p:nvSpPr>
        <p:spPr>
          <a:xfrm>
            <a:off x="116702" y="503805"/>
            <a:ext cx="8690747" cy="5820795"/>
          </a:xfrm>
        </p:spPr>
        <p:txBody>
          <a:bodyPr/>
          <a:lstStyle/>
          <a:p>
            <a:r>
              <a:rPr kumimoji="1" lang="zh-CN" altLang="en-US" sz="2400" dirty="0">
                <a:latin typeface="Times New Roman" pitchFamily="18" charset="0"/>
              </a:rPr>
              <a:t>寄存器堆</a:t>
            </a:r>
            <a:r>
              <a:rPr kumimoji="1" lang="en-US" altLang="zh-CN" sz="2400" dirty="0">
                <a:latin typeface="Times New Roman" pitchFamily="18" charset="0"/>
              </a:rPr>
              <a:t>(Register File):</a:t>
            </a:r>
            <a:r>
              <a:rPr kumimoji="1" lang="zh-CN" altLang="en-US" sz="2400" dirty="0">
                <a:latin typeface="Times New Roman" pitchFamily="18" charset="0"/>
              </a:rPr>
              <a:t>随机寻址</a:t>
            </a:r>
            <a:endParaRPr lang="zh-CN" altLang="en-US" sz="2400" dirty="0"/>
          </a:p>
        </p:txBody>
      </p:sp>
      <p:grpSp>
        <p:nvGrpSpPr>
          <p:cNvPr id="6" name="Group 89"/>
          <p:cNvGrpSpPr>
            <a:grpSpLocks/>
          </p:cNvGrpSpPr>
          <p:nvPr/>
        </p:nvGrpSpPr>
        <p:grpSpPr bwMode="auto">
          <a:xfrm>
            <a:off x="1919288" y="1145381"/>
            <a:ext cx="6959600" cy="3684587"/>
            <a:chOff x="1258" y="1463"/>
            <a:chExt cx="4384" cy="2321"/>
          </a:xfrm>
        </p:grpSpPr>
        <p:grpSp>
          <p:nvGrpSpPr>
            <p:cNvPr id="7" name="Group 81"/>
            <p:cNvGrpSpPr>
              <a:grpSpLocks/>
            </p:cNvGrpSpPr>
            <p:nvPr/>
          </p:nvGrpSpPr>
          <p:grpSpPr bwMode="auto">
            <a:xfrm>
              <a:off x="1258" y="1463"/>
              <a:ext cx="4384" cy="2321"/>
              <a:chOff x="1257" y="1489"/>
              <a:chExt cx="4384" cy="2321"/>
            </a:xfrm>
          </p:grpSpPr>
          <p:grpSp>
            <p:nvGrpSpPr>
              <p:cNvPr id="9" name="Group 73"/>
              <p:cNvGrpSpPr>
                <a:grpSpLocks/>
              </p:cNvGrpSpPr>
              <p:nvPr/>
            </p:nvGrpSpPr>
            <p:grpSpPr bwMode="auto">
              <a:xfrm>
                <a:off x="2217" y="1489"/>
                <a:ext cx="3424" cy="2321"/>
                <a:chOff x="2336" y="1480"/>
                <a:chExt cx="3424" cy="2321"/>
              </a:xfrm>
            </p:grpSpPr>
            <p:pic>
              <p:nvPicPr>
                <p:cNvPr id="12"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 y="1480"/>
                  <a:ext cx="3424" cy="23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67"/>
                <p:cNvSpPr txBox="1">
                  <a:spLocks noChangeArrowheads="1"/>
                </p:cNvSpPr>
                <p:nvPr/>
              </p:nvSpPr>
              <p:spPr bwMode="auto">
                <a:xfrm>
                  <a:off x="3796" y="3334"/>
                  <a:ext cx="656" cy="200"/>
                </a:xfrm>
                <a:prstGeom prst="rect">
                  <a:avLst/>
                </a:prstGeom>
                <a:solidFill>
                  <a:srgbClr val="EEEEEE"/>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18000" tIns="36000" rIns="18000" bIns="360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sz="1600"/>
                    <a:t>译码器</a:t>
                  </a:r>
                </a:p>
              </p:txBody>
            </p:sp>
            <p:sp>
              <p:nvSpPr>
                <p:cNvPr id="14" name="Text Box 68"/>
                <p:cNvSpPr txBox="1">
                  <a:spLocks noChangeArrowheads="1"/>
                </p:cNvSpPr>
                <p:nvPr/>
              </p:nvSpPr>
              <p:spPr bwMode="auto">
                <a:xfrm>
                  <a:off x="3751" y="2088"/>
                  <a:ext cx="604" cy="200"/>
                </a:xfrm>
                <a:prstGeom prst="rect">
                  <a:avLst/>
                </a:prstGeom>
                <a:solidFill>
                  <a:srgbClr val="FBD5F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18000" tIns="36000" rIns="18000" bIns="360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sz="1600"/>
                    <a:t>寄存器组</a:t>
                  </a:r>
                </a:p>
              </p:txBody>
            </p:sp>
            <p:sp>
              <p:nvSpPr>
                <p:cNvPr id="15" name="AutoShape 69"/>
                <p:cNvSpPr>
                  <a:spLocks noChangeArrowheads="1"/>
                </p:cNvSpPr>
                <p:nvPr/>
              </p:nvSpPr>
              <p:spPr bwMode="auto">
                <a:xfrm>
                  <a:off x="2653" y="2130"/>
                  <a:ext cx="272" cy="166"/>
                </a:xfrm>
                <a:prstGeom prst="rightArrow">
                  <a:avLst>
                    <a:gd name="adj1" fmla="val 50000"/>
                    <a:gd name="adj2" fmla="val 40964"/>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16" name="Text Box 70"/>
                <p:cNvSpPr txBox="1">
                  <a:spLocks noChangeArrowheads="1"/>
                </p:cNvSpPr>
                <p:nvPr/>
              </p:nvSpPr>
              <p:spPr bwMode="auto">
                <a:xfrm>
                  <a:off x="2417" y="1961"/>
                  <a:ext cx="5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lang="zh-CN" altLang="en-US" sz="1400">
                      <a:solidFill>
                        <a:srgbClr val="FF3300"/>
                      </a:solidFill>
                    </a:rPr>
                    <a:t>数据入</a:t>
                  </a:r>
                </a:p>
              </p:txBody>
            </p:sp>
            <p:sp>
              <p:nvSpPr>
                <p:cNvPr id="17" name="Text Box 71"/>
                <p:cNvSpPr txBox="1">
                  <a:spLocks noChangeArrowheads="1"/>
                </p:cNvSpPr>
                <p:nvPr/>
              </p:nvSpPr>
              <p:spPr bwMode="auto">
                <a:xfrm>
                  <a:off x="2462" y="2260"/>
                  <a:ext cx="3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algn="l" eaLnBrk="1" hangingPunct="1"/>
                  <a:r>
                    <a:rPr lang="en-US" altLang="zh-CN" sz="1400">
                      <a:solidFill>
                        <a:srgbClr val="FF3300"/>
                      </a:solidFill>
                    </a:rPr>
                    <a:t>n</a:t>
                  </a:r>
                  <a:r>
                    <a:rPr lang="zh-CN" altLang="en-US" sz="1400">
                      <a:solidFill>
                        <a:srgbClr val="FF3300"/>
                      </a:solidFill>
                    </a:rPr>
                    <a:t>位</a:t>
                  </a:r>
                </a:p>
              </p:txBody>
            </p:sp>
          </p:grpSp>
          <p:sp>
            <p:nvSpPr>
              <p:cNvPr id="10" name="AutoShape 79"/>
              <p:cNvSpPr>
                <a:spLocks noChangeArrowheads="1"/>
              </p:cNvSpPr>
              <p:nvPr/>
            </p:nvSpPr>
            <p:spPr bwMode="auto">
              <a:xfrm rot="20127429" flipH="1">
                <a:off x="1257" y="1698"/>
                <a:ext cx="1090" cy="363"/>
              </a:xfrm>
              <a:prstGeom prst="rtTriangle">
                <a:avLst/>
              </a:prstGeom>
              <a:solidFill>
                <a:srgbClr val="EEEEEE"/>
              </a:solidFill>
              <a:ln w="19050" algn="ctr">
                <a:solidFill>
                  <a:schemeClr val="tx1"/>
                </a:solidFill>
                <a:miter lim="800000"/>
                <a:headEnd/>
                <a:tailEnd/>
              </a:ln>
            </p:spPr>
            <p:txBody>
              <a:bodyPr lIns="90000" tIns="46800" rIns="90000" bIns="46800" anchor="ctr">
                <a:spAutoFit/>
              </a:bodyPr>
              <a:lstStyle/>
              <a:p>
                <a:endParaRPr lang="zh-CN" altLang="en-US"/>
              </a:p>
            </p:txBody>
          </p:sp>
          <p:sp>
            <p:nvSpPr>
              <p:cNvPr id="11" name="Rectangle 80"/>
              <p:cNvSpPr>
                <a:spLocks noChangeArrowheads="1"/>
              </p:cNvSpPr>
              <p:nvPr/>
            </p:nvSpPr>
            <p:spPr bwMode="auto">
              <a:xfrm>
                <a:off x="2200" y="1490"/>
                <a:ext cx="181" cy="398"/>
              </a:xfrm>
              <a:prstGeom prst="rect">
                <a:avLst/>
              </a:prstGeom>
              <a:solidFill>
                <a:srgbClr val="EEEEEE"/>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nchor="ctr">
                <a:spAutoFit/>
              </a:bodyPr>
              <a:lstStyle/>
              <a:p>
                <a:endParaRPr lang="zh-CN" altLang="en-US"/>
              </a:p>
            </p:txBody>
          </p:sp>
        </p:grpSp>
        <p:sp>
          <p:nvSpPr>
            <p:cNvPr id="8" name="Text Box 88"/>
            <p:cNvSpPr txBox="1">
              <a:spLocks noChangeArrowheads="1"/>
            </p:cNvSpPr>
            <p:nvPr/>
          </p:nvSpPr>
          <p:spPr bwMode="auto">
            <a:xfrm>
              <a:off x="3470" y="3294"/>
              <a:ext cx="1043" cy="262"/>
            </a:xfrm>
            <a:prstGeom prst="rect">
              <a:avLst/>
            </a:prstGeom>
            <a:solidFill>
              <a:schemeClr val="bg1"/>
            </a:solidFill>
            <a:ln w="19050" algn="ctr">
              <a:solidFill>
                <a:schemeClr val="tx1"/>
              </a:solidFill>
              <a:miter lim="800000"/>
              <a:headEnd/>
              <a:tailEnd/>
            </a:ln>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a:t>地址计数器</a:t>
              </a:r>
            </a:p>
          </p:txBody>
        </p:sp>
      </p:grpSp>
      <p:sp>
        <p:nvSpPr>
          <p:cNvPr id="18" name="Text Box 12"/>
          <p:cNvSpPr txBox="1">
            <a:spLocks noChangeArrowheads="1"/>
          </p:cNvSpPr>
          <p:nvPr/>
        </p:nvSpPr>
        <p:spPr bwMode="auto">
          <a:xfrm>
            <a:off x="379413" y="880268"/>
            <a:ext cx="2027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dirty="0">
                <a:latin typeface="Times New Roman" pitchFamily="18" charset="0"/>
              </a:rPr>
              <a:t>寄存器堆结构</a:t>
            </a:r>
          </a:p>
        </p:txBody>
      </p:sp>
      <p:grpSp>
        <p:nvGrpSpPr>
          <p:cNvPr id="19" name="Group 13"/>
          <p:cNvGrpSpPr>
            <a:grpSpLocks/>
          </p:cNvGrpSpPr>
          <p:nvPr/>
        </p:nvGrpSpPr>
        <p:grpSpPr bwMode="auto">
          <a:xfrm>
            <a:off x="303213" y="1413668"/>
            <a:ext cx="2971800" cy="3656013"/>
            <a:chOff x="2736" y="1344"/>
            <a:chExt cx="1872" cy="2303"/>
          </a:xfrm>
        </p:grpSpPr>
        <p:sp>
          <p:nvSpPr>
            <p:cNvPr id="20" name="Rectangle 14"/>
            <p:cNvSpPr>
              <a:spLocks noChangeArrowheads="1"/>
            </p:cNvSpPr>
            <p:nvPr/>
          </p:nvSpPr>
          <p:spPr bwMode="auto">
            <a:xfrm>
              <a:off x="3427" y="1969"/>
              <a:ext cx="480" cy="110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1" name="AutoShape 15"/>
            <p:cNvSpPr>
              <a:spLocks noChangeArrowheads="1"/>
            </p:cNvSpPr>
            <p:nvPr/>
          </p:nvSpPr>
          <p:spPr bwMode="auto">
            <a:xfrm>
              <a:off x="3600" y="1584"/>
              <a:ext cx="144" cy="384"/>
            </a:xfrm>
            <a:prstGeom prst="upArrow">
              <a:avLst>
                <a:gd name="adj1" fmla="val 50000"/>
                <a:gd name="adj2" fmla="val 66667"/>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2" name="AutoShape 16"/>
            <p:cNvSpPr>
              <a:spLocks noChangeArrowheads="1"/>
            </p:cNvSpPr>
            <p:nvPr/>
          </p:nvSpPr>
          <p:spPr bwMode="auto">
            <a:xfrm>
              <a:off x="3600" y="3072"/>
              <a:ext cx="155" cy="383"/>
            </a:xfrm>
            <a:prstGeom prst="upArrow">
              <a:avLst>
                <a:gd name="adj1" fmla="val 50000"/>
                <a:gd name="adj2" fmla="val 6177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3" name="Line 17"/>
            <p:cNvSpPr>
              <a:spLocks noChangeShapeType="1"/>
            </p:cNvSpPr>
            <p:nvPr/>
          </p:nvSpPr>
          <p:spPr bwMode="auto">
            <a:xfrm>
              <a:off x="3925" y="2482"/>
              <a:ext cx="288"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18"/>
            <p:cNvSpPr>
              <a:spLocks noChangeShapeType="1"/>
            </p:cNvSpPr>
            <p:nvPr/>
          </p:nvSpPr>
          <p:spPr bwMode="auto">
            <a:xfrm>
              <a:off x="3918" y="2218"/>
              <a:ext cx="288"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AutoShape 19"/>
            <p:cNvSpPr>
              <a:spLocks noChangeArrowheads="1"/>
            </p:cNvSpPr>
            <p:nvPr/>
          </p:nvSpPr>
          <p:spPr bwMode="auto">
            <a:xfrm>
              <a:off x="3120" y="2208"/>
              <a:ext cx="288" cy="192"/>
            </a:xfrm>
            <a:prstGeom prst="rightArrow">
              <a:avLst>
                <a:gd name="adj1" fmla="val 50000"/>
                <a:gd name="adj2" fmla="val 37500"/>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26" name="Text Box 20"/>
            <p:cNvSpPr txBox="1">
              <a:spLocks noChangeArrowheads="1"/>
            </p:cNvSpPr>
            <p:nvPr/>
          </p:nvSpPr>
          <p:spPr bwMode="auto">
            <a:xfrm>
              <a:off x="3321" y="3397"/>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Data in</a:t>
              </a:r>
            </a:p>
          </p:txBody>
        </p:sp>
        <p:sp>
          <p:nvSpPr>
            <p:cNvPr id="27" name="Text Box 21"/>
            <p:cNvSpPr txBox="1">
              <a:spLocks noChangeArrowheads="1"/>
            </p:cNvSpPr>
            <p:nvPr/>
          </p:nvSpPr>
          <p:spPr bwMode="auto">
            <a:xfrm>
              <a:off x="3264" y="1344"/>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Data Out</a:t>
              </a:r>
            </a:p>
          </p:txBody>
        </p:sp>
        <p:sp>
          <p:nvSpPr>
            <p:cNvPr id="28" name="Text Box 22"/>
            <p:cNvSpPr txBox="1">
              <a:spLocks noChangeArrowheads="1"/>
            </p:cNvSpPr>
            <p:nvPr/>
          </p:nvSpPr>
          <p:spPr bwMode="auto">
            <a:xfrm>
              <a:off x="2736" y="240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地址线</a:t>
              </a:r>
            </a:p>
          </p:txBody>
        </p:sp>
        <p:sp>
          <p:nvSpPr>
            <p:cNvPr id="29" name="Text Box 23"/>
            <p:cNvSpPr txBox="1">
              <a:spLocks noChangeArrowheads="1"/>
            </p:cNvSpPr>
            <p:nvPr/>
          </p:nvSpPr>
          <p:spPr bwMode="auto">
            <a:xfrm>
              <a:off x="4176" y="235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WR</a:t>
              </a:r>
            </a:p>
          </p:txBody>
        </p:sp>
        <p:sp>
          <p:nvSpPr>
            <p:cNvPr id="30" name="Text Box 24"/>
            <p:cNvSpPr txBox="1">
              <a:spLocks noChangeArrowheads="1"/>
            </p:cNvSpPr>
            <p:nvPr/>
          </p:nvSpPr>
          <p:spPr bwMode="auto">
            <a:xfrm>
              <a:off x="4176" y="211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RD</a:t>
              </a:r>
            </a:p>
          </p:txBody>
        </p:sp>
        <p:sp>
          <p:nvSpPr>
            <p:cNvPr id="31" name="Text Box 25"/>
            <p:cNvSpPr txBox="1">
              <a:spLocks noChangeArrowheads="1"/>
            </p:cNvSpPr>
            <p:nvPr/>
          </p:nvSpPr>
          <p:spPr bwMode="auto">
            <a:xfrm>
              <a:off x="3516" y="2076"/>
              <a:ext cx="249"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寄存器堆</a:t>
              </a:r>
            </a:p>
          </p:txBody>
        </p:sp>
      </p:grpSp>
      <p:sp>
        <p:nvSpPr>
          <p:cNvPr id="32" name="Text Box 82"/>
          <p:cNvSpPr txBox="1">
            <a:spLocks noChangeArrowheads="1"/>
          </p:cNvSpPr>
          <p:nvPr/>
        </p:nvSpPr>
        <p:spPr bwMode="auto">
          <a:xfrm>
            <a:off x="2706688" y="4715668"/>
            <a:ext cx="2089150" cy="660400"/>
          </a:xfrm>
          <a:prstGeom prst="rect">
            <a:avLst/>
          </a:prstGeom>
          <a:solidFill>
            <a:srgbClr val="EEEEEE"/>
          </a:solidFill>
          <a:ln w="19050" algn="ctr">
            <a:solidFill>
              <a:srgbClr val="FF3300"/>
            </a:solidFill>
            <a:miter lim="800000"/>
            <a:headEnd/>
            <a:tailEnd/>
          </a:ln>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sz="1800"/>
              <a:t>每次只能读出一个寄存器的数据</a:t>
            </a:r>
          </a:p>
        </p:txBody>
      </p:sp>
      <p:sp>
        <p:nvSpPr>
          <p:cNvPr id="33" name="Text Box 75"/>
          <p:cNvSpPr txBox="1">
            <a:spLocks noChangeArrowheads="1"/>
          </p:cNvSpPr>
          <p:nvPr/>
        </p:nvSpPr>
        <p:spPr bwMode="auto">
          <a:xfrm rot="18657995">
            <a:off x="4294635" y="722179"/>
            <a:ext cx="1223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charset="0"/>
                <a:ea typeface="宋体" pitchFamily="2" charset="-122"/>
              </a:defRPr>
            </a:lvl9pPr>
          </a:lstStyle>
          <a:p>
            <a:pPr algn="l" eaLnBrk="1" hangingPunct="1"/>
            <a:r>
              <a:rPr lang="zh-CN" altLang="en-US" sz="1600" dirty="0">
                <a:ea typeface="楷体_GB2312" pitchFamily="49" charset="-122"/>
              </a:rPr>
              <a:t>数据分配器</a:t>
            </a:r>
          </a:p>
        </p:txBody>
      </p:sp>
      <p:sp>
        <p:nvSpPr>
          <p:cNvPr id="34" name="Text Box 74"/>
          <p:cNvSpPr txBox="1">
            <a:spLocks noChangeArrowheads="1"/>
          </p:cNvSpPr>
          <p:nvPr/>
        </p:nvSpPr>
        <p:spPr bwMode="auto">
          <a:xfrm rot="19091682">
            <a:off x="7667624" y="756554"/>
            <a:ext cx="1223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charset="0"/>
                <a:ea typeface="宋体" pitchFamily="2" charset="-122"/>
              </a:defRPr>
            </a:lvl1pPr>
            <a:lvl2pPr marL="742950" indent="-285750" eaLnBrk="0" hangingPunct="0">
              <a:defRPr sz="2000" b="1">
                <a:solidFill>
                  <a:schemeClr val="tx1"/>
                </a:solidFill>
                <a:latin typeface="Arial" charset="0"/>
                <a:ea typeface="宋体" pitchFamily="2" charset="-122"/>
              </a:defRPr>
            </a:lvl2pPr>
            <a:lvl3pPr marL="1143000" indent="-228600" eaLnBrk="0" hangingPunct="0">
              <a:defRPr sz="2000" b="1">
                <a:solidFill>
                  <a:schemeClr val="tx1"/>
                </a:solidFill>
                <a:latin typeface="Arial" charset="0"/>
                <a:ea typeface="宋体" pitchFamily="2" charset="-122"/>
              </a:defRPr>
            </a:lvl3pPr>
            <a:lvl4pPr marL="1600200" indent="-228600" eaLnBrk="0" hangingPunct="0">
              <a:defRPr sz="2000" b="1">
                <a:solidFill>
                  <a:schemeClr val="tx1"/>
                </a:solidFill>
                <a:latin typeface="Arial" charset="0"/>
                <a:ea typeface="宋体" pitchFamily="2" charset="-122"/>
              </a:defRPr>
            </a:lvl4pPr>
            <a:lvl5pPr marL="2057400" indent="-228600" eaLnBrk="0" hangingPunct="0">
              <a:defRPr sz="20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charset="0"/>
                <a:ea typeface="宋体" pitchFamily="2" charset="-122"/>
              </a:defRPr>
            </a:lvl9pPr>
          </a:lstStyle>
          <a:p>
            <a:pPr algn="l" eaLnBrk="1" hangingPunct="1"/>
            <a:r>
              <a:rPr lang="zh-CN" altLang="en-US" sz="1600" dirty="0">
                <a:ea typeface="楷体_GB2312" pitchFamily="49" charset="-122"/>
              </a:rPr>
              <a:t>数据选择器</a:t>
            </a:r>
          </a:p>
        </p:txBody>
      </p:sp>
      <p:sp>
        <p:nvSpPr>
          <p:cNvPr id="2" name="矩形 1"/>
          <p:cNvSpPr/>
          <p:nvPr/>
        </p:nvSpPr>
        <p:spPr>
          <a:xfrm>
            <a:off x="2689000" y="5774973"/>
            <a:ext cx="3897221" cy="461665"/>
          </a:xfrm>
          <a:prstGeom prst="rect">
            <a:avLst/>
          </a:prstGeom>
        </p:spPr>
        <p:txBody>
          <a:bodyPr wrap="none">
            <a:spAutoFit/>
          </a:bodyPr>
          <a:lstStyle/>
          <a:p>
            <a:r>
              <a:rPr lang="zh-CN" altLang="en-US" sz="2400" dirty="0">
                <a:solidFill>
                  <a:schemeClr val="tx1"/>
                </a:solidFill>
              </a:rPr>
              <a:t>单端口寄存器堆的逻辑结构</a:t>
            </a:r>
          </a:p>
        </p:txBody>
      </p:sp>
    </p:spTree>
    <p:extLst>
      <p:ext uri="{BB962C8B-B14F-4D97-AF65-F5344CB8AC3E}">
        <p14:creationId xmlns:p14="http://schemas.microsoft.com/office/powerpoint/2010/main" val="357069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0"/>
            <a:ext cx="7848600"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第一节  特殊存储部件</a:t>
            </a:r>
            <a:endParaRPr lang="zh-CN" altLang="en-US" dirty="0"/>
          </a:p>
        </p:txBody>
      </p:sp>
      <p:sp>
        <p:nvSpPr>
          <p:cNvPr id="5" name="内容占位符 4"/>
          <p:cNvSpPr>
            <a:spLocks noGrp="1"/>
          </p:cNvSpPr>
          <p:nvPr>
            <p:ph idx="1"/>
          </p:nvPr>
        </p:nvSpPr>
        <p:spPr>
          <a:xfrm>
            <a:off x="116702" y="503805"/>
            <a:ext cx="8690747" cy="5820795"/>
          </a:xfrm>
        </p:spPr>
        <p:txBody>
          <a:bodyPr/>
          <a:lstStyle/>
          <a:p>
            <a:r>
              <a:rPr kumimoji="1" lang="zh-CN" altLang="en-US" sz="2400" dirty="0">
                <a:latin typeface="Times New Roman" pitchFamily="18" charset="0"/>
              </a:rPr>
              <a:t>寄存器堆</a:t>
            </a:r>
            <a:endParaRPr lang="zh-CN" altLang="en-US" sz="2400" dirty="0"/>
          </a:p>
        </p:txBody>
      </p:sp>
      <p:sp>
        <p:nvSpPr>
          <p:cNvPr id="33" name="Text Box 4"/>
          <p:cNvSpPr txBox="1">
            <a:spLocks noChangeArrowheads="1"/>
          </p:cNvSpPr>
          <p:nvPr/>
        </p:nvSpPr>
        <p:spPr bwMode="auto">
          <a:xfrm>
            <a:off x="747713" y="998149"/>
            <a:ext cx="2362200" cy="402291"/>
          </a:xfrm>
          <a:prstGeom prst="rect">
            <a:avLst/>
          </a:prstGeom>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双端口输出寄存器</a:t>
            </a:r>
          </a:p>
        </p:txBody>
      </p:sp>
      <p:grpSp>
        <p:nvGrpSpPr>
          <p:cNvPr id="34" name="Group 69"/>
          <p:cNvGrpSpPr>
            <a:grpSpLocks/>
          </p:cNvGrpSpPr>
          <p:nvPr/>
        </p:nvGrpSpPr>
        <p:grpSpPr bwMode="auto">
          <a:xfrm>
            <a:off x="3987800" y="1300329"/>
            <a:ext cx="4419600" cy="4516438"/>
            <a:chOff x="2290" y="436"/>
            <a:chExt cx="2784" cy="2845"/>
          </a:xfrm>
        </p:grpSpPr>
        <p:sp>
          <p:nvSpPr>
            <p:cNvPr id="35" name="AutoShape 7"/>
            <p:cNvSpPr>
              <a:spLocks noChangeArrowheads="1"/>
            </p:cNvSpPr>
            <p:nvPr/>
          </p:nvSpPr>
          <p:spPr bwMode="auto">
            <a:xfrm>
              <a:off x="3922" y="1396"/>
              <a:ext cx="192" cy="288"/>
            </a:xfrm>
            <a:prstGeom prst="upArrow">
              <a:avLst>
                <a:gd name="adj1" fmla="val 50000"/>
                <a:gd name="adj2" fmla="val 375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6" name="AutoShape 8"/>
            <p:cNvSpPr>
              <a:spLocks noChangeArrowheads="1"/>
            </p:cNvSpPr>
            <p:nvPr/>
          </p:nvSpPr>
          <p:spPr bwMode="auto">
            <a:xfrm>
              <a:off x="3250" y="1396"/>
              <a:ext cx="192" cy="288"/>
            </a:xfrm>
            <a:prstGeom prst="upArrow">
              <a:avLst>
                <a:gd name="adj1" fmla="val 50000"/>
                <a:gd name="adj2" fmla="val 375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37" name="Text Box 9"/>
            <p:cNvSpPr txBox="1">
              <a:spLocks noChangeArrowheads="1"/>
            </p:cNvSpPr>
            <p:nvPr/>
          </p:nvSpPr>
          <p:spPr bwMode="auto">
            <a:xfrm>
              <a:off x="3315" y="981"/>
              <a:ext cx="68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运算器</a:t>
              </a:r>
            </a:p>
          </p:txBody>
        </p:sp>
        <p:sp>
          <p:nvSpPr>
            <p:cNvPr id="38" name="Text Box 10"/>
            <p:cNvSpPr txBox="1">
              <a:spLocks noChangeArrowheads="1"/>
            </p:cNvSpPr>
            <p:nvPr/>
          </p:nvSpPr>
          <p:spPr bwMode="auto">
            <a:xfrm>
              <a:off x="2530" y="1684"/>
              <a:ext cx="28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E</a:t>
              </a:r>
              <a:endParaRPr kumimoji="1" lang="en-US" altLang="zh-CN" baseline="-25000">
                <a:latin typeface="Times New Roman" pitchFamily="18" charset="0"/>
              </a:endParaRPr>
            </a:p>
          </p:txBody>
        </p:sp>
        <p:sp>
          <p:nvSpPr>
            <p:cNvPr id="39" name="Rectangle 11"/>
            <p:cNvSpPr>
              <a:spLocks noChangeArrowheads="1"/>
            </p:cNvSpPr>
            <p:nvPr/>
          </p:nvSpPr>
          <p:spPr bwMode="auto">
            <a:xfrm>
              <a:off x="3732" y="1675"/>
              <a:ext cx="624" cy="2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kumimoji="1" lang="zh-CN" altLang="en-US">
                  <a:solidFill>
                    <a:schemeClr val="tx1"/>
                  </a:solidFill>
                  <a:latin typeface="Times New Roman" pitchFamily="18" charset="0"/>
                </a:rPr>
                <a:t>锁存器</a:t>
              </a:r>
              <a:r>
                <a:rPr kumimoji="1" lang="en-US" altLang="zh-CN">
                  <a:solidFill>
                    <a:schemeClr val="tx1"/>
                  </a:solidFill>
                  <a:latin typeface="Times New Roman" pitchFamily="18" charset="0"/>
                </a:rPr>
                <a:t>B</a:t>
              </a:r>
            </a:p>
          </p:txBody>
        </p:sp>
        <p:sp>
          <p:nvSpPr>
            <p:cNvPr id="40" name="Rectangle 12"/>
            <p:cNvSpPr>
              <a:spLocks noChangeArrowheads="1"/>
            </p:cNvSpPr>
            <p:nvPr/>
          </p:nvSpPr>
          <p:spPr bwMode="auto">
            <a:xfrm>
              <a:off x="3049" y="1675"/>
              <a:ext cx="624" cy="2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kumimoji="1" lang="zh-CN" altLang="en-US">
                  <a:solidFill>
                    <a:schemeClr val="tx1"/>
                  </a:solidFill>
                  <a:latin typeface="Times New Roman" pitchFamily="18" charset="0"/>
                </a:rPr>
                <a:t>锁存器</a:t>
              </a:r>
              <a:r>
                <a:rPr kumimoji="1" lang="en-US" altLang="zh-CN">
                  <a:solidFill>
                    <a:schemeClr val="tx1"/>
                  </a:solidFill>
                  <a:latin typeface="Times New Roman" pitchFamily="18" charset="0"/>
                </a:rPr>
                <a:t>A</a:t>
              </a:r>
            </a:p>
          </p:txBody>
        </p:sp>
        <p:sp>
          <p:nvSpPr>
            <p:cNvPr id="41" name="AutoShape 13"/>
            <p:cNvSpPr>
              <a:spLocks noChangeArrowheads="1"/>
            </p:cNvSpPr>
            <p:nvPr/>
          </p:nvSpPr>
          <p:spPr bwMode="auto">
            <a:xfrm>
              <a:off x="3250" y="1979"/>
              <a:ext cx="192" cy="288"/>
            </a:xfrm>
            <a:prstGeom prst="upArrow">
              <a:avLst>
                <a:gd name="adj1" fmla="val 50000"/>
                <a:gd name="adj2" fmla="val 375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42" name="AutoShape 14"/>
            <p:cNvSpPr>
              <a:spLocks noChangeArrowheads="1"/>
            </p:cNvSpPr>
            <p:nvPr/>
          </p:nvSpPr>
          <p:spPr bwMode="auto">
            <a:xfrm>
              <a:off x="3940" y="1981"/>
              <a:ext cx="192" cy="288"/>
            </a:xfrm>
            <a:prstGeom prst="upArrow">
              <a:avLst>
                <a:gd name="adj1" fmla="val 50000"/>
                <a:gd name="adj2" fmla="val 375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43" name="Rectangle 15"/>
            <p:cNvSpPr>
              <a:spLocks noChangeArrowheads="1"/>
            </p:cNvSpPr>
            <p:nvPr/>
          </p:nvSpPr>
          <p:spPr bwMode="auto">
            <a:xfrm>
              <a:off x="2818" y="2260"/>
              <a:ext cx="1728" cy="52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spcBef>
                  <a:spcPct val="0"/>
                </a:spcBef>
              </a:pPr>
              <a:r>
                <a:rPr kumimoji="1" lang="zh-CN" altLang="en-US" dirty="0">
                  <a:solidFill>
                    <a:schemeClr val="tx1"/>
                  </a:solidFill>
                  <a:latin typeface="Times New Roman" pitchFamily="18" charset="0"/>
                </a:rPr>
                <a:t>双端口寄存器组</a:t>
              </a:r>
            </a:p>
          </p:txBody>
        </p:sp>
        <p:sp>
          <p:nvSpPr>
            <p:cNvPr id="44" name="Line 16"/>
            <p:cNvSpPr>
              <a:spLocks noChangeShapeType="1"/>
            </p:cNvSpPr>
            <p:nvPr/>
          </p:nvSpPr>
          <p:spPr bwMode="auto">
            <a:xfrm>
              <a:off x="2770" y="1828"/>
              <a:ext cx="288"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45" name="Line 17"/>
            <p:cNvSpPr>
              <a:spLocks noChangeShapeType="1"/>
            </p:cNvSpPr>
            <p:nvPr/>
          </p:nvSpPr>
          <p:spPr bwMode="auto">
            <a:xfrm>
              <a:off x="4354" y="1828"/>
              <a:ext cx="288"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46" name="Text Box 18"/>
            <p:cNvSpPr txBox="1">
              <a:spLocks noChangeArrowheads="1"/>
            </p:cNvSpPr>
            <p:nvPr/>
          </p:nvSpPr>
          <p:spPr bwMode="auto">
            <a:xfrm>
              <a:off x="4594" y="1684"/>
              <a:ext cx="28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E</a:t>
              </a:r>
              <a:endParaRPr kumimoji="1" lang="en-US" altLang="zh-CN" baseline="-25000">
                <a:latin typeface="Times New Roman" pitchFamily="18" charset="0"/>
              </a:endParaRPr>
            </a:p>
          </p:txBody>
        </p:sp>
        <p:sp>
          <p:nvSpPr>
            <p:cNvPr id="47" name="Rectangle 19"/>
            <p:cNvSpPr>
              <a:spLocks noChangeArrowheads="1"/>
            </p:cNvSpPr>
            <p:nvPr/>
          </p:nvSpPr>
          <p:spPr bwMode="auto">
            <a:xfrm>
              <a:off x="3634" y="436"/>
              <a:ext cx="96" cy="432"/>
            </a:xfrm>
            <a:prstGeom prst="rect">
              <a:avLst/>
            </a:prstGeom>
            <a:solidFill>
              <a:srgbClr val="EAEAEA"/>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48" name="Rectangle 20"/>
            <p:cNvSpPr>
              <a:spLocks noChangeArrowheads="1"/>
            </p:cNvSpPr>
            <p:nvPr/>
          </p:nvSpPr>
          <p:spPr bwMode="auto">
            <a:xfrm>
              <a:off x="3634" y="436"/>
              <a:ext cx="1440" cy="96"/>
            </a:xfrm>
            <a:prstGeom prst="rect">
              <a:avLst/>
            </a:prstGeom>
            <a:solidFill>
              <a:srgbClr val="EAEAEA"/>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49" name="Rectangle 21"/>
            <p:cNvSpPr>
              <a:spLocks noChangeArrowheads="1"/>
            </p:cNvSpPr>
            <p:nvPr/>
          </p:nvSpPr>
          <p:spPr bwMode="auto">
            <a:xfrm>
              <a:off x="4978" y="532"/>
              <a:ext cx="96" cy="2448"/>
            </a:xfrm>
            <a:prstGeom prst="rect">
              <a:avLst/>
            </a:prstGeom>
            <a:solidFill>
              <a:srgbClr val="EAEAEA"/>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50" name="Rectangle 22"/>
            <p:cNvSpPr>
              <a:spLocks noChangeArrowheads="1"/>
            </p:cNvSpPr>
            <p:nvPr/>
          </p:nvSpPr>
          <p:spPr bwMode="auto">
            <a:xfrm>
              <a:off x="3634" y="2980"/>
              <a:ext cx="1440" cy="96"/>
            </a:xfrm>
            <a:prstGeom prst="rect">
              <a:avLst/>
            </a:prstGeom>
            <a:solidFill>
              <a:srgbClr val="EAEAEA"/>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51" name="AutoShape 23"/>
            <p:cNvSpPr>
              <a:spLocks noChangeArrowheads="1"/>
            </p:cNvSpPr>
            <p:nvPr/>
          </p:nvSpPr>
          <p:spPr bwMode="auto">
            <a:xfrm>
              <a:off x="3586" y="2788"/>
              <a:ext cx="192" cy="288"/>
            </a:xfrm>
            <a:prstGeom prst="upArrow">
              <a:avLst>
                <a:gd name="adj1" fmla="val 50000"/>
                <a:gd name="adj2" fmla="val 37500"/>
              </a:avLst>
            </a:prstGeom>
            <a:solidFill>
              <a:srgbClr val="EAEAEA"/>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52" name="AutoShape 24"/>
            <p:cNvSpPr>
              <a:spLocks noChangeArrowheads="1"/>
            </p:cNvSpPr>
            <p:nvPr/>
          </p:nvSpPr>
          <p:spPr bwMode="auto">
            <a:xfrm flipH="1">
              <a:off x="4546" y="2404"/>
              <a:ext cx="336" cy="192"/>
            </a:xfrm>
            <a:prstGeom prst="rightArrow">
              <a:avLst>
                <a:gd name="adj1" fmla="val 50000"/>
                <a:gd name="adj2" fmla="val 43750"/>
              </a:avLst>
            </a:prstGeom>
            <a:solidFill>
              <a:srgbClr val="EAEAEA"/>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53" name="AutoShape 25"/>
            <p:cNvSpPr>
              <a:spLocks noChangeArrowheads="1"/>
            </p:cNvSpPr>
            <p:nvPr/>
          </p:nvSpPr>
          <p:spPr bwMode="auto">
            <a:xfrm>
              <a:off x="2482" y="2404"/>
              <a:ext cx="336" cy="192"/>
            </a:xfrm>
            <a:prstGeom prst="rightArrow">
              <a:avLst>
                <a:gd name="adj1" fmla="val 50000"/>
                <a:gd name="adj2" fmla="val 43750"/>
              </a:avLst>
            </a:prstGeom>
            <a:solidFill>
              <a:srgbClr val="EAEAEA"/>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54" name="Text Box 26"/>
            <p:cNvSpPr txBox="1">
              <a:spLocks noChangeArrowheads="1"/>
            </p:cNvSpPr>
            <p:nvPr/>
          </p:nvSpPr>
          <p:spPr bwMode="auto">
            <a:xfrm>
              <a:off x="2290" y="2212"/>
              <a:ext cx="48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r>
                <a:rPr kumimoji="1" lang="en-US" altLang="zh-CN" baseline="-25000">
                  <a:latin typeface="Times New Roman" pitchFamily="18" charset="0"/>
                </a:rPr>
                <a:t>0~3</a:t>
              </a:r>
            </a:p>
          </p:txBody>
        </p:sp>
        <p:sp>
          <p:nvSpPr>
            <p:cNvPr id="55" name="Text Box 27"/>
            <p:cNvSpPr txBox="1">
              <a:spLocks noChangeArrowheads="1"/>
            </p:cNvSpPr>
            <p:nvPr/>
          </p:nvSpPr>
          <p:spPr bwMode="auto">
            <a:xfrm>
              <a:off x="4498" y="2164"/>
              <a:ext cx="48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B</a:t>
              </a:r>
              <a:r>
                <a:rPr kumimoji="1" lang="en-US" altLang="zh-CN" baseline="-25000">
                  <a:latin typeface="Times New Roman" pitchFamily="18" charset="0"/>
                </a:rPr>
                <a:t>0~3</a:t>
              </a:r>
            </a:p>
          </p:txBody>
        </p:sp>
        <p:sp>
          <p:nvSpPr>
            <p:cNvPr id="56" name="Text Box 28"/>
            <p:cNvSpPr txBox="1">
              <a:spLocks noChangeArrowheads="1"/>
            </p:cNvSpPr>
            <p:nvPr/>
          </p:nvSpPr>
          <p:spPr bwMode="auto">
            <a:xfrm>
              <a:off x="2914" y="1444"/>
              <a:ext cx="48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A</a:t>
              </a:r>
              <a:endParaRPr kumimoji="1" lang="en-US" altLang="zh-CN" baseline="-25000">
                <a:latin typeface="Times New Roman" pitchFamily="18" charset="0"/>
              </a:endParaRPr>
            </a:p>
          </p:txBody>
        </p:sp>
        <p:sp>
          <p:nvSpPr>
            <p:cNvPr id="57" name="Text Box 29"/>
            <p:cNvSpPr txBox="1">
              <a:spLocks noChangeArrowheads="1"/>
            </p:cNvSpPr>
            <p:nvPr/>
          </p:nvSpPr>
          <p:spPr bwMode="auto">
            <a:xfrm>
              <a:off x="4066" y="1444"/>
              <a:ext cx="33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B</a:t>
              </a:r>
              <a:endParaRPr kumimoji="1" lang="en-US" altLang="zh-CN" baseline="-25000">
                <a:latin typeface="Times New Roman" pitchFamily="18" charset="0"/>
              </a:endParaRPr>
            </a:p>
          </p:txBody>
        </p:sp>
        <p:grpSp>
          <p:nvGrpSpPr>
            <p:cNvPr id="58" name="Group 30"/>
            <p:cNvGrpSpPr>
              <a:grpSpLocks/>
            </p:cNvGrpSpPr>
            <p:nvPr/>
          </p:nvGrpSpPr>
          <p:grpSpPr bwMode="auto">
            <a:xfrm>
              <a:off x="3106" y="868"/>
              <a:ext cx="1152" cy="528"/>
              <a:chOff x="3936" y="1824"/>
              <a:chExt cx="1152" cy="528"/>
            </a:xfrm>
          </p:grpSpPr>
          <p:sp>
            <p:nvSpPr>
              <p:cNvPr id="67" name="AutoShape 31"/>
              <p:cNvSpPr>
                <a:spLocks noChangeArrowheads="1"/>
              </p:cNvSpPr>
              <p:nvPr/>
            </p:nvSpPr>
            <p:spPr bwMode="auto">
              <a:xfrm flipV="1">
                <a:off x="3936" y="1824"/>
                <a:ext cx="1152" cy="52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68" name="AutoShape 32"/>
              <p:cNvSpPr>
                <a:spLocks noChangeArrowheads="1"/>
              </p:cNvSpPr>
              <p:nvPr/>
            </p:nvSpPr>
            <p:spPr bwMode="auto">
              <a:xfrm>
                <a:off x="4464" y="2208"/>
                <a:ext cx="144" cy="144"/>
              </a:xfrm>
              <a:prstGeom prst="triangle">
                <a:avLst>
                  <a:gd name="adj" fmla="val 50000"/>
                </a:avLst>
              </a:prstGeom>
              <a:solidFill>
                <a:srgbClr val="EAEAEA"/>
              </a:solidFill>
              <a:ln w="19050">
                <a:solidFill>
                  <a:schemeClr val="tx1"/>
                </a:solidFill>
                <a:miter lim="800000"/>
                <a:headEnd/>
                <a:tailEnd/>
              </a:ln>
            </p:spPr>
            <p:txBody>
              <a:bodyPr wrap="none" lIns="90000" tIns="46800" rIns="90000" bIns="46800" anchor="ctr"/>
              <a:lstStyle/>
              <a:p>
                <a:endParaRPr lang="zh-CN" altLang="en-US">
                  <a:solidFill>
                    <a:schemeClr val="tx1"/>
                  </a:solidFill>
                </a:endParaRPr>
              </a:p>
            </p:txBody>
          </p:sp>
          <p:sp>
            <p:nvSpPr>
              <p:cNvPr id="69" name="Line 33"/>
              <p:cNvSpPr>
                <a:spLocks noChangeShapeType="1"/>
              </p:cNvSpPr>
              <p:nvPr/>
            </p:nvSpPr>
            <p:spPr bwMode="auto">
              <a:xfrm>
                <a:off x="4464" y="2352"/>
                <a:ext cx="144" cy="0"/>
              </a:xfrm>
              <a:prstGeom prst="line">
                <a:avLst/>
              </a:prstGeom>
              <a:noFill/>
              <a:ln w="19050">
                <a:solidFill>
                  <a:srgbClr val="EAEAEA"/>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grpSp>
        <p:sp>
          <p:nvSpPr>
            <p:cNvPr id="59" name="Line 34"/>
            <p:cNvSpPr>
              <a:spLocks noChangeShapeType="1"/>
            </p:cNvSpPr>
            <p:nvPr/>
          </p:nvSpPr>
          <p:spPr bwMode="auto">
            <a:xfrm>
              <a:off x="3106" y="2788"/>
              <a:ext cx="0" cy="2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60" name="Line 35"/>
            <p:cNvSpPr>
              <a:spLocks noChangeShapeType="1"/>
            </p:cNvSpPr>
            <p:nvPr/>
          </p:nvSpPr>
          <p:spPr bwMode="auto">
            <a:xfrm>
              <a:off x="2914" y="2788"/>
              <a:ext cx="0" cy="2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chemeClr val="tx1"/>
                </a:solidFill>
              </a:endParaRPr>
            </a:p>
          </p:txBody>
        </p:sp>
        <p:sp>
          <p:nvSpPr>
            <p:cNvPr id="61" name="Text Box 36"/>
            <p:cNvSpPr txBox="1">
              <a:spLocks noChangeArrowheads="1"/>
            </p:cNvSpPr>
            <p:nvPr/>
          </p:nvSpPr>
          <p:spPr bwMode="auto">
            <a:xfrm>
              <a:off x="2578" y="3028"/>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WR</a:t>
              </a:r>
              <a:endParaRPr kumimoji="1" lang="en-US" altLang="zh-CN" baseline="-25000">
                <a:latin typeface="Times New Roman" pitchFamily="18" charset="0"/>
              </a:endParaRPr>
            </a:p>
          </p:txBody>
        </p:sp>
        <p:sp>
          <p:nvSpPr>
            <p:cNvPr id="62" name="Text Box 37"/>
            <p:cNvSpPr txBox="1">
              <a:spLocks noChangeArrowheads="1"/>
            </p:cNvSpPr>
            <p:nvPr/>
          </p:nvSpPr>
          <p:spPr bwMode="auto">
            <a:xfrm>
              <a:off x="3010" y="3028"/>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RD</a:t>
              </a:r>
              <a:endParaRPr kumimoji="1" lang="en-US" altLang="zh-CN" baseline="-25000">
                <a:latin typeface="Times New Roman" pitchFamily="18" charset="0"/>
              </a:endParaRPr>
            </a:p>
          </p:txBody>
        </p:sp>
        <p:sp>
          <p:nvSpPr>
            <p:cNvPr id="63" name="Rectangle 38"/>
            <p:cNvSpPr>
              <a:spLocks noChangeArrowheads="1"/>
            </p:cNvSpPr>
            <p:nvPr/>
          </p:nvSpPr>
          <p:spPr bwMode="auto">
            <a:xfrm>
              <a:off x="3643" y="508"/>
              <a:ext cx="73" cy="65"/>
            </a:xfrm>
            <a:prstGeom prst="rect">
              <a:avLst/>
            </a:prstGeom>
            <a:solidFill>
              <a:srgbClr val="EAEAEA"/>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solidFill>
                  <a:schemeClr val="tx1"/>
                </a:solidFill>
              </a:endParaRPr>
            </a:p>
          </p:txBody>
        </p:sp>
        <p:sp>
          <p:nvSpPr>
            <p:cNvPr id="64" name="Rectangle 39"/>
            <p:cNvSpPr>
              <a:spLocks noChangeArrowheads="1"/>
            </p:cNvSpPr>
            <p:nvPr/>
          </p:nvSpPr>
          <p:spPr bwMode="auto">
            <a:xfrm>
              <a:off x="4986" y="2941"/>
              <a:ext cx="83" cy="65"/>
            </a:xfrm>
            <a:prstGeom prst="rect">
              <a:avLst/>
            </a:prstGeom>
            <a:solidFill>
              <a:srgbClr val="EAEAEA"/>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solidFill>
                  <a:schemeClr val="tx1"/>
                </a:solidFill>
              </a:endParaRPr>
            </a:p>
          </p:txBody>
        </p:sp>
        <p:sp>
          <p:nvSpPr>
            <p:cNvPr id="65" name="Rectangle 40"/>
            <p:cNvSpPr>
              <a:spLocks noChangeArrowheads="1"/>
            </p:cNvSpPr>
            <p:nvPr/>
          </p:nvSpPr>
          <p:spPr bwMode="auto">
            <a:xfrm>
              <a:off x="3698" y="3005"/>
              <a:ext cx="83" cy="65"/>
            </a:xfrm>
            <a:prstGeom prst="rect">
              <a:avLst/>
            </a:prstGeom>
            <a:solidFill>
              <a:srgbClr val="EAEAEA"/>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solidFill>
                  <a:schemeClr val="tx1"/>
                </a:solidFill>
              </a:endParaRPr>
            </a:p>
          </p:txBody>
        </p:sp>
        <p:sp>
          <p:nvSpPr>
            <p:cNvPr id="66" name="Rectangle 41"/>
            <p:cNvSpPr>
              <a:spLocks noChangeArrowheads="1"/>
            </p:cNvSpPr>
            <p:nvPr/>
          </p:nvSpPr>
          <p:spPr bwMode="auto">
            <a:xfrm>
              <a:off x="4986" y="499"/>
              <a:ext cx="83" cy="65"/>
            </a:xfrm>
            <a:prstGeom prst="rect">
              <a:avLst/>
            </a:prstGeom>
            <a:solidFill>
              <a:srgbClr val="EAEAEA"/>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nchor="ctr"/>
            <a:lstStyle/>
            <a:p>
              <a:endParaRPr lang="zh-CN" altLang="en-US">
                <a:solidFill>
                  <a:schemeClr val="tx1"/>
                </a:solidFill>
              </a:endParaRPr>
            </a:p>
          </p:txBody>
        </p:sp>
      </p:grpSp>
      <p:grpSp>
        <p:nvGrpSpPr>
          <p:cNvPr id="70" name="Group 67"/>
          <p:cNvGrpSpPr>
            <a:grpSpLocks/>
          </p:cNvGrpSpPr>
          <p:nvPr/>
        </p:nvGrpSpPr>
        <p:grpSpPr bwMode="auto">
          <a:xfrm>
            <a:off x="560388" y="1805154"/>
            <a:ext cx="3355975" cy="4398963"/>
            <a:chOff x="131" y="754"/>
            <a:chExt cx="2114" cy="2771"/>
          </a:xfrm>
        </p:grpSpPr>
        <p:sp>
          <p:nvSpPr>
            <p:cNvPr id="71" name="Rectangle 43"/>
            <p:cNvSpPr>
              <a:spLocks noChangeArrowheads="1"/>
            </p:cNvSpPr>
            <p:nvPr/>
          </p:nvSpPr>
          <p:spPr bwMode="auto">
            <a:xfrm>
              <a:off x="895" y="1379"/>
              <a:ext cx="480" cy="15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2" name="AutoShape 44"/>
            <p:cNvSpPr>
              <a:spLocks noChangeArrowheads="1"/>
            </p:cNvSpPr>
            <p:nvPr/>
          </p:nvSpPr>
          <p:spPr bwMode="auto">
            <a:xfrm>
              <a:off x="930" y="999"/>
              <a:ext cx="144" cy="384"/>
            </a:xfrm>
            <a:prstGeom prst="upArrow">
              <a:avLst>
                <a:gd name="adj1" fmla="val 50000"/>
                <a:gd name="adj2" fmla="val 66667"/>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3" name="AutoShape 45"/>
            <p:cNvSpPr>
              <a:spLocks noChangeArrowheads="1"/>
            </p:cNvSpPr>
            <p:nvPr/>
          </p:nvSpPr>
          <p:spPr bwMode="auto">
            <a:xfrm>
              <a:off x="1066" y="2931"/>
              <a:ext cx="155" cy="383"/>
            </a:xfrm>
            <a:prstGeom prst="upArrow">
              <a:avLst>
                <a:gd name="adj1" fmla="val 50000"/>
                <a:gd name="adj2" fmla="val 6177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4" name="Line 46"/>
            <p:cNvSpPr>
              <a:spLocks noChangeShapeType="1"/>
            </p:cNvSpPr>
            <p:nvPr/>
          </p:nvSpPr>
          <p:spPr bwMode="auto">
            <a:xfrm>
              <a:off x="1383" y="1570"/>
              <a:ext cx="288"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 name="Line 47"/>
            <p:cNvSpPr>
              <a:spLocks noChangeShapeType="1"/>
            </p:cNvSpPr>
            <p:nvPr/>
          </p:nvSpPr>
          <p:spPr bwMode="auto">
            <a:xfrm flipH="1">
              <a:off x="612" y="2432"/>
              <a:ext cx="288"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AutoShape 48"/>
            <p:cNvSpPr>
              <a:spLocks noChangeArrowheads="1"/>
            </p:cNvSpPr>
            <p:nvPr/>
          </p:nvSpPr>
          <p:spPr bwMode="auto">
            <a:xfrm>
              <a:off x="612" y="2568"/>
              <a:ext cx="288" cy="227"/>
            </a:xfrm>
            <a:prstGeom prst="rightArrow">
              <a:avLst>
                <a:gd name="adj1" fmla="val 50000"/>
                <a:gd name="adj2" fmla="val 31718"/>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77" name="Text Box 49"/>
            <p:cNvSpPr txBox="1">
              <a:spLocks noChangeArrowheads="1"/>
            </p:cNvSpPr>
            <p:nvPr/>
          </p:nvSpPr>
          <p:spPr bwMode="auto">
            <a:xfrm>
              <a:off x="793" y="3294"/>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sz="1800">
                  <a:latin typeface="Times New Roman" pitchFamily="18" charset="0"/>
                </a:rPr>
                <a:t>数据入</a:t>
              </a:r>
            </a:p>
          </p:txBody>
        </p:sp>
        <p:sp>
          <p:nvSpPr>
            <p:cNvPr id="78" name="Text Box 50"/>
            <p:cNvSpPr txBox="1">
              <a:spLocks noChangeArrowheads="1"/>
            </p:cNvSpPr>
            <p:nvPr/>
          </p:nvSpPr>
          <p:spPr bwMode="auto">
            <a:xfrm>
              <a:off x="568" y="763"/>
              <a:ext cx="5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800">
                  <a:latin typeface="Times New Roman" pitchFamily="18" charset="0"/>
                </a:rPr>
                <a:t>A</a:t>
              </a:r>
              <a:r>
                <a:rPr kumimoji="1" lang="zh-CN" altLang="en-US" sz="1800">
                  <a:latin typeface="Times New Roman" pitchFamily="18" charset="0"/>
                </a:rPr>
                <a:t>输出</a:t>
              </a:r>
            </a:p>
          </p:txBody>
        </p:sp>
        <p:sp>
          <p:nvSpPr>
            <p:cNvPr id="79" name="Text Box 51"/>
            <p:cNvSpPr txBox="1">
              <a:spLocks noChangeArrowheads="1"/>
            </p:cNvSpPr>
            <p:nvPr/>
          </p:nvSpPr>
          <p:spPr bwMode="auto">
            <a:xfrm>
              <a:off x="1474" y="2750"/>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800">
                  <a:latin typeface="Times New Roman" pitchFamily="18" charset="0"/>
                </a:rPr>
                <a:t>B</a:t>
              </a:r>
              <a:r>
                <a:rPr kumimoji="1" lang="zh-CN" altLang="en-US" sz="1800">
                  <a:latin typeface="Times New Roman" pitchFamily="18" charset="0"/>
                </a:rPr>
                <a:t>地址</a:t>
              </a:r>
              <a:r>
                <a:rPr kumimoji="1" lang="en-US" altLang="zh-CN" sz="1800">
                  <a:latin typeface="Times New Roman" pitchFamily="18" charset="0"/>
                </a:rPr>
                <a:t>4</a:t>
              </a:r>
              <a:r>
                <a:rPr kumimoji="1" lang="zh-CN" altLang="en-US" sz="1800">
                  <a:latin typeface="Times New Roman" pitchFamily="18" charset="0"/>
                </a:rPr>
                <a:t>位</a:t>
              </a:r>
            </a:p>
          </p:txBody>
        </p:sp>
        <p:sp>
          <p:nvSpPr>
            <p:cNvPr id="80" name="Text Box 52"/>
            <p:cNvSpPr txBox="1">
              <a:spLocks noChangeArrowheads="1"/>
            </p:cNvSpPr>
            <p:nvPr/>
          </p:nvSpPr>
          <p:spPr bwMode="auto">
            <a:xfrm>
              <a:off x="1655" y="1389"/>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WR</a:t>
              </a:r>
            </a:p>
          </p:txBody>
        </p:sp>
        <p:sp>
          <p:nvSpPr>
            <p:cNvPr id="81" name="Text Box 53"/>
            <p:cNvSpPr txBox="1">
              <a:spLocks noChangeArrowheads="1"/>
            </p:cNvSpPr>
            <p:nvPr/>
          </p:nvSpPr>
          <p:spPr bwMode="auto">
            <a:xfrm>
              <a:off x="1610" y="22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RD</a:t>
              </a:r>
            </a:p>
          </p:txBody>
        </p:sp>
        <p:sp>
          <p:nvSpPr>
            <p:cNvPr id="82" name="Text Box 54"/>
            <p:cNvSpPr txBox="1">
              <a:spLocks noChangeArrowheads="1"/>
            </p:cNvSpPr>
            <p:nvPr/>
          </p:nvSpPr>
          <p:spPr bwMode="auto">
            <a:xfrm>
              <a:off x="984" y="1486"/>
              <a:ext cx="249"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zh-CN" altLang="en-US">
                  <a:latin typeface="Times New Roman" pitchFamily="18" charset="0"/>
                </a:rPr>
                <a:t>寄存器堆</a:t>
              </a:r>
            </a:p>
          </p:txBody>
        </p:sp>
        <p:sp>
          <p:nvSpPr>
            <p:cNvPr id="83" name="AutoShape 55"/>
            <p:cNvSpPr>
              <a:spLocks noChangeArrowheads="1"/>
            </p:cNvSpPr>
            <p:nvPr/>
          </p:nvSpPr>
          <p:spPr bwMode="auto">
            <a:xfrm>
              <a:off x="1211" y="1000"/>
              <a:ext cx="144" cy="384"/>
            </a:xfrm>
            <a:prstGeom prst="upArrow">
              <a:avLst>
                <a:gd name="adj1" fmla="val 50000"/>
                <a:gd name="adj2" fmla="val 66667"/>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4" name="Text Box 56"/>
            <p:cNvSpPr txBox="1">
              <a:spLocks noChangeArrowheads="1"/>
            </p:cNvSpPr>
            <p:nvPr/>
          </p:nvSpPr>
          <p:spPr bwMode="auto">
            <a:xfrm>
              <a:off x="1202" y="754"/>
              <a:ext cx="5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800">
                  <a:latin typeface="Times New Roman" pitchFamily="18" charset="0"/>
                </a:rPr>
                <a:t>B</a:t>
              </a:r>
              <a:r>
                <a:rPr kumimoji="1" lang="zh-CN" altLang="en-US" sz="1800">
                  <a:latin typeface="Times New Roman" pitchFamily="18" charset="0"/>
                </a:rPr>
                <a:t>输出</a:t>
              </a:r>
            </a:p>
          </p:txBody>
        </p:sp>
        <p:sp>
          <p:nvSpPr>
            <p:cNvPr id="85" name="Line 57"/>
            <p:cNvSpPr>
              <a:spLocks noChangeShapeType="1"/>
            </p:cNvSpPr>
            <p:nvPr/>
          </p:nvSpPr>
          <p:spPr bwMode="auto">
            <a:xfrm>
              <a:off x="1383" y="2432"/>
              <a:ext cx="288"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6" name="Text Box 58"/>
            <p:cNvSpPr txBox="1">
              <a:spLocks noChangeArrowheads="1"/>
            </p:cNvSpPr>
            <p:nvPr/>
          </p:nvSpPr>
          <p:spPr bwMode="auto">
            <a:xfrm>
              <a:off x="259" y="229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a:latin typeface="Times New Roman" pitchFamily="18" charset="0"/>
                </a:rPr>
                <a:t>RD</a:t>
              </a:r>
            </a:p>
          </p:txBody>
        </p:sp>
        <p:sp>
          <p:nvSpPr>
            <p:cNvPr id="87" name="AutoShape 59"/>
            <p:cNvSpPr>
              <a:spLocks noChangeArrowheads="1"/>
            </p:cNvSpPr>
            <p:nvPr/>
          </p:nvSpPr>
          <p:spPr bwMode="auto">
            <a:xfrm flipH="1">
              <a:off x="1383" y="2568"/>
              <a:ext cx="288" cy="227"/>
            </a:xfrm>
            <a:prstGeom prst="rightArrow">
              <a:avLst>
                <a:gd name="adj1" fmla="val 50000"/>
                <a:gd name="adj2" fmla="val 31718"/>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88" name="AutoShape 60"/>
            <p:cNvSpPr>
              <a:spLocks noChangeArrowheads="1"/>
            </p:cNvSpPr>
            <p:nvPr/>
          </p:nvSpPr>
          <p:spPr bwMode="auto">
            <a:xfrm flipH="1">
              <a:off x="1383" y="1706"/>
              <a:ext cx="288" cy="227"/>
            </a:xfrm>
            <a:prstGeom prst="rightArrow">
              <a:avLst>
                <a:gd name="adj1" fmla="val 50000"/>
                <a:gd name="adj2" fmla="val 31718"/>
              </a:avLst>
            </a:prstGeom>
            <a:solidFill>
              <a:schemeClr val="accent1"/>
            </a:solidFill>
            <a:ln w="19050">
              <a:solidFill>
                <a:schemeClr val="tx1"/>
              </a:solidFill>
              <a:miter lim="800000"/>
              <a:headEnd/>
              <a:tailEnd/>
            </a:ln>
          </p:spPr>
          <p:txBody>
            <a:bodyPr wrap="none" lIns="90000" tIns="46800" rIns="90000" bIns="46800" anchor="ctr"/>
            <a:lstStyle/>
            <a:p>
              <a:endParaRPr lang="zh-CN" altLang="en-US"/>
            </a:p>
          </p:txBody>
        </p:sp>
        <p:sp>
          <p:nvSpPr>
            <p:cNvPr id="89" name="Line 61"/>
            <p:cNvSpPr>
              <a:spLocks noChangeShapeType="1"/>
            </p:cNvSpPr>
            <p:nvPr/>
          </p:nvSpPr>
          <p:spPr bwMode="auto">
            <a:xfrm flipH="1">
              <a:off x="1519" y="1706"/>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0" name="Line 62"/>
            <p:cNvSpPr>
              <a:spLocks noChangeShapeType="1"/>
            </p:cNvSpPr>
            <p:nvPr/>
          </p:nvSpPr>
          <p:spPr bwMode="auto">
            <a:xfrm flipH="1">
              <a:off x="1520" y="2568"/>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1" name="Line 63"/>
            <p:cNvSpPr>
              <a:spLocks noChangeShapeType="1"/>
            </p:cNvSpPr>
            <p:nvPr/>
          </p:nvSpPr>
          <p:spPr bwMode="auto">
            <a:xfrm flipH="1">
              <a:off x="612" y="2568"/>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92" name="Text Box 64"/>
            <p:cNvSpPr txBox="1">
              <a:spLocks noChangeArrowheads="1"/>
            </p:cNvSpPr>
            <p:nvPr/>
          </p:nvSpPr>
          <p:spPr bwMode="auto">
            <a:xfrm>
              <a:off x="1474" y="1888"/>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800">
                  <a:latin typeface="Times New Roman" pitchFamily="18" charset="0"/>
                </a:rPr>
                <a:t>B</a:t>
              </a:r>
              <a:r>
                <a:rPr kumimoji="1" lang="zh-CN" altLang="en-US" sz="1800">
                  <a:latin typeface="Times New Roman" pitchFamily="18" charset="0"/>
                </a:rPr>
                <a:t>地址</a:t>
              </a:r>
              <a:r>
                <a:rPr kumimoji="1" lang="en-US" altLang="zh-CN" sz="1800">
                  <a:latin typeface="Times New Roman" pitchFamily="18" charset="0"/>
                </a:rPr>
                <a:t>4</a:t>
              </a:r>
              <a:r>
                <a:rPr kumimoji="1" lang="zh-CN" altLang="en-US" sz="1800">
                  <a:latin typeface="Times New Roman" pitchFamily="18" charset="0"/>
                </a:rPr>
                <a:t>位</a:t>
              </a:r>
            </a:p>
          </p:txBody>
        </p:sp>
        <p:sp>
          <p:nvSpPr>
            <p:cNvPr id="93" name="Text Box 65"/>
            <p:cNvSpPr txBox="1">
              <a:spLocks noChangeArrowheads="1"/>
            </p:cNvSpPr>
            <p:nvPr/>
          </p:nvSpPr>
          <p:spPr bwMode="auto">
            <a:xfrm>
              <a:off x="131" y="2795"/>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kumimoji="1" lang="en-US" altLang="zh-CN" sz="1800">
                  <a:latin typeface="Times New Roman" pitchFamily="18" charset="0"/>
                </a:rPr>
                <a:t>A</a:t>
              </a:r>
              <a:r>
                <a:rPr kumimoji="1" lang="zh-CN" altLang="en-US" sz="1800">
                  <a:latin typeface="Times New Roman" pitchFamily="18" charset="0"/>
                </a:rPr>
                <a:t>地址</a:t>
              </a:r>
              <a:r>
                <a:rPr kumimoji="1" lang="en-US" altLang="zh-CN" sz="1800">
                  <a:latin typeface="Times New Roman" pitchFamily="18" charset="0"/>
                </a:rPr>
                <a:t>4</a:t>
              </a:r>
              <a:r>
                <a:rPr kumimoji="1" lang="zh-CN" altLang="en-US" sz="1800">
                  <a:latin typeface="Times New Roman" pitchFamily="18" charset="0"/>
                </a:rPr>
                <a:t>位</a:t>
              </a:r>
            </a:p>
          </p:txBody>
        </p:sp>
        <p:sp>
          <p:nvSpPr>
            <p:cNvPr id="94" name="Text Box 66"/>
            <p:cNvSpPr txBox="1">
              <a:spLocks noChangeArrowheads="1"/>
            </p:cNvSpPr>
            <p:nvPr/>
          </p:nvSpPr>
          <p:spPr bwMode="auto">
            <a:xfrm>
              <a:off x="911" y="2304"/>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400"/>
                <a:t>16</a:t>
              </a:r>
              <a:r>
                <a:rPr lang="zh-CN" altLang="en-US" sz="1400"/>
                <a:t>个</a:t>
              </a:r>
            </a:p>
          </p:txBody>
        </p:sp>
      </p:grpSp>
      <p:sp>
        <p:nvSpPr>
          <p:cNvPr id="95" name="Text Box 68"/>
          <p:cNvSpPr txBox="1">
            <a:spLocks noChangeArrowheads="1"/>
          </p:cNvSpPr>
          <p:nvPr/>
        </p:nvSpPr>
        <p:spPr bwMode="auto">
          <a:xfrm>
            <a:off x="3387725" y="5869155"/>
            <a:ext cx="4248150" cy="385763"/>
          </a:xfrm>
          <a:prstGeom prst="rect">
            <a:avLst/>
          </a:prstGeom>
          <a:noFill/>
          <a:ln w="19050" algn="ctr">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sz="1800"/>
              <a:t>可以同时从寄存器堆中取出</a:t>
            </a:r>
            <a:r>
              <a:rPr lang="en-US" altLang="zh-CN" sz="1800"/>
              <a:t>A</a:t>
            </a:r>
            <a:r>
              <a:rPr lang="zh-CN" altLang="en-US" sz="1800"/>
              <a:t>、</a:t>
            </a:r>
            <a:r>
              <a:rPr lang="en-US" altLang="zh-CN" sz="1800"/>
              <a:t>B</a:t>
            </a:r>
            <a:r>
              <a:rPr lang="zh-CN" altLang="en-US" sz="1800"/>
              <a:t>两个数</a:t>
            </a:r>
          </a:p>
        </p:txBody>
      </p:sp>
      <p:sp>
        <p:nvSpPr>
          <p:cNvPr id="2" name="矩形 1">
            <a:extLst>
              <a:ext uri="{FF2B5EF4-FFF2-40B4-BE49-F238E27FC236}">
                <a16:creationId xmlns:a16="http://schemas.microsoft.com/office/drawing/2014/main" id="{3AC5F1EC-27AB-4F17-A765-A7367409B8B8}"/>
              </a:ext>
            </a:extLst>
          </p:cNvPr>
          <p:cNvSpPr/>
          <p:nvPr/>
        </p:nvSpPr>
        <p:spPr>
          <a:xfrm>
            <a:off x="158179" y="5587652"/>
            <a:ext cx="1231427"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dirty="0">
                <a:solidFill>
                  <a:srgbClr val="FF0000"/>
                </a:solidFill>
              </a:rPr>
              <a:t>A</a:t>
            </a:r>
            <a:r>
              <a:rPr lang="zh-CN" altLang="en-US" dirty="0">
                <a:solidFill>
                  <a:srgbClr val="FF0000"/>
                </a:solidFill>
              </a:rPr>
              <a:t>为读端口</a:t>
            </a:r>
          </a:p>
        </p:txBody>
      </p:sp>
      <p:sp>
        <p:nvSpPr>
          <p:cNvPr id="96" name="矩形 95">
            <a:extLst>
              <a:ext uri="{FF2B5EF4-FFF2-40B4-BE49-F238E27FC236}">
                <a16:creationId xmlns:a16="http://schemas.microsoft.com/office/drawing/2014/main" id="{DF5ACA52-86D4-4D2D-9DAC-1B3AB220B8F6}"/>
              </a:ext>
            </a:extLst>
          </p:cNvPr>
          <p:cNvSpPr/>
          <p:nvPr/>
        </p:nvSpPr>
        <p:spPr>
          <a:xfrm>
            <a:off x="2535238" y="5418979"/>
            <a:ext cx="1471878"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dirty="0">
                <a:solidFill>
                  <a:srgbClr val="FF0000"/>
                </a:solidFill>
              </a:rPr>
              <a:t>B</a:t>
            </a:r>
            <a:r>
              <a:rPr lang="zh-CN" altLang="en-US" dirty="0">
                <a:solidFill>
                  <a:srgbClr val="FF0000"/>
                </a:solidFill>
              </a:rPr>
              <a:t>为读写端口</a:t>
            </a:r>
          </a:p>
        </p:txBody>
      </p:sp>
    </p:spTree>
    <p:extLst>
      <p:ext uri="{BB962C8B-B14F-4D97-AF65-F5344CB8AC3E}">
        <p14:creationId xmlns:p14="http://schemas.microsoft.com/office/powerpoint/2010/main" val="173637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0"/>
            <a:ext cx="7848600"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第一节  特殊存储部件</a:t>
            </a:r>
            <a:endParaRPr lang="zh-CN" altLang="en-US" dirty="0"/>
          </a:p>
        </p:txBody>
      </p:sp>
      <p:sp>
        <p:nvSpPr>
          <p:cNvPr id="5" name="内容占位符 4"/>
          <p:cNvSpPr>
            <a:spLocks noGrp="1"/>
          </p:cNvSpPr>
          <p:nvPr>
            <p:ph idx="1"/>
          </p:nvPr>
        </p:nvSpPr>
        <p:spPr>
          <a:xfrm>
            <a:off x="-2048" y="432555"/>
            <a:ext cx="8690747" cy="5820795"/>
          </a:xfrm>
        </p:spPr>
        <p:txBody>
          <a:bodyPr/>
          <a:lstStyle/>
          <a:p>
            <a:pPr>
              <a:defRPr/>
            </a:pPr>
            <a:r>
              <a:rPr kumimoji="1" lang="zh-CN" altLang="en-US" sz="2400" dirty="0">
                <a:latin typeface="Times New Roman" pitchFamily="18" charset="0"/>
              </a:rPr>
              <a:t>寄存器队列</a:t>
            </a:r>
          </a:p>
          <a:p>
            <a:endParaRPr lang="zh-CN" altLang="en-US" dirty="0"/>
          </a:p>
        </p:txBody>
      </p:sp>
      <p:sp>
        <p:nvSpPr>
          <p:cNvPr id="96" name="Text Box 9"/>
          <p:cNvSpPr txBox="1">
            <a:spLocks noChangeArrowheads="1"/>
          </p:cNvSpPr>
          <p:nvPr/>
        </p:nvSpPr>
        <p:spPr bwMode="auto">
          <a:xfrm>
            <a:off x="2714603" y="772719"/>
            <a:ext cx="3960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dirty="0"/>
              <a:t>以先进先出（</a:t>
            </a:r>
            <a:r>
              <a:rPr lang="en-US" altLang="zh-CN" dirty="0">
                <a:latin typeface="Times New Roman" pitchFamily="18" charset="0"/>
              </a:rPr>
              <a:t>FIFO</a:t>
            </a:r>
            <a:r>
              <a:rPr lang="zh-CN" altLang="en-US" dirty="0"/>
              <a:t>）方式用若干个寄存器构成的小型存储部件</a:t>
            </a:r>
          </a:p>
        </p:txBody>
      </p:sp>
      <p:grpSp>
        <p:nvGrpSpPr>
          <p:cNvPr id="97" name="Group 13"/>
          <p:cNvGrpSpPr>
            <a:grpSpLocks/>
          </p:cNvGrpSpPr>
          <p:nvPr/>
        </p:nvGrpSpPr>
        <p:grpSpPr bwMode="auto">
          <a:xfrm>
            <a:off x="193652" y="901307"/>
            <a:ext cx="2520950" cy="457200"/>
            <a:chOff x="3379" y="421"/>
            <a:chExt cx="1588" cy="288"/>
          </a:xfrm>
        </p:grpSpPr>
        <p:sp>
          <p:nvSpPr>
            <p:cNvPr id="98" name="Line 10"/>
            <p:cNvSpPr>
              <a:spLocks noChangeShapeType="1"/>
            </p:cNvSpPr>
            <p:nvPr/>
          </p:nvSpPr>
          <p:spPr bwMode="auto">
            <a:xfrm>
              <a:off x="4558" y="567"/>
              <a:ext cx="409"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p>
              <a:endParaRPr lang="zh-CN" altLang="en-US"/>
            </a:p>
          </p:txBody>
        </p:sp>
        <p:sp>
          <p:nvSpPr>
            <p:cNvPr id="99" name="AutoShape 11"/>
            <p:cNvSpPr>
              <a:spLocks noChangeArrowheads="1"/>
            </p:cNvSpPr>
            <p:nvPr/>
          </p:nvSpPr>
          <p:spPr bwMode="auto">
            <a:xfrm>
              <a:off x="3379" y="421"/>
              <a:ext cx="1179" cy="288"/>
            </a:xfrm>
            <a:prstGeom prst="flowChartTerminator">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nchor="ctr">
              <a:spAutoFit/>
            </a:bodyPr>
            <a:lstStyle/>
            <a:p>
              <a:endParaRPr lang="zh-CN" altLang="en-US"/>
            </a:p>
          </p:txBody>
        </p:sp>
        <p:sp>
          <p:nvSpPr>
            <p:cNvPr id="100" name="Text Box 12"/>
            <p:cNvSpPr txBox="1">
              <a:spLocks noChangeArrowheads="1"/>
            </p:cNvSpPr>
            <p:nvPr/>
          </p:nvSpPr>
          <p:spPr bwMode="auto">
            <a:xfrm>
              <a:off x="3470" y="436"/>
              <a:ext cx="998" cy="250"/>
            </a:xfrm>
            <a:prstGeom prst="rect">
              <a:avLst/>
            </a:prstGeom>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dirty="0">
                  <a:solidFill>
                    <a:schemeClr val="bg1"/>
                  </a:solidFill>
                </a:rPr>
                <a:t>寄存器队列</a:t>
              </a:r>
            </a:p>
          </p:txBody>
        </p:sp>
      </p:grpSp>
      <p:pic>
        <p:nvPicPr>
          <p:cNvPr id="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310" y="1591451"/>
            <a:ext cx="4657725"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292049" y="1591451"/>
            <a:ext cx="3851952" cy="1015663"/>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寄存器队列可在流水线中应用，是时间并行技术的重要功能部件</a:t>
            </a:r>
          </a:p>
        </p:txBody>
      </p:sp>
      <p:sp>
        <p:nvSpPr>
          <p:cNvPr id="3" name="矩形 2"/>
          <p:cNvSpPr/>
          <p:nvPr/>
        </p:nvSpPr>
        <p:spPr>
          <a:xfrm>
            <a:off x="5292049" y="2753955"/>
            <a:ext cx="3735248" cy="707886"/>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可用于串行</a:t>
            </a:r>
            <a:r>
              <a:rPr lang="en-US" altLang="zh-CN" sz="2000" dirty="0">
                <a:solidFill>
                  <a:schemeClr val="tx1"/>
                </a:solidFill>
              </a:rPr>
              <a:t>-</a:t>
            </a:r>
            <a:r>
              <a:rPr lang="zh-CN" altLang="en-US" sz="2000" dirty="0">
                <a:solidFill>
                  <a:schemeClr val="tx1"/>
                </a:solidFill>
              </a:rPr>
              <a:t>并行、并行</a:t>
            </a:r>
            <a:r>
              <a:rPr lang="en-US" altLang="zh-CN" sz="2000" dirty="0">
                <a:solidFill>
                  <a:schemeClr val="tx1"/>
                </a:solidFill>
              </a:rPr>
              <a:t>-</a:t>
            </a:r>
            <a:r>
              <a:rPr lang="zh-CN" altLang="en-US" sz="2000" dirty="0">
                <a:solidFill>
                  <a:schemeClr val="tx1"/>
                </a:solidFill>
              </a:rPr>
              <a:t>串行的转换。</a:t>
            </a:r>
          </a:p>
        </p:txBody>
      </p:sp>
    </p:spTree>
    <p:extLst>
      <p:ext uri="{BB962C8B-B14F-4D97-AF65-F5344CB8AC3E}">
        <p14:creationId xmlns:p14="http://schemas.microsoft.com/office/powerpoint/2010/main" val="398220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0"/>
            <a:ext cx="7848600" cy="417935"/>
          </a:xfrm>
        </p:spPr>
        <p:txBody>
          <a:bodyPr/>
          <a:lstStyle/>
          <a:p>
            <a:r>
              <a:rPr lang="zh-CN" altLang="en-US" sz="2800" dirty="0"/>
              <a:t>第五章 存储</a:t>
            </a:r>
            <a:r>
              <a:rPr lang="zh-CN" altLang="en-US" sz="2800" dirty="0">
                <a:latin typeface="宋体" pitchFamily="2" charset="-122"/>
              </a:rPr>
              <a:t>逻辑</a:t>
            </a:r>
            <a:r>
              <a:rPr lang="zh-CN" altLang="en-US" sz="2800" dirty="0"/>
              <a:t>器件</a:t>
            </a:r>
            <a:r>
              <a:rPr lang="en-US" altLang="zh-CN" sz="2800" dirty="0"/>
              <a:t>\</a:t>
            </a:r>
            <a:r>
              <a:rPr kumimoji="1" lang="zh-CN" altLang="en-US" dirty="0">
                <a:latin typeface="Times New Roman" pitchFamily="18" charset="0"/>
              </a:rPr>
              <a:t>第一节  特殊存储部件</a:t>
            </a:r>
            <a:endParaRPr lang="zh-CN" altLang="en-US" dirty="0"/>
          </a:p>
        </p:txBody>
      </p:sp>
      <p:sp>
        <p:nvSpPr>
          <p:cNvPr id="5" name="内容占位符 4"/>
          <p:cNvSpPr>
            <a:spLocks noGrp="1"/>
          </p:cNvSpPr>
          <p:nvPr>
            <p:ph idx="1"/>
          </p:nvPr>
        </p:nvSpPr>
        <p:spPr>
          <a:xfrm>
            <a:off x="-2048" y="408805"/>
            <a:ext cx="8690747" cy="5820795"/>
          </a:xfrm>
        </p:spPr>
        <p:txBody>
          <a:bodyPr/>
          <a:lstStyle/>
          <a:p>
            <a:pPr>
              <a:defRPr/>
            </a:pPr>
            <a:r>
              <a:rPr kumimoji="1" lang="zh-CN" altLang="en-US" sz="2400" dirty="0">
                <a:latin typeface="Times New Roman" pitchFamily="18" charset="0"/>
              </a:rPr>
              <a:t>寄存器栈</a:t>
            </a:r>
          </a:p>
          <a:p>
            <a:endParaRPr lang="zh-CN" altLang="en-US" dirty="0"/>
          </a:p>
        </p:txBody>
      </p:sp>
      <p:sp>
        <p:nvSpPr>
          <p:cNvPr id="96" name="Text Box 9"/>
          <p:cNvSpPr txBox="1">
            <a:spLocks noChangeArrowheads="1"/>
          </p:cNvSpPr>
          <p:nvPr/>
        </p:nvSpPr>
        <p:spPr bwMode="auto">
          <a:xfrm>
            <a:off x="2714603" y="687953"/>
            <a:ext cx="3960812"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dirty="0"/>
              <a:t>以后进先出（</a:t>
            </a:r>
            <a:r>
              <a:rPr lang="en-US" altLang="zh-CN" dirty="0">
                <a:latin typeface="Times New Roman" pitchFamily="18" charset="0"/>
              </a:rPr>
              <a:t>LIFO</a:t>
            </a:r>
            <a:r>
              <a:rPr lang="zh-CN" altLang="en-US" dirty="0"/>
              <a:t>）方式用若干个寄存器构成的小型存储部件</a:t>
            </a:r>
          </a:p>
        </p:txBody>
      </p:sp>
      <p:grpSp>
        <p:nvGrpSpPr>
          <p:cNvPr id="97" name="Group 13"/>
          <p:cNvGrpSpPr>
            <a:grpSpLocks/>
          </p:cNvGrpSpPr>
          <p:nvPr/>
        </p:nvGrpSpPr>
        <p:grpSpPr bwMode="auto">
          <a:xfrm>
            <a:off x="193652" y="811212"/>
            <a:ext cx="2520950" cy="457200"/>
            <a:chOff x="3379" y="421"/>
            <a:chExt cx="1588" cy="288"/>
          </a:xfrm>
        </p:grpSpPr>
        <p:sp>
          <p:nvSpPr>
            <p:cNvPr id="98" name="Line 10"/>
            <p:cNvSpPr>
              <a:spLocks noChangeShapeType="1"/>
            </p:cNvSpPr>
            <p:nvPr/>
          </p:nvSpPr>
          <p:spPr bwMode="auto">
            <a:xfrm>
              <a:off x="4558" y="567"/>
              <a:ext cx="409"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p>
              <a:endParaRPr lang="zh-CN" altLang="en-US"/>
            </a:p>
          </p:txBody>
        </p:sp>
        <p:sp>
          <p:nvSpPr>
            <p:cNvPr id="99" name="AutoShape 11"/>
            <p:cNvSpPr>
              <a:spLocks noChangeArrowheads="1"/>
            </p:cNvSpPr>
            <p:nvPr/>
          </p:nvSpPr>
          <p:spPr bwMode="auto">
            <a:xfrm>
              <a:off x="3379" y="421"/>
              <a:ext cx="1179" cy="288"/>
            </a:xfrm>
            <a:prstGeom prst="flowChartTerminator">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nchor="ctr">
              <a:spAutoFit/>
            </a:bodyPr>
            <a:lstStyle/>
            <a:p>
              <a:endParaRPr lang="zh-CN" altLang="en-US"/>
            </a:p>
          </p:txBody>
        </p:sp>
        <p:sp>
          <p:nvSpPr>
            <p:cNvPr id="100" name="Text Box 12"/>
            <p:cNvSpPr txBox="1">
              <a:spLocks noChangeArrowheads="1"/>
            </p:cNvSpPr>
            <p:nvPr/>
          </p:nvSpPr>
          <p:spPr bwMode="auto">
            <a:xfrm>
              <a:off x="3470" y="436"/>
              <a:ext cx="998" cy="253"/>
            </a:xfrm>
            <a:prstGeom prst="rect">
              <a:avLst/>
            </a:prstGeom>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zh-CN" altLang="en-US" dirty="0">
                  <a:solidFill>
                    <a:schemeClr val="bg1"/>
                  </a:solidFill>
                </a:rPr>
                <a:t>寄存器栈</a:t>
              </a:r>
            </a:p>
          </p:txBody>
        </p:sp>
      </p:grpSp>
      <p:grpSp>
        <p:nvGrpSpPr>
          <p:cNvPr id="10" name="Group 17"/>
          <p:cNvGrpSpPr>
            <a:grpSpLocks/>
          </p:cNvGrpSpPr>
          <p:nvPr/>
        </p:nvGrpSpPr>
        <p:grpSpPr bwMode="auto">
          <a:xfrm>
            <a:off x="206767" y="1540214"/>
            <a:ext cx="6484937" cy="4629150"/>
            <a:chOff x="975" y="981"/>
            <a:chExt cx="4085" cy="2916"/>
          </a:xfrm>
        </p:grpSpPr>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 y="981"/>
              <a:ext cx="4085" cy="2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6"/>
            <p:cNvSpPr txBox="1">
              <a:spLocks noChangeArrowheads="1"/>
            </p:cNvSpPr>
            <p:nvPr/>
          </p:nvSpPr>
          <p:spPr bwMode="auto">
            <a:xfrm>
              <a:off x="4241" y="3657"/>
              <a:ext cx="499" cy="154"/>
            </a:xfrm>
            <a:prstGeom prst="rect">
              <a:avLst/>
            </a:prstGeom>
            <a:solidFill>
              <a:schemeClr val="bg1"/>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chemeClr val="tx1"/>
                  </a:solidFill>
                  <a:latin typeface="Arial" pitchFamily="34" charset="0"/>
                  <a:ea typeface="宋体" pitchFamily="2" charset="-122"/>
                </a:defRPr>
              </a:lvl1pPr>
              <a:lvl2pPr marL="742950" indent="-285750" eaLnBrk="0" hangingPunct="0">
                <a:defRPr sz="2000" b="1">
                  <a:solidFill>
                    <a:schemeClr val="tx1"/>
                  </a:solidFill>
                  <a:latin typeface="Arial" pitchFamily="34" charset="0"/>
                  <a:ea typeface="宋体" pitchFamily="2" charset="-122"/>
                </a:defRPr>
              </a:lvl2pPr>
              <a:lvl3pPr marL="1143000" indent="-228600" eaLnBrk="0" hangingPunct="0">
                <a:defRPr sz="2000" b="1">
                  <a:solidFill>
                    <a:schemeClr val="tx1"/>
                  </a:solidFill>
                  <a:latin typeface="Arial" pitchFamily="34" charset="0"/>
                  <a:ea typeface="宋体" pitchFamily="2" charset="-122"/>
                </a:defRPr>
              </a:lvl3pPr>
              <a:lvl4pPr marL="1600200" indent="-228600" eaLnBrk="0" hangingPunct="0">
                <a:defRPr sz="2000" b="1">
                  <a:solidFill>
                    <a:schemeClr val="tx1"/>
                  </a:solidFill>
                  <a:latin typeface="Arial" pitchFamily="34" charset="0"/>
                  <a:ea typeface="宋体" pitchFamily="2" charset="-122"/>
                </a:defRPr>
              </a:lvl4pPr>
              <a:lvl5pPr marL="2057400" indent="-228600" eaLnBrk="0" hangingPunct="0">
                <a:defRPr sz="2000" b="1">
                  <a:solidFill>
                    <a:schemeClr val="tx1"/>
                  </a:solidFill>
                  <a:latin typeface="Arial" pitchFamily="34" charset="0"/>
                  <a:ea typeface="宋体" pitchFamily="2" charset="-122"/>
                </a:defRPr>
              </a:lvl5pPr>
              <a:lvl6pPr marL="2514600" indent="-228600" algn="ctr" eaLnBrk="0" fontAlgn="base" hangingPunct="0">
                <a:spcBef>
                  <a:spcPct val="50000"/>
                </a:spcBef>
                <a:spcAft>
                  <a:spcPct val="0"/>
                </a:spcAft>
                <a:defRPr sz="2000" b="1">
                  <a:solidFill>
                    <a:schemeClr val="tx1"/>
                  </a:solidFill>
                  <a:latin typeface="Arial" pitchFamily="34" charset="0"/>
                  <a:ea typeface="宋体" pitchFamily="2" charset="-122"/>
                </a:defRPr>
              </a:lvl6pPr>
              <a:lvl7pPr marL="2971800" indent="-228600" algn="ctr" eaLnBrk="0" fontAlgn="base" hangingPunct="0">
                <a:spcBef>
                  <a:spcPct val="50000"/>
                </a:spcBef>
                <a:spcAft>
                  <a:spcPct val="0"/>
                </a:spcAft>
                <a:defRPr sz="2000" b="1">
                  <a:solidFill>
                    <a:schemeClr val="tx1"/>
                  </a:solidFill>
                  <a:latin typeface="Arial" pitchFamily="34" charset="0"/>
                  <a:ea typeface="宋体" pitchFamily="2" charset="-122"/>
                </a:defRPr>
              </a:lvl7pPr>
              <a:lvl8pPr marL="3429000" indent="-228600" algn="ctr" eaLnBrk="0" fontAlgn="base" hangingPunct="0">
                <a:spcBef>
                  <a:spcPct val="50000"/>
                </a:spcBef>
                <a:spcAft>
                  <a:spcPct val="0"/>
                </a:spcAft>
                <a:defRPr sz="2000" b="1">
                  <a:solidFill>
                    <a:schemeClr val="tx1"/>
                  </a:solidFill>
                  <a:latin typeface="Arial" pitchFamily="34" charset="0"/>
                  <a:ea typeface="宋体" pitchFamily="2" charset="-122"/>
                </a:defRPr>
              </a:lvl8pPr>
              <a:lvl9pPr marL="3886200" indent="-228600" algn="ctr" eaLnBrk="0" fontAlgn="base" hangingPunct="0">
                <a:spcBef>
                  <a:spcPct val="50000"/>
                </a:spcBef>
                <a:spcAft>
                  <a:spcPct val="0"/>
                </a:spcAft>
                <a:defRPr sz="2000" b="1">
                  <a:solidFill>
                    <a:schemeClr val="tx1"/>
                  </a:solidFill>
                  <a:latin typeface="Arial" pitchFamily="34" charset="0"/>
                  <a:ea typeface="宋体" pitchFamily="2" charset="-122"/>
                </a:defRPr>
              </a:lvl9pPr>
            </a:lstStyle>
            <a:p>
              <a:pPr eaLnBrk="1" hangingPunct="1"/>
              <a:r>
                <a:rPr lang="en-US" altLang="zh-CN" sz="1600">
                  <a:solidFill>
                    <a:schemeClr val="accent2"/>
                  </a:solidFill>
                </a:rPr>
                <a:t>(c)</a:t>
              </a:r>
              <a:r>
                <a:rPr lang="zh-CN" altLang="en-US" sz="1600">
                  <a:solidFill>
                    <a:schemeClr val="accent2"/>
                  </a:solidFill>
                </a:rPr>
                <a:t>出栈</a:t>
              </a:r>
            </a:p>
          </p:txBody>
        </p:sp>
      </p:grpSp>
      <p:sp>
        <p:nvSpPr>
          <p:cNvPr id="2" name="矩形 1"/>
          <p:cNvSpPr/>
          <p:nvPr/>
        </p:nvSpPr>
        <p:spPr>
          <a:xfrm>
            <a:off x="6552132" y="1628880"/>
            <a:ext cx="2445465" cy="400110"/>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应用场合：中断。</a:t>
            </a:r>
          </a:p>
        </p:txBody>
      </p:sp>
      <p:sp>
        <p:nvSpPr>
          <p:cNvPr id="3" name="矩形 2"/>
          <p:cNvSpPr/>
          <p:nvPr/>
        </p:nvSpPr>
        <p:spPr>
          <a:xfrm>
            <a:off x="6552132" y="2140897"/>
            <a:ext cx="2445465" cy="1015663"/>
          </a:xfrm>
          <a:prstGeom prst="rect">
            <a:avLst/>
          </a:prstGeom>
        </p:spPr>
        <p:txBody>
          <a:bodyPr wrap="square">
            <a:spAutoFit/>
          </a:bodyPr>
          <a:lstStyle/>
          <a:p>
            <a:pPr marL="285750" indent="-285750">
              <a:buFont typeface="Arial" pitchFamily="34" charset="0"/>
              <a:buChar char="•"/>
            </a:pPr>
            <a:r>
              <a:rPr lang="zh-CN" altLang="en-US" sz="2000" dirty="0">
                <a:solidFill>
                  <a:schemeClr val="tx1"/>
                </a:solidFill>
              </a:rPr>
              <a:t>操作： 进栈（ </a:t>
            </a:r>
            <a:r>
              <a:rPr lang="en-US" altLang="zh-CN" sz="2000" dirty="0">
                <a:solidFill>
                  <a:schemeClr val="tx1"/>
                </a:solidFill>
              </a:rPr>
              <a:t>Push</a:t>
            </a:r>
            <a:r>
              <a:rPr lang="zh-CN" altLang="en-US" sz="2000" dirty="0">
                <a:solidFill>
                  <a:schemeClr val="tx1"/>
                </a:solidFill>
              </a:rPr>
              <a:t>）、出栈（ </a:t>
            </a:r>
            <a:r>
              <a:rPr lang="en-US" altLang="zh-CN" sz="2000" dirty="0">
                <a:solidFill>
                  <a:schemeClr val="tx1"/>
                </a:solidFill>
              </a:rPr>
              <a:t>Pop</a:t>
            </a:r>
            <a:r>
              <a:rPr lang="zh-CN" altLang="en-US" sz="2000" dirty="0">
                <a:solidFill>
                  <a:schemeClr val="tx1"/>
                </a:solidFill>
              </a:rPr>
              <a:t>）</a:t>
            </a:r>
          </a:p>
        </p:txBody>
      </p:sp>
    </p:spTree>
    <p:extLst>
      <p:ext uri="{BB962C8B-B14F-4D97-AF65-F5344CB8AC3E}">
        <p14:creationId xmlns:p14="http://schemas.microsoft.com/office/powerpoint/2010/main" val="199749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2" y="1808892"/>
            <a:ext cx="6925493" cy="2388346"/>
          </a:xfrm>
        </p:spPr>
        <p:txBody>
          <a:bodyPr/>
          <a:lstStyle/>
          <a:p>
            <a:r>
              <a:rPr kumimoji="1" lang="zh-CN" altLang="en-US" dirty="0">
                <a:latin typeface="Times New Roman" pitchFamily="18" charset="0"/>
              </a:rPr>
              <a:t>第二节  随机读写存储器</a:t>
            </a:r>
            <a:r>
              <a:rPr kumimoji="1" lang="en-US" altLang="zh-CN" dirty="0">
                <a:latin typeface="Times New Roman" pitchFamily="18" charset="0"/>
              </a:rPr>
              <a:t>RAM</a:t>
            </a:r>
            <a:br>
              <a:rPr kumimoji="1" lang="zh-CN" altLang="en-US" dirty="0">
                <a:latin typeface="Times New Roman" pitchFamily="18" charset="0"/>
              </a:rPr>
            </a:br>
            <a:br>
              <a:rPr lang="zh-CN" altLang="en-US" dirty="0"/>
            </a:br>
            <a:br>
              <a:rPr lang="en-US" altLang="zh-CN" dirty="0"/>
            </a:br>
            <a:endParaRPr lang="zh-CN" altLang="en-US" dirty="0"/>
          </a:p>
        </p:txBody>
      </p:sp>
      <p:sp>
        <p:nvSpPr>
          <p:cNvPr id="4" name="标题 3"/>
          <p:cNvSpPr txBox="1">
            <a:spLocks/>
          </p:cNvSpPr>
          <p:nvPr/>
        </p:nvSpPr>
        <p:spPr bwMode="auto">
          <a:xfrm>
            <a:off x="1295934" y="641357"/>
            <a:ext cx="7452192"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6000" dirty="0"/>
              <a:t>第五章 存储</a:t>
            </a:r>
            <a:r>
              <a:rPr lang="zh-CN" altLang="en-US" sz="6000" dirty="0">
                <a:latin typeface="宋体" pitchFamily="2" charset="-122"/>
              </a:rPr>
              <a:t>逻辑</a:t>
            </a:r>
            <a:r>
              <a:rPr lang="zh-CN" altLang="en-US" sz="6000" dirty="0"/>
              <a:t>器件</a:t>
            </a:r>
          </a:p>
        </p:txBody>
      </p:sp>
      <p:sp>
        <p:nvSpPr>
          <p:cNvPr id="5" name="内容占位符 4"/>
          <p:cNvSpPr txBox="1">
            <a:spLocks/>
          </p:cNvSpPr>
          <p:nvPr/>
        </p:nvSpPr>
        <p:spPr bwMode="auto">
          <a:xfrm>
            <a:off x="2186841" y="2663949"/>
            <a:ext cx="5670378" cy="252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en-US" altLang="zh-CN" dirty="0">
                <a:latin typeface="Arial" charset="0"/>
              </a:rPr>
              <a:t>SRAM</a:t>
            </a:r>
            <a:r>
              <a:rPr kumimoji="1" lang="zh-CN" altLang="en-US" dirty="0">
                <a:latin typeface="Times New Roman" pitchFamily="18" charset="0"/>
              </a:rPr>
              <a:t>的存储单元</a:t>
            </a:r>
            <a:endParaRPr kumimoji="1" lang="en-US" altLang="zh-CN" dirty="0">
              <a:latin typeface="Times New Roman" pitchFamily="18" charset="0"/>
            </a:endParaRPr>
          </a:p>
          <a:p>
            <a:pPr marL="342900" indent="-342900">
              <a:buFont typeface="Wingdings" pitchFamily="2" charset="2"/>
              <a:buChar char="Ø"/>
            </a:pPr>
            <a:r>
              <a:rPr kumimoji="1" lang="en-US" altLang="zh-CN" dirty="0">
                <a:latin typeface="Times New Roman" pitchFamily="18" charset="0"/>
              </a:rPr>
              <a:t>DRAM</a:t>
            </a:r>
            <a:r>
              <a:rPr kumimoji="1" lang="zh-CN" altLang="en-US" dirty="0">
                <a:latin typeface="Times New Roman" pitchFamily="18" charset="0"/>
              </a:rPr>
              <a:t>的存储单元</a:t>
            </a:r>
            <a:endParaRPr kumimoji="1" lang="en-US" altLang="zh-CN" dirty="0"/>
          </a:p>
          <a:p>
            <a:pPr marL="342900" indent="-342900">
              <a:buFont typeface="Wingdings" pitchFamily="2" charset="2"/>
              <a:buChar char="Ø"/>
            </a:pPr>
            <a:r>
              <a:rPr kumimoji="1" lang="en-US" altLang="zh-CN" dirty="0">
                <a:latin typeface="Times New Roman" pitchFamily="18" charset="0"/>
              </a:rPr>
              <a:t>RAM</a:t>
            </a:r>
            <a:r>
              <a:rPr kumimoji="1" lang="zh-CN" altLang="en-US" dirty="0">
                <a:latin typeface="Times New Roman" pitchFamily="18" charset="0"/>
              </a:rPr>
              <a:t>的整体结构</a:t>
            </a:r>
            <a:endParaRPr kumimoji="1" lang="en-US" altLang="zh-CN" dirty="0">
              <a:latin typeface="Times New Roman" pitchFamily="18" charset="0"/>
            </a:endParaRPr>
          </a:p>
          <a:p>
            <a:pPr marL="342900" indent="-342900">
              <a:buFont typeface="Wingdings" pitchFamily="2" charset="2"/>
              <a:buChar char="Ø"/>
            </a:pPr>
            <a:r>
              <a:rPr kumimoji="1" lang="en-US" altLang="zh-CN" dirty="0">
                <a:latin typeface="Times New Roman" pitchFamily="18" charset="0"/>
              </a:rPr>
              <a:t>RAM</a:t>
            </a:r>
            <a:r>
              <a:rPr kumimoji="1" lang="zh-CN" altLang="en-US" dirty="0">
                <a:latin typeface="Times New Roman" pitchFamily="18" charset="0"/>
              </a:rPr>
              <a:t>的存储芯片的扩展</a:t>
            </a:r>
          </a:p>
          <a:p>
            <a:pPr marL="342900" indent="-342900">
              <a:buFont typeface="Wingdings" pitchFamily="2" charset="2"/>
              <a:buChar char="Ø"/>
            </a:pPr>
            <a:endParaRPr kumimoji="1" lang="en-US" altLang="zh-CN" dirty="0">
              <a:latin typeface="Times New Roman" pitchFamily="18" charset="0"/>
            </a:endParaRPr>
          </a:p>
          <a:p>
            <a:pPr marL="342900" indent="-342900">
              <a:buFont typeface="Wingdings" pitchFamily="2" charset="2"/>
              <a:buChar char="Ø"/>
            </a:pPr>
            <a:endParaRPr kumimoji="1" lang="en-US" altLang="zh-CN" dirty="0"/>
          </a:p>
          <a:p>
            <a:pPr marL="342900" indent="-342900">
              <a:buFont typeface="Wingdings" pitchFamily="2" charset="2"/>
              <a:buChar char="Ø"/>
            </a:pPr>
            <a:endParaRPr kumimoji="1" lang="zh-CN" altLang="en-US" dirty="0"/>
          </a:p>
          <a:p>
            <a:pPr marL="342900" indent="-342900">
              <a:buFont typeface="Wingdings" pitchFamily="2" charset="2"/>
              <a:buChar char="Ø"/>
            </a:pPr>
            <a:endParaRPr lang="zh-CN" altLang="en-US" dirty="0">
              <a:solidFill>
                <a:srgbClr val="0000DC"/>
              </a:solidFill>
              <a:latin typeface="楷体_GB2312" charset="-122"/>
              <a:ea typeface="楷体_GB2312" charset="-122"/>
            </a:endParaRPr>
          </a:p>
          <a:p>
            <a:pPr marL="342900" indent="-342900">
              <a:buFont typeface="Wingdings" pitchFamily="2" charset="2"/>
              <a:buChar char="Ø"/>
            </a:pPr>
            <a:endParaRPr lang="en-US" altLang="zh-CN" dirty="0"/>
          </a:p>
          <a:p>
            <a:pPr marL="342900" indent="-342900">
              <a:buFont typeface="Wingdings" pitchFamily="2" charset="2"/>
              <a:buChar char="Ø"/>
            </a:pPr>
            <a:endParaRPr lang="en-US" altLang="zh-CN" dirty="0"/>
          </a:p>
        </p:txBody>
      </p:sp>
    </p:spTree>
    <p:extLst>
      <p:ext uri="{BB962C8B-B14F-4D97-AF65-F5344CB8AC3E}">
        <p14:creationId xmlns:p14="http://schemas.microsoft.com/office/powerpoint/2010/main" val="736702745"/>
      </p:ext>
    </p:extLst>
  </p:cSld>
  <p:clrMapOvr>
    <a:masterClrMapping/>
  </p:clrMapOvr>
</p:sld>
</file>

<file path=ppt/theme/theme1.xml><?xml version="1.0" encoding="utf-8"?>
<a:theme xmlns:a="http://schemas.openxmlformats.org/drawingml/2006/main" name="Lenovo_Corporate_Template_White">
  <a:themeElements>
    <a:clrScheme name="">
      <a:dk1>
        <a:srgbClr val="000000"/>
      </a:dk1>
      <a:lt1>
        <a:srgbClr val="FFFFFF"/>
      </a:lt1>
      <a:dk2>
        <a:srgbClr val="00529B"/>
      </a:dk2>
      <a:lt2>
        <a:srgbClr val="808080"/>
      </a:lt2>
      <a:accent1>
        <a:srgbClr val="FFCC00"/>
      </a:accent1>
      <a:accent2>
        <a:srgbClr val="000000"/>
      </a:accent2>
      <a:accent3>
        <a:srgbClr val="FFFFFF"/>
      </a:accent3>
      <a:accent4>
        <a:srgbClr val="000000"/>
      </a:accent4>
      <a:accent5>
        <a:srgbClr val="FFE2AA"/>
      </a:accent5>
      <a:accent6>
        <a:srgbClr val="000000"/>
      </a:accent6>
      <a:hlink>
        <a:srgbClr val="EE0802"/>
      </a:hlink>
      <a:folHlink>
        <a:srgbClr val="FF9900"/>
      </a:folHlink>
    </a:clrScheme>
    <a:fontScheme name="Lenovo_Corporate_Template_White">
      <a:majorFont>
        <a:latin typeface="黑体"/>
        <a:ea typeface="黑体"/>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defRPr kumimoji="0" lang="en-GB" sz="1800" b="1" i="0" u="none" strike="noStrike" cap="none" normalizeH="0" baseline="0" smtClean="0">
            <a:ln>
              <a:noFill/>
            </a:ln>
            <a:solidFill>
              <a:schemeClr val="bg1"/>
            </a:solidFill>
            <a:effectLst/>
            <a:latin typeface="黑体" pitchFamily="49" charset="-122"/>
            <a:ea typeface="宋体" pitchFamily="2" charset="-122"/>
          </a:defRPr>
        </a:defPPr>
      </a:lstStyle>
    </a:spDef>
    <a:lnDef>
      <a:spPr bwMode="auto">
        <a:xfrm>
          <a:off x="0" y="0"/>
          <a:ext cx="1" cy="1"/>
        </a:xfrm>
        <a:custGeom>
          <a:avLst/>
          <a:gdLst/>
          <a:ahLst/>
          <a:cxnLst/>
          <a:rect l="0" t="0" r="0" b="0"/>
          <a:pathLst/>
        </a:custGeom>
        <a:solidFill>
          <a:srgbClr val="000000"/>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defRPr kumimoji="0" lang="en-GB" sz="1800" b="1" i="0" u="none" strike="noStrike" cap="none" normalizeH="0" baseline="0" smtClean="0">
            <a:ln>
              <a:noFill/>
            </a:ln>
            <a:solidFill>
              <a:schemeClr val="bg1"/>
            </a:solidFill>
            <a:effectLst/>
            <a:latin typeface="黑体" pitchFamily="49" charset="-122"/>
            <a:ea typeface="宋体" pitchFamily="2" charset="-122"/>
          </a:defRPr>
        </a:defPPr>
      </a:lstStyle>
    </a:lnDef>
  </a:objectDefaults>
  <a:extraClrSchemeLst>
    <a:extraClrScheme>
      <a:clrScheme name="Lenovo_Corporate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novo_Corporate_Template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novo_Corporate_Template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novo_Corporate_Template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novo_Corporate_Template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novo_Corporate_Template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novo_Corporate_Template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novo_Corporate_Template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novo_Corporate_Template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novo_Corporate_Template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novo_Corporate_Template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novo_Corporate_Template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novo_Corporate_Template_White 13">
        <a:dk1>
          <a:srgbClr val="000000"/>
        </a:dk1>
        <a:lt1>
          <a:srgbClr val="FFFFFF"/>
        </a:lt1>
        <a:dk2>
          <a:srgbClr val="000000"/>
        </a:dk2>
        <a:lt2>
          <a:srgbClr val="EAEAEA"/>
        </a:lt2>
        <a:accent1>
          <a:srgbClr val="EAEAEA"/>
        </a:accent1>
        <a:accent2>
          <a:srgbClr val="969696"/>
        </a:accent2>
        <a:accent3>
          <a:srgbClr val="FFFFFF"/>
        </a:accent3>
        <a:accent4>
          <a:srgbClr val="000000"/>
        </a:accent4>
        <a:accent5>
          <a:srgbClr val="F3F3F3"/>
        </a:accent5>
        <a:accent6>
          <a:srgbClr val="878787"/>
        </a:accent6>
        <a:hlink>
          <a:srgbClr val="ED1C24"/>
        </a:hlink>
        <a:folHlink>
          <a:srgbClr val="993617"/>
        </a:folHlink>
      </a:clrScheme>
      <a:clrMap bg1="lt1" tx1="dk1" bg2="lt2" tx2="dk2" accent1="accent1" accent2="accent2" accent3="accent3" accent4="accent4" accent5="accent5" accent6="accent6" hlink="hlink" folHlink="folHlink"/>
    </a:extraClrScheme>
    <a:extraClrScheme>
      <a:clrScheme name="Lenovo_Corporate_Template_White 14">
        <a:dk1>
          <a:srgbClr val="000000"/>
        </a:dk1>
        <a:lt1>
          <a:srgbClr val="FFFFFF"/>
        </a:lt1>
        <a:dk2>
          <a:srgbClr val="000000"/>
        </a:dk2>
        <a:lt2>
          <a:srgbClr val="969696"/>
        </a:lt2>
        <a:accent1>
          <a:srgbClr val="FFC726"/>
        </a:accent1>
        <a:accent2>
          <a:srgbClr val="00529B"/>
        </a:accent2>
        <a:accent3>
          <a:srgbClr val="FFFFFF"/>
        </a:accent3>
        <a:accent4>
          <a:srgbClr val="000000"/>
        </a:accent4>
        <a:accent5>
          <a:srgbClr val="FFE0AC"/>
        </a:accent5>
        <a:accent6>
          <a:srgbClr val="00498C"/>
        </a:accent6>
        <a:hlink>
          <a:srgbClr val="5F5F5F"/>
        </a:hlink>
        <a:folHlink>
          <a:srgbClr val="FF1100"/>
        </a:folHlink>
      </a:clrScheme>
      <a:clrMap bg1="lt1" tx1="dk1" bg2="lt2" tx2="dk2" accent1="accent1" accent2="accent2" accent3="accent3" accent4="accent4" accent5="accent5" accent6="accent6" hlink="hlink" folHlink="folHlink"/>
    </a:extraClrScheme>
    <a:extraClrScheme>
      <a:clrScheme name="Lenovo_Corporate_Template_White 15">
        <a:dk1>
          <a:srgbClr val="000000"/>
        </a:dk1>
        <a:lt1>
          <a:srgbClr val="FFFFFF"/>
        </a:lt1>
        <a:dk2>
          <a:srgbClr val="0066CC"/>
        </a:dk2>
        <a:lt2>
          <a:srgbClr val="969696"/>
        </a:lt2>
        <a:accent1>
          <a:srgbClr val="FFC726"/>
        </a:accent1>
        <a:accent2>
          <a:srgbClr val="FF9900"/>
        </a:accent2>
        <a:accent3>
          <a:srgbClr val="FFFFFF"/>
        </a:accent3>
        <a:accent4>
          <a:srgbClr val="000000"/>
        </a:accent4>
        <a:accent5>
          <a:srgbClr val="FFE0AC"/>
        </a:accent5>
        <a:accent6>
          <a:srgbClr val="E78A00"/>
        </a:accent6>
        <a:hlink>
          <a:srgbClr val="009900"/>
        </a:hlink>
        <a:folHlink>
          <a:srgbClr val="FF1100"/>
        </a:folHlink>
      </a:clrScheme>
      <a:clrMap bg1="lt1" tx1="dk1" bg2="lt2" tx2="dk2" accent1="accent1" accent2="accent2" accent3="accent3" accent4="accent4" accent5="accent5" accent6="accent6" hlink="hlink" folHlink="folHlink"/>
    </a:extraClrScheme>
    <a:extraClrScheme>
      <a:clrScheme name="Lenovo_Corporate_Template_White 16">
        <a:dk1>
          <a:srgbClr val="000000"/>
        </a:dk1>
        <a:lt1>
          <a:srgbClr val="FFFFFF"/>
        </a:lt1>
        <a:dk2>
          <a:srgbClr val="0066CC"/>
        </a:dk2>
        <a:lt2>
          <a:srgbClr val="969696"/>
        </a:lt2>
        <a:accent1>
          <a:srgbClr val="FFC726"/>
        </a:accent1>
        <a:accent2>
          <a:srgbClr val="0066CC"/>
        </a:accent2>
        <a:accent3>
          <a:srgbClr val="FFFFFF"/>
        </a:accent3>
        <a:accent4>
          <a:srgbClr val="000000"/>
        </a:accent4>
        <a:accent5>
          <a:srgbClr val="FFE0AC"/>
        </a:accent5>
        <a:accent6>
          <a:srgbClr val="005CB9"/>
        </a:accent6>
        <a:hlink>
          <a:srgbClr val="009900"/>
        </a:hlink>
        <a:folHlink>
          <a:srgbClr val="FF11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11226</TotalTime>
  <Pages>0</Pages>
  <Words>3168</Words>
  <Characters>0</Characters>
  <Application>Microsoft Office PowerPoint</Application>
  <DocSecurity>0</DocSecurity>
  <PresentationFormat>全屏显示(4:3)</PresentationFormat>
  <Lines>0</Lines>
  <Paragraphs>535</Paragraphs>
  <Slides>40</Slides>
  <Notes>0</Notes>
  <HiddenSlides>4</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4" baseType="lpstr">
      <vt:lpstr>Arial Unicode MS</vt:lpstr>
      <vt:lpstr>黑体</vt:lpstr>
      <vt:lpstr>华文细黑</vt:lpstr>
      <vt:lpstr>楷体</vt:lpstr>
      <vt:lpstr>楷体_GB2312</vt:lpstr>
      <vt:lpstr>宋体</vt:lpstr>
      <vt:lpstr>Arial</vt:lpstr>
      <vt:lpstr>Calibri</vt:lpstr>
      <vt:lpstr>Times New Roman</vt:lpstr>
      <vt:lpstr>Verdana</vt:lpstr>
      <vt:lpstr>Wingdings</vt:lpstr>
      <vt:lpstr>Lenovo_Corporate_Template_White</vt:lpstr>
      <vt:lpstr>Equation</vt:lpstr>
      <vt:lpstr>位图图像</vt:lpstr>
      <vt:lpstr>PowerPoint 演示文稿</vt:lpstr>
      <vt:lpstr>第五章 存储逻辑器件  </vt:lpstr>
      <vt:lpstr>第一节  特殊存储部件   </vt:lpstr>
      <vt:lpstr>第五章 存储逻辑器件\第一节  特殊存储部件</vt:lpstr>
      <vt:lpstr>第五章 存储逻辑器件\第一节  特殊存储部件</vt:lpstr>
      <vt:lpstr>第五章 存储逻辑器件\第一节  特殊存储部件</vt:lpstr>
      <vt:lpstr>第五章 存储逻辑器件\第一节  特殊存储部件</vt:lpstr>
      <vt:lpstr>第五章 存储逻辑器件\第一节  特殊存储部件</vt:lpstr>
      <vt:lpstr>第二节  随机读写存储器RAM   </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第五章 存储逻辑器件\第二节  随机读写存储器RAM</vt:lpstr>
      <vt:lpstr>作业</vt:lpstr>
      <vt:lpstr>第三节  只读存储器ROM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骞荤伅鐗?1</dc:title>
  <dc:creator>鏉庣妗?</dc:creator>
  <cp:lastModifiedBy>Yu</cp:lastModifiedBy>
  <cp:revision>972</cp:revision>
  <cp:lastPrinted>1601-01-01T00:00:00Z</cp:lastPrinted>
  <dcterms:created xsi:type="dcterms:W3CDTF">2011-03-29T02:18:44Z</dcterms:created>
  <dcterms:modified xsi:type="dcterms:W3CDTF">2021-11-10T06:40:37Z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