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sldIdLst>
    <p:sldId id="861" r:id="rId2"/>
    <p:sldId id="862" r:id="rId3"/>
    <p:sldId id="895" r:id="rId4"/>
    <p:sldId id="863" r:id="rId5"/>
    <p:sldId id="900" r:id="rId6"/>
    <p:sldId id="901" r:id="rId7"/>
    <p:sldId id="902" r:id="rId8"/>
    <p:sldId id="903" r:id="rId9"/>
    <p:sldId id="904" r:id="rId10"/>
    <p:sldId id="896" r:id="rId11"/>
    <p:sldId id="865" r:id="rId12"/>
    <p:sldId id="866" r:id="rId13"/>
    <p:sldId id="867" r:id="rId14"/>
    <p:sldId id="905" r:id="rId15"/>
    <p:sldId id="897" r:id="rId16"/>
    <p:sldId id="906" r:id="rId17"/>
    <p:sldId id="868" r:id="rId18"/>
    <p:sldId id="908" r:id="rId19"/>
    <p:sldId id="909" r:id="rId20"/>
    <p:sldId id="872" r:id="rId21"/>
    <p:sldId id="873" r:id="rId22"/>
    <p:sldId id="910" r:id="rId23"/>
    <p:sldId id="911" r:id="rId24"/>
    <p:sldId id="875" r:id="rId25"/>
    <p:sldId id="912" r:id="rId26"/>
    <p:sldId id="876" r:id="rId27"/>
    <p:sldId id="913" r:id="rId28"/>
    <p:sldId id="929" r:id="rId29"/>
    <p:sldId id="898" r:id="rId30"/>
    <p:sldId id="869" r:id="rId31"/>
    <p:sldId id="914" r:id="rId32"/>
    <p:sldId id="877" r:id="rId33"/>
    <p:sldId id="915" r:id="rId34"/>
    <p:sldId id="878" r:id="rId35"/>
    <p:sldId id="918" r:id="rId36"/>
    <p:sldId id="919" r:id="rId37"/>
    <p:sldId id="920" r:id="rId38"/>
    <p:sldId id="917" r:id="rId39"/>
    <p:sldId id="916" r:id="rId40"/>
    <p:sldId id="921" r:id="rId41"/>
    <p:sldId id="922" r:id="rId42"/>
    <p:sldId id="880" r:id="rId43"/>
    <p:sldId id="881" r:id="rId44"/>
    <p:sldId id="882" r:id="rId45"/>
    <p:sldId id="883" r:id="rId46"/>
    <p:sldId id="923" r:id="rId47"/>
    <p:sldId id="924" r:id="rId48"/>
    <p:sldId id="884" r:id="rId49"/>
    <p:sldId id="925" r:id="rId50"/>
    <p:sldId id="885" r:id="rId51"/>
    <p:sldId id="886" r:id="rId52"/>
    <p:sldId id="887" r:id="rId53"/>
    <p:sldId id="888" r:id="rId54"/>
    <p:sldId id="889" r:id="rId55"/>
    <p:sldId id="926" r:id="rId56"/>
    <p:sldId id="890" r:id="rId57"/>
    <p:sldId id="927" r:id="rId58"/>
    <p:sldId id="891" r:id="rId59"/>
    <p:sldId id="892" r:id="rId60"/>
    <p:sldId id="899" r:id="rId61"/>
    <p:sldId id="893" r:id="rId62"/>
    <p:sldId id="928" r:id="rId63"/>
    <p:sldId id="894" r:id="rId64"/>
    <p:sldId id="930" r:id="rId6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A0C02"/>
    <a:srgbClr val="FF00FF"/>
    <a:srgbClr val="00FFCC"/>
    <a:srgbClr val="FFFF00"/>
    <a:srgbClr val="FF99FF"/>
    <a:srgbClr val="FF99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1" autoAdjust="0"/>
    <p:restoredTop sz="91408" autoAdjust="0"/>
  </p:normalViewPr>
  <p:slideViewPr>
    <p:cSldViewPr>
      <p:cViewPr varScale="1">
        <p:scale>
          <a:sx n="81" d="100"/>
          <a:sy n="81" d="100"/>
        </p:scale>
        <p:origin x="1478" y="48"/>
      </p:cViewPr>
      <p:guideLst>
        <p:guide orient="horz" pos="218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1.emf"/><Relationship Id="rId7" Type="http://schemas.openxmlformats.org/officeDocument/2006/relationships/image" Target="../media/image56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5.emf"/><Relationship Id="rId11" Type="http://schemas.openxmlformats.org/officeDocument/2006/relationships/image" Target="../media/image59.emf"/><Relationship Id="rId5" Type="http://schemas.openxmlformats.org/officeDocument/2006/relationships/image" Target="../media/image54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png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w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6.wmf"/><Relationship Id="rId2" Type="http://schemas.openxmlformats.org/officeDocument/2006/relationships/image" Target="../media/image62.emf"/><Relationship Id="rId1" Type="http://schemas.openxmlformats.org/officeDocument/2006/relationships/image" Target="../media/image61.png"/><Relationship Id="rId6" Type="http://schemas.openxmlformats.org/officeDocument/2006/relationships/image" Target="../media/image66.emf"/><Relationship Id="rId11" Type="http://schemas.openxmlformats.org/officeDocument/2006/relationships/image" Target="../media/image75.emf"/><Relationship Id="rId5" Type="http://schemas.openxmlformats.org/officeDocument/2006/relationships/image" Target="../media/image65.emf"/><Relationship Id="rId10" Type="http://schemas.openxmlformats.org/officeDocument/2006/relationships/image" Target="../media/image74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11" Type="http://schemas.openxmlformats.org/officeDocument/2006/relationships/image" Target="../media/image103.emf"/><Relationship Id="rId5" Type="http://schemas.openxmlformats.org/officeDocument/2006/relationships/image" Target="../media/image97.emf"/><Relationship Id="rId10" Type="http://schemas.openxmlformats.org/officeDocument/2006/relationships/image" Target="../media/image102.emf"/><Relationship Id="rId4" Type="http://schemas.openxmlformats.org/officeDocument/2006/relationships/image" Target="../media/image96.emf"/><Relationship Id="rId9" Type="http://schemas.openxmlformats.org/officeDocument/2006/relationships/image" Target="../media/image10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png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2625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7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32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868203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20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6134F19-AE25-47C3-BDDD-CE780F256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165" y="434442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2" y="5983112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2183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758825"/>
            <a:ext cx="2019300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50" y="758825"/>
            <a:ext cx="590550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4" descr="Content_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6838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0250" y="758825"/>
            <a:ext cx="7848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8534400" y="6553200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buFontTx/>
              <a:buNone/>
              <a:defRPr/>
            </a:pPr>
            <a:fld id="{1D47873D-12B0-4F01-A9BE-86A86A18ACBC}" type="slidenum">
              <a:rPr lang="zh-CN" altLang="en-US" sz="700">
                <a:latin typeface="Verdana" pitchFamily="34" charset="0"/>
              </a:rPr>
              <a:pPr algn="r">
                <a:buFontTx/>
                <a:buNone/>
                <a:defRPr/>
              </a:pPr>
              <a:t>‹#›</a:t>
            </a:fld>
            <a:endParaRPr lang="en-US" altLang="zh-CN" sz="700">
              <a:latin typeface="Verdana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627064" y="6532791"/>
            <a:ext cx="7848599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北京邮电大学计算机学院（国家示范性软件学院）</a:t>
            </a:r>
            <a:r>
              <a:rPr lang="en-US" altLang="zh-CN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----</a:t>
            </a: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计算智能与可视化实验组</a:t>
            </a:r>
            <a:r>
              <a:rPr lang="en-US" altLang="zh-CN" sz="1400" dirty="0">
                <a:solidFill>
                  <a:srgbClr val="FFC726"/>
                </a:solidFill>
                <a:latin typeface="Verdana" pitchFamily="34" charset="0"/>
                <a:ea typeface="黑体" pitchFamily="49" charset="-122"/>
              </a:rPr>
              <a:t>© 2021Fall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1821" y="64776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88D7FC-694D-4976-9866-54E717C9E473}" type="datetime1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20:47:18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30188" indent="-230188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Arial" charset="0"/>
        <a:buChar char="-"/>
        <a:defRPr sz="1600" b="1">
          <a:solidFill>
            <a:schemeClr val="tx1"/>
          </a:solidFill>
          <a:latin typeface="+mn-lt"/>
          <a:ea typeface="+mn-ea"/>
        </a:defRPr>
      </a:lvl2pPr>
      <a:lvl3pPr marL="1025525" indent="-222250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Char char="•"/>
        <a:defRPr sz="1600" b="1">
          <a:solidFill>
            <a:schemeClr val="tx1"/>
          </a:solidFill>
          <a:latin typeface="Arial" pitchFamily="34" charset="0"/>
          <a:ea typeface="+mn-ea"/>
        </a:defRPr>
      </a:lvl3pPr>
      <a:lvl4pPr marL="1376363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©"/>
        <a:defRPr sz="1600" b="1">
          <a:solidFill>
            <a:schemeClr val="tx1"/>
          </a:solidFill>
          <a:latin typeface="Arial" pitchFamily="34" charset="0"/>
          <a:ea typeface="+mn-ea"/>
        </a:defRPr>
      </a:lvl4pPr>
      <a:lvl5pPr marL="17176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5pPr>
      <a:lvl6pPr marL="21748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6pPr>
      <a:lvl7pPr marL="26320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7pPr>
      <a:lvl8pPr marL="30892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8pPr>
      <a:lvl9pPr marL="35464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8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2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57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20" Type="http://schemas.openxmlformats.org/officeDocument/2006/relationships/image" Target="NUL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5.emf"/><Relationship Id="rId22" Type="http://schemas.openxmlformats.org/officeDocument/2006/relationships/image" Target="../media/image5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72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7.emf"/><Relationship Id="rId22" Type="http://schemas.openxmlformats.org/officeDocument/2006/relationships/image" Target="../media/image7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8.e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emf"/><Relationship Id="rId22" Type="http://schemas.openxmlformats.org/officeDocument/2006/relationships/image" Target="../media/image7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e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emf"/><Relationship Id="rId20" Type="http://schemas.openxmlformats.org/officeDocument/2006/relationships/image" Target="../media/image10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3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9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0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4.emf"/><Relationship Id="rId4" Type="http://schemas.openxmlformats.org/officeDocument/2006/relationships/image" Target="../media/image121.png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0.png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700" y="593811"/>
            <a:ext cx="8955597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 marL="342900" indent="-342900" eaLnBrk="0" hangingPunct="0"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1pPr>
            <a:lvl2pPr eaLnBrk="0" hangingPunct="0"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2pPr>
            <a:lvl3pPr eaLnBrk="0" hangingPunct="0"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3pPr>
            <a:lvl4pPr eaLnBrk="0" hangingPunct="0"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4pPr>
            <a:lvl5pPr eaLnBrk="0" hangingPunct="0"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rgbClr val="FF9900"/>
              </a:buClr>
            </a:pPr>
            <a:r>
              <a:rPr lang="zh-CN" altLang="en-US" sz="7200" dirty="0">
                <a:solidFill>
                  <a:srgbClr val="00529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Arial" charset="0"/>
              </a:rPr>
              <a:t>数字逻辑与数字系统</a:t>
            </a:r>
            <a:endParaRPr lang="en-US" altLang="zh-CN" sz="7200" dirty="0">
              <a:solidFill>
                <a:srgbClr val="00529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sym typeface="Arial" charset="0"/>
            </a:endParaRPr>
          </a:p>
        </p:txBody>
      </p:sp>
      <p:sp>
        <p:nvSpPr>
          <p:cNvPr id="5" name="副标题 1"/>
          <p:cNvSpPr txBox="1">
            <a:spLocks/>
          </p:cNvSpPr>
          <p:nvPr/>
        </p:nvSpPr>
        <p:spPr>
          <a:xfrm>
            <a:off x="1241778" y="2076982"/>
            <a:ext cx="7241955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 marL="230188" indent="-230188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Char char="-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5525" indent="-22225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6363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©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7176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1748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320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0892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464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defTabSz="449263">
              <a:spcBef>
                <a:spcPct val="0"/>
              </a:spcBef>
              <a:spcAft>
                <a:spcPct val="0"/>
              </a:spcAft>
              <a:buSzPct val="100000"/>
              <a:buNone/>
            </a:pPr>
            <a:r>
              <a:rPr lang="en-US" altLang="zh-CN" sz="3600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( 2021-2022</a:t>
            </a:r>
            <a:r>
              <a:rPr lang="zh-CN" altLang="en-US" sz="3600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 第一学期（秋季）</a:t>
            </a:r>
            <a:r>
              <a:rPr lang="en-US" altLang="zh-CN" sz="3600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)</a:t>
            </a:r>
          </a:p>
        </p:txBody>
      </p:sp>
      <p:sp>
        <p:nvSpPr>
          <p:cNvPr id="7" name="副标题 1"/>
          <p:cNvSpPr txBox="1">
            <a:spLocks/>
          </p:cNvSpPr>
          <p:nvPr/>
        </p:nvSpPr>
        <p:spPr>
          <a:xfrm>
            <a:off x="72932" y="154822"/>
            <a:ext cx="5444131" cy="23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 marL="230188" indent="-230188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Char char="-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5525" indent="-22225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6363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©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7176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1748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320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0892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464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defTabSz="449263">
              <a:spcBef>
                <a:spcPct val="0"/>
              </a:spcBef>
              <a:spcAft>
                <a:spcPct val="0"/>
              </a:spcAft>
              <a:buSzPct val="100000"/>
              <a:buNone/>
            </a:pPr>
            <a:r>
              <a:rPr lang="zh-CN" altLang="en-US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计算机类本科生授课内容</a:t>
            </a:r>
            <a:endParaRPr lang="en-US" altLang="zh-CN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" y="4743158"/>
            <a:ext cx="2251874" cy="14651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13" y="4685284"/>
            <a:ext cx="2614370" cy="13751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17" y="4673162"/>
            <a:ext cx="2516640" cy="15351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副标题 1">
            <a:extLst>
              <a:ext uri="{FF2B5EF4-FFF2-40B4-BE49-F238E27FC236}">
                <a16:creationId xmlns:a16="http://schemas.microsoft.com/office/drawing/2014/main" id="{C9021163-4174-4047-88AB-0B6AA56CDF1A}"/>
              </a:ext>
            </a:extLst>
          </p:cNvPr>
          <p:cNvSpPr txBox="1">
            <a:spLocks/>
          </p:cNvSpPr>
          <p:nvPr/>
        </p:nvSpPr>
        <p:spPr>
          <a:xfrm>
            <a:off x="1743854" y="2970804"/>
            <a:ext cx="6237799" cy="88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 marL="230188" indent="-230188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Char char="-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5525" indent="-22225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6363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©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7176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1748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320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0892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464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 algn="ctr" defTabSz="449263">
              <a:spcBef>
                <a:spcPct val="0"/>
              </a:spcBef>
              <a:spcAft>
                <a:spcPct val="0"/>
              </a:spcAft>
              <a:buSzPct val="100000"/>
              <a:buNone/>
            </a:pPr>
            <a:r>
              <a:rPr lang="zh-CN" altLang="en-US" sz="2800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主讲：黄智濒</a:t>
            </a:r>
            <a:endParaRPr lang="en-US" altLang="zh-CN" sz="2800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49" charset="-122"/>
              <a:ea typeface="宋体" pitchFamily="2" charset="-122"/>
            </a:endParaRPr>
          </a:p>
          <a:p>
            <a:pPr marL="0" indent="0" algn="ctr" defTabSz="449263">
              <a:spcBef>
                <a:spcPct val="0"/>
              </a:spcBef>
              <a:spcAft>
                <a:spcPct val="0"/>
              </a:spcAft>
              <a:buSzPct val="100000"/>
              <a:buNone/>
            </a:pPr>
            <a:endParaRPr lang="en-US" altLang="zh-CN" sz="1100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49" charset="-122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北京邮电大学计算机学院（国家示范性软件学院）</a:t>
            </a:r>
            <a:endParaRPr lang="en-US" altLang="zh-CN" sz="2000" kern="1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3" name="副标题 1">
            <a:extLst>
              <a:ext uri="{FF2B5EF4-FFF2-40B4-BE49-F238E27FC236}">
                <a16:creationId xmlns:a16="http://schemas.microsoft.com/office/drawing/2014/main" id="{002798EB-6349-462E-B326-EF483E8BD8FE}"/>
              </a:ext>
            </a:extLst>
          </p:cNvPr>
          <p:cNvSpPr txBox="1">
            <a:spLocks/>
          </p:cNvSpPr>
          <p:nvPr/>
        </p:nvSpPr>
        <p:spPr>
          <a:xfrm>
            <a:off x="1743854" y="3941391"/>
            <a:ext cx="3965433" cy="47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>
            <a:lvl1pPr marL="230188" indent="-230188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Char char="-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5525" indent="-22225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Char char="•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6363" indent="-23177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©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7176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1748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320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0892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46475" indent="-174625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联系方式：</a:t>
            </a:r>
            <a:r>
              <a:rPr lang="en-US" altLang="zh-CN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QQ</a:t>
            </a:r>
            <a:r>
              <a:rPr lang="zh-CN" altLang="en-US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群：</a:t>
            </a:r>
            <a:r>
              <a:rPr lang="en-US" altLang="zh-CN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 558608839</a:t>
            </a:r>
            <a:r>
              <a:rPr lang="en-US" altLang="zh-CN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          </a:t>
            </a:r>
          </a:p>
          <a:p>
            <a:pPr marL="0" indent="0" defTabSz="449263">
              <a:spcBef>
                <a:spcPct val="0"/>
              </a:spcBef>
              <a:spcAft>
                <a:spcPct val="0"/>
              </a:spcAft>
              <a:buSzPct val="100000"/>
              <a:buNone/>
            </a:pPr>
            <a:r>
              <a:rPr lang="zh-CN" altLang="en-US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          教三楼</a:t>
            </a:r>
            <a:r>
              <a:rPr lang="en-US" altLang="zh-CN" kern="1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宋体" pitchFamily="2" charset="-122"/>
              </a:rPr>
              <a:t>1017</a:t>
            </a:r>
          </a:p>
        </p:txBody>
      </p:sp>
    </p:spTree>
    <p:extLst>
      <p:ext uri="{BB962C8B-B14F-4D97-AF65-F5344CB8AC3E}">
        <p14:creationId xmlns:p14="http://schemas.microsoft.com/office/powerpoint/2010/main" val="179700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814" y="1943901"/>
            <a:ext cx="6934646" cy="2388346"/>
          </a:xfrm>
        </p:spPr>
        <p:txBody>
          <a:bodyPr/>
          <a:lstStyle/>
          <a:p>
            <a:r>
              <a:rPr lang="zh-CN" altLang="en-US" dirty="0"/>
              <a:t>第二节  数据通路</a:t>
            </a:r>
            <a:br>
              <a:rPr lang="zh-CN" altLang="en-US" dirty="0"/>
            </a:b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186841" y="3068976"/>
            <a:ext cx="4275285" cy="202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None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1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8288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860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743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200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657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总线的概念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与总线的连接方式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016763" y="570105"/>
            <a:ext cx="7560504" cy="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731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第二节 数据通路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915" y="498931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总线</a:t>
            </a:r>
            <a:r>
              <a:rPr lang="zh-CN" altLang="en-US" dirty="0">
                <a:ea typeface="宋体" pitchFamily="2" charset="-122"/>
              </a:rPr>
              <a:t>：通过数据传送通路进行归并，将多个信息源分时传送数据流到多个目的地的传输通路。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与总线的连接方式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35" name="Group 243"/>
          <p:cNvGrpSpPr>
            <a:grpSpLocks/>
          </p:cNvGrpSpPr>
          <p:nvPr/>
        </p:nvGrpSpPr>
        <p:grpSpPr bwMode="auto">
          <a:xfrm>
            <a:off x="574856" y="1158875"/>
            <a:ext cx="1944687" cy="415925"/>
            <a:chOff x="1746" y="754"/>
            <a:chExt cx="1225" cy="262"/>
          </a:xfrm>
        </p:grpSpPr>
        <p:sp>
          <p:nvSpPr>
            <p:cNvPr id="36" name="Text Box 239"/>
            <p:cNvSpPr txBox="1">
              <a:spLocks noChangeArrowheads="1"/>
            </p:cNvSpPr>
            <p:nvPr/>
          </p:nvSpPr>
          <p:spPr bwMode="auto">
            <a:xfrm>
              <a:off x="1746" y="754"/>
              <a:ext cx="907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/>
                <a:t>单向总线</a:t>
              </a:r>
            </a:p>
          </p:txBody>
        </p:sp>
        <p:sp>
          <p:nvSpPr>
            <p:cNvPr id="68" name="Line 241"/>
            <p:cNvSpPr>
              <a:spLocks noChangeShapeType="1"/>
            </p:cNvSpPr>
            <p:nvPr/>
          </p:nvSpPr>
          <p:spPr bwMode="auto">
            <a:xfrm>
              <a:off x="2653" y="890"/>
              <a:ext cx="31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9" name="Group 244"/>
          <p:cNvGrpSpPr>
            <a:grpSpLocks/>
          </p:cNvGrpSpPr>
          <p:nvPr/>
        </p:nvGrpSpPr>
        <p:grpSpPr bwMode="auto">
          <a:xfrm>
            <a:off x="574856" y="1734417"/>
            <a:ext cx="1946275" cy="415925"/>
            <a:chOff x="793" y="1026"/>
            <a:chExt cx="1226" cy="262"/>
          </a:xfrm>
        </p:grpSpPr>
        <p:sp>
          <p:nvSpPr>
            <p:cNvPr id="70" name="Text Box 240"/>
            <p:cNvSpPr txBox="1">
              <a:spLocks noChangeArrowheads="1"/>
            </p:cNvSpPr>
            <p:nvPr/>
          </p:nvSpPr>
          <p:spPr bwMode="auto">
            <a:xfrm>
              <a:off x="793" y="1026"/>
              <a:ext cx="907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双向总线</a:t>
              </a:r>
            </a:p>
          </p:txBody>
        </p:sp>
        <p:sp>
          <p:nvSpPr>
            <p:cNvPr id="71" name="Line 242"/>
            <p:cNvSpPr>
              <a:spLocks noChangeShapeType="1"/>
            </p:cNvSpPr>
            <p:nvPr/>
          </p:nvSpPr>
          <p:spPr bwMode="auto">
            <a:xfrm>
              <a:off x="1701" y="1162"/>
              <a:ext cx="31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2" name="Text Box 245"/>
          <p:cNvSpPr txBox="1">
            <a:spLocks noChangeArrowheads="1"/>
          </p:cNvSpPr>
          <p:nvPr/>
        </p:nvSpPr>
        <p:spPr bwMode="auto">
          <a:xfrm>
            <a:off x="2492485" y="1158875"/>
            <a:ext cx="586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始端与终端固定不变，信息只能从始端传向终端。</a:t>
            </a:r>
          </a:p>
        </p:txBody>
      </p:sp>
      <p:sp>
        <p:nvSpPr>
          <p:cNvPr id="73" name="Text Box 246"/>
          <p:cNvSpPr txBox="1">
            <a:spLocks noChangeArrowheads="1"/>
          </p:cNvSpPr>
          <p:nvPr/>
        </p:nvSpPr>
        <p:spPr bwMode="auto">
          <a:xfrm>
            <a:off x="2501862" y="1734417"/>
            <a:ext cx="356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信息的始端和终端是相对的。</a:t>
            </a:r>
          </a:p>
        </p:txBody>
      </p:sp>
      <p:grpSp>
        <p:nvGrpSpPr>
          <p:cNvPr id="76" name="Group 42"/>
          <p:cNvGrpSpPr>
            <a:grpSpLocks/>
          </p:cNvGrpSpPr>
          <p:nvPr/>
        </p:nvGrpSpPr>
        <p:grpSpPr bwMode="auto">
          <a:xfrm>
            <a:off x="6372224" y="3059526"/>
            <a:ext cx="2286000" cy="1849438"/>
            <a:chOff x="1968" y="1248"/>
            <a:chExt cx="1440" cy="1165"/>
          </a:xfrm>
        </p:grpSpPr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392"/>
              <a:ext cx="43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30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2304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>
              <a:off x="2304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2304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292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 flipV="1">
              <a:off x="2640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2506" y="215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1968" y="124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1968" y="139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88" name="Text Box 29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1968" y="168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2688" y="216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3120" y="1296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Y</a:t>
              </a:r>
              <a:endParaRPr lang="en-US" altLang="zh-CN" baseline="-25000"/>
            </a:p>
          </p:txBody>
        </p:sp>
      </p:grpSp>
      <p:sp>
        <p:nvSpPr>
          <p:cNvPr id="92" name="Text Box 75"/>
          <p:cNvSpPr txBox="1">
            <a:spLocks noChangeArrowheads="1"/>
          </p:cNvSpPr>
          <p:nvPr/>
        </p:nvSpPr>
        <p:spPr bwMode="auto">
          <a:xfrm>
            <a:off x="6443662" y="5147087"/>
            <a:ext cx="2286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R1+R2→R3   </a:t>
            </a:r>
          </a:p>
        </p:txBody>
      </p:sp>
      <p:pic>
        <p:nvPicPr>
          <p:cNvPr id="93" name="Picture 238" descr="y7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3059525"/>
            <a:ext cx="4392613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909" y="2125333"/>
            <a:ext cx="3499091" cy="109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251712" y="2858054"/>
            <a:ext cx="2520950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、多路选择器结构</a:t>
            </a:r>
          </a:p>
        </p:txBody>
      </p:sp>
      <p:sp>
        <p:nvSpPr>
          <p:cNvPr id="32" name="Oval 68"/>
          <p:cNvSpPr>
            <a:spLocks noChangeArrowheads="1"/>
          </p:cNvSpPr>
          <p:nvPr/>
        </p:nvSpPr>
        <p:spPr bwMode="auto">
          <a:xfrm>
            <a:off x="2680006" y="2898315"/>
            <a:ext cx="2090699" cy="1295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Oval 68"/>
          <p:cNvSpPr>
            <a:spLocks noChangeArrowheads="1"/>
          </p:cNvSpPr>
          <p:nvPr/>
        </p:nvSpPr>
        <p:spPr bwMode="auto">
          <a:xfrm>
            <a:off x="1634656" y="4424561"/>
            <a:ext cx="2090699" cy="1295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Oval 68"/>
          <p:cNvSpPr>
            <a:spLocks noChangeArrowheads="1"/>
          </p:cNvSpPr>
          <p:nvPr/>
        </p:nvSpPr>
        <p:spPr bwMode="auto">
          <a:xfrm>
            <a:off x="3725355" y="4507326"/>
            <a:ext cx="2090699" cy="1295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625CBE0-6CBA-46BA-9B55-27CEACFF5A45}"/>
              </a:ext>
            </a:extLst>
          </p:cNvPr>
          <p:cNvSpPr/>
          <p:nvPr/>
        </p:nvSpPr>
        <p:spPr bwMode="auto">
          <a:xfrm>
            <a:off x="1403349" y="5994171"/>
            <a:ext cx="3753690" cy="31212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0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第二节 数据通路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750" y="440070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总线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与总线的连接方式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4501" y="2027603"/>
            <a:ext cx="2111375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、三态门方式</a:t>
            </a: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885825" y="3226977"/>
            <a:ext cx="2079625" cy="1158875"/>
            <a:chOff x="1344" y="2592"/>
            <a:chExt cx="1310" cy="730"/>
          </a:xfrm>
        </p:grpSpPr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 rot="5400000">
              <a:off x="1824" y="2592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1947" y="2802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58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2112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1989" y="288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375" y="2619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1344" y="2592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1824" y="3072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G</a:t>
              </a:r>
            </a:p>
          </p:txBody>
        </p:sp>
      </p:grp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12" y="1695484"/>
            <a:ext cx="58197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44501" y="1576186"/>
            <a:ext cx="2520950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、多路选择器结构</a:t>
            </a:r>
          </a:p>
        </p:txBody>
      </p:sp>
      <p:sp>
        <p:nvSpPr>
          <p:cNvPr id="24" name="Oval 68"/>
          <p:cNvSpPr>
            <a:spLocks noChangeArrowheads="1"/>
          </p:cNvSpPr>
          <p:nvPr/>
        </p:nvSpPr>
        <p:spPr bwMode="auto">
          <a:xfrm>
            <a:off x="2861885" y="4236557"/>
            <a:ext cx="6292141" cy="90669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9792" y="623446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第二节 数据通路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" y="413799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总线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与总线的连接方式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478593" y="4219905"/>
            <a:ext cx="2652713" cy="2454275"/>
            <a:chOff x="3264" y="2592"/>
            <a:chExt cx="1671" cy="1546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rot="5400000">
              <a:off x="3936" y="2592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4059" y="2802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3552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224" y="27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101" y="288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56" y="2592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264" y="2640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3312" y="3888"/>
              <a:ext cx="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G</a:t>
              </a:r>
            </a:p>
          </p:txBody>
        </p:sp>
        <p:sp>
          <p:nvSpPr>
            <p:cNvPr id="47" name="AutoShape 13"/>
            <p:cNvSpPr>
              <a:spLocks noChangeArrowheads="1"/>
            </p:cNvSpPr>
            <p:nvPr/>
          </p:nvSpPr>
          <p:spPr bwMode="auto">
            <a:xfrm rot="16200000" flipH="1">
              <a:off x="3936" y="3168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744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3744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416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3447" y="3081"/>
              <a:ext cx="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H="1">
              <a:off x="3440" y="3677"/>
              <a:ext cx="6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4032" y="3408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4074" y="34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3456" y="350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" name="AutoShape 23"/>
            <p:cNvSpPr>
              <a:spLocks noChangeArrowheads="1"/>
            </p:cNvSpPr>
            <p:nvPr/>
          </p:nvSpPr>
          <p:spPr bwMode="auto">
            <a:xfrm flipH="1">
              <a:off x="3365" y="3319"/>
              <a:ext cx="201" cy="1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3426" y="3207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3456" y="3090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3722" y="2707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4398" y="271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3435" y="365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859593" y="627730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</a:rPr>
              <a:t>=0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33068" y="2472255"/>
            <a:ext cx="2286000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、双向数据结构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4570176" y="2247730"/>
            <a:ext cx="33528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不能同时有效！</a:t>
            </a:r>
          </a:p>
        </p:txBody>
      </p:sp>
      <p:grpSp>
        <p:nvGrpSpPr>
          <p:cNvPr id="67" name="Group 37"/>
          <p:cNvGrpSpPr>
            <a:grpSpLocks/>
          </p:cNvGrpSpPr>
          <p:nvPr/>
        </p:nvGrpSpPr>
        <p:grpSpPr bwMode="auto">
          <a:xfrm>
            <a:off x="935793" y="3838905"/>
            <a:ext cx="1905000" cy="396875"/>
            <a:chOff x="624" y="960"/>
            <a:chExt cx="1200" cy="250"/>
          </a:xfrm>
        </p:grpSpPr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624" y="1104"/>
              <a:ext cx="3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960" y="960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数据方向</a:t>
              </a:r>
            </a:p>
          </p:txBody>
        </p:sp>
      </p:grp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859593" y="658210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=1</a:t>
            </a:r>
          </a:p>
        </p:txBody>
      </p:sp>
      <p:grpSp>
        <p:nvGrpSpPr>
          <p:cNvPr id="77" name="Group 41"/>
          <p:cNvGrpSpPr>
            <a:grpSpLocks/>
          </p:cNvGrpSpPr>
          <p:nvPr/>
        </p:nvGrpSpPr>
        <p:grpSpPr bwMode="auto">
          <a:xfrm>
            <a:off x="707193" y="3381705"/>
            <a:ext cx="1828800" cy="396875"/>
            <a:chOff x="288" y="672"/>
            <a:chExt cx="1152" cy="250"/>
          </a:xfrm>
        </p:grpSpPr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1104" y="81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288" y="67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数据方向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943" y="5415293"/>
            <a:ext cx="2552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06" y="2771473"/>
            <a:ext cx="2977958" cy="249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13" y="2735747"/>
            <a:ext cx="2949097" cy="245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23" y="5418467"/>
            <a:ext cx="25812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44501" y="2027603"/>
            <a:ext cx="2111375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、三态门方式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444501" y="1576186"/>
            <a:ext cx="2520950" cy="4022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、多路选择器结构</a:t>
            </a:r>
          </a:p>
        </p:txBody>
      </p:sp>
    </p:spTree>
    <p:extLst>
      <p:ext uri="{BB962C8B-B14F-4D97-AF65-F5344CB8AC3E}">
        <p14:creationId xmlns:p14="http://schemas.microsoft.com/office/powerpoint/2010/main" val="392557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0"/>
          <p:cNvGrpSpPr>
            <a:grpSpLocks/>
          </p:cNvGrpSpPr>
          <p:nvPr/>
        </p:nvGrpSpPr>
        <p:grpSpPr bwMode="auto">
          <a:xfrm>
            <a:off x="2186841" y="1404475"/>
            <a:ext cx="6858000" cy="5214938"/>
            <a:chOff x="816" y="576"/>
            <a:chExt cx="4320" cy="3285"/>
          </a:xfrm>
        </p:grpSpPr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816" y="576"/>
              <a:ext cx="4320" cy="3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70" name="Object 9"/>
            <p:cNvGraphicFramePr>
              <a:graphicFrameLocks noChangeAspect="1"/>
            </p:cNvGraphicFramePr>
            <p:nvPr/>
          </p:nvGraphicFramePr>
          <p:xfrm>
            <a:off x="816" y="576"/>
            <a:ext cx="4320" cy="3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57" name="Flash 影片" r:id="rId3" imgW="5481360" imgH="4015800" progId="Flash.Movie">
                    <p:embed/>
                  </p:oleObj>
                </mc:Choice>
                <mc:Fallback>
                  <p:oleObj name="Flash 影片" r:id="rId3" imgW="5481360" imgH="4015800" progId="Flash.Movi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4320" cy="3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第二节 数据通路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" y="413799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总线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与总线的连接方式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数据通路</a:t>
            </a:r>
          </a:p>
          <a:p>
            <a:pPr>
              <a:spcBef>
                <a:spcPct val="50000"/>
              </a:spcBef>
              <a:defRPr/>
            </a:pPr>
            <a:endParaRPr lang="zh-CN" altLang="en-US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47551" y="2605766"/>
            <a:ext cx="146367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+R</a:t>
            </a:r>
            <a:r>
              <a:rPr lang="en-US" altLang="zh-CN" baseline="-25000" dirty="0" err="1"/>
              <a:t>j</a:t>
            </a:r>
            <a:r>
              <a:rPr lang="en-US" altLang="zh-CN" dirty="0"/>
              <a:t>→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</p:txBody>
      </p:sp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140218" y="2987675"/>
            <a:ext cx="146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/>
              <a:t>RAM→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176568" y="3444875"/>
            <a:ext cx="146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en-US" altLang="zh-CN"/>
              <a:t> → RAM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29441" y="3954566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 + RAM →</a:t>
            </a:r>
            <a:r>
              <a:rPr lang="en-US" altLang="zh-CN" dirty="0" err="1"/>
              <a:t>Ri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15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763" y="1943901"/>
            <a:ext cx="7699697" cy="1791260"/>
          </a:xfrm>
        </p:spPr>
        <p:txBody>
          <a:bodyPr/>
          <a:lstStyle/>
          <a:p>
            <a:r>
              <a:rPr lang="zh-CN" altLang="en-US" dirty="0"/>
              <a:t>第三节  自顶向下的设计方法</a:t>
            </a: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186841" y="3068976"/>
            <a:ext cx="4500300" cy="13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None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1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8288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860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743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200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657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数字系统的设计任务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算法流程图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016763" y="570105"/>
            <a:ext cx="7560504" cy="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979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61706" y="649569"/>
            <a:ext cx="87816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自顶向下的数字系统的设计任务主要包括下列几部分：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   （１）对设计任务进行分析，根据课题任务，把所要设计的系统合理地划分成若干子系统，使其分别完成较小的任务。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   （２）设计系统控制器，以控制和协调各子系统的工作。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   （３）对各子系统功能部件进行逻辑设计。</a:t>
            </a:r>
          </a:p>
        </p:txBody>
      </p:sp>
    </p:spTree>
    <p:extLst>
      <p:ext uri="{BB962C8B-B14F-4D97-AF65-F5344CB8AC3E}">
        <p14:creationId xmlns:p14="http://schemas.microsoft.com/office/powerpoint/2010/main" val="14337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057492" y="428842"/>
            <a:ext cx="786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设计一个简单的</a:t>
            </a:r>
            <a:r>
              <a:rPr lang="zh-CN" altLang="en-US" sz="2800" dirty="0">
                <a:solidFill>
                  <a:srgbClr val="FF0000"/>
                </a:solidFill>
              </a:rPr>
              <a:t>８位二进制无符号数并行加法运算器</a:t>
            </a:r>
            <a:r>
              <a:rPr lang="zh-CN" altLang="en-US" sz="2800" dirty="0">
                <a:solidFill>
                  <a:schemeClr val="tx1"/>
                </a:solidFill>
              </a:rPr>
              <a:t>，使之能完成两数相加并存放累加和的要求。</a:t>
            </a:r>
          </a:p>
        </p:txBody>
      </p:sp>
      <p:grpSp>
        <p:nvGrpSpPr>
          <p:cNvPr id="103" name="Group 12"/>
          <p:cNvGrpSpPr>
            <a:grpSpLocks/>
          </p:cNvGrpSpPr>
          <p:nvPr/>
        </p:nvGrpSpPr>
        <p:grpSpPr bwMode="auto">
          <a:xfrm>
            <a:off x="66892" y="548808"/>
            <a:ext cx="990600" cy="406400"/>
            <a:chOff x="240" y="480"/>
            <a:chExt cx="1488" cy="256"/>
          </a:xfrm>
        </p:grpSpPr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04" y="1538874"/>
            <a:ext cx="87673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对这样一个简单的数字系统，根据所提出的要求，它需要：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一个８位的加法器，用来完成两个数相加的操作；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2.</a:t>
            </a:r>
            <a:r>
              <a:rPr lang="zh-CN" altLang="en-US" sz="2000" dirty="0">
                <a:solidFill>
                  <a:schemeClr val="tx1"/>
                </a:solidFill>
              </a:rPr>
              <a:t>两个８位寄存器，分别存放加数和被加数；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3.</a:t>
            </a:r>
            <a:r>
              <a:rPr lang="zh-CN" altLang="en-US" sz="2000" dirty="0">
                <a:solidFill>
                  <a:schemeClr val="tx1"/>
                </a:solidFill>
              </a:rPr>
              <a:t>一个８位寄存器，存放求和结果。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4.</a:t>
            </a:r>
            <a:r>
              <a:rPr lang="zh-CN" altLang="en-US" sz="2000" dirty="0">
                <a:solidFill>
                  <a:schemeClr val="tx1"/>
                </a:solidFill>
              </a:rPr>
              <a:t>由１位标志触发器构成的寄存器，存放进位标志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但是进一步分析发现：由于在相加之前，结果寄存器是闲置的，而求和结果出来后，加数或被加数已无保留的必要，因而三个寄存器中可省去一个寄存器，只需两个８位寄存器，其中一个既作为被加数（或加数）的暂存，又作为存放结果的寄存器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由于一个寄存器两用，需要增加一个通路开关。</a:t>
            </a:r>
          </a:p>
        </p:txBody>
      </p:sp>
    </p:spTree>
    <p:extLst>
      <p:ext uri="{BB962C8B-B14F-4D97-AF65-F5344CB8AC3E}">
        <p14:creationId xmlns:p14="http://schemas.microsoft.com/office/powerpoint/2010/main" val="28150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057492" y="428842"/>
            <a:ext cx="786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设计一个简单的</a:t>
            </a:r>
            <a:r>
              <a:rPr lang="zh-CN" altLang="en-US" sz="2800" dirty="0">
                <a:solidFill>
                  <a:srgbClr val="FF0000"/>
                </a:solidFill>
              </a:rPr>
              <a:t>８位二进制无符号数</a:t>
            </a:r>
            <a:r>
              <a:rPr lang="zh-CN" altLang="en-US" sz="2800" dirty="0">
                <a:solidFill>
                  <a:schemeClr val="tx1"/>
                </a:solidFill>
              </a:rPr>
              <a:t>并行</a:t>
            </a:r>
            <a:r>
              <a:rPr lang="zh-CN" altLang="en-US" sz="2800" dirty="0">
                <a:solidFill>
                  <a:srgbClr val="FF0000"/>
                </a:solidFill>
              </a:rPr>
              <a:t>加法运算器</a:t>
            </a:r>
            <a:r>
              <a:rPr lang="zh-CN" altLang="en-US" sz="2800" dirty="0">
                <a:solidFill>
                  <a:schemeClr val="tx1"/>
                </a:solidFill>
              </a:rPr>
              <a:t>，使之能完成两数相加并存放累加和的要求。</a:t>
            </a:r>
          </a:p>
        </p:txBody>
      </p:sp>
      <p:grpSp>
        <p:nvGrpSpPr>
          <p:cNvPr id="103" name="Group 12"/>
          <p:cNvGrpSpPr>
            <a:grpSpLocks/>
          </p:cNvGrpSpPr>
          <p:nvPr/>
        </p:nvGrpSpPr>
        <p:grpSpPr bwMode="auto">
          <a:xfrm>
            <a:off x="66892" y="548808"/>
            <a:ext cx="990600" cy="406400"/>
            <a:chOff x="240" y="480"/>
            <a:chExt cx="1488" cy="256"/>
          </a:xfrm>
        </p:grpSpPr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8586" y="1690699"/>
            <a:ext cx="351023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因此，得出基本框图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" y="2213919"/>
            <a:ext cx="5809762" cy="427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785560" y="1382949"/>
            <a:ext cx="31337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图中，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寄存器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存放加数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寄存器</a:t>
            </a: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存放被加数（结果）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寄存器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由１位标志触发器组成，用来存放进位信号。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此外，还需要设置一个控制器以协调加法操作过程。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这样，并行累加求和的运算器粗略地划分为五个子系统和一个控制器。</a:t>
            </a:r>
          </a:p>
        </p:txBody>
      </p:sp>
    </p:spTree>
    <p:extLst>
      <p:ext uri="{BB962C8B-B14F-4D97-AF65-F5344CB8AC3E}">
        <p14:creationId xmlns:p14="http://schemas.microsoft.com/office/powerpoint/2010/main" val="427995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1057492" y="428842"/>
            <a:ext cx="786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设计一个简单的</a:t>
            </a:r>
            <a:r>
              <a:rPr lang="zh-CN" altLang="en-US" sz="2800" dirty="0">
                <a:solidFill>
                  <a:srgbClr val="FF0000"/>
                </a:solidFill>
              </a:rPr>
              <a:t>８位二进制无符号数</a:t>
            </a:r>
            <a:r>
              <a:rPr lang="zh-CN" altLang="en-US" sz="2800" dirty="0">
                <a:solidFill>
                  <a:schemeClr val="tx1"/>
                </a:solidFill>
              </a:rPr>
              <a:t>并行</a:t>
            </a:r>
            <a:r>
              <a:rPr lang="zh-CN" altLang="en-US" sz="2800" dirty="0">
                <a:solidFill>
                  <a:srgbClr val="FF0000"/>
                </a:solidFill>
              </a:rPr>
              <a:t>加法运算器</a:t>
            </a:r>
            <a:r>
              <a:rPr lang="zh-CN" altLang="en-US" sz="2800" dirty="0">
                <a:solidFill>
                  <a:schemeClr val="tx1"/>
                </a:solidFill>
              </a:rPr>
              <a:t>，使之能完成两数相加并存放累加和的要求。</a:t>
            </a:r>
          </a:p>
        </p:txBody>
      </p:sp>
      <p:grpSp>
        <p:nvGrpSpPr>
          <p:cNvPr id="103" name="Group 12"/>
          <p:cNvGrpSpPr>
            <a:grpSpLocks/>
          </p:cNvGrpSpPr>
          <p:nvPr/>
        </p:nvGrpSpPr>
        <p:grpSpPr bwMode="auto">
          <a:xfrm>
            <a:off x="66892" y="548808"/>
            <a:ext cx="990600" cy="406400"/>
            <a:chOff x="240" y="480"/>
            <a:chExt cx="1488" cy="256"/>
          </a:xfrm>
        </p:grpSpPr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8586" y="1690699"/>
            <a:ext cx="351023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因此，得出基本框图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" y="2213919"/>
            <a:ext cx="5809762" cy="427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 descr="P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92" y="1971242"/>
            <a:ext cx="3177253" cy="424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517063" y="1481233"/>
            <a:ext cx="247516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/>
              <a:t>控制算法：</a:t>
            </a:r>
          </a:p>
        </p:txBody>
      </p:sp>
    </p:spTree>
    <p:extLst>
      <p:ext uri="{BB962C8B-B14F-4D97-AF65-F5344CB8AC3E}">
        <p14:creationId xmlns:p14="http://schemas.microsoft.com/office/powerpoint/2010/main" val="21379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1778" y="593811"/>
            <a:ext cx="7560504" cy="990066"/>
          </a:xfrm>
        </p:spPr>
        <p:txBody>
          <a:bodyPr/>
          <a:lstStyle/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1916823" y="1718886"/>
            <a:ext cx="5805387" cy="286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None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1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8288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860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743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200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657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zh-CN" altLang="en-US" sz="2800" dirty="0"/>
              <a:t>第一节  数字系统的基本概念</a:t>
            </a:r>
          </a:p>
          <a:p>
            <a:r>
              <a:rPr lang="zh-CN" altLang="en-US" sz="2800" dirty="0"/>
              <a:t>第二节  数据通路</a:t>
            </a:r>
          </a:p>
          <a:p>
            <a:r>
              <a:rPr lang="zh-CN" altLang="en-US" sz="2800" dirty="0"/>
              <a:t>第三节  自顶向下的设计方法</a:t>
            </a:r>
            <a:endParaRPr lang="en-US" altLang="zh-CN" sz="2800" dirty="0"/>
          </a:p>
          <a:p>
            <a:r>
              <a:rPr lang="zh-CN" altLang="en-US" sz="2800" dirty="0"/>
              <a:t>第四节  小型控制器的设计</a:t>
            </a:r>
          </a:p>
          <a:p>
            <a:r>
              <a:rPr lang="zh-CN" altLang="en-US" sz="2800" dirty="0"/>
              <a:t>第五节  微程序控制器的设计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737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5769" y="2416175"/>
            <a:ext cx="6372182" cy="46384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数字系统的设计核心是控制器的设计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772847" y="2933967"/>
            <a:ext cx="7939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控制算法：控制器对被控对象的控制关系。把控制算法分离出来就是明确这种控制关系。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776992" y="4606860"/>
            <a:ext cx="7935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算法状态机（简称</a:t>
            </a:r>
            <a:r>
              <a:rPr lang="en-US" altLang="zh-CN" sz="2400" dirty="0">
                <a:solidFill>
                  <a:schemeClr val="tx1"/>
                </a:solidFill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</a:rPr>
              <a:t>）本质上是一个有限状态机，主要用于同步系统。</a:t>
            </a:r>
          </a:p>
        </p:txBody>
      </p:sp>
      <p:sp>
        <p:nvSpPr>
          <p:cNvPr id="7" name="矩形 6"/>
          <p:cNvSpPr/>
          <p:nvPr/>
        </p:nvSpPr>
        <p:spPr>
          <a:xfrm>
            <a:off x="774744" y="3775863"/>
            <a:ext cx="7674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把非常复杂的控制器的控制过程用框图式的流程图</a:t>
            </a:r>
            <a:r>
              <a:rPr lang="en-US" altLang="zh-CN" sz="2400" dirty="0">
                <a:solidFill>
                  <a:schemeClr val="tx1"/>
                </a:solidFill>
              </a:rPr>
              <a:t>—(</a:t>
            </a:r>
            <a:r>
              <a:rPr lang="zh-CN" altLang="en-US" sz="2400" dirty="0">
                <a:solidFill>
                  <a:schemeClr val="tx1"/>
                </a:solidFill>
              </a:rPr>
              <a:t>算法流程图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表示出来</a:t>
            </a:r>
            <a:r>
              <a:rPr lang="en-US" altLang="zh-CN" sz="2400" dirty="0">
                <a:solidFill>
                  <a:schemeClr val="tx1"/>
                </a:solidFill>
              </a:rPr>
              <a:t>-----ASM</a:t>
            </a:r>
            <a:r>
              <a:rPr lang="zh-CN" altLang="en-US" sz="2400" dirty="0">
                <a:solidFill>
                  <a:schemeClr val="tx1"/>
                </a:solidFill>
              </a:rPr>
              <a:t>理论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046429" y="5437857"/>
            <a:ext cx="4920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ASM  = Algorithmic State Machine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55769" y="549275"/>
            <a:ext cx="3094038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数字系统的设计任务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836751" y="1082674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、对任务进行分析、合理划分若干子系统。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952394" y="1571624"/>
            <a:ext cx="606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、设计系统控制器，从而协调各子系统的工作。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938032" y="20193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、对各子系统进行逻辑设计。</a:t>
            </a:r>
          </a:p>
        </p:txBody>
      </p:sp>
    </p:spTree>
    <p:extLst>
      <p:ext uri="{BB962C8B-B14F-4D97-AF65-F5344CB8AC3E}">
        <p14:creationId xmlns:p14="http://schemas.microsoft.com/office/powerpoint/2010/main" val="353918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52619" y="447021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</a:t>
            </a:r>
            <a:r>
              <a:rPr lang="en-US" altLang="zh-CN" sz="2800" dirty="0">
                <a:ea typeface="宋体" pitchFamily="2" charset="-122"/>
              </a:rPr>
              <a:t>(ASM</a:t>
            </a:r>
            <a:r>
              <a:rPr lang="zh-CN" altLang="en-US" sz="2800" dirty="0">
                <a:ea typeface="宋体" pitchFamily="2" charset="-122"/>
              </a:rPr>
              <a:t>图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a typeface="宋体" pitchFamily="2" charset="-122"/>
              </a:rPr>
              <a:t>ASM</a:t>
            </a:r>
            <a:r>
              <a:rPr lang="zh-CN" altLang="en-US" sz="2800" dirty="0">
                <a:ea typeface="宋体" pitchFamily="2" charset="-122"/>
              </a:rPr>
              <a:t>图符号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45474" y="32548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101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108849" y="3189738"/>
            <a:ext cx="1447800" cy="1828800"/>
            <a:chOff x="2304" y="1632"/>
            <a:chExt cx="912" cy="1152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304" y="1920"/>
              <a:ext cx="91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736" y="24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784" y="163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2400" y="1920"/>
              <a:ext cx="720" cy="508"/>
              <a:chOff x="1152" y="3120"/>
              <a:chExt cx="720" cy="508"/>
            </a:xfrm>
          </p:grpSpPr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152" y="31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X→IN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152" y="326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0→AC</a:t>
                </a: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378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Sr =1</a:t>
                </a:r>
              </a:p>
            </p:txBody>
          </p:sp>
        </p:grp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26274" y="32548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abc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835674" y="2797625"/>
            <a:ext cx="1828800" cy="1066800"/>
            <a:chOff x="1488" y="1392"/>
            <a:chExt cx="1152" cy="672"/>
          </a:xfrm>
        </p:grpSpPr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488" y="1392"/>
              <a:ext cx="528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状态名称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64" y="1632"/>
              <a:ext cx="576" cy="43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016" y="1632"/>
              <a:ext cx="96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6045474" y="2797625"/>
            <a:ext cx="1828800" cy="990600"/>
            <a:chOff x="2880" y="1392"/>
            <a:chExt cx="1152" cy="624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504" y="1392"/>
              <a:ext cx="528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状态编码</a:t>
              </a: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576" cy="43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3408" y="1632"/>
              <a:ext cx="96" cy="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5283474" y="3635825"/>
            <a:ext cx="2971800" cy="838200"/>
            <a:chOff x="2400" y="1920"/>
            <a:chExt cx="1872" cy="528"/>
          </a:xfrm>
        </p:grpSpPr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360" y="2160"/>
              <a:ext cx="912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操作内容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400" y="1920"/>
              <a:ext cx="672" cy="52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072" y="2256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7" y="2917992"/>
            <a:ext cx="2340156" cy="22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206709" y="882875"/>
            <a:ext cx="4114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/>
              <a:t>ASM</a:t>
            </a:r>
            <a:r>
              <a:rPr lang="zh-CN" altLang="en-US"/>
              <a:t>图描述控制器的控制过程</a:t>
            </a: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611736" y="2256744"/>
            <a:ext cx="12192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状态框</a:t>
            </a:r>
          </a:p>
        </p:txBody>
      </p:sp>
    </p:spTree>
    <p:extLst>
      <p:ext uri="{BB962C8B-B14F-4D97-AF65-F5344CB8AC3E}">
        <p14:creationId xmlns:p14="http://schemas.microsoft.com/office/powerpoint/2010/main" val="292961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52619" y="447021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算法流程图由下列几种基本图形组成：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a typeface="宋体" pitchFamily="2" charset="-122"/>
              </a:rPr>
              <a:t>ASM</a:t>
            </a:r>
            <a:r>
              <a:rPr lang="zh-CN" altLang="en-US" sz="2800" dirty="0">
                <a:ea typeface="宋体" pitchFamily="2" charset="-122"/>
              </a:rPr>
              <a:t>图符号</a:t>
            </a:r>
          </a:p>
          <a:p>
            <a:pPr>
              <a:spcBef>
                <a:spcPct val="50000"/>
              </a:spcBef>
              <a:defRPr/>
            </a:pPr>
            <a:endParaRPr lang="zh-CN" altLang="en-US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52" y="823791"/>
            <a:ext cx="2851507" cy="253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65"/>
          <p:cNvGrpSpPr>
            <a:grpSpLocks/>
          </p:cNvGrpSpPr>
          <p:nvPr/>
        </p:nvGrpSpPr>
        <p:grpSpPr bwMode="auto">
          <a:xfrm>
            <a:off x="6193428" y="2883539"/>
            <a:ext cx="2711450" cy="2971800"/>
            <a:chOff x="3408" y="2112"/>
            <a:chExt cx="1708" cy="1872"/>
          </a:xfrm>
        </p:grpSpPr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>
              <a:off x="3600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" name="AutoShape 52"/>
            <p:cNvSpPr>
              <a:spLocks noChangeArrowheads="1"/>
            </p:cNvSpPr>
            <p:nvPr/>
          </p:nvSpPr>
          <p:spPr bwMode="auto">
            <a:xfrm>
              <a:off x="3504" y="2880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3933" y="264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3934" y="32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>
              <a:off x="4779" y="30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" name="Line 56"/>
            <p:cNvSpPr>
              <a:spLocks noChangeShapeType="1"/>
            </p:cNvSpPr>
            <p:nvPr/>
          </p:nvSpPr>
          <p:spPr bwMode="auto">
            <a:xfrm flipV="1">
              <a:off x="4368" y="3042"/>
              <a:ext cx="40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" name="Rectangle 57"/>
            <p:cNvSpPr>
              <a:spLocks noChangeArrowheads="1"/>
            </p:cNvSpPr>
            <p:nvPr/>
          </p:nvSpPr>
          <p:spPr bwMode="auto">
            <a:xfrm>
              <a:off x="3618" y="3467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4320" y="283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3936" y="316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4444" y="3294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456" y="321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(C)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(A)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4322" y="306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/>
                <a:t>(B)</a:t>
              </a:r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>
              <a:off x="3966" y="37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5" name="Group 26"/>
          <p:cNvGrpSpPr>
            <a:grpSpLocks/>
          </p:cNvGrpSpPr>
          <p:nvPr/>
        </p:nvGrpSpPr>
        <p:grpSpPr bwMode="auto">
          <a:xfrm>
            <a:off x="2439184" y="3631251"/>
            <a:ext cx="3048000" cy="2454275"/>
            <a:chOff x="1632" y="144"/>
            <a:chExt cx="1920" cy="1546"/>
          </a:xfrm>
        </p:grpSpPr>
        <p:sp>
          <p:nvSpPr>
            <p:cNvPr id="56" name="AutoShape 6"/>
            <p:cNvSpPr>
              <a:spLocks noChangeArrowheads="1"/>
            </p:cNvSpPr>
            <p:nvPr/>
          </p:nvSpPr>
          <p:spPr bwMode="auto">
            <a:xfrm>
              <a:off x="2064" y="720"/>
              <a:ext cx="1008" cy="384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56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592" y="528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H="1">
              <a:off x="1776" y="9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H="1">
              <a:off x="3072" y="9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1776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360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" name="Rectangle 15"/>
            <p:cNvSpPr>
              <a:spLocks noChangeArrowheads="1"/>
            </p:cNvSpPr>
            <p:nvPr/>
          </p:nvSpPr>
          <p:spPr bwMode="auto">
            <a:xfrm>
              <a:off x="2160" y="228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1728" y="6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1824" y="14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632" y="12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(W)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2064" y="144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(V)</a:t>
              </a: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2688" y="144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(Y)</a:t>
              </a: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3168" y="12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(S)</a:t>
              </a: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2832" y="110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208" y="110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072" y="6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534184" y="1718886"/>
            <a:ext cx="12192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分支框</a:t>
            </a: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831358" y="1935308"/>
            <a:ext cx="1905000" cy="1052513"/>
            <a:chOff x="1200" y="2745"/>
            <a:chExt cx="1200" cy="663"/>
          </a:xfrm>
        </p:grpSpPr>
        <p:sp>
          <p:nvSpPr>
            <p:cNvPr id="76" name="AutoShape 44"/>
            <p:cNvSpPr>
              <a:spLocks noChangeArrowheads="1"/>
            </p:cNvSpPr>
            <p:nvPr/>
          </p:nvSpPr>
          <p:spPr bwMode="auto">
            <a:xfrm>
              <a:off x="1344" y="2976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1773" y="274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134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>
              <a:off x="2217" y="314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1200" y="29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06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1781" y="447717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a typeface="宋体" pitchFamily="2" charset="-122"/>
              </a:rPr>
              <a:t>ASM</a:t>
            </a:r>
            <a:r>
              <a:rPr lang="zh-CN" altLang="en-US" sz="2800" dirty="0">
                <a:ea typeface="宋体" pitchFamily="2" charset="-122"/>
              </a:rPr>
              <a:t>图符号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72" y="1915701"/>
            <a:ext cx="1567322" cy="249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Group 47"/>
          <p:cNvGrpSpPr>
            <a:grpSpLocks/>
          </p:cNvGrpSpPr>
          <p:nvPr/>
        </p:nvGrpSpPr>
        <p:grpSpPr bwMode="auto">
          <a:xfrm>
            <a:off x="3810001" y="646112"/>
            <a:ext cx="3505200" cy="3773488"/>
            <a:chOff x="1728" y="1728"/>
            <a:chExt cx="2208" cy="2377"/>
          </a:xfrm>
        </p:grpSpPr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2016" y="196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2400" y="22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AutoShape 29"/>
            <p:cNvSpPr>
              <a:spLocks noChangeArrowheads="1"/>
            </p:cNvSpPr>
            <p:nvPr/>
          </p:nvSpPr>
          <p:spPr bwMode="auto">
            <a:xfrm>
              <a:off x="1968" y="244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2400" y="278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2064" y="3408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2861" y="2613"/>
              <a:ext cx="44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3304" y="2622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" name="AutoShape 34"/>
            <p:cNvSpPr>
              <a:spLocks noChangeArrowheads="1"/>
            </p:cNvSpPr>
            <p:nvPr/>
          </p:nvSpPr>
          <p:spPr bwMode="auto">
            <a:xfrm>
              <a:off x="2784" y="2832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输出内容</a:t>
              </a:r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>
              <a:off x="3282" y="3082"/>
              <a:ext cx="4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>
              <a:off x="2395" y="3648"/>
              <a:ext cx="5" cy="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7" name="Text Box 37"/>
            <p:cNvSpPr txBox="1">
              <a:spLocks noChangeArrowheads="1"/>
            </p:cNvSpPr>
            <p:nvPr/>
          </p:nvSpPr>
          <p:spPr bwMode="auto">
            <a:xfrm>
              <a:off x="1728" y="321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68" name="Text Box 38"/>
            <p:cNvSpPr txBox="1">
              <a:spLocks noChangeArrowheads="1"/>
            </p:cNvSpPr>
            <p:nvPr/>
          </p:nvSpPr>
          <p:spPr bwMode="auto">
            <a:xfrm>
              <a:off x="1824" y="172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2930" y="331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3294" y="3552"/>
              <a:ext cx="2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>
              <a:off x="2400" y="379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73" name="Text Box 43"/>
            <p:cNvSpPr txBox="1">
              <a:spLocks noChangeArrowheads="1"/>
            </p:cNvSpPr>
            <p:nvPr/>
          </p:nvSpPr>
          <p:spPr bwMode="auto">
            <a:xfrm>
              <a:off x="2784" y="240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74" name="Text Box 44"/>
            <p:cNvSpPr txBox="1">
              <a:spLocks noChangeArrowheads="1"/>
            </p:cNvSpPr>
            <p:nvPr/>
          </p:nvSpPr>
          <p:spPr bwMode="auto">
            <a:xfrm>
              <a:off x="2112" y="273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</p:grp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7543801" y="2322512"/>
            <a:ext cx="1257300" cy="1017844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在某条件满足时输出</a:t>
            </a:r>
          </a:p>
        </p:txBody>
      </p:sp>
      <p:sp>
        <p:nvSpPr>
          <p:cNvPr id="77" name="Rectangle 48"/>
          <p:cNvSpPr>
            <a:spLocks noChangeArrowheads="1"/>
          </p:cNvSpPr>
          <p:nvPr/>
        </p:nvSpPr>
        <p:spPr bwMode="auto">
          <a:xfrm>
            <a:off x="3771901" y="655430"/>
            <a:ext cx="3657600" cy="2286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431590" y="1007634"/>
            <a:ext cx="2025135" cy="40229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条件输出框</a:t>
            </a:r>
          </a:p>
        </p:txBody>
      </p:sp>
    </p:spTree>
    <p:extLst>
      <p:ext uri="{BB962C8B-B14F-4D97-AF65-F5344CB8AC3E}">
        <p14:creationId xmlns:p14="http://schemas.microsoft.com/office/powerpoint/2010/main" val="129567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11520" y="477180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算法流程图的例子：</a:t>
            </a:r>
          </a:p>
        </p:txBody>
      </p:sp>
      <p:grpSp>
        <p:nvGrpSpPr>
          <p:cNvPr id="29" name="Group 81"/>
          <p:cNvGrpSpPr>
            <a:grpSpLocks/>
          </p:cNvGrpSpPr>
          <p:nvPr/>
        </p:nvGrpSpPr>
        <p:grpSpPr bwMode="auto">
          <a:xfrm>
            <a:off x="231234" y="1842389"/>
            <a:ext cx="3952100" cy="3829483"/>
            <a:chOff x="816" y="480"/>
            <a:chExt cx="1587" cy="1469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064" y="1392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721" y="1133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>
              <a:off x="1159" y="1094"/>
              <a:ext cx="304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1433" y="16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596" y="120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Group 11"/>
            <p:cNvGrpSpPr>
              <a:grpSpLocks/>
            </p:cNvGrpSpPr>
            <p:nvPr/>
          </p:nvGrpSpPr>
          <p:grpSpPr bwMode="auto">
            <a:xfrm>
              <a:off x="1414" y="624"/>
              <a:ext cx="336" cy="336"/>
              <a:chOff x="576" y="2832"/>
              <a:chExt cx="336" cy="336"/>
            </a:xfrm>
          </p:grpSpPr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1433" y="845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graphicFrame>
          <p:nvGraphicFramePr>
            <p:cNvPr id="38" name="Object 15"/>
            <p:cNvGraphicFramePr>
              <a:graphicFrameLocks noChangeAspect="1"/>
            </p:cNvGraphicFramePr>
            <p:nvPr/>
          </p:nvGraphicFramePr>
          <p:xfrm>
            <a:off x="1728" y="480"/>
            <a:ext cx="24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6" name="Equation" r:id="rId3" imgW="209584" imgH="219143" progId="Equation.3">
                    <p:embed/>
                  </p:oleObj>
                </mc:Choice>
                <mc:Fallback>
                  <p:oleObj name="Equation" r:id="rId3" imgW="2095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0"/>
                          <a:ext cx="24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1607349"/>
                </p:ext>
              </p:extLst>
            </p:nvPr>
          </p:nvGraphicFramePr>
          <p:xfrm>
            <a:off x="1827" y="1005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7" name="Equation" r:id="rId5" imgW="552416" imgH="228600" progId="Equation.3">
                    <p:embed/>
                  </p:oleObj>
                </mc:Choice>
                <mc:Fallback>
                  <p:oleObj name="Equation" r:id="rId5" imgW="552416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1005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/>
          </p:nvGraphicFramePr>
          <p:xfrm>
            <a:off x="1610" y="1389"/>
            <a:ext cx="35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8" name="Equation" r:id="rId7" imgW="552416" imgH="228600" progId="Equation.3">
                    <p:embed/>
                  </p:oleObj>
                </mc:Choice>
                <mc:Fallback>
                  <p:oleObj name="Equation" r:id="rId7" imgW="552416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89"/>
                          <a:ext cx="35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960" y="1056"/>
            <a:ext cx="40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9" name="Equation" r:id="rId9" imgW="381135" imgH="209685" progId="Equation.3">
                    <p:embed/>
                  </p:oleObj>
                </mc:Choice>
                <mc:Fallback>
                  <p:oleObj name="Equation" r:id="rId9" imgW="381135" imgH="2096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056"/>
                          <a:ext cx="40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294481" y="1132775"/>
            <a:ext cx="990600" cy="406400"/>
            <a:chOff x="240" y="480"/>
            <a:chExt cx="1488" cy="256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66"/>
          <p:cNvGrpSpPr>
            <a:grpSpLocks/>
          </p:cNvGrpSpPr>
          <p:nvPr/>
        </p:nvGrpSpPr>
        <p:grpSpPr bwMode="auto">
          <a:xfrm>
            <a:off x="5636419" y="2287798"/>
            <a:ext cx="1752600" cy="935038"/>
            <a:chOff x="3168" y="864"/>
            <a:chExt cx="1104" cy="589"/>
          </a:xfrm>
        </p:grpSpPr>
        <p:sp>
          <p:nvSpPr>
            <p:cNvPr id="48" name="AutoShape 21"/>
            <p:cNvSpPr>
              <a:spLocks noChangeArrowheads="1"/>
            </p:cNvSpPr>
            <p:nvPr/>
          </p:nvSpPr>
          <p:spPr bwMode="auto">
            <a:xfrm>
              <a:off x="3408" y="96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3840" y="1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3888" y="120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3216" y="86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H="1">
              <a:off x="3168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67"/>
          <p:cNvGrpSpPr>
            <a:grpSpLocks/>
          </p:cNvGrpSpPr>
          <p:nvPr/>
        </p:nvGrpSpPr>
        <p:grpSpPr bwMode="auto">
          <a:xfrm>
            <a:off x="5636419" y="1373397"/>
            <a:ext cx="1066800" cy="1295400"/>
            <a:chOff x="3168" y="288"/>
            <a:chExt cx="672" cy="816"/>
          </a:xfrm>
        </p:grpSpPr>
        <p:sp>
          <p:nvSpPr>
            <p:cNvPr id="54" name="Line 33"/>
            <p:cNvSpPr>
              <a:spLocks noChangeShapeType="1"/>
            </p:cNvSpPr>
            <p:nvPr/>
          </p:nvSpPr>
          <p:spPr bwMode="auto">
            <a:xfrm flipV="1">
              <a:off x="3168" y="2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>
              <a:off x="3168" y="2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5588794" y="3887997"/>
            <a:ext cx="2228850" cy="533400"/>
            <a:chOff x="3138" y="1872"/>
            <a:chExt cx="1404" cy="336"/>
          </a:xfrm>
        </p:grpSpPr>
        <p:sp>
          <p:nvSpPr>
            <p:cNvPr id="78" name="AutoShape 23"/>
            <p:cNvSpPr>
              <a:spLocks noChangeArrowheads="1"/>
            </p:cNvSpPr>
            <p:nvPr/>
          </p:nvSpPr>
          <p:spPr bwMode="auto">
            <a:xfrm>
              <a:off x="3408" y="19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9" name="Text Box 38"/>
            <p:cNvSpPr txBox="1">
              <a:spLocks noChangeArrowheads="1"/>
            </p:cNvSpPr>
            <p:nvPr/>
          </p:nvSpPr>
          <p:spPr bwMode="auto">
            <a:xfrm>
              <a:off x="4224" y="187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3216" y="187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 flipH="1" flipV="1">
              <a:off x="3138" y="2062"/>
              <a:ext cx="27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 flipH="1" flipV="1">
              <a:off x="4272" y="2064"/>
              <a:ext cx="27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68"/>
          <p:cNvGrpSpPr>
            <a:grpSpLocks/>
          </p:cNvGrpSpPr>
          <p:nvPr/>
        </p:nvGrpSpPr>
        <p:grpSpPr bwMode="auto">
          <a:xfrm>
            <a:off x="5712619" y="3049798"/>
            <a:ext cx="1676400" cy="935038"/>
            <a:chOff x="3216" y="1344"/>
            <a:chExt cx="1056" cy="589"/>
          </a:xfrm>
        </p:grpSpPr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3840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3216" y="134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3888" y="168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 flipH="1">
              <a:off x="3216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65"/>
          <p:cNvGrpSpPr>
            <a:grpSpLocks/>
          </p:cNvGrpSpPr>
          <p:nvPr/>
        </p:nvGrpSpPr>
        <p:grpSpPr bwMode="auto">
          <a:xfrm>
            <a:off x="6258719" y="1392447"/>
            <a:ext cx="744537" cy="1066800"/>
            <a:chOff x="3552" y="288"/>
            <a:chExt cx="469" cy="672"/>
          </a:xfrm>
        </p:grpSpPr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3685" y="48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>
              <a:off x="3840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" name="Line 35"/>
            <p:cNvSpPr>
              <a:spLocks noChangeShapeType="1"/>
            </p:cNvSpPr>
            <p:nvPr/>
          </p:nvSpPr>
          <p:spPr bwMode="auto">
            <a:xfrm>
              <a:off x="3840" y="2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552" y="291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94" name="Group 69"/>
          <p:cNvGrpSpPr>
            <a:grpSpLocks/>
          </p:cNvGrpSpPr>
          <p:nvPr/>
        </p:nvGrpSpPr>
        <p:grpSpPr bwMode="auto">
          <a:xfrm>
            <a:off x="4950619" y="2897397"/>
            <a:ext cx="762000" cy="762000"/>
            <a:chOff x="2736" y="1248"/>
            <a:chExt cx="480" cy="480"/>
          </a:xfrm>
        </p:grpSpPr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736" y="1248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97" name="Group 75"/>
          <p:cNvGrpSpPr>
            <a:grpSpLocks/>
          </p:cNvGrpSpPr>
          <p:nvPr/>
        </p:nvGrpSpPr>
        <p:grpSpPr bwMode="auto">
          <a:xfrm>
            <a:off x="5103019" y="4192797"/>
            <a:ext cx="762000" cy="762000"/>
            <a:chOff x="2832" y="2064"/>
            <a:chExt cx="480" cy="480"/>
          </a:xfrm>
        </p:grpSpPr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2976" y="2256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>
              <a:off x="3140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 Box 53"/>
            <p:cNvSpPr txBox="1">
              <a:spLocks noChangeArrowheads="1"/>
            </p:cNvSpPr>
            <p:nvPr/>
          </p:nvSpPr>
          <p:spPr bwMode="auto">
            <a:xfrm>
              <a:off x="2832" y="2064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01" name="Group 74"/>
          <p:cNvGrpSpPr>
            <a:grpSpLocks/>
          </p:cNvGrpSpPr>
          <p:nvPr/>
        </p:nvGrpSpPr>
        <p:grpSpPr bwMode="auto">
          <a:xfrm>
            <a:off x="7312819" y="4192797"/>
            <a:ext cx="765175" cy="758825"/>
            <a:chOff x="4222" y="2066"/>
            <a:chExt cx="482" cy="478"/>
          </a:xfrm>
        </p:grpSpPr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4368" y="2256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03" name="Line 43"/>
            <p:cNvSpPr>
              <a:spLocks noChangeShapeType="1"/>
            </p:cNvSpPr>
            <p:nvPr/>
          </p:nvSpPr>
          <p:spPr bwMode="auto">
            <a:xfrm>
              <a:off x="4541" y="207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4222" y="2066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368697" y="594819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状态流程图</a:t>
            </a:r>
          </a:p>
        </p:txBody>
      </p:sp>
      <p:sp>
        <p:nvSpPr>
          <p:cNvPr id="61" name="矩形 60"/>
          <p:cNvSpPr/>
          <p:nvPr/>
        </p:nvSpPr>
        <p:spPr>
          <a:xfrm>
            <a:off x="5141119" y="5625930"/>
            <a:ext cx="34339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    算法流程图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算法状态机（</a:t>
            </a:r>
            <a:r>
              <a:rPr lang="en-US" altLang="zh-CN" sz="2800" dirty="0" err="1">
                <a:solidFill>
                  <a:srgbClr val="FF0000"/>
                </a:solidFill>
              </a:rPr>
              <a:t>ASM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7674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11520" y="477180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算法流程图的例子：</a:t>
            </a:r>
          </a:p>
        </p:txBody>
      </p:sp>
      <p:grpSp>
        <p:nvGrpSpPr>
          <p:cNvPr id="108" name="Group 77"/>
          <p:cNvGrpSpPr>
            <a:grpSpLocks/>
          </p:cNvGrpSpPr>
          <p:nvPr/>
        </p:nvGrpSpPr>
        <p:grpSpPr bwMode="auto">
          <a:xfrm>
            <a:off x="367506" y="1088844"/>
            <a:ext cx="990600" cy="406400"/>
            <a:chOff x="240" y="480"/>
            <a:chExt cx="1488" cy="256"/>
          </a:xfrm>
        </p:grpSpPr>
        <p:sp>
          <p:nvSpPr>
            <p:cNvPr id="109" name="Text Box 7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0" name="Line 7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361949" y="1748725"/>
            <a:ext cx="3895030" cy="3027365"/>
            <a:chOff x="94" y="2069"/>
            <a:chExt cx="1807" cy="1380"/>
          </a:xfrm>
        </p:grpSpPr>
        <p:sp>
          <p:nvSpPr>
            <p:cNvPr id="112" name="Oval 84"/>
            <p:cNvSpPr>
              <a:spLocks noChangeArrowheads="1"/>
            </p:cNvSpPr>
            <p:nvPr/>
          </p:nvSpPr>
          <p:spPr bwMode="auto">
            <a:xfrm>
              <a:off x="1565" y="31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Line 85"/>
            <p:cNvSpPr>
              <a:spLocks noChangeShapeType="1"/>
            </p:cNvSpPr>
            <p:nvPr/>
          </p:nvSpPr>
          <p:spPr bwMode="auto">
            <a:xfrm>
              <a:off x="1354" y="2730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Line 86"/>
            <p:cNvSpPr>
              <a:spLocks noChangeShapeType="1"/>
            </p:cNvSpPr>
            <p:nvPr/>
          </p:nvSpPr>
          <p:spPr bwMode="auto">
            <a:xfrm flipH="1">
              <a:off x="728" y="2729"/>
              <a:ext cx="304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5" name="Group 89"/>
            <p:cNvGrpSpPr>
              <a:grpSpLocks/>
            </p:cNvGrpSpPr>
            <p:nvPr/>
          </p:nvGrpSpPr>
          <p:grpSpPr bwMode="auto">
            <a:xfrm>
              <a:off x="983" y="2259"/>
              <a:ext cx="336" cy="336"/>
              <a:chOff x="576" y="2832"/>
              <a:chExt cx="336" cy="336"/>
            </a:xfrm>
          </p:grpSpPr>
          <p:sp>
            <p:nvSpPr>
              <p:cNvPr id="130" name="Oval 9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Line 91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Oval 92"/>
            <p:cNvSpPr>
              <a:spLocks noChangeArrowheads="1"/>
            </p:cNvSpPr>
            <p:nvPr/>
          </p:nvSpPr>
          <p:spPr bwMode="auto">
            <a:xfrm>
              <a:off x="1002" y="2480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 flipH="1">
              <a:off x="748" y="3339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8" name="Group 98"/>
            <p:cNvGrpSpPr>
              <a:grpSpLocks/>
            </p:cNvGrpSpPr>
            <p:nvPr/>
          </p:nvGrpSpPr>
          <p:grpSpPr bwMode="auto">
            <a:xfrm>
              <a:off x="322" y="2877"/>
              <a:ext cx="336" cy="336"/>
              <a:chOff x="576" y="2832"/>
              <a:chExt cx="336" cy="336"/>
            </a:xfrm>
          </p:grpSpPr>
          <p:sp>
            <p:nvSpPr>
              <p:cNvPr id="128" name="Oval 99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Oval 83"/>
            <p:cNvSpPr>
              <a:spLocks noChangeArrowheads="1"/>
            </p:cNvSpPr>
            <p:nvPr/>
          </p:nvSpPr>
          <p:spPr bwMode="auto">
            <a:xfrm>
              <a:off x="431" y="31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Line 101"/>
            <p:cNvSpPr>
              <a:spLocks noChangeShapeType="1"/>
            </p:cNvSpPr>
            <p:nvPr/>
          </p:nvSpPr>
          <p:spPr bwMode="auto">
            <a:xfrm>
              <a:off x="1273" y="2795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 Box 102"/>
            <p:cNvSpPr txBox="1">
              <a:spLocks noChangeArrowheads="1"/>
            </p:cNvSpPr>
            <p:nvPr/>
          </p:nvSpPr>
          <p:spPr bwMode="auto">
            <a:xfrm>
              <a:off x="431" y="2205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X/Z</a:t>
              </a:r>
            </a:p>
          </p:txBody>
        </p:sp>
        <p:sp>
          <p:nvSpPr>
            <p:cNvPr id="122" name="Text Box 103"/>
            <p:cNvSpPr txBox="1">
              <a:spLocks noChangeArrowheads="1"/>
            </p:cNvSpPr>
            <p:nvPr/>
          </p:nvSpPr>
          <p:spPr bwMode="auto">
            <a:xfrm>
              <a:off x="994" y="2069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0/0</a:t>
              </a:r>
            </a:p>
          </p:txBody>
        </p: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1411" y="2695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  <p:sp>
          <p:nvSpPr>
            <p:cNvPr id="124" name="Text Box 105"/>
            <p:cNvSpPr txBox="1">
              <a:spLocks noChangeArrowheads="1"/>
            </p:cNvSpPr>
            <p:nvPr/>
          </p:nvSpPr>
          <p:spPr bwMode="auto">
            <a:xfrm>
              <a:off x="1111" y="2886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0/0</a:t>
              </a:r>
            </a:p>
          </p:txBody>
        </p:sp>
        <p:sp>
          <p:nvSpPr>
            <p:cNvPr id="125" name="Text Box 106"/>
            <p:cNvSpPr txBox="1">
              <a:spLocks noChangeArrowheads="1"/>
            </p:cNvSpPr>
            <p:nvPr/>
          </p:nvSpPr>
          <p:spPr bwMode="auto">
            <a:xfrm>
              <a:off x="975" y="3113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  <p:sp>
          <p:nvSpPr>
            <p:cNvPr id="126" name="Text Box 107"/>
            <p:cNvSpPr txBox="1">
              <a:spLocks noChangeArrowheads="1"/>
            </p:cNvSpPr>
            <p:nvPr/>
          </p:nvSpPr>
          <p:spPr bwMode="auto">
            <a:xfrm>
              <a:off x="567" y="2750"/>
              <a:ext cx="4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0/1</a:t>
              </a:r>
            </a:p>
          </p:txBody>
        </p:sp>
        <p:sp>
          <p:nvSpPr>
            <p:cNvPr id="127" name="Text Box 108"/>
            <p:cNvSpPr txBox="1">
              <a:spLocks noChangeArrowheads="1"/>
            </p:cNvSpPr>
            <p:nvPr/>
          </p:nvSpPr>
          <p:spPr bwMode="auto">
            <a:xfrm>
              <a:off x="94" y="3121"/>
              <a:ext cx="4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</p:grpSp>
      <p:grpSp>
        <p:nvGrpSpPr>
          <p:cNvPr id="132" name="Group 171"/>
          <p:cNvGrpSpPr>
            <a:grpSpLocks/>
          </p:cNvGrpSpPr>
          <p:nvPr/>
        </p:nvGrpSpPr>
        <p:grpSpPr bwMode="auto">
          <a:xfrm>
            <a:off x="6398615" y="1680463"/>
            <a:ext cx="904875" cy="725487"/>
            <a:chOff x="2616" y="1755"/>
            <a:chExt cx="570" cy="457"/>
          </a:xfrm>
        </p:grpSpPr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2672" y="2025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 flipH="1">
              <a:off x="2933" y="1755"/>
              <a:ext cx="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Text Box 136"/>
            <p:cNvSpPr txBox="1">
              <a:spLocks noChangeArrowheads="1"/>
            </p:cNvSpPr>
            <p:nvPr/>
          </p:nvSpPr>
          <p:spPr bwMode="auto">
            <a:xfrm>
              <a:off x="2616" y="1788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1</a:t>
              </a:r>
            </a:p>
          </p:txBody>
        </p:sp>
      </p:grpSp>
      <p:grpSp>
        <p:nvGrpSpPr>
          <p:cNvPr id="136" name="Group 174"/>
          <p:cNvGrpSpPr>
            <a:grpSpLocks/>
          </p:cNvGrpSpPr>
          <p:nvPr/>
        </p:nvGrpSpPr>
        <p:grpSpPr bwMode="auto">
          <a:xfrm>
            <a:off x="6398615" y="2839338"/>
            <a:ext cx="917575" cy="627062"/>
            <a:chOff x="2616" y="2485"/>
            <a:chExt cx="578" cy="395"/>
          </a:xfrm>
        </p:grpSpPr>
        <p:sp>
          <p:nvSpPr>
            <p:cNvPr id="137" name="Text Box 114"/>
            <p:cNvSpPr txBox="1">
              <a:spLocks noChangeArrowheads="1"/>
            </p:cNvSpPr>
            <p:nvPr/>
          </p:nvSpPr>
          <p:spPr bwMode="auto">
            <a:xfrm>
              <a:off x="2906" y="2485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38" name="Rectangle 148"/>
            <p:cNvSpPr>
              <a:spLocks noChangeArrowheads="1"/>
            </p:cNvSpPr>
            <p:nvPr/>
          </p:nvSpPr>
          <p:spPr bwMode="auto">
            <a:xfrm>
              <a:off x="2661" y="2693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9" name="Text Box 149"/>
            <p:cNvSpPr txBox="1">
              <a:spLocks noChangeArrowheads="1"/>
            </p:cNvSpPr>
            <p:nvPr/>
          </p:nvSpPr>
          <p:spPr bwMode="auto">
            <a:xfrm>
              <a:off x="2616" y="2495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40" name="Line 151"/>
            <p:cNvSpPr>
              <a:spLocks noChangeShapeType="1"/>
            </p:cNvSpPr>
            <p:nvPr/>
          </p:nvSpPr>
          <p:spPr bwMode="auto">
            <a:xfrm>
              <a:off x="2933" y="2540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75"/>
          <p:cNvGrpSpPr>
            <a:grpSpLocks/>
          </p:cNvGrpSpPr>
          <p:nvPr/>
        </p:nvGrpSpPr>
        <p:grpSpPr bwMode="auto">
          <a:xfrm>
            <a:off x="6254153" y="3502913"/>
            <a:ext cx="1222375" cy="568325"/>
            <a:chOff x="2525" y="2903"/>
            <a:chExt cx="770" cy="358"/>
          </a:xfrm>
        </p:grpSpPr>
        <p:sp>
          <p:nvSpPr>
            <p:cNvPr id="142" name="AutoShape 127"/>
            <p:cNvSpPr>
              <a:spLocks noChangeArrowheads="1"/>
            </p:cNvSpPr>
            <p:nvPr/>
          </p:nvSpPr>
          <p:spPr bwMode="auto">
            <a:xfrm>
              <a:off x="2525" y="3039"/>
              <a:ext cx="770" cy="22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" name="Line 154"/>
            <p:cNvSpPr>
              <a:spLocks noChangeShapeType="1"/>
            </p:cNvSpPr>
            <p:nvPr/>
          </p:nvSpPr>
          <p:spPr bwMode="auto">
            <a:xfrm>
              <a:off x="2933" y="2903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178"/>
          <p:cNvGrpSpPr>
            <a:grpSpLocks/>
          </p:cNvGrpSpPr>
          <p:nvPr/>
        </p:nvGrpSpPr>
        <p:grpSpPr bwMode="auto">
          <a:xfrm>
            <a:off x="6266853" y="4757038"/>
            <a:ext cx="1222375" cy="568325"/>
            <a:chOff x="2533" y="3693"/>
            <a:chExt cx="770" cy="358"/>
          </a:xfrm>
        </p:grpSpPr>
        <p:sp>
          <p:nvSpPr>
            <p:cNvPr id="145" name="AutoShape 152"/>
            <p:cNvSpPr>
              <a:spLocks noChangeArrowheads="1"/>
            </p:cNvSpPr>
            <p:nvPr/>
          </p:nvSpPr>
          <p:spPr bwMode="auto">
            <a:xfrm>
              <a:off x="2533" y="3829"/>
              <a:ext cx="770" cy="22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/>
                <a:t>X</a:t>
              </a:r>
            </a:p>
          </p:txBody>
        </p:sp>
        <p:sp>
          <p:nvSpPr>
            <p:cNvPr id="146" name="Line 156"/>
            <p:cNvSpPr>
              <a:spLocks noChangeShapeType="1"/>
            </p:cNvSpPr>
            <p:nvPr/>
          </p:nvSpPr>
          <p:spPr bwMode="auto">
            <a:xfrm>
              <a:off x="2933" y="3693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47" name="Group 172"/>
          <p:cNvGrpSpPr>
            <a:grpSpLocks/>
          </p:cNvGrpSpPr>
          <p:nvPr/>
        </p:nvGrpSpPr>
        <p:grpSpPr bwMode="auto">
          <a:xfrm>
            <a:off x="6301778" y="2378963"/>
            <a:ext cx="1192212" cy="547687"/>
            <a:chOff x="2555" y="2195"/>
            <a:chExt cx="751" cy="345"/>
          </a:xfrm>
        </p:grpSpPr>
        <p:sp>
          <p:nvSpPr>
            <p:cNvPr id="148" name="AutoShape 112"/>
            <p:cNvSpPr>
              <a:spLocks noChangeArrowheads="1"/>
            </p:cNvSpPr>
            <p:nvPr/>
          </p:nvSpPr>
          <p:spPr bwMode="auto">
            <a:xfrm>
              <a:off x="2555" y="2337"/>
              <a:ext cx="751" cy="20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9" name="Line 158"/>
            <p:cNvSpPr>
              <a:spLocks noChangeShapeType="1"/>
            </p:cNvSpPr>
            <p:nvPr/>
          </p:nvSpPr>
          <p:spPr bwMode="auto">
            <a:xfrm>
              <a:off x="2933" y="2195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80"/>
          <p:cNvGrpSpPr>
            <a:grpSpLocks/>
          </p:cNvGrpSpPr>
          <p:nvPr/>
        </p:nvGrpSpPr>
        <p:grpSpPr bwMode="auto">
          <a:xfrm>
            <a:off x="5812828" y="1734438"/>
            <a:ext cx="1066800" cy="1052513"/>
            <a:chOff x="930" y="527"/>
            <a:chExt cx="672" cy="663"/>
          </a:xfrm>
        </p:grpSpPr>
        <p:sp>
          <p:nvSpPr>
            <p:cNvPr id="151" name="Text Box 115"/>
            <p:cNvSpPr txBox="1">
              <a:spLocks noChangeArrowheads="1"/>
            </p:cNvSpPr>
            <p:nvPr/>
          </p:nvSpPr>
          <p:spPr bwMode="auto">
            <a:xfrm>
              <a:off x="1004" y="937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52" name="Line 118"/>
            <p:cNvSpPr>
              <a:spLocks noChangeShapeType="1"/>
            </p:cNvSpPr>
            <p:nvPr/>
          </p:nvSpPr>
          <p:spPr bwMode="auto">
            <a:xfrm flipV="1">
              <a:off x="939" y="536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Line 119"/>
            <p:cNvSpPr>
              <a:spLocks noChangeShapeType="1"/>
            </p:cNvSpPr>
            <p:nvPr/>
          </p:nvSpPr>
          <p:spPr bwMode="auto">
            <a:xfrm>
              <a:off x="930" y="52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Line 159"/>
            <p:cNvSpPr>
              <a:spLocks noChangeShapeType="1"/>
            </p:cNvSpPr>
            <p:nvPr/>
          </p:nvSpPr>
          <p:spPr bwMode="auto">
            <a:xfrm flipH="1">
              <a:off x="950" y="1179"/>
              <a:ext cx="27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77"/>
          <p:cNvGrpSpPr>
            <a:grpSpLocks/>
          </p:cNvGrpSpPr>
          <p:nvPr/>
        </p:nvGrpSpPr>
        <p:grpSpPr bwMode="auto">
          <a:xfrm>
            <a:off x="6368453" y="3979163"/>
            <a:ext cx="917575" cy="787400"/>
            <a:chOff x="2597" y="3203"/>
            <a:chExt cx="578" cy="496"/>
          </a:xfrm>
        </p:grpSpPr>
        <p:sp>
          <p:nvSpPr>
            <p:cNvPr id="156" name="Line 113"/>
            <p:cNvSpPr>
              <a:spLocks noChangeShapeType="1"/>
            </p:cNvSpPr>
            <p:nvPr/>
          </p:nvSpPr>
          <p:spPr bwMode="auto">
            <a:xfrm>
              <a:off x="2923" y="3275"/>
              <a:ext cx="1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Rectangle 153"/>
            <p:cNvSpPr>
              <a:spLocks noChangeArrowheads="1"/>
            </p:cNvSpPr>
            <p:nvPr/>
          </p:nvSpPr>
          <p:spPr bwMode="auto">
            <a:xfrm>
              <a:off x="2661" y="3512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58" name="Text Box 155"/>
            <p:cNvSpPr txBox="1">
              <a:spLocks noChangeArrowheads="1"/>
            </p:cNvSpPr>
            <p:nvPr/>
          </p:nvSpPr>
          <p:spPr bwMode="auto">
            <a:xfrm>
              <a:off x="2597" y="3320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159" name="Text Box 160"/>
            <p:cNvSpPr txBox="1">
              <a:spLocks noChangeArrowheads="1"/>
            </p:cNvSpPr>
            <p:nvPr/>
          </p:nvSpPr>
          <p:spPr bwMode="auto">
            <a:xfrm>
              <a:off x="2887" y="3203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60" name="Group 179"/>
          <p:cNvGrpSpPr>
            <a:grpSpLocks/>
          </p:cNvGrpSpPr>
          <p:nvPr/>
        </p:nvGrpSpPr>
        <p:grpSpPr bwMode="auto">
          <a:xfrm>
            <a:off x="5850928" y="4180778"/>
            <a:ext cx="1066800" cy="996951"/>
            <a:chOff x="2271" y="3330"/>
            <a:chExt cx="672" cy="628"/>
          </a:xfrm>
        </p:grpSpPr>
        <p:sp>
          <p:nvSpPr>
            <p:cNvPr id="161" name="Text Box 123"/>
            <p:cNvSpPr txBox="1">
              <a:spLocks noChangeArrowheads="1"/>
            </p:cNvSpPr>
            <p:nvPr/>
          </p:nvSpPr>
          <p:spPr bwMode="auto">
            <a:xfrm>
              <a:off x="2354" y="3705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 flipH="1" flipV="1">
              <a:off x="2279" y="3938"/>
              <a:ext cx="25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Line 163"/>
            <p:cNvSpPr>
              <a:spLocks noChangeShapeType="1"/>
            </p:cNvSpPr>
            <p:nvPr/>
          </p:nvSpPr>
          <p:spPr bwMode="auto">
            <a:xfrm>
              <a:off x="2271" y="333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Line 164"/>
            <p:cNvSpPr>
              <a:spLocks noChangeShapeType="1"/>
            </p:cNvSpPr>
            <p:nvPr/>
          </p:nvSpPr>
          <p:spPr bwMode="auto">
            <a:xfrm flipV="1">
              <a:off x="2271" y="3339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roup 170"/>
          <p:cNvGrpSpPr>
            <a:grpSpLocks/>
          </p:cNvGrpSpPr>
          <p:nvPr/>
        </p:nvGrpSpPr>
        <p:grpSpPr bwMode="auto">
          <a:xfrm>
            <a:off x="6932015" y="1759838"/>
            <a:ext cx="1541463" cy="3565525"/>
            <a:chOff x="2952" y="1805"/>
            <a:chExt cx="971" cy="2246"/>
          </a:xfrm>
        </p:grpSpPr>
        <p:sp>
          <p:nvSpPr>
            <p:cNvPr id="166" name="Text Box 122"/>
            <p:cNvSpPr txBox="1">
              <a:spLocks noChangeArrowheads="1"/>
            </p:cNvSpPr>
            <p:nvPr/>
          </p:nvSpPr>
          <p:spPr bwMode="auto">
            <a:xfrm>
              <a:off x="3205" y="370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67" name="Line 165"/>
            <p:cNvSpPr>
              <a:spLocks noChangeShapeType="1"/>
            </p:cNvSpPr>
            <p:nvPr/>
          </p:nvSpPr>
          <p:spPr bwMode="auto">
            <a:xfrm flipH="1">
              <a:off x="3278" y="3937"/>
              <a:ext cx="1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8" name="AutoShape 166"/>
            <p:cNvSpPr>
              <a:spLocks noChangeArrowheads="1"/>
            </p:cNvSpPr>
            <p:nvPr/>
          </p:nvSpPr>
          <p:spPr bwMode="auto">
            <a:xfrm>
              <a:off x="3403" y="3869"/>
              <a:ext cx="473" cy="143"/>
            </a:xfrm>
            <a:prstGeom prst="parallelogram">
              <a:avLst>
                <a:gd name="adj" fmla="val 8269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 flipV="1">
              <a:off x="3632" y="1805"/>
              <a:ext cx="0" cy="20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>
              <a:off x="2952" y="180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1" name="Text Box 169"/>
            <p:cNvSpPr txBox="1">
              <a:spLocks noChangeArrowheads="1"/>
            </p:cNvSpPr>
            <p:nvPr/>
          </p:nvSpPr>
          <p:spPr bwMode="auto">
            <a:xfrm>
              <a:off x="3379" y="3839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Z=1</a:t>
              </a:r>
              <a:endParaRPr lang="en-US" altLang="zh-CN" sz="1600" baseline="-25000"/>
            </a:p>
          </p:txBody>
        </p:sp>
      </p:grpSp>
      <p:grpSp>
        <p:nvGrpSpPr>
          <p:cNvPr id="172" name="Group 182"/>
          <p:cNvGrpSpPr>
            <a:grpSpLocks/>
          </p:cNvGrpSpPr>
          <p:nvPr/>
        </p:nvGrpSpPr>
        <p:grpSpPr bwMode="auto">
          <a:xfrm>
            <a:off x="5823940" y="2785365"/>
            <a:ext cx="527050" cy="1119188"/>
            <a:chOff x="2254" y="2451"/>
            <a:chExt cx="332" cy="705"/>
          </a:xfrm>
        </p:grpSpPr>
        <p:grpSp>
          <p:nvGrpSpPr>
            <p:cNvPr id="173" name="Group 176"/>
            <p:cNvGrpSpPr>
              <a:grpSpLocks/>
            </p:cNvGrpSpPr>
            <p:nvPr/>
          </p:nvGrpSpPr>
          <p:grpSpPr bwMode="auto">
            <a:xfrm>
              <a:off x="2271" y="2903"/>
              <a:ext cx="315" cy="253"/>
              <a:chOff x="2271" y="2903"/>
              <a:chExt cx="315" cy="253"/>
            </a:xfrm>
          </p:grpSpPr>
          <p:sp>
            <p:nvSpPr>
              <p:cNvPr id="175" name="Text Box 129"/>
              <p:cNvSpPr txBox="1">
                <a:spLocks noChangeArrowheads="1"/>
              </p:cNvSpPr>
              <p:nvPr/>
            </p:nvSpPr>
            <p:spPr bwMode="auto">
              <a:xfrm>
                <a:off x="2298" y="2903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76" name="Line 131"/>
              <p:cNvSpPr>
                <a:spLocks noChangeShapeType="1"/>
              </p:cNvSpPr>
              <p:nvPr/>
            </p:nvSpPr>
            <p:spPr bwMode="auto">
              <a:xfrm flipH="1" flipV="1">
                <a:off x="2271" y="3139"/>
                <a:ext cx="25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Line 181"/>
            <p:cNvSpPr>
              <a:spLocks noChangeShapeType="1"/>
            </p:cNvSpPr>
            <p:nvPr/>
          </p:nvSpPr>
          <p:spPr bwMode="auto">
            <a:xfrm flipV="1">
              <a:off x="2254" y="2451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AutoShape 127"/>
          <p:cNvSpPr>
            <a:spLocks noChangeArrowheads="1"/>
          </p:cNvSpPr>
          <p:nvPr/>
        </p:nvSpPr>
        <p:spPr bwMode="auto">
          <a:xfrm>
            <a:off x="6306540" y="4965785"/>
            <a:ext cx="1222375" cy="352425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030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0" y="413799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算法流程图的例子：</a:t>
            </a:r>
          </a:p>
        </p:txBody>
      </p:sp>
      <p:sp>
        <p:nvSpPr>
          <p:cNvPr id="188" name="Text Box 21"/>
          <p:cNvSpPr txBox="1">
            <a:spLocks noChangeArrowheads="1"/>
          </p:cNvSpPr>
          <p:nvPr/>
        </p:nvSpPr>
        <p:spPr bwMode="auto">
          <a:xfrm>
            <a:off x="251712" y="835695"/>
            <a:ext cx="8675688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        </a:t>
            </a:r>
            <a:r>
              <a:rPr lang="zh-CN" altLang="en-US" sz="2800" dirty="0"/>
              <a:t>同步时序状态机如图所示，其中</a:t>
            </a:r>
            <a:r>
              <a:rPr lang="en-US" altLang="zh-CN" sz="2800" dirty="0"/>
              <a:t>X1</a:t>
            </a:r>
            <a:r>
              <a:rPr lang="zh-CN" altLang="en-US" sz="2800" dirty="0"/>
              <a:t>、</a:t>
            </a:r>
            <a:r>
              <a:rPr lang="en-US" altLang="zh-CN" sz="2800" dirty="0"/>
              <a:t>X2</a:t>
            </a:r>
            <a:r>
              <a:rPr lang="zh-CN" altLang="en-US" sz="2800" dirty="0"/>
              <a:t>是两个外部输入信号，</a:t>
            </a:r>
            <a:r>
              <a:rPr lang="en-US" altLang="zh-CN" sz="2800" dirty="0"/>
              <a:t>Z</a:t>
            </a:r>
            <a:r>
              <a:rPr lang="zh-CN" altLang="en-US" sz="2800" dirty="0"/>
              <a:t>是输出信号。将时序状态机转换为</a:t>
            </a:r>
            <a:r>
              <a:rPr lang="en-US" altLang="zh-CN" sz="2800" dirty="0"/>
              <a:t>ASM</a:t>
            </a:r>
            <a:r>
              <a:rPr lang="zh-CN" altLang="en-US" sz="2800" dirty="0"/>
              <a:t>图。</a:t>
            </a:r>
          </a:p>
        </p:txBody>
      </p:sp>
      <p:grpSp>
        <p:nvGrpSpPr>
          <p:cNvPr id="189" name="Group 22"/>
          <p:cNvGrpSpPr>
            <a:grpSpLocks/>
          </p:cNvGrpSpPr>
          <p:nvPr/>
        </p:nvGrpSpPr>
        <p:grpSpPr bwMode="auto">
          <a:xfrm>
            <a:off x="133597" y="876281"/>
            <a:ext cx="990600" cy="406400"/>
            <a:chOff x="240" y="480"/>
            <a:chExt cx="1488" cy="256"/>
          </a:xfrm>
        </p:grpSpPr>
        <p:sp>
          <p:nvSpPr>
            <p:cNvPr id="190" name="Text Box 2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26"/>
          <p:cNvGrpSpPr>
            <a:grpSpLocks/>
          </p:cNvGrpSpPr>
          <p:nvPr/>
        </p:nvGrpSpPr>
        <p:grpSpPr bwMode="auto">
          <a:xfrm>
            <a:off x="149984" y="2618946"/>
            <a:ext cx="4162425" cy="2690813"/>
            <a:chOff x="-59" y="519"/>
            <a:chExt cx="2622" cy="1695"/>
          </a:xfrm>
        </p:grpSpPr>
        <p:grpSp>
          <p:nvGrpSpPr>
            <p:cNvPr id="193" name="Group 12"/>
            <p:cNvGrpSpPr>
              <a:grpSpLocks/>
            </p:cNvGrpSpPr>
            <p:nvPr/>
          </p:nvGrpSpPr>
          <p:grpSpPr bwMode="auto">
            <a:xfrm>
              <a:off x="-59" y="519"/>
              <a:ext cx="2622" cy="1695"/>
              <a:chOff x="-79" y="544"/>
              <a:chExt cx="2688" cy="1415"/>
            </a:xfrm>
          </p:grpSpPr>
          <p:graphicFrame>
            <p:nvGraphicFramePr>
              <p:cNvPr id="19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0940930"/>
                  </p:ext>
                </p:extLst>
              </p:nvPr>
            </p:nvGraphicFramePr>
            <p:xfrm>
              <a:off x="-79" y="544"/>
              <a:ext cx="2688" cy="1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53" name="位图图像" r:id="rId3" imgW="1952898" imgH="1028844" progId="Paint.Picture">
                      <p:embed/>
                    </p:oleObj>
                  </mc:Choice>
                  <mc:Fallback>
                    <p:oleObj name="位图图像" r:id="rId3" imgW="1952898" imgH="1028844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79" y="544"/>
                            <a:ext cx="2688" cy="14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" name="Line 10"/>
              <p:cNvSpPr>
                <a:spLocks noChangeShapeType="1"/>
              </p:cNvSpPr>
              <p:nvPr/>
            </p:nvSpPr>
            <p:spPr bwMode="auto">
              <a:xfrm flipH="1" flipV="1">
                <a:off x="1362" y="1143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94" name="Text Box 25"/>
            <p:cNvSpPr txBox="1">
              <a:spLocks noChangeArrowheads="1"/>
            </p:cNvSpPr>
            <p:nvPr/>
          </p:nvSpPr>
          <p:spPr bwMode="auto">
            <a:xfrm>
              <a:off x="212" y="599"/>
              <a:ext cx="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  <a:r>
                <a:rPr lang="en-US" altLang="zh-CN"/>
                <a:t>/Z</a:t>
              </a: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45" y="2573943"/>
            <a:ext cx="32289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1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第三节自顶向下的设计方法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0" y="413799"/>
            <a:ext cx="869074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算法流程图的例子：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184504" y="794523"/>
            <a:ext cx="7240588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数字比较系统如下，首先将两个数据Ｘ存入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B</a:t>
            </a:r>
            <a:r>
              <a:rPr lang="zh-CN" altLang="en-US" sz="2800" dirty="0"/>
              <a:t>，再进行比较，最后将大数存入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。画出</a:t>
            </a:r>
            <a:r>
              <a:rPr lang="en-US" altLang="zh-CN" sz="2800" dirty="0"/>
              <a:t>ASM</a:t>
            </a:r>
            <a:r>
              <a:rPr lang="zh-CN" altLang="en-US" sz="2800" dirty="0"/>
              <a:t>图。（连续比较）</a:t>
            </a:r>
            <a:endParaRPr lang="zh-CN" altLang="en-US" sz="2800" baseline="-25000" dirty="0"/>
          </a:p>
        </p:txBody>
      </p: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273288" y="937099"/>
            <a:ext cx="990600" cy="406400"/>
            <a:chOff x="240" y="480"/>
            <a:chExt cx="1488" cy="256"/>
          </a:xfrm>
        </p:grpSpPr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6143863" y="2181699"/>
            <a:ext cx="1922463" cy="776287"/>
            <a:chOff x="3856" y="903"/>
            <a:chExt cx="1211" cy="489"/>
          </a:xfrm>
        </p:grpSpPr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1" name="Line 56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7718663" y="5548786"/>
            <a:ext cx="457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6118463" y="5548786"/>
            <a:ext cx="457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grpSp>
        <p:nvGrpSpPr>
          <p:cNvPr id="24" name="Group 79"/>
          <p:cNvGrpSpPr>
            <a:grpSpLocks/>
          </p:cNvGrpSpPr>
          <p:nvPr/>
        </p:nvGrpSpPr>
        <p:grpSpPr bwMode="auto">
          <a:xfrm>
            <a:off x="5737463" y="3110386"/>
            <a:ext cx="1371600" cy="2822575"/>
            <a:chOff x="3600" y="1488"/>
            <a:chExt cx="864" cy="1778"/>
          </a:xfrm>
        </p:grpSpPr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77"/>
            <p:cNvGrpSpPr>
              <a:grpSpLocks/>
            </p:cNvGrpSpPr>
            <p:nvPr/>
          </p:nvGrpSpPr>
          <p:grpSpPr bwMode="auto">
            <a:xfrm>
              <a:off x="3600" y="1488"/>
              <a:ext cx="414" cy="1778"/>
              <a:chOff x="3600" y="1488"/>
              <a:chExt cx="414" cy="1778"/>
            </a:xfrm>
          </p:grpSpPr>
          <p:sp>
            <p:nvSpPr>
              <p:cNvPr id="27" name="Line 54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Line 61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 73"/>
          <p:cNvGrpSpPr>
            <a:grpSpLocks/>
          </p:cNvGrpSpPr>
          <p:nvPr/>
        </p:nvGrpSpPr>
        <p:grpSpPr bwMode="auto">
          <a:xfrm>
            <a:off x="6183551" y="2943699"/>
            <a:ext cx="1922462" cy="776287"/>
            <a:chOff x="3881" y="1383"/>
            <a:chExt cx="1211" cy="489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2" name="Group 74"/>
          <p:cNvGrpSpPr>
            <a:grpSpLocks/>
          </p:cNvGrpSpPr>
          <p:nvPr/>
        </p:nvGrpSpPr>
        <p:grpSpPr bwMode="auto">
          <a:xfrm>
            <a:off x="6183551" y="3705699"/>
            <a:ext cx="1922462" cy="776287"/>
            <a:chOff x="3881" y="1863"/>
            <a:chExt cx="1211" cy="489"/>
          </a:xfrm>
        </p:grpSpPr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5" name="Group 75"/>
          <p:cNvGrpSpPr>
            <a:grpSpLocks/>
          </p:cNvGrpSpPr>
          <p:nvPr/>
        </p:nvGrpSpPr>
        <p:grpSpPr bwMode="auto">
          <a:xfrm>
            <a:off x="6183551" y="4467699"/>
            <a:ext cx="1922462" cy="776287"/>
            <a:chOff x="3881" y="2343"/>
            <a:chExt cx="1211" cy="489"/>
          </a:xfrm>
        </p:grpSpPr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CAP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6423263" y="5320186"/>
            <a:ext cx="1371600" cy="838200"/>
            <a:chOff x="4032" y="2880"/>
            <a:chExt cx="864" cy="528"/>
          </a:xfrm>
        </p:grpSpPr>
        <p:sp>
          <p:nvSpPr>
            <p:cNvPr id="39" name="AutoShape 44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A&gt;B</a:t>
              </a:r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78"/>
          <p:cNvGrpSpPr>
            <a:grpSpLocks/>
          </p:cNvGrpSpPr>
          <p:nvPr/>
        </p:nvGrpSpPr>
        <p:grpSpPr bwMode="auto">
          <a:xfrm>
            <a:off x="7134463" y="3846986"/>
            <a:ext cx="1352550" cy="2082800"/>
            <a:chOff x="4480" y="1952"/>
            <a:chExt cx="852" cy="1312"/>
          </a:xfrm>
        </p:grpSpPr>
        <p:sp>
          <p:nvSpPr>
            <p:cNvPr id="42" name="Line 63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Line 70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84"/>
          <p:cNvGrpSpPr>
            <a:grpSpLocks/>
          </p:cNvGrpSpPr>
          <p:nvPr/>
        </p:nvGrpSpPr>
        <p:grpSpPr bwMode="auto">
          <a:xfrm>
            <a:off x="554275" y="2433224"/>
            <a:ext cx="3959225" cy="3906838"/>
            <a:chOff x="432" y="720"/>
            <a:chExt cx="2494" cy="2461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432" y="758"/>
              <a:ext cx="480" cy="2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19" y="1550"/>
              <a:ext cx="321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控制器</a:t>
              </a: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 flipV="1">
              <a:off x="1582" y="1104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V="1">
              <a:off x="2110" y="9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flipH="1">
              <a:off x="910" y="96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534" y="720"/>
              <a:ext cx="81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1440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243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910" y="26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V="1">
              <a:off x="153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1726" y="1392"/>
              <a:ext cx="77" cy="76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650" y="15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361" y="1390"/>
              <a:ext cx="73" cy="7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59" name="AutoShape 10"/>
            <p:cNvSpPr>
              <a:spLocks noChangeArrowheads="1"/>
            </p:cNvSpPr>
            <p:nvPr/>
          </p:nvSpPr>
          <p:spPr bwMode="auto">
            <a:xfrm>
              <a:off x="2282" y="150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AutoShape 18"/>
            <p:cNvSpPr>
              <a:spLocks noChangeArrowheads="1"/>
            </p:cNvSpPr>
            <p:nvPr/>
          </p:nvSpPr>
          <p:spPr bwMode="auto">
            <a:xfrm>
              <a:off x="2545" y="2400"/>
              <a:ext cx="141" cy="480"/>
            </a:xfrm>
            <a:prstGeom prst="upArrow">
              <a:avLst>
                <a:gd name="adj1" fmla="val 50000"/>
                <a:gd name="adj2" fmla="val 85106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 flipV="1">
              <a:off x="915" y="2832"/>
              <a:ext cx="143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 flipV="1">
              <a:off x="2350" y="240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111" y="1872"/>
              <a:ext cx="249" cy="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2110" y="1872"/>
              <a:ext cx="68" cy="72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870" y="2516"/>
              <a:ext cx="240" cy="7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783" y="2399"/>
              <a:ext cx="87" cy="19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910" y="163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139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1390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 flipV="1">
              <a:off x="2052" y="16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2049" y="1636"/>
              <a:ext cx="245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2350" y="2928"/>
              <a:ext cx="5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输入</a:t>
              </a:r>
              <a:r>
                <a:rPr lang="en-US" altLang="zh-CN"/>
                <a:t>X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814" y="1344"/>
              <a:ext cx="5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CAP</a:t>
              </a:r>
            </a:p>
          </p:txBody>
        </p:sp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910" y="2832"/>
              <a:ext cx="5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75" name="Text Box 33"/>
            <p:cNvSpPr txBox="1">
              <a:spLocks noChangeArrowheads="1"/>
            </p:cNvSpPr>
            <p:nvPr/>
          </p:nvSpPr>
          <p:spPr bwMode="auto">
            <a:xfrm>
              <a:off x="910" y="2352"/>
              <a:ext cx="5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/>
                <a:t>LDR</a:t>
              </a:r>
              <a:r>
                <a:rPr lang="en-US" altLang="zh-CN" baseline="-25000" dirty="0"/>
                <a:t>A</a:t>
              </a:r>
            </a:p>
          </p:txBody>
        </p:sp>
        <p:sp>
          <p:nvSpPr>
            <p:cNvPr id="76" name="Rectangle 80"/>
            <p:cNvSpPr>
              <a:spLocks noChangeArrowheads="1"/>
            </p:cNvSpPr>
            <p:nvPr/>
          </p:nvSpPr>
          <p:spPr bwMode="auto">
            <a:xfrm>
              <a:off x="2154" y="1879"/>
              <a:ext cx="46" cy="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2082" y="2523"/>
              <a:ext cx="46" cy="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1837" y="2523"/>
              <a:ext cx="49" cy="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83"/>
            <p:cNvSpPr>
              <a:spLocks noChangeArrowheads="1"/>
            </p:cNvSpPr>
            <p:nvPr/>
          </p:nvSpPr>
          <p:spPr bwMode="auto">
            <a:xfrm>
              <a:off x="2336" y="1879"/>
              <a:ext cx="46" cy="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73984" y="3315358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55873" y="4074977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87013" y="483072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</a:t>
            </a:r>
          </a:p>
        </p:txBody>
      </p:sp>
      <p:sp>
        <p:nvSpPr>
          <p:cNvPr id="5" name="矩形 4"/>
          <p:cNvSpPr/>
          <p:nvPr/>
        </p:nvSpPr>
        <p:spPr>
          <a:xfrm>
            <a:off x="5377670" y="44317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939054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56799" y="429847"/>
            <a:ext cx="2970197" cy="1313565"/>
          </a:xfrm>
        </p:spPr>
        <p:txBody>
          <a:bodyPr/>
          <a:lstStyle/>
          <a:p>
            <a:r>
              <a:rPr lang="zh-CN" altLang="en-US" sz="8800" dirty="0"/>
              <a:t>作业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86721" y="2573943"/>
            <a:ext cx="4305929" cy="3750657"/>
          </a:xfrm>
        </p:spPr>
        <p:txBody>
          <a:bodyPr/>
          <a:lstStyle/>
          <a:p>
            <a:r>
              <a:rPr lang="zh-CN" altLang="en-US" dirty="0"/>
              <a:t>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797015" y="548808"/>
            <a:ext cx="4010435" cy="57757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无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" y="1"/>
            <a:ext cx="1548038" cy="23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31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763" y="1943901"/>
            <a:ext cx="7699697" cy="1194173"/>
          </a:xfrm>
        </p:spPr>
        <p:txBody>
          <a:bodyPr/>
          <a:lstStyle/>
          <a:p>
            <a:r>
              <a:rPr lang="zh-CN" altLang="en-US" dirty="0"/>
              <a:t>第四节  小型控制器的设计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186841" y="3068976"/>
            <a:ext cx="4500300" cy="13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None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1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8288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860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743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200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657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控制器的概念及类型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计数器型控制器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多路选择器型控制器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定序型控制器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016763" y="570105"/>
            <a:ext cx="7560504" cy="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2137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814" y="1943901"/>
            <a:ext cx="6934646" cy="810054"/>
          </a:xfrm>
        </p:spPr>
        <p:txBody>
          <a:bodyPr/>
          <a:lstStyle/>
          <a:p>
            <a:r>
              <a:rPr lang="zh-CN" altLang="en-US" dirty="0"/>
              <a:t>第一节  数字系统的基本概念</a:t>
            </a: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186841" y="3068976"/>
            <a:ext cx="5670378" cy="13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Arial" charset="0"/>
              <a:buNone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None/>
              <a:defRPr sz="1600" b="1">
                <a:solidFill>
                  <a:schemeClr val="tx1"/>
                </a:solidFill>
                <a:latin typeface="Arial" pitchFamily="34" charset="0"/>
                <a:ea typeface="+mn-ea"/>
              </a:defRPr>
            </a:lvl3pPr>
            <a:lvl4pPr marL="1371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18288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860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7432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2004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657600" indent="0" algn="l" rtl="0" eaLnBrk="0" fontAlgn="base" hangingPunct="0">
              <a:lnSpc>
                <a:spcPct val="97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 sz="1400" b="1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数字系统的概念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数字电路与数字系统的设计方法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016763" y="570105"/>
            <a:ext cx="7560504" cy="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3993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0" y="407853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控制器的基本概念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本质上看，控制器是一种时序逻辑电路。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控制器设计的主要特点：性能至上。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 Box 154"/>
          <p:cNvSpPr txBox="1">
            <a:spLocks noChangeArrowheads="1"/>
          </p:cNvSpPr>
          <p:nvPr/>
        </p:nvSpPr>
        <p:spPr bwMode="auto">
          <a:xfrm>
            <a:off x="5291098" y="3229387"/>
            <a:ext cx="533400" cy="1939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控制执行部件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243098" y="3534187"/>
            <a:ext cx="3124200" cy="1447800"/>
            <a:chOff x="1776" y="960"/>
            <a:chExt cx="1920" cy="912"/>
          </a:xfrm>
        </p:grpSpPr>
        <p:sp>
          <p:nvSpPr>
            <p:cNvPr id="7" name="Rectangle 143"/>
            <p:cNvSpPr>
              <a:spLocks noChangeArrowheads="1"/>
            </p:cNvSpPr>
            <p:nvPr/>
          </p:nvSpPr>
          <p:spPr bwMode="auto">
            <a:xfrm>
              <a:off x="2352" y="1008"/>
              <a:ext cx="67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11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2064" y="16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 Box 149"/>
            <p:cNvSpPr txBox="1">
              <a:spLocks noChangeArrowheads="1"/>
            </p:cNvSpPr>
            <p:nvPr/>
          </p:nvSpPr>
          <p:spPr bwMode="auto">
            <a:xfrm>
              <a:off x="2021" y="1296"/>
              <a:ext cx="30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2" name="Line 150"/>
            <p:cNvSpPr>
              <a:spLocks noChangeShapeType="1"/>
            </p:cNvSpPr>
            <p:nvPr/>
          </p:nvSpPr>
          <p:spPr bwMode="auto">
            <a:xfrm>
              <a:off x="3072" y="11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Line 151"/>
            <p:cNvSpPr>
              <a:spLocks noChangeShapeType="1"/>
            </p:cNvSpPr>
            <p:nvPr/>
          </p:nvSpPr>
          <p:spPr bwMode="auto">
            <a:xfrm>
              <a:off x="3072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ine 152"/>
            <p:cNvSpPr>
              <a:spLocks noChangeShapeType="1"/>
            </p:cNvSpPr>
            <p:nvPr/>
          </p:nvSpPr>
          <p:spPr bwMode="auto">
            <a:xfrm>
              <a:off x="3063" y="17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 Box 153"/>
            <p:cNvSpPr txBox="1">
              <a:spLocks noChangeArrowheads="1"/>
            </p:cNvSpPr>
            <p:nvPr/>
          </p:nvSpPr>
          <p:spPr bwMode="auto">
            <a:xfrm>
              <a:off x="3029" y="1296"/>
              <a:ext cx="30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….</a:t>
              </a:r>
            </a:p>
          </p:txBody>
        </p:sp>
        <p:sp>
          <p:nvSpPr>
            <p:cNvPr id="16" name="Text Box 155"/>
            <p:cNvSpPr txBox="1">
              <a:spLocks noChangeArrowheads="1"/>
            </p:cNvSpPr>
            <p:nvPr/>
          </p:nvSpPr>
          <p:spPr bwMode="auto">
            <a:xfrm>
              <a:off x="3408" y="96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7" name="Text Box 156"/>
            <p:cNvSpPr txBox="1">
              <a:spLocks noChangeArrowheads="1"/>
            </p:cNvSpPr>
            <p:nvPr/>
          </p:nvSpPr>
          <p:spPr bwMode="auto">
            <a:xfrm>
              <a:off x="3408" y="115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8" name="Text Box 157"/>
            <p:cNvSpPr txBox="1">
              <a:spLocks noChangeArrowheads="1"/>
            </p:cNvSpPr>
            <p:nvPr/>
          </p:nvSpPr>
          <p:spPr bwMode="auto">
            <a:xfrm>
              <a:off x="3360" y="158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19" name="Text Box 158"/>
            <p:cNvSpPr txBox="1">
              <a:spLocks noChangeArrowheads="1"/>
            </p:cNvSpPr>
            <p:nvPr/>
          </p:nvSpPr>
          <p:spPr bwMode="auto">
            <a:xfrm>
              <a:off x="1776" y="96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0" name="Text Box 159"/>
            <p:cNvSpPr txBox="1">
              <a:spLocks noChangeArrowheads="1"/>
            </p:cNvSpPr>
            <p:nvPr/>
          </p:nvSpPr>
          <p:spPr bwMode="auto">
            <a:xfrm>
              <a:off x="1776" y="115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1" name="Text Box 160"/>
            <p:cNvSpPr txBox="1">
              <a:spLocks noChangeArrowheads="1"/>
            </p:cNvSpPr>
            <p:nvPr/>
          </p:nvSpPr>
          <p:spPr bwMode="auto">
            <a:xfrm>
              <a:off x="1776" y="153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m</a:t>
              </a:r>
            </a:p>
          </p:txBody>
        </p:sp>
      </p:grpSp>
      <p:sp>
        <p:nvSpPr>
          <p:cNvPr id="22" name="AutoShape 162"/>
          <p:cNvSpPr>
            <a:spLocks noChangeArrowheads="1"/>
          </p:cNvSpPr>
          <p:nvPr/>
        </p:nvSpPr>
        <p:spPr bwMode="auto">
          <a:xfrm>
            <a:off x="3309898" y="2262600"/>
            <a:ext cx="3429000" cy="966787"/>
          </a:xfrm>
          <a:prstGeom prst="cloudCallout">
            <a:avLst>
              <a:gd name="adj1" fmla="val -33750"/>
              <a:gd name="adj2" fmla="val 93352"/>
            </a:avLst>
          </a:prstGeom>
          <a:solidFill>
            <a:srgbClr val="F3F3F3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设计依据：输入信号和</a:t>
            </a:r>
            <a:r>
              <a:rPr lang="en-US" altLang="zh-CN">
                <a:solidFill>
                  <a:schemeClr val="tx1"/>
                </a:solidFill>
              </a:rPr>
              <a:t>ASM</a:t>
            </a:r>
            <a:r>
              <a:rPr lang="zh-CN" altLang="en-US">
                <a:solidFill>
                  <a:schemeClr val="tx1"/>
                </a:solidFill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71271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0" y="407853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控制器的类型</a:t>
            </a:r>
            <a:endParaRPr lang="en-US" altLang="zh-CN" sz="28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小型控制器：其结构形式有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计数器型、多路选择器型、定序型</a:t>
            </a:r>
            <a:r>
              <a:rPr lang="zh-CN" altLang="en-US" sz="2400" dirty="0">
                <a:ea typeface="宋体" pitchFamily="2" charset="-122"/>
              </a:rPr>
              <a:t>等多种，适用于小型数字系统。</a:t>
            </a:r>
            <a:endParaRPr lang="en-US" altLang="zh-CN" sz="2400" dirty="0">
              <a:ea typeface="宋体" pitchFamily="2" charset="-122"/>
            </a:endParaRPr>
          </a:p>
          <a:p>
            <a:pPr lvl="2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计数器型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lvl="2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多路选择器型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lvl="2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定序型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微程序控制器：将控制程序固化，通用性强，设计简单，结构规整，适用于大型复杂数字系统</a:t>
            </a:r>
          </a:p>
        </p:txBody>
      </p:sp>
    </p:spTree>
    <p:extLst>
      <p:ext uri="{BB962C8B-B14F-4D97-AF65-F5344CB8AC3E}">
        <p14:creationId xmlns:p14="http://schemas.microsoft.com/office/powerpoint/2010/main" val="271252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16737" y="430608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718" y="827554"/>
            <a:ext cx="86855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计数器本身有许多不同的状态，因而各种形式的计数器均可以改造为控制器。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当控制状态数较多时，为了节省触发器数目，宜采用编码方式组成状态。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计数器型控制器的一般框图如图所示。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9" y="2409869"/>
            <a:ext cx="5399819" cy="38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84695" y="3609012"/>
            <a:ext cx="3552596" cy="15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计数器   </a:t>
            </a:r>
            <a:r>
              <a:rPr lang="zh-CN" altLang="en-US" sz="1800" dirty="0"/>
              <a:t>含有</a:t>
            </a:r>
            <a:r>
              <a:rPr lang="en-US" altLang="zh-CN" sz="1800" dirty="0"/>
              <a:t>n</a:t>
            </a:r>
            <a:r>
              <a:rPr lang="zh-CN" altLang="en-US" sz="1800" dirty="0"/>
              <a:t>个触发器。触发器的</a:t>
            </a:r>
            <a:r>
              <a:rPr lang="en-US" altLang="zh-CN" sz="1800" dirty="0"/>
              <a:t>2</a:t>
            </a:r>
            <a:r>
              <a:rPr lang="en-US" altLang="zh-CN" sz="1800" baseline="30000" dirty="0"/>
              <a:t>n</a:t>
            </a:r>
            <a:r>
              <a:rPr lang="zh-CN" altLang="en-US" sz="1800" dirty="0"/>
              <a:t>个状态以二进制编码作为状态变量，并与</a:t>
            </a:r>
            <a:r>
              <a:rPr lang="en-US" altLang="zh-CN" sz="1800" dirty="0"/>
              <a:t>ASM</a:t>
            </a:r>
            <a:r>
              <a:rPr lang="zh-CN" altLang="en-US" sz="1800" dirty="0"/>
              <a:t>流程图中每一个已编码的状态框一一对应。</a:t>
            </a:r>
            <a:r>
              <a:rPr lang="zh-CN" altLang="en-US" dirty="0"/>
              <a:t> 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384695" y="5287861"/>
            <a:ext cx="3552596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次态输入逻辑   </a:t>
            </a:r>
            <a:r>
              <a:rPr lang="zh-CN" altLang="en-US" dirty="0"/>
              <a:t>就是实现状态激励函数逻辑表达式。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84696" y="2585936"/>
            <a:ext cx="3552596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algn="ctr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输出译码器   </a:t>
            </a:r>
            <a:r>
              <a:rPr lang="zh-CN" altLang="en-US" dirty="0"/>
              <a:t>对不同状态下产生的各种控制信号进行译码。 </a:t>
            </a:r>
          </a:p>
        </p:txBody>
      </p:sp>
      <p:sp>
        <p:nvSpPr>
          <p:cNvPr id="23" name="矩形 22"/>
          <p:cNvSpPr/>
          <p:nvPr/>
        </p:nvSpPr>
        <p:spPr>
          <a:xfrm>
            <a:off x="0" y="2458770"/>
            <a:ext cx="235032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计数器型控制器</a:t>
            </a:r>
          </a:p>
        </p:txBody>
      </p:sp>
    </p:spTree>
    <p:extLst>
      <p:ext uri="{BB962C8B-B14F-4D97-AF65-F5344CB8AC3E}">
        <p14:creationId xmlns:p14="http://schemas.microsoft.com/office/powerpoint/2010/main" val="47779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11875" y="458802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步骤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718" y="827554"/>
            <a:ext cx="86855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计数器本身有许多不同的状态，因而各种形式的计数器均可以改造为控制器。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当控制状态数较多时，为了节省触发器数目，宜采用编码方式组成状态。</a:t>
            </a:r>
          </a:p>
          <a:p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计数器型控制器的一般框图如图所示。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8359" y="3795469"/>
            <a:ext cx="2057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25218" y="3207038"/>
            <a:ext cx="84052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*</a:t>
            </a:r>
            <a:r>
              <a:rPr lang="en-US" altLang="zh-CN" sz="2400" dirty="0"/>
              <a:t> </a:t>
            </a:r>
            <a:r>
              <a:rPr lang="zh-CN" altLang="en-US" sz="2400" dirty="0"/>
              <a:t>根据</a:t>
            </a:r>
            <a:r>
              <a:rPr lang="en-US" altLang="zh-CN" sz="2400" dirty="0"/>
              <a:t>ASM</a:t>
            </a:r>
            <a:r>
              <a:rPr lang="zh-CN" altLang="en-US" sz="2400" dirty="0"/>
              <a:t>图确定存在几种状态  </a:t>
            </a:r>
            <a:r>
              <a:rPr lang="en-US" altLang="zh-CN" sz="2400" dirty="0"/>
              <a:t>(n</a:t>
            </a:r>
            <a:r>
              <a:rPr lang="zh-CN" altLang="en-US" sz="2400" dirty="0"/>
              <a:t>个变量可描述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种状态</a:t>
            </a:r>
            <a:r>
              <a:rPr lang="en-US" altLang="zh-CN" sz="2400" dirty="0"/>
              <a:t>)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92377" y="3670884"/>
            <a:ext cx="830724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*</a:t>
            </a:r>
            <a:r>
              <a:rPr lang="en-US" altLang="zh-CN" sz="2400" dirty="0"/>
              <a:t> </a:t>
            </a:r>
            <a:r>
              <a:rPr lang="zh-CN" altLang="en-US" sz="2400" dirty="0"/>
              <a:t>将每个状态给以任意状态编码（标在状态框右上角）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74559" y="4134730"/>
            <a:ext cx="6400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* </a:t>
            </a:r>
            <a:r>
              <a:rPr lang="zh-CN" altLang="en-US" sz="2400" dirty="0"/>
              <a:t>根据输入条件及</a:t>
            </a:r>
            <a:r>
              <a:rPr lang="en-US" altLang="zh-CN" sz="2400" dirty="0"/>
              <a:t>ASM</a:t>
            </a:r>
            <a:r>
              <a:rPr lang="zh-CN" altLang="en-US" sz="2400" dirty="0"/>
              <a:t>图设计次态控制逻辑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4559" y="4598576"/>
            <a:ext cx="6400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* </a:t>
            </a:r>
            <a:r>
              <a:rPr lang="zh-CN" altLang="en-US" sz="2400" dirty="0"/>
              <a:t>计数状态译码后输出控制信号</a:t>
            </a:r>
          </a:p>
        </p:txBody>
      </p:sp>
    </p:spTree>
    <p:extLst>
      <p:ext uri="{BB962C8B-B14F-4D97-AF65-F5344CB8AC3E}">
        <p14:creationId xmlns:p14="http://schemas.microsoft.com/office/powerpoint/2010/main" val="3808086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如图为某一控制器的算法流程图，请设计一个计数器型控制器</a:t>
            </a:r>
          </a:p>
        </p:txBody>
      </p:sp>
      <p:pic>
        <p:nvPicPr>
          <p:cNvPr id="10675" name="Picture 435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" y="1664790"/>
            <a:ext cx="2765798" cy="4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373" y="5724153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状态编码的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流程图</a:t>
            </a:r>
          </a:p>
        </p:txBody>
      </p:sp>
      <p:pic>
        <p:nvPicPr>
          <p:cNvPr id="10676" name="Picture 436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62" y="1327159"/>
            <a:ext cx="3882567" cy="473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2790580" y="2258922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009414" y="1844587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确定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图有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个状态</a:t>
            </a: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2790580" y="2753955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601093" y="2358556"/>
            <a:ext cx="3350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给状态编码，确定触发器类型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触发器，编码方式，最多可以记录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个状态，进行状态编码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V="1">
            <a:off x="2999946" y="4487338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999946" y="3564009"/>
            <a:ext cx="2642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确定输入输出，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为输入，</a:t>
            </a:r>
            <a:r>
              <a:rPr lang="en-US" altLang="zh-CN" dirty="0">
                <a:solidFill>
                  <a:schemeClr val="tx1"/>
                </a:solidFill>
              </a:rPr>
              <a:t>C1,C2</a:t>
            </a:r>
            <a:r>
              <a:rPr lang="zh-CN" altLang="en-US" dirty="0">
                <a:solidFill>
                  <a:schemeClr val="tx1"/>
                </a:solidFill>
              </a:rPr>
              <a:t>为输出控制命令，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2639868" y="5229120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3159289" y="485978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确定次态方程</a:t>
            </a:r>
          </a:p>
        </p:txBody>
      </p:sp>
    </p:spTree>
    <p:extLst>
      <p:ext uri="{BB962C8B-B14F-4D97-AF65-F5344CB8AC3E}">
        <p14:creationId xmlns:p14="http://schemas.microsoft.com/office/powerpoint/2010/main" val="206509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如图为某一控制器的算法流程图，请设计一个</a:t>
            </a:r>
            <a:r>
              <a:rPr lang="zh-CN" altLang="en-US" sz="2400" dirty="0">
                <a:solidFill>
                  <a:srgbClr val="FF0000"/>
                </a:solidFill>
              </a:rPr>
              <a:t>计数器型</a:t>
            </a:r>
            <a:r>
              <a:rPr lang="zh-CN" altLang="en-US" sz="2400" dirty="0"/>
              <a:t>控制器</a:t>
            </a:r>
          </a:p>
        </p:txBody>
      </p:sp>
      <p:pic>
        <p:nvPicPr>
          <p:cNvPr id="10675" name="Picture 435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" y="1664790"/>
            <a:ext cx="2765798" cy="4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373" y="5724153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状态编码的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流程图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2790580" y="1736422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009414" y="1322087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确定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图有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个状态</a:t>
            </a: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2790580" y="2231455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601093" y="1836056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给状态编码，确定触发器类型</a:t>
            </a:r>
          </a:p>
        </p:txBody>
      </p:sp>
      <p:cxnSp>
        <p:nvCxnSpPr>
          <p:cNvPr id="52" name="直接箭头连接符 51"/>
          <p:cNvCxnSpPr/>
          <p:nvPr/>
        </p:nvCxnSpPr>
        <p:spPr bwMode="auto">
          <a:xfrm flipV="1">
            <a:off x="2845526" y="2816494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789930" y="2447163"/>
            <a:ext cx="2862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确定输入输出，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为输入，</a:t>
            </a:r>
            <a:r>
              <a:rPr lang="en-US" altLang="zh-CN" dirty="0">
                <a:solidFill>
                  <a:schemeClr val="tx1"/>
                </a:solidFill>
              </a:rPr>
              <a:t>C1,C2</a:t>
            </a:r>
            <a:r>
              <a:rPr lang="zh-CN" altLang="en-US" dirty="0">
                <a:solidFill>
                  <a:schemeClr val="tx1"/>
                </a:solidFill>
              </a:rPr>
              <a:t>为输出控制命令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6192502" y="1921088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6642138" y="1551757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确定次态方程</a:t>
            </a:r>
          </a:p>
        </p:txBody>
      </p:sp>
      <p:graphicFrame>
        <p:nvGraphicFramePr>
          <p:cNvPr id="20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11547"/>
              </p:ext>
            </p:extLst>
          </p:nvPr>
        </p:nvGraphicFramePr>
        <p:xfrm>
          <a:off x="3854873" y="3114276"/>
          <a:ext cx="5111265" cy="3217089"/>
        </p:xfrm>
        <a:graphic>
          <a:graphicData uri="http://schemas.openxmlformats.org/drawingml/2006/table">
            <a:tbl>
              <a:tblPr/>
              <a:tblGrid>
                <a:gridCol w="94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46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无效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3553593" y="4959102"/>
            <a:ext cx="5590407" cy="45003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68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如图为某一控制器的算法流程图，请设计一个计数器型控制器</a:t>
            </a:r>
          </a:p>
        </p:txBody>
      </p:sp>
      <p:pic>
        <p:nvPicPr>
          <p:cNvPr id="10675" name="Picture 435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" y="1664790"/>
            <a:ext cx="2765798" cy="4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373" y="5724153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状态编码的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流程图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2321850" y="1736422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771486" y="1367091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确定次态方程</a:t>
            </a:r>
          </a:p>
        </p:txBody>
      </p:sp>
      <p:graphicFrame>
        <p:nvGraphicFramePr>
          <p:cNvPr id="20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65469"/>
              </p:ext>
            </p:extLst>
          </p:nvPr>
        </p:nvGraphicFramePr>
        <p:xfrm>
          <a:off x="3854873" y="3114276"/>
          <a:ext cx="5111265" cy="3217089"/>
        </p:xfrm>
        <a:graphic>
          <a:graphicData uri="http://schemas.openxmlformats.org/drawingml/2006/table">
            <a:tbl>
              <a:tblPr/>
              <a:tblGrid>
                <a:gridCol w="94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46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endParaRPr kumimoji="1" lang="en-US" altLang="zh-CN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无效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10149"/>
              </p:ext>
            </p:extLst>
          </p:nvPr>
        </p:nvGraphicFramePr>
        <p:xfrm>
          <a:off x="3123764" y="1808892"/>
          <a:ext cx="4789665" cy="52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8" name="Equation" r:id="rId4" imgW="1942920" imgH="253800" progId="Equation.DSMT4">
                  <p:embed/>
                </p:oleObj>
              </mc:Choice>
              <mc:Fallback>
                <p:oleObj name="Equation" r:id="rId4" imgW="1942920" imgH="253800" progId="Equation.DSMT4">
                  <p:embed/>
                  <p:pic>
                    <p:nvPicPr>
                      <p:cNvPr id="0" name="Object 1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764" y="1808892"/>
                        <a:ext cx="4789665" cy="523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86314"/>
              </p:ext>
            </p:extLst>
          </p:nvPr>
        </p:nvGraphicFramePr>
        <p:xfrm>
          <a:off x="3101001" y="2348928"/>
          <a:ext cx="27225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9" name="Equation" r:id="rId6" imgW="1104840" imgH="253800" progId="Equation.DSMT4">
                  <p:embed/>
                </p:oleObj>
              </mc:Choice>
              <mc:Fallback>
                <p:oleObj name="Equation" r:id="rId6" imgW="110484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001" y="2348928"/>
                        <a:ext cx="27225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639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如图为某一控制器的算法流程图，请设计一个计数器型控制器</a:t>
            </a:r>
          </a:p>
        </p:txBody>
      </p:sp>
      <p:pic>
        <p:nvPicPr>
          <p:cNvPr id="10675" name="Picture 435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" y="1664790"/>
            <a:ext cx="2765798" cy="4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373" y="5724153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状态编码的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流程图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2321850" y="1736422"/>
            <a:ext cx="2951498" cy="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2771486" y="1367091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en-US" dirty="0">
                <a:solidFill>
                  <a:schemeClr val="tx1"/>
                </a:solidFill>
              </a:rPr>
              <a:t>确定控制命令的方程（控制信号）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75312"/>
              </p:ext>
            </p:extLst>
          </p:nvPr>
        </p:nvGraphicFramePr>
        <p:xfrm>
          <a:off x="3133141" y="1753407"/>
          <a:ext cx="291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1"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41" y="1753407"/>
                        <a:ext cx="2911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44371"/>
              </p:ext>
            </p:extLst>
          </p:nvPr>
        </p:nvGraphicFramePr>
        <p:xfrm>
          <a:off x="3151828" y="2303925"/>
          <a:ext cx="48815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2" name="Equation" r:id="rId6" imgW="1981080" imgH="253800" progId="Equation.DSMT4">
                  <p:embed/>
                </p:oleObj>
              </mc:Choice>
              <mc:Fallback>
                <p:oleObj name="Equation" r:id="rId6" imgW="1981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828" y="2303925"/>
                        <a:ext cx="48815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436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47" y="2843961"/>
            <a:ext cx="2952331" cy="360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13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设计加法累加运算器的控制器，要求采用计数器型控制器。（初始寄存器</a:t>
            </a:r>
            <a:r>
              <a:rPr lang="en-US" altLang="zh-CN" sz="2400" dirty="0"/>
              <a:t>A</a:t>
            </a:r>
            <a:r>
              <a:rPr lang="zh-CN" altLang="en-US" sz="2400" dirty="0"/>
              <a:t>寄存器</a:t>
            </a:r>
            <a:r>
              <a:rPr lang="en-US" altLang="zh-CN" sz="2400" dirty="0"/>
              <a:t>B</a:t>
            </a:r>
            <a:r>
              <a:rPr lang="zh-CN" altLang="en-US" sz="2400" dirty="0"/>
              <a:t>已清零）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25" y="1576179"/>
            <a:ext cx="4160768" cy="241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48" y="4034655"/>
            <a:ext cx="3551384" cy="273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980"/>
            <a:ext cx="47434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5652072" y="3248988"/>
            <a:ext cx="1249837" cy="58503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771880" y="3834027"/>
            <a:ext cx="1249837" cy="58503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835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设计加法累加运算器的控制器，要求采用计数器型控制器。（初始寄存器</a:t>
            </a:r>
            <a:r>
              <a:rPr lang="en-US" altLang="zh-CN" sz="2400" dirty="0"/>
              <a:t>A</a:t>
            </a:r>
            <a:r>
              <a:rPr lang="zh-CN" altLang="en-US" sz="2400" dirty="0"/>
              <a:t>寄存器</a:t>
            </a:r>
            <a:r>
              <a:rPr lang="en-US" altLang="zh-CN" sz="2400" dirty="0"/>
              <a:t>B</a:t>
            </a:r>
            <a:r>
              <a:rPr lang="zh-CN" altLang="en-US" sz="2400" dirty="0"/>
              <a:t>已清零）</a:t>
            </a:r>
          </a:p>
        </p:txBody>
      </p:sp>
      <p:graphicFrame>
        <p:nvGraphicFramePr>
          <p:cNvPr id="50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74693"/>
              </p:ext>
            </p:extLst>
          </p:nvPr>
        </p:nvGraphicFramePr>
        <p:xfrm>
          <a:off x="3562421" y="1727232"/>
          <a:ext cx="5040336" cy="2385259"/>
        </p:xfrm>
        <a:graphic>
          <a:graphicData uri="http://schemas.openxmlformats.org/drawingml/2006/table">
            <a:tbl>
              <a:tblPr/>
              <a:tblGrid>
                <a:gridCol w="94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Group 123"/>
          <p:cNvGrpSpPr>
            <a:grpSpLocks/>
          </p:cNvGrpSpPr>
          <p:nvPr/>
        </p:nvGrpSpPr>
        <p:grpSpPr bwMode="auto">
          <a:xfrm>
            <a:off x="459535" y="1766094"/>
            <a:ext cx="2297113" cy="3541712"/>
            <a:chOff x="3739" y="436"/>
            <a:chExt cx="1447" cy="2231"/>
          </a:xfrm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3950" y="63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LDA ,CLR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4576" y="9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4576" y="13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4576" y="18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3739" y="1463"/>
              <a:ext cx="3" cy="1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3742" y="1471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4576" y="4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 flipH="1" flipV="1">
              <a:off x="3756" y="2646"/>
              <a:ext cx="8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975" y="111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LDB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975" y="159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LDA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975" y="207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ADD, LDB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558" y="241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4654" y="6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2296273" y="1683544"/>
            <a:ext cx="685800" cy="2763838"/>
            <a:chOff x="4896" y="480"/>
            <a:chExt cx="432" cy="1741"/>
          </a:xfrm>
        </p:grpSpPr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70" name="Group 38"/>
          <p:cNvGrpSpPr>
            <a:grpSpLocks/>
          </p:cNvGrpSpPr>
          <p:nvPr/>
        </p:nvGrpSpPr>
        <p:grpSpPr bwMode="auto">
          <a:xfrm>
            <a:off x="680198" y="1580356"/>
            <a:ext cx="460375" cy="2916238"/>
            <a:chOff x="3888" y="288"/>
            <a:chExt cx="290" cy="1837"/>
          </a:xfrm>
        </p:grpSpPr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890" y="28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3888" y="88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65081"/>
              </p:ext>
            </p:extLst>
          </p:nvPr>
        </p:nvGraphicFramePr>
        <p:xfrm>
          <a:off x="3716943" y="4253820"/>
          <a:ext cx="2219359" cy="13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4" name="公式" r:id="rId3" imgW="933390" imgH="476340" progId="Equation.3">
                  <p:embed/>
                </p:oleObj>
              </mc:Choice>
              <mc:Fallback>
                <p:oleObj name="公式" r:id="rId3" imgW="933390" imgH="47634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943" y="4253820"/>
                        <a:ext cx="2219359" cy="138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82224"/>
              </p:ext>
            </p:extLst>
          </p:nvPr>
        </p:nvGraphicFramePr>
        <p:xfrm>
          <a:off x="6462126" y="4300855"/>
          <a:ext cx="1837757" cy="120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5" name="公式" r:id="rId5" imgW="828630" imgH="447765" progId="Equation.3">
                  <p:embed/>
                </p:oleObj>
              </mc:Choice>
              <mc:Fallback>
                <p:oleObj name="公式" r:id="rId5" imgW="828630" imgH="447765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126" y="4300855"/>
                        <a:ext cx="1837757" cy="1207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3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2" y="616321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第一节  数字系统的基本概念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703" y="593811"/>
            <a:ext cx="8690747" cy="5730789"/>
          </a:xfrm>
        </p:spPr>
        <p:txBody>
          <a:bodyPr/>
          <a:lstStyle/>
          <a:p>
            <a:r>
              <a:rPr lang="zh-CN" altLang="en-US" sz="2800" dirty="0"/>
              <a:t>数字系统</a:t>
            </a:r>
            <a:endParaRPr lang="en-US" altLang="zh-CN" sz="2800" dirty="0"/>
          </a:p>
          <a:p>
            <a:pPr lvl="1"/>
            <a:r>
              <a:rPr lang="zh-CN" altLang="en-US" sz="2000" dirty="0"/>
              <a:t>指交互式的以离散形式表示的具有信息处理、传输、存储任务信息能力的逻辑子系统的集合物。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7" name="矩形 36"/>
          <p:cNvSpPr/>
          <p:nvPr/>
        </p:nvSpPr>
        <p:spPr>
          <a:xfrm>
            <a:off x="1331784" y="1718886"/>
            <a:ext cx="7605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存储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信息通过空间进行移动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传输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信息通过时间进行“搬运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处理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信息按运算规则通过变更已给信息来形成新的信息</a:t>
            </a:r>
          </a:p>
        </p:txBody>
      </p:sp>
      <p:grpSp>
        <p:nvGrpSpPr>
          <p:cNvPr id="9" name="Group 569"/>
          <p:cNvGrpSpPr>
            <a:grpSpLocks/>
          </p:cNvGrpSpPr>
          <p:nvPr/>
        </p:nvGrpSpPr>
        <p:grpSpPr bwMode="auto">
          <a:xfrm>
            <a:off x="3957371" y="3008634"/>
            <a:ext cx="4724400" cy="2628900"/>
            <a:chOff x="1680" y="1006"/>
            <a:chExt cx="2928" cy="1656"/>
          </a:xfrm>
        </p:grpSpPr>
        <p:sp>
          <p:nvSpPr>
            <p:cNvPr id="10" name="Rectangle 554"/>
            <p:cNvSpPr>
              <a:spLocks noChangeArrowheads="1"/>
            </p:cNvSpPr>
            <p:nvPr/>
          </p:nvSpPr>
          <p:spPr bwMode="auto">
            <a:xfrm>
              <a:off x="1680" y="1632"/>
              <a:ext cx="768" cy="5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11" name="Rectangle 555"/>
            <p:cNvSpPr>
              <a:spLocks noChangeArrowheads="1"/>
            </p:cNvSpPr>
            <p:nvPr/>
          </p:nvSpPr>
          <p:spPr bwMode="auto">
            <a:xfrm>
              <a:off x="2928" y="1344"/>
              <a:ext cx="768" cy="5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“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  <a:r>
                <a:rPr lang="en-US" altLang="zh-CN" dirty="0">
                  <a:solidFill>
                    <a:schemeClr val="tx1"/>
                  </a:solidFill>
                </a:rPr>
                <a:t>”</a:t>
              </a:r>
              <a:r>
                <a:rPr lang="zh-CN" altLang="en-US" dirty="0">
                  <a:solidFill>
                    <a:schemeClr val="tx1"/>
                  </a:solidFill>
                </a:rPr>
                <a:t>器</a:t>
              </a:r>
            </a:p>
          </p:txBody>
        </p:sp>
        <p:sp>
          <p:nvSpPr>
            <p:cNvPr id="12" name="Text Box 557"/>
            <p:cNvSpPr txBox="1">
              <a:spLocks noChangeArrowheads="1"/>
            </p:cNvSpPr>
            <p:nvPr/>
          </p:nvSpPr>
          <p:spPr bwMode="auto">
            <a:xfrm>
              <a:off x="4224" y="1344"/>
              <a:ext cx="384" cy="122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输入输出接口</a:t>
              </a:r>
            </a:p>
          </p:txBody>
        </p:sp>
        <p:sp>
          <p:nvSpPr>
            <p:cNvPr id="13" name="Text Box 558"/>
            <p:cNvSpPr txBox="1">
              <a:spLocks noChangeArrowheads="1"/>
            </p:cNvSpPr>
            <p:nvPr/>
          </p:nvSpPr>
          <p:spPr bwMode="auto">
            <a:xfrm>
              <a:off x="2784" y="2400"/>
              <a:ext cx="105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存储器</a:t>
              </a:r>
            </a:p>
          </p:txBody>
        </p:sp>
        <p:sp>
          <p:nvSpPr>
            <p:cNvPr id="14" name="AutoShape 559"/>
            <p:cNvSpPr>
              <a:spLocks noChangeArrowheads="1"/>
            </p:cNvSpPr>
            <p:nvPr/>
          </p:nvSpPr>
          <p:spPr bwMode="auto">
            <a:xfrm>
              <a:off x="3216" y="1920"/>
              <a:ext cx="240" cy="480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AutoShape 560"/>
            <p:cNvSpPr>
              <a:spLocks noChangeArrowheads="1"/>
            </p:cNvSpPr>
            <p:nvPr/>
          </p:nvSpPr>
          <p:spPr bwMode="auto">
            <a:xfrm>
              <a:off x="3696" y="1536"/>
              <a:ext cx="528" cy="192"/>
            </a:xfrm>
            <a:prstGeom prst="leftRightArrow">
              <a:avLst>
                <a:gd name="adj1" fmla="val 50000"/>
                <a:gd name="adj2" fmla="val 55000"/>
              </a:avLst>
            </a:prstGeom>
            <a:solidFill>
              <a:schemeClr val="folHlink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561"/>
            <p:cNvSpPr>
              <a:spLocks noChangeShapeType="1"/>
            </p:cNvSpPr>
            <p:nvPr/>
          </p:nvSpPr>
          <p:spPr bwMode="auto">
            <a:xfrm>
              <a:off x="2448" y="1872"/>
              <a:ext cx="48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562"/>
            <p:cNvSpPr>
              <a:spLocks noChangeShapeType="1"/>
            </p:cNvSpPr>
            <p:nvPr/>
          </p:nvSpPr>
          <p:spPr bwMode="auto">
            <a:xfrm>
              <a:off x="2448" y="201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563"/>
            <p:cNvSpPr>
              <a:spLocks noChangeShapeType="1"/>
            </p:cNvSpPr>
            <p:nvPr/>
          </p:nvSpPr>
          <p:spPr bwMode="auto">
            <a:xfrm>
              <a:off x="2640" y="2016"/>
              <a:ext cx="0" cy="4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ine 564"/>
            <p:cNvSpPr>
              <a:spLocks noChangeShapeType="1"/>
            </p:cNvSpPr>
            <p:nvPr/>
          </p:nvSpPr>
          <p:spPr bwMode="auto">
            <a:xfrm>
              <a:off x="2640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Line 565"/>
            <p:cNvSpPr>
              <a:spLocks noChangeShapeType="1"/>
            </p:cNvSpPr>
            <p:nvPr/>
          </p:nvSpPr>
          <p:spPr bwMode="auto">
            <a:xfrm>
              <a:off x="2448" y="177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Line 566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7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Line 567"/>
            <p:cNvSpPr>
              <a:spLocks noChangeShapeType="1"/>
            </p:cNvSpPr>
            <p:nvPr/>
          </p:nvSpPr>
          <p:spPr bwMode="auto">
            <a:xfrm flipV="1">
              <a:off x="2640" y="1006"/>
              <a:ext cx="1776" cy="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Line 568"/>
            <p:cNvSpPr>
              <a:spLocks noChangeShapeType="1"/>
            </p:cNvSpPr>
            <p:nvPr/>
          </p:nvSpPr>
          <p:spPr bwMode="auto">
            <a:xfrm>
              <a:off x="4414" y="100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573"/>
          <p:cNvSpPr>
            <a:spLocks noChangeArrowheads="1"/>
          </p:cNvSpPr>
          <p:nvPr/>
        </p:nvSpPr>
        <p:spPr bwMode="auto">
          <a:xfrm>
            <a:off x="3500171" y="3465834"/>
            <a:ext cx="4038600" cy="1600200"/>
          </a:xfrm>
          <a:prstGeom prst="rect">
            <a:avLst/>
          </a:prstGeom>
          <a:noFill/>
          <a:ln w="19050">
            <a:solidFill>
              <a:srgbClr val="CC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 Box 575"/>
          <p:cNvSpPr txBox="1">
            <a:spLocks noChangeArrowheads="1"/>
          </p:cNvSpPr>
          <p:nvPr/>
        </p:nvSpPr>
        <p:spPr bwMode="auto">
          <a:xfrm>
            <a:off x="299771" y="3237234"/>
            <a:ext cx="10668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控制器</a:t>
            </a:r>
          </a:p>
        </p:txBody>
      </p:sp>
      <p:sp>
        <p:nvSpPr>
          <p:cNvPr id="26" name="Text Box 576"/>
          <p:cNvSpPr txBox="1">
            <a:spLocks noChangeArrowheads="1"/>
          </p:cNvSpPr>
          <p:nvPr/>
        </p:nvSpPr>
        <p:spPr bwMode="auto">
          <a:xfrm>
            <a:off x="375971" y="4532634"/>
            <a:ext cx="1447800" cy="402291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dirty="0"/>
              <a:t>“</a:t>
            </a:r>
            <a:r>
              <a:rPr lang="zh-CN" altLang="en-US" dirty="0"/>
              <a:t>处理</a:t>
            </a:r>
            <a:r>
              <a:rPr lang="en-US" altLang="zh-CN" dirty="0"/>
              <a:t>”</a:t>
            </a:r>
            <a:r>
              <a:rPr lang="zh-CN" altLang="en-US" dirty="0"/>
              <a:t>器</a:t>
            </a:r>
          </a:p>
        </p:txBody>
      </p:sp>
      <p:sp>
        <p:nvSpPr>
          <p:cNvPr id="27" name="Text Box 577"/>
          <p:cNvSpPr txBox="1">
            <a:spLocks noChangeArrowheads="1"/>
          </p:cNvSpPr>
          <p:nvPr/>
        </p:nvSpPr>
        <p:spPr bwMode="auto">
          <a:xfrm>
            <a:off x="680771" y="3694434"/>
            <a:ext cx="24384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管理各个子系统按规定顺序协同工作</a:t>
            </a:r>
          </a:p>
        </p:txBody>
      </p:sp>
      <p:sp>
        <p:nvSpPr>
          <p:cNvPr id="28" name="Text Box 578"/>
          <p:cNvSpPr txBox="1">
            <a:spLocks noChangeArrowheads="1"/>
          </p:cNvSpPr>
          <p:nvPr/>
        </p:nvSpPr>
        <p:spPr bwMode="auto">
          <a:xfrm>
            <a:off x="682359" y="5066034"/>
            <a:ext cx="35036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由逻辑子系统组成，具有计数、寄存、译码、运算等功能</a:t>
            </a:r>
          </a:p>
        </p:txBody>
      </p:sp>
      <p:sp>
        <p:nvSpPr>
          <p:cNvPr id="29" name="Text Box 579"/>
          <p:cNvSpPr txBox="1">
            <a:spLocks noChangeArrowheads="1"/>
          </p:cNvSpPr>
          <p:nvPr/>
        </p:nvSpPr>
        <p:spPr bwMode="auto">
          <a:xfrm>
            <a:off x="4262171" y="5828034"/>
            <a:ext cx="21336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输入输出接口</a:t>
            </a:r>
          </a:p>
        </p:txBody>
      </p:sp>
      <p:sp>
        <p:nvSpPr>
          <p:cNvPr id="30" name="Text Box 580"/>
          <p:cNvSpPr txBox="1">
            <a:spLocks noChangeArrowheads="1"/>
          </p:cNvSpPr>
          <p:nvPr/>
        </p:nvSpPr>
        <p:spPr bwMode="auto">
          <a:xfrm>
            <a:off x="4566971" y="6285234"/>
            <a:ext cx="28956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系统与外界交换信息</a:t>
            </a:r>
          </a:p>
        </p:txBody>
      </p:sp>
      <p:sp>
        <p:nvSpPr>
          <p:cNvPr id="31" name="Text Box 581"/>
          <p:cNvSpPr txBox="1">
            <a:spLocks noChangeArrowheads="1"/>
          </p:cNvSpPr>
          <p:nvPr/>
        </p:nvSpPr>
        <p:spPr bwMode="auto">
          <a:xfrm>
            <a:off x="299771" y="5828034"/>
            <a:ext cx="15240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存储器</a:t>
            </a:r>
          </a:p>
        </p:txBody>
      </p:sp>
      <p:sp>
        <p:nvSpPr>
          <p:cNvPr id="32" name="Text Box 582"/>
          <p:cNvSpPr txBox="1">
            <a:spLocks noChangeArrowheads="1"/>
          </p:cNvSpPr>
          <p:nvPr/>
        </p:nvSpPr>
        <p:spPr bwMode="auto">
          <a:xfrm>
            <a:off x="452171" y="6285234"/>
            <a:ext cx="3505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存储数据和各种控制信息</a:t>
            </a:r>
          </a:p>
        </p:txBody>
      </p:sp>
      <p:sp>
        <p:nvSpPr>
          <p:cNvPr id="33" name="AutoShape 583"/>
          <p:cNvSpPr>
            <a:spLocks noChangeArrowheads="1"/>
          </p:cNvSpPr>
          <p:nvPr/>
        </p:nvSpPr>
        <p:spPr bwMode="auto">
          <a:xfrm>
            <a:off x="1747571" y="2627634"/>
            <a:ext cx="3429000" cy="990600"/>
          </a:xfrm>
          <a:prstGeom prst="cloudCallout">
            <a:avLst>
              <a:gd name="adj1" fmla="val -55926"/>
              <a:gd name="adj2" fmla="val 50801"/>
            </a:avLst>
          </a:prstGeom>
          <a:solidFill>
            <a:schemeClr val="hlink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有没有控制器是数字系统的关键</a:t>
            </a:r>
          </a:p>
        </p:txBody>
      </p:sp>
      <p:grpSp>
        <p:nvGrpSpPr>
          <p:cNvPr id="34" name="Group 586"/>
          <p:cNvGrpSpPr>
            <a:grpSpLocks/>
          </p:cNvGrpSpPr>
          <p:nvPr/>
        </p:nvGrpSpPr>
        <p:grpSpPr bwMode="auto">
          <a:xfrm>
            <a:off x="7767371" y="5904234"/>
            <a:ext cx="1219200" cy="762000"/>
            <a:chOff x="4848" y="3168"/>
            <a:chExt cx="768" cy="480"/>
          </a:xfrm>
        </p:grpSpPr>
        <p:sp>
          <p:nvSpPr>
            <p:cNvPr id="35" name="AutoShape 584"/>
            <p:cNvSpPr>
              <a:spLocks noChangeArrowheads="1"/>
            </p:cNvSpPr>
            <p:nvPr/>
          </p:nvSpPr>
          <p:spPr bwMode="auto">
            <a:xfrm>
              <a:off x="4848" y="3168"/>
              <a:ext cx="768" cy="480"/>
            </a:xfrm>
            <a:prstGeom prst="wedgeEllipseCallout">
              <a:avLst>
                <a:gd name="adj1" fmla="val -103648"/>
                <a:gd name="adj2" fmla="val -257083"/>
              </a:avLst>
            </a:prstGeom>
            <a:solidFill>
              <a:schemeClr val="folHlink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功能部件</a:t>
              </a:r>
            </a:p>
          </p:txBody>
        </p:sp>
        <p:sp>
          <p:nvSpPr>
            <p:cNvPr id="36" name="AutoShape 585"/>
            <p:cNvSpPr>
              <a:spLocks noChangeArrowheads="1"/>
            </p:cNvSpPr>
            <p:nvPr/>
          </p:nvSpPr>
          <p:spPr bwMode="auto">
            <a:xfrm>
              <a:off x="4848" y="3168"/>
              <a:ext cx="768" cy="480"/>
            </a:xfrm>
            <a:prstGeom prst="wedgeEllipseCallout">
              <a:avLst>
                <a:gd name="adj1" fmla="val -129556"/>
                <a:gd name="adj2" fmla="val -96667"/>
              </a:avLst>
            </a:prstGeom>
            <a:solidFill>
              <a:schemeClr val="folHlink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功能部件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69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设计加法累加运算器的控制器，要求采用计数器型控制器。（初始寄存器</a:t>
            </a:r>
            <a:r>
              <a:rPr lang="en-US" altLang="zh-CN" sz="2400" dirty="0"/>
              <a:t>A</a:t>
            </a:r>
            <a:r>
              <a:rPr lang="zh-CN" altLang="en-US" sz="2400" dirty="0"/>
              <a:t>寄存器</a:t>
            </a:r>
            <a:r>
              <a:rPr lang="en-US" altLang="zh-CN" sz="2400" dirty="0"/>
              <a:t>B</a:t>
            </a:r>
            <a:r>
              <a:rPr lang="zh-CN" altLang="en-US" sz="2400" dirty="0"/>
              <a:t>已清零）</a:t>
            </a:r>
          </a:p>
        </p:txBody>
      </p:sp>
      <p:graphicFrame>
        <p:nvGraphicFramePr>
          <p:cNvPr id="50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59649"/>
              </p:ext>
            </p:extLst>
          </p:nvPr>
        </p:nvGraphicFramePr>
        <p:xfrm>
          <a:off x="3562421" y="1727232"/>
          <a:ext cx="5040336" cy="2385259"/>
        </p:xfrm>
        <a:graphic>
          <a:graphicData uri="http://schemas.openxmlformats.org/drawingml/2006/table">
            <a:tbl>
              <a:tblPr/>
              <a:tblGrid>
                <a:gridCol w="94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状态名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1" name="Group 123"/>
          <p:cNvGrpSpPr>
            <a:grpSpLocks/>
          </p:cNvGrpSpPr>
          <p:nvPr/>
        </p:nvGrpSpPr>
        <p:grpSpPr bwMode="auto">
          <a:xfrm>
            <a:off x="459535" y="1766094"/>
            <a:ext cx="2297113" cy="3541712"/>
            <a:chOff x="3739" y="436"/>
            <a:chExt cx="1447" cy="2231"/>
          </a:xfrm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3950" y="63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LDA</a:t>
              </a:r>
              <a:r>
                <a:rPr lang="en-US" altLang="zh-CN" dirty="0">
                  <a:solidFill>
                    <a:schemeClr val="tx1"/>
                  </a:solidFill>
                </a:rPr>
                <a:t> ,CLR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4576" y="9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4576" y="13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4576" y="18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3739" y="1463"/>
              <a:ext cx="3" cy="1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3742" y="1471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4576" y="4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 flipH="1" flipV="1">
              <a:off x="3756" y="2646"/>
              <a:ext cx="8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975" y="111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LDB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975" y="159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LDA</a:t>
              </a:r>
              <a:endParaRPr lang="en-US" altLang="zh-C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975" y="207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ADD, LDB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558" y="241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4654" y="6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2296273" y="1683544"/>
            <a:ext cx="685800" cy="2763838"/>
            <a:chOff x="4896" y="480"/>
            <a:chExt cx="432" cy="1741"/>
          </a:xfrm>
        </p:grpSpPr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70" name="Group 38"/>
          <p:cNvGrpSpPr>
            <a:grpSpLocks/>
          </p:cNvGrpSpPr>
          <p:nvPr/>
        </p:nvGrpSpPr>
        <p:grpSpPr bwMode="auto">
          <a:xfrm>
            <a:off x="680198" y="1580356"/>
            <a:ext cx="460375" cy="2916238"/>
            <a:chOff x="3888" y="288"/>
            <a:chExt cx="290" cy="1837"/>
          </a:xfrm>
        </p:grpSpPr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890" y="28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3888" y="88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3266913" y="4271742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确定控制命令的方程（控制信号）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53139"/>
              </p:ext>
            </p:extLst>
          </p:nvPr>
        </p:nvGraphicFramePr>
        <p:xfrm>
          <a:off x="3266913" y="4761706"/>
          <a:ext cx="36623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0" name="Equation" r:id="rId3" imgW="1485720" imgH="253800" progId="Equation.DSMT4">
                  <p:embed/>
                </p:oleObj>
              </mc:Choice>
              <mc:Fallback>
                <p:oleObj name="Equation" r:id="rId3" imgW="148572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913" y="4761706"/>
                        <a:ext cx="36623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98551"/>
              </p:ext>
            </p:extLst>
          </p:nvPr>
        </p:nvGraphicFramePr>
        <p:xfrm>
          <a:off x="3266913" y="5307806"/>
          <a:ext cx="1939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1"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913" y="5307806"/>
                        <a:ext cx="19399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94706"/>
              </p:ext>
            </p:extLst>
          </p:nvPr>
        </p:nvGraphicFramePr>
        <p:xfrm>
          <a:off x="3291061" y="5859162"/>
          <a:ext cx="5884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2" name="Equation" r:id="rId7" imgW="2387520" imgH="253800" progId="Equation.DSMT4">
                  <p:embed/>
                </p:oleObj>
              </mc:Choice>
              <mc:Fallback>
                <p:oleObj name="Equation" r:id="rId7" imgW="238752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061" y="5859162"/>
                        <a:ext cx="58848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81094"/>
              </p:ext>
            </p:extLst>
          </p:nvPr>
        </p:nvGraphicFramePr>
        <p:xfrm>
          <a:off x="5562066" y="5311167"/>
          <a:ext cx="2065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3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066" y="5311167"/>
                        <a:ext cx="2065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632204" y="5095215"/>
            <a:ext cx="1350089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电平信号控制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841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7429" y="444945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48593" y="89509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86054" y="885572"/>
            <a:ext cx="990600" cy="406400"/>
            <a:chOff x="240" y="480"/>
            <a:chExt cx="1488" cy="256"/>
          </a:xfrm>
        </p:grpSpPr>
        <p:sp>
          <p:nvSpPr>
            <p:cNvPr id="12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1027602" y="807570"/>
            <a:ext cx="795469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设计加法累加运算器的控制器，要求采用计数器型控制器。（初始寄存器</a:t>
            </a:r>
            <a:r>
              <a:rPr lang="en-US" altLang="zh-CN" sz="2400" dirty="0"/>
              <a:t>A</a:t>
            </a:r>
            <a:r>
              <a:rPr lang="zh-CN" altLang="en-US" sz="2400" dirty="0"/>
              <a:t>寄存器</a:t>
            </a:r>
            <a:r>
              <a:rPr lang="en-US" altLang="zh-CN" sz="2400" dirty="0"/>
              <a:t>B</a:t>
            </a:r>
            <a:r>
              <a:rPr lang="zh-CN" altLang="en-US" sz="2400" dirty="0"/>
              <a:t>已清零）</a:t>
            </a:r>
          </a:p>
        </p:txBody>
      </p:sp>
      <p:grpSp>
        <p:nvGrpSpPr>
          <p:cNvPr id="51" name="Group 123"/>
          <p:cNvGrpSpPr>
            <a:grpSpLocks/>
          </p:cNvGrpSpPr>
          <p:nvPr/>
        </p:nvGrpSpPr>
        <p:grpSpPr bwMode="auto">
          <a:xfrm>
            <a:off x="459535" y="1766094"/>
            <a:ext cx="2297113" cy="3541712"/>
            <a:chOff x="3739" y="436"/>
            <a:chExt cx="1447" cy="2231"/>
          </a:xfrm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3950" y="63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LDA</a:t>
              </a:r>
              <a:r>
                <a:rPr lang="en-US" altLang="zh-CN" dirty="0">
                  <a:solidFill>
                    <a:schemeClr val="tx1"/>
                  </a:solidFill>
                </a:rPr>
                <a:t> ,CLR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4576" y="9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4576" y="13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4576" y="18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3739" y="1463"/>
              <a:ext cx="3" cy="1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3742" y="1471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4576" y="4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 flipH="1" flipV="1">
              <a:off x="3756" y="2646"/>
              <a:ext cx="8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975" y="111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LDB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975" y="159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LDA</a:t>
              </a:r>
              <a:endParaRPr lang="en-US" altLang="zh-C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975" y="2077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ADD, LDB</a:t>
              </a:r>
              <a:endParaRPr lang="en-US" altLang="zh-C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4558" y="2413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4654" y="6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2296273" y="1683544"/>
            <a:ext cx="685800" cy="2763838"/>
            <a:chOff x="4896" y="480"/>
            <a:chExt cx="432" cy="1741"/>
          </a:xfrm>
        </p:grpSpPr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70" name="Group 38"/>
          <p:cNvGrpSpPr>
            <a:grpSpLocks/>
          </p:cNvGrpSpPr>
          <p:nvPr/>
        </p:nvGrpSpPr>
        <p:grpSpPr bwMode="auto">
          <a:xfrm>
            <a:off x="680198" y="1580356"/>
            <a:ext cx="460375" cy="2916238"/>
            <a:chOff x="3888" y="288"/>
            <a:chExt cx="290" cy="1837"/>
          </a:xfrm>
        </p:grpSpPr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890" y="28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3888" y="88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200583" y="5482116"/>
            <a:ext cx="2896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确定控制命令的方程（控制信号）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28115"/>
              </p:ext>
            </p:extLst>
          </p:nvPr>
        </p:nvGraphicFramePr>
        <p:xfrm>
          <a:off x="3266913" y="4761706"/>
          <a:ext cx="36623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5" name="Equation" r:id="rId3" imgW="1485720" imgH="253800" progId="Equation.DSMT4">
                  <p:embed/>
                </p:oleObj>
              </mc:Choice>
              <mc:Fallback>
                <p:oleObj name="Equation" r:id="rId3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913" y="4761706"/>
                        <a:ext cx="36623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65984"/>
              </p:ext>
            </p:extLst>
          </p:nvPr>
        </p:nvGraphicFramePr>
        <p:xfrm>
          <a:off x="3266913" y="5307806"/>
          <a:ext cx="1939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6"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913" y="5307806"/>
                        <a:ext cx="19399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56474"/>
              </p:ext>
            </p:extLst>
          </p:nvPr>
        </p:nvGraphicFramePr>
        <p:xfrm>
          <a:off x="3291061" y="5859162"/>
          <a:ext cx="5884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7" name="Equation" r:id="rId7" imgW="2387520" imgH="253800" progId="Equation.DSMT4">
                  <p:embed/>
                </p:oleObj>
              </mc:Choice>
              <mc:Fallback>
                <p:oleObj name="Equation" r:id="rId7" imgW="2387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061" y="5859162"/>
                        <a:ext cx="58848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03422"/>
              </p:ext>
            </p:extLst>
          </p:nvPr>
        </p:nvGraphicFramePr>
        <p:xfrm>
          <a:off x="5562066" y="5311167"/>
          <a:ext cx="2065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8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066" y="5311167"/>
                        <a:ext cx="2065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632204" y="5095215"/>
            <a:ext cx="1350089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电平信号控制</a:t>
            </a:r>
            <a:r>
              <a:rPr lang="en-US" altLang="zh-CN" dirty="0"/>
              <a:t>)</a:t>
            </a:r>
          </a:p>
        </p:txBody>
      </p:sp>
      <p:grpSp>
        <p:nvGrpSpPr>
          <p:cNvPr id="102" name="组合 57"/>
          <p:cNvGrpSpPr>
            <a:grpSpLocks/>
          </p:cNvGrpSpPr>
          <p:nvPr/>
        </p:nvGrpSpPr>
        <p:grpSpPr bwMode="auto">
          <a:xfrm>
            <a:off x="5297302" y="1279666"/>
            <a:ext cx="3189959" cy="3624915"/>
            <a:chOff x="512763" y="2084388"/>
            <a:chExt cx="4716462" cy="5029200"/>
          </a:xfrm>
        </p:grpSpPr>
        <p:grpSp>
          <p:nvGrpSpPr>
            <p:cNvPr id="103" name="Group 88"/>
            <p:cNvGrpSpPr>
              <a:grpSpLocks/>
            </p:cNvGrpSpPr>
            <p:nvPr/>
          </p:nvGrpSpPr>
          <p:grpSpPr bwMode="auto">
            <a:xfrm>
              <a:off x="512763" y="2084388"/>
              <a:ext cx="4716462" cy="5029200"/>
              <a:chOff x="323" y="1313"/>
              <a:chExt cx="2971" cy="3168"/>
            </a:xfrm>
          </p:grpSpPr>
          <p:grpSp>
            <p:nvGrpSpPr>
              <p:cNvPr id="105" name="Group 20"/>
              <p:cNvGrpSpPr>
                <a:grpSpLocks/>
              </p:cNvGrpSpPr>
              <p:nvPr/>
            </p:nvGrpSpPr>
            <p:grpSpPr bwMode="auto">
              <a:xfrm>
                <a:off x="323" y="1313"/>
                <a:ext cx="2971" cy="3168"/>
                <a:chOff x="3331" y="294"/>
                <a:chExt cx="2971" cy="3168"/>
              </a:xfrm>
            </p:grpSpPr>
            <p:graphicFrame>
              <p:nvGraphicFramePr>
                <p:cNvPr id="129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842594"/>
                    </p:ext>
                  </p:extLst>
                </p:nvPr>
              </p:nvGraphicFramePr>
              <p:xfrm>
                <a:off x="3587" y="294"/>
                <a:ext cx="2715" cy="3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319" name="BMP 图像" r:id="rId11" imgW="3371760" imgH="3933720" progId="Paint.Picture">
                        <p:embed/>
                      </p:oleObj>
                    </mc:Choice>
                    <mc:Fallback>
                      <p:oleObj name="BMP 图像" r:id="rId11" imgW="3371760" imgH="393372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7" y="294"/>
                              <a:ext cx="2715" cy="3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chemeClr val="bg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1998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1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00" y="2400"/>
                  <a:ext cx="197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u="sng">
                      <a:solidFill>
                        <a:srgbClr val="1C1C1C"/>
                      </a:solidFill>
                    </a:rPr>
                    <a:t>1</a:t>
                  </a:r>
                </a:p>
              </p:txBody>
            </p:sp>
            <p:sp>
              <p:nvSpPr>
                <p:cNvPr id="1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3" y="1979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1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50" y="1986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13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944" y="2400"/>
                  <a:ext cx="197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u="sng">
                      <a:solidFill>
                        <a:srgbClr val="1C1C1C"/>
                      </a:solidFill>
                    </a:rPr>
                    <a:t>2</a:t>
                  </a:r>
                </a:p>
              </p:txBody>
            </p:sp>
            <p:sp>
              <p:nvSpPr>
                <p:cNvPr id="13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31" y="1987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136" name="Rectangle 18"/>
                <p:cNvSpPr>
                  <a:spLocks noChangeArrowheads="1"/>
                </p:cNvSpPr>
                <p:nvPr/>
              </p:nvSpPr>
              <p:spPr bwMode="auto">
                <a:xfrm>
                  <a:off x="5248" y="2800"/>
                  <a:ext cx="306" cy="12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FFFFCC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9"/>
                <p:cNvSpPr>
                  <a:spLocks noChangeArrowheads="1"/>
                </p:cNvSpPr>
                <p:nvPr/>
              </p:nvSpPr>
              <p:spPr bwMode="auto">
                <a:xfrm>
                  <a:off x="3915" y="2793"/>
                  <a:ext cx="336" cy="114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FFFFCC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Rectangle 39"/>
              <p:cNvSpPr>
                <a:spLocks noChangeArrowheads="1"/>
              </p:cNvSpPr>
              <p:nvPr/>
            </p:nvSpPr>
            <p:spPr bwMode="auto">
              <a:xfrm>
                <a:off x="1326" y="2538"/>
                <a:ext cx="63" cy="88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7" name="Rectangle 40"/>
              <p:cNvSpPr>
                <a:spLocks noChangeArrowheads="1"/>
              </p:cNvSpPr>
              <p:nvPr/>
            </p:nvSpPr>
            <p:spPr bwMode="auto">
              <a:xfrm>
                <a:off x="1338" y="2647"/>
                <a:ext cx="44" cy="91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1338" y="2750"/>
                <a:ext cx="65" cy="68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9" name="Rectangle 42"/>
              <p:cNvSpPr>
                <a:spLocks noChangeArrowheads="1"/>
              </p:cNvSpPr>
              <p:nvPr/>
            </p:nvSpPr>
            <p:spPr bwMode="auto">
              <a:xfrm>
                <a:off x="1332" y="2846"/>
                <a:ext cx="51" cy="584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2217" y="2608"/>
                <a:ext cx="349" cy="48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2517" y="2659"/>
                <a:ext cx="53" cy="629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2061" y="2615"/>
                <a:ext cx="145" cy="50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  <p:sp>
            <p:nvSpPr>
              <p:cNvPr id="113" name="Rectangle 52"/>
              <p:cNvSpPr>
                <a:spLocks noChangeArrowheads="1"/>
              </p:cNvSpPr>
              <p:nvPr/>
            </p:nvSpPr>
            <p:spPr bwMode="auto">
              <a:xfrm>
                <a:off x="1791" y="2614"/>
                <a:ext cx="259" cy="44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4" name="Rectangle 53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241" cy="44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5" name="AutoShape 54"/>
              <p:cNvSpPr>
                <a:spLocks noChangeArrowheads="1"/>
              </p:cNvSpPr>
              <p:nvPr/>
            </p:nvSpPr>
            <p:spPr bwMode="auto">
              <a:xfrm rot="-5400000">
                <a:off x="1249" y="3180"/>
                <a:ext cx="226" cy="272"/>
              </a:xfrm>
              <a:prstGeom prst="moon">
                <a:avLst>
                  <a:gd name="adj" fmla="val 8612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6" name="AutoShape 56"/>
              <p:cNvSpPr>
                <a:spLocks noChangeArrowheads="1"/>
              </p:cNvSpPr>
              <p:nvPr/>
            </p:nvSpPr>
            <p:spPr bwMode="auto">
              <a:xfrm rot="-5400000">
                <a:off x="2437" y="3044"/>
                <a:ext cx="226" cy="272"/>
              </a:xfrm>
              <a:prstGeom prst="moon">
                <a:avLst>
                  <a:gd name="adj" fmla="val 8612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7" name="Line 5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0" cy="6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8" name="Line 58"/>
              <p:cNvSpPr>
                <a:spLocks noChangeShapeType="1"/>
              </p:cNvSpPr>
              <p:nvPr/>
            </p:nvSpPr>
            <p:spPr bwMode="auto">
              <a:xfrm>
                <a:off x="1429" y="2704"/>
                <a:ext cx="0" cy="5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9" name="Line 59"/>
              <p:cNvSpPr>
                <a:spLocks noChangeShapeType="1"/>
              </p:cNvSpPr>
              <p:nvPr/>
            </p:nvSpPr>
            <p:spPr bwMode="auto">
              <a:xfrm flipH="1">
                <a:off x="2471" y="2832"/>
                <a:ext cx="1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0" name="Line 60"/>
              <p:cNvSpPr>
                <a:spLocks noChangeShapeType="1"/>
              </p:cNvSpPr>
              <p:nvPr/>
            </p:nvSpPr>
            <p:spPr bwMode="auto">
              <a:xfrm>
                <a:off x="2608" y="2750"/>
                <a:ext cx="0" cy="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1" name="Oval 80"/>
              <p:cNvSpPr>
                <a:spLocks noChangeArrowheads="1"/>
              </p:cNvSpPr>
              <p:nvPr/>
            </p:nvSpPr>
            <p:spPr bwMode="auto">
              <a:xfrm>
                <a:off x="1274" y="261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2" name="Oval 81"/>
              <p:cNvSpPr>
                <a:spLocks noChangeArrowheads="1"/>
              </p:cNvSpPr>
              <p:nvPr/>
            </p:nvSpPr>
            <p:spPr bwMode="auto">
              <a:xfrm>
                <a:off x="1407" y="271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" name="Line 82"/>
              <p:cNvSpPr>
                <a:spLocks noChangeShapeType="1"/>
              </p:cNvSpPr>
              <p:nvPr/>
            </p:nvSpPr>
            <p:spPr bwMode="auto">
              <a:xfrm>
                <a:off x="2064" y="283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4" name="Oval 83"/>
              <p:cNvSpPr>
                <a:spLocks noChangeArrowheads="1"/>
              </p:cNvSpPr>
              <p:nvPr/>
            </p:nvSpPr>
            <p:spPr bwMode="auto">
              <a:xfrm>
                <a:off x="2190" y="272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/>
            </p:nvSpPr>
            <p:spPr bwMode="auto">
              <a:xfrm>
                <a:off x="2200" y="275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/>
            </p:nvSpPr>
            <p:spPr bwMode="auto">
              <a:xfrm>
                <a:off x="2200" y="275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7" name="Oval 86"/>
              <p:cNvSpPr>
                <a:spLocks noChangeArrowheads="1"/>
              </p:cNvSpPr>
              <p:nvPr/>
            </p:nvSpPr>
            <p:spPr bwMode="auto">
              <a:xfrm>
                <a:off x="2024" y="2807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8" name="Rectangle 87"/>
              <p:cNvSpPr>
                <a:spLocks noChangeArrowheads="1"/>
              </p:cNvSpPr>
              <p:nvPr/>
            </p:nvSpPr>
            <p:spPr bwMode="auto">
              <a:xfrm>
                <a:off x="1332" y="2442"/>
                <a:ext cx="68" cy="81"/>
              </a:xfrm>
              <a:prstGeom prst="rect">
                <a:avLst/>
              </a:prstGeom>
              <a:solidFill>
                <a:srgbClr val="FFF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4" name="流程图: 延期 56"/>
            <p:cNvSpPr>
              <a:spLocks noChangeArrowheads="1"/>
            </p:cNvSpPr>
            <p:nvPr/>
          </p:nvSpPr>
          <p:spPr bwMode="auto">
            <a:xfrm rot="-5400000">
              <a:off x="2581018" y="3022195"/>
              <a:ext cx="669595" cy="576064"/>
            </a:xfrm>
            <a:prstGeom prst="flowChartDelay">
              <a:avLst/>
            </a:prstGeom>
            <a:solidFill>
              <a:srgbClr val="FFFFC9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067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0" y="447761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grpSp>
        <p:nvGrpSpPr>
          <p:cNvPr id="20" name="Group 1044"/>
          <p:cNvGrpSpPr>
            <a:grpSpLocks/>
          </p:cNvGrpSpPr>
          <p:nvPr/>
        </p:nvGrpSpPr>
        <p:grpSpPr bwMode="auto">
          <a:xfrm>
            <a:off x="492126" y="1438275"/>
            <a:ext cx="3279775" cy="3733800"/>
            <a:chOff x="144" y="1849"/>
            <a:chExt cx="2066" cy="2352"/>
          </a:xfrm>
        </p:grpSpPr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576" y="220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2" name="Line 1046"/>
            <p:cNvSpPr>
              <a:spLocks noChangeShapeType="1"/>
            </p:cNvSpPr>
            <p:nvPr/>
          </p:nvSpPr>
          <p:spPr bwMode="auto">
            <a:xfrm>
              <a:off x="960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AutoShape 1047"/>
            <p:cNvSpPr>
              <a:spLocks noChangeArrowheads="1"/>
            </p:cNvSpPr>
            <p:nvPr/>
          </p:nvSpPr>
          <p:spPr bwMode="auto">
            <a:xfrm>
              <a:off x="528" y="268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" name="Line 1048"/>
            <p:cNvSpPr>
              <a:spLocks noChangeShapeType="1"/>
            </p:cNvSpPr>
            <p:nvPr/>
          </p:nvSpPr>
          <p:spPr bwMode="auto">
            <a:xfrm>
              <a:off x="96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1049"/>
            <p:cNvSpPr>
              <a:spLocks noChangeArrowheads="1"/>
            </p:cNvSpPr>
            <p:nvPr/>
          </p:nvSpPr>
          <p:spPr bwMode="auto">
            <a:xfrm>
              <a:off x="624" y="3673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Line 1050"/>
            <p:cNvSpPr>
              <a:spLocks noChangeShapeType="1"/>
            </p:cNvSpPr>
            <p:nvPr/>
          </p:nvSpPr>
          <p:spPr bwMode="auto">
            <a:xfrm>
              <a:off x="1399" y="2849"/>
              <a:ext cx="47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Line 1051"/>
            <p:cNvSpPr>
              <a:spLocks noChangeShapeType="1"/>
            </p:cNvSpPr>
            <p:nvPr/>
          </p:nvSpPr>
          <p:spPr bwMode="auto">
            <a:xfrm>
              <a:off x="1872" y="285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AutoShape 1052"/>
            <p:cNvSpPr>
              <a:spLocks noChangeArrowheads="1"/>
            </p:cNvSpPr>
            <p:nvPr/>
          </p:nvSpPr>
          <p:spPr bwMode="auto">
            <a:xfrm>
              <a:off x="336" y="3241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2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9" name="Line 1053"/>
            <p:cNvSpPr>
              <a:spLocks noChangeShapeType="1"/>
            </p:cNvSpPr>
            <p:nvPr/>
          </p:nvSpPr>
          <p:spPr bwMode="auto">
            <a:xfrm flipH="1">
              <a:off x="960" y="350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 Box 1054"/>
            <p:cNvSpPr txBox="1">
              <a:spLocks noChangeArrowheads="1"/>
            </p:cNvSpPr>
            <p:nvPr/>
          </p:nvSpPr>
          <p:spPr bwMode="auto">
            <a:xfrm>
              <a:off x="1488" y="3289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31" name="Text Box 1055"/>
            <p:cNvSpPr txBox="1">
              <a:spLocks noChangeArrowheads="1"/>
            </p:cNvSpPr>
            <p:nvPr/>
          </p:nvSpPr>
          <p:spPr bwMode="auto">
            <a:xfrm>
              <a:off x="240" y="2112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32" name="Rectangle 1056"/>
            <p:cNvSpPr>
              <a:spLocks noChangeArrowheads="1"/>
            </p:cNvSpPr>
            <p:nvPr/>
          </p:nvSpPr>
          <p:spPr bwMode="auto">
            <a:xfrm>
              <a:off x="1490" y="355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auto">
            <a:xfrm>
              <a:off x="144" y="4201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 Box 1058"/>
            <p:cNvSpPr txBox="1">
              <a:spLocks noChangeArrowheads="1"/>
            </p:cNvSpPr>
            <p:nvPr/>
          </p:nvSpPr>
          <p:spPr bwMode="auto">
            <a:xfrm>
              <a:off x="288" y="3577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35" name="Text Box 1059"/>
            <p:cNvSpPr txBox="1">
              <a:spLocks noChangeArrowheads="1"/>
            </p:cNvSpPr>
            <p:nvPr/>
          </p:nvSpPr>
          <p:spPr bwMode="auto">
            <a:xfrm>
              <a:off x="1344" y="2640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6" name="Text Box 1060"/>
            <p:cNvSpPr txBox="1">
              <a:spLocks noChangeArrowheads="1"/>
            </p:cNvSpPr>
            <p:nvPr/>
          </p:nvSpPr>
          <p:spPr bwMode="auto">
            <a:xfrm>
              <a:off x="960" y="297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auto">
            <a:xfrm flipH="1">
              <a:off x="960" y="391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Line 1062"/>
            <p:cNvSpPr>
              <a:spLocks noChangeShapeType="1"/>
            </p:cNvSpPr>
            <p:nvPr/>
          </p:nvSpPr>
          <p:spPr bwMode="auto">
            <a:xfrm flipH="1">
              <a:off x="1872" y="381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Line 1063"/>
            <p:cNvSpPr>
              <a:spLocks noChangeShapeType="1"/>
            </p:cNvSpPr>
            <p:nvPr/>
          </p:nvSpPr>
          <p:spPr bwMode="auto">
            <a:xfrm>
              <a:off x="144" y="2041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1064"/>
            <p:cNvSpPr>
              <a:spLocks noChangeShapeType="1"/>
            </p:cNvSpPr>
            <p:nvPr/>
          </p:nvSpPr>
          <p:spPr bwMode="auto">
            <a:xfrm>
              <a:off x="144" y="204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1065"/>
            <p:cNvSpPr>
              <a:spLocks noChangeShapeType="1"/>
            </p:cNvSpPr>
            <p:nvPr/>
          </p:nvSpPr>
          <p:spPr bwMode="auto">
            <a:xfrm>
              <a:off x="960" y="184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4454526" y="1362075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个状态</a:t>
            </a:r>
            <a:r>
              <a:rPr lang="en-US" altLang="zh-CN"/>
              <a:t>-----</a:t>
            </a:r>
            <a:r>
              <a:rPr lang="zh-CN" altLang="en-US"/>
              <a:t>需要</a:t>
            </a:r>
            <a:r>
              <a:rPr lang="en-US" altLang="zh-CN"/>
              <a:t>2</a:t>
            </a:r>
            <a:r>
              <a:rPr lang="zh-CN" altLang="en-US"/>
              <a:t>个触发器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3311526" y="38004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44" name="Text Box 1069"/>
          <p:cNvSpPr txBox="1">
            <a:spLocks noChangeArrowheads="1"/>
          </p:cNvSpPr>
          <p:nvPr/>
        </p:nvSpPr>
        <p:spPr bwMode="auto">
          <a:xfrm>
            <a:off x="2016126" y="3952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</a:t>
            </a:r>
          </a:p>
        </p:txBody>
      </p:sp>
      <p:graphicFrame>
        <p:nvGraphicFramePr>
          <p:cNvPr id="45" name="Group 1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65917"/>
              </p:ext>
            </p:extLst>
          </p:nvPr>
        </p:nvGraphicFramePr>
        <p:xfrm>
          <a:off x="4606926" y="1971675"/>
          <a:ext cx="3886200" cy="2362080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Text Box 1134"/>
          <p:cNvSpPr txBox="1">
            <a:spLocks noChangeArrowheads="1"/>
          </p:cNvSpPr>
          <p:nvPr/>
        </p:nvSpPr>
        <p:spPr bwMode="auto">
          <a:xfrm>
            <a:off x="2092326" y="1666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grpSp>
        <p:nvGrpSpPr>
          <p:cNvPr id="47" name="Group 1135"/>
          <p:cNvGrpSpPr>
            <a:grpSpLocks/>
          </p:cNvGrpSpPr>
          <p:nvPr/>
        </p:nvGrpSpPr>
        <p:grpSpPr bwMode="auto">
          <a:xfrm>
            <a:off x="225426" y="890958"/>
            <a:ext cx="990600" cy="406400"/>
            <a:chOff x="240" y="480"/>
            <a:chExt cx="1488" cy="256"/>
          </a:xfrm>
        </p:grpSpPr>
        <p:sp>
          <p:nvSpPr>
            <p:cNvPr id="48" name="Text Box 113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Line 113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138"/>
          <p:cNvSpPr txBox="1">
            <a:spLocks noChangeArrowheads="1"/>
          </p:cNvSpPr>
          <p:nvPr/>
        </p:nvSpPr>
        <p:spPr bwMode="auto">
          <a:xfrm>
            <a:off x="987426" y="890958"/>
            <a:ext cx="815657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/>
              <a:t>已知</a:t>
            </a:r>
            <a:r>
              <a:rPr lang="en-US" altLang="zh-CN" sz="2400" dirty="0"/>
              <a:t>ASM</a:t>
            </a:r>
            <a:r>
              <a:rPr lang="zh-CN" altLang="en-US" sz="2400" dirty="0"/>
              <a:t>图如下，用</a:t>
            </a:r>
            <a:r>
              <a:rPr lang="en-US" altLang="zh-CN" sz="2400" dirty="0"/>
              <a:t>PLA</a:t>
            </a:r>
            <a:r>
              <a:rPr lang="zh-CN" altLang="en-US" sz="2400" dirty="0"/>
              <a:t>阵列和一定数量的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触发器实现。</a:t>
            </a:r>
          </a:p>
        </p:txBody>
      </p:sp>
      <p:grpSp>
        <p:nvGrpSpPr>
          <p:cNvPr id="51" name="Group 1142"/>
          <p:cNvGrpSpPr>
            <a:grpSpLocks/>
          </p:cNvGrpSpPr>
          <p:nvPr/>
        </p:nvGrpSpPr>
        <p:grpSpPr bwMode="auto">
          <a:xfrm>
            <a:off x="568326" y="1743075"/>
            <a:ext cx="5334000" cy="4454525"/>
            <a:chOff x="432" y="1056"/>
            <a:chExt cx="3360" cy="2806"/>
          </a:xfrm>
        </p:grpSpPr>
        <p:sp>
          <p:nvSpPr>
            <p:cNvPr id="52" name="Oval 1139"/>
            <p:cNvSpPr>
              <a:spLocks noChangeArrowheads="1"/>
            </p:cNvSpPr>
            <p:nvPr/>
          </p:nvSpPr>
          <p:spPr bwMode="auto">
            <a:xfrm>
              <a:off x="432" y="1056"/>
              <a:ext cx="1536" cy="16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Text Box 1140"/>
            <p:cNvSpPr txBox="1">
              <a:spLocks noChangeArrowheads="1"/>
            </p:cNvSpPr>
            <p:nvPr/>
          </p:nvSpPr>
          <p:spPr bwMode="auto">
            <a:xfrm>
              <a:off x="2736" y="3216"/>
              <a:ext cx="1056" cy="6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</a:rPr>
                <a:t>条件分支框和输出框属于状态</a:t>
              </a:r>
              <a:r>
                <a:rPr lang="en-US" altLang="zh-CN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4" name="Line 1141"/>
            <p:cNvSpPr>
              <a:spLocks noChangeShapeType="1"/>
            </p:cNvSpPr>
            <p:nvPr/>
          </p:nvSpPr>
          <p:spPr bwMode="auto">
            <a:xfrm flipH="1" flipV="1">
              <a:off x="1728" y="2496"/>
              <a:ext cx="1008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1146"/>
          <p:cNvGrpSpPr>
            <a:grpSpLocks/>
          </p:cNvGrpSpPr>
          <p:nvPr/>
        </p:nvGrpSpPr>
        <p:grpSpPr bwMode="auto">
          <a:xfrm>
            <a:off x="415926" y="5443538"/>
            <a:ext cx="3062287" cy="1068387"/>
            <a:chOff x="336" y="3387"/>
            <a:chExt cx="1929" cy="673"/>
          </a:xfrm>
        </p:grpSpPr>
        <p:sp>
          <p:nvSpPr>
            <p:cNvPr id="56" name="Text Box 1143"/>
            <p:cNvSpPr txBox="1">
              <a:spLocks noChangeArrowheads="1"/>
            </p:cNvSpPr>
            <p:nvPr/>
          </p:nvSpPr>
          <p:spPr bwMode="auto">
            <a:xfrm>
              <a:off x="432" y="3387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一个输入</a:t>
              </a:r>
              <a:r>
                <a:rPr lang="en-US" altLang="zh-CN"/>
                <a:t>X</a:t>
              </a:r>
            </a:p>
          </p:txBody>
        </p:sp>
        <p:sp>
          <p:nvSpPr>
            <p:cNvPr id="57" name="Text Box 1144"/>
            <p:cNvSpPr txBox="1">
              <a:spLocks noChangeArrowheads="1"/>
            </p:cNvSpPr>
            <p:nvPr/>
          </p:nvSpPr>
          <p:spPr bwMode="auto">
            <a:xfrm>
              <a:off x="336" y="3600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两个输出命令</a:t>
              </a: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8" name="Text Box 1145"/>
            <p:cNvSpPr txBox="1">
              <a:spLocks noChangeArrowheads="1"/>
            </p:cNvSpPr>
            <p:nvPr/>
          </p:nvSpPr>
          <p:spPr bwMode="auto">
            <a:xfrm>
              <a:off x="345" y="3810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两个状态变量</a:t>
              </a: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</p:grpSp>
      <p:graphicFrame>
        <p:nvGraphicFramePr>
          <p:cNvPr id="59" name="Object 1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62871"/>
              </p:ext>
            </p:extLst>
          </p:nvPr>
        </p:nvGraphicFramePr>
        <p:xfrm>
          <a:off x="4811713" y="4552950"/>
          <a:ext cx="3703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5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4552950"/>
                        <a:ext cx="3703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35722"/>
              </p:ext>
            </p:extLst>
          </p:nvPr>
        </p:nvGraphicFramePr>
        <p:xfrm>
          <a:off x="6464300" y="5010150"/>
          <a:ext cx="1762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6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010150"/>
                        <a:ext cx="1762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35187"/>
              </p:ext>
            </p:extLst>
          </p:nvPr>
        </p:nvGraphicFramePr>
        <p:xfrm>
          <a:off x="6384926" y="5457825"/>
          <a:ext cx="1327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7" name="Equation" r:id="rId7" imgW="676224" imgH="219143" progId="Equation.3">
                  <p:embed/>
                </p:oleObj>
              </mc:Choice>
              <mc:Fallback>
                <p:oleObj name="Equation" r:id="rId7" imgW="6762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6" y="5457825"/>
                        <a:ext cx="1327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94011"/>
              </p:ext>
            </p:extLst>
          </p:nvPr>
        </p:nvGraphicFramePr>
        <p:xfrm>
          <a:off x="6386513" y="5857875"/>
          <a:ext cx="1622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8" name="Equation" r:id="rId9" imgW="828624" imgH="219143" progId="Equation.3">
                  <p:embed/>
                </p:oleObj>
              </mc:Choice>
              <mc:Fallback>
                <p:oleObj name="Equation" r:id="rId9" imgW="8286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857875"/>
                        <a:ext cx="16224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1160"/>
          <p:cNvGrpSpPr>
            <a:grpSpLocks/>
          </p:cNvGrpSpPr>
          <p:nvPr/>
        </p:nvGrpSpPr>
        <p:grpSpPr bwMode="auto">
          <a:xfrm>
            <a:off x="3616326" y="3114675"/>
            <a:ext cx="990600" cy="720725"/>
            <a:chOff x="2352" y="1920"/>
            <a:chExt cx="624" cy="454"/>
          </a:xfrm>
        </p:grpSpPr>
        <p:sp>
          <p:nvSpPr>
            <p:cNvPr id="72" name="Text Box 1158"/>
            <p:cNvSpPr txBox="1">
              <a:spLocks noChangeArrowheads="1"/>
            </p:cNvSpPr>
            <p:nvPr/>
          </p:nvSpPr>
          <p:spPr bwMode="auto">
            <a:xfrm>
              <a:off x="2352" y="1920"/>
              <a:ext cx="480" cy="454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无效状态</a:t>
              </a:r>
            </a:p>
          </p:txBody>
        </p:sp>
        <p:sp>
          <p:nvSpPr>
            <p:cNvPr id="73" name="Line 1159"/>
            <p:cNvSpPr>
              <a:spLocks noChangeShapeType="1"/>
            </p:cNvSpPr>
            <p:nvPr/>
          </p:nvSpPr>
          <p:spPr bwMode="auto">
            <a:xfrm>
              <a:off x="2832" y="2160"/>
              <a:ext cx="1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74" name="Group 1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06165"/>
              </p:ext>
            </p:extLst>
          </p:nvPr>
        </p:nvGraphicFramePr>
        <p:xfrm>
          <a:off x="4606926" y="1971675"/>
          <a:ext cx="3886200" cy="2362080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 flipV="1">
            <a:off x="6270239" y="1996313"/>
            <a:ext cx="0" cy="3810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417069" y="2019225"/>
            <a:ext cx="450030" cy="2522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91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3258" y="426553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grpSp>
        <p:nvGrpSpPr>
          <p:cNvPr id="20" name="Group 1044"/>
          <p:cNvGrpSpPr>
            <a:grpSpLocks/>
          </p:cNvGrpSpPr>
          <p:nvPr/>
        </p:nvGrpSpPr>
        <p:grpSpPr bwMode="auto">
          <a:xfrm>
            <a:off x="492126" y="1438275"/>
            <a:ext cx="3279775" cy="3733800"/>
            <a:chOff x="144" y="1849"/>
            <a:chExt cx="2066" cy="2352"/>
          </a:xfrm>
        </p:grpSpPr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576" y="220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2" name="Line 1046"/>
            <p:cNvSpPr>
              <a:spLocks noChangeShapeType="1"/>
            </p:cNvSpPr>
            <p:nvPr/>
          </p:nvSpPr>
          <p:spPr bwMode="auto">
            <a:xfrm>
              <a:off x="960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AutoShape 1047"/>
            <p:cNvSpPr>
              <a:spLocks noChangeArrowheads="1"/>
            </p:cNvSpPr>
            <p:nvPr/>
          </p:nvSpPr>
          <p:spPr bwMode="auto">
            <a:xfrm>
              <a:off x="528" y="268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" name="Line 1048"/>
            <p:cNvSpPr>
              <a:spLocks noChangeShapeType="1"/>
            </p:cNvSpPr>
            <p:nvPr/>
          </p:nvSpPr>
          <p:spPr bwMode="auto">
            <a:xfrm>
              <a:off x="96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1049"/>
            <p:cNvSpPr>
              <a:spLocks noChangeArrowheads="1"/>
            </p:cNvSpPr>
            <p:nvPr/>
          </p:nvSpPr>
          <p:spPr bwMode="auto">
            <a:xfrm>
              <a:off x="624" y="3673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Line 1050"/>
            <p:cNvSpPr>
              <a:spLocks noChangeShapeType="1"/>
            </p:cNvSpPr>
            <p:nvPr/>
          </p:nvSpPr>
          <p:spPr bwMode="auto">
            <a:xfrm>
              <a:off x="1399" y="2849"/>
              <a:ext cx="47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Line 1051"/>
            <p:cNvSpPr>
              <a:spLocks noChangeShapeType="1"/>
            </p:cNvSpPr>
            <p:nvPr/>
          </p:nvSpPr>
          <p:spPr bwMode="auto">
            <a:xfrm>
              <a:off x="1872" y="285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AutoShape 1052"/>
            <p:cNvSpPr>
              <a:spLocks noChangeArrowheads="1"/>
            </p:cNvSpPr>
            <p:nvPr/>
          </p:nvSpPr>
          <p:spPr bwMode="auto">
            <a:xfrm>
              <a:off x="336" y="3241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2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9" name="Line 1053"/>
            <p:cNvSpPr>
              <a:spLocks noChangeShapeType="1"/>
            </p:cNvSpPr>
            <p:nvPr/>
          </p:nvSpPr>
          <p:spPr bwMode="auto">
            <a:xfrm flipH="1">
              <a:off x="960" y="350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 Box 1054"/>
            <p:cNvSpPr txBox="1">
              <a:spLocks noChangeArrowheads="1"/>
            </p:cNvSpPr>
            <p:nvPr/>
          </p:nvSpPr>
          <p:spPr bwMode="auto">
            <a:xfrm>
              <a:off x="1488" y="3289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31" name="Text Box 1055"/>
            <p:cNvSpPr txBox="1">
              <a:spLocks noChangeArrowheads="1"/>
            </p:cNvSpPr>
            <p:nvPr/>
          </p:nvSpPr>
          <p:spPr bwMode="auto">
            <a:xfrm>
              <a:off x="240" y="2112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32" name="Rectangle 1056"/>
            <p:cNvSpPr>
              <a:spLocks noChangeArrowheads="1"/>
            </p:cNvSpPr>
            <p:nvPr/>
          </p:nvSpPr>
          <p:spPr bwMode="auto">
            <a:xfrm>
              <a:off x="1490" y="355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auto">
            <a:xfrm>
              <a:off x="144" y="4201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 Box 1058"/>
            <p:cNvSpPr txBox="1">
              <a:spLocks noChangeArrowheads="1"/>
            </p:cNvSpPr>
            <p:nvPr/>
          </p:nvSpPr>
          <p:spPr bwMode="auto">
            <a:xfrm>
              <a:off x="288" y="3577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35" name="Text Box 1059"/>
            <p:cNvSpPr txBox="1">
              <a:spLocks noChangeArrowheads="1"/>
            </p:cNvSpPr>
            <p:nvPr/>
          </p:nvSpPr>
          <p:spPr bwMode="auto">
            <a:xfrm>
              <a:off x="1344" y="2640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6" name="Text Box 1060"/>
            <p:cNvSpPr txBox="1">
              <a:spLocks noChangeArrowheads="1"/>
            </p:cNvSpPr>
            <p:nvPr/>
          </p:nvSpPr>
          <p:spPr bwMode="auto">
            <a:xfrm>
              <a:off x="960" y="297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auto">
            <a:xfrm flipH="1">
              <a:off x="960" y="391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Line 1062"/>
            <p:cNvSpPr>
              <a:spLocks noChangeShapeType="1"/>
            </p:cNvSpPr>
            <p:nvPr/>
          </p:nvSpPr>
          <p:spPr bwMode="auto">
            <a:xfrm flipH="1">
              <a:off x="1872" y="381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Line 1063"/>
            <p:cNvSpPr>
              <a:spLocks noChangeShapeType="1"/>
            </p:cNvSpPr>
            <p:nvPr/>
          </p:nvSpPr>
          <p:spPr bwMode="auto">
            <a:xfrm>
              <a:off x="144" y="2041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1064"/>
            <p:cNvSpPr>
              <a:spLocks noChangeShapeType="1"/>
            </p:cNvSpPr>
            <p:nvPr/>
          </p:nvSpPr>
          <p:spPr bwMode="auto">
            <a:xfrm>
              <a:off x="144" y="204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1065"/>
            <p:cNvSpPr>
              <a:spLocks noChangeShapeType="1"/>
            </p:cNvSpPr>
            <p:nvPr/>
          </p:nvSpPr>
          <p:spPr bwMode="auto">
            <a:xfrm>
              <a:off x="960" y="184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3311526" y="38004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44" name="Text Box 1069"/>
          <p:cNvSpPr txBox="1">
            <a:spLocks noChangeArrowheads="1"/>
          </p:cNvSpPr>
          <p:nvPr/>
        </p:nvSpPr>
        <p:spPr bwMode="auto">
          <a:xfrm>
            <a:off x="2016126" y="3952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46" name="Text Box 1134"/>
          <p:cNvSpPr txBox="1">
            <a:spLocks noChangeArrowheads="1"/>
          </p:cNvSpPr>
          <p:nvPr/>
        </p:nvSpPr>
        <p:spPr bwMode="auto">
          <a:xfrm>
            <a:off x="2092326" y="1666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grpSp>
        <p:nvGrpSpPr>
          <p:cNvPr id="47" name="Group 1135"/>
          <p:cNvGrpSpPr>
            <a:grpSpLocks/>
          </p:cNvGrpSpPr>
          <p:nvPr/>
        </p:nvGrpSpPr>
        <p:grpSpPr bwMode="auto">
          <a:xfrm>
            <a:off x="225426" y="890958"/>
            <a:ext cx="990600" cy="406400"/>
            <a:chOff x="240" y="480"/>
            <a:chExt cx="1488" cy="256"/>
          </a:xfrm>
        </p:grpSpPr>
        <p:sp>
          <p:nvSpPr>
            <p:cNvPr id="48" name="Text Box 113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Line 113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138"/>
          <p:cNvSpPr txBox="1">
            <a:spLocks noChangeArrowheads="1"/>
          </p:cNvSpPr>
          <p:nvPr/>
        </p:nvSpPr>
        <p:spPr bwMode="auto">
          <a:xfrm>
            <a:off x="987426" y="900483"/>
            <a:ext cx="7304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已知</a:t>
            </a:r>
            <a:r>
              <a:rPr lang="en-US" altLang="zh-CN" dirty="0"/>
              <a:t>ASM</a:t>
            </a:r>
            <a:r>
              <a:rPr lang="zh-CN" altLang="en-US" dirty="0"/>
              <a:t>图如下，用</a:t>
            </a:r>
            <a:r>
              <a:rPr lang="en-US" altLang="zh-CN" dirty="0"/>
              <a:t>PLA</a:t>
            </a:r>
            <a:r>
              <a:rPr lang="zh-CN" altLang="en-US" dirty="0"/>
              <a:t>阵列和一定数量的</a:t>
            </a:r>
            <a:r>
              <a:rPr lang="en-US" altLang="zh-CN" dirty="0"/>
              <a:t>D</a:t>
            </a:r>
            <a:r>
              <a:rPr lang="zh-CN" altLang="en-US" dirty="0"/>
              <a:t>触发器实现。</a:t>
            </a:r>
          </a:p>
        </p:txBody>
      </p:sp>
      <p:grpSp>
        <p:nvGrpSpPr>
          <p:cNvPr id="51" name="Group 1142"/>
          <p:cNvGrpSpPr>
            <a:grpSpLocks/>
          </p:cNvGrpSpPr>
          <p:nvPr/>
        </p:nvGrpSpPr>
        <p:grpSpPr bwMode="auto">
          <a:xfrm>
            <a:off x="568326" y="1743075"/>
            <a:ext cx="4727575" cy="4213225"/>
            <a:chOff x="432" y="1056"/>
            <a:chExt cx="2978" cy="2654"/>
          </a:xfrm>
        </p:grpSpPr>
        <p:sp>
          <p:nvSpPr>
            <p:cNvPr id="52" name="Oval 1139"/>
            <p:cNvSpPr>
              <a:spLocks noChangeArrowheads="1"/>
            </p:cNvSpPr>
            <p:nvPr/>
          </p:nvSpPr>
          <p:spPr bwMode="auto">
            <a:xfrm>
              <a:off x="432" y="1056"/>
              <a:ext cx="1536" cy="16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Text Box 1140"/>
            <p:cNvSpPr txBox="1">
              <a:spLocks noChangeArrowheads="1"/>
            </p:cNvSpPr>
            <p:nvPr/>
          </p:nvSpPr>
          <p:spPr bwMode="auto">
            <a:xfrm>
              <a:off x="2354" y="3064"/>
              <a:ext cx="1056" cy="6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/>
                <a:t>条件分支框和输出框属于状态</a:t>
              </a:r>
              <a:r>
                <a:rPr lang="en-US" altLang="zh-CN" dirty="0"/>
                <a:t>P</a:t>
              </a:r>
            </a:p>
          </p:txBody>
        </p:sp>
        <p:sp>
          <p:nvSpPr>
            <p:cNvPr id="54" name="Line 1141"/>
            <p:cNvSpPr>
              <a:spLocks noChangeShapeType="1"/>
            </p:cNvSpPr>
            <p:nvPr/>
          </p:nvSpPr>
          <p:spPr bwMode="auto">
            <a:xfrm flipH="1" flipV="1">
              <a:off x="1728" y="2496"/>
              <a:ext cx="626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5" name="Group 1146"/>
          <p:cNvGrpSpPr>
            <a:grpSpLocks/>
          </p:cNvGrpSpPr>
          <p:nvPr/>
        </p:nvGrpSpPr>
        <p:grpSpPr bwMode="auto">
          <a:xfrm>
            <a:off x="415926" y="5443538"/>
            <a:ext cx="3062287" cy="1068387"/>
            <a:chOff x="336" y="3387"/>
            <a:chExt cx="1929" cy="673"/>
          </a:xfrm>
        </p:grpSpPr>
        <p:sp>
          <p:nvSpPr>
            <p:cNvPr id="56" name="Text Box 1143"/>
            <p:cNvSpPr txBox="1">
              <a:spLocks noChangeArrowheads="1"/>
            </p:cNvSpPr>
            <p:nvPr/>
          </p:nvSpPr>
          <p:spPr bwMode="auto">
            <a:xfrm>
              <a:off x="432" y="3387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一个输入</a:t>
              </a:r>
              <a:r>
                <a:rPr lang="en-US" altLang="zh-CN"/>
                <a:t>X</a:t>
              </a:r>
            </a:p>
          </p:txBody>
        </p:sp>
        <p:sp>
          <p:nvSpPr>
            <p:cNvPr id="57" name="Text Box 1144"/>
            <p:cNvSpPr txBox="1">
              <a:spLocks noChangeArrowheads="1"/>
            </p:cNvSpPr>
            <p:nvPr/>
          </p:nvSpPr>
          <p:spPr bwMode="auto">
            <a:xfrm>
              <a:off x="336" y="3600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两个输出命令</a:t>
              </a: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8" name="Text Box 1145"/>
            <p:cNvSpPr txBox="1">
              <a:spLocks noChangeArrowheads="1"/>
            </p:cNvSpPr>
            <p:nvPr/>
          </p:nvSpPr>
          <p:spPr bwMode="auto">
            <a:xfrm>
              <a:off x="345" y="3810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两个状态变量</a:t>
              </a: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</p:grpSp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79727"/>
              </p:ext>
            </p:extLst>
          </p:nvPr>
        </p:nvGraphicFramePr>
        <p:xfrm>
          <a:off x="3463926" y="1359682"/>
          <a:ext cx="40147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3" name="Equation" r:id="rId3" imgW="2381216" imgH="228600" progId="Equation.3">
                  <p:embed/>
                </p:oleObj>
              </mc:Choice>
              <mc:Fallback>
                <p:oleObj name="Equation" r:id="rId3" imgW="2381216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6" y="1359682"/>
                        <a:ext cx="40147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87341"/>
              </p:ext>
            </p:extLst>
          </p:nvPr>
        </p:nvGraphicFramePr>
        <p:xfrm>
          <a:off x="3463926" y="1825625"/>
          <a:ext cx="2286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4" name="Equation" r:id="rId5" imgW="1295535" imgH="228600" progId="Equation.3">
                  <p:embed/>
                </p:oleObj>
              </mc:Choice>
              <mc:Fallback>
                <p:oleObj name="Equation" r:id="rId5" imgW="1295535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6" y="1825625"/>
                        <a:ext cx="2286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23086"/>
              </p:ext>
            </p:extLst>
          </p:nvPr>
        </p:nvGraphicFramePr>
        <p:xfrm>
          <a:off x="3479479" y="2242994"/>
          <a:ext cx="12811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5" name="Equation" r:id="rId7" imgW="676224" imgH="219143" progId="Equation.3">
                  <p:embed/>
                </p:oleObj>
              </mc:Choice>
              <mc:Fallback>
                <p:oleObj name="Equation" r:id="rId7" imgW="6762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479" y="2242994"/>
                        <a:ext cx="12811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07331"/>
              </p:ext>
            </p:extLst>
          </p:nvPr>
        </p:nvGraphicFramePr>
        <p:xfrm>
          <a:off x="3482064" y="2577306"/>
          <a:ext cx="1600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6" name="Equation" r:id="rId9" imgW="828624" imgH="219143" progId="Equation.3">
                  <p:embed/>
                </p:oleObj>
              </mc:Choice>
              <mc:Fallback>
                <p:oleObj name="Equation" r:id="rId9" imgW="8286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64" y="2577306"/>
                        <a:ext cx="16002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3535670" y="3019425"/>
            <a:ext cx="1828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D</a:t>
            </a:r>
            <a:r>
              <a:rPr lang="zh-CN" altLang="en-US" dirty="0"/>
              <a:t>触发器</a:t>
            </a:r>
            <a:r>
              <a:rPr lang="en-US" altLang="zh-CN" dirty="0"/>
              <a:t>+PLA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84" y="2382488"/>
            <a:ext cx="313554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16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0" y="476336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grpSp>
        <p:nvGrpSpPr>
          <p:cNvPr id="20" name="Group 1044"/>
          <p:cNvGrpSpPr>
            <a:grpSpLocks/>
          </p:cNvGrpSpPr>
          <p:nvPr/>
        </p:nvGrpSpPr>
        <p:grpSpPr bwMode="auto">
          <a:xfrm>
            <a:off x="492126" y="1438275"/>
            <a:ext cx="3279775" cy="3733800"/>
            <a:chOff x="144" y="1849"/>
            <a:chExt cx="2066" cy="2352"/>
          </a:xfrm>
        </p:grpSpPr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576" y="220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2" name="Line 1046"/>
            <p:cNvSpPr>
              <a:spLocks noChangeShapeType="1"/>
            </p:cNvSpPr>
            <p:nvPr/>
          </p:nvSpPr>
          <p:spPr bwMode="auto">
            <a:xfrm>
              <a:off x="960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AutoShape 1047"/>
            <p:cNvSpPr>
              <a:spLocks noChangeArrowheads="1"/>
            </p:cNvSpPr>
            <p:nvPr/>
          </p:nvSpPr>
          <p:spPr bwMode="auto">
            <a:xfrm>
              <a:off x="528" y="268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" name="Line 1048"/>
            <p:cNvSpPr>
              <a:spLocks noChangeShapeType="1"/>
            </p:cNvSpPr>
            <p:nvPr/>
          </p:nvSpPr>
          <p:spPr bwMode="auto">
            <a:xfrm>
              <a:off x="96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1049"/>
            <p:cNvSpPr>
              <a:spLocks noChangeArrowheads="1"/>
            </p:cNvSpPr>
            <p:nvPr/>
          </p:nvSpPr>
          <p:spPr bwMode="auto">
            <a:xfrm>
              <a:off x="624" y="3673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Line 1050"/>
            <p:cNvSpPr>
              <a:spLocks noChangeShapeType="1"/>
            </p:cNvSpPr>
            <p:nvPr/>
          </p:nvSpPr>
          <p:spPr bwMode="auto">
            <a:xfrm>
              <a:off x="1399" y="2849"/>
              <a:ext cx="47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Line 1051"/>
            <p:cNvSpPr>
              <a:spLocks noChangeShapeType="1"/>
            </p:cNvSpPr>
            <p:nvPr/>
          </p:nvSpPr>
          <p:spPr bwMode="auto">
            <a:xfrm>
              <a:off x="1872" y="285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AutoShape 1052"/>
            <p:cNvSpPr>
              <a:spLocks noChangeArrowheads="1"/>
            </p:cNvSpPr>
            <p:nvPr/>
          </p:nvSpPr>
          <p:spPr bwMode="auto">
            <a:xfrm>
              <a:off x="336" y="3241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Z</a:t>
              </a:r>
              <a:r>
                <a:rPr lang="en-US" altLang="zh-CN" baseline="-25000">
                  <a:solidFill>
                    <a:schemeClr val="tx1"/>
                  </a:solidFill>
                </a:rPr>
                <a:t>2</a:t>
              </a:r>
              <a:r>
                <a:rPr lang="en-US" altLang="zh-CN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9" name="Line 1053"/>
            <p:cNvSpPr>
              <a:spLocks noChangeShapeType="1"/>
            </p:cNvSpPr>
            <p:nvPr/>
          </p:nvSpPr>
          <p:spPr bwMode="auto">
            <a:xfrm flipH="1">
              <a:off x="960" y="350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 Box 1054"/>
            <p:cNvSpPr txBox="1">
              <a:spLocks noChangeArrowheads="1"/>
            </p:cNvSpPr>
            <p:nvPr/>
          </p:nvSpPr>
          <p:spPr bwMode="auto">
            <a:xfrm>
              <a:off x="1488" y="3289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31" name="Text Box 1055"/>
            <p:cNvSpPr txBox="1">
              <a:spLocks noChangeArrowheads="1"/>
            </p:cNvSpPr>
            <p:nvPr/>
          </p:nvSpPr>
          <p:spPr bwMode="auto">
            <a:xfrm>
              <a:off x="240" y="2112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32" name="Rectangle 1056"/>
            <p:cNvSpPr>
              <a:spLocks noChangeArrowheads="1"/>
            </p:cNvSpPr>
            <p:nvPr/>
          </p:nvSpPr>
          <p:spPr bwMode="auto">
            <a:xfrm>
              <a:off x="1490" y="355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auto">
            <a:xfrm>
              <a:off x="144" y="4201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 Box 1058"/>
            <p:cNvSpPr txBox="1">
              <a:spLocks noChangeArrowheads="1"/>
            </p:cNvSpPr>
            <p:nvPr/>
          </p:nvSpPr>
          <p:spPr bwMode="auto">
            <a:xfrm>
              <a:off x="288" y="3577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35" name="Text Box 1059"/>
            <p:cNvSpPr txBox="1">
              <a:spLocks noChangeArrowheads="1"/>
            </p:cNvSpPr>
            <p:nvPr/>
          </p:nvSpPr>
          <p:spPr bwMode="auto">
            <a:xfrm>
              <a:off x="1344" y="2640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6" name="Text Box 1060"/>
            <p:cNvSpPr txBox="1">
              <a:spLocks noChangeArrowheads="1"/>
            </p:cNvSpPr>
            <p:nvPr/>
          </p:nvSpPr>
          <p:spPr bwMode="auto">
            <a:xfrm>
              <a:off x="960" y="297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auto">
            <a:xfrm flipH="1">
              <a:off x="960" y="391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Line 1062"/>
            <p:cNvSpPr>
              <a:spLocks noChangeShapeType="1"/>
            </p:cNvSpPr>
            <p:nvPr/>
          </p:nvSpPr>
          <p:spPr bwMode="auto">
            <a:xfrm flipH="1">
              <a:off x="1872" y="381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Line 1063"/>
            <p:cNvSpPr>
              <a:spLocks noChangeShapeType="1"/>
            </p:cNvSpPr>
            <p:nvPr/>
          </p:nvSpPr>
          <p:spPr bwMode="auto">
            <a:xfrm>
              <a:off x="144" y="2041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1064"/>
            <p:cNvSpPr>
              <a:spLocks noChangeShapeType="1"/>
            </p:cNvSpPr>
            <p:nvPr/>
          </p:nvSpPr>
          <p:spPr bwMode="auto">
            <a:xfrm>
              <a:off x="144" y="204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1065"/>
            <p:cNvSpPr>
              <a:spLocks noChangeShapeType="1"/>
            </p:cNvSpPr>
            <p:nvPr/>
          </p:nvSpPr>
          <p:spPr bwMode="auto">
            <a:xfrm>
              <a:off x="960" y="184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3311526" y="38004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44" name="Text Box 1069"/>
          <p:cNvSpPr txBox="1">
            <a:spLocks noChangeArrowheads="1"/>
          </p:cNvSpPr>
          <p:nvPr/>
        </p:nvSpPr>
        <p:spPr bwMode="auto">
          <a:xfrm>
            <a:off x="2016126" y="3952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46" name="Text Box 1134"/>
          <p:cNvSpPr txBox="1">
            <a:spLocks noChangeArrowheads="1"/>
          </p:cNvSpPr>
          <p:nvPr/>
        </p:nvSpPr>
        <p:spPr bwMode="auto">
          <a:xfrm>
            <a:off x="2092326" y="16668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grpSp>
        <p:nvGrpSpPr>
          <p:cNvPr id="47" name="Group 1135"/>
          <p:cNvGrpSpPr>
            <a:grpSpLocks/>
          </p:cNvGrpSpPr>
          <p:nvPr/>
        </p:nvGrpSpPr>
        <p:grpSpPr bwMode="auto">
          <a:xfrm>
            <a:off x="225426" y="890958"/>
            <a:ext cx="990600" cy="406400"/>
            <a:chOff x="240" y="480"/>
            <a:chExt cx="1488" cy="256"/>
          </a:xfrm>
        </p:grpSpPr>
        <p:sp>
          <p:nvSpPr>
            <p:cNvPr id="48" name="Text Box 113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Line 113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138"/>
          <p:cNvSpPr txBox="1">
            <a:spLocks noChangeArrowheads="1"/>
          </p:cNvSpPr>
          <p:nvPr/>
        </p:nvSpPr>
        <p:spPr bwMode="auto">
          <a:xfrm>
            <a:off x="987426" y="900483"/>
            <a:ext cx="7304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已知</a:t>
            </a:r>
            <a:r>
              <a:rPr lang="en-US" altLang="zh-CN" dirty="0"/>
              <a:t>ASM</a:t>
            </a:r>
            <a:r>
              <a:rPr lang="zh-CN" altLang="en-US" dirty="0"/>
              <a:t>图如下，用</a:t>
            </a:r>
            <a:r>
              <a:rPr lang="en-US" altLang="zh-CN" dirty="0"/>
              <a:t>PLA</a:t>
            </a:r>
            <a:r>
              <a:rPr lang="zh-CN" altLang="en-US" dirty="0"/>
              <a:t>阵列和一定数量的</a:t>
            </a:r>
            <a:r>
              <a:rPr lang="en-US" altLang="zh-CN" dirty="0"/>
              <a:t>D</a:t>
            </a:r>
            <a:r>
              <a:rPr lang="zh-CN" altLang="en-US" dirty="0"/>
              <a:t>触发器实现。</a:t>
            </a:r>
          </a:p>
        </p:txBody>
      </p:sp>
      <p:grpSp>
        <p:nvGrpSpPr>
          <p:cNvPr id="51" name="Group 1142"/>
          <p:cNvGrpSpPr>
            <a:grpSpLocks/>
          </p:cNvGrpSpPr>
          <p:nvPr/>
        </p:nvGrpSpPr>
        <p:grpSpPr bwMode="auto">
          <a:xfrm>
            <a:off x="263526" y="1743075"/>
            <a:ext cx="2743200" cy="4702175"/>
            <a:chOff x="240" y="1056"/>
            <a:chExt cx="1728" cy="2962"/>
          </a:xfrm>
        </p:grpSpPr>
        <p:sp>
          <p:nvSpPr>
            <p:cNvPr id="52" name="Oval 1139"/>
            <p:cNvSpPr>
              <a:spLocks noChangeArrowheads="1"/>
            </p:cNvSpPr>
            <p:nvPr/>
          </p:nvSpPr>
          <p:spPr bwMode="auto">
            <a:xfrm>
              <a:off x="432" y="1056"/>
              <a:ext cx="1536" cy="16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Text Box 1140"/>
            <p:cNvSpPr txBox="1">
              <a:spLocks noChangeArrowheads="1"/>
            </p:cNvSpPr>
            <p:nvPr/>
          </p:nvSpPr>
          <p:spPr bwMode="auto">
            <a:xfrm>
              <a:off x="240" y="3372"/>
              <a:ext cx="1056" cy="6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/>
                <a:t>条件分支框和输出框属于状态</a:t>
              </a:r>
              <a:r>
                <a:rPr lang="en-US" altLang="zh-CN" dirty="0"/>
                <a:t>P</a:t>
              </a:r>
            </a:p>
          </p:txBody>
        </p:sp>
        <p:sp>
          <p:nvSpPr>
            <p:cNvPr id="54" name="Line 1141"/>
            <p:cNvSpPr>
              <a:spLocks noChangeShapeType="1"/>
            </p:cNvSpPr>
            <p:nvPr/>
          </p:nvSpPr>
          <p:spPr bwMode="auto">
            <a:xfrm flipV="1">
              <a:off x="528" y="2351"/>
              <a:ext cx="0" cy="100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21500"/>
              </p:ext>
            </p:extLst>
          </p:nvPr>
        </p:nvGraphicFramePr>
        <p:xfrm>
          <a:off x="3463926" y="1359682"/>
          <a:ext cx="40147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2" name="Equation" r:id="rId3" imgW="2381216" imgH="228600" progId="Equation.3">
                  <p:embed/>
                </p:oleObj>
              </mc:Choice>
              <mc:Fallback>
                <p:oleObj name="Equation" r:id="rId3" imgW="2381216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6" y="1359682"/>
                        <a:ext cx="401478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83940"/>
              </p:ext>
            </p:extLst>
          </p:nvPr>
        </p:nvGraphicFramePr>
        <p:xfrm>
          <a:off x="3463926" y="1825625"/>
          <a:ext cx="2286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3" name="Equation" r:id="rId5" imgW="1295535" imgH="228600" progId="Equation.3">
                  <p:embed/>
                </p:oleObj>
              </mc:Choice>
              <mc:Fallback>
                <p:oleObj name="Equation" r:id="rId5" imgW="1295535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6" y="1825625"/>
                        <a:ext cx="2286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75436"/>
              </p:ext>
            </p:extLst>
          </p:nvPr>
        </p:nvGraphicFramePr>
        <p:xfrm>
          <a:off x="3479479" y="2242994"/>
          <a:ext cx="12811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4" name="Equation" r:id="rId7" imgW="676224" imgH="219143" progId="Equation.3">
                  <p:embed/>
                </p:oleObj>
              </mc:Choice>
              <mc:Fallback>
                <p:oleObj name="Equation" r:id="rId7" imgW="6762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479" y="2242994"/>
                        <a:ext cx="12811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0005"/>
              </p:ext>
            </p:extLst>
          </p:nvPr>
        </p:nvGraphicFramePr>
        <p:xfrm>
          <a:off x="3482064" y="2577306"/>
          <a:ext cx="1600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5" name="Equation" r:id="rId9" imgW="828624" imgH="219143" progId="Equation.3">
                  <p:embed/>
                </p:oleObj>
              </mc:Choice>
              <mc:Fallback>
                <p:oleObj name="Equation" r:id="rId9" imgW="828624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64" y="2577306"/>
                        <a:ext cx="16002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3535670" y="3019425"/>
            <a:ext cx="1828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D</a:t>
            </a:r>
            <a:r>
              <a:rPr lang="zh-CN" altLang="en-US" dirty="0"/>
              <a:t>触发器</a:t>
            </a:r>
            <a:r>
              <a:rPr lang="en-US" altLang="zh-CN" dirty="0"/>
              <a:t>+PLA</a:t>
            </a:r>
          </a:p>
        </p:txBody>
      </p:sp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3268664" y="3494088"/>
            <a:ext cx="5757863" cy="2911475"/>
            <a:chOff x="1365" y="864"/>
            <a:chExt cx="3627" cy="1834"/>
          </a:xfrm>
        </p:grpSpPr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2352" y="105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6" y="105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372" y="126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3456" y="12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9" name="AutoShape 12"/>
            <p:cNvSpPr>
              <a:spLocks noChangeArrowheads="1"/>
            </p:cNvSpPr>
            <p:nvPr/>
          </p:nvSpPr>
          <p:spPr bwMode="auto">
            <a:xfrm>
              <a:off x="2832" y="139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" name="AutoShape 13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1584" y="1872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1584" y="2016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1584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>
              <a:off x="1594" y="1703"/>
              <a:ext cx="238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2880" y="1488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3990" y="1497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V="1">
              <a:off x="2880" y="9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 flipH="1">
              <a:off x="2208" y="96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 flipV="1">
              <a:off x="4032" y="86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 flipH="1">
              <a:off x="2064" y="86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2208" y="960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2064" y="864"/>
              <a:ext cx="0" cy="1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1767" y="1547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2352" y="10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3504" y="10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87" name="Object 31"/>
            <p:cNvGraphicFramePr>
              <a:graphicFrameLocks noChangeAspect="1"/>
            </p:cNvGraphicFramePr>
            <p:nvPr/>
          </p:nvGraphicFramePr>
          <p:xfrm>
            <a:off x="2160" y="2448"/>
            <a:ext cx="2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6" name="Equation" r:id="rId11" imgW="180992" imgH="219143" progId="Equation.3">
                    <p:embed/>
                  </p:oleObj>
                </mc:Choice>
                <mc:Fallback>
                  <p:oleObj name="Equation" r:id="rId11" imgW="180992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2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32"/>
            <p:cNvGraphicFramePr>
              <a:graphicFrameLocks noChangeAspect="1"/>
            </p:cNvGraphicFramePr>
            <p:nvPr/>
          </p:nvGraphicFramePr>
          <p:xfrm>
            <a:off x="1968" y="2448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7" name="Equation" r:id="rId13" imgW="190433" imgH="219143" progId="Equation.3">
                    <p:embed/>
                  </p:oleObj>
                </mc:Choice>
                <mc:Fallback>
                  <p:oleObj name="Equation" r:id="rId13" imgW="190433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48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33"/>
            <p:cNvGraphicFramePr>
              <a:graphicFrameLocks noChangeAspect="1"/>
            </p:cNvGraphicFramePr>
            <p:nvPr/>
          </p:nvGraphicFramePr>
          <p:xfrm>
            <a:off x="1623" y="2448"/>
            <a:ext cx="21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8" name="Equation" r:id="rId15" imgW="171551" imgH="181043" progId="Equation.3">
                    <p:embed/>
                  </p:oleObj>
                </mc:Choice>
                <mc:Fallback>
                  <p:oleObj name="Equation" r:id="rId15" imgW="171551" imgH="1810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448"/>
                          <a:ext cx="21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34"/>
            <p:cNvGraphicFramePr>
              <a:graphicFrameLocks noChangeAspect="1"/>
            </p:cNvGraphicFramePr>
            <p:nvPr/>
          </p:nvGraphicFramePr>
          <p:xfrm>
            <a:off x="1795" y="2448"/>
            <a:ext cx="217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9" name="Equation" r:id="rId17" imgW="171551" imgH="152400" progId="Equation.3">
                    <p:embed/>
                  </p:oleObj>
                </mc:Choice>
                <mc:Fallback>
                  <p:oleObj name="Equation" r:id="rId17" imgW="171551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448"/>
                          <a:ext cx="217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 Box 35"/>
            <p:cNvSpPr txBox="1">
              <a:spLocks noChangeArrowheads="1"/>
            </p:cNvSpPr>
            <p:nvPr/>
          </p:nvSpPr>
          <p:spPr bwMode="auto">
            <a:xfrm>
              <a:off x="1365" y="153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/>
                <a:t>CP</a:t>
              </a:r>
              <a:endParaRPr lang="en-US" altLang="zh-CN" baseline="-25000" dirty="0"/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2496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3648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4512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>
              <a:off x="4704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6" name="Text Box 40"/>
            <p:cNvSpPr txBox="1">
              <a:spLocks noChangeArrowheads="1"/>
            </p:cNvSpPr>
            <p:nvPr/>
          </p:nvSpPr>
          <p:spPr bwMode="auto">
            <a:xfrm>
              <a:off x="4368" y="24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7" name="Text Box 41"/>
            <p:cNvSpPr txBox="1">
              <a:spLocks noChangeArrowheads="1"/>
            </p:cNvSpPr>
            <p:nvPr/>
          </p:nvSpPr>
          <p:spPr bwMode="auto">
            <a:xfrm>
              <a:off x="4560" y="24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1747" y="1833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9" name="Oval 43"/>
            <p:cNvSpPr>
              <a:spLocks noChangeArrowheads="1"/>
            </p:cNvSpPr>
            <p:nvPr/>
          </p:nvSpPr>
          <p:spPr bwMode="auto">
            <a:xfrm>
              <a:off x="2180" y="1842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0" name="Oval 44"/>
            <p:cNvSpPr>
              <a:spLocks noChangeArrowheads="1"/>
            </p:cNvSpPr>
            <p:nvPr/>
          </p:nvSpPr>
          <p:spPr bwMode="auto">
            <a:xfrm>
              <a:off x="2027" y="1833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1" name="Oval 45"/>
            <p:cNvSpPr>
              <a:spLocks noChangeArrowheads="1"/>
            </p:cNvSpPr>
            <p:nvPr/>
          </p:nvSpPr>
          <p:spPr bwMode="auto">
            <a:xfrm>
              <a:off x="1890" y="1989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" name="Oval 46"/>
            <p:cNvSpPr>
              <a:spLocks noChangeArrowheads="1"/>
            </p:cNvSpPr>
            <p:nvPr/>
          </p:nvSpPr>
          <p:spPr bwMode="auto">
            <a:xfrm>
              <a:off x="2046" y="1996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" name="Oval 47"/>
            <p:cNvSpPr>
              <a:spLocks noChangeArrowheads="1"/>
            </p:cNvSpPr>
            <p:nvPr/>
          </p:nvSpPr>
          <p:spPr bwMode="auto">
            <a:xfrm>
              <a:off x="2181" y="2005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4" name="Oval 48"/>
            <p:cNvSpPr>
              <a:spLocks noChangeArrowheads="1"/>
            </p:cNvSpPr>
            <p:nvPr/>
          </p:nvSpPr>
          <p:spPr bwMode="auto">
            <a:xfrm>
              <a:off x="2190" y="2130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5" name="Oval 49"/>
            <p:cNvSpPr>
              <a:spLocks noChangeArrowheads="1"/>
            </p:cNvSpPr>
            <p:nvPr/>
          </p:nvSpPr>
          <p:spPr bwMode="auto">
            <a:xfrm>
              <a:off x="2046" y="2139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3513" y="203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107" name="Text Box 51"/>
            <p:cNvSpPr txBox="1">
              <a:spLocks noChangeArrowheads="1"/>
            </p:cNvSpPr>
            <p:nvPr/>
          </p:nvSpPr>
          <p:spPr bwMode="auto">
            <a:xfrm>
              <a:off x="2372" y="18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108" name="Text Box 52"/>
            <p:cNvSpPr txBox="1">
              <a:spLocks noChangeArrowheads="1"/>
            </p:cNvSpPr>
            <p:nvPr/>
          </p:nvSpPr>
          <p:spPr bwMode="auto">
            <a:xfrm>
              <a:off x="4560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109" name="Text Box 53"/>
            <p:cNvSpPr txBox="1">
              <a:spLocks noChangeArrowheads="1"/>
            </p:cNvSpPr>
            <p:nvPr/>
          </p:nvSpPr>
          <p:spPr bwMode="auto">
            <a:xfrm>
              <a:off x="4368" y="20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graphicFrame>
          <p:nvGraphicFramePr>
            <p:cNvPr id="110" name="Object 54"/>
            <p:cNvGraphicFramePr>
              <a:graphicFrameLocks noChangeAspect="1"/>
            </p:cNvGraphicFramePr>
            <p:nvPr/>
          </p:nvGraphicFramePr>
          <p:xfrm>
            <a:off x="2777" y="1056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0" name="Equation" r:id="rId19" imgW="190433" imgH="219143" progId="Equation.DSMT4">
                    <p:embed/>
                  </p:oleObj>
                </mc:Choice>
                <mc:Fallback>
                  <p:oleObj name="Equation" r:id="rId19" imgW="190433" imgH="21914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1056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55"/>
            <p:cNvGraphicFramePr>
              <a:graphicFrameLocks noChangeAspect="1"/>
            </p:cNvGraphicFramePr>
            <p:nvPr/>
          </p:nvGraphicFramePr>
          <p:xfrm>
            <a:off x="3888" y="1056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1" name="公式" r:id="rId21" imgW="190433" imgH="219143" progId="Equation.3">
                    <p:embed/>
                  </p:oleObj>
                </mc:Choice>
                <mc:Fallback>
                  <p:oleObj name="公式" r:id="rId21" imgW="190433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56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3"/>
            <p:cNvGraphicFramePr>
              <a:graphicFrameLocks noChangeAspect="1"/>
            </p:cNvGraphicFramePr>
            <p:nvPr/>
          </p:nvGraphicFramePr>
          <p:xfrm>
            <a:off x="2441" y="2395"/>
            <a:ext cx="4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2" name="公式" r:id="rId23" imgW="317160" imgH="253800" progId="Equation.3">
                    <p:embed/>
                  </p:oleObj>
                </mc:Choice>
                <mc:Fallback>
                  <p:oleObj name="公式" r:id="rId23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2395"/>
                          <a:ext cx="4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4"/>
            <p:cNvGraphicFramePr>
              <a:graphicFrameLocks noChangeAspect="1"/>
            </p:cNvGraphicFramePr>
            <p:nvPr/>
          </p:nvGraphicFramePr>
          <p:xfrm>
            <a:off x="3468" y="2393"/>
            <a:ext cx="4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3" name="公式" r:id="rId25" imgW="317160" imgH="228600" progId="Equation.3">
                    <p:embed/>
                  </p:oleObj>
                </mc:Choice>
                <mc:Fallback>
                  <p:oleObj name="公式" r:id="rId25" imgW="317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393"/>
                          <a:ext cx="40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558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4973" y="479019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1042986" y="887306"/>
            <a:ext cx="793930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控制器的</a:t>
            </a:r>
            <a:r>
              <a:rPr lang="en-US" altLang="zh-CN" dirty="0"/>
              <a:t>ASM</a:t>
            </a:r>
            <a:r>
              <a:rPr lang="zh-CN" altLang="en-US" dirty="0"/>
              <a:t>图如图所示，规定使用</a:t>
            </a:r>
            <a:r>
              <a:rPr lang="en-US" altLang="zh-CN" dirty="0"/>
              <a:t>D</a:t>
            </a:r>
            <a:r>
              <a:rPr lang="zh-CN" altLang="en-US" dirty="0"/>
              <a:t>触发器，设计“计数器型”控制器。其中控制信号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为脉冲控制信号，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为电平控制信号。设状态周期</a:t>
            </a:r>
            <a:r>
              <a:rPr lang="en-US" altLang="zh-CN" dirty="0"/>
              <a:t>T=T</a:t>
            </a:r>
            <a:r>
              <a:rPr lang="en-US" altLang="zh-CN" baseline="-25000" dirty="0"/>
              <a:t>1</a:t>
            </a:r>
            <a:r>
              <a:rPr lang="en-US" altLang="zh-CN" dirty="0"/>
              <a:t>+T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用作触发器状态改变时序，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用于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控制信号定时。</a:t>
            </a:r>
          </a:p>
        </p:txBody>
      </p:sp>
      <p:grpSp>
        <p:nvGrpSpPr>
          <p:cNvPr id="115" name="Group 9"/>
          <p:cNvGrpSpPr>
            <a:grpSpLocks/>
          </p:cNvGrpSpPr>
          <p:nvPr/>
        </p:nvGrpSpPr>
        <p:grpSpPr bwMode="auto">
          <a:xfrm>
            <a:off x="204787" y="891297"/>
            <a:ext cx="990600" cy="406400"/>
            <a:chOff x="240" y="480"/>
            <a:chExt cx="1488" cy="256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876779"/>
              </p:ext>
            </p:extLst>
          </p:nvPr>
        </p:nvGraphicFramePr>
        <p:xfrm>
          <a:off x="31919" y="2211839"/>
          <a:ext cx="4336151" cy="310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0" name="位图图像" r:id="rId3" imgW="2553056" imgH="1828571" progId="PBrush">
                  <p:embed/>
                </p:oleObj>
              </mc:Choice>
              <mc:Fallback>
                <p:oleObj name="位图图像" r:id="rId3" imgW="2553056" imgH="182857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" y="2211839"/>
                        <a:ext cx="4336151" cy="310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03156"/>
              </p:ext>
            </p:extLst>
          </p:nvPr>
        </p:nvGraphicFramePr>
        <p:xfrm>
          <a:off x="4572000" y="2033907"/>
          <a:ext cx="4419600" cy="3449639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43470"/>
              </p:ext>
            </p:extLst>
          </p:nvPr>
        </p:nvGraphicFramePr>
        <p:xfrm>
          <a:off x="8072156" y="2838433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5" imgW="162000" imgH="171450" progId="Equation.3">
                  <p:embed/>
                </p:oleObj>
              </mc:Choice>
              <mc:Fallback>
                <p:oleObj name="Equation" r:id="rId5" imgW="162000" imgH="17145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156" y="2838433"/>
                        <a:ext cx="284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27042"/>
              </p:ext>
            </p:extLst>
          </p:nvPr>
        </p:nvGraphicFramePr>
        <p:xfrm>
          <a:off x="8054694" y="3190733"/>
          <a:ext cx="28416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7" imgW="162000" imgH="142875" progId="Equation.3">
                  <p:embed/>
                </p:oleObj>
              </mc:Choice>
              <mc:Fallback>
                <p:oleObj name="Equation" r:id="rId7" imgW="162000" imgH="142875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3190733"/>
                        <a:ext cx="28416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95643"/>
              </p:ext>
            </p:extLst>
          </p:nvPr>
        </p:nvGraphicFramePr>
        <p:xfrm>
          <a:off x="8054694" y="35242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9" imgW="162000" imgH="171450" progId="Equation.3">
                  <p:embed/>
                </p:oleObj>
              </mc:Choice>
              <mc:Fallback>
                <p:oleObj name="Equation" r:id="rId9" imgW="162000" imgH="17145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35242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71802"/>
              </p:ext>
            </p:extLst>
          </p:nvPr>
        </p:nvGraphicFramePr>
        <p:xfrm>
          <a:off x="8037231" y="3888408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Equation" r:id="rId11" imgW="162000" imgH="142875" progId="Equation.3">
                  <p:embed/>
                </p:oleObj>
              </mc:Choice>
              <mc:Fallback>
                <p:oleObj name="Equation" r:id="rId11" imgW="162000" imgH="142875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3888408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09124"/>
              </p:ext>
            </p:extLst>
          </p:nvPr>
        </p:nvGraphicFramePr>
        <p:xfrm>
          <a:off x="8054694" y="41813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Equation" r:id="rId13" imgW="162000" imgH="171450" progId="Equation.3">
                  <p:embed/>
                </p:oleObj>
              </mc:Choice>
              <mc:Fallback>
                <p:oleObj name="Equation" r:id="rId13" imgW="162000" imgH="17145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41813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825593"/>
              </p:ext>
            </p:extLst>
          </p:nvPr>
        </p:nvGraphicFramePr>
        <p:xfrm>
          <a:off x="8037231" y="4533633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Equation" r:id="rId15" imgW="162000" imgH="142875" progId="Equation.3">
                  <p:embed/>
                </p:oleObj>
              </mc:Choice>
              <mc:Fallback>
                <p:oleObj name="Equation" r:id="rId15" imgW="162000" imgH="142875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4533633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13112"/>
              </p:ext>
            </p:extLst>
          </p:nvPr>
        </p:nvGraphicFramePr>
        <p:xfrm>
          <a:off x="8054694" y="48196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7" name="Equation" r:id="rId17" imgW="162000" imgH="171450" progId="Equation.3">
                  <p:embed/>
                </p:oleObj>
              </mc:Choice>
              <mc:Fallback>
                <p:oleObj name="Equation" r:id="rId17" imgW="162000" imgH="17145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48196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051446"/>
              </p:ext>
            </p:extLst>
          </p:nvPr>
        </p:nvGraphicFramePr>
        <p:xfrm>
          <a:off x="8037231" y="5183808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19" imgW="162000" imgH="142875" progId="Equation.3">
                  <p:embed/>
                </p:oleObj>
              </mc:Choice>
              <mc:Fallback>
                <p:oleObj name="Equation" r:id="rId19" imgW="162000" imgH="142875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5183808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4D46FC3-C266-42E9-BBC9-80725161CE55}"/>
              </a:ext>
            </a:extLst>
          </p:cNvPr>
          <p:cNvSpPr/>
          <p:nvPr/>
        </p:nvSpPr>
        <p:spPr bwMode="auto">
          <a:xfrm>
            <a:off x="8037231" y="1898898"/>
            <a:ext cx="900060" cy="37802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34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4973" y="479019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1042986" y="887306"/>
            <a:ext cx="793930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控制器的</a:t>
            </a:r>
            <a:r>
              <a:rPr lang="en-US" altLang="zh-CN" dirty="0"/>
              <a:t>ASM</a:t>
            </a:r>
            <a:r>
              <a:rPr lang="zh-CN" altLang="en-US" dirty="0"/>
              <a:t>图如图所示，规定使用</a:t>
            </a:r>
            <a:r>
              <a:rPr lang="en-US" altLang="zh-CN" dirty="0"/>
              <a:t>D</a:t>
            </a:r>
            <a:r>
              <a:rPr lang="zh-CN" altLang="en-US" dirty="0"/>
              <a:t>触发器，设计“计数器型”控制器。其中控制信号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为脉冲控制信号，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为电平控制信号。设状态周期</a:t>
            </a:r>
            <a:r>
              <a:rPr lang="en-US" altLang="zh-CN" dirty="0"/>
              <a:t>T=T</a:t>
            </a:r>
            <a:r>
              <a:rPr lang="en-US" altLang="zh-CN" baseline="-25000" dirty="0"/>
              <a:t>1</a:t>
            </a:r>
            <a:r>
              <a:rPr lang="en-US" altLang="zh-CN" dirty="0"/>
              <a:t>+T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用作触发器状态改变时序，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用于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控制信号定时。</a:t>
            </a:r>
          </a:p>
        </p:txBody>
      </p:sp>
      <p:grpSp>
        <p:nvGrpSpPr>
          <p:cNvPr id="115" name="Group 9"/>
          <p:cNvGrpSpPr>
            <a:grpSpLocks/>
          </p:cNvGrpSpPr>
          <p:nvPr/>
        </p:nvGrpSpPr>
        <p:grpSpPr bwMode="auto">
          <a:xfrm>
            <a:off x="204787" y="891297"/>
            <a:ext cx="990600" cy="406400"/>
            <a:chOff x="240" y="480"/>
            <a:chExt cx="1488" cy="256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8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340"/>
              </p:ext>
            </p:extLst>
          </p:nvPr>
        </p:nvGraphicFramePr>
        <p:xfrm>
          <a:off x="204787" y="2234290"/>
          <a:ext cx="4419600" cy="3312479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97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65193"/>
              </p:ext>
            </p:extLst>
          </p:nvPr>
        </p:nvGraphicFramePr>
        <p:xfrm>
          <a:off x="3941958" y="2933967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0" name="Equation" r:id="rId3" imgW="162000" imgH="171450" progId="Equation.3">
                  <p:embed/>
                </p:oleObj>
              </mc:Choice>
              <mc:Fallback>
                <p:oleObj name="Equation" r:id="rId3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58" y="2933967"/>
                        <a:ext cx="284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220"/>
              </p:ext>
            </p:extLst>
          </p:nvPr>
        </p:nvGraphicFramePr>
        <p:xfrm>
          <a:off x="3924496" y="3286267"/>
          <a:ext cx="28416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1" name="Equation" r:id="rId5" imgW="162000" imgH="142875" progId="Equation.3">
                  <p:embed/>
                </p:oleObj>
              </mc:Choice>
              <mc:Fallback>
                <p:oleObj name="Equation" r:id="rId5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496" y="3286267"/>
                        <a:ext cx="28416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1767"/>
              </p:ext>
            </p:extLst>
          </p:nvPr>
        </p:nvGraphicFramePr>
        <p:xfrm>
          <a:off x="3924496" y="3619767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2" name="Equation" r:id="rId7" imgW="162000" imgH="171450" progId="Equation.3">
                  <p:embed/>
                </p:oleObj>
              </mc:Choice>
              <mc:Fallback>
                <p:oleObj name="Equation" r:id="rId7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496" y="3619767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4641"/>
              </p:ext>
            </p:extLst>
          </p:nvPr>
        </p:nvGraphicFramePr>
        <p:xfrm>
          <a:off x="3907033" y="3983942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3" name="Equation" r:id="rId9" imgW="162000" imgH="142875" progId="Equation.3">
                  <p:embed/>
                </p:oleObj>
              </mc:Choice>
              <mc:Fallback>
                <p:oleObj name="Equation" r:id="rId9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033" y="3983942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28854"/>
              </p:ext>
            </p:extLst>
          </p:nvPr>
        </p:nvGraphicFramePr>
        <p:xfrm>
          <a:off x="3924496" y="4276867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4" name="Equation" r:id="rId11" imgW="162000" imgH="171450" progId="Equation.3">
                  <p:embed/>
                </p:oleObj>
              </mc:Choice>
              <mc:Fallback>
                <p:oleObj name="Equation" r:id="rId11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496" y="4276867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25080"/>
              </p:ext>
            </p:extLst>
          </p:nvPr>
        </p:nvGraphicFramePr>
        <p:xfrm>
          <a:off x="3907033" y="4629167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5" name="Equation" r:id="rId13" imgW="162000" imgH="142875" progId="Equation.3">
                  <p:embed/>
                </p:oleObj>
              </mc:Choice>
              <mc:Fallback>
                <p:oleObj name="Equation" r:id="rId13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033" y="4629167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4697"/>
              </p:ext>
            </p:extLst>
          </p:nvPr>
        </p:nvGraphicFramePr>
        <p:xfrm>
          <a:off x="3924496" y="4915167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6" name="Equation" r:id="rId15" imgW="162000" imgH="171450" progId="Equation.3">
                  <p:embed/>
                </p:oleObj>
              </mc:Choice>
              <mc:Fallback>
                <p:oleObj name="Equation" r:id="rId15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496" y="4915167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87545"/>
              </p:ext>
            </p:extLst>
          </p:nvPr>
        </p:nvGraphicFramePr>
        <p:xfrm>
          <a:off x="3907033" y="5279342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7" name="Equation" r:id="rId17" imgW="162000" imgH="142875" progId="Equation.3">
                  <p:embed/>
                </p:oleObj>
              </mc:Choice>
              <mc:Fallback>
                <p:oleObj name="Equation" r:id="rId17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033" y="5279342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8052"/>
              </p:ext>
            </p:extLst>
          </p:nvPr>
        </p:nvGraphicFramePr>
        <p:xfrm>
          <a:off x="204787" y="5679150"/>
          <a:ext cx="4905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8" name="公式" r:id="rId19" imgW="2981340" imgH="209460" progId="Equation.3">
                  <p:embed/>
                </p:oleObj>
              </mc:Choice>
              <mc:Fallback>
                <p:oleObj name="公式" r:id="rId19" imgW="298134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5679150"/>
                        <a:ext cx="4905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761150"/>
              </p:ext>
            </p:extLst>
          </p:nvPr>
        </p:nvGraphicFramePr>
        <p:xfrm>
          <a:off x="189080" y="6122411"/>
          <a:ext cx="3044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9" name="Equation" r:id="rId21" imgW="1841400" imgH="241200" progId="Equation.DSMT4">
                  <p:embed/>
                </p:oleObj>
              </mc:Choice>
              <mc:Fallback>
                <p:oleObj name="Equation" r:id="rId21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80" y="6122411"/>
                        <a:ext cx="30448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80640"/>
              </p:ext>
            </p:extLst>
          </p:nvPr>
        </p:nvGraphicFramePr>
        <p:xfrm>
          <a:off x="5012640" y="3519006"/>
          <a:ext cx="39703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0" name="公式" r:id="rId23" imgW="2409750" imgH="209460" progId="Equation.3">
                  <p:embed/>
                </p:oleObj>
              </mc:Choice>
              <mc:Fallback>
                <p:oleObj name="公式" r:id="rId23" imgW="240975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640" y="3519006"/>
                        <a:ext cx="39703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7885"/>
              </p:ext>
            </p:extLst>
          </p:nvPr>
        </p:nvGraphicFramePr>
        <p:xfrm>
          <a:off x="5012640" y="3969036"/>
          <a:ext cx="2389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1" name="公式" r:id="rId25" imgW="1438290" imgH="209460" progId="Equation.3">
                  <p:embed/>
                </p:oleObj>
              </mc:Choice>
              <mc:Fallback>
                <p:oleObj name="公式" r:id="rId25" imgW="143829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640" y="3969036"/>
                        <a:ext cx="23891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49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4973" y="479019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1042986" y="887306"/>
            <a:ext cx="793930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控制器的</a:t>
            </a:r>
            <a:r>
              <a:rPr lang="en-US" altLang="zh-CN" dirty="0"/>
              <a:t>ASM</a:t>
            </a:r>
            <a:r>
              <a:rPr lang="zh-CN" altLang="en-US" dirty="0"/>
              <a:t>图如图所示，规定使用</a:t>
            </a:r>
            <a:r>
              <a:rPr lang="en-US" altLang="zh-CN" dirty="0"/>
              <a:t>D</a:t>
            </a:r>
            <a:r>
              <a:rPr lang="zh-CN" altLang="en-US" dirty="0"/>
              <a:t>触发器，设计“计数器型”控制器。其中控制信号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为脉冲控制信号，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为电平控制信号。设状态周期</a:t>
            </a:r>
            <a:r>
              <a:rPr lang="en-US" altLang="zh-CN" dirty="0"/>
              <a:t>T=T</a:t>
            </a:r>
            <a:r>
              <a:rPr lang="en-US" altLang="zh-CN" baseline="-25000" dirty="0"/>
              <a:t>1</a:t>
            </a:r>
            <a:r>
              <a:rPr lang="en-US" altLang="zh-CN" dirty="0"/>
              <a:t>+T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用作触发器状态改变时序，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用于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控制信号定时。</a:t>
            </a:r>
          </a:p>
        </p:txBody>
      </p:sp>
      <p:grpSp>
        <p:nvGrpSpPr>
          <p:cNvPr id="115" name="Group 9"/>
          <p:cNvGrpSpPr>
            <a:grpSpLocks/>
          </p:cNvGrpSpPr>
          <p:nvPr/>
        </p:nvGrpSpPr>
        <p:grpSpPr bwMode="auto">
          <a:xfrm>
            <a:off x="204787" y="891297"/>
            <a:ext cx="990600" cy="406400"/>
            <a:chOff x="240" y="480"/>
            <a:chExt cx="1488" cy="256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53353"/>
              </p:ext>
            </p:extLst>
          </p:nvPr>
        </p:nvGraphicFramePr>
        <p:xfrm>
          <a:off x="31919" y="2211839"/>
          <a:ext cx="4336151" cy="310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8" name="位图图像" r:id="rId3" imgW="2553056" imgH="1828571" progId="PBrush">
                  <p:embed/>
                </p:oleObj>
              </mc:Choice>
              <mc:Fallback>
                <p:oleObj name="位图图像" r:id="rId3" imgW="2553056" imgH="18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" y="2211839"/>
                        <a:ext cx="4336151" cy="310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6569"/>
              </p:ext>
            </p:extLst>
          </p:nvPr>
        </p:nvGraphicFramePr>
        <p:xfrm>
          <a:off x="4572000" y="2033907"/>
          <a:ext cx="4419600" cy="3449639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63409"/>
              </p:ext>
            </p:extLst>
          </p:nvPr>
        </p:nvGraphicFramePr>
        <p:xfrm>
          <a:off x="8072156" y="2838433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9" name="Equation" r:id="rId5" imgW="162000" imgH="171450" progId="Equation.3">
                  <p:embed/>
                </p:oleObj>
              </mc:Choice>
              <mc:Fallback>
                <p:oleObj name="Equation" r:id="rId5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156" y="2838433"/>
                        <a:ext cx="2841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9546"/>
              </p:ext>
            </p:extLst>
          </p:nvPr>
        </p:nvGraphicFramePr>
        <p:xfrm>
          <a:off x="8054694" y="3190733"/>
          <a:ext cx="28416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0" name="Equation" r:id="rId7" imgW="162000" imgH="142875" progId="Equation.3">
                  <p:embed/>
                </p:oleObj>
              </mc:Choice>
              <mc:Fallback>
                <p:oleObj name="Equation" r:id="rId7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3190733"/>
                        <a:ext cx="28416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16648"/>
              </p:ext>
            </p:extLst>
          </p:nvPr>
        </p:nvGraphicFramePr>
        <p:xfrm>
          <a:off x="8054694" y="35242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1" name="Equation" r:id="rId9" imgW="162000" imgH="171450" progId="Equation.3">
                  <p:embed/>
                </p:oleObj>
              </mc:Choice>
              <mc:Fallback>
                <p:oleObj name="Equation" r:id="rId9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35242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97606"/>
              </p:ext>
            </p:extLst>
          </p:nvPr>
        </p:nvGraphicFramePr>
        <p:xfrm>
          <a:off x="8037231" y="3888408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2" name="Equation" r:id="rId11" imgW="162000" imgH="142875" progId="Equation.3">
                  <p:embed/>
                </p:oleObj>
              </mc:Choice>
              <mc:Fallback>
                <p:oleObj name="Equation" r:id="rId11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3888408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58043"/>
              </p:ext>
            </p:extLst>
          </p:nvPr>
        </p:nvGraphicFramePr>
        <p:xfrm>
          <a:off x="8054694" y="41813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3" name="Equation" r:id="rId13" imgW="162000" imgH="171450" progId="Equation.3">
                  <p:embed/>
                </p:oleObj>
              </mc:Choice>
              <mc:Fallback>
                <p:oleObj name="Equation" r:id="rId13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41813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87384"/>
              </p:ext>
            </p:extLst>
          </p:nvPr>
        </p:nvGraphicFramePr>
        <p:xfrm>
          <a:off x="8037231" y="4533633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4" name="Equation" r:id="rId15" imgW="162000" imgH="142875" progId="Equation.3">
                  <p:embed/>
                </p:oleObj>
              </mc:Choice>
              <mc:Fallback>
                <p:oleObj name="Equation" r:id="rId15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4533633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22645"/>
              </p:ext>
            </p:extLst>
          </p:nvPr>
        </p:nvGraphicFramePr>
        <p:xfrm>
          <a:off x="8054694" y="4819633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5" name="Equation" r:id="rId17" imgW="162000" imgH="171450" progId="Equation.3">
                  <p:embed/>
                </p:oleObj>
              </mc:Choice>
              <mc:Fallback>
                <p:oleObj name="Equation" r:id="rId17" imgW="1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694" y="4819633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39942"/>
              </p:ext>
            </p:extLst>
          </p:nvPr>
        </p:nvGraphicFramePr>
        <p:xfrm>
          <a:off x="8037231" y="5183808"/>
          <a:ext cx="2841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6" name="Equation" r:id="rId19" imgW="162000" imgH="142875" progId="Equation.3">
                  <p:embed/>
                </p:oleObj>
              </mc:Choice>
              <mc:Fallback>
                <p:oleObj name="Equation" r:id="rId19" imgW="162000" imgH="142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231" y="5183808"/>
                        <a:ext cx="28416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247610"/>
              </p:ext>
            </p:extLst>
          </p:nvPr>
        </p:nvGraphicFramePr>
        <p:xfrm>
          <a:off x="836751" y="6136934"/>
          <a:ext cx="2376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7" name="公式" r:id="rId21" imgW="1342980" imgH="209460" progId="Equation.3">
                  <p:embed/>
                </p:oleObj>
              </mc:Choice>
              <mc:Fallback>
                <p:oleObj name="公式" r:id="rId21" imgW="134298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51" y="6136934"/>
                        <a:ext cx="23764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15826"/>
              </p:ext>
            </p:extLst>
          </p:nvPr>
        </p:nvGraphicFramePr>
        <p:xfrm>
          <a:off x="3715488" y="6114536"/>
          <a:ext cx="1728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8" name="公式" r:id="rId23" imgW="981180" imgH="209460" progId="Equation.3">
                  <p:embed/>
                </p:oleObj>
              </mc:Choice>
              <mc:Fallback>
                <p:oleObj name="公式" r:id="rId23" imgW="98118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488" y="6114536"/>
                        <a:ext cx="17287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66235"/>
              </p:ext>
            </p:extLst>
          </p:nvPr>
        </p:nvGraphicFramePr>
        <p:xfrm>
          <a:off x="791748" y="5544141"/>
          <a:ext cx="1875915" cy="49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9" name="Equation" r:id="rId25" imgW="914400" imgH="241200" progId="Equation.DSMT4">
                  <p:embed/>
                </p:oleObj>
              </mc:Choice>
              <mc:Fallback>
                <p:oleObj name="Equation" r:id="rId25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1748" y="5544141"/>
                        <a:ext cx="1875915" cy="495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472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-9911" y="482686"/>
            <a:ext cx="9027297" cy="5730789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计数器型控制器的例子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1033927" y="729116"/>
            <a:ext cx="7488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</a:t>
            </a:r>
            <a:r>
              <a:rPr lang="zh-CN" altLang="en-US" dirty="0"/>
              <a:t>控制器的</a:t>
            </a:r>
            <a:r>
              <a:rPr lang="en-US" altLang="zh-CN" dirty="0"/>
              <a:t>ASM</a:t>
            </a:r>
            <a:r>
              <a:rPr lang="zh-CN" altLang="en-US" dirty="0"/>
              <a:t>图如图所示，规定使用</a:t>
            </a:r>
            <a:r>
              <a:rPr lang="en-US" altLang="zh-CN" dirty="0"/>
              <a:t>D</a:t>
            </a:r>
            <a:r>
              <a:rPr lang="zh-CN" altLang="en-US" dirty="0"/>
              <a:t>触发器，设计“计数器型”控制器。其中控制信号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为脉冲控制信号，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en-US" dirty="0"/>
              <a:t>为电平控制信号。设状态周期</a:t>
            </a:r>
            <a:r>
              <a:rPr lang="en-US" altLang="zh-CN" dirty="0"/>
              <a:t>T=T</a:t>
            </a:r>
            <a:r>
              <a:rPr lang="en-US" altLang="zh-CN" baseline="-25000" dirty="0"/>
              <a:t>1</a:t>
            </a:r>
            <a:r>
              <a:rPr lang="en-US" altLang="zh-CN" dirty="0"/>
              <a:t>+T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用作触发器状态改变时序，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用于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控制信号定时。</a:t>
            </a:r>
          </a:p>
        </p:txBody>
      </p:sp>
      <p:grpSp>
        <p:nvGrpSpPr>
          <p:cNvPr id="115" name="Group 9"/>
          <p:cNvGrpSpPr>
            <a:grpSpLocks/>
          </p:cNvGrpSpPr>
          <p:nvPr/>
        </p:nvGrpSpPr>
        <p:grpSpPr bwMode="auto">
          <a:xfrm>
            <a:off x="195175" y="924128"/>
            <a:ext cx="990600" cy="406400"/>
            <a:chOff x="240" y="480"/>
            <a:chExt cx="1488" cy="256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</a:rPr>
                <a:t>例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20517"/>
              </p:ext>
            </p:extLst>
          </p:nvPr>
        </p:nvGraphicFramePr>
        <p:xfrm>
          <a:off x="4932641" y="3003550"/>
          <a:ext cx="3084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5" name="Equation" r:id="rId3" imgW="1879560" imgH="241200" progId="Equation.DSMT4">
                  <p:embed/>
                </p:oleObj>
              </mc:Choice>
              <mc:Fallback>
                <p:oleObj name="Equation" r:id="rId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641" y="3003550"/>
                        <a:ext cx="30845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4671219" y="1803173"/>
            <a:ext cx="2135187" cy="1157288"/>
            <a:chOff x="3622" y="377"/>
            <a:chExt cx="1345" cy="729"/>
          </a:xfrm>
        </p:grpSpPr>
        <p:graphicFrame>
          <p:nvGraphicFramePr>
            <p:cNvPr id="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8485368"/>
                </p:ext>
              </p:extLst>
            </p:nvPr>
          </p:nvGraphicFramePr>
          <p:xfrm>
            <a:off x="3662" y="377"/>
            <a:ext cx="9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76" name="Equation" r:id="rId5" imgW="914400" imgH="241200" progId="Equation.DSMT4">
                    <p:embed/>
                  </p:oleObj>
                </mc:Choice>
                <mc:Fallback>
                  <p:oleObj name="Equation" r:id="rId5" imgW="914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377"/>
                          <a:ext cx="9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616568"/>
                </p:ext>
              </p:extLst>
            </p:nvPr>
          </p:nvGraphicFramePr>
          <p:xfrm>
            <a:off x="3665" y="612"/>
            <a:ext cx="130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77" name="Equation" r:id="rId7" imgW="1257120" imgH="241200" progId="Equation.DSMT4">
                    <p:embed/>
                  </p:oleObj>
                </mc:Choice>
                <mc:Fallback>
                  <p:oleObj name="Equation" r:id="rId7" imgW="1257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612"/>
                          <a:ext cx="130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3622" y="870"/>
            <a:ext cx="103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78" name="公式" r:id="rId9" imgW="990735" imgH="219143" progId="Equation.3">
                    <p:embed/>
                  </p:oleObj>
                </mc:Choice>
                <mc:Fallback>
                  <p:oleObj name="公式" r:id="rId9" imgW="990735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870"/>
                          <a:ext cx="103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91"/>
          <p:cNvGrpSpPr>
            <a:grpSpLocks/>
          </p:cNvGrpSpPr>
          <p:nvPr/>
        </p:nvGrpSpPr>
        <p:grpSpPr bwMode="auto">
          <a:xfrm>
            <a:off x="5206206" y="5990847"/>
            <a:ext cx="1600200" cy="762000"/>
            <a:chOff x="2208" y="3504"/>
            <a:chExt cx="1008" cy="480"/>
          </a:xfrm>
        </p:grpSpPr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2208" y="374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" name="Line 93"/>
            <p:cNvSpPr>
              <a:spLocks noChangeShapeType="1"/>
            </p:cNvSpPr>
            <p:nvPr/>
          </p:nvSpPr>
          <p:spPr bwMode="auto">
            <a:xfrm>
              <a:off x="2208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" name="Line 94"/>
            <p:cNvSpPr>
              <a:spLocks noChangeShapeType="1"/>
            </p:cNvSpPr>
            <p:nvPr/>
          </p:nvSpPr>
          <p:spPr bwMode="auto">
            <a:xfrm>
              <a:off x="321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" name="Line 95"/>
            <p:cNvSpPr>
              <a:spLocks noChangeShapeType="1"/>
            </p:cNvSpPr>
            <p:nvPr/>
          </p:nvSpPr>
          <p:spPr bwMode="auto">
            <a:xfrm>
              <a:off x="2724" y="365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" name="Line 96"/>
            <p:cNvSpPr>
              <a:spLocks noChangeShapeType="1"/>
            </p:cNvSpPr>
            <p:nvPr/>
          </p:nvSpPr>
          <p:spPr bwMode="auto">
            <a:xfrm>
              <a:off x="2208" y="39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" name="Text Box 97"/>
            <p:cNvSpPr txBox="1">
              <a:spLocks noChangeArrowheads="1"/>
            </p:cNvSpPr>
            <p:nvPr/>
          </p:nvSpPr>
          <p:spPr bwMode="auto">
            <a:xfrm>
              <a:off x="2583" y="37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40" name="Text Box 98"/>
            <p:cNvSpPr txBox="1">
              <a:spLocks noChangeArrowheads="1"/>
            </p:cNvSpPr>
            <p:nvPr/>
          </p:nvSpPr>
          <p:spPr bwMode="auto">
            <a:xfrm>
              <a:off x="2352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" name="Text Box 99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42" name="Group 121"/>
          <p:cNvGrpSpPr>
            <a:grpSpLocks/>
          </p:cNvGrpSpPr>
          <p:nvPr/>
        </p:nvGrpSpPr>
        <p:grpSpPr bwMode="auto">
          <a:xfrm>
            <a:off x="541338" y="1930400"/>
            <a:ext cx="4086225" cy="4770438"/>
            <a:chOff x="672" y="768"/>
            <a:chExt cx="2574" cy="3005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1344" y="223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2448" y="223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1364" y="24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2448" y="242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1824" y="257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2928" y="257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1104" y="2860"/>
              <a:ext cx="188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V="1">
              <a:off x="1872" y="1902"/>
              <a:ext cx="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V="1">
              <a:off x="2951" y="1563"/>
              <a:ext cx="5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1392" y="221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496" y="223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err="1"/>
                <a:t>Q</a:t>
              </a:r>
              <a:r>
                <a:rPr lang="en-US" altLang="zh-CN" baseline="-25000" dirty="0" err="1"/>
                <a:t>1</a:t>
              </a:r>
              <a:endParaRPr lang="en-US" altLang="zh-CN" baseline="-25000" dirty="0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graphicFrame>
          <p:nvGraphicFramePr>
            <p:cNvPr id="56" name="Object 26"/>
            <p:cNvGraphicFramePr>
              <a:graphicFrameLocks noChangeAspect="1"/>
            </p:cNvGraphicFramePr>
            <p:nvPr/>
          </p:nvGraphicFramePr>
          <p:xfrm>
            <a:off x="1776" y="2256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79" name="Equation" r:id="rId11" imgW="190433" imgH="219143" progId="Equation.3">
                    <p:embed/>
                  </p:oleObj>
                </mc:Choice>
                <mc:Fallback>
                  <p:oleObj name="Equation" r:id="rId11" imgW="190433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256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863" y="2667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H="1">
              <a:off x="2974" y="2659"/>
              <a:ext cx="2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rot="-5400000">
              <a:off x="2515" y="36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rot="-5400000">
              <a:off x="2707" y="36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rot="16200000" flipV="1">
              <a:off x="2479" y="2813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2" name="Group 32"/>
            <p:cNvGrpSpPr>
              <a:grpSpLocks/>
            </p:cNvGrpSpPr>
            <p:nvPr/>
          </p:nvGrpSpPr>
          <p:grpSpPr bwMode="auto">
            <a:xfrm>
              <a:off x="2544" y="3360"/>
              <a:ext cx="326" cy="260"/>
              <a:chOff x="3130" y="2284"/>
              <a:chExt cx="361" cy="386"/>
            </a:xfrm>
          </p:grpSpPr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 rot="-5400000">
                <a:off x="3268" y="2454"/>
                <a:ext cx="78" cy="354"/>
              </a:xfrm>
              <a:custGeom>
                <a:avLst/>
                <a:gdLst>
                  <a:gd name="T0" fmla="*/ 2 w 85"/>
                  <a:gd name="T1" fmla="*/ 0 h 306"/>
                  <a:gd name="T2" fmla="*/ 17 w 85"/>
                  <a:gd name="T3" fmla="*/ 1039 h 306"/>
                  <a:gd name="T4" fmla="*/ 17 w 85"/>
                  <a:gd name="T5" fmla="*/ 2664 h 306"/>
                  <a:gd name="T6" fmla="*/ 0 w 85"/>
                  <a:gd name="T7" fmla="*/ 3642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 rot="-5400000">
                <a:off x="3215" y="2391"/>
                <a:ext cx="384" cy="169"/>
              </a:xfrm>
              <a:custGeom>
                <a:avLst/>
                <a:gdLst>
                  <a:gd name="T0" fmla="*/ 0 w 384"/>
                  <a:gd name="T1" fmla="*/ 23 h 192"/>
                  <a:gd name="T2" fmla="*/ 168 w 384"/>
                  <a:gd name="T3" fmla="*/ 17 h 192"/>
                  <a:gd name="T4" fmla="*/ 296 w 384"/>
                  <a:gd name="T5" fmla="*/ 10 h 192"/>
                  <a:gd name="T6" fmla="*/ 384 w 384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cubicBezTo>
                      <a:pt x="28" y="185"/>
                      <a:pt x="119" y="166"/>
                      <a:pt x="168" y="148"/>
                    </a:cubicBezTo>
                    <a:cubicBezTo>
                      <a:pt x="217" y="130"/>
                      <a:pt x="260" y="109"/>
                      <a:pt x="296" y="84"/>
                    </a:cubicBezTo>
                    <a:cubicBezTo>
                      <a:pt x="332" y="59"/>
                      <a:pt x="366" y="18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" name="Freeform 35"/>
              <p:cNvSpPr>
                <a:spLocks/>
              </p:cNvSpPr>
              <p:nvPr/>
            </p:nvSpPr>
            <p:spPr bwMode="auto">
              <a:xfrm rot="-5400000">
                <a:off x="3034" y="2380"/>
                <a:ext cx="384" cy="192"/>
              </a:xfrm>
              <a:custGeom>
                <a:avLst/>
                <a:gdLst>
                  <a:gd name="T0" fmla="*/ 0 w 240"/>
                  <a:gd name="T1" fmla="*/ 0 h 96"/>
                  <a:gd name="T2" fmla="*/ 566669 w 240"/>
                  <a:gd name="T3" fmla="*/ 6291456 h 96"/>
                  <a:gd name="T4" fmla="*/ 707549 w 240"/>
                  <a:gd name="T5" fmla="*/ 12582912 h 96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96"/>
                  <a:gd name="T11" fmla="*/ 240 w 2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96">
                    <a:moveTo>
                      <a:pt x="0" y="0"/>
                    </a:moveTo>
                    <a:cubicBezTo>
                      <a:pt x="76" y="16"/>
                      <a:pt x="152" y="32"/>
                      <a:pt x="192" y="48"/>
                    </a:cubicBezTo>
                    <a:cubicBezTo>
                      <a:pt x="232" y="64"/>
                      <a:pt x="232" y="88"/>
                      <a:pt x="240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672" y="321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endParaRPr lang="en-US" altLang="zh-CN" baseline="-25000"/>
            </a:p>
          </p:txBody>
        </p:sp>
        <p:sp>
          <p:nvSpPr>
            <p:cNvPr id="64" name="AutoShape 38"/>
            <p:cNvSpPr>
              <a:spLocks noChangeArrowheads="1"/>
            </p:cNvSpPr>
            <p:nvPr/>
          </p:nvSpPr>
          <p:spPr bwMode="auto">
            <a:xfrm rot="-5400000">
              <a:off x="2456" y="2934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 rot="5400000" flipH="1">
              <a:off x="2466" y="3281"/>
              <a:ext cx="1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 rot="16200000" flipV="1">
              <a:off x="2610" y="3294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H="1" flipV="1">
              <a:off x="1478" y="2668"/>
              <a:ext cx="4" cy="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8" name="Line 50"/>
            <p:cNvSpPr>
              <a:spLocks noChangeShapeType="1"/>
            </p:cNvSpPr>
            <p:nvPr/>
          </p:nvSpPr>
          <p:spPr bwMode="auto">
            <a:xfrm flipV="1">
              <a:off x="1531" y="1556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 flipV="1">
              <a:off x="2592" y="2032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" name="Text Box 55"/>
            <p:cNvSpPr txBox="1">
              <a:spLocks noChangeArrowheads="1"/>
            </p:cNvSpPr>
            <p:nvPr/>
          </p:nvSpPr>
          <p:spPr bwMode="auto">
            <a:xfrm>
              <a:off x="816" y="1566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71" name="AutoShape 63"/>
            <p:cNvSpPr>
              <a:spLocks noChangeArrowheads="1"/>
            </p:cNvSpPr>
            <p:nvPr/>
          </p:nvSpPr>
          <p:spPr bwMode="auto">
            <a:xfrm rot="-5400000">
              <a:off x="2738" y="127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 rot="16200000" flipV="1">
              <a:off x="2795" y="116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2647" y="788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4" name="AutoShape 80"/>
            <p:cNvSpPr>
              <a:spLocks noChangeArrowheads="1"/>
            </p:cNvSpPr>
            <p:nvPr/>
          </p:nvSpPr>
          <p:spPr bwMode="auto">
            <a:xfrm rot="-5400000">
              <a:off x="1455" y="125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" name="Line 81"/>
            <p:cNvSpPr>
              <a:spLocks noChangeShapeType="1"/>
            </p:cNvSpPr>
            <p:nvPr/>
          </p:nvSpPr>
          <p:spPr bwMode="auto">
            <a:xfrm rot="-5400000">
              <a:off x="2610" y="1732"/>
              <a:ext cx="344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" name="Line 82"/>
            <p:cNvSpPr>
              <a:spLocks noChangeShapeType="1"/>
            </p:cNvSpPr>
            <p:nvPr/>
          </p:nvSpPr>
          <p:spPr bwMode="auto">
            <a:xfrm rot="5400000" flipH="1">
              <a:off x="2256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" name="AutoShape 84"/>
            <p:cNvSpPr>
              <a:spLocks noChangeArrowheads="1"/>
            </p:cNvSpPr>
            <p:nvPr/>
          </p:nvSpPr>
          <p:spPr bwMode="auto">
            <a:xfrm rot="-5400000">
              <a:off x="2107" y="125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 rot="-5400000">
              <a:off x="2043" y="1633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 rot="-5400000">
              <a:off x="226" y="2784"/>
              <a:ext cx="19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 rot="-5400000">
              <a:off x="2101" y="1675"/>
              <a:ext cx="28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1" name="Line 89"/>
            <p:cNvSpPr>
              <a:spLocks noChangeShapeType="1"/>
            </p:cNvSpPr>
            <p:nvPr/>
          </p:nvSpPr>
          <p:spPr bwMode="auto">
            <a:xfrm>
              <a:off x="1104" y="172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" name="Line 100"/>
            <p:cNvSpPr>
              <a:spLocks noChangeShapeType="1"/>
            </p:cNvSpPr>
            <p:nvPr/>
          </p:nvSpPr>
          <p:spPr bwMode="auto">
            <a:xfrm>
              <a:off x="1014" y="3328"/>
              <a:ext cx="150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" name="Text Box 101"/>
            <p:cNvSpPr txBox="1">
              <a:spLocks noChangeArrowheads="1"/>
            </p:cNvSpPr>
            <p:nvPr/>
          </p:nvSpPr>
          <p:spPr bwMode="auto">
            <a:xfrm>
              <a:off x="1968" y="768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84" name="Text Box 102"/>
            <p:cNvSpPr txBox="1">
              <a:spLocks noChangeArrowheads="1"/>
            </p:cNvSpPr>
            <p:nvPr/>
          </p:nvSpPr>
          <p:spPr bwMode="auto">
            <a:xfrm>
              <a:off x="1296" y="81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 rot="16200000" flipV="1">
              <a:off x="2164" y="114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 rot="16200000" flipV="1">
              <a:off x="1492" y="114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" name="Line 105"/>
            <p:cNvSpPr>
              <a:spLocks noChangeShapeType="1"/>
            </p:cNvSpPr>
            <p:nvPr/>
          </p:nvSpPr>
          <p:spPr bwMode="auto">
            <a:xfrm flipH="1">
              <a:off x="1690" y="2026"/>
              <a:ext cx="1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" name="Line 106"/>
            <p:cNvSpPr>
              <a:spLocks noChangeShapeType="1"/>
            </p:cNvSpPr>
            <p:nvPr/>
          </p:nvSpPr>
          <p:spPr bwMode="auto">
            <a:xfrm>
              <a:off x="1680" y="1536"/>
              <a:ext cx="0" cy="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" name="Line 107"/>
            <p:cNvSpPr>
              <a:spLocks noChangeShapeType="1"/>
            </p:cNvSpPr>
            <p:nvPr/>
          </p:nvSpPr>
          <p:spPr bwMode="auto">
            <a:xfrm>
              <a:off x="1881" y="1900"/>
              <a:ext cx="8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0" name="Oval 108"/>
            <p:cNvSpPr>
              <a:spLocks noChangeArrowheads="1"/>
            </p:cNvSpPr>
            <p:nvPr/>
          </p:nvSpPr>
          <p:spPr bwMode="auto">
            <a:xfrm>
              <a:off x="2928" y="168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1" name="Oval 109"/>
            <p:cNvSpPr>
              <a:spLocks noChangeArrowheads="1"/>
            </p:cNvSpPr>
            <p:nvPr/>
          </p:nvSpPr>
          <p:spPr bwMode="auto">
            <a:xfrm>
              <a:off x="2567" y="202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" name="Line 110"/>
            <p:cNvSpPr>
              <a:spLocks noChangeShapeType="1"/>
            </p:cNvSpPr>
            <p:nvPr/>
          </p:nvSpPr>
          <p:spPr bwMode="auto">
            <a:xfrm flipH="1" flipV="1">
              <a:off x="1201" y="1806"/>
              <a:ext cx="103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" name="Line 111"/>
            <p:cNvSpPr>
              <a:spLocks noChangeShapeType="1"/>
            </p:cNvSpPr>
            <p:nvPr/>
          </p:nvSpPr>
          <p:spPr bwMode="auto">
            <a:xfrm>
              <a:off x="1219" y="3751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4" name="Line 112"/>
            <p:cNvSpPr>
              <a:spLocks noChangeShapeType="1"/>
            </p:cNvSpPr>
            <p:nvPr/>
          </p:nvSpPr>
          <p:spPr bwMode="auto">
            <a:xfrm>
              <a:off x="3246" y="2034"/>
              <a:ext cx="0" cy="1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5" name="Line 113"/>
            <p:cNvSpPr>
              <a:spLocks noChangeShapeType="1"/>
            </p:cNvSpPr>
            <p:nvPr/>
          </p:nvSpPr>
          <p:spPr bwMode="auto">
            <a:xfrm>
              <a:off x="2811" y="3765"/>
              <a:ext cx="43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6" name="Oval 114"/>
            <p:cNvSpPr>
              <a:spLocks noChangeArrowheads="1"/>
            </p:cNvSpPr>
            <p:nvPr/>
          </p:nvSpPr>
          <p:spPr bwMode="auto">
            <a:xfrm>
              <a:off x="1842" y="283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7" name="Oval 115"/>
            <p:cNvSpPr>
              <a:spLocks noChangeArrowheads="1"/>
            </p:cNvSpPr>
            <p:nvPr/>
          </p:nvSpPr>
          <p:spPr bwMode="auto">
            <a:xfrm>
              <a:off x="1506" y="178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8" name="Oval 116"/>
            <p:cNvSpPr>
              <a:spLocks noChangeArrowheads="1"/>
            </p:cNvSpPr>
            <p:nvPr/>
          </p:nvSpPr>
          <p:spPr bwMode="auto">
            <a:xfrm>
              <a:off x="1467" y="3303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9" name="Line 120"/>
            <p:cNvSpPr>
              <a:spLocks noChangeShapeType="1"/>
            </p:cNvSpPr>
            <p:nvPr/>
          </p:nvSpPr>
          <p:spPr bwMode="auto">
            <a:xfrm>
              <a:off x="2352" y="172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3" name="Text Box 123"/>
          <p:cNvSpPr txBox="1">
            <a:spLocks noChangeArrowheads="1"/>
          </p:cNvSpPr>
          <p:nvPr/>
        </p:nvSpPr>
        <p:spPr bwMode="auto">
          <a:xfrm>
            <a:off x="4862513" y="4144962"/>
            <a:ext cx="4164784" cy="1818063"/>
          </a:xfrm>
          <a:prstGeom prst="rect">
            <a:avLst/>
          </a:prstGeom>
          <a:noFill/>
          <a:ln w="1905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计数型控制器的缺点：</a:t>
            </a:r>
            <a:r>
              <a:rPr lang="en-US" altLang="zh-CN" sz="2800" dirty="0"/>
              <a:t>ASM</a:t>
            </a:r>
            <a:r>
              <a:rPr lang="zh-CN" altLang="en-US" sz="2800" dirty="0"/>
              <a:t>流程图的微小变化，会牵动全局，要重新生成次态激励函数。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34146"/>
              </p:ext>
            </p:extLst>
          </p:nvPr>
        </p:nvGraphicFramePr>
        <p:xfrm>
          <a:off x="4939506" y="3454400"/>
          <a:ext cx="328612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0" name="Equation" r:id="rId13" imgW="1447560" imgH="241200" progId="Equation.DSMT4">
                  <p:embed/>
                </p:oleObj>
              </mc:Choice>
              <mc:Fallback>
                <p:oleObj name="Equation" r:id="rId1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9506" y="3454400"/>
                        <a:ext cx="3286128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07642"/>
              </p:ext>
            </p:extLst>
          </p:nvPr>
        </p:nvGraphicFramePr>
        <p:xfrm>
          <a:off x="4075073" y="4245461"/>
          <a:ext cx="315112" cy="42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1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5073" y="4245461"/>
                        <a:ext cx="315112" cy="427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405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703" y="418183"/>
            <a:ext cx="8690747" cy="5775792"/>
          </a:xfrm>
        </p:spPr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计数器型控制器</a:t>
            </a:r>
            <a:endParaRPr lang="en-US" altLang="zh-CN" sz="2800" dirty="0"/>
          </a:p>
          <a:p>
            <a:r>
              <a:rPr lang="zh-CN" altLang="en-US" sz="2800" dirty="0"/>
              <a:t>多路选择器型控制器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746745" y="1943901"/>
            <a:ext cx="7830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特点：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采用</a:t>
            </a:r>
            <a:r>
              <a:rPr lang="en-US" altLang="zh-CN" sz="2400" dirty="0">
                <a:solidFill>
                  <a:schemeClr val="tx1"/>
                </a:solidFill>
              </a:rPr>
              <a:t>MUX</a:t>
            </a:r>
            <a:r>
              <a:rPr lang="zh-CN" altLang="en-US" sz="2400" dirty="0">
                <a:solidFill>
                  <a:schemeClr val="tx1"/>
                </a:solidFill>
              </a:rPr>
              <a:t>作为控制器状态触发器的次态激励函数的生成电路，不仅能使控制器的设计过程标准化，而且能使整个控制器电路清晰明确。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方法：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所有</a:t>
            </a:r>
            <a:r>
              <a:rPr lang="en-US" altLang="zh-CN" sz="2400" dirty="0">
                <a:solidFill>
                  <a:schemeClr val="tx1"/>
                </a:solidFill>
              </a:rPr>
              <a:t>MUX</a:t>
            </a:r>
            <a:r>
              <a:rPr lang="zh-CN" altLang="en-US" sz="2400" dirty="0">
                <a:solidFill>
                  <a:schemeClr val="tx1"/>
                </a:solidFill>
              </a:rPr>
              <a:t>输出端的组合就是控制器次态（</a:t>
            </a:r>
            <a:r>
              <a:rPr lang="en-US" altLang="zh-CN" sz="2400" dirty="0">
                <a:solidFill>
                  <a:schemeClr val="tx1"/>
                </a:solidFill>
              </a:rPr>
              <a:t>NS</a:t>
            </a:r>
            <a:r>
              <a:rPr lang="zh-CN" altLang="en-US" sz="2400" dirty="0">
                <a:solidFill>
                  <a:schemeClr val="tx1"/>
                </a:solidFill>
              </a:rPr>
              <a:t>）的编码。而</a:t>
            </a:r>
            <a:r>
              <a:rPr lang="en-US" altLang="zh-CN" sz="2400" dirty="0">
                <a:solidFill>
                  <a:schemeClr val="tx1"/>
                </a:solidFill>
              </a:rPr>
              <a:t>MUX</a:t>
            </a:r>
            <a:r>
              <a:rPr lang="zh-CN" altLang="en-US" sz="2400" dirty="0">
                <a:solidFill>
                  <a:schemeClr val="tx1"/>
                </a:solidFill>
              </a:rPr>
              <a:t>的输入端则是对应所有现态（</a:t>
            </a:r>
            <a:r>
              <a:rPr lang="en-US" altLang="zh-CN" sz="2400" dirty="0">
                <a:solidFill>
                  <a:schemeClr val="tx1"/>
                </a:solidFill>
              </a:rPr>
              <a:t>PS</a:t>
            </a:r>
            <a:r>
              <a:rPr lang="zh-CN" altLang="en-US" sz="2400" dirty="0">
                <a:solidFill>
                  <a:schemeClr val="tx1"/>
                </a:solidFill>
              </a:rPr>
              <a:t>）的状态转移条件。</a:t>
            </a:r>
          </a:p>
        </p:txBody>
      </p:sp>
    </p:spTree>
    <p:extLst>
      <p:ext uri="{BB962C8B-B14F-4D97-AF65-F5344CB8AC3E}">
        <p14:creationId xmlns:p14="http://schemas.microsoft.com/office/powerpoint/2010/main" val="20543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0" y="4425"/>
            <a:ext cx="8117035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/>
              <a:t>第七章  数字系统</a:t>
            </a:r>
            <a:r>
              <a:rPr lang="en-US" altLang="zh-CN" sz="2800"/>
              <a:t>\</a:t>
            </a:r>
            <a:r>
              <a:rPr lang="zh-CN" altLang="en-US"/>
              <a:t>第一节  数字系统的基本概念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548808"/>
            <a:ext cx="5786437" cy="536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 rot="19371725">
            <a:off x="6227763" y="3357563"/>
            <a:ext cx="2268537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数字系统</a:t>
            </a:r>
            <a:r>
              <a:rPr lang="en-US" altLang="zh-CN">
                <a:solidFill>
                  <a:srgbClr val="FF3300"/>
                </a:solidFill>
              </a:rPr>
              <a:t>_</a:t>
            </a:r>
            <a:r>
              <a:rPr lang="zh-CN" altLang="en-US">
                <a:solidFill>
                  <a:srgbClr val="FF3300"/>
                </a:solidFill>
              </a:rPr>
              <a:t>单片机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28807" y="2052411"/>
            <a:ext cx="4829175" cy="687387"/>
            <a:chOff x="839" y="1457"/>
            <a:chExt cx="3042" cy="433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839" y="1457"/>
              <a:ext cx="816" cy="4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103" y="1533"/>
              <a:ext cx="778" cy="35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9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138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703" y="418183"/>
            <a:ext cx="8690747" cy="5775792"/>
          </a:xfrm>
        </p:spPr>
        <p:txBody>
          <a:bodyPr/>
          <a:lstStyle/>
          <a:p>
            <a:r>
              <a:rPr lang="zh-CN" altLang="en-US" sz="2800" dirty="0"/>
              <a:t>多路选择器型控制器</a:t>
            </a:r>
          </a:p>
        </p:txBody>
      </p:sp>
      <p:sp>
        <p:nvSpPr>
          <p:cNvPr id="5" name="矩形 4"/>
          <p:cNvSpPr/>
          <p:nvPr/>
        </p:nvSpPr>
        <p:spPr>
          <a:xfrm>
            <a:off x="327098" y="854661"/>
            <a:ext cx="8505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所有</a:t>
            </a:r>
            <a:r>
              <a:rPr lang="en-US" altLang="zh-CN" dirty="0">
                <a:solidFill>
                  <a:schemeClr val="tx1"/>
                </a:solidFill>
              </a:rPr>
              <a:t>MUX</a:t>
            </a:r>
            <a:r>
              <a:rPr lang="zh-CN" altLang="en-US" dirty="0">
                <a:solidFill>
                  <a:schemeClr val="tx1"/>
                </a:solidFill>
              </a:rPr>
              <a:t>输出端的组合就是控制器次态（</a:t>
            </a:r>
            <a:r>
              <a:rPr lang="en-US" altLang="zh-CN" dirty="0">
                <a:solidFill>
                  <a:schemeClr val="tx1"/>
                </a:solidFill>
              </a:rPr>
              <a:t>NS</a:t>
            </a:r>
            <a:r>
              <a:rPr lang="zh-CN" altLang="en-US" dirty="0">
                <a:solidFill>
                  <a:schemeClr val="tx1"/>
                </a:solidFill>
              </a:rPr>
              <a:t>）的编码。而</a:t>
            </a:r>
            <a:r>
              <a:rPr lang="en-US" altLang="zh-CN" dirty="0">
                <a:solidFill>
                  <a:schemeClr val="tx1"/>
                </a:solidFill>
              </a:rPr>
              <a:t>MUX</a:t>
            </a:r>
            <a:r>
              <a:rPr lang="zh-CN" altLang="en-US" dirty="0">
                <a:solidFill>
                  <a:schemeClr val="tx1"/>
                </a:solidFill>
              </a:rPr>
              <a:t>的输入端则是对应所有现态（</a:t>
            </a:r>
            <a:r>
              <a:rPr lang="en-US" altLang="zh-CN" dirty="0">
                <a:solidFill>
                  <a:schemeClr val="tx1"/>
                </a:solidFill>
              </a:rPr>
              <a:t>PS</a:t>
            </a:r>
            <a:r>
              <a:rPr lang="zh-CN" altLang="en-US" dirty="0">
                <a:solidFill>
                  <a:schemeClr val="tx1"/>
                </a:solidFill>
              </a:rPr>
              <a:t>）的状态转移条件。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52342" y="5991033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</a:t>
            </a:r>
          </a:p>
        </p:txBody>
      </p:sp>
      <p:grpSp>
        <p:nvGrpSpPr>
          <p:cNvPr id="106" name="Group 20"/>
          <p:cNvGrpSpPr>
            <a:grpSpLocks/>
          </p:cNvGrpSpPr>
          <p:nvPr/>
        </p:nvGrpSpPr>
        <p:grpSpPr bwMode="auto">
          <a:xfrm>
            <a:off x="270262" y="1990176"/>
            <a:ext cx="2749550" cy="3976687"/>
            <a:chOff x="3600" y="903"/>
            <a:chExt cx="1732" cy="2505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8" name="AutoShape 22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A&gt;B</a:t>
              </a:r>
            </a:p>
          </p:txBody>
        </p:sp>
        <p:sp>
          <p:nvSpPr>
            <p:cNvPr id="109" name="Line 23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24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25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26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27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Text Box 29"/>
            <p:cNvSpPr txBox="1">
              <a:spLocks noChangeArrowheads="1"/>
            </p:cNvSpPr>
            <p:nvPr/>
          </p:nvSpPr>
          <p:spPr bwMode="auto">
            <a:xfrm>
              <a:off x="4848" y="302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20" name="Text Box 30"/>
            <p:cNvSpPr txBox="1">
              <a:spLocks noChangeArrowheads="1"/>
            </p:cNvSpPr>
            <p:nvPr/>
          </p:nvSpPr>
          <p:spPr bwMode="auto">
            <a:xfrm>
              <a:off x="3840" y="302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21" name="Line 31"/>
            <p:cNvSpPr>
              <a:spLocks noChangeShapeType="1"/>
            </p:cNvSpPr>
            <p:nvPr/>
          </p:nvSpPr>
          <p:spPr bwMode="auto">
            <a:xfrm flipH="1" flipV="1">
              <a:off x="3602" y="3262"/>
              <a:ext cx="41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Line 33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CAP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39"/>
          <p:cNvGrpSpPr>
            <a:grpSpLocks/>
          </p:cNvGrpSpPr>
          <p:nvPr/>
        </p:nvGrpSpPr>
        <p:grpSpPr bwMode="auto">
          <a:xfrm>
            <a:off x="2146687" y="1953663"/>
            <a:ext cx="685800" cy="2763838"/>
            <a:chOff x="4896" y="480"/>
            <a:chExt cx="432" cy="1741"/>
          </a:xfrm>
        </p:grpSpPr>
        <p:sp>
          <p:nvSpPr>
            <p:cNvPr id="130" name="Text Box 40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131" name="Text Box 41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132" name="Text Box 42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133" name="Text Box 43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134" name="Group 44"/>
          <p:cNvGrpSpPr>
            <a:grpSpLocks/>
          </p:cNvGrpSpPr>
          <p:nvPr/>
        </p:nvGrpSpPr>
        <p:grpSpPr bwMode="auto">
          <a:xfrm>
            <a:off x="535374" y="1969538"/>
            <a:ext cx="460375" cy="2716213"/>
            <a:chOff x="3792" y="510"/>
            <a:chExt cx="290" cy="1711"/>
          </a:xfrm>
        </p:grpSpPr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3794" y="51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3792" y="110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3792" y="148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38" name="Text Box 48"/>
            <p:cNvSpPr txBox="1">
              <a:spLocks noChangeArrowheads="1"/>
            </p:cNvSpPr>
            <p:nvPr/>
          </p:nvSpPr>
          <p:spPr bwMode="auto">
            <a:xfrm>
              <a:off x="3792" y="196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graphicFrame>
        <p:nvGraphicFramePr>
          <p:cNvPr id="14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95354"/>
              </p:ext>
            </p:extLst>
          </p:nvPr>
        </p:nvGraphicFramePr>
        <p:xfrm>
          <a:off x="3806949" y="2734968"/>
          <a:ext cx="4708525" cy="2806258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编码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Line 59"/>
          <p:cNvSpPr>
            <a:spLocks noChangeShapeType="1"/>
          </p:cNvSpPr>
          <p:nvPr/>
        </p:nvSpPr>
        <p:spPr bwMode="auto">
          <a:xfrm>
            <a:off x="7767213" y="52474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92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graphicFrame>
        <p:nvGraphicFramePr>
          <p:cNvPr id="3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921"/>
              </p:ext>
            </p:extLst>
          </p:nvPr>
        </p:nvGraphicFramePr>
        <p:xfrm>
          <a:off x="-7402" y="481013"/>
          <a:ext cx="4419600" cy="2743203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编码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   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Line 59"/>
          <p:cNvSpPr>
            <a:spLocks noChangeShapeType="1"/>
          </p:cNvSpPr>
          <p:nvPr/>
        </p:nvSpPr>
        <p:spPr bwMode="auto">
          <a:xfrm>
            <a:off x="3653373" y="28940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39" name="Group 125"/>
          <p:cNvGrpSpPr>
            <a:grpSpLocks/>
          </p:cNvGrpSpPr>
          <p:nvPr/>
        </p:nvGrpSpPr>
        <p:grpSpPr bwMode="auto">
          <a:xfrm>
            <a:off x="530761" y="4095752"/>
            <a:ext cx="2051050" cy="1316038"/>
            <a:chOff x="-9" y="1968"/>
            <a:chExt cx="1292" cy="829"/>
          </a:xfrm>
        </p:grpSpPr>
        <p:sp>
          <p:nvSpPr>
            <p:cNvPr id="40" name="Text Box 60"/>
            <p:cNvSpPr txBox="1">
              <a:spLocks noChangeArrowheads="1"/>
            </p:cNvSpPr>
            <p:nvPr/>
          </p:nvSpPr>
          <p:spPr bwMode="auto">
            <a:xfrm>
              <a:off x="0" y="196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MUX2(0)=0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0" y="2160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MUX2(1)=1</a:t>
              </a: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0" y="235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MUX2(3)=1</a:t>
              </a: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-9" y="2544"/>
              <a:ext cx="129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err="1">
                  <a:solidFill>
                    <a:srgbClr val="FF0000"/>
                  </a:solidFill>
                </a:rPr>
                <a:t>MUX2</a:t>
              </a:r>
              <a:r>
                <a:rPr lang="en-US" altLang="zh-CN" dirty="0">
                  <a:solidFill>
                    <a:srgbClr val="FF0000"/>
                  </a:solidFill>
                </a:rPr>
                <a:t>(2)=A&gt;B</a:t>
              </a:r>
            </a:p>
          </p:txBody>
        </p:sp>
      </p:grpSp>
      <p:grpSp>
        <p:nvGrpSpPr>
          <p:cNvPr id="44" name="Group 126"/>
          <p:cNvGrpSpPr>
            <a:grpSpLocks/>
          </p:cNvGrpSpPr>
          <p:nvPr/>
        </p:nvGrpSpPr>
        <p:grpSpPr bwMode="auto">
          <a:xfrm>
            <a:off x="603786" y="5537199"/>
            <a:ext cx="3194047" cy="1292224"/>
            <a:chOff x="9" y="2928"/>
            <a:chExt cx="2012" cy="814"/>
          </a:xfrm>
        </p:grpSpPr>
        <p:sp>
          <p:nvSpPr>
            <p:cNvPr id="45" name="Text Box 64"/>
            <p:cNvSpPr txBox="1">
              <a:spLocks noChangeArrowheads="1"/>
            </p:cNvSpPr>
            <p:nvPr/>
          </p:nvSpPr>
          <p:spPr bwMode="auto">
            <a:xfrm>
              <a:off x="9" y="292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MUX1(0)=1</a:t>
              </a:r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9" y="3120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MUX1(1)=1</a:t>
              </a:r>
            </a:p>
          </p:txBody>
        </p:sp>
        <p:sp>
          <p:nvSpPr>
            <p:cNvPr id="47" name="Text Box 66"/>
            <p:cNvSpPr txBox="1">
              <a:spLocks noChangeArrowheads="1"/>
            </p:cNvSpPr>
            <p:nvPr/>
          </p:nvSpPr>
          <p:spPr bwMode="auto">
            <a:xfrm>
              <a:off x="9" y="331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MUX1(3)=0</a:t>
              </a:r>
            </a:p>
          </p:txBody>
        </p:sp>
        <p:sp>
          <p:nvSpPr>
            <p:cNvPr id="48" name="Text Box 67"/>
            <p:cNvSpPr txBox="1">
              <a:spLocks noChangeArrowheads="1"/>
            </p:cNvSpPr>
            <p:nvPr/>
          </p:nvSpPr>
          <p:spPr bwMode="auto">
            <a:xfrm>
              <a:off x="53" y="3489"/>
              <a:ext cx="196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MUX1(2)=A&gt;B+ A&gt;B=1</a:t>
              </a:r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1316" y="3511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0" name="Group 150"/>
          <p:cNvGrpSpPr>
            <a:grpSpLocks/>
          </p:cNvGrpSpPr>
          <p:nvPr/>
        </p:nvGrpSpPr>
        <p:grpSpPr bwMode="auto">
          <a:xfrm>
            <a:off x="7614186" y="1601788"/>
            <a:ext cx="1341437" cy="4964113"/>
            <a:chOff x="4746" y="770"/>
            <a:chExt cx="845" cy="3127"/>
          </a:xfrm>
        </p:grpSpPr>
        <p:sp>
          <p:nvSpPr>
            <p:cNvPr id="51" name="Rectangle 96"/>
            <p:cNvSpPr>
              <a:spLocks noChangeArrowheads="1"/>
            </p:cNvSpPr>
            <p:nvPr/>
          </p:nvSpPr>
          <p:spPr bwMode="auto">
            <a:xfrm>
              <a:off x="4919" y="770"/>
              <a:ext cx="480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" name="Rectangle 97"/>
            <p:cNvSpPr>
              <a:spLocks noChangeArrowheads="1"/>
            </p:cNvSpPr>
            <p:nvPr/>
          </p:nvSpPr>
          <p:spPr bwMode="auto">
            <a:xfrm>
              <a:off x="4919" y="2578"/>
              <a:ext cx="480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4919" y="81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4" name="Text Box 99"/>
            <p:cNvSpPr txBox="1">
              <a:spLocks noChangeArrowheads="1"/>
            </p:cNvSpPr>
            <p:nvPr/>
          </p:nvSpPr>
          <p:spPr bwMode="auto">
            <a:xfrm>
              <a:off x="4919" y="262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5" name="AutoShape 106"/>
            <p:cNvSpPr>
              <a:spLocks noChangeArrowheads="1"/>
            </p:cNvSpPr>
            <p:nvPr/>
          </p:nvSpPr>
          <p:spPr bwMode="auto">
            <a:xfrm rot="5400000">
              <a:off x="4919" y="12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6" name="AutoShape 107"/>
            <p:cNvSpPr>
              <a:spLocks noChangeArrowheads="1"/>
            </p:cNvSpPr>
            <p:nvPr/>
          </p:nvSpPr>
          <p:spPr bwMode="auto">
            <a:xfrm rot="5400000">
              <a:off x="4919" y="305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" name="Line 108"/>
            <p:cNvSpPr>
              <a:spLocks noChangeShapeType="1"/>
            </p:cNvSpPr>
            <p:nvPr/>
          </p:nvSpPr>
          <p:spPr bwMode="auto">
            <a:xfrm flipH="1">
              <a:off x="4775" y="125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109"/>
            <p:cNvSpPr>
              <a:spLocks noChangeShapeType="1"/>
            </p:cNvSpPr>
            <p:nvPr/>
          </p:nvSpPr>
          <p:spPr bwMode="auto">
            <a:xfrm flipH="1">
              <a:off x="4763" y="310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110"/>
            <p:cNvSpPr>
              <a:spLocks noChangeShapeType="1"/>
            </p:cNvSpPr>
            <p:nvPr/>
          </p:nvSpPr>
          <p:spPr bwMode="auto">
            <a:xfrm flipH="1">
              <a:off x="4773" y="1260"/>
              <a:ext cx="2" cy="2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Line 119"/>
            <p:cNvSpPr>
              <a:spLocks noChangeShapeType="1"/>
            </p:cNvSpPr>
            <p:nvPr/>
          </p:nvSpPr>
          <p:spPr bwMode="auto">
            <a:xfrm>
              <a:off x="5399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Line 120"/>
            <p:cNvSpPr>
              <a:spLocks noChangeShapeType="1"/>
            </p:cNvSpPr>
            <p:nvPr/>
          </p:nvSpPr>
          <p:spPr bwMode="auto">
            <a:xfrm>
              <a:off x="5399" y="134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" name="Line 121"/>
            <p:cNvSpPr>
              <a:spLocks noChangeShapeType="1"/>
            </p:cNvSpPr>
            <p:nvPr/>
          </p:nvSpPr>
          <p:spPr bwMode="auto">
            <a:xfrm>
              <a:off x="5399" y="3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" name="Line 122"/>
            <p:cNvSpPr>
              <a:spLocks noChangeShapeType="1"/>
            </p:cNvSpPr>
            <p:nvPr/>
          </p:nvSpPr>
          <p:spPr bwMode="auto">
            <a:xfrm>
              <a:off x="5399" y="28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" name="Text Box 124"/>
            <p:cNvSpPr txBox="1">
              <a:spLocks noChangeArrowheads="1"/>
            </p:cNvSpPr>
            <p:nvPr/>
          </p:nvSpPr>
          <p:spPr bwMode="auto">
            <a:xfrm>
              <a:off x="5109" y="81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65" name="Object 127"/>
            <p:cNvGraphicFramePr>
              <a:graphicFrameLocks noChangeAspect="1"/>
            </p:cNvGraphicFramePr>
            <p:nvPr/>
          </p:nvGraphicFramePr>
          <p:xfrm>
            <a:off x="5159" y="1202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6" name="Equation" r:id="rId3" imgW="190433" imgH="219143" progId="Equation.3">
                    <p:embed/>
                  </p:oleObj>
                </mc:Choice>
                <mc:Fallback>
                  <p:oleObj name="Equation" r:id="rId3" imgW="190433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1202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28"/>
            <p:cNvGraphicFramePr>
              <a:graphicFrameLocks noChangeAspect="1"/>
            </p:cNvGraphicFramePr>
            <p:nvPr/>
          </p:nvGraphicFramePr>
          <p:xfrm>
            <a:off x="5159" y="3058"/>
            <a:ext cx="2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7" name="Equation" r:id="rId5" imgW="180992" imgH="219143" progId="Equation.3">
                    <p:embed/>
                  </p:oleObj>
                </mc:Choice>
                <mc:Fallback>
                  <p:oleObj name="Equation" r:id="rId5" imgW="180992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058"/>
                          <a:ext cx="2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5111" y="2661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68" name="Oval 137"/>
            <p:cNvSpPr>
              <a:spLocks noChangeArrowheads="1"/>
            </p:cNvSpPr>
            <p:nvPr/>
          </p:nvSpPr>
          <p:spPr bwMode="auto">
            <a:xfrm>
              <a:off x="4746" y="308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9" name="Line 141"/>
          <p:cNvSpPr>
            <a:spLocks noChangeShapeType="1"/>
          </p:cNvSpPr>
          <p:nvPr/>
        </p:nvSpPr>
        <p:spPr bwMode="auto">
          <a:xfrm flipH="1">
            <a:off x="1976973" y="3275013"/>
            <a:ext cx="457200" cy="838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0" name="Line 142"/>
          <p:cNvSpPr>
            <a:spLocks noChangeShapeType="1"/>
          </p:cNvSpPr>
          <p:nvPr/>
        </p:nvSpPr>
        <p:spPr bwMode="auto">
          <a:xfrm flipH="1">
            <a:off x="2205573" y="3351213"/>
            <a:ext cx="838200" cy="2819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1" name="Text Box 144"/>
          <p:cNvSpPr txBox="1">
            <a:spLocks noChangeArrowheads="1"/>
          </p:cNvSpPr>
          <p:nvPr/>
        </p:nvSpPr>
        <p:spPr bwMode="auto">
          <a:xfrm>
            <a:off x="1900773" y="327501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(D</a:t>
            </a:r>
            <a:r>
              <a:rPr lang="en-US" altLang="zh-CN" baseline="-25000"/>
              <a:t>2 </a:t>
            </a:r>
            <a:r>
              <a:rPr lang="en-US" altLang="zh-CN"/>
              <a:t>)   (D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</p:txBody>
      </p:sp>
      <p:sp>
        <p:nvSpPr>
          <p:cNvPr id="72" name="Text Box 147"/>
          <p:cNvSpPr txBox="1">
            <a:spLocks noChangeArrowheads="1"/>
          </p:cNvSpPr>
          <p:nvPr/>
        </p:nvSpPr>
        <p:spPr bwMode="auto">
          <a:xfrm>
            <a:off x="833973" y="319881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3" name="Text Box 146"/>
          <p:cNvSpPr txBox="1">
            <a:spLocks noChangeArrowheads="1"/>
          </p:cNvSpPr>
          <p:nvPr/>
        </p:nvSpPr>
        <p:spPr bwMode="auto">
          <a:xfrm>
            <a:off x="819686" y="3232151"/>
            <a:ext cx="762000" cy="3968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74" name="Group 151"/>
          <p:cNvGrpSpPr>
            <a:grpSpLocks/>
          </p:cNvGrpSpPr>
          <p:nvPr/>
        </p:nvGrpSpPr>
        <p:grpSpPr bwMode="auto">
          <a:xfrm>
            <a:off x="4723348" y="1116013"/>
            <a:ext cx="3165475" cy="5681663"/>
            <a:chOff x="2925" y="464"/>
            <a:chExt cx="1994" cy="3579"/>
          </a:xfrm>
        </p:grpSpPr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527" y="2530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527" y="674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3525" y="759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3534" y="932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3534" y="1124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3534" y="1316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1" name="Text Box 76"/>
            <p:cNvSpPr txBox="1">
              <a:spLocks noChangeArrowheads="1"/>
            </p:cNvSpPr>
            <p:nvPr/>
          </p:nvSpPr>
          <p:spPr bwMode="auto">
            <a:xfrm>
              <a:off x="3527" y="2584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3536" y="2757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3536" y="2949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/>
                <a:t>2</a:t>
              </a: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3536" y="3141"/>
              <a:ext cx="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287" y="8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3287" y="10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3287" y="125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3287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3276" y="27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3276" y="291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1" name="Line 86"/>
            <p:cNvSpPr>
              <a:spLocks noChangeShapeType="1"/>
            </p:cNvSpPr>
            <p:nvPr/>
          </p:nvSpPr>
          <p:spPr bwMode="auto">
            <a:xfrm>
              <a:off x="3276" y="310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3276" y="32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" name="Rectangle 100"/>
            <p:cNvSpPr>
              <a:spLocks noChangeArrowheads="1"/>
            </p:cNvSpPr>
            <p:nvPr/>
          </p:nvSpPr>
          <p:spPr bwMode="auto">
            <a:xfrm>
              <a:off x="3554" y="464"/>
              <a:ext cx="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MUX</a:t>
              </a:r>
            </a:p>
          </p:txBody>
        </p:sp>
        <p:sp>
          <p:nvSpPr>
            <p:cNvPr id="94" name="Rectangle 101"/>
            <p:cNvSpPr>
              <a:spLocks noChangeArrowheads="1"/>
            </p:cNvSpPr>
            <p:nvPr/>
          </p:nvSpPr>
          <p:spPr bwMode="auto">
            <a:xfrm>
              <a:off x="3536" y="2247"/>
              <a:ext cx="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MUX</a:t>
              </a:r>
            </a:p>
          </p:txBody>
        </p:sp>
        <p:sp>
          <p:nvSpPr>
            <p:cNvPr id="95" name="Line 102"/>
            <p:cNvSpPr>
              <a:spLocks noChangeShapeType="1"/>
            </p:cNvSpPr>
            <p:nvPr/>
          </p:nvSpPr>
          <p:spPr bwMode="auto">
            <a:xfrm>
              <a:off x="4055" y="91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6" name="Text Box 103"/>
            <p:cNvSpPr txBox="1">
              <a:spLocks noChangeArrowheads="1"/>
            </p:cNvSpPr>
            <p:nvPr/>
          </p:nvSpPr>
          <p:spPr bwMode="auto">
            <a:xfrm>
              <a:off x="4103" y="62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(D</a:t>
              </a:r>
              <a:r>
                <a:rPr lang="en-US" altLang="zh-CN" baseline="-25000"/>
                <a:t>2</a:t>
              </a:r>
              <a:r>
                <a:rPr lang="en-US" altLang="zh-CN"/>
                <a:t>)</a:t>
              </a:r>
            </a:p>
          </p:txBody>
        </p:sp>
        <p:sp>
          <p:nvSpPr>
            <p:cNvPr id="97" name="Text Box 104"/>
            <p:cNvSpPr txBox="1">
              <a:spLocks noChangeArrowheads="1"/>
            </p:cNvSpPr>
            <p:nvPr/>
          </p:nvSpPr>
          <p:spPr bwMode="auto">
            <a:xfrm>
              <a:off x="4055" y="248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(D</a:t>
              </a:r>
              <a:r>
                <a:rPr lang="en-US" altLang="zh-CN" baseline="-25000"/>
                <a:t>1</a:t>
              </a:r>
              <a:r>
                <a:rPr lang="en-US" altLang="zh-CN"/>
                <a:t>)</a:t>
              </a:r>
            </a:p>
          </p:txBody>
        </p: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4055" y="272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3301" y="388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0" name="Text Box 112"/>
            <p:cNvSpPr txBox="1">
              <a:spLocks noChangeArrowheads="1"/>
            </p:cNvSpPr>
            <p:nvPr/>
          </p:nvSpPr>
          <p:spPr bwMode="auto">
            <a:xfrm>
              <a:off x="2925" y="379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CP</a:t>
              </a:r>
              <a:endParaRPr lang="en-US" altLang="zh-CN" baseline="-25000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061" y="3612"/>
              <a:ext cx="374" cy="192"/>
              <a:chOff x="2074" y="3984"/>
              <a:chExt cx="374" cy="192"/>
            </a:xfrm>
          </p:grpSpPr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2074" y="41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 flipV="1">
                <a:off x="2208" y="39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2208" y="39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 flipV="1">
                <a:off x="2304" y="39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6" name="Line 117"/>
              <p:cNvSpPr>
                <a:spLocks noChangeShapeType="1"/>
              </p:cNvSpPr>
              <p:nvPr/>
            </p:nvSpPr>
            <p:spPr bwMode="auto">
              <a:xfrm>
                <a:off x="2304" y="41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" name="Text Box 123"/>
            <p:cNvSpPr txBox="1">
              <a:spLocks noChangeArrowheads="1"/>
            </p:cNvSpPr>
            <p:nvPr/>
          </p:nvSpPr>
          <p:spPr bwMode="auto">
            <a:xfrm>
              <a:off x="3756" y="174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03" name="Text Box 129"/>
            <p:cNvSpPr txBox="1">
              <a:spLocks noChangeArrowheads="1"/>
            </p:cNvSpPr>
            <p:nvPr/>
          </p:nvSpPr>
          <p:spPr bwMode="auto">
            <a:xfrm>
              <a:off x="3516" y="174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4" name="Line 130"/>
            <p:cNvSpPr>
              <a:spLocks noChangeShapeType="1"/>
            </p:cNvSpPr>
            <p:nvPr/>
          </p:nvSpPr>
          <p:spPr bwMode="auto">
            <a:xfrm>
              <a:off x="3897" y="166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" name="Line 131"/>
            <p:cNvSpPr>
              <a:spLocks noChangeShapeType="1"/>
            </p:cNvSpPr>
            <p:nvPr/>
          </p:nvSpPr>
          <p:spPr bwMode="auto">
            <a:xfrm>
              <a:off x="3660" y="164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5" name="Line 134"/>
            <p:cNvSpPr>
              <a:spLocks noChangeShapeType="1"/>
            </p:cNvSpPr>
            <p:nvPr/>
          </p:nvSpPr>
          <p:spPr bwMode="auto">
            <a:xfrm>
              <a:off x="3945" y="3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6" name="Line 135"/>
            <p:cNvSpPr>
              <a:spLocks noChangeShapeType="1"/>
            </p:cNvSpPr>
            <p:nvPr/>
          </p:nvSpPr>
          <p:spPr bwMode="auto">
            <a:xfrm>
              <a:off x="3708" y="3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7" name="Text Box 148"/>
            <p:cNvSpPr txBox="1">
              <a:spLocks noChangeArrowheads="1"/>
            </p:cNvSpPr>
            <p:nvPr/>
          </p:nvSpPr>
          <p:spPr bwMode="auto">
            <a:xfrm>
              <a:off x="3823" y="355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41" name="Text Box 149"/>
            <p:cNvSpPr txBox="1">
              <a:spLocks noChangeArrowheads="1"/>
            </p:cNvSpPr>
            <p:nvPr/>
          </p:nvSpPr>
          <p:spPr bwMode="auto">
            <a:xfrm>
              <a:off x="3564" y="3557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</p:grpSp>
      <p:sp>
        <p:nvSpPr>
          <p:cNvPr id="147" name="Text Box 152"/>
          <p:cNvSpPr txBox="1">
            <a:spLocks noChangeArrowheads="1"/>
          </p:cNvSpPr>
          <p:nvPr/>
        </p:nvSpPr>
        <p:spPr bwMode="auto">
          <a:xfrm>
            <a:off x="4996398" y="153352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48" name="Text Box 153"/>
          <p:cNvSpPr txBox="1">
            <a:spLocks noChangeArrowheads="1"/>
          </p:cNvSpPr>
          <p:nvPr/>
        </p:nvSpPr>
        <p:spPr bwMode="auto">
          <a:xfrm>
            <a:off x="4996398" y="183515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49" name="Text Box 154"/>
          <p:cNvSpPr txBox="1">
            <a:spLocks noChangeArrowheads="1"/>
          </p:cNvSpPr>
          <p:nvPr/>
        </p:nvSpPr>
        <p:spPr bwMode="auto">
          <a:xfrm>
            <a:off x="4636036" y="2152651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A&gt;B</a:t>
            </a:r>
          </a:p>
        </p:txBody>
      </p:sp>
      <p:sp>
        <p:nvSpPr>
          <p:cNvPr id="150" name="Text Box 155"/>
          <p:cNvSpPr txBox="1">
            <a:spLocks noChangeArrowheads="1"/>
          </p:cNvSpPr>
          <p:nvPr/>
        </p:nvSpPr>
        <p:spPr bwMode="auto">
          <a:xfrm>
            <a:off x="4996398" y="248285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1" name="Text Box 156"/>
          <p:cNvSpPr txBox="1">
            <a:spLocks noChangeArrowheads="1"/>
          </p:cNvSpPr>
          <p:nvPr/>
        </p:nvSpPr>
        <p:spPr bwMode="auto">
          <a:xfrm>
            <a:off x="4909086" y="44846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2" name="Text Box 157"/>
          <p:cNvSpPr txBox="1">
            <a:spLocks noChangeArrowheads="1"/>
          </p:cNvSpPr>
          <p:nvPr/>
        </p:nvSpPr>
        <p:spPr bwMode="auto">
          <a:xfrm>
            <a:off x="4909086" y="47863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3" name="Text Box 158"/>
          <p:cNvSpPr txBox="1">
            <a:spLocks noChangeArrowheads="1"/>
          </p:cNvSpPr>
          <p:nvPr/>
        </p:nvSpPr>
        <p:spPr bwMode="auto">
          <a:xfrm>
            <a:off x="4851936" y="510381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4" name="Text Box 159"/>
          <p:cNvSpPr txBox="1">
            <a:spLocks noChangeArrowheads="1"/>
          </p:cNvSpPr>
          <p:nvPr/>
        </p:nvSpPr>
        <p:spPr bwMode="auto">
          <a:xfrm>
            <a:off x="4909086" y="54340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55" name="Text Box 160"/>
          <p:cNvSpPr txBox="1">
            <a:spLocks noChangeArrowheads="1"/>
          </p:cNvSpPr>
          <p:nvPr/>
        </p:nvSpPr>
        <p:spPr bwMode="auto">
          <a:xfrm>
            <a:off x="-80427" y="3663951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多路选择器输入端表达式</a:t>
            </a:r>
          </a:p>
        </p:txBody>
      </p:sp>
      <p:sp>
        <p:nvSpPr>
          <p:cNvPr id="156" name="Text Box 161"/>
          <p:cNvSpPr txBox="1">
            <a:spLocks noChangeArrowheads="1"/>
          </p:cNvSpPr>
          <p:nvPr/>
        </p:nvSpPr>
        <p:spPr bwMode="auto">
          <a:xfrm>
            <a:off x="5715536" y="3160713"/>
            <a:ext cx="762000" cy="3968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7" name="Text Box 162"/>
          <p:cNvSpPr txBox="1">
            <a:spLocks noChangeArrowheads="1"/>
          </p:cNvSpPr>
          <p:nvPr/>
        </p:nvSpPr>
        <p:spPr bwMode="auto">
          <a:xfrm>
            <a:off x="5786973" y="6040438"/>
            <a:ext cx="762000" cy="39687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graphicFrame>
        <p:nvGraphicFramePr>
          <p:cNvPr id="1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963951"/>
              </p:ext>
            </p:extLst>
          </p:nvPr>
        </p:nvGraphicFramePr>
        <p:xfrm>
          <a:off x="4540786" y="642938"/>
          <a:ext cx="45053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8" name="Equation" r:id="rId7" imgW="2847857" imgH="238057" progId="Equation.3">
                  <p:embed/>
                </p:oleObj>
              </mc:Choice>
              <mc:Fallback>
                <p:oleObj name="Equation" r:id="rId7" imgW="2847857" imgH="238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786" y="642938"/>
                        <a:ext cx="45053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2203984" y="2468563"/>
            <a:ext cx="2007992" cy="6921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653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grpSp>
        <p:nvGrpSpPr>
          <p:cNvPr id="105" name="Group 133"/>
          <p:cNvGrpSpPr>
            <a:grpSpLocks/>
          </p:cNvGrpSpPr>
          <p:nvPr/>
        </p:nvGrpSpPr>
        <p:grpSpPr bwMode="auto">
          <a:xfrm>
            <a:off x="87912" y="682253"/>
            <a:ext cx="2379662" cy="3505200"/>
            <a:chOff x="144" y="144"/>
            <a:chExt cx="1732" cy="2553"/>
          </a:xfrm>
        </p:grpSpPr>
        <p:grpSp>
          <p:nvGrpSpPr>
            <p:cNvPr id="106" name="Group 104"/>
            <p:cNvGrpSpPr>
              <a:grpSpLocks/>
            </p:cNvGrpSpPr>
            <p:nvPr/>
          </p:nvGrpSpPr>
          <p:grpSpPr bwMode="auto">
            <a:xfrm>
              <a:off x="144" y="192"/>
              <a:ext cx="1732" cy="2505"/>
              <a:chOff x="3600" y="903"/>
              <a:chExt cx="1732" cy="2505"/>
            </a:xfrm>
          </p:grpSpPr>
          <p:sp>
            <p:nvSpPr>
              <p:cNvPr id="121" name="Rectangle 105"/>
              <p:cNvSpPr>
                <a:spLocks noChangeArrowheads="1"/>
              </p:cNvSpPr>
              <p:nvPr/>
            </p:nvSpPr>
            <p:spPr bwMode="auto">
              <a:xfrm>
                <a:off x="3856" y="110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LDR</a:t>
                </a:r>
                <a:r>
                  <a:rPr lang="en-US" altLang="zh-CN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2" name="AutoShape 106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864" cy="28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A&gt;B</a:t>
                </a:r>
              </a:p>
            </p:txBody>
          </p:sp>
          <p:sp>
            <p:nvSpPr>
              <p:cNvPr id="123" name="Line 107"/>
              <p:cNvSpPr>
                <a:spLocks noChangeShapeType="1"/>
              </p:cNvSpPr>
              <p:nvPr/>
            </p:nvSpPr>
            <p:spPr bwMode="auto">
              <a:xfrm>
                <a:off x="4482" y="138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Line 108"/>
              <p:cNvSpPr>
                <a:spLocks noChangeShapeType="1"/>
              </p:cNvSpPr>
              <p:nvPr/>
            </p:nvSpPr>
            <p:spPr bwMode="auto">
              <a:xfrm>
                <a:off x="4482" y="186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Line 109"/>
              <p:cNvSpPr>
                <a:spLocks noChangeShapeType="1"/>
              </p:cNvSpPr>
              <p:nvPr/>
            </p:nvSpPr>
            <p:spPr bwMode="auto">
              <a:xfrm>
                <a:off x="4482" y="234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Line 110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Line 111"/>
              <p:cNvSpPr>
                <a:spLocks noChangeShapeType="1"/>
              </p:cNvSpPr>
              <p:nvPr/>
            </p:nvSpPr>
            <p:spPr bwMode="auto">
              <a:xfrm>
                <a:off x="3609" y="1488"/>
                <a:ext cx="8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Line 112"/>
              <p:cNvSpPr>
                <a:spLocks noChangeShapeType="1"/>
              </p:cNvSpPr>
              <p:nvPr/>
            </p:nvSpPr>
            <p:spPr bwMode="auto">
              <a:xfrm>
                <a:off x="4482" y="9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 Box 113"/>
              <p:cNvSpPr txBox="1">
                <a:spLocks noChangeArrowheads="1"/>
              </p:cNvSpPr>
              <p:nvPr/>
            </p:nvSpPr>
            <p:spPr bwMode="auto">
              <a:xfrm>
                <a:off x="4848" y="3024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30" name="Text Box 114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31" name="Line 115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Line 116"/>
              <p:cNvSpPr>
                <a:spLocks noChangeShapeType="1"/>
              </p:cNvSpPr>
              <p:nvPr/>
            </p:nvSpPr>
            <p:spPr bwMode="auto">
              <a:xfrm flipH="1" flipV="1">
                <a:off x="4896" y="3264"/>
                <a:ext cx="4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Line 117"/>
              <p:cNvSpPr>
                <a:spLocks noChangeShapeType="1"/>
              </p:cNvSpPr>
              <p:nvPr/>
            </p:nvSpPr>
            <p:spPr bwMode="auto">
              <a:xfrm flipH="1">
                <a:off x="4480" y="1952"/>
                <a:ext cx="8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18"/>
              <p:cNvSpPr>
                <a:spLocks noChangeArrowheads="1"/>
              </p:cNvSpPr>
              <p:nvPr/>
            </p:nvSpPr>
            <p:spPr bwMode="auto">
              <a:xfrm>
                <a:off x="3881" y="158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LDR</a:t>
                </a:r>
                <a:r>
                  <a:rPr lang="en-US" altLang="zh-CN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5" name="Rectangle 119"/>
              <p:cNvSpPr>
                <a:spLocks noChangeArrowheads="1"/>
              </p:cNvSpPr>
              <p:nvPr/>
            </p:nvSpPr>
            <p:spPr bwMode="auto">
              <a:xfrm>
                <a:off x="3881" y="206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LDR</a:t>
                </a:r>
                <a:r>
                  <a:rPr lang="en-US" altLang="zh-CN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6" name="Rectangle 120"/>
              <p:cNvSpPr>
                <a:spLocks noChangeArrowheads="1"/>
              </p:cNvSpPr>
              <p:nvPr/>
            </p:nvSpPr>
            <p:spPr bwMode="auto">
              <a:xfrm>
                <a:off x="3881" y="254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CAP</a:t>
                </a:r>
                <a:endParaRPr lang="en-US" altLang="zh-CN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Line 121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Line 122"/>
              <p:cNvSpPr>
                <a:spLocks noChangeShapeType="1"/>
              </p:cNvSpPr>
              <p:nvPr/>
            </p:nvSpPr>
            <p:spPr bwMode="auto">
              <a:xfrm flipV="1">
                <a:off x="5328" y="1968"/>
                <a:ext cx="0" cy="1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23"/>
            <p:cNvGrpSpPr>
              <a:grpSpLocks/>
            </p:cNvGrpSpPr>
            <p:nvPr/>
          </p:nvGrpSpPr>
          <p:grpSpPr bwMode="auto">
            <a:xfrm>
              <a:off x="1344" y="144"/>
              <a:ext cx="431" cy="1781"/>
              <a:chOff x="4896" y="480"/>
              <a:chExt cx="431" cy="1781"/>
            </a:xfrm>
          </p:grpSpPr>
          <p:sp>
            <p:nvSpPr>
              <p:cNvPr id="113" name="Text Box 124"/>
              <p:cNvSpPr txBox="1">
                <a:spLocks noChangeArrowheads="1"/>
              </p:cNvSpPr>
              <p:nvPr/>
            </p:nvSpPr>
            <p:spPr bwMode="auto">
              <a:xfrm>
                <a:off x="4896" y="480"/>
                <a:ext cx="43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00</a:t>
                </a:r>
              </a:p>
            </p:txBody>
          </p:sp>
          <p:sp>
            <p:nvSpPr>
              <p:cNvPr id="118" name="Text Box 125"/>
              <p:cNvSpPr txBox="1">
                <a:spLocks noChangeArrowheads="1"/>
              </p:cNvSpPr>
              <p:nvPr/>
            </p:nvSpPr>
            <p:spPr bwMode="auto">
              <a:xfrm>
                <a:off x="4896" y="1008"/>
                <a:ext cx="43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01</a:t>
                </a:r>
              </a:p>
            </p:txBody>
          </p:sp>
          <p:sp>
            <p:nvSpPr>
              <p:cNvPr id="119" name="Text Box 126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43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11</a:t>
                </a:r>
              </a:p>
            </p:txBody>
          </p:sp>
          <p:sp>
            <p:nvSpPr>
              <p:cNvPr id="120" name="Text Box 127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43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grpSp>
          <p:nvGrpSpPr>
            <p:cNvPr id="108" name="Group 128"/>
            <p:cNvGrpSpPr>
              <a:grpSpLocks/>
            </p:cNvGrpSpPr>
            <p:nvPr/>
          </p:nvGrpSpPr>
          <p:grpSpPr bwMode="auto">
            <a:xfrm>
              <a:off x="240" y="174"/>
              <a:ext cx="290" cy="1751"/>
              <a:chOff x="3792" y="510"/>
              <a:chExt cx="290" cy="1751"/>
            </a:xfrm>
          </p:grpSpPr>
          <p:sp>
            <p:nvSpPr>
              <p:cNvPr id="109" name="Text Box 129"/>
              <p:cNvSpPr txBox="1">
                <a:spLocks noChangeArrowheads="1"/>
              </p:cNvSpPr>
              <p:nvPr/>
            </p:nvSpPr>
            <p:spPr bwMode="auto">
              <a:xfrm>
                <a:off x="3794" y="510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10" name="Text Box 130"/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111" name="Text Box 131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112" name="Text Box 13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8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</p:grpSp>
      </p:grpSp>
      <p:grpSp>
        <p:nvGrpSpPr>
          <p:cNvPr id="139" name="Group 180"/>
          <p:cNvGrpSpPr>
            <a:grpSpLocks/>
          </p:cNvGrpSpPr>
          <p:nvPr/>
        </p:nvGrpSpPr>
        <p:grpSpPr bwMode="auto">
          <a:xfrm>
            <a:off x="6063386" y="1618620"/>
            <a:ext cx="3200400" cy="3678238"/>
            <a:chOff x="3744" y="1152"/>
            <a:chExt cx="2016" cy="2317"/>
          </a:xfrm>
        </p:grpSpPr>
        <p:grpSp>
          <p:nvGrpSpPr>
            <p:cNvPr id="140" name="Group 174"/>
            <p:cNvGrpSpPr>
              <a:grpSpLocks/>
            </p:cNvGrpSpPr>
            <p:nvPr/>
          </p:nvGrpSpPr>
          <p:grpSpPr bwMode="auto">
            <a:xfrm>
              <a:off x="3744" y="1152"/>
              <a:ext cx="2016" cy="2317"/>
              <a:chOff x="3744" y="1152"/>
              <a:chExt cx="2016" cy="2317"/>
            </a:xfrm>
          </p:grpSpPr>
          <p:graphicFrame>
            <p:nvGraphicFramePr>
              <p:cNvPr id="161" name="Object 135"/>
              <p:cNvGraphicFramePr>
                <a:graphicFrameLocks noChangeAspect="1"/>
              </p:cNvGraphicFramePr>
              <p:nvPr/>
            </p:nvGraphicFramePr>
            <p:xfrm>
              <a:off x="4176" y="3216"/>
              <a:ext cx="23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06" name="Equation" r:id="rId3" imgW="180992" imgH="219143" progId="Equation.3">
                      <p:embed/>
                    </p:oleObj>
                  </mc:Choice>
                  <mc:Fallback>
                    <p:oleObj name="Equation" r:id="rId3" imgW="180992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216"/>
                            <a:ext cx="23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2" name="Object 136"/>
              <p:cNvGraphicFramePr>
                <a:graphicFrameLocks noChangeAspect="1"/>
              </p:cNvGraphicFramePr>
              <p:nvPr/>
            </p:nvGraphicFramePr>
            <p:xfrm>
              <a:off x="3936" y="3216"/>
              <a:ext cx="2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07" name="Equation" r:id="rId5" imgW="190433" imgH="219143" progId="Equation.3">
                      <p:embed/>
                    </p:oleObj>
                  </mc:Choice>
                  <mc:Fallback>
                    <p:oleObj name="Equation" r:id="rId5" imgW="190433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216"/>
                            <a:ext cx="2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" name="Text Box 137"/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35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T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64" name="Text Box 138"/>
              <p:cNvSpPr txBox="1">
                <a:spLocks noChangeArrowheads="1"/>
              </p:cNvSpPr>
              <p:nvPr/>
            </p:nvSpPr>
            <p:spPr bwMode="auto">
              <a:xfrm>
                <a:off x="4080" y="1152"/>
                <a:ext cx="57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165" name="Line 139"/>
              <p:cNvSpPr>
                <a:spLocks noChangeShapeType="1"/>
              </p:cNvSpPr>
              <p:nvPr/>
            </p:nvSpPr>
            <p:spPr bwMode="auto">
              <a:xfrm rot="-5400000">
                <a:off x="4080" y="26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up 140"/>
              <p:cNvGrpSpPr>
                <a:grpSpLocks/>
              </p:cNvGrpSpPr>
              <p:nvPr/>
            </p:nvGrpSpPr>
            <p:grpSpPr bwMode="auto">
              <a:xfrm>
                <a:off x="4134" y="2304"/>
                <a:ext cx="522" cy="260"/>
                <a:chOff x="3130" y="2284"/>
                <a:chExt cx="361" cy="386"/>
              </a:xfrm>
            </p:grpSpPr>
            <p:sp>
              <p:nvSpPr>
                <p:cNvPr id="196" name="Freeform 141"/>
                <p:cNvSpPr>
                  <a:spLocks/>
                </p:cNvSpPr>
                <p:nvPr/>
              </p:nvSpPr>
              <p:spPr bwMode="auto">
                <a:xfrm rot="-5400000">
                  <a:off x="3268" y="2454"/>
                  <a:ext cx="78" cy="354"/>
                </a:xfrm>
                <a:custGeom>
                  <a:avLst/>
                  <a:gdLst>
                    <a:gd name="T0" fmla="*/ 2 w 85"/>
                    <a:gd name="T1" fmla="*/ 0 h 306"/>
                    <a:gd name="T2" fmla="*/ 17 w 85"/>
                    <a:gd name="T3" fmla="*/ 1039 h 306"/>
                    <a:gd name="T4" fmla="*/ 17 w 85"/>
                    <a:gd name="T5" fmla="*/ 2664 h 306"/>
                    <a:gd name="T6" fmla="*/ 0 w 85"/>
                    <a:gd name="T7" fmla="*/ 3642 h 3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"/>
                    <a:gd name="T13" fmla="*/ 0 h 306"/>
                    <a:gd name="T14" fmla="*/ 85 w 85"/>
                    <a:gd name="T15" fmla="*/ 306 h 3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" h="306">
                      <a:moveTo>
                        <a:pt x="2" y="0"/>
                      </a:moveTo>
                      <a:cubicBezTo>
                        <a:pt x="14" y="14"/>
                        <a:pt x="61" y="50"/>
                        <a:pt x="73" y="87"/>
                      </a:cubicBezTo>
                      <a:cubicBezTo>
                        <a:pt x="85" y="124"/>
                        <a:pt x="85" y="188"/>
                        <a:pt x="73" y="224"/>
                      </a:cubicBezTo>
                      <a:cubicBezTo>
                        <a:pt x="61" y="260"/>
                        <a:pt x="15" y="289"/>
                        <a:pt x="0" y="3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Freeform 142"/>
                <p:cNvSpPr>
                  <a:spLocks/>
                </p:cNvSpPr>
                <p:nvPr/>
              </p:nvSpPr>
              <p:spPr bwMode="auto">
                <a:xfrm rot="-5400000">
                  <a:off x="3215" y="2391"/>
                  <a:ext cx="384" cy="169"/>
                </a:xfrm>
                <a:custGeom>
                  <a:avLst/>
                  <a:gdLst>
                    <a:gd name="T0" fmla="*/ 0 w 384"/>
                    <a:gd name="T1" fmla="*/ 23 h 192"/>
                    <a:gd name="T2" fmla="*/ 168 w 384"/>
                    <a:gd name="T3" fmla="*/ 17 h 192"/>
                    <a:gd name="T4" fmla="*/ 296 w 384"/>
                    <a:gd name="T5" fmla="*/ 10 h 192"/>
                    <a:gd name="T6" fmla="*/ 384 w 384"/>
                    <a:gd name="T7" fmla="*/ 0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192"/>
                    <a:gd name="T14" fmla="*/ 384 w 38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192">
                      <a:moveTo>
                        <a:pt x="0" y="192"/>
                      </a:moveTo>
                      <a:cubicBezTo>
                        <a:pt x="28" y="185"/>
                        <a:pt x="119" y="166"/>
                        <a:pt x="168" y="148"/>
                      </a:cubicBezTo>
                      <a:cubicBezTo>
                        <a:pt x="217" y="130"/>
                        <a:pt x="260" y="109"/>
                        <a:pt x="296" y="84"/>
                      </a:cubicBezTo>
                      <a:cubicBezTo>
                        <a:pt x="332" y="59"/>
                        <a:pt x="366" y="18"/>
                        <a:pt x="384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Freeform 143"/>
                <p:cNvSpPr>
                  <a:spLocks/>
                </p:cNvSpPr>
                <p:nvPr/>
              </p:nvSpPr>
              <p:spPr bwMode="auto">
                <a:xfrm rot="-5400000">
                  <a:off x="3034" y="2380"/>
                  <a:ext cx="384" cy="192"/>
                </a:xfrm>
                <a:custGeom>
                  <a:avLst/>
                  <a:gdLst>
                    <a:gd name="T0" fmla="*/ 0 w 240"/>
                    <a:gd name="T1" fmla="*/ 0 h 96"/>
                    <a:gd name="T2" fmla="*/ 566669 w 240"/>
                    <a:gd name="T3" fmla="*/ 6291456 h 96"/>
                    <a:gd name="T4" fmla="*/ 707549 w 240"/>
                    <a:gd name="T5" fmla="*/ 12582912 h 9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6"/>
                    <a:gd name="T11" fmla="*/ 240 w 240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6">
                      <a:moveTo>
                        <a:pt x="0" y="0"/>
                      </a:moveTo>
                      <a:cubicBezTo>
                        <a:pt x="76" y="16"/>
                        <a:pt x="152" y="32"/>
                        <a:pt x="192" y="48"/>
                      </a:cubicBezTo>
                      <a:cubicBezTo>
                        <a:pt x="232" y="64"/>
                        <a:pt x="232" y="88"/>
                        <a:pt x="240" y="9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7" name="Text Box 144"/>
              <p:cNvSpPr txBox="1">
                <a:spLocks noChangeArrowheads="1"/>
              </p:cNvSpPr>
              <p:nvPr/>
            </p:nvSpPr>
            <p:spPr bwMode="auto">
              <a:xfrm>
                <a:off x="4320" y="3216"/>
                <a:ext cx="33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68" name="AutoShape 145"/>
              <p:cNvSpPr>
                <a:spLocks noChangeArrowheads="1"/>
              </p:cNvSpPr>
              <p:nvPr/>
            </p:nvSpPr>
            <p:spPr bwMode="auto">
              <a:xfrm rot="-5400000">
                <a:off x="5323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Line 146"/>
              <p:cNvSpPr>
                <a:spLocks noChangeShapeType="1"/>
              </p:cNvSpPr>
              <p:nvPr/>
            </p:nvSpPr>
            <p:spPr bwMode="auto">
              <a:xfrm rot="5400000" flipH="1">
                <a:off x="5086" y="2229"/>
                <a:ext cx="619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Line 147"/>
              <p:cNvSpPr>
                <a:spLocks noChangeShapeType="1"/>
              </p:cNvSpPr>
              <p:nvPr/>
            </p:nvSpPr>
            <p:spPr bwMode="auto">
              <a:xfrm rot="5400000" flipH="1">
                <a:off x="5228" y="2241"/>
                <a:ext cx="64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5381" y="1543"/>
                <a:ext cx="1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Text Box 149"/>
              <p:cNvSpPr txBox="1">
                <a:spLocks noChangeArrowheads="1"/>
              </p:cNvSpPr>
              <p:nvPr/>
            </p:nvSpPr>
            <p:spPr bwMode="auto">
              <a:xfrm>
                <a:off x="4512" y="3216"/>
                <a:ext cx="33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73" name="AutoShape 150"/>
              <p:cNvSpPr>
                <a:spLocks noChangeArrowheads="1"/>
              </p:cNvSpPr>
              <p:nvPr/>
            </p:nvSpPr>
            <p:spPr bwMode="auto">
              <a:xfrm rot="-5400000">
                <a:off x="4027" y="2741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Line 151"/>
              <p:cNvSpPr>
                <a:spLocks noChangeShapeType="1"/>
              </p:cNvSpPr>
              <p:nvPr/>
            </p:nvSpPr>
            <p:spPr bwMode="auto">
              <a:xfrm rot="-5400000">
                <a:off x="3963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Line 152"/>
              <p:cNvSpPr>
                <a:spLocks noChangeShapeType="1"/>
              </p:cNvSpPr>
              <p:nvPr/>
            </p:nvSpPr>
            <p:spPr bwMode="auto">
              <a:xfrm rot="-5400000">
                <a:off x="4169" y="3121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 Box 153"/>
              <p:cNvSpPr txBox="1">
                <a:spLocks noChangeArrowheads="1"/>
              </p:cNvSpPr>
              <p:nvPr/>
            </p:nvSpPr>
            <p:spPr bwMode="auto">
              <a:xfrm>
                <a:off x="5184" y="1200"/>
                <a:ext cx="57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CAP</a:t>
                </a:r>
                <a:endParaRPr lang="en-US" altLang="zh-CN" baseline="-25000"/>
              </a:p>
            </p:txBody>
          </p:sp>
          <p:sp>
            <p:nvSpPr>
              <p:cNvPr id="177" name="Text Box 154"/>
              <p:cNvSpPr txBox="1">
                <a:spLocks noChangeArrowheads="1"/>
              </p:cNvSpPr>
              <p:nvPr/>
            </p:nvSpPr>
            <p:spPr bwMode="auto">
              <a:xfrm>
                <a:off x="5184" y="2544"/>
                <a:ext cx="33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178" name="Object 155"/>
              <p:cNvGraphicFramePr>
                <a:graphicFrameLocks noChangeAspect="1"/>
              </p:cNvGraphicFramePr>
              <p:nvPr/>
            </p:nvGraphicFramePr>
            <p:xfrm>
              <a:off x="5472" y="2571"/>
              <a:ext cx="23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08" name="Equation" r:id="rId7" imgW="180992" imgH="219143" progId="Equation.3">
                      <p:embed/>
                    </p:oleObj>
                  </mc:Choice>
                  <mc:Fallback>
                    <p:oleObj name="Equation" r:id="rId7" imgW="180992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571"/>
                            <a:ext cx="23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9" name="Object 156"/>
              <p:cNvGraphicFramePr>
                <a:graphicFrameLocks noChangeAspect="1"/>
              </p:cNvGraphicFramePr>
              <p:nvPr/>
            </p:nvGraphicFramePr>
            <p:xfrm>
              <a:off x="4752" y="2544"/>
              <a:ext cx="2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09" name="Equation" r:id="rId9" imgW="190433" imgH="219143" progId="Equation.3">
                      <p:embed/>
                    </p:oleObj>
                  </mc:Choice>
                  <mc:Fallback>
                    <p:oleObj name="Equation" r:id="rId9" imgW="190433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544"/>
                            <a:ext cx="2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" name="Line 157"/>
              <p:cNvSpPr>
                <a:spLocks noChangeShapeType="1"/>
              </p:cNvSpPr>
              <p:nvPr/>
            </p:nvSpPr>
            <p:spPr bwMode="auto">
              <a:xfrm rot="-5400000">
                <a:off x="4464" y="26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AutoShape 158"/>
              <p:cNvSpPr>
                <a:spLocks noChangeArrowheads="1"/>
              </p:cNvSpPr>
              <p:nvPr/>
            </p:nvSpPr>
            <p:spPr bwMode="auto">
              <a:xfrm rot="-5400000">
                <a:off x="4411" y="2741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Line 159"/>
              <p:cNvSpPr>
                <a:spLocks noChangeShapeType="1"/>
              </p:cNvSpPr>
              <p:nvPr/>
            </p:nvSpPr>
            <p:spPr bwMode="auto">
              <a:xfrm rot="-5400000">
                <a:off x="4347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Line 160"/>
              <p:cNvSpPr>
                <a:spLocks noChangeShapeType="1"/>
              </p:cNvSpPr>
              <p:nvPr/>
            </p:nvSpPr>
            <p:spPr bwMode="auto">
              <a:xfrm rot="-5400000">
                <a:off x="4546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Line 161"/>
              <p:cNvSpPr>
                <a:spLocks noChangeShapeType="1"/>
              </p:cNvSpPr>
              <p:nvPr/>
            </p:nvSpPr>
            <p:spPr bwMode="auto">
              <a:xfrm rot="-5400000">
                <a:off x="4224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utoShape 162"/>
              <p:cNvSpPr>
                <a:spLocks noChangeArrowheads="1"/>
              </p:cNvSpPr>
              <p:nvPr/>
            </p:nvSpPr>
            <p:spPr bwMode="auto">
              <a:xfrm rot="-5400000">
                <a:off x="4171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Line 163"/>
              <p:cNvSpPr>
                <a:spLocks noChangeShapeType="1"/>
              </p:cNvSpPr>
              <p:nvPr/>
            </p:nvSpPr>
            <p:spPr bwMode="auto">
              <a:xfrm rot="-5400000">
                <a:off x="4107" y="2035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ne 164"/>
              <p:cNvSpPr>
                <a:spLocks noChangeShapeType="1"/>
              </p:cNvSpPr>
              <p:nvPr/>
            </p:nvSpPr>
            <p:spPr bwMode="auto">
              <a:xfrm rot="5400000" flipH="1">
                <a:off x="4226" y="2115"/>
                <a:ext cx="37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Line 165"/>
              <p:cNvSpPr>
                <a:spLocks noChangeShapeType="1"/>
              </p:cNvSpPr>
              <p:nvPr/>
            </p:nvSpPr>
            <p:spPr bwMode="auto">
              <a:xfrm rot="-5400000">
                <a:off x="4830" y="1506"/>
                <a:ext cx="2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AutoShape 166"/>
              <p:cNvSpPr>
                <a:spLocks noChangeArrowheads="1"/>
              </p:cNvSpPr>
              <p:nvPr/>
            </p:nvSpPr>
            <p:spPr bwMode="auto">
              <a:xfrm rot="-5400000">
                <a:off x="4795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Line 167"/>
              <p:cNvSpPr>
                <a:spLocks noChangeShapeType="1"/>
              </p:cNvSpPr>
              <p:nvPr/>
            </p:nvSpPr>
            <p:spPr bwMode="auto">
              <a:xfrm rot="-5400000">
                <a:off x="4731" y="2035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168"/>
              <p:cNvSpPr>
                <a:spLocks noChangeShapeType="1"/>
              </p:cNvSpPr>
              <p:nvPr/>
            </p:nvSpPr>
            <p:spPr bwMode="auto">
              <a:xfrm rot="5400000" flipH="1">
                <a:off x="4639" y="2225"/>
                <a:ext cx="616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Line 169"/>
              <p:cNvSpPr>
                <a:spLocks noChangeShapeType="1"/>
              </p:cNvSpPr>
              <p:nvPr/>
            </p:nvSpPr>
            <p:spPr bwMode="auto">
              <a:xfrm rot="5400000" flipH="1">
                <a:off x="4722" y="2235"/>
                <a:ext cx="6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 Box 170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33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94" name="Line 171"/>
              <p:cNvSpPr>
                <a:spLocks noChangeShapeType="1"/>
              </p:cNvSpPr>
              <p:nvPr/>
            </p:nvSpPr>
            <p:spPr bwMode="auto">
              <a:xfrm>
                <a:off x="3948" y="2130"/>
                <a:ext cx="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 Box 172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57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A</a:t>
                </a:r>
              </a:p>
            </p:txBody>
          </p:sp>
        </p:grpSp>
        <p:sp>
          <p:nvSpPr>
            <p:cNvPr id="160" name="Oval 178"/>
            <p:cNvSpPr>
              <a:spLocks noChangeArrowheads="1"/>
            </p:cNvSpPr>
            <p:nvPr/>
          </p:nvSpPr>
          <p:spPr bwMode="auto">
            <a:xfrm>
              <a:off x="4197" y="211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200"/>
          <p:cNvGrpSpPr>
            <a:grpSpLocks/>
          </p:cNvGrpSpPr>
          <p:nvPr/>
        </p:nvGrpSpPr>
        <p:grpSpPr bwMode="auto">
          <a:xfrm>
            <a:off x="2008787" y="787028"/>
            <a:ext cx="4464050" cy="5060392"/>
            <a:chOff x="2644" y="804"/>
            <a:chExt cx="2983" cy="3429"/>
          </a:xfrm>
        </p:grpSpPr>
        <p:grpSp>
          <p:nvGrpSpPr>
            <p:cNvPr id="200" name="Group 201"/>
            <p:cNvGrpSpPr>
              <a:grpSpLocks/>
            </p:cNvGrpSpPr>
            <p:nvPr/>
          </p:nvGrpSpPr>
          <p:grpSpPr bwMode="auto">
            <a:xfrm>
              <a:off x="2644" y="804"/>
              <a:ext cx="2983" cy="3429"/>
              <a:chOff x="2644" y="804"/>
              <a:chExt cx="2983" cy="3429"/>
            </a:xfrm>
          </p:grpSpPr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3563" y="2852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3563" y="99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Text Box 204"/>
              <p:cNvSpPr txBox="1">
                <a:spLocks noChangeArrowheads="1"/>
              </p:cNvSpPr>
              <p:nvPr/>
            </p:nvSpPr>
            <p:spPr bwMode="auto">
              <a:xfrm>
                <a:off x="3560" y="1082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05" name="Text Box 205"/>
              <p:cNvSpPr txBox="1">
                <a:spLocks noChangeArrowheads="1"/>
              </p:cNvSpPr>
              <p:nvPr/>
            </p:nvSpPr>
            <p:spPr bwMode="auto">
              <a:xfrm>
                <a:off x="3570" y="1253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06" name="Text Box 206"/>
              <p:cNvSpPr txBox="1">
                <a:spLocks noChangeArrowheads="1"/>
              </p:cNvSpPr>
              <p:nvPr/>
            </p:nvSpPr>
            <p:spPr bwMode="auto">
              <a:xfrm>
                <a:off x="3570" y="1446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207" name="Text Box 207"/>
              <p:cNvSpPr txBox="1">
                <a:spLocks noChangeArrowheads="1"/>
              </p:cNvSpPr>
              <p:nvPr/>
            </p:nvSpPr>
            <p:spPr bwMode="auto">
              <a:xfrm>
                <a:off x="3570" y="163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  <p:sp>
            <p:nvSpPr>
              <p:cNvPr id="208" name="Text Box 208"/>
              <p:cNvSpPr txBox="1">
                <a:spLocks noChangeArrowheads="1"/>
              </p:cNvSpPr>
              <p:nvPr/>
            </p:nvSpPr>
            <p:spPr bwMode="auto">
              <a:xfrm>
                <a:off x="3563" y="294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09" name="Text Box 209"/>
              <p:cNvSpPr txBox="1">
                <a:spLocks noChangeArrowheads="1"/>
              </p:cNvSpPr>
              <p:nvPr/>
            </p:nvSpPr>
            <p:spPr bwMode="auto">
              <a:xfrm>
                <a:off x="3571" y="3121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10" name="Text Box 210"/>
              <p:cNvSpPr txBox="1">
                <a:spLocks noChangeArrowheads="1"/>
              </p:cNvSpPr>
              <p:nvPr/>
            </p:nvSpPr>
            <p:spPr bwMode="auto">
              <a:xfrm>
                <a:off x="3571" y="3313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211" name="Text Box 211"/>
              <p:cNvSpPr txBox="1">
                <a:spLocks noChangeArrowheads="1"/>
              </p:cNvSpPr>
              <p:nvPr/>
            </p:nvSpPr>
            <p:spPr bwMode="auto">
              <a:xfrm>
                <a:off x="3571" y="3505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  <p:sp>
            <p:nvSpPr>
              <p:cNvPr id="212" name="Line 212"/>
              <p:cNvSpPr>
                <a:spLocks noChangeShapeType="1"/>
              </p:cNvSpPr>
              <p:nvPr/>
            </p:nvSpPr>
            <p:spPr bwMode="auto">
              <a:xfrm>
                <a:off x="3323" y="11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Line 213"/>
              <p:cNvSpPr>
                <a:spLocks noChangeShapeType="1"/>
              </p:cNvSpPr>
              <p:nvPr/>
            </p:nvSpPr>
            <p:spPr bwMode="auto">
              <a:xfrm>
                <a:off x="3323" y="13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Line 214"/>
              <p:cNvSpPr>
                <a:spLocks noChangeShapeType="1"/>
              </p:cNvSpPr>
              <p:nvPr/>
            </p:nvSpPr>
            <p:spPr bwMode="auto">
              <a:xfrm>
                <a:off x="3323" y="15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Line 215"/>
              <p:cNvSpPr>
                <a:spLocks noChangeShapeType="1"/>
              </p:cNvSpPr>
              <p:nvPr/>
            </p:nvSpPr>
            <p:spPr bwMode="auto">
              <a:xfrm>
                <a:off x="3323" y="17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Line 216"/>
              <p:cNvSpPr>
                <a:spLocks noChangeShapeType="1"/>
              </p:cNvSpPr>
              <p:nvPr/>
            </p:nvSpPr>
            <p:spPr bwMode="auto">
              <a:xfrm>
                <a:off x="3312" y="30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Line 217"/>
              <p:cNvSpPr>
                <a:spLocks noChangeShapeType="1"/>
              </p:cNvSpPr>
              <p:nvPr/>
            </p:nvSpPr>
            <p:spPr bwMode="auto">
              <a:xfrm>
                <a:off x="3312" y="323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Line 218"/>
              <p:cNvSpPr>
                <a:spLocks noChangeShapeType="1"/>
              </p:cNvSpPr>
              <p:nvPr/>
            </p:nvSpPr>
            <p:spPr bwMode="auto">
              <a:xfrm>
                <a:off x="3312" y="34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Line 219"/>
              <p:cNvSpPr>
                <a:spLocks noChangeShapeType="1"/>
              </p:cNvSpPr>
              <p:nvPr/>
            </p:nvSpPr>
            <p:spPr bwMode="auto">
              <a:xfrm>
                <a:off x="3312" y="36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ext Box 220"/>
              <p:cNvSpPr txBox="1">
                <a:spLocks noChangeArrowheads="1"/>
              </p:cNvSpPr>
              <p:nvPr/>
            </p:nvSpPr>
            <p:spPr bwMode="auto">
              <a:xfrm>
                <a:off x="3102" y="105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21" name="Text Box 221"/>
              <p:cNvSpPr txBox="1">
                <a:spLocks noChangeArrowheads="1"/>
              </p:cNvSpPr>
              <p:nvPr/>
            </p:nvSpPr>
            <p:spPr bwMode="auto">
              <a:xfrm>
                <a:off x="3111" y="1231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2" name="Text Box 222"/>
              <p:cNvSpPr txBox="1">
                <a:spLocks noChangeArrowheads="1"/>
              </p:cNvSpPr>
              <p:nvPr/>
            </p:nvSpPr>
            <p:spPr bwMode="auto">
              <a:xfrm>
                <a:off x="2844" y="1423"/>
                <a:ext cx="4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A&gt;B</a:t>
                </a:r>
              </a:p>
            </p:txBody>
          </p:sp>
          <p:sp>
            <p:nvSpPr>
              <p:cNvPr id="223" name="Text Box 223"/>
              <p:cNvSpPr txBox="1">
                <a:spLocks noChangeArrowheads="1"/>
              </p:cNvSpPr>
              <p:nvPr/>
            </p:nvSpPr>
            <p:spPr bwMode="auto">
              <a:xfrm>
                <a:off x="3111" y="163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4" name="Text Box 224"/>
              <p:cNvSpPr txBox="1">
                <a:spLocks noChangeArrowheads="1"/>
              </p:cNvSpPr>
              <p:nvPr/>
            </p:nvSpPr>
            <p:spPr bwMode="auto">
              <a:xfrm>
                <a:off x="3111" y="2929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5" name="Text Box 225"/>
              <p:cNvSpPr txBox="1">
                <a:spLocks noChangeArrowheads="1"/>
              </p:cNvSpPr>
              <p:nvPr/>
            </p:nvSpPr>
            <p:spPr bwMode="auto">
              <a:xfrm>
                <a:off x="3120" y="3102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6" name="Text Box 226"/>
              <p:cNvSpPr txBox="1">
                <a:spLocks noChangeArrowheads="1"/>
              </p:cNvSpPr>
              <p:nvPr/>
            </p:nvSpPr>
            <p:spPr bwMode="auto">
              <a:xfrm>
                <a:off x="3120" y="3294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7" name="Text Box 227"/>
              <p:cNvSpPr txBox="1">
                <a:spLocks noChangeArrowheads="1"/>
              </p:cNvSpPr>
              <p:nvPr/>
            </p:nvSpPr>
            <p:spPr bwMode="auto">
              <a:xfrm>
                <a:off x="3120" y="3486"/>
                <a:ext cx="2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4955" y="1092"/>
                <a:ext cx="480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4955" y="2900"/>
                <a:ext cx="480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Text Box 230"/>
              <p:cNvSpPr txBox="1">
                <a:spLocks noChangeArrowheads="1"/>
              </p:cNvSpPr>
              <p:nvPr/>
            </p:nvSpPr>
            <p:spPr bwMode="auto">
              <a:xfrm>
                <a:off x="4955" y="1139"/>
                <a:ext cx="288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31" name="Text Box 231"/>
              <p:cNvSpPr txBox="1">
                <a:spLocks noChangeArrowheads="1"/>
              </p:cNvSpPr>
              <p:nvPr/>
            </p:nvSpPr>
            <p:spPr bwMode="auto">
              <a:xfrm>
                <a:off x="4955" y="2948"/>
                <a:ext cx="288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32" name="Rectangle 232"/>
              <p:cNvSpPr>
                <a:spLocks noChangeArrowheads="1"/>
              </p:cNvSpPr>
              <p:nvPr/>
            </p:nvSpPr>
            <p:spPr bwMode="auto">
              <a:xfrm>
                <a:off x="3621" y="804"/>
                <a:ext cx="4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MUX2</a:t>
                </a: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3604" y="2659"/>
                <a:ext cx="4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MUX1</a:t>
                </a:r>
              </a:p>
            </p:txBody>
          </p:sp>
          <p:sp>
            <p:nvSpPr>
              <p:cNvPr id="234" name="Line 234"/>
              <p:cNvSpPr>
                <a:spLocks noChangeShapeType="1"/>
              </p:cNvSpPr>
              <p:nvPr/>
            </p:nvSpPr>
            <p:spPr bwMode="auto">
              <a:xfrm>
                <a:off x="4091" y="1236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Text Box 235"/>
              <p:cNvSpPr txBox="1">
                <a:spLocks noChangeArrowheads="1"/>
              </p:cNvSpPr>
              <p:nvPr/>
            </p:nvSpPr>
            <p:spPr bwMode="auto">
              <a:xfrm>
                <a:off x="4139" y="948"/>
                <a:ext cx="52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(D2)</a:t>
                </a:r>
              </a:p>
            </p:txBody>
          </p:sp>
          <p:sp>
            <p:nvSpPr>
              <p:cNvPr id="236" name="Text Box 236"/>
              <p:cNvSpPr txBox="1">
                <a:spLocks noChangeArrowheads="1"/>
              </p:cNvSpPr>
              <p:nvPr/>
            </p:nvSpPr>
            <p:spPr bwMode="auto">
              <a:xfrm>
                <a:off x="4091" y="2805"/>
                <a:ext cx="5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(D1)</a:t>
                </a:r>
              </a:p>
            </p:txBody>
          </p:sp>
          <p:sp>
            <p:nvSpPr>
              <p:cNvPr id="237" name="Line 237"/>
              <p:cNvSpPr>
                <a:spLocks noChangeShapeType="1"/>
              </p:cNvSpPr>
              <p:nvPr/>
            </p:nvSpPr>
            <p:spPr bwMode="auto">
              <a:xfrm>
                <a:off x="4091" y="304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AutoShape 238"/>
              <p:cNvSpPr>
                <a:spLocks noChangeArrowheads="1"/>
              </p:cNvSpPr>
              <p:nvPr/>
            </p:nvSpPr>
            <p:spPr bwMode="auto">
              <a:xfrm rot="5400000">
                <a:off x="4955" y="15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AutoShape 239"/>
              <p:cNvSpPr>
                <a:spLocks noChangeArrowheads="1"/>
              </p:cNvSpPr>
              <p:nvPr/>
            </p:nvSpPr>
            <p:spPr bwMode="auto">
              <a:xfrm rot="5400000">
                <a:off x="4955" y="338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Line 240"/>
              <p:cNvSpPr>
                <a:spLocks noChangeShapeType="1"/>
              </p:cNvSpPr>
              <p:nvPr/>
            </p:nvSpPr>
            <p:spPr bwMode="auto">
              <a:xfrm flipH="1">
                <a:off x="4811" y="15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Line 241"/>
              <p:cNvSpPr>
                <a:spLocks noChangeShapeType="1"/>
              </p:cNvSpPr>
              <p:nvPr/>
            </p:nvSpPr>
            <p:spPr bwMode="auto">
              <a:xfrm flipH="1">
                <a:off x="4799" y="34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Line 242"/>
              <p:cNvSpPr>
                <a:spLocks noChangeShapeType="1"/>
              </p:cNvSpPr>
              <p:nvPr/>
            </p:nvSpPr>
            <p:spPr bwMode="auto">
              <a:xfrm flipH="1">
                <a:off x="4809" y="1582"/>
                <a:ext cx="2" cy="26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Line 243"/>
              <p:cNvSpPr>
                <a:spLocks noChangeShapeType="1"/>
              </p:cNvSpPr>
              <p:nvPr/>
            </p:nvSpPr>
            <p:spPr bwMode="auto">
              <a:xfrm>
                <a:off x="3337" y="420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Text Box 244"/>
              <p:cNvSpPr txBox="1">
                <a:spLocks noChangeArrowheads="1"/>
              </p:cNvSpPr>
              <p:nvPr/>
            </p:nvSpPr>
            <p:spPr bwMode="auto">
              <a:xfrm>
                <a:off x="2952" y="3960"/>
                <a:ext cx="38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T</a:t>
                </a:r>
                <a:r>
                  <a:rPr lang="en-US" altLang="zh-CN" baseline="-25000"/>
                  <a:t>1</a:t>
                </a:r>
              </a:p>
            </p:txBody>
          </p:sp>
          <p:grpSp>
            <p:nvGrpSpPr>
              <p:cNvPr id="245" name="Group 245"/>
              <p:cNvGrpSpPr>
                <a:grpSpLocks/>
              </p:cNvGrpSpPr>
              <p:nvPr/>
            </p:nvGrpSpPr>
            <p:grpSpPr bwMode="auto">
              <a:xfrm>
                <a:off x="2644" y="3965"/>
                <a:ext cx="374" cy="192"/>
                <a:chOff x="2074" y="3984"/>
                <a:chExt cx="374" cy="192"/>
              </a:xfrm>
            </p:grpSpPr>
            <p:sp>
              <p:nvSpPr>
                <p:cNvPr id="262" name="Line 246"/>
                <p:cNvSpPr>
                  <a:spLocks noChangeShapeType="1"/>
                </p:cNvSpPr>
                <p:nvPr/>
              </p:nvSpPr>
              <p:spPr bwMode="auto">
                <a:xfrm>
                  <a:off x="2074" y="4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2208" y="39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Line 248"/>
                <p:cNvSpPr>
                  <a:spLocks noChangeShapeType="1"/>
                </p:cNvSpPr>
                <p:nvPr/>
              </p:nvSpPr>
              <p:spPr bwMode="auto">
                <a:xfrm>
                  <a:off x="2208" y="398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304" y="39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Line 250"/>
                <p:cNvSpPr>
                  <a:spLocks noChangeShapeType="1"/>
                </p:cNvSpPr>
                <p:nvPr/>
              </p:nvSpPr>
              <p:spPr bwMode="auto">
                <a:xfrm>
                  <a:off x="2304" y="4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6" name="Line 251"/>
              <p:cNvSpPr>
                <a:spLocks noChangeShapeType="1"/>
              </p:cNvSpPr>
              <p:nvPr/>
            </p:nvSpPr>
            <p:spPr bwMode="auto">
              <a:xfrm>
                <a:off x="5435" y="12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Line 252"/>
              <p:cNvSpPr>
                <a:spLocks noChangeShapeType="1"/>
              </p:cNvSpPr>
              <p:nvPr/>
            </p:nvSpPr>
            <p:spPr bwMode="auto">
              <a:xfrm>
                <a:off x="5435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Line 253"/>
              <p:cNvSpPr>
                <a:spLocks noChangeShapeType="1"/>
              </p:cNvSpPr>
              <p:nvPr/>
            </p:nvSpPr>
            <p:spPr bwMode="auto">
              <a:xfrm>
                <a:off x="5435" y="35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Line 254"/>
              <p:cNvSpPr>
                <a:spLocks noChangeShapeType="1"/>
              </p:cNvSpPr>
              <p:nvPr/>
            </p:nvSpPr>
            <p:spPr bwMode="auto">
              <a:xfrm>
                <a:off x="5435" y="31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Text Box 255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33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51" name="Text Box 256"/>
              <p:cNvSpPr txBox="1">
                <a:spLocks noChangeArrowheads="1"/>
              </p:cNvSpPr>
              <p:nvPr/>
            </p:nvSpPr>
            <p:spPr bwMode="auto">
              <a:xfrm>
                <a:off x="5145" y="1141"/>
                <a:ext cx="33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252" name="Object 257"/>
              <p:cNvGraphicFramePr>
                <a:graphicFrameLocks noChangeAspect="1"/>
              </p:cNvGraphicFramePr>
              <p:nvPr/>
            </p:nvGraphicFramePr>
            <p:xfrm>
              <a:off x="5195" y="1524"/>
              <a:ext cx="2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10" name="Equation" r:id="rId11" imgW="190433" imgH="219143" progId="Equation.3">
                      <p:embed/>
                    </p:oleObj>
                  </mc:Choice>
                  <mc:Fallback>
                    <p:oleObj name="Equation" r:id="rId11" imgW="190433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5" y="1524"/>
                            <a:ext cx="2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3" name="Object 258"/>
              <p:cNvGraphicFramePr>
                <a:graphicFrameLocks noChangeAspect="1"/>
              </p:cNvGraphicFramePr>
              <p:nvPr/>
            </p:nvGraphicFramePr>
            <p:xfrm>
              <a:off x="5195" y="3380"/>
              <a:ext cx="23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11" name="Equation" r:id="rId13" imgW="180992" imgH="219143" progId="Equation.3">
                      <p:embed/>
                    </p:oleObj>
                  </mc:Choice>
                  <mc:Fallback>
                    <p:oleObj name="Equation" r:id="rId13" imgW="180992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5" y="3380"/>
                            <a:ext cx="23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4" name="Text Box 259"/>
              <p:cNvSpPr txBox="1">
                <a:spLocks noChangeArrowheads="1"/>
              </p:cNvSpPr>
              <p:nvPr/>
            </p:nvSpPr>
            <p:spPr bwMode="auto">
              <a:xfrm>
                <a:off x="3552" y="2064"/>
                <a:ext cx="33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55" name="Line 260"/>
              <p:cNvSpPr>
                <a:spLocks noChangeShapeType="1"/>
              </p:cNvSpPr>
              <p:nvPr/>
            </p:nvSpPr>
            <p:spPr bwMode="auto">
              <a:xfrm>
                <a:off x="3933" y="198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Line 261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Text Box 262"/>
              <p:cNvSpPr txBox="1">
                <a:spLocks noChangeArrowheads="1"/>
              </p:cNvSpPr>
              <p:nvPr/>
            </p:nvSpPr>
            <p:spPr bwMode="auto">
              <a:xfrm>
                <a:off x="5147" y="2983"/>
                <a:ext cx="336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58" name="Text Box 263"/>
              <p:cNvSpPr txBox="1">
                <a:spLocks noChangeArrowheads="1"/>
              </p:cNvSpPr>
              <p:nvPr/>
            </p:nvSpPr>
            <p:spPr bwMode="auto">
              <a:xfrm>
                <a:off x="3600" y="3888"/>
                <a:ext cx="337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59" name="Line 264"/>
              <p:cNvSpPr>
                <a:spLocks noChangeShapeType="1"/>
              </p:cNvSpPr>
              <p:nvPr/>
            </p:nvSpPr>
            <p:spPr bwMode="auto">
              <a:xfrm>
                <a:off x="3981" y="3810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Line 265"/>
              <p:cNvSpPr>
                <a:spLocks noChangeShapeType="1"/>
              </p:cNvSpPr>
              <p:nvPr/>
            </p:nvSpPr>
            <p:spPr bwMode="auto">
              <a:xfrm>
                <a:off x="3744" y="3810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6"/>
              <p:cNvSpPr>
                <a:spLocks noChangeArrowheads="1"/>
              </p:cNvSpPr>
              <p:nvPr/>
            </p:nvSpPr>
            <p:spPr bwMode="auto">
              <a:xfrm>
                <a:off x="4782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1" name="Text Box 267"/>
            <p:cNvSpPr txBox="1">
              <a:spLocks noChangeArrowheads="1"/>
            </p:cNvSpPr>
            <p:nvPr/>
          </p:nvSpPr>
          <p:spPr bwMode="auto">
            <a:xfrm>
              <a:off x="3840" y="3888"/>
              <a:ext cx="33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744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矩形 341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142" name="Rectangle 2"/>
          <p:cNvSpPr txBox="1">
            <a:spLocks noChangeArrowheads="1"/>
          </p:cNvSpPr>
          <p:nvPr/>
        </p:nvSpPr>
        <p:spPr bwMode="auto">
          <a:xfrm>
            <a:off x="5816281" y="6324489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  <a:endParaRPr lang="en-US" altLang="zh-CN" sz="20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grpSp>
        <p:nvGrpSpPr>
          <p:cNvPr id="143" name="Group 58"/>
          <p:cNvGrpSpPr>
            <a:grpSpLocks/>
          </p:cNvGrpSpPr>
          <p:nvPr/>
        </p:nvGrpSpPr>
        <p:grpSpPr bwMode="auto">
          <a:xfrm>
            <a:off x="47306" y="594937"/>
            <a:ext cx="4533900" cy="2787650"/>
            <a:chOff x="84" y="557"/>
            <a:chExt cx="2856" cy="1756"/>
          </a:xfrm>
        </p:grpSpPr>
        <p:sp>
          <p:nvSpPr>
            <p:cNvPr id="144" name="Line 6"/>
            <p:cNvSpPr>
              <a:spLocks noChangeShapeType="1"/>
            </p:cNvSpPr>
            <p:nvPr/>
          </p:nvSpPr>
          <p:spPr bwMode="auto">
            <a:xfrm>
              <a:off x="816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5" name="Group 7"/>
            <p:cNvGrpSpPr>
              <a:grpSpLocks/>
            </p:cNvGrpSpPr>
            <p:nvPr/>
          </p:nvGrpSpPr>
          <p:grpSpPr bwMode="auto">
            <a:xfrm rot="1676667">
              <a:off x="2268" y="1744"/>
              <a:ext cx="336" cy="336"/>
              <a:chOff x="2688" y="2832"/>
              <a:chExt cx="336" cy="336"/>
            </a:xfrm>
          </p:grpSpPr>
          <p:sp>
            <p:nvSpPr>
              <p:cNvPr id="287" name="Oval 8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Line 9"/>
              <p:cNvSpPr>
                <a:spLocks noChangeShapeType="1"/>
              </p:cNvSpPr>
              <p:nvPr/>
            </p:nvSpPr>
            <p:spPr bwMode="auto">
              <a:xfrm flipH="1">
                <a:off x="291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Oval 10"/>
            <p:cNvSpPr>
              <a:spLocks noChangeArrowheads="1"/>
            </p:cNvSpPr>
            <p:nvPr/>
          </p:nvSpPr>
          <p:spPr bwMode="auto">
            <a:xfrm>
              <a:off x="2448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7" name="Group 11"/>
            <p:cNvGrpSpPr>
              <a:grpSpLocks/>
            </p:cNvGrpSpPr>
            <p:nvPr/>
          </p:nvGrpSpPr>
          <p:grpSpPr bwMode="auto">
            <a:xfrm rot="-7012690">
              <a:off x="228" y="749"/>
              <a:ext cx="336" cy="336"/>
              <a:chOff x="2688" y="2832"/>
              <a:chExt cx="336" cy="336"/>
            </a:xfrm>
          </p:grpSpPr>
          <p:sp>
            <p:nvSpPr>
              <p:cNvPr id="285" name="Oval 12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Line 13"/>
              <p:cNvSpPr>
                <a:spLocks noChangeShapeType="1"/>
              </p:cNvSpPr>
              <p:nvPr/>
            </p:nvSpPr>
            <p:spPr bwMode="auto">
              <a:xfrm flipH="1">
                <a:off x="291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8" name="Oval 14"/>
            <p:cNvSpPr>
              <a:spLocks noChangeArrowheads="1"/>
            </p:cNvSpPr>
            <p:nvPr/>
          </p:nvSpPr>
          <p:spPr bwMode="auto">
            <a:xfrm>
              <a:off x="468" y="747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1200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" name="Text Box 17"/>
            <p:cNvSpPr txBox="1">
              <a:spLocks noChangeArrowheads="1"/>
            </p:cNvSpPr>
            <p:nvPr/>
          </p:nvSpPr>
          <p:spPr bwMode="auto">
            <a:xfrm>
              <a:off x="2460" y="1135"/>
              <a:ext cx="4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1/11</a:t>
              </a: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2016" y="1152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3</a:t>
              </a:r>
              <a:r>
                <a:rPr lang="en-US" altLang="zh-CN" sz="1800"/>
                <a:t>/10</a:t>
              </a:r>
              <a:endParaRPr lang="en-US" altLang="zh-CN" sz="1800" baseline="-25000"/>
            </a:p>
          </p:txBody>
        </p:sp>
        <p:sp>
          <p:nvSpPr>
            <p:cNvPr id="152" name="Oval 22"/>
            <p:cNvSpPr>
              <a:spLocks noChangeArrowheads="1"/>
            </p:cNvSpPr>
            <p:nvPr/>
          </p:nvSpPr>
          <p:spPr bwMode="auto">
            <a:xfrm>
              <a:off x="1824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Line 23"/>
            <p:cNvSpPr>
              <a:spLocks noChangeShapeType="1"/>
            </p:cNvSpPr>
            <p:nvPr/>
          </p:nvSpPr>
          <p:spPr bwMode="auto">
            <a:xfrm>
              <a:off x="15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Line 31"/>
            <p:cNvSpPr>
              <a:spLocks noChangeShapeType="1"/>
            </p:cNvSpPr>
            <p:nvPr/>
          </p:nvSpPr>
          <p:spPr bwMode="auto">
            <a:xfrm>
              <a:off x="2160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Oval 32"/>
            <p:cNvSpPr>
              <a:spLocks noChangeArrowheads="1"/>
            </p:cNvSpPr>
            <p:nvPr/>
          </p:nvSpPr>
          <p:spPr bwMode="auto">
            <a:xfrm>
              <a:off x="2124" y="164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6" name="Oval 33"/>
            <p:cNvSpPr>
              <a:spLocks noChangeArrowheads="1"/>
            </p:cNvSpPr>
            <p:nvPr/>
          </p:nvSpPr>
          <p:spPr bwMode="auto">
            <a:xfrm>
              <a:off x="1452" y="164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7" name="Oval 34"/>
            <p:cNvSpPr>
              <a:spLocks noChangeArrowheads="1"/>
            </p:cNvSpPr>
            <p:nvPr/>
          </p:nvSpPr>
          <p:spPr bwMode="auto">
            <a:xfrm>
              <a:off x="768" y="1584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8" name="Line 35"/>
            <p:cNvSpPr>
              <a:spLocks noChangeShapeType="1"/>
            </p:cNvSpPr>
            <p:nvPr/>
          </p:nvSpPr>
          <p:spPr bwMode="auto">
            <a:xfrm flipH="1">
              <a:off x="2364" y="1104"/>
              <a:ext cx="228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59" name="Object 37"/>
            <p:cNvGraphicFramePr>
              <a:graphicFrameLocks noChangeAspect="1"/>
            </p:cNvGraphicFramePr>
            <p:nvPr/>
          </p:nvGraphicFramePr>
          <p:xfrm>
            <a:off x="1488" y="624"/>
            <a:ext cx="4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95" name="Equation" r:id="rId3" imgW="485792" imgH="219143" progId="Equation.3">
                    <p:embed/>
                  </p:oleObj>
                </mc:Choice>
                <mc:Fallback>
                  <p:oleObj name="Equation" r:id="rId3" imgW="485792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624"/>
                          <a:ext cx="4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7415887"/>
                </p:ext>
              </p:extLst>
            </p:nvPr>
          </p:nvGraphicFramePr>
          <p:xfrm>
            <a:off x="2193" y="2085"/>
            <a:ext cx="45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96" name="Equation" r:id="rId5" imgW="476351" imgH="228600" progId="Equation.3">
                    <p:embed/>
                  </p:oleObj>
                </mc:Choice>
                <mc:Fallback>
                  <p:oleObj name="Equation" r:id="rId5" imgW="476351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2085"/>
                          <a:ext cx="45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" name="Object 40"/>
            <p:cNvGraphicFramePr>
              <a:graphicFrameLocks noChangeAspect="1"/>
            </p:cNvGraphicFramePr>
            <p:nvPr/>
          </p:nvGraphicFramePr>
          <p:xfrm>
            <a:off x="84" y="557"/>
            <a:ext cx="4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97" name="Equation" r:id="rId7" imgW="476351" imgH="219143" progId="Equation.3">
                    <p:embed/>
                  </p:oleObj>
                </mc:Choice>
                <mc:Fallback>
                  <p:oleObj name="Equation" r:id="rId7" imgW="476351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557"/>
                          <a:ext cx="4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2016" y="1104"/>
              <a:ext cx="204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 flipH="1">
              <a:off x="816" y="1008"/>
              <a:ext cx="35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 flipH="1">
              <a:off x="1788" y="17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2" name="Line 44"/>
            <p:cNvSpPr>
              <a:spLocks noChangeShapeType="1"/>
            </p:cNvSpPr>
            <p:nvPr/>
          </p:nvSpPr>
          <p:spPr bwMode="auto">
            <a:xfrm flipV="1">
              <a:off x="1056" y="110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 flipV="1">
              <a:off x="1692" y="1104"/>
              <a:ext cx="228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Text Box 46"/>
            <p:cNvSpPr txBox="1">
              <a:spLocks noChangeArrowheads="1"/>
            </p:cNvSpPr>
            <p:nvPr/>
          </p:nvSpPr>
          <p:spPr bwMode="auto">
            <a:xfrm>
              <a:off x="720" y="624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1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275" name="Text Box 47"/>
            <p:cNvSpPr txBox="1">
              <a:spLocks noChangeArrowheads="1"/>
            </p:cNvSpPr>
            <p:nvPr/>
          </p:nvSpPr>
          <p:spPr bwMode="auto">
            <a:xfrm>
              <a:off x="816" y="1248"/>
              <a:ext cx="48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1/11</a:t>
              </a:r>
            </a:p>
          </p:txBody>
        </p:sp>
        <p:graphicFrame>
          <p:nvGraphicFramePr>
            <p:cNvPr id="276" name="Object 48"/>
            <p:cNvGraphicFramePr>
              <a:graphicFrameLocks noChangeAspect="1"/>
            </p:cNvGraphicFramePr>
            <p:nvPr/>
          </p:nvGraphicFramePr>
          <p:xfrm>
            <a:off x="2160" y="576"/>
            <a:ext cx="46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98" name="Equation" r:id="rId9" imgW="485792" imgH="228600" progId="Equation.3">
                    <p:embed/>
                  </p:oleObj>
                </mc:Choice>
                <mc:Fallback>
                  <p:oleObj name="Equation" r:id="rId9" imgW="485792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76"/>
                          <a:ext cx="46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" name="Line 50"/>
            <p:cNvSpPr>
              <a:spLocks noChangeShapeType="1"/>
            </p:cNvSpPr>
            <p:nvPr/>
          </p:nvSpPr>
          <p:spPr bwMode="auto">
            <a:xfrm>
              <a:off x="1788" y="19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8" name="Text Box 51"/>
            <p:cNvSpPr txBox="1">
              <a:spLocks noChangeArrowheads="1"/>
            </p:cNvSpPr>
            <p:nvPr/>
          </p:nvSpPr>
          <p:spPr bwMode="auto">
            <a:xfrm>
              <a:off x="1740" y="1504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4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279" name="Text Box 52"/>
            <p:cNvSpPr txBox="1">
              <a:spLocks noChangeArrowheads="1"/>
            </p:cNvSpPr>
            <p:nvPr/>
          </p:nvSpPr>
          <p:spPr bwMode="auto">
            <a:xfrm>
              <a:off x="1728" y="1968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5</a:t>
              </a:r>
              <a:r>
                <a:rPr lang="en-US" altLang="zh-CN" sz="1800"/>
                <a:t>/10</a:t>
              </a:r>
              <a:endParaRPr lang="en-US" altLang="zh-CN" sz="1800" baseline="-25000"/>
            </a:p>
          </p:txBody>
        </p:sp>
        <p:sp>
          <p:nvSpPr>
            <p:cNvPr id="280" name="Text Box 53"/>
            <p:cNvSpPr txBox="1">
              <a:spLocks noChangeArrowheads="1"/>
            </p:cNvSpPr>
            <p:nvPr/>
          </p:nvSpPr>
          <p:spPr bwMode="auto">
            <a:xfrm>
              <a:off x="672" y="1008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2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281" name="Text Box 54"/>
            <p:cNvSpPr txBox="1">
              <a:spLocks noChangeArrowheads="1"/>
            </p:cNvSpPr>
            <p:nvPr/>
          </p:nvSpPr>
          <p:spPr bwMode="auto">
            <a:xfrm>
              <a:off x="1344" y="1248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6</a:t>
              </a:r>
              <a:r>
                <a:rPr lang="en-US" altLang="zh-CN" sz="1800"/>
                <a:t>/11</a:t>
              </a:r>
              <a:endParaRPr lang="en-US" altLang="zh-CN" sz="1800" baseline="-25000"/>
            </a:p>
          </p:txBody>
        </p:sp>
        <p:sp>
          <p:nvSpPr>
            <p:cNvPr id="282" name="Line 55"/>
            <p:cNvSpPr>
              <a:spLocks noChangeShapeType="1"/>
            </p:cNvSpPr>
            <p:nvPr/>
          </p:nvSpPr>
          <p:spPr bwMode="auto">
            <a:xfrm flipH="1">
              <a:off x="110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283" name="Object 56"/>
            <p:cNvGraphicFramePr>
              <a:graphicFrameLocks noChangeAspect="1"/>
            </p:cNvGraphicFramePr>
            <p:nvPr/>
          </p:nvGraphicFramePr>
          <p:xfrm>
            <a:off x="960" y="1920"/>
            <a:ext cx="62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99" name="Equation" r:id="rId11" imgW="647633" imgH="228600" progId="Equation.3">
                    <p:embed/>
                  </p:oleObj>
                </mc:Choice>
                <mc:Fallback>
                  <p:oleObj name="Equation" r:id="rId11" imgW="647633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20"/>
                          <a:ext cx="62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" name="Text Box 57"/>
            <p:cNvSpPr txBox="1">
              <a:spLocks noChangeArrowheads="1"/>
            </p:cNvSpPr>
            <p:nvPr/>
          </p:nvSpPr>
          <p:spPr bwMode="auto">
            <a:xfrm>
              <a:off x="96" y="1344"/>
              <a:ext cx="66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X/Z</a:t>
              </a:r>
              <a:r>
                <a:rPr lang="en-US" altLang="zh-CN" baseline="-25000"/>
                <a:t>1</a:t>
              </a: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</p:grpSp>
      <p:graphicFrame>
        <p:nvGraphicFramePr>
          <p:cNvPr id="289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8532"/>
              </p:ext>
            </p:extLst>
          </p:nvPr>
        </p:nvGraphicFramePr>
        <p:xfrm>
          <a:off x="4181156" y="1828689"/>
          <a:ext cx="4953000" cy="4764093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条件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90" name="Text Box 129"/>
          <p:cNvSpPr txBox="1">
            <a:spLocks noChangeArrowheads="1"/>
          </p:cNvSpPr>
          <p:nvPr/>
        </p:nvSpPr>
        <p:spPr bwMode="auto">
          <a:xfrm>
            <a:off x="3241675" y="378051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D</a:t>
            </a:r>
            <a:r>
              <a:rPr lang="en-US" altLang="zh-CN" baseline="-25000"/>
              <a:t>2</a:t>
            </a:r>
          </a:p>
        </p:txBody>
      </p:sp>
      <p:sp>
        <p:nvSpPr>
          <p:cNvPr id="291" name="Text Box 137"/>
          <p:cNvSpPr txBox="1">
            <a:spLocks noChangeArrowheads="1"/>
          </p:cNvSpPr>
          <p:nvPr/>
        </p:nvSpPr>
        <p:spPr bwMode="auto">
          <a:xfrm>
            <a:off x="1223963" y="37043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292" name="Text Box 138"/>
          <p:cNvSpPr txBox="1">
            <a:spLocks noChangeArrowheads="1"/>
          </p:cNvSpPr>
          <p:nvPr/>
        </p:nvSpPr>
        <p:spPr bwMode="auto">
          <a:xfrm>
            <a:off x="1201738" y="38948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293" name="Text Box 139"/>
          <p:cNvSpPr txBox="1">
            <a:spLocks noChangeArrowheads="1"/>
          </p:cNvSpPr>
          <p:nvPr/>
        </p:nvSpPr>
        <p:spPr bwMode="auto">
          <a:xfrm>
            <a:off x="1136650" y="4104369"/>
            <a:ext cx="541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X</a:t>
            </a:r>
            <a:r>
              <a:rPr lang="en-US" altLang="zh-CN" sz="1600" baseline="-25000"/>
              <a:t>3</a:t>
            </a:r>
            <a:endParaRPr lang="en-US" altLang="zh-CN" sz="1600"/>
          </a:p>
        </p:txBody>
      </p:sp>
      <p:sp>
        <p:nvSpPr>
          <p:cNvPr id="294" name="Text Box 140"/>
          <p:cNvSpPr txBox="1">
            <a:spLocks noChangeArrowheads="1"/>
          </p:cNvSpPr>
          <p:nvPr/>
        </p:nvSpPr>
        <p:spPr bwMode="auto">
          <a:xfrm>
            <a:off x="1223963" y="435836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95" name="Text Box 141"/>
          <p:cNvSpPr txBox="1">
            <a:spLocks noChangeArrowheads="1"/>
          </p:cNvSpPr>
          <p:nvPr/>
        </p:nvSpPr>
        <p:spPr bwMode="auto">
          <a:xfrm>
            <a:off x="1223963" y="4561569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1</a:t>
            </a:r>
            <a:endParaRPr lang="en-US" altLang="zh-CN" sz="1600" baseline="-25000"/>
          </a:p>
        </p:txBody>
      </p:sp>
      <p:sp>
        <p:nvSpPr>
          <p:cNvPr id="296" name="Text Box 143"/>
          <p:cNvSpPr txBox="1">
            <a:spLocks noChangeArrowheads="1"/>
          </p:cNvSpPr>
          <p:nvPr/>
        </p:nvSpPr>
        <p:spPr bwMode="auto">
          <a:xfrm>
            <a:off x="1300163" y="503146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grpSp>
        <p:nvGrpSpPr>
          <p:cNvPr id="297" name="Group 218"/>
          <p:cNvGrpSpPr>
            <a:grpSpLocks/>
          </p:cNvGrpSpPr>
          <p:nvPr/>
        </p:nvGrpSpPr>
        <p:grpSpPr bwMode="auto">
          <a:xfrm>
            <a:off x="279400" y="4618719"/>
            <a:ext cx="1371600" cy="671513"/>
            <a:chOff x="0" y="2544"/>
            <a:chExt cx="864" cy="423"/>
          </a:xfrm>
        </p:grpSpPr>
        <p:sp>
          <p:nvSpPr>
            <p:cNvPr id="298" name="Line 124"/>
            <p:cNvSpPr>
              <a:spLocks noChangeShapeType="1"/>
            </p:cNvSpPr>
            <p:nvPr/>
          </p:nvSpPr>
          <p:spPr bwMode="auto">
            <a:xfrm>
              <a:off x="62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99" name="Group 152"/>
            <p:cNvGrpSpPr>
              <a:grpSpLocks/>
            </p:cNvGrpSpPr>
            <p:nvPr/>
          </p:nvGrpSpPr>
          <p:grpSpPr bwMode="auto">
            <a:xfrm>
              <a:off x="349" y="2592"/>
              <a:ext cx="291" cy="277"/>
              <a:chOff x="1526" y="3744"/>
              <a:chExt cx="291" cy="277"/>
            </a:xfrm>
          </p:grpSpPr>
          <p:sp>
            <p:nvSpPr>
              <p:cNvPr id="302" name="Freeform 147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03" name="Freeform 148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04" name="Line 149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05" name="Line 150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00" name="Text Box 153"/>
            <p:cNvSpPr txBox="1">
              <a:spLocks noChangeArrowheads="1"/>
            </p:cNvSpPr>
            <p:nvPr/>
          </p:nvSpPr>
          <p:spPr bwMode="auto">
            <a:xfrm>
              <a:off x="73" y="2544"/>
              <a:ext cx="3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5</a:t>
              </a:r>
              <a:endParaRPr lang="en-US" altLang="zh-CN" sz="1600"/>
            </a:p>
          </p:txBody>
        </p:sp>
        <p:graphicFrame>
          <p:nvGraphicFramePr>
            <p:cNvPr id="301" name="Object 155"/>
            <p:cNvGraphicFramePr>
              <a:graphicFrameLocks noChangeAspect="1"/>
            </p:cNvGraphicFramePr>
            <p:nvPr/>
          </p:nvGraphicFramePr>
          <p:xfrm>
            <a:off x="0" y="2736"/>
            <a:ext cx="4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0" name="Equation" r:id="rId13" imgW="381135" imgH="228600" progId="Equation.3">
                    <p:embed/>
                  </p:oleObj>
                </mc:Choice>
                <mc:Fallback>
                  <p:oleObj name="Equation" r:id="rId13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36"/>
                          <a:ext cx="4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" name="Group 208"/>
          <p:cNvGrpSpPr>
            <a:grpSpLocks/>
          </p:cNvGrpSpPr>
          <p:nvPr/>
        </p:nvGrpSpPr>
        <p:grpSpPr bwMode="auto">
          <a:xfrm>
            <a:off x="8407081" y="2119202"/>
            <a:ext cx="720725" cy="4137025"/>
            <a:chOff x="5232" y="1431"/>
            <a:chExt cx="454" cy="2606"/>
          </a:xfrm>
        </p:grpSpPr>
        <p:graphicFrame>
          <p:nvGraphicFramePr>
            <p:cNvPr id="308" name="Object 80"/>
            <p:cNvGraphicFramePr>
              <a:graphicFrameLocks noChangeAspect="1"/>
            </p:cNvGraphicFramePr>
            <p:nvPr/>
          </p:nvGraphicFramePr>
          <p:xfrm>
            <a:off x="5307" y="1431"/>
            <a:ext cx="2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1" name="Equation" r:id="rId15" imgW="209584" imgH="219143" progId="Equation.3">
                    <p:embed/>
                  </p:oleObj>
                </mc:Choice>
                <mc:Fallback>
                  <p:oleObj name="Equation" r:id="rId15" imgW="2095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431"/>
                          <a:ext cx="2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" name="Object 81"/>
            <p:cNvGraphicFramePr>
              <a:graphicFrameLocks noChangeAspect="1"/>
            </p:cNvGraphicFramePr>
            <p:nvPr/>
          </p:nvGraphicFramePr>
          <p:xfrm>
            <a:off x="5328" y="2322"/>
            <a:ext cx="24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2" name="Equation" r:id="rId17" imgW="209584" imgH="228600" progId="Equation.3">
                    <p:embed/>
                  </p:oleObj>
                </mc:Choice>
                <mc:Fallback>
                  <p:oleObj name="Equation" r:id="rId17" imgW="20958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322"/>
                          <a:ext cx="24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" name="Object 82"/>
            <p:cNvGraphicFramePr>
              <a:graphicFrameLocks noChangeAspect="1"/>
            </p:cNvGraphicFramePr>
            <p:nvPr/>
          </p:nvGraphicFramePr>
          <p:xfrm>
            <a:off x="5328" y="2064"/>
            <a:ext cx="2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3" name="Equation" r:id="rId19" imgW="209584" imgH="219143" progId="Equation.3">
                    <p:embed/>
                  </p:oleObj>
                </mc:Choice>
                <mc:Fallback>
                  <p:oleObj name="Equation" r:id="rId19" imgW="2095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64"/>
                          <a:ext cx="2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" name="Object 83"/>
            <p:cNvGraphicFramePr>
              <a:graphicFrameLocks noChangeAspect="1"/>
            </p:cNvGraphicFramePr>
            <p:nvPr/>
          </p:nvGraphicFramePr>
          <p:xfrm>
            <a:off x="5232" y="3792"/>
            <a:ext cx="45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4" name="Equation" r:id="rId21" imgW="381135" imgH="228600" progId="Equation.3">
                    <p:embed/>
                  </p:oleObj>
                </mc:Choice>
                <mc:Fallback>
                  <p:oleObj name="Equation" r:id="rId21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792"/>
                          <a:ext cx="45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" name="Object 207"/>
            <p:cNvGraphicFramePr>
              <a:graphicFrameLocks noChangeAspect="1"/>
            </p:cNvGraphicFramePr>
            <p:nvPr/>
          </p:nvGraphicFramePr>
          <p:xfrm>
            <a:off x="5337" y="2955"/>
            <a:ext cx="24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05" name="Equation" r:id="rId23" imgW="209584" imgH="228600" progId="Equation.3">
                    <p:embed/>
                  </p:oleObj>
                </mc:Choice>
                <mc:Fallback>
                  <p:oleObj name="Equation" r:id="rId23" imgW="20958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2955"/>
                          <a:ext cx="24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3" name="Oval 210"/>
          <p:cNvSpPr>
            <a:spLocks noChangeArrowheads="1"/>
          </p:cNvSpPr>
          <p:nvPr/>
        </p:nvSpPr>
        <p:spPr bwMode="auto">
          <a:xfrm>
            <a:off x="5968681" y="2209689"/>
            <a:ext cx="381000" cy="43862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314" name="Group 215"/>
          <p:cNvGrpSpPr>
            <a:grpSpLocks/>
          </p:cNvGrpSpPr>
          <p:nvPr/>
        </p:nvGrpSpPr>
        <p:grpSpPr bwMode="auto">
          <a:xfrm>
            <a:off x="2251075" y="3247119"/>
            <a:ext cx="990600" cy="336550"/>
            <a:chOff x="1296" y="1680"/>
            <a:chExt cx="624" cy="212"/>
          </a:xfrm>
        </p:grpSpPr>
        <p:sp>
          <p:nvSpPr>
            <p:cNvPr id="315" name="Text Box 121"/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316" name="Text Box 212"/>
            <p:cNvSpPr txBox="1">
              <a:spLocks noChangeArrowheads="1"/>
            </p:cNvSpPr>
            <p:nvPr/>
          </p:nvSpPr>
          <p:spPr bwMode="auto">
            <a:xfrm>
              <a:off x="1440" y="16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317" name="Text Box 213"/>
            <p:cNvSpPr txBox="1">
              <a:spLocks noChangeArrowheads="1"/>
            </p:cNvSpPr>
            <p:nvPr/>
          </p:nvSpPr>
          <p:spPr bwMode="auto">
            <a:xfrm>
              <a:off x="1584" y="16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</p:grpSp>
      <p:grpSp>
        <p:nvGrpSpPr>
          <p:cNvPr id="318" name="Group 217"/>
          <p:cNvGrpSpPr>
            <a:grpSpLocks/>
          </p:cNvGrpSpPr>
          <p:nvPr/>
        </p:nvGrpSpPr>
        <p:grpSpPr bwMode="auto">
          <a:xfrm>
            <a:off x="1641475" y="3475719"/>
            <a:ext cx="2020888" cy="2089150"/>
            <a:chOff x="912" y="1824"/>
            <a:chExt cx="1273" cy="1316"/>
          </a:xfrm>
        </p:grpSpPr>
        <p:grpSp>
          <p:nvGrpSpPr>
            <p:cNvPr id="319" name="Group 214"/>
            <p:cNvGrpSpPr>
              <a:grpSpLocks/>
            </p:cNvGrpSpPr>
            <p:nvPr/>
          </p:nvGrpSpPr>
          <p:grpSpPr bwMode="auto">
            <a:xfrm>
              <a:off x="932" y="1824"/>
              <a:ext cx="1253" cy="1316"/>
              <a:chOff x="932" y="1824"/>
              <a:chExt cx="1253" cy="1316"/>
            </a:xfrm>
          </p:grpSpPr>
          <p:sp>
            <p:nvSpPr>
              <p:cNvPr id="321" name="Rectangle 111"/>
              <p:cNvSpPr>
                <a:spLocks noChangeArrowheads="1"/>
              </p:cNvSpPr>
              <p:nvPr/>
            </p:nvSpPr>
            <p:spPr bwMode="auto">
              <a:xfrm>
                <a:off x="1179" y="2007"/>
                <a:ext cx="670" cy="11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2" name="Text Box 112"/>
              <p:cNvSpPr txBox="1">
                <a:spLocks noChangeArrowheads="1"/>
              </p:cNvSpPr>
              <p:nvPr/>
            </p:nvSpPr>
            <p:spPr bwMode="auto">
              <a:xfrm>
                <a:off x="1177" y="19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323" name="Text Box 113"/>
              <p:cNvSpPr txBox="1">
                <a:spLocks noChangeArrowheads="1"/>
              </p:cNvSpPr>
              <p:nvPr/>
            </p:nvSpPr>
            <p:spPr bwMode="auto">
              <a:xfrm>
                <a:off x="1163" y="208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324" name="Text Box 114"/>
              <p:cNvSpPr txBox="1">
                <a:spLocks noChangeArrowheads="1"/>
              </p:cNvSpPr>
              <p:nvPr/>
            </p:nvSpPr>
            <p:spPr bwMode="auto">
              <a:xfrm>
                <a:off x="11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2</a:t>
                </a:r>
              </a:p>
            </p:txBody>
          </p:sp>
          <p:sp>
            <p:nvSpPr>
              <p:cNvPr id="325" name="Text Box 115"/>
              <p:cNvSpPr txBox="1">
                <a:spLocks noChangeArrowheads="1"/>
              </p:cNvSpPr>
              <p:nvPr/>
            </p:nvSpPr>
            <p:spPr bwMode="auto">
              <a:xfrm>
                <a:off x="1172" y="235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3</a:t>
                </a:r>
              </a:p>
            </p:txBody>
          </p:sp>
          <p:sp>
            <p:nvSpPr>
              <p:cNvPr id="326" name="Line 116"/>
              <p:cNvSpPr>
                <a:spLocks noChangeShapeType="1"/>
              </p:cNvSpPr>
              <p:nvPr/>
            </p:nvSpPr>
            <p:spPr bwMode="auto">
              <a:xfrm>
                <a:off x="932" y="210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" name="Line 117"/>
              <p:cNvSpPr>
                <a:spLocks noChangeShapeType="1"/>
              </p:cNvSpPr>
              <p:nvPr/>
            </p:nvSpPr>
            <p:spPr bwMode="auto">
              <a:xfrm>
                <a:off x="937" y="235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" name="Line 118"/>
              <p:cNvSpPr>
                <a:spLocks noChangeShapeType="1"/>
              </p:cNvSpPr>
              <p:nvPr/>
            </p:nvSpPr>
            <p:spPr bwMode="auto">
              <a:xfrm>
                <a:off x="937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9" name="Line 119"/>
              <p:cNvSpPr>
                <a:spLocks noChangeShapeType="1"/>
              </p:cNvSpPr>
              <p:nvPr/>
            </p:nvSpPr>
            <p:spPr bwMode="auto">
              <a:xfrm>
                <a:off x="937" y="28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0" name="Line 122"/>
              <p:cNvSpPr>
                <a:spLocks noChangeShapeType="1"/>
              </p:cNvSpPr>
              <p:nvPr/>
            </p:nvSpPr>
            <p:spPr bwMode="auto">
              <a:xfrm>
                <a:off x="934" y="223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1" name="Line 123"/>
              <p:cNvSpPr>
                <a:spLocks noChangeShapeType="1"/>
              </p:cNvSpPr>
              <p:nvPr/>
            </p:nvSpPr>
            <p:spPr bwMode="auto">
              <a:xfrm>
                <a:off x="937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2" name="Line 125"/>
              <p:cNvSpPr>
                <a:spLocks noChangeShapeType="1"/>
              </p:cNvSpPr>
              <p:nvPr/>
            </p:nvSpPr>
            <p:spPr bwMode="auto">
              <a:xfrm>
                <a:off x="946" y="304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3" name="Text Box 126"/>
              <p:cNvSpPr txBox="1">
                <a:spLocks noChangeArrowheads="1"/>
              </p:cNvSpPr>
              <p:nvPr/>
            </p:nvSpPr>
            <p:spPr bwMode="auto">
              <a:xfrm>
                <a:off x="1177" y="249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4</a:t>
                </a:r>
              </a:p>
            </p:txBody>
          </p:sp>
          <p:sp>
            <p:nvSpPr>
              <p:cNvPr id="334" name="Text Box 127"/>
              <p:cNvSpPr txBox="1">
                <a:spLocks noChangeArrowheads="1"/>
              </p:cNvSpPr>
              <p:nvPr/>
            </p:nvSpPr>
            <p:spPr bwMode="auto">
              <a:xfrm>
                <a:off x="1177" y="262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5</a:t>
                </a:r>
              </a:p>
            </p:txBody>
          </p:sp>
          <p:sp>
            <p:nvSpPr>
              <p:cNvPr id="335" name="Text Box 128"/>
              <p:cNvSpPr txBox="1">
                <a:spLocks noChangeArrowheads="1"/>
              </p:cNvSpPr>
              <p:nvPr/>
            </p:nvSpPr>
            <p:spPr bwMode="auto">
              <a:xfrm>
                <a:off x="1168" y="2761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6</a:t>
                </a:r>
              </a:p>
            </p:txBody>
          </p:sp>
          <p:sp>
            <p:nvSpPr>
              <p:cNvPr id="336" name="Line 131"/>
              <p:cNvSpPr>
                <a:spLocks noChangeShapeType="1"/>
              </p:cNvSpPr>
              <p:nvPr/>
            </p:nvSpPr>
            <p:spPr bwMode="auto">
              <a:xfrm>
                <a:off x="1609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7" name="Line 132"/>
              <p:cNvSpPr>
                <a:spLocks noChangeShapeType="1"/>
              </p:cNvSpPr>
              <p:nvPr/>
            </p:nvSpPr>
            <p:spPr bwMode="auto">
              <a:xfrm>
                <a:off x="1476" y="18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" name="Text Box 133"/>
              <p:cNvSpPr txBox="1">
                <a:spLocks noChangeArrowheads="1"/>
              </p:cNvSpPr>
              <p:nvPr/>
            </p:nvSpPr>
            <p:spPr bwMode="auto">
              <a:xfrm>
                <a:off x="1369" y="2256"/>
                <a:ext cx="24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MUX</a:t>
                </a:r>
              </a:p>
            </p:txBody>
          </p:sp>
          <p:sp>
            <p:nvSpPr>
              <p:cNvPr id="339" name="Line 134"/>
              <p:cNvSpPr>
                <a:spLocks noChangeShapeType="1"/>
              </p:cNvSpPr>
              <p:nvPr/>
            </p:nvSpPr>
            <p:spPr bwMode="auto">
              <a:xfrm>
                <a:off x="1753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0" name="Text Box 144"/>
              <p:cNvSpPr txBox="1">
                <a:spLocks noChangeArrowheads="1"/>
              </p:cNvSpPr>
              <p:nvPr/>
            </p:nvSpPr>
            <p:spPr bwMode="auto">
              <a:xfrm>
                <a:off x="1177" y="292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7</a:t>
                </a:r>
              </a:p>
            </p:txBody>
          </p:sp>
          <p:sp>
            <p:nvSpPr>
              <p:cNvPr id="341" name="Line 146"/>
              <p:cNvSpPr>
                <a:spLocks noChangeShapeType="1"/>
              </p:cNvSpPr>
              <p:nvPr/>
            </p:nvSpPr>
            <p:spPr bwMode="auto">
              <a:xfrm>
                <a:off x="1849" y="230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0" name="Line 216"/>
            <p:cNvSpPr>
              <a:spLocks noChangeShapeType="1"/>
            </p:cNvSpPr>
            <p:nvPr/>
          </p:nvSpPr>
          <p:spPr bwMode="auto">
            <a:xfrm flipH="1">
              <a:off x="912" y="27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云形标注 1"/>
          <p:cNvSpPr/>
          <p:nvPr/>
        </p:nvSpPr>
        <p:spPr bwMode="auto">
          <a:xfrm>
            <a:off x="7530781" y="896562"/>
            <a:ext cx="990065" cy="757822"/>
          </a:xfrm>
          <a:prstGeom prst="cloudCallout">
            <a:avLst>
              <a:gd name="adj1" fmla="val 80996"/>
              <a:gd name="adj2" fmla="val 63615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itchFamily="18" charset="0"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宋体" pitchFamily="2" charset="-122"/>
              </a:rPr>
              <a:t>输入变量</a:t>
            </a:r>
          </a:p>
        </p:txBody>
      </p:sp>
    </p:spTree>
    <p:extLst>
      <p:ext uri="{BB962C8B-B14F-4D97-AF65-F5344CB8AC3E}">
        <p14:creationId xmlns:p14="http://schemas.microsoft.com/office/powerpoint/2010/main" val="2640941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23228"/>
            <a:ext cx="9144000" cy="29854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 </a:t>
            </a:r>
          </a:p>
        </p:txBody>
      </p:sp>
      <p:graphicFrame>
        <p:nvGraphicFramePr>
          <p:cNvPr id="26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4090"/>
              </p:ext>
            </p:extLst>
          </p:nvPr>
        </p:nvGraphicFramePr>
        <p:xfrm>
          <a:off x="4059001" y="1952251"/>
          <a:ext cx="4953000" cy="476409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endParaRPr kumimoji="1" lang="en-US" altLang="zh-CN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endParaRPr kumimoji="1" lang="en-US" altLang="zh-CN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条件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269" name="Group 214"/>
          <p:cNvGrpSpPr>
            <a:grpSpLocks/>
          </p:cNvGrpSpPr>
          <p:nvPr/>
        </p:nvGrpSpPr>
        <p:grpSpPr bwMode="auto">
          <a:xfrm>
            <a:off x="0" y="0"/>
            <a:ext cx="3276600" cy="1939925"/>
            <a:chOff x="71" y="1632"/>
            <a:chExt cx="2233" cy="1362"/>
          </a:xfrm>
        </p:grpSpPr>
        <p:sp>
          <p:nvSpPr>
            <p:cNvPr id="270" name="Rectangle 215"/>
            <p:cNvSpPr>
              <a:spLocks noChangeArrowheads="1"/>
            </p:cNvSpPr>
            <p:nvPr/>
          </p:nvSpPr>
          <p:spPr bwMode="auto">
            <a:xfrm>
              <a:off x="1250" y="1815"/>
              <a:ext cx="670" cy="1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1" name="Text Box 216"/>
            <p:cNvSpPr txBox="1">
              <a:spLocks noChangeArrowheads="1"/>
            </p:cNvSpPr>
            <p:nvPr/>
          </p:nvSpPr>
          <p:spPr bwMode="auto">
            <a:xfrm>
              <a:off x="1248" y="1776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272" name="Text Box 217"/>
            <p:cNvSpPr txBox="1">
              <a:spLocks noChangeArrowheads="1"/>
            </p:cNvSpPr>
            <p:nvPr/>
          </p:nvSpPr>
          <p:spPr bwMode="auto">
            <a:xfrm>
              <a:off x="1234" y="1896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273" name="Text Box 218"/>
            <p:cNvSpPr txBox="1">
              <a:spLocks noChangeArrowheads="1"/>
            </p:cNvSpPr>
            <p:nvPr/>
          </p:nvSpPr>
          <p:spPr bwMode="auto">
            <a:xfrm>
              <a:off x="1243" y="2017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74" name="Text Box 219"/>
            <p:cNvSpPr txBox="1">
              <a:spLocks noChangeArrowheads="1"/>
            </p:cNvSpPr>
            <p:nvPr/>
          </p:nvSpPr>
          <p:spPr bwMode="auto">
            <a:xfrm>
              <a:off x="1243" y="2158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275" name="Line 220"/>
            <p:cNvSpPr>
              <a:spLocks noChangeShapeType="1"/>
            </p:cNvSpPr>
            <p:nvPr/>
          </p:nvSpPr>
          <p:spPr bwMode="auto">
            <a:xfrm>
              <a:off x="1003" y="19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" name="Line 221"/>
            <p:cNvSpPr>
              <a:spLocks noChangeShapeType="1"/>
            </p:cNvSpPr>
            <p:nvPr/>
          </p:nvSpPr>
          <p:spPr bwMode="auto">
            <a:xfrm>
              <a:off x="1008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7" name="Line 222"/>
            <p:cNvSpPr>
              <a:spLocks noChangeShapeType="1"/>
            </p:cNvSpPr>
            <p:nvPr/>
          </p:nvSpPr>
          <p:spPr bwMode="auto">
            <a:xfrm>
              <a:off x="1008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8" name="Line 223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9" name="Text Box 224"/>
            <p:cNvSpPr txBox="1">
              <a:spLocks noChangeArrowheads="1"/>
            </p:cNvSpPr>
            <p:nvPr/>
          </p:nvSpPr>
          <p:spPr bwMode="auto">
            <a:xfrm>
              <a:off x="1477" y="1785"/>
              <a:ext cx="33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280" name="Text Box 225"/>
            <p:cNvSpPr txBox="1">
              <a:spLocks noChangeArrowheads="1"/>
            </p:cNvSpPr>
            <p:nvPr/>
          </p:nvSpPr>
          <p:spPr bwMode="auto">
            <a:xfrm>
              <a:off x="1324" y="1788"/>
              <a:ext cx="33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281" name="Line 226"/>
            <p:cNvSpPr>
              <a:spLocks noChangeShapeType="1"/>
            </p:cNvSpPr>
            <p:nvPr/>
          </p:nvSpPr>
          <p:spPr bwMode="auto">
            <a:xfrm>
              <a:off x="1005" y="20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" name="Line 227"/>
            <p:cNvSpPr>
              <a:spLocks noChangeShapeType="1"/>
            </p:cNvSpPr>
            <p:nvPr/>
          </p:nvSpPr>
          <p:spPr bwMode="auto">
            <a:xfrm>
              <a:off x="1008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3" name="Line 228"/>
            <p:cNvSpPr>
              <a:spLocks noChangeShapeType="1"/>
            </p:cNvSpPr>
            <p:nvPr/>
          </p:nvSpPr>
          <p:spPr bwMode="auto">
            <a:xfrm>
              <a:off x="720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4" name="Line 229"/>
            <p:cNvSpPr>
              <a:spLocks noChangeShapeType="1"/>
            </p:cNvSpPr>
            <p:nvPr/>
          </p:nvSpPr>
          <p:spPr bwMode="auto">
            <a:xfrm>
              <a:off x="1017" y="285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5" name="Text Box 230"/>
            <p:cNvSpPr txBox="1">
              <a:spLocks noChangeArrowheads="1"/>
            </p:cNvSpPr>
            <p:nvPr/>
          </p:nvSpPr>
          <p:spPr bwMode="auto">
            <a:xfrm>
              <a:off x="1248" y="2304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286" name="Text Box 231"/>
            <p:cNvSpPr txBox="1">
              <a:spLocks noChangeArrowheads="1"/>
            </p:cNvSpPr>
            <p:nvPr/>
          </p:nvSpPr>
          <p:spPr bwMode="auto">
            <a:xfrm>
              <a:off x="1248" y="2437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287" name="Text Box 232"/>
            <p:cNvSpPr txBox="1">
              <a:spLocks noChangeArrowheads="1"/>
            </p:cNvSpPr>
            <p:nvPr/>
          </p:nvSpPr>
          <p:spPr bwMode="auto">
            <a:xfrm>
              <a:off x="1239" y="2569"/>
              <a:ext cx="2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288" name="Text Box 233"/>
            <p:cNvSpPr txBox="1">
              <a:spLocks noChangeArrowheads="1"/>
            </p:cNvSpPr>
            <p:nvPr/>
          </p:nvSpPr>
          <p:spPr bwMode="auto">
            <a:xfrm>
              <a:off x="1920" y="1776"/>
              <a:ext cx="3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89" name="Text Box 234"/>
            <p:cNvSpPr txBox="1">
              <a:spLocks noChangeArrowheads="1"/>
            </p:cNvSpPr>
            <p:nvPr/>
          </p:nvSpPr>
          <p:spPr bwMode="auto">
            <a:xfrm>
              <a:off x="1632" y="1776"/>
              <a:ext cx="33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290" name="Line 235"/>
            <p:cNvSpPr>
              <a:spLocks noChangeShapeType="1"/>
            </p:cNvSpPr>
            <p:nvPr/>
          </p:nvSpPr>
          <p:spPr bwMode="auto">
            <a:xfrm>
              <a:off x="168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1" name="Line 236"/>
            <p:cNvSpPr>
              <a:spLocks noChangeShapeType="1"/>
            </p:cNvSpPr>
            <p:nvPr/>
          </p:nvSpPr>
          <p:spPr bwMode="auto">
            <a:xfrm>
              <a:off x="1547" y="165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2" name="Text Box 237"/>
            <p:cNvSpPr txBox="1">
              <a:spLocks noChangeArrowheads="1"/>
            </p:cNvSpPr>
            <p:nvPr/>
          </p:nvSpPr>
          <p:spPr bwMode="auto">
            <a:xfrm>
              <a:off x="1440" y="2064"/>
              <a:ext cx="240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93" name="Line 238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4" name="Text Box 239"/>
            <p:cNvSpPr txBox="1">
              <a:spLocks noChangeArrowheads="1"/>
            </p:cNvSpPr>
            <p:nvPr/>
          </p:nvSpPr>
          <p:spPr bwMode="auto">
            <a:xfrm>
              <a:off x="720" y="1776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295" name="Text Box 240"/>
            <p:cNvSpPr txBox="1">
              <a:spLocks noChangeArrowheads="1"/>
            </p:cNvSpPr>
            <p:nvPr/>
          </p:nvSpPr>
          <p:spPr bwMode="auto">
            <a:xfrm>
              <a:off x="706" y="1896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296" name="Text Box 241"/>
            <p:cNvSpPr txBox="1">
              <a:spLocks noChangeArrowheads="1"/>
            </p:cNvSpPr>
            <p:nvPr/>
          </p:nvSpPr>
          <p:spPr bwMode="auto">
            <a:xfrm>
              <a:off x="665" y="2028"/>
              <a:ext cx="34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297" name="Text Box 242"/>
            <p:cNvSpPr txBox="1">
              <a:spLocks noChangeArrowheads="1"/>
            </p:cNvSpPr>
            <p:nvPr/>
          </p:nvSpPr>
          <p:spPr bwMode="auto">
            <a:xfrm>
              <a:off x="720" y="2188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298" name="Text Box 243"/>
            <p:cNvSpPr txBox="1">
              <a:spLocks noChangeArrowheads="1"/>
            </p:cNvSpPr>
            <p:nvPr/>
          </p:nvSpPr>
          <p:spPr bwMode="auto">
            <a:xfrm>
              <a:off x="720" y="2316"/>
              <a:ext cx="28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  <a:endParaRPr lang="en-US" altLang="zh-CN" sz="1600" baseline="-25000"/>
            </a:p>
          </p:txBody>
        </p:sp>
        <p:sp>
          <p:nvSpPr>
            <p:cNvPr id="299" name="Text Box 244"/>
            <p:cNvSpPr txBox="1">
              <a:spLocks noChangeArrowheads="1"/>
            </p:cNvSpPr>
            <p:nvPr/>
          </p:nvSpPr>
          <p:spPr bwMode="auto">
            <a:xfrm>
              <a:off x="768" y="2612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00" name="Text Box 245"/>
            <p:cNvSpPr txBox="1">
              <a:spLocks noChangeArrowheads="1"/>
            </p:cNvSpPr>
            <p:nvPr/>
          </p:nvSpPr>
          <p:spPr bwMode="auto">
            <a:xfrm>
              <a:off x="1248" y="2737"/>
              <a:ext cx="2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301" name="Text Box 246"/>
            <p:cNvSpPr txBox="1">
              <a:spLocks noChangeArrowheads="1"/>
            </p:cNvSpPr>
            <p:nvPr/>
          </p:nvSpPr>
          <p:spPr bwMode="auto">
            <a:xfrm>
              <a:off x="777" y="2757"/>
              <a:ext cx="20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302" name="Line 247"/>
            <p:cNvSpPr>
              <a:spLocks noChangeShapeType="1"/>
            </p:cNvSpPr>
            <p:nvPr/>
          </p:nvSpPr>
          <p:spPr bwMode="auto">
            <a:xfrm>
              <a:off x="1920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03" name="Group 248"/>
            <p:cNvGrpSpPr>
              <a:grpSpLocks/>
            </p:cNvGrpSpPr>
            <p:nvPr/>
          </p:nvGrpSpPr>
          <p:grpSpPr bwMode="auto">
            <a:xfrm>
              <a:off x="420" y="2400"/>
              <a:ext cx="291" cy="277"/>
              <a:chOff x="1526" y="3744"/>
              <a:chExt cx="291" cy="277"/>
            </a:xfrm>
          </p:grpSpPr>
          <p:sp>
            <p:nvSpPr>
              <p:cNvPr id="307" name="Freeform 249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08" name="Freeform 250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09" name="Line 251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10" name="Line 252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04" name="Text Box 253"/>
            <p:cNvSpPr txBox="1">
              <a:spLocks noChangeArrowheads="1"/>
            </p:cNvSpPr>
            <p:nvPr/>
          </p:nvSpPr>
          <p:spPr bwMode="auto">
            <a:xfrm>
              <a:off x="143" y="2352"/>
              <a:ext cx="34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5</a:t>
              </a:r>
              <a:endParaRPr lang="en-US" altLang="zh-CN" sz="1600"/>
            </a:p>
          </p:txBody>
        </p:sp>
        <p:graphicFrame>
          <p:nvGraphicFramePr>
            <p:cNvPr id="305" name="Object 254"/>
            <p:cNvGraphicFramePr>
              <a:graphicFrameLocks noChangeAspect="1"/>
            </p:cNvGraphicFramePr>
            <p:nvPr/>
          </p:nvGraphicFramePr>
          <p:xfrm>
            <a:off x="71" y="2544"/>
            <a:ext cx="4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7" name="Equation" r:id="rId3" imgW="381135" imgH="228600" progId="Equation.3">
                    <p:embed/>
                  </p:oleObj>
                </mc:Choice>
                <mc:Fallback>
                  <p:oleObj name="Equation" r:id="rId3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" y="2544"/>
                          <a:ext cx="4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1" name="Group 288"/>
          <p:cNvGrpSpPr>
            <a:grpSpLocks/>
          </p:cNvGrpSpPr>
          <p:nvPr/>
        </p:nvGrpSpPr>
        <p:grpSpPr bwMode="auto">
          <a:xfrm>
            <a:off x="8305800" y="2271713"/>
            <a:ext cx="720725" cy="4137025"/>
            <a:chOff x="5232" y="1431"/>
            <a:chExt cx="454" cy="2606"/>
          </a:xfrm>
        </p:grpSpPr>
        <p:graphicFrame>
          <p:nvGraphicFramePr>
            <p:cNvPr id="312" name="Object 289"/>
            <p:cNvGraphicFramePr>
              <a:graphicFrameLocks noChangeAspect="1"/>
            </p:cNvGraphicFramePr>
            <p:nvPr/>
          </p:nvGraphicFramePr>
          <p:xfrm>
            <a:off x="5307" y="1431"/>
            <a:ext cx="2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8" name="Equation" r:id="rId5" imgW="209584" imgH="219143" progId="Equation.3">
                    <p:embed/>
                  </p:oleObj>
                </mc:Choice>
                <mc:Fallback>
                  <p:oleObj name="Equation" r:id="rId5" imgW="2095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431"/>
                          <a:ext cx="2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3" name="Object 290"/>
            <p:cNvGraphicFramePr>
              <a:graphicFrameLocks noChangeAspect="1"/>
            </p:cNvGraphicFramePr>
            <p:nvPr/>
          </p:nvGraphicFramePr>
          <p:xfrm>
            <a:off x="5328" y="2322"/>
            <a:ext cx="24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9" name="Equation" r:id="rId7" imgW="209584" imgH="228600" progId="Equation.3">
                    <p:embed/>
                  </p:oleObj>
                </mc:Choice>
                <mc:Fallback>
                  <p:oleObj name="Equation" r:id="rId7" imgW="20958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322"/>
                          <a:ext cx="24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4" name="Object 291"/>
            <p:cNvGraphicFramePr>
              <a:graphicFrameLocks noChangeAspect="1"/>
            </p:cNvGraphicFramePr>
            <p:nvPr/>
          </p:nvGraphicFramePr>
          <p:xfrm>
            <a:off x="5328" y="2064"/>
            <a:ext cx="2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0" name="Equation" r:id="rId9" imgW="209584" imgH="219143" progId="Equation.3">
                    <p:embed/>
                  </p:oleObj>
                </mc:Choice>
                <mc:Fallback>
                  <p:oleObj name="Equation" r:id="rId9" imgW="2095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64"/>
                          <a:ext cx="2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292"/>
            <p:cNvGraphicFramePr>
              <a:graphicFrameLocks noChangeAspect="1"/>
            </p:cNvGraphicFramePr>
            <p:nvPr/>
          </p:nvGraphicFramePr>
          <p:xfrm>
            <a:off x="5232" y="3792"/>
            <a:ext cx="45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1" name="Equation" r:id="rId11" imgW="381135" imgH="228600" progId="Equation.3">
                    <p:embed/>
                  </p:oleObj>
                </mc:Choice>
                <mc:Fallback>
                  <p:oleObj name="Equation" r:id="rId11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792"/>
                          <a:ext cx="45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" name="Object 293"/>
            <p:cNvGraphicFramePr>
              <a:graphicFrameLocks noChangeAspect="1"/>
            </p:cNvGraphicFramePr>
            <p:nvPr/>
          </p:nvGraphicFramePr>
          <p:xfrm>
            <a:off x="5337" y="2955"/>
            <a:ext cx="24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2" name="Equation" r:id="rId13" imgW="209584" imgH="228600" progId="Equation.3">
                    <p:embed/>
                  </p:oleObj>
                </mc:Choice>
                <mc:Fallback>
                  <p:oleObj name="Equation" r:id="rId13" imgW="20958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2955"/>
                          <a:ext cx="24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" name="Oval 294"/>
          <p:cNvSpPr>
            <a:spLocks noChangeArrowheads="1"/>
          </p:cNvSpPr>
          <p:nvPr/>
        </p:nvSpPr>
        <p:spPr bwMode="auto">
          <a:xfrm>
            <a:off x="6429375" y="2255838"/>
            <a:ext cx="381000" cy="43862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318" name="Group 336"/>
          <p:cNvGrpSpPr>
            <a:grpSpLocks/>
          </p:cNvGrpSpPr>
          <p:nvPr/>
        </p:nvGrpSpPr>
        <p:grpSpPr bwMode="auto">
          <a:xfrm>
            <a:off x="3352800" y="0"/>
            <a:ext cx="2601913" cy="1784350"/>
            <a:chOff x="665" y="3024"/>
            <a:chExt cx="1639" cy="1124"/>
          </a:xfrm>
        </p:grpSpPr>
        <p:sp>
          <p:nvSpPr>
            <p:cNvPr id="319" name="Rectangle 337"/>
            <p:cNvSpPr>
              <a:spLocks noChangeArrowheads="1"/>
            </p:cNvSpPr>
            <p:nvPr/>
          </p:nvSpPr>
          <p:spPr bwMode="auto">
            <a:xfrm>
              <a:off x="1250" y="3166"/>
              <a:ext cx="670" cy="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0" name="Text Box 338"/>
            <p:cNvSpPr txBox="1">
              <a:spLocks noChangeArrowheads="1"/>
            </p:cNvSpPr>
            <p:nvPr/>
          </p:nvSpPr>
          <p:spPr bwMode="auto">
            <a:xfrm>
              <a:off x="1248" y="312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21" name="Text Box 339"/>
            <p:cNvSpPr txBox="1">
              <a:spLocks noChangeArrowheads="1"/>
            </p:cNvSpPr>
            <p:nvPr/>
          </p:nvSpPr>
          <p:spPr bwMode="auto">
            <a:xfrm>
              <a:off x="1234" y="324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322" name="Text Box 340"/>
            <p:cNvSpPr txBox="1">
              <a:spLocks noChangeArrowheads="1"/>
            </p:cNvSpPr>
            <p:nvPr/>
          </p:nvSpPr>
          <p:spPr bwMode="auto">
            <a:xfrm>
              <a:off x="1243" y="336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323" name="Text Box 341"/>
            <p:cNvSpPr txBox="1">
              <a:spLocks noChangeArrowheads="1"/>
            </p:cNvSpPr>
            <p:nvPr/>
          </p:nvSpPr>
          <p:spPr bwMode="auto">
            <a:xfrm>
              <a:off x="1243" y="350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324" name="Line 342"/>
            <p:cNvSpPr>
              <a:spLocks noChangeShapeType="1"/>
            </p:cNvSpPr>
            <p:nvPr/>
          </p:nvSpPr>
          <p:spPr bwMode="auto">
            <a:xfrm>
              <a:off x="1003" y="32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5" name="Line 343"/>
            <p:cNvSpPr>
              <a:spLocks noChangeShapeType="1"/>
            </p:cNvSpPr>
            <p:nvPr/>
          </p:nvSpPr>
          <p:spPr bwMode="auto">
            <a:xfrm>
              <a:off x="1008" y="35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6" name="Line 344"/>
            <p:cNvSpPr>
              <a:spLocks noChangeShapeType="1"/>
            </p:cNvSpPr>
            <p:nvPr/>
          </p:nvSpPr>
          <p:spPr bwMode="auto">
            <a:xfrm>
              <a:off x="1008" y="37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7" name="Line 345"/>
            <p:cNvSpPr>
              <a:spLocks noChangeShapeType="1"/>
            </p:cNvSpPr>
            <p:nvPr/>
          </p:nvSpPr>
          <p:spPr bwMode="auto">
            <a:xfrm>
              <a:off x="1008" y="40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8" name="Text Box 346"/>
            <p:cNvSpPr txBox="1">
              <a:spLocks noChangeArrowheads="1"/>
            </p:cNvSpPr>
            <p:nvPr/>
          </p:nvSpPr>
          <p:spPr bwMode="auto">
            <a:xfrm>
              <a:off x="1477" y="313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329" name="Text Box 347"/>
            <p:cNvSpPr txBox="1">
              <a:spLocks noChangeArrowheads="1"/>
            </p:cNvSpPr>
            <p:nvPr/>
          </p:nvSpPr>
          <p:spPr bwMode="auto">
            <a:xfrm>
              <a:off x="1324" y="3139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330" name="Line 348"/>
            <p:cNvSpPr>
              <a:spLocks noChangeShapeType="1"/>
            </p:cNvSpPr>
            <p:nvPr/>
          </p:nvSpPr>
          <p:spPr bwMode="auto">
            <a:xfrm>
              <a:off x="1005" y="33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1" name="Line 349"/>
            <p:cNvSpPr>
              <a:spLocks noChangeShapeType="1"/>
            </p:cNvSpPr>
            <p:nvPr/>
          </p:nvSpPr>
          <p:spPr bwMode="auto">
            <a:xfrm>
              <a:off x="1008" y="365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2" name="Line 350"/>
            <p:cNvSpPr>
              <a:spLocks noChangeShapeType="1"/>
            </p:cNvSpPr>
            <p:nvPr/>
          </p:nvSpPr>
          <p:spPr bwMode="auto">
            <a:xfrm>
              <a:off x="987" y="3893"/>
              <a:ext cx="26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3" name="Text Box 351"/>
            <p:cNvSpPr txBox="1">
              <a:spLocks noChangeArrowheads="1"/>
            </p:cNvSpPr>
            <p:nvPr/>
          </p:nvSpPr>
          <p:spPr bwMode="auto">
            <a:xfrm>
              <a:off x="1248" y="3655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334" name="Text Box 352"/>
            <p:cNvSpPr txBox="1">
              <a:spLocks noChangeArrowheads="1"/>
            </p:cNvSpPr>
            <p:nvPr/>
          </p:nvSpPr>
          <p:spPr bwMode="auto">
            <a:xfrm>
              <a:off x="1248" y="37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335" name="Text Box 353"/>
            <p:cNvSpPr txBox="1">
              <a:spLocks noChangeArrowheads="1"/>
            </p:cNvSpPr>
            <p:nvPr/>
          </p:nvSpPr>
          <p:spPr bwMode="auto">
            <a:xfrm>
              <a:off x="1239" y="39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336" name="Text Box 354"/>
            <p:cNvSpPr txBox="1">
              <a:spLocks noChangeArrowheads="1"/>
            </p:cNvSpPr>
            <p:nvPr/>
          </p:nvSpPr>
          <p:spPr bwMode="auto">
            <a:xfrm>
              <a:off x="1920" y="321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37" name="Text Box 355"/>
            <p:cNvSpPr txBox="1">
              <a:spLocks noChangeArrowheads="1"/>
            </p:cNvSpPr>
            <p:nvPr/>
          </p:nvSpPr>
          <p:spPr bwMode="auto">
            <a:xfrm>
              <a:off x="1632" y="312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338" name="Line 356"/>
            <p:cNvSpPr>
              <a:spLocks noChangeShapeType="1"/>
            </p:cNvSpPr>
            <p:nvPr/>
          </p:nvSpPr>
          <p:spPr bwMode="auto">
            <a:xfrm>
              <a:off x="1680" y="303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9" name="Line 357"/>
            <p:cNvSpPr>
              <a:spLocks noChangeShapeType="1"/>
            </p:cNvSpPr>
            <p:nvPr/>
          </p:nvSpPr>
          <p:spPr bwMode="auto">
            <a:xfrm>
              <a:off x="1547" y="3046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0" name="Text Box 358"/>
            <p:cNvSpPr txBox="1">
              <a:spLocks noChangeArrowheads="1"/>
            </p:cNvSpPr>
            <p:nvPr/>
          </p:nvSpPr>
          <p:spPr bwMode="auto">
            <a:xfrm>
              <a:off x="1440" y="3415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341" name="Line 359"/>
            <p:cNvSpPr>
              <a:spLocks noChangeShapeType="1"/>
            </p:cNvSpPr>
            <p:nvPr/>
          </p:nvSpPr>
          <p:spPr bwMode="auto">
            <a:xfrm>
              <a:off x="1819" y="3024"/>
              <a:ext cx="5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2" name="Text Box 360"/>
            <p:cNvSpPr txBox="1">
              <a:spLocks noChangeArrowheads="1"/>
            </p:cNvSpPr>
            <p:nvPr/>
          </p:nvSpPr>
          <p:spPr bwMode="auto">
            <a:xfrm>
              <a:off x="720" y="312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88" name="Text Box 361"/>
            <p:cNvSpPr txBox="1">
              <a:spLocks noChangeArrowheads="1"/>
            </p:cNvSpPr>
            <p:nvPr/>
          </p:nvSpPr>
          <p:spPr bwMode="auto">
            <a:xfrm>
              <a:off x="706" y="324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89" name="Text Box 362"/>
            <p:cNvSpPr txBox="1">
              <a:spLocks noChangeArrowheads="1"/>
            </p:cNvSpPr>
            <p:nvPr/>
          </p:nvSpPr>
          <p:spPr bwMode="auto">
            <a:xfrm>
              <a:off x="665" y="3379"/>
              <a:ext cx="3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390" name="Text Box 363"/>
            <p:cNvSpPr txBox="1">
              <a:spLocks noChangeArrowheads="1"/>
            </p:cNvSpPr>
            <p:nvPr/>
          </p:nvSpPr>
          <p:spPr bwMode="auto">
            <a:xfrm>
              <a:off x="720" y="353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391" name="Text Box 364"/>
            <p:cNvSpPr txBox="1">
              <a:spLocks noChangeArrowheads="1"/>
            </p:cNvSpPr>
            <p:nvPr/>
          </p:nvSpPr>
          <p:spPr bwMode="auto">
            <a:xfrm>
              <a:off x="720" y="366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92" name="Text Box 365"/>
            <p:cNvSpPr txBox="1">
              <a:spLocks noChangeArrowheads="1"/>
            </p:cNvSpPr>
            <p:nvPr/>
          </p:nvSpPr>
          <p:spPr bwMode="auto">
            <a:xfrm>
              <a:off x="740" y="393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393" name="Line 366"/>
            <p:cNvSpPr>
              <a:spLocks noChangeShapeType="1"/>
            </p:cNvSpPr>
            <p:nvPr/>
          </p:nvSpPr>
          <p:spPr bwMode="auto">
            <a:xfrm>
              <a:off x="1920" y="34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4" name="Text Box 367"/>
            <p:cNvSpPr txBox="1">
              <a:spLocks noChangeArrowheads="1"/>
            </p:cNvSpPr>
            <p:nvPr/>
          </p:nvSpPr>
          <p:spPr bwMode="auto">
            <a:xfrm>
              <a:off x="718" y="381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grpSp>
        <p:nvGrpSpPr>
          <p:cNvPr id="395" name="Group 426"/>
          <p:cNvGrpSpPr>
            <a:grpSpLocks/>
          </p:cNvGrpSpPr>
          <p:nvPr/>
        </p:nvGrpSpPr>
        <p:grpSpPr bwMode="auto">
          <a:xfrm>
            <a:off x="0" y="2286000"/>
            <a:ext cx="3276600" cy="1939925"/>
            <a:chOff x="0" y="1440"/>
            <a:chExt cx="2064" cy="1222"/>
          </a:xfrm>
        </p:grpSpPr>
        <p:sp>
          <p:nvSpPr>
            <p:cNvPr id="396" name="Rectangle 296"/>
            <p:cNvSpPr>
              <a:spLocks noChangeArrowheads="1"/>
            </p:cNvSpPr>
            <p:nvPr/>
          </p:nvSpPr>
          <p:spPr bwMode="auto">
            <a:xfrm>
              <a:off x="1090" y="1604"/>
              <a:ext cx="619" cy="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7" name="Text Box 297"/>
            <p:cNvSpPr txBox="1">
              <a:spLocks noChangeArrowheads="1"/>
            </p:cNvSpPr>
            <p:nvPr/>
          </p:nvSpPr>
          <p:spPr bwMode="auto">
            <a:xfrm>
              <a:off x="1088" y="156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398" name="Text Box 298"/>
            <p:cNvSpPr txBox="1">
              <a:spLocks noChangeArrowheads="1"/>
            </p:cNvSpPr>
            <p:nvPr/>
          </p:nvSpPr>
          <p:spPr bwMode="auto">
            <a:xfrm>
              <a:off x="1075" y="167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399" name="Text Box 299"/>
            <p:cNvSpPr txBox="1">
              <a:spLocks noChangeArrowheads="1"/>
            </p:cNvSpPr>
            <p:nvPr/>
          </p:nvSpPr>
          <p:spPr bwMode="auto">
            <a:xfrm>
              <a:off x="1083" y="178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400" name="Text Box 300"/>
            <p:cNvSpPr txBox="1">
              <a:spLocks noChangeArrowheads="1"/>
            </p:cNvSpPr>
            <p:nvPr/>
          </p:nvSpPr>
          <p:spPr bwMode="auto">
            <a:xfrm>
              <a:off x="1083" y="191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401" name="Line 301"/>
            <p:cNvSpPr>
              <a:spLocks noChangeShapeType="1"/>
            </p:cNvSpPr>
            <p:nvPr/>
          </p:nvSpPr>
          <p:spPr bwMode="auto">
            <a:xfrm>
              <a:off x="861" y="1690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2" name="Line 302"/>
            <p:cNvSpPr>
              <a:spLocks noChangeShapeType="1"/>
            </p:cNvSpPr>
            <p:nvPr/>
          </p:nvSpPr>
          <p:spPr bwMode="auto">
            <a:xfrm>
              <a:off x="866" y="191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3" name="Line 303"/>
            <p:cNvSpPr>
              <a:spLocks noChangeShapeType="1"/>
            </p:cNvSpPr>
            <p:nvPr/>
          </p:nvSpPr>
          <p:spPr bwMode="auto">
            <a:xfrm>
              <a:off x="866" y="212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4" name="Line 304"/>
            <p:cNvSpPr>
              <a:spLocks noChangeShapeType="1"/>
            </p:cNvSpPr>
            <p:nvPr/>
          </p:nvSpPr>
          <p:spPr bwMode="auto">
            <a:xfrm>
              <a:off x="866" y="238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5" name="Text Box 305"/>
            <p:cNvSpPr txBox="1">
              <a:spLocks noChangeArrowheads="1"/>
            </p:cNvSpPr>
            <p:nvPr/>
          </p:nvSpPr>
          <p:spPr bwMode="auto">
            <a:xfrm>
              <a:off x="1300" y="1577"/>
              <a:ext cx="3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06" name="Text Box 306"/>
            <p:cNvSpPr txBox="1">
              <a:spLocks noChangeArrowheads="1"/>
            </p:cNvSpPr>
            <p:nvPr/>
          </p:nvSpPr>
          <p:spPr bwMode="auto">
            <a:xfrm>
              <a:off x="1158" y="1580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07" name="Line 307"/>
            <p:cNvSpPr>
              <a:spLocks noChangeShapeType="1"/>
            </p:cNvSpPr>
            <p:nvPr/>
          </p:nvSpPr>
          <p:spPr bwMode="auto">
            <a:xfrm>
              <a:off x="863" y="1810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8" name="Line 308"/>
            <p:cNvSpPr>
              <a:spLocks noChangeShapeType="1"/>
            </p:cNvSpPr>
            <p:nvPr/>
          </p:nvSpPr>
          <p:spPr bwMode="auto">
            <a:xfrm>
              <a:off x="866" y="204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9" name="Line 309"/>
            <p:cNvSpPr>
              <a:spLocks noChangeShapeType="1"/>
            </p:cNvSpPr>
            <p:nvPr/>
          </p:nvSpPr>
          <p:spPr bwMode="auto">
            <a:xfrm>
              <a:off x="600" y="2258"/>
              <a:ext cx="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" name="Line 310"/>
            <p:cNvSpPr>
              <a:spLocks noChangeShapeType="1"/>
            </p:cNvSpPr>
            <p:nvPr/>
          </p:nvSpPr>
          <p:spPr bwMode="auto">
            <a:xfrm>
              <a:off x="874" y="253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" name="Text Box 311"/>
            <p:cNvSpPr txBox="1">
              <a:spLocks noChangeArrowheads="1"/>
            </p:cNvSpPr>
            <p:nvPr/>
          </p:nvSpPr>
          <p:spPr bwMode="auto">
            <a:xfrm>
              <a:off x="1088" y="204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412" name="Text Box 312"/>
            <p:cNvSpPr txBox="1">
              <a:spLocks noChangeArrowheads="1"/>
            </p:cNvSpPr>
            <p:nvPr/>
          </p:nvSpPr>
          <p:spPr bwMode="auto">
            <a:xfrm>
              <a:off x="1088" y="216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413" name="Text Box 313"/>
            <p:cNvSpPr txBox="1">
              <a:spLocks noChangeArrowheads="1"/>
            </p:cNvSpPr>
            <p:nvPr/>
          </p:nvSpPr>
          <p:spPr bwMode="auto">
            <a:xfrm>
              <a:off x="1080" y="228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414" name="Text Box 314"/>
            <p:cNvSpPr txBox="1">
              <a:spLocks noChangeArrowheads="1"/>
            </p:cNvSpPr>
            <p:nvPr/>
          </p:nvSpPr>
          <p:spPr bwMode="auto">
            <a:xfrm>
              <a:off x="1709" y="1569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5" name="Text Box 315"/>
            <p:cNvSpPr txBox="1">
              <a:spLocks noChangeArrowheads="1"/>
            </p:cNvSpPr>
            <p:nvPr/>
          </p:nvSpPr>
          <p:spPr bwMode="auto">
            <a:xfrm>
              <a:off x="1443" y="1569"/>
              <a:ext cx="3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16" name="Line 316"/>
            <p:cNvSpPr>
              <a:spLocks noChangeShapeType="1"/>
            </p:cNvSpPr>
            <p:nvPr/>
          </p:nvSpPr>
          <p:spPr bwMode="auto">
            <a:xfrm>
              <a:off x="1487" y="1440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7" name="Line 317"/>
            <p:cNvSpPr>
              <a:spLocks noChangeShapeType="1"/>
            </p:cNvSpPr>
            <p:nvPr/>
          </p:nvSpPr>
          <p:spPr bwMode="auto">
            <a:xfrm>
              <a:off x="1364" y="1464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8" name="Text Box 318"/>
            <p:cNvSpPr txBox="1">
              <a:spLocks noChangeArrowheads="1"/>
            </p:cNvSpPr>
            <p:nvPr/>
          </p:nvSpPr>
          <p:spPr bwMode="auto">
            <a:xfrm>
              <a:off x="1265" y="1828"/>
              <a:ext cx="22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419" name="Line 319"/>
            <p:cNvSpPr>
              <a:spLocks noChangeShapeType="1"/>
            </p:cNvSpPr>
            <p:nvPr/>
          </p:nvSpPr>
          <p:spPr bwMode="auto">
            <a:xfrm>
              <a:off x="1620" y="1440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" name="Text Box 320"/>
            <p:cNvSpPr txBox="1">
              <a:spLocks noChangeArrowheads="1"/>
            </p:cNvSpPr>
            <p:nvPr/>
          </p:nvSpPr>
          <p:spPr bwMode="auto">
            <a:xfrm>
              <a:off x="672" y="1536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21" name="Text Box 321"/>
            <p:cNvSpPr txBox="1">
              <a:spLocks noChangeArrowheads="1"/>
            </p:cNvSpPr>
            <p:nvPr/>
          </p:nvSpPr>
          <p:spPr bwMode="auto">
            <a:xfrm>
              <a:off x="528" y="1650"/>
              <a:ext cx="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/>
                <a:t>X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22" name="Text Box 322"/>
            <p:cNvSpPr txBox="1">
              <a:spLocks noChangeArrowheads="1"/>
            </p:cNvSpPr>
            <p:nvPr/>
          </p:nvSpPr>
          <p:spPr bwMode="auto">
            <a:xfrm>
              <a:off x="528" y="177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423" name="Text Box 323"/>
            <p:cNvSpPr txBox="1">
              <a:spLocks noChangeArrowheads="1"/>
            </p:cNvSpPr>
            <p:nvPr/>
          </p:nvSpPr>
          <p:spPr bwMode="auto">
            <a:xfrm>
              <a:off x="600" y="193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24" name="Text Box 324"/>
            <p:cNvSpPr txBox="1">
              <a:spLocks noChangeArrowheads="1"/>
            </p:cNvSpPr>
            <p:nvPr/>
          </p:nvSpPr>
          <p:spPr bwMode="auto">
            <a:xfrm>
              <a:off x="600" y="2054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  <a:endParaRPr lang="en-US" altLang="zh-CN" sz="1600" baseline="-25000"/>
            </a:p>
          </p:txBody>
        </p:sp>
        <p:sp>
          <p:nvSpPr>
            <p:cNvPr id="425" name="Text Box 325"/>
            <p:cNvSpPr txBox="1">
              <a:spLocks noChangeArrowheads="1"/>
            </p:cNvSpPr>
            <p:nvPr/>
          </p:nvSpPr>
          <p:spPr bwMode="auto">
            <a:xfrm>
              <a:off x="644" y="231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26" name="Text Box 326"/>
            <p:cNvSpPr txBox="1">
              <a:spLocks noChangeArrowheads="1"/>
            </p:cNvSpPr>
            <p:nvPr/>
          </p:nvSpPr>
          <p:spPr bwMode="auto">
            <a:xfrm>
              <a:off x="1088" y="2431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427" name="Text Box 327"/>
            <p:cNvSpPr txBox="1">
              <a:spLocks noChangeArrowheads="1"/>
            </p:cNvSpPr>
            <p:nvPr/>
          </p:nvSpPr>
          <p:spPr bwMode="auto">
            <a:xfrm>
              <a:off x="653" y="2449"/>
              <a:ext cx="1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428" name="Line 328"/>
            <p:cNvSpPr>
              <a:spLocks noChangeShapeType="1"/>
            </p:cNvSpPr>
            <p:nvPr/>
          </p:nvSpPr>
          <p:spPr bwMode="auto">
            <a:xfrm>
              <a:off x="1709" y="1871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429" name="Group 329"/>
            <p:cNvGrpSpPr>
              <a:grpSpLocks/>
            </p:cNvGrpSpPr>
            <p:nvPr/>
          </p:nvGrpSpPr>
          <p:grpSpPr bwMode="auto">
            <a:xfrm>
              <a:off x="323" y="2129"/>
              <a:ext cx="269" cy="249"/>
              <a:chOff x="1526" y="3744"/>
              <a:chExt cx="291" cy="277"/>
            </a:xfrm>
          </p:grpSpPr>
          <p:sp>
            <p:nvSpPr>
              <p:cNvPr id="434" name="Freeform 330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5" name="Freeform 331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6" name="Line 332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7" name="Line 333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30" name="Text Box 334"/>
            <p:cNvSpPr txBox="1">
              <a:spLocks noChangeArrowheads="1"/>
            </p:cNvSpPr>
            <p:nvPr/>
          </p:nvSpPr>
          <p:spPr bwMode="auto">
            <a:xfrm>
              <a:off x="67" y="2086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6</a:t>
              </a:r>
              <a:endParaRPr lang="en-US" altLang="zh-CN" sz="1600"/>
            </a:p>
          </p:txBody>
        </p:sp>
        <p:graphicFrame>
          <p:nvGraphicFramePr>
            <p:cNvPr id="431" name="Object 335"/>
            <p:cNvGraphicFramePr>
              <a:graphicFrameLocks noChangeAspect="1"/>
            </p:cNvGraphicFramePr>
            <p:nvPr/>
          </p:nvGraphicFramePr>
          <p:xfrm>
            <a:off x="0" y="2258"/>
            <a:ext cx="3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3" name="Equation" r:id="rId15" imgW="381135" imgH="228600" progId="Equation.3">
                    <p:embed/>
                  </p:oleObj>
                </mc:Choice>
                <mc:Fallback>
                  <p:oleObj name="Equation" r:id="rId15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58"/>
                          <a:ext cx="3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" name="Line 409"/>
            <p:cNvSpPr>
              <a:spLocks noChangeShapeType="1"/>
            </p:cNvSpPr>
            <p:nvPr/>
          </p:nvSpPr>
          <p:spPr bwMode="auto">
            <a:xfrm>
              <a:off x="597" y="168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3" name="Line 410"/>
            <p:cNvSpPr>
              <a:spLocks noChangeShapeType="1"/>
            </p:cNvSpPr>
            <p:nvPr/>
          </p:nvSpPr>
          <p:spPr bwMode="auto">
            <a:xfrm flipV="1">
              <a:off x="576" y="1819"/>
              <a:ext cx="11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8" name="Oval 412"/>
          <p:cNvSpPr>
            <a:spLocks noChangeArrowheads="1"/>
          </p:cNvSpPr>
          <p:nvPr/>
        </p:nvSpPr>
        <p:spPr bwMode="auto">
          <a:xfrm>
            <a:off x="6934200" y="2293938"/>
            <a:ext cx="457200" cy="43862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39" name="Group 415"/>
          <p:cNvGrpSpPr>
            <a:grpSpLocks/>
          </p:cNvGrpSpPr>
          <p:nvPr/>
        </p:nvGrpSpPr>
        <p:grpSpPr bwMode="auto">
          <a:xfrm>
            <a:off x="838200" y="4572000"/>
            <a:ext cx="2405063" cy="1938338"/>
            <a:chOff x="549" y="2592"/>
            <a:chExt cx="1515" cy="1221"/>
          </a:xfrm>
        </p:grpSpPr>
        <p:sp>
          <p:nvSpPr>
            <p:cNvPr id="440" name="Rectangle 369"/>
            <p:cNvSpPr>
              <a:spLocks noChangeArrowheads="1"/>
            </p:cNvSpPr>
            <p:nvPr/>
          </p:nvSpPr>
          <p:spPr bwMode="auto">
            <a:xfrm>
              <a:off x="1090" y="2756"/>
              <a:ext cx="619" cy="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1" name="Text Box 370"/>
            <p:cNvSpPr txBox="1">
              <a:spLocks noChangeArrowheads="1"/>
            </p:cNvSpPr>
            <p:nvPr/>
          </p:nvSpPr>
          <p:spPr bwMode="auto">
            <a:xfrm>
              <a:off x="1088" y="2721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42" name="Text Box 371"/>
            <p:cNvSpPr txBox="1">
              <a:spLocks noChangeArrowheads="1"/>
            </p:cNvSpPr>
            <p:nvPr/>
          </p:nvSpPr>
          <p:spPr bwMode="auto">
            <a:xfrm>
              <a:off x="1075" y="282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443" name="Text Box 372"/>
            <p:cNvSpPr txBox="1">
              <a:spLocks noChangeArrowheads="1"/>
            </p:cNvSpPr>
            <p:nvPr/>
          </p:nvSpPr>
          <p:spPr bwMode="auto">
            <a:xfrm>
              <a:off x="1083" y="2937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444" name="Text Box 373"/>
            <p:cNvSpPr txBox="1">
              <a:spLocks noChangeArrowheads="1"/>
            </p:cNvSpPr>
            <p:nvPr/>
          </p:nvSpPr>
          <p:spPr bwMode="auto">
            <a:xfrm>
              <a:off x="1083" y="3064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445" name="Line 374"/>
            <p:cNvSpPr>
              <a:spLocks noChangeShapeType="1"/>
            </p:cNvSpPr>
            <p:nvPr/>
          </p:nvSpPr>
          <p:spPr bwMode="auto">
            <a:xfrm>
              <a:off x="861" y="284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6" name="Line 375"/>
            <p:cNvSpPr>
              <a:spLocks noChangeShapeType="1"/>
            </p:cNvSpPr>
            <p:nvPr/>
          </p:nvSpPr>
          <p:spPr bwMode="auto">
            <a:xfrm>
              <a:off x="866" y="3066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7" name="Line 376"/>
            <p:cNvSpPr>
              <a:spLocks noChangeShapeType="1"/>
            </p:cNvSpPr>
            <p:nvPr/>
          </p:nvSpPr>
          <p:spPr bwMode="auto">
            <a:xfrm>
              <a:off x="864" y="331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8" name="Line 377"/>
            <p:cNvSpPr>
              <a:spLocks noChangeShapeType="1"/>
            </p:cNvSpPr>
            <p:nvPr/>
          </p:nvSpPr>
          <p:spPr bwMode="auto">
            <a:xfrm>
              <a:off x="866" y="353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9" name="Text Box 378"/>
            <p:cNvSpPr txBox="1">
              <a:spLocks noChangeArrowheads="1"/>
            </p:cNvSpPr>
            <p:nvPr/>
          </p:nvSpPr>
          <p:spPr bwMode="auto">
            <a:xfrm>
              <a:off x="1300" y="2729"/>
              <a:ext cx="3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50" name="Text Box 379"/>
            <p:cNvSpPr txBox="1">
              <a:spLocks noChangeArrowheads="1"/>
            </p:cNvSpPr>
            <p:nvPr/>
          </p:nvSpPr>
          <p:spPr bwMode="auto">
            <a:xfrm>
              <a:off x="1158" y="2732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51" name="Line 380"/>
            <p:cNvSpPr>
              <a:spLocks noChangeShapeType="1"/>
            </p:cNvSpPr>
            <p:nvPr/>
          </p:nvSpPr>
          <p:spPr bwMode="auto">
            <a:xfrm>
              <a:off x="863" y="296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2" name="Line 381"/>
            <p:cNvSpPr>
              <a:spLocks noChangeShapeType="1"/>
            </p:cNvSpPr>
            <p:nvPr/>
          </p:nvSpPr>
          <p:spPr bwMode="auto">
            <a:xfrm>
              <a:off x="866" y="3195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3" name="Line 382"/>
            <p:cNvSpPr>
              <a:spLocks noChangeShapeType="1"/>
            </p:cNvSpPr>
            <p:nvPr/>
          </p:nvSpPr>
          <p:spPr bwMode="auto">
            <a:xfrm>
              <a:off x="864" y="3408"/>
              <a:ext cx="22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4" name="Line 383"/>
            <p:cNvSpPr>
              <a:spLocks noChangeShapeType="1"/>
            </p:cNvSpPr>
            <p:nvPr/>
          </p:nvSpPr>
          <p:spPr bwMode="auto">
            <a:xfrm>
              <a:off x="874" y="3685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5" name="Text Box 384"/>
            <p:cNvSpPr txBox="1">
              <a:spLocks noChangeArrowheads="1"/>
            </p:cNvSpPr>
            <p:nvPr/>
          </p:nvSpPr>
          <p:spPr bwMode="auto">
            <a:xfrm>
              <a:off x="1088" y="3195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456" name="Text Box 385"/>
            <p:cNvSpPr txBox="1">
              <a:spLocks noChangeArrowheads="1"/>
            </p:cNvSpPr>
            <p:nvPr/>
          </p:nvSpPr>
          <p:spPr bwMode="auto">
            <a:xfrm>
              <a:off x="1088" y="3314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457" name="Text Box 386"/>
            <p:cNvSpPr txBox="1">
              <a:spLocks noChangeArrowheads="1"/>
            </p:cNvSpPr>
            <p:nvPr/>
          </p:nvSpPr>
          <p:spPr bwMode="auto">
            <a:xfrm>
              <a:off x="1080" y="3433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458" name="Text Box 387"/>
            <p:cNvSpPr txBox="1">
              <a:spLocks noChangeArrowheads="1"/>
            </p:cNvSpPr>
            <p:nvPr/>
          </p:nvSpPr>
          <p:spPr bwMode="auto">
            <a:xfrm>
              <a:off x="1709" y="2721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59" name="Text Box 388"/>
            <p:cNvSpPr txBox="1">
              <a:spLocks noChangeArrowheads="1"/>
            </p:cNvSpPr>
            <p:nvPr/>
          </p:nvSpPr>
          <p:spPr bwMode="auto">
            <a:xfrm>
              <a:off x="1443" y="2721"/>
              <a:ext cx="3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60" name="Line 389"/>
            <p:cNvSpPr>
              <a:spLocks noChangeShapeType="1"/>
            </p:cNvSpPr>
            <p:nvPr/>
          </p:nvSpPr>
          <p:spPr bwMode="auto">
            <a:xfrm>
              <a:off x="1487" y="2592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" name="Line 390"/>
            <p:cNvSpPr>
              <a:spLocks noChangeShapeType="1"/>
            </p:cNvSpPr>
            <p:nvPr/>
          </p:nvSpPr>
          <p:spPr bwMode="auto">
            <a:xfrm>
              <a:off x="1364" y="2616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2" name="Text Box 391"/>
            <p:cNvSpPr txBox="1">
              <a:spLocks noChangeArrowheads="1"/>
            </p:cNvSpPr>
            <p:nvPr/>
          </p:nvSpPr>
          <p:spPr bwMode="auto">
            <a:xfrm>
              <a:off x="1265" y="2980"/>
              <a:ext cx="22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463" name="Line 392"/>
            <p:cNvSpPr>
              <a:spLocks noChangeShapeType="1"/>
            </p:cNvSpPr>
            <p:nvPr/>
          </p:nvSpPr>
          <p:spPr bwMode="auto">
            <a:xfrm>
              <a:off x="1620" y="2592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4" name="Text Box 393"/>
            <p:cNvSpPr txBox="1">
              <a:spLocks noChangeArrowheads="1"/>
            </p:cNvSpPr>
            <p:nvPr/>
          </p:nvSpPr>
          <p:spPr bwMode="auto">
            <a:xfrm>
              <a:off x="576" y="2688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65" name="Text Box 394"/>
            <p:cNvSpPr txBox="1">
              <a:spLocks noChangeArrowheads="1"/>
            </p:cNvSpPr>
            <p:nvPr/>
          </p:nvSpPr>
          <p:spPr bwMode="auto">
            <a:xfrm>
              <a:off x="578" y="2819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66" name="Text Box 395"/>
            <p:cNvSpPr txBox="1">
              <a:spLocks noChangeArrowheads="1"/>
            </p:cNvSpPr>
            <p:nvPr/>
          </p:nvSpPr>
          <p:spPr bwMode="auto">
            <a:xfrm>
              <a:off x="549" y="2947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467" name="Text Box 396"/>
            <p:cNvSpPr txBox="1">
              <a:spLocks noChangeArrowheads="1"/>
            </p:cNvSpPr>
            <p:nvPr/>
          </p:nvSpPr>
          <p:spPr bwMode="auto">
            <a:xfrm>
              <a:off x="600" y="3091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68" name="Text Box 397"/>
            <p:cNvSpPr txBox="1">
              <a:spLocks noChangeArrowheads="1"/>
            </p:cNvSpPr>
            <p:nvPr/>
          </p:nvSpPr>
          <p:spPr bwMode="auto">
            <a:xfrm>
              <a:off x="600" y="3206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4</a:t>
              </a:r>
            </a:p>
          </p:txBody>
        </p:sp>
        <p:sp>
          <p:nvSpPr>
            <p:cNvPr id="469" name="Text Box 398"/>
            <p:cNvSpPr txBox="1">
              <a:spLocks noChangeArrowheads="1"/>
            </p:cNvSpPr>
            <p:nvPr/>
          </p:nvSpPr>
          <p:spPr bwMode="auto">
            <a:xfrm>
              <a:off x="644" y="3471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470" name="Text Box 399"/>
            <p:cNvSpPr txBox="1">
              <a:spLocks noChangeArrowheads="1"/>
            </p:cNvSpPr>
            <p:nvPr/>
          </p:nvSpPr>
          <p:spPr bwMode="auto">
            <a:xfrm>
              <a:off x="1088" y="358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471" name="Text Box 400"/>
            <p:cNvSpPr txBox="1">
              <a:spLocks noChangeArrowheads="1"/>
            </p:cNvSpPr>
            <p:nvPr/>
          </p:nvSpPr>
          <p:spPr bwMode="auto">
            <a:xfrm>
              <a:off x="653" y="360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472" name="Line 401"/>
            <p:cNvSpPr>
              <a:spLocks noChangeShapeType="1"/>
            </p:cNvSpPr>
            <p:nvPr/>
          </p:nvSpPr>
          <p:spPr bwMode="auto">
            <a:xfrm>
              <a:off x="1709" y="3023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3" name="Line 413"/>
            <p:cNvSpPr>
              <a:spLocks noChangeShapeType="1"/>
            </p:cNvSpPr>
            <p:nvPr/>
          </p:nvSpPr>
          <p:spPr bwMode="auto">
            <a:xfrm>
              <a:off x="624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4" name="Text Box 414"/>
            <p:cNvSpPr txBox="1">
              <a:spLocks noChangeArrowheads="1"/>
            </p:cNvSpPr>
            <p:nvPr/>
          </p:nvSpPr>
          <p:spPr bwMode="auto">
            <a:xfrm>
              <a:off x="624" y="336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</p:grpSp>
      <p:grpSp>
        <p:nvGrpSpPr>
          <p:cNvPr id="475" name="Group 425"/>
          <p:cNvGrpSpPr>
            <a:grpSpLocks/>
          </p:cNvGrpSpPr>
          <p:nvPr/>
        </p:nvGrpSpPr>
        <p:grpSpPr bwMode="auto">
          <a:xfrm>
            <a:off x="5456238" y="42863"/>
            <a:ext cx="3340100" cy="1893887"/>
            <a:chOff x="3437" y="27"/>
            <a:chExt cx="2104" cy="1193"/>
          </a:xfrm>
        </p:grpSpPr>
        <p:sp>
          <p:nvSpPr>
            <p:cNvPr id="476" name="Rectangle 256"/>
            <p:cNvSpPr>
              <a:spLocks noChangeArrowheads="1"/>
            </p:cNvSpPr>
            <p:nvPr/>
          </p:nvSpPr>
          <p:spPr bwMode="auto">
            <a:xfrm>
              <a:off x="4487" y="169"/>
              <a:ext cx="670" cy="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77" name="Text Box 257"/>
            <p:cNvSpPr txBox="1">
              <a:spLocks noChangeArrowheads="1"/>
            </p:cNvSpPr>
            <p:nvPr/>
          </p:nvSpPr>
          <p:spPr bwMode="auto">
            <a:xfrm>
              <a:off x="4485" y="13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478" name="Text Box 258"/>
            <p:cNvSpPr txBox="1">
              <a:spLocks noChangeArrowheads="1"/>
            </p:cNvSpPr>
            <p:nvPr/>
          </p:nvSpPr>
          <p:spPr bwMode="auto">
            <a:xfrm>
              <a:off x="4471" y="25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479" name="Text Box 259"/>
            <p:cNvSpPr txBox="1">
              <a:spLocks noChangeArrowheads="1"/>
            </p:cNvSpPr>
            <p:nvPr/>
          </p:nvSpPr>
          <p:spPr bwMode="auto">
            <a:xfrm>
              <a:off x="4480" y="37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480" name="Text Box 260"/>
            <p:cNvSpPr txBox="1">
              <a:spLocks noChangeArrowheads="1"/>
            </p:cNvSpPr>
            <p:nvPr/>
          </p:nvSpPr>
          <p:spPr bwMode="auto">
            <a:xfrm>
              <a:off x="4480" y="51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481" name="Line 261"/>
            <p:cNvSpPr>
              <a:spLocks noChangeShapeType="1"/>
            </p:cNvSpPr>
            <p:nvPr/>
          </p:nvSpPr>
          <p:spPr bwMode="auto">
            <a:xfrm>
              <a:off x="4240" y="26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2" name="Line 262"/>
            <p:cNvSpPr>
              <a:spLocks noChangeShapeType="1"/>
            </p:cNvSpPr>
            <p:nvPr/>
          </p:nvSpPr>
          <p:spPr bwMode="auto">
            <a:xfrm>
              <a:off x="4245" y="51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3" name="Line 263"/>
            <p:cNvSpPr>
              <a:spLocks noChangeShapeType="1"/>
            </p:cNvSpPr>
            <p:nvPr/>
          </p:nvSpPr>
          <p:spPr bwMode="auto">
            <a:xfrm>
              <a:off x="4245" y="75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4" name="Line 264"/>
            <p:cNvSpPr>
              <a:spLocks noChangeShapeType="1"/>
            </p:cNvSpPr>
            <p:nvPr/>
          </p:nvSpPr>
          <p:spPr bwMode="auto">
            <a:xfrm>
              <a:off x="4245" y="10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5" name="Text Box 265"/>
            <p:cNvSpPr txBox="1">
              <a:spLocks noChangeArrowheads="1"/>
            </p:cNvSpPr>
            <p:nvPr/>
          </p:nvSpPr>
          <p:spPr bwMode="auto">
            <a:xfrm>
              <a:off x="4714" y="139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86" name="Text Box 266"/>
            <p:cNvSpPr txBox="1">
              <a:spLocks noChangeArrowheads="1"/>
            </p:cNvSpPr>
            <p:nvPr/>
          </p:nvSpPr>
          <p:spPr bwMode="auto">
            <a:xfrm>
              <a:off x="4561" y="14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87" name="Line 267"/>
            <p:cNvSpPr>
              <a:spLocks noChangeShapeType="1"/>
            </p:cNvSpPr>
            <p:nvPr/>
          </p:nvSpPr>
          <p:spPr bwMode="auto">
            <a:xfrm>
              <a:off x="4242" y="3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8" name="Line 268"/>
            <p:cNvSpPr>
              <a:spLocks noChangeShapeType="1"/>
            </p:cNvSpPr>
            <p:nvPr/>
          </p:nvSpPr>
          <p:spPr bwMode="auto">
            <a:xfrm>
              <a:off x="4245" y="6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9" name="Line 269"/>
            <p:cNvSpPr>
              <a:spLocks noChangeShapeType="1"/>
            </p:cNvSpPr>
            <p:nvPr/>
          </p:nvSpPr>
          <p:spPr bwMode="auto">
            <a:xfrm>
              <a:off x="4224" y="912"/>
              <a:ext cx="261" cy="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0" name="Text Box 270"/>
            <p:cNvSpPr txBox="1">
              <a:spLocks noChangeArrowheads="1"/>
            </p:cNvSpPr>
            <p:nvPr/>
          </p:nvSpPr>
          <p:spPr bwMode="auto">
            <a:xfrm>
              <a:off x="4485" y="65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491" name="Text Box 271"/>
            <p:cNvSpPr txBox="1">
              <a:spLocks noChangeArrowheads="1"/>
            </p:cNvSpPr>
            <p:nvPr/>
          </p:nvSpPr>
          <p:spPr bwMode="auto">
            <a:xfrm>
              <a:off x="4485" y="79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492" name="Text Box 272"/>
            <p:cNvSpPr txBox="1">
              <a:spLocks noChangeArrowheads="1"/>
            </p:cNvSpPr>
            <p:nvPr/>
          </p:nvSpPr>
          <p:spPr bwMode="auto">
            <a:xfrm>
              <a:off x="4476" y="92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493" name="Text Box 273"/>
            <p:cNvSpPr txBox="1">
              <a:spLocks noChangeArrowheads="1"/>
            </p:cNvSpPr>
            <p:nvPr/>
          </p:nvSpPr>
          <p:spPr bwMode="auto">
            <a:xfrm>
              <a:off x="5157" y="219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94" name="Text Box 274"/>
            <p:cNvSpPr txBox="1">
              <a:spLocks noChangeArrowheads="1"/>
            </p:cNvSpPr>
            <p:nvPr/>
          </p:nvSpPr>
          <p:spPr bwMode="auto">
            <a:xfrm>
              <a:off x="4869" y="13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95" name="Line 275"/>
            <p:cNvSpPr>
              <a:spLocks noChangeShapeType="1"/>
            </p:cNvSpPr>
            <p:nvPr/>
          </p:nvSpPr>
          <p:spPr bwMode="auto">
            <a:xfrm>
              <a:off x="4917" y="41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6" name="Line 276"/>
            <p:cNvSpPr>
              <a:spLocks noChangeShapeType="1"/>
            </p:cNvSpPr>
            <p:nvPr/>
          </p:nvSpPr>
          <p:spPr bwMode="auto">
            <a:xfrm>
              <a:off x="4784" y="49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7" name="Text Box 277"/>
            <p:cNvSpPr txBox="1">
              <a:spLocks noChangeArrowheads="1"/>
            </p:cNvSpPr>
            <p:nvPr/>
          </p:nvSpPr>
          <p:spPr bwMode="auto">
            <a:xfrm>
              <a:off x="4677" y="418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498" name="Line 278"/>
            <p:cNvSpPr>
              <a:spLocks noChangeShapeType="1"/>
            </p:cNvSpPr>
            <p:nvPr/>
          </p:nvSpPr>
          <p:spPr bwMode="auto">
            <a:xfrm>
              <a:off x="5056" y="27"/>
              <a:ext cx="5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9" name="Text Box 279"/>
            <p:cNvSpPr txBox="1">
              <a:spLocks noChangeArrowheads="1"/>
            </p:cNvSpPr>
            <p:nvPr/>
          </p:nvSpPr>
          <p:spPr bwMode="auto">
            <a:xfrm>
              <a:off x="3957" y="13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500" name="Text Box 280"/>
            <p:cNvSpPr txBox="1">
              <a:spLocks noChangeArrowheads="1"/>
            </p:cNvSpPr>
            <p:nvPr/>
          </p:nvSpPr>
          <p:spPr bwMode="auto">
            <a:xfrm>
              <a:off x="3943" y="25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501" name="Text Box 281"/>
            <p:cNvSpPr txBox="1">
              <a:spLocks noChangeArrowheads="1"/>
            </p:cNvSpPr>
            <p:nvPr/>
          </p:nvSpPr>
          <p:spPr bwMode="auto">
            <a:xfrm>
              <a:off x="3902" y="382"/>
              <a:ext cx="3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502" name="Text Box 282"/>
            <p:cNvSpPr txBox="1">
              <a:spLocks noChangeArrowheads="1"/>
            </p:cNvSpPr>
            <p:nvPr/>
          </p:nvSpPr>
          <p:spPr bwMode="auto">
            <a:xfrm>
              <a:off x="3957" y="54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503" name="Text Box 283"/>
            <p:cNvSpPr txBox="1">
              <a:spLocks noChangeArrowheads="1"/>
            </p:cNvSpPr>
            <p:nvPr/>
          </p:nvSpPr>
          <p:spPr bwMode="auto">
            <a:xfrm>
              <a:off x="3888" y="67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4</a:t>
              </a:r>
            </a:p>
          </p:txBody>
        </p:sp>
        <p:sp>
          <p:nvSpPr>
            <p:cNvPr id="504" name="Text Box 284"/>
            <p:cNvSpPr txBox="1">
              <a:spLocks noChangeArrowheads="1"/>
            </p:cNvSpPr>
            <p:nvPr/>
          </p:nvSpPr>
          <p:spPr bwMode="auto">
            <a:xfrm>
              <a:off x="4032" y="10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505" name="Line 285"/>
            <p:cNvSpPr>
              <a:spLocks noChangeShapeType="1"/>
            </p:cNvSpPr>
            <p:nvPr/>
          </p:nvSpPr>
          <p:spPr bwMode="auto">
            <a:xfrm>
              <a:off x="5157" y="4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6" name="Line 416"/>
            <p:cNvSpPr>
              <a:spLocks noChangeShapeType="1"/>
            </p:cNvSpPr>
            <p:nvPr/>
          </p:nvSpPr>
          <p:spPr bwMode="auto">
            <a:xfrm>
              <a:off x="3888" y="6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07" name="Group 417"/>
            <p:cNvGrpSpPr>
              <a:grpSpLocks/>
            </p:cNvGrpSpPr>
            <p:nvPr/>
          </p:nvGrpSpPr>
          <p:grpSpPr bwMode="auto">
            <a:xfrm>
              <a:off x="3744" y="816"/>
              <a:ext cx="269" cy="249"/>
              <a:chOff x="1526" y="3744"/>
              <a:chExt cx="291" cy="277"/>
            </a:xfrm>
          </p:grpSpPr>
          <p:sp>
            <p:nvSpPr>
              <p:cNvPr id="511" name="Freeform 418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2" name="Freeform 419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3" name="Line 420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4" name="Line 421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08" name="Text Box 422"/>
            <p:cNvSpPr txBox="1">
              <a:spLocks noChangeArrowheads="1"/>
            </p:cNvSpPr>
            <p:nvPr/>
          </p:nvSpPr>
          <p:spPr bwMode="auto">
            <a:xfrm>
              <a:off x="3504" y="76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6</a:t>
              </a:r>
              <a:endParaRPr lang="en-US" altLang="zh-CN" sz="1600"/>
            </a:p>
          </p:txBody>
        </p:sp>
        <p:graphicFrame>
          <p:nvGraphicFramePr>
            <p:cNvPr id="509" name="Object 423"/>
            <p:cNvGraphicFramePr>
              <a:graphicFrameLocks noChangeAspect="1"/>
            </p:cNvGraphicFramePr>
            <p:nvPr/>
          </p:nvGraphicFramePr>
          <p:xfrm>
            <a:off x="3437" y="940"/>
            <a:ext cx="3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04" name="Equation" r:id="rId17" imgW="381135" imgH="228600" progId="Equation.3">
                    <p:embed/>
                  </p:oleObj>
                </mc:Choice>
                <mc:Fallback>
                  <p:oleObj name="Equation" r:id="rId17" imgW="381135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940"/>
                          <a:ext cx="3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" name="Line 424"/>
            <p:cNvSpPr>
              <a:spLocks noChangeShapeType="1"/>
            </p:cNvSpPr>
            <p:nvPr/>
          </p:nvSpPr>
          <p:spPr bwMode="auto">
            <a:xfrm>
              <a:off x="3984" y="9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984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矩形 386"/>
          <p:cNvSpPr/>
          <p:nvPr/>
        </p:nvSpPr>
        <p:spPr>
          <a:xfrm>
            <a:off x="0" y="21572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5764" y="6209808"/>
            <a:ext cx="91282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8" name="Group 310"/>
          <p:cNvGrpSpPr>
            <a:grpSpLocks/>
          </p:cNvGrpSpPr>
          <p:nvPr/>
        </p:nvGrpSpPr>
        <p:grpSpPr bwMode="auto">
          <a:xfrm>
            <a:off x="900113" y="260350"/>
            <a:ext cx="6953250" cy="6519863"/>
            <a:chOff x="564" y="166"/>
            <a:chExt cx="4380" cy="4107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837" y="1794"/>
              <a:ext cx="656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818" y="423"/>
              <a:ext cx="670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816" y="3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02" name="Text Box 8"/>
            <p:cNvSpPr txBox="1">
              <a:spLocks noChangeArrowheads="1"/>
            </p:cNvSpPr>
            <p:nvPr/>
          </p:nvSpPr>
          <p:spPr bwMode="auto">
            <a:xfrm>
              <a:off x="802" y="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811" y="62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811" y="71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05" name="Line 15"/>
            <p:cNvSpPr>
              <a:spLocks noChangeShapeType="1"/>
            </p:cNvSpPr>
            <p:nvPr/>
          </p:nvSpPr>
          <p:spPr bwMode="auto">
            <a:xfrm>
              <a:off x="571" y="51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6" name="Line 16"/>
            <p:cNvSpPr>
              <a:spLocks noChangeShapeType="1"/>
            </p:cNvSpPr>
            <p:nvPr/>
          </p:nvSpPr>
          <p:spPr bwMode="auto">
            <a:xfrm>
              <a:off x="571" y="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>
              <a:off x="571" y="90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8" name="Line 18"/>
            <p:cNvSpPr>
              <a:spLocks noChangeShapeType="1"/>
            </p:cNvSpPr>
            <p:nvPr/>
          </p:nvSpPr>
          <p:spPr bwMode="auto">
            <a:xfrm>
              <a:off x="571" y="10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2210" y="519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0" name="Rectangle 32"/>
            <p:cNvSpPr>
              <a:spLocks noChangeArrowheads="1"/>
            </p:cNvSpPr>
            <p:nvPr/>
          </p:nvSpPr>
          <p:spPr bwMode="auto">
            <a:xfrm>
              <a:off x="2229" y="1842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2210" y="56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2229" y="189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 flipV="1">
              <a:off x="1488" y="663"/>
              <a:ext cx="722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1383" y="711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1392" y="201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>
              <a:off x="1502" y="1981"/>
              <a:ext cx="72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7" name="AutoShape 41"/>
            <p:cNvSpPr>
              <a:spLocks noChangeArrowheads="1"/>
            </p:cNvSpPr>
            <p:nvPr/>
          </p:nvSpPr>
          <p:spPr bwMode="auto">
            <a:xfrm rot="5400000">
              <a:off x="2210" y="951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8" name="AutoShape 42"/>
            <p:cNvSpPr>
              <a:spLocks noChangeArrowheads="1"/>
            </p:cNvSpPr>
            <p:nvPr/>
          </p:nvSpPr>
          <p:spPr bwMode="auto">
            <a:xfrm rot="5400000">
              <a:off x="2229" y="232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9" name="Line 43"/>
            <p:cNvSpPr>
              <a:spLocks noChangeShapeType="1"/>
            </p:cNvSpPr>
            <p:nvPr/>
          </p:nvSpPr>
          <p:spPr bwMode="auto">
            <a:xfrm flipH="1">
              <a:off x="2066" y="9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 flipH="1">
              <a:off x="2073" y="23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1" name="Line 45"/>
            <p:cNvSpPr>
              <a:spLocks noChangeShapeType="1"/>
            </p:cNvSpPr>
            <p:nvPr/>
          </p:nvSpPr>
          <p:spPr bwMode="auto">
            <a:xfrm flipH="1">
              <a:off x="2076" y="999"/>
              <a:ext cx="0" cy="3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2007" y="402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CP</a:t>
              </a:r>
              <a:endParaRPr lang="en-US" altLang="zh-CN" baseline="-25000"/>
            </a:p>
          </p:txBody>
        </p:sp>
        <p:sp>
          <p:nvSpPr>
            <p:cNvPr id="123" name="Line 54"/>
            <p:cNvSpPr>
              <a:spLocks noChangeShapeType="1"/>
            </p:cNvSpPr>
            <p:nvPr/>
          </p:nvSpPr>
          <p:spPr bwMode="auto">
            <a:xfrm>
              <a:off x="2690" y="663"/>
              <a:ext cx="393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2709" y="2082"/>
              <a:ext cx="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5" name="Text Box 58"/>
            <p:cNvSpPr txBox="1">
              <a:spLocks noChangeArrowheads="1"/>
            </p:cNvSpPr>
            <p:nvPr/>
          </p:nvSpPr>
          <p:spPr bwMode="auto">
            <a:xfrm>
              <a:off x="1045" y="393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26" name="Text Box 59"/>
            <p:cNvSpPr txBox="1">
              <a:spLocks noChangeArrowheads="1"/>
            </p:cNvSpPr>
            <p:nvPr/>
          </p:nvSpPr>
          <p:spPr bwMode="auto">
            <a:xfrm>
              <a:off x="2400" y="567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127" name="Object 60"/>
            <p:cNvGraphicFramePr>
              <a:graphicFrameLocks noChangeAspect="1"/>
            </p:cNvGraphicFramePr>
            <p:nvPr/>
          </p:nvGraphicFramePr>
          <p:xfrm>
            <a:off x="2450" y="951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5" name="Equation" r:id="rId3" imgW="190433" imgH="219143" progId="Equation.3">
                    <p:embed/>
                  </p:oleObj>
                </mc:Choice>
                <mc:Fallback>
                  <p:oleObj name="Equation" r:id="rId3" imgW="190433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951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61"/>
            <p:cNvGraphicFramePr>
              <a:graphicFrameLocks noChangeAspect="1"/>
            </p:cNvGraphicFramePr>
            <p:nvPr/>
          </p:nvGraphicFramePr>
          <p:xfrm>
            <a:off x="2469" y="2322"/>
            <a:ext cx="2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6" name="Equation" r:id="rId5" imgW="180992" imgH="219143" progId="Equation.3">
                    <p:embed/>
                  </p:oleObj>
                </mc:Choice>
                <mc:Fallback>
                  <p:oleObj name="Equation" r:id="rId5" imgW="180992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" y="2322"/>
                          <a:ext cx="2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92" y="39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30" name="Text Box 65"/>
            <p:cNvSpPr txBox="1">
              <a:spLocks noChangeArrowheads="1"/>
            </p:cNvSpPr>
            <p:nvPr/>
          </p:nvSpPr>
          <p:spPr bwMode="auto">
            <a:xfrm>
              <a:off x="2421" y="1925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31" name="Oval 69"/>
            <p:cNvSpPr>
              <a:spLocks noChangeArrowheads="1"/>
            </p:cNvSpPr>
            <p:nvPr/>
          </p:nvSpPr>
          <p:spPr bwMode="auto">
            <a:xfrm>
              <a:off x="2056" y="235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2" name="Line 71"/>
            <p:cNvSpPr>
              <a:spLocks noChangeShapeType="1"/>
            </p:cNvSpPr>
            <p:nvPr/>
          </p:nvSpPr>
          <p:spPr bwMode="auto">
            <a:xfrm>
              <a:off x="564" y="6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>
              <a:off x="564" y="80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" name="Line 73"/>
            <p:cNvSpPr>
              <a:spLocks noChangeShapeType="1"/>
            </p:cNvSpPr>
            <p:nvPr/>
          </p:nvSpPr>
          <p:spPr bwMode="auto">
            <a:xfrm>
              <a:off x="564" y="9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5" name="Line 74"/>
            <p:cNvSpPr>
              <a:spLocks noChangeShapeType="1"/>
            </p:cNvSpPr>
            <p:nvPr/>
          </p:nvSpPr>
          <p:spPr bwMode="auto">
            <a:xfrm>
              <a:off x="564" y="119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6" name="Text Box 75"/>
            <p:cNvSpPr txBox="1">
              <a:spLocks noChangeArrowheads="1"/>
            </p:cNvSpPr>
            <p:nvPr/>
          </p:nvSpPr>
          <p:spPr bwMode="auto">
            <a:xfrm>
              <a:off x="817" y="82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37" name="Text Box 76"/>
            <p:cNvSpPr txBox="1">
              <a:spLocks noChangeArrowheads="1"/>
            </p:cNvSpPr>
            <p:nvPr/>
          </p:nvSpPr>
          <p:spPr bwMode="auto">
            <a:xfrm>
              <a:off x="802" y="93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38" name="Text Box 77"/>
            <p:cNvSpPr txBox="1">
              <a:spLocks noChangeArrowheads="1"/>
            </p:cNvSpPr>
            <p:nvPr/>
          </p:nvSpPr>
          <p:spPr bwMode="auto">
            <a:xfrm>
              <a:off x="811" y="105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39" name="Text Box 78"/>
            <p:cNvSpPr txBox="1">
              <a:spLocks noChangeArrowheads="1"/>
            </p:cNvSpPr>
            <p:nvPr/>
          </p:nvSpPr>
          <p:spPr bwMode="auto">
            <a:xfrm>
              <a:off x="811" y="119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40" name="Text Box 79"/>
            <p:cNvSpPr txBox="1">
              <a:spLocks noChangeArrowheads="1"/>
            </p:cNvSpPr>
            <p:nvPr/>
          </p:nvSpPr>
          <p:spPr bwMode="auto">
            <a:xfrm>
              <a:off x="834" y="175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41" name="Text Box 80"/>
            <p:cNvSpPr txBox="1">
              <a:spLocks noChangeArrowheads="1"/>
            </p:cNvSpPr>
            <p:nvPr/>
          </p:nvSpPr>
          <p:spPr bwMode="auto">
            <a:xfrm>
              <a:off x="825" y="187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34" y="199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1" name="Text Box 82"/>
            <p:cNvSpPr txBox="1">
              <a:spLocks noChangeArrowheads="1"/>
            </p:cNvSpPr>
            <p:nvPr/>
          </p:nvSpPr>
          <p:spPr bwMode="auto">
            <a:xfrm>
              <a:off x="834" y="208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2" name="Line 83"/>
            <p:cNvSpPr>
              <a:spLocks noChangeShapeType="1"/>
            </p:cNvSpPr>
            <p:nvPr/>
          </p:nvSpPr>
          <p:spPr bwMode="auto">
            <a:xfrm>
              <a:off x="594" y="189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>
              <a:off x="594" y="208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4" name="Line 85"/>
            <p:cNvSpPr>
              <a:spLocks noChangeShapeType="1"/>
            </p:cNvSpPr>
            <p:nvPr/>
          </p:nvSpPr>
          <p:spPr bwMode="auto">
            <a:xfrm>
              <a:off x="594" y="227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5" name="Line 86"/>
            <p:cNvSpPr>
              <a:spLocks noChangeShapeType="1"/>
            </p:cNvSpPr>
            <p:nvPr/>
          </p:nvSpPr>
          <p:spPr bwMode="auto">
            <a:xfrm>
              <a:off x="594" y="247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" name="Line 87"/>
            <p:cNvSpPr>
              <a:spLocks noChangeShapeType="1"/>
            </p:cNvSpPr>
            <p:nvPr/>
          </p:nvSpPr>
          <p:spPr bwMode="auto">
            <a:xfrm>
              <a:off x="587" y="199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" name="Line 88"/>
            <p:cNvSpPr>
              <a:spLocks noChangeShapeType="1"/>
            </p:cNvSpPr>
            <p:nvPr/>
          </p:nvSpPr>
          <p:spPr bwMode="auto">
            <a:xfrm>
              <a:off x="587" y="218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8" name="Line 89"/>
            <p:cNvSpPr>
              <a:spLocks noChangeShapeType="1"/>
            </p:cNvSpPr>
            <p:nvPr/>
          </p:nvSpPr>
          <p:spPr bwMode="auto">
            <a:xfrm>
              <a:off x="587" y="237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9" name="Line 90"/>
            <p:cNvSpPr>
              <a:spLocks noChangeShapeType="1"/>
            </p:cNvSpPr>
            <p:nvPr/>
          </p:nvSpPr>
          <p:spPr bwMode="auto">
            <a:xfrm>
              <a:off x="587" y="25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0" name="Text Box 91"/>
            <p:cNvSpPr txBox="1">
              <a:spLocks noChangeArrowheads="1"/>
            </p:cNvSpPr>
            <p:nvPr/>
          </p:nvSpPr>
          <p:spPr bwMode="auto">
            <a:xfrm>
              <a:off x="840" y="220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1" name="Text Box 92"/>
            <p:cNvSpPr txBox="1">
              <a:spLocks noChangeArrowheads="1"/>
            </p:cNvSpPr>
            <p:nvPr/>
          </p:nvSpPr>
          <p:spPr bwMode="auto">
            <a:xfrm>
              <a:off x="825" y="230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2" name="Text Box 93"/>
            <p:cNvSpPr txBox="1">
              <a:spLocks noChangeArrowheads="1"/>
            </p:cNvSpPr>
            <p:nvPr/>
          </p:nvSpPr>
          <p:spPr bwMode="auto">
            <a:xfrm>
              <a:off x="834" y="242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3" name="Text Box 94"/>
            <p:cNvSpPr txBox="1">
              <a:spLocks noChangeArrowheads="1"/>
            </p:cNvSpPr>
            <p:nvPr/>
          </p:nvSpPr>
          <p:spPr bwMode="auto">
            <a:xfrm>
              <a:off x="834" y="253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4" name="Text Box 96"/>
            <p:cNvSpPr txBox="1">
              <a:spLocks noChangeArrowheads="1"/>
            </p:cNvSpPr>
            <p:nvPr/>
          </p:nvSpPr>
          <p:spPr bwMode="auto">
            <a:xfrm>
              <a:off x="1200" y="3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75" name="Rectangle 103"/>
            <p:cNvSpPr>
              <a:spLocks noChangeArrowheads="1"/>
            </p:cNvSpPr>
            <p:nvPr/>
          </p:nvSpPr>
          <p:spPr bwMode="auto">
            <a:xfrm>
              <a:off x="846" y="3153"/>
              <a:ext cx="663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6" name="Rectangle 104"/>
            <p:cNvSpPr>
              <a:spLocks noChangeArrowheads="1"/>
            </p:cNvSpPr>
            <p:nvPr/>
          </p:nvSpPr>
          <p:spPr bwMode="auto">
            <a:xfrm>
              <a:off x="2238" y="3201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7" name="Text Box 105"/>
            <p:cNvSpPr txBox="1">
              <a:spLocks noChangeArrowheads="1"/>
            </p:cNvSpPr>
            <p:nvPr/>
          </p:nvSpPr>
          <p:spPr bwMode="auto">
            <a:xfrm>
              <a:off x="2238" y="32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78" name="Line 106"/>
            <p:cNvSpPr>
              <a:spLocks noChangeShapeType="1"/>
            </p:cNvSpPr>
            <p:nvPr/>
          </p:nvSpPr>
          <p:spPr bwMode="auto">
            <a:xfrm flipV="1">
              <a:off x="1509" y="3345"/>
              <a:ext cx="72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9" name="AutoShape 107"/>
            <p:cNvSpPr>
              <a:spLocks noChangeArrowheads="1"/>
            </p:cNvSpPr>
            <p:nvPr/>
          </p:nvSpPr>
          <p:spPr bwMode="auto">
            <a:xfrm rot="5400000">
              <a:off x="2238" y="3681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0" name="Line 108"/>
            <p:cNvSpPr>
              <a:spLocks noChangeShapeType="1"/>
            </p:cNvSpPr>
            <p:nvPr/>
          </p:nvSpPr>
          <p:spPr bwMode="auto">
            <a:xfrm flipH="1">
              <a:off x="2082" y="372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1" name="Line 110"/>
            <p:cNvSpPr>
              <a:spLocks noChangeShapeType="1"/>
            </p:cNvSpPr>
            <p:nvPr/>
          </p:nvSpPr>
          <p:spPr bwMode="auto">
            <a:xfrm>
              <a:off x="2718" y="3441"/>
              <a:ext cx="5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82" name="Object 111"/>
            <p:cNvGraphicFramePr>
              <a:graphicFrameLocks noChangeAspect="1"/>
            </p:cNvGraphicFramePr>
            <p:nvPr/>
          </p:nvGraphicFramePr>
          <p:xfrm>
            <a:off x="2478" y="3675"/>
            <a:ext cx="23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7" name="Equation" r:id="rId7" imgW="180992" imgH="228600" progId="Equation.3">
                    <p:embed/>
                  </p:oleObj>
                </mc:Choice>
                <mc:Fallback>
                  <p:oleObj name="Equation" r:id="rId7" imgW="180992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3675"/>
                          <a:ext cx="23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Text Box 112"/>
            <p:cNvSpPr txBox="1">
              <a:spLocks noChangeArrowheads="1"/>
            </p:cNvSpPr>
            <p:nvPr/>
          </p:nvSpPr>
          <p:spPr bwMode="auto">
            <a:xfrm>
              <a:off x="2430" y="328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84" name="Oval 113"/>
            <p:cNvSpPr>
              <a:spLocks noChangeArrowheads="1"/>
            </p:cNvSpPr>
            <p:nvPr/>
          </p:nvSpPr>
          <p:spPr bwMode="auto">
            <a:xfrm>
              <a:off x="2065" y="3709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" name="Text Box 114"/>
            <p:cNvSpPr txBox="1">
              <a:spLocks noChangeArrowheads="1"/>
            </p:cNvSpPr>
            <p:nvPr/>
          </p:nvSpPr>
          <p:spPr bwMode="auto">
            <a:xfrm>
              <a:off x="843" y="311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6" name="Text Box 115"/>
            <p:cNvSpPr txBox="1">
              <a:spLocks noChangeArrowheads="1"/>
            </p:cNvSpPr>
            <p:nvPr/>
          </p:nvSpPr>
          <p:spPr bwMode="auto">
            <a:xfrm>
              <a:off x="834" y="323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7" name="Text Box 116"/>
            <p:cNvSpPr txBox="1">
              <a:spLocks noChangeArrowheads="1"/>
            </p:cNvSpPr>
            <p:nvPr/>
          </p:nvSpPr>
          <p:spPr bwMode="auto">
            <a:xfrm>
              <a:off x="843" y="335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88" name="Text Box 117"/>
            <p:cNvSpPr txBox="1">
              <a:spLocks noChangeArrowheads="1"/>
            </p:cNvSpPr>
            <p:nvPr/>
          </p:nvSpPr>
          <p:spPr bwMode="auto">
            <a:xfrm>
              <a:off x="843" y="3445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89" name="Line 118"/>
            <p:cNvSpPr>
              <a:spLocks noChangeShapeType="1"/>
            </p:cNvSpPr>
            <p:nvPr/>
          </p:nvSpPr>
          <p:spPr bwMode="auto">
            <a:xfrm>
              <a:off x="603" y="325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0" name="Line 119"/>
            <p:cNvSpPr>
              <a:spLocks noChangeShapeType="1"/>
            </p:cNvSpPr>
            <p:nvPr/>
          </p:nvSpPr>
          <p:spPr bwMode="auto">
            <a:xfrm>
              <a:off x="603" y="344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1" name="Line 120"/>
            <p:cNvSpPr>
              <a:spLocks noChangeShapeType="1"/>
            </p:cNvSpPr>
            <p:nvPr/>
          </p:nvSpPr>
          <p:spPr bwMode="auto">
            <a:xfrm>
              <a:off x="603" y="363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2" name="Line 121"/>
            <p:cNvSpPr>
              <a:spLocks noChangeShapeType="1"/>
            </p:cNvSpPr>
            <p:nvPr/>
          </p:nvSpPr>
          <p:spPr bwMode="auto">
            <a:xfrm>
              <a:off x="603" y="382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3" name="Line 122"/>
            <p:cNvSpPr>
              <a:spLocks noChangeShapeType="1"/>
            </p:cNvSpPr>
            <p:nvPr/>
          </p:nvSpPr>
          <p:spPr bwMode="auto">
            <a:xfrm>
              <a:off x="596" y="334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" name="Line 123"/>
            <p:cNvSpPr>
              <a:spLocks noChangeShapeType="1"/>
            </p:cNvSpPr>
            <p:nvPr/>
          </p:nvSpPr>
          <p:spPr bwMode="auto">
            <a:xfrm>
              <a:off x="596" y="354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" name="Line 124"/>
            <p:cNvSpPr>
              <a:spLocks noChangeShapeType="1"/>
            </p:cNvSpPr>
            <p:nvPr/>
          </p:nvSpPr>
          <p:spPr bwMode="auto">
            <a:xfrm>
              <a:off x="596" y="373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6" name="Line 125"/>
            <p:cNvSpPr>
              <a:spLocks noChangeShapeType="1"/>
            </p:cNvSpPr>
            <p:nvPr/>
          </p:nvSpPr>
          <p:spPr bwMode="auto">
            <a:xfrm>
              <a:off x="596" y="392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7" name="Text Box 126"/>
            <p:cNvSpPr txBox="1">
              <a:spLocks noChangeArrowheads="1"/>
            </p:cNvSpPr>
            <p:nvPr/>
          </p:nvSpPr>
          <p:spPr bwMode="auto">
            <a:xfrm>
              <a:off x="849" y="356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98" name="Text Box 127"/>
            <p:cNvSpPr txBox="1">
              <a:spLocks noChangeArrowheads="1"/>
            </p:cNvSpPr>
            <p:nvPr/>
          </p:nvSpPr>
          <p:spPr bwMode="auto">
            <a:xfrm>
              <a:off x="834" y="366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99" name="Text Box 128"/>
            <p:cNvSpPr txBox="1">
              <a:spLocks noChangeArrowheads="1"/>
            </p:cNvSpPr>
            <p:nvPr/>
          </p:nvSpPr>
          <p:spPr bwMode="auto">
            <a:xfrm>
              <a:off x="843" y="37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200" name="Text Box 129"/>
            <p:cNvSpPr txBox="1">
              <a:spLocks noChangeArrowheads="1"/>
            </p:cNvSpPr>
            <p:nvPr/>
          </p:nvSpPr>
          <p:spPr bwMode="auto">
            <a:xfrm>
              <a:off x="843" y="389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201" name="Text Box 136"/>
            <p:cNvSpPr txBox="1">
              <a:spLocks noChangeArrowheads="1"/>
            </p:cNvSpPr>
            <p:nvPr/>
          </p:nvSpPr>
          <p:spPr bwMode="auto">
            <a:xfrm>
              <a:off x="1392" y="33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202" name="Rectangle 138"/>
            <p:cNvSpPr>
              <a:spLocks noChangeArrowheads="1"/>
            </p:cNvSpPr>
            <p:nvPr/>
          </p:nvSpPr>
          <p:spPr bwMode="auto">
            <a:xfrm>
              <a:off x="3681" y="779"/>
              <a:ext cx="687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3" name="Text Box 139"/>
            <p:cNvSpPr txBox="1">
              <a:spLocks noChangeArrowheads="1"/>
            </p:cNvSpPr>
            <p:nvPr/>
          </p:nvSpPr>
          <p:spPr bwMode="auto">
            <a:xfrm>
              <a:off x="3674" y="73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204" name="Text Box 140"/>
            <p:cNvSpPr txBox="1">
              <a:spLocks noChangeArrowheads="1"/>
            </p:cNvSpPr>
            <p:nvPr/>
          </p:nvSpPr>
          <p:spPr bwMode="auto">
            <a:xfrm>
              <a:off x="3665" y="8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205" name="Text Box 141"/>
            <p:cNvSpPr txBox="1">
              <a:spLocks noChangeArrowheads="1"/>
            </p:cNvSpPr>
            <p:nvPr/>
          </p:nvSpPr>
          <p:spPr bwMode="auto">
            <a:xfrm>
              <a:off x="3674" y="9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06" name="Text Box 142"/>
            <p:cNvSpPr txBox="1">
              <a:spLocks noChangeArrowheads="1"/>
            </p:cNvSpPr>
            <p:nvPr/>
          </p:nvSpPr>
          <p:spPr bwMode="auto">
            <a:xfrm>
              <a:off x="3674" y="106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207" name="Line 143"/>
            <p:cNvSpPr>
              <a:spLocks noChangeShapeType="1"/>
            </p:cNvSpPr>
            <p:nvPr/>
          </p:nvSpPr>
          <p:spPr bwMode="auto">
            <a:xfrm>
              <a:off x="3434" y="87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8" name="Line 144"/>
            <p:cNvSpPr>
              <a:spLocks noChangeShapeType="1"/>
            </p:cNvSpPr>
            <p:nvPr/>
          </p:nvSpPr>
          <p:spPr bwMode="auto">
            <a:xfrm>
              <a:off x="3434" y="106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" name="Line 145"/>
            <p:cNvSpPr>
              <a:spLocks noChangeShapeType="1"/>
            </p:cNvSpPr>
            <p:nvPr/>
          </p:nvSpPr>
          <p:spPr bwMode="auto">
            <a:xfrm>
              <a:off x="3434" y="12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0" name="Line 146"/>
            <p:cNvSpPr>
              <a:spLocks noChangeShapeType="1"/>
            </p:cNvSpPr>
            <p:nvPr/>
          </p:nvSpPr>
          <p:spPr bwMode="auto">
            <a:xfrm>
              <a:off x="3434" y="14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" name="Line 151"/>
            <p:cNvSpPr>
              <a:spLocks noChangeShapeType="1"/>
            </p:cNvSpPr>
            <p:nvPr/>
          </p:nvSpPr>
          <p:spPr bwMode="auto">
            <a:xfrm>
              <a:off x="3427" y="97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" name="Line 152"/>
            <p:cNvSpPr>
              <a:spLocks noChangeShapeType="1"/>
            </p:cNvSpPr>
            <p:nvPr/>
          </p:nvSpPr>
          <p:spPr bwMode="auto">
            <a:xfrm>
              <a:off x="3427" y="116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" name="Line 153"/>
            <p:cNvSpPr>
              <a:spLocks noChangeShapeType="1"/>
            </p:cNvSpPr>
            <p:nvPr/>
          </p:nvSpPr>
          <p:spPr bwMode="auto">
            <a:xfrm>
              <a:off x="3427" y="135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4" name="Line 154"/>
            <p:cNvSpPr>
              <a:spLocks noChangeShapeType="1"/>
            </p:cNvSpPr>
            <p:nvPr/>
          </p:nvSpPr>
          <p:spPr bwMode="auto">
            <a:xfrm>
              <a:off x="3427" y="154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" name="Text Box 155"/>
            <p:cNvSpPr txBox="1">
              <a:spLocks noChangeArrowheads="1"/>
            </p:cNvSpPr>
            <p:nvPr/>
          </p:nvSpPr>
          <p:spPr bwMode="auto">
            <a:xfrm>
              <a:off x="3680" y="11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216" name="Text Box 156"/>
            <p:cNvSpPr txBox="1">
              <a:spLocks noChangeArrowheads="1"/>
            </p:cNvSpPr>
            <p:nvPr/>
          </p:nvSpPr>
          <p:spPr bwMode="auto">
            <a:xfrm>
              <a:off x="3665" y="129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217" name="Text Box 157"/>
            <p:cNvSpPr txBox="1">
              <a:spLocks noChangeArrowheads="1"/>
            </p:cNvSpPr>
            <p:nvPr/>
          </p:nvSpPr>
          <p:spPr bwMode="auto">
            <a:xfrm>
              <a:off x="3674" y="141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218" name="Text Box 158"/>
            <p:cNvSpPr txBox="1">
              <a:spLocks noChangeArrowheads="1"/>
            </p:cNvSpPr>
            <p:nvPr/>
          </p:nvSpPr>
          <p:spPr bwMode="auto">
            <a:xfrm>
              <a:off x="3674" y="154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219" name="Rectangle 183"/>
            <p:cNvSpPr>
              <a:spLocks noChangeArrowheads="1"/>
            </p:cNvSpPr>
            <p:nvPr/>
          </p:nvSpPr>
          <p:spPr bwMode="auto">
            <a:xfrm>
              <a:off x="3687" y="2919"/>
              <a:ext cx="681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0" name="Text Box 184"/>
            <p:cNvSpPr txBox="1">
              <a:spLocks noChangeArrowheads="1"/>
            </p:cNvSpPr>
            <p:nvPr/>
          </p:nvSpPr>
          <p:spPr bwMode="auto">
            <a:xfrm>
              <a:off x="3684" y="2877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221" name="Text Box 185"/>
            <p:cNvSpPr txBox="1">
              <a:spLocks noChangeArrowheads="1"/>
            </p:cNvSpPr>
            <p:nvPr/>
          </p:nvSpPr>
          <p:spPr bwMode="auto">
            <a:xfrm>
              <a:off x="3675" y="30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222" name="Text Box 186"/>
            <p:cNvSpPr txBox="1">
              <a:spLocks noChangeArrowheads="1"/>
            </p:cNvSpPr>
            <p:nvPr/>
          </p:nvSpPr>
          <p:spPr bwMode="auto">
            <a:xfrm>
              <a:off x="3684" y="312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223" name="Text Box 187"/>
            <p:cNvSpPr txBox="1">
              <a:spLocks noChangeArrowheads="1"/>
            </p:cNvSpPr>
            <p:nvPr/>
          </p:nvSpPr>
          <p:spPr bwMode="auto">
            <a:xfrm>
              <a:off x="3684" y="321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224" name="Line 188"/>
            <p:cNvSpPr>
              <a:spLocks noChangeShapeType="1"/>
            </p:cNvSpPr>
            <p:nvPr/>
          </p:nvSpPr>
          <p:spPr bwMode="auto">
            <a:xfrm>
              <a:off x="3444" y="301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" name="Line 189"/>
            <p:cNvSpPr>
              <a:spLocks noChangeShapeType="1"/>
            </p:cNvSpPr>
            <p:nvPr/>
          </p:nvSpPr>
          <p:spPr bwMode="auto">
            <a:xfrm>
              <a:off x="3444" y="32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6" name="Line 190"/>
            <p:cNvSpPr>
              <a:spLocks noChangeShapeType="1"/>
            </p:cNvSpPr>
            <p:nvPr/>
          </p:nvSpPr>
          <p:spPr bwMode="auto">
            <a:xfrm>
              <a:off x="3444" y="340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7" name="Line 191"/>
            <p:cNvSpPr>
              <a:spLocks noChangeShapeType="1"/>
            </p:cNvSpPr>
            <p:nvPr/>
          </p:nvSpPr>
          <p:spPr bwMode="auto">
            <a:xfrm>
              <a:off x="3444" y="35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8" name="Line 192"/>
            <p:cNvSpPr>
              <a:spLocks noChangeShapeType="1"/>
            </p:cNvSpPr>
            <p:nvPr/>
          </p:nvSpPr>
          <p:spPr bwMode="auto">
            <a:xfrm>
              <a:off x="3437" y="31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" name="Line 193"/>
            <p:cNvSpPr>
              <a:spLocks noChangeShapeType="1"/>
            </p:cNvSpPr>
            <p:nvPr/>
          </p:nvSpPr>
          <p:spPr bwMode="auto">
            <a:xfrm>
              <a:off x="3437" y="330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0" name="Line 194"/>
            <p:cNvSpPr>
              <a:spLocks noChangeShapeType="1"/>
            </p:cNvSpPr>
            <p:nvPr/>
          </p:nvSpPr>
          <p:spPr bwMode="auto">
            <a:xfrm>
              <a:off x="3437" y="34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1" name="Line 195"/>
            <p:cNvSpPr>
              <a:spLocks noChangeShapeType="1"/>
            </p:cNvSpPr>
            <p:nvPr/>
          </p:nvSpPr>
          <p:spPr bwMode="auto">
            <a:xfrm>
              <a:off x="3437" y="369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2" name="Text Box 196"/>
            <p:cNvSpPr txBox="1">
              <a:spLocks noChangeArrowheads="1"/>
            </p:cNvSpPr>
            <p:nvPr/>
          </p:nvSpPr>
          <p:spPr bwMode="auto">
            <a:xfrm>
              <a:off x="3690" y="332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233" name="Text Box 197"/>
            <p:cNvSpPr txBox="1">
              <a:spLocks noChangeArrowheads="1"/>
            </p:cNvSpPr>
            <p:nvPr/>
          </p:nvSpPr>
          <p:spPr bwMode="auto">
            <a:xfrm>
              <a:off x="3675" y="343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234" name="Text Box 198"/>
            <p:cNvSpPr txBox="1">
              <a:spLocks noChangeArrowheads="1"/>
            </p:cNvSpPr>
            <p:nvPr/>
          </p:nvSpPr>
          <p:spPr bwMode="auto">
            <a:xfrm>
              <a:off x="3684" y="355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235" name="Text Box 199"/>
            <p:cNvSpPr txBox="1">
              <a:spLocks noChangeArrowheads="1"/>
            </p:cNvSpPr>
            <p:nvPr/>
          </p:nvSpPr>
          <p:spPr bwMode="auto">
            <a:xfrm>
              <a:off x="3684" y="366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236" name="Line 206"/>
            <p:cNvSpPr>
              <a:spLocks noChangeShapeType="1"/>
            </p:cNvSpPr>
            <p:nvPr/>
          </p:nvSpPr>
          <p:spPr bwMode="auto">
            <a:xfrm>
              <a:off x="4380" y="1008"/>
              <a:ext cx="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7" name="Text Box 207"/>
            <p:cNvSpPr txBox="1">
              <a:spLocks noChangeArrowheads="1"/>
            </p:cNvSpPr>
            <p:nvPr/>
          </p:nvSpPr>
          <p:spPr bwMode="auto">
            <a:xfrm>
              <a:off x="4416" y="72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38" name="Line 208"/>
            <p:cNvSpPr>
              <a:spLocks noChangeShapeType="1"/>
            </p:cNvSpPr>
            <p:nvPr/>
          </p:nvSpPr>
          <p:spPr bwMode="auto">
            <a:xfrm>
              <a:off x="4381" y="3132"/>
              <a:ext cx="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9" name="Text Box 210"/>
            <p:cNvSpPr txBox="1">
              <a:spLocks noChangeArrowheads="1"/>
            </p:cNvSpPr>
            <p:nvPr/>
          </p:nvSpPr>
          <p:spPr bwMode="auto">
            <a:xfrm>
              <a:off x="4368" y="278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m</a:t>
              </a:r>
            </a:p>
          </p:txBody>
        </p:sp>
        <p:sp>
          <p:nvSpPr>
            <p:cNvPr id="240" name="Text Box 211"/>
            <p:cNvSpPr txBox="1">
              <a:spLocks noChangeArrowheads="1"/>
            </p:cNvSpPr>
            <p:nvPr/>
          </p:nvSpPr>
          <p:spPr bwMode="auto">
            <a:xfrm>
              <a:off x="4412" y="1854"/>
              <a:ext cx="30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241" name="Line 212"/>
            <p:cNvSpPr>
              <a:spLocks noChangeShapeType="1"/>
            </p:cNvSpPr>
            <p:nvPr/>
          </p:nvSpPr>
          <p:spPr bwMode="auto">
            <a:xfrm>
              <a:off x="3072" y="174"/>
              <a:ext cx="0" cy="2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2" name="Line 213"/>
            <p:cNvSpPr>
              <a:spLocks noChangeShapeType="1"/>
            </p:cNvSpPr>
            <p:nvPr/>
          </p:nvSpPr>
          <p:spPr bwMode="auto">
            <a:xfrm>
              <a:off x="3164" y="256"/>
              <a:ext cx="4" cy="2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3" name="Line 214"/>
            <p:cNvSpPr>
              <a:spLocks noChangeShapeType="1"/>
            </p:cNvSpPr>
            <p:nvPr/>
          </p:nvSpPr>
          <p:spPr bwMode="auto">
            <a:xfrm>
              <a:off x="3255" y="352"/>
              <a:ext cx="0" cy="3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4" name="Oval 215"/>
            <p:cNvSpPr>
              <a:spLocks noChangeArrowheads="1"/>
            </p:cNvSpPr>
            <p:nvPr/>
          </p:nvSpPr>
          <p:spPr bwMode="auto">
            <a:xfrm flipV="1">
              <a:off x="3216" y="168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" name="Oval 216"/>
            <p:cNvSpPr>
              <a:spLocks noChangeArrowheads="1"/>
            </p:cNvSpPr>
            <p:nvPr/>
          </p:nvSpPr>
          <p:spPr bwMode="auto">
            <a:xfrm flipV="1">
              <a:off x="3045" y="635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" name="Oval 218"/>
            <p:cNvSpPr>
              <a:spLocks noChangeArrowheads="1"/>
            </p:cNvSpPr>
            <p:nvPr/>
          </p:nvSpPr>
          <p:spPr bwMode="auto">
            <a:xfrm flipV="1">
              <a:off x="3139" y="206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V="1">
              <a:off x="1005" y="166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8" name="Line 220"/>
            <p:cNvSpPr>
              <a:spLocks noChangeShapeType="1"/>
            </p:cNvSpPr>
            <p:nvPr/>
          </p:nvSpPr>
          <p:spPr bwMode="auto">
            <a:xfrm>
              <a:off x="1116" y="256"/>
              <a:ext cx="2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" name="Line 221"/>
            <p:cNvSpPr>
              <a:spLocks noChangeShapeType="1"/>
            </p:cNvSpPr>
            <p:nvPr/>
          </p:nvSpPr>
          <p:spPr bwMode="auto">
            <a:xfrm flipV="1">
              <a:off x="1252" y="343"/>
              <a:ext cx="2016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0" name="Line 222"/>
            <p:cNvSpPr>
              <a:spLocks noChangeShapeType="1"/>
            </p:cNvSpPr>
            <p:nvPr/>
          </p:nvSpPr>
          <p:spPr bwMode="auto">
            <a:xfrm>
              <a:off x="1248" y="33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1" name="Line 223"/>
            <p:cNvSpPr>
              <a:spLocks noChangeShapeType="1"/>
            </p:cNvSpPr>
            <p:nvPr/>
          </p:nvSpPr>
          <p:spPr bwMode="auto">
            <a:xfrm>
              <a:off x="1005" y="169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2" name="Line 224"/>
            <p:cNvSpPr>
              <a:spLocks noChangeShapeType="1"/>
            </p:cNvSpPr>
            <p:nvPr/>
          </p:nvSpPr>
          <p:spPr bwMode="auto">
            <a:xfrm>
              <a:off x="1115" y="267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3" name="Text Box 225"/>
            <p:cNvSpPr txBox="1">
              <a:spLocks noChangeArrowheads="1"/>
            </p:cNvSpPr>
            <p:nvPr/>
          </p:nvSpPr>
          <p:spPr bwMode="auto">
            <a:xfrm>
              <a:off x="1056" y="2016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54" name="Text Box 226"/>
            <p:cNvSpPr txBox="1">
              <a:spLocks noChangeArrowheads="1"/>
            </p:cNvSpPr>
            <p:nvPr/>
          </p:nvSpPr>
          <p:spPr bwMode="auto">
            <a:xfrm>
              <a:off x="1008" y="672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55" name="Text Box 227"/>
            <p:cNvSpPr txBox="1">
              <a:spLocks noChangeArrowheads="1"/>
            </p:cNvSpPr>
            <p:nvPr/>
          </p:nvSpPr>
          <p:spPr bwMode="auto">
            <a:xfrm>
              <a:off x="1056" y="3360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56" name="Text Box 228"/>
            <p:cNvSpPr txBox="1">
              <a:spLocks noChangeArrowheads="1"/>
            </p:cNvSpPr>
            <p:nvPr/>
          </p:nvSpPr>
          <p:spPr bwMode="auto">
            <a:xfrm>
              <a:off x="3888" y="960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57" name="Text Box 229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258" name="Text Box 230"/>
            <p:cNvSpPr txBox="1">
              <a:spLocks noChangeArrowheads="1"/>
            </p:cNvSpPr>
            <p:nvPr/>
          </p:nvSpPr>
          <p:spPr bwMode="auto">
            <a:xfrm>
              <a:off x="912" y="177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259" name="Text Box 231"/>
            <p:cNvSpPr txBox="1">
              <a:spLocks noChangeArrowheads="1"/>
            </p:cNvSpPr>
            <p:nvPr/>
          </p:nvSpPr>
          <p:spPr bwMode="auto">
            <a:xfrm>
              <a:off x="1197" y="177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260" name="Text Box 232"/>
            <p:cNvSpPr txBox="1">
              <a:spLocks noChangeArrowheads="1"/>
            </p:cNvSpPr>
            <p:nvPr/>
          </p:nvSpPr>
          <p:spPr bwMode="auto">
            <a:xfrm>
              <a:off x="1044" y="175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261" name="Text Box 238"/>
            <p:cNvSpPr txBox="1">
              <a:spLocks noChangeArrowheads="1"/>
            </p:cNvSpPr>
            <p:nvPr/>
          </p:nvSpPr>
          <p:spPr bwMode="auto">
            <a:xfrm>
              <a:off x="915" y="312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262" name="Text Box 239"/>
            <p:cNvSpPr txBox="1">
              <a:spLocks noChangeArrowheads="1"/>
            </p:cNvSpPr>
            <p:nvPr/>
          </p:nvSpPr>
          <p:spPr bwMode="auto">
            <a:xfrm>
              <a:off x="1200" y="312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263" name="Text Box 240"/>
            <p:cNvSpPr txBox="1">
              <a:spLocks noChangeArrowheads="1"/>
            </p:cNvSpPr>
            <p:nvPr/>
          </p:nvSpPr>
          <p:spPr bwMode="auto">
            <a:xfrm>
              <a:off x="1047" y="31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264" name="Line 244"/>
            <p:cNvSpPr>
              <a:spLocks noChangeShapeType="1"/>
            </p:cNvSpPr>
            <p:nvPr/>
          </p:nvSpPr>
          <p:spPr bwMode="auto">
            <a:xfrm flipV="1">
              <a:off x="1001" y="1533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5" name="Line 245"/>
            <p:cNvSpPr>
              <a:spLocks noChangeShapeType="1"/>
            </p:cNvSpPr>
            <p:nvPr/>
          </p:nvSpPr>
          <p:spPr bwMode="auto">
            <a:xfrm>
              <a:off x="1112" y="1623"/>
              <a:ext cx="2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6" name="Line 246"/>
            <p:cNvSpPr>
              <a:spLocks noChangeShapeType="1"/>
            </p:cNvSpPr>
            <p:nvPr/>
          </p:nvSpPr>
          <p:spPr bwMode="auto">
            <a:xfrm>
              <a:off x="1248" y="1708"/>
              <a:ext cx="201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6" name="Line 247"/>
            <p:cNvSpPr>
              <a:spLocks noChangeShapeType="1"/>
            </p:cNvSpPr>
            <p:nvPr/>
          </p:nvSpPr>
          <p:spPr bwMode="auto">
            <a:xfrm>
              <a:off x="1244" y="170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3" name="Line 248"/>
            <p:cNvSpPr>
              <a:spLocks noChangeShapeType="1"/>
            </p:cNvSpPr>
            <p:nvPr/>
          </p:nvSpPr>
          <p:spPr bwMode="auto">
            <a:xfrm>
              <a:off x="1001" y="1536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4" name="Line 249"/>
            <p:cNvSpPr>
              <a:spLocks noChangeShapeType="1"/>
            </p:cNvSpPr>
            <p:nvPr/>
          </p:nvSpPr>
          <p:spPr bwMode="auto">
            <a:xfrm>
              <a:off x="1111" y="163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5" name="Line 250"/>
            <p:cNvSpPr>
              <a:spLocks noChangeShapeType="1"/>
            </p:cNvSpPr>
            <p:nvPr/>
          </p:nvSpPr>
          <p:spPr bwMode="auto">
            <a:xfrm flipV="1">
              <a:off x="1001" y="2888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6" name="Line 251"/>
            <p:cNvSpPr>
              <a:spLocks noChangeShapeType="1"/>
            </p:cNvSpPr>
            <p:nvPr/>
          </p:nvSpPr>
          <p:spPr bwMode="auto">
            <a:xfrm>
              <a:off x="1112" y="2978"/>
              <a:ext cx="206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7" name="Line 252"/>
            <p:cNvSpPr>
              <a:spLocks noChangeShapeType="1"/>
            </p:cNvSpPr>
            <p:nvPr/>
          </p:nvSpPr>
          <p:spPr bwMode="auto">
            <a:xfrm>
              <a:off x="1248" y="3054"/>
              <a:ext cx="200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" name="Line 253"/>
            <p:cNvSpPr>
              <a:spLocks noChangeShapeType="1"/>
            </p:cNvSpPr>
            <p:nvPr/>
          </p:nvSpPr>
          <p:spPr bwMode="auto">
            <a:xfrm>
              <a:off x="1244" y="305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9" name="Line 254"/>
            <p:cNvSpPr>
              <a:spLocks noChangeShapeType="1"/>
            </p:cNvSpPr>
            <p:nvPr/>
          </p:nvSpPr>
          <p:spPr bwMode="auto">
            <a:xfrm>
              <a:off x="1001" y="2891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0" name="Line 255"/>
            <p:cNvSpPr>
              <a:spLocks noChangeShapeType="1"/>
            </p:cNvSpPr>
            <p:nvPr/>
          </p:nvSpPr>
          <p:spPr bwMode="auto">
            <a:xfrm>
              <a:off x="1111" y="298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1" name="Oval 256"/>
            <p:cNvSpPr>
              <a:spLocks noChangeArrowheads="1"/>
            </p:cNvSpPr>
            <p:nvPr/>
          </p:nvSpPr>
          <p:spPr bwMode="auto">
            <a:xfrm flipV="1">
              <a:off x="3129" y="160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2" name="Oval 257"/>
            <p:cNvSpPr>
              <a:spLocks noChangeArrowheads="1"/>
            </p:cNvSpPr>
            <p:nvPr/>
          </p:nvSpPr>
          <p:spPr bwMode="auto">
            <a:xfrm flipV="1">
              <a:off x="3033" y="1518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3" name="Oval 258"/>
            <p:cNvSpPr>
              <a:spLocks noChangeArrowheads="1"/>
            </p:cNvSpPr>
            <p:nvPr/>
          </p:nvSpPr>
          <p:spPr bwMode="auto">
            <a:xfrm flipV="1">
              <a:off x="3216" y="302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4" name="Line 259"/>
            <p:cNvSpPr>
              <a:spLocks noChangeShapeType="1"/>
            </p:cNvSpPr>
            <p:nvPr/>
          </p:nvSpPr>
          <p:spPr bwMode="auto">
            <a:xfrm>
              <a:off x="3072" y="67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5" name="Line 260"/>
            <p:cNvSpPr>
              <a:spLocks noChangeShapeType="1"/>
            </p:cNvSpPr>
            <p:nvPr/>
          </p:nvSpPr>
          <p:spPr bwMode="auto">
            <a:xfrm>
              <a:off x="3840" y="6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6" name="Line 261"/>
            <p:cNvSpPr>
              <a:spLocks noChangeShapeType="1"/>
            </p:cNvSpPr>
            <p:nvPr/>
          </p:nvSpPr>
          <p:spPr bwMode="auto">
            <a:xfrm>
              <a:off x="3168" y="57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7" name="Line 262"/>
            <p:cNvSpPr>
              <a:spLocks noChangeShapeType="1"/>
            </p:cNvSpPr>
            <p:nvPr/>
          </p:nvSpPr>
          <p:spPr bwMode="auto">
            <a:xfrm>
              <a:off x="3264" y="480"/>
              <a:ext cx="8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" name="Line 263"/>
            <p:cNvSpPr>
              <a:spLocks noChangeShapeType="1"/>
            </p:cNvSpPr>
            <p:nvPr/>
          </p:nvSpPr>
          <p:spPr bwMode="auto">
            <a:xfrm>
              <a:off x="3991" y="5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9" name="Line 264"/>
            <p:cNvSpPr>
              <a:spLocks noChangeShapeType="1"/>
            </p:cNvSpPr>
            <p:nvPr/>
          </p:nvSpPr>
          <p:spPr bwMode="auto">
            <a:xfrm flipH="1">
              <a:off x="4129" y="493"/>
              <a:ext cx="8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60" name="Group 270"/>
            <p:cNvGrpSpPr>
              <a:grpSpLocks/>
            </p:cNvGrpSpPr>
            <p:nvPr/>
          </p:nvGrpSpPr>
          <p:grpSpPr bwMode="auto">
            <a:xfrm>
              <a:off x="3744" y="768"/>
              <a:ext cx="644" cy="224"/>
              <a:chOff x="4732" y="1632"/>
              <a:chExt cx="644" cy="224"/>
            </a:xfrm>
          </p:grpSpPr>
          <p:sp>
            <p:nvSpPr>
              <p:cNvPr id="376" name="Text Box 266"/>
              <p:cNvSpPr txBox="1">
                <a:spLocks noChangeArrowheads="1"/>
              </p:cNvSpPr>
              <p:nvPr/>
            </p:nvSpPr>
            <p:spPr bwMode="auto">
              <a:xfrm>
                <a:off x="4885" y="164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1</a:t>
                </a:r>
              </a:p>
            </p:txBody>
          </p:sp>
          <p:sp>
            <p:nvSpPr>
              <p:cNvPr id="377" name="Text Box 267"/>
              <p:cNvSpPr txBox="1">
                <a:spLocks noChangeArrowheads="1"/>
              </p:cNvSpPr>
              <p:nvPr/>
            </p:nvSpPr>
            <p:spPr bwMode="auto">
              <a:xfrm>
                <a:off x="4732" y="16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378" name="Text Box 268"/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0</a:t>
                </a:r>
              </a:p>
            </p:txBody>
          </p:sp>
        </p:grpSp>
        <p:grpSp>
          <p:nvGrpSpPr>
            <p:cNvPr id="361" name="Group 271"/>
            <p:cNvGrpSpPr>
              <a:grpSpLocks/>
            </p:cNvGrpSpPr>
            <p:nvPr/>
          </p:nvGrpSpPr>
          <p:grpSpPr bwMode="auto">
            <a:xfrm>
              <a:off x="3792" y="2887"/>
              <a:ext cx="644" cy="224"/>
              <a:chOff x="4732" y="1632"/>
              <a:chExt cx="644" cy="224"/>
            </a:xfrm>
          </p:grpSpPr>
          <p:sp>
            <p:nvSpPr>
              <p:cNvPr id="373" name="Text Box 272"/>
              <p:cNvSpPr txBox="1">
                <a:spLocks noChangeArrowheads="1"/>
              </p:cNvSpPr>
              <p:nvPr/>
            </p:nvSpPr>
            <p:spPr bwMode="auto">
              <a:xfrm>
                <a:off x="4885" y="1641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1</a:t>
                </a:r>
              </a:p>
            </p:txBody>
          </p:sp>
          <p:sp>
            <p:nvSpPr>
              <p:cNvPr id="374" name="Text Box 273"/>
              <p:cNvSpPr txBox="1">
                <a:spLocks noChangeArrowheads="1"/>
              </p:cNvSpPr>
              <p:nvPr/>
            </p:nvSpPr>
            <p:spPr bwMode="auto">
              <a:xfrm>
                <a:off x="4732" y="16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375" name="Text Box 274"/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0</a:t>
                </a:r>
              </a:p>
            </p:txBody>
          </p:sp>
        </p:grpSp>
        <p:sp>
          <p:nvSpPr>
            <p:cNvPr id="362" name="Oval 275"/>
            <p:cNvSpPr>
              <a:spLocks noChangeArrowheads="1"/>
            </p:cNvSpPr>
            <p:nvPr/>
          </p:nvSpPr>
          <p:spPr bwMode="auto">
            <a:xfrm flipV="1">
              <a:off x="3141" y="54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3" name="Oval 276"/>
            <p:cNvSpPr>
              <a:spLocks noChangeArrowheads="1"/>
            </p:cNvSpPr>
            <p:nvPr/>
          </p:nvSpPr>
          <p:spPr bwMode="auto">
            <a:xfrm flipV="1">
              <a:off x="3246" y="45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4" name="Oval 277"/>
            <p:cNvSpPr>
              <a:spLocks noChangeArrowheads="1"/>
            </p:cNvSpPr>
            <p:nvPr/>
          </p:nvSpPr>
          <p:spPr bwMode="auto">
            <a:xfrm flipV="1">
              <a:off x="3048" y="2765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5" name="Line 278"/>
            <p:cNvSpPr>
              <a:spLocks noChangeShapeType="1"/>
            </p:cNvSpPr>
            <p:nvPr/>
          </p:nvSpPr>
          <p:spPr bwMode="auto">
            <a:xfrm>
              <a:off x="3075" y="28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6" name="Line 279"/>
            <p:cNvSpPr>
              <a:spLocks noChangeShapeType="1"/>
            </p:cNvSpPr>
            <p:nvPr/>
          </p:nvSpPr>
          <p:spPr bwMode="auto">
            <a:xfrm>
              <a:off x="3843" y="280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7" name="Line 280"/>
            <p:cNvSpPr>
              <a:spLocks noChangeShapeType="1"/>
            </p:cNvSpPr>
            <p:nvPr/>
          </p:nvSpPr>
          <p:spPr bwMode="auto">
            <a:xfrm>
              <a:off x="3171" y="270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8" name="Line 281"/>
            <p:cNvSpPr>
              <a:spLocks noChangeShapeType="1"/>
            </p:cNvSpPr>
            <p:nvPr/>
          </p:nvSpPr>
          <p:spPr bwMode="auto">
            <a:xfrm>
              <a:off x="3267" y="2610"/>
              <a:ext cx="8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69" name="Line 282"/>
            <p:cNvSpPr>
              <a:spLocks noChangeShapeType="1"/>
            </p:cNvSpPr>
            <p:nvPr/>
          </p:nvSpPr>
          <p:spPr bwMode="auto">
            <a:xfrm>
              <a:off x="3994" y="2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0" name="Line 283"/>
            <p:cNvSpPr>
              <a:spLocks noChangeShapeType="1"/>
            </p:cNvSpPr>
            <p:nvPr/>
          </p:nvSpPr>
          <p:spPr bwMode="auto">
            <a:xfrm>
              <a:off x="4130" y="2602"/>
              <a:ext cx="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1" name="Oval 284"/>
            <p:cNvSpPr>
              <a:spLocks noChangeArrowheads="1"/>
            </p:cNvSpPr>
            <p:nvPr/>
          </p:nvSpPr>
          <p:spPr bwMode="auto">
            <a:xfrm flipV="1">
              <a:off x="3144" y="267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2" name="Oval 285"/>
            <p:cNvSpPr>
              <a:spLocks noChangeArrowheads="1"/>
            </p:cNvSpPr>
            <p:nvPr/>
          </p:nvSpPr>
          <p:spPr bwMode="auto">
            <a:xfrm flipV="1">
              <a:off x="3249" y="258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79" name="Text Box 304"/>
          <p:cNvSpPr txBox="1">
            <a:spLocks noChangeArrowheads="1"/>
          </p:cNvSpPr>
          <p:nvPr/>
        </p:nvSpPr>
        <p:spPr bwMode="auto">
          <a:xfrm>
            <a:off x="174625" y="1203325"/>
            <a:ext cx="434975" cy="4987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输入多路开关的数目取决状态码位数</a:t>
            </a:r>
          </a:p>
        </p:txBody>
      </p:sp>
      <p:sp>
        <p:nvSpPr>
          <p:cNvPr id="380" name="Text Box 305"/>
          <p:cNvSpPr txBox="1">
            <a:spLocks noChangeArrowheads="1"/>
          </p:cNvSpPr>
          <p:nvPr/>
        </p:nvSpPr>
        <p:spPr bwMode="auto">
          <a:xfrm>
            <a:off x="8153400" y="1219200"/>
            <a:ext cx="434975" cy="5292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输出多路开关的数目取决输出变量个数</a:t>
            </a:r>
          </a:p>
        </p:txBody>
      </p:sp>
    </p:spTree>
    <p:extLst>
      <p:ext uri="{BB962C8B-B14F-4D97-AF65-F5344CB8AC3E}">
        <p14:creationId xmlns:p14="http://schemas.microsoft.com/office/powerpoint/2010/main" val="3512547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6703" y="548808"/>
            <a:ext cx="8690747" cy="5775792"/>
          </a:xfrm>
        </p:spPr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计数器型控制器</a:t>
            </a:r>
            <a:endParaRPr lang="en-US" altLang="zh-CN" sz="2800" dirty="0"/>
          </a:p>
          <a:p>
            <a:r>
              <a:rPr lang="zh-CN" altLang="en-US" sz="2800" dirty="0"/>
              <a:t>多路选择器型控制器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定序型控制器</a:t>
            </a:r>
            <a:endParaRPr lang="en-US" altLang="zh-CN" sz="28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定序型控制器的基本思想是一对一法，即</a:t>
            </a:r>
            <a:r>
              <a:rPr lang="en-US" altLang="zh-CN" sz="2400" dirty="0">
                <a:ea typeface="宋体" pitchFamily="2" charset="-122"/>
              </a:rPr>
              <a:t>ASM</a:t>
            </a:r>
            <a:r>
              <a:rPr lang="zh-CN" altLang="en-US" sz="2400" dirty="0">
                <a:ea typeface="宋体" pitchFamily="2" charset="-122"/>
              </a:rPr>
              <a:t>流程图中有多少个状态，则使用多少个触发器，并依赖一组最新的代码实现状态转换。</a:t>
            </a:r>
          </a:p>
        </p:txBody>
      </p:sp>
    </p:spTree>
    <p:extLst>
      <p:ext uri="{BB962C8B-B14F-4D97-AF65-F5344CB8AC3E}">
        <p14:creationId xmlns:p14="http://schemas.microsoft.com/office/powerpoint/2010/main" val="37514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623" y="462522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定序型控制器</a:t>
            </a:r>
            <a:endParaRPr lang="en-US" altLang="zh-CN" sz="2800" dirty="0">
              <a:ea typeface="宋体" pitchFamily="2" charset="-122"/>
            </a:endParaRPr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180941" y="1115331"/>
            <a:ext cx="2749550" cy="3976687"/>
            <a:chOff x="3600" y="903"/>
            <a:chExt cx="1732" cy="2505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A&gt;B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4848" y="302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840" y="302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3602" y="3262"/>
              <a:ext cx="41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LDR</a:t>
              </a:r>
              <a:r>
                <a:rPr lang="en-US" altLang="zh-CN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CAP</a:t>
              </a:r>
              <a:endParaRPr lang="en-US" altLang="zh-CN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 Box 88"/>
          <p:cNvSpPr txBox="1">
            <a:spLocks noChangeArrowheads="1"/>
          </p:cNvSpPr>
          <p:nvPr/>
        </p:nvSpPr>
        <p:spPr bwMode="auto">
          <a:xfrm>
            <a:off x="2084353" y="1037543"/>
            <a:ext cx="8604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1000</a:t>
            </a:r>
          </a:p>
        </p:txBody>
      </p:sp>
      <p:sp>
        <p:nvSpPr>
          <p:cNvPr id="57" name="Text Box 89"/>
          <p:cNvSpPr txBox="1">
            <a:spLocks noChangeArrowheads="1"/>
          </p:cNvSpPr>
          <p:nvPr/>
        </p:nvSpPr>
        <p:spPr bwMode="auto">
          <a:xfrm>
            <a:off x="2084353" y="1875743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0100</a:t>
            </a:r>
          </a:p>
        </p:txBody>
      </p: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2084353" y="2637743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0010</a:t>
            </a:r>
          </a:p>
        </p:txBody>
      </p: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2084353" y="3399743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0001</a:t>
            </a:r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331753" y="1085168"/>
            <a:ext cx="460375" cy="2716213"/>
            <a:chOff x="3792" y="510"/>
            <a:chExt cx="290" cy="1711"/>
          </a:xfrm>
        </p:grpSpPr>
        <p:sp>
          <p:nvSpPr>
            <p:cNvPr id="61" name="Text Box 93"/>
            <p:cNvSpPr txBox="1">
              <a:spLocks noChangeArrowheads="1"/>
            </p:cNvSpPr>
            <p:nvPr/>
          </p:nvSpPr>
          <p:spPr bwMode="auto">
            <a:xfrm>
              <a:off x="3794" y="510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2" name="Text Box 94"/>
            <p:cNvSpPr txBox="1">
              <a:spLocks noChangeArrowheads="1"/>
            </p:cNvSpPr>
            <p:nvPr/>
          </p:nvSpPr>
          <p:spPr bwMode="auto">
            <a:xfrm>
              <a:off x="3792" y="1104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3" name="Text Box 95"/>
            <p:cNvSpPr txBox="1">
              <a:spLocks noChangeArrowheads="1"/>
            </p:cNvSpPr>
            <p:nvPr/>
          </p:nvSpPr>
          <p:spPr bwMode="auto">
            <a:xfrm>
              <a:off x="3792" y="148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64" name="Text Box 96"/>
            <p:cNvSpPr txBox="1">
              <a:spLocks noChangeArrowheads="1"/>
            </p:cNvSpPr>
            <p:nvPr/>
          </p:nvSpPr>
          <p:spPr bwMode="auto">
            <a:xfrm>
              <a:off x="3792" y="196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graphicFrame>
        <p:nvGraphicFramePr>
          <p:cNvPr id="65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74309"/>
              </p:ext>
            </p:extLst>
          </p:nvPr>
        </p:nvGraphicFramePr>
        <p:xfrm>
          <a:off x="3266913" y="1685131"/>
          <a:ext cx="5732463" cy="2732090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初始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Qa=1</a:t>
                      </a:r>
                      <a:endParaRPr kumimoji="1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Line 85"/>
          <p:cNvSpPr>
            <a:spLocks noChangeShapeType="1"/>
          </p:cNvSpPr>
          <p:nvPr/>
        </p:nvSpPr>
        <p:spPr bwMode="auto">
          <a:xfrm>
            <a:off x="8217243" y="412604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50865"/>
              </p:ext>
            </p:extLst>
          </p:nvPr>
        </p:nvGraphicFramePr>
        <p:xfrm>
          <a:off x="3473898" y="4826793"/>
          <a:ext cx="26114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2" name="公式" r:id="rId3" imgW="1628910" imgH="238035" progId="Equation.3">
                  <p:embed/>
                </p:oleObj>
              </mc:Choice>
              <mc:Fallback>
                <p:oleObj name="公式" r:id="rId3" imgW="1628910" imgH="23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98" y="4826793"/>
                        <a:ext cx="26114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28315"/>
              </p:ext>
            </p:extLst>
          </p:nvPr>
        </p:nvGraphicFramePr>
        <p:xfrm>
          <a:off x="3480248" y="5371305"/>
          <a:ext cx="2590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3" name="公式" r:id="rId5" imgW="1619190" imgH="209460" progId="Equation.3">
                  <p:embed/>
                </p:oleObj>
              </mc:Choice>
              <mc:Fallback>
                <p:oleObj name="公式" r:id="rId5" imgW="161919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248" y="5371305"/>
                        <a:ext cx="2590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48605"/>
              </p:ext>
            </p:extLst>
          </p:nvPr>
        </p:nvGraphicFramePr>
        <p:xfrm>
          <a:off x="3500886" y="5798343"/>
          <a:ext cx="12652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4" name="公式" r:id="rId7" imgW="781110" imgH="209460" progId="Equation.3">
                  <p:embed/>
                </p:oleObj>
              </mc:Choice>
              <mc:Fallback>
                <p:oleObj name="公式" r:id="rId7" imgW="78111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886" y="5798343"/>
                        <a:ext cx="12652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52721"/>
              </p:ext>
            </p:extLst>
          </p:nvPr>
        </p:nvGraphicFramePr>
        <p:xfrm>
          <a:off x="6234408" y="5007156"/>
          <a:ext cx="2449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5" name="公式" r:id="rId9" imgW="1324080" imgH="209460" progId="Equation.3">
                  <p:embed/>
                </p:oleObj>
              </mc:Choice>
              <mc:Fallback>
                <p:oleObj name="公式" r:id="rId9" imgW="132408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408" y="5007156"/>
                        <a:ext cx="24495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22617"/>
              </p:ext>
            </p:extLst>
          </p:nvPr>
        </p:nvGraphicFramePr>
        <p:xfrm>
          <a:off x="6247108" y="5388156"/>
          <a:ext cx="157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6" name="公式" r:id="rId11" imgW="847800" imgH="209460" progId="Equation.3">
                  <p:embed/>
                </p:oleObj>
              </mc:Choice>
              <mc:Fallback>
                <p:oleObj name="公式" r:id="rId11" imgW="84780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108" y="5388156"/>
                        <a:ext cx="1571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43253"/>
              </p:ext>
            </p:extLst>
          </p:nvPr>
        </p:nvGraphicFramePr>
        <p:xfrm>
          <a:off x="6272508" y="5769156"/>
          <a:ext cx="1225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7" name="公式" r:id="rId13" imgW="657180" imgH="209460" progId="Equation.3">
                  <p:embed/>
                </p:oleObj>
              </mc:Choice>
              <mc:Fallback>
                <p:oleObj name="公式" r:id="rId13" imgW="65718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508" y="5769156"/>
                        <a:ext cx="1225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250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741" y="458802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定序型控制器</a:t>
            </a: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82440"/>
              </p:ext>
            </p:extLst>
          </p:nvPr>
        </p:nvGraphicFramePr>
        <p:xfrm>
          <a:off x="251712" y="1088844"/>
          <a:ext cx="5154226" cy="437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1" name="位图图像" r:id="rId3" imgW="6144483" imgH="5210902" progId="PBrush">
                  <p:embed/>
                </p:oleObj>
              </mc:Choice>
              <mc:Fallback>
                <p:oleObj name="位图图像" r:id="rId3" imgW="6144483" imgH="521090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12" y="1088844"/>
                        <a:ext cx="5154226" cy="437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14"/>
          <p:cNvGrpSpPr>
            <a:grpSpLocks/>
          </p:cNvGrpSpPr>
          <p:nvPr/>
        </p:nvGrpSpPr>
        <p:grpSpPr bwMode="auto">
          <a:xfrm>
            <a:off x="5742078" y="1718886"/>
            <a:ext cx="2463800" cy="3060700"/>
            <a:chOff x="-34" y="192"/>
            <a:chExt cx="1552" cy="1928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-27" y="192"/>
              <a:ext cx="1545" cy="936"/>
              <a:chOff x="492" y="2880"/>
              <a:chExt cx="2012" cy="936"/>
            </a:xfrm>
          </p:grpSpPr>
          <p:graphicFrame>
            <p:nvGraphicFramePr>
              <p:cNvPr id="72" name="Object 7"/>
              <p:cNvGraphicFramePr>
                <a:graphicFrameLocks noChangeAspect="1"/>
              </p:cNvGraphicFramePr>
              <p:nvPr/>
            </p:nvGraphicFramePr>
            <p:xfrm>
              <a:off x="512" y="2880"/>
              <a:ext cx="88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92" name="公式" r:id="rId5" imgW="714257" imgH="219143" progId="Equation.3">
                      <p:embed/>
                    </p:oleObj>
                  </mc:Choice>
                  <mc:Fallback>
                    <p:oleObj name="公式" r:id="rId5" imgW="714257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" y="2880"/>
                            <a:ext cx="88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8"/>
              <p:cNvGraphicFramePr>
                <a:graphicFrameLocks noChangeAspect="1"/>
              </p:cNvGraphicFramePr>
              <p:nvPr/>
            </p:nvGraphicFramePr>
            <p:xfrm>
              <a:off x="492" y="3081"/>
              <a:ext cx="201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93" name="公式" r:id="rId7" imgW="1638367" imgH="247785" progId="Equation.3">
                      <p:embed/>
                    </p:oleObj>
                  </mc:Choice>
                  <mc:Fallback>
                    <p:oleObj name="公式" r:id="rId7" imgW="1638367" imgH="2477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" y="3081"/>
                            <a:ext cx="201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9"/>
              <p:cNvGraphicFramePr>
                <a:graphicFrameLocks noChangeAspect="1"/>
              </p:cNvGraphicFramePr>
              <p:nvPr/>
            </p:nvGraphicFramePr>
            <p:xfrm>
              <a:off x="497" y="3372"/>
              <a:ext cx="199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94" name="公式" r:id="rId9" imgW="1628657" imgH="219143" progId="Equation.3">
                      <p:embed/>
                    </p:oleObj>
                  </mc:Choice>
                  <mc:Fallback>
                    <p:oleObj name="公式" r:id="rId9" imgW="1628657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" y="3372"/>
                            <a:ext cx="1997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10"/>
              <p:cNvGraphicFramePr>
                <a:graphicFrameLocks noChangeAspect="1"/>
              </p:cNvGraphicFramePr>
              <p:nvPr/>
            </p:nvGraphicFramePr>
            <p:xfrm>
              <a:off x="513" y="3600"/>
              <a:ext cx="97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95" name="公式" r:id="rId11" imgW="790592" imgH="219143" progId="Equation.3">
                      <p:embed/>
                    </p:oleObj>
                  </mc:Choice>
                  <mc:Fallback>
                    <p:oleObj name="公式" r:id="rId11" imgW="790592" imgH="2191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" y="3600"/>
                            <a:ext cx="97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9" name="Object 11"/>
            <p:cNvGraphicFramePr>
              <a:graphicFrameLocks noChangeAspect="1"/>
            </p:cNvGraphicFramePr>
            <p:nvPr/>
          </p:nvGraphicFramePr>
          <p:xfrm>
            <a:off x="-34" y="1392"/>
            <a:ext cx="146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6" name="公式" r:id="rId13" imgW="1333567" imgH="219143" progId="Equation.3">
                    <p:embed/>
                  </p:oleObj>
                </mc:Choice>
                <mc:Fallback>
                  <p:oleObj name="公式" r:id="rId13" imgW="1333567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" y="1392"/>
                          <a:ext cx="146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12"/>
            <p:cNvGraphicFramePr>
              <a:graphicFrameLocks noChangeAspect="1"/>
            </p:cNvGraphicFramePr>
            <p:nvPr/>
          </p:nvGraphicFramePr>
          <p:xfrm>
            <a:off x="-31" y="1632"/>
            <a:ext cx="10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7" name="公式" r:id="rId15" imgW="857216" imgH="219143" progId="Equation.3">
                    <p:embed/>
                  </p:oleObj>
                </mc:Choice>
                <mc:Fallback>
                  <p:oleObj name="公式" r:id="rId15" imgW="857216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1" y="1632"/>
                          <a:ext cx="105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3"/>
            <p:cNvGraphicFramePr>
              <a:graphicFrameLocks noChangeAspect="1"/>
            </p:cNvGraphicFramePr>
            <p:nvPr/>
          </p:nvGraphicFramePr>
          <p:xfrm>
            <a:off x="-15" y="1872"/>
            <a:ext cx="8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8" name="公式" r:id="rId17" imgW="666784" imgH="219143" progId="Equation.3">
                    <p:embed/>
                  </p:oleObj>
                </mc:Choice>
                <mc:Fallback>
                  <p:oleObj name="公式" r:id="rId17" imgW="666784" imgH="2191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" y="1872"/>
                          <a:ext cx="8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9703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第四节  小型控制器的设计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458802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定序型控制器</a:t>
            </a: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1568"/>
              </p:ext>
            </p:extLst>
          </p:nvPr>
        </p:nvGraphicFramePr>
        <p:xfrm>
          <a:off x="124496" y="2733728"/>
          <a:ext cx="4071938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2" name="位图图像" r:id="rId3" imgW="2048161" imgH="1038370" progId="Paint.Picture">
                  <p:embed/>
                </p:oleObj>
              </mc:Choice>
              <mc:Fallback>
                <p:oleObj name="位图图像" r:id="rId3" imgW="2048161" imgH="10383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6" y="2733728"/>
                        <a:ext cx="4071938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4263696" y="2720805"/>
            <a:ext cx="4876800" cy="3978275"/>
            <a:chOff x="2688" y="1488"/>
            <a:chExt cx="3072" cy="2506"/>
          </a:xfrm>
        </p:grpSpPr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2688" y="1488"/>
            <a:ext cx="3072" cy="2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63" name="位图图像" r:id="rId5" imgW="2847619" imgH="2219635" progId="Paint.Picture">
                    <p:embed/>
                  </p:oleObj>
                </mc:Choice>
                <mc:Fallback>
                  <p:oleObj name="位图图像" r:id="rId5" imgW="2847619" imgH="221963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488"/>
                          <a:ext cx="3072" cy="2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688" y="1488"/>
              <a:ext cx="1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8369971" y="230986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zh-CN" altLang="en-US">
                <a:solidFill>
                  <a:srgbClr val="FF3300"/>
                </a:solidFill>
              </a:rPr>
              <a:t>个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8369971" y="180345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</a:t>
            </a:r>
            <a:r>
              <a:rPr lang="zh-CN" altLang="en-US">
                <a:solidFill>
                  <a:srgbClr val="FF3300"/>
                </a:solidFill>
              </a:rPr>
              <a:t>个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94459" y="941441"/>
            <a:ext cx="7416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某控制器的状态图如图所示。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、请将该图转换为</a:t>
            </a:r>
            <a:r>
              <a:rPr lang="en-US" altLang="zh-CN"/>
              <a:t>ASM</a:t>
            </a:r>
            <a:r>
              <a:rPr lang="zh-CN" altLang="en-US"/>
              <a:t>图。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、若采用“计数器型”控制器结构，控制器需要几个</a:t>
            </a:r>
            <a:r>
              <a:rPr lang="en-US" altLang="zh-CN"/>
              <a:t>D</a:t>
            </a:r>
            <a:r>
              <a:rPr lang="zh-CN" altLang="en-US"/>
              <a:t>触发器？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、若采用“定序型”控制器结构，控制器需要几个</a:t>
            </a:r>
            <a:r>
              <a:rPr lang="en-US" altLang="zh-CN"/>
              <a:t>D</a:t>
            </a:r>
            <a:r>
              <a:rPr lang="zh-CN" altLang="en-US"/>
              <a:t>触发器？</a:t>
            </a:r>
          </a:p>
        </p:txBody>
      </p: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95921" y="927153"/>
            <a:ext cx="990600" cy="406400"/>
            <a:chOff x="240" y="480"/>
            <a:chExt cx="1488" cy="256"/>
          </a:xfrm>
        </p:grpSpPr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95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0" y="4425"/>
            <a:ext cx="8117035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/>
              <a:t>第七章  数字系统</a:t>
            </a:r>
            <a:r>
              <a:rPr lang="en-US" altLang="zh-CN" sz="2800"/>
              <a:t>\</a:t>
            </a:r>
            <a:r>
              <a:rPr lang="zh-CN" altLang="en-US"/>
              <a:t>第一节  数字系统的基本概念</a:t>
            </a:r>
            <a:endParaRPr lang="zh-CN" alt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386721" y="1320811"/>
            <a:ext cx="8208962" cy="5030788"/>
            <a:chOff x="295" y="579"/>
            <a:chExt cx="5171" cy="316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579"/>
              <a:ext cx="5171" cy="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87" y="3592"/>
              <a:ext cx="1254" cy="147"/>
            </a:xfrm>
            <a:prstGeom prst="rect">
              <a:avLst/>
            </a:prstGeom>
            <a:solidFill>
              <a:srgbClr val="FFF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651" y="3657"/>
              <a:ext cx="318" cy="91"/>
            </a:xfrm>
            <a:prstGeom prst="rect">
              <a:avLst/>
            </a:prstGeom>
            <a:solidFill>
              <a:srgbClr val="FFF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90183" y="673111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药片装瓶计数演示系统</a:t>
            </a:r>
          </a:p>
        </p:txBody>
      </p:sp>
    </p:spTree>
    <p:extLst>
      <p:ext uri="{BB962C8B-B14F-4D97-AF65-F5344CB8AC3E}">
        <p14:creationId xmlns:p14="http://schemas.microsoft.com/office/powerpoint/2010/main" val="2804280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763" y="1943901"/>
            <a:ext cx="7699697" cy="597087"/>
          </a:xfrm>
        </p:spPr>
        <p:txBody>
          <a:bodyPr/>
          <a:lstStyle/>
          <a:p>
            <a:r>
              <a:rPr lang="zh-CN" altLang="en-US" dirty="0"/>
              <a:t>第五节  微程序控制器的设计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 bwMode="auto">
          <a:xfrm>
            <a:off x="1016763" y="570105"/>
            <a:ext cx="7560504" cy="9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6000" dirty="0"/>
              <a:t>第七章  数字系统 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5334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第五节  微程序控制器的设计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26" y="413047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微程序控制的基本思想：</a:t>
            </a:r>
            <a:endParaRPr lang="en-US" altLang="zh-CN" sz="28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把所有的操作控制信号汇集一起编码成的微指令，存放在一个固件里。系统运行时，一条又一条地读出这些微指令，并执行，以控制各逻辑部件执行规定的操作。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02" y="2303925"/>
            <a:ext cx="3452116" cy="1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50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第五节  微程序控制器的设计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26" y="413047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微程序控制的基本思想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135" y="953835"/>
            <a:ext cx="8256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微命令：控制部件通过控制线向执行部件发出的各种控制命令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微操作：执行部件接受微命令所执行的操作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微指令：在系统的一个基本周期（又称机器周期，一般由几个时钟周期组成）， 一组实现一定操作功能的微命令的组合。</a:t>
            </a:r>
          </a:p>
        </p:txBody>
      </p:sp>
      <p:sp>
        <p:nvSpPr>
          <p:cNvPr id="5" name="矩形 4"/>
          <p:cNvSpPr/>
          <p:nvPr/>
        </p:nvSpPr>
        <p:spPr>
          <a:xfrm>
            <a:off x="546134" y="3383997"/>
            <a:ext cx="841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一条微指令中包含若干微命令，它们并行执行微操作。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546134" y="3845662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微程序：由若干条微指令组成的序列。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15" y="4419066"/>
            <a:ext cx="5419985" cy="200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49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937291" cy="417935"/>
          </a:xfrm>
        </p:spPr>
        <p:txBody>
          <a:bodyPr/>
          <a:lstStyle/>
          <a:p>
            <a:r>
              <a:rPr lang="zh-CN" altLang="en-US" sz="2800" dirty="0"/>
              <a:t>第七章  数字系统</a:t>
            </a:r>
            <a:r>
              <a:rPr lang="en-US" altLang="zh-CN" sz="2800" dirty="0"/>
              <a:t>\</a:t>
            </a:r>
            <a:r>
              <a:rPr lang="zh-CN" altLang="en-US" dirty="0"/>
              <a:t>第五节  微程序控制器的设计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06" y="548808"/>
            <a:ext cx="8690747" cy="577579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a typeface="宋体" pitchFamily="2" charset="-122"/>
              </a:rPr>
              <a:t>微程序控制器的一般结构：</a:t>
            </a:r>
            <a:endParaRPr lang="en-US" altLang="zh-CN" sz="2800" dirty="0">
              <a:ea typeface="宋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3" y="3015352"/>
            <a:ext cx="6210414" cy="336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2573" y="998838"/>
            <a:ext cx="873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控制存储器：存放微程序的存储器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微命令寄存器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微地址寄存器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存放下一条微指令的地址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地址转移逻辑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若：微指令读出后直接给出下一条微指令的地址，这个地址就放在微地址寄存器。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若：微程序出现分支，地址转移逻辑电路去修改微地址寄存器的内容</a:t>
            </a:r>
          </a:p>
        </p:txBody>
      </p:sp>
    </p:spTree>
    <p:extLst>
      <p:ext uri="{BB962C8B-B14F-4D97-AF65-F5344CB8AC3E}">
        <p14:creationId xmlns:p14="http://schemas.microsoft.com/office/powerpoint/2010/main" val="474485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56799" y="429847"/>
            <a:ext cx="2970197" cy="1313565"/>
          </a:xfrm>
        </p:spPr>
        <p:txBody>
          <a:bodyPr/>
          <a:lstStyle/>
          <a:p>
            <a:r>
              <a:rPr lang="zh-CN" altLang="en-US" sz="8800" dirty="0"/>
              <a:t>作业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86721" y="2573943"/>
            <a:ext cx="4305929" cy="3750657"/>
          </a:xfrm>
        </p:spPr>
        <p:txBody>
          <a:bodyPr/>
          <a:lstStyle/>
          <a:p>
            <a:r>
              <a:rPr lang="zh-CN" altLang="en-US" dirty="0"/>
              <a:t>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797015" y="548808"/>
            <a:ext cx="4010435" cy="57757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无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" y="1"/>
            <a:ext cx="1548038" cy="23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0" y="4425"/>
            <a:ext cx="8117035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/>
              <a:t>第七章  数字系统</a:t>
            </a:r>
            <a:r>
              <a:rPr lang="en-US" altLang="zh-CN" sz="2800"/>
              <a:t>\</a:t>
            </a:r>
            <a:r>
              <a:rPr lang="zh-CN" altLang="en-US"/>
              <a:t>第一节  数字系统的基本概念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59" y="443839"/>
            <a:ext cx="702513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数字电路与数字系统的设计方法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2238" y="1380768"/>
            <a:ext cx="1981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数字逻辑电路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119313" y="1547455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43113" y="1166455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要求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881313" y="1090255"/>
            <a:ext cx="1066800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真值表卡诺图状态表状态图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973513" y="152523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900488" y="1164868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化简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549776" y="1380768"/>
            <a:ext cx="25908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数字逻辑电路设计</a:t>
            </a: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781801" y="1380768"/>
            <a:ext cx="1930400" cy="381000"/>
            <a:chOff x="1497" y="2112"/>
            <a:chExt cx="1216" cy="240"/>
          </a:xfrm>
        </p:grpSpPr>
        <p:sp>
          <p:nvSpPr>
            <p:cNvPr id="24" name="AutoShape 15"/>
            <p:cNvSpPr>
              <a:spLocks noChangeArrowheads="1"/>
            </p:cNvSpPr>
            <p:nvPr/>
          </p:nvSpPr>
          <p:spPr bwMode="auto">
            <a:xfrm>
              <a:off x="1776" y="2112"/>
              <a:ext cx="937" cy="24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自下而上</a:t>
              </a: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1497" y="2229"/>
              <a:ext cx="293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50838" y="2995255"/>
            <a:ext cx="14478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数字系统</a:t>
            </a:r>
          </a:p>
        </p:txBody>
      </p: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1874838" y="3147655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798638" y="2766655"/>
            <a:ext cx="762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要求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636838" y="2842855"/>
            <a:ext cx="12954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最上层系统设计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4008438" y="3223855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008438" y="2842855"/>
            <a:ext cx="1219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划分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5227638" y="3071455"/>
            <a:ext cx="17526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若干子系统</a:t>
            </a: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6827838" y="322385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513638" y="3071455"/>
            <a:ext cx="1600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若干功能块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6523038" y="2842855"/>
            <a:ext cx="1219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划分</a:t>
            </a:r>
          </a:p>
        </p:txBody>
      </p: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7589838" y="3528655"/>
            <a:ext cx="768350" cy="547688"/>
            <a:chOff x="4080" y="2007"/>
            <a:chExt cx="484" cy="345"/>
          </a:xfrm>
        </p:grpSpPr>
        <p:sp>
          <p:nvSpPr>
            <p:cNvPr id="37" name="AutoShape 31"/>
            <p:cNvSpPr>
              <a:spLocks noChangeArrowheads="1"/>
            </p:cNvSpPr>
            <p:nvPr/>
          </p:nvSpPr>
          <p:spPr bwMode="auto">
            <a:xfrm>
              <a:off x="4080" y="2256"/>
              <a:ext cx="480" cy="9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500" y="2007"/>
              <a:ext cx="6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5913438" y="3757255"/>
            <a:ext cx="1600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设计控制器</a:t>
            </a:r>
          </a:p>
        </p:txBody>
      </p:sp>
      <p:sp>
        <p:nvSpPr>
          <p:cNvPr id="40" name="AutoShape 37"/>
          <p:cNvSpPr>
            <a:spLocks noChangeArrowheads="1"/>
          </p:cNvSpPr>
          <p:nvPr/>
        </p:nvSpPr>
        <p:spPr bwMode="auto">
          <a:xfrm>
            <a:off x="4922838" y="4366855"/>
            <a:ext cx="1600200" cy="457200"/>
          </a:xfrm>
          <a:prstGeom prst="wedgeRoundRectCallout">
            <a:avLst>
              <a:gd name="adj1" fmla="val 63194"/>
              <a:gd name="adj2" fmla="val -103472"/>
              <a:gd name="adj3" fmla="val 1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时序机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7286626" y="4404955"/>
            <a:ext cx="1752600" cy="533400"/>
          </a:xfrm>
          <a:prstGeom prst="wedgeRoundRectCallout">
            <a:avLst>
              <a:gd name="adj1" fmla="val 28079"/>
              <a:gd name="adj2" fmla="val -238690"/>
              <a:gd name="adj3" fmla="val 1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简单的模块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614738" y="3469918"/>
            <a:ext cx="2362200" cy="714375"/>
            <a:chOff x="2208" y="1998"/>
            <a:chExt cx="1536" cy="450"/>
          </a:xfrm>
        </p:grpSpPr>
        <p:grpSp>
          <p:nvGrpSpPr>
            <p:cNvPr id="43" name="Group 36"/>
            <p:cNvGrpSpPr>
              <a:grpSpLocks/>
            </p:cNvGrpSpPr>
            <p:nvPr/>
          </p:nvGrpSpPr>
          <p:grpSpPr bwMode="auto">
            <a:xfrm>
              <a:off x="2448" y="2208"/>
              <a:ext cx="1239" cy="240"/>
              <a:chOff x="2400" y="2160"/>
              <a:chExt cx="1239" cy="240"/>
            </a:xfrm>
          </p:grpSpPr>
          <p:sp>
            <p:nvSpPr>
              <p:cNvPr id="45" name="AutoShape 26"/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937" cy="240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</a:rPr>
                  <a:t>自上而下</a:t>
                </a: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 flipV="1">
                <a:off x="3346" y="2267"/>
                <a:ext cx="293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2208" y="1998"/>
              <a:ext cx="1536" cy="2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From top to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3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9792" y="616321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0" y="4425"/>
            <a:ext cx="8117035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/>
              <a:t>第七章  数字系统</a:t>
            </a:r>
            <a:r>
              <a:rPr lang="en-US" altLang="zh-CN" sz="2800"/>
              <a:t>\</a:t>
            </a:r>
            <a:r>
              <a:rPr lang="zh-CN" altLang="en-US"/>
              <a:t>第一节  数字系统的基本概念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59" y="443839"/>
            <a:ext cx="702513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数字电路与数字系统的设计方法</a:t>
            </a:r>
          </a:p>
        </p:txBody>
      </p:sp>
      <p:grpSp>
        <p:nvGrpSpPr>
          <p:cNvPr id="47" name="Group 54"/>
          <p:cNvGrpSpPr>
            <a:grpSpLocks/>
          </p:cNvGrpSpPr>
          <p:nvPr/>
        </p:nvGrpSpPr>
        <p:grpSpPr bwMode="auto">
          <a:xfrm>
            <a:off x="381000" y="914400"/>
            <a:ext cx="7239000" cy="5868987"/>
            <a:chOff x="192" y="213"/>
            <a:chExt cx="4560" cy="3697"/>
          </a:xfrm>
        </p:grpSpPr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1517" y="213"/>
              <a:ext cx="120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概念设计</a:t>
              </a:r>
            </a:p>
          </p:txBody>
        </p:sp>
        <p:grpSp>
          <p:nvGrpSpPr>
            <p:cNvPr id="49" name="Group 50"/>
            <p:cNvGrpSpPr>
              <a:grpSpLocks/>
            </p:cNvGrpSpPr>
            <p:nvPr/>
          </p:nvGrpSpPr>
          <p:grpSpPr bwMode="auto">
            <a:xfrm>
              <a:off x="1632" y="3360"/>
              <a:ext cx="1056" cy="550"/>
              <a:chOff x="1632" y="3360"/>
              <a:chExt cx="1056" cy="550"/>
            </a:xfrm>
          </p:grpSpPr>
          <p:sp>
            <p:nvSpPr>
              <p:cNvPr id="94" name="Text Box 10"/>
              <p:cNvSpPr txBox="1">
                <a:spLocks noChangeArrowheads="1"/>
              </p:cNvSpPr>
              <p:nvPr/>
            </p:nvSpPr>
            <p:spPr bwMode="auto">
              <a:xfrm>
                <a:off x="1632" y="3648"/>
                <a:ext cx="105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芯片</a:t>
                </a:r>
              </a:p>
            </p:txBody>
          </p:sp>
          <p:sp>
            <p:nvSpPr>
              <p:cNvPr id="95" name="Line 12"/>
              <p:cNvSpPr>
                <a:spLocks noChangeShapeType="1"/>
              </p:cNvSpPr>
              <p:nvPr/>
            </p:nvSpPr>
            <p:spPr bwMode="auto">
              <a:xfrm>
                <a:off x="2112" y="336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1344" y="2784"/>
              <a:ext cx="1536" cy="550"/>
              <a:chOff x="1344" y="2784"/>
              <a:chExt cx="1536" cy="550"/>
            </a:xfrm>
          </p:grpSpPr>
          <p:sp>
            <p:nvSpPr>
              <p:cNvPr id="92" name="Text Box 9"/>
              <p:cNvSpPr txBox="1">
                <a:spLocks noChangeArrowheads="1"/>
              </p:cNvSpPr>
              <p:nvPr/>
            </p:nvSpPr>
            <p:spPr bwMode="auto">
              <a:xfrm>
                <a:off x="1344" y="3072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逻辑描述</a:t>
                </a:r>
              </a:p>
            </p:txBody>
          </p:sp>
          <p:sp>
            <p:nvSpPr>
              <p:cNvPr id="93" name="Line 13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1584" y="2208"/>
              <a:ext cx="1056" cy="550"/>
              <a:chOff x="1584" y="2208"/>
              <a:chExt cx="1056" cy="550"/>
            </a:xfrm>
          </p:grpSpPr>
          <p:sp>
            <p:nvSpPr>
              <p:cNvPr id="90" name="Text Box 8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105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综合</a:t>
                </a:r>
              </a:p>
            </p:txBody>
          </p:sp>
          <p:sp>
            <p:nvSpPr>
              <p:cNvPr id="91" name="Line 14"/>
              <p:cNvSpPr>
                <a:spLocks noChangeShapeType="1"/>
              </p:cNvSpPr>
              <p:nvPr/>
            </p:nvSpPr>
            <p:spPr bwMode="auto">
              <a:xfrm>
                <a:off x="2112" y="2208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296" y="1632"/>
              <a:ext cx="1536" cy="550"/>
              <a:chOff x="1296" y="1632"/>
              <a:chExt cx="1536" cy="550"/>
            </a:xfrm>
          </p:grpSpPr>
          <p:sp>
            <p:nvSpPr>
              <p:cNvPr id="88" name="Text Box 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子系统功能描述</a:t>
                </a:r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6"/>
            <p:cNvGrpSpPr>
              <a:grpSpLocks/>
            </p:cNvGrpSpPr>
            <p:nvPr/>
          </p:nvGrpSpPr>
          <p:grpSpPr bwMode="auto">
            <a:xfrm>
              <a:off x="1526" y="1056"/>
              <a:ext cx="1200" cy="559"/>
              <a:chOff x="1526" y="1056"/>
              <a:chExt cx="1200" cy="559"/>
            </a:xfrm>
          </p:grpSpPr>
          <p:sp>
            <p:nvSpPr>
              <p:cNvPr id="86" name="Text Box 6"/>
              <p:cNvSpPr txBox="1">
                <a:spLocks noChangeArrowheads="1"/>
              </p:cNvSpPr>
              <p:nvPr/>
            </p:nvSpPr>
            <p:spPr bwMode="auto">
              <a:xfrm>
                <a:off x="1526" y="1353"/>
                <a:ext cx="120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系统划分</a:t>
                </a:r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45"/>
            <p:cNvGrpSpPr>
              <a:grpSpLocks/>
            </p:cNvGrpSpPr>
            <p:nvPr/>
          </p:nvGrpSpPr>
          <p:grpSpPr bwMode="auto">
            <a:xfrm>
              <a:off x="1344" y="480"/>
              <a:ext cx="1536" cy="550"/>
              <a:chOff x="1344" y="480"/>
              <a:chExt cx="1536" cy="550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1344" y="768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系统设计和描述</a:t>
                </a:r>
              </a:p>
            </p:txBody>
          </p:sp>
          <p:sp>
            <p:nvSpPr>
              <p:cNvPr id="85" name="Line 17"/>
              <p:cNvSpPr>
                <a:spLocks noChangeShapeType="1"/>
              </p:cNvSpPr>
              <p:nvPr/>
            </p:nvSpPr>
            <p:spPr bwMode="auto">
              <a:xfrm>
                <a:off x="2112" y="48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42"/>
            <p:cNvGrpSpPr>
              <a:grpSpLocks/>
            </p:cNvGrpSpPr>
            <p:nvPr/>
          </p:nvGrpSpPr>
          <p:grpSpPr bwMode="auto">
            <a:xfrm>
              <a:off x="240" y="576"/>
              <a:ext cx="1200" cy="624"/>
              <a:chOff x="240" y="576"/>
              <a:chExt cx="1200" cy="624"/>
            </a:xfrm>
          </p:grpSpPr>
          <p:sp>
            <p:nvSpPr>
              <p:cNvPr id="77" name="Text Box 11"/>
              <p:cNvSpPr txBox="1">
                <a:spLocks noChangeArrowheads="1"/>
              </p:cNvSpPr>
              <p:nvPr/>
            </p:nvSpPr>
            <p:spPr bwMode="auto">
              <a:xfrm>
                <a:off x="240" y="768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系统验证</a:t>
                </a: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12" y="5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912" y="57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440" y="5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 flipV="1">
                <a:off x="912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43"/>
            <p:cNvGrpSpPr>
              <a:grpSpLocks/>
            </p:cNvGrpSpPr>
            <p:nvPr/>
          </p:nvGrpSpPr>
          <p:grpSpPr bwMode="auto">
            <a:xfrm>
              <a:off x="192" y="1728"/>
              <a:ext cx="1200" cy="624"/>
              <a:chOff x="192" y="1728"/>
              <a:chExt cx="1200" cy="624"/>
            </a:xfrm>
          </p:grpSpPr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192" y="1920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功能验证</a:t>
                </a:r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" name="Line 27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6" name="Line 30"/>
              <p:cNvSpPr>
                <a:spLocks noChangeShapeType="1"/>
              </p:cNvSpPr>
              <p:nvPr/>
            </p:nvSpPr>
            <p:spPr bwMode="auto">
              <a:xfrm flipV="1">
                <a:off x="864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44"/>
            <p:cNvGrpSpPr>
              <a:grpSpLocks/>
            </p:cNvGrpSpPr>
            <p:nvPr/>
          </p:nvGrpSpPr>
          <p:grpSpPr bwMode="auto">
            <a:xfrm>
              <a:off x="240" y="2880"/>
              <a:ext cx="1200" cy="624"/>
              <a:chOff x="240" y="2880"/>
              <a:chExt cx="1200" cy="624"/>
            </a:xfrm>
          </p:grpSpPr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240" y="3072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逻辑验证</a:t>
                </a:r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 flipV="1">
                <a:off x="912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144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9" name="Line 37"/>
              <p:cNvSpPr>
                <a:spLocks noChangeShapeType="1"/>
              </p:cNvSpPr>
              <p:nvPr/>
            </p:nvSpPr>
            <p:spPr bwMode="auto">
              <a:xfrm flipV="1">
                <a:off x="912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3840" y="1872"/>
              <a:ext cx="912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设计者</a:t>
              </a:r>
            </a:p>
          </p:txBody>
        </p:sp>
        <p:grpSp>
          <p:nvGrpSpPr>
            <p:cNvPr id="59" name="Group 53"/>
            <p:cNvGrpSpPr>
              <a:grpSpLocks/>
            </p:cNvGrpSpPr>
            <p:nvPr/>
          </p:nvGrpSpPr>
          <p:grpSpPr bwMode="auto">
            <a:xfrm>
              <a:off x="2853" y="960"/>
              <a:ext cx="1323" cy="2208"/>
              <a:chOff x="2853" y="960"/>
              <a:chExt cx="1323" cy="2208"/>
            </a:xfrm>
          </p:grpSpPr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 flipV="1">
                <a:off x="2928" y="960"/>
                <a:ext cx="1248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1" name="Line 40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1296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 flipH="1">
                <a:off x="2853" y="2016"/>
                <a:ext cx="98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6" name="Group 57"/>
          <p:cNvGrpSpPr>
            <a:grpSpLocks/>
          </p:cNvGrpSpPr>
          <p:nvPr/>
        </p:nvGrpSpPr>
        <p:grpSpPr bwMode="auto">
          <a:xfrm>
            <a:off x="5562600" y="5229225"/>
            <a:ext cx="3657600" cy="854075"/>
            <a:chOff x="3456" y="2928"/>
            <a:chExt cx="2304" cy="538"/>
          </a:xfrm>
        </p:grpSpPr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3504" y="2928"/>
              <a:ext cx="2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</a:rPr>
                <a:t>电子系统设计自动化  </a:t>
              </a:r>
              <a:r>
                <a:rPr lang="en-US" altLang="zh-CN">
                  <a:solidFill>
                    <a:schemeClr val="accent2"/>
                  </a:solidFill>
                </a:rPr>
                <a:t>EDA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456" y="3216"/>
              <a:ext cx="2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Electronic Design Automation </a:t>
              </a:r>
            </a:p>
          </p:txBody>
        </p:sp>
      </p:grpSp>
      <p:sp>
        <p:nvSpPr>
          <p:cNvPr id="99" name="Text Box 56"/>
          <p:cNvSpPr txBox="1">
            <a:spLocks noChangeArrowheads="1"/>
          </p:cNvSpPr>
          <p:nvPr/>
        </p:nvSpPr>
        <p:spPr bwMode="auto">
          <a:xfrm>
            <a:off x="5334000" y="1566862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6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/>
          <p:cNvSpPr txBox="1"/>
          <p:nvPr/>
        </p:nvSpPr>
        <p:spPr>
          <a:xfrm>
            <a:off x="9792" y="616321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0" y="4425"/>
            <a:ext cx="8117035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800"/>
              <a:t>第七章  数字系统</a:t>
            </a:r>
            <a:r>
              <a:rPr lang="en-US" altLang="zh-CN" sz="2800"/>
              <a:t>\</a:t>
            </a:r>
            <a:r>
              <a:rPr lang="zh-CN" altLang="en-US"/>
              <a:t>第一节  数字系统的基本概念</a:t>
            </a:r>
            <a:endParaRPr lang="zh-CN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59" y="443839"/>
            <a:ext cx="7025135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数字电路与数字系统的设计方法</a:t>
            </a: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6102455" y="696117"/>
            <a:ext cx="2057400" cy="415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智能仪表设计</a:t>
            </a:r>
          </a:p>
        </p:txBody>
      </p:sp>
      <p:grpSp>
        <p:nvGrpSpPr>
          <p:cNvPr id="103" name="Group 18"/>
          <p:cNvGrpSpPr>
            <a:grpSpLocks/>
          </p:cNvGrpSpPr>
          <p:nvPr/>
        </p:nvGrpSpPr>
        <p:grpSpPr bwMode="auto">
          <a:xfrm>
            <a:off x="305594" y="1203927"/>
            <a:ext cx="3040063" cy="1600200"/>
            <a:chOff x="480" y="624"/>
            <a:chExt cx="1915" cy="1008"/>
          </a:xfrm>
        </p:grpSpPr>
        <p:sp>
          <p:nvSpPr>
            <p:cNvPr id="104" name="Rectangle 5"/>
            <p:cNvSpPr>
              <a:spLocks noChangeArrowheads="1"/>
            </p:cNvSpPr>
            <p:nvPr/>
          </p:nvSpPr>
          <p:spPr bwMode="auto">
            <a:xfrm>
              <a:off x="1104" y="624"/>
              <a:ext cx="67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系统</a:t>
              </a:r>
            </a:p>
          </p:txBody>
        </p:sp>
        <p:sp>
          <p:nvSpPr>
            <p:cNvPr id="105" name="Line 6"/>
            <p:cNvSpPr>
              <a:spLocks noChangeShapeType="1"/>
            </p:cNvSpPr>
            <p:nvPr/>
          </p:nvSpPr>
          <p:spPr bwMode="auto">
            <a:xfrm>
              <a:off x="864" y="7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Line 7"/>
            <p:cNvSpPr>
              <a:spLocks noChangeShapeType="1"/>
            </p:cNvSpPr>
            <p:nvPr/>
          </p:nvSpPr>
          <p:spPr bwMode="auto">
            <a:xfrm>
              <a:off x="864" y="8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Line 8"/>
            <p:cNvSpPr>
              <a:spLocks noChangeShapeType="1"/>
            </p:cNvSpPr>
            <p:nvPr/>
          </p:nvSpPr>
          <p:spPr bwMode="auto">
            <a:xfrm>
              <a:off x="864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9"/>
            <p:cNvSpPr>
              <a:spLocks noChangeShapeType="1"/>
            </p:cNvSpPr>
            <p:nvPr/>
          </p:nvSpPr>
          <p:spPr bwMode="auto">
            <a:xfrm>
              <a:off x="1776" y="7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>
              <a:off x="1776" y="8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11"/>
            <p:cNvSpPr>
              <a:spLocks noChangeShapeType="1"/>
            </p:cNvSpPr>
            <p:nvPr/>
          </p:nvSpPr>
          <p:spPr bwMode="auto">
            <a:xfrm>
              <a:off x="1776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12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13"/>
            <p:cNvSpPr>
              <a:spLocks noChangeShapeType="1"/>
            </p:cNvSpPr>
            <p:nvPr/>
          </p:nvSpPr>
          <p:spPr bwMode="auto">
            <a:xfrm>
              <a:off x="86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Text Box 14"/>
            <p:cNvSpPr txBox="1">
              <a:spLocks noChangeArrowheads="1"/>
            </p:cNvSpPr>
            <p:nvPr/>
          </p:nvSpPr>
          <p:spPr bwMode="auto">
            <a:xfrm>
              <a:off x="814" y="1056"/>
              <a:ext cx="3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4" name="Text Box 15"/>
            <p:cNvSpPr txBox="1">
              <a:spLocks noChangeArrowheads="1"/>
            </p:cNvSpPr>
            <p:nvPr/>
          </p:nvSpPr>
          <p:spPr bwMode="auto">
            <a:xfrm>
              <a:off x="1781" y="1008"/>
              <a:ext cx="3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2059" y="825"/>
              <a:ext cx="33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>
              <a:off x="480" y="864"/>
              <a:ext cx="33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</p:grpSp>
      <p:grpSp>
        <p:nvGrpSpPr>
          <p:cNvPr id="118" name="Group 42"/>
          <p:cNvGrpSpPr>
            <a:grpSpLocks/>
          </p:cNvGrpSpPr>
          <p:nvPr/>
        </p:nvGrpSpPr>
        <p:grpSpPr bwMode="auto">
          <a:xfrm>
            <a:off x="4136232" y="1049940"/>
            <a:ext cx="4648200" cy="2473325"/>
            <a:chOff x="2640" y="480"/>
            <a:chExt cx="2928" cy="1558"/>
          </a:xfrm>
        </p:grpSpPr>
        <p:sp>
          <p:nvSpPr>
            <p:cNvPr id="119" name="Text Box 43"/>
            <p:cNvSpPr txBox="1">
              <a:spLocks noChangeArrowheads="1"/>
            </p:cNvSpPr>
            <p:nvPr/>
          </p:nvSpPr>
          <p:spPr bwMode="auto">
            <a:xfrm>
              <a:off x="2976" y="912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数据采集</a:t>
              </a:r>
            </a:p>
          </p:txBody>
        </p:sp>
        <p:sp>
          <p:nvSpPr>
            <p:cNvPr id="120" name="Text Box 44"/>
            <p:cNvSpPr txBox="1">
              <a:spLocks noChangeArrowheads="1"/>
            </p:cNvSpPr>
            <p:nvPr/>
          </p:nvSpPr>
          <p:spPr bwMode="auto">
            <a:xfrm>
              <a:off x="3888" y="912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数据处理</a:t>
              </a:r>
            </a:p>
          </p:txBody>
        </p:sp>
        <p:sp>
          <p:nvSpPr>
            <p:cNvPr id="121" name="Text Box 45"/>
            <p:cNvSpPr txBox="1">
              <a:spLocks noChangeArrowheads="1"/>
            </p:cNvSpPr>
            <p:nvPr/>
          </p:nvSpPr>
          <p:spPr bwMode="auto">
            <a:xfrm>
              <a:off x="4992" y="576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数据显示</a:t>
              </a:r>
            </a:p>
          </p:txBody>
        </p:sp>
        <p:sp>
          <p:nvSpPr>
            <p:cNvPr id="122" name="Text Box 46"/>
            <p:cNvSpPr txBox="1">
              <a:spLocks noChangeArrowheads="1"/>
            </p:cNvSpPr>
            <p:nvPr/>
          </p:nvSpPr>
          <p:spPr bwMode="auto">
            <a:xfrm>
              <a:off x="4992" y="1248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数据打印</a:t>
              </a:r>
            </a:p>
          </p:txBody>
        </p:sp>
        <p:sp>
          <p:nvSpPr>
            <p:cNvPr id="123" name="Text Box 47"/>
            <p:cNvSpPr txBox="1">
              <a:spLocks noChangeArrowheads="1"/>
            </p:cNvSpPr>
            <p:nvPr/>
          </p:nvSpPr>
          <p:spPr bwMode="auto">
            <a:xfrm>
              <a:off x="3648" y="1776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控     制</a:t>
              </a:r>
            </a:p>
          </p:txBody>
        </p:sp>
        <p:sp>
          <p:nvSpPr>
            <p:cNvPr id="124" name="AutoShape 48"/>
            <p:cNvSpPr>
              <a:spLocks noChangeArrowheads="1"/>
            </p:cNvSpPr>
            <p:nvPr/>
          </p:nvSpPr>
          <p:spPr bwMode="auto">
            <a:xfrm>
              <a:off x="2640" y="105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AutoShape 49"/>
            <p:cNvSpPr>
              <a:spLocks noChangeArrowheads="1"/>
            </p:cNvSpPr>
            <p:nvPr/>
          </p:nvSpPr>
          <p:spPr bwMode="auto">
            <a:xfrm>
              <a:off x="3552" y="105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Line 50"/>
            <p:cNvSpPr>
              <a:spLocks noChangeShapeType="1"/>
            </p:cNvSpPr>
            <p:nvPr/>
          </p:nvSpPr>
          <p:spPr bwMode="auto">
            <a:xfrm flipV="1">
              <a:off x="3739" y="1536"/>
              <a:ext cx="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5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Line 52"/>
            <p:cNvSpPr>
              <a:spLocks noChangeShapeType="1"/>
            </p:cNvSpPr>
            <p:nvPr/>
          </p:nvSpPr>
          <p:spPr bwMode="auto">
            <a:xfrm flipH="1">
              <a:off x="3312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Line 53"/>
            <p:cNvSpPr>
              <a:spLocks noChangeShapeType="1"/>
            </p:cNvSpPr>
            <p:nvPr/>
          </p:nvSpPr>
          <p:spPr bwMode="auto">
            <a:xfrm flipV="1">
              <a:off x="3312" y="13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Line 54"/>
            <p:cNvSpPr>
              <a:spLocks noChangeShapeType="1"/>
            </p:cNvSpPr>
            <p:nvPr/>
          </p:nvSpPr>
          <p:spPr bwMode="auto">
            <a:xfrm flipV="1">
              <a:off x="523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AutoShape 55"/>
            <p:cNvSpPr>
              <a:spLocks noChangeArrowheads="1"/>
            </p:cNvSpPr>
            <p:nvPr/>
          </p:nvSpPr>
          <p:spPr bwMode="auto">
            <a:xfrm>
              <a:off x="4743" y="711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AutoShape 56"/>
            <p:cNvSpPr>
              <a:spLocks noChangeArrowheads="1"/>
            </p:cNvSpPr>
            <p:nvPr/>
          </p:nvSpPr>
          <p:spPr bwMode="auto">
            <a:xfrm>
              <a:off x="4752" y="139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Rectangle 57"/>
            <p:cNvSpPr>
              <a:spLocks noChangeArrowheads="1"/>
            </p:cNvSpPr>
            <p:nvPr/>
          </p:nvSpPr>
          <p:spPr bwMode="auto">
            <a:xfrm>
              <a:off x="4656" y="759"/>
              <a:ext cx="98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Rectangle 58"/>
            <p:cNvSpPr>
              <a:spLocks noChangeArrowheads="1"/>
            </p:cNvSpPr>
            <p:nvPr/>
          </p:nvSpPr>
          <p:spPr bwMode="auto">
            <a:xfrm>
              <a:off x="4464" y="1104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Line 59"/>
            <p:cNvSpPr>
              <a:spLocks noChangeShapeType="1"/>
            </p:cNvSpPr>
            <p:nvPr/>
          </p:nvSpPr>
          <p:spPr bwMode="auto">
            <a:xfrm>
              <a:off x="4608" y="1920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Text Box 60"/>
            <p:cNvSpPr txBox="1">
              <a:spLocks noChangeArrowheads="1"/>
            </p:cNvSpPr>
            <p:nvPr/>
          </p:nvSpPr>
          <p:spPr bwMode="auto">
            <a:xfrm>
              <a:off x="4368" y="480"/>
              <a:ext cx="29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2640" y="624"/>
              <a:ext cx="24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</p:grpSp>
      <p:grpSp>
        <p:nvGrpSpPr>
          <p:cNvPr id="138" name="Group 66"/>
          <p:cNvGrpSpPr>
            <a:grpSpLocks/>
          </p:cNvGrpSpPr>
          <p:nvPr/>
        </p:nvGrpSpPr>
        <p:grpSpPr bwMode="auto">
          <a:xfrm>
            <a:off x="319882" y="3713765"/>
            <a:ext cx="4648200" cy="2320925"/>
            <a:chOff x="240" y="2208"/>
            <a:chExt cx="2928" cy="1462"/>
          </a:xfrm>
        </p:grpSpPr>
        <p:sp>
          <p:nvSpPr>
            <p:cNvPr id="139" name="Text Box 20"/>
            <p:cNvSpPr txBox="1">
              <a:spLocks noChangeArrowheads="1"/>
            </p:cNvSpPr>
            <p:nvPr/>
          </p:nvSpPr>
          <p:spPr bwMode="auto">
            <a:xfrm>
              <a:off x="576" y="2544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数据采集</a:t>
              </a:r>
            </a:p>
          </p:txBody>
        </p:sp>
        <p:sp>
          <p:nvSpPr>
            <p:cNvPr id="140" name="Text Box 21"/>
            <p:cNvSpPr txBox="1">
              <a:spLocks noChangeArrowheads="1"/>
            </p:cNvSpPr>
            <p:nvPr/>
          </p:nvSpPr>
          <p:spPr bwMode="auto">
            <a:xfrm>
              <a:off x="1488" y="2544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数据处理</a:t>
              </a:r>
            </a:p>
          </p:txBody>
        </p:sp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2592" y="2208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数据显示</a:t>
              </a:r>
            </a:p>
          </p:txBody>
        </p:sp>
        <p:sp>
          <p:nvSpPr>
            <p:cNvPr id="142" name="Text Box 23"/>
            <p:cNvSpPr txBox="1">
              <a:spLocks noChangeArrowheads="1"/>
            </p:cNvSpPr>
            <p:nvPr/>
          </p:nvSpPr>
          <p:spPr bwMode="auto">
            <a:xfrm>
              <a:off x="2592" y="2880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数据打印</a:t>
              </a:r>
            </a:p>
          </p:txBody>
        </p:sp>
        <p:sp>
          <p:nvSpPr>
            <p:cNvPr id="143" name="Text Box 24"/>
            <p:cNvSpPr txBox="1">
              <a:spLocks noChangeArrowheads="1"/>
            </p:cNvSpPr>
            <p:nvPr/>
          </p:nvSpPr>
          <p:spPr bwMode="auto">
            <a:xfrm>
              <a:off x="1248" y="3408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控     制</a:t>
              </a:r>
            </a:p>
          </p:txBody>
        </p:sp>
        <p:sp>
          <p:nvSpPr>
            <p:cNvPr id="144" name="AutoShape 25"/>
            <p:cNvSpPr>
              <a:spLocks noChangeArrowheads="1"/>
            </p:cNvSpPr>
            <p:nvPr/>
          </p:nvSpPr>
          <p:spPr bwMode="auto">
            <a:xfrm>
              <a:off x="240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AutoShape 26"/>
            <p:cNvSpPr>
              <a:spLocks noChangeArrowheads="1"/>
            </p:cNvSpPr>
            <p:nvPr/>
          </p:nvSpPr>
          <p:spPr bwMode="auto">
            <a:xfrm>
              <a:off x="1152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 flipV="1">
              <a:off x="134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Line 28"/>
            <p:cNvSpPr>
              <a:spLocks noChangeShapeType="1"/>
            </p:cNvSpPr>
            <p:nvPr/>
          </p:nvSpPr>
          <p:spPr bwMode="auto">
            <a:xfrm flipV="1">
              <a:off x="1584" y="30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29"/>
            <p:cNvSpPr>
              <a:spLocks noChangeShapeType="1"/>
            </p:cNvSpPr>
            <p:nvPr/>
          </p:nvSpPr>
          <p:spPr bwMode="auto">
            <a:xfrm flipH="1">
              <a:off x="912" y="31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Line 30"/>
            <p:cNvSpPr>
              <a:spLocks noChangeShapeType="1"/>
            </p:cNvSpPr>
            <p:nvPr/>
          </p:nvSpPr>
          <p:spPr bwMode="auto">
            <a:xfrm flipV="1">
              <a:off x="912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Line 31"/>
            <p:cNvSpPr>
              <a:spLocks noChangeShapeType="1"/>
            </p:cNvSpPr>
            <p:nvPr/>
          </p:nvSpPr>
          <p:spPr bwMode="auto">
            <a:xfrm flipV="1">
              <a:off x="2832" y="33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AutoShape 32"/>
            <p:cNvSpPr>
              <a:spLocks noChangeArrowheads="1"/>
            </p:cNvSpPr>
            <p:nvPr/>
          </p:nvSpPr>
          <p:spPr bwMode="auto">
            <a:xfrm>
              <a:off x="2343" y="2343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AutoShape 35"/>
            <p:cNvSpPr>
              <a:spLocks noChangeArrowheads="1"/>
            </p:cNvSpPr>
            <p:nvPr/>
          </p:nvSpPr>
          <p:spPr bwMode="auto">
            <a:xfrm>
              <a:off x="2352" y="3024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36"/>
            <p:cNvSpPr>
              <a:spLocks noChangeArrowheads="1"/>
            </p:cNvSpPr>
            <p:nvPr/>
          </p:nvSpPr>
          <p:spPr bwMode="auto">
            <a:xfrm>
              <a:off x="2256" y="2391"/>
              <a:ext cx="98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37"/>
            <p:cNvSpPr>
              <a:spLocks noChangeArrowheads="1"/>
            </p:cNvSpPr>
            <p:nvPr/>
          </p:nvSpPr>
          <p:spPr bwMode="auto">
            <a:xfrm>
              <a:off x="2064" y="2736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>
              <a:off x="2208" y="3552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Text Box 39"/>
            <p:cNvSpPr txBox="1">
              <a:spLocks noChangeArrowheads="1"/>
            </p:cNvSpPr>
            <p:nvPr/>
          </p:nvSpPr>
          <p:spPr bwMode="auto">
            <a:xfrm>
              <a:off x="1979" y="2976"/>
              <a:ext cx="29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157" name="Text Box 40"/>
            <p:cNvSpPr txBox="1">
              <a:spLocks noChangeArrowheads="1"/>
            </p:cNvSpPr>
            <p:nvPr/>
          </p:nvSpPr>
          <p:spPr bwMode="auto">
            <a:xfrm>
              <a:off x="240" y="2256"/>
              <a:ext cx="24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  <p:sp>
          <p:nvSpPr>
            <p:cNvPr id="158" name="Line 62"/>
            <p:cNvSpPr>
              <a:spLocks noChangeShapeType="1"/>
            </p:cNvSpPr>
            <p:nvPr/>
          </p:nvSpPr>
          <p:spPr bwMode="auto">
            <a:xfrm>
              <a:off x="1152" y="25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Line 63"/>
            <p:cNvSpPr>
              <a:spLocks noChangeShapeType="1"/>
            </p:cNvSpPr>
            <p:nvPr/>
          </p:nvSpPr>
          <p:spPr bwMode="auto">
            <a:xfrm flipV="1">
              <a:off x="1392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Line 64"/>
            <p:cNvSpPr>
              <a:spLocks noChangeShapeType="1"/>
            </p:cNvSpPr>
            <p:nvPr/>
          </p:nvSpPr>
          <p:spPr bwMode="auto">
            <a:xfrm>
              <a:off x="1392" y="225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Group 99"/>
          <p:cNvGrpSpPr>
            <a:grpSpLocks/>
          </p:cNvGrpSpPr>
          <p:nvPr/>
        </p:nvGrpSpPr>
        <p:grpSpPr bwMode="auto">
          <a:xfrm>
            <a:off x="5406232" y="3947128"/>
            <a:ext cx="3619500" cy="2763838"/>
            <a:chOff x="3453" y="2352"/>
            <a:chExt cx="2280" cy="1741"/>
          </a:xfrm>
        </p:grpSpPr>
        <p:sp>
          <p:nvSpPr>
            <p:cNvPr id="162" name="Text Box 67"/>
            <p:cNvSpPr txBox="1">
              <a:spLocks noChangeArrowheads="1"/>
            </p:cNvSpPr>
            <p:nvPr/>
          </p:nvSpPr>
          <p:spPr bwMode="auto">
            <a:xfrm>
              <a:off x="4128" y="3504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ALU</a:t>
              </a:r>
            </a:p>
          </p:txBody>
        </p:sp>
        <p:sp>
          <p:nvSpPr>
            <p:cNvPr id="163" name="Text Box 69"/>
            <p:cNvSpPr txBox="1">
              <a:spLocks noChangeArrowheads="1"/>
            </p:cNvSpPr>
            <p:nvPr/>
          </p:nvSpPr>
          <p:spPr bwMode="auto">
            <a:xfrm>
              <a:off x="3648" y="2928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64" name="Text Box 70"/>
            <p:cNvSpPr txBox="1">
              <a:spLocks noChangeArrowheads="1"/>
            </p:cNvSpPr>
            <p:nvPr/>
          </p:nvSpPr>
          <p:spPr bwMode="auto">
            <a:xfrm>
              <a:off x="4704" y="2928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M</a:t>
              </a:r>
            </a:p>
          </p:txBody>
        </p:sp>
        <p:sp>
          <p:nvSpPr>
            <p:cNvPr id="165" name="Text Box 71"/>
            <p:cNvSpPr txBox="1">
              <a:spLocks noChangeArrowheads="1"/>
            </p:cNvSpPr>
            <p:nvPr/>
          </p:nvSpPr>
          <p:spPr bwMode="auto">
            <a:xfrm>
              <a:off x="4512" y="2352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I/O</a:t>
              </a:r>
              <a:r>
                <a:rPr lang="zh-CN" altLang="en-US"/>
                <a:t>接口</a:t>
              </a:r>
            </a:p>
          </p:txBody>
        </p:sp>
        <p:sp>
          <p:nvSpPr>
            <p:cNvPr id="166" name="Line 72"/>
            <p:cNvSpPr>
              <a:spLocks noChangeShapeType="1"/>
            </p:cNvSpPr>
            <p:nvPr/>
          </p:nvSpPr>
          <p:spPr bwMode="auto">
            <a:xfrm>
              <a:off x="3453" y="4080"/>
              <a:ext cx="2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Line 73"/>
            <p:cNvSpPr>
              <a:spLocks noChangeShapeType="1"/>
            </p:cNvSpPr>
            <p:nvPr/>
          </p:nvSpPr>
          <p:spPr bwMode="auto">
            <a:xfrm>
              <a:off x="4315" y="3776"/>
              <a:ext cx="5" cy="3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8" name="Group 77"/>
            <p:cNvGrpSpPr>
              <a:grpSpLocks/>
            </p:cNvGrpSpPr>
            <p:nvPr/>
          </p:nvGrpSpPr>
          <p:grpSpPr bwMode="auto">
            <a:xfrm>
              <a:off x="4752" y="3744"/>
              <a:ext cx="288" cy="349"/>
              <a:chOff x="2544" y="3840"/>
              <a:chExt cx="288" cy="349"/>
            </a:xfrm>
          </p:grpSpPr>
          <p:sp>
            <p:nvSpPr>
              <p:cNvPr id="187" name="Line 78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 Box 79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169" name="Group 80"/>
            <p:cNvGrpSpPr>
              <a:grpSpLocks/>
            </p:cNvGrpSpPr>
            <p:nvPr/>
          </p:nvGrpSpPr>
          <p:grpSpPr bwMode="auto">
            <a:xfrm>
              <a:off x="5280" y="3216"/>
              <a:ext cx="288" cy="349"/>
              <a:chOff x="2544" y="3840"/>
              <a:chExt cx="288" cy="349"/>
            </a:xfrm>
          </p:grpSpPr>
          <p:sp>
            <p:nvSpPr>
              <p:cNvPr id="185" name="Line 81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Text Box 82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170" name="Group 83"/>
            <p:cNvGrpSpPr>
              <a:grpSpLocks/>
            </p:cNvGrpSpPr>
            <p:nvPr/>
          </p:nvGrpSpPr>
          <p:grpSpPr bwMode="auto">
            <a:xfrm>
              <a:off x="3792" y="3216"/>
              <a:ext cx="288" cy="349"/>
              <a:chOff x="2544" y="3840"/>
              <a:chExt cx="288" cy="349"/>
            </a:xfrm>
          </p:grpSpPr>
          <p:sp>
            <p:nvSpPr>
              <p:cNvPr id="183" name="Line 84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Text Box 85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171" name="Group 86"/>
            <p:cNvGrpSpPr>
              <a:grpSpLocks/>
            </p:cNvGrpSpPr>
            <p:nvPr/>
          </p:nvGrpSpPr>
          <p:grpSpPr bwMode="auto">
            <a:xfrm>
              <a:off x="5193" y="2612"/>
              <a:ext cx="288" cy="349"/>
              <a:chOff x="2544" y="3840"/>
              <a:chExt cx="288" cy="349"/>
            </a:xfrm>
          </p:grpSpPr>
          <p:sp>
            <p:nvSpPr>
              <p:cNvPr id="181" name="Line 87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 Box 88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sp>
          <p:nvSpPr>
            <p:cNvPr id="172" name="Line 89"/>
            <p:cNvSpPr>
              <a:spLocks noChangeShapeType="1"/>
            </p:cNvSpPr>
            <p:nvPr/>
          </p:nvSpPr>
          <p:spPr bwMode="auto">
            <a:xfrm flipH="1">
              <a:off x="4272" y="3205"/>
              <a:ext cx="0" cy="2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Line 90"/>
            <p:cNvSpPr>
              <a:spLocks noChangeShapeType="1"/>
            </p:cNvSpPr>
            <p:nvPr/>
          </p:nvSpPr>
          <p:spPr bwMode="auto">
            <a:xfrm>
              <a:off x="4800" y="3210"/>
              <a:ext cx="0" cy="2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Line 92"/>
            <p:cNvSpPr>
              <a:spLocks noChangeShapeType="1"/>
            </p:cNvSpPr>
            <p:nvPr/>
          </p:nvSpPr>
          <p:spPr bwMode="auto">
            <a:xfrm flipV="1">
              <a:off x="3456" y="2688"/>
              <a:ext cx="0" cy="13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Line 93"/>
            <p:cNvSpPr>
              <a:spLocks noChangeShapeType="1"/>
            </p:cNvSpPr>
            <p:nvPr/>
          </p:nvSpPr>
          <p:spPr bwMode="auto">
            <a:xfrm>
              <a:off x="3456" y="2688"/>
              <a:ext cx="8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Line 94"/>
            <p:cNvSpPr>
              <a:spLocks noChangeShapeType="1"/>
            </p:cNvSpPr>
            <p:nvPr/>
          </p:nvSpPr>
          <p:spPr bwMode="auto">
            <a:xfrm>
              <a:off x="4128" y="2448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Line 95"/>
            <p:cNvSpPr>
              <a:spLocks noChangeShapeType="1"/>
            </p:cNvSpPr>
            <p:nvPr/>
          </p:nvSpPr>
          <p:spPr bwMode="auto">
            <a:xfrm>
              <a:off x="5349" y="2448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Line 96"/>
            <p:cNvSpPr>
              <a:spLocks noChangeShapeType="1"/>
            </p:cNvSpPr>
            <p:nvPr/>
          </p:nvSpPr>
          <p:spPr bwMode="auto">
            <a:xfrm>
              <a:off x="4800" y="2640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Line 97"/>
            <p:cNvSpPr>
              <a:spLocks noChangeShapeType="1"/>
            </p:cNvSpPr>
            <p:nvPr/>
          </p:nvSpPr>
          <p:spPr bwMode="auto">
            <a:xfrm>
              <a:off x="5616" y="2448"/>
              <a:ext cx="0" cy="16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Line 98"/>
            <p:cNvSpPr>
              <a:spLocks noChangeShapeType="1"/>
            </p:cNvSpPr>
            <p:nvPr/>
          </p:nvSpPr>
          <p:spPr bwMode="auto">
            <a:xfrm flipH="1">
              <a:off x="4270" y="2688"/>
              <a:ext cx="2" cy="2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01"/>
          <p:cNvGrpSpPr>
            <a:grpSpLocks/>
          </p:cNvGrpSpPr>
          <p:nvPr/>
        </p:nvGrpSpPr>
        <p:grpSpPr bwMode="auto">
          <a:xfrm>
            <a:off x="2193132" y="4002690"/>
            <a:ext cx="3200400" cy="2133600"/>
            <a:chOff x="1392" y="2352"/>
            <a:chExt cx="2016" cy="1344"/>
          </a:xfrm>
        </p:grpSpPr>
        <p:sp>
          <p:nvSpPr>
            <p:cNvPr id="190" name="Oval 68"/>
            <p:cNvSpPr>
              <a:spLocks noChangeArrowheads="1"/>
            </p:cNvSpPr>
            <p:nvPr/>
          </p:nvSpPr>
          <p:spPr bwMode="auto">
            <a:xfrm>
              <a:off x="1392" y="2352"/>
              <a:ext cx="768" cy="81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Line 100"/>
            <p:cNvSpPr>
              <a:spLocks noChangeShapeType="1"/>
            </p:cNvSpPr>
            <p:nvPr/>
          </p:nvSpPr>
          <p:spPr bwMode="auto">
            <a:xfrm>
              <a:off x="2160" y="2688"/>
              <a:ext cx="1248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112"/>
          <p:cNvGrpSpPr>
            <a:grpSpLocks/>
          </p:cNvGrpSpPr>
          <p:nvPr/>
        </p:nvGrpSpPr>
        <p:grpSpPr bwMode="auto">
          <a:xfrm>
            <a:off x="2307432" y="4407502"/>
            <a:ext cx="6408737" cy="2432050"/>
            <a:chOff x="1519" y="2659"/>
            <a:chExt cx="4037" cy="1532"/>
          </a:xfrm>
        </p:grpSpPr>
        <p:sp>
          <p:nvSpPr>
            <p:cNvPr id="193" name="Oval 102"/>
            <p:cNvSpPr>
              <a:spLocks noChangeArrowheads="1"/>
            </p:cNvSpPr>
            <p:nvPr/>
          </p:nvSpPr>
          <p:spPr bwMode="auto">
            <a:xfrm>
              <a:off x="3742" y="3313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03"/>
            <p:cNvSpPr>
              <a:spLocks noChangeArrowheads="1"/>
            </p:cNvSpPr>
            <p:nvPr/>
          </p:nvSpPr>
          <p:spPr bwMode="auto">
            <a:xfrm>
              <a:off x="5193" y="2659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Oval 104"/>
            <p:cNvSpPr>
              <a:spLocks noChangeArrowheads="1"/>
            </p:cNvSpPr>
            <p:nvPr/>
          </p:nvSpPr>
          <p:spPr bwMode="auto">
            <a:xfrm>
              <a:off x="5193" y="3294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Oval 105"/>
            <p:cNvSpPr>
              <a:spLocks noChangeArrowheads="1"/>
            </p:cNvSpPr>
            <p:nvPr/>
          </p:nvSpPr>
          <p:spPr bwMode="auto">
            <a:xfrm>
              <a:off x="4740" y="3793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97" name="Group 111"/>
            <p:cNvGrpSpPr>
              <a:grpSpLocks/>
            </p:cNvGrpSpPr>
            <p:nvPr/>
          </p:nvGrpSpPr>
          <p:grpSpPr bwMode="auto">
            <a:xfrm>
              <a:off x="1519" y="2840"/>
              <a:ext cx="3765" cy="1351"/>
              <a:chOff x="1519" y="2840"/>
              <a:chExt cx="3765" cy="1351"/>
            </a:xfrm>
          </p:grpSpPr>
          <p:sp>
            <p:nvSpPr>
              <p:cNvPr id="198" name="Line 106"/>
              <p:cNvSpPr>
                <a:spLocks noChangeShapeType="1"/>
              </p:cNvSpPr>
              <p:nvPr/>
            </p:nvSpPr>
            <p:spPr bwMode="auto">
              <a:xfrm flipH="1">
                <a:off x="2336" y="3612"/>
                <a:ext cx="1542" cy="36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Line 107"/>
              <p:cNvSpPr>
                <a:spLocks noChangeShapeType="1"/>
              </p:cNvSpPr>
              <p:nvPr/>
            </p:nvSpPr>
            <p:spPr bwMode="auto">
              <a:xfrm flipH="1">
                <a:off x="2336" y="2840"/>
                <a:ext cx="2857" cy="1134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Line 108"/>
              <p:cNvSpPr>
                <a:spLocks noChangeShapeType="1"/>
              </p:cNvSpPr>
              <p:nvPr/>
            </p:nvSpPr>
            <p:spPr bwMode="auto">
              <a:xfrm flipH="1">
                <a:off x="2381" y="3566"/>
                <a:ext cx="2903" cy="408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Line 109"/>
              <p:cNvSpPr>
                <a:spLocks noChangeShapeType="1"/>
              </p:cNvSpPr>
              <p:nvPr/>
            </p:nvSpPr>
            <p:spPr bwMode="auto">
              <a:xfrm flipH="1">
                <a:off x="2336" y="3958"/>
                <a:ext cx="2404" cy="1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 Box 110"/>
              <p:cNvSpPr txBox="1">
                <a:spLocks noChangeArrowheads="1"/>
              </p:cNvSpPr>
              <p:nvPr/>
            </p:nvSpPr>
            <p:spPr bwMode="auto">
              <a:xfrm>
                <a:off x="1519" y="3929"/>
                <a:ext cx="816" cy="262"/>
              </a:xfrm>
              <a:prstGeom prst="rect">
                <a:avLst/>
              </a:prstGeom>
              <a:noFill/>
              <a:ln w="1905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控制信号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2379"/>
      </p:ext>
    </p:extLst>
  </p:cSld>
  <p:clrMapOvr>
    <a:masterClrMapping/>
  </p:clrMapOvr>
</p:sld>
</file>

<file path=ppt/theme/theme1.xml><?xml version="1.0" encoding="utf-8"?>
<a:theme xmlns:a="http://schemas.openxmlformats.org/drawingml/2006/main" name="Lenovo_Corporate_Template_White">
  <a:themeElements>
    <a:clrScheme name="">
      <a:dk1>
        <a:srgbClr val="000000"/>
      </a:dk1>
      <a:lt1>
        <a:srgbClr val="FFFFFF"/>
      </a:lt1>
      <a:dk2>
        <a:srgbClr val="00529B"/>
      </a:dk2>
      <a:lt2>
        <a:srgbClr val="808080"/>
      </a:lt2>
      <a:accent1>
        <a:srgbClr val="FFCC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000000"/>
      </a:accent6>
      <a:hlink>
        <a:srgbClr val="EE0802"/>
      </a:hlink>
      <a:folHlink>
        <a:srgbClr val="FF9900"/>
      </a:folHlink>
    </a:clrScheme>
    <a:fontScheme name="Lenovo_Corporate_Template_White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Lenovo_Corporate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ED1C24"/>
        </a:hlink>
        <a:folHlink>
          <a:srgbClr val="9936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726"/>
        </a:accent1>
        <a:accent2>
          <a:srgbClr val="00529B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498C"/>
        </a:accent6>
        <a:hlink>
          <a:srgbClr val="5F5F5F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5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E78A00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6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5CB9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7150</TotalTime>
  <Pages>0</Pages>
  <Words>4824</Words>
  <Characters>0</Characters>
  <Application>Microsoft Office PowerPoint</Application>
  <DocSecurity>0</DocSecurity>
  <PresentationFormat>全屏显示(4:3)</PresentationFormat>
  <Lines>0</Lines>
  <Paragraphs>1665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黑体</vt:lpstr>
      <vt:lpstr>华文细黑</vt:lpstr>
      <vt:lpstr>宋体</vt:lpstr>
      <vt:lpstr>Arial</vt:lpstr>
      <vt:lpstr>Calibri</vt:lpstr>
      <vt:lpstr>Times New Roman</vt:lpstr>
      <vt:lpstr>Verdana</vt:lpstr>
      <vt:lpstr>Wingdings</vt:lpstr>
      <vt:lpstr>Lenovo_Corporate_Template_White</vt:lpstr>
      <vt:lpstr>Flash 影片</vt:lpstr>
      <vt:lpstr>Equation</vt:lpstr>
      <vt:lpstr>位图图像</vt:lpstr>
      <vt:lpstr>公式</vt:lpstr>
      <vt:lpstr>BMP 图像</vt:lpstr>
      <vt:lpstr>PowerPoint 演示文稿</vt:lpstr>
      <vt:lpstr>第七章  数字系统  </vt:lpstr>
      <vt:lpstr>第一节  数字系统的基本概念  </vt:lpstr>
      <vt:lpstr>第七章  数字系统\第一节  数字系统的基本概念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数据通路   </vt:lpstr>
      <vt:lpstr>第七章  数字系统\第二节 数据通路</vt:lpstr>
      <vt:lpstr>第七章  数字系统\第二节 数据通路</vt:lpstr>
      <vt:lpstr>第七章  数字系统\第二节 数据通路</vt:lpstr>
      <vt:lpstr>第七章  数字系统\第二节 数据通路</vt:lpstr>
      <vt:lpstr>第三节  自顶向下的设计方法  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第七章  数字系统\第三节自顶向下的设计方法</vt:lpstr>
      <vt:lpstr>作业</vt:lpstr>
      <vt:lpstr>第四节  小型控制器的设计 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 </vt:lpstr>
      <vt:lpstr>PowerPoint 演示文稿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第七章  数字系统\第四节  小型控制器的设计</vt:lpstr>
      <vt:lpstr>第五节  微程序控制器的设计</vt:lpstr>
      <vt:lpstr>第七章  数字系统\第五节  微程序控制器的设计</vt:lpstr>
      <vt:lpstr>第七章  数字系统\第五节  微程序控制器的设计</vt:lpstr>
      <vt:lpstr>第七章  数字系统\第五节  微程序控制器的设计</vt:lpstr>
      <vt:lpstr>作业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骞荤伅鐗?1</dc:title>
  <dc:creator>鏉庣妗?</dc:creator>
  <cp:lastModifiedBy>Yu</cp:lastModifiedBy>
  <cp:revision>1090</cp:revision>
  <cp:lastPrinted>1601-01-01T00:00:00Z</cp:lastPrinted>
  <dcterms:created xsi:type="dcterms:W3CDTF">2011-03-29T02:18:44Z</dcterms:created>
  <dcterms:modified xsi:type="dcterms:W3CDTF">2021-12-02T12:56:43Z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